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8" r:id="rId2"/>
    <p:sldId id="309" r:id="rId3"/>
    <p:sldId id="295" r:id="rId4"/>
    <p:sldId id="296" r:id="rId5"/>
    <p:sldId id="297" r:id="rId6"/>
    <p:sldId id="259" r:id="rId7"/>
    <p:sldId id="258" r:id="rId8"/>
    <p:sldId id="294" r:id="rId9"/>
    <p:sldId id="311" r:id="rId10"/>
    <p:sldId id="260" r:id="rId11"/>
    <p:sldId id="293" r:id="rId12"/>
    <p:sldId id="262" r:id="rId13"/>
    <p:sldId id="302" r:id="rId14"/>
    <p:sldId id="304" r:id="rId15"/>
    <p:sldId id="303" r:id="rId16"/>
    <p:sldId id="305" r:id="rId17"/>
    <p:sldId id="289" r:id="rId18"/>
    <p:sldId id="291" r:id="rId19"/>
    <p:sldId id="263" r:id="rId20"/>
    <p:sldId id="264" r:id="rId21"/>
    <p:sldId id="287" r:id="rId22"/>
    <p:sldId id="286" r:id="rId23"/>
    <p:sldId id="288" r:id="rId24"/>
    <p:sldId id="266" r:id="rId25"/>
    <p:sldId id="265" r:id="rId26"/>
    <p:sldId id="267" r:id="rId27"/>
    <p:sldId id="268" r:id="rId28"/>
    <p:sldId id="270" r:id="rId29"/>
    <p:sldId id="269" r:id="rId30"/>
    <p:sldId id="271" r:id="rId31"/>
    <p:sldId id="272" r:id="rId32"/>
    <p:sldId id="274" r:id="rId33"/>
    <p:sldId id="273" r:id="rId34"/>
    <p:sldId id="275" r:id="rId35"/>
    <p:sldId id="310" r:id="rId36"/>
    <p:sldId id="276" r:id="rId37"/>
    <p:sldId id="277" r:id="rId38"/>
    <p:sldId id="278" r:id="rId39"/>
    <p:sldId id="279" r:id="rId40"/>
    <p:sldId id="280" r:id="rId41"/>
    <p:sldId id="281" r:id="rId42"/>
    <p:sldId id="312" r:id="rId43"/>
    <p:sldId id="298" r:id="rId44"/>
    <p:sldId id="300" r:id="rId45"/>
    <p:sldId id="313" r:id="rId46"/>
    <p:sldId id="282" r:id="rId47"/>
    <p:sldId id="283" r:id="rId48"/>
    <p:sldId id="284" r:id="rId49"/>
    <p:sldId id="306"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40" y="-61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4FC2C-F291-4F81-8205-D4D9766427BD}" type="datetimeFigureOut">
              <a:rPr lang="en-US" smtClean="0"/>
              <a:pPr/>
              <a:t>7/19/2014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A86E1A-C48B-4B6F-9B2F-B41D43AAD3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FB343-B9A6-4849-B0C0-5F6CA085B772}" type="slidenum">
              <a:rPr lang="en-US"/>
              <a:pPr/>
              <a:t>2</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DF086-1D50-4D0F-9B0A-71217A0D8505}" type="slidenum">
              <a:rPr lang="en-US"/>
              <a:pPr/>
              <a:t>16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14400" y="4343400"/>
            <a:ext cx="5029200" cy="4114800"/>
          </a:xfrm>
        </p:spPr>
        <p:txBody>
          <a:bodyPr/>
          <a:lstStyle/>
          <a:p>
            <a:r>
              <a:rPr lang="en-US" dirty="0" smtClean="0"/>
              <a:t>Periods </a:t>
            </a:r>
            <a:r>
              <a:rPr lang="en-US" dirty="0"/>
              <a:t>of time that are triggers.</a:t>
            </a:r>
            <a:endParaRPr lang="en-US" b="1" u="sng"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1FA46-7307-4323-88CC-89BF6AA4FE07}" type="slidenum">
              <a:rPr lang="en-US"/>
              <a:pPr/>
              <a:t>17</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Triggers </a:t>
            </a:r>
            <a:r>
              <a:rPr lang="en-US" dirty="0"/>
              <a:t>for stimulant users - in order by most frequently reported triggers for this class of drugs.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57AAD-A5C6-433A-8A86-63DC19085CE1}" type="slidenum">
              <a:rPr lang="en-US"/>
              <a:pPr/>
              <a:t>18</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Triggers </a:t>
            </a:r>
            <a:r>
              <a:rPr lang="en-US" dirty="0"/>
              <a:t>for alcohol users - in order by most frequently reported triggers for this class of drugs.</a:t>
            </a:r>
            <a:endParaRPr lang="en-US" b="1" u="sng"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a:defRPr/>
            </a:pPr>
            <a:fld id="{88DDCC09-1A3B-4587-8B4A-96EE1A624BC5}" type="slidenum">
              <a:rPr lang="en-US" smtClean="0"/>
              <a:pPr>
                <a:defRPr/>
              </a:pPr>
              <a:t>19</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r>
              <a:rPr lang="en-US" dirty="0" smtClean="0"/>
              <a:t>Alcohol and other drug (AOD) use is relatively infrequent during the Introductory Phase of the cognitive process of addiction.  It may be limited to a few times a year, by chance or on special occasions.  The positives of AOD use seem to outweigh the negatives.</a:t>
            </a:r>
            <a:endParaRPr lang="en-US" b="1" u="sng"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a:defRPr/>
            </a:pPr>
            <a:fld id="{14C12490-7437-48EB-8B31-959D07027878}" type="slidenum">
              <a:rPr lang="en-US" smtClean="0"/>
              <a:pPr>
                <a:defRPr/>
              </a:pPr>
              <a:t>20</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r>
              <a:rPr lang="en-US" dirty="0" smtClean="0"/>
              <a:t>Unknowingly, the AOD user is conditioning his brain every time a dose of his/her drug of choice is ingested.  There is no automatic limbic response associating people, places or times with AOD use.</a:t>
            </a:r>
            <a:endParaRPr lang="en-US" b="1" u="sng"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7DF275BE-DF9E-4FAD-9058-3678FC8E02F5}" type="slidenum">
              <a:rPr lang="en-US" smtClean="0"/>
              <a:pPr>
                <a:defRPr/>
              </a:pPr>
              <a:t>21</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r>
              <a:rPr lang="en-US" dirty="0" smtClean="0"/>
              <a:t>Craving response is the combined experiences of AOD triggers activating the limbic system and the continuing AOD thoughts associated with these triggers.</a:t>
            </a:r>
          </a:p>
          <a:p>
            <a:pPr eaLnBrk="1" hangingPunct="1"/>
            <a:endParaRPr lang="en-US" dirty="0" smtClean="0"/>
          </a:p>
          <a:p>
            <a:pPr eaLnBrk="1" hangingPunct="1"/>
            <a:r>
              <a:rPr lang="en-US" dirty="0" smtClean="0"/>
              <a:t>During this Introductory Phase, the limbic system is activated </a:t>
            </a:r>
            <a:r>
              <a:rPr lang="en-US" u="sng" dirty="0" smtClean="0"/>
              <a:t>directly</a:t>
            </a:r>
            <a:r>
              <a:rPr lang="en-US" dirty="0" smtClean="0"/>
              <a:t> AODs, and depending upon whether the substance is a stimulant or a depressant, results in the increase or decrease of physiological arousal.</a:t>
            </a:r>
            <a:endParaRPr lang="en-US" b="1" u="sng"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A1A23A5B-1FF5-4905-BAA2-DCD9E5192489}" type="slidenum">
              <a:rPr lang="en-US" smtClean="0"/>
              <a:pPr>
                <a:defRPr/>
              </a:pPr>
              <a:t>22</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r>
              <a:rPr lang="en-US" dirty="0" smtClean="0"/>
              <a:t>During this Introductory Phase, AOD use is one small component of a person’s overall thought process.</a:t>
            </a:r>
            <a:endParaRPr lang="en-US" b="1" u="sng"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72E8783B-C1E0-4342-87BF-1E125A9A72DF}" type="slidenum">
              <a:rPr lang="en-US" smtClean="0"/>
              <a:pPr>
                <a:defRPr/>
              </a:pPr>
              <a:t>23</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r>
              <a:rPr lang="en-US" dirty="0" smtClean="0"/>
              <a:t>During the Maintenance Phase of the cognitive process during addiction, the frequency of AOD use increases, to perhaps, monthly or weekly.  In terms of effects and negative consequences, the scales are beginning to lean more in the negative direction.</a:t>
            </a:r>
            <a:endParaRPr lang="en-US" b="1" u="sng"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6653837D-27C4-48E0-99A5-1E5F18282E9C}" type="slidenum">
              <a:rPr lang="en-US" smtClean="0"/>
              <a:pPr>
                <a:defRPr/>
              </a:pPr>
              <a:t>24</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r>
              <a:rPr lang="en-US" dirty="0" smtClean="0"/>
              <a:t>A mild physiological </a:t>
            </a:r>
            <a:r>
              <a:rPr lang="en-US" u="sng" dirty="0" smtClean="0"/>
              <a:t>arousal</a:t>
            </a:r>
            <a:r>
              <a:rPr lang="en-US" dirty="0" smtClean="0"/>
              <a:t> occurs in situations closely associated with AOD use.  As the person encounters AOD triggers, the limbic system is activated and AOD cravings occur.  When drugs and/or alcohol are finally ingested, a concurrent physiological state (arousal or quiescence in relation to the properties of the drug ingested) will usually occur.</a:t>
            </a:r>
            <a:endParaRPr lang="en-US" b="1" u="sng"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11AE8229-D6E2-4D63-985A-BC0D17BB642F}" type="slidenum">
              <a:rPr lang="en-US" smtClean="0"/>
              <a:pPr>
                <a:defRPr/>
              </a:pPr>
              <a:t>25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r>
              <a:rPr lang="en-US" dirty="0" smtClean="0"/>
              <a:t>Thoughts of AOD use begin to occur more frequently.</a:t>
            </a:r>
            <a:endParaRPr lang="en-US" b="1" u="sng"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1076A6-B0F4-48D7-95BD-1D9EC41CBA83}" type="slidenum">
              <a:rPr lang="en-US">
                <a:solidFill>
                  <a:srgbClr val="000000"/>
                </a:solidFill>
              </a:rPr>
              <a:pPr>
                <a:defRPr/>
              </a:pPr>
              <a:t>6</a:t>
            </a:fld>
            <a:endParaRPr lang="en-US" dirty="0">
              <a:solidFill>
                <a:srgbClr val="000000"/>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endParaRPr lang="en-US" dirty="0" smtClean="0"/>
          </a:p>
          <a:p>
            <a:endParaRPr lang="en-US" dirty="0" smtClean="0"/>
          </a:p>
          <a:p>
            <a:r>
              <a:rPr lang="en-US" dirty="0" smtClean="0"/>
              <a:t>Definition of a trigger.</a:t>
            </a:r>
            <a:endParaRPr lang="en-US" b="1" u="sng" dirty="0" smtClean="0"/>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4A161B31-7100-49FF-B83B-B817802CB453}" type="slidenum">
              <a:rPr lang="en-US" smtClean="0"/>
              <a:pPr>
                <a:defRPr/>
              </a:pPr>
              <a:t>26</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r>
              <a:rPr lang="en-US" dirty="0" smtClean="0"/>
              <a:t>During the Dependence Phase of the cognitive process of a developing addiction, the scales tip from the positive to the negative.  The consequences of AOD use are severe and the user’s life begins to become unmanageable.  At this point the cortical rational decision is to stop using, but the cortex is not in control any longer.  Thinking, evaluating, and decision making appear to be happening, but behavior is contradictory.  The user may sincerely resolve to quit using, and yet, may find himself out of control at the first thought of AODs, the first encounter with a fellow user, or at the availability of cash or other potent triggers.</a:t>
            </a:r>
            <a:endParaRPr lang="en-US" b="1" u="sng"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p>
            <a:pPr>
              <a:defRPr/>
            </a:pPr>
            <a:fld id="{E65DAD7C-5F27-45F7-B68E-5B7FAD22CB4C}" type="slidenum">
              <a:rPr lang="en-US" smtClean="0"/>
              <a:pPr>
                <a:defRPr/>
              </a:pPr>
              <a:t>27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a:p>
            <a:pPr eaLnBrk="1" hangingPunct="1"/>
            <a:r>
              <a:rPr lang="en-US" dirty="0" smtClean="0"/>
              <a:t>It is usually at this point that a person crosses the line into addiction.  Despite the negative consequences of continued AOD use the addiction is evidenced by the loss of rational control.  Triggers in this phase produce a powerful physiological response that drives the user to acquire and use AODs.  The higher rational brain is observing that it makes to use anymore.</a:t>
            </a:r>
            <a:endParaRPr lang="en-US" b="1" u="sng"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p:txBody>
          <a:bodyPr/>
          <a:lstStyle/>
          <a:p>
            <a:pPr>
              <a:defRPr/>
            </a:pPr>
            <a:fld id="{CEE88193-A69D-45DB-AB0E-C2CF6E0A9103}" type="slidenum">
              <a:rPr lang="en-US" smtClean="0"/>
              <a:pPr>
                <a:defRPr/>
              </a:pPr>
              <a:t>28</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a:p>
            <a:pPr eaLnBrk="1" hangingPunct="1"/>
            <a:r>
              <a:rPr lang="en-US" dirty="0" smtClean="0"/>
              <a:t>In this phase, the craving response is a powerful event.  The person feels an overpowering physical reaction in situations further and further removed from the drugs themselves.  The craving response is almost as powerful as the actual AOD’s physical reaction.</a:t>
            </a:r>
            <a:endParaRPr lang="en-US" b="1"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p:txBody>
          <a:bodyPr/>
          <a:lstStyle/>
          <a:p>
            <a:pPr>
              <a:defRPr/>
            </a:pPr>
            <a:fld id="{D2AC3409-CAD9-471F-85EA-E36046A063F2}" type="slidenum">
              <a:rPr lang="en-US" smtClean="0"/>
              <a:pPr>
                <a:defRPr/>
              </a:pPr>
              <a:t>29</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r>
              <a:rPr lang="en-US" dirty="0" smtClean="0"/>
              <a:t>During the Dependence Phase, the frequency of AOD thinking increases, which begins to crowd out thoughts of other aspects in life.</a:t>
            </a:r>
            <a:endParaRPr lang="en-US" b="1" u="sng"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p:txBody>
          <a:bodyPr/>
          <a:lstStyle/>
          <a:p>
            <a:pPr>
              <a:defRPr/>
            </a:pPr>
            <a:fld id="{C8F07303-2CF3-4FF9-AF97-6FC9E3C30D51}" type="slidenum">
              <a:rPr lang="en-US" smtClean="0"/>
              <a:pPr>
                <a:defRPr/>
              </a:pPr>
              <a:t>30</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a:p>
            <a:pPr eaLnBrk="1" hangingPunct="1"/>
            <a:r>
              <a:rPr lang="en-US" dirty="0" smtClean="0"/>
              <a:t>In the Disaster Phase, the AOD use is often robotic and automatic.  There is no rational restraint upon the drug use; it makes no sense at all.  The user’s behavior in the phase is much like the behavior of addicted laboratory animals that use drugs until they die.</a:t>
            </a:r>
            <a:endParaRPr lang="en-US" b="1" u="sng"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p:txBody>
          <a:bodyPr/>
          <a:lstStyle/>
          <a:p>
            <a:pPr>
              <a:defRPr/>
            </a:pPr>
            <a:fld id="{D3BA7C4C-83A4-482F-AFCE-547FC21908B7}" type="slidenum">
              <a:rPr lang="en-US" smtClean="0"/>
              <a:pPr>
                <a:defRPr/>
              </a:pPr>
              <a:t>31</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r>
              <a:rPr lang="en-US" dirty="0" smtClean="0"/>
              <a:t>Here the person is either using daily or in binges, which most likely will be interrupted by physical collapse, hospitalization, or arrest.  The constant powerful craving from the limbic system and/or severe physiological dependency overwhelms the cortex.</a:t>
            </a:r>
            <a:endParaRPr lang="en-US" b="1" u="sng"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p:txBody>
          <a:bodyPr/>
          <a:lstStyle/>
          <a:p>
            <a:pPr>
              <a:defRPr/>
            </a:pPr>
            <a:fld id="{D5051C30-25C6-44AA-88AB-45FB756D36F0}" type="slidenum">
              <a:rPr lang="en-US" smtClean="0"/>
              <a:pPr>
                <a:defRPr/>
              </a:pPr>
              <a:t>32</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r>
              <a:rPr lang="en-US" dirty="0" smtClean="0"/>
              <a:t>In the Disaster Phase, the craving can often be compared to actual AOD effects, and in some cases, these powerful effects may be the result of merely thinking about certain drugs.</a:t>
            </a:r>
            <a:endParaRPr lang="en-US" b="1" u="sng"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p>
            <a:pPr>
              <a:defRPr/>
            </a:pPr>
            <a:fld id="{5DB8E030-455E-4724-9A15-3EFD2654E1BA}" type="slidenum">
              <a:rPr lang="en-US" smtClean="0"/>
              <a:pPr>
                <a:defRPr/>
              </a:pPr>
              <a:t>33</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r>
              <a:rPr lang="en-US" dirty="0" smtClean="0"/>
              <a:t>Thoughts of AODs dominate the user’s consciousness.</a:t>
            </a:r>
          </a:p>
          <a:p>
            <a:pPr eaLnBrk="1" hangingPunct="1"/>
            <a:endParaRPr lang="en-US" b="1" u="sng"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496B406E-625B-4E54-9556-B15A0EF369BB}" type="slidenum">
              <a:rPr lang="en-US" smtClean="0"/>
              <a:pPr>
                <a:defRPr/>
              </a:pPr>
              <a:t>34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F7B77-5C4A-4D70-83E1-7E5759978A54}" type="slidenum">
              <a:rPr lang="en-US"/>
              <a:pPr/>
              <a:t>35</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a:xfrm>
            <a:off x="914093" y="4344999"/>
            <a:ext cx="5029815" cy="4113202"/>
          </a:xfrm>
        </p:spPr>
        <p:txBody>
          <a:bodyPr/>
          <a:lstStyle/>
          <a:p>
            <a:r>
              <a:rPr lang="en-US"/>
              <a:t>This is a picture of two neurons and the pathway electrical impulses travel. The red arrows show the direction of communication along the axon to the dendrite, through the soma and further down another axon at speeds of 150 miles and hour.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8EA0B4A0-9526-4691-BFD3-6CB6A16CDB30}" type="slidenum">
              <a:rPr lang="en-US">
                <a:solidFill>
                  <a:prstClr val="black"/>
                </a:solidFill>
              </a:rPr>
              <a:pPr>
                <a:defRPr/>
              </a:pPr>
              <a:t>7</a:t>
            </a:fld>
            <a:endParaRPr 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bwMode="auto">
          <a:xfrm>
            <a:off x="914400" y="4344025"/>
            <a:ext cx="5029200" cy="4114488"/>
          </a:xfrm>
          <a:noFill/>
        </p:spPr>
        <p:txBody>
          <a:bodyPr wrap="square" numCol="1" anchor="t" anchorCtr="0" compatLnSpc="1">
            <a:prstTxWarp prst="textNoShape">
              <a:avLst/>
            </a:prstTxWarp>
          </a:bodyPr>
          <a:lstStyle/>
          <a:p>
            <a:pPr eaLnBrk="1" hangingPunct="1"/>
            <a:r>
              <a:rPr lang="en-US" b="1" dirty="0" smtClean="0">
                <a:cs typeface="Times New Roman" pitchFamily="18" charset="0"/>
              </a:rPr>
              <a:t> The brain is your body’s “Command Central.”</a:t>
            </a:r>
            <a:endParaRPr lang="en-US" dirty="0" smtClean="0">
              <a:cs typeface="Times New Roman" pitchFamily="18" charset="0"/>
            </a:endParaRPr>
          </a:p>
          <a:p>
            <a:pPr eaLnBrk="1" hangingPunct="1"/>
            <a:endParaRPr lang="en-US" b="1" dirty="0" smtClean="0">
              <a:cs typeface="Times New Roman" pitchFamily="18" charset="0"/>
            </a:endParaRPr>
          </a:p>
          <a:p>
            <a:pPr eaLnBrk="1" hangingPunct="1"/>
            <a:r>
              <a:rPr lang="en-US" b="1" dirty="0" smtClean="0">
                <a:cs typeface="Times New Roman" pitchFamily="18" charset="0"/>
              </a:rPr>
              <a:t>Your brain controls </a:t>
            </a:r>
            <a:r>
              <a:rPr lang="en-US" i="1" dirty="0" smtClean="0">
                <a:cs typeface="Times New Roman" pitchFamily="18" charset="0"/>
              </a:rPr>
              <a:t>more </a:t>
            </a:r>
            <a:r>
              <a:rPr lang="en-US" b="1" dirty="0" smtClean="0">
                <a:cs typeface="Times New Roman" pitchFamily="18" charset="0"/>
              </a:rPr>
              <a:t>than the way you think. </a:t>
            </a:r>
            <a:r>
              <a:rPr lang="en-US" dirty="0" smtClean="0">
                <a:cs typeface="Times New Roman" pitchFamily="18" charset="0"/>
              </a:rPr>
              <a:t>The brain</a:t>
            </a:r>
            <a:r>
              <a:rPr lang="en-US" b="1" dirty="0" smtClean="0">
                <a:cs typeface="Times New Roman" pitchFamily="18" charset="0"/>
              </a:rPr>
              <a:t> </a:t>
            </a:r>
            <a:r>
              <a:rPr lang="en-US" dirty="0" smtClean="0">
                <a:cs typeface="Times New Roman" pitchFamily="18" charset="0"/>
              </a:rPr>
              <a:t>controls our physical sensations and body movements. How we understand what we see, hear, smell, taste, and touch. Our sense of balance and coordination. Memory. Feelings of pleasure and reward. The ability to make judgments. When we catch a football, dance, jog, speak, sing, laugh, whistle, smile, cry—that’s our brain receiving, processing, and sending out messages to different parts of our body.</a:t>
            </a:r>
          </a:p>
          <a:p>
            <a:pPr eaLnBrk="1" hangingPunct="1"/>
            <a:r>
              <a:rPr lang="en-US" dirty="0" smtClean="0">
                <a:cs typeface="Times New Roman" pitchFamily="18" charset="0"/>
              </a:rPr>
              <a:t> </a:t>
            </a:r>
          </a:p>
          <a:p>
            <a:pPr eaLnBrk="1" hangingPunct="1"/>
            <a:r>
              <a:rPr lang="en-US" dirty="0" smtClean="0">
                <a:cs typeface="Times New Roman" pitchFamily="18" charset="0"/>
              </a:rPr>
              <a:t>When we feel good for whatever reason—laughing with a friend or seeing a good movie or eating our favorite ice cream—the brain’s </a:t>
            </a:r>
            <a:r>
              <a:rPr lang="en-US" i="1" dirty="0" smtClean="0">
                <a:cs typeface="Times New Roman" pitchFamily="18" charset="0"/>
              </a:rPr>
              <a:t>reward system </a:t>
            </a:r>
            <a:r>
              <a:rPr lang="en-US" dirty="0" smtClean="0">
                <a:cs typeface="Times New Roman" pitchFamily="18" charset="0"/>
              </a:rPr>
              <a:t>is activated. As we said before, the reward system is the part of the brain that makes you feel good. The reward system is a collection of neurons that release dopamine, a neurotransmitter. When dopamine is released by these neurons, a person feels pleasure.</a:t>
            </a:r>
          </a:p>
          <a:p>
            <a:pPr eaLnBrk="1" hangingPunct="1"/>
            <a:r>
              <a:rPr lang="en-US" dirty="0" smtClean="0">
                <a:cs typeface="Times New Roman" pitchFamily="18" charset="0"/>
              </a:rPr>
              <a:t> </a:t>
            </a:r>
          </a:p>
          <a:p>
            <a:pPr eaLnBrk="1" hangingPunct="1"/>
            <a:r>
              <a:rPr lang="en-US" dirty="0" smtClean="0">
                <a:cs typeface="Times New Roman" pitchFamily="18" charset="0"/>
              </a:rPr>
              <a:t>Scientists have linked dopamine to most drugs of abuse—including cocaine, marijuana, heroin, alcohol, and nicotine. These drugs all activate the reward system and cause neurons to release large amounts of dopamine. Over time, drugs damage this part of the brain. As a result of this damage, things that used to make you feel good—like eating ice cream, skateboarding, or getting a hug—no longer feel as good.</a:t>
            </a:r>
          </a:p>
          <a:p>
            <a:pPr eaLnBrk="1" hangingPunct="1"/>
            <a:r>
              <a:rPr lang="en-US" dirty="0" smtClean="0">
                <a:cs typeface="Times New Roman" pitchFamily="18" charset="0"/>
              </a:rPr>
              <a:t> </a:t>
            </a:r>
          </a:p>
          <a:p>
            <a:pPr eaLnBrk="1" hangingPunct="1"/>
            <a:r>
              <a:rPr lang="en-US" dirty="0" smtClean="0">
                <a:cs typeface="Times New Roman" pitchFamily="18" charset="0"/>
              </a:rPr>
              <a:t>Photo courtesy of the NIDA Web site. From </a:t>
            </a:r>
            <a:r>
              <a:rPr lang="en-US" i="1" dirty="0" smtClean="0">
                <a:cs typeface="Times New Roman" pitchFamily="18" charset="0"/>
              </a:rPr>
              <a:t>A Slide Teaching Packet: The Brain and the Actions of Cocaine, Opiates. and Marijuana.</a:t>
            </a:r>
            <a:endParaRPr lang="en-US" dirty="0" smtClean="0">
              <a:cs typeface="Times New Roman" pitchFamily="18" charset="0"/>
            </a:endParaRPr>
          </a:p>
          <a:p>
            <a:pPr eaLnBrk="1" hangingPunct="1"/>
            <a:r>
              <a:rPr lang="en-US" dirty="0" smtClean="0">
                <a:cs typeface="Times New Roman" pitchFamily="18" charset="0"/>
              </a:rPr>
              <a:t> </a:t>
            </a:r>
          </a:p>
          <a:p>
            <a:pPr eaLnBrk="1" hangingPunct="1"/>
            <a:endParaRPr lang="en-US" dirty="0" smtClean="0"/>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p:txBody>
          <a:bodyPr/>
          <a:lstStyle/>
          <a:p>
            <a:pPr>
              <a:defRPr/>
            </a:pPr>
            <a:fld id="{EE870F45-5CE2-421C-90FC-B2741BB75A29}" type="slidenum">
              <a:rPr lang="en-US" smtClean="0"/>
              <a:pPr>
                <a:defRPr/>
              </a:pPr>
              <a:t>36</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bwMode="auto">
          <a:xfrm>
            <a:off x="914400" y="4345587"/>
            <a:ext cx="5029200" cy="4112926"/>
          </a:xfrm>
          <a:noFill/>
        </p:spPr>
        <p:txBody>
          <a:bodyPr wrap="square" numCol="1" anchor="t" anchorCtr="0" compatLnSpc="1">
            <a:prstTxWarp prst="textNoShape">
              <a:avLst/>
            </a:prstTxWarp>
          </a:bodyPr>
          <a:lstStyle/>
          <a:p>
            <a:pPr eaLnBrk="1" hangingPunct="1"/>
            <a:r>
              <a:rPr lang="en-US" dirty="0" smtClean="0"/>
              <a:t>This picture is the end of the axon called the terminal which stores neurotransmitters. Dopamine is one of numerous transmitters that communicate with the receptor site. There is a gap between the terminals called a synapses. This is where all the actions takes place and where drugs have there effects. The receiving receptor is activated when it dopamine is lodged into its site. Once it is activated a electrical impulse is sent down the terminal to be received by another neuron.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p>
            <a:pPr>
              <a:defRPr/>
            </a:pPr>
            <a:fld id="{E689458C-159B-49AA-9264-CBDADF8226E1}" type="slidenum">
              <a:rPr lang="en-US" smtClean="0"/>
              <a:pPr>
                <a:defRPr/>
              </a:pPr>
              <a:t>37</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39BC0358-F2D6-4E5B-9B88-63D5AF3E91F5}" type="slidenum">
              <a:rPr lang="en-US" smtClean="0"/>
              <a:pPr>
                <a:defRPr/>
              </a:pPr>
              <a:t>38</a:t>
            </a:fld>
            <a:endParaRPr lang="en-US" smtClean="0"/>
          </a:p>
        </p:txBody>
      </p:sp>
      <p:sp>
        <p:nvSpPr>
          <p:cNvPr id="154627" name="Rectangle 2"/>
          <p:cNvSpPr>
            <a:spLocks noGrp="1" noRot="1" noChangeAspect="1" noChangeArrowheads="1" noTextEdit="1"/>
          </p:cNvSpPr>
          <p:nvPr>
            <p:ph type="sldImg"/>
          </p:nvPr>
        </p:nvSpPr>
        <p:spPr>
          <a:xfrm>
            <a:off x="1108075" y="685488"/>
            <a:ext cx="4643438" cy="3427438"/>
          </a:xfrm>
          <a:ln/>
        </p:spPr>
      </p:sp>
      <p:sp>
        <p:nvSpPr>
          <p:cNvPr id="154628" name="Rectangle 3"/>
          <p:cNvSpPr>
            <a:spLocks noGrp="1" noChangeArrowheads="1"/>
          </p:cNvSpPr>
          <p:nvPr>
            <p:ph type="body" idx="1"/>
          </p:nvPr>
        </p:nvSpPr>
        <p:spPr bwMode="auto">
          <a:xfrm>
            <a:off x="914400" y="4344025"/>
            <a:ext cx="5029200" cy="4114488"/>
          </a:xfrm>
          <a:noFill/>
        </p:spPr>
        <p:txBody>
          <a:bodyPr wrap="square" numCol="1" anchor="t" anchorCtr="0" compatLnSpc="1">
            <a:prstTxWarp prst="textNoShape">
              <a:avLst/>
            </a:prstTxWarp>
          </a:bodyPr>
          <a:lstStyle/>
          <a:p>
            <a:pPr eaLnBrk="1" hangingPunct="1"/>
            <a:r>
              <a:rPr lang="en-US" sz="1600" dirty="0" smtClean="0"/>
              <a:t>This is all about activity.  If you look at the color represented in the normal brain that is representation of dopamine in brain.  After 10 days you can see the dopamine depletion.  In the 100 day slide you are beginning to see the activity coming back.  Critical implications for treatment.  You can understand why individuals wants to return to use.  Things looking pretty bleak even after 100 days of sobriety.</a:t>
            </a:r>
            <a:r>
              <a:rPr lang="en-US" dirty="0"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09CACCC5-ED38-48B8-AAFA-10A0FBC9516F}" type="slidenum">
              <a:rPr lang="en-US" smtClean="0"/>
              <a:pPr>
                <a:defRPr/>
              </a:pPr>
              <a:t>39</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smtClean="0"/>
          </a:p>
        </p:txBody>
      </p:sp>
      <p:sp>
        <p:nvSpPr>
          <p:cNvPr id="89092" name="Slide Number Placeholder 3"/>
          <p:cNvSpPr>
            <a:spLocks noGrp="1"/>
          </p:cNvSpPr>
          <p:nvPr>
            <p:ph type="sldNum" sz="quarter" idx="5"/>
          </p:nvPr>
        </p:nvSpPr>
        <p:spPr>
          <a:noFill/>
        </p:spPr>
        <p:txBody>
          <a:bodyPr/>
          <a:lstStyle/>
          <a:p>
            <a:fld id="{0FF5297A-A74E-4468-9B29-E1B8B80C9320}" type="slidenum">
              <a:rPr lang="en-US"/>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fld id="{687E6ADB-BC7E-4CE4-8C3D-2B3028E261D1}" type="slidenum">
              <a:rPr lang="en-US"/>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6660C-C25F-4961-B856-2FB6C5C223C4}" type="slidenum">
              <a:rPr lang="en-US"/>
              <a:pPr/>
              <a:t>42</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3C1EE-8DAC-4BA7-9AD0-40DFC66ACC67}" type="slidenum">
              <a:rPr lang="en-US"/>
              <a:pPr/>
              <a:t>45</a:t>
            </a:fld>
            <a:endParaRPr lang="en-US"/>
          </a:p>
        </p:txBody>
      </p:sp>
      <p:sp>
        <p:nvSpPr>
          <p:cNvPr id="44034" name="Rectangle 2"/>
          <p:cNvSpPr>
            <a:spLocks noRot="1" noChangeArrowheads="1" noTextEdit="1"/>
          </p:cNvSpPr>
          <p:nvPr>
            <p:ph type="sldImg"/>
          </p:nvPr>
        </p:nvSpPr>
        <p:spPr>
          <a:xfrm>
            <a:off x="1233641" y="685801"/>
            <a:ext cx="4392254" cy="3427401"/>
          </a:xfrm>
          <a:ln/>
        </p:spPr>
      </p:sp>
      <p:sp>
        <p:nvSpPr>
          <p:cNvPr id="44035" name="Rectangle 3"/>
          <p:cNvSpPr>
            <a:spLocks noGrp="1" noChangeArrowheads="1"/>
          </p:cNvSpPr>
          <p:nvPr>
            <p:ph type="body" idx="1"/>
          </p:nvPr>
        </p:nvSpPr>
        <p:spPr>
          <a:xfrm>
            <a:off x="914093" y="4343401"/>
            <a:ext cx="5029815" cy="4114800"/>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p:txBody>
          <a:bodyPr/>
          <a:lstStyle/>
          <a:p>
            <a:pPr>
              <a:defRPr/>
            </a:pPr>
            <a:fld id="{3EDDF59C-2798-4787-B9C7-D72BD12BA0F5}" type="slidenum">
              <a:rPr lang="en-US" smtClean="0"/>
              <a:pPr>
                <a:defRPr/>
              </a:pPr>
              <a:t>46</a:t>
            </a:fld>
            <a:endParaRPr lang="en-US" smtClean="0"/>
          </a:p>
        </p:txBody>
      </p:sp>
      <p:sp>
        <p:nvSpPr>
          <p:cNvPr id="189443"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14400" y="4342464"/>
            <a:ext cx="5029200" cy="4116049"/>
          </a:xfrm>
        </p:spPr>
        <p:txBody>
          <a:bodyPr>
            <a:normAutofit lnSpcReduction="10000"/>
          </a:bodyPr>
          <a:lstStyle/>
          <a:p>
            <a:pPr eaLnBrk="1" hangingPunct="1">
              <a:defRPr/>
            </a:pPr>
            <a:r>
              <a:rPr lang="en-US" b="1" u="sng" dirty="0"/>
              <a:t>Slide 10</a:t>
            </a:r>
            <a:endParaRPr lang="en-US" dirty="0"/>
          </a:p>
          <a:p>
            <a:pPr eaLnBrk="1" hangingPunct="1">
              <a:defRPr/>
            </a:pPr>
            <a:endParaRPr lang="en-US" dirty="0"/>
          </a:p>
          <a:p>
            <a:pPr eaLnBrk="1" hangingPunct="1">
              <a:defRPr/>
            </a:pPr>
            <a:r>
              <a:rPr lang="en-US" dirty="0"/>
              <a:t>Environmental stimuli (external triggers) or emotional conditions (internal triggers) will often cause the recovering addict to think of using drugs and/or alcohol.  For example, the patient runs into his old source of drugs at the market.  Or, the patient gets into a fight with her husband, and immediately thinks of having a drink.  Historically, she has always had a drink after fighting with her spouse.  A single thought of drinking or using will typically pass through one’s mind in 30 to 90 seconds, allowing one to continue thinking about AODs.  AOD use is often the beginning of the relapse process.  This inflames the neurochemistry of the addiction and moves the brain into the craving stage.  At this craving stage, it is very difficult, if not impossible, to stop the slide into drug or alcohol use.  To the actively using addict/alcoholic or the substance abuser in early recover, the </a:t>
            </a:r>
            <a:r>
              <a:rPr lang="en-US" b="1" dirty="0"/>
              <a:t>Trigger - Thought - Craving - Use</a:t>
            </a:r>
            <a:r>
              <a:rPr lang="en-US" dirty="0"/>
              <a:t> sequence feels as if it happens simultaneously.  You feel triggered, and you immediately want to use.  Knowing this process can be very helpful to the recovering addict/alcoholic.  The successful key in dealing with the process is to avoid it getting started.  It is extremely important to stop the thought when it first begins and to prevent it from building into an overpowering craving.  It is vitally important to do this as soon as you recognize the thoughts occurring.  This can be accomplished by using a number of </a:t>
            </a:r>
            <a:r>
              <a:rPr lang="en-US" b="1" dirty="0"/>
              <a:t>Thought Stopping</a:t>
            </a:r>
            <a:r>
              <a:rPr lang="en-US" dirty="0"/>
              <a:t> techniques.</a:t>
            </a:r>
            <a:endParaRPr lang="en-US" b="1" u="sng"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p:txBody>
          <a:bodyPr/>
          <a:lstStyle/>
          <a:p>
            <a:pPr>
              <a:defRPr/>
            </a:pPr>
            <a:fld id="{51E158E2-81DB-451E-917A-48D14F49459A}" type="slidenum">
              <a:rPr lang="en-US" smtClean="0"/>
              <a:pPr>
                <a:defRPr/>
              </a:pPr>
              <a:t>47</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r>
              <a:rPr lang="en-US" b="1" u="sng" smtClean="0"/>
              <a:t>Slide 11</a:t>
            </a:r>
            <a:endParaRPr lang="en-US" smtClean="0"/>
          </a:p>
          <a:p>
            <a:pPr eaLnBrk="1" hangingPunct="1"/>
            <a:endParaRPr lang="en-US" smtClean="0"/>
          </a:p>
          <a:p>
            <a:pPr eaLnBrk="1" hangingPunct="1"/>
            <a:r>
              <a:rPr lang="en-US" smtClean="0"/>
              <a:t>Another way to envision this process is to see the </a:t>
            </a:r>
            <a:r>
              <a:rPr lang="en-US" b="1" smtClean="0"/>
              <a:t>Trigger - Thought - Craving - Use</a:t>
            </a:r>
            <a:r>
              <a:rPr lang="en-US" smtClean="0"/>
              <a:t> sequence as moving along a steep downhill slide.  The time to use </a:t>
            </a:r>
            <a:r>
              <a:rPr lang="en-US" b="1" smtClean="0"/>
              <a:t>Thought Stopping</a:t>
            </a:r>
            <a:r>
              <a:rPr lang="en-US" smtClean="0"/>
              <a:t> is right after one recognizes the first thought of using.  The biological process, as shown by the small circle moving towards the man, is still relatively small.  It is possible to stop this process when it is in the craving stage, but much more difficult.  When in craving mode, the small circle is now enormous -- a huge mountain.  The addict/alcoholic may truly not want to use and attempt to deflect the cravings, but more often than not, the cravings are so powerful that they roll over the addict/alcoholic propelling him/her to relapse.</a:t>
            </a:r>
            <a:endParaRPr lang="en-US" b="1" u="sn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BB587AB3-5FF8-4935-BC65-47296571C8E5}" type="slidenum">
              <a:rPr lang="en-US" smtClean="0"/>
              <a:pPr>
                <a:defRPr/>
              </a:pPr>
              <a:t>10</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bwMode="auto">
          <a:xfrm>
            <a:off x="914400" y="4342464"/>
            <a:ext cx="5029200" cy="4116049"/>
          </a:xfrm>
          <a:noFill/>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a:p>
            <a:pPr eaLnBrk="1" hangingPunct="1"/>
            <a:r>
              <a:rPr lang="en-US" dirty="0" smtClean="0"/>
              <a:t>In 1904, I.P. Pavlov, a Russian scientist, received the Nobel Prize for a series of experiments he conducted on the physiology of digestion.  These experiments were continued by some of his students and later came to be known as the principles of classical conditioning.</a:t>
            </a:r>
            <a:endParaRPr lang="en-US" b="1" u="sng"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p:txBody>
          <a:bodyPr/>
          <a:lstStyle/>
          <a:p>
            <a:pPr>
              <a:defRPr/>
            </a:pPr>
            <a:fld id="{C77A5493-7A5A-4962-9037-4B5F1CDA2628}" type="slidenum">
              <a:rPr lang="en-US" smtClean="0"/>
              <a:pPr>
                <a:defRPr/>
              </a:pPr>
              <a:t>48</a:t>
            </a:fld>
            <a:endParaRPr lang="en-US" smtClean="0"/>
          </a:p>
        </p:txBody>
      </p:sp>
      <p:sp>
        <p:nvSpPr>
          <p:cNvPr id="192515"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14400" y="4342464"/>
            <a:ext cx="5029200" cy="4116049"/>
          </a:xfrm>
        </p:spPr>
        <p:txBody>
          <a:bodyPr>
            <a:normAutofit lnSpcReduction="10000"/>
          </a:bodyPr>
          <a:lstStyle/>
          <a:p>
            <a:pPr eaLnBrk="1" hangingPunct="1">
              <a:defRPr/>
            </a:pPr>
            <a:r>
              <a:rPr lang="en-US" sz="1000" dirty="0" smtClean="0"/>
              <a:t>Simply </a:t>
            </a:r>
            <a:r>
              <a:rPr lang="en-US" sz="1000" dirty="0"/>
              <a:t>put, thought stopping interrupts the usual process that culminates in using/drinking.  The usual reaction to thoughts is to argue with the developing thought/craving.  The argument usually results in the addiction winning.  Arguing proceeds negotiation, compromise, justification, and, possibly, relapse.  Thought stopping ends this process before relapse can begin.  Saying, </a:t>
            </a:r>
            <a:r>
              <a:rPr lang="en-US" sz="1000" b="1" dirty="0"/>
              <a:t>“</a:t>
            </a:r>
            <a:r>
              <a:rPr lang="en-US" sz="1000" b="1" u="sng" dirty="0"/>
              <a:t>STOP</a:t>
            </a:r>
            <a:r>
              <a:rPr lang="en-US" sz="1000" b="1" dirty="0"/>
              <a:t>”</a:t>
            </a:r>
            <a:r>
              <a:rPr lang="en-US" sz="1000" dirty="0"/>
              <a:t> either in your head, or aloud, in response to the first hint of a thought usually stops cravings in their tracks.</a:t>
            </a:r>
          </a:p>
          <a:p>
            <a:pPr eaLnBrk="1" hangingPunct="1">
              <a:defRPr/>
            </a:pPr>
            <a:r>
              <a:rPr lang="en-US" sz="1000" dirty="0"/>
              <a:t>Here some thought stopping techniques.</a:t>
            </a:r>
            <a:endParaRPr lang="en-US" dirty="0"/>
          </a:p>
          <a:p>
            <a:pPr eaLnBrk="1" hangingPunct="1">
              <a:defRPr/>
            </a:pPr>
            <a:r>
              <a:rPr lang="en-US" sz="1000" u="sng" dirty="0"/>
              <a:t>Visualization or other sensory imagery</a:t>
            </a:r>
            <a:r>
              <a:rPr lang="en-US" sz="1000" dirty="0"/>
              <a:t> - Picture a switch, or lever, in your mind.  Imagine yourself actually moving it from ON to OFF stopping the drug or alcohol thoughts.  Have another picture ready to think about in place of the drug or alcohol thoughts.   It should be an image, or thought, that is pleasurable or meaningful to you and, historically, did not involve drug or alcohol use.  If the thought stopping works, but the thoughts frequently keep coming back, you may have to change your environment or engage yourself in a task that requires your full concentration.</a:t>
            </a:r>
          </a:p>
          <a:p>
            <a:pPr eaLnBrk="1" hangingPunct="1">
              <a:defRPr/>
            </a:pPr>
            <a:r>
              <a:rPr lang="en-US" sz="1000" u="sng" dirty="0"/>
              <a:t>Snapping</a:t>
            </a:r>
            <a:r>
              <a:rPr lang="en-US" sz="1000" dirty="0"/>
              <a:t> - Tie a rubber band loosely around your wrist.  Pull the band and snap pit lightly against your wrist as you say, “NO”, to the drug/or alcohol thoughts.  As above, have another thought ready to take the place of the drug and alcohol thoughts.</a:t>
            </a:r>
          </a:p>
          <a:p>
            <a:pPr eaLnBrk="1" hangingPunct="1">
              <a:defRPr/>
            </a:pPr>
            <a:r>
              <a:rPr lang="en-US" sz="1000" u="sng" dirty="0"/>
              <a:t>Prayer</a:t>
            </a:r>
            <a:r>
              <a:rPr lang="en-US" sz="1000" dirty="0"/>
              <a:t> - Praying can be an effective thought stopping technique.</a:t>
            </a:r>
          </a:p>
          <a:p>
            <a:pPr eaLnBrk="1" hangingPunct="1">
              <a:defRPr/>
            </a:pPr>
            <a:r>
              <a:rPr lang="en-US" sz="1000" u="sng" dirty="0"/>
              <a:t>Relaxation</a:t>
            </a:r>
            <a:r>
              <a:rPr lang="en-US" sz="1000" dirty="0"/>
              <a:t> - Feelings or hollowness, heaviness, and cramping in the stomach are cravings.  These can often be relieved by breathing in deeply (filling the lungs with air) and slowly breathing out.  Do this three times.  You should be able to feel the tightness leave your body.  Repeat this whenever the feeling returns.</a:t>
            </a:r>
          </a:p>
          <a:p>
            <a:pPr eaLnBrk="1" hangingPunct="1">
              <a:defRPr/>
            </a:pPr>
            <a:r>
              <a:rPr lang="en-US" sz="1000" u="sng" dirty="0"/>
              <a:t>Call someone</a:t>
            </a:r>
            <a:r>
              <a:rPr lang="en-US" sz="1000" dirty="0"/>
              <a:t> - Talking to another person provides an outlet for your feelings and allows you to hear your own thinking process.  Have phone numbers of supportive people with you always, so you can use the numbers when you need them.</a:t>
            </a:r>
          </a:p>
          <a:p>
            <a:pPr eaLnBrk="1" hangingPunct="1">
              <a:defRPr/>
            </a:pPr>
            <a:endParaRPr lang="en-US" dirty="0"/>
          </a:p>
          <a:p>
            <a:pPr eaLnBrk="1" hangingPunct="1">
              <a:defRPr/>
            </a:pPr>
            <a:endParaRPr lang="en-US" b="1" u="sng"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4C5056-37A2-4B34-B6A1-BFAC0CB6D5CE}" type="slidenum">
              <a:rPr lang="en-US"/>
              <a:pPr/>
              <a:t>11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a:p>
            <a:endParaRPr lang="en-US" dirty="0"/>
          </a:p>
          <a:p>
            <a:r>
              <a:rPr lang="en-US" dirty="0"/>
              <a:t>Pavlov would feed dogs and ring a bell at the same time.  The dogs would see and smell the food which would then stimulate, or trigger, their lower brains ( the autonomic nervous systems) causing the dogs to produce saliva and secrete gastric fluids in anticipation of digestion.  In a relatively short amount of time, Pavlov and his colleagues would ring the bell </a:t>
            </a:r>
            <a:r>
              <a:rPr lang="en-US" u="sng" dirty="0"/>
              <a:t>without</a:t>
            </a:r>
            <a:r>
              <a:rPr lang="en-US" dirty="0"/>
              <a:t> the presence of food, and the dogs would still produce saliva and gastric fluid as if food were present.  The dogs connected the sound of the bell, the trigger, with anticipation of eating, and responded involuntarily </a:t>
            </a:r>
            <a:r>
              <a:rPr lang="en-US" dirty="0" smtClean="0"/>
              <a:t> </a:t>
            </a:r>
            <a:r>
              <a:rPr lang="en-US" dirty="0"/>
              <a:t>to the powerful trigger, or stimulus, of the bell.  Once a dog has been conditioned in this way, no matter how smart or well-trained the dog is, a dog will continue to produce fluids at the sound of the bell.  He has no choice.  The human brain responds in exactly the same way to the conditioned drugs and alcohol triggers that produce cravings.  Drugs and alcohol produce changes in the brain, which result in feelings of pleasure.  When triggers cause a person to experience cravings, the brain responds as if the actual chemicals are taken into the system.  In other words, the brain is “drooling” in reaction to these triggers.  This reaction occurs whether or not the person intends to use.  The only way that Pavlov’s dog can avoid drooling is by avoiding the bell.  The chemically dependent person can also avoid his or her brain’s reaction by avoiding triggers.</a:t>
            </a:r>
            <a:endParaRPr lang="en-US" b="1" u="sng"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EC9FE-666A-4C07-B1DD-2D46B73933BD}" type="slidenum">
              <a:rPr lang="en-US"/>
              <a:pPr/>
              <a:t>12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14400" y="4343400"/>
            <a:ext cx="5029200" cy="4114800"/>
          </a:xfrm>
          <a:prstGeom prst="rect">
            <a:avLst/>
          </a:prstGeom>
        </p:spPr>
        <p:txBody>
          <a:bodyPr/>
          <a:lstStyle/>
          <a:p>
            <a:endParaRPr lang="en-US" dirty="0"/>
          </a:p>
          <a:p>
            <a:r>
              <a:rPr lang="en-US" dirty="0"/>
              <a:t>The part of the brain affected by mood-altering substances is the same part of the brain that makes us seek food when we are hungry, water when we are thirsty, and is responsible for sexual pleasure.  It promotes our survival modes.  When a person hasn’t eaten for a long period of time, the focus on getting food or water overpowers all other concerns.  When long-term drugs or alcohol use occurs, the brain can become “short-circuited” and adapt to these chemicals as if survival depends on them.</a:t>
            </a:r>
          </a:p>
          <a:p>
            <a:endParaRPr lang="en-US" dirty="0"/>
          </a:p>
          <a:p>
            <a:r>
              <a:rPr lang="en-US" dirty="0"/>
              <a:t>There is a demonstration that reflects the power of drugs on the brain and behavior.  If you release a caged mouse and it has the option to run into a well-lit area or a dark area, it will always run into the dark.  Mice and other small rodents </a:t>
            </a:r>
            <a:r>
              <a:rPr lang="en-US" dirty="0" smtClean="0"/>
              <a:t>are  conditioned by nature </a:t>
            </a:r>
            <a:r>
              <a:rPr lang="en-US" dirty="0"/>
              <a:t>to automatically seek out the dark, which will protect them from predators.  This is a ingrained survival </a:t>
            </a:r>
            <a:r>
              <a:rPr lang="en-US" dirty="0" smtClean="0"/>
              <a:t>mechanism.  </a:t>
            </a:r>
            <a:r>
              <a:rPr lang="en-US" dirty="0"/>
              <a:t>If the mouse is given </a:t>
            </a:r>
            <a:r>
              <a:rPr lang="en-US" dirty="0" smtClean="0"/>
              <a:t>small doses </a:t>
            </a:r>
            <a:r>
              <a:rPr lang="en-US" dirty="0"/>
              <a:t>of cocaine in the light, </a:t>
            </a:r>
            <a:r>
              <a:rPr lang="en-US" dirty="0" smtClean="0"/>
              <a:t>in</a:t>
            </a:r>
            <a:r>
              <a:rPr lang="en-US" baseline="0" dirty="0" smtClean="0"/>
              <a:t> a relatively short span of time,</a:t>
            </a:r>
            <a:r>
              <a:rPr lang="en-US" dirty="0" smtClean="0"/>
              <a:t> </a:t>
            </a:r>
            <a:r>
              <a:rPr lang="en-US" dirty="0"/>
              <a:t>it will automatically go into the lit field.  Thus reversing </a:t>
            </a:r>
            <a:r>
              <a:rPr lang="en-US" dirty="0" smtClean="0"/>
              <a:t>and changing normal mouse brain chemistry.</a:t>
            </a:r>
            <a:endParaRPr lang="en-US" dirty="0"/>
          </a:p>
          <a:p>
            <a:endParaRPr lang="en-US" dirty="0"/>
          </a:p>
          <a:p>
            <a:r>
              <a:rPr lang="en-US" dirty="0"/>
              <a:t>This demonstrates that the power of drugs has the ability to grossly distort normal mammalian brain chemistry.</a:t>
            </a:r>
            <a:endParaRPr lang="en-US" b="1" u="sng"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342ED-0C27-421F-BA85-6F193A629D21}" type="slidenum">
              <a:rPr lang="en-US"/>
              <a:pPr/>
              <a:t>13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400" y="4343400"/>
            <a:ext cx="5029200" cy="4114800"/>
          </a:xfrm>
        </p:spPr>
        <p:txBody>
          <a:bodyPr/>
          <a:lstStyle/>
          <a:p>
            <a:r>
              <a:rPr lang="en-US" dirty="0" smtClean="0"/>
              <a:t>People </a:t>
            </a:r>
            <a:r>
              <a:rPr lang="en-US" dirty="0"/>
              <a:t>who are triggers.</a:t>
            </a:r>
            <a:endParaRPr lang="en-US" b="1" u="sn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D0A455-9B93-4783-BE47-C2F0BA62339F}" type="slidenum">
              <a:rPr lang="en-US"/>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0" y="4343400"/>
            <a:ext cx="5029200" cy="4114800"/>
          </a:xfrm>
        </p:spPr>
        <p:txBody>
          <a:bodyPr/>
          <a:lstStyle/>
          <a:p>
            <a:r>
              <a:rPr lang="en-US" dirty="0" smtClean="0"/>
              <a:t>Objects </a:t>
            </a:r>
            <a:r>
              <a:rPr lang="en-US" dirty="0"/>
              <a:t>or things that are triggers.</a:t>
            </a:r>
          </a:p>
          <a:p>
            <a:endParaRPr lang="en-US" b="1" u="sng"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169A7-B945-4E81-9F24-1CF0562695EE}" type="slidenum">
              <a:rPr lang="en-US"/>
              <a:pPr/>
              <a:t>15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p:spPr>
        <p:txBody>
          <a:bodyPr/>
          <a:lstStyle/>
          <a:p>
            <a:r>
              <a:rPr lang="en-US" dirty="0" smtClean="0"/>
              <a:t>Places </a:t>
            </a:r>
            <a:r>
              <a:rPr lang="en-US" dirty="0"/>
              <a:t>that are triggers.</a:t>
            </a:r>
            <a:endParaRPr lang="en-US" b="1" u="sng"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59F143-0972-4D98-B8D0-CC995D531270}"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9F143-0972-4D98-B8D0-CC995D531270}"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9F143-0972-4D98-B8D0-CC995D531270}"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D44B60D5-CFBF-450D-AC67-0A16D750A60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553200"/>
            <a:ext cx="2895600" cy="168275"/>
          </a:xfrm>
        </p:spPr>
        <p:txBody>
          <a:bodyPr/>
          <a:lstStyle>
            <a:lvl1pPr>
              <a:defRPr/>
            </a:lvl1pPr>
          </a:lstStyle>
          <a:p>
            <a:r>
              <a:rPr lang="en-US"/>
              <a:t>© 2006 Matrix Institute</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F98EF06-7DFA-4D2A-8CC8-77FA322838B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9F143-0972-4D98-B8D0-CC995D531270}"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9F143-0972-4D98-B8D0-CC995D531270}"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59F143-0972-4D98-B8D0-CC995D531270}"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59F143-0972-4D98-B8D0-CC995D531270}" type="datetimeFigureOut">
              <a:rPr lang="en-US" smtClean="0"/>
              <a:pPr/>
              <a:t>7/19/2014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9F143-0972-4D98-B8D0-CC995D531270}" type="datetimeFigureOut">
              <a:rPr lang="en-US" smtClean="0"/>
              <a:pPr/>
              <a:t>7/19/2014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9F143-0972-4D98-B8D0-CC995D531270}" type="datetimeFigureOut">
              <a:rPr lang="en-US" smtClean="0"/>
              <a:pPr/>
              <a:t>7/19/2014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9F143-0972-4D98-B8D0-CC995D531270}"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9F143-0972-4D98-B8D0-CC995D531270}"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55FFD-26FA-4A6A-B8C6-B69FB44D90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9F143-0972-4D98-B8D0-CC995D531270}" type="datetimeFigureOut">
              <a:rPr lang="en-US" smtClean="0"/>
              <a:pPr/>
              <a:t>7/19/2014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55FFD-26FA-4A6A-B8C6-B69FB44D90C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C:\Documents%20and%20Settings\Sam%20Minsky\My%20Documents\My%20Videos\general_animations\Rotating%20Brain.mp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22.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ideo" Target="file:///C:\Documents%20and%20Settings\Sam%20Minsky\My%20Documents\My%20Videos\general_animations\Rotating%20Limbic.mpg" TargetMode="Externa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533401"/>
            <a:ext cx="7772400" cy="2743199"/>
          </a:xfrm>
        </p:spPr>
        <p:txBody>
          <a:bodyPr>
            <a:noAutofit/>
          </a:bodyPr>
          <a:lstStyle/>
          <a:p>
            <a:r>
              <a:rPr lang="en-US" sz="6000" b="1" u="sng" dirty="0" smtClean="0">
                <a:solidFill>
                  <a:srgbClr val="FFFF00"/>
                </a:solidFill>
              </a:rPr>
              <a:t>THE BRAIN MODEL OF ADDICTION</a:t>
            </a:r>
            <a:endParaRPr lang="en-US" sz="6000" b="1" u="sng" dirty="0">
              <a:solidFill>
                <a:srgbClr val="FFFF00"/>
              </a:solidFill>
            </a:endParaRPr>
          </a:p>
        </p:txBody>
      </p:sp>
      <p:sp>
        <p:nvSpPr>
          <p:cNvPr id="4" name="Subtitle 3"/>
          <p:cNvSpPr>
            <a:spLocks noGrp="1"/>
          </p:cNvSpPr>
          <p:nvPr>
            <p:ph type="subTitle" idx="1"/>
          </p:nvPr>
        </p:nvSpPr>
        <p:spPr>
          <a:xfrm>
            <a:off x="1371600" y="3429000"/>
            <a:ext cx="6400800" cy="3429000"/>
          </a:xfrm>
        </p:spPr>
        <p:txBody>
          <a:bodyPr>
            <a:normAutofit/>
          </a:bodyPr>
          <a:lstStyle/>
          <a:p>
            <a:r>
              <a:rPr lang="en-US" sz="4000" dirty="0" smtClean="0">
                <a:solidFill>
                  <a:srgbClr val="FFFF00"/>
                </a:solidFill>
              </a:rPr>
              <a:t>Drug Court Conference</a:t>
            </a:r>
          </a:p>
          <a:p>
            <a:r>
              <a:rPr lang="en-US" sz="4000" dirty="0" smtClean="0">
                <a:solidFill>
                  <a:srgbClr val="FFFF00"/>
                </a:solidFill>
              </a:rPr>
              <a:t>Normal, OK. September, 2014</a:t>
            </a:r>
          </a:p>
          <a:p>
            <a:r>
              <a:rPr lang="en-US" dirty="0" smtClean="0">
                <a:solidFill>
                  <a:srgbClr val="FFFF00"/>
                </a:solidFill>
              </a:rPr>
              <a:t>Matrix Institute On Addictions</a:t>
            </a:r>
          </a:p>
          <a:p>
            <a:r>
              <a:rPr lang="en-US" dirty="0" smtClean="0">
                <a:solidFill>
                  <a:srgbClr val="FFFF00"/>
                </a:solidFill>
              </a:rPr>
              <a:t>Sam </a:t>
            </a:r>
            <a:r>
              <a:rPr lang="en-US" dirty="0" err="1" smtClean="0">
                <a:solidFill>
                  <a:srgbClr val="FFFF00"/>
                </a:solidFill>
              </a:rPr>
              <a:t>Minsky</a:t>
            </a:r>
            <a:r>
              <a:rPr lang="en-US" dirty="0" smtClean="0">
                <a:solidFill>
                  <a:srgbClr val="FFFF00"/>
                </a:solidFill>
              </a:rPr>
              <a:t>, MA, LMFT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38125"/>
            <a:ext cx="7772400" cy="904875"/>
          </a:xfrm>
        </p:spPr>
        <p:txBody>
          <a:bodyPr/>
          <a:lstStyle/>
          <a:p>
            <a:pPr eaLnBrk="1" hangingPunct="1"/>
            <a:r>
              <a:rPr lang="en-US" b="1" dirty="0" smtClean="0">
                <a:solidFill>
                  <a:srgbClr val="FFFF66"/>
                </a:solidFill>
              </a:rPr>
              <a:t>Triggers and Cravings</a:t>
            </a:r>
          </a:p>
        </p:txBody>
      </p:sp>
      <p:sp>
        <p:nvSpPr>
          <p:cNvPr id="76803" name="Footer Placeholder 3"/>
          <p:cNvSpPr>
            <a:spLocks noGrp="1"/>
          </p:cNvSpPr>
          <p:nvPr>
            <p:ph type="ftr" sz="quarter" idx="11"/>
          </p:nvPr>
        </p:nvSpPr>
        <p:spPr>
          <a:noFill/>
        </p:spPr>
        <p:txBody>
          <a:bodyPr/>
          <a:lstStyle/>
          <a:p>
            <a:r>
              <a:rPr lang="en-US" smtClean="0"/>
              <a:t>© 2006 Matrix Institute</a:t>
            </a:r>
          </a:p>
        </p:txBody>
      </p:sp>
      <p:pic>
        <p:nvPicPr>
          <p:cNvPr id="76805" name="Picture 4"/>
          <p:cNvPicPr>
            <a:picLocks noChangeAspect="1" noChangeArrowheads="1"/>
          </p:cNvPicPr>
          <p:nvPr/>
        </p:nvPicPr>
        <p:blipFill>
          <a:blip r:embed="rId3" cstate="print"/>
          <a:srcRect/>
          <a:stretch>
            <a:fillRect/>
          </a:stretch>
        </p:blipFill>
        <p:spPr bwMode="auto">
          <a:xfrm>
            <a:off x="2915635" y="1447800"/>
            <a:ext cx="3032511" cy="4876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dirty="0">
                <a:solidFill>
                  <a:srgbClr val="FFFF00"/>
                </a:solidFill>
              </a:rPr>
              <a:t>Triggers and Cravings</a:t>
            </a:r>
          </a:p>
        </p:txBody>
      </p:sp>
      <p:grpSp>
        <p:nvGrpSpPr>
          <p:cNvPr id="2" name="Group 11"/>
          <p:cNvGrpSpPr>
            <a:grpSpLocks/>
          </p:cNvGrpSpPr>
          <p:nvPr/>
        </p:nvGrpSpPr>
        <p:grpSpPr bwMode="auto">
          <a:xfrm>
            <a:off x="531813" y="1819275"/>
            <a:ext cx="7315200" cy="3062288"/>
            <a:chOff x="335" y="1146"/>
            <a:chExt cx="4608" cy="1929"/>
          </a:xfrm>
        </p:grpSpPr>
        <p:pic>
          <p:nvPicPr>
            <p:cNvPr id="19460" name="Picture 4"/>
            <p:cNvPicPr>
              <a:picLocks noChangeAspect="1" noChangeArrowheads="1"/>
            </p:cNvPicPr>
            <p:nvPr/>
          </p:nvPicPr>
          <p:blipFill>
            <a:blip r:embed="rId4" cstate="print"/>
            <a:srcRect/>
            <a:stretch>
              <a:fillRect/>
            </a:stretch>
          </p:blipFill>
          <p:spPr bwMode="auto">
            <a:xfrm>
              <a:off x="335" y="1513"/>
              <a:ext cx="2110" cy="1118"/>
            </a:xfrm>
            <a:prstGeom prst="rect">
              <a:avLst/>
            </a:prstGeom>
            <a:noFill/>
            <a:ln w="9525">
              <a:noFill/>
              <a:miter lim="800000"/>
              <a:headEnd/>
              <a:tailEnd/>
            </a:ln>
            <a:effectLst/>
          </p:spPr>
        </p:pic>
        <p:graphicFrame>
          <p:nvGraphicFramePr>
            <p:cNvPr id="19462" name="Object 6"/>
            <p:cNvGraphicFramePr>
              <a:graphicFrameLocks noChangeAspect="1"/>
            </p:cNvGraphicFramePr>
            <p:nvPr/>
          </p:nvGraphicFramePr>
          <p:xfrm flipV="1">
            <a:off x="2744" y="2407"/>
            <a:ext cx="888" cy="668"/>
          </p:xfrm>
          <a:graphic>
            <a:graphicData uri="http://schemas.openxmlformats.org/presentationml/2006/ole">
              <p:oleObj spid="_x0000_s130050" name="Bitmap Image" r:id="rId5" imgW="3200216" imgH="2409796" progId="PBrush">
                <p:embed/>
              </p:oleObj>
            </a:graphicData>
          </a:graphic>
        </p:graphicFrame>
        <p:pic>
          <p:nvPicPr>
            <p:cNvPr id="19464" name="Picture 8"/>
            <p:cNvPicPr>
              <a:picLocks noChangeAspect="1" noChangeArrowheads="1"/>
            </p:cNvPicPr>
            <p:nvPr/>
          </p:nvPicPr>
          <p:blipFill>
            <a:blip r:embed="rId6" cstate="print"/>
            <a:srcRect/>
            <a:stretch>
              <a:fillRect/>
            </a:stretch>
          </p:blipFill>
          <p:spPr bwMode="auto">
            <a:xfrm>
              <a:off x="4201" y="1146"/>
              <a:ext cx="742" cy="1744"/>
            </a:xfrm>
            <a:prstGeom prst="rect">
              <a:avLst/>
            </a:prstGeom>
            <a:noFill/>
            <a:ln w="9525">
              <a:noFill/>
              <a:miter lim="800000"/>
              <a:headEnd/>
              <a:tailEnd/>
            </a:ln>
            <a:effectLst/>
          </p:spPr>
        </p:pic>
      </p:grpSp>
      <p:sp>
        <p:nvSpPr>
          <p:cNvPr id="19466" name="Text Box 10"/>
          <p:cNvSpPr txBox="1">
            <a:spLocks noChangeArrowheads="1"/>
          </p:cNvSpPr>
          <p:nvPr/>
        </p:nvSpPr>
        <p:spPr bwMode="auto">
          <a:xfrm>
            <a:off x="895350" y="5367309"/>
            <a:ext cx="7791450" cy="550920"/>
          </a:xfrm>
          <a:prstGeom prst="rect">
            <a:avLst/>
          </a:prstGeom>
          <a:noFill/>
          <a:ln w="9525">
            <a:noFill/>
            <a:miter lim="800000"/>
            <a:headEnd/>
            <a:tailEnd/>
          </a:ln>
          <a:effectLst/>
        </p:spPr>
        <p:txBody>
          <a:bodyPr anchor="ctr">
            <a:spAutoFit/>
          </a:bodyPr>
          <a:lstStyle/>
          <a:p>
            <a:pPr>
              <a:lnSpc>
                <a:spcPct val="70000"/>
              </a:lnSpc>
            </a:pPr>
            <a:r>
              <a:rPr lang="en-US" sz="4000" dirty="0">
                <a:solidFill>
                  <a:srgbClr val="FFFF00"/>
                </a:solidFill>
              </a:rPr>
              <a:t>Pavlov’s Dog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dirty="0"/>
              <a:t>© 2006 Matrix Institute</a:t>
            </a:r>
          </a:p>
        </p:txBody>
      </p:sp>
      <p:sp>
        <p:nvSpPr>
          <p:cNvPr id="43010" name="Rectangle 2"/>
          <p:cNvSpPr>
            <a:spLocks noGrp="1" noChangeArrowheads="1"/>
          </p:cNvSpPr>
          <p:nvPr>
            <p:ph type="title"/>
          </p:nvPr>
        </p:nvSpPr>
        <p:spPr/>
        <p:txBody>
          <a:bodyPr/>
          <a:lstStyle/>
          <a:p>
            <a:r>
              <a:rPr lang="en-US" b="1" dirty="0">
                <a:solidFill>
                  <a:srgbClr val="FFFF00"/>
                </a:solidFill>
              </a:rPr>
              <a:t>Triggers and Cravings</a:t>
            </a:r>
          </a:p>
        </p:txBody>
      </p:sp>
      <p:grpSp>
        <p:nvGrpSpPr>
          <p:cNvPr id="2" name="Group 3"/>
          <p:cNvGrpSpPr>
            <a:grpSpLocks/>
          </p:cNvGrpSpPr>
          <p:nvPr/>
        </p:nvGrpSpPr>
        <p:grpSpPr bwMode="auto">
          <a:xfrm>
            <a:off x="1239838" y="1987550"/>
            <a:ext cx="6629400" cy="1600200"/>
            <a:chOff x="672" y="1488"/>
            <a:chExt cx="4176" cy="1008"/>
          </a:xfrm>
        </p:grpSpPr>
        <p:sp>
          <p:nvSpPr>
            <p:cNvPr id="43012" name="Rectangle 4"/>
            <p:cNvSpPr>
              <a:spLocks noChangeArrowheads="1"/>
            </p:cNvSpPr>
            <p:nvPr/>
          </p:nvSpPr>
          <p:spPr bwMode="auto">
            <a:xfrm>
              <a:off x="672" y="1488"/>
              <a:ext cx="1296" cy="1008"/>
            </a:xfrm>
            <a:prstGeom prst="rect">
              <a:avLst/>
            </a:prstGeom>
            <a:solidFill>
              <a:schemeClr val="tx1"/>
            </a:solidFill>
            <a:ln w="9525">
              <a:solidFill>
                <a:schemeClr val="tx1"/>
              </a:solidFill>
              <a:miter lim="800000"/>
              <a:headEnd/>
              <a:tailEnd/>
            </a:ln>
            <a:effectLst/>
          </p:spPr>
          <p:txBody>
            <a:bodyPr wrap="none" anchor="ctr"/>
            <a:lstStyle/>
            <a:p>
              <a:endParaRPr lang="en-US" dirty="0"/>
            </a:p>
          </p:txBody>
        </p:sp>
        <p:sp>
          <p:nvSpPr>
            <p:cNvPr id="43013" name="Rectangle 5"/>
            <p:cNvSpPr>
              <a:spLocks noChangeArrowheads="1"/>
            </p:cNvSpPr>
            <p:nvPr/>
          </p:nvSpPr>
          <p:spPr bwMode="auto">
            <a:xfrm>
              <a:off x="3552" y="1488"/>
              <a:ext cx="1296" cy="1008"/>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grpSp>
      <p:pic>
        <p:nvPicPr>
          <p:cNvPr id="43014" name="Picture 6"/>
          <p:cNvPicPr>
            <a:picLocks noChangeAspect="1" noChangeArrowheads="1"/>
          </p:cNvPicPr>
          <p:nvPr/>
        </p:nvPicPr>
        <p:blipFill>
          <a:blip r:embed="rId3" cstate="print"/>
          <a:srcRect/>
          <a:stretch>
            <a:fillRect/>
          </a:stretch>
        </p:blipFill>
        <p:spPr bwMode="auto">
          <a:xfrm>
            <a:off x="3778250" y="3824288"/>
            <a:ext cx="1885950" cy="2003425"/>
          </a:xfrm>
          <a:prstGeom prst="rect">
            <a:avLst/>
          </a:prstGeom>
          <a:noFill/>
          <a:ln w="9525">
            <a:noFill/>
            <a:miter lim="800000"/>
            <a:headEnd/>
            <a:tailEnd/>
          </a:ln>
          <a:effectLst/>
        </p:spPr>
      </p:pic>
      <p:pic>
        <p:nvPicPr>
          <p:cNvPr id="43015" name="Picture 7" descr="GHB"/>
          <p:cNvPicPr>
            <a:picLocks noGrp="1" noChangeAspect="1" noChangeArrowheads="1"/>
          </p:cNvPicPr>
          <p:nvPr>
            <p:ph idx="1"/>
          </p:nvPr>
        </p:nvPicPr>
        <p:blipFill>
          <a:blip r:embed="rId4" cstate="print">
            <a:lum contrast="6000"/>
          </a:blip>
          <a:srcRect/>
          <a:stretch>
            <a:fillRect/>
          </a:stretch>
        </p:blipFill>
        <p:spPr>
          <a:xfrm>
            <a:off x="2312988" y="1600200"/>
            <a:ext cx="1320800" cy="100647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1000"/>
                                        <p:tgtEl>
                                          <p:spTgt spid="43014"/>
                                        </p:tgtEl>
                                      </p:cBhvr>
                                    </p:animEffect>
                                    <p:anim calcmode="lin" valueType="num">
                                      <p:cBhvr>
                                        <p:cTn id="8" dur="1000" fill="hold"/>
                                        <p:tgtEl>
                                          <p:spTgt spid="43014"/>
                                        </p:tgtEl>
                                        <p:attrNameLst>
                                          <p:attrName>ppt_x</p:attrName>
                                        </p:attrNameLst>
                                      </p:cBhvr>
                                      <p:tavLst>
                                        <p:tav tm="0">
                                          <p:val>
                                            <p:strVal val="#ppt_x"/>
                                          </p:val>
                                        </p:tav>
                                        <p:tav tm="100000">
                                          <p:val>
                                            <p:strVal val="#ppt_x"/>
                                          </p:val>
                                        </p:tav>
                                      </p:tavLst>
                                    </p:anim>
                                    <p:anim calcmode="lin" valueType="num">
                                      <p:cBhvr>
                                        <p:cTn id="9" dur="1000" fill="hold"/>
                                        <p:tgtEl>
                                          <p:spTgt spid="430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4.44444E-6 7.03704E-6 C 0.01232 0.00556 0.025 0.00834 0.0375 0.01251 C 0.05416 0.01112 0.071 0.01135 0.0875 0.00834 C 0.12343 0.00186 0.08923 -0.00069 0.125 -0.01666 C 0.13871 -0.02268 0.13142 -0.01897 0.14687 -0.02916 C 0.14895 -0.03749 0.14947 -0.04675 0.15312 -0.05416 C 0.15729 -0.06249 0.16319 -0.06967 0.16562 -0.07916 C 0.16666 -0.08333 0.16736 -0.08772 0.16875 -0.09166 C 0.17048 -0.09606 0.17343 -0.09953 0.175 -0.10416 C 0.1776 -0.11226 0.17916 -0.12083 0.18125 -0.12916 C 0.18229 -0.13333 0.18437 -0.14166 0.18437 -0.14166 C 0.18784 -0.26527 0.1875 -0.21666 0.1875 -0.28749 " pathEditMode="relative" ptsTypes="fffffffffffA">
                                      <p:cBhvr>
                                        <p:cTn id="13" dur="2000" fill="hold"/>
                                        <p:tgtEl>
                                          <p:spTgt spid="4301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4.44444E-6 3.7037E-7 C -0.04653 0.02061 -0.09115 0.02547 -0.14063 0.02917 C -0.15209 0.02778 -0.16355 0.025 -0.175 0.025 C -0.20348 0.025 -0.20105 0.03148 -0.225 0.02084 C -0.2323 0.00625 -0.23733 -0.00277 -0.25 -0.00833 C -0.25573 -0.03148 -0.25678 -0.05602 -0.2625 -0.07916 C -0.25816 -0.2125 -0.25938 -0.14305 -0.25938 -0.2875 " pathEditMode="relative" ptsTypes="ffffffA">
                                      <p:cBhvr>
                                        <p:cTn id="17" dur="2000" fill="hold"/>
                                        <p:tgtEl>
                                          <p:spTgt spid="43014"/>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3015"/>
                                        </p:tgtEl>
                                        <p:attrNameLst>
                                          <p:attrName>style.visibility</p:attrName>
                                        </p:attrNameLst>
                                      </p:cBhvr>
                                      <p:to>
                                        <p:strVal val="visible"/>
                                      </p:to>
                                    </p:set>
                                    <p:animEffect transition="in" filter="checkerboard(across)">
                                      <p:cBhvr>
                                        <p:cTn id="22" dur="500"/>
                                        <p:tgtEl>
                                          <p:spTgt spid="43015"/>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4.44444E-6 7.03704E-6 C -0.05313 -0.01759 0.02031 0.00556 -0.12813 -0.00833 C -0.13473 -0.00902 -0.14688 -0.01666 -0.14688 -0.01666 C -0.15296 -0.02893 -0.15348 -0.03171 -0.1625 -0.04166 C -0.17587 -0.05647 -0.16875 -0.04259 -0.18125 -0.06249 C -0.18369 -0.06643 -0.18594 -0.07036 -0.1875 -0.07499 C -0.19011 -0.0831 -0.19375 -0.09999 -0.19375 -0.09999 C -0.19028 -0.28888 -0.19063 -0.21388 -0.19063 -0.32499 " pathEditMode="relative" ptsTypes="fffffffA">
                                      <p:cBhvr>
                                        <p:cTn id="26" dur="2000" spd="-100000" fill="hold"/>
                                        <p:tgtEl>
                                          <p:spTgt spid="43014"/>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5.55556E-7 3.7037E-7 C -0.04219 0.00811 -0.07396 0.00695 -0.11875 0.00417 C -0.12413 0.00324 -0.14479 0.00209 -0.15312 -0.00416 C -0.16753 -0.01481 -0.18507 -0.03912 -0.2 -0.04583 C -0.20312 -0.05 -0.20694 -0.05347 -0.20937 -0.05833 C -0.21128 -0.06203 -0.21024 -0.06782 -0.2125 -0.07083 C -0.21788 -0.07801 -0.23125 -0.0875 -0.23125 -0.0875 C -0.23941 -0.10393 -0.23924 -0.10115 -0.24375 -0.125 C -0.24392 -0.12592 -0.24844 -0.15162 -0.25 -0.15416 C -0.2533 -0.15949 -0.25833 -0.1625 -0.2625 -0.16666 C -0.27622 -0.22129 -0.27292 -0.28727 -0.25937 -0.34166 C -0.26615 -0.35509 -0.26667 -0.36551 -0.27187 -0.37916 " pathEditMode="relative" ptsTypes="fffffffffffA">
                                      <p:cBhvr>
                                        <p:cTn id="30" dur="2000" fill="hold"/>
                                        <p:tgtEl>
                                          <p:spTgt spid="430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 2006 Matrix Institute</a:t>
            </a:r>
          </a:p>
        </p:txBody>
      </p:sp>
      <p:sp>
        <p:nvSpPr>
          <p:cNvPr id="31746" name="Rectangle 2"/>
          <p:cNvSpPr>
            <a:spLocks noGrp="1" noChangeArrowheads="1"/>
          </p:cNvSpPr>
          <p:nvPr>
            <p:ph type="title"/>
          </p:nvPr>
        </p:nvSpPr>
        <p:spPr>
          <a:xfrm>
            <a:off x="0" y="609600"/>
            <a:ext cx="9144000" cy="1143000"/>
          </a:xfrm>
        </p:spPr>
        <p:txBody>
          <a:bodyPr>
            <a:normAutofit fontScale="90000"/>
          </a:bodyPr>
          <a:lstStyle/>
          <a:p>
            <a:r>
              <a:rPr lang="en-US" b="1">
                <a:solidFill>
                  <a:srgbClr val="FFFF66"/>
                </a:solidFill>
              </a:rPr>
              <a:t>MATRIX MODEL TREATMENT </a:t>
            </a:r>
            <a:br>
              <a:rPr lang="en-US" b="1">
                <a:solidFill>
                  <a:srgbClr val="FFFF66"/>
                </a:solidFill>
              </a:rPr>
            </a:br>
            <a:r>
              <a:rPr lang="en-US" sz="3600" b="1" i="1">
                <a:solidFill>
                  <a:srgbClr val="FFFF66"/>
                </a:solidFill>
              </a:rPr>
              <a:t>Triggers - People</a:t>
            </a:r>
          </a:p>
        </p:txBody>
      </p:sp>
      <p:sp>
        <p:nvSpPr>
          <p:cNvPr id="31747" name="Text Box 3"/>
          <p:cNvSpPr txBox="1">
            <a:spLocks noChangeArrowheads="1"/>
          </p:cNvSpPr>
          <p:nvPr/>
        </p:nvSpPr>
        <p:spPr bwMode="auto">
          <a:xfrm>
            <a:off x="914400" y="2514600"/>
            <a:ext cx="5638800" cy="3506788"/>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FFFF66"/>
                </a:solidFill>
                <a:latin typeface="Times New Roman" pitchFamily="18" charset="0"/>
              </a:rPr>
              <a:t>Drug-using friends/dealer</a:t>
            </a:r>
          </a:p>
          <a:p>
            <a:pPr eaLnBrk="0" hangingPunct="0">
              <a:spcBef>
                <a:spcPct val="50000"/>
              </a:spcBef>
              <a:buFontTx/>
              <a:buChar char="•"/>
            </a:pPr>
            <a:r>
              <a:rPr lang="en-US" sz="3200" b="1">
                <a:solidFill>
                  <a:srgbClr val="FFFF66"/>
                </a:solidFill>
                <a:latin typeface="Times New Roman" pitchFamily="18" charset="0"/>
              </a:rPr>
              <a:t>Voices of drug friends/dealer</a:t>
            </a:r>
          </a:p>
          <a:p>
            <a:pPr eaLnBrk="0" hangingPunct="0">
              <a:spcBef>
                <a:spcPct val="50000"/>
              </a:spcBef>
              <a:buFontTx/>
              <a:buChar char="•"/>
            </a:pPr>
            <a:r>
              <a:rPr lang="en-US" sz="3200" b="1">
                <a:solidFill>
                  <a:srgbClr val="FFFF66"/>
                </a:solidFill>
                <a:latin typeface="Times New Roman" pitchFamily="18" charset="0"/>
              </a:rPr>
              <a:t>Absence of significant other</a:t>
            </a:r>
          </a:p>
          <a:p>
            <a:pPr eaLnBrk="0" hangingPunct="0">
              <a:spcBef>
                <a:spcPct val="50000"/>
              </a:spcBef>
              <a:buFontTx/>
              <a:buChar char="•"/>
            </a:pPr>
            <a:r>
              <a:rPr lang="en-US" sz="3200" b="1">
                <a:solidFill>
                  <a:srgbClr val="FFFF66"/>
                </a:solidFill>
                <a:latin typeface="Times New Roman" pitchFamily="18" charset="0"/>
              </a:rPr>
              <a:t>Sexual partners in illicit sex</a:t>
            </a:r>
          </a:p>
          <a:p>
            <a:pPr eaLnBrk="0" hangingPunct="0">
              <a:spcBef>
                <a:spcPct val="50000"/>
              </a:spcBef>
              <a:buFontTx/>
              <a:buChar char="•"/>
            </a:pPr>
            <a:r>
              <a:rPr lang="en-US" sz="3200" b="1">
                <a:solidFill>
                  <a:srgbClr val="FFFF66"/>
                </a:solidFill>
                <a:latin typeface="Times New Roman" pitchFamily="18" charset="0"/>
              </a:rPr>
              <a:t>Groups discussing drug use</a:t>
            </a:r>
          </a:p>
        </p:txBody>
      </p:sp>
      <p:graphicFrame>
        <p:nvGraphicFramePr>
          <p:cNvPr id="31748" name="Object 4"/>
          <p:cNvGraphicFramePr>
            <a:graphicFrameLocks noChangeAspect="1"/>
          </p:cNvGraphicFramePr>
          <p:nvPr/>
        </p:nvGraphicFramePr>
        <p:xfrm>
          <a:off x="6781800" y="3048000"/>
          <a:ext cx="1754188" cy="2281238"/>
        </p:xfrm>
        <a:graphic>
          <a:graphicData uri="http://schemas.openxmlformats.org/presentationml/2006/ole">
            <p:oleObj spid="_x0000_s131074" name="Clip" r:id="rId4" imgW="1756800" imgH="228168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 2006 Matrix Institute</a:t>
            </a:r>
          </a:p>
        </p:txBody>
      </p:sp>
      <p:sp>
        <p:nvSpPr>
          <p:cNvPr id="35842" name="Rectangle 2"/>
          <p:cNvSpPr>
            <a:spLocks noGrp="1" noChangeArrowheads="1"/>
          </p:cNvSpPr>
          <p:nvPr>
            <p:ph type="title"/>
          </p:nvPr>
        </p:nvSpPr>
        <p:spPr>
          <a:xfrm>
            <a:off x="0" y="609600"/>
            <a:ext cx="9144000" cy="1143000"/>
          </a:xfrm>
        </p:spPr>
        <p:txBody>
          <a:bodyPr>
            <a:normAutofit fontScale="90000"/>
          </a:bodyPr>
          <a:lstStyle/>
          <a:p>
            <a:r>
              <a:rPr lang="en-US" b="1">
                <a:solidFill>
                  <a:srgbClr val="FFFF66"/>
                </a:solidFill>
              </a:rPr>
              <a:t>MATRIX MODEL TREATMENT </a:t>
            </a:r>
            <a:r>
              <a:rPr lang="en-US" sz="3600" b="1" i="1">
                <a:solidFill>
                  <a:srgbClr val="FFFF66"/>
                </a:solidFill>
              </a:rPr>
              <a:t>Triggers - Things</a:t>
            </a:r>
          </a:p>
        </p:txBody>
      </p:sp>
      <p:sp>
        <p:nvSpPr>
          <p:cNvPr id="35843" name="Text Box 3"/>
          <p:cNvSpPr txBox="1">
            <a:spLocks noChangeArrowheads="1"/>
          </p:cNvSpPr>
          <p:nvPr/>
        </p:nvSpPr>
        <p:spPr bwMode="auto">
          <a:xfrm>
            <a:off x="457200" y="2057400"/>
            <a:ext cx="8305800" cy="3978275"/>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000" b="1">
                <a:solidFill>
                  <a:srgbClr val="FFFF66"/>
                </a:solidFill>
                <a:latin typeface="Times New Roman" pitchFamily="18" charset="0"/>
              </a:rPr>
              <a:t>Paraphernalia</a:t>
            </a:r>
          </a:p>
          <a:p>
            <a:pPr eaLnBrk="0" hangingPunct="0">
              <a:spcBef>
                <a:spcPct val="50000"/>
              </a:spcBef>
              <a:buFontTx/>
              <a:buChar char="•"/>
            </a:pPr>
            <a:r>
              <a:rPr lang="en-US" sz="3000" b="1">
                <a:solidFill>
                  <a:srgbClr val="FFFF66"/>
                </a:solidFill>
                <a:latin typeface="Times New Roman" pitchFamily="18" charset="0"/>
              </a:rPr>
              <a:t>Sexually explicit magazines/movies</a:t>
            </a:r>
          </a:p>
          <a:p>
            <a:pPr eaLnBrk="0" hangingPunct="0">
              <a:spcBef>
                <a:spcPct val="50000"/>
              </a:spcBef>
              <a:buFontTx/>
              <a:buChar char="•"/>
            </a:pPr>
            <a:r>
              <a:rPr lang="en-US" sz="3000" b="1">
                <a:solidFill>
                  <a:srgbClr val="FFFF66"/>
                </a:solidFill>
                <a:latin typeface="Times New Roman" pitchFamily="18" charset="0"/>
              </a:rPr>
              <a:t>Money/bank machines</a:t>
            </a:r>
          </a:p>
          <a:p>
            <a:pPr eaLnBrk="0" hangingPunct="0">
              <a:spcBef>
                <a:spcPct val="50000"/>
              </a:spcBef>
              <a:buFontTx/>
              <a:buChar char="•"/>
            </a:pPr>
            <a:r>
              <a:rPr lang="en-US" sz="3000" b="1">
                <a:solidFill>
                  <a:srgbClr val="FFFF66"/>
                </a:solidFill>
                <a:latin typeface="Times New Roman" pitchFamily="18" charset="0"/>
              </a:rPr>
              <a:t>Music</a:t>
            </a:r>
          </a:p>
          <a:p>
            <a:pPr eaLnBrk="0" hangingPunct="0">
              <a:spcBef>
                <a:spcPct val="50000"/>
              </a:spcBef>
              <a:buFontTx/>
              <a:buChar char="•"/>
            </a:pPr>
            <a:r>
              <a:rPr lang="en-US" sz="3000" b="1">
                <a:solidFill>
                  <a:srgbClr val="FFFF66"/>
                </a:solidFill>
                <a:latin typeface="Times New Roman" pitchFamily="18" charset="0"/>
              </a:rPr>
              <a:t>Movies/TV shows about alcohol and other drugs</a:t>
            </a:r>
          </a:p>
          <a:p>
            <a:pPr eaLnBrk="0" hangingPunct="0">
              <a:spcBef>
                <a:spcPct val="50000"/>
              </a:spcBef>
              <a:buFontTx/>
              <a:buChar char="•"/>
            </a:pPr>
            <a:r>
              <a:rPr lang="en-US" sz="3000" b="1">
                <a:solidFill>
                  <a:srgbClr val="FFFF66"/>
                </a:solidFill>
                <a:latin typeface="Times New Roman" pitchFamily="18" charset="0"/>
              </a:rPr>
              <a:t>Secondary alcohol or other drug use</a:t>
            </a:r>
            <a:endParaRPr lang="en-US" sz="3200" b="1">
              <a:solidFill>
                <a:srgbClr val="FFFF66"/>
              </a:solidFill>
              <a:latin typeface="Times New Roman" pitchFamily="18" charset="0"/>
            </a:endParaRPr>
          </a:p>
        </p:txBody>
      </p:sp>
      <p:pic>
        <p:nvPicPr>
          <p:cNvPr id="35845" name="Picture 5" descr="MCBD09273_0000[1]"/>
          <p:cNvPicPr>
            <a:picLocks noChangeAspect="1" noChangeArrowheads="1"/>
          </p:cNvPicPr>
          <p:nvPr/>
        </p:nvPicPr>
        <p:blipFill>
          <a:blip r:embed="rId3" cstate="print"/>
          <a:srcRect/>
          <a:stretch>
            <a:fillRect/>
          </a:stretch>
        </p:blipFill>
        <p:spPr bwMode="auto">
          <a:xfrm>
            <a:off x="6553200" y="1981200"/>
            <a:ext cx="2271713" cy="1981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 2006 Matrix Institute</a:t>
            </a:r>
          </a:p>
        </p:txBody>
      </p:sp>
      <p:sp>
        <p:nvSpPr>
          <p:cNvPr id="33794" name="Rectangle 2"/>
          <p:cNvSpPr>
            <a:spLocks noGrp="1" noChangeArrowheads="1"/>
          </p:cNvSpPr>
          <p:nvPr>
            <p:ph type="title"/>
          </p:nvPr>
        </p:nvSpPr>
        <p:spPr>
          <a:xfrm>
            <a:off x="0" y="457200"/>
            <a:ext cx="9144000" cy="1143000"/>
          </a:xfrm>
        </p:spPr>
        <p:txBody>
          <a:bodyPr>
            <a:normAutofit fontScale="90000"/>
          </a:bodyPr>
          <a:lstStyle/>
          <a:p>
            <a:r>
              <a:rPr lang="en-US" b="1">
                <a:solidFill>
                  <a:srgbClr val="FFFF66"/>
                </a:solidFill>
              </a:rPr>
              <a:t>MATRIX MODEL TREATMENT </a:t>
            </a:r>
            <a:br>
              <a:rPr lang="en-US" b="1">
                <a:solidFill>
                  <a:srgbClr val="FFFF66"/>
                </a:solidFill>
              </a:rPr>
            </a:br>
            <a:r>
              <a:rPr lang="en-US" sz="3600" b="1" i="1">
                <a:solidFill>
                  <a:srgbClr val="FFFF66"/>
                </a:solidFill>
              </a:rPr>
              <a:t>Triggers - Places</a:t>
            </a:r>
          </a:p>
        </p:txBody>
      </p:sp>
      <p:sp>
        <p:nvSpPr>
          <p:cNvPr id="33795" name="Text Box 3"/>
          <p:cNvSpPr txBox="1">
            <a:spLocks noChangeArrowheads="1"/>
          </p:cNvSpPr>
          <p:nvPr/>
        </p:nvSpPr>
        <p:spPr bwMode="auto">
          <a:xfrm>
            <a:off x="3505200" y="2057400"/>
            <a:ext cx="4876800" cy="4238625"/>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FFFF66"/>
                </a:solidFill>
                <a:latin typeface="Times New Roman" pitchFamily="18" charset="0"/>
              </a:rPr>
              <a:t>Drug dealer’s home</a:t>
            </a:r>
          </a:p>
          <a:p>
            <a:pPr eaLnBrk="0" hangingPunct="0">
              <a:spcBef>
                <a:spcPct val="50000"/>
              </a:spcBef>
              <a:buFontTx/>
              <a:buChar char="•"/>
            </a:pPr>
            <a:r>
              <a:rPr lang="en-US" sz="3200" b="1">
                <a:solidFill>
                  <a:srgbClr val="FFFF66"/>
                </a:solidFill>
                <a:latin typeface="Times New Roman" pitchFamily="18" charset="0"/>
              </a:rPr>
              <a:t>Bars and clubs</a:t>
            </a:r>
          </a:p>
          <a:p>
            <a:pPr eaLnBrk="0" hangingPunct="0">
              <a:spcBef>
                <a:spcPct val="50000"/>
              </a:spcBef>
              <a:buFontTx/>
              <a:buChar char="•"/>
            </a:pPr>
            <a:r>
              <a:rPr lang="en-US" sz="3200" b="1">
                <a:solidFill>
                  <a:srgbClr val="FFFF66"/>
                </a:solidFill>
                <a:latin typeface="Times New Roman" pitchFamily="18" charset="0"/>
              </a:rPr>
              <a:t>Drug use neighborhoods</a:t>
            </a:r>
          </a:p>
          <a:p>
            <a:pPr eaLnBrk="0" hangingPunct="0">
              <a:spcBef>
                <a:spcPct val="50000"/>
              </a:spcBef>
              <a:buFontTx/>
              <a:buChar char="•"/>
            </a:pPr>
            <a:r>
              <a:rPr lang="en-US" sz="3200" b="1">
                <a:solidFill>
                  <a:srgbClr val="FFFF66"/>
                </a:solidFill>
                <a:latin typeface="Times New Roman" pitchFamily="18" charset="0"/>
              </a:rPr>
              <a:t>Freeway offramps</a:t>
            </a:r>
          </a:p>
          <a:p>
            <a:pPr eaLnBrk="0" hangingPunct="0">
              <a:spcBef>
                <a:spcPct val="50000"/>
              </a:spcBef>
              <a:buFontTx/>
              <a:buChar char="•"/>
            </a:pPr>
            <a:r>
              <a:rPr lang="en-US" sz="3200" b="1">
                <a:solidFill>
                  <a:srgbClr val="FFFF66"/>
                </a:solidFill>
                <a:latin typeface="Times New Roman" pitchFamily="18" charset="0"/>
              </a:rPr>
              <a:t>Worksite</a:t>
            </a:r>
          </a:p>
          <a:p>
            <a:pPr eaLnBrk="0" hangingPunct="0">
              <a:spcBef>
                <a:spcPct val="50000"/>
              </a:spcBef>
              <a:buFontTx/>
              <a:buChar char="•"/>
            </a:pPr>
            <a:r>
              <a:rPr lang="en-US" sz="3200" b="1">
                <a:solidFill>
                  <a:srgbClr val="FFFF66"/>
                </a:solidFill>
                <a:latin typeface="Times New Roman" pitchFamily="18" charset="0"/>
              </a:rPr>
              <a:t>Street corners</a:t>
            </a:r>
          </a:p>
        </p:txBody>
      </p:sp>
      <p:pic>
        <p:nvPicPr>
          <p:cNvPr id="33797" name="Picture 5" descr="MCj02133410000[1]"/>
          <p:cNvPicPr>
            <a:picLocks noChangeAspect="1" noChangeArrowheads="1"/>
          </p:cNvPicPr>
          <p:nvPr/>
        </p:nvPicPr>
        <p:blipFill>
          <a:blip r:embed="rId3" cstate="print"/>
          <a:srcRect/>
          <a:stretch>
            <a:fillRect/>
          </a:stretch>
        </p:blipFill>
        <p:spPr bwMode="auto">
          <a:xfrm>
            <a:off x="457200" y="3276600"/>
            <a:ext cx="23622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3797"/>
                                        </p:tgtEl>
                                      </p:cBhvr>
                                    </p:animEffect>
                                    <p:animScale>
                                      <p:cBhvr>
                                        <p:cTn id="7" dur="250" autoRev="1" fill="hold"/>
                                        <p:tgtEl>
                                          <p:spTgt spid="337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 2006 Matrix Institute</a:t>
            </a:r>
          </a:p>
        </p:txBody>
      </p:sp>
      <p:sp>
        <p:nvSpPr>
          <p:cNvPr id="37890" name="Rectangle 2"/>
          <p:cNvSpPr>
            <a:spLocks noGrp="1" noChangeArrowheads="1"/>
          </p:cNvSpPr>
          <p:nvPr>
            <p:ph type="title"/>
          </p:nvPr>
        </p:nvSpPr>
        <p:spPr>
          <a:xfrm>
            <a:off x="0" y="381000"/>
            <a:ext cx="9144000" cy="1143000"/>
          </a:xfrm>
        </p:spPr>
        <p:txBody>
          <a:bodyPr>
            <a:normAutofit fontScale="90000"/>
          </a:bodyPr>
          <a:lstStyle/>
          <a:p>
            <a:r>
              <a:rPr lang="en-US" b="1">
                <a:solidFill>
                  <a:srgbClr val="FFFF66"/>
                </a:solidFill>
              </a:rPr>
              <a:t>MATRIX MODEL TREATMENT </a:t>
            </a:r>
            <a:r>
              <a:rPr lang="en-US" sz="3600" b="1" i="1">
                <a:solidFill>
                  <a:srgbClr val="FFFF66"/>
                </a:solidFill>
              </a:rPr>
              <a:t>Triggers - Times</a:t>
            </a:r>
          </a:p>
        </p:txBody>
      </p:sp>
      <p:sp>
        <p:nvSpPr>
          <p:cNvPr id="37891" name="Text Box 3"/>
          <p:cNvSpPr txBox="1">
            <a:spLocks noChangeArrowheads="1"/>
          </p:cNvSpPr>
          <p:nvPr/>
        </p:nvSpPr>
        <p:spPr bwMode="auto">
          <a:xfrm>
            <a:off x="3124200" y="1905000"/>
            <a:ext cx="5410200" cy="4292600"/>
          </a:xfrm>
          <a:prstGeom prst="rect">
            <a:avLst/>
          </a:prstGeom>
          <a:noFill/>
          <a:ln w="9525">
            <a:noFill/>
            <a:miter lim="800000"/>
            <a:headEnd/>
            <a:tailEnd/>
          </a:ln>
          <a:effectLst/>
        </p:spPr>
        <p:txBody>
          <a:bodyPr>
            <a:spAutoFit/>
          </a:bodyPr>
          <a:lstStyle/>
          <a:p>
            <a:pPr eaLnBrk="0" hangingPunct="0">
              <a:lnSpc>
                <a:spcPct val="80000"/>
              </a:lnSpc>
              <a:spcBef>
                <a:spcPct val="50000"/>
              </a:spcBef>
              <a:buFontTx/>
              <a:buChar char="•"/>
            </a:pPr>
            <a:r>
              <a:rPr lang="en-US" sz="3200" b="1">
                <a:solidFill>
                  <a:srgbClr val="FFFF66"/>
                </a:solidFill>
                <a:latin typeface="Times New Roman" pitchFamily="18" charset="0"/>
              </a:rPr>
              <a:t>Periods of idle time</a:t>
            </a:r>
          </a:p>
          <a:p>
            <a:pPr eaLnBrk="0" hangingPunct="0">
              <a:lnSpc>
                <a:spcPct val="80000"/>
              </a:lnSpc>
              <a:spcBef>
                <a:spcPct val="50000"/>
              </a:spcBef>
              <a:buFontTx/>
              <a:buChar char="•"/>
            </a:pPr>
            <a:r>
              <a:rPr lang="en-US" sz="3200" b="1">
                <a:solidFill>
                  <a:srgbClr val="FFFF66"/>
                </a:solidFill>
                <a:latin typeface="Times New Roman" pitchFamily="18" charset="0"/>
              </a:rPr>
              <a:t>Periods of extended stress</a:t>
            </a:r>
          </a:p>
          <a:p>
            <a:pPr eaLnBrk="0" hangingPunct="0">
              <a:lnSpc>
                <a:spcPct val="80000"/>
              </a:lnSpc>
              <a:spcBef>
                <a:spcPct val="50000"/>
              </a:spcBef>
              <a:buFontTx/>
              <a:buChar char="•"/>
            </a:pPr>
            <a:r>
              <a:rPr lang="en-US" sz="3200" b="1">
                <a:solidFill>
                  <a:srgbClr val="FFFF66"/>
                </a:solidFill>
                <a:latin typeface="Times New Roman" pitchFamily="18" charset="0"/>
              </a:rPr>
              <a:t>After work</a:t>
            </a:r>
          </a:p>
          <a:p>
            <a:pPr eaLnBrk="0" hangingPunct="0">
              <a:lnSpc>
                <a:spcPct val="80000"/>
              </a:lnSpc>
              <a:spcBef>
                <a:spcPct val="50000"/>
              </a:spcBef>
              <a:buFontTx/>
              <a:buChar char="•"/>
            </a:pPr>
            <a:r>
              <a:rPr lang="en-US" sz="3200" b="1">
                <a:solidFill>
                  <a:srgbClr val="FFFF66"/>
                </a:solidFill>
                <a:latin typeface="Times New Roman" pitchFamily="18" charset="0"/>
              </a:rPr>
              <a:t>Payday/AFDC payment day</a:t>
            </a:r>
          </a:p>
          <a:p>
            <a:pPr eaLnBrk="0" hangingPunct="0">
              <a:lnSpc>
                <a:spcPct val="80000"/>
              </a:lnSpc>
              <a:spcBef>
                <a:spcPct val="50000"/>
              </a:spcBef>
              <a:buFontTx/>
              <a:buChar char="•"/>
            </a:pPr>
            <a:r>
              <a:rPr lang="en-US" sz="3200" b="1">
                <a:solidFill>
                  <a:srgbClr val="FFFF66"/>
                </a:solidFill>
                <a:latin typeface="Times New Roman" pitchFamily="18" charset="0"/>
              </a:rPr>
              <a:t>Holidays</a:t>
            </a:r>
          </a:p>
          <a:p>
            <a:pPr eaLnBrk="0" hangingPunct="0">
              <a:lnSpc>
                <a:spcPct val="80000"/>
              </a:lnSpc>
              <a:spcBef>
                <a:spcPct val="50000"/>
              </a:spcBef>
              <a:buFontTx/>
              <a:buChar char="•"/>
            </a:pPr>
            <a:r>
              <a:rPr lang="en-US" sz="3200" b="1">
                <a:solidFill>
                  <a:srgbClr val="FFFF66"/>
                </a:solidFill>
                <a:latin typeface="Times New Roman" pitchFamily="18" charset="0"/>
              </a:rPr>
              <a:t>Friday/Saturday night</a:t>
            </a:r>
          </a:p>
          <a:p>
            <a:pPr eaLnBrk="0" hangingPunct="0">
              <a:lnSpc>
                <a:spcPct val="80000"/>
              </a:lnSpc>
              <a:spcBef>
                <a:spcPct val="50000"/>
              </a:spcBef>
              <a:buFontTx/>
              <a:buChar char="•"/>
            </a:pPr>
            <a:r>
              <a:rPr lang="en-US" sz="3200" b="1">
                <a:solidFill>
                  <a:srgbClr val="FFFF66"/>
                </a:solidFill>
                <a:latin typeface="Times New Roman" pitchFamily="18" charset="0"/>
              </a:rPr>
              <a:t>Birthdays/Anniversaries</a:t>
            </a:r>
          </a:p>
        </p:txBody>
      </p:sp>
      <p:pic>
        <p:nvPicPr>
          <p:cNvPr id="37893" name="Picture 5" descr="MCj00890680000[1]"/>
          <p:cNvPicPr>
            <a:picLocks noChangeAspect="1" noChangeArrowheads="1"/>
          </p:cNvPicPr>
          <p:nvPr/>
        </p:nvPicPr>
        <p:blipFill>
          <a:blip r:embed="rId3" cstate="print"/>
          <a:srcRect/>
          <a:stretch>
            <a:fillRect/>
          </a:stretch>
        </p:blipFill>
        <p:spPr bwMode="auto">
          <a:xfrm>
            <a:off x="533400" y="3048000"/>
            <a:ext cx="2133600" cy="24034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772400" cy="1143000"/>
          </a:xfrm>
        </p:spPr>
        <p:txBody>
          <a:bodyPr>
            <a:normAutofit fontScale="90000"/>
          </a:bodyPr>
          <a:lstStyle/>
          <a:p>
            <a:r>
              <a:rPr lang="en-US" b="1" dirty="0">
                <a:solidFill>
                  <a:srgbClr val="FFFF00"/>
                </a:solidFill>
              </a:rPr>
              <a:t>Triggers and Cravings</a:t>
            </a:r>
            <a:br>
              <a:rPr lang="en-US" b="1" dirty="0">
                <a:solidFill>
                  <a:srgbClr val="FFFF00"/>
                </a:solidFill>
              </a:rPr>
            </a:br>
            <a:r>
              <a:rPr lang="en-US" sz="3600" b="1" i="1" dirty="0">
                <a:solidFill>
                  <a:srgbClr val="FFFF00"/>
                </a:solidFill>
              </a:rPr>
              <a:t>Stimulant Users</a:t>
            </a:r>
            <a:endParaRPr lang="en-US" b="1" dirty="0">
              <a:solidFill>
                <a:srgbClr val="FFFF00"/>
              </a:solidFill>
            </a:endParaRPr>
          </a:p>
        </p:txBody>
      </p:sp>
      <p:sp>
        <p:nvSpPr>
          <p:cNvPr id="7171" name="Text Box 3"/>
          <p:cNvSpPr txBox="1">
            <a:spLocks noChangeArrowheads="1"/>
          </p:cNvSpPr>
          <p:nvPr/>
        </p:nvSpPr>
        <p:spPr bwMode="auto">
          <a:xfrm>
            <a:off x="2514600" y="2209800"/>
            <a:ext cx="5257800" cy="3280898"/>
          </a:xfrm>
          <a:prstGeom prst="rect">
            <a:avLst/>
          </a:prstGeom>
          <a:noFill/>
          <a:ln w="9525">
            <a:noFill/>
            <a:miter lim="800000"/>
            <a:headEnd/>
            <a:tailEnd/>
          </a:ln>
          <a:effectLst/>
        </p:spPr>
        <p:txBody>
          <a:bodyPr wrap="square">
            <a:spAutoFit/>
          </a:bodyPr>
          <a:lstStyle/>
          <a:p>
            <a:pPr algn="l">
              <a:buFontTx/>
              <a:buChar char="•"/>
            </a:pPr>
            <a:r>
              <a:rPr lang="en-US" sz="2800" dirty="0">
                <a:solidFill>
                  <a:srgbClr val="FFFF00"/>
                </a:solidFill>
              </a:rPr>
              <a:t>Alcohol Use</a:t>
            </a:r>
          </a:p>
          <a:p>
            <a:pPr algn="l">
              <a:lnSpc>
                <a:spcPct val="80000"/>
              </a:lnSpc>
              <a:buFontTx/>
              <a:buChar char="•"/>
            </a:pPr>
            <a:r>
              <a:rPr lang="en-US" sz="2800" dirty="0">
                <a:solidFill>
                  <a:srgbClr val="FFFF00"/>
                </a:solidFill>
              </a:rPr>
              <a:t>Drug Using Friends</a:t>
            </a:r>
          </a:p>
          <a:p>
            <a:pPr algn="l">
              <a:lnSpc>
                <a:spcPct val="80000"/>
              </a:lnSpc>
              <a:buFontTx/>
              <a:buChar char="•"/>
            </a:pPr>
            <a:r>
              <a:rPr lang="en-US" sz="2800" dirty="0">
                <a:solidFill>
                  <a:srgbClr val="FFFF00"/>
                </a:solidFill>
              </a:rPr>
              <a:t>Environmental Cues</a:t>
            </a:r>
          </a:p>
          <a:p>
            <a:pPr lvl="1" algn="l">
              <a:lnSpc>
                <a:spcPct val="80000"/>
              </a:lnSpc>
              <a:buFontTx/>
              <a:buChar char="•"/>
            </a:pPr>
            <a:r>
              <a:rPr lang="en-US" sz="2800" dirty="0">
                <a:solidFill>
                  <a:srgbClr val="FFFF00"/>
                </a:solidFill>
              </a:rPr>
              <a:t>Money</a:t>
            </a:r>
          </a:p>
          <a:p>
            <a:pPr lvl="1" algn="l">
              <a:lnSpc>
                <a:spcPct val="80000"/>
              </a:lnSpc>
              <a:buFontTx/>
              <a:buChar char="•"/>
            </a:pPr>
            <a:r>
              <a:rPr lang="en-US" sz="2800" dirty="0">
                <a:solidFill>
                  <a:srgbClr val="FFFF00"/>
                </a:solidFill>
              </a:rPr>
              <a:t>ATM</a:t>
            </a:r>
          </a:p>
          <a:p>
            <a:pPr lvl="1" algn="l">
              <a:lnSpc>
                <a:spcPct val="80000"/>
              </a:lnSpc>
              <a:buFontTx/>
              <a:buChar char="•"/>
            </a:pPr>
            <a:r>
              <a:rPr lang="en-US" sz="2800" dirty="0">
                <a:solidFill>
                  <a:srgbClr val="FFFF00"/>
                </a:solidFill>
              </a:rPr>
              <a:t>Freeway Exits</a:t>
            </a:r>
          </a:p>
          <a:p>
            <a:pPr lvl="1" algn="l">
              <a:lnSpc>
                <a:spcPct val="80000"/>
              </a:lnSpc>
              <a:buFontTx/>
              <a:buChar char="•"/>
            </a:pPr>
            <a:r>
              <a:rPr lang="en-US" sz="2800" dirty="0">
                <a:solidFill>
                  <a:srgbClr val="FFFF00"/>
                </a:solidFill>
              </a:rPr>
              <a:t>Neighborhoods</a:t>
            </a:r>
          </a:p>
          <a:p>
            <a:pPr algn="l">
              <a:lnSpc>
                <a:spcPct val="80000"/>
              </a:lnSpc>
              <a:buFontTx/>
              <a:buChar char="•"/>
            </a:pPr>
            <a:r>
              <a:rPr lang="en-US" sz="2800" dirty="0">
                <a:solidFill>
                  <a:srgbClr val="FFFF00"/>
                </a:solidFill>
              </a:rPr>
              <a:t>Stimulant - Sex Connection</a:t>
            </a:r>
          </a:p>
          <a:p>
            <a:pPr algn="l">
              <a:lnSpc>
                <a:spcPct val="80000"/>
              </a:lnSpc>
              <a:buFontTx/>
              <a:buChar char="•"/>
            </a:pPr>
            <a:r>
              <a:rPr lang="en-US" sz="2800" dirty="0">
                <a:solidFill>
                  <a:srgbClr val="FFFF00"/>
                </a:solidFill>
              </a:rPr>
              <a:t>Boredom</a:t>
            </a:r>
            <a:endParaRPr lang="en-US" sz="3600" i="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r>
              <a:rPr lang="en-US" b="1" dirty="0">
                <a:solidFill>
                  <a:srgbClr val="FFFF00"/>
                </a:solidFill>
              </a:rPr>
              <a:t>Triggers and Cravings</a:t>
            </a:r>
          </a:p>
        </p:txBody>
      </p:sp>
      <p:sp>
        <p:nvSpPr>
          <p:cNvPr id="11267" name="Text Box 3"/>
          <p:cNvSpPr txBox="1">
            <a:spLocks noChangeArrowheads="1"/>
          </p:cNvSpPr>
          <p:nvPr/>
        </p:nvSpPr>
        <p:spPr bwMode="auto">
          <a:xfrm>
            <a:off x="685800" y="1371600"/>
            <a:ext cx="8001000" cy="4093428"/>
          </a:xfrm>
          <a:prstGeom prst="rect">
            <a:avLst/>
          </a:prstGeom>
          <a:noFill/>
          <a:ln w="9525">
            <a:noFill/>
            <a:miter lim="800000"/>
            <a:headEnd/>
            <a:tailEnd/>
          </a:ln>
          <a:effectLst/>
        </p:spPr>
        <p:txBody>
          <a:bodyPr wrap="square">
            <a:spAutoFit/>
          </a:bodyPr>
          <a:lstStyle/>
          <a:p>
            <a:pPr algn="ctr">
              <a:tabLst>
                <a:tab pos="173038" algn="l"/>
              </a:tabLst>
            </a:pPr>
            <a:r>
              <a:rPr lang="en-US" sz="3600" dirty="0" smtClean="0">
                <a:solidFill>
                  <a:srgbClr val="FFFF00"/>
                </a:solidFill>
              </a:rPr>
              <a:t>Alcohol Users</a:t>
            </a:r>
            <a:endParaRPr lang="en-US" sz="3600" dirty="0">
              <a:solidFill>
                <a:srgbClr val="FFFF00"/>
              </a:solidFill>
            </a:endParaRPr>
          </a:p>
          <a:p>
            <a:pPr algn="l">
              <a:lnSpc>
                <a:spcPct val="80000"/>
              </a:lnSpc>
              <a:buFontTx/>
              <a:buChar char="•"/>
              <a:tabLst>
                <a:tab pos="173038" algn="l"/>
              </a:tabLst>
            </a:pPr>
            <a:endParaRPr lang="en-US" sz="2800" dirty="0" smtClean="0">
              <a:solidFill>
                <a:srgbClr val="FFFF00"/>
              </a:solidFill>
            </a:endParaRPr>
          </a:p>
          <a:p>
            <a:pPr algn="l">
              <a:lnSpc>
                <a:spcPct val="80000"/>
              </a:lnSpc>
              <a:buFontTx/>
              <a:buChar char="•"/>
              <a:tabLst>
                <a:tab pos="173038" algn="l"/>
              </a:tabLst>
            </a:pPr>
            <a:r>
              <a:rPr lang="en-US" sz="2800" dirty="0" smtClean="0">
                <a:solidFill>
                  <a:srgbClr val="FFFF00"/>
                </a:solidFill>
              </a:rPr>
              <a:t>Negative </a:t>
            </a:r>
            <a:r>
              <a:rPr lang="en-US" sz="2800" dirty="0">
                <a:solidFill>
                  <a:srgbClr val="FFFF00"/>
                </a:solidFill>
              </a:rPr>
              <a:t>Affective States - Especially Anger and 	Depression</a:t>
            </a:r>
          </a:p>
          <a:p>
            <a:pPr algn="l">
              <a:lnSpc>
                <a:spcPct val="80000"/>
              </a:lnSpc>
              <a:buFontTx/>
              <a:buChar char="•"/>
              <a:tabLst>
                <a:tab pos="173038" algn="l"/>
              </a:tabLst>
            </a:pPr>
            <a:r>
              <a:rPr lang="en-US" sz="2800" dirty="0">
                <a:solidFill>
                  <a:srgbClr val="FFFF00"/>
                </a:solidFill>
              </a:rPr>
              <a:t>Discontinuation of AA Involvement</a:t>
            </a:r>
          </a:p>
          <a:p>
            <a:pPr algn="l">
              <a:lnSpc>
                <a:spcPct val="80000"/>
              </a:lnSpc>
              <a:buFontTx/>
              <a:buChar char="•"/>
              <a:tabLst>
                <a:tab pos="173038" algn="l"/>
              </a:tabLst>
            </a:pPr>
            <a:r>
              <a:rPr lang="en-US" sz="2800" dirty="0">
                <a:solidFill>
                  <a:srgbClr val="FFFF00"/>
                </a:solidFill>
              </a:rPr>
              <a:t>Social Availability of Alcohol</a:t>
            </a:r>
          </a:p>
          <a:p>
            <a:pPr algn="l">
              <a:lnSpc>
                <a:spcPct val="80000"/>
              </a:lnSpc>
              <a:buFontTx/>
              <a:buChar char="•"/>
              <a:tabLst>
                <a:tab pos="173038" algn="l"/>
              </a:tabLst>
            </a:pPr>
            <a:r>
              <a:rPr lang="en-US" sz="2800" dirty="0">
                <a:solidFill>
                  <a:srgbClr val="FFFF00"/>
                </a:solidFill>
              </a:rPr>
              <a:t>Relationship Disruptions</a:t>
            </a:r>
          </a:p>
          <a:p>
            <a:pPr algn="l">
              <a:lnSpc>
                <a:spcPct val="80000"/>
              </a:lnSpc>
              <a:buFontTx/>
              <a:buChar char="•"/>
              <a:tabLst>
                <a:tab pos="173038" algn="l"/>
              </a:tabLst>
            </a:pPr>
            <a:r>
              <a:rPr lang="en-US" sz="2800" dirty="0">
                <a:solidFill>
                  <a:srgbClr val="FFFF00"/>
                </a:solidFill>
              </a:rPr>
              <a:t>Situational Issues</a:t>
            </a:r>
          </a:p>
          <a:p>
            <a:pPr lvl="1" algn="l">
              <a:lnSpc>
                <a:spcPct val="80000"/>
              </a:lnSpc>
              <a:buFontTx/>
              <a:buChar char="•"/>
              <a:tabLst>
                <a:tab pos="173038" algn="l"/>
              </a:tabLst>
            </a:pPr>
            <a:r>
              <a:rPr lang="en-US" sz="2800" dirty="0">
                <a:solidFill>
                  <a:srgbClr val="FFFF00"/>
                </a:solidFill>
              </a:rPr>
              <a:t>Happy Hour</a:t>
            </a:r>
          </a:p>
          <a:p>
            <a:pPr lvl="1" algn="l">
              <a:lnSpc>
                <a:spcPct val="80000"/>
              </a:lnSpc>
              <a:buFontTx/>
              <a:buChar char="•"/>
              <a:tabLst>
                <a:tab pos="173038" algn="l"/>
              </a:tabLst>
            </a:pPr>
            <a:r>
              <a:rPr lang="en-US" sz="2800" dirty="0">
                <a:solidFill>
                  <a:srgbClr val="FFFF00"/>
                </a:solidFill>
              </a:rPr>
              <a:t>Airplane Trips</a:t>
            </a:r>
          </a:p>
          <a:p>
            <a:pPr lvl="1" algn="l">
              <a:lnSpc>
                <a:spcPct val="80000"/>
              </a:lnSpc>
              <a:buFontTx/>
              <a:buChar char="•"/>
              <a:tabLst>
                <a:tab pos="173038" algn="l"/>
              </a:tabLst>
            </a:pPr>
            <a:r>
              <a:rPr lang="en-US" sz="2800" dirty="0">
                <a:solidFill>
                  <a:srgbClr val="FFFF00"/>
                </a:solidFill>
              </a:rPr>
              <a:t>Holidays</a:t>
            </a:r>
            <a:endParaRPr lang="en-US" sz="3600" i="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41338" y="0"/>
            <a:ext cx="7772400" cy="1143000"/>
          </a:xfrm>
        </p:spPr>
        <p:txBody>
          <a:bodyPr/>
          <a:lstStyle/>
          <a:p>
            <a:pPr eaLnBrk="1" hangingPunct="1"/>
            <a:r>
              <a:rPr lang="en-US" sz="3800" b="1" smtClean="0">
                <a:solidFill>
                  <a:srgbClr val="FFFF66"/>
                </a:solidFill>
              </a:rPr>
              <a:t>Cognitive Process During Addiction</a:t>
            </a:r>
            <a:endParaRPr lang="en-US" b="1" smtClean="0">
              <a:solidFill>
                <a:srgbClr val="FFFF66"/>
              </a:solidFill>
            </a:endParaRPr>
          </a:p>
        </p:txBody>
      </p:sp>
      <p:sp>
        <p:nvSpPr>
          <p:cNvPr id="78851" name="Footer Placeholder 3"/>
          <p:cNvSpPr>
            <a:spLocks noGrp="1"/>
          </p:cNvSpPr>
          <p:nvPr>
            <p:ph type="ftr" sz="quarter" idx="11"/>
          </p:nvPr>
        </p:nvSpPr>
        <p:spPr>
          <a:noFill/>
        </p:spPr>
        <p:txBody>
          <a:bodyPr/>
          <a:lstStyle/>
          <a:p>
            <a:r>
              <a:rPr lang="en-US" smtClean="0"/>
              <a:t>© 2006 Matrix Institute</a:t>
            </a:r>
          </a:p>
        </p:txBody>
      </p:sp>
      <p:sp>
        <p:nvSpPr>
          <p:cNvPr id="78852" name="Text Box 3"/>
          <p:cNvSpPr txBox="1">
            <a:spLocks noChangeArrowheads="1"/>
          </p:cNvSpPr>
          <p:nvPr/>
        </p:nvSpPr>
        <p:spPr bwMode="auto">
          <a:xfrm>
            <a:off x="1728788" y="2913063"/>
            <a:ext cx="184150" cy="1098550"/>
          </a:xfrm>
          <a:prstGeom prst="rect">
            <a:avLst/>
          </a:prstGeom>
          <a:noFill/>
          <a:ln w="9525">
            <a:noFill/>
            <a:miter lim="800000"/>
            <a:headEnd/>
            <a:tailEnd/>
          </a:ln>
        </p:spPr>
        <p:txBody>
          <a:bodyPr wrap="none" anchor="ctr">
            <a:spAutoFit/>
          </a:bodyPr>
          <a:lstStyle/>
          <a:p>
            <a:pPr algn="ctr" eaLnBrk="0" hangingPunct="0">
              <a:spcBef>
                <a:spcPct val="50000"/>
              </a:spcBef>
            </a:pPr>
            <a:endParaRPr lang="en-US" sz="2400" b="1" u="sng">
              <a:latin typeface="Times New Roman" pitchFamily="18" charset="0"/>
            </a:endParaRPr>
          </a:p>
          <a:p>
            <a:pPr algn="ctr" eaLnBrk="0" hangingPunct="0">
              <a:spcBef>
                <a:spcPct val="50000"/>
              </a:spcBef>
            </a:pPr>
            <a:endParaRPr lang="en-US" sz="2800" b="1">
              <a:latin typeface="Times New Roman" pitchFamily="18" charset="0"/>
            </a:endParaRPr>
          </a:p>
        </p:txBody>
      </p:sp>
      <p:sp>
        <p:nvSpPr>
          <p:cNvPr id="47108" name="Text Box 4"/>
          <p:cNvSpPr txBox="1">
            <a:spLocks noChangeArrowheads="1"/>
          </p:cNvSpPr>
          <p:nvPr/>
        </p:nvSpPr>
        <p:spPr bwMode="auto">
          <a:xfrm>
            <a:off x="404813" y="1719263"/>
            <a:ext cx="4421187" cy="3443287"/>
          </a:xfrm>
          <a:prstGeom prst="rect">
            <a:avLst/>
          </a:prstGeom>
          <a:noFill/>
          <a:ln w="9525">
            <a:noFill/>
            <a:miter lim="800000"/>
            <a:headEnd/>
            <a:tailEnd/>
          </a:ln>
        </p:spPr>
        <p:txBody>
          <a:bodyPr wrap="none" anchor="ctr">
            <a:spAutoFit/>
          </a:bodyPr>
          <a:lstStyle/>
          <a:p>
            <a:pPr eaLnBrk="0" hangingPunct="0">
              <a:spcBef>
                <a:spcPct val="50000"/>
              </a:spcBef>
            </a:pPr>
            <a:r>
              <a:rPr lang="en-US" sz="2200" b="1" u="sng">
                <a:solidFill>
                  <a:srgbClr val="FFFF66"/>
                </a:solidFill>
                <a:latin typeface="Times New Roman" pitchFamily="18" charset="0"/>
              </a:rPr>
              <a:t>Relief From</a:t>
            </a:r>
          </a:p>
          <a:p>
            <a:pPr eaLnBrk="0" hangingPunct="0">
              <a:lnSpc>
                <a:spcPct val="40000"/>
              </a:lnSpc>
              <a:spcBef>
                <a:spcPct val="50000"/>
              </a:spcBef>
            </a:pPr>
            <a:r>
              <a:rPr lang="en-US" sz="2200" b="1">
                <a:solidFill>
                  <a:srgbClr val="FFFF66"/>
                </a:solidFill>
                <a:latin typeface="Times New Roman" pitchFamily="18" charset="0"/>
              </a:rPr>
              <a:t>Depression</a:t>
            </a:r>
          </a:p>
          <a:p>
            <a:pPr eaLnBrk="0" hangingPunct="0">
              <a:lnSpc>
                <a:spcPct val="40000"/>
              </a:lnSpc>
              <a:spcBef>
                <a:spcPct val="50000"/>
              </a:spcBef>
            </a:pPr>
            <a:r>
              <a:rPr lang="en-US" sz="2200" b="1">
                <a:solidFill>
                  <a:srgbClr val="FFFF66"/>
                </a:solidFill>
                <a:latin typeface="Times New Roman" pitchFamily="18" charset="0"/>
              </a:rPr>
              <a:t>Anxiety</a:t>
            </a:r>
          </a:p>
          <a:p>
            <a:pPr eaLnBrk="0" hangingPunct="0">
              <a:lnSpc>
                <a:spcPct val="40000"/>
              </a:lnSpc>
              <a:spcBef>
                <a:spcPct val="50000"/>
              </a:spcBef>
            </a:pPr>
            <a:r>
              <a:rPr lang="en-US" sz="2200" b="1">
                <a:solidFill>
                  <a:srgbClr val="FFFF66"/>
                </a:solidFill>
                <a:latin typeface="Times New Roman" pitchFamily="18" charset="0"/>
              </a:rPr>
              <a:t>Loneliness</a:t>
            </a:r>
          </a:p>
          <a:p>
            <a:pPr eaLnBrk="0" hangingPunct="0">
              <a:lnSpc>
                <a:spcPct val="40000"/>
              </a:lnSpc>
              <a:spcBef>
                <a:spcPct val="50000"/>
              </a:spcBef>
            </a:pPr>
            <a:r>
              <a:rPr lang="en-US" sz="2200" b="1">
                <a:solidFill>
                  <a:srgbClr val="FFFF66"/>
                </a:solidFill>
                <a:latin typeface="Times New Roman" pitchFamily="18" charset="0"/>
              </a:rPr>
              <a:t>Insomnia</a:t>
            </a:r>
          </a:p>
          <a:p>
            <a:pPr eaLnBrk="0" hangingPunct="0">
              <a:lnSpc>
                <a:spcPct val="40000"/>
              </a:lnSpc>
              <a:spcBef>
                <a:spcPct val="50000"/>
              </a:spcBef>
            </a:pPr>
            <a:r>
              <a:rPr lang="en-US" sz="2200" b="1">
                <a:solidFill>
                  <a:srgbClr val="FFFF66"/>
                </a:solidFill>
                <a:latin typeface="Times New Roman" pitchFamily="18" charset="0"/>
              </a:rPr>
              <a:t>Euphoria</a:t>
            </a:r>
          </a:p>
          <a:p>
            <a:pPr eaLnBrk="0" hangingPunct="0">
              <a:lnSpc>
                <a:spcPct val="40000"/>
              </a:lnSpc>
              <a:spcBef>
                <a:spcPct val="50000"/>
              </a:spcBef>
            </a:pPr>
            <a:r>
              <a:rPr lang="en-US" sz="2200" b="1">
                <a:solidFill>
                  <a:srgbClr val="FFFF66"/>
                </a:solidFill>
                <a:latin typeface="Times New Roman" pitchFamily="18" charset="0"/>
              </a:rPr>
              <a:t>Increased Status</a:t>
            </a:r>
          </a:p>
          <a:p>
            <a:pPr eaLnBrk="0" hangingPunct="0">
              <a:lnSpc>
                <a:spcPct val="40000"/>
              </a:lnSpc>
              <a:spcBef>
                <a:spcPct val="50000"/>
              </a:spcBef>
            </a:pPr>
            <a:r>
              <a:rPr lang="en-US" sz="2200" b="1">
                <a:solidFill>
                  <a:srgbClr val="FFFF66"/>
                </a:solidFill>
                <a:latin typeface="Times New Roman" pitchFamily="18" charset="0"/>
              </a:rPr>
              <a:t>Increased Energy</a:t>
            </a:r>
          </a:p>
          <a:p>
            <a:pPr eaLnBrk="0" hangingPunct="0">
              <a:lnSpc>
                <a:spcPct val="40000"/>
              </a:lnSpc>
              <a:spcBef>
                <a:spcPct val="50000"/>
              </a:spcBef>
            </a:pPr>
            <a:r>
              <a:rPr lang="en-US" sz="2200" b="1">
                <a:solidFill>
                  <a:srgbClr val="FFFF66"/>
                </a:solidFill>
                <a:latin typeface="Times New Roman" pitchFamily="18" charset="0"/>
              </a:rPr>
              <a:t>Increased Sexual/Social Confidence</a:t>
            </a:r>
          </a:p>
          <a:p>
            <a:pPr eaLnBrk="0" hangingPunct="0">
              <a:lnSpc>
                <a:spcPct val="40000"/>
              </a:lnSpc>
              <a:spcBef>
                <a:spcPct val="50000"/>
              </a:spcBef>
            </a:pPr>
            <a:r>
              <a:rPr lang="en-US" sz="2200" b="1">
                <a:solidFill>
                  <a:srgbClr val="FFFF66"/>
                </a:solidFill>
                <a:latin typeface="Times New Roman" pitchFamily="18" charset="0"/>
              </a:rPr>
              <a:t>Increased Work Output</a:t>
            </a:r>
          </a:p>
          <a:p>
            <a:pPr eaLnBrk="0" hangingPunct="0">
              <a:lnSpc>
                <a:spcPct val="40000"/>
              </a:lnSpc>
              <a:spcBef>
                <a:spcPct val="50000"/>
              </a:spcBef>
            </a:pPr>
            <a:r>
              <a:rPr lang="en-US" sz="2200" b="1">
                <a:solidFill>
                  <a:srgbClr val="FFFF66"/>
                </a:solidFill>
                <a:latin typeface="Times New Roman" pitchFamily="18" charset="0"/>
              </a:rPr>
              <a:t>Increased Thinking Ability</a:t>
            </a:r>
            <a:endParaRPr lang="en-US" sz="2400" b="1" u="sng">
              <a:solidFill>
                <a:srgbClr val="FFFF66"/>
              </a:solidFill>
              <a:latin typeface="Times New Roman" pitchFamily="18" charset="0"/>
            </a:endParaRPr>
          </a:p>
        </p:txBody>
      </p:sp>
      <p:sp>
        <p:nvSpPr>
          <p:cNvPr id="78854" name="AutoShape 5"/>
          <p:cNvSpPr>
            <a:spLocks/>
          </p:cNvSpPr>
          <p:nvPr/>
        </p:nvSpPr>
        <p:spPr bwMode="auto">
          <a:xfrm>
            <a:off x="2538413" y="2251075"/>
            <a:ext cx="174625" cy="1066800"/>
          </a:xfrm>
          <a:prstGeom prst="rightBrace">
            <a:avLst>
              <a:gd name="adj1" fmla="val 50909"/>
              <a:gd name="adj2" fmla="val 50000"/>
            </a:avLst>
          </a:prstGeom>
          <a:noFill/>
          <a:ln w="127000">
            <a:solidFill>
              <a:srgbClr val="FFFF66"/>
            </a:solidFill>
            <a:round/>
            <a:headEnd/>
            <a:tailEnd/>
          </a:ln>
        </p:spPr>
        <p:txBody>
          <a:bodyPr wrap="none" anchor="ctr"/>
          <a:lstStyle/>
          <a:p>
            <a:pPr algn="ctr"/>
            <a:endParaRPr lang="en-US" sz="2400">
              <a:solidFill>
                <a:srgbClr val="FFFF66"/>
              </a:solidFill>
              <a:latin typeface="Times New Roman" pitchFamily="18" charset="0"/>
            </a:endParaRPr>
          </a:p>
        </p:txBody>
      </p:sp>
      <p:sp>
        <p:nvSpPr>
          <p:cNvPr id="78855" name="Text Box 6"/>
          <p:cNvSpPr txBox="1">
            <a:spLocks noChangeArrowheads="1"/>
          </p:cNvSpPr>
          <p:nvPr/>
        </p:nvSpPr>
        <p:spPr bwMode="auto">
          <a:xfrm>
            <a:off x="3032125" y="2493963"/>
            <a:ext cx="974725" cy="519112"/>
          </a:xfrm>
          <a:prstGeom prst="rect">
            <a:avLst/>
          </a:prstGeom>
          <a:noFill/>
          <a:ln w="9525">
            <a:noFill/>
            <a:miter lim="800000"/>
            <a:headEnd/>
            <a:tailEnd/>
          </a:ln>
        </p:spPr>
        <p:txBody>
          <a:bodyPr wrap="none" anchor="ctr">
            <a:spAutoFit/>
          </a:bodyPr>
          <a:lstStyle/>
          <a:p>
            <a:pPr algn="ctr" eaLnBrk="0" hangingPunct="0">
              <a:spcBef>
                <a:spcPct val="50000"/>
              </a:spcBef>
            </a:pPr>
            <a:r>
              <a:rPr lang="en-US" sz="2800" b="1">
                <a:solidFill>
                  <a:srgbClr val="FFFF66"/>
                </a:solidFill>
                <a:latin typeface="Times New Roman" pitchFamily="18" charset="0"/>
              </a:rPr>
              <a:t>AOD</a:t>
            </a:r>
          </a:p>
        </p:txBody>
      </p:sp>
      <p:sp>
        <p:nvSpPr>
          <p:cNvPr id="78856" name="Text Box 7"/>
          <p:cNvSpPr txBox="1">
            <a:spLocks noChangeArrowheads="1"/>
          </p:cNvSpPr>
          <p:nvPr/>
        </p:nvSpPr>
        <p:spPr bwMode="auto">
          <a:xfrm>
            <a:off x="2404718" y="989698"/>
            <a:ext cx="4010714"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00"/>
                </a:solidFill>
                <a:latin typeface="Times New Roman" pitchFamily="18" charset="0"/>
              </a:rPr>
              <a:t>Introductory Phase</a:t>
            </a:r>
            <a:endParaRPr lang="en-US" sz="2800" b="1" dirty="0">
              <a:solidFill>
                <a:srgbClr val="FFFF00"/>
              </a:solidFill>
              <a:latin typeface="Times New Roman" pitchFamily="18" charset="0"/>
            </a:endParaRPr>
          </a:p>
        </p:txBody>
      </p:sp>
      <p:sp>
        <p:nvSpPr>
          <p:cNvPr id="47112" name="Text Box 8"/>
          <p:cNvSpPr txBox="1">
            <a:spLocks noChangeArrowheads="1"/>
          </p:cNvSpPr>
          <p:nvPr/>
        </p:nvSpPr>
        <p:spPr bwMode="auto">
          <a:xfrm>
            <a:off x="6210300" y="1739900"/>
            <a:ext cx="2644775" cy="1536700"/>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200" b="1">
                <a:solidFill>
                  <a:srgbClr val="FFFF66"/>
                </a:solidFill>
                <a:latin typeface="Times New Roman" pitchFamily="18" charset="0"/>
              </a:rPr>
              <a:t>May Be Illegal</a:t>
            </a:r>
          </a:p>
          <a:p>
            <a:pPr algn="r" eaLnBrk="0" hangingPunct="0">
              <a:lnSpc>
                <a:spcPct val="70000"/>
              </a:lnSpc>
              <a:spcBef>
                <a:spcPct val="50000"/>
              </a:spcBef>
            </a:pPr>
            <a:r>
              <a:rPr lang="en-US" sz="2200" b="1">
                <a:solidFill>
                  <a:srgbClr val="FFFF66"/>
                </a:solidFill>
                <a:latin typeface="Times New Roman" pitchFamily="18" charset="0"/>
              </a:rPr>
              <a:t>May Be Expensive</a:t>
            </a:r>
          </a:p>
          <a:p>
            <a:pPr algn="r" eaLnBrk="0" hangingPunct="0">
              <a:lnSpc>
                <a:spcPct val="70000"/>
              </a:lnSpc>
              <a:spcBef>
                <a:spcPct val="50000"/>
              </a:spcBef>
            </a:pPr>
            <a:r>
              <a:rPr lang="en-US" sz="2200" b="1">
                <a:solidFill>
                  <a:srgbClr val="FFFF66"/>
                </a:solidFill>
                <a:latin typeface="Times New Roman" pitchFamily="18" charset="0"/>
              </a:rPr>
              <a:t>Hangover/Feeling Ill</a:t>
            </a:r>
          </a:p>
          <a:p>
            <a:pPr algn="r" eaLnBrk="0" hangingPunct="0">
              <a:lnSpc>
                <a:spcPct val="70000"/>
              </a:lnSpc>
              <a:spcBef>
                <a:spcPct val="50000"/>
              </a:spcBef>
            </a:pPr>
            <a:r>
              <a:rPr lang="en-US" sz="2200" b="1">
                <a:solidFill>
                  <a:srgbClr val="FFFF66"/>
                </a:solidFill>
                <a:latin typeface="Times New Roman" pitchFamily="18" charset="0"/>
              </a:rPr>
              <a:t>May Miss Work</a:t>
            </a:r>
          </a:p>
        </p:txBody>
      </p:sp>
      <p:sp>
        <p:nvSpPr>
          <p:cNvPr id="78858" name="Line 9"/>
          <p:cNvSpPr>
            <a:spLocks noChangeShapeType="1"/>
          </p:cNvSpPr>
          <p:nvPr/>
        </p:nvSpPr>
        <p:spPr bwMode="auto">
          <a:xfrm flipH="1">
            <a:off x="3001963" y="5973763"/>
            <a:ext cx="28575" cy="460375"/>
          </a:xfrm>
          <a:prstGeom prst="line">
            <a:avLst/>
          </a:prstGeom>
          <a:noFill/>
          <a:ln w="9525">
            <a:noFill/>
            <a:round/>
            <a:headEnd/>
            <a:tailEnd/>
          </a:ln>
        </p:spPr>
        <p:txBody>
          <a:bodyPr anchor="ctr">
            <a:spAutoFit/>
          </a:bodyPr>
          <a:lstStyle/>
          <a:p>
            <a:endParaRPr lang="en-US"/>
          </a:p>
        </p:txBody>
      </p:sp>
      <p:grpSp>
        <p:nvGrpSpPr>
          <p:cNvPr id="2" name="Group 10"/>
          <p:cNvGrpSpPr>
            <a:grpSpLocks/>
          </p:cNvGrpSpPr>
          <p:nvPr/>
        </p:nvGrpSpPr>
        <p:grpSpPr bwMode="auto">
          <a:xfrm>
            <a:off x="893763" y="3582988"/>
            <a:ext cx="7310437" cy="2973387"/>
            <a:chOff x="563" y="2257"/>
            <a:chExt cx="4605" cy="1873"/>
          </a:xfrm>
        </p:grpSpPr>
        <p:sp>
          <p:nvSpPr>
            <p:cNvPr id="78860" name="Line 11"/>
            <p:cNvSpPr>
              <a:spLocks noChangeShapeType="1"/>
            </p:cNvSpPr>
            <p:nvPr/>
          </p:nvSpPr>
          <p:spPr bwMode="auto">
            <a:xfrm flipV="1">
              <a:off x="982" y="3489"/>
              <a:ext cx="0" cy="327"/>
            </a:xfrm>
            <a:prstGeom prst="line">
              <a:avLst/>
            </a:prstGeom>
            <a:noFill/>
            <a:ln w="190500">
              <a:solidFill>
                <a:schemeClr val="tx1"/>
              </a:solidFill>
              <a:round/>
              <a:headEnd/>
              <a:tailEnd/>
            </a:ln>
          </p:spPr>
          <p:txBody>
            <a:bodyPr wrap="none" anchor="ctr"/>
            <a:lstStyle/>
            <a:p>
              <a:endParaRPr lang="en-US"/>
            </a:p>
          </p:txBody>
        </p:sp>
        <p:sp>
          <p:nvSpPr>
            <p:cNvPr id="78861" name="Line 12"/>
            <p:cNvSpPr>
              <a:spLocks noChangeShapeType="1"/>
            </p:cNvSpPr>
            <p:nvPr/>
          </p:nvSpPr>
          <p:spPr bwMode="auto">
            <a:xfrm flipV="1">
              <a:off x="945" y="2562"/>
              <a:ext cx="3873" cy="1290"/>
            </a:xfrm>
            <a:prstGeom prst="line">
              <a:avLst/>
            </a:prstGeom>
            <a:noFill/>
            <a:ln w="190500">
              <a:solidFill>
                <a:schemeClr val="tx1"/>
              </a:solidFill>
              <a:round/>
              <a:headEnd/>
              <a:tailEnd/>
            </a:ln>
          </p:spPr>
          <p:txBody>
            <a:bodyPr wrap="none" anchor="ctr"/>
            <a:lstStyle/>
            <a:p>
              <a:endParaRPr lang="en-US"/>
            </a:p>
          </p:txBody>
        </p:sp>
        <p:sp>
          <p:nvSpPr>
            <p:cNvPr id="78862" name="Line 13"/>
            <p:cNvSpPr>
              <a:spLocks noChangeShapeType="1"/>
            </p:cNvSpPr>
            <p:nvPr/>
          </p:nvSpPr>
          <p:spPr bwMode="auto">
            <a:xfrm>
              <a:off x="563" y="3525"/>
              <a:ext cx="764" cy="0"/>
            </a:xfrm>
            <a:prstGeom prst="line">
              <a:avLst/>
            </a:prstGeom>
            <a:noFill/>
            <a:ln w="190500">
              <a:solidFill>
                <a:schemeClr val="tx1"/>
              </a:solidFill>
              <a:round/>
              <a:headEnd/>
              <a:tailEnd/>
            </a:ln>
          </p:spPr>
          <p:txBody>
            <a:bodyPr wrap="none" anchor="ctr"/>
            <a:lstStyle/>
            <a:p>
              <a:endParaRPr lang="en-US"/>
            </a:p>
          </p:txBody>
        </p:sp>
        <p:grpSp>
          <p:nvGrpSpPr>
            <p:cNvPr id="3" name="Group 14"/>
            <p:cNvGrpSpPr>
              <a:grpSpLocks/>
            </p:cNvGrpSpPr>
            <p:nvPr/>
          </p:nvGrpSpPr>
          <p:grpSpPr bwMode="auto">
            <a:xfrm>
              <a:off x="4404" y="2257"/>
              <a:ext cx="764" cy="346"/>
              <a:chOff x="4404" y="2257"/>
              <a:chExt cx="764" cy="346"/>
            </a:xfrm>
          </p:grpSpPr>
          <p:sp>
            <p:nvSpPr>
              <p:cNvPr id="78870" name="Line 15"/>
              <p:cNvSpPr>
                <a:spLocks noChangeShapeType="1"/>
              </p:cNvSpPr>
              <p:nvPr/>
            </p:nvSpPr>
            <p:spPr bwMode="auto">
              <a:xfrm flipV="1">
                <a:off x="4785" y="2276"/>
                <a:ext cx="0" cy="327"/>
              </a:xfrm>
              <a:prstGeom prst="line">
                <a:avLst/>
              </a:prstGeom>
              <a:noFill/>
              <a:ln w="190500">
                <a:solidFill>
                  <a:schemeClr val="tx1"/>
                </a:solidFill>
                <a:round/>
                <a:headEnd/>
                <a:tailEnd/>
              </a:ln>
            </p:spPr>
            <p:txBody>
              <a:bodyPr wrap="none" anchor="ctr"/>
              <a:lstStyle/>
              <a:p>
                <a:endParaRPr lang="en-US"/>
              </a:p>
            </p:txBody>
          </p:sp>
          <p:sp>
            <p:nvSpPr>
              <p:cNvPr id="78871" name="Line 16"/>
              <p:cNvSpPr>
                <a:spLocks noChangeShapeType="1"/>
              </p:cNvSpPr>
              <p:nvPr/>
            </p:nvSpPr>
            <p:spPr bwMode="auto">
              <a:xfrm>
                <a:off x="4404" y="2257"/>
                <a:ext cx="764" cy="0"/>
              </a:xfrm>
              <a:prstGeom prst="line">
                <a:avLst/>
              </a:prstGeom>
              <a:noFill/>
              <a:ln w="190500">
                <a:solidFill>
                  <a:schemeClr val="tx1"/>
                </a:solidFill>
                <a:round/>
                <a:headEnd/>
                <a:tailEnd/>
              </a:ln>
            </p:spPr>
            <p:txBody>
              <a:bodyPr wrap="none" anchor="ctr"/>
              <a:lstStyle/>
              <a:p>
                <a:endParaRPr lang="en-US"/>
              </a:p>
            </p:txBody>
          </p:sp>
        </p:grpSp>
        <p:grpSp>
          <p:nvGrpSpPr>
            <p:cNvPr id="4" name="Group 17"/>
            <p:cNvGrpSpPr>
              <a:grpSpLocks/>
            </p:cNvGrpSpPr>
            <p:nvPr/>
          </p:nvGrpSpPr>
          <p:grpSpPr bwMode="auto">
            <a:xfrm>
              <a:off x="1854" y="3224"/>
              <a:ext cx="2091" cy="906"/>
              <a:chOff x="1854" y="3224"/>
              <a:chExt cx="2091" cy="906"/>
            </a:xfrm>
          </p:grpSpPr>
          <p:sp>
            <p:nvSpPr>
              <p:cNvPr id="78865" name="AutoShape 18"/>
              <p:cNvSpPr>
                <a:spLocks noChangeArrowheads="1"/>
              </p:cNvSpPr>
              <p:nvPr/>
            </p:nvSpPr>
            <p:spPr bwMode="auto">
              <a:xfrm rot="10800000" flipH="1">
                <a:off x="2591" y="3506"/>
                <a:ext cx="624"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78866" name="AutoShape 19"/>
              <p:cNvSpPr>
                <a:spLocks noChangeArrowheads="1"/>
              </p:cNvSpPr>
              <p:nvPr/>
            </p:nvSpPr>
            <p:spPr bwMode="auto">
              <a:xfrm>
                <a:off x="2759" y="3224"/>
                <a:ext cx="288" cy="28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78867" name="Line 20"/>
              <p:cNvSpPr>
                <a:spLocks noChangeShapeType="1"/>
              </p:cNvSpPr>
              <p:nvPr/>
            </p:nvSpPr>
            <p:spPr bwMode="auto">
              <a:xfrm flipH="1">
                <a:off x="2072" y="3708"/>
                <a:ext cx="1" cy="381"/>
              </a:xfrm>
              <a:prstGeom prst="line">
                <a:avLst/>
              </a:prstGeom>
              <a:noFill/>
              <a:ln w="76200">
                <a:solidFill>
                  <a:schemeClr val="tx1"/>
                </a:solidFill>
                <a:round/>
                <a:headEnd/>
                <a:tailEnd/>
              </a:ln>
            </p:spPr>
            <p:txBody>
              <a:bodyPr anchor="ctr">
                <a:spAutoFit/>
              </a:bodyPr>
              <a:lstStyle/>
              <a:p>
                <a:endParaRPr lang="en-US"/>
              </a:p>
            </p:txBody>
          </p:sp>
          <p:sp>
            <p:nvSpPr>
              <p:cNvPr id="78868" name="Line 21"/>
              <p:cNvSpPr>
                <a:spLocks noChangeShapeType="1"/>
              </p:cNvSpPr>
              <p:nvPr/>
            </p:nvSpPr>
            <p:spPr bwMode="auto">
              <a:xfrm>
                <a:off x="1854" y="3908"/>
                <a:ext cx="455" cy="0"/>
              </a:xfrm>
              <a:prstGeom prst="line">
                <a:avLst/>
              </a:prstGeom>
              <a:noFill/>
              <a:ln w="76200">
                <a:solidFill>
                  <a:schemeClr val="tx1"/>
                </a:solidFill>
                <a:round/>
                <a:headEnd/>
                <a:tailEnd/>
              </a:ln>
            </p:spPr>
            <p:txBody>
              <a:bodyPr wrap="none" anchor="ctr">
                <a:spAutoFit/>
              </a:bodyPr>
              <a:lstStyle/>
              <a:p>
                <a:endParaRPr lang="en-US"/>
              </a:p>
            </p:txBody>
          </p:sp>
          <p:sp>
            <p:nvSpPr>
              <p:cNvPr id="78869" name="Line 22"/>
              <p:cNvSpPr>
                <a:spLocks noChangeShapeType="1"/>
              </p:cNvSpPr>
              <p:nvPr/>
            </p:nvSpPr>
            <p:spPr bwMode="auto">
              <a:xfrm>
                <a:off x="3581" y="3908"/>
                <a:ext cx="364" cy="0"/>
              </a:xfrm>
              <a:prstGeom prst="line">
                <a:avLst/>
              </a:prstGeom>
              <a:noFill/>
              <a:ln w="76200">
                <a:solidFill>
                  <a:schemeClr val="tx1"/>
                </a:solidFill>
                <a:round/>
                <a:headEnd/>
                <a:tailEnd/>
              </a:ln>
            </p:spPr>
            <p:txBody>
              <a:bodyPr wrap="none" anchor="ctr">
                <a:spAutoFit/>
              </a:bodyPr>
              <a:lstStyle/>
              <a:p>
                <a:endParaRPr lang="en-US"/>
              </a:p>
            </p:txBody>
          </p:sp>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 2006 Matrix Institute</a:t>
            </a:r>
          </a:p>
        </p:txBody>
      </p:sp>
      <p:pic>
        <p:nvPicPr>
          <p:cNvPr id="60420" name="Rotating Brain.mpg">
            <a:hlinkClick r:id="" action="ppaction://media"/>
          </p:cNvPr>
          <p:cNvPicPr>
            <a:picLocks noRot="1" noChangeAspect="1" noChangeArrowheads="1"/>
          </p:cNvPicPr>
          <p:nvPr>
            <a:videoFile r:link="rId1"/>
          </p:nvPr>
        </p:nvPicPr>
        <p:blipFill>
          <a:blip r:embed="rId4" cstate="print"/>
          <a:srcRect/>
          <a:stretch>
            <a:fillRect/>
          </a:stretch>
        </p:blipFill>
        <p:spPr bwMode="auto">
          <a:xfrm>
            <a:off x="0" y="0"/>
            <a:ext cx="9144000" cy="6858000"/>
          </a:xfrm>
          <a:prstGeom prst="rect">
            <a:avLst/>
          </a:prstGeom>
          <a:noFill/>
        </p:spPr>
      </p:pic>
      <p:sp>
        <p:nvSpPr>
          <p:cNvPr id="60421" name="Text Box 5"/>
          <p:cNvSpPr txBox="1">
            <a:spLocks noChangeArrowheads="1"/>
          </p:cNvSpPr>
          <p:nvPr/>
        </p:nvSpPr>
        <p:spPr bwMode="auto">
          <a:xfrm>
            <a:off x="1447800" y="2286000"/>
            <a:ext cx="6705600" cy="2528888"/>
          </a:xfrm>
          <a:prstGeom prst="rect">
            <a:avLst/>
          </a:prstGeom>
          <a:noFill/>
          <a:ln w="9525">
            <a:noFill/>
            <a:miter lim="800000"/>
            <a:headEnd/>
            <a:tailEnd/>
          </a:ln>
          <a:effectLst/>
        </p:spPr>
        <p:txBody>
          <a:bodyPr>
            <a:spAutoFit/>
          </a:bodyPr>
          <a:lstStyle/>
          <a:p>
            <a:pPr algn="ctr"/>
            <a:r>
              <a:rPr lang="en-US" sz="3200">
                <a:solidFill>
                  <a:srgbClr val="FFFF00"/>
                </a:solidFill>
              </a:rPr>
              <a:t>A Major Reason People </a:t>
            </a:r>
          </a:p>
          <a:p>
            <a:pPr algn="ctr"/>
            <a:r>
              <a:rPr lang="en-US" sz="3200">
                <a:solidFill>
                  <a:srgbClr val="FFFF00"/>
                </a:solidFill>
              </a:rPr>
              <a:t>Take a Drug is They Like </a:t>
            </a:r>
          </a:p>
          <a:p>
            <a:pPr algn="ctr"/>
            <a:r>
              <a:rPr lang="en-US" sz="3200">
                <a:solidFill>
                  <a:srgbClr val="FFFF00"/>
                </a:solidFill>
              </a:rPr>
              <a:t>What it Does to Their</a:t>
            </a:r>
          </a:p>
          <a:p>
            <a:pPr algn="ctr"/>
            <a:r>
              <a:rPr lang="en-US" sz="3200">
                <a:solidFill>
                  <a:srgbClr val="FFFF00"/>
                </a:solidFill>
              </a:rPr>
              <a:t> </a:t>
            </a:r>
            <a:r>
              <a:rPr lang="en-US" sz="3200" u="sng">
                <a:solidFill>
                  <a:srgbClr val="FF3300"/>
                </a:solidFill>
              </a:rPr>
              <a:t>Brains</a:t>
            </a:r>
          </a:p>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checkerboard(across)">
                                      <p:cBhvr>
                                        <p:cTn id="7"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60420"/>
                </p:tgtEl>
              </p:cMediaNode>
            </p:video>
          </p:childTnLst>
        </p:cTn>
      </p:par>
    </p:tnLst>
    <p:bldLst>
      <p:bldP spid="604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28688" y="0"/>
            <a:ext cx="7340600" cy="1598613"/>
          </a:xfrm>
        </p:spPr>
        <p:txBody>
          <a:bodyPr/>
          <a:lstStyle/>
          <a:p>
            <a:pPr eaLnBrk="1" hangingPunct="1"/>
            <a:r>
              <a:rPr lang="en-US" sz="3500" b="1" smtClean="0">
                <a:solidFill>
                  <a:srgbClr val="FFFF66"/>
                </a:solidFill>
              </a:rPr>
              <a:t>Conditioning Process During Addiction</a:t>
            </a:r>
            <a:endParaRPr lang="en-US" b="1" smtClean="0">
              <a:solidFill>
                <a:srgbClr val="FFFF66"/>
              </a:solidFill>
            </a:endParaRPr>
          </a:p>
        </p:txBody>
      </p:sp>
      <p:sp>
        <p:nvSpPr>
          <p:cNvPr id="79875" name="Footer Placeholder 3"/>
          <p:cNvSpPr>
            <a:spLocks noGrp="1"/>
          </p:cNvSpPr>
          <p:nvPr>
            <p:ph type="ftr" sz="quarter" idx="11"/>
          </p:nvPr>
        </p:nvSpPr>
        <p:spPr>
          <a:noFill/>
        </p:spPr>
        <p:txBody>
          <a:bodyPr/>
          <a:lstStyle/>
          <a:p>
            <a:r>
              <a:rPr lang="en-US" smtClean="0"/>
              <a:t>© 2006 Matrix Institute</a:t>
            </a:r>
          </a:p>
        </p:txBody>
      </p:sp>
      <p:sp>
        <p:nvSpPr>
          <p:cNvPr id="79876" name="Text Box 3"/>
          <p:cNvSpPr txBox="1">
            <a:spLocks noChangeArrowheads="1"/>
          </p:cNvSpPr>
          <p:nvPr/>
        </p:nvSpPr>
        <p:spPr bwMode="auto">
          <a:xfrm>
            <a:off x="2577756" y="1307198"/>
            <a:ext cx="4010714"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66"/>
                </a:solidFill>
                <a:latin typeface="Times New Roman" pitchFamily="18" charset="0"/>
              </a:rPr>
              <a:t>Introductory Phase</a:t>
            </a:r>
            <a:endParaRPr lang="en-US" sz="2800" b="1" dirty="0">
              <a:solidFill>
                <a:srgbClr val="FFFF66"/>
              </a:solidFill>
              <a:latin typeface="Times New Roman" pitchFamily="18" charset="0"/>
            </a:endParaRPr>
          </a:p>
        </p:txBody>
      </p:sp>
      <p:sp>
        <p:nvSpPr>
          <p:cNvPr id="79877" name="Text Box 4"/>
          <p:cNvSpPr txBox="1">
            <a:spLocks noChangeArrowheads="1"/>
          </p:cNvSpPr>
          <p:nvPr/>
        </p:nvSpPr>
        <p:spPr bwMode="auto">
          <a:xfrm>
            <a:off x="485775" y="3876675"/>
            <a:ext cx="2600325" cy="1223963"/>
          </a:xfrm>
          <a:prstGeom prst="rect">
            <a:avLst/>
          </a:prstGeom>
          <a:noFill/>
          <a:ln w="9525">
            <a:noFill/>
            <a:miter lim="800000"/>
            <a:headEnd/>
            <a:tailEnd/>
          </a:ln>
        </p:spPr>
        <p:txBody>
          <a:bodyPr wrap="none" anchor="ctr">
            <a:spAutoFit/>
          </a:bodyPr>
          <a:lstStyle/>
          <a:p>
            <a:pPr eaLnBrk="0" hangingPunct="0">
              <a:lnSpc>
                <a:spcPct val="70000"/>
              </a:lnSpc>
              <a:spcBef>
                <a:spcPct val="50000"/>
              </a:spcBef>
            </a:pPr>
            <a:r>
              <a:rPr lang="en-US" sz="2400" b="1" u="sng">
                <a:solidFill>
                  <a:srgbClr val="FFFF66"/>
                </a:solidFill>
                <a:latin typeface="Times New Roman" pitchFamily="18" charset="0"/>
              </a:rPr>
              <a:t>Triggers</a:t>
            </a:r>
            <a:endParaRPr lang="en-US" sz="2400" b="1">
              <a:solidFill>
                <a:srgbClr val="FFFF66"/>
              </a:solidFill>
              <a:latin typeface="Times New Roman" pitchFamily="18" charset="0"/>
            </a:endParaRPr>
          </a:p>
          <a:p>
            <a:pPr eaLnBrk="0" hangingPunct="0">
              <a:lnSpc>
                <a:spcPct val="70000"/>
              </a:lnSpc>
              <a:spcBef>
                <a:spcPct val="50000"/>
              </a:spcBef>
              <a:buFontTx/>
              <a:buChar char="•"/>
            </a:pPr>
            <a:r>
              <a:rPr lang="en-US" sz="2400" b="1">
                <a:solidFill>
                  <a:srgbClr val="FFFF66"/>
                </a:solidFill>
                <a:latin typeface="Times New Roman" pitchFamily="18" charset="0"/>
              </a:rPr>
              <a:t>Parties</a:t>
            </a:r>
          </a:p>
          <a:p>
            <a:pPr eaLnBrk="0" hangingPunct="0">
              <a:lnSpc>
                <a:spcPct val="70000"/>
              </a:lnSpc>
              <a:spcBef>
                <a:spcPct val="50000"/>
              </a:spcBef>
              <a:buFontTx/>
              <a:buChar char="•"/>
            </a:pPr>
            <a:r>
              <a:rPr lang="en-US" sz="2400" b="1">
                <a:solidFill>
                  <a:srgbClr val="FFFF66"/>
                </a:solidFill>
                <a:latin typeface="Times New Roman" pitchFamily="18" charset="0"/>
              </a:rPr>
              <a:t>Special Occasions</a:t>
            </a:r>
          </a:p>
        </p:txBody>
      </p:sp>
      <p:sp>
        <p:nvSpPr>
          <p:cNvPr id="49157" name="Text Box 5"/>
          <p:cNvSpPr txBox="1">
            <a:spLocks noChangeArrowheads="1"/>
          </p:cNvSpPr>
          <p:nvPr/>
        </p:nvSpPr>
        <p:spPr bwMode="auto">
          <a:xfrm>
            <a:off x="5834063" y="3876675"/>
            <a:ext cx="2930525" cy="2173288"/>
          </a:xfrm>
          <a:prstGeom prst="rect">
            <a:avLst/>
          </a:prstGeom>
          <a:noFill/>
          <a:ln w="9525">
            <a:noFill/>
            <a:miter lim="800000"/>
            <a:headEnd/>
            <a:tailEnd/>
          </a:ln>
        </p:spPr>
        <p:txBody>
          <a:bodyPr anchor="ctr">
            <a:spAutoFit/>
          </a:bodyPr>
          <a:lstStyle/>
          <a:p>
            <a:pPr eaLnBrk="0" hangingPunct="0">
              <a:lnSpc>
                <a:spcPct val="70000"/>
              </a:lnSpc>
              <a:spcBef>
                <a:spcPct val="50000"/>
              </a:spcBef>
              <a:tabLst>
                <a:tab pos="115888" algn="l"/>
              </a:tabLst>
            </a:pPr>
            <a:r>
              <a:rPr lang="en-US" sz="2400" b="1" u="sng">
                <a:solidFill>
                  <a:srgbClr val="FFFF66"/>
                </a:solidFill>
                <a:latin typeface="Times New Roman" pitchFamily="18" charset="0"/>
              </a:rPr>
              <a:t>Responses</a:t>
            </a:r>
            <a:endParaRPr lang="en-US" sz="2400" b="1">
              <a:solidFill>
                <a:srgbClr val="FFFF66"/>
              </a:solidFill>
              <a:latin typeface="Times New Roman" pitchFamily="18" charset="0"/>
            </a:endParaRP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Pleasant Thoughts 		about AOD</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No Physiological 		Response</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Infrequent Use</a:t>
            </a:r>
          </a:p>
        </p:txBody>
      </p:sp>
      <p:sp>
        <p:nvSpPr>
          <p:cNvPr id="49158" name="AutoShape 6"/>
          <p:cNvSpPr>
            <a:spLocks noChangeArrowheads="1"/>
          </p:cNvSpPr>
          <p:nvPr/>
        </p:nvSpPr>
        <p:spPr bwMode="auto">
          <a:xfrm>
            <a:off x="3608388" y="4356100"/>
            <a:ext cx="1587500" cy="836613"/>
          </a:xfrm>
          <a:prstGeom prst="rightArrow">
            <a:avLst>
              <a:gd name="adj1" fmla="val 50000"/>
              <a:gd name="adj2" fmla="val 47438"/>
            </a:avLst>
          </a:prstGeom>
          <a:solidFill>
            <a:srgbClr val="FFCCCC"/>
          </a:solidFill>
          <a:ln w="9525">
            <a:solidFill>
              <a:schemeClr val="tx1"/>
            </a:solidFill>
            <a:miter lim="800000"/>
            <a:headEnd/>
            <a:tailEnd/>
          </a:ln>
        </p:spPr>
        <p:txBody>
          <a:bodyPr wrap="none" anchor="ctr">
            <a:spAutoFit/>
          </a:bodyPr>
          <a:lstStyle/>
          <a:p>
            <a:endParaRPr lang="en-US"/>
          </a:p>
        </p:txBody>
      </p:sp>
      <p:sp>
        <p:nvSpPr>
          <p:cNvPr id="79880" name="Text Box 7"/>
          <p:cNvSpPr txBox="1">
            <a:spLocks noChangeArrowheads="1"/>
          </p:cNvSpPr>
          <p:nvPr/>
        </p:nvSpPr>
        <p:spPr bwMode="auto">
          <a:xfrm>
            <a:off x="1363663" y="2554288"/>
            <a:ext cx="6467475" cy="433387"/>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3200" b="1" dirty="0">
                <a:solidFill>
                  <a:srgbClr val="FFFF66"/>
                </a:solidFill>
                <a:latin typeface="Times New Roman" pitchFamily="18" charset="0"/>
              </a:rPr>
              <a:t>Strength of Conditioned Connection</a:t>
            </a:r>
          </a:p>
        </p:txBody>
      </p:sp>
      <p:sp>
        <p:nvSpPr>
          <p:cNvPr id="79881" name="Text Box 8"/>
          <p:cNvSpPr txBox="1">
            <a:spLocks noChangeArrowheads="1"/>
          </p:cNvSpPr>
          <p:nvPr/>
        </p:nvSpPr>
        <p:spPr bwMode="auto">
          <a:xfrm>
            <a:off x="3838575" y="3792538"/>
            <a:ext cx="809625" cy="347662"/>
          </a:xfrm>
          <a:prstGeom prst="rect">
            <a:avLst/>
          </a:prstGeom>
          <a:noFill/>
          <a:ln w="9525">
            <a:noFill/>
            <a:miter lim="800000"/>
            <a:headEnd/>
            <a:tailEnd/>
          </a:ln>
        </p:spPr>
        <p:txBody>
          <a:bodyPr wrap="none" anchor="ctr">
            <a:spAutoFit/>
          </a:bodyPr>
          <a:lstStyle/>
          <a:p>
            <a:pPr algn="ctr" eaLnBrk="0" hangingPunct="0">
              <a:lnSpc>
                <a:spcPct val="70000"/>
              </a:lnSpc>
              <a:spcBef>
                <a:spcPct val="50000"/>
              </a:spcBef>
            </a:pPr>
            <a:r>
              <a:rPr lang="en-US" sz="2400" b="1">
                <a:solidFill>
                  <a:srgbClr val="FFFF66"/>
                </a:solidFill>
                <a:latin typeface="Times New Roman" pitchFamily="18" charset="0"/>
              </a:rPr>
              <a:t>Mild</a:t>
            </a:r>
            <a:endParaRPr lang="en-US" sz="2800" b="1">
              <a:solidFill>
                <a:srgbClr val="FFFF66"/>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838200" y="0"/>
            <a:ext cx="7377113" cy="1552575"/>
          </a:xfrm>
        </p:spPr>
        <p:txBody>
          <a:bodyPr/>
          <a:lstStyle/>
          <a:p>
            <a:pPr eaLnBrk="1" hangingPunct="1"/>
            <a:r>
              <a:rPr lang="en-US" sz="4000" b="1" smtClean="0">
                <a:solidFill>
                  <a:srgbClr val="FFFF66"/>
                </a:solidFill>
              </a:rPr>
              <a:t>Development of Craving Response</a:t>
            </a:r>
            <a:endParaRPr lang="en-US" b="1" smtClean="0">
              <a:solidFill>
                <a:srgbClr val="FFFF66"/>
              </a:solidFill>
            </a:endParaRPr>
          </a:p>
        </p:txBody>
      </p:sp>
      <p:sp>
        <p:nvSpPr>
          <p:cNvPr id="2052" name="Footer Placeholder 3"/>
          <p:cNvSpPr>
            <a:spLocks noGrp="1"/>
          </p:cNvSpPr>
          <p:nvPr>
            <p:ph type="ftr" sz="quarter" idx="11"/>
          </p:nvPr>
        </p:nvSpPr>
        <p:spPr>
          <a:noFill/>
        </p:spPr>
        <p:txBody>
          <a:bodyPr/>
          <a:lstStyle/>
          <a:p>
            <a:r>
              <a:rPr lang="en-US" smtClean="0"/>
              <a:t>© 2006 Matrix Institute</a:t>
            </a:r>
          </a:p>
        </p:txBody>
      </p:sp>
      <p:sp>
        <p:nvSpPr>
          <p:cNvPr id="2053" name="Text Box 3"/>
          <p:cNvSpPr txBox="1">
            <a:spLocks noChangeArrowheads="1"/>
          </p:cNvSpPr>
          <p:nvPr/>
        </p:nvSpPr>
        <p:spPr bwMode="auto">
          <a:xfrm>
            <a:off x="2549181" y="1537385"/>
            <a:ext cx="4010714"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66"/>
                </a:solidFill>
                <a:latin typeface="Times New Roman" pitchFamily="18" charset="0"/>
              </a:rPr>
              <a:t>Introductory Phase</a:t>
            </a:r>
            <a:endParaRPr lang="en-US" sz="2800" b="1" dirty="0">
              <a:solidFill>
                <a:srgbClr val="FFFF66"/>
              </a:solidFill>
              <a:latin typeface="Times New Roman" pitchFamily="18" charset="0"/>
            </a:endParaRPr>
          </a:p>
        </p:txBody>
      </p:sp>
      <p:sp>
        <p:nvSpPr>
          <p:cNvPr id="2054" name="Text Box 4"/>
          <p:cNvSpPr txBox="1">
            <a:spLocks noChangeArrowheads="1"/>
          </p:cNvSpPr>
          <p:nvPr/>
        </p:nvSpPr>
        <p:spPr bwMode="auto">
          <a:xfrm>
            <a:off x="498475" y="2627313"/>
            <a:ext cx="1898650" cy="603250"/>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u="sng">
                <a:solidFill>
                  <a:srgbClr val="FFFF66"/>
                </a:solidFill>
                <a:latin typeface="Times New Roman" pitchFamily="18" charset="0"/>
              </a:rPr>
              <a:t>Entering</a:t>
            </a:r>
            <a:r>
              <a:rPr lang="en-US" sz="2400" b="1" u="sng">
                <a:latin typeface="Times New Roman" pitchFamily="18" charset="0"/>
              </a:rPr>
              <a:t> </a:t>
            </a:r>
            <a:r>
              <a:rPr lang="en-US" sz="2400" b="1" u="sng">
                <a:solidFill>
                  <a:srgbClr val="FFFF66"/>
                </a:solidFill>
                <a:latin typeface="Times New Roman" pitchFamily="18" charset="0"/>
              </a:rPr>
              <a:t>Using Site</a:t>
            </a:r>
            <a:endParaRPr lang="en-US" sz="2400" b="1">
              <a:solidFill>
                <a:srgbClr val="FFFF66"/>
              </a:solidFill>
              <a:latin typeface="Times New Roman" pitchFamily="18" charset="0"/>
            </a:endParaRPr>
          </a:p>
        </p:txBody>
      </p:sp>
      <p:sp>
        <p:nvSpPr>
          <p:cNvPr id="2055" name="Text Box 5"/>
          <p:cNvSpPr txBox="1">
            <a:spLocks noChangeArrowheads="1"/>
          </p:cNvSpPr>
          <p:nvPr/>
        </p:nvSpPr>
        <p:spPr bwMode="auto">
          <a:xfrm>
            <a:off x="3302000" y="2627313"/>
            <a:ext cx="1862138" cy="347662"/>
          </a:xfrm>
          <a:prstGeom prst="rect">
            <a:avLst/>
          </a:prstGeom>
          <a:noFill/>
          <a:ln w="9525">
            <a:noFill/>
            <a:miter lim="800000"/>
            <a:headEnd/>
            <a:tailEnd/>
          </a:ln>
        </p:spPr>
        <p:txBody>
          <a:bodyPr wrap="none"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Use of AODs</a:t>
            </a:r>
          </a:p>
        </p:txBody>
      </p:sp>
      <p:sp>
        <p:nvSpPr>
          <p:cNvPr id="53254" name="Text Box 6"/>
          <p:cNvSpPr txBox="1">
            <a:spLocks noChangeArrowheads="1"/>
          </p:cNvSpPr>
          <p:nvPr/>
        </p:nvSpPr>
        <p:spPr bwMode="auto">
          <a:xfrm flipH="1">
            <a:off x="6434138" y="2762250"/>
            <a:ext cx="2709862" cy="2538413"/>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u="sng">
                <a:solidFill>
                  <a:srgbClr val="FFFF66"/>
                </a:solidFill>
                <a:latin typeface="Times New Roman" pitchFamily="18" charset="0"/>
              </a:rPr>
              <a:t>AOD Effects</a:t>
            </a:r>
          </a:p>
          <a:p>
            <a:pPr eaLnBrk="0" hangingPunct="0">
              <a:lnSpc>
                <a:spcPct val="70000"/>
              </a:lnSpc>
              <a:spcBef>
                <a:spcPct val="50000"/>
              </a:spcBef>
            </a:pPr>
            <a:r>
              <a:rPr lang="en-US" sz="2400" b="1">
                <a:solidFill>
                  <a:srgbClr val="FFFF66"/>
                </a:solidFill>
                <a:latin typeface="Times New Roman" pitchFamily="18" charset="0"/>
                <a:sym typeface="Wingdings 3" pitchFamily="18" charset="2"/>
              </a:rPr>
              <a:t> </a:t>
            </a:r>
            <a:r>
              <a:rPr lang="en-US" sz="2400" b="1">
                <a:solidFill>
                  <a:srgbClr val="FFFF66"/>
                </a:solidFill>
                <a:latin typeface="Times New Roman" pitchFamily="18" charset="0"/>
              </a:rPr>
              <a:t>Heart/Pulse Rate</a:t>
            </a:r>
          </a:p>
          <a:p>
            <a:pPr eaLnBrk="0" hangingPunct="0">
              <a:lnSpc>
                <a:spcPct val="70000"/>
              </a:lnSpc>
              <a:spcBef>
                <a:spcPct val="50000"/>
              </a:spcBef>
            </a:pPr>
            <a:r>
              <a:rPr lang="en-US" sz="2400" b="1">
                <a:solidFill>
                  <a:srgbClr val="FFFF66"/>
                </a:solidFill>
                <a:latin typeface="Times New Roman" pitchFamily="18" charset="0"/>
                <a:sym typeface="Wingdings 3" pitchFamily="18" charset="2"/>
              </a:rPr>
              <a:t> </a:t>
            </a:r>
            <a:r>
              <a:rPr lang="en-US" sz="2400" b="1">
                <a:solidFill>
                  <a:srgbClr val="FFFF66"/>
                </a:solidFill>
                <a:latin typeface="Times New Roman" pitchFamily="18" charset="0"/>
              </a:rPr>
              <a:t>Respiration</a:t>
            </a:r>
          </a:p>
          <a:p>
            <a:pPr eaLnBrk="0" hangingPunct="0">
              <a:lnSpc>
                <a:spcPct val="70000"/>
              </a:lnSpc>
              <a:spcBef>
                <a:spcPct val="50000"/>
              </a:spcBef>
            </a:pPr>
            <a:r>
              <a:rPr lang="en-US" sz="2400" b="1">
                <a:solidFill>
                  <a:srgbClr val="FFFF66"/>
                </a:solidFill>
                <a:latin typeface="Times New Roman" pitchFamily="18" charset="0"/>
                <a:sym typeface="Wingdings 3" pitchFamily="18" charset="2"/>
              </a:rPr>
              <a:t> </a:t>
            </a:r>
            <a:r>
              <a:rPr lang="en-US" sz="2400" b="1">
                <a:solidFill>
                  <a:srgbClr val="FFFF66"/>
                </a:solidFill>
                <a:latin typeface="Times New Roman" pitchFamily="18" charset="0"/>
              </a:rPr>
              <a:t>Adrenaline</a:t>
            </a:r>
          </a:p>
          <a:p>
            <a:pPr eaLnBrk="0" hangingPunct="0">
              <a:lnSpc>
                <a:spcPct val="70000"/>
              </a:lnSpc>
              <a:spcBef>
                <a:spcPct val="50000"/>
              </a:spcBef>
            </a:pPr>
            <a:r>
              <a:rPr lang="en-US" sz="2400" b="1">
                <a:solidFill>
                  <a:srgbClr val="FFFF66"/>
                </a:solidFill>
                <a:latin typeface="Times New Roman" pitchFamily="18" charset="0"/>
                <a:sym typeface="Wingdings 3" pitchFamily="18" charset="2"/>
              </a:rPr>
              <a:t> </a:t>
            </a:r>
            <a:r>
              <a:rPr lang="en-US" sz="2400" b="1">
                <a:solidFill>
                  <a:srgbClr val="FFFF66"/>
                </a:solidFill>
                <a:latin typeface="Times New Roman" pitchFamily="18" charset="0"/>
              </a:rPr>
              <a:t>Energy</a:t>
            </a:r>
          </a:p>
          <a:p>
            <a:pPr eaLnBrk="0" hangingPunct="0">
              <a:lnSpc>
                <a:spcPct val="70000"/>
              </a:lnSpc>
              <a:spcBef>
                <a:spcPct val="50000"/>
              </a:spcBef>
            </a:pPr>
            <a:r>
              <a:rPr lang="en-US" sz="2400" b="1">
                <a:solidFill>
                  <a:srgbClr val="FFFF66"/>
                </a:solidFill>
                <a:latin typeface="Times New Roman" pitchFamily="18" charset="0"/>
                <a:sym typeface="Wingdings 3" pitchFamily="18" charset="2"/>
              </a:rPr>
              <a:t> </a:t>
            </a:r>
            <a:r>
              <a:rPr lang="en-US" sz="2400" b="1">
                <a:solidFill>
                  <a:srgbClr val="FFFF66"/>
                </a:solidFill>
                <a:latin typeface="Times New Roman" pitchFamily="18" charset="0"/>
              </a:rPr>
              <a:t>Taste</a:t>
            </a:r>
            <a:endParaRPr lang="en-US" sz="2400" b="1" u="sng">
              <a:solidFill>
                <a:srgbClr val="FFFF66"/>
              </a:solidFill>
              <a:latin typeface="Times New Roman" pitchFamily="18" charset="0"/>
            </a:endParaRPr>
          </a:p>
        </p:txBody>
      </p:sp>
      <p:sp>
        <p:nvSpPr>
          <p:cNvPr id="2057" name="AutoShape 7"/>
          <p:cNvSpPr>
            <a:spLocks noChangeArrowheads="1"/>
          </p:cNvSpPr>
          <p:nvPr/>
        </p:nvSpPr>
        <p:spPr bwMode="auto">
          <a:xfrm>
            <a:off x="6464300" y="3317875"/>
            <a:ext cx="115888" cy="433388"/>
          </a:xfrm>
          <a:prstGeom prst="upDownArrow">
            <a:avLst>
              <a:gd name="adj1" fmla="val 50000"/>
              <a:gd name="adj2" fmla="val 74794"/>
            </a:avLst>
          </a:prstGeom>
          <a:noFill/>
          <a:ln w="9525">
            <a:noFill/>
            <a:miter lim="800000"/>
            <a:headEnd/>
            <a:tailEnd/>
          </a:ln>
        </p:spPr>
        <p:txBody>
          <a:bodyPr wrap="none" anchor="ctr">
            <a:spAutoFit/>
          </a:bodyPr>
          <a:lstStyle/>
          <a:p>
            <a:endParaRPr lang="en-US"/>
          </a:p>
        </p:txBody>
      </p:sp>
      <p:cxnSp>
        <p:nvCxnSpPr>
          <p:cNvPr id="2058" name="AutoShape 8"/>
          <p:cNvCxnSpPr>
            <a:cxnSpLocks noChangeShapeType="1"/>
          </p:cNvCxnSpPr>
          <p:nvPr/>
        </p:nvCxnSpPr>
        <p:spPr bwMode="auto">
          <a:xfrm flipV="1">
            <a:off x="5684838" y="3000375"/>
            <a:ext cx="87312" cy="750888"/>
          </a:xfrm>
          <a:prstGeom prst="straightConnector1">
            <a:avLst/>
          </a:prstGeom>
          <a:noFill/>
          <a:ln w="9525">
            <a:noFill/>
            <a:round/>
            <a:headEnd type="triangle" w="med" len="med"/>
            <a:tailEnd type="triangle" w="med" len="med"/>
          </a:ln>
        </p:spPr>
      </p:cxnSp>
      <p:sp>
        <p:nvSpPr>
          <p:cNvPr id="2059" name="Line 9"/>
          <p:cNvSpPr>
            <a:spLocks noChangeShapeType="1"/>
          </p:cNvSpPr>
          <p:nvPr/>
        </p:nvSpPr>
        <p:spPr bwMode="auto">
          <a:xfrm>
            <a:off x="6032500" y="3059113"/>
            <a:ext cx="28575" cy="258762"/>
          </a:xfrm>
          <a:prstGeom prst="line">
            <a:avLst/>
          </a:prstGeom>
          <a:noFill/>
          <a:ln w="9525">
            <a:noFill/>
            <a:round/>
            <a:headEnd type="triangle" w="med" len="med"/>
            <a:tailEnd type="triangle" w="med" len="med"/>
          </a:ln>
        </p:spPr>
        <p:txBody>
          <a:bodyPr wrap="none" anchor="ctr">
            <a:spAutoFit/>
          </a:bodyPr>
          <a:lstStyle/>
          <a:p>
            <a:endParaRPr lang="en-US"/>
          </a:p>
        </p:txBody>
      </p:sp>
      <p:pic>
        <p:nvPicPr>
          <p:cNvPr id="53258" name="Picture 10"/>
          <p:cNvPicPr>
            <a:picLocks noChangeAspect="1" noChangeArrowheads="1"/>
          </p:cNvPicPr>
          <p:nvPr/>
        </p:nvPicPr>
        <p:blipFill>
          <a:blip r:embed="rId4" cstate="print"/>
          <a:srcRect/>
          <a:stretch>
            <a:fillRect/>
          </a:stretch>
        </p:blipFill>
        <p:spPr bwMode="auto">
          <a:xfrm>
            <a:off x="511175" y="3886200"/>
            <a:ext cx="2063750" cy="1863725"/>
          </a:xfrm>
          <a:prstGeom prst="rect">
            <a:avLst/>
          </a:prstGeom>
          <a:noFill/>
          <a:ln w="9525">
            <a:noFill/>
            <a:miter lim="800000"/>
            <a:headEnd/>
            <a:tailEnd/>
          </a:ln>
        </p:spPr>
      </p:pic>
      <p:grpSp>
        <p:nvGrpSpPr>
          <p:cNvPr id="2" name="Group 11"/>
          <p:cNvGrpSpPr>
            <a:grpSpLocks/>
          </p:cNvGrpSpPr>
          <p:nvPr/>
        </p:nvGrpSpPr>
        <p:grpSpPr bwMode="auto">
          <a:xfrm>
            <a:off x="3475038" y="3355975"/>
            <a:ext cx="2798762" cy="2689225"/>
            <a:chOff x="2189" y="2114"/>
            <a:chExt cx="1763" cy="1694"/>
          </a:xfrm>
        </p:grpSpPr>
        <p:graphicFrame>
          <p:nvGraphicFramePr>
            <p:cNvPr id="2050" name="Object 12"/>
            <p:cNvGraphicFramePr>
              <a:graphicFrameLocks noChangeAspect="1"/>
            </p:cNvGraphicFramePr>
            <p:nvPr/>
          </p:nvGraphicFramePr>
          <p:xfrm>
            <a:off x="2678" y="2114"/>
            <a:ext cx="1274" cy="1074"/>
          </p:xfrm>
          <a:graphic>
            <a:graphicData uri="http://schemas.openxmlformats.org/presentationml/2006/ole">
              <p:oleObj spid="_x0000_s65538" name="Bitmap Image" r:id="rId5" imgW="2232854" imgH="1874682" progId="PBrush">
                <p:embed/>
              </p:oleObj>
            </a:graphicData>
          </a:graphic>
        </p:graphicFrame>
        <p:pic>
          <p:nvPicPr>
            <p:cNvPr id="2062" name="Picture 13"/>
            <p:cNvPicPr>
              <a:picLocks noChangeAspect="1" noChangeArrowheads="1"/>
            </p:cNvPicPr>
            <p:nvPr/>
          </p:nvPicPr>
          <p:blipFill>
            <a:blip r:embed="rId6" cstate="print"/>
            <a:srcRect/>
            <a:stretch>
              <a:fillRect/>
            </a:stretch>
          </p:blipFill>
          <p:spPr bwMode="auto">
            <a:xfrm>
              <a:off x="2189" y="2145"/>
              <a:ext cx="443" cy="1567"/>
            </a:xfrm>
            <a:prstGeom prst="rect">
              <a:avLst/>
            </a:prstGeom>
            <a:noFill/>
            <a:ln w="9525">
              <a:noFill/>
              <a:miter lim="800000"/>
              <a:headEnd/>
              <a:tailEnd/>
            </a:ln>
          </p:spPr>
        </p:pic>
        <p:pic>
          <p:nvPicPr>
            <p:cNvPr id="2063" name="Picture 14"/>
            <p:cNvPicPr>
              <a:picLocks noChangeAspect="1" noChangeArrowheads="1"/>
            </p:cNvPicPr>
            <p:nvPr/>
          </p:nvPicPr>
          <p:blipFill>
            <a:blip r:embed="rId7" cstate="print"/>
            <a:srcRect/>
            <a:stretch>
              <a:fillRect/>
            </a:stretch>
          </p:blipFill>
          <p:spPr bwMode="auto">
            <a:xfrm>
              <a:off x="2753" y="2878"/>
              <a:ext cx="1068" cy="93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228600"/>
            <a:ext cx="9144000" cy="1420813"/>
          </a:xfrm>
        </p:spPr>
        <p:txBody>
          <a:bodyPr/>
          <a:lstStyle/>
          <a:p>
            <a:pPr eaLnBrk="1" hangingPunct="1"/>
            <a:r>
              <a:rPr lang="en-US" sz="3800" b="1" dirty="0" smtClean="0">
                <a:solidFill>
                  <a:srgbClr val="FFFF66"/>
                </a:solidFill>
              </a:rPr>
              <a:t>Development of Obsessive Thinking</a:t>
            </a:r>
            <a:br>
              <a:rPr lang="en-US" sz="3800" b="1" dirty="0" smtClean="0">
                <a:solidFill>
                  <a:srgbClr val="FFFF66"/>
                </a:solidFill>
              </a:rPr>
            </a:br>
            <a:r>
              <a:rPr lang="en-US" sz="3800" b="1" dirty="0" smtClean="0"/>
              <a:t>	</a:t>
            </a:r>
            <a:r>
              <a:rPr lang="en-US" sz="3800" b="1" dirty="0" smtClean="0">
                <a:solidFill>
                  <a:srgbClr val="CCFF33"/>
                </a:solidFill>
              </a:rPr>
              <a:t>Introductory</a:t>
            </a:r>
            <a:r>
              <a:rPr lang="en-US" sz="3600" b="1" dirty="0" smtClean="0">
                <a:solidFill>
                  <a:srgbClr val="CCFF33"/>
                </a:solidFill>
              </a:rPr>
              <a:t> Phase</a:t>
            </a:r>
            <a:endParaRPr lang="en-US" b="1" dirty="0" smtClean="0">
              <a:solidFill>
                <a:srgbClr val="CCFF33"/>
              </a:solidFill>
            </a:endParaRPr>
          </a:p>
        </p:txBody>
      </p:sp>
      <p:sp>
        <p:nvSpPr>
          <p:cNvPr id="80899" name="Footer Placeholder 3"/>
          <p:cNvSpPr>
            <a:spLocks noGrp="1"/>
          </p:cNvSpPr>
          <p:nvPr>
            <p:ph type="ftr" sz="quarter" idx="11"/>
          </p:nvPr>
        </p:nvSpPr>
        <p:spPr>
          <a:noFill/>
        </p:spPr>
        <p:txBody>
          <a:bodyPr/>
          <a:lstStyle/>
          <a:p>
            <a:r>
              <a:rPr lang="en-US" smtClean="0"/>
              <a:t>© 2006 Matrix Institute</a:t>
            </a:r>
          </a:p>
        </p:txBody>
      </p:sp>
      <p:sp>
        <p:nvSpPr>
          <p:cNvPr id="80900" name="Freeform 3"/>
          <p:cNvSpPr>
            <a:spLocks/>
          </p:cNvSpPr>
          <p:nvPr/>
        </p:nvSpPr>
        <p:spPr bwMode="auto">
          <a:xfrm>
            <a:off x="2770188" y="2303463"/>
            <a:ext cx="3213100" cy="4073525"/>
          </a:xfrm>
          <a:custGeom>
            <a:avLst/>
            <a:gdLst>
              <a:gd name="T0" fmla="*/ 0 w 2024"/>
              <a:gd name="T1" fmla="*/ 2147483647 h 2566"/>
              <a:gd name="T2" fmla="*/ 2147483647 w 2024"/>
              <a:gd name="T3" fmla="*/ 2147483647 h 2566"/>
              <a:gd name="T4" fmla="*/ 2147483647 w 2024"/>
              <a:gd name="T5" fmla="*/ 2147483647 h 2566"/>
              <a:gd name="T6" fmla="*/ 2147483647 w 2024"/>
              <a:gd name="T7" fmla="*/ 2147483647 h 2566"/>
              <a:gd name="T8" fmla="*/ 2147483647 w 2024"/>
              <a:gd name="T9" fmla="*/ 2147483647 h 2566"/>
              <a:gd name="T10" fmla="*/ 2147483647 w 2024"/>
              <a:gd name="T11" fmla="*/ 2147483647 h 2566"/>
              <a:gd name="T12" fmla="*/ 2147483647 w 2024"/>
              <a:gd name="T13" fmla="*/ 2147483647 h 2566"/>
              <a:gd name="T14" fmla="*/ 2147483647 w 2024"/>
              <a:gd name="T15" fmla="*/ 2147483647 h 2566"/>
              <a:gd name="T16" fmla="*/ 0 60000 65536"/>
              <a:gd name="T17" fmla="*/ 0 60000 65536"/>
              <a:gd name="T18" fmla="*/ 0 60000 65536"/>
              <a:gd name="T19" fmla="*/ 0 60000 65536"/>
              <a:gd name="T20" fmla="*/ 0 60000 65536"/>
              <a:gd name="T21" fmla="*/ 0 60000 65536"/>
              <a:gd name="T22" fmla="*/ 0 60000 65536"/>
              <a:gd name="T23" fmla="*/ 0 60000 65536"/>
              <a:gd name="T24" fmla="*/ 0 w 2024"/>
              <a:gd name="T25" fmla="*/ 0 h 2566"/>
              <a:gd name="T26" fmla="*/ 2024 w 2024"/>
              <a:gd name="T27" fmla="*/ 2566 h 25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4" h="2566">
                <a:moveTo>
                  <a:pt x="0" y="948"/>
                </a:moveTo>
                <a:cubicBezTo>
                  <a:pt x="61" y="678"/>
                  <a:pt x="122" y="409"/>
                  <a:pt x="346" y="258"/>
                </a:cubicBezTo>
                <a:cubicBezTo>
                  <a:pt x="570" y="107"/>
                  <a:pt x="1083" y="0"/>
                  <a:pt x="1346" y="39"/>
                </a:cubicBezTo>
                <a:cubicBezTo>
                  <a:pt x="1609" y="78"/>
                  <a:pt x="1830" y="285"/>
                  <a:pt x="1927" y="494"/>
                </a:cubicBezTo>
                <a:cubicBezTo>
                  <a:pt x="2024" y="703"/>
                  <a:pt x="1975" y="1088"/>
                  <a:pt x="1927" y="1294"/>
                </a:cubicBezTo>
                <a:cubicBezTo>
                  <a:pt x="1879" y="1500"/>
                  <a:pt x="1721" y="1579"/>
                  <a:pt x="1636" y="1730"/>
                </a:cubicBezTo>
                <a:cubicBezTo>
                  <a:pt x="1551" y="1881"/>
                  <a:pt x="1436" y="2064"/>
                  <a:pt x="1418" y="2203"/>
                </a:cubicBezTo>
                <a:cubicBezTo>
                  <a:pt x="1400" y="2342"/>
                  <a:pt x="1463" y="2454"/>
                  <a:pt x="1527" y="2566"/>
                </a:cubicBezTo>
              </a:path>
            </a:pathLst>
          </a:custGeom>
          <a:noFill/>
          <a:ln w="9525" cap="flat" cmpd="sng">
            <a:noFill/>
            <a:prstDash val="solid"/>
            <a:round/>
            <a:headEnd/>
            <a:tailEnd/>
          </a:ln>
        </p:spPr>
        <p:txBody>
          <a:bodyPr wrap="none" anchor="ctr">
            <a:spAutoFit/>
          </a:bodyPr>
          <a:lstStyle/>
          <a:p>
            <a:endParaRPr lang="en-US"/>
          </a:p>
        </p:txBody>
      </p:sp>
      <p:sp>
        <p:nvSpPr>
          <p:cNvPr id="80901" name="Freeform 4"/>
          <p:cNvSpPr>
            <a:spLocks/>
          </p:cNvSpPr>
          <p:nvPr/>
        </p:nvSpPr>
        <p:spPr bwMode="auto">
          <a:xfrm>
            <a:off x="3030538" y="2189163"/>
            <a:ext cx="3121025" cy="3408362"/>
          </a:xfrm>
          <a:custGeom>
            <a:avLst/>
            <a:gdLst>
              <a:gd name="T0" fmla="*/ 0 w 1966"/>
              <a:gd name="T1" fmla="*/ 2147483647 h 2147"/>
              <a:gd name="T2" fmla="*/ 2147483647 w 1966"/>
              <a:gd name="T3" fmla="*/ 2147483647 h 2147"/>
              <a:gd name="T4" fmla="*/ 2147483647 w 1966"/>
              <a:gd name="T5" fmla="*/ 2147483647 h 2147"/>
              <a:gd name="T6" fmla="*/ 2147483647 w 1966"/>
              <a:gd name="T7" fmla="*/ 2147483647 h 2147"/>
              <a:gd name="T8" fmla="*/ 2147483647 w 1966"/>
              <a:gd name="T9" fmla="*/ 2147483647 h 2147"/>
              <a:gd name="T10" fmla="*/ 2147483647 w 1966"/>
              <a:gd name="T11" fmla="*/ 2147483647 h 2147"/>
              <a:gd name="T12" fmla="*/ 2147483647 w 1966"/>
              <a:gd name="T13" fmla="*/ 2147483647 h 2147"/>
              <a:gd name="T14" fmla="*/ 2147483647 w 1966"/>
              <a:gd name="T15" fmla="*/ 2147483647 h 2147"/>
              <a:gd name="T16" fmla="*/ 2147483647 w 1966"/>
              <a:gd name="T17" fmla="*/ 2147483647 h 2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6"/>
              <a:gd name="T28" fmla="*/ 0 h 2147"/>
              <a:gd name="T29" fmla="*/ 1966 w 1966"/>
              <a:gd name="T30" fmla="*/ 2147 h 2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6" h="2147">
                <a:moveTo>
                  <a:pt x="0" y="929"/>
                </a:moveTo>
                <a:cubicBezTo>
                  <a:pt x="20" y="686"/>
                  <a:pt x="40" y="444"/>
                  <a:pt x="200" y="293"/>
                </a:cubicBezTo>
                <a:cubicBezTo>
                  <a:pt x="360" y="142"/>
                  <a:pt x="733" y="42"/>
                  <a:pt x="963" y="21"/>
                </a:cubicBezTo>
                <a:cubicBezTo>
                  <a:pt x="1193" y="0"/>
                  <a:pt x="1431" y="72"/>
                  <a:pt x="1582" y="166"/>
                </a:cubicBezTo>
                <a:cubicBezTo>
                  <a:pt x="1733" y="260"/>
                  <a:pt x="1811" y="427"/>
                  <a:pt x="1872" y="584"/>
                </a:cubicBezTo>
                <a:cubicBezTo>
                  <a:pt x="1933" y="741"/>
                  <a:pt x="1966" y="959"/>
                  <a:pt x="1945" y="1111"/>
                </a:cubicBezTo>
                <a:cubicBezTo>
                  <a:pt x="1924" y="1263"/>
                  <a:pt x="1809" y="1384"/>
                  <a:pt x="1745" y="1493"/>
                </a:cubicBezTo>
                <a:cubicBezTo>
                  <a:pt x="1681" y="1602"/>
                  <a:pt x="1557" y="1657"/>
                  <a:pt x="1563" y="1766"/>
                </a:cubicBezTo>
                <a:cubicBezTo>
                  <a:pt x="1569" y="1875"/>
                  <a:pt x="1746" y="2084"/>
                  <a:pt x="1782" y="2147"/>
                </a:cubicBezTo>
              </a:path>
            </a:pathLst>
          </a:custGeom>
          <a:noFill/>
          <a:ln w="9525" cap="flat" cmpd="sng">
            <a:noFill/>
            <a:prstDash val="solid"/>
            <a:round/>
            <a:headEnd/>
            <a:tailEnd/>
          </a:ln>
        </p:spPr>
        <p:txBody>
          <a:bodyPr wrap="none" anchor="ctr">
            <a:spAutoFit/>
          </a:bodyPr>
          <a:lstStyle/>
          <a:p>
            <a:endParaRPr lang="en-US"/>
          </a:p>
        </p:txBody>
      </p:sp>
      <p:grpSp>
        <p:nvGrpSpPr>
          <p:cNvPr id="2" name="Group 5"/>
          <p:cNvGrpSpPr>
            <a:grpSpLocks/>
          </p:cNvGrpSpPr>
          <p:nvPr/>
        </p:nvGrpSpPr>
        <p:grpSpPr bwMode="auto">
          <a:xfrm>
            <a:off x="2438401" y="1828801"/>
            <a:ext cx="4241800" cy="4879975"/>
            <a:chOff x="1536" y="1152"/>
            <a:chExt cx="2672" cy="3074"/>
          </a:xfrm>
        </p:grpSpPr>
        <p:pic>
          <p:nvPicPr>
            <p:cNvPr id="80903" name="Picture 6"/>
            <p:cNvPicPr>
              <a:picLocks noChangeAspect="1" noChangeArrowheads="1"/>
            </p:cNvPicPr>
            <p:nvPr/>
          </p:nvPicPr>
          <p:blipFill>
            <a:blip r:embed="rId3" cstate="print"/>
            <a:srcRect/>
            <a:stretch>
              <a:fillRect/>
            </a:stretch>
          </p:blipFill>
          <p:spPr bwMode="auto">
            <a:xfrm>
              <a:off x="1536" y="1152"/>
              <a:ext cx="2672" cy="3074"/>
            </a:xfrm>
            <a:prstGeom prst="rect">
              <a:avLst/>
            </a:prstGeom>
            <a:noFill/>
            <a:ln w="9525">
              <a:noFill/>
              <a:miter lim="800000"/>
              <a:headEnd/>
              <a:tailEnd/>
            </a:ln>
          </p:spPr>
        </p:pic>
        <p:sp>
          <p:nvSpPr>
            <p:cNvPr id="80904" name="Text Box 7"/>
            <p:cNvSpPr txBox="1">
              <a:spLocks noChangeArrowheads="1"/>
            </p:cNvSpPr>
            <p:nvPr/>
          </p:nvSpPr>
          <p:spPr bwMode="auto">
            <a:xfrm>
              <a:off x="1890" y="1767"/>
              <a:ext cx="763"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Sports</a:t>
              </a:r>
            </a:p>
          </p:txBody>
        </p:sp>
        <p:sp>
          <p:nvSpPr>
            <p:cNvPr id="80905" name="Text Box 8"/>
            <p:cNvSpPr txBox="1">
              <a:spLocks noChangeArrowheads="1"/>
            </p:cNvSpPr>
            <p:nvPr/>
          </p:nvSpPr>
          <p:spPr bwMode="auto">
            <a:xfrm>
              <a:off x="2236" y="1468"/>
              <a:ext cx="1145"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Food</a:t>
              </a:r>
            </a:p>
          </p:txBody>
        </p:sp>
        <p:sp>
          <p:nvSpPr>
            <p:cNvPr id="80906" name="Text Box 9"/>
            <p:cNvSpPr txBox="1">
              <a:spLocks noChangeArrowheads="1"/>
            </p:cNvSpPr>
            <p:nvPr/>
          </p:nvSpPr>
          <p:spPr bwMode="auto">
            <a:xfrm>
              <a:off x="2909" y="1705"/>
              <a:ext cx="746" cy="226"/>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dirty="0">
                  <a:solidFill>
                    <a:schemeClr val="bg2">
                      <a:lumMod val="60000"/>
                      <a:lumOff val="40000"/>
                    </a:schemeClr>
                  </a:solidFill>
                  <a:latin typeface="Times New Roman" pitchFamily="18" charset="0"/>
                </a:rPr>
                <a:t>School</a:t>
              </a:r>
            </a:p>
          </p:txBody>
        </p:sp>
        <p:sp>
          <p:nvSpPr>
            <p:cNvPr id="80907" name="Text Box 10"/>
            <p:cNvSpPr txBox="1">
              <a:spLocks noChangeArrowheads="1"/>
            </p:cNvSpPr>
            <p:nvPr/>
          </p:nvSpPr>
          <p:spPr bwMode="auto">
            <a:xfrm>
              <a:off x="2491" y="1868"/>
              <a:ext cx="636"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TV</a:t>
              </a:r>
            </a:p>
          </p:txBody>
        </p:sp>
        <p:sp>
          <p:nvSpPr>
            <p:cNvPr id="80908" name="Text Box 11"/>
            <p:cNvSpPr txBox="1">
              <a:spLocks noChangeArrowheads="1"/>
            </p:cNvSpPr>
            <p:nvPr/>
          </p:nvSpPr>
          <p:spPr bwMode="auto">
            <a:xfrm>
              <a:off x="1709" y="2223"/>
              <a:ext cx="1053"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Girlfriend</a:t>
              </a:r>
            </a:p>
          </p:txBody>
        </p:sp>
        <p:sp>
          <p:nvSpPr>
            <p:cNvPr id="80909" name="Text Box 12"/>
            <p:cNvSpPr txBox="1">
              <a:spLocks noChangeArrowheads="1"/>
            </p:cNvSpPr>
            <p:nvPr/>
          </p:nvSpPr>
          <p:spPr bwMode="auto">
            <a:xfrm>
              <a:off x="2890" y="2123"/>
              <a:ext cx="982" cy="226"/>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dirty="0">
                  <a:solidFill>
                    <a:schemeClr val="bg2">
                      <a:lumMod val="60000"/>
                      <a:lumOff val="40000"/>
                    </a:schemeClr>
                  </a:solidFill>
                  <a:latin typeface="Times New Roman" pitchFamily="18" charset="0"/>
                </a:rPr>
                <a:t>Hobbies</a:t>
              </a:r>
            </a:p>
          </p:txBody>
        </p:sp>
        <p:sp>
          <p:nvSpPr>
            <p:cNvPr id="80910" name="Text Box 13"/>
            <p:cNvSpPr txBox="1">
              <a:spLocks noChangeArrowheads="1"/>
            </p:cNvSpPr>
            <p:nvPr/>
          </p:nvSpPr>
          <p:spPr bwMode="auto">
            <a:xfrm>
              <a:off x="2600" y="2378"/>
              <a:ext cx="709"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Job</a:t>
              </a:r>
            </a:p>
          </p:txBody>
        </p:sp>
        <p:sp>
          <p:nvSpPr>
            <p:cNvPr id="80911" name="Text Box 14"/>
            <p:cNvSpPr txBox="1">
              <a:spLocks noChangeArrowheads="1"/>
            </p:cNvSpPr>
            <p:nvPr/>
          </p:nvSpPr>
          <p:spPr bwMode="auto">
            <a:xfrm>
              <a:off x="3164" y="2516"/>
              <a:ext cx="600" cy="219"/>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a:solidFill>
                    <a:srgbClr val="FF0000"/>
                  </a:solidFill>
                  <a:latin typeface="Times New Roman" pitchFamily="18" charset="0"/>
                </a:rPr>
                <a:t>AOD</a:t>
              </a:r>
            </a:p>
          </p:txBody>
        </p:sp>
        <p:sp>
          <p:nvSpPr>
            <p:cNvPr id="80912" name="Text Box 15"/>
            <p:cNvSpPr txBox="1">
              <a:spLocks noChangeArrowheads="1"/>
            </p:cNvSpPr>
            <p:nvPr/>
          </p:nvSpPr>
          <p:spPr bwMode="auto">
            <a:xfrm>
              <a:off x="1872" y="2595"/>
              <a:ext cx="800"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Family</a:t>
              </a:r>
            </a:p>
          </p:txBody>
        </p:sp>
        <p:sp>
          <p:nvSpPr>
            <p:cNvPr id="80913" name="Text Box 16"/>
            <p:cNvSpPr txBox="1">
              <a:spLocks noChangeArrowheads="1"/>
            </p:cNvSpPr>
            <p:nvPr/>
          </p:nvSpPr>
          <p:spPr bwMode="auto">
            <a:xfrm>
              <a:off x="2182" y="2976"/>
              <a:ext cx="910"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Exercise</a:t>
              </a:r>
            </a:p>
          </p:txBody>
        </p:sp>
        <p:sp>
          <p:nvSpPr>
            <p:cNvPr id="80914" name="Text Box 17"/>
            <p:cNvSpPr txBox="1">
              <a:spLocks noChangeArrowheads="1"/>
            </p:cNvSpPr>
            <p:nvPr/>
          </p:nvSpPr>
          <p:spPr bwMode="auto">
            <a:xfrm>
              <a:off x="2981" y="2831"/>
              <a:ext cx="873" cy="226"/>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dirty="0">
                  <a:solidFill>
                    <a:schemeClr val="bg2">
                      <a:lumMod val="60000"/>
                      <a:lumOff val="40000"/>
                    </a:schemeClr>
                  </a:solidFill>
                  <a:latin typeface="Times New Roman" pitchFamily="18" charset="0"/>
                </a:rPr>
                <a:t>Parties</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p:cNvSpPr>
            <a:spLocks noGrp="1"/>
          </p:cNvSpPr>
          <p:nvPr>
            <p:ph type="ftr" sz="quarter" idx="11"/>
          </p:nvPr>
        </p:nvSpPr>
        <p:spPr>
          <a:noFill/>
        </p:spPr>
        <p:txBody>
          <a:bodyPr/>
          <a:lstStyle/>
          <a:p>
            <a:r>
              <a:rPr lang="en-US" smtClean="0"/>
              <a:t>© 2006 Matrix Institute</a:t>
            </a:r>
          </a:p>
        </p:txBody>
      </p:sp>
      <p:sp>
        <p:nvSpPr>
          <p:cNvPr id="82947" name="Rectangle 2"/>
          <p:cNvSpPr>
            <a:spLocks noChangeArrowheads="1"/>
          </p:cNvSpPr>
          <p:nvPr/>
        </p:nvSpPr>
        <p:spPr bwMode="auto">
          <a:xfrm>
            <a:off x="801688" y="0"/>
            <a:ext cx="7772400" cy="990600"/>
          </a:xfrm>
          <a:prstGeom prst="rect">
            <a:avLst/>
          </a:prstGeom>
          <a:noFill/>
          <a:ln w="9525">
            <a:noFill/>
            <a:miter lim="800000"/>
            <a:headEnd/>
            <a:tailEnd/>
          </a:ln>
        </p:spPr>
        <p:txBody>
          <a:bodyPr anchor="ctr"/>
          <a:lstStyle/>
          <a:p>
            <a:pPr algn="ctr"/>
            <a:r>
              <a:rPr lang="en-US" sz="3800" b="1">
                <a:solidFill>
                  <a:srgbClr val="FFFF66"/>
                </a:solidFill>
              </a:rPr>
              <a:t>Cognitive Process During Addiction</a:t>
            </a:r>
            <a:endParaRPr lang="en-US" sz="4400" b="1">
              <a:solidFill>
                <a:srgbClr val="FFFF66"/>
              </a:solidFill>
            </a:endParaRPr>
          </a:p>
        </p:txBody>
      </p:sp>
      <p:sp>
        <p:nvSpPr>
          <p:cNvPr id="82948" name="Text Box 3"/>
          <p:cNvSpPr txBox="1">
            <a:spLocks noChangeArrowheads="1"/>
          </p:cNvSpPr>
          <p:nvPr/>
        </p:nvSpPr>
        <p:spPr bwMode="auto">
          <a:xfrm>
            <a:off x="2400553" y="989698"/>
            <a:ext cx="4019049"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smtClean="0">
                <a:solidFill>
                  <a:srgbClr val="FFFF66"/>
                </a:solidFill>
                <a:latin typeface="Times New Roman" pitchFamily="18" charset="0"/>
              </a:rPr>
              <a:t>Maintenance </a:t>
            </a:r>
            <a:r>
              <a:rPr lang="en-US" sz="3600" b="1" dirty="0">
                <a:solidFill>
                  <a:srgbClr val="FFFF66"/>
                </a:solidFill>
                <a:latin typeface="Times New Roman" pitchFamily="18" charset="0"/>
              </a:rPr>
              <a:t>Phase</a:t>
            </a:r>
            <a:endParaRPr lang="en-US" sz="2800" b="1" dirty="0">
              <a:solidFill>
                <a:srgbClr val="FFFF66"/>
              </a:solidFill>
              <a:latin typeface="Times New Roman" pitchFamily="18" charset="0"/>
            </a:endParaRPr>
          </a:p>
        </p:txBody>
      </p:sp>
      <p:grpSp>
        <p:nvGrpSpPr>
          <p:cNvPr id="2" name="Group 4"/>
          <p:cNvGrpSpPr>
            <a:grpSpLocks/>
          </p:cNvGrpSpPr>
          <p:nvPr/>
        </p:nvGrpSpPr>
        <p:grpSpPr bwMode="auto">
          <a:xfrm>
            <a:off x="785813" y="4008438"/>
            <a:ext cx="7704137" cy="2478087"/>
            <a:chOff x="477" y="2569"/>
            <a:chExt cx="4853" cy="1561"/>
          </a:xfrm>
        </p:grpSpPr>
        <p:grpSp>
          <p:nvGrpSpPr>
            <p:cNvPr id="3" name="Group 5"/>
            <p:cNvGrpSpPr>
              <a:grpSpLocks/>
            </p:cNvGrpSpPr>
            <p:nvPr/>
          </p:nvGrpSpPr>
          <p:grpSpPr bwMode="auto">
            <a:xfrm>
              <a:off x="1854" y="3224"/>
              <a:ext cx="2091" cy="906"/>
              <a:chOff x="1854" y="3224"/>
              <a:chExt cx="2091" cy="906"/>
            </a:xfrm>
          </p:grpSpPr>
          <p:sp>
            <p:nvSpPr>
              <p:cNvPr id="82960" name="AutoShape 6"/>
              <p:cNvSpPr>
                <a:spLocks noChangeArrowheads="1"/>
              </p:cNvSpPr>
              <p:nvPr/>
            </p:nvSpPr>
            <p:spPr bwMode="auto">
              <a:xfrm rot="10800000" flipH="1">
                <a:off x="2591" y="3506"/>
                <a:ext cx="624"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82961" name="AutoShape 7"/>
              <p:cNvSpPr>
                <a:spLocks noChangeArrowheads="1"/>
              </p:cNvSpPr>
              <p:nvPr/>
            </p:nvSpPr>
            <p:spPr bwMode="auto">
              <a:xfrm>
                <a:off x="2759" y="3224"/>
                <a:ext cx="288" cy="28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82962" name="Line 8"/>
              <p:cNvSpPr>
                <a:spLocks noChangeShapeType="1"/>
              </p:cNvSpPr>
              <p:nvPr/>
            </p:nvSpPr>
            <p:spPr bwMode="auto">
              <a:xfrm flipH="1">
                <a:off x="2072" y="3708"/>
                <a:ext cx="1" cy="381"/>
              </a:xfrm>
              <a:prstGeom prst="line">
                <a:avLst/>
              </a:prstGeom>
              <a:noFill/>
              <a:ln w="76200">
                <a:solidFill>
                  <a:schemeClr val="tx1"/>
                </a:solidFill>
                <a:round/>
                <a:headEnd/>
                <a:tailEnd/>
              </a:ln>
            </p:spPr>
            <p:txBody>
              <a:bodyPr anchor="ctr">
                <a:spAutoFit/>
              </a:bodyPr>
              <a:lstStyle/>
              <a:p>
                <a:endParaRPr lang="en-US"/>
              </a:p>
            </p:txBody>
          </p:sp>
          <p:sp>
            <p:nvSpPr>
              <p:cNvPr id="82963" name="Line 9"/>
              <p:cNvSpPr>
                <a:spLocks noChangeShapeType="1"/>
              </p:cNvSpPr>
              <p:nvPr/>
            </p:nvSpPr>
            <p:spPr bwMode="auto">
              <a:xfrm>
                <a:off x="1854" y="3908"/>
                <a:ext cx="455" cy="0"/>
              </a:xfrm>
              <a:prstGeom prst="line">
                <a:avLst/>
              </a:prstGeom>
              <a:noFill/>
              <a:ln w="76200">
                <a:solidFill>
                  <a:schemeClr val="tx1"/>
                </a:solidFill>
                <a:round/>
                <a:headEnd/>
                <a:tailEnd/>
              </a:ln>
            </p:spPr>
            <p:txBody>
              <a:bodyPr wrap="none" anchor="ctr">
                <a:spAutoFit/>
              </a:bodyPr>
              <a:lstStyle/>
              <a:p>
                <a:endParaRPr lang="en-US"/>
              </a:p>
            </p:txBody>
          </p:sp>
          <p:sp>
            <p:nvSpPr>
              <p:cNvPr id="82964" name="Line 10"/>
              <p:cNvSpPr>
                <a:spLocks noChangeShapeType="1"/>
              </p:cNvSpPr>
              <p:nvPr/>
            </p:nvSpPr>
            <p:spPr bwMode="auto">
              <a:xfrm>
                <a:off x="3581" y="3908"/>
                <a:ext cx="364" cy="0"/>
              </a:xfrm>
              <a:prstGeom prst="line">
                <a:avLst/>
              </a:prstGeom>
              <a:noFill/>
              <a:ln w="76200">
                <a:solidFill>
                  <a:schemeClr val="tx1"/>
                </a:solidFill>
                <a:round/>
                <a:headEnd/>
                <a:tailEnd/>
              </a:ln>
            </p:spPr>
            <p:txBody>
              <a:bodyPr wrap="none" anchor="ctr">
                <a:spAutoFit/>
              </a:bodyPr>
              <a:lstStyle/>
              <a:p>
                <a:endParaRPr lang="en-US"/>
              </a:p>
            </p:txBody>
          </p:sp>
        </p:grpSp>
        <p:sp>
          <p:nvSpPr>
            <p:cNvPr id="82953" name="Line 11"/>
            <p:cNvSpPr>
              <a:spLocks noChangeShapeType="1"/>
            </p:cNvSpPr>
            <p:nvPr/>
          </p:nvSpPr>
          <p:spPr bwMode="auto">
            <a:xfrm flipV="1">
              <a:off x="800" y="2890"/>
              <a:ext cx="4199" cy="564"/>
            </a:xfrm>
            <a:prstGeom prst="line">
              <a:avLst/>
            </a:prstGeom>
            <a:noFill/>
            <a:ln w="190500">
              <a:solidFill>
                <a:schemeClr val="tx1"/>
              </a:solidFill>
              <a:round/>
              <a:headEnd/>
              <a:tailEnd/>
            </a:ln>
          </p:spPr>
          <p:txBody>
            <a:bodyPr anchor="ctr">
              <a:spAutoFit/>
            </a:bodyPr>
            <a:lstStyle/>
            <a:p>
              <a:endParaRPr lang="en-US"/>
            </a:p>
          </p:txBody>
        </p:sp>
        <p:grpSp>
          <p:nvGrpSpPr>
            <p:cNvPr id="4" name="Group 12"/>
            <p:cNvGrpSpPr>
              <a:grpSpLocks/>
            </p:cNvGrpSpPr>
            <p:nvPr/>
          </p:nvGrpSpPr>
          <p:grpSpPr bwMode="auto">
            <a:xfrm>
              <a:off x="4566" y="2569"/>
              <a:ext cx="764" cy="364"/>
              <a:chOff x="4404" y="2257"/>
              <a:chExt cx="764" cy="346"/>
            </a:xfrm>
          </p:grpSpPr>
          <p:sp>
            <p:nvSpPr>
              <p:cNvPr id="82958" name="Line 13"/>
              <p:cNvSpPr>
                <a:spLocks noChangeShapeType="1"/>
              </p:cNvSpPr>
              <p:nvPr/>
            </p:nvSpPr>
            <p:spPr bwMode="auto">
              <a:xfrm flipV="1">
                <a:off x="4785" y="2276"/>
                <a:ext cx="0" cy="327"/>
              </a:xfrm>
              <a:prstGeom prst="line">
                <a:avLst/>
              </a:prstGeom>
              <a:noFill/>
              <a:ln w="190500">
                <a:solidFill>
                  <a:schemeClr val="tx1"/>
                </a:solidFill>
                <a:round/>
                <a:headEnd/>
                <a:tailEnd/>
              </a:ln>
            </p:spPr>
            <p:txBody>
              <a:bodyPr wrap="none" anchor="ctr"/>
              <a:lstStyle/>
              <a:p>
                <a:endParaRPr lang="en-US"/>
              </a:p>
            </p:txBody>
          </p:sp>
          <p:sp>
            <p:nvSpPr>
              <p:cNvPr id="82959" name="Line 14"/>
              <p:cNvSpPr>
                <a:spLocks noChangeShapeType="1"/>
              </p:cNvSpPr>
              <p:nvPr/>
            </p:nvSpPr>
            <p:spPr bwMode="auto">
              <a:xfrm>
                <a:off x="4404" y="2257"/>
                <a:ext cx="764" cy="0"/>
              </a:xfrm>
              <a:prstGeom prst="line">
                <a:avLst/>
              </a:prstGeom>
              <a:noFill/>
              <a:ln w="190500">
                <a:solidFill>
                  <a:schemeClr val="tx1"/>
                </a:solidFill>
                <a:round/>
                <a:headEnd/>
                <a:tailEnd/>
              </a:ln>
            </p:spPr>
            <p:txBody>
              <a:bodyPr wrap="none" anchor="ctr"/>
              <a:lstStyle/>
              <a:p>
                <a:endParaRPr lang="en-US"/>
              </a:p>
            </p:txBody>
          </p:sp>
        </p:grpSp>
        <p:grpSp>
          <p:nvGrpSpPr>
            <p:cNvPr id="5" name="Group 15"/>
            <p:cNvGrpSpPr>
              <a:grpSpLocks/>
            </p:cNvGrpSpPr>
            <p:nvPr/>
          </p:nvGrpSpPr>
          <p:grpSpPr bwMode="auto">
            <a:xfrm>
              <a:off x="477" y="3057"/>
              <a:ext cx="764" cy="346"/>
              <a:chOff x="4404" y="2257"/>
              <a:chExt cx="764" cy="346"/>
            </a:xfrm>
          </p:grpSpPr>
          <p:sp>
            <p:nvSpPr>
              <p:cNvPr id="82956" name="Line 16"/>
              <p:cNvSpPr>
                <a:spLocks noChangeShapeType="1"/>
              </p:cNvSpPr>
              <p:nvPr/>
            </p:nvSpPr>
            <p:spPr bwMode="auto">
              <a:xfrm flipV="1">
                <a:off x="4785" y="2276"/>
                <a:ext cx="0" cy="327"/>
              </a:xfrm>
              <a:prstGeom prst="line">
                <a:avLst/>
              </a:prstGeom>
              <a:noFill/>
              <a:ln w="190500">
                <a:solidFill>
                  <a:schemeClr val="tx1"/>
                </a:solidFill>
                <a:round/>
                <a:headEnd/>
                <a:tailEnd/>
              </a:ln>
            </p:spPr>
            <p:txBody>
              <a:bodyPr wrap="none" anchor="ctr"/>
              <a:lstStyle/>
              <a:p>
                <a:endParaRPr lang="en-US"/>
              </a:p>
            </p:txBody>
          </p:sp>
          <p:sp>
            <p:nvSpPr>
              <p:cNvPr id="82957" name="Line 17"/>
              <p:cNvSpPr>
                <a:spLocks noChangeShapeType="1"/>
              </p:cNvSpPr>
              <p:nvPr/>
            </p:nvSpPr>
            <p:spPr bwMode="auto">
              <a:xfrm>
                <a:off x="4404" y="2257"/>
                <a:ext cx="764" cy="0"/>
              </a:xfrm>
              <a:prstGeom prst="line">
                <a:avLst/>
              </a:prstGeom>
              <a:noFill/>
              <a:ln w="190500">
                <a:solidFill>
                  <a:schemeClr val="tx1"/>
                </a:solidFill>
                <a:round/>
                <a:headEnd/>
                <a:tailEnd/>
              </a:ln>
            </p:spPr>
            <p:txBody>
              <a:bodyPr wrap="none" anchor="ctr"/>
              <a:lstStyle/>
              <a:p>
                <a:endParaRPr lang="en-US"/>
              </a:p>
            </p:txBody>
          </p:sp>
        </p:grpSp>
      </p:grpSp>
      <p:sp>
        <p:nvSpPr>
          <p:cNvPr id="55314" name="Text Box 18"/>
          <p:cNvSpPr txBox="1">
            <a:spLocks noChangeArrowheads="1"/>
          </p:cNvSpPr>
          <p:nvPr/>
        </p:nvSpPr>
        <p:spPr bwMode="auto">
          <a:xfrm>
            <a:off x="381000" y="2542054"/>
            <a:ext cx="3116263" cy="1938992"/>
          </a:xfrm>
          <a:prstGeom prst="rect">
            <a:avLst/>
          </a:prstGeom>
          <a:noFill/>
          <a:ln w="9525">
            <a:noFill/>
            <a:miter lim="800000"/>
            <a:headEnd/>
            <a:tailEnd/>
          </a:ln>
        </p:spPr>
        <p:txBody>
          <a:bodyPr wrap="square" anchor="ctr">
            <a:spAutoFit/>
          </a:bodyPr>
          <a:lstStyle/>
          <a:p>
            <a:pPr eaLnBrk="0" hangingPunct="0">
              <a:lnSpc>
                <a:spcPct val="60000"/>
              </a:lnSpc>
              <a:spcBef>
                <a:spcPct val="50000"/>
              </a:spcBef>
            </a:pPr>
            <a:r>
              <a:rPr lang="en-US" sz="2400" b="1" dirty="0">
                <a:solidFill>
                  <a:srgbClr val="FFFF66"/>
                </a:solidFill>
                <a:latin typeface="Times New Roman" pitchFamily="18" charset="0"/>
              </a:rPr>
              <a:t>Depression Relief</a:t>
            </a:r>
          </a:p>
          <a:p>
            <a:pPr eaLnBrk="0" hangingPunct="0">
              <a:lnSpc>
                <a:spcPct val="60000"/>
              </a:lnSpc>
              <a:spcBef>
                <a:spcPct val="50000"/>
              </a:spcBef>
            </a:pPr>
            <a:r>
              <a:rPr lang="en-US" sz="2400" b="1" dirty="0">
                <a:solidFill>
                  <a:srgbClr val="FFFF66"/>
                </a:solidFill>
                <a:latin typeface="Times New Roman" pitchFamily="18" charset="0"/>
              </a:rPr>
              <a:t>Confidence Boost</a:t>
            </a:r>
          </a:p>
          <a:p>
            <a:pPr eaLnBrk="0" hangingPunct="0">
              <a:lnSpc>
                <a:spcPct val="60000"/>
              </a:lnSpc>
              <a:spcBef>
                <a:spcPct val="50000"/>
              </a:spcBef>
            </a:pPr>
            <a:r>
              <a:rPr lang="en-US" sz="2400" b="1" dirty="0">
                <a:solidFill>
                  <a:srgbClr val="FFFF66"/>
                </a:solidFill>
                <a:latin typeface="Times New Roman" pitchFamily="18" charset="0"/>
              </a:rPr>
              <a:t>Boredom Relief</a:t>
            </a:r>
          </a:p>
          <a:p>
            <a:pPr eaLnBrk="0" hangingPunct="0">
              <a:lnSpc>
                <a:spcPct val="60000"/>
              </a:lnSpc>
              <a:spcBef>
                <a:spcPct val="50000"/>
              </a:spcBef>
            </a:pPr>
            <a:r>
              <a:rPr lang="en-US" sz="2400" b="1" dirty="0">
                <a:solidFill>
                  <a:srgbClr val="FFFF66"/>
                </a:solidFill>
                <a:latin typeface="Times New Roman" pitchFamily="18" charset="0"/>
              </a:rPr>
              <a:t>Sexual Enhancement</a:t>
            </a:r>
          </a:p>
          <a:p>
            <a:pPr eaLnBrk="0" hangingPunct="0">
              <a:lnSpc>
                <a:spcPct val="60000"/>
              </a:lnSpc>
              <a:spcBef>
                <a:spcPct val="50000"/>
              </a:spcBef>
            </a:pPr>
            <a:r>
              <a:rPr lang="en-US" sz="2400" b="1" dirty="0">
                <a:solidFill>
                  <a:srgbClr val="FFFF66"/>
                </a:solidFill>
                <a:latin typeface="Times New Roman" pitchFamily="18" charset="0"/>
              </a:rPr>
              <a:t>Social Lubricant</a:t>
            </a:r>
            <a:endParaRPr lang="en-US" sz="2800" b="1" dirty="0">
              <a:solidFill>
                <a:srgbClr val="FFFF66"/>
              </a:solidFill>
              <a:latin typeface="Times New Roman" pitchFamily="18" charset="0"/>
            </a:endParaRPr>
          </a:p>
        </p:txBody>
      </p:sp>
      <p:sp>
        <p:nvSpPr>
          <p:cNvPr id="55315" name="Text Box 19"/>
          <p:cNvSpPr txBox="1">
            <a:spLocks noChangeArrowheads="1"/>
          </p:cNvSpPr>
          <p:nvPr/>
        </p:nvSpPr>
        <p:spPr bwMode="auto">
          <a:xfrm>
            <a:off x="5397500" y="1925870"/>
            <a:ext cx="3746500" cy="1938992"/>
          </a:xfrm>
          <a:prstGeom prst="rect">
            <a:avLst/>
          </a:prstGeom>
          <a:noFill/>
          <a:ln w="9525">
            <a:noFill/>
            <a:miter lim="800000"/>
            <a:headEnd/>
            <a:tailEnd/>
          </a:ln>
        </p:spPr>
        <p:txBody>
          <a:bodyPr wrap="square" anchor="ctr">
            <a:spAutoFit/>
          </a:bodyPr>
          <a:lstStyle/>
          <a:p>
            <a:pPr algn="r" eaLnBrk="0" hangingPunct="0">
              <a:lnSpc>
                <a:spcPct val="70000"/>
              </a:lnSpc>
              <a:spcBef>
                <a:spcPct val="50000"/>
              </a:spcBef>
              <a:tabLst>
                <a:tab pos="346075" algn="l"/>
              </a:tabLst>
            </a:pPr>
            <a:r>
              <a:rPr lang="en-US" sz="2400" b="1" dirty="0">
                <a:solidFill>
                  <a:srgbClr val="FFFF66"/>
                </a:solidFill>
                <a:latin typeface="Times New Roman" pitchFamily="18" charset="0"/>
              </a:rPr>
              <a:t>Vocational Disruption</a:t>
            </a:r>
          </a:p>
          <a:p>
            <a:pPr algn="r" eaLnBrk="0" hangingPunct="0">
              <a:lnSpc>
                <a:spcPct val="70000"/>
              </a:lnSpc>
              <a:spcBef>
                <a:spcPct val="50000"/>
              </a:spcBef>
              <a:tabLst>
                <a:tab pos="346075" algn="l"/>
              </a:tabLst>
            </a:pPr>
            <a:r>
              <a:rPr lang="en-US" sz="2400" b="1" dirty="0">
                <a:solidFill>
                  <a:srgbClr val="FFFF66"/>
                </a:solidFill>
                <a:latin typeface="Times New Roman" pitchFamily="18" charset="0"/>
              </a:rPr>
              <a:t>Relationship Concerns</a:t>
            </a:r>
          </a:p>
          <a:p>
            <a:pPr algn="r" eaLnBrk="0" hangingPunct="0">
              <a:lnSpc>
                <a:spcPct val="70000"/>
              </a:lnSpc>
              <a:spcBef>
                <a:spcPct val="50000"/>
              </a:spcBef>
              <a:tabLst>
                <a:tab pos="346075" algn="l"/>
              </a:tabLst>
            </a:pPr>
            <a:r>
              <a:rPr lang="en-US" sz="2400" b="1" dirty="0">
                <a:solidFill>
                  <a:srgbClr val="FFFF66"/>
                </a:solidFill>
                <a:latin typeface="Times New Roman" pitchFamily="18" charset="0"/>
              </a:rPr>
              <a:t>Financial Problems</a:t>
            </a:r>
          </a:p>
          <a:p>
            <a:pPr algn="r" eaLnBrk="0" hangingPunct="0">
              <a:lnSpc>
                <a:spcPct val="70000"/>
              </a:lnSpc>
              <a:spcBef>
                <a:spcPct val="50000"/>
              </a:spcBef>
              <a:tabLst>
                <a:tab pos="346075" algn="l"/>
              </a:tabLst>
            </a:pPr>
            <a:r>
              <a:rPr lang="en-US" sz="2400" b="1" dirty="0">
                <a:solidFill>
                  <a:srgbClr val="FFFF66"/>
                </a:solidFill>
                <a:latin typeface="Times New Roman" pitchFamily="18" charset="0"/>
              </a:rPr>
              <a:t>Beginnings of Physiological 	Dependence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2"/>
          <p:cNvSpPr>
            <a:spLocks noGrp="1"/>
          </p:cNvSpPr>
          <p:nvPr>
            <p:ph type="ftr" sz="quarter" idx="11"/>
          </p:nvPr>
        </p:nvSpPr>
        <p:spPr>
          <a:noFill/>
        </p:spPr>
        <p:txBody>
          <a:bodyPr/>
          <a:lstStyle/>
          <a:p>
            <a:r>
              <a:rPr lang="en-US" smtClean="0"/>
              <a:t>© 2006 Matrix Institute</a:t>
            </a:r>
          </a:p>
        </p:txBody>
      </p:sp>
      <p:sp>
        <p:nvSpPr>
          <p:cNvPr id="3076" name="Rectangle 2"/>
          <p:cNvSpPr>
            <a:spLocks noChangeArrowheads="1"/>
          </p:cNvSpPr>
          <p:nvPr/>
        </p:nvSpPr>
        <p:spPr bwMode="auto">
          <a:xfrm>
            <a:off x="569913" y="0"/>
            <a:ext cx="7772400" cy="1143000"/>
          </a:xfrm>
          <a:prstGeom prst="rect">
            <a:avLst/>
          </a:prstGeom>
          <a:noFill/>
          <a:ln w="9525">
            <a:noFill/>
            <a:miter lim="800000"/>
            <a:headEnd/>
            <a:tailEnd/>
          </a:ln>
        </p:spPr>
        <p:txBody>
          <a:bodyPr anchor="ctr"/>
          <a:lstStyle/>
          <a:p>
            <a:pPr algn="ctr"/>
            <a:r>
              <a:rPr lang="en-US" sz="4000" b="1">
                <a:solidFill>
                  <a:srgbClr val="FFFF66"/>
                </a:solidFill>
              </a:rPr>
              <a:t>Development of Craving Response</a:t>
            </a:r>
            <a:endParaRPr lang="en-US" sz="4400" b="1">
              <a:solidFill>
                <a:srgbClr val="FFFF66"/>
              </a:solidFill>
            </a:endParaRPr>
          </a:p>
        </p:txBody>
      </p:sp>
      <p:sp>
        <p:nvSpPr>
          <p:cNvPr id="3077" name="Text Box 3"/>
          <p:cNvSpPr txBox="1">
            <a:spLocks noChangeArrowheads="1"/>
          </p:cNvSpPr>
          <p:nvPr/>
        </p:nvSpPr>
        <p:spPr bwMode="auto">
          <a:xfrm>
            <a:off x="2514853" y="1191310"/>
            <a:ext cx="4019049"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smtClean="0">
                <a:solidFill>
                  <a:srgbClr val="FFFF66"/>
                </a:solidFill>
                <a:latin typeface="Times New Roman" pitchFamily="18" charset="0"/>
              </a:rPr>
              <a:t>Maintenance </a:t>
            </a:r>
            <a:r>
              <a:rPr lang="en-US" sz="3600" b="1" dirty="0">
                <a:solidFill>
                  <a:srgbClr val="FFFF66"/>
                </a:solidFill>
                <a:latin typeface="Times New Roman" pitchFamily="18" charset="0"/>
              </a:rPr>
              <a:t>Phase</a:t>
            </a:r>
            <a:endParaRPr lang="en-US" sz="2800" b="1" dirty="0">
              <a:solidFill>
                <a:srgbClr val="FFFF66"/>
              </a:solidFill>
              <a:latin typeface="Times New Roman" pitchFamily="18" charset="0"/>
            </a:endParaRPr>
          </a:p>
        </p:txBody>
      </p:sp>
      <p:sp>
        <p:nvSpPr>
          <p:cNvPr id="3078" name="Text Box 4"/>
          <p:cNvSpPr txBox="1">
            <a:spLocks noChangeArrowheads="1"/>
          </p:cNvSpPr>
          <p:nvPr/>
        </p:nvSpPr>
        <p:spPr bwMode="auto">
          <a:xfrm>
            <a:off x="241300" y="2543175"/>
            <a:ext cx="1898650" cy="603250"/>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u="sng">
                <a:solidFill>
                  <a:srgbClr val="FFFF66"/>
                </a:solidFill>
                <a:latin typeface="Times New Roman" pitchFamily="18" charset="0"/>
              </a:rPr>
              <a:t>Entering Using Site</a:t>
            </a:r>
            <a:endParaRPr lang="en-US" sz="2400" b="1">
              <a:solidFill>
                <a:srgbClr val="FFFF66"/>
              </a:solidFill>
              <a:latin typeface="Times New Roman" pitchFamily="18" charset="0"/>
            </a:endParaRPr>
          </a:p>
        </p:txBody>
      </p:sp>
      <p:sp>
        <p:nvSpPr>
          <p:cNvPr id="3079" name="Text Box 5"/>
          <p:cNvSpPr txBox="1">
            <a:spLocks noChangeArrowheads="1"/>
          </p:cNvSpPr>
          <p:nvPr/>
        </p:nvSpPr>
        <p:spPr bwMode="auto">
          <a:xfrm>
            <a:off x="2576513" y="2543175"/>
            <a:ext cx="2006600"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Physiological Response</a:t>
            </a:r>
          </a:p>
        </p:txBody>
      </p:sp>
      <p:sp>
        <p:nvSpPr>
          <p:cNvPr id="3080" name="Text Box 6"/>
          <p:cNvSpPr txBox="1">
            <a:spLocks noChangeArrowheads="1"/>
          </p:cNvSpPr>
          <p:nvPr/>
        </p:nvSpPr>
        <p:spPr bwMode="auto">
          <a:xfrm>
            <a:off x="5381625" y="2543175"/>
            <a:ext cx="1082675"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Use of AODs</a:t>
            </a:r>
          </a:p>
        </p:txBody>
      </p:sp>
      <p:sp>
        <p:nvSpPr>
          <p:cNvPr id="3081" name="Text Box 7"/>
          <p:cNvSpPr txBox="1">
            <a:spLocks noChangeArrowheads="1"/>
          </p:cNvSpPr>
          <p:nvPr/>
        </p:nvSpPr>
        <p:spPr bwMode="auto">
          <a:xfrm>
            <a:off x="7243763" y="2543175"/>
            <a:ext cx="1412875"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AOD Effects</a:t>
            </a:r>
          </a:p>
        </p:txBody>
      </p:sp>
      <p:sp>
        <p:nvSpPr>
          <p:cNvPr id="3082" name="Line 8"/>
          <p:cNvSpPr>
            <a:spLocks noChangeShapeType="1"/>
          </p:cNvSpPr>
          <p:nvPr/>
        </p:nvSpPr>
        <p:spPr bwMode="auto">
          <a:xfrm>
            <a:off x="1936750" y="2824163"/>
            <a:ext cx="577850" cy="0"/>
          </a:xfrm>
          <a:prstGeom prst="line">
            <a:avLst/>
          </a:prstGeom>
          <a:noFill/>
          <a:ln w="76200">
            <a:solidFill>
              <a:schemeClr val="tx1"/>
            </a:solidFill>
            <a:round/>
            <a:headEnd/>
            <a:tailEnd type="triangle" w="med" len="med"/>
          </a:ln>
        </p:spPr>
        <p:txBody>
          <a:bodyPr wrap="none" anchor="ctr">
            <a:spAutoFit/>
          </a:bodyPr>
          <a:lstStyle/>
          <a:p>
            <a:endParaRPr lang="en-US"/>
          </a:p>
        </p:txBody>
      </p:sp>
      <p:sp>
        <p:nvSpPr>
          <p:cNvPr id="3083" name="Line 9"/>
          <p:cNvSpPr>
            <a:spLocks noChangeShapeType="1"/>
          </p:cNvSpPr>
          <p:nvPr/>
        </p:nvSpPr>
        <p:spPr bwMode="auto">
          <a:xfrm>
            <a:off x="4743450" y="2824163"/>
            <a:ext cx="577850" cy="0"/>
          </a:xfrm>
          <a:prstGeom prst="line">
            <a:avLst/>
          </a:prstGeom>
          <a:noFill/>
          <a:ln w="76200">
            <a:solidFill>
              <a:schemeClr val="tx1"/>
            </a:solidFill>
            <a:round/>
            <a:headEnd/>
            <a:tailEnd type="triangle" w="med" len="med"/>
          </a:ln>
        </p:spPr>
        <p:txBody>
          <a:bodyPr wrap="none" anchor="ctr">
            <a:spAutoFit/>
          </a:bodyPr>
          <a:lstStyle/>
          <a:p>
            <a:endParaRPr lang="en-US"/>
          </a:p>
        </p:txBody>
      </p:sp>
      <p:sp>
        <p:nvSpPr>
          <p:cNvPr id="3084" name="Line 10"/>
          <p:cNvSpPr>
            <a:spLocks noChangeShapeType="1"/>
          </p:cNvSpPr>
          <p:nvPr/>
        </p:nvSpPr>
        <p:spPr bwMode="auto">
          <a:xfrm>
            <a:off x="6715125" y="2824163"/>
            <a:ext cx="577850" cy="0"/>
          </a:xfrm>
          <a:prstGeom prst="line">
            <a:avLst/>
          </a:prstGeom>
          <a:noFill/>
          <a:ln w="76200">
            <a:solidFill>
              <a:schemeClr val="tx1"/>
            </a:solidFill>
            <a:round/>
            <a:headEnd/>
            <a:tailEnd type="triangle" w="med" len="med"/>
          </a:ln>
        </p:spPr>
        <p:txBody>
          <a:bodyPr wrap="none" anchor="ctr">
            <a:spAutoFit/>
          </a:bodyPr>
          <a:lstStyle/>
          <a:p>
            <a:endParaRPr lang="en-US"/>
          </a:p>
        </p:txBody>
      </p:sp>
      <p:sp>
        <p:nvSpPr>
          <p:cNvPr id="63499" name="Text Box 11"/>
          <p:cNvSpPr txBox="1">
            <a:spLocks noChangeArrowheads="1"/>
          </p:cNvSpPr>
          <p:nvPr/>
        </p:nvSpPr>
        <p:spPr bwMode="auto">
          <a:xfrm flipH="1">
            <a:off x="2590800" y="3260377"/>
            <a:ext cx="2201863" cy="3164584"/>
          </a:xfrm>
          <a:prstGeom prst="rect">
            <a:avLst/>
          </a:prstGeom>
          <a:solidFill>
            <a:srgbClr val="FFCCCC"/>
          </a:solidFill>
          <a:ln w="9525">
            <a:solidFill>
              <a:schemeClr val="tx1"/>
            </a:solidFill>
            <a:miter lim="800000"/>
            <a:headEnd/>
            <a:tailEnd/>
          </a:ln>
        </p:spPr>
        <p:txBody>
          <a:bodyPr anchor="ctr">
            <a:spAutoFit/>
          </a:bodyPr>
          <a:lstStyle/>
          <a:p>
            <a:pPr eaLnBrk="0" hangingPunct="0">
              <a:lnSpc>
                <a:spcPct val="70000"/>
              </a:lnSpc>
              <a:spcBef>
                <a:spcPct val="50000"/>
              </a:spcBef>
              <a:tabLst>
                <a:tab pos="288925" algn="l"/>
              </a:tabLst>
            </a:pPr>
            <a:r>
              <a:rPr lang="en-US" sz="2400" b="1" dirty="0">
                <a:latin typeface="Times New Roman" pitchFamily="18" charset="0"/>
                <a:sym typeface="Wingdings 3" pitchFamily="18" charset="2"/>
              </a:rPr>
              <a:t> </a:t>
            </a:r>
            <a:r>
              <a:rPr lang="en-US" sz="2400" b="1" dirty="0">
                <a:solidFill>
                  <a:srgbClr val="00B0F0"/>
                </a:solidFill>
                <a:latin typeface="Times New Roman" pitchFamily="18" charset="0"/>
              </a:rPr>
              <a:t>Heart</a:t>
            </a:r>
          </a:p>
          <a:p>
            <a:pPr eaLnBrk="0" hangingPunct="0">
              <a:lnSpc>
                <a:spcPct val="20000"/>
              </a:lnSpc>
              <a:spcBef>
                <a:spcPct val="50000"/>
              </a:spcBef>
              <a:tabLst>
                <a:tab pos="288925" algn="l"/>
              </a:tabLst>
            </a:pPr>
            <a:r>
              <a:rPr lang="en-US" sz="2400" b="1" dirty="0">
                <a:solidFill>
                  <a:srgbClr val="00B0F0"/>
                </a:solidFill>
                <a:latin typeface="Times New Roman" pitchFamily="18" charset="0"/>
              </a:rPr>
              <a:t>   Rate</a:t>
            </a:r>
          </a:p>
          <a:p>
            <a:pPr eaLnBrk="0" hangingPunct="0">
              <a:spcBef>
                <a:spcPct val="50000"/>
              </a:spcBef>
              <a:buFont typeface="Wingdings 3" pitchFamily="18" charset="2"/>
              <a:buNone/>
              <a:tabLst>
                <a:tab pos="288925" algn="l"/>
              </a:tabLst>
            </a:pPr>
            <a:r>
              <a:rPr lang="en-US" sz="2400" b="1" dirty="0">
                <a:solidFill>
                  <a:srgbClr val="00B0F0"/>
                </a:solidFill>
                <a:latin typeface="Times New Roman" pitchFamily="18" charset="0"/>
                <a:sym typeface="Wingdings 3" pitchFamily="18" charset="2"/>
              </a:rPr>
              <a:t></a:t>
            </a:r>
            <a:r>
              <a:rPr lang="en-US" sz="2400" dirty="0">
                <a:solidFill>
                  <a:srgbClr val="00B0F0"/>
                </a:solidFill>
                <a:latin typeface="Times New Roman" pitchFamily="18" charset="0"/>
              </a:rPr>
              <a:t> </a:t>
            </a:r>
            <a:r>
              <a:rPr lang="en-US" sz="2400" b="1" dirty="0">
                <a:solidFill>
                  <a:srgbClr val="00B0F0"/>
                </a:solidFill>
                <a:latin typeface="Times New Roman" pitchFamily="18" charset="0"/>
              </a:rPr>
              <a:t>Breathing       	Effects</a:t>
            </a:r>
          </a:p>
          <a:p>
            <a:pPr eaLnBrk="0" hangingPunct="0">
              <a:tabLst>
                <a:tab pos="288925" algn="l"/>
              </a:tabLst>
            </a:pPr>
            <a:r>
              <a:rPr lang="en-US" sz="2400" b="1" dirty="0">
                <a:solidFill>
                  <a:srgbClr val="00B0F0"/>
                </a:solidFill>
                <a:latin typeface="Times New Roman" pitchFamily="18" charset="0"/>
                <a:sym typeface="Wingdings 3" pitchFamily="18" charset="2"/>
              </a:rPr>
              <a:t>  Adrenaline</a:t>
            </a:r>
            <a:r>
              <a:rPr lang="en-US" dirty="0">
                <a:solidFill>
                  <a:srgbClr val="00B0F0"/>
                </a:solidFill>
                <a:latin typeface="Tahoma" pitchFamily="34" charset="0"/>
              </a:rPr>
              <a:t> </a:t>
            </a:r>
            <a:r>
              <a:rPr lang="en-US" sz="2400" b="1" dirty="0">
                <a:solidFill>
                  <a:srgbClr val="00B0F0"/>
                </a:solidFill>
                <a:latin typeface="Times New Roman" pitchFamily="18" charset="0"/>
              </a:rPr>
              <a:t>	Effects</a:t>
            </a:r>
          </a:p>
          <a:p>
            <a:pPr eaLnBrk="0" hangingPunct="0">
              <a:lnSpc>
                <a:spcPct val="70000"/>
              </a:lnSpc>
              <a:spcBef>
                <a:spcPct val="50000"/>
              </a:spcBef>
              <a:tabLst>
                <a:tab pos="288925" algn="l"/>
              </a:tabLst>
            </a:pPr>
            <a:r>
              <a:rPr lang="en-US" sz="2400" b="1" dirty="0">
                <a:solidFill>
                  <a:srgbClr val="00B0F0"/>
                </a:solidFill>
                <a:latin typeface="Tahoma" pitchFamily="34" charset="0"/>
                <a:sym typeface="Wingdings 3" pitchFamily="18" charset="2"/>
              </a:rPr>
              <a:t></a:t>
            </a:r>
            <a:r>
              <a:rPr lang="en-US" sz="2400" b="1" dirty="0">
                <a:solidFill>
                  <a:srgbClr val="00B0F0"/>
                </a:solidFill>
                <a:latin typeface="Times New Roman" pitchFamily="18" charset="0"/>
                <a:sym typeface="Wingdings 3" pitchFamily="18" charset="2"/>
              </a:rPr>
              <a:t> </a:t>
            </a:r>
            <a:r>
              <a:rPr lang="en-US" sz="2400" b="1" dirty="0">
                <a:solidFill>
                  <a:srgbClr val="00B0F0"/>
                </a:solidFill>
                <a:latin typeface="Times New Roman" pitchFamily="18" charset="0"/>
              </a:rPr>
              <a:t>Energy</a:t>
            </a:r>
          </a:p>
          <a:p>
            <a:pPr eaLnBrk="0" hangingPunct="0">
              <a:lnSpc>
                <a:spcPct val="70000"/>
              </a:lnSpc>
              <a:spcBef>
                <a:spcPct val="50000"/>
              </a:spcBef>
              <a:tabLst>
                <a:tab pos="288925" algn="l"/>
              </a:tabLst>
            </a:pPr>
            <a:r>
              <a:rPr lang="en-US" sz="2400" b="1" dirty="0">
                <a:solidFill>
                  <a:srgbClr val="00B0F0"/>
                </a:solidFill>
                <a:latin typeface="Tahoma" pitchFamily="34" charset="0"/>
                <a:sym typeface="Wingdings 3" pitchFamily="18" charset="2"/>
              </a:rPr>
              <a:t></a:t>
            </a:r>
            <a:r>
              <a:rPr lang="en-US" dirty="0">
                <a:solidFill>
                  <a:srgbClr val="00B0F0"/>
                </a:solidFill>
                <a:latin typeface="Tahoma" pitchFamily="34" charset="0"/>
              </a:rPr>
              <a:t> </a:t>
            </a:r>
            <a:r>
              <a:rPr lang="en-US" sz="2400" b="1" dirty="0">
                <a:solidFill>
                  <a:srgbClr val="00B0F0"/>
                </a:solidFill>
                <a:latin typeface="Times New Roman" pitchFamily="18" charset="0"/>
              </a:rPr>
              <a:t>	Taste</a:t>
            </a:r>
          </a:p>
        </p:txBody>
      </p:sp>
      <p:sp>
        <p:nvSpPr>
          <p:cNvPr id="63500" name="Text Box 12"/>
          <p:cNvSpPr txBox="1">
            <a:spLocks noChangeArrowheads="1"/>
          </p:cNvSpPr>
          <p:nvPr/>
        </p:nvSpPr>
        <p:spPr bwMode="auto">
          <a:xfrm>
            <a:off x="7042150" y="3463925"/>
            <a:ext cx="1701800" cy="2620963"/>
          </a:xfrm>
          <a:prstGeom prst="rect">
            <a:avLst/>
          </a:prstGeom>
          <a:solidFill>
            <a:srgbClr val="FF0000"/>
          </a:solidFill>
          <a:ln w="9525">
            <a:solidFill>
              <a:schemeClr val="tx1"/>
            </a:solidFill>
            <a:miter lim="800000"/>
            <a:headEnd/>
            <a:tailEnd/>
          </a:ln>
        </p:spPr>
        <p:txBody>
          <a:bodyPr anchor="ctr">
            <a:spAutoFit/>
          </a:bodyPr>
          <a:lstStyle/>
          <a:p>
            <a:pPr eaLnBrk="0" hangingPunct="0">
              <a:lnSpc>
                <a:spcPct val="70000"/>
              </a:lnSpc>
              <a:spcBef>
                <a:spcPct val="50000"/>
              </a:spcBef>
              <a:tabLst>
                <a:tab pos="288925" algn="l"/>
              </a:tabLst>
            </a:pPr>
            <a:r>
              <a:rPr lang="en-US" sz="2400" b="1">
                <a:latin typeface="Tahoma" pitchFamily="34" charset="0"/>
                <a:sym typeface="Wingdings 3" pitchFamily="18" charset="2"/>
              </a:rPr>
              <a:t></a:t>
            </a:r>
            <a:r>
              <a:rPr lang="en-US">
                <a:latin typeface="Tahoma" pitchFamily="34" charset="0"/>
              </a:rPr>
              <a:t> </a:t>
            </a:r>
            <a:r>
              <a:rPr lang="en-US" sz="2400" b="1">
                <a:latin typeface="Times New Roman" pitchFamily="18" charset="0"/>
              </a:rPr>
              <a:t>Heart</a:t>
            </a:r>
          </a:p>
          <a:p>
            <a:pPr eaLnBrk="0" hangingPunct="0">
              <a:lnSpc>
                <a:spcPct val="70000"/>
              </a:lnSpc>
              <a:spcBef>
                <a:spcPct val="50000"/>
              </a:spcBef>
              <a:tabLst>
                <a:tab pos="288925" algn="l"/>
              </a:tabLst>
            </a:pPr>
            <a:endParaRPr lang="en-US" sz="2400" b="1">
              <a:latin typeface="Times New Roman" pitchFamily="18" charset="0"/>
            </a:endParaRPr>
          </a:p>
          <a:p>
            <a:pPr eaLnBrk="0" hangingPunct="0">
              <a:lnSpc>
                <a:spcPct val="70000"/>
              </a:lnSpc>
              <a:spcBef>
                <a:spcPct val="50000"/>
              </a:spcBef>
              <a:tabLst>
                <a:tab pos="288925" algn="l"/>
              </a:tabLst>
            </a:pPr>
            <a:r>
              <a:rPr lang="en-US" sz="2400" b="1">
                <a:latin typeface="Tahoma" pitchFamily="34" charset="0"/>
                <a:sym typeface="Wingdings 3" pitchFamily="18" charset="2"/>
              </a:rPr>
              <a:t></a:t>
            </a:r>
            <a:r>
              <a:rPr lang="en-US">
                <a:latin typeface="Tahoma" pitchFamily="34" charset="0"/>
              </a:rPr>
              <a:t> </a:t>
            </a:r>
            <a:r>
              <a:rPr lang="en-US" sz="2400" b="1">
                <a:latin typeface="Times New Roman" pitchFamily="18" charset="0"/>
              </a:rPr>
              <a:t>Blood 	                     	Pressure</a:t>
            </a:r>
          </a:p>
          <a:p>
            <a:pPr eaLnBrk="0" hangingPunct="0">
              <a:lnSpc>
                <a:spcPct val="70000"/>
              </a:lnSpc>
              <a:spcBef>
                <a:spcPct val="50000"/>
              </a:spcBef>
              <a:tabLst>
                <a:tab pos="288925" algn="l"/>
              </a:tabLst>
            </a:pPr>
            <a:endParaRPr lang="en-US" sz="2400" b="1">
              <a:latin typeface="Times New Roman" pitchFamily="18" charset="0"/>
              <a:sym typeface="Wingdings 3" pitchFamily="18" charset="2"/>
            </a:endParaRPr>
          </a:p>
          <a:p>
            <a:pPr eaLnBrk="0" hangingPunct="0">
              <a:lnSpc>
                <a:spcPct val="70000"/>
              </a:lnSpc>
              <a:spcBef>
                <a:spcPct val="50000"/>
              </a:spcBef>
              <a:tabLst>
                <a:tab pos="288925" algn="l"/>
              </a:tabLst>
            </a:pPr>
            <a:r>
              <a:rPr lang="en-US" sz="2400" b="1">
                <a:latin typeface="Tahoma" pitchFamily="34" charset="0"/>
                <a:sym typeface="Wingdings 3" pitchFamily="18" charset="2"/>
              </a:rPr>
              <a:t> </a:t>
            </a:r>
            <a:r>
              <a:rPr lang="en-US">
                <a:latin typeface="Tahoma" pitchFamily="34" charset="0"/>
                <a:sym typeface="Wingdings 3" pitchFamily="18" charset="2"/>
              </a:rPr>
              <a:t> </a:t>
            </a:r>
            <a:r>
              <a:rPr lang="en-US" sz="2400" b="1">
                <a:latin typeface="Times New Roman" pitchFamily="18" charset="0"/>
              </a:rPr>
              <a:t>Energy</a:t>
            </a:r>
          </a:p>
        </p:txBody>
      </p:sp>
      <p:pic>
        <p:nvPicPr>
          <p:cNvPr id="63501" name="Picture 13"/>
          <p:cNvPicPr>
            <a:picLocks noChangeAspect="1" noChangeArrowheads="1"/>
          </p:cNvPicPr>
          <p:nvPr/>
        </p:nvPicPr>
        <p:blipFill>
          <a:blip r:embed="rId4" cstate="print"/>
          <a:srcRect/>
          <a:stretch>
            <a:fillRect/>
          </a:stretch>
        </p:blipFill>
        <p:spPr bwMode="auto">
          <a:xfrm>
            <a:off x="342900" y="4083050"/>
            <a:ext cx="2063750" cy="1863725"/>
          </a:xfrm>
          <a:prstGeom prst="rect">
            <a:avLst/>
          </a:prstGeom>
          <a:noFill/>
          <a:ln w="9525">
            <a:noFill/>
            <a:miter lim="800000"/>
            <a:headEnd/>
            <a:tailEnd/>
          </a:ln>
        </p:spPr>
      </p:pic>
      <p:grpSp>
        <p:nvGrpSpPr>
          <p:cNvPr id="2" name="Group 14"/>
          <p:cNvGrpSpPr>
            <a:grpSpLocks/>
          </p:cNvGrpSpPr>
          <p:nvPr/>
        </p:nvGrpSpPr>
        <p:grpSpPr bwMode="auto">
          <a:xfrm>
            <a:off x="4970463" y="3789363"/>
            <a:ext cx="1644650" cy="1939925"/>
            <a:chOff x="2189" y="2114"/>
            <a:chExt cx="1763" cy="1694"/>
          </a:xfrm>
        </p:grpSpPr>
        <p:graphicFrame>
          <p:nvGraphicFramePr>
            <p:cNvPr id="3074" name="Object 15"/>
            <p:cNvGraphicFramePr>
              <a:graphicFrameLocks noChangeAspect="1"/>
            </p:cNvGraphicFramePr>
            <p:nvPr/>
          </p:nvGraphicFramePr>
          <p:xfrm>
            <a:off x="2678" y="2114"/>
            <a:ext cx="1274" cy="1074"/>
          </p:xfrm>
          <a:graphic>
            <a:graphicData uri="http://schemas.openxmlformats.org/presentationml/2006/ole">
              <p:oleObj spid="_x0000_s1026" name="Bitmap Image" r:id="rId5" imgW="2232854" imgH="1874682" progId="PBrush">
                <p:embed/>
              </p:oleObj>
            </a:graphicData>
          </a:graphic>
        </p:graphicFrame>
        <p:pic>
          <p:nvPicPr>
            <p:cNvPr id="3089" name="Picture 16"/>
            <p:cNvPicPr>
              <a:picLocks noChangeAspect="1" noChangeArrowheads="1"/>
            </p:cNvPicPr>
            <p:nvPr/>
          </p:nvPicPr>
          <p:blipFill>
            <a:blip r:embed="rId6" cstate="print"/>
            <a:srcRect/>
            <a:stretch>
              <a:fillRect/>
            </a:stretch>
          </p:blipFill>
          <p:spPr bwMode="auto">
            <a:xfrm>
              <a:off x="2189" y="2145"/>
              <a:ext cx="443" cy="1567"/>
            </a:xfrm>
            <a:prstGeom prst="rect">
              <a:avLst/>
            </a:prstGeom>
            <a:noFill/>
            <a:ln w="9525">
              <a:noFill/>
              <a:miter lim="800000"/>
              <a:headEnd/>
              <a:tailEnd/>
            </a:ln>
          </p:spPr>
        </p:pic>
        <p:pic>
          <p:nvPicPr>
            <p:cNvPr id="3090" name="Picture 17"/>
            <p:cNvPicPr>
              <a:picLocks noChangeAspect="1" noChangeArrowheads="1"/>
            </p:cNvPicPr>
            <p:nvPr/>
          </p:nvPicPr>
          <p:blipFill>
            <a:blip r:embed="rId7" cstate="print"/>
            <a:srcRect/>
            <a:stretch>
              <a:fillRect/>
            </a:stretch>
          </p:blipFill>
          <p:spPr bwMode="auto">
            <a:xfrm>
              <a:off x="2753" y="2878"/>
              <a:ext cx="1068" cy="93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2"/>
          <p:cNvSpPr>
            <a:spLocks noGrp="1"/>
          </p:cNvSpPr>
          <p:nvPr>
            <p:ph type="ftr" sz="quarter" idx="11"/>
          </p:nvPr>
        </p:nvSpPr>
        <p:spPr>
          <a:noFill/>
        </p:spPr>
        <p:txBody>
          <a:bodyPr/>
          <a:lstStyle/>
          <a:p>
            <a:r>
              <a:rPr lang="en-US" smtClean="0"/>
              <a:t>© 2006 Matrix Institute</a:t>
            </a:r>
          </a:p>
        </p:txBody>
      </p:sp>
      <p:grpSp>
        <p:nvGrpSpPr>
          <p:cNvPr id="2" name="Group 2"/>
          <p:cNvGrpSpPr>
            <a:grpSpLocks/>
          </p:cNvGrpSpPr>
          <p:nvPr/>
        </p:nvGrpSpPr>
        <p:grpSpPr bwMode="auto">
          <a:xfrm>
            <a:off x="714375" y="92075"/>
            <a:ext cx="7772400" cy="1690688"/>
            <a:chOff x="450" y="130"/>
            <a:chExt cx="4896" cy="1065"/>
          </a:xfrm>
        </p:grpSpPr>
        <p:sp>
          <p:nvSpPr>
            <p:cNvPr id="85009" name="Rectangle 3"/>
            <p:cNvSpPr>
              <a:spLocks noChangeArrowheads="1"/>
            </p:cNvSpPr>
            <p:nvPr/>
          </p:nvSpPr>
          <p:spPr bwMode="auto">
            <a:xfrm>
              <a:off x="450" y="130"/>
              <a:ext cx="4896" cy="720"/>
            </a:xfrm>
            <a:prstGeom prst="rect">
              <a:avLst/>
            </a:prstGeom>
            <a:noFill/>
            <a:ln w="9525">
              <a:noFill/>
              <a:miter lim="800000"/>
              <a:headEnd/>
              <a:tailEnd/>
            </a:ln>
          </p:spPr>
          <p:txBody>
            <a:bodyPr anchor="ctr"/>
            <a:lstStyle/>
            <a:p>
              <a:pPr algn="ctr"/>
              <a:r>
                <a:rPr lang="en-US" sz="3800" b="1">
                  <a:solidFill>
                    <a:srgbClr val="FFFF66"/>
                  </a:solidFill>
                </a:rPr>
                <a:t>Development of Obsessive Thinking</a:t>
              </a:r>
              <a:endParaRPr lang="en-US" sz="4400" b="1">
                <a:solidFill>
                  <a:srgbClr val="FFFF66"/>
                </a:solidFill>
              </a:endParaRPr>
            </a:p>
          </p:txBody>
        </p:sp>
        <p:sp>
          <p:nvSpPr>
            <p:cNvPr id="85010" name="Text Box 4"/>
            <p:cNvSpPr txBox="1">
              <a:spLocks noChangeArrowheads="1"/>
            </p:cNvSpPr>
            <p:nvPr/>
          </p:nvSpPr>
          <p:spPr bwMode="auto">
            <a:xfrm>
              <a:off x="1603" y="788"/>
              <a:ext cx="2532" cy="407"/>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smtClean="0">
                  <a:solidFill>
                    <a:srgbClr val="FFFF66"/>
                  </a:solidFill>
                  <a:latin typeface="Times New Roman" pitchFamily="18" charset="0"/>
                </a:rPr>
                <a:t>Maintenance </a:t>
              </a:r>
              <a:r>
                <a:rPr lang="en-US" sz="3600" b="1" dirty="0">
                  <a:solidFill>
                    <a:srgbClr val="FFFF66"/>
                  </a:solidFill>
                  <a:latin typeface="Times New Roman" pitchFamily="18" charset="0"/>
                </a:rPr>
                <a:t>Phase</a:t>
              </a:r>
              <a:endParaRPr lang="en-US" sz="2800" b="1" dirty="0">
                <a:solidFill>
                  <a:srgbClr val="FFFF66"/>
                </a:solidFill>
                <a:latin typeface="Times New Roman" pitchFamily="18" charset="0"/>
              </a:endParaRPr>
            </a:p>
          </p:txBody>
        </p:sp>
      </p:grpSp>
      <p:grpSp>
        <p:nvGrpSpPr>
          <p:cNvPr id="3" name="Group 5"/>
          <p:cNvGrpSpPr>
            <a:grpSpLocks/>
          </p:cNvGrpSpPr>
          <p:nvPr/>
        </p:nvGrpSpPr>
        <p:grpSpPr bwMode="auto">
          <a:xfrm>
            <a:off x="2438401" y="1828801"/>
            <a:ext cx="4241800" cy="4879975"/>
            <a:chOff x="1536" y="1152"/>
            <a:chExt cx="2672" cy="3074"/>
          </a:xfrm>
        </p:grpSpPr>
        <p:pic>
          <p:nvPicPr>
            <p:cNvPr id="84997" name="Picture 6"/>
            <p:cNvPicPr>
              <a:picLocks noChangeAspect="1" noChangeArrowheads="1"/>
            </p:cNvPicPr>
            <p:nvPr/>
          </p:nvPicPr>
          <p:blipFill>
            <a:blip r:embed="rId3" cstate="print"/>
            <a:srcRect/>
            <a:stretch>
              <a:fillRect/>
            </a:stretch>
          </p:blipFill>
          <p:spPr bwMode="auto">
            <a:xfrm>
              <a:off x="1536" y="1152"/>
              <a:ext cx="2672" cy="3074"/>
            </a:xfrm>
            <a:prstGeom prst="rect">
              <a:avLst/>
            </a:prstGeom>
            <a:noFill/>
            <a:ln w="9525">
              <a:noFill/>
              <a:miter lim="800000"/>
              <a:headEnd/>
              <a:tailEnd/>
            </a:ln>
          </p:spPr>
        </p:pic>
        <p:sp>
          <p:nvSpPr>
            <p:cNvPr id="84998" name="Text Box 7"/>
            <p:cNvSpPr txBox="1">
              <a:spLocks noChangeArrowheads="1"/>
            </p:cNvSpPr>
            <p:nvPr/>
          </p:nvSpPr>
          <p:spPr bwMode="auto">
            <a:xfrm>
              <a:off x="1890" y="1770"/>
              <a:ext cx="763"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0000"/>
                  </a:solidFill>
                  <a:latin typeface="Times New Roman" pitchFamily="18" charset="0"/>
                </a:rPr>
                <a:t>AOD</a:t>
              </a:r>
            </a:p>
          </p:txBody>
        </p:sp>
        <p:sp>
          <p:nvSpPr>
            <p:cNvPr id="84999" name="Text Box 8"/>
            <p:cNvSpPr txBox="1">
              <a:spLocks noChangeArrowheads="1"/>
            </p:cNvSpPr>
            <p:nvPr/>
          </p:nvSpPr>
          <p:spPr bwMode="auto">
            <a:xfrm>
              <a:off x="2236" y="1468"/>
              <a:ext cx="1145"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Food</a:t>
              </a:r>
            </a:p>
          </p:txBody>
        </p:sp>
        <p:sp>
          <p:nvSpPr>
            <p:cNvPr id="85000" name="Text Box 9"/>
            <p:cNvSpPr txBox="1">
              <a:spLocks noChangeArrowheads="1"/>
            </p:cNvSpPr>
            <p:nvPr/>
          </p:nvSpPr>
          <p:spPr bwMode="auto">
            <a:xfrm>
              <a:off x="2909" y="1705"/>
              <a:ext cx="746" cy="226"/>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dirty="0">
                  <a:solidFill>
                    <a:schemeClr val="bg2">
                      <a:lumMod val="60000"/>
                      <a:lumOff val="40000"/>
                    </a:schemeClr>
                  </a:solidFill>
                  <a:latin typeface="Times New Roman" pitchFamily="18" charset="0"/>
                </a:rPr>
                <a:t>School</a:t>
              </a:r>
            </a:p>
          </p:txBody>
        </p:sp>
        <p:sp>
          <p:nvSpPr>
            <p:cNvPr id="85001" name="Text Box 10"/>
            <p:cNvSpPr txBox="1">
              <a:spLocks noChangeArrowheads="1"/>
            </p:cNvSpPr>
            <p:nvPr/>
          </p:nvSpPr>
          <p:spPr bwMode="auto">
            <a:xfrm>
              <a:off x="2491" y="1868"/>
              <a:ext cx="636"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TV</a:t>
              </a:r>
            </a:p>
          </p:txBody>
        </p:sp>
        <p:sp>
          <p:nvSpPr>
            <p:cNvPr id="85002" name="Text Box 11"/>
            <p:cNvSpPr txBox="1">
              <a:spLocks noChangeArrowheads="1"/>
            </p:cNvSpPr>
            <p:nvPr/>
          </p:nvSpPr>
          <p:spPr bwMode="auto">
            <a:xfrm>
              <a:off x="1709" y="2223"/>
              <a:ext cx="1053"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Girlfriend</a:t>
              </a:r>
            </a:p>
          </p:txBody>
        </p:sp>
        <p:sp>
          <p:nvSpPr>
            <p:cNvPr id="85003" name="Text Box 12"/>
            <p:cNvSpPr txBox="1">
              <a:spLocks noChangeArrowheads="1"/>
            </p:cNvSpPr>
            <p:nvPr/>
          </p:nvSpPr>
          <p:spPr bwMode="auto">
            <a:xfrm>
              <a:off x="2890" y="2123"/>
              <a:ext cx="982" cy="226"/>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dirty="0">
                  <a:solidFill>
                    <a:schemeClr val="bg2">
                      <a:lumMod val="60000"/>
                      <a:lumOff val="40000"/>
                    </a:schemeClr>
                  </a:solidFill>
                  <a:latin typeface="Times New Roman" pitchFamily="18" charset="0"/>
                </a:rPr>
                <a:t>Hobbies</a:t>
              </a:r>
            </a:p>
          </p:txBody>
        </p:sp>
        <p:sp>
          <p:nvSpPr>
            <p:cNvPr id="85004" name="Text Box 13"/>
            <p:cNvSpPr txBox="1">
              <a:spLocks noChangeArrowheads="1"/>
            </p:cNvSpPr>
            <p:nvPr/>
          </p:nvSpPr>
          <p:spPr bwMode="auto">
            <a:xfrm>
              <a:off x="2600" y="2378"/>
              <a:ext cx="709"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Job</a:t>
              </a:r>
            </a:p>
          </p:txBody>
        </p:sp>
        <p:sp>
          <p:nvSpPr>
            <p:cNvPr id="85005" name="Text Box 14"/>
            <p:cNvSpPr txBox="1">
              <a:spLocks noChangeArrowheads="1"/>
            </p:cNvSpPr>
            <p:nvPr/>
          </p:nvSpPr>
          <p:spPr bwMode="auto">
            <a:xfrm>
              <a:off x="3164" y="2516"/>
              <a:ext cx="600" cy="219"/>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a:solidFill>
                    <a:srgbClr val="FF0000"/>
                  </a:solidFill>
                  <a:latin typeface="Times New Roman" pitchFamily="18" charset="0"/>
                </a:rPr>
                <a:t>AOD</a:t>
              </a:r>
            </a:p>
          </p:txBody>
        </p:sp>
        <p:sp>
          <p:nvSpPr>
            <p:cNvPr id="85006" name="Text Box 15"/>
            <p:cNvSpPr txBox="1">
              <a:spLocks noChangeArrowheads="1"/>
            </p:cNvSpPr>
            <p:nvPr/>
          </p:nvSpPr>
          <p:spPr bwMode="auto">
            <a:xfrm>
              <a:off x="1872" y="2595"/>
              <a:ext cx="800"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Family</a:t>
              </a:r>
            </a:p>
          </p:txBody>
        </p:sp>
        <p:sp>
          <p:nvSpPr>
            <p:cNvPr id="85007" name="Text Box 16"/>
            <p:cNvSpPr txBox="1">
              <a:spLocks noChangeArrowheads="1"/>
            </p:cNvSpPr>
            <p:nvPr/>
          </p:nvSpPr>
          <p:spPr bwMode="auto">
            <a:xfrm>
              <a:off x="2182" y="2976"/>
              <a:ext cx="910"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Exercise</a:t>
              </a:r>
            </a:p>
          </p:txBody>
        </p:sp>
        <p:sp>
          <p:nvSpPr>
            <p:cNvPr id="85008" name="Text Box 17"/>
            <p:cNvSpPr txBox="1">
              <a:spLocks noChangeArrowheads="1"/>
            </p:cNvSpPr>
            <p:nvPr/>
          </p:nvSpPr>
          <p:spPr bwMode="auto">
            <a:xfrm>
              <a:off x="2981" y="2831"/>
              <a:ext cx="873" cy="226"/>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dirty="0">
                  <a:solidFill>
                    <a:schemeClr val="bg2">
                      <a:lumMod val="60000"/>
                      <a:lumOff val="40000"/>
                    </a:schemeClr>
                  </a:solidFill>
                  <a:latin typeface="Times New Roman" pitchFamily="18" charset="0"/>
                </a:rPr>
                <a:t>Parties</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2"/>
          <p:cNvSpPr>
            <a:spLocks noGrp="1"/>
          </p:cNvSpPr>
          <p:nvPr>
            <p:ph type="ftr" sz="quarter" idx="11"/>
          </p:nvPr>
        </p:nvSpPr>
        <p:spPr>
          <a:noFill/>
        </p:spPr>
        <p:txBody>
          <a:bodyPr/>
          <a:lstStyle/>
          <a:p>
            <a:r>
              <a:rPr lang="en-US" smtClean="0"/>
              <a:t>© 2006 Matrix Institute</a:t>
            </a:r>
          </a:p>
        </p:txBody>
      </p:sp>
      <p:sp>
        <p:nvSpPr>
          <p:cNvPr id="87043" name="Rectangle 2"/>
          <p:cNvSpPr>
            <a:spLocks noChangeArrowheads="1"/>
          </p:cNvSpPr>
          <p:nvPr/>
        </p:nvSpPr>
        <p:spPr bwMode="auto">
          <a:xfrm>
            <a:off x="801688" y="0"/>
            <a:ext cx="7772400" cy="1143000"/>
          </a:xfrm>
          <a:prstGeom prst="rect">
            <a:avLst/>
          </a:prstGeom>
          <a:noFill/>
          <a:ln w="9525">
            <a:noFill/>
            <a:miter lim="800000"/>
            <a:headEnd/>
            <a:tailEnd/>
          </a:ln>
        </p:spPr>
        <p:txBody>
          <a:bodyPr anchor="ctr"/>
          <a:lstStyle/>
          <a:p>
            <a:pPr algn="ctr"/>
            <a:r>
              <a:rPr lang="en-US" sz="3800" b="1">
                <a:solidFill>
                  <a:srgbClr val="FFFF66"/>
                </a:solidFill>
              </a:rPr>
              <a:t>Cognitive Process During Addiction</a:t>
            </a:r>
            <a:endParaRPr lang="en-US" sz="4400" b="1">
              <a:solidFill>
                <a:srgbClr val="FFFF66"/>
              </a:solidFill>
            </a:endParaRPr>
          </a:p>
        </p:txBody>
      </p:sp>
      <p:sp>
        <p:nvSpPr>
          <p:cNvPr id="87044" name="Text Box 3"/>
          <p:cNvSpPr txBox="1">
            <a:spLocks noChangeArrowheads="1"/>
          </p:cNvSpPr>
          <p:nvPr/>
        </p:nvSpPr>
        <p:spPr bwMode="auto">
          <a:xfrm>
            <a:off x="2779244" y="1075423"/>
            <a:ext cx="3839513"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66"/>
                </a:solidFill>
                <a:latin typeface="Times New Roman" pitchFamily="18" charset="0"/>
              </a:rPr>
              <a:t>Dependence Phase</a:t>
            </a:r>
            <a:endParaRPr lang="en-US" sz="2800" b="1" dirty="0">
              <a:solidFill>
                <a:srgbClr val="FFFF66"/>
              </a:solidFill>
              <a:latin typeface="Times New Roman" pitchFamily="18" charset="0"/>
            </a:endParaRPr>
          </a:p>
        </p:txBody>
      </p:sp>
      <p:grpSp>
        <p:nvGrpSpPr>
          <p:cNvPr id="2" name="Group 4"/>
          <p:cNvGrpSpPr>
            <a:grpSpLocks/>
          </p:cNvGrpSpPr>
          <p:nvPr/>
        </p:nvGrpSpPr>
        <p:grpSpPr bwMode="auto">
          <a:xfrm>
            <a:off x="581025" y="4133850"/>
            <a:ext cx="7996238" cy="2422525"/>
            <a:chOff x="366" y="2604"/>
            <a:chExt cx="5037" cy="1526"/>
          </a:xfrm>
        </p:grpSpPr>
        <p:grpSp>
          <p:nvGrpSpPr>
            <p:cNvPr id="3" name="Group 5"/>
            <p:cNvGrpSpPr>
              <a:grpSpLocks/>
            </p:cNvGrpSpPr>
            <p:nvPr/>
          </p:nvGrpSpPr>
          <p:grpSpPr bwMode="auto">
            <a:xfrm>
              <a:off x="1854" y="3224"/>
              <a:ext cx="2091" cy="906"/>
              <a:chOff x="1854" y="3224"/>
              <a:chExt cx="2091" cy="906"/>
            </a:xfrm>
          </p:grpSpPr>
          <p:sp>
            <p:nvSpPr>
              <p:cNvPr id="87056" name="AutoShape 6"/>
              <p:cNvSpPr>
                <a:spLocks noChangeArrowheads="1"/>
              </p:cNvSpPr>
              <p:nvPr/>
            </p:nvSpPr>
            <p:spPr bwMode="auto">
              <a:xfrm rot="10800000" flipH="1">
                <a:off x="2591" y="3506"/>
                <a:ext cx="624"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87057" name="AutoShape 7"/>
              <p:cNvSpPr>
                <a:spLocks noChangeArrowheads="1"/>
              </p:cNvSpPr>
              <p:nvPr/>
            </p:nvSpPr>
            <p:spPr bwMode="auto">
              <a:xfrm>
                <a:off x="2759" y="3224"/>
                <a:ext cx="288" cy="28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87058" name="Line 8"/>
              <p:cNvSpPr>
                <a:spLocks noChangeShapeType="1"/>
              </p:cNvSpPr>
              <p:nvPr/>
            </p:nvSpPr>
            <p:spPr bwMode="auto">
              <a:xfrm flipH="1">
                <a:off x="2072" y="3708"/>
                <a:ext cx="1" cy="381"/>
              </a:xfrm>
              <a:prstGeom prst="line">
                <a:avLst/>
              </a:prstGeom>
              <a:noFill/>
              <a:ln w="76200">
                <a:solidFill>
                  <a:schemeClr val="tx1"/>
                </a:solidFill>
                <a:round/>
                <a:headEnd/>
                <a:tailEnd/>
              </a:ln>
            </p:spPr>
            <p:txBody>
              <a:bodyPr anchor="ctr">
                <a:spAutoFit/>
              </a:bodyPr>
              <a:lstStyle/>
              <a:p>
                <a:endParaRPr lang="en-US"/>
              </a:p>
            </p:txBody>
          </p:sp>
          <p:sp>
            <p:nvSpPr>
              <p:cNvPr id="87059" name="Line 9"/>
              <p:cNvSpPr>
                <a:spLocks noChangeShapeType="1"/>
              </p:cNvSpPr>
              <p:nvPr/>
            </p:nvSpPr>
            <p:spPr bwMode="auto">
              <a:xfrm>
                <a:off x="1854" y="3908"/>
                <a:ext cx="455" cy="0"/>
              </a:xfrm>
              <a:prstGeom prst="line">
                <a:avLst/>
              </a:prstGeom>
              <a:noFill/>
              <a:ln w="76200">
                <a:solidFill>
                  <a:schemeClr val="tx1"/>
                </a:solidFill>
                <a:round/>
                <a:headEnd/>
                <a:tailEnd/>
              </a:ln>
            </p:spPr>
            <p:txBody>
              <a:bodyPr wrap="none" anchor="ctr">
                <a:spAutoFit/>
              </a:bodyPr>
              <a:lstStyle/>
              <a:p>
                <a:endParaRPr lang="en-US"/>
              </a:p>
            </p:txBody>
          </p:sp>
          <p:sp>
            <p:nvSpPr>
              <p:cNvPr id="87060" name="Line 10"/>
              <p:cNvSpPr>
                <a:spLocks noChangeShapeType="1"/>
              </p:cNvSpPr>
              <p:nvPr/>
            </p:nvSpPr>
            <p:spPr bwMode="auto">
              <a:xfrm>
                <a:off x="3581" y="3908"/>
                <a:ext cx="364" cy="0"/>
              </a:xfrm>
              <a:prstGeom prst="line">
                <a:avLst/>
              </a:prstGeom>
              <a:noFill/>
              <a:ln w="76200">
                <a:solidFill>
                  <a:schemeClr val="tx1"/>
                </a:solidFill>
                <a:round/>
                <a:headEnd/>
                <a:tailEnd/>
              </a:ln>
            </p:spPr>
            <p:txBody>
              <a:bodyPr wrap="none" anchor="ctr">
                <a:spAutoFit/>
              </a:bodyPr>
              <a:lstStyle/>
              <a:p>
                <a:endParaRPr lang="en-US"/>
              </a:p>
            </p:txBody>
          </p:sp>
        </p:grpSp>
        <p:sp>
          <p:nvSpPr>
            <p:cNvPr id="87049" name="Line 11"/>
            <p:cNvSpPr>
              <a:spLocks noChangeShapeType="1"/>
            </p:cNvSpPr>
            <p:nvPr/>
          </p:nvSpPr>
          <p:spPr bwMode="auto">
            <a:xfrm>
              <a:off x="673" y="2963"/>
              <a:ext cx="4399" cy="418"/>
            </a:xfrm>
            <a:prstGeom prst="line">
              <a:avLst/>
            </a:prstGeom>
            <a:noFill/>
            <a:ln w="190500">
              <a:solidFill>
                <a:schemeClr val="tx1"/>
              </a:solidFill>
              <a:round/>
              <a:headEnd/>
              <a:tailEnd/>
            </a:ln>
          </p:spPr>
          <p:txBody>
            <a:bodyPr wrap="none" anchor="ctr">
              <a:spAutoFit/>
            </a:bodyPr>
            <a:lstStyle/>
            <a:p>
              <a:endParaRPr lang="en-US"/>
            </a:p>
          </p:txBody>
        </p:sp>
        <p:grpSp>
          <p:nvGrpSpPr>
            <p:cNvPr id="4" name="Group 12"/>
            <p:cNvGrpSpPr>
              <a:grpSpLocks/>
            </p:cNvGrpSpPr>
            <p:nvPr/>
          </p:nvGrpSpPr>
          <p:grpSpPr bwMode="auto">
            <a:xfrm>
              <a:off x="4639" y="2969"/>
              <a:ext cx="764" cy="364"/>
              <a:chOff x="4404" y="2257"/>
              <a:chExt cx="764" cy="346"/>
            </a:xfrm>
          </p:grpSpPr>
          <p:sp>
            <p:nvSpPr>
              <p:cNvPr id="87054" name="Line 13"/>
              <p:cNvSpPr>
                <a:spLocks noChangeShapeType="1"/>
              </p:cNvSpPr>
              <p:nvPr/>
            </p:nvSpPr>
            <p:spPr bwMode="auto">
              <a:xfrm flipV="1">
                <a:off x="4785" y="2276"/>
                <a:ext cx="0" cy="327"/>
              </a:xfrm>
              <a:prstGeom prst="line">
                <a:avLst/>
              </a:prstGeom>
              <a:noFill/>
              <a:ln w="190500">
                <a:solidFill>
                  <a:schemeClr val="tx1"/>
                </a:solidFill>
                <a:round/>
                <a:headEnd/>
                <a:tailEnd/>
              </a:ln>
            </p:spPr>
            <p:txBody>
              <a:bodyPr wrap="none" anchor="ctr"/>
              <a:lstStyle/>
              <a:p>
                <a:endParaRPr lang="en-US"/>
              </a:p>
            </p:txBody>
          </p:sp>
          <p:sp>
            <p:nvSpPr>
              <p:cNvPr id="87055" name="Line 14"/>
              <p:cNvSpPr>
                <a:spLocks noChangeShapeType="1"/>
              </p:cNvSpPr>
              <p:nvPr/>
            </p:nvSpPr>
            <p:spPr bwMode="auto">
              <a:xfrm>
                <a:off x="4404" y="2257"/>
                <a:ext cx="764" cy="0"/>
              </a:xfrm>
              <a:prstGeom prst="line">
                <a:avLst/>
              </a:prstGeom>
              <a:noFill/>
              <a:ln w="190500">
                <a:solidFill>
                  <a:schemeClr val="tx1"/>
                </a:solidFill>
                <a:round/>
                <a:headEnd/>
                <a:tailEnd/>
              </a:ln>
            </p:spPr>
            <p:txBody>
              <a:bodyPr wrap="none" anchor="ctr"/>
              <a:lstStyle/>
              <a:p>
                <a:endParaRPr lang="en-US"/>
              </a:p>
            </p:txBody>
          </p:sp>
        </p:grpSp>
        <p:grpSp>
          <p:nvGrpSpPr>
            <p:cNvPr id="5" name="Group 15"/>
            <p:cNvGrpSpPr>
              <a:grpSpLocks/>
            </p:cNvGrpSpPr>
            <p:nvPr/>
          </p:nvGrpSpPr>
          <p:grpSpPr bwMode="auto">
            <a:xfrm>
              <a:off x="366" y="2604"/>
              <a:ext cx="764" cy="364"/>
              <a:chOff x="4404" y="2257"/>
              <a:chExt cx="764" cy="346"/>
            </a:xfrm>
          </p:grpSpPr>
          <p:sp>
            <p:nvSpPr>
              <p:cNvPr id="87052" name="Line 16"/>
              <p:cNvSpPr>
                <a:spLocks noChangeShapeType="1"/>
              </p:cNvSpPr>
              <p:nvPr/>
            </p:nvSpPr>
            <p:spPr bwMode="auto">
              <a:xfrm flipV="1">
                <a:off x="4785" y="2276"/>
                <a:ext cx="0" cy="327"/>
              </a:xfrm>
              <a:prstGeom prst="line">
                <a:avLst/>
              </a:prstGeom>
              <a:noFill/>
              <a:ln w="190500">
                <a:solidFill>
                  <a:schemeClr val="tx1"/>
                </a:solidFill>
                <a:round/>
                <a:headEnd/>
                <a:tailEnd/>
              </a:ln>
            </p:spPr>
            <p:txBody>
              <a:bodyPr wrap="none" anchor="ctr"/>
              <a:lstStyle/>
              <a:p>
                <a:endParaRPr lang="en-US"/>
              </a:p>
            </p:txBody>
          </p:sp>
          <p:sp>
            <p:nvSpPr>
              <p:cNvPr id="87053" name="Line 17"/>
              <p:cNvSpPr>
                <a:spLocks noChangeShapeType="1"/>
              </p:cNvSpPr>
              <p:nvPr/>
            </p:nvSpPr>
            <p:spPr bwMode="auto">
              <a:xfrm>
                <a:off x="4404" y="2257"/>
                <a:ext cx="764" cy="0"/>
              </a:xfrm>
              <a:prstGeom prst="line">
                <a:avLst/>
              </a:prstGeom>
              <a:noFill/>
              <a:ln w="190500">
                <a:solidFill>
                  <a:schemeClr val="tx1"/>
                </a:solidFill>
                <a:round/>
                <a:headEnd/>
                <a:tailEnd/>
              </a:ln>
            </p:spPr>
            <p:txBody>
              <a:bodyPr wrap="none" anchor="ctr"/>
              <a:lstStyle/>
              <a:p>
                <a:endParaRPr lang="en-US"/>
              </a:p>
            </p:txBody>
          </p:sp>
        </p:grpSp>
      </p:grpSp>
      <p:sp>
        <p:nvSpPr>
          <p:cNvPr id="65554" name="Text Box 18"/>
          <p:cNvSpPr txBox="1">
            <a:spLocks noChangeArrowheads="1"/>
          </p:cNvSpPr>
          <p:nvPr/>
        </p:nvSpPr>
        <p:spPr bwMode="auto">
          <a:xfrm>
            <a:off x="346075" y="2341563"/>
            <a:ext cx="3319463" cy="1662112"/>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FF66"/>
                </a:solidFill>
                <a:latin typeface="Times New Roman" pitchFamily="18" charset="0"/>
              </a:rPr>
              <a:t>Social Currency</a:t>
            </a:r>
          </a:p>
          <a:p>
            <a:pPr eaLnBrk="0" hangingPunct="0">
              <a:lnSpc>
                <a:spcPct val="70000"/>
              </a:lnSpc>
              <a:spcBef>
                <a:spcPct val="50000"/>
              </a:spcBef>
            </a:pPr>
            <a:r>
              <a:rPr lang="en-US" sz="2400" b="1">
                <a:solidFill>
                  <a:srgbClr val="FFFF66"/>
                </a:solidFill>
                <a:latin typeface="Times New Roman" pitchFamily="18" charset="0"/>
              </a:rPr>
              <a:t>Occasional Euphoria</a:t>
            </a:r>
          </a:p>
          <a:p>
            <a:pPr eaLnBrk="0" hangingPunct="0">
              <a:lnSpc>
                <a:spcPct val="70000"/>
              </a:lnSpc>
              <a:spcBef>
                <a:spcPct val="50000"/>
              </a:spcBef>
            </a:pPr>
            <a:r>
              <a:rPr lang="en-US" sz="2400" b="1">
                <a:solidFill>
                  <a:srgbClr val="FFFF66"/>
                </a:solidFill>
                <a:latin typeface="Times New Roman" pitchFamily="18" charset="0"/>
              </a:rPr>
              <a:t>Relief From Lethargy</a:t>
            </a:r>
          </a:p>
          <a:p>
            <a:pPr eaLnBrk="0" hangingPunct="0">
              <a:lnSpc>
                <a:spcPct val="70000"/>
              </a:lnSpc>
              <a:spcBef>
                <a:spcPct val="50000"/>
              </a:spcBef>
            </a:pPr>
            <a:r>
              <a:rPr lang="en-US" sz="2400" b="1">
                <a:solidFill>
                  <a:srgbClr val="FFFF66"/>
                </a:solidFill>
                <a:latin typeface="Times New Roman" pitchFamily="18" charset="0"/>
              </a:rPr>
              <a:t>Relief From Stress</a:t>
            </a:r>
          </a:p>
        </p:txBody>
      </p:sp>
      <p:sp>
        <p:nvSpPr>
          <p:cNvPr id="65555" name="Text Box 19"/>
          <p:cNvSpPr txBox="1">
            <a:spLocks noChangeArrowheads="1"/>
          </p:cNvSpPr>
          <p:nvPr/>
        </p:nvSpPr>
        <p:spPr bwMode="auto">
          <a:xfrm>
            <a:off x="5108575" y="2411413"/>
            <a:ext cx="3660775" cy="2100262"/>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a:solidFill>
                  <a:srgbClr val="FFFF66"/>
                </a:solidFill>
                <a:latin typeface="Times New Roman" pitchFamily="18" charset="0"/>
              </a:rPr>
              <a:t>Nose Bleeds</a:t>
            </a:r>
          </a:p>
          <a:p>
            <a:pPr algn="r" eaLnBrk="0" hangingPunct="0">
              <a:lnSpc>
                <a:spcPct val="70000"/>
              </a:lnSpc>
              <a:spcBef>
                <a:spcPct val="50000"/>
              </a:spcBef>
            </a:pPr>
            <a:r>
              <a:rPr lang="en-US" sz="2400" b="1">
                <a:solidFill>
                  <a:srgbClr val="FFFF66"/>
                </a:solidFill>
                <a:latin typeface="Times New Roman" pitchFamily="18" charset="0"/>
              </a:rPr>
              <a:t>Infections</a:t>
            </a:r>
          </a:p>
          <a:p>
            <a:pPr algn="r" eaLnBrk="0" hangingPunct="0">
              <a:lnSpc>
                <a:spcPct val="70000"/>
              </a:lnSpc>
              <a:spcBef>
                <a:spcPct val="50000"/>
              </a:spcBef>
            </a:pPr>
            <a:r>
              <a:rPr lang="en-US" sz="2400" b="1">
                <a:solidFill>
                  <a:srgbClr val="FFFF66"/>
                </a:solidFill>
                <a:latin typeface="Times New Roman" pitchFamily="18" charset="0"/>
              </a:rPr>
              <a:t>Relationship Disruption</a:t>
            </a:r>
          </a:p>
          <a:p>
            <a:pPr algn="r" eaLnBrk="0" hangingPunct="0">
              <a:lnSpc>
                <a:spcPct val="70000"/>
              </a:lnSpc>
              <a:spcBef>
                <a:spcPct val="50000"/>
              </a:spcBef>
            </a:pPr>
            <a:r>
              <a:rPr lang="en-US" sz="2400" b="1">
                <a:solidFill>
                  <a:srgbClr val="FFFF66"/>
                </a:solidFill>
                <a:latin typeface="Times New Roman" pitchFamily="18" charset="0"/>
              </a:rPr>
              <a:t>Family Distress</a:t>
            </a:r>
          </a:p>
          <a:p>
            <a:pPr algn="r" eaLnBrk="0" hangingPunct="0">
              <a:lnSpc>
                <a:spcPct val="70000"/>
              </a:lnSpc>
              <a:spcBef>
                <a:spcPct val="50000"/>
              </a:spcBef>
            </a:pPr>
            <a:r>
              <a:rPr lang="en-US" sz="2400" b="1">
                <a:solidFill>
                  <a:srgbClr val="FFFF66"/>
                </a:solidFill>
                <a:latin typeface="Times New Roman" pitchFamily="18" charset="0"/>
              </a:rPr>
              <a:t>Impending Job Loss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2"/>
          <p:cNvSpPr>
            <a:spLocks noGrp="1"/>
          </p:cNvSpPr>
          <p:nvPr>
            <p:ph type="ftr" sz="quarter" idx="11"/>
          </p:nvPr>
        </p:nvSpPr>
        <p:spPr>
          <a:noFill/>
        </p:spPr>
        <p:txBody>
          <a:bodyPr/>
          <a:lstStyle/>
          <a:p>
            <a:r>
              <a:rPr lang="en-US" smtClean="0"/>
              <a:t>© 2006 Matrix Institute</a:t>
            </a:r>
          </a:p>
        </p:txBody>
      </p:sp>
      <p:sp>
        <p:nvSpPr>
          <p:cNvPr id="88067"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3500" b="1">
                <a:solidFill>
                  <a:srgbClr val="FFFF66"/>
                </a:solidFill>
              </a:rPr>
              <a:t>Conditioning Process During Addiction</a:t>
            </a:r>
            <a:endParaRPr lang="en-US" sz="4400" b="1">
              <a:solidFill>
                <a:srgbClr val="FFFF66"/>
              </a:solidFill>
            </a:endParaRPr>
          </a:p>
        </p:txBody>
      </p:sp>
      <p:sp>
        <p:nvSpPr>
          <p:cNvPr id="88068" name="Text Box 3"/>
          <p:cNvSpPr txBox="1">
            <a:spLocks noChangeArrowheads="1"/>
          </p:cNvSpPr>
          <p:nvPr/>
        </p:nvSpPr>
        <p:spPr bwMode="auto">
          <a:xfrm>
            <a:off x="2720507" y="1164323"/>
            <a:ext cx="3839513"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66"/>
                </a:solidFill>
                <a:latin typeface="Times New Roman" pitchFamily="18" charset="0"/>
              </a:rPr>
              <a:t>Dependence Phase</a:t>
            </a:r>
            <a:endParaRPr lang="en-US" sz="2800" b="1" dirty="0">
              <a:solidFill>
                <a:srgbClr val="FFFF66"/>
              </a:solidFill>
              <a:latin typeface="Times New Roman" pitchFamily="18" charset="0"/>
            </a:endParaRPr>
          </a:p>
        </p:txBody>
      </p:sp>
      <p:sp>
        <p:nvSpPr>
          <p:cNvPr id="88069" name="Text Box 4"/>
          <p:cNvSpPr txBox="1">
            <a:spLocks noChangeArrowheads="1"/>
          </p:cNvSpPr>
          <p:nvPr/>
        </p:nvSpPr>
        <p:spPr bwMode="auto">
          <a:xfrm>
            <a:off x="1335088" y="2122488"/>
            <a:ext cx="6467475" cy="433387"/>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3200" b="1">
                <a:solidFill>
                  <a:srgbClr val="FFFF66"/>
                </a:solidFill>
                <a:latin typeface="Times New Roman" pitchFamily="18" charset="0"/>
              </a:rPr>
              <a:t>Strength of Conditioned Connection</a:t>
            </a:r>
          </a:p>
        </p:txBody>
      </p:sp>
      <p:sp>
        <p:nvSpPr>
          <p:cNvPr id="88070" name="Text Box 5"/>
          <p:cNvSpPr txBox="1">
            <a:spLocks noChangeArrowheads="1"/>
          </p:cNvSpPr>
          <p:nvPr/>
        </p:nvSpPr>
        <p:spPr bwMode="auto">
          <a:xfrm>
            <a:off x="485775" y="2781300"/>
            <a:ext cx="1822450" cy="3414713"/>
          </a:xfrm>
          <a:prstGeom prst="rect">
            <a:avLst/>
          </a:prstGeom>
          <a:noFill/>
          <a:ln w="9525">
            <a:noFill/>
            <a:miter lim="800000"/>
            <a:headEnd/>
            <a:tailEnd/>
          </a:ln>
        </p:spPr>
        <p:txBody>
          <a:bodyPr wrap="none" anchor="ctr">
            <a:spAutoFit/>
          </a:bodyPr>
          <a:lstStyle/>
          <a:p>
            <a:pPr eaLnBrk="0" hangingPunct="0">
              <a:lnSpc>
                <a:spcPct val="70000"/>
              </a:lnSpc>
              <a:spcBef>
                <a:spcPct val="50000"/>
              </a:spcBef>
            </a:pPr>
            <a:r>
              <a:rPr lang="en-US" sz="2400" b="1" u="sng">
                <a:solidFill>
                  <a:srgbClr val="FFFF66"/>
                </a:solidFill>
                <a:latin typeface="Times New Roman" pitchFamily="18" charset="0"/>
              </a:rPr>
              <a:t>Triggers</a:t>
            </a:r>
            <a:endParaRPr lang="en-US" sz="2400" b="1">
              <a:solidFill>
                <a:srgbClr val="FFFF66"/>
              </a:solidFill>
              <a:latin typeface="Times New Roman" pitchFamily="18" charset="0"/>
            </a:endParaRPr>
          </a:p>
          <a:p>
            <a:pPr eaLnBrk="0" hangingPunct="0">
              <a:lnSpc>
                <a:spcPct val="70000"/>
              </a:lnSpc>
              <a:spcBef>
                <a:spcPct val="50000"/>
              </a:spcBef>
              <a:buFontTx/>
              <a:buChar char="•"/>
            </a:pPr>
            <a:r>
              <a:rPr lang="en-US" sz="2400" b="1">
                <a:solidFill>
                  <a:srgbClr val="FFFF66"/>
                </a:solidFill>
                <a:latin typeface="Times New Roman" pitchFamily="18" charset="0"/>
              </a:rPr>
              <a:t>Weekends</a:t>
            </a:r>
          </a:p>
          <a:p>
            <a:pPr eaLnBrk="0" hangingPunct="0">
              <a:lnSpc>
                <a:spcPct val="70000"/>
              </a:lnSpc>
              <a:spcBef>
                <a:spcPct val="50000"/>
              </a:spcBef>
              <a:buFontTx/>
              <a:buChar char="•"/>
            </a:pPr>
            <a:r>
              <a:rPr lang="en-US" sz="2400" b="1">
                <a:solidFill>
                  <a:srgbClr val="FFFF66"/>
                </a:solidFill>
                <a:latin typeface="Times New Roman" pitchFamily="18" charset="0"/>
              </a:rPr>
              <a:t>All Friends</a:t>
            </a:r>
          </a:p>
          <a:p>
            <a:pPr eaLnBrk="0" hangingPunct="0">
              <a:lnSpc>
                <a:spcPct val="70000"/>
              </a:lnSpc>
              <a:spcBef>
                <a:spcPct val="50000"/>
              </a:spcBef>
              <a:buFontTx/>
              <a:buChar char="•"/>
            </a:pPr>
            <a:r>
              <a:rPr lang="en-US" sz="2400" b="1">
                <a:solidFill>
                  <a:srgbClr val="FFFF66"/>
                </a:solidFill>
                <a:latin typeface="Times New Roman" pitchFamily="18" charset="0"/>
              </a:rPr>
              <a:t>Stress</a:t>
            </a:r>
          </a:p>
          <a:p>
            <a:pPr eaLnBrk="0" hangingPunct="0">
              <a:lnSpc>
                <a:spcPct val="70000"/>
              </a:lnSpc>
              <a:spcBef>
                <a:spcPct val="50000"/>
              </a:spcBef>
              <a:buFontTx/>
              <a:buChar char="•"/>
            </a:pPr>
            <a:r>
              <a:rPr lang="en-US" sz="2400" b="1">
                <a:solidFill>
                  <a:srgbClr val="FFFF66"/>
                </a:solidFill>
                <a:latin typeface="Times New Roman" pitchFamily="18" charset="0"/>
              </a:rPr>
              <a:t>Boredom</a:t>
            </a:r>
          </a:p>
          <a:p>
            <a:pPr eaLnBrk="0" hangingPunct="0">
              <a:lnSpc>
                <a:spcPct val="70000"/>
              </a:lnSpc>
              <a:spcBef>
                <a:spcPct val="50000"/>
              </a:spcBef>
              <a:buFontTx/>
              <a:buChar char="•"/>
            </a:pPr>
            <a:r>
              <a:rPr lang="en-US" sz="2400" b="1">
                <a:solidFill>
                  <a:srgbClr val="FFFF66"/>
                </a:solidFill>
                <a:latin typeface="Times New Roman" pitchFamily="18" charset="0"/>
              </a:rPr>
              <a:t>Anxiety</a:t>
            </a:r>
          </a:p>
          <a:p>
            <a:pPr eaLnBrk="0" hangingPunct="0">
              <a:lnSpc>
                <a:spcPct val="70000"/>
              </a:lnSpc>
              <a:spcBef>
                <a:spcPct val="50000"/>
              </a:spcBef>
              <a:buFontTx/>
              <a:buChar char="•"/>
            </a:pPr>
            <a:r>
              <a:rPr lang="en-US" sz="2400" b="1">
                <a:solidFill>
                  <a:srgbClr val="FFFF66"/>
                </a:solidFill>
                <a:latin typeface="Times New Roman" pitchFamily="18" charset="0"/>
              </a:rPr>
              <a:t>After Work</a:t>
            </a:r>
          </a:p>
          <a:p>
            <a:pPr eaLnBrk="0" hangingPunct="0">
              <a:lnSpc>
                <a:spcPct val="70000"/>
              </a:lnSpc>
              <a:spcBef>
                <a:spcPct val="50000"/>
              </a:spcBef>
              <a:buFontTx/>
              <a:buChar char="•"/>
            </a:pPr>
            <a:r>
              <a:rPr lang="en-US" sz="2400" b="1">
                <a:solidFill>
                  <a:srgbClr val="FFFF66"/>
                </a:solidFill>
                <a:latin typeface="Times New Roman" pitchFamily="18" charset="0"/>
              </a:rPr>
              <a:t>Loneliness</a:t>
            </a:r>
          </a:p>
        </p:txBody>
      </p:sp>
      <p:sp>
        <p:nvSpPr>
          <p:cNvPr id="67590" name="Text Box 6"/>
          <p:cNvSpPr txBox="1">
            <a:spLocks noChangeArrowheads="1"/>
          </p:cNvSpPr>
          <p:nvPr/>
        </p:nvSpPr>
        <p:spPr bwMode="auto">
          <a:xfrm>
            <a:off x="5834063" y="2781300"/>
            <a:ext cx="2930525" cy="3560763"/>
          </a:xfrm>
          <a:prstGeom prst="rect">
            <a:avLst/>
          </a:prstGeom>
          <a:noFill/>
          <a:ln w="9525">
            <a:noFill/>
            <a:miter lim="800000"/>
            <a:headEnd/>
            <a:tailEnd/>
          </a:ln>
        </p:spPr>
        <p:txBody>
          <a:bodyPr anchor="ctr">
            <a:spAutoFit/>
          </a:bodyPr>
          <a:lstStyle/>
          <a:p>
            <a:pPr eaLnBrk="0" hangingPunct="0">
              <a:lnSpc>
                <a:spcPct val="70000"/>
              </a:lnSpc>
              <a:spcBef>
                <a:spcPct val="50000"/>
              </a:spcBef>
              <a:tabLst>
                <a:tab pos="115888" algn="l"/>
              </a:tabLst>
            </a:pPr>
            <a:r>
              <a:rPr lang="en-US" sz="2400" b="1" u="sng">
                <a:solidFill>
                  <a:srgbClr val="FFFF66"/>
                </a:solidFill>
                <a:latin typeface="Times New Roman" pitchFamily="18" charset="0"/>
              </a:rPr>
              <a:t>Responses</a:t>
            </a:r>
            <a:endParaRPr lang="en-US" sz="2400" b="1">
              <a:solidFill>
                <a:srgbClr val="FFFF66"/>
              </a:solidFill>
              <a:latin typeface="Times New Roman" pitchFamily="18" charset="0"/>
            </a:endParaRP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Continual Thoughts 	of AOD</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Strong 			Physiological 		Arousal</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Psychological 		Dependency</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Strong Cravings</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Frequent Use</a:t>
            </a:r>
          </a:p>
        </p:txBody>
      </p:sp>
      <p:sp>
        <p:nvSpPr>
          <p:cNvPr id="67591" name="AutoShape 7"/>
          <p:cNvSpPr>
            <a:spLocks noChangeArrowheads="1"/>
          </p:cNvSpPr>
          <p:nvPr/>
        </p:nvSpPr>
        <p:spPr bwMode="auto">
          <a:xfrm>
            <a:off x="3205163" y="3981450"/>
            <a:ext cx="2393950" cy="1584325"/>
          </a:xfrm>
          <a:prstGeom prst="rightArrow">
            <a:avLst>
              <a:gd name="adj1" fmla="val 50000"/>
              <a:gd name="adj2" fmla="val 37776"/>
            </a:avLst>
          </a:prstGeom>
          <a:solidFill>
            <a:srgbClr val="FF5050"/>
          </a:solidFill>
          <a:ln w="9525">
            <a:solidFill>
              <a:schemeClr val="tx1"/>
            </a:solidFill>
            <a:miter lim="800000"/>
            <a:headEnd/>
            <a:tailEnd/>
          </a:ln>
        </p:spPr>
        <p:txBody>
          <a:bodyPr anchor="ctr">
            <a:spAutoFit/>
          </a:bodyPr>
          <a:lstStyle/>
          <a:p>
            <a:endParaRPr lang="en-US"/>
          </a:p>
        </p:txBody>
      </p:sp>
      <p:sp>
        <p:nvSpPr>
          <p:cNvPr id="88073" name="Text Box 8"/>
          <p:cNvSpPr txBox="1">
            <a:spLocks noChangeArrowheads="1"/>
          </p:cNvSpPr>
          <p:nvPr/>
        </p:nvSpPr>
        <p:spPr bwMode="auto">
          <a:xfrm>
            <a:off x="3270250" y="3548063"/>
            <a:ext cx="1900238" cy="433387"/>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3200" b="1">
                <a:solidFill>
                  <a:srgbClr val="FFFF66"/>
                </a:solidFill>
                <a:latin typeface="Times New Roman" pitchFamily="18" charset="0"/>
              </a:rPr>
              <a:t>STRONG</a:t>
            </a:r>
            <a:endParaRPr lang="en-US" sz="2800" b="1">
              <a:solidFill>
                <a:srgbClr val="FFFF66"/>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anim calcmode="lin" valueType="num">
                                      <p:cBhvr>
                                        <p:cTn id="7" dur="500" fill="hold"/>
                                        <p:tgtEl>
                                          <p:spTgt spid="67591"/>
                                        </p:tgtEl>
                                        <p:attrNameLst>
                                          <p:attrName>ppt_x</p:attrName>
                                        </p:attrNameLst>
                                      </p:cBhvr>
                                      <p:tavLst>
                                        <p:tav tm="0">
                                          <p:val>
                                            <p:strVal val="#ppt_x-#ppt_w/2"/>
                                          </p:val>
                                        </p:tav>
                                        <p:tav tm="100000">
                                          <p:val>
                                            <p:strVal val="#ppt_x"/>
                                          </p:val>
                                        </p:tav>
                                      </p:tavLst>
                                    </p:anim>
                                    <p:anim calcmode="lin" valueType="num">
                                      <p:cBhvr>
                                        <p:cTn id="8" dur="500" fill="hold"/>
                                        <p:tgtEl>
                                          <p:spTgt spid="67591"/>
                                        </p:tgtEl>
                                        <p:attrNameLst>
                                          <p:attrName>ppt_y</p:attrName>
                                        </p:attrNameLst>
                                      </p:cBhvr>
                                      <p:tavLst>
                                        <p:tav tm="0">
                                          <p:val>
                                            <p:strVal val="#ppt_y"/>
                                          </p:val>
                                        </p:tav>
                                        <p:tav tm="100000">
                                          <p:val>
                                            <p:strVal val="#ppt_y"/>
                                          </p:val>
                                        </p:tav>
                                      </p:tavLst>
                                    </p:anim>
                                    <p:anim calcmode="lin" valueType="num">
                                      <p:cBhvr>
                                        <p:cTn id="9" dur="500" fill="hold"/>
                                        <p:tgtEl>
                                          <p:spTgt spid="67591"/>
                                        </p:tgtEl>
                                        <p:attrNameLst>
                                          <p:attrName>ppt_w</p:attrName>
                                        </p:attrNameLst>
                                      </p:cBhvr>
                                      <p:tavLst>
                                        <p:tav tm="0">
                                          <p:val>
                                            <p:fltVal val="0"/>
                                          </p:val>
                                        </p:tav>
                                        <p:tav tm="100000">
                                          <p:val>
                                            <p:strVal val="#ppt_w"/>
                                          </p:val>
                                        </p:tav>
                                      </p:tavLst>
                                    </p:anim>
                                    <p:anim calcmode="lin" valueType="num">
                                      <p:cBhvr>
                                        <p:cTn id="10" dur="500" fill="hold"/>
                                        <p:tgtEl>
                                          <p:spTgt spid="6759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67590"/>
                                        </p:tgtEl>
                                        <p:attrNameLst>
                                          <p:attrName>style.visibility</p:attrName>
                                        </p:attrNameLst>
                                      </p:cBhvr>
                                      <p:to>
                                        <p:strVal val="visible"/>
                                      </p:to>
                                    </p:set>
                                    <p:anim calcmode="lin" valueType="num">
                                      <p:cBhvr additive="base">
                                        <p:cTn id="15" dur="500" fill="hold"/>
                                        <p:tgtEl>
                                          <p:spTgt spid="67590"/>
                                        </p:tgtEl>
                                        <p:attrNameLst>
                                          <p:attrName>ppt_x</p:attrName>
                                        </p:attrNameLst>
                                      </p:cBhvr>
                                      <p:tavLst>
                                        <p:tav tm="0">
                                          <p:val>
                                            <p:strVal val="1+#ppt_w/2"/>
                                          </p:val>
                                        </p:tav>
                                        <p:tav tm="100000">
                                          <p:val>
                                            <p:strVal val="#ppt_x"/>
                                          </p:val>
                                        </p:tav>
                                      </p:tavLst>
                                    </p:anim>
                                    <p:anim calcmode="lin" valueType="num">
                                      <p:cBhvr additive="base">
                                        <p:cTn id="16" dur="500" fill="hold"/>
                                        <p:tgtEl>
                                          <p:spTgt spid="67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utoUpdateAnimBg="0"/>
      <p:bldP spid="675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2"/>
          <p:cNvSpPr>
            <a:spLocks noGrp="1"/>
          </p:cNvSpPr>
          <p:nvPr>
            <p:ph type="ftr" sz="quarter" idx="11"/>
          </p:nvPr>
        </p:nvSpPr>
        <p:spPr>
          <a:noFill/>
        </p:spPr>
        <p:txBody>
          <a:bodyPr/>
          <a:lstStyle/>
          <a:p>
            <a:r>
              <a:rPr lang="en-US" smtClean="0"/>
              <a:t>© 2006 Matrix Institute</a:t>
            </a:r>
          </a:p>
        </p:txBody>
      </p:sp>
      <p:grpSp>
        <p:nvGrpSpPr>
          <p:cNvPr id="2" name="Group 2"/>
          <p:cNvGrpSpPr>
            <a:grpSpLocks/>
          </p:cNvGrpSpPr>
          <p:nvPr/>
        </p:nvGrpSpPr>
        <p:grpSpPr bwMode="auto">
          <a:xfrm>
            <a:off x="627063" y="-85725"/>
            <a:ext cx="7772400" cy="1577976"/>
            <a:chOff x="395" y="0"/>
            <a:chExt cx="4896" cy="994"/>
          </a:xfrm>
        </p:grpSpPr>
        <p:sp>
          <p:nvSpPr>
            <p:cNvPr id="4130" name="Rectangle 3"/>
            <p:cNvSpPr>
              <a:spLocks noChangeArrowheads="1"/>
            </p:cNvSpPr>
            <p:nvPr/>
          </p:nvSpPr>
          <p:spPr bwMode="auto">
            <a:xfrm>
              <a:off x="395" y="0"/>
              <a:ext cx="4896" cy="720"/>
            </a:xfrm>
            <a:prstGeom prst="rect">
              <a:avLst/>
            </a:prstGeom>
            <a:noFill/>
            <a:ln w="9525">
              <a:noFill/>
              <a:miter lim="800000"/>
              <a:headEnd/>
              <a:tailEnd/>
            </a:ln>
          </p:spPr>
          <p:txBody>
            <a:bodyPr anchor="ctr"/>
            <a:lstStyle/>
            <a:p>
              <a:pPr algn="ctr"/>
              <a:r>
                <a:rPr lang="en-US" sz="4000" b="1">
                  <a:solidFill>
                    <a:srgbClr val="FFFF66"/>
                  </a:solidFill>
                </a:rPr>
                <a:t>Development of Craving Response</a:t>
              </a:r>
              <a:endParaRPr lang="en-US" sz="4400" b="1">
                <a:solidFill>
                  <a:srgbClr val="FFFF66"/>
                </a:solidFill>
              </a:endParaRPr>
            </a:p>
          </p:txBody>
        </p:sp>
        <p:sp>
          <p:nvSpPr>
            <p:cNvPr id="4131" name="Text Box 4"/>
            <p:cNvSpPr txBox="1">
              <a:spLocks noChangeArrowheads="1"/>
            </p:cNvSpPr>
            <p:nvPr/>
          </p:nvSpPr>
          <p:spPr bwMode="auto">
            <a:xfrm>
              <a:off x="1696" y="587"/>
              <a:ext cx="2419" cy="407"/>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66"/>
                  </a:solidFill>
                  <a:latin typeface="Times New Roman" pitchFamily="18" charset="0"/>
                </a:rPr>
                <a:t>Dependence Phase</a:t>
              </a:r>
              <a:endParaRPr lang="en-US" sz="2800" b="1" dirty="0">
                <a:solidFill>
                  <a:srgbClr val="FFFF66"/>
                </a:solidFill>
                <a:latin typeface="Times New Roman" pitchFamily="18" charset="0"/>
              </a:endParaRPr>
            </a:p>
          </p:txBody>
        </p:sp>
      </p:grpSp>
      <p:sp>
        <p:nvSpPr>
          <p:cNvPr id="4101" name="Text Box 5"/>
          <p:cNvSpPr txBox="1">
            <a:spLocks noChangeArrowheads="1"/>
          </p:cNvSpPr>
          <p:nvPr/>
        </p:nvSpPr>
        <p:spPr bwMode="auto">
          <a:xfrm>
            <a:off x="347663" y="1630363"/>
            <a:ext cx="1844675"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Thinking of Using</a:t>
            </a:r>
          </a:p>
        </p:txBody>
      </p:sp>
      <p:sp>
        <p:nvSpPr>
          <p:cNvPr id="4102" name="Text Box 6"/>
          <p:cNvSpPr txBox="1">
            <a:spLocks noChangeArrowheads="1"/>
          </p:cNvSpPr>
          <p:nvPr/>
        </p:nvSpPr>
        <p:spPr bwMode="auto">
          <a:xfrm>
            <a:off x="3116263" y="1630363"/>
            <a:ext cx="2886075"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Mild Physiological Response</a:t>
            </a:r>
          </a:p>
        </p:txBody>
      </p:sp>
      <p:sp>
        <p:nvSpPr>
          <p:cNvPr id="4103" name="Text Box 7"/>
          <p:cNvSpPr txBox="1">
            <a:spLocks noChangeArrowheads="1"/>
          </p:cNvSpPr>
          <p:nvPr/>
        </p:nvSpPr>
        <p:spPr bwMode="auto">
          <a:xfrm>
            <a:off x="6516688" y="1630363"/>
            <a:ext cx="2627312"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Entering Using Site</a:t>
            </a:r>
          </a:p>
        </p:txBody>
      </p:sp>
      <p:sp>
        <p:nvSpPr>
          <p:cNvPr id="71688" name="Text Box 8"/>
          <p:cNvSpPr txBox="1">
            <a:spLocks noChangeArrowheads="1"/>
          </p:cNvSpPr>
          <p:nvPr/>
        </p:nvSpPr>
        <p:spPr bwMode="auto">
          <a:xfrm>
            <a:off x="3176588" y="2279650"/>
            <a:ext cx="2913062" cy="1671638"/>
          </a:xfrm>
          <a:prstGeom prst="rect">
            <a:avLst/>
          </a:prstGeom>
          <a:solidFill>
            <a:srgbClr val="FFCCCC"/>
          </a:solidFill>
          <a:ln w="9525">
            <a:solidFill>
              <a:schemeClr val="tx1"/>
            </a:solidFill>
            <a:miter lim="800000"/>
            <a:headEnd/>
            <a:tailEnd/>
          </a:ln>
        </p:spPr>
        <p:txBody>
          <a:bodyPr anchor="ctr">
            <a:spAutoFit/>
          </a:bodyPr>
          <a:lstStyle/>
          <a:p>
            <a:pPr eaLnBrk="0" hangingPunct="0">
              <a:lnSpc>
                <a:spcPct val="70000"/>
              </a:lnSpc>
              <a:spcBef>
                <a:spcPct val="50000"/>
              </a:spcBef>
            </a:pPr>
            <a:r>
              <a:rPr lang="en-US" sz="2400" b="1" dirty="0">
                <a:solidFill>
                  <a:srgbClr val="00B0F0"/>
                </a:solidFill>
                <a:latin typeface="Times New Roman" pitchFamily="18" charset="0"/>
                <a:sym typeface="Wingdings 3" pitchFamily="18" charset="2"/>
              </a:rPr>
              <a:t> </a:t>
            </a:r>
            <a:r>
              <a:rPr lang="en-US" sz="2400" b="1" dirty="0">
                <a:solidFill>
                  <a:srgbClr val="00B0F0"/>
                </a:solidFill>
                <a:latin typeface="Times New Roman" pitchFamily="18" charset="0"/>
              </a:rPr>
              <a:t>Heart Rate</a:t>
            </a:r>
          </a:p>
          <a:p>
            <a:pPr eaLnBrk="0" hangingPunct="0">
              <a:lnSpc>
                <a:spcPct val="70000"/>
              </a:lnSpc>
              <a:spcBef>
                <a:spcPct val="50000"/>
              </a:spcBef>
            </a:pPr>
            <a:r>
              <a:rPr lang="en-US" sz="2400" b="1" dirty="0">
                <a:solidFill>
                  <a:srgbClr val="00B0F0"/>
                </a:solidFill>
                <a:latin typeface="Times New Roman" pitchFamily="18" charset="0"/>
                <a:sym typeface="Wingdings 3" pitchFamily="18" charset="2"/>
              </a:rPr>
              <a:t> </a:t>
            </a:r>
            <a:r>
              <a:rPr lang="en-US" sz="2400" b="1" dirty="0">
                <a:solidFill>
                  <a:srgbClr val="00B0F0"/>
                </a:solidFill>
                <a:latin typeface="Times New Roman" pitchFamily="18" charset="0"/>
              </a:rPr>
              <a:t>Breathing Rate</a:t>
            </a:r>
          </a:p>
          <a:p>
            <a:pPr eaLnBrk="0" hangingPunct="0">
              <a:lnSpc>
                <a:spcPct val="70000"/>
              </a:lnSpc>
              <a:spcBef>
                <a:spcPct val="50000"/>
              </a:spcBef>
            </a:pPr>
            <a:r>
              <a:rPr lang="en-US" sz="2400" b="1" dirty="0">
                <a:solidFill>
                  <a:srgbClr val="00B0F0"/>
                </a:solidFill>
                <a:latin typeface="Times New Roman" pitchFamily="18" charset="0"/>
                <a:sym typeface="Wingdings 3" pitchFamily="18" charset="2"/>
              </a:rPr>
              <a:t> </a:t>
            </a:r>
            <a:r>
              <a:rPr lang="en-US" sz="2400" b="1" dirty="0">
                <a:solidFill>
                  <a:srgbClr val="00B0F0"/>
                </a:solidFill>
                <a:latin typeface="Times New Roman" pitchFamily="18" charset="0"/>
              </a:rPr>
              <a:t>Energy</a:t>
            </a:r>
          </a:p>
          <a:p>
            <a:pPr eaLnBrk="0" hangingPunct="0">
              <a:lnSpc>
                <a:spcPct val="70000"/>
              </a:lnSpc>
              <a:spcBef>
                <a:spcPct val="50000"/>
              </a:spcBef>
            </a:pPr>
            <a:r>
              <a:rPr lang="en-US" sz="2400" b="1" dirty="0">
                <a:solidFill>
                  <a:srgbClr val="00B0F0"/>
                </a:solidFill>
                <a:latin typeface="Times New Roman" pitchFamily="18" charset="0"/>
                <a:sym typeface="Wingdings 3" pitchFamily="18" charset="2"/>
              </a:rPr>
              <a:t> </a:t>
            </a:r>
            <a:r>
              <a:rPr lang="en-US" sz="2400" b="1" dirty="0">
                <a:solidFill>
                  <a:srgbClr val="00B0F0"/>
                </a:solidFill>
                <a:latin typeface="Times New Roman" pitchFamily="18" charset="0"/>
              </a:rPr>
              <a:t>Adrenaline Effects</a:t>
            </a:r>
          </a:p>
        </p:txBody>
      </p:sp>
      <p:sp>
        <p:nvSpPr>
          <p:cNvPr id="4105" name="Text Box 9"/>
          <p:cNvSpPr txBox="1">
            <a:spLocks noChangeArrowheads="1"/>
          </p:cNvSpPr>
          <p:nvPr/>
        </p:nvSpPr>
        <p:spPr bwMode="auto">
          <a:xfrm>
            <a:off x="0" y="4229100"/>
            <a:ext cx="4125913"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Powerful Physiological Response</a:t>
            </a:r>
          </a:p>
        </p:txBody>
      </p:sp>
      <p:sp>
        <p:nvSpPr>
          <p:cNvPr id="4106" name="Text Box 10"/>
          <p:cNvSpPr txBox="1">
            <a:spLocks noChangeArrowheads="1"/>
          </p:cNvSpPr>
          <p:nvPr/>
        </p:nvSpPr>
        <p:spPr bwMode="auto">
          <a:xfrm>
            <a:off x="3230563" y="4229100"/>
            <a:ext cx="2770187" cy="347663"/>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Use of AODs</a:t>
            </a:r>
          </a:p>
        </p:txBody>
      </p:sp>
      <p:sp>
        <p:nvSpPr>
          <p:cNvPr id="4107" name="Text Box 11"/>
          <p:cNvSpPr txBox="1">
            <a:spLocks noChangeArrowheads="1"/>
          </p:cNvSpPr>
          <p:nvPr/>
        </p:nvSpPr>
        <p:spPr bwMode="auto">
          <a:xfrm>
            <a:off x="6494463" y="4229100"/>
            <a:ext cx="2165350" cy="347663"/>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AOD Effects</a:t>
            </a:r>
          </a:p>
        </p:txBody>
      </p:sp>
      <p:sp>
        <p:nvSpPr>
          <p:cNvPr id="71692" name="Text Box 12"/>
          <p:cNvSpPr txBox="1">
            <a:spLocks noChangeArrowheads="1"/>
          </p:cNvSpPr>
          <p:nvPr/>
        </p:nvSpPr>
        <p:spPr bwMode="auto">
          <a:xfrm>
            <a:off x="346075" y="4840288"/>
            <a:ext cx="2882900" cy="1671637"/>
          </a:xfrm>
          <a:prstGeom prst="rect">
            <a:avLst/>
          </a:prstGeom>
          <a:solidFill>
            <a:srgbClr val="FF6699"/>
          </a:solidFill>
          <a:ln w="9525">
            <a:solidFill>
              <a:schemeClr val="tx1"/>
            </a:solidFill>
            <a:miter lim="800000"/>
            <a:headEnd/>
            <a:tailEnd/>
          </a:ln>
        </p:spPr>
        <p:txBody>
          <a:bodyPr anchor="ctr">
            <a:spAutoFit/>
          </a:bodyPr>
          <a:lstStyle/>
          <a:p>
            <a:pPr eaLnBrk="0" hangingPunct="0">
              <a:lnSpc>
                <a:spcPct val="70000"/>
              </a:lnSpc>
              <a:spcBef>
                <a:spcPct val="50000"/>
              </a:spcBef>
              <a:buFont typeface="Wingdings 3" pitchFamily="18" charset="2"/>
              <a:buNone/>
            </a:pPr>
            <a:r>
              <a:rPr lang="en-US" sz="2400" b="1">
                <a:latin typeface="Times New Roman" pitchFamily="18" charset="0"/>
                <a:sym typeface="Wingdings 3" pitchFamily="18" charset="2"/>
              </a:rPr>
              <a:t> </a:t>
            </a:r>
            <a:r>
              <a:rPr lang="en-US" sz="2400" b="1">
                <a:latin typeface="Times New Roman" pitchFamily="18" charset="0"/>
              </a:rPr>
              <a:t>Heart Rate</a:t>
            </a:r>
          </a:p>
          <a:p>
            <a:pPr eaLnBrk="0" hangingPunct="0">
              <a:lnSpc>
                <a:spcPct val="70000"/>
              </a:lnSpc>
              <a:spcBef>
                <a:spcPct val="50000"/>
              </a:spcBef>
              <a:buFont typeface="Wingdings 3" pitchFamily="18" charset="2"/>
              <a:buNone/>
            </a:pPr>
            <a:r>
              <a:rPr lang="en-US" sz="2400" b="1">
                <a:latin typeface="Times New Roman" pitchFamily="18" charset="0"/>
                <a:sym typeface="Wingdings 3" pitchFamily="18" charset="2"/>
              </a:rPr>
              <a:t> </a:t>
            </a:r>
            <a:r>
              <a:rPr lang="en-US" sz="2400" b="1">
                <a:latin typeface="Times New Roman" pitchFamily="18" charset="0"/>
              </a:rPr>
              <a:t>Breathing Rate</a:t>
            </a:r>
          </a:p>
          <a:p>
            <a:pPr eaLnBrk="0" hangingPunct="0">
              <a:lnSpc>
                <a:spcPct val="70000"/>
              </a:lnSpc>
              <a:spcBef>
                <a:spcPct val="50000"/>
              </a:spcBef>
              <a:buFont typeface="Wingdings 3" pitchFamily="18" charset="2"/>
              <a:buNone/>
            </a:pPr>
            <a:r>
              <a:rPr lang="en-US" sz="2400" b="1">
                <a:latin typeface="Times New Roman" pitchFamily="18" charset="0"/>
                <a:sym typeface="Wingdings 3" pitchFamily="18" charset="2"/>
              </a:rPr>
              <a:t> </a:t>
            </a:r>
            <a:r>
              <a:rPr lang="en-US" sz="2400" b="1">
                <a:latin typeface="Times New Roman" pitchFamily="18" charset="0"/>
              </a:rPr>
              <a:t>Energy</a:t>
            </a:r>
          </a:p>
          <a:p>
            <a:pPr eaLnBrk="0" hangingPunct="0">
              <a:lnSpc>
                <a:spcPct val="70000"/>
              </a:lnSpc>
              <a:spcBef>
                <a:spcPct val="50000"/>
              </a:spcBef>
              <a:buFont typeface="Wingdings 3" pitchFamily="18" charset="2"/>
              <a:buNone/>
            </a:pPr>
            <a:r>
              <a:rPr lang="en-US" sz="2400" b="1">
                <a:latin typeface="Times New Roman" pitchFamily="18" charset="0"/>
                <a:sym typeface="Wingdings 3" pitchFamily="18" charset="2"/>
              </a:rPr>
              <a:t> </a:t>
            </a:r>
            <a:r>
              <a:rPr lang="en-US" sz="2400" b="1">
                <a:latin typeface="Times New Roman" pitchFamily="18" charset="0"/>
              </a:rPr>
              <a:t>Adrenaline Effects</a:t>
            </a:r>
          </a:p>
        </p:txBody>
      </p:sp>
      <p:sp>
        <p:nvSpPr>
          <p:cNvPr id="71693" name="Text Box 13"/>
          <p:cNvSpPr txBox="1">
            <a:spLocks noChangeArrowheads="1"/>
          </p:cNvSpPr>
          <p:nvPr/>
        </p:nvSpPr>
        <p:spPr bwMode="auto">
          <a:xfrm>
            <a:off x="6148388" y="4875213"/>
            <a:ext cx="2511425" cy="1233487"/>
          </a:xfrm>
          <a:prstGeom prst="rect">
            <a:avLst/>
          </a:prstGeom>
          <a:solidFill>
            <a:srgbClr val="FF0000"/>
          </a:solidFill>
          <a:ln w="9525">
            <a:solidFill>
              <a:schemeClr val="tx1"/>
            </a:solidFill>
            <a:miter lim="800000"/>
            <a:headEnd/>
            <a:tailEnd/>
          </a:ln>
        </p:spPr>
        <p:txBody>
          <a:bodyPr anchor="ctr">
            <a:spAutoFit/>
          </a:bodyPr>
          <a:lstStyle/>
          <a:p>
            <a:pPr eaLnBrk="0" hangingPunct="0">
              <a:lnSpc>
                <a:spcPct val="70000"/>
              </a:lnSpc>
              <a:spcBef>
                <a:spcPct val="50000"/>
              </a:spcBef>
            </a:pPr>
            <a:r>
              <a:rPr lang="en-US" sz="2400" b="1">
                <a:latin typeface="Times New Roman" pitchFamily="18" charset="0"/>
              </a:rPr>
              <a:t>Heart</a:t>
            </a:r>
          </a:p>
          <a:p>
            <a:pPr eaLnBrk="0" hangingPunct="0">
              <a:lnSpc>
                <a:spcPct val="70000"/>
              </a:lnSpc>
              <a:spcBef>
                <a:spcPct val="50000"/>
              </a:spcBef>
            </a:pPr>
            <a:r>
              <a:rPr lang="en-US" sz="2400" b="1">
                <a:latin typeface="Times New Roman" pitchFamily="18" charset="0"/>
              </a:rPr>
              <a:t>Blood Pressure</a:t>
            </a:r>
          </a:p>
          <a:p>
            <a:pPr eaLnBrk="0" hangingPunct="0">
              <a:lnSpc>
                <a:spcPct val="70000"/>
              </a:lnSpc>
              <a:spcBef>
                <a:spcPct val="50000"/>
              </a:spcBef>
            </a:pPr>
            <a:r>
              <a:rPr lang="en-US" sz="2400" b="1">
                <a:latin typeface="Times New Roman" pitchFamily="18" charset="0"/>
              </a:rPr>
              <a:t>Energy</a:t>
            </a:r>
          </a:p>
        </p:txBody>
      </p:sp>
      <p:pic>
        <p:nvPicPr>
          <p:cNvPr id="71694" name="Picture 14"/>
          <p:cNvPicPr>
            <a:picLocks noChangeAspect="1" noChangeArrowheads="1"/>
          </p:cNvPicPr>
          <p:nvPr/>
        </p:nvPicPr>
        <p:blipFill>
          <a:blip r:embed="rId4" cstate="print"/>
          <a:srcRect/>
          <a:stretch>
            <a:fillRect/>
          </a:stretch>
        </p:blipFill>
        <p:spPr bwMode="auto">
          <a:xfrm>
            <a:off x="6716713" y="2241550"/>
            <a:ext cx="2063750" cy="1863725"/>
          </a:xfrm>
          <a:prstGeom prst="rect">
            <a:avLst/>
          </a:prstGeom>
          <a:noFill/>
          <a:ln w="9525">
            <a:noFill/>
            <a:miter lim="800000"/>
            <a:headEnd/>
            <a:tailEnd/>
          </a:ln>
        </p:spPr>
      </p:pic>
      <p:grpSp>
        <p:nvGrpSpPr>
          <p:cNvPr id="3" name="Group 15"/>
          <p:cNvGrpSpPr>
            <a:grpSpLocks/>
          </p:cNvGrpSpPr>
          <p:nvPr/>
        </p:nvGrpSpPr>
        <p:grpSpPr bwMode="auto">
          <a:xfrm>
            <a:off x="3902075" y="4625975"/>
            <a:ext cx="1644650" cy="1939925"/>
            <a:chOff x="2189" y="2114"/>
            <a:chExt cx="1763" cy="1694"/>
          </a:xfrm>
        </p:grpSpPr>
        <p:graphicFrame>
          <p:nvGraphicFramePr>
            <p:cNvPr id="4098" name="Object 16"/>
            <p:cNvGraphicFramePr>
              <a:graphicFrameLocks noChangeAspect="1"/>
            </p:cNvGraphicFramePr>
            <p:nvPr/>
          </p:nvGraphicFramePr>
          <p:xfrm>
            <a:off x="2678" y="2114"/>
            <a:ext cx="1274" cy="1074"/>
          </p:xfrm>
          <a:graphic>
            <a:graphicData uri="http://schemas.openxmlformats.org/presentationml/2006/ole">
              <p:oleObj spid="_x0000_s2050" name="Bitmap Image" r:id="rId5" imgW="2232854" imgH="1874682" progId="PBrush">
                <p:embed/>
              </p:oleObj>
            </a:graphicData>
          </a:graphic>
        </p:graphicFrame>
        <p:pic>
          <p:nvPicPr>
            <p:cNvPr id="4128" name="Picture 17"/>
            <p:cNvPicPr>
              <a:picLocks noChangeAspect="1" noChangeArrowheads="1"/>
            </p:cNvPicPr>
            <p:nvPr/>
          </p:nvPicPr>
          <p:blipFill>
            <a:blip r:embed="rId6" cstate="print"/>
            <a:srcRect/>
            <a:stretch>
              <a:fillRect/>
            </a:stretch>
          </p:blipFill>
          <p:spPr bwMode="auto">
            <a:xfrm>
              <a:off x="2189" y="2145"/>
              <a:ext cx="443" cy="1567"/>
            </a:xfrm>
            <a:prstGeom prst="rect">
              <a:avLst/>
            </a:prstGeom>
            <a:noFill/>
            <a:ln w="9525">
              <a:noFill/>
              <a:miter lim="800000"/>
              <a:headEnd/>
              <a:tailEnd/>
            </a:ln>
          </p:spPr>
        </p:pic>
        <p:pic>
          <p:nvPicPr>
            <p:cNvPr id="4129" name="Picture 18"/>
            <p:cNvPicPr>
              <a:picLocks noChangeAspect="1" noChangeArrowheads="1"/>
            </p:cNvPicPr>
            <p:nvPr/>
          </p:nvPicPr>
          <p:blipFill>
            <a:blip r:embed="rId7" cstate="print"/>
            <a:srcRect/>
            <a:stretch>
              <a:fillRect/>
            </a:stretch>
          </p:blipFill>
          <p:spPr bwMode="auto">
            <a:xfrm>
              <a:off x="2753" y="2878"/>
              <a:ext cx="1068" cy="930"/>
            </a:xfrm>
            <a:prstGeom prst="rect">
              <a:avLst/>
            </a:prstGeom>
            <a:noFill/>
            <a:ln w="9525">
              <a:noFill/>
              <a:miter lim="800000"/>
              <a:headEnd/>
              <a:tailEnd/>
            </a:ln>
          </p:spPr>
        </p:pic>
      </p:grpSp>
      <p:grpSp>
        <p:nvGrpSpPr>
          <p:cNvPr id="4" name="Group 19"/>
          <p:cNvGrpSpPr>
            <a:grpSpLocks/>
          </p:cNvGrpSpPr>
          <p:nvPr/>
        </p:nvGrpSpPr>
        <p:grpSpPr bwMode="auto">
          <a:xfrm>
            <a:off x="57150" y="3244850"/>
            <a:ext cx="500063" cy="619125"/>
            <a:chOff x="1545" y="543"/>
            <a:chExt cx="2672" cy="3720"/>
          </a:xfrm>
        </p:grpSpPr>
        <p:pic>
          <p:nvPicPr>
            <p:cNvPr id="4116" name="Picture 20"/>
            <p:cNvPicPr>
              <a:picLocks noChangeAspect="1" noChangeArrowheads="1"/>
            </p:cNvPicPr>
            <p:nvPr/>
          </p:nvPicPr>
          <p:blipFill>
            <a:blip r:embed="rId8" cstate="print"/>
            <a:srcRect/>
            <a:stretch>
              <a:fillRect/>
            </a:stretch>
          </p:blipFill>
          <p:spPr bwMode="auto">
            <a:xfrm>
              <a:off x="1545" y="1189"/>
              <a:ext cx="2672" cy="3074"/>
            </a:xfrm>
            <a:prstGeom prst="rect">
              <a:avLst/>
            </a:prstGeom>
            <a:noFill/>
            <a:ln w="9525">
              <a:noFill/>
              <a:miter lim="800000"/>
              <a:headEnd/>
              <a:tailEnd/>
            </a:ln>
          </p:spPr>
        </p:pic>
        <p:sp>
          <p:nvSpPr>
            <p:cNvPr id="4117" name="Text Box 21"/>
            <p:cNvSpPr txBox="1">
              <a:spLocks noChangeArrowheads="1"/>
            </p:cNvSpPr>
            <p:nvPr/>
          </p:nvSpPr>
          <p:spPr bwMode="auto">
            <a:xfrm>
              <a:off x="1774" y="848"/>
              <a:ext cx="984" cy="2089"/>
            </a:xfrm>
            <a:prstGeom prst="rect">
              <a:avLst/>
            </a:prstGeom>
            <a:noFill/>
            <a:ln w="9525">
              <a:noFill/>
              <a:miter lim="800000"/>
              <a:headEnd/>
              <a:tailEnd/>
            </a:ln>
          </p:spPr>
          <p:txBody>
            <a:bodyPr anchor="ctr">
              <a:spAutoFit/>
            </a:bodyPr>
            <a:lstStyle/>
            <a:p>
              <a:pPr eaLnBrk="0" hangingPunct="0">
                <a:lnSpc>
                  <a:spcPct val="70000"/>
                </a:lnSpc>
                <a:spcBef>
                  <a:spcPct val="50000"/>
                </a:spcBef>
              </a:pPr>
              <a:endParaRPr lang="en-US" sz="2400" b="1">
                <a:latin typeface="Times New Roman" pitchFamily="18" charset="0"/>
              </a:endParaRPr>
            </a:p>
          </p:txBody>
        </p:sp>
        <p:sp>
          <p:nvSpPr>
            <p:cNvPr id="4118" name="Text Box 22"/>
            <p:cNvSpPr txBox="1">
              <a:spLocks noChangeArrowheads="1"/>
            </p:cNvSpPr>
            <p:nvPr/>
          </p:nvSpPr>
          <p:spPr bwMode="auto">
            <a:xfrm>
              <a:off x="2232" y="543"/>
              <a:ext cx="1145" cy="2089"/>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4119" name="Text Box 23"/>
            <p:cNvSpPr txBox="1">
              <a:spLocks noChangeArrowheads="1"/>
            </p:cNvSpPr>
            <p:nvPr/>
          </p:nvSpPr>
          <p:spPr bwMode="auto">
            <a:xfrm>
              <a:off x="2783" y="772"/>
              <a:ext cx="984" cy="2089"/>
            </a:xfrm>
            <a:prstGeom prst="rect">
              <a:avLst/>
            </a:prstGeom>
            <a:noFill/>
            <a:ln w="9525">
              <a:noFill/>
              <a:miter lim="800000"/>
              <a:headEnd/>
              <a:tailEnd/>
            </a:ln>
          </p:spPr>
          <p:txBody>
            <a:bodyPr anchor="ctr">
              <a:spAutoFit/>
            </a:bodyPr>
            <a:lstStyle/>
            <a:p>
              <a:pPr algn="r" eaLnBrk="0" hangingPunct="0">
                <a:lnSpc>
                  <a:spcPct val="70000"/>
                </a:lnSpc>
                <a:spcBef>
                  <a:spcPct val="50000"/>
                </a:spcBef>
              </a:pPr>
              <a:endParaRPr lang="en-US" sz="2400" b="1">
                <a:latin typeface="Times New Roman" pitchFamily="18" charset="0"/>
              </a:endParaRPr>
            </a:p>
          </p:txBody>
        </p:sp>
        <p:sp>
          <p:nvSpPr>
            <p:cNvPr id="4120" name="Text Box 24"/>
            <p:cNvSpPr txBox="1">
              <a:spLocks noChangeArrowheads="1"/>
            </p:cNvSpPr>
            <p:nvPr/>
          </p:nvSpPr>
          <p:spPr bwMode="auto">
            <a:xfrm>
              <a:off x="2317" y="944"/>
              <a:ext cx="984" cy="2089"/>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4121" name="Text Box 25"/>
            <p:cNvSpPr txBox="1">
              <a:spLocks noChangeArrowheads="1"/>
            </p:cNvSpPr>
            <p:nvPr/>
          </p:nvSpPr>
          <p:spPr bwMode="auto">
            <a:xfrm>
              <a:off x="1706" y="1297"/>
              <a:ext cx="1052" cy="2089"/>
            </a:xfrm>
            <a:prstGeom prst="rect">
              <a:avLst/>
            </a:prstGeom>
            <a:noFill/>
            <a:ln w="9525">
              <a:noFill/>
              <a:miter lim="800000"/>
              <a:headEnd/>
              <a:tailEnd/>
            </a:ln>
          </p:spPr>
          <p:txBody>
            <a:bodyPr anchor="ctr">
              <a:spAutoFit/>
            </a:bodyPr>
            <a:lstStyle/>
            <a:p>
              <a:pPr eaLnBrk="0" hangingPunct="0">
                <a:lnSpc>
                  <a:spcPct val="70000"/>
                </a:lnSpc>
                <a:spcBef>
                  <a:spcPct val="50000"/>
                </a:spcBef>
              </a:pPr>
              <a:endParaRPr lang="en-US" sz="2400" b="1">
                <a:latin typeface="Times New Roman" pitchFamily="18" charset="0"/>
              </a:endParaRPr>
            </a:p>
          </p:txBody>
        </p:sp>
        <p:sp>
          <p:nvSpPr>
            <p:cNvPr id="4122" name="Text Box 26"/>
            <p:cNvSpPr txBox="1">
              <a:spLocks noChangeArrowheads="1"/>
            </p:cNvSpPr>
            <p:nvPr/>
          </p:nvSpPr>
          <p:spPr bwMode="auto">
            <a:xfrm>
              <a:off x="2894" y="1202"/>
              <a:ext cx="984" cy="2088"/>
            </a:xfrm>
            <a:prstGeom prst="rect">
              <a:avLst/>
            </a:prstGeom>
            <a:noFill/>
            <a:ln w="9525">
              <a:noFill/>
              <a:miter lim="800000"/>
              <a:headEnd/>
              <a:tailEnd/>
            </a:ln>
          </p:spPr>
          <p:txBody>
            <a:bodyPr anchor="ctr">
              <a:spAutoFit/>
            </a:bodyPr>
            <a:lstStyle/>
            <a:p>
              <a:pPr algn="r" eaLnBrk="0" hangingPunct="0">
                <a:lnSpc>
                  <a:spcPct val="70000"/>
                </a:lnSpc>
                <a:spcBef>
                  <a:spcPct val="50000"/>
                </a:spcBef>
              </a:pPr>
              <a:endParaRPr lang="en-US" sz="2400" b="1">
                <a:latin typeface="Times New Roman" pitchFamily="18" charset="0"/>
              </a:endParaRPr>
            </a:p>
          </p:txBody>
        </p:sp>
        <p:sp>
          <p:nvSpPr>
            <p:cNvPr id="4123" name="Text Box 27"/>
            <p:cNvSpPr txBox="1">
              <a:spLocks noChangeArrowheads="1"/>
            </p:cNvSpPr>
            <p:nvPr/>
          </p:nvSpPr>
          <p:spPr bwMode="auto">
            <a:xfrm>
              <a:off x="2461" y="1450"/>
              <a:ext cx="984" cy="2088"/>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4124" name="Text Box 28"/>
            <p:cNvSpPr txBox="1">
              <a:spLocks noChangeArrowheads="1"/>
            </p:cNvSpPr>
            <p:nvPr/>
          </p:nvSpPr>
          <p:spPr bwMode="auto">
            <a:xfrm>
              <a:off x="2970" y="1593"/>
              <a:ext cx="984" cy="2088"/>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4125" name="Text Box 29"/>
            <p:cNvSpPr txBox="1">
              <a:spLocks noChangeArrowheads="1"/>
            </p:cNvSpPr>
            <p:nvPr/>
          </p:nvSpPr>
          <p:spPr bwMode="auto">
            <a:xfrm>
              <a:off x="1783" y="1669"/>
              <a:ext cx="983" cy="2089"/>
            </a:xfrm>
            <a:prstGeom prst="rect">
              <a:avLst/>
            </a:prstGeom>
            <a:noFill/>
            <a:ln w="9525">
              <a:noFill/>
              <a:miter lim="800000"/>
              <a:headEnd/>
              <a:tailEnd/>
            </a:ln>
          </p:spPr>
          <p:txBody>
            <a:bodyPr anchor="ctr">
              <a:spAutoFit/>
            </a:bodyPr>
            <a:lstStyle/>
            <a:p>
              <a:pPr eaLnBrk="0" hangingPunct="0">
                <a:lnSpc>
                  <a:spcPct val="70000"/>
                </a:lnSpc>
                <a:spcBef>
                  <a:spcPct val="50000"/>
                </a:spcBef>
              </a:pPr>
              <a:endParaRPr lang="en-US" sz="2400" b="1">
                <a:latin typeface="Times New Roman" pitchFamily="18" charset="0"/>
              </a:endParaRPr>
            </a:p>
          </p:txBody>
        </p:sp>
        <p:sp>
          <p:nvSpPr>
            <p:cNvPr id="4126" name="Text Box 30"/>
            <p:cNvSpPr txBox="1">
              <a:spLocks noChangeArrowheads="1"/>
            </p:cNvSpPr>
            <p:nvPr/>
          </p:nvSpPr>
          <p:spPr bwMode="auto">
            <a:xfrm>
              <a:off x="2139" y="2051"/>
              <a:ext cx="984" cy="2088"/>
            </a:xfrm>
            <a:prstGeom prst="rect">
              <a:avLst/>
            </a:prstGeom>
            <a:noFill/>
            <a:ln w="9525">
              <a:noFill/>
              <a:miter lim="800000"/>
              <a:headEnd/>
              <a:tailEnd/>
            </a:ln>
          </p:spPr>
          <p:txBody>
            <a:bodyPr anchor="ctr">
              <a:spAutoFit/>
            </a:bodyPr>
            <a:lstStyle/>
            <a:p>
              <a:pPr eaLnBrk="0" hangingPunct="0">
                <a:lnSpc>
                  <a:spcPct val="70000"/>
                </a:lnSpc>
                <a:spcBef>
                  <a:spcPct val="50000"/>
                </a:spcBef>
              </a:pPr>
              <a:endParaRPr lang="en-US" sz="2400" b="1">
                <a:latin typeface="Times New Roman" pitchFamily="18" charset="0"/>
              </a:endParaRPr>
            </a:p>
          </p:txBody>
        </p:sp>
        <p:sp>
          <p:nvSpPr>
            <p:cNvPr id="4127" name="Text Box 31"/>
            <p:cNvSpPr txBox="1">
              <a:spLocks noChangeArrowheads="1"/>
            </p:cNvSpPr>
            <p:nvPr/>
          </p:nvSpPr>
          <p:spPr bwMode="auto">
            <a:xfrm>
              <a:off x="2919" y="1908"/>
              <a:ext cx="984" cy="2088"/>
            </a:xfrm>
            <a:prstGeom prst="rect">
              <a:avLst/>
            </a:prstGeom>
            <a:noFill/>
            <a:ln w="9525">
              <a:noFill/>
              <a:miter lim="800000"/>
              <a:headEnd/>
              <a:tailEnd/>
            </a:ln>
          </p:spPr>
          <p:txBody>
            <a:bodyPr anchor="ctr">
              <a:spAutoFit/>
            </a:bodyPr>
            <a:lstStyle/>
            <a:p>
              <a:pPr algn="r" eaLnBrk="0" hangingPunct="0">
                <a:lnSpc>
                  <a:spcPct val="70000"/>
                </a:lnSpc>
                <a:spcBef>
                  <a:spcPct val="50000"/>
                </a:spcBef>
              </a:pPr>
              <a:endParaRPr lang="en-US" sz="2400" b="1">
                <a:latin typeface="Times New Roman" pitchFamily="18" charset="0"/>
              </a:endParaRPr>
            </a:p>
          </p:txBody>
        </p:sp>
      </p:grpSp>
      <p:grpSp>
        <p:nvGrpSpPr>
          <p:cNvPr id="5" name="Group 32"/>
          <p:cNvGrpSpPr>
            <a:grpSpLocks/>
          </p:cNvGrpSpPr>
          <p:nvPr/>
        </p:nvGrpSpPr>
        <p:grpSpPr bwMode="auto">
          <a:xfrm>
            <a:off x="873125" y="2038350"/>
            <a:ext cx="2159000" cy="2098675"/>
            <a:chOff x="746" y="1236"/>
            <a:chExt cx="1182" cy="1091"/>
          </a:xfrm>
        </p:grpSpPr>
        <p:sp>
          <p:nvSpPr>
            <p:cNvPr id="4114" name="AutoShape 33"/>
            <p:cNvSpPr>
              <a:spLocks noChangeArrowheads="1"/>
            </p:cNvSpPr>
            <p:nvPr/>
          </p:nvSpPr>
          <p:spPr bwMode="auto">
            <a:xfrm>
              <a:off x="746" y="1236"/>
              <a:ext cx="1182" cy="1091"/>
            </a:xfrm>
            <a:prstGeom prst="cloudCallout">
              <a:avLst>
                <a:gd name="adj1" fmla="val -62181"/>
                <a:gd name="adj2" fmla="val 21676"/>
              </a:avLst>
            </a:prstGeom>
            <a:solidFill>
              <a:srgbClr val="FFFFFF"/>
            </a:solidFill>
            <a:ln w="9525">
              <a:solidFill>
                <a:schemeClr val="tx1"/>
              </a:solidFill>
              <a:round/>
              <a:headEnd/>
              <a:tailEnd/>
            </a:ln>
          </p:spPr>
          <p:txBody>
            <a:bodyPr wrap="none" anchor="ctr"/>
            <a:lstStyle/>
            <a:p>
              <a:pPr algn="ctr" eaLnBrk="0" hangingPunct="0">
                <a:spcBef>
                  <a:spcPct val="50000"/>
                </a:spcBef>
              </a:pPr>
              <a:endParaRPr lang="en-US" sz="2400" b="1">
                <a:latin typeface="Times New Roman" pitchFamily="18" charset="0"/>
              </a:endParaRPr>
            </a:p>
          </p:txBody>
        </p:sp>
        <p:pic>
          <p:nvPicPr>
            <p:cNvPr id="4115" name="Picture 34"/>
            <p:cNvPicPr>
              <a:picLocks noChangeAspect="1" noChangeArrowheads="1"/>
            </p:cNvPicPr>
            <p:nvPr/>
          </p:nvPicPr>
          <p:blipFill>
            <a:blip r:embed="rId4" cstate="print"/>
            <a:srcRect/>
            <a:stretch>
              <a:fillRect/>
            </a:stretch>
          </p:blipFill>
          <p:spPr bwMode="auto">
            <a:xfrm>
              <a:off x="1033" y="1454"/>
              <a:ext cx="616" cy="55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2"/>
          <p:cNvSpPr>
            <a:spLocks noGrp="1"/>
          </p:cNvSpPr>
          <p:nvPr>
            <p:ph type="ftr" sz="quarter" idx="11"/>
          </p:nvPr>
        </p:nvSpPr>
        <p:spPr>
          <a:noFill/>
        </p:spPr>
        <p:txBody>
          <a:bodyPr/>
          <a:lstStyle/>
          <a:p>
            <a:r>
              <a:rPr lang="en-US" smtClean="0"/>
              <a:t>© 2006 Matrix Institute</a:t>
            </a:r>
          </a:p>
        </p:txBody>
      </p:sp>
      <p:grpSp>
        <p:nvGrpSpPr>
          <p:cNvPr id="2" name="Group 2"/>
          <p:cNvGrpSpPr>
            <a:grpSpLocks/>
          </p:cNvGrpSpPr>
          <p:nvPr/>
        </p:nvGrpSpPr>
        <p:grpSpPr bwMode="auto">
          <a:xfrm>
            <a:off x="714375" y="-85725"/>
            <a:ext cx="7772400" cy="1778001"/>
            <a:chOff x="450" y="274"/>
            <a:chExt cx="4896" cy="1120"/>
          </a:xfrm>
        </p:grpSpPr>
        <p:sp>
          <p:nvSpPr>
            <p:cNvPr id="89105" name="Rectangle 3"/>
            <p:cNvSpPr>
              <a:spLocks noChangeArrowheads="1"/>
            </p:cNvSpPr>
            <p:nvPr/>
          </p:nvSpPr>
          <p:spPr bwMode="auto">
            <a:xfrm>
              <a:off x="450" y="274"/>
              <a:ext cx="4896" cy="720"/>
            </a:xfrm>
            <a:prstGeom prst="rect">
              <a:avLst/>
            </a:prstGeom>
            <a:noFill/>
            <a:ln w="9525">
              <a:noFill/>
              <a:miter lim="800000"/>
              <a:headEnd/>
              <a:tailEnd/>
            </a:ln>
          </p:spPr>
          <p:txBody>
            <a:bodyPr anchor="ctr"/>
            <a:lstStyle/>
            <a:p>
              <a:pPr algn="ctr"/>
              <a:r>
                <a:rPr lang="en-US" sz="3800" b="1">
                  <a:solidFill>
                    <a:srgbClr val="FFFF66"/>
                  </a:solidFill>
                </a:rPr>
                <a:t>Development of Obsessive Thinking</a:t>
              </a:r>
              <a:endParaRPr lang="en-US" sz="4400" b="1">
                <a:solidFill>
                  <a:srgbClr val="FFFF66"/>
                </a:solidFill>
              </a:endParaRPr>
            </a:p>
          </p:txBody>
        </p:sp>
        <p:sp>
          <p:nvSpPr>
            <p:cNvPr id="89106" name="Text Box 4"/>
            <p:cNvSpPr txBox="1">
              <a:spLocks noChangeArrowheads="1"/>
            </p:cNvSpPr>
            <p:nvPr/>
          </p:nvSpPr>
          <p:spPr bwMode="auto">
            <a:xfrm>
              <a:off x="1696" y="987"/>
              <a:ext cx="2419" cy="407"/>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66"/>
                  </a:solidFill>
                  <a:latin typeface="Times New Roman" pitchFamily="18" charset="0"/>
                </a:rPr>
                <a:t>Dependence Phase</a:t>
              </a:r>
              <a:endParaRPr lang="en-US" sz="2800" b="1" dirty="0">
                <a:solidFill>
                  <a:srgbClr val="FFFF66"/>
                </a:solidFill>
                <a:latin typeface="Times New Roman" pitchFamily="18" charset="0"/>
              </a:endParaRPr>
            </a:p>
          </p:txBody>
        </p:sp>
      </p:grpSp>
      <p:grpSp>
        <p:nvGrpSpPr>
          <p:cNvPr id="3" name="Group 5"/>
          <p:cNvGrpSpPr>
            <a:grpSpLocks/>
          </p:cNvGrpSpPr>
          <p:nvPr/>
        </p:nvGrpSpPr>
        <p:grpSpPr bwMode="auto">
          <a:xfrm>
            <a:off x="2438401" y="1978026"/>
            <a:ext cx="4241800" cy="4879975"/>
            <a:chOff x="1536" y="1246"/>
            <a:chExt cx="2672" cy="3074"/>
          </a:xfrm>
        </p:grpSpPr>
        <p:pic>
          <p:nvPicPr>
            <p:cNvPr id="89093" name="Picture 6"/>
            <p:cNvPicPr>
              <a:picLocks noChangeAspect="1" noChangeArrowheads="1"/>
            </p:cNvPicPr>
            <p:nvPr/>
          </p:nvPicPr>
          <p:blipFill>
            <a:blip r:embed="rId3" cstate="print"/>
            <a:srcRect/>
            <a:stretch>
              <a:fillRect/>
            </a:stretch>
          </p:blipFill>
          <p:spPr bwMode="auto">
            <a:xfrm>
              <a:off x="1536" y="1246"/>
              <a:ext cx="2672" cy="3074"/>
            </a:xfrm>
            <a:prstGeom prst="rect">
              <a:avLst/>
            </a:prstGeom>
            <a:noFill/>
            <a:ln w="9525">
              <a:noFill/>
              <a:miter lim="800000"/>
              <a:headEnd/>
              <a:tailEnd/>
            </a:ln>
          </p:spPr>
        </p:pic>
        <p:sp>
          <p:nvSpPr>
            <p:cNvPr id="89094" name="Text Box 7"/>
            <p:cNvSpPr txBox="1">
              <a:spLocks noChangeArrowheads="1"/>
            </p:cNvSpPr>
            <p:nvPr/>
          </p:nvSpPr>
          <p:spPr bwMode="auto">
            <a:xfrm>
              <a:off x="1890" y="1770"/>
              <a:ext cx="763"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0000"/>
                  </a:solidFill>
                  <a:latin typeface="Times New Roman" pitchFamily="18" charset="0"/>
                </a:rPr>
                <a:t>AOD</a:t>
              </a:r>
            </a:p>
          </p:txBody>
        </p:sp>
        <p:sp>
          <p:nvSpPr>
            <p:cNvPr id="89095" name="Text Box 8"/>
            <p:cNvSpPr txBox="1">
              <a:spLocks noChangeArrowheads="1"/>
            </p:cNvSpPr>
            <p:nvPr/>
          </p:nvSpPr>
          <p:spPr bwMode="auto">
            <a:xfrm>
              <a:off x="2236" y="1468"/>
              <a:ext cx="1145"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Food</a:t>
              </a:r>
            </a:p>
          </p:txBody>
        </p:sp>
        <p:sp>
          <p:nvSpPr>
            <p:cNvPr id="89096" name="Text Box 9"/>
            <p:cNvSpPr txBox="1">
              <a:spLocks noChangeArrowheads="1"/>
            </p:cNvSpPr>
            <p:nvPr/>
          </p:nvSpPr>
          <p:spPr bwMode="auto">
            <a:xfrm>
              <a:off x="2909" y="1708"/>
              <a:ext cx="746" cy="219"/>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a:solidFill>
                    <a:srgbClr val="FF0000"/>
                  </a:solidFill>
                  <a:latin typeface="Times New Roman" pitchFamily="18" charset="0"/>
                </a:rPr>
                <a:t>AOD</a:t>
              </a:r>
            </a:p>
          </p:txBody>
        </p:sp>
        <p:sp>
          <p:nvSpPr>
            <p:cNvPr id="89097" name="Text Box 10"/>
            <p:cNvSpPr txBox="1">
              <a:spLocks noChangeArrowheads="1"/>
            </p:cNvSpPr>
            <p:nvPr/>
          </p:nvSpPr>
          <p:spPr bwMode="auto">
            <a:xfrm>
              <a:off x="2491" y="1868"/>
              <a:ext cx="636"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TV</a:t>
              </a:r>
            </a:p>
          </p:txBody>
        </p:sp>
        <p:sp>
          <p:nvSpPr>
            <p:cNvPr id="89098" name="Text Box 11"/>
            <p:cNvSpPr txBox="1">
              <a:spLocks noChangeArrowheads="1"/>
            </p:cNvSpPr>
            <p:nvPr/>
          </p:nvSpPr>
          <p:spPr bwMode="auto">
            <a:xfrm>
              <a:off x="1709" y="2223"/>
              <a:ext cx="1053"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Girlfriend</a:t>
              </a:r>
            </a:p>
          </p:txBody>
        </p:sp>
        <p:sp>
          <p:nvSpPr>
            <p:cNvPr id="89099" name="Text Box 12"/>
            <p:cNvSpPr txBox="1">
              <a:spLocks noChangeArrowheads="1"/>
            </p:cNvSpPr>
            <p:nvPr/>
          </p:nvSpPr>
          <p:spPr bwMode="auto">
            <a:xfrm>
              <a:off x="2890" y="2126"/>
              <a:ext cx="982" cy="219"/>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a:solidFill>
                    <a:srgbClr val="FF0000"/>
                  </a:solidFill>
                  <a:latin typeface="Times New Roman" pitchFamily="18" charset="0"/>
                </a:rPr>
                <a:t>AOD</a:t>
              </a:r>
            </a:p>
          </p:txBody>
        </p:sp>
        <p:sp>
          <p:nvSpPr>
            <p:cNvPr id="89100" name="Text Box 13"/>
            <p:cNvSpPr txBox="1">
              <a:spLocks noChangeArrowheads="1"/>
            </p:cNvSpPr>
            <p:nvPr/>
          </p:nvSpPr>
          <p:spPr bwMode="auto">
            <a:xfrm>
              <a:off x="2600" y="2378"/>
              <a:ext cx="709" cy="226"/>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dirty="0">
                  <a:solidFill>
                    <a:schemeClr val="bg2">
                      <a:lumMod val="60000"/>
                      <a:lumOff val="40000"/>
                    </a:schemeClr>
                  </a:solidFill>
                  <a:latin typeface="Times New Roman" pitchFamily="18" charset="0"/>
                </a:rPr>
                <a:t>Job</a:t>
              </a:r>
            </a:p>
          </p:txBody>
        </p:sp>
        <p:sp>
          <p:nvSpPr>
            <p:cNvPr id="89101" name="Text Box 14"/>
            <p:cNvSpPr txBox="1">
              <a:spLocks noChangeArrowheads="1"/>
            </p:cNvSpPr>
            <p:nvPr/>
          </p:nvSpPr>
          <p:spPr bwMode="auto">
            <a:xfrm>
              <a:off x="3164" y="2516"/>
              <a:ext cx="600" cy="219"/>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a:solidFill>
                    <a:srgbClr val="FF0000"/>
                  </a:solidFill>
                  <a:latin typeface="Times New Roman" pitchFamily="18" charset="0"/>
                </a:rPr>
                <a:t>AOD</a:t>
              </a:r>
            </a:p>
          </p:txBody>
        </p:sp>
        <p:sp>
          <p:nvSpPr>
            <p:cNvPr id="89102" name="Text Box 15"/>
            <p:cNvSpPr txBox="1">
              <a:spLocks noChangeArrowheads="1"/>
            </p:cNvSpPr>
            <p:nvPr/>
          </p:nvSpPr>
          <p:spPr bwMode="auto">
            <a:xfrm>
              <a:off x="1872" y="2595"/>
              <a:ext cx="800" cy="226"/>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dirty="0">
                  <a:solidFill>
                    <a:schemeClr val="bg2">
                      <a:lumMod val="60000"/>
                      <a:lumOff val="40000"/>
                    </a:schemeClr>
                  </a:solidFill>
                  <a:latin typeface="Times New Roman" pitchFamily="18" charset="0"/>
                </a:rPr>
                <a:t>Family</a:t>
              </a:r>
            </a:p>
          </p:txBody>
        </p:sp>
        <p:sp>
          <p:nvSpPr>
            <p:cNvPr id="89103" name="Text Box 16"/>
            <p:cNvSpPr txBox="1">
              <a:spLocks noChangeArrowheads="1"/>
            </p:cNvSpPr>
            <p:nvPr/>
          </p:nvSpPr>
          <p:spPr bwMode="auto">
            <a:xfrm>
              <a:off x="2182" y="2979"/>
              <a:ext cx="910"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0000"/>
                  </a:solidFill>
                  <a:latin typeface="Times New Roman" pitchFamily="18" charset="0"/>
                </a:rPr>
                <a:t>AOD</a:t>
              </a:r>
            </a:p>
          </p:txBody>
        </p:sp>
        <p:sp>
          <p:nvSpPr>
            <p:cNvPr id="89104" name="Text Box 17"/>
            <p:cNvSpPr txBox="1">
              <a:spLocks noChangeArrowheads="1"/>
            </p:cNvSpPr>
            <p:nvPr/>
          </p:nvSpPr>
          <p:spPr bwMode="auto">
            <a:xfrm>
              <a:off x="2981" y="2831"/>
              <a:ext cx="873" cy="226"/>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dirty="0">
                  <a:solidFill>
                    <a:schemeClr val="bg2">
                      <a:lumMod val="60000"/>
                      <a:lumOff val="40000"/>
                    </a:schemeClr>
                  </a:solidFill>
                  <a:latin typeface="Times New Roman" pitchFamily="18" charset="0"/>
                </a:rPr>
                <a:t>Parties</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33600" y="1828800"/>
            <a:ext cx="5181600" cy="5029200"/>
            <a:chOff x="883" y="758"/>
            <a:chExt cx="3800" cy="3054"/>
          </a:xfrm>
        </p:grpSpPr>
        <p:sp>
          <p:nvSpPr>
            <p:cNvPr id="82947" name="Freeform 3"/>
            <p:cNvSpPr>
              <a:spLocks/>
            </p:cNvSpPr>
            <p:nvPr/>
          </p:nvSpPr>
          <p:spPr bwMode="auto">
            <a:xfrm>
              <a:off x="2036" y="2298"/>
              <a:ext cx="2177" cy="815"/>
            </a:xfrm>
            <a:custGeom>
              <a:avLst/>
              <a:gdLst/>
              <a:ahLst/>
              <a:cxnLst>
                <a:cxn ang="0">
                  <a:pos x="53" y="238"/>
                </a:cxn>
                <a:cxn ang="0">
                  <a:pos x="31" y="261"/>
                </a:cxn>
                <a:cxn ang="0">
                  <a:pos x="15" y="288"/>
                </a:cxn>
                <a:cxn ang="0">
                  <a:pos x="5" y="321"/>
                </a:cxn>
                <a:cxn ang="0">
                  <a:pos x="0" y="356"/>
                </a:cxn>
                <a:cxn ang="0">
                  <a:pos x="0" y="392"/>
                </a:cxn>
                <a:cxn ang="0">
                  <a:pos x="5" y="427"/>
                </a:cxn>
                <a:cxn ang="0">
                  <a:pos x="14" y="461"/>
                </a:cxn>
                <a:cxn ang="0">
                  <a:pos x="28" y="491"/>
                </a:cxn>
                <a:cxn ang="0">
                  <a:pos x="45" y="517"/>
                </a:cxn>
                <a:cxn ang="0">
                  <a:pos x="84" y="551"/>
                </a:cxn>
                <a:cxn ang="0">
                  <a:pos x="131" y="585"/>
                </a:cxn>
                <a:cxn ang="0">
                  <a:pos x="187" y="620"/>
                </a:cxn>
                <a:cxn ang="0">
                  <a:pos x="249" y="656"/>
                </a:cxn>
                <a:cxn ang="0">
                  <a:pos x="315" y="690"/>
                </a:cxn>
                <a:cxn ang="0">
                  <a:pos x="383" y="723"/>
                </a:cxn>
                <a:cxn ang="0">
                  <a:pos x="451" y="752"/>
                </a:cxn>
                <a:cxn ang="0">
                  <a:pos x="517" y="777"/>
                </a:cxn>
                <a:cxn ang="0">
                  <a:pos x="580" y="796"/>
                </a:cxn>
                <a:cxn ang="0">
                  <a:pos x="636" y="809"/>
                </a:cxn>
                <a:cxn ang="0">
                  <a:pos x="685" y="814"/>
                </a:cxn>
                <a:cxn ang="0">
                  <a:pos x="732" y="814"/>
                </a:cxn>
                <a:cxn ang="0">
                  <a:pos x="769" y="814"/>
                </a:cxn>
                <a:cxn ang="0">
                  <a:pos x="807" y="812"/>
                </a:cxn>
                <a:cxn ang="0">
                  <a:pos x="844" y="810"/>
                </a:cxn>
                <a:cxn ang="0">
                  <a:pos x="882" y="806"/>
                </a:cxn>
                <a:cxn ang="0">
                  <a:pos x="919" y="801"/>
                </a:cxn>
                <a:cxn ang="0">
                  <a:pos x="956" y="792"/>
                </a:cxn>
                <a:cxn ang="0">
                  <a:pos x="990" y="782"/>
                </a:cxn>
                <a:cxn ang="0">
                  <a:pos x="1023" y="767"/>
                </a:cxn>
                <a:cxn ang="0">
                  <a:pos x="1054" y="750"/>
                </a:cxn>
                <a:cxn ang="0">
                  <a:pos x="1081" y="730"/>
                </a:cxn>
                <a:cxn ang="0">
                  <a:pos x="1096" y="718"/>
                </a:cxn>
                <a:cxn ang="0">
                  <a:pos x="1110" y="706"/>
                </a:cxn>
                <a:cxn ang="0">
                  <a:pos x="1122" y="696"/>
                </a:cxn>
                <a:cxn ang="0">
                  <a:pos x="1135" y="686"/>
                </a:cxn>
                <a:cxn ang="0">
                  <a:pos x="1148" y="677"/>
                </a:cxn>
                <a:cxn ang="0">
                  <a:pos x="1161" y="668"/>
                </a:cxn>
                <a:cxn ang="0">
                  <a:pos x="1176" y="660"/>
                </a:cxn>
                <a:cxn ang="0">
                  <a:pos x="1194" y="651"/>
                </a:cxn>
                <a:cxn ang="0">
                  <a:pos x="1214" y="642"/>
                </a:cxn>
                <a:cxn ang="0">
                  <a:pos x="1250" y="628"/>
                </a:cxn>
                <a:cxn ang="0">
                  <a:pos x="1278" y="608"/>
                </a:cxn>
                <a:cxn ang="0">
                  <a:pos x="1306" y="584"/>
                </a:cxn>
                <a:cxn ang="0">
                  <a:pos x="1332" y="557"/>
                </a:cxn>
                <a:cxn ang="0">
                  <a:pos x="1359" y="527"/>
                </a:cxn>
                <a:cxn ang="0">
                  <a:pos x="1386" y="495"/>
                </a:cxn>
                <a:cxn ang="0">
                  <a:pos x="1414" y="464"/>
                </a:cxn>
                <a:cxn ang="0">
                  <a:pos x="1444" y="434"/>
                </a:cxn>
                <a:cxn ang="0">
                  <a:pos x="1476" y="407"/>
                </a:cxn>
                <a:cxn ang="0">
                  <a:pos x="1511" y="383"/>
                </a:cxn>
                <a:cxn ang="0">
                  <a:pos x="1549" y="365"/>
                </a:cxn>
                <a:cxn ang="0">
                  <a:pos x="1621" y="330"/>
                </a:cxn>
                <a:cxn ang="0">
                  <a:pos x="1678" y="294"/>
                </a:cxn>
                <a:cxn ang="0">
                  <a:pos x="1736" y="254"/>
                </a:cxn>
                <a:cxn ang="0">
                  <a:pos x="1796" y="209"/>
                </a:cxn>
                <a:cxn ang="0">
                  <a:pos x="1857" y="164"/>
                </a:cxn>
                <a:cxn ang="0">
                  <a:pos x="1918" y="120"/>
                </a:cxn>
                <a:cxn ang="0">
                  <a:pos x="1979" y="80"/>
                </a:cxn>
                <a:cxn ang="0">
                  <a:pos x="2040" y="45"/>
                </a:cxn>
                <a:cxn ang="0">
                  <a:pos x="2099" y="19"/>
                </a:cxn>
                <a:cxn ang="0">
                  <a:pos x="2157" y="2"/>
                </a:cxn>
              </a:cxnLst>
              <a:rect l="0" t="0" r="r" b="b"/>
              <a:pathLst>
                <a:path w="2177" h="815">
                  <a:moveTo>
                    <a:pt x="82" y="224"/>
                  </a:moveTo>
                  <a:lnTo>
                    <a:pt x="62" y="232"/>
                  </a:lnTo>
                  <a:lnTo>
                    <a:pt x="53" y="238"/>
                  </a:lnTo>
                  <a:lnTo>
                    <a:pt x="45" y="245"/>
                  </a:lnTo>
                  <a:lnTo>
                    <a:pt x="38" y="252"/>
                  </a:lnTo>
                  <a:lnTo>
                    <a:pt x="31" y="261"/>
                  </a:lnTo>
                  <a:lnTo>
                    <a:pt x="25" y="270"/>
                  </a:lnTo>
                  <a:lnTo>
                    <a:pt x="20" y="279"/>
                  </a:lnTo>
                  <a:lnTo>
                    <a:pt x="15" y="288"/>
                  </a:lnTo>
                  <a:lnTo>
                    <a:pt x="11" y="299"/>
                  </a:lnTo>
                  <a:lnTo>
                    <a:pt x="8" y="310"/>
                  </a:lnTo>
                  <a:lnTo>
                    <a:pt x="5" y="321"/>
                  </a:lnTo>
                  <a:lnTo>
                    <a:pt x="3" y="332"/>
                  </a:lnTo>
                  <a:lnTo>
                    <a:pt x="1" y="344"/>
                  </a:lnTo>
                  <a:lnTo>
                    <a:pt x="0" y="356"/>
                  </a:lnTo>
                  <a:lnTo>
                    <a:pt x="0" y="368"/>
                  </a:lnTo>
                  <a:lnTo>
                    <a:pt x="0" y="380"/>
                  </a:lnTo>
                  <a:lnTo>
                    <a:pt x="0" y="392"/>
                  </a:lnTo>
                  <a:lnTo>
                    <a:pt x="2" y="404"/>
                  </a:lnTo>
                  <a:lnTo>
                    <a:pt x="3" y="415"/>
                  </a:lnTo>
                  <a:lnTo>
                    <a:pt x="5" y="427"/>
                  </a:lnTo>
                  <a:lnTo>
                    <a:pt x="8" y="439"/>
                  </a:lnTo>
                  <a:lnTo>
                    <a:pt x="11" y="450"/>
                  </a:lnTo>
                  <a:lnTo>
                    <a:pt x="14" y="461"/>
                  </a:lnTo>
                  <a:lnTo>
                    <a:pt x="18" y="472"/>
                  </a:lnTo>
                  <a:lnTo>
                    <a:pt x="23" y="482"/>
                  </a:lnTo>
                  <a:lnTo>
                    <a:pt x="28" y="491"/>
                  </a:lnTo>
                  <a:lnTo>
                    <a:pt x="33" y="500"/>
                  </a:lnTo>
                  <a:lnTo>
                    <a:pt x="38" y="509"/>
                  </a:lnTo>
                  <a:lnTo>
                    <a:pt x="45" y="517"/>
                  </a:lnTo>
                  <a:lnTo>
                    <a:pt x="51" y="524"/>
                  </a:lnTo>
                  <a:lnTo>
                    <a:pt x="58" y="530"/>
                  </a:lnTo>
                  <a:lnTo>
                    <a:pt x="84" y="551"/>
                  </a:lnTo>
                  <a:lnTo>
                    <a:pt x="99" y="562"/>
                  </a:lnTo>
                  <a:lnTo>
                    <a:pt x="114" y="574"/>
                  </a:lnTo>
                  <a:lnTo>
                    <a:pt x="131" y="585"/>
                  </a:lnTo>
                  <a:lnTo>
                    <a:pt x="149" y="597"/>
                  </a:lnTo>
                  <a:lnTo>
                    <a:pt x="168" y="608"/>
                  </a:lnTo>
                  <a:lnTo>
                    <a:pt x="187" y="620"/>
                  </a:lnTo>
                  <a:lnTo>
                    <a:pt x="207" y="632"/>
                  </a:lnTo>
                  <a:lnTo>
                    <a:pt x="228" y="644"/>
                  </a:lnTo>
                  <a:lnTo>
                    <a:pt x="249" y="656"/>
                  </a:lnTo>
                  <a:lnTo>
                    <a:pt x="270" y="668"/>
                  </a:lnTo>
                  <a:lnTo>
                    <a:pt x="292" y="679"/>
                  </a:lnTo>
                  <a:lnTo>
                    <a:pt x="315" y="690"/>
                  </a:lnTo>
                  <a:lnTo>
                    <a:pt x="337" y="702"/>
                  </a:lnTo>
                  <a:lnTo>
                    <a:pt x="360" y="712"/>
                  </a:lnTo>
                  <a:lnTo>
                    <a:pt x="383" y="723"/>
                  </a:lnTo>
                  <a:lnTo>
                    <a:pt x="406" y="733"/>
                  </a:lnTo>
                  <a:lnTo>
                    <a:pt x="428" y="743"/>
                  </a:lnTo>
                  <a:lnTo>
                    <a:pt x="451" y="752"/>
                  </a:lnTo>
                  <a:lnTo>
                    <a:pt x="474" y="761"/>
                  </a:lnTo>
                  <a:lnTo>
                    <a:pt x="496" y="769"/>
                  </a:lnTo>
                  <a:lnTo>
                    <a:pt x="517" y="777"/>
                  </a:lnTo>
                  <a:lnTo>
                    <a:pt x="539" y="784"/>
                  </a:lnTo>
                  <a:lnTo>
                    <a:pt x="560" y="790"/>
                  </a:lnTo>
                  <a:lnTo>
                    <a:pt x="580" y="796"/>
                  </a:lnTo>
                  <a:lnTo>
                    <a:pt x="600" y="801"/>
                  </a:lnTo>
                  <a:lnTo>
                    <a:pt x="618" y="806"/>
                  </a:lnTo>
                  <a:lnTo>
                    <a:pt x="636" y="809"/>
                  </a:lnTo>
                  <a:lnTo>
                    <a:pt x="654" y="811"/>
                  </a:lnTo>
                  <a:lnTo>
                    <a:pt x="670" y="813"/>
                  </a:lnTo>
                  <a:lnTo>
                    <a:pt x="685" y="814"/>
                  </a:lnTo>
                  <a:lnTo>
                    <a:pt x="708" y="814"/>
                  </a:lnTo>
                  <a:lnTo>
                    <a:pt x="720" y="814"/>
                  </a:lnTo>
                  <a:lnTo>
                    <a:pt x="732" y="814"/>
                  </a:lnTo>
                  <a:lnTo>
                    <a:pt x="744" y="814"/>
                  </a:lnTo>
                  <a:lnTo>
                    <a:pt x="757" y="814"/>
                  </a:lnTo>
                  <a:lnTo>
                    <a:pt x="769" y="814"/>
                  </a:lnTo>
                  <a:lnTo>
                    <a:pt x="782" y="813"/>
                  </a:lnTo>
                  <a:lnTo>
                    <a:pt x="794" y="813"/>
                  </a:lnTo>
                  <a:lnTo>
                    <a:pt x="807" y="812"/>
                  </a:lnTo>
                  <a:lnTo>
                    <a:pt x="819" y="812"/>
                  </a:lnTo>
                  <a:lnTo>
                    <a:pt x="832" y="811"/>
                  </a:lnTo>
                  <a:lnTo>
                    <a:pt x="844" y="810"/>
                  </a:lnTo>
                  <a:lnTo>
                    <a:pt x="857" y="809"/>
                  </a:lnTo>
                  <a:lnTo>
                    <a:pt x="870" y="808"/>
                  </a:lnTo>
                  <a:lnTo>
                    <a:pt x="882" y="806"/>
                  </a:lnTo>
                  <a:lnTo>
                    <a:pt x="895" y="805"/>
                  </a:lnTo>
                  <a:lnTo>
                    <a:pt x="907" y="803"/>
                  </a:lnTo>
                  <a:lnTo>
                    <a:pt x="919" y="801"/>
                  </a:lnTo>
                  <a:lnTo>
                    <a:pt x="932" y="798"/>
                  </a:lnTo>
                  <a:lnTo>
                    <a:pt x="944" y="796"/>
                  </a:lnTo>
                  <a:lnTo>
                    <a:pt x="956" y="792"/>
                  </a:lnTo>
                  <a:lnTo>
                    <a:pt x="967" y="789"/>
                  </a:lnTo>
                  <a:lnTo>
                    <a:pt x="979" y="786"/>
                  </a:lnTo>
                  <a:lnTo>
                    <a:pt x="990" y="782"/>
                  </a:lnTo>
                  <a:lnTo>
                    <a:pt x="1002" y="777"/>
                  </a:lnTo>
                  <a:lnTo>
                    <a:pt x="1012" y="772"/>
                  </a:lnTo>
                  <a:lnTo>
                    <a:pt x="1023" y="767"/>
                  </a:lnTo>
                  <a:lnTo>
                    <a:pt x="1034" y="762"/>
                  </a:lnTo>
                  <a:lnTo>
                    <a:pt x="1044" y="756"/>
                  </a:lnTo>
                  <a:lnTo>
                    <a:pt x="1054" y="750"/>
                  </a:lnTo>
                  <a:lnTo>
                    <a:pt x="1064" y="743"/>
                  </a:lnTo>
                  <a:lnTo>
                    <a:pt x="1076" y="734"/>
                  </a:lnTo>
                  <a:lnTo>
                    <a:pt x="1081" y="730"/>
                  </a:lnTo>
                  <a:lnTo>
                    <a:pt x="1086" y="726"/>
                  </a:lnTo>
                  <a:lnTo>
                    <a:pt x="1091" y="721"/>
                  </a:lnTo>
                  <a:lnTo>
                    <a:pt x="1096" y="718"/>
                  </a:lnTo>
                  <a:lnTo>
                    <a:pt x="1101" y="714"/>
                  </a:lnTo>
                  <a:lnTo>
                    <a:pt x="1105" y="710"/>
                  </a:lnTo>
                  <a:lnTo>
                    <a:pt x="1110" y="706"/>
                  </a:lnTo>
                  <a:lnTo>
                    <a:pt x="1114" y="703"/>
                  </a:lnTo>
                  <a:lnTo>
                    <a:pt x="1118" y="699"/>
                  </a:lnTo>
                  <a:lnTo>
                    <a:pt x="1122" y="696"/>
                  </a:lnTo>
                  <a:lnTo>
                    <a:pt x="1126" y="693"/>
                  </a:lnTo>
                  <a:lnTo>
                    <a:pt x="1131" y="690"/>
                  </a:lnTo>
                  <a:lnTo>
                    <a:pt x="1135" y="686"/>
                  </a:lnTo>
                  <a:lnTo>
                    <a:pt x="1139" y="683"/>
                  </a:lnTo>
                  <a:lnTo>
                    <a:pt x="1143" y="680"/>
                  </a:lnTo>
                  <a:lnTo>
                    <a:pt x="1148" y="677"/>
                  </a:lnTo>
                  <a:lnTo>
                    <a:pt x="1152" y="674"/>
                  </a:lnTo>
                  <a:lnTo>
                    <a:pt x="1156" y="671"/>
                  </a:lnTo>
                  <a:lnTo>
                    <a:pt x="1161" y="668"/>
                  </a:lnTo>
                  <a:lnTo>
                    <a:pt x="1166" y="665"/>
                  </a:lnTo>
                  <a:lnTo>
                    <a:pt x="1171" y="662"/>
                  </a:lnTo>
                  <a:lnTo>
                    <a:pt x="1176" y="660"/>
                  </a:lnTo>
                  <a:lnTo>
                    <a:pt x="1182" y="657"/>
                  </a:lnTo>
                  <a:lnTo>
                    <a:pt x="1188" y="654"/>
                  </a:lnTo>
                  <a:lnTo>
                    <a:pt x="1194" y="651"/>
                  </a:lnTo>
                  <a:lnTo>
                    <a:pt x="1200" y="648"/>
                  </a:lnTo>
                  <a:lnTo>
                    <a:pt x="1207" y="645"/>
                  </a:lnTo>
                  <a:lnTo>
                    <a:pt x="1214" y="642"/>
                  </a:lnTo>
                  <a:lnTo>
                    <a:pt x="1222" y="640"/>
                  </a:lnTo>
                  <a:lnTo>
                    <a:pt x="1230" y="637"/>
                  </a:lnTo>
                  <a:lnTo>
                    <a:pt x="1250" y="628"/>
                  </a:lnTo>
                  <a:lnTo>
                    <a:pt x="1260" y="622"/>
                  </a:lnTo>
                  <a:lnTo>
                    <a:pt x="1269" y="616"/>
                  </a:lnTo>
                  <a:lnTo>
                    <a:pt x="1278" y="608"/>
                  </a:lnTo>
                  <a:lnTo>
                    <a:pt x="1288" y="601"/>
                  </a:lnTo>
                  <a:lnTo>
                    <a:pt x="1297" y="593"/>
                  </a:lnTo>
                  <a:lnTo>
                    <a:pt x="1306" y="584"/>
                  </a:lnTo>
                  <a:lnTo>
                    <a:pt x="1315" y="576"/>
                  </a:lnTo>
                  <a:lnTo>
                    <a:pt x="1324" y="566"/>
                  </a:lnTo>
                  <a:lnTo>
                    <a:pt x="1332" y="557"/>
                  </a:lnTo>
                  <a:lnTo>
                    <a:pt x="1342" y="547"/>
                  </a:lnTo>
                  <a:lnTo>
                    <a:pt x="1350" y="537"/>
                  </a:lnTo>
                  <a:lnTo>
                    <a:pt x="1359" y="527"/>
                  </a:lnTo>
                  <a:lnTo>
                    <a:pt x="1368" y="516"/>
                  </a:lnTo>
                  <a:lnTo>
                    <a:pt x="1377" y="506"/>
                  </a:lnTo>
                  <a:lnTo>
                    <a:pt x="1386" y="495"/>
                  </a:lnTo>
                  <a:lnTo>
                    <a:pt x="1395" y="485"/>
                  </a:lnTo>
                  <a:lnTo>
                    <a:pt x="1405" y="474"/>
                  </a:lnTo>
                  <a:lnTo>
                    <a:pt x="1414" y="464"/>
                  </a:lnTo>
                  <a:lnTo>
                    <a:pt x="1424" y="454"/>
                  </a:lnTo>
                  <a:lnTo>
                    <a:pt x="1434" y="444"/>
                  </a:lnTo>
                  <a:lnTo>
                    <a:pt x="1444" y="434"/>
                  </a:lnTo>
                  <a:lnTo>
                    <a:pt x="1454" y="424"/>
                  </a:lnTo>
                  <a:lnTo>
                    <a:pt x="1465" y="415"/>
                  </a:lnTo>
                  <a:lnTo>
                    <a:pt x="1476" y="407"/>
                  </a:lnTo>
                  <a:lnTo>
                    <a:pt x="1487" y="398"/>
                  </a:lnTo>
                  <a:lnTo>
                    <a:pt x="1499" y="390"/>
                  </a:lnTo>
                  <a:lnTo>
                    <a:pt x="1511" y="383"/>
                  </a:lnTo>
                  <a:lnTo>
                    <a:pt x="1523" y="376"/>
                  </a:lnTo>
                  <a:lnTo>
                    <a:pt x="1536" y="370"/>
                  </a:lnTo>
                  <a:lnTo>
                    <a:pt x="1549" y="365"/>
                  </a:lnTo>
                  <a:lnTo>
                    <a:pt x="1584" y="350"/>
                  </a:lnTo>
                  <a:lnTo>
                    <a:pt x="1603" y="340"/>
                  </a:lnTo>
                  <a:lnTo>
                    <a:pt x="1621" y="330"/>
                  </a:lnTo>
                  <a:lnTo>
                    <a:pt x="1640" y="319"/>
                  </a:lnTo>
                  <a:lnTo>
                    <a:pt x="1659" y="307"/>
                  </a:lnTo>
                  <a:lnTo>
                    <a:pt x="1678" y="294"/>
                  </a:lnTo>
                  <a:lnTo>
                    <a:pt x="1697" y="281"/>
                  </a:lnTo>
                  <a:lnTo>
                    <a:pt x="1717" y="268"/>
                  </a:lnTo>
                  <a:lnTo>
                    <a:pt x="1736" y="254"/>
                  </a:lnTo>
                  <a:lnTo>
                    <a:pt x="1756" y="239"/>
                  </a:lnTo>
                  <a:lnTo>
                    <a:pt x="1776" y="224"/>
                  </a:lnTo>
                  <a:lnTo>
                    <a:pt x="1796" y="209"/>
                  </a:lnTo>
                  <a:lnTo>
                    <a:pt x="1816" y="194"/>
                  </a:lnTo>
                  <a:lnTo>
                    <a:pt x="1836" y="179"/>
                  </a:lnTo>
                  <a:lnTo>
                    <a:pt x="1857" y="164"/>
                  </a:lnTo>
                  <a:lnTo>
                    <a:pt x="1877" y="149"/>
                  </a:lnTo>
                  <a:lnTo>
                    <a:pt x="1898" y="135"/>
                  </a:lnTo>
                  <a:lnTo>
                    <a:pt x="1918" y="120"/>
                  </a:lnTo>
                  <a:lnTo>
                    <a:pt x="1938" y="106"/>
                  </a:lnTo>
                  <a:lnTo>
                    <a:pt x="1959" y="93"/>
                  </a:lnTo>
                  <a:lnTo>
                    <a:pt x="1979" y="80"/>
                  </a:lnTo>
                  <a:lnTo>
                    <a:pt x="1999" y="68"/>
                  </a:lnTo>
                  <a:lnTo>
                    <a:pt x="2020" y="56"/>
                  </a:lnTo>
                  <a:lnTo>
                    <a:pt x="2040" y="45"/>
                  </a:lnTo>
                  <a:lnTo>
                    <a:pt x="2060" y="36"/>
                  </a:lnTo>
                  <a:lnTo>
                    <a:pt x="2079" y="26"/>
                  </a:lnTo>
                  <a:lnTo>
                    <a:pt x="2099" y="19"/>
                  </a:lnTo>
                  <a:lnTo>
                    <a:pt x="2119" y="12"/>
                  </a:lnTo>
                  <a:lnTo>
                    <a:pt x="2138" y="6"/>
                  </a:lnTo>
                  <a:lnTo>
                    <a:pt x="2157" y="2"/>
                  </a:lnTo>
                  <a:lnTo>
                    <a:pt x="2176"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48" name="Freeform 4"/>
            <p:cNvSpPr>
              <a:spLocks/>
            </p:cNvSpPr>
            <p:nvPr/>
          </p:nvSpPr>
          <p:spPr bwMode="auto">
            <a:xfrm>
              <a:off x="3976" y="1424"/>
              <a:ext cx="611" cy="880"/>
            </a:xfrm>
            <a:custGeom>
              <a:avLst/>
              <a:gdLst/>
              <a:ahLst/>
              <a:cxnLst>
                <a:cxn ang="0">
                  <a:pos x="21" y="14"/>
                </a:cxn>
                <a:cxn ang="0">
                  <a:pos x="44" y="7"/>
                </a:cxn>
                <a:cxn ang="0">
                  <a:pos x="67" y="2"/>
                </a:cxn>
                <a:cxn ang="0">
                  <a:pos x="91" y="0"/>
                </a:cxn>
                <a:cxn ang="0">
                  <a:pos x="114" y="0"/>
                </a:cxn>
                <a:cxn ang="0">
                  <a:pos x="137" y="3"/>
                </a:cxn>
                <a:cxn ang="0">
                  <a:pos x="160" y="8"/>
                </a:cxn>
                <a:cxn ang="0">
                  <a:pos x="182" y="14"/>
                </a:cxn>
                <a:cxn ang="0">
                  <a:pos x="204" y="23"/>
                </a:cxn>
                <a:cxn ang="0">
                  <a:pos x="224" y="34"/>
                </a:cxn>
                <a:cxn ang="0">
                  <a:pos x="242" y="46"/>
                </a:cxn>
                <a:cxn ang="0">
                  <a:pos x="260" y="60"/>
                </a:cxn>
                <a:cxn ang="0">
                  <a:pos x="275" y="76"/>
                </a:cxn>
                <a:cxn ang="0">
                  <a:pos x="288" y="92"/>
                </a:cxn>
                <a:cxn ang="0">
                  <a:pos x="299" y="111"/>
                </a:cxn>
                <a:cxn ang="0">
                  <a:pos x="307" y="130"/>
                </a:cxn>
                <a:cxn ang="0">
                  <a:pos x="321" y="160"/>
                </a:cxn>
                <a:cxn ang="0">
                  <a:pos x="333" y="180"/>
                </a:cxn>
                <a:cxn ang="0">
                  <a:pos x="346" y="198"/>
                </a:cxn>
                <a:cxn ang="0">
                  <a:pos x="362" y="216"/>
                </a:cxn>
                <a:cxn ang="0">
                  <a:pos x="378" y="234"/>
                </a:cxn>
                <a:cxn ang="0">
                  <a:pos x="395" y="252"/>
                </a:cxn>
                <a:cxn ang="0">
                  <a:pos x="413" y="270"/>
                </a:cxn>
                <a:cxn ang="0">
                  <a:pos x="430" y="288"/>
                </a:cxn>
                <a:cxn ang="0">
                  <a:pos x="447" y="305"/>
                </a:cxn>
                <a:cxn ang="0">
                  <a:pos x="463" y="324"/>
                </a:cxn>
                <a:cxn ang="0">
                  <a:pos x="478" y="343"/>
                </a:cxn>
                <a:cxn ang="0">
                  <a:pos x="492" y="362"/>
                </a:cxn>
                <a:cxn ang="0">
                  <a:pos x="503" y="382"/>
                </a:cxn>
                <a:cxn ang="0">
                  <a:pos x="512" y="403"/>
                </a:cxn>
                <a:cxn ang="0">
                  <a:pos x="518" y="426"/>
                </a:cxn>
                <a:cxn ang="0">
                  <a:pos x="524" y="458"/>
                </a:cxn>
                <a:cxn ang="0">
                  <a:pos x="530" y="480"/>
                </a:cxn>
                <a:cxn ang="0">
                  <a:pos x="536" y="502"/>
                </a:cxn>
                <a:cxn ang="0">
                  <a:pos x="544" y="525"/>
                </a:cxn>
                <a:cxn ang="0">
                  <a:pos x="553" y="548"/>
                </a:cxn>
                <a:cxn ang="0">
                  <a:pos x="562" y="572"/>
                </a:cxn>
                <a:cxn ang="0">
                  <a:pos x="572" y="595"/>
                </a:cxn>
                <a:cxn ang="0">
                  <a:pos x="580" y="618"/>
                </a:cxn>
                <a:cxn ang="0">
                  <a:pos x="589" y="642"/>
                </a:cxn>
                <a:cxn ang="0">
                  <a:pos x="596" y="665"/>
                </a:cxn>
                <a:cxn ang="0">
                  <a:pos x="602" y="689"/>
                </a:cxn>
                <a:cxn ang="0">
                  <a:pos x="607" y="712"/>
                </a:cxn>
                <a:cxn ang="0">
                  <a:pos x="610" y="735"/>
                </a:cxn>
                <a:cxn ang="0">
                  <a:pos x="610" y="758"/>
                </a:cxn>
                <a:cxn ang="0">
                  <a:pos x="608" y="780"/>
                </a:cxn>
                <a:cxn ang="0">
                  <a:pos x="603" y="803"/>
                </a:cxn>
                <a:cxn ang="0">
                  <a:pos x="589" y="827"/>
                </a:cxn>
                <a:cxn ang="0">
                  <a:pos x="574" y="841"/>
                </a:cxn>
                <a:cxn ang="0">
                  <a:pos x="555" y="852"/>
                </a:cxn>
                <a:cxn ang="0">
                  <a:pos x="532" y="861"/>
                </a:cxn>
                <a:cxn ang="0">
                  <a:pos x="508" y="868"/>
                </a:cxn>
                <a:cxn ang="0">
                  <a:pos x="481" y="873"/>
                </a:cxn>
                <a:cxn ang="0">
                  <a:pos x="452" y="876"/>
                </a:cxn>
                <a:cxn ang="0">
                  <a:pos x="423" y="878"/>
                </a:cxn>
                <a:cxn ang="0">
                  <a:pos x="393" y="879"/>
                </a:cxn>
                <a:cxn ang="0">
                  <a:pos x="364" y="879"/>
                </a:cxn>
                <a:cxn ang="0">
                  <a:pos x="336" y="877"/>
                </a:cxn>
                <a:cxn ang="0">
                  <a:pos x="309" y="875"/>
                </a:cxn>
                <a:cxn ang="0">
                  <a:pos x="284" y="872"/>
                </a:cxn>
                <a:cxn ang="0">
                  <a:pos x="262" y="868"/>
                </a:cxn>
                <a:cxn ang="0">
                  <a:pos x="244" y="864"/>
                </a:cxn>
              </a:cxnLst>
              <a:rect l="0" t="0" r="r" b="b"/>
              <a:pathLst>
                <a:path w="611" h="880">
                  <a:moveTo>
                    <a:pt x="0" y="24"/>
                  </a:moveTo>
                  <a:lnTo>
                    <a:pt x="21" y="14"/>
                  </a:lnTo>
                  <a:lnTo>
                    <a:pt x="32" y="10"/>
                  </a:lnTo>
                  <a:lnTo>
                    <a:pt x="44" y="7"/>
                  </a:lnTo>
                  <a:lnTo>
                    <a:pt x="56" y="4"/>
                  </a:lnTo>
                  <a:lnTo>
                    <a:pt x="67" y="2"/>
                  </a:lnTo>
                  <a:lnTo>
                    <a:pt x="79" y="1"/>
                  </a:lnTo>
                  <a:lnTo>
                    <a:pt x="91" y="0"/>
                  </a:lnTo>
                  <a:lnTo>
                    <a:pt x="102" y="0"/>
                  </a:lnTo>
                  <a:lnTo>
                    <a:pt x="114" y="0"/>
                  </a:lnTo>
                  <a:lnTo>
                    <a:pt x="126" y="2"/>
                  </a:lnTo>
                  <a:lnTo>
                    <a:pt x="137" y="3"/>
                  </a:lnTo>
                  <a:lnTo>
                    <a:pt x="149" y="5"/>
                  </a:lnTo>
                  <a:lnTo>
                    <a:pt x="160" y="8"/>
                  </a:lnTo>
                  <a:lnTo>
                    <a:pt x="172" y="11"/>
                  </a:lnTo>
                  <a:lnTo>
                    <a:pt x="182" y="14"/>
                  </a:lnTo>
                  <a:lnTo>
                    <a:pt x="193" y="18"/>
                  </a:lnTo>
                  <a:lnTo>
                    <a:pt x="204" y="23"/>
                  </a:lnTo>
                  <a:lnTo>
                    <a:pt x="214" y="28"/>
                  </a:lnTo>
                  <a:lnTo>
                    <a:pt x="224" y="34"/>
                  </a:lnTo>
                  <a:lnTo>
                    <a:pt x="233" y="40"/>
                  </a:lnTo>
                  <a:lnTo>
                    <a:pt x="242" y="46"/>
                  </a:lnTo>
                  <a:lnTo>
                    <a:pt x="251" y="53"/>
                  </a:lnTo>
                  <a:lnTo>
                    <a:pt x="260" y="60"/>
                  </a:lnTo>
                  <a:lnTo>
                    <a:pt x="268" y="68"/>
                  </a:lnTo>
                  <a:lnTo>
                    <a:pt x="275" y="76"/>
                  </a:lnTo>
                  <a:lnTo>
                    <a:pt x="282" y="84"/>
                  </a:lnTo>
                  <a:lnTo>
                    <a:pt x="288" y="92"/>
                  </a:lnTo>
                  <a:lnTo>
                    <a:pt x="294" y="101"/>
                  </a:lnTo>
                  <a:lnTo>
                    <a:pt x="299" y="111"/>
                  </a:lnTo>
                  <a:lnTo>
                    <a:pt x="303" y="120"/>
                  </a:lnTo>
                  <a:lnTo>
                    <a:pt x="307" y="130"/>
                  </a:lnTo>
                  <a:lnTo>
                    <a:pt x="316" y="150"/>
                  </a:lnTo>
                  <a:lnTo>
                    <a:pt x="321" y="160"/>
                  </a:lnTo>
                  <a:lnTo>
                    <a:pt x="326" y="170"/>
                  </a:lnTo>
                  <a:lnTo>
                    <a:pt x="333" y="180"/>
                  </a:lnTo>
                  <a:lnTo>
                    <a:pt x="339" y="189"/>
                  </a:lnTo>
                  <a:lnTo>
                    <a:pt x="346" y="198"/>
                  </a:lnTo>
                  <a:lnTo>
                    <a:pt x="354" y="207"/>
                  </a:lnTo>
                  <a:lnTo>
                    <a:pt x="362" y="216"/>
                  </a:lnTo>
                  <a:lnTo>
                    <a:pt x="370" y="225"/>
                  </a:lnTo>
                  <a:lnTo>
                    <a:pt x="378" y="234"/>
                  </a:lnTo>
                  <a:lnTo>
                    <a:pt x="387" y="243"/>
                  </a:lnTo>
                  <a:lnTo>
                    <a:pt x="395" y="252"/>
                  </a:lnTo>
                  <a:lnTo>
                    <a:pt x="404" y="261"/>
                  </a:lnTo>
                  <a:lnTo>
                    <a:pt x="413" y="270"/>
                  </a:lnTo>
                  <a:lnTo>
                    <a:pt x="422" y="278"/>
                  </a:lnTo>
                  <a:lnTo>
                    <a:pt x="430" y="288"/>
                  </a:lnTo>
                  <a:lnTo>
                    <a:pt x="439" y="296"/>
                  </a:lnTo>
                  <a:lnTo>
                    <a:pt x="447" y="305"/>
                  </a:lnTo>
                  <a:lnTo>
                    <a:pt x="455" y="314"/>
                  </a:lnTo>
                  <a:lnTo>
                    <a:pt x="463" y="324"/>
                  </a:lnTo>
                  <a:lnTo>
                    <a:pt x="471" y="333"/>
                  </a:lnTo>
                  <a:lnTo>
                    <a:pt x="478" y="343"/>
                  </a:lnTo>
                  <a:lnTo>
                    <a:pt x="485" y="352"/>
                  </a:lnTo>
                  <a:lnTo>
                    <a:pt x="492" y="362"/>
                  </a:lnTo>
                  <a:lnTo>
                    <a:pt x="498" y="372"/>
                  </a:lnTo>
                  <a:lnTo>
                    <a:pt x="503" y="382"/>
                  </a:lnTo>
                  <a:lnTo>
                    <a:pt x="508" y="393"/>
                  </a:lnTo>
                  <a:lnTo>
                    <a:pt x="512" y="403"/>
                  </a:lnTo>
                  <a:lnTo>
                    <a:pt x="516" y="414"/>
                  </a:lnTo>
                  <a:lnTo>
                    <a:pt x="518" y="426"/>
                  </a:lnTo>
                  <a:lnTo>
                    <a:pt x="520" y="437"/>
                  </a:lnTo>
                  <a:lnTo>
                    <a:pt x="524" y="458"/>
                  </a:lnTo>
                  <a:lnTo>
                    <a:pt x="526" y="469"/>
                  </a:lnTo>
                  <a:lnTo>
                    <a:pt x="530" y="480"/>
                  </a:lnTo>
                  <a:lnTo>
                    <a:pt x="533" y="491"/>
                  </a:lnTo>
                  <a:lnTo>
                    <a:pt x="536" y="502"/>
                  </a:lnTo>
                  <a:lnTo>
                    <a:pt x="540" y="514"/>
                  </a:lnTo>
                  <a:lnTo>
                    <a:pt x="544" y="525"/>
                  </a:lnTo>
                  <a:lnTo>
                    <a:pt x="549" y="537"/>
                  </a:lnTo>
                  <a:lnTo>
                    <a:pt x="553" y="548"/>
                  </a:lnTo>
                  <a:lnTo>
                    <a:pt x="558" y="560"/>
                  </a:lnTo>
                  <a:lnTo>
                    <a:pt x="562" y="572"/>
                  </a:lnTo>
                  <a:lnTo>
                    <a:pt x="567" y="583"/>
                  </a:lnTo>
                  <a:lnTo>
                    <a:pt x="572" y="595"/>
                  </a:lnTo>
                  <a:lnTo>
                    <a:pt x="576" y="606"/>
                  </a:lnTo>
                  <a:lnTo>
                    <a:pt x="580" y="618"/>
                  </a:lnTo>
                  <a:lnTo>
                    <a:pt x="585" y="630"/>
                  </a:lnTo>
                  <a:lnTo>
                    <a:pt x="589" y="642"/>
                  </a:lnTo>
                  <a:lnTo>
                    <a:pt x="593" y="654"/>
                  </a:lnTo>
                  <a:lnTo>
                    <a:pt x="596" y="665"/>
                  </a:lnTo>
                  <a:lnTo>
                    <a:pt x="600" y="677"/>
                  </a:lnTo>
                  <a:lnTo>
                    <a:pt x="602" y="689"/>
                  </a:lnTo>
                  <a:lnTo>
                    <a:pt x="605" y="700"/>
                  </a:lnTo>
                  <a:lnTo>
                    <a:pt x="607" y="712"/>
                  </a:lnTo>
                  <a:lnTo>
                    <a:pt x="609" y="724"/>
                  </a:lnTo>
                  <a:lnTo>
                    <a:pt x="610" y="735"/>
                  </a:lnTo>
                  <a:lnTo>
                    <a:pt x="610" y="746"/>
                  </a:lnTo>
                  <a:lnTo>
                    <a:pt x="610" y="758"/>
                  </a:lnTo>
                  <a:lnTo>
                    <a:pt x="610" y="769"/>
                  </a:lnTo>
                  <a:lnTo>
                    <a:pt x="608" y="780"/>
                  </a:lnTo>
                  <a:lnTo>
                    <a:pt x="606" y="792"/>
                  </a:lnTo>
                  <a:lnTo>
                    <a:pt x="603" y="803"/>
                  </a:lnTo>
                  <a:lnTo>
                    <a:pt x="595" y="820"/>
                  </a:lnTo>
                  <a:lnTo>
                    <a:pt x="589" y="827"/>
                  </a:lnTo>
                  <a:lnTo>
                    <a:pt x="582" y="834"/>
                  </a:lnTo>
                  <a:lnTo>
                    <a:pt x="574" y="841"/>
                  </a:lnTo>
                  <a:lnTo>
                    <a:pt x="565" y="846"/>
                  </a:lnTo>
                  <a:lnTo>
                    <a:pt x="555" y="852"/>
                  </a:lnTo>
                  <a:lnTo>
                    <a:pt x="544" y="857"/>
                  </a:lnTo>
                  <a:lnTo>
                    <a:pt x="532" y="861"/>
                  </a:lnTo>
                  <a:lnTo>
                    <a:pt x="520" y="864"/>
                  </a:lnTo>
                  <a:lnTo>
                    <a:pt x="508" y="868"/>
                  </a:lnTo>
                  <a:lnTo>
                    <a:pt x="494" y="871"/>
                  </a:lnTo>
                  <a:lnTo>
                    <a:pt x="481" y="873"/>
                  </a:lnTo>
                  <a:lnTo>
                    <a:pt x="466" y="875"/>
                  </a:lnTo>
                  <a:lnTo>
                    <a:pt x="452" y="876"/>
                  </a:lnTo>
                  <a:lnTo>
                    <a:pt x="438" y="878"/>
                  </a:lnTo>
                  <a:lnTo>
                    <a:pt x="423" y="878"/>
                  </a:lnTo>
                  <a:lnTo>
                    <a:pt x="408" y="879"/>
                  </a:lnTo>
                  <a:lnTo>
                    <a:pt x="393" y="879"/>
                  </a:lnTo>
                  <a:lnTo>
                    <a:pt x="378" y="879"/>
                  </a:lnTo>
                  <a:lnTo>
                    <a:pt x="364" y="879"/>
                  </a:lnTo>
                  <a:lnTo>
                    <a:pt x="350" y="878"/>
                  </a:lnTo>
                  <a:lnTo>
                    <a:pt x="336" y="877"/>
                  </a:lnTo>
                  <a:lnTo>
                    <a:pt x="322" y="876"/>
                  </a:lnTo>
                  <a:lnTo>
                    <a:pt x="309" y="875"/>
                  </a:lnTo>
                  <a:lnTo>
                    <a:pt x="296" y="873"/>
                  </a:lnTo>
                  <a:lnTo>
                    <a:pt x="284" y="872"/>
                  </a:lnTo>
                  <a:lnTo>
                    <a:pt x="273" y="870"/>
                  </a:lnTo>
                  <a:lnTo>
                    <a:pt x="262" y="868"/>
                  </a:lnTo>
                  <a:lnTo>
                    <a:pt x="253" y="866"/>
                  </a:lnTo>
                  <a:lnTo>
                    <a:pt x="244" y="864"/>
                  </a:lnTo>
                  <a:lnTo>
                    <a:pt x="236" y="86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49" name="Freeform 5"/>
            <p:cNvSpPr>
              <a:spLocks/>
            </p:cNvSpPr>
            <p:nvPr/>
          </p:nvSpPr>
          <p:spPr bwMode="auto">
            <a:xfrm>
              <a:off x="3431" y="2848"/>
              <a:ext cx="652" cy="327"/>
            </a:xfrm>
            <a:custGeom>
              <a:avLst/>
              <a:gdLst/>
              <a:ahLst/>
              <a:cxnLst>
                <a:cxn ang="0">
                  <a:pos x="17" y="1"/>
                </a:cxn>
                <a:cxn ang="0">
                  <a:pos x="35" y="0"/>
                </a:cxn>
                <a:cxn ang="0">
                  <a:pos x="56" y="2"/>
                </a:cxn>
                <a:cxn ang="0">
                  <a:pos x="77" y="6"/>
                </a:cxn>
                <a:cxn ang="0">
                  <a:pos x="100" y="11"/>
                </a:cxn>
                <a:cxn ang="0">
                  <a:pos x="124" y="17"/>
                </a:cxn>
                <a:cxn ang="0">
                  <a:pos x="148" y="25"/>
                </a:cxn>
                <a:cxn ang="0">
                  <a:pos x="172" y="34"/>
                </a:cxn>
                <a:cxn ang="0">
                  <a:pos x="196" y="43"/>
                </a:cxn>
                <a:cxn ang="0">
                  <a:pos x="219" y="53"/>
                </a:cxn>
                <a:cxn ang="0">
                  <a:pos x="242" y="64"/>
                </a:cxn>
                <a:cxn ang="0">
                  <a:pos x="263" y="74"/>
                </a:cxn>
                <a:cxn ang="0">
                  <a:pos x="283" y="84"/>
                </a:cxn>
                <a:cxn ang="0">
                  <a:pos x="302" y="93"/>
                </a:cxn>
                <a:cxn ang="0">
                  <a:pos x="318" y="102"/>
                </a:cxn>
                <a:cxn ang="0">
                  <a:pos x="332" y="110"/>
                </a:cxn>
                <a:cxn ang="0">
                  <a:pos x="351" y="124"/>
                </a:cxn>
                <a:cxn ang="0">
                  <a:pos x="359" y="134"/>
                </a:cxn>
                <a:cxn ang="0">
                  <a:pos x="365" y="144"/>
                </a:cxn>
                <a:cxn ang="0">
                  <a:pos x="369" y="154"/>
                </a:cxn>
                <a:cxn ang="0">
                  <a:pos x="371" y="164"/>
                </a:cxn>
                <a:cxn ang="0">
                  <a:pos x="372" y="174"/>
                </a:cxn>
                <a:cxn ang="0">
                  <a:pos x="372" y="184"/>
                </a:cxn>
                <a:cxn ang="0">
                  <a:pos x="372" y="194"/>
                </a:cxn>
                <a:cxn ang="0">
                  <a:pos x="373" y="204"/>
                </a:cxn>
                <a:cxn ang="0">
                  <a:pos x="373" y="214"/>
                </a:cxn>
                <a:cxn ang="0">
                  <a:pos x="376" y="223"/>
                </a:cxn>
                <a:cxn ang="0">
                  <a:pos x="379" y="233"/>
                </a:cxn>
                <a:cxn ang="0">
                  <a:pos x="386" y="242"/>
                </a:cxn>
                <a:cxn ang="0">
                  <a:pos x="395" y="251"/>
                </a:cxn>
                <a:cxn ang="0">
                  <a:pos x="407" y="259"/>
                </a:cxn>
                <a:cxn ang="0">
                  <a:pos x="428" y="271"/>
                </a:cxn>
                <a:cxn ang="0">
                  <a:pos x="443" y="278"/>
                </a:cxn>
                <a:cxn ang="0">
                  <a:pos x="457" y="284"/>
                </a:cxn>
                <a:cxn ang="0">
                  <a:pos x="471" y="291"/>
                </a:cxn>
                <a:cxn ang="0">
                  <a:pos x="485" y="297"/>
                </a:cxn>
                <a:cxn ang="0">
                  <a:pos x="499" y="303"/>
                </a:cxn>
                <a:cxn ang="0">
                  <a:pos x="513" y="308"/>
                </a:cxn>
                <a:cxn ang="0">
                  <a:pos x="528" y="313"/>
                </a:cxn>
                <a:cxn ang="0">
                  <a:pos x="543" y="317"/>
                </a:cxn>
                <a:cxn ang="0">
                  <a:pos x="557" y="320"/>
                </a:cxn>
                <a:cxn ang="0">
                  <a:pos x="572" y="323"/>
                </a:cxn>
                <a:cxn ang="0">
                  <a:pos x="587" y="325"/>
                </a:cxn>
                <a:cxn ang="0">
                  <a:pos x="603" y="326"/>
                </a:cxn>
                <a:cxn ang="0">
                  <a:pos x="619" y="326"/>
                </a:cxn>
                <a:cxn ang="0">
                  <a:pos x="635" y="325"/>
                </a:cxn>
                <a:cxn ang="0">
                  <a:pos x="651" y="323"/>
                </a:cxn>
              </a:cxnLst>
              <a:rect l="0" t="0" r="r" b="b"/>
              <a:pathLst>
                <a:path w="652" h="327">
                  <a:moveTo>
                    <a:pt x="0" y="4"/>
                  </a:moveTo>
                  <a:lnTo>
                    <a:pt x="17" y="1"/>
                  </a:lnTo>
                  <a:lnTo>
                    <a:pt x="26" y="0"/>
                  </a:lnTo>
                  <a:lnTo>
                    <a:pt x="35" y="0"/>
                  </a:lnTo>
                  <a:lnTo>
                    <a:pt x="45" y="1"/>
                  </a:lnTo>
                  <a:lnTo>
                    <a:pt x="56" y="2"/>
                  </a:lnTo>
                  <a:lnTo>
                    <a:pt x="67" y="4"/>
                  </a:lnTo>
                  <a:lnTo>
                    <a:pt x="77" y="6"/>
                  </a:lnTo>
                  <a:lnTo>
                    <a:pt x="89" y="8"/>
                  </a:lnTo>
                  <a:lnTo>
                    <a:pt x="100" y="11"/>
                  </a:lnTo>
                  <a:lnTo>
                    <a:pt x="112" y="14"/>
                  </a:lnTo>
                  <a:lnTo>
                    <a:pt x="124" y="17"/>
                  </a:lnTo>
                  <a:lnTo>
                    <a:pt x="136" y="21"/>
                  </a:lnTo>
                  <a:lnTo>
                    <a:pt x="148" y="25"/>
                  </a:lnTo>
                  <a:lnTo>
                    <a:pt x="160" y="29"/>
                  </a:lnTo>
                  <a:lnTo>
                    <a:pt x="172" y="34"/>
                  </a:lnTo>
                  <a:lnTo>
                    <a:pt x="184" y="38"/>
                  </a:lnTo>
                  <a:lnTo>
                    <a:pt x="196" y="43"/>
                  </a:lnTo>
                  <a:lnTo>
                    <a:pt x="208" y="48"/>
                  </a:lnTo>
                  <a:lnTo>
                    <a:pt x="219" y="53"/>
                  </a:lnTo>
                  <a:lnTo>
                    <a:pt x="231" y="58"/>
                  </a:lnTo>
                  <a:lnTo>
                    <a:pt x="242" y="64"/>
                  </a:lnTo>
                  <a:lnTo>
                    <a:pt x="253" y="68"/>
                  </a:lnTo>
                  <a:lnTo>
                    <a:pt x="263" y="74"/>
                  </a:lnTo>
                  <a:lnTo>
                    <a:pt x="274" y="79"/>
                  </a:lnTo>
                  <a:lnTo>
                    <a:pt x="283" y="84"/>
                  </a:lnTo>
                  <a:lnTo>
                    <a:pt x="293" y="88"/>
                  </a:lnTo>
                  <a:lnTo>
                    <a:pt x="302" y="93"/>
                  </a:lnTo>
                  <a:lnTo>
                    <a:pt x="310" y="98"/>
                  </a:lnTo>
                  <a:lnTo>
                    <a:pt x="318" y="102"/>
                  </a:lnTo>
                  <a:lnTo>
                    <a:pt x="325" y="106"/>
                  </a:lnTo>
                  <a:lnTo>
                    <a:pt x="332" y="110"/>
                  </a:lnTo>
                  <a:lnTo>
                    <a:pt x="345" y="119"/>
                  </a:lnTo>
                  <a:lnTo>
                    <a:pt x="351" y="124"/>
                  </a:lnTo>
                  <a:lnTo>
                    <a:pt x="355" y="129"/>
                  </a:lnTo>
                  <a:lnTo>
                    <a:pt x="359" y="134"/>
                  </a:lnTo>
                  <a:lnTo>
                    <a:pt x="363" y="139"/>
                  </a:lnTo>
                  <a:lnTo>
                    <a:pt x="365" y="144"/>
                  </a:lnTo>
                  <a:lnTo>
                    <a:pt x="367" y="149"/>
                  </a:lnTo>
                  <a:lnTo>
                    <a:pt x="369" y="154"/>
                  </a:lnTo>
                  <a:lnTo>
                    <a:pt x="371" y="159"/>
                  </a:lnTo>
                  <a:lnTo>
                    <a:pt x="371" y="164"/>
                  </a:lnTo>
                  <a:lnTo>
                    <a:pt x="372" y="169"/>
                  </a:lnTo>
                  <a:lnTo>
                    <a:pt x="372" y="174"/>
                  </a:lnTo>
                  <a:lnTo>
                    <a:pt x="372" y="179"/>
                  </a:lnTo>
                  <a:lnTo>
                    <a:pt x="372" y="184"/>
                  </a:lnTo>
                  <a:lnTo>
                    <a:pt x="372" y="189"/>
                  </a:lnTo>
                  <a:lnTo>
                    <a:pt x="372" y="194"/>
                  </a:lnTo>
                  <a:lnTo>
                    <a:pt x="372" y="199"/>
                  </a:lnTo>
                  <a:lnTo>
                    <a:pt x="373" y="204"/>
                  </a:lnTo>
                  <a:lnTo>
                    <a:pt x="373" y="209"/>
                  </a:lnTo>
                  <a:lnTo>
                    <a:pt x="373" y="214"/>
                  </a:lnTo>
                  <a:lnTo>
                    <a:pt x="374" y="219"/>
                  </a:lnTo>
                  <a:lnTo>
                    <a:pt x="376" y="223"/>
                  </a:lnTo>
                  <a:lnTo>
                    <a:pt x="377" y="228"/>
                  </a:lnTo>
                  <a:lnTo>
                    <a:pt x="379" y="233"/>
                  </a:lnTo>
                  <a:lnTo>
                    <a:pt x="382" y="238"/>
                  </a:lnTo>
                  <a:lnTo>
                    <a:pt x="386" y="242"/>
                  </a:lnTo>
                  <a:lnTo>
                    <a:pt x="390" y="246"/>
                  </a:lnTo>
                  <a:lnTo>
                    <a:pt x="395" y="251"/>
                  </a:lnTo>
                  <a:lnTo>
                    <a:pt x="400" y="255"/>
                  </a:lnTo>
                  <a:lnTo>
                    <a:pt x="407" y="259"/>
                  </a:lnTo>
                  <a:lnTo>
                    <a:pt x="414" y="264"/>
                  </a:lnTo>
                  <a:lnTo>
                    <a:pt x="428" y="271"/>
                  </a:lnTo>
                  <a:lnTo>
                    <a:pt x="435" y="274"/>
                  </a:lnTo>
                  <a:lnTo>
                    <a:pt x="443" y="278"/>
                  </a:lnTo>
                  <a:lnTo>
                    <a:pt x="450" y="281"/>
                  </a:lnTo>
                  <a:lnTo>
                    <a:pt x="457" y="284"/>
                  </a:lnTo>
                  <a:lnTo>
                    <a:pt x="464" y="288"/>
                  </a:lnTo>
                  <a:lnTo>
                    <a:pt x="471" y="291"/>
                  </a:lnTo>
                  <a:lnTo>
                    <a:pt x="478" y="294"/>
                  </a:lnTo>
                  <a:lnTo>
                    <a:pt x="485" y="297"/>
                  </a:lnTo>
                  <a:lnTo>
                    <a:pt x="492" y="300"/>
                  </a:lnTo>
                  <a:lnTo>
                    <a:pt x="499" y="303"/>
                  </a:lnTo>
                  <a:lnTo>
                    <a:pt x="506" y="306"/>
                  </a:lnTo>
                  <a:lnTo>
                    <a:pt x="513" y="308"/>
                  </a:lnTo>
                  <a:lnTo>
                    <a:pt x="521" y="311"/>
                  </a:lnTo>
                  <a:lnTo>
                    <a:pt x="528" y="313"/>
                  </a:lnTo>
                  <a:lnTo>
                    <a:pt x="535" y="315"/>
                  </a:lnTo>
                  <a:lnTo>
                    <a:pt x="543" y="317"/>
                  </a:lnTo>
                  <a:lnTo>
                    <a:pt x="550" y="319"/>
                  </a:lnTo>
                  <a:lnTo>
                    <a:pt x="557" y="320"/>
                  </a:lnTo>
                  <a:lnTo>
                    <a:pt x="565" y="322"/>
                  </a:lnTo>
                  <a:lnTo>
                    <a:pt x="572" y="323"/>
                  </a:lnTo>
                  <a:lnTo>
                    <a:pt x="580" y="324"/>
                  </a:lnTo>
                  <a:lnTo>
                    <a:pt x="587" y="325"/>
                  </a:lnTo>
                  <a:lnTo>
                    <a:pt x="595" y="325"/>
                  </a:lnTo>
                  <a:lnTo>
                    <a:pt x="603" y="326"/>
                  </a:lnTo>
                  <a:lnTo>
                    <a:pt x="611" y="326"/>
                  </a:lnTo>
                  <a:lnTo>
                    <a:pt x="619" y="326"/>
                  </a:lnTo>
                  <a:lnTo>
                    <a:pt x="627" y="325"/>
                  </a:lnTo>
                  <a:lnTo>
                    <a:pt x="635" y="325"/>
                  </a:lnTo>
                  <a:lnTo>
                    <a:pt x="643" y="324"/>
                  </a:lnTo>
                  <a:lnTo>
                    <a:pt x="651" y="323"/>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0" name="Freeform 6"/>
            <p:cNvSpPr>
              <a:spLocks/>
            </p:cNvSpPr>
            <p:nvPr/>
          </p:nvSpPr>
          <p:spPr bwMode="auto">
            <a:xfrm>
              <a:off x="3076" y="888"/>
              <a:ext cx="982" cy="549"/>
            </a:xfrm>
            <a:custGeom>
              <a:avLst/>
              <a:gdLst/>
              <a:ahLst/>
              <a:cxnLst>
                <a:cxn ang="0">
                  <a:pos x="975" y="511"/>
                </a:cxn>
                <a:cxn ang="0">
                  <a:pos x="980" y="473"/>
                </a:cxn>
                <a:cxn ang="0">
                  <a:pos x="966" y="436"/>
                </a:cxn>
                <a:cxn ang="0">
                  <a:pos x="937" y="400"/>
                </a:cxn>
                <a:cxn ang="0">
                  <a:pos x="896" y="366"/>
                </a:cxn>
                <a:cxn ang="0">
                  <a:pos x="847" y="334"/>
                </a:cxn>
                <a:cxn ang="0">
                  <a:pos x="794" y="306"/>
                </a:cxn>
                <a:cxn ang="0">
                  <a:pos x="742" y="281"/>
                </a:cxn>
                <a:cxn ang="0">
                  <a:pos x="692" y="262"/>
                </a:cxn>
                <a:cxn ang="0">
                  <a:pos x="650" y="248"/>
                </a:cxn>
                <a:cxn ang="0">
                  <a:pos x="611" y="236"/>
                </a:cxn>
                <a:cxn ang="0">
                  <a:pos x="590" y="226"/>
                </a:cxn>
                <a:cxn ang="0">
                  <a:pos x="572" y="214"/>
                </a:cxn>
                <a:cxn ang="0">
                  <a:pos x="557" y="199"/>
                </a:cxn>
                <a:cxn ang="0">
                  <a:pos x="542" y="183"/>
                </a:cxn>
                <a:cxn ang="0">
                  <a:pos x="528" y="167"/>
                </a:cxn>
                <a:cxn ang="0">
                  <a:pos x="513" y="152"/>
                </a:cxn>
                <a:cxn ang="0">
                  <a:pos x="496" y="137"/>
                </a:cxn>
                <a:cxn ang="0">
                  <a:pos x="477" y="126"/>
                </a:cxn>
                <a:cxn ang="0">
                  <a:pos x="454" y="117"/>
                </a:cxn>
                <a:cxn ang="0">
                  <a:pos x="426" y="112"/>
                </a:cxn>
                <a:cxn ang="0">
                  <a:pos x="413" y="112"/>
                </a:cxn>
                <a:cxn ang="0">
                  <a:pos x="400" y="112"/>
                </a:cxn>
                <a:cxn ang="0">
                  <a:pos x="386" y="114"/>
                </a:cxn>
                <a:cxn ang="0">
                  <a:pos x="369" y="115"/>
                </a:cxn>
                <a:cxn ang="0">
                  <a:pos x="353" y="117"/>
                </a:cxn>
                <a:cxn ang="0">
                  <a:pos x="336" y="118"/>
                </a:cxn>
                <a:cxn ang="0">
                  <a:pos x="320" y="118"/>
                </a:cxn>
                <a:cxn ang="0">
                  <a:pos x="306" y="118"/>
                </a:cxn>
                <a:cxn ang="0">
                  <a:pos x="295" y="116"/>
                </a:cxn>
                <a:cxn ang="0">
                  <a:pos x="286" y="113"/>
                </a:cxn>
                <a:cxn ang="0">
                  <a:pos x="271" y="100"/>
                </a:cxn>
                <a:cxn ang="0">
                  <a:pos x="262" y="87"/>
                </a:cxn>
                <a:cxn ang="0">
                  <a:pos x="256" y="75"/>
                </a:cxn>
                <a:cxn ang="0">
                  <a:pos x="252" y="64"/>
                </a:cxn>
                <a:cxn ang="0">
                  <a:pos x="248" y="52"/>
                </a:cxn>
                <a:cxn ang="0">
                  <a:pos x="245" y="42"/>
                </a:cxn>
                <a:cxn ang="0">
                  <a:pos x="240" y="32"/>
                </a:cxn>
                <a:cxn ang="0">
                  <a:pos x="232" y="23"/>
                </a:cxn>
                <a:cxn ang="0">
                  <a:pos x="220" y="16"/>
                </a:cxn>
                <a:cxn ang="0">
                  <a:pos x="204" y="9"/>
                </a:cxn>
                <a:cxn ang="0">
                  <a:pos x="178" y="4"/>
                </a:cxn>
                <a:cxn ang="0">
                  <a:pos x="162" y="2"/>
                </a:cxn>
                <a:cxn ang="0">
                  <a:pos x="144" y="0"/>
                </a:cxn>
                <a:cxn ang="0">
                  <a:pos x="126" y="0"/>
                </a:cxn>
                <a:cxn ang="0">
                  <a:pos x="108" y="0"/>
                </a:cxn>
                <a:cxn ang="0">
                  <a:pos x="89" y="1"/>
                </a:cxn>
                <a:cxn ang="0">
                  <a:pos x="70" y="2"/>
                </a:cxn>
                <a:cxn ang="0">
                  <a:pos x="52" y="3"/>
                </a:cxn>
                <a:cxn ang="0">
                  <a:pos x="34" y="4"/>
                </a:cxn>
                <a:cxn ang="0">
                  <a:pos x="17" y="5"/>
                </a:cxn>
                <a:cxn ang="0">
                  <a:pos x="0" y="6"/>
                </a:cxn>
              </a:cxnLst>
              <a:rect l="0" t="0" r="r" b="b"/>
              <a:pathLst>
                <a:path w="982" h="549">
                  <a:moveTo>
                    <a:pt x="947" y="548"/>
                  </a:moveTo>
                  <a:lnTo>
                    <a:pt x="968" y="523"/>
                  </a:lnTo>
                  <a:lnTo>
                    <a:pt x="975" y="511"/>
                  </a:lnTo>
                  <a:lnTo>
                    <a:pt x="979" y="498"/>
                  </a:lnTo>
                  <a:lnTo>
                    <a:pt x="981" y="486"/>
                  </a:lnTo>
                  <a:lnTo>
                    <a:pt x="980" y="473"/>
                  </a:lnTo>
                  <a:lnTo>
                    <a:pt x="978" y="461"/>
                  </a:lnTo>
                  <a:lnTo>
                    <a:pt x="973" y="448"/>
                  </a:lnTo>
                  <a:lnTo>
                    <a:pt x="966" y="436"/>
                  </a:lnTo>
                  <a:lnTo>
                    <a:pt x="958" y="424"/>
                  </a:lnTo>
                  <a:lnTo>
                    <a:pt x="948" y="412"/>
                  </a:lnTo>
                  <a:lnTo>
                    <a:pt x="937" y="400"/>
                  </a:lnTo>
                  <a:lnTo>
                    <a:pt x="924" y="388"/>
                  </a:lnTo>
                  <a:lnTo>
                    <a:pt x="911" y="377"/>
                  </a:lnTo>
                  <a:lnTo>
                    <a:pt x="896" y="366"/>
                  </a:lnTo>
                  <a:lnTo>
                    <a:pt x="880" y="355"/>
                  </a:lnTo>
                  <a:lnTo>
                    <a:pt x="864" y="344"/>
                  </a:lnTo>
                  <a:lnTo>
                    <a:pt x="847" y="334"/>
                  </a:lnTo>
                  <a:lnTo>
                    <a:pt x="830" y="324"/>
                  </a:lnTo>
                  <a:lnTo>
                    <a:pt x="812" y="314"/>
                  </a:lnTo>
                  <a:lnTo>
                    <a:pt x="794" y="306"/>
                  </a:lnTo>
                  <a:lnTo>
                    <a:pt x="777" y="297"/>
                  </a:lnTo>
                  <a:lnTo>
                    <a:pt x="759" y="289"/>
                  </a:lnTo>
                  <a:lnTo>
                    <a:pt x="742" y="281"/>
                  </a:lnTo>
                  <a:lnTo>
                    <a:pt x="724" y="274"/>
                  </a:lnTo>
                  <a:lnTo>
                    <a:pt x="708" y="268"/>
                  </a:lnTo>
                  <a:lnTo>
                    <a:pt x="692" y="262"/>
                  </a:lnTo>
                  <a:lnTo>
                    <a:pt x="677" y="256"/>
                  </a:lnTo>
                  <a:lnTo>
                    <a:pt x="663" y="252"/>
                  </a:lnTo>
                  <a:lnTo>
                    <a:pt x="650" y="248"/>
                  </a:lnTo>
                  <a:lnTo>
                    <a:pt x="638" y="244"/>
                  </a:lnTo>
                  <a:lnTo>
                    <a:pt x="628" y="242"/>
                  </a:lnTo>
                  <a:lnTo>
                    <a:pt x="611" y="236"/>
                  </a:lnTo>
                  <a:lnTo>
                    <a:pt x="604" y="234"/>
                  </a:lnTo>
                  <a:lnTo>
                    <a:pt x="597" y="230"/>
                  </a:lnTo>
                  <a:lnTo>
                    <a:pt x="590" y="226"/>
                  </a:lnTo>
                  <a:lnTo>
                    <a:pt x="584" y="222"/>
                  </a:lnTo>
                  <a:lnTo>
                    <a:pt x="578" y="218"/>
                  </a:lnTo>
                  <a:lnTo>
                    <a:pt x="572" y="214"/>
                  </a:lnTo>
                  <a:lnTo>
                    <a:pt x="567" y="209"/>
                  </a:lnTo>
                  <a:lnTo>
                    <a:pt x="562" y="204"/>
                  </a:lnTo>
                  <a:lnTo>
                    <a:pt x="557" y="199"/>
                  </a:lnTo>
                  <a:lnTo>
                    <a:pt x="552" y="194"/>
                  </a:lnTo>
                  <a:lnTo>
                    <a:pt x="547" y="188"/>
                  </a:lnTo>
                  <a:lnTo>
                    <a:pt x="542" y="183"/>
                  </a:lnTo>
                  <a:lnTo>
                    <a:pt x="537" y="178"/>
                  </a:lnTo>
                  <a:lnTo>
                    <a:pt x="533" y="172"/>
                  </a:lnTo>
                  <a:lnTo>
                    <a:pt x="528" y="167"/>
                  </a:lnTo>
                  <a:lnTo>
                    <a:pt x="523" y="162"/>
                  </a:lnTo>
                  <a:lnTo>
                    <a:pt x="518" y="156"/>
                  </a:lnTo>
                  <a:lnTo>
                    <a:pt x="513" y="152"/>
                  </a:lnTo>
                  <a:lnTo>
                    <a:pt x="508" y="146"/>
                  </a:lnTo>
                  <a:lnTo>
                    <a:pt x="502" y="142"/>
                  </a:lnTo>
                  <a:lnTo>
                    <a:pt x="496" y="137"/>
                  </a:lnTo>
                  <a:lnTo>
                    <a:pt x="490" y="133"/>
                  </a:lnTo>
                  <a:lnTo>
                    <a:pt x="484" y="129"/>
                  </a:lnTo>
                  <a:lnTo>
                    <a:pt x="477" y="126"/>
                  </a:lnTo>
                  <a:lnTo>
                    <a:pt x="470" y="122"/>
                  </a:lnTo>
                  <a:lnTo>
                    <a:pt x="462" y="119"/>
                  </a:lnTo>
                  <a:lnTo>
                    <a:pt x="454" y="117"/>
                  </a:lnTo>
                  <a:lnTo>
                    <a:pt x="445" y="114"/>
                  </a:lnTo>
                  <a:lnTo>
                    <a:pt x="436" y="113"/>
                  </a:lnTo>
                  <a:lnTo>
                    <a:pt x="426" y="112"/>
                  </a:lnTo>
                  <a:lnTo>
                    <a:pt x="420" y="112"/>
                  </a:lnTo>
                  <a:lnTo>
                    <a:pt x="417" y="112"/>
                  </a:lnTo>
                  <a:lnTo>
                    <a:pt x="413" y="112"/>
                  </a:lnTo>
                  <a:lnTo>
                    <a:pt x="409" y="112"/>
                  </a:lnTo>
                  <a:lnTo>
                    <a:pt x="405" y="112"/>
                  </a:lnTo>
                  <a:lnTo>
                    <a:pt x="400" y="112"/>
                  </a:lnTo>
                  <a:lnTo>
                    <a:pt x="396" y="113"/>
                  </a:lnTo>
                  <a:lnTo>
                    <a:pt x="391" y="113"/>
                  </a:lnTo>
                  <a:lnTo>
                    <a:pt x="386" y="114"/>
                  </a:lnTo>
                  <a:lnTo>
                    <a:pt x="380" y="114"/>
                  </a:lnTo>
                  <a:lnTo>
                    <a:pt x="375" y="115"/>
                  </a:lnTo>
                  <a:lnTo>
                    <a:pt x="369" y="115"/>
                  </a:lnTo>
                  <a:lnTo>
                    <a:pt x="364" y="116"/>
                  </a:lnTo>
                  <a:lnTo>
                    <a:pt x="358" y="116"/>
                  </a:lnTo>
                  <a:lnTo>
                    <a:pt x="353" y="117"/>
                  </a:lnTo>
                  <a:lnTo>
                    <a:pt x="347" y="117"/>
                  </a:lnTo>
                  <a:lnTo>
                    <a:pt x="342" y="117"/>
                  </a:lnTo>
                  <a:lnTo>
                    <a:pt x="336" y="118"/>
                  </a:lnTo>
                  <a:lnTo>
                    <a:pt x="331" y="118"/>
                  </a:lnTo>
                  <a:lnTo>
                    <a:pt x="326" y="118"/>
                  </a:lnTo>
                  <a:lnTo>
                    <a:pt x="320" y="118"/>
                  </a:lnTo>
                  <a:lnTo>
                    <a:pt x="316" y="118"/>
                  </a:lnTo>
                  <a:lnTo>
                    <a:pt x="311" y="118"/>
                  </a:lnTo>
                  <a:lnTo>
                    <a:pt x="306" y="118"/>
                  </a:lnTo>
                  <a:lnTo>
                    <a:pt x="302" y="117"/>
                  </a:lnTo>
                  <a:lnTo>
                    <a:pt x="298" y="117"/>
                  </a:lnTo>
                  <a:lnTo>
                    <a:pt x="295" y="116"/>
                  </a:lnTo>
                  <a:lnTo>
                    <a:pt x="292" y="115"/>
                  </a:lnTo>
                  <a:lnTo>
                    <a:pt x="289" y="114"/>
                  </a:lnTo>
                  <a:lnTo>
                    <a:pt x="286" y="113"/>
                  </a:lnTo>
                  <a:lnTo>
                    <a:pt x="284" y="112"/>
                  </a:lnTo>
                  <a:lnTo>
                    <a:pt x="275" y="104"/>
                  </a:lnTo>
                  <a:lnTo>
                    <a:pt x="271" y="100"/>
                  </a:lnTo>
                  <a:lnTo>
                    <a:pt x="268" y="96"/>
                  </a:lnTo>
                  <a:lnTo>
                    <a:pt x="264" y="92"/>
                  </a:lnTo>
                  <a:lnTo>
                    <a:pt x="262" y="87"/>
                  </a:lnTo>
                  <a:lnTo>
                    <a:pt x="260" y="83"/>
                  </a:lnTo>
                  <a:lnTo>
                    <a:pt x="258" y="79"/>
                  </a:lnTo>
                  <a:lnTo>
                    <a:pt x="256" y="75"/>
                  </a:lnTo>
                  <a:lnTo>
                    <a:pt x="254" y="72"/>
                  </a:lnTo>
                  <a:lnTo>
                    <a:pt x="253" y="68"/>
                  </a:lnTo>
                  <a:lnTo>
                    <a:pt x="252" y="64"/>
                  </a:lnTo>
                  <a:lnTo>
                    <a:pt x="251" y="60"/>
                  </a:lnTo>
                  <a:lnTo>
                    <a:pt x="250" y="56"/>
                  </a:lnTo>
                  <a:lnTo>
                    <a:pt x="248" y="52"/>
                  </a:lnTo>
                  <a:lnTo>
                    <a:pt x="248" y="49"/>
                  </a:lnTo>
                  <a:lnTo>
                    <a:pt x="246" y="45"/>
                  </a:lnTo>
                  <a:lnTo>
                    <a:pt x="245" y="42"/>
                  </a:lnTo>
                  <a:lnTo>
                    <a:pt x="243" y="38"/>
                  </a:lnTo>
                  <a:lnTo>
                    <a:pt x="242" y="35"/>
                  </a:lnTo>
                  <a:lnTo>
                    <a:pt x="240" y="32"/>
                  </a:lnTo>
                  <a:lnTo>
                    <a:pt x="237" y="29"/>
                  </a:lnTo>
                  <a:lnTo>
                    <a:pt x="235" y="26"/>
                  </a:lnTo>
                  <a:lnTo>
                    <a:pt x="232" y="23"/>
                  </a:lnTo>
                  <a:lnTo>
                    <a:pt x="228" y="20"/>
                  </a:lnTo>
                  <a:lnTo>
                    <a:pt x="224" y="18"/>
                  </a:lnTo>
                  <a:lnTo>
                    <a:pt x="220" y="16"/>
                  </a:lnTo>
                  <a:lnTo>
                    <a:pt x="215" y="13"/>
                  </a:lnTo>
                  <a:lnTo>
                    <a:pt x="210" y="11"/>
                  </a:lnTo>
                  <a:lnTo>
                    <a:pt x="204" y="9"/>
                  </a:lnTo>
                  <a:lnTo>
                    <a:pt x="197" y="7"/>
                  </a:lnTo>
                  <a:lnTo>
                    <a:pt x="190" y="6"/>
                  </a:lnTo>
                  <a:lnTo>
                    <a:pt x="178" y="4"/>
                  </a:lnTo>
                  <a:lnTo>
                    <a:pt x="173" y="3"/>
                  </a:lnTo>
                  <a:lnTo>
                    <a:pt x="167" y="2"/>
                  </a:lnTo>
                  <a:lnTo>
                    <a:pt x="162" y="2"/>
                  </a:lnTo>
                  <a:lnTo>
                    <a:pt x="156" y="1"/>
                  </a:lnTo>
                  <a:lnTo>
                    <a:pt x="150" y="1"/>
                  </a:lnTo>
                  <a:lnTo>
                    <a:pt x="144" y="0"/>
                  </a:lnTo>
                  <a:lnTo>
                    <a:pt x="138" y="0"/>
                  </a:lnTo>
                  <a:lnTo>
                    <a:pt x="132" y="0"/>
                  </a:lnTo>
                  <a:lnTo>
                    <a:pt x="126" y="0"/>
                  </a:lnTo>
                  <a:lnTo>
                    <a:pt x="120" y="0"/>
                  </a:lnTo>
                  <a:lnTo>
                    <a:pt x="114" y="0"/>
                  </a:lnTo>
                  <a:lnTo>
                    <a:pt x="108" y="0"/>
                  </a:lnTo>
                  <a:lnTo>
                    <a:pt x="101" y="1"/>
                  </a:lnTo>
                  <a:lnTo>
                    <a:pt x="95" y="1"/>
                  </a:lnTo>
                  <a:lnTo>
                    <a:pt x="89" y="1"/>
                  </a:lnTo>
                  <a:lnTo>
                    <a:pt x="83" y="2"/>
                  </a:lnTo>
                  <a:lnTo>
                    <a:pt x="77" y="2"/>
                  </a:lnTo>
                  <a:lnTo>
                    <a:pt x="70" y="2"/>
                  </a:lnTo>
                  <a:lnTo>
                    <a:pt x="64" y="3"/>
                  </a:lnTo>
                  <a:lnTo>
                    <a:pt x="58" y="3"/>
                  </a:lnTo>
                  <a:lnTo>
                    <a:pt x="52" y="3"/>
                  </a:lnTo>
                  <a:lnTo>
                    <a:pt x="46" y="4"/>
                  </a:lnTo>
                  <a:lnTo>
                    <a:pt x="40" y="4"/>
                  </a:lnTo>
                  <a:lnTo>
                    <a:pt x="34" y="4"/>
                  </a:lnTo>
                  <a:lnTo>
                    <a:pt x="28" y="5"/>
                  </a:lnTo>
                  <a:lnTo>
                    <a:pt x="22" y="5"/>
                  </a:lnTo>
                  <a:lnTo>
                    <a:pt x="17" y="5"/>
                  </a:lnTo>
                  <a:lnTo>
                    <a:pt x="11" y="5"/>
                  </a:lnTo>
                  <a:lnTo>
                    <a:pt x="5" y="5"/>
                  </a:lnTo>
                  <a:lnTo>
                    <a:pt x="0" y="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1" name="Freeform 7"/>
            <p:cNvSpPr>
              <a:spLocks/>
            </p:cNvSpPr>
            <p:nvPr/>
          </p:nvSpPr>
          <p:spPr bwMode="auto">
            <a:xfrm>
              <a:off x="1857" y="758"/>
              <a:ext cx="1248" cy="137"/>
            </a:xfrm>
            <a:custGeom>
              <a:avLst/>
              <a:gdLst/>
              <a:ahLst/>
              <a:cxnLst>
                <a:cxn ang="0">
                  <a:pos x="1243" y="131"/>
                </a:cxn>
                <a:cxn ang="0">
                  <a:pos x="1243" y="126"/>
                </a:cxn>
                <a:cxn ang="0">
                  <a:pos x="1245" y="121"/>
                </a:cxn>
                <a:cxn ang="0">
                  <a:pos x="1245" y="116"/>
                </a:cxn>
                <a:cxn ang="0">
                  <a:pos x="1247" y="112"/>
                </a:cxn>
                <a:cxn ang="0">
                  <a:pos x="1247" y="107"/>
                </a:cxn>
                <a:cxn ang="0">
                  <a:pos x="1247" y="102"/>
                </a:cxn>
                <a:cxn ang="0">
                  <a:pos x="1247" y="98"/>
                </a:cxn>
                <a:cxn ang="0">
                  <a:pos x="1246" y="94"/>
                </a:cxn>
                <a:cxn ang="0">
                  <a:pos x="1245" y="90"/>
                </a:cxn>
                <a:cxn ang="0">
                  <a:pos x="1223" y="74"/>
                </a:cxn>
                <a:cxn ang="0">
                  <a:pos x="1179" y="54"/>
                </a:cxn>
                <a:cxn ang="0">
                  <a:pos x="1121" y="38"/>
                </a:cxn>
                <a:cxn ang="0">
                  <a:pos x="1053" y="25"/>
                </a:cxn>
                <a:cxn ang="0">
                  <a:pos x="978" y="15"/>
                </a:cxn>
                <a:cxn ang="0">
                  <a:pos x="899" y="7"/>
                </a:cxn>
                <a:cxn ang="0">
                  <a:pos x="821" y="2"/>
                </a:cxn>
                <a:cxn ang="0">
                  <a:pos x="746" y="0"/>
                </a:cxn>
                <a:cxn ang="0">
                  <a:pos x="679" y="0"/>
                </a:cxn>
                <a:cxn ang="0">
                  <a:pos x="622" y="2"/>
                </a:cxn>
                <a:cxn ang="0">
                  <a:pos x="580" y="6"/>
                </a:cxn>
                <a:cxn ang="0">
                  <a:pos x="564" y="11"/>
                </a:cxn>
                <a:cxn ang="0">
                  <a:pos x="551" y="18"/>
                </a:cxn>
                <a:cxn ang="0">
                  <a:pos x="537" y="27"/>
                </a:cxn>
                <a:cxn ang="0">
                  <a:pos x="523" y="38"/>
                </a:cxn>
                <a:cxn ang="0">
                  <a:pos x="510" y="49"/>
                </a:cxn>
                <a:cxn ang="0">
                  <a:pos x="497" y="60"/>
                </a:cxn>
                <a:cxn ang="0">
                  <a:pos x="485" y="70"/>
                </a:cxn>
                <a:cxn ang="0">
                  <a:pos x="475" y="78"/>
                </a:cxn>
                <a:cxn ang="0">
                  <a:pos x="468" y="84"/>
                </a:cxn>
                <a:cxn ang="0">
                  <a:pos x="463" y="88"/>
                </a:cxn>
                <a:cxn ang="0">
                  <a:pos x="440" y="89"/>
                </a:cxn>
                <a:cxn ang="0">
                  <a:pos x="415" y="86"/>
                </a:cxn>
                <a:cxn ang="0">
                  <a:pos x="385" y="80"/>
                </a:cxn>
                <a:cxn ang="0">
                  <a:pos x="353" y="72"/>
                </a:cxn>
                <a:cxn ang="0">
                  <a:pos x="319" y="64"/>
                </a:cxn>
                <a:cxn ang="0">
                  <a:pos x="284" y="54"/>
                </a:cxn>
                <a:cxn ang="0">
                  <a:pos x="249" y="45"/>
                </a:cxn>
                <a:cxn ang="0">
                  <a:pos x="214" y="38"/>
                </a:cxn>
                <a:cxn ang="0">
                  <a:pos x="181" y="32"/>
                </a:cxn>
                <a:cxn ang="0">
                  <a:pos x="149" y="29"/>
                </a:cxn>
                <a:cxn ang="0">
                  <a:pos x="119" y="30"/>
                </a:cxn>
                <a:cxn ang="0">
                  <a:pos x="103" y="32"/>
                </a:cxn>
                <a:cxn ang="0">
                  <a:pos x="88" y="35"/>
                </a:cxn>
                <a:cxn ang="0">
                  <a:pos x="74" y="40"/>
                </a:cxn>
                <a:cxn ang="0">
                  <a:pos x="61" y="45"/>
                </a:cxn>
                <a:cxn ang="0">
                  <a:pos x="50" y="52"/>
                </a:cxn>
                <a:cxn ang="0">
                  <a:pos x="39" y="60"/>
                </a:cxn>
                <a:cxn ang="0">
                  <a:pos x="29" y="71"/>
                </a:cxn>
                <a:cxn ang="0">
                  <a:pos x="19" y="82"/>
                </a:cxn>
                <a:cxn ang="0">
                  <a:pos x="9" y="96"/>
                </a:cxn>
                <a:cxn ang="0">
                  <a:pos x="0" y="112"/>
                </a:cxn>
              </a:cxnLst>
              <a:rect l="0" t="0" r="r" b="b"/>
              <a:pathLst>
                <a:path w="1248" h="137">
                  <a:moveTo>
                    <a:pt x="1243" y="136"/>
                  </a:moveTo>
                  <a:lnTo>
                    <a:pt x="1243" y="132"/>
                  </a:lnTo>
                  <a:lnTo>
                    <a:pt x="1243" y="131"/>
                  </a:lnTo>
                  <a:lnTo>
                    <a:pt x="1243" y="129"/>
                  </a:lnTo>
                  <a:lnTo>
                    <a:pt x="1243" y="128"/>
                  </a:lnTo>
                  <a:lnTo>
                    <a:pt x="1243" y="126"/>
                  </a:lnTo>
                  <a:lnTo>
                    <a:pt x="1244" y="124"/>
                  </a:lnTo>
                  <a:lnTo>
                    <a:pt x="1244" y="123"/>
                  </a:lnTo>
                  <a:lnTo>
                    <a:pt x="1245" y="121"/>
                  </a:lnTo>
                  <a:lnTo>
                    <a:pt x="1245" y="120"/>
                  </a:lnTo>
                  <a:lnTo>
                    <a:pt x="1245" y="118"/>
                  </a:lnTo>
                  <a:lnTo>
                    <a:pt x="1245" y="116"/>
                  </a:lnTo>
                  <a:lnTo>
                    <a:pt x="1246" y="115"/>
                  </a:lnTo>
                  <a:lnTo>
                    <a:pt x="1246" y="113"/>
                  </a:lnTo>
                  <a:lnTo>
                    <a:pt x="1247" y="112"/>
                  </a:lnTo>
                  <a:lnTo>
                    <a:pt x="1247" y="110"/>
                  </a:lnTo>
                  <a:lnTo>
                    <a:pt x="1247" y="108"/>
                  </a:lnTo>
                  <a:lnTo>
                    <a:pt x="1247" y="107"/>
                  </a:lnTo>
                  <a:lnTo>
                    <a:pt x="1247" y="106"/>
                  </a:lnTo>
                  <a:lnTo>
                    <a:pt x="1247" y="104"/>
                  </a:lnTo>
                  <a:lnTo>
                    <a:pt x="1247" y="102"/>
                  </a:lnTo>
                  <a:lnTo>
                    <a:pt x="1247" y="101"/>
                  </a:lnTo>
                  <a:lnTo>
                    <a:pt x="1247" y="100"/>
                  </a:lnTo>
                  <a:lnTo>
                    <a:pt x="1247" y="98"/>
                  </a:lnTo>
                  <a:lnTo>
                    <a:pt x="1247" y="97"/>
                  </a:lnTo>
                  <a:lnTo>
                    <a:pt x="1247" y="95"/>
                  </a:lnTo>
                  <a:lnTo>
                    <a:pt x="1246" y="94"/>
                  </a:lnTo>
                  <a:lnTo>
                    <a:pt x="1246" y="93"/>
                  </a:lnTo>
                  <a:lnTo>
                    <a:pt x="1245" y="92"/>
                  </a:lnTo>
                  <a:lnTo>
                    <a:pt x="1245" y="90"/>
                  </a:lnTo>
                  <a:lnTo>
                    <a:pt x="1244" y="89"/>
                  </a:lnTo>
                  <a:lnTo>
                    <a:pt x="1243" y="88"/>
                  </a:lnTo>
                  <a:lnTo>
                    <a:pt x="1223" y="74"/>
                  </a:lnTo>
                  <a:lnTo>
                    <a:pt x="1210" y="66"/>
                  </a:lnTo>
                  <a:lnTo>
                    <a:pt x="1196" y="60"/>
                  </a:lnTo>
                  <a:lnTo>
                    <a:pt x="1179" y="54"/>
                  </a:lnTo>
                  <a:lnTo>
                    <a:pt x="1161" y="48"/>
                  </a:lnTo>
                  <a:lnTo>
                    <a:pt x="1142" y="43"/>
                  </a:lnTo>
                  <a:lnTo>
                    <a:pt x="1121" y="38"/>
                  </a:lnTo>
                  <a:lnTo>
                    <a:pt x="1100" y="33"/>
                  </a:lnTo>
                  <a:lnTo>
                    <a:pt x="1077" y="29"/>
                  </a:lnTo>
                  <a:lnTo>
                    <a:pt x="1053" y="25"/>
                  </a:lnTo>
                  <a:lnTo>
                    <a:pt x="1029" y="21"/>
                  </a:lnTo>
                  <a:lnTo>
                    <a:pt x="1004" y="18"/>
                  </a:lnTo>
                  <a:lnTo>
                    <a:pt x="978" y="15"/>
                  </a:lnTo>
                  <a:lnTo>
                    <a:pt x="952" y="12"/>
                  </a:lnTo>
                  <a:lnTo>
                    <a:pt x="926" y="9"/>
                  </a:lnTo>
                  <a:lnTo>
                    <a:pt x="899" y="7"/>
                  </a:lnTo>
                  <a:lnTo>
                    <a:pt x="873" y="5"/>
                  </a:lnTo>
                  <a:lnTo>
                    <a:pt x="847" y="4"/>
                  </a:lnTo>
                  <a:lnTo>
                    <a:pt x="821" y="2"/>
                  </a:lnTo>
                  <a:lnTo>
                    <a:pt x="795" y="1"/>
                  </a:lnTo>
                  <a:lnTo>
                    <a:pt x="771" y="0"/>
                  </a:lnTo>
                  <a:lnTo>
                    <a:pt x="746" y="0"/>
                  </a:lnTo>
                  <a:lnTo>
                    <a:pt x="723" y="0"/>
                  </a:lnTo>
                  <a:lnTo>
                    <a:pt x="700" y="0"/>
                  </a:lnTo>
                  <a:lnTo>
                    <a:pt x="679" y="0"/>
                  </a:lnTo>
                  <a:lnTo>
                    <a:pt x="659" y="0"/>
                  </a:lnTo>
                  <a:lnTo>
                    <a:pt x="640" y="1"/>
                  </a:lnTo>
                  <a:lnTo>
                    <a:pt x="622" y="2"/>
                  </a:lnTo>
                  <a:lnTo>
                    <a:pt x="606" y="3"/>
                  </a:lnTo>
                  <a:lnTo>
                    <a:pt x="592" y="4"/>
                  </a:lnTo>
                  <a:lnTo>
                    <a:pt x="580" y="6"/>
                  </a:lnTo>
                  <a:lnTo>
                    <a:pt x="573" y="8"/>
                  </a:lnTo>
                  <a:lnTo>
                    <a:pt x="568" y="9"/>
                  </a:lnTo>
                  <a:lnTo>
                    <a:pt x="564" y="11"/>
                  </a:lnTo>
                  <a:lnTo>
                    <a:pt x="560" y="13"/>
                  </a:lnTo>
                  <a:lnTo>
                    <a:pt x="555" y="15"/>
                  </a:lnTo>
                  <a:lnTo>
                    <a:pt x="551" y="18"/>
                  </a:lnTo>
                  <a:lnTo>
                    <a:pt x="547" y="21"/>
                  </a:lnTo>
                  <a:lnTo>
                    <a:pt x="542" y="24"/>
                  </a:lnTo>
                  <a:lnTo>
                    <a:pt x="537" y="27"/>
                  </a:lnTo>
                  <a:lnTo>
                    <a:pt x="533" y="30"/>
                  </a:lnTo>
                  <a:lnTo>
                    <a:pt x="528" y="34"/>
                  </a:lnTo>
                  <a:lnTo>
                    <a:pt x="523" y="38"/>
                  </a:lnTo>
                  <a:lnTo>
                    <a:pt x="519" y="41"/>
                  </a:lnTo>
                  <a:lnTo>
                    <a:pt x="514" y="45"/>
                  </a:lnTo>
                  <a:lnTo>
                    <a:pt x="510" y="49"/>
                  </a:lnTo>
                  <a:lnTo>
                    <a:pt x="505" y="52"/>
                  </a:lnTo>
                  <a:lnTo>
                    <a:pt x="501" y="56"/>
                  </a:lnTo>
                  <a:lnTo>
                    <a:pt x="497" y="60"/>
                  </a:lnTo>
                  <a:lnTo>
                    <a:pt x="493" y="63"/>
                  </a:lnTo>
                  <a:lnTo>
                    <a:pt x="489" y="66"/>
                  </a:lnTo>
                  <a:lnTo>
                    <a:pt x="485" y="70"/>
                  </a:lnTo>
                  <a:lnTo>
                    <a:pt x="482" y="73"/>
                  </a:lnTo>
                  <a:lnTo>
                    <a:pt x="479" y="76"/>
                  </a:lnTo>
                  <a:lnTo>
                    <a:pt x="475" y="78"/>
                  </a:lnTo>
                  <a:lnTo>
                    <a:pt x="473" y="81"/>
                  </a:lnTo>
                  <a:lnTo>
                    <a:pt x="470" y="83"/>
                  </a:lnTo>
                  <a:lnTo>
                    <a:pt x="468" y="84"/>
                  </a:lnTo>
                  <a:lnTo>
                    <a:pt x="466" y="86"/>
                  </a:lnTo>
                  <a:lnTo>
                    <a:pt x="464" y="87"/>
                  </a:lnTo>
                  <a:lnTo>
                    <a:pt x="463" y="88"/>
                  </a:lnTo>
                  <a:lnTo>
                    <a:pt x="462" y="88"/>
                  </a:lnTo>
                  <a:lnTo>
                    <a:pt x="448" y="89"/>
                  </a:lnTo>
                  <a:lnTo>
                    <a:pt x="440" y="89"/>
                  </a:lnTo>
                  <a:lnTo>
                    <a:pt x="432" y="88"/>
                  </a:lnTo>
                  <a:lnTo>
                    <a:pt x="424" y="87"/>
                  </a:lnTo>
                  <a:lnTo>
                    <a:pt x="415" y="86"/>
                  </a:lnTo>
                  <a:lnTo>
                    <a:pt x="405" y="84"/>
                  </a:lnTo>
                  <a:lnTo>
                    <a:pt x="395" y="82"/>
                  </a:lnTo>
                  <a:lnTo>
                    <a:pt x="385" y="80"/>
                  </a:lnTo>
                  <a:lnTo>
                    <a:pt x="375" y="78"/>
                  </a:lnTo>
                  <a:lnTo>
                    <a:pt x="364" y="75"/>
                  </a:lnTo>
                  <a:lnTo>
                    <a:pt x="353" y="72"/>
                  </a:lnTo>
                  <a:lnTo>
                    <a:pt x="342" y="70"/>
                  </a:lnTo>
                  <a:lnTo>
                    <a:pt x="331" y="66"/>
                  </a:lnTo>
                  <a:lnTo>
                    <a:pt x="319" y="64"/>
                  </a:lnTo>
                  <a:lnTo>
                    <a:pt x="307" y="60"/>
                  </a:lnTo>
                  <a:lnTo>
                    <a:pt x="296" y="57"/>
                  </a:lnTo>
                  <a:lnTo>
                    <a:pt x="284" y="54"/>
                  </a:lnTo>
                  <a:lnTo>
                    <a:pt x="272" y="51"/>
                  </a:lnTo>
                  <a:lnTo>
                    <a:pt x="260" y="48"/>
                  </a:lnTo>
                  <a:lnTo>
                    <a:pt x="249" y="45"/>
                  </a:lnTo>
                  <a:lnTo>
                    <a:pt x="237" y="43"/>
                  </a:lnTo>
                  <a:lnTo>
                    <a:pt x="225" y="40"/>
                  </a:lnTo>
                  <a:lnTo>
                    <a:pt x="214" y="38"/>
                  </a:lnTo>
                  <a:lnTo>
                    <a:pt x="203" y="36"/>
                  </a:lnTo>
                  <a:lnTo>
                    <a:pt x="191" y="34"/>
                  </a:lnTo>
                  <a:lnTo>
                    <a:pt x="181" y="32"/>
                  </a:lnTo>
                  <a:lnTo>
                    <a:pt x="170" y="31"/>
                  </a:lnTo>
                  <a:lnTo>
                    <a:pt x="159" y="30"/>
                  </a:lnTo>
                  <a:lnTo>
                    <a:pt x="149" y="29"/>
                  </a:lnTo>
                  <a:lnTo>
                    <a:pt x="140" y="29"/>
                  </a:lnTo>
                  <a:lnTo>
                    <a:pt x="131" y="30"/>
                  </a:lnTo>
                  <a:lnTo>
                    <a:pt x="119" y="30"/>
                  </a:lnTo>
                  <a:lnTo>
                    <a:pt x="113" y="31"/>
                  </a:lnTo>
                  <a:lnTo>
                    <a:pt x="108" y="32"/>
                  </a:lnTo>
                  <a:lnTo>
                    <a:pt x="103" y="32"/>
                  </a:lnTo>
                  <a:lnTo>
                    <a:pt x="97" y="33"/>
                  </a:lnTo>
                  <a:lnTo>
                    <a:pt x="93" y="34"/>
                  </a:lnTo>
                  <a:lnTo>
                    <a:pt x="88" y="35"/>
                  </a:lnTo>
                  <a:lnTo>
                    <a:pt x="83" y="36"/>
                  </a:lnTo>
                  <a:lnTo>
                    <a:pt x="79" y="38"/>
                  </a:lnTo>
                  <a:lnTo>
                    <a:pt x="74" y="40"/>
                  </a:lnTo>
                  <a:lnTo>
                    <a:pt x="70" y="41"/>
                  </a:lnTo>
                  <a:lnTo>
                    <a:pt x="65" y="43"/>
                  </a:lnTo>
                  <a:lnTo>
                    <a:pt x="61" y="45"/>
                  </a:lnTo>
                  <a:lnTo>
                    <a:pt x="57" y="47"/>
                  </a:lnTo>
                  <a:lnTo>
                    <a:pt x="54" y="50"/>
                  </a:lnTo>
                  <a:lnTo>
                    <a:pt x="50" y="52"/>
                  </a:lnTo>
                  <a:lnTo>
                    <a:pt x="46" y="55"/>
                  </a:lnTo>
                  <a:lnTo>
                    <a:pt x="43" y="58"/>
                  </a:lnTo>
                  <a:lnTo>
                    <a:pt x="39" y="60"/>
                  </a:lnTo>
                  <a:lnTo>
                    <a:pt x="35" y="64"/>
                  </a:lnTo>
                  <a:lnTo>
                    <a:pt x="32" y="67"/>
                  </a:lnTo>
                  <a:lnTo>
                    <a:pt x="29" y="71"/>
                  </a:lnTo>
                  <a:lnTo>
                    <a:pt x="25" y="74"/>
                  </a:lnTo>
                  <a:lnTo>
                    <a:pt x="22" y="78"/>
                  </a:lnTo>
                  <a:lnTo>
                    <a:pt x="19" y="82"/>
                  </a:lnTo>
                  <a:lnTo>
                    <a:pt x="15" y="87"/>
                  </a:lnTo>
                  <a:lnTo>
                    <a:pt x="12" y="91"/>
                  </a:lnTo>
                  <a:lnTo>
                    <a:pt x="9" y="96"/>
                  </a:lnTo>
                  <a:lnTo>
                    <a:pt x="6" y="101"/>
                  </a:lnTo>
                  <a:lnTo>
                    <a:pt x="3" y="106"/>
                  </a:lnTo>
                  <a:lnTo>
                    <a:pt x="0" y="11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2" name="Freeform 8"/>
            <p:cNvSpPr>
              <a:spLocks/>
            </p:cNvSpPr>
            <p:nvPr/>
          </p:nvSpPr>
          <p:spPr bwMode="auto">
            <a:xfrm>
              <a:off x="3964" y="3171"/>
              <a:ext cx="380" cy="378"/>
            </a:xfrm>
            <a:custGeom>
              <a:avLst/>
              <a:gdLst/>
              <a:ahLst/>
              <a:cxnLst>
                <a:cxn ang="0">
                  <a:pos x="0" y="0"/>
                </a:cxn>
                <a:cxn ang="0">
                  <a:pos x="19" y="28"/>
                </a:cxn>
                <a:cxn ang="0">
                  <a:pos x="29" y="42"/>
                </a:cxn>
                <a:cxn ang="0">
                  <a:pos x="39" y="55"/>
                </a:cxn>
                <a:cxn ang="0">
                  <a:pos x="49" y="69"/>
                </a:cxn>
                <a:cxn ang="0">
                  <a:pos x="59" y="82"/>
                </a:cxn>
                <a:cxn ang="0">
                  <a:pos x="70" y="95"/>
                </a:cxn>
                <a:cxn ang="0">
                  <a:pos x="80" y="108"/>
                </a:cxn>
                <a:cxn ang="0">
                  <a:pos x="90" y="121"/>
                </a:cxn>
                <a:cxn ang="0">
                  <a:pos x="101" y="133"/>
                </a:cxn>
                <a:cxn ang="0">
                  <a:pos x="111" y="146"/>
                </a:cxn>
                <a:cxn ang="0">
                  <a:pos x="122" y="158"/>
                </a:cxn>
                <a:cxn ang="0">
                  <a:pos x="133" y="170"/>
                </a:cxn>
                <a:cxn ang="0">
                  <a:pos x="144" y="182"/>
                </a:cxn>
                <a:cxn ang="0">
                  <a:pos x="155" y="193"/>
                </a:cxn>
                <a:cxn ang="0">
                  <a:pos x="167" y="205"/>
                </a:cxn>
                <a:cxn ang="0">
                  <a:pos x="178" y="217"/>
                </a:cxn>
                <a:cxn ang="0">
                  <a:pos x="190" y="228"/>
                </a:cxn>
                <a:cxn ang="0">
                  <a:pos x="202" y="239"/>
                </a:cxn>
                <a:cxn ang="0">
                  <a:pos x="214" y="250"/>
                </a:cxn>
                <a:cxn ang="0">
                  <a:pos x="226" y="261"/>
                </a:cxn>
                <a:cxn ang="0">
                  <a:pos x="239" y="272"/>
                </a:cxn>
                <a:cxn ang="0">
                  <a:pos x="252" y="283"/>
                </a:cxn>
                <a:cxn ang="0">
                  <a:pos x="265" y="294"/>
                </a:cxn>
                <a:cxn ang="0">
                  <a:pos x="278" y="305"/>
                </a:cxn>
                <a:cxn ang="0">
                  <a:pos x="292" y="315"/>
                </a:cxn>
                <a:cxn ang="0">
                  <a:pos x="305" y="325"/>
                </a:cxn>
                <a:cxn ang="0">
                  <a:pos x="320" y="336"/>
                </a:cxn>
                <a:cxn ang="0">
                  <a:pos x="334" y="346"/>
                </a:cxn>
                <a:cxn ang="0">
                  <a:pos x="348" y="357"/>
                </a:cxn>
                <a:cxn ang="0">
                  <a:pos x="363" y="367"/>
                </a:cxn>
                <a:cxn ang="0">
                  <a:pos x="379" y="377"/>
                </a:cxn>
              </a:cxnLst>
              <a:rect l="0" t="0" r="r" b="b"/>
              <a:pathLst>
                <a:path w="380" h="378">
                  <a:moveTo>
                    <a:pt x="0" y="0"/>
                  </a:moveTo>
                  <a:lnTo>
                    <a:pt x="19" y="28"/>
                  </a:lnTo>
                  <a:lnTo>
                    <a:pt x="29" y="42"/>
                  </a:lnTo>
                  <a:lnTo>
                    <a:pt x="39" y="55"/>
                  </a:lnTo>
                  <a:lnTo>
                    <a:pt x="49" y="69"/>
                  </a:lnTo>
                  <a:lnTo>
                    <a:pt x="59" y="82"/>
                  </a:lnTo>
                  <a:lnTo>
                    <a:pt x="70" y="95"/>
                  </a:lnTo>
                  <a:lnTo>
                    <a:pt x="80" y="108"/>
                  </a:lnTo>
                  <a:lnTo>
                    <a:pt x="90" y="121"/>
                  </a:lnTo>
                  <a:lnTo>
                    <a:pt x="101" y="133"/>
                  </a:lnTo>
                  <a:lnTo>
                    <a:pt x="111" y="146"/>
                  </a:lnTo>
                  <a:lnTo>
                    <a:pt x="122" y="158"/>
                  </a:lnTo>
                  <a:lnTo>
                    <a:pt x="133" y="170"/>
                  </a:lnTo>
                  <a:lnTo>
                    <a:pt x="144" y="182"/>
                  </a:lnTo>
                  <a:lnTo>
                    <a:pt x="155" y="193"/>
                  </a:lnTo>
                  <a:lnTo>
                    <a:pt x="167" y="205"/>
                  </a:lnTo>
                  <a:lnTo>
                    <a:pt x="178" y="217"/>
                  </a:lnTo>
                  <a:lnTo>
                    <a:pt x="190" y="228"/>
                  </a:lnTo>
                  <a:lnTo>
                    <a:pt x="202" y="239"/>
                  </a:lnTo>
                  <a:lnTo>
                    <a:pt x="214" y="250"/>
                  </a:lnTo>
                  <a:lnTo>
                    <a:pt x="226" y="261"/>
                  </a:lnTo>
                  <a:lnTo>
                    <a:pt x="239" y="272"/>
                  </a:lnTo>
                  <a:lnTo>
                    <a:pt x="252" y="283"/>
                  </a:lnTo>
                  <a:lnTo>
                    <a:pt x="265" y="294"/>
                  </a:lnTo>
                  <a:lnTo>
                    <a:pt x="278" y="305"/>
                  </a:lnTo>
                  <a:lnTo>
                    <a:pt x="292" y="315"/>
                  </a:lnTo>
                  <a:lnTo>
                    <a:pt x="305" y="325"/>
                  </a:lnTo>
                  <a:lnTo>
                    <a:pt x="320" y="336"/>
                  </a:lnTo>
                  <a:lnTo>
                    <a:pt x="334" y="346"/>
                  </a:lnTo>
                  <a:lnTo>
                    <a:pt x="348" y="357"/>
                  </a:lnTo>
                  <a:lnTo>
                    <a:pt x="363" y="367"/>
                  </a:lnTo>
                  <a:lnTo>
                    <a:pt x="379" y="377"/>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3" name="Line 9"/>
            <p:cNvSpPr>
              <a:spLocks noChangeShapeType="1"/>
            </p:cNvSpPr>
            <p:nvPr/>
          </p:nvSpPr>
          <p:spPr bwMode="auto">
            <a:xfrm flipV="1">
              <a:off x="4082" y="3135"/>
              <a:ext cx="48" cy="12"/>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2954" name="Freeform 10"/>
            <p:cNvSpPr>
              <a:spLocks/>
            </p:cNvSpPr>
            <p:nvPr/>
          </p:nvSpPr>
          <p:spPr bwMode="auto">
            <a:xfrm>
              <a:off x="4390" y="2958"/>
              <a:ext cx="72" cy="72"/>
            </a:xfrm>
            <a:custGeom>
              <a:avLst/>
              <a:gdLst/>
              <a:ahLst/>
              <a:cxnLst>
                <a:cxn ang="0">
                  <a:pos x="71" y="0"/>
                </a:cxn>
                <a:cxn ang="0">
                  <a:pos x="64" y="2"/>
                </a:cxn>
                <a:cxn ang="0">
                  <a:pos x="60" y="2"/>
                </a:cxn>
                <a:cxn ang="0">
                  <a:pos x="57" y="4"/>
                </a:cxn>
                <a:cxn ang="0">
                  <a:pos x="54" y="5"/>
                </a:cxn>
                <a:cxn ang="0">
                  <a:pos x="50" y="6"/>
                </a:cxn>
                <a:cxn ang="0">
                  <a:pos x="47" y="7"/>
                </a:cxn>
                <a:cxn ang="0">
                  <a:pos x="44" y="9"/>
                </a:cxn>
                <a:cxn ang="0">
                  <a:pos x="41" y="10"/>
                </a:cxn>
                <a:cxn ang="0">
                  <a:pos x="38" y="12"/>
                </a:cxn>
                <a:cxn ang="0">
                  <a:pos x="36" y="14"/>
                </a:cxn>
                <a:cxn ang="0">
                  <a:pos x="33" y="15"/>
                </a:cxn>
                <a:cxn ang="0">
                  <a:pos x="30" y="17"/>
                </a:cxn>
                <a:cxn ang="0">
                  <a:pos x="28" y="19"/>
                </a:cxn>
                <a:cxn ang="0">
                  <a:pos x="26" y="21"/>
                </a:cxn>
                <a:cxn ang="0">
                  <a:pos x="24" y="24"/>
                </a:cxn>
                <a:cxn ang="0">
                  <a:pos x="21" y="26"/>
                </a:cxn>
                <a:cxn ang="0">
                  <a:pos x="19" y="28"/>
                </a:cxn>
                <a:cxn ang="0">
                  <a:pos x="17" y="30"/>
                </a:cxn>
                <a:cxn ang="0">
                  <a:pos x="15" y="33"/>
                </a:cxn>
                <a:cxn ang="0">
                  <a:pos x="13" y="36"/>
                </a:cxn>
                <a:cxn ang="0">
                  <a:pos x="12" y="38"/>
                </a:cxn>
                <a:cxn ang="0">
                  <a:pos x="10" y="41"/>
                </a:cxn>
                <a:cxn ang="0">
                  <a:pos x="8" y="44"/>
                </a:cxn>
                <a:cxn ang="0">
                  <a:pos x="7" y="47"/>
                </a:cxn>
                <a:cxn ang="0">
                  <a:pos x="6" y="50"/>
                </a:cxn>
                <a:cxn ang="0">
                  <a:pos x="4" y="53"/>
                </a:cxn>
                <a:cxn ang="0">
                  <a:pos x="4" y="57"/>
                </a:cxn>
                <a:cxn ang="0">
                  <a:pos x="2" y="60"/>
                </a:cxn>
                <a:cxn ang="0">
                  <a:pos x="2" y="64"/>
                </a:cxn>
                <a:cxn ang="0">
                  <a:pos x="0" y="67"/>
                </a:cxn>
                <a:cxn ang="0">
                  <a:pos x="0" y="71"/>
                </a:cxn>
              </a:cxnLst>
              <a:rect l="0" t="0" r="r" b="b"/>
              <a:pathLst>
                <a:path w="72" h="72">
                  <a:moveTo>
                    <a:pt x="71" y="0"/>
                  </a:moveTo>
                  <a:lnTo>
                    <a:pt x="64" y="2"/>
                  </a:lnTo>
                  <a:lnTo>
                    <a:pt x="60" y="2"/>
                  </a:lnTo>
                  <a:lnTo>
                    <a:pt x="57" y="4"/>
                  </a:lnTo>
                  <a:lnTo>
                    <a:pt x="54" y="5"/>
                  </a:lnTo>
                  <a:lnTo>
                    <a:pt x="50" y="6"/>
                  </a:lnTo>
                  <a:lnTo>
                    <a:pt x="47" y="7"/>
                  </a:lnTo>
                  <a:lnTo>
                    <a:pt x="44" y="9"/>
                  </a:lnTo>
                  <a:lnTo>
                    <a:pt x="41" y="10"/>
                  </a:lnTo>
                  <a:lnTo>
                    <a:pt x="38" y="12"/>
                  </a:lnTo>
                  <a:lnTo>
                    <a:pt x="36" y="14"/>
                  </a:lnTo>
                  <a:lnTo>
                    <a:pt x="33" y="15"/>
                  </a:lnTo>
                  <a:lnTo>
                    <a:pt x="30" y="17"/>
                  </a:lnTo>
                  <a:lnTo>
                    <a:pt x="28" y="19"/>
                  </a:lnTo>
                  <a:lnTo>
                    <a:pt x="26" y="21"/>
                  </a:lnTo>
                  <a:lnTo>
                    <a:pt x="24" y="24"/>
                  </a:lnTo>
                  <a:lnTo>
                    <a:pt x="21" y="26"/>
                  </a:lnTo>
                  <a:lnTo>
                    <a:pt x="19" y="28"/>
                  </a:lnTo>
                  <a:lnTo>
                    <a:pt x="17" y="30"/>
                  </a:lnTo>
                  <a:lnTo>
                    <a:pt x="15" y="33"/>
                  </a:lnTo>
                  <a:lnTo>
                    <a:pt x="13" y="36"/>
                  </a:lnTo>
                  <a:lnTo>
                    <a:pt x="12" y="38"/>
                  </a:lnTo>
                  <a:lnTo>
                    <a:pt x="10" y="41"/>
                  </a:lnTo>
                  <a:lnTo>
                    <a:pt x="8" y="44"/>
                  </a:lnTo>
                  <a:lnTo>
                    <a:pt x="7" y="47"/>
                  </a:lnTo>
                  <a:lnTo>
                    <a:pt x="6" y="50"/>
                  </a:lnTo>
                  <a:lnTo>
                    <a:pt x="4" y="53"/>
                  </a:lnTo>
                  <a:lnTo>
                    <a:pt x="4" y="57"/>
                  </a:lnTo>
                  <a:lnTo>
                    <a:pt x="2" y="60"/>
                  </a:lnTo>
                  <a:lnTo>
                    <a:pt x="2" y="64"/>
                  </a:lnTo>
                  <a:lnTo>
                    <a:pt x="0" y="67"/>
                  </a:lnTo>
                  <a:lnTo>
                    <a:pt x="0" y="71"/>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5" name="Freeform 11"/>
            <p:cNvSpPr>
              <a:spLocks/>
            </p:cNvSpPr>
            <p:nvPr/>
          </p:nvSpPr>
          <p:spPr bwMode="auto">
            <a:xfrm>
              <a:off x="1834" y="870"/>
              <a:ext cx="521" cy="886"/>
            </a:xfrm>
            <a:custGeom>
              <a:avLst/>
              <a:gdLst/>
              <a:ahLst/>
              <a:cxnLst>
                <a:cxn ang="0">
                  <a:pos x="24" y="8"/>
                </a:cxn>
                <a:cxn ang="0">
                  <a:pos x="40" y="22"/>
                </a:cxn>
                <a:cxn ang="0">
                  <a:pos x="51" y="39"/>
                </a:cxn>
                <a:cxn ang="0">
                  <a:pos x="58" y="60"/>
                </a:cxn>
                <a:cxn ang="0">
                  <a:pos x="62" y="84"/>
                </a:cxn>
                <a:cxn ang="0">
                  <a:pos x="64" y="108"/>
                </a:cxn>
                <a:cxn ang="0">
                  <a:pos x="67" y="134"/>
                </a:cxn>
                <a:cxn ang="0">
                  <a:pos x="72" y="158"/>
                </a:cxn>
                <a:cxn ang="0">
                  <a:pos x="80" y="181"/>
                </a:cxn>
                <a:cxn ang="0">
                  <a:pos x="93" y="201"/>
                </a:cxn>
                <a:cxn ang="0">
                  <a:pos x="115" y="218"/>
                </a:cxn>
                <a:cxn ang="0">
                  <a:pos x="129" y="226"/>
                </a:cxn>
                <a:cxn ang="0">
                  <a:pos x="142" y="233"/>
                </a:cxn>
                <a:cxn ang="0">
                  <a:pos x="156" y="238"/>
                </a:cxn>
                <a:cxn ang="0">
                  <a:pos x="168" y="244"/>
                </a:cxn>
                <a:cxn ang="0">
                  <a:pos x="180" y="249"/>
                </a:cxn>
                <a:cxn ang="0">
                  <a:pos x="191" y="256"/>
                </a:cxn>
                <a:cxn ang="0">
                  <a:pos x="201" y="265"/>
                </a:cxn>
                <a:cxn ang="0">
                  <a:pos x="210" y="276"/>
                </a:cxn>
                <a:cxn ang="0">
                  <a:pos x="218" y="289"/>
                </a:cxn>
                <a:cxn ang="0">
                  <a:pos x="224" y="307"/>
                </a:cxn>
                <a:cxn ang="0">
                  <a:pos x="229" y="337"/>
                </a:cxn>
                <a:cxn ang="0">
                  <a:pos x="230" y="360"/>
                </a:cxn>
                <a:cxn ang="0">
                  <a:pos x="228" y="385"/>
                </a:cxn>
                <a:cxn ang="0">
                  <a:pos x="225" y="409"/>
                </a:cxn>
                <a:cxn ang="0">
                  <a:pos x="223" y="434"/>
                </a:cxn>
                <a:cxn ang="0">
                  <a:pos x="221" y="458"/>
                </a:cxn>
                <a:cxn ang="0">
                  <a:pos x="221" y="482"/>
                </a:cxn>
                <a:cxn ang="0">
                  <a:pos x="224" y="505"/>
                </a:cxn>
                <a:cxn ang="0">
                  <a:pos x="231" y="527"/>
                </a:cxn>
                <a:cxn ang="0">
                  <a:pos x="243" y="548"/>
                </a:cxn>
                <a:cxn ang="0">
                  <a:pos x="264" y="571"/>
                </a:cxn>
                <a:cxn ang="0">
                  <a:pos x="280" y="586"/>
                </a:cxn>
                <a:cxn ang="0">
                  <a:pos x="297" y="598"/>
                </a:cxn>
                <a:cxn ang="0">
                  <a:pos x="313" y="609"/>
                </a:cxn>
                <a:cxn ang="0">
                  <a:pos x="329" y="620"/>
                </a:cxn>
                <a:cxn ang="0">
                  <a:pos x="343" y="632"/>
                </a:cxn>
                <a:cxn ang="0">
                  <a:pos x="355" y="645"/>
                </a:cxn>
                <a:cxn ang="0">
                  <a:pos x="366" y="661"/>
                </a:cxn>
                <a:cxn ang="0">
                  <a:pos x="373" y="679"/>
                </a:cxn>
                <a:cxn ang="0">
                  <a:pos x="377" y="702"/>
                </a:cxn>
                <a:cxn ang="0">
                  <a:pos x="378" y="731"/>
                </a:cxn>
                <a:cxn ang="0">
                  <a:pos x="377" y="747"/>
                </a:cxn>
                <a:cxn ang="0">
                  <a:pos x="376" y="762"/>
                </a:cxn>
                <a:cxn ang="0">
                  <a:pos x="376" y="775"/>
                </a:cxn>
                <a:cxn ang="0">
                  <a:pos x="376" y="788"/>
                </a:cxn>
                <a:cxn ang="0">
                  <a:pos x="378" y="799"/>
                </a:cxn>
                <a:cxn ang="0">
                  <a:pos x="382" y="810"/>
                </a:cxn>
                <a:cxn ang="0">
                  <a:pos x="388" y="820"/>
                </a:cxn>
                <a:cxn ang="0">
                  <a:pos x="397" y="830"/>
                </a:cxn>
                <a:cxn ang="0">
                  <a:pos x="409" y="840"/>
                </a:cxn>
                <a:cxn ang="0">
                  <a:pos x="426" y="850"/>
                </a:cxn>
                <a:cxn ang="0">
                  <a:pos x="475" y="875"/>
                </a:cxn>
                <a:cxn ang="0">
                  <a:pos x="490" y="881"/>
                </a:cxn>
                <a:cxn ang="0">
                  <a:pos x="491" y="878"/>
                </a:cxn>
                <a:cxn ang="0">
                  <a:pos x="483" y="870"/>
                </a:cxn>
                <a:cxn ang="0">
                  <a:pos x="470" y="859"/>
                </a:cxn>
                <a:cxn ang="0">
                  <a:pos x="457" y="848"/>
                </a:cxn>
                <a:cxn ang="0">
                  <a:pos x="450" y="842"/>
                </a:cxn>
                <a:cxn ang="0">
                  <a:pos x="452" y="842"/>
                </a:cxn>
                <a:cxn ang="0">
                  <a:pos x="468" y="852"/>
                </a:cxn>
                <a:cxn ang="0">
                  <a:pos x="503" y="874"/>
                </a:cxn>
              </a:cxnLst>
              <a:rect l="0" t="0" r="r" b="b"/>
              <a:pathLst>
                <a:path w="521" h="886">
                  <a:moveTo>
                    <a:pt x="0" y="0"/>
                  </a:moveTo>
                  <a:lnTo>
                    <a:pt x="16" y="5"/>
                  </a:lnTo>
                  <a:lnTo>
                    <a:pt x="24" y="8"/>
                  </a:lnTo>
                  <a:lnTo>
                    <a:pt x="30" y="12"/>
                  </a:lnTo>
                  <a:lnTo>
                    <a:pt x="36" y="16"/>
                  </a:lnTo>
                  <a:lnTo>
                    <a:pt x="40" y="22"/>
                  </a:lnTo>
                  <a:lnTo>
                    <a:pt x="45" y="27"/>
                  </a:lnTo>
                  <a:lnTo>
                    <a:pt x="48" y="33"/>
                  </a:lnTo>
                  <a:lnTo>
                    <a:pt x="51" y="39"/>
                  </a:lnTo>
                  <a:lnTo>
                    <a:pt x="54" y="46"/>
                  </a:lnTo>
                  <a:lnTo>
                    <a:pt x="56" y="53"/>
                  </a:lnTo>
                  <a:lnTo>
                    <a:pt x="58" y="60"/>
                  </a:lnTo>
                  <a:lnTo>
                    <a:pt x="59" y="68"/>
                  </a:lnTo>
                  <a:lnTo>
                    <a:pt x="60" y="76"/>
                  </a:lnTo>
                  <a:lnTo>
                    <a:pt x="62" y="84"/>
                  </a:lnTo>
                  <a:lnTo>
                    <a:pt x="62" y="92"/>
                  </a:lnTo>
                  <a:lnTo>
                    <a:pt x="63" y="100"/>
                  </a:lnTo>
                  <a:lnTo>
                    <a:pt x="64" y="108"/>
                  </a:lnTo>
                  <a:lnTo>
                    <a:pt x="65" y="117"/>
                  </a:lnTo>
                  <a:lnTo>
                    <a:pt x="66" y="125"/>
                  </a:lnTo>
                  <a:lnTo>
                    <a:pt x="67" y="134"/>
                  </a:lnTo>
                  <a:lnTo>
                    <a:pt x="68" y="142"/>
                  </a:lnTo>
                  <a:lnTo>
                    <a:pt x="70" y="150"/>
                  </a:lnTo>
                  <a:lnTo>
                    <a:pt x="72" y="158"/>
                  </a:lnTo>
                  <a:lnTo>
                    <a:pt x="74" y="166"/>
                  </a:lnTo>
                  <a:lnTo>
                    <a:pt x="76" y="174"/>
                  </a:lnTo>
                  <a:lnTo>
                    <a:pt x="80" y="181"/>
                  </a:lnTo>
                  <a:lnTo>
                    <a:pt x="84" y="188"/>
                  </a:lnTo>
                  <a:lnTo>
                    <a:pt x="88" y="194"/>
                  </a:lnTo>
                  <a:lnTo>
                    <a:pt x="93" y="201"/>
                  </a:lnTo>
                  <a:lnTo>
                    <a:pt x="99" y="207"/>
                  </a:lnTo>
                  <a:lnTo>
                    <a:pt x="106" y="212"/>
                  </a:lnTo>
                  <a:lnTo>
                    <a:pt x="115" y="218"/>
                  </a:lnTo>
                  <a:lnTo>
                    <a:pt x="120" y="221"/>
                  </a:lnTo>
                  <a:lnTo>
                    <a:pt x="124" y="224"/>
                  </a:lnTo>
                  <a:lnTo>
                    <a:pt x="129" y="226"/>
                  </a:lnTo>
                  <a:lnTo>
                    <a:pt x="134" y="229"/>
                  </a:lnTo>
                  <a:lnTo>
                    <a:pt x="138" y="231"/>
                  </a:lnTo>
                  <a:lnTo>
                    <a:pt x="142" y="233"/>
                  </a:lnTo>
                  <a:lnTo>
                    <a:pt x="147" y="235"/>
                  </a:lnTo>
                  <a:lnTo>
                    <a:pt x="151" y="236"/>
                  </a:lnTo>
                  <a:lnTo>
                    <a:pt x="156" y="238"/>
                  </a:lnTo>
                  <a:lnTo>
                    <a:pt x="160" y="240"/>
                  </a:lnTo>
                  <a:lnTo>
                    <a:pt x="164" y="242"/>
                  </a:lnTo>
                  <a:lnTo>
                    <a:pt x="168" y="244"/>
                  </a:lnTo>
                  <a:lnTo>
                    <a:pt x="172" y="246"/>
                  </a:lnTo>
                  <a:lnTo>
                    <a:pt x="176" y="248"/>
                  </a:lnTo>
                  <a:lnTo>
                    <a:pt x="180" y="249"/>
                  </a:lnTo>
                  <a:lnTo>
                    <a:pt x="184" y="252"/>
                  </a:lnTo>
                  <a:lnTo>
                    <a:pt x="188" y="254"/>
                  </a:lnTo>
                  <a:lnTo>
                    <a:pt x="191" y="256"/>
                  </a:lnTo>
                  <a:lnTo>
                    <a:pt x="195" y="259"/>
                  </a:lnTo>
                  <a:lnTo>
                    <a:pt x="198" y="262"/>
                  </a:lnTo>
                  <a:lnTo>
                    <a:pt x="201" y="265"/>
                  </a:lnTo>
                  <a:lnTo>
                    <a:pt x="204" y="268"/>
                  </a:lnTo>
                  <a:lnTo>
                    <a:pt x="207" y="272"/>
                  </a:lnTo>
                  <a:lnTo>
                    <a:pt x="210" y="276"/>
                  </a:lnTo>
                  <a:lnTo>
                    <a:pt x="213" y="280"/>
                  </a:lnTo>
                  <a:lnTo>
                    <a:pt x="216" y="284"/>
                  </a:lnTo>
                  <a:lnTo>
                    <a:pt x="218" y="289"/>
                  </a:lnTo>
                  <a:lnTo>
                    <a:pt x="220" y="295"/>
                  </a:lnTo>
                  <a:lnTo>
                    <a:pt x="222" y="300"/>
                  </a:lnTo>
                  <a:lnTo>
                    <a:pt x="224" y="307"/>
                  </a:lnTo>
                  <a:lnTo>
                    <a:pt x="228" y="322"/>
                  </a:lnTo>
                  <a:lnTo>
                    <a:pt x="228" y="329"/>
                  </a:lnTo>
                  <a:lnTo>
                    <a:pt x="229" y="337"/>
                  </a:lnTo>
                  <a:lnTo>
                    <a:pt x="230" y="344"/>
                  </a:lnTo>
                  <a:lnTo>
                    <a:pt x="230" y="352"/>
                  </a:lnTo>
                  <a:lnTo>
                    <a:pt x="230" y="360"/>
                  </a:lnTo>
                  <a:lnTo>
                    <a:pt x="229" y="368"/>
                  </a:lnTo>
                  <a:lnTo>
                    <a:pt x="228" y="376"/>
                  </a:lnTo>
                  <a:lnTo>
                    <a:pt x="228" y="385"/>
                  </a:lnTo>
                  <a:lnTo>
                    <a:pt x="227" y="393"/>
                  </a:lnTo>
                  <a:lnTo>
                    <a:pt x="226" y="401"/>
                  </a:lnTo>
                  <a:lnTo>
                    <a:pt x="225" y="409"/>
                  </a:lnTo>
                  <a:lnTo>
                    <a:pt x="224" y="417"/>
                  </a:lnTo>
                  <a:lnTo>
                    <a:pt x="224" y="426"/>
                  </a:lnTo>
                  <a:lnTo>
                    <a:pt x="223" y="434"/>
                  </a:lnTo>
                  <a:lnTo>
                    <a:pt x="222" y="442"/>
                  </a:lnTo>
                  <a:lnTo>
                    <a:pt x="222" y="450"/>
                  </a:lnTo>
                  <a:lnTo>
                    <a:pt x="221" y="458"/>
                  </a:lnTo>
                  <a:lnTo>
                    <a:pt x="221" y="466"/>
                  </a:lnTo>
                  <a:lnTo>
                    <a:pt x="221" y="474"/>
                  </a:lnTo>
                  <a:lnTo>
                    <a:pt x="221" y="482"/>
                  </a:lnTo>
                  <a:lnTo>
                    <a:pt x="222" y="490"/>
                  </a:lnTo>
                  <a:lnTo>
                    <a:pt x="223" y="498"/>
                  </a:lnTo>
                  <a:lnTo>
                    <a:pt x="224" y="505"/>
                  </a:lnTo>
                  <a:lnTo>
                    <a:pt x="226" y="512"/>
                  </a:lnTo>
                  <a:lnTo>
                    <a:pt x="228" y="520"/>
                  </a:lnTo>
                  <a:lnTo>
                    <a:pt x="231" y="527"/>
                  </a:lnTo>
                  <a:lnTo>
                    <a:pt x="235" y="534"/>
                  </a:lnTo>
                  <a:lnTo>
                    <a:pt x="238" y="541"/>
                  </a:lnTo>
                  <a:lnTo>
                    <a:pt x="243" y="548"/>
                  </a:lnTo>
                  <a:lnTo>
                    <a:pt x="248" y="555"/>
                  </a:lnTo>
                  <a:lnTo>
                    <a:pt x="259" y="566"/>
                  </a:lnTo>
                  <a:lnTo>
                    <a:pt x="264" y="571"/>
                  </a:lnTo>
                  <a:lnTo>
                    <a:pt x="270" y="576"/>
                  </a:lnTo>
                  <a:lnTo>
                    <a:pt x="275" y="581"/>
                  </a:lnTo>
                  <a:lnTo>
                    <a:pt x="280" y="586"/>
                  </a:lnTo>
                  <a:lnTo>
                    <a:pt x="286" y="590"/>
                  </a:lnTo>
                  <a:lnTo>
                    <a:pt x="292" y="594"/>
                  </a:lnTo>
                  <a:lnTo>
                    <a:pt x="297" y="598"/>
                  </a:lnTo>
                  <a:lnTo>
                    <a:pt x="302" y="602"/>
                  </a:lnTo>
                  <a:lnTo>
                    <a:pt x="308" y="605"/>
                  </a:lnTo>
                  <a:lnTo>
                    <a:pt x="313" y="609"/>
                  </a:lnTo>
                  <a:lnTo>
                    <a:pt x="318" y="613"/>
                  </a:lnTo>
                  <a:lnTo>
                    <a:pt x="324" y="616"/>
                  </a:lnTo>
                  <a:lnTo>
                    <a:pt x="329" y="620"/>
                  </a:lnTo>
                  <a:lnTo>
                    <a:pt x="334" y="624"/>
                  </a:lnTo>
                  <a:lnTo>
                    <a:pt x="338" y="628"/>
                  </a:lnTo>
                  <a:lnTo>
                    <a:pt x="343" y="632"/>
                  </a:lnTo>
                  <a:lnTo>
                    <a:pt x="347" y="636"/>
                  </a:lnTo>
                  <a:lnTo>
                    <a:pt x="351" y="640"/>
                  </a:lnTo>
                  <a:lnTo>
                    <a:pt x="355" y="645"/>
                  </a:lnTo>
                  <a:lnTo>
                    <a:pt x="359" y="650"/>
                  </a:lnTo>
                  <a:lnTo>
                    <a:pt x="362" y="655"/>
                  </a:lnTo>
                  <a:lnTo>
                    <a:pt x="366" y="661"/>
                  </a:lnTo>
                  <a:lnTo>
                    <a:pt x="368" y="666"/>
                  </a:lnTo>
                  <a:lnTo>
                    <a:pt x="371" y="673"/>
                  </a:lnTo>
                  <a:lnTo>
                    <a:pt x="373" y="679"/>
                  </a:lnTo>
                  <a:lnTo>
                    <a:pt x="375" y="686"/>
                  </a:lnTo>
                  <a:lnTo>
                    <a:pt x="376" y="694"/>
                  </a:lnTo>
                  <a:lnTo>
                    <a:pt x="377" y="702"/>
                  </a:lnTo>
                  <a:lnTo>
                    <a:pt x="378" y="711"/>
                  </a:lnTo>
                  <a:lnTo>
                    <a:pt x="378" y="720"/>
                  </a:lnTo>
                  <a:lnTo>
                    <a:pt x="378" y="731"/>
                  </a:lnTo>
                  <a:lnTo>
                    <a:pt x="378" y="737"/>
                  </a:lnTo>
                  <a:lnTo>
                    <a:pt x="378" y="742"/>
                  </a:lnTo>
                  <a:lnTo>
                    <a:pt x="377" y="747"/>
                  </a:lnTo>
                  <a:lnTo>
                    <a:pt x="377" y="752"/>
                  </a:lnTo>
                  <a:lnTo>
                    <a:pt x="377" y="757"/>
                  </a:lnTo>
                  <a:lnTo>
                    <a:pt x="376" y="762"/>
                  </a:lnTo>
                  <a:lnTo>
                    <a:pt x="376" y="766"/>
                  </a:lnTo>
                  <a:lnTo>
                    <a:pt x="376" y="771"/>
                  </a:lnTo>
                  <a:lnTo>
                    <a:pt x="376" y="775"/>
                  </a:lnTo>
                  <a:lnTo>
                    <a:pt x="376" y="780"/>
                  </a:lnTo>
                  <a:lnTo>
                    <a:pt x="376" y="784"/>
                  </a:lnTo>
                  <a:lnTo>
                    <a:pt x="376" y="788"/>
                  </a:lnTo>
                  <a:lnTo>
                    <a:pt x="377" y="791"/>
                  </a:lnTo>
                  <a:lnTo>
                    <a:pt x="378" y="795"/>
                  </a:lnTo>
                  <a:lnTo>
                    <a:pt x="378" y="799"/>
                  </a:lnTo>
                  <a:lnTo>
                    <a:pt x="379" y="802"/>
                  </a:lnTo>
                  <a:lnTo>
                    <a:pt x="380" y="806"/>
                  </a:lnTo>
                  <a:lnTo>
                    <a:pt x="382" y="810"/>
                  </a:lnTo>
                  <a:lnTo>
                    <a:pt x="384" y="813"/>
                  </a:lnTo>
                  <a:lnTo>
                    <a:pt x="386" y="816"/>
                  </a:lnTo>
                  <a:lnTo>
                    <a:pt x="388" y="820"/>
                  </a:lnTo>
                  <a:lnTo>
                    <a:pt x="390" y="823"/>
                  </a:lnTo>
                  <a:lnTo>
                    <a:pt x="394" y="826"/>
                  </a:lnTo>
                  <a:lnTo>
                    <a:pt x="397" y="830"/>
                  </a:lnTo>
                  <a:lnTo>
                    <a:pt x="400" y="833"/>
                  </a:lnTo>
                  <a:lnTo>
                    <a:pt x="405" y="836"/>
                  </a:lnTo>
                  <a:lnTo>
                    <a:pt x="409" y="840"/>
                  </a:lnTo>
                  <a:lnTo>
                    <a:pt x="414" y="843"/>
                  </a:lnTo>
                  <a:lnTo>
                    <a:pt x="420" y="846"/>
                  </a:lnTo>
                  <a:lnTo>
                    <a:pt x="426" y="850"/>
                  </a:lnTo>
                  <a:lnTo>
                    <a:pt x="455" y="866"/>
                  </a:lnTo>
                  <a:lnTo>
                    <a:pt x="466" y="871"/>
                  </a:lnTo>
                  <a:lnTo>
                    <a:pt x="475" y="875"/>
                  </a:lnTo>
                  <a:lnTo>
                    <a:pt x="482" y="878"/>
                  </a:lnTo>
                  <a:lnTo>
                    <a:pt x="487" y="880"/>
                  </a:lnTo>
                  <a:lnTo>
                    <a:pt x="490" y="881"/>
                  </a:lnTo>
                  <a:lnTo>
                    <a:pt x="492" y="881"/>
                  </a:lnTo>
                  <a:lnTo>
                    <a:pt x="492" y="880"/>
                  </a:lnTo>
                  <a:lnTo>
                    <a:pt x="491" y="878"/>
                  </a:lnTo>
                  <a:lnTo>
                    <a:pt x="489" y="876"/>
                  </a:lnTo>
                  <a:lnTo>
                    <a:pt x="486" y="873"/>
                  </a:lnTo>
                  <a:lnTo>
                    <a:pt x="483" y="870"/>
                  </a:lnTo>
                  <a:lnTo>
                    <a:pt x="479" y="866"/>
                  </a:lnTo>
                  <a:lnTo>
                    <a:pt x="474" y="862"/>
                  </a:lnTo>
                  <a:lnTo>
                    <a:pt x="470" y="859"/>
                  </a:lnTo>
                  <a:lnTo>
                    <a:pt x="466" y="855"/>
                  </a:lnTo>
                  <a:lnTo>
                    <a:pt x="461" y="852"/>
                  </a:lnTo>
                  <a:lnTo>
                    <a:pt x="457" y="848"/>
                  </a:lnTo>
                  <a:lnTo>
                    <a:pt x="454" y="846"/>
                  </a:lnTo>
                  <a:lnTo>
                    <a:pt x="452" y="843"/>
                  </a:lnTo>
                  <a:lnTo>
                    <a:pt x="450" y="842"/>
                  </a:lnTo>
                  <a:lnTo>
                    <a:pt x="449" y="841"/>
                  </a:lnTo>
                  <a:lnTo>
                    <a:pt x="450" y="841"/>
                  </a:lnTo>
                  <a:lnTo>
                    <a:pt x="452" y="842"/>
                  </a:lnTo>
                  <a:lnTo>
                    <a:pt x="455" y="844"/>
                  </a:lnTo>
                  <a:lnTo>
                    <a:pt x="461" y="847"/>
                  </a:lnTo>
                  <a:lnTo>
                    <a:pt x="468" y="852"/>
                  </a:lnTo>
                  <a:lnTo>
                    <a:pt x="478" y="858"/>
                  </a:lnTo>
                  <a:lnTo>
                    <a:pt x="489" y="865"/>
                  </a:lnTo>
                  <a:lnTo>
                    <a:pt x="503" y="874"/>
                  </a:lnTo>
                  <a:lnTo>
                    <a:pt x="520" y="88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6" name="Freeform 12"/>
            <p:cNvSpPr>
              <a:spLocks/>
            </p:cNvSpPr>
            <p:nvPr/>
          </p:nvSpPr>
          <p:spPr bwMode="auto">
            <a:xfrm>
              <a:off x="3809" y="2975"/>
              <a:ext cx="322" cy="138"/>
            </a:xfrm>
            <a:custGeom>
              <a:avLst/>
              <a:gdLst/>
              <a:ahLst/>
              <a:cxnLst>
                <a:cxn ang="0">
                  <a:pos x="0" y="0"/>
                </a:cxn>
                <a:cxn ang="0">
                  <a:pos x="20" y="8"/>
                </a:cxn>
                <a:cxn ang="0">
                  <a:pos x="29" y="13"/>
                </a:cxn>
                <a:cxn ang="0">
                  <a:pos x="39" y="17"/>
                </a:cxn>
                <a:cxn ang="0">
                  <a:pos x="49" y="22"/>
                </a:cxn>
                <a:cxn ang="0">
                  <a:pos x="59" y="27"/>
                </a:cxn>
                <a:cxn ang="0">
                  <a:pos x="69" y="32"/>
                </a:cxn>
                <a:cxn ang="0">
                  <a:pos x="79" y="37"/>
                </a:cxn>
                <a:cxn ang="0">
                  <a:pos x="88" y="43"/>
                </a:cxn>
                <a:cxn ang="0">
                  <a:pos x="98" y="48"/>
                </a:cxn>
                <a:cxn ang="0">
                  <a:pos x="108" y="53"/>
                </a:cxn>
                <a:cxn ang="0">
                  <a:pos x="118" y="59"/>
                </a:cxn>
                <a:cxn ang="0">
                  <a:pos x="128" y="64"/>
                </a:cxn>
                <a:cxn ang="0">
                  <a:pos x="137" y="69"/>
                </a:cxn>
                <a:cxn ang="0">
                  <a:pos x="147" y="74"/>
                </a:cxn>
                <a:cxn ang="0">
                  <a:pos x="157" y="79"/>
                </a:cxn>
                <a:cxn ang="0">
                  <a:pos x="167" y="84"/>
                </a:cxn>
                <a:cxn ang="0">
                  <a:pos x="177" y="89"/>
                </a:cxn>
                <a:cxn ang="0">
                  <a:pos x="187" y="94"/>
                </a:cxn>
                <a:cxn ang="0">
                  <a:pos x="197" y="98"/>
                </a:cxn>
                <a:cxn ang="0">
                  <a:pos x="207" y="103"/>
                </a:cxn>
                <a:cxn ang="0">
                  <a:pos x="217" y="107"/>
                </a:cxn>
                <a:cxn ang="0">
                  <a:pos x="227" y="111"/>
                </a:cxn>
                <a:cxn ang="0">
                  <a:pos x="237" y="115"/>
                </a:cxn>
                <a:cxn ang="0">
                  <a:pos x="247" y="119"/>
                </a:cxn>
                <a:cxn ang="0">
                  <a:pos x="258" y="122"/>
                </a:cxn>
                <a:cxn ang="0">
                  <a:pos x="268" y="125"/>
                </a:cxn>
                <a:cxn ang="0">
                  <a:pos x="278" y="128"/>
                </a:cxn>
                <a:cxn ang="0">
                  <a:pos x="289" y="131"/>
                </a:cxn>
                <a:cxn ang="0">
                  <a:pos x="299" y="133"/>
                </a:cxn>
                <a:cxn ang="0">
                  <a:pos x="310" y="135"/>
                </a:cxn>
                <a:cxn ang="0">
                  <a:pos x="321" y="137"/>
                </a:cxn>
              </a:cxnLst>
              <a:rect l="0" t="0" r="r" b="b"/>
              <a:pathLst>
                <a:path w="322" h="138">
                  <a:moveTo>
                    <a:pt x="0" y="0"/>
                  </a:moveTo>
                  <a:lnTo>
                    <a:pt x="20" y="8"/>
                  </a:lnTo>
                  <a:lnTo>
                    <a:pt x="29" y="13"/>
                  </a:lnTo>
                  <a:lnTo>
                    <a:pt x="39" y="17"/>
                  </a:lnTo>
                  <a:lnTo>
                    <a:pt x="49" y="22"/>
                  </a:lnTo>
                  <a:lnTo>
                    <a:pt x="59" y="27"/>
                  </a:lnTo>
                  <a:lnTo>
                    <a:pt x="69" y="32"/>
                  </a:lnTo>
                  <a:lnTo>
                    <a:pt x="79" y="37"/>
                  </a:lnTo>
                  <a:lnTo>
                    <a:pt x="88" y="43"/>
                  </a:lnTo>
                  <a:lnTo>
                    <a:pt x="98" y="48"/>
                  </a:lnTo>
                  <a:lnTo>
                    <a:pt x="108" y="53"/>
                  </a:lnTo>
                  <a:lnTo>
                    <a:pt x="118" y="59"/>
                  </a:lnTo>
                  <a:lnTo>
                    <a:pt x="128" y="64"/>
                  </a:lnTo>
                  <a:lnTo>
                    <a:pt x="137" y="69"/>
                  </a:lnTo>
                  <a:lnTo>
                    <a:pt x="147" y="74"/>
                  </a:lnTo>
                  <a:lnTo>
                    <a:pt x="157" y="79"/>
                  </a:lnTo>
                  <a:lnTo>
                    <a:pt x="167" y="84"/>
                  </a:lnTo>
                  <a:lnTo>
                    <a:pt x="177" y="89"/>
                  </a:lnTo>
                  <a:lnTo>
                    <a:pt x="187" y="94"/>
                  </a:lnTo>
                  <a:lnTo>
                    <a:pt x="197" y="98"/>
                  </a:lnTo>
                  <a:lnTo>
                    <a:pt x="207" y="103"/>
                  </a:lnTo>
                  <a:lnTo>
                    <a:pt x="217" y="107"/>
                  </a:lnTo>
                  <a:lnTo>
                    <a:pt x="227" y="111"/>
                  </a:lnTo>
                  <a:lnTo>
                    <a:pt x="237" y="115"/>
                  </a:lnTo>
                  <a:lnTo>
                    <a:pt x="247" y="119"/>
                  </a:lnTo>
                  <a:lnTo>
                    <a:pt x="258" y="122"/>
                  </a:lnTo>
                  <a:lnTo>
                    <a:pt x="268" y="125"/>
                  </a:lnTo>
                  <a:lnTo>
                    <a:pt x="278" y="128"/>
                  </a:lnTo>
                  <a:lnTo>
                    <a:pt x="289" y="131"/>
                  </a:lnTo>
                  <a:lnTo>
                    <a:pt x="299" y="133"/>
                  </a:lnTo>
                  <a:lnTo>
                    <a:pt x="310" y="135"/>
                  </a:lnTo>
                  <a:lnTo>
                    <a:pt x="321" y="137"/>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7" name="Freeform 13"/>
            <p:cNvSpPr>
              <a:spLocks/>
            </p:cNvSpPr>
            <p:nvPr/>
          </p:nvSpPr>
          <p:spPr bwMode="auto">
            <a:xfrm>
              <a:off x="3791" y="2938"/>
              <a:ext cx="603" cy="69"/>
            </a:xfrm>
            <a:custGeom>
              <a:avLst/>
              <a:gdLst/>
              <a:ahLst/>
              <a:cxnLst>
                <a:cxn ang="0">
                  <a:pos x="0" y="0"/>
                </a:cxn>
                <a:cxn ang="0">
                  <a:pos x="37" y="4"/>
                </a:cxn>
                <a:cxn ang="0">
                  <a:pos x="56" y="6"/>
                </a:cxn>
                <a:cxn ang="0">
                  <a:pos x="75" y="8"/>
                </a:cxn>
                <a:cxn ang="0">
                  <a:pos x="93" y="11"/>
                </a:cxn>
                <a:cxn ang="0">
                  <a:pos x="112" y="14"/>
                </a:cxn>
                <a:cxn ang="0">
                  <a:pos x="130" y="16"/>
                </a:cxn>
                <a:cxn ang="0">
                  <a:pos x="149" y="19"/>
                </a:cxn>
                <a:cxn ang="0">
                  <a:pos x="167" y="22"/>
                </a:cxn>
                <a:cxn ang="0">
                  <a:pos x="185" y="24"/>
                </a:cxn>
                <a:cxn ang="0">
                  <a:pos x="203" y="27"/>
                </a:cxn>
                <a:cxn ang="0">
                  <a:pos x="221" y="30"/>
                </a:cxn>
                <a:cxn ang="0">
                  <a:pos x="239" y="32"/>
                </a:cxn>
                <a:cxn ang="0">
                  <a:pos x="257" y="35"/>
                </a:cxn>
                <a:cxn ang="0">
                  <a:pos x="276" y="38"/>
                </a:cxn>
                <a:cxn ang="0">
                  <a:pos x="294" y="40"/>
                </a:cxn>
                <a:cxn ang="0">
                  <a:pos x="312" y="43"/>
                </a:cxn>
                <a:cxn ang="0">
                  <a:pos x="331" y="45"/>
                </a:cxn>
                <a:cxn ang="0">
                  <a:pos x="349" y="48"/>
                </a:cxn>
                <a:cxn ang="0">
                  <a:pos x="367" y="50"/>
                </a:cxn>
                <a:cxn ang="0">
                  <a:pos x="386" y="52"/>
                </a:cxn>
                <a:cxn ang="0">
                  <a:pos x="405" y="54"/>
                </a:cxn>
                <a:cxn ang="0">
                  <a:pos x="424" y="56"/>
                </a:cxn>
                <a:cxn ang="0">
                  <a:pos x="443" y="58"/>
                </a:cxn>
                <a:cxn ang="0">
                  <a:pos x="462" y="60"/>
                </a:cxn>
                <a:cxn ang="0">
                  <a:pos x="481" y="62"/>
                </a:cxn>
                <a:cxn ang="0">
                  <a:pos x="501" y="63"/>
                </a:cxn>
                <a:cxn ang="0">
                  <a:pos x="521" y="64"/>
                </a:cxn>
                <a:cxn ang="0">
                  <a:pos x="541" y="66"/>
                </a:cxn>
                <a:cxn ang="0">
                  <a:pos x="561" y="66"/>
                </a:cxn>
                <a:cxn ang="0">
                  <a:pos x="581" y="67"/>
                </a:cxn>
                <a:cxn ang="0">
                  <a:pos x="602" y="68"/>
                </a:cxn>
              </a:cxnLst>
              <a:rect l="0" t="0" r="r" b="b"/>
              <a:pathLst>
                <a:path w="603" h="69">
                  <a:moveTo>
                    <a:pt x="0" y="0"/>
                  </a:moveTo>
                  <a:lnTo>
                    <a:pt x="37" y="4"/>
                  </a:lnTo>
                  <a:lnTo>
                    <a:pt x="56" y="6"/>
                  </a:lnTo>
                  <a:lnTo>
                    <a:pt x="75" y="8"/>
                  </a:lnTo>
                  <a:lnTo>
                    <a:pt x="93" y="11"/>
                  </a:lnTo>
                  <a:lnTo>
                    <a:pt x="112" y="14"/>
                  </a:lnTo>
                  <a:lnTo>
                    <a:pt x="130" y="16"/>
                  </a:lnTo>
                  <a:lnTo>
                    <a:pt x="149" y="19"/>
                  </a:lnTo>
                  <a:lnTo>
                    <a:pt x="167" y="22"/>
                  </a:lnTo>
                  <a:lnTo>
                    <a:pt x="185" y="24"/>
                  </a:lnTo>
                  <a:lnTo>
                    <a:pt x="203" y="27"/>
                  </a:lnTo>
                  <a:lnTo>
                    <a:pt x="221" y="30"/>
                  </a:lnTo>
                  <a:lnTo>
                    <a:pt x="239" y="32"/>
                  </a:lnTo>
                  <a:lnTo>
                    <a:pt x="257" y="35"/>
                  </a:lnTo>
                  <a:lnTo>
                    <a:pt x="276" y="38"/>
                  </a:lnTo>
                  <a:lnTo>
                    <a:pt x="294" y="40"/>
                  </a:lnTo>
                  <a:lnTo>
                    <a:pt x="312" y="43"/>
                  </a:lnTo>
                  <a:lnTo>
                    <a:pt x="331" y="45"/>
                  </a:lnTo>
                  <a:lnTo>
                    <a:pt x="349" y="48"/>
                  </a:lnTo>
                  <a:lnTo>
                    <a:pt x="367" y="50"/>
                  </a:lnTo>
                  <a:lnTo>
                    <a:pt x="386" y="52"/>
                  </a:lnTo>
                  <a:lnTo>
                    <a:pt x="405" y="54"/>
                  </a:lnTo>
                  <a:lnTo>
                    <a:pt x="424" y="56"/>
                  </a:lnTo>
                  <a:lnTo>
                    <a:pt x="443" y="58"/>
                  </a:lnTo>
                  <a:lnTo>
                    <a:pt x="462" y="60"/>
                  </a:lnTo>
                  <a:lnTo>
                    <a:pt x="481" y="62"/>
                  </a:lnTo>
                  <a:lnTo>
                    <a:pt x="501" y="63"/>
                  </a:lnTo>
                  <a:lnTo>
                    <a:pt x="521" y="64"/>
                  </a:lnTo>
                  <a:lnTo>
                    <a:pt x="541" y="66"/>
                  </a:lnTo>
                  <a:lnTo>
                    <a:pt x="561" y="66"/>
                  </a:lnTo>
                  <a:lnTo>
                    <a:pt x="581" y="67"/>
                  </a:lnTo>
                  <a:lnTo>
                    <a:pt x="602" y="68"/>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8" name="Freeform 14"/>
            <p:cNvSpPr>
              <a:spLocks/>
            </p:cNvSpPr>
            <p:nvPr/>
          </p:nvSpPr>
          <p:spPr bwMode="auto">
            <a:xfrm>
              <a:off x="3810" y="2932"/>
              <a:ext cx="96" cy="27"/>
            </a:xfrm>
            <a:custGeom>
              <a:avLst/>
              <a:gdLst/>
              <a:ahLst/>
              <a:cxnLst>
                <a:cxn ang="0">
                  <a:pos x="95" y="3"/>
                </a:cxn>
                <a:cxn ang="0">
                  <a:pos x="88" y="2"/>
                </a:cxn>
                <a:cxn ang="0">
                  <a:pos x="85" y="1"/>
                </a:cxn>
                <a:cxn ang="0">
                  <a:pos x="82" y="1"/>
                </a:cxn>
                <a:cxn ang="0">
                  <a:pos x="78" y="0"/>
                </a:cxn>
                <a:cxn ang="0">
                  <a:pos x="75" y="0"/>
                </a:cxn>
                <a:cxn ang="0">
                  <a:pos x="72" y="0"/>
                </a:cxn>
                <a:cxn ang="0">
                  <a:pos x="69" y="0"/>
                </a:cxn>
                <a:cxn ang="0">
                  <a:pos x="66" y="0"/>
                </a:cxn>
                <a:cxn ang="0">
                  <a:pos x="63" y="0"/>
                </a:cxn>
                <a:cxn ang="0">
                  <a:pos x="60" y="0"/>
                </a:cxn>
                <a:cxn ang="0">
                  <a:pos x="56" y="1"/>
                </a:cxn>
                <a:cxn ang="0">
                  <a:pos x="54" y="1"/>
                </a:cxn>
                <a:cxn ang="0">
                  <a:pos x="50" y="2"/>
                </a:cxn>
                <a:cxn ang="0">
                  <a:pos x="48" y="2"/>
                </a:cxn>
                <a:cxn ang="0">
                  <a:pos x="44" y="3"/>
                </a:cxn>
                <a:cxn ang="0">
                  <a:pos x="42" y="4"/>
                </a:cxn>
                <a:cxn ang="0">
                  <a:pos x="39" y="5"/>
                </a:cxn>
                <a:cxn ang="0">
                  <a:pos x="36" y="6"/>
                </a:cxn>
                <a:cxn ang="0">
                  <a:pos x="33" y="7"/>
                </a:cxn>
                <a:cxn ang="0">
                  <a:pos x="30" y="8"/>
                </a:cxn>
                <a:cxn ang="0">
                  <a:pos x="27" y="9"/>
                </a:cxn>
                <a:cxn ang="0">
                  <a:pos x="24" y="10"/>
                </a:cxn>
                <a:cxn ang="0">
                  <a:pos x="22" y="12"/>
                </a:cxn>
                <a:cxn ang="0">
                  <a:pos x="19" y="13"/>
                </a:cxn>
                <a:cxn ang="0">
                  <a:pos x="16" y="15"/>
                </a:cxn>
                <a:cxn ang="0">
                  <a:pos x="13" y="16"/>
                </a:cxn>
                <a:cxn ang="0">
                  <a:pos x="10" y="18"/>
                </a:cxn>
                <a:cxn ang="0">
                  <a:pos x="8" y="20"/>
                </a:cxn>
                <a:cxn ang="0">
                  <a:pos x="5" y="22"/>
                </a:cxn>
                <a:cxn ang="0">
                  <a:pos x="2" y="24"/>
                </a:cxn>
                <a:cxn ang="0">
                  <a:pos x="0" y="26"/>
                </a:cxn>
              </a:cxnLst>
              <a:rect l="0" t="0" r="r" b="b"/>
              <a:pathLst>
                <a:path w="96" h="27">
                  <a:moveTo>
                    <a:pt x="95" y="3"/>
                  </a:moveTo>
                  <a:lnTo>
                    <a:pt x="88" y="2"/>
                  </a:lnTo>
                  <a:lnTo>
                    <a:pt x="85" y="1"/>
                  </a:lnTo>
                  <a:lnTo>
                    <a:pt x="82" y="1"/>
                  </a:lnTo>
                  <a:lnTo>
                    <a:pt x="78" y="0"/>
                  </a:lnTo>
                  <a:lnTo>
                    <a:pt x="75" y="0"/>
                  </a:lnTo>
                  <a:lnTo>
                    <a:pt x="72" y="0"/>
                  </a:lnTo>
                  <a:lnTo>
                    <a:pt x="69" y="0"/>
                  </a:lnTo>
                  <a:lnTo>
                    <a:pt x="66" y="0"/>
                  </a:lnTo>
                  <a:lnTo>
                    <a:pt x="63" y="0"/>
                  </a:lnTo>
                  <a:lnTo>
                    <a:pt x="60" y="0"/>
                  </a:lnTo>
                  <a:lnTo>
                    <a:pt x="56" y="1"/>
                  </a:lnTo>
                  <a:lnTo>
                    <a:pt x="54" y="1"/>
                  </a:lnTo>
                  <a:lnTo>
                    <a:pt x="50" y="2"/>
                  </a:lnTo>
                  <a:lnTo>
                    <a:pt x="48" y="2"/>
                  </a:lnTo>
                  <a:lnTo>
                    <a:pt x="44" y="3"/>
                  </a:lnTo>
                  <a:lnTo>
                    <a:pt x="42" y="4"/>
                  </a:lnTo>
                  <a:lnTo>
                    <a:pt x="39" y="5"/>
                  </a:lnTo>
                  <a:lnTo>
                    <a:pt x="36" y="6"/>
                  </a:lnTo>
                  <a:lnTo>
                    <a:pt x="33" y="7"/>
                  </a:lnTo>
                  <a:lnTo>
                    <a:pt x="30" y="8"/>
                  </a:lnTo>
                  <a:lnTo>
                    <a:pt x="27" y="9"/>
                  </a:lnTo>
                  <a:lnTo>
                    <a:pt x="24" y="10"/>
                  </a:lnTo>
                  <a:lnTo>
                    <a:pt x="22" y="12"/>
                  </a:lnTo>
                  <a:lnTo>
                    <a:pt x="19" y="13"/>
                  </a:lnTo>
                  <a:lnTo>
                    <a:pt x="16" y="15"/>
                  </a:lnTo>
                  <a:lnTo>
                    <a:pt x="13" y="16"/>
                  </a:lnTo>
                  <a:lnTo>
                    <a:pt x="10" y="18"/>
                  </a:lnTo>
                  <a:lnTo>
                    <a:pt x="8" y="20"/>
                  </a:lnTo>
                  <a:lnTo>
                    <a:pt x="5" y="22"/>
                  </a:lnTo>
                  <a:lnTo>
                    <a:pt x="2" y="24"/>
                  </a:lnTo>
                  <a:lnTo>
                    <a:pt x="0" y="2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59" name="Freeform 15"/>
            <p:cNvSpPr>
              <a:spLocks/>
            </p:cNvSpPr>
            <p:nvPr/>
          </p:nvSpPr>
          <p:spPr bwMode="auto">
            <a:xfrm>
              <a:off x="3881" y="2864"/>
              <a:ext cx="569" cy="85"/>
            </a:xfrm>
            <a:custGeom>
              <a:avLst/>
              <a:gdLst/>
              <a:ahLst/>
              <a:cxnLst>
                <a:cxn ang="0">
                  <a:pos x="568" y="82"/>
                </a:cxn>
                <a:cxn ang="0">
                  <a:pos x="533" y="84"/>
                </a:cxn>
                <a:cxn ang="0">
                  <a:pos x="515" y="83"/>
                </a:cxn>
                <a:cxn ang="0">
                  <a:pos x="497" y="83"/>
                </a:cxn>
                <a:cxn ang="0">
                  <a:pos x="480" y="82"/>
                </a:cxn>
                <a:cxn ang="0">
                  <a:pos x="462" y="80"/>
                </a:cxn>
                <a:cxn ang="0">
                  <a:pos x="444" y="78"/>
                </a:cxn>
                <a:cxn ang="0">
                  <a:pos x="427" y="76"/>
                </a:cxn>
                <a:cxn ang="0">
                  <a:pos x="409" y="73"/>
                </a:cxn>
                <a:cxn ang="0">
                  <a:pos x="391" y="70"/>
                </a:cxn>
                <a:cxn ang="0">
                  <a:pos x="374" y="67"/>
                </a:cxn>
                <a:cxn ang="0">
                  <a:pos x="356" y="63"/>
                </a:cxn>
                <a:cxn ang="0">
                  <a:pos x="339" y="60"/>
                </a:cxn>
                <a:cxn ang="0">
                  <a:pos x="321" y="56"/>
                </a:cxn>
                <a:cxn ang="0">
                  <a:pos x="303" y="52"/>
                </a:cxn>
                <a:cxn ang="0">
                  <a:pos x="286" y="48"/>
                </a:cxn>
                <a:cxn ang="0">
                  <a:pos x="268" y="44"/>
                </a:cxn>
                <a:cxn ang="0">
                  <a:pos x="250" y="40"/>
                </a:cxn>
                <a:cxn ang="0">
                  <a:pos x="233" y="36"/>
                </a:cxn>
                <a:cxn ang="0">
                  <a:pos x="215" y="32"/>
                </a:cxn>
                <a:cxn ang="0">
                  <a:pos x="197" y="28"/>
                </a:cxn>
                <a:cxn ang="0">
                  <a:pos x="179" y="24"/>
                </a:cxn>
                <a:cxn ang="0">
                  <a:pos x="161" y="20"/>
                </a:cxn>
                <a:cxn ang="0">
                  <a:pos x="144" y="17"/>
                </a:cxn>
                <a:cxn ang="0">
                  <a:pos x="126" y="14"/>
                </a:cxn>
                <a:cxn ang="0">
                  <a:pos x="108" y="10"/>
                </a:cxn>
                <a:cxn ang="0">
                  <a:pos x="90" y="8"/>
                </a:cxn>
                <a:cxn ang="0">
                  <a:pos x="72" y="5"/>
                </a:cxn>
                <a:cxn ang="0">
                  <a:pos x="54" y="3"/>
                </a:cxn>
                <a:cxn ang="0">
                  <a:pos x="36" y="2"/>
                </a:cxn>
                <a:cxn ang="0">
                  <a:pos x="18" y="0"/>
                </a:cxn>
                <a:cxn ang="0">
                  <a:pos x="0" y="0"/>
                </a:cxn>
              </a:cxnLst>
              <a:rect l="0" t="0" r="r" b="b"/>
              <a:pathLst>
                <a:path w="569" h="85">
                  <a:moveTo>
                    <a:pt x="568" y="82"/>
                  </a:moveTo>
                  <a:lnTo>
                    <a:pt x="533" y="84"/>
                  </a:lnTo>
                  <a:lnTo>
                    <a:pt x="515" y="83"/>
                  </a:lnTo>
                  <a:lnTo>
                    <a:pt x="497" y="83"/>
                  </a:lnTo>
                  <a:lnTo>
                    <a:pt x="480" y="82"/>
                  </a:lnTo>
                  <a:lnTo>
                    <a:pt x="462" y="80"/>
                  </a:lnTo>
                  <a:lnTo>
                    <a:pt x="444" y="78"/>
                  </a:lnTo>
                  <a:lnTo>
                    <a:pt x="427" y="76"/>
                  </a:lnTo>
                  <a:lnTo>
                    <a:pt x="409" y="73"/>
                  </a:lnTo>
                  <a:lnTo>
                    <a:pt x="391" y="70"/>
                  </a:lnTo>
                  <a:lnTo>
                    <a:pt x="374" y="67"/>
                  </a:lnTo>
                  <a:lnTo>
                    <a:pt x="356" y="63"/>
                  </a:lnTo>
                  <a:lnTo>
                    <a:pt x="339" y="60"/>
                  </a:lnTo>
                  <a:lnTo>
                    <a:pt x="321" y="56"/>
                  </a:lnTo>
                  <a:lnTo>
                    <a:pt x="303" y="52"/>
                  </a:lnTo>
                  <a:lnTo>
                    <a:pt x="286" y="48"/>
                  </a:lnTo>
                  <a:lnTo>
                    <a:pt x="268" y="44"/>
                  </a:lnTo>
                  <a:lnTo>
                    <a:pt x="250" y="40"/>
                  </a:lnTo>
                  <a:lnTo>
                    <a:pt x="233" y="36"/>
                  </a:lnTo>
                  <a:lnTo>
                    <a:pt x="215" y="32"/>
                  </a:lnTo>
                  <a:lnTo>
                    <a:pt x="197" y="28"/>
                  </a:lnTo>
                  <a:lnTo>
                    <a:pt x="179" y="24"/>
                  </a:lnTo>
                  <a:lnTo>
                    <a:pt x="161" y="20"/>
                  </a:lnTo>
                  <a:lnTo>
                    <a:pt x="144" y="17"/>
                  </a:lnTo>
                  <a:lnTo>
                    <a:pt x="126" y="14"/>
                  </a:lnTo>
                  <a:lnTo>
                    <a:pt x="108" y="10"/>
                  </a:lnTo>
                  <a:lnTo>
                    <a:pt x="90" y="8"/>
                  </a:lnTo>
                  <a:lnTo>
                    <a:pt x="72" y="5"/>
                  </a:lnTo>
                  <a:lnTo>
                    <a:pt x="54" y="3"/>
                  </a:lnTo>
                  <a:lnTo>
                    <a:pt x="36" y="2"/>
                  </a:lnTo>
                  <a:lnTo>
                    <a:pt x="18" y="0"/>
                  </a:lnTo>
                  <a:lnTo>
                    <a:pt x="0"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0" name="Freeform 16"/>
            <p:cNvSpPr>
              <a:spLocks/>
            </p:cNvSpPr>
            <p:nvPr/>
          </p:nvSpPr>
          <p:spPr bwMode="auto">
            <a:xfrm>
              <a:off x="3964" y="2817"/>
              <a:ext cx="569" cy="36"/>
            </a:xfrm>
            <a:custGeom>
              <a:avLst/>
              <a:gdLst/>
              <a:ahLst/>
              <a:cxnLst>
                <a:cxn ang="0">
                  <a:pos x="568" y="35"/>
                </a:cxn>
                <a:cxn ang="0">
                  <a:pos x="532" y="34"/>
                </a:cxn>
                <a:cxn ang="0">
                  <a:pos x="515" y="33"/>
                </a:cxn>
                <a:cxn ang="0">
                  <a:pos x="497" y="33"/>
                </a:cxn>
                <a:cxn ang="0">
                  <a:pos x="479" y="32"/>
                </a:cxn>
                <a:cxn ang="0">
                  <a:pos x="461" y="32"/>
                </a:cxn>
                <a:cxn ang="0">
                  <a:pos x="444" y="31"/>
                </a:cxn>
                <a:cxn ang="0">
                  <a:pos x="426" y="31"/>
                </a:cxn>
                <a:cxn ang="0">
                  <a:pos x="408" y="30"/>
                </a:cxn>
                <a:cxn ang="0">
                  <a:pos x="390" y="29"/>
                </a:cxn>
                <a:cxn ang="0">
                  <a:pos x="372" y="29"/>
                </a:cxn>
                <a:cxn ang="0">
                  <a:pos x="354" y="28"/>
                </a:cxn>
                <a:cxn ang="0">
                  <a:pos x="336" y="27"/>
                </a:cxn>
                <a:cxn ang="0">
                  <a:pos x="319" y="27"/>
                </a:cxn>
                <a:cxn ang="0">
                  <a:pos x="301" y="26"/>
                </a:cxn>
                <a:cxn ang="0">
                  <a:pos x="283" y="25"/>
                </a:cxn>
                <a:cxn ang="0">
                  <a:pos x="265" y="24"/>
                </a:cxn>
                <a:cxn ang="0">
                  <a:pos x="247" y="23"/>
                </a:cxn>
                <a:cxn ang="0">
                  <a:pos x="229" y="21"/>
                </a:cxn>
                <a:cxn ang="0">
                  <a:pos x="212" y="20"/>
                </a:cxn>
                <a:cxn ang="0">
                  <a:pos x="194" y="19"/>
                </a:cxn>
                <a:cxn ang="0">
                  <a:pos x="176" y="18"/>
                </a:cxn>
                <a:cxn ang="0">
                  <a:pos x="158" y="16"/>
                </a:cxn>
                <a:cxn ang="0">
                  <a:pos x="140" y="15"/>
                </a:cxn>
                <a:cxn ang="0">
                  <a:pos x="123" y="13"/>
                </a:cxn>
                <a:cxn ang="0">
                  <a:pos x="105" y="12"/>
                </a:cxn>
                <a:cxn ang="0">
                  <a:pos x="88" y="10"/>
                </a:cxn>
                <a:cxn ang="0">
                  <a:pos x="70" y="8"/>
                </a:cxn>
                <a:cxn ang="0">
                  <a:pos x="52" y="6"/>
                </a:cxn>
                <a:cxn ang="0">
                  <a:pos x="35" y="4"/>
                </a:cxn>
                <a:cxn ang="0">
                  <a:pos x="17" y="2"/>
                </a:cxn>
                <a:cxn ang="0">
                  <a:pos x="0" y="0"/>
                </a:cxn>
              </a:cxnLst>
              <a:rect l="0" t="0" r="r" b="b"/>
              <a:pathLst>
                <a:path w="569" h="36">
                  <a:moveTo>
                    <a:pt x="568" y="35"/>
                  </a:moveTo>
                  <a:lnTo>
                    <a:pt x="532" y="34"/>
                  </a:lnTo>
                  <a:lnTo>
                    <a:pt x="515" y="33"/>
                  </a:lnTo>
                  <a:lnTo>
                    <a:pt x="497" y="33"/>
                  </a:lnTo>
                  <a:lnTo>
                    <a:pt x="479" y="32"/>
                  </a:lnTo>
                  <a:lnTo>
                    <a:pt x="461" y="32"/>
                  </a:lnTo>
                  <a:lnTo>
                    <a:pt x="444" y="31"/>
                  </a:lnTo>
                  <a:lnTo>
                    <a:pt x="426" y="31"/>
                  </a:lnTo>
                  <a:lnTo>
                    <a:pt x="408" y="30"/>
                  </a:lnTo>
                  <a:lnTo>
                    <a:pt x="390" y="29"/>
                  </a:lnTo>
                  <a:lnTo>
                    <a:pt x="372" y="29"/>
                  </a:lnTo>
                  <a:lnTo>
                    <a:pt x="354" y="28"/>
                  </a:lnTo>
                  <a:lnTo>
                    <a:pt x="336" y="27"/>
                  </a:lnTo>
                  <a:lnTo>
                    <a:pt x="319" y="27"/>
                  </a:lnTo>
                  <a:lnTo>
                    <a:pt x="301" y="26"/>
                  </a:lnTo>
                  <a:lnTo>
                    <a:pt x="283" y="25"/>
                  </a:lnTo>
                  <a:lnTo>
                    <a:pt x="265" y="24"/>
                  </a:lnTo>
                  <a:lnTo>
                    <a:pt x="247" y="23"/>
                  </a:lnTo>
                  <a:lnTo>
                    <a:pt x="229" y="21"/>
                  </a:lnTo>
                  <a:lnTo>
                    <a:pt x="212" y="20"/>
                  </a:lnTo>
                  <a:lnTo>
                    <a:pt x="194" y="19"/>
                  </a:lnTo>
                  <a:lnTo>
                    <a:pt x="176" y="18"/>
                  </a:lnTo>
                  <a:lnTo>
                    <a:pt x="158" y="16"/>
                  </a:lnTo>
                  <a:lnTo>
                    <a:pt x="140" y="15"/>
                  </a:lnTo>
                  <a:lnTo>
                    <a:pt x="123" y="13"/>
                  </a:lnTo>
                  <a:lnTo>
                    <a:pt x="105" y="12"/>
                  </a:lnTo>
                  <a:lnTo>
                    <a:pt x="88" y="10"/>
                  </a:lnTo>
                  <a:lnTo>
                    <a:pt x="70" y="8"/>
                  </a:lnTo>
                  <a:lnTo>
                    <a:pt x="52" y="6"/>
                  </a:lnTo>
                  <a:lnTo>
                    <a:pt x="35" y="4"/>
                  </a:lnTo>
                  <a:lnTo>
                    <a:pt x="17" y="2"/>
                  </a:lnTo>
                  <a:lnTo>
                    <a:pt x="0"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1" name="Freeform 17"/>
            <p:cNvSpPr>
              <a:spLocks/>
            </p:cNvSpPr>
            <p:nvPr/>
          </p:nvSpPr>
          <p:spPr bwMode="auto">
            <a:xfrm>
              <a:off x="3988" y="2746"/>
              <a:ext cx="616" cy="48"/>
            </a:xfrm>
            <a:custGeom>
              <a:avLst/>
              <a:gdLst/>
              <a:ahLst/>
              <a:cxnLst>
                <a:cxn ang="0">
                  <a:pos x="615" y="0"/>
                </a:cxn>
                <a:cxn ang="0">
                  <a:pos x="576" y="2"/>
                </a:cxn>
                <a:cxn ang="0">
                  <a:pos x="557" y="3"/>
                </a:cxn>
                <a:cxn ang="0">
                  <a:pos x="538" y="4"/>
                </a:cxn>
                <a:cxn ang="0">
                  <a:pos x="518" y="5"/>
                </a:cxn>
                <a:cxn ang="0">
                  <a:pos x="499" y="6"/>
                </a:cxn>
                <a:cxn ang="0">
                  <a:pos x="480" y="7"/>
                </a:cxn>
                <a:cxn ang="0">
                  <a:pos x="460" y="8"/>
                </a:cxn>
                <a:cxn ang="0">
                  <a:pos x="441" y="8"/>
                </a:cxn>
                <a:cxn ang="0">
                  <a:pos x="422" y="9"/>
                </a:cxn>
                <a:cxn ang="0">
                  <a:pos x="402" y="10"/>
                </a:cxn>
                <a:cxn ang="0">
                  <a:pos x="383" y="10"/>
                </a:cxn>
                <a:cxn ang="0">
                  <a:pos x="364" y="11"/>
                </a:cxn>
                <a:cxn ang="0">
                  <a:pos x="344" y="12"/>
                </a:cxn>
                <a:cxn ang="0">
                  <a:pos x="325" y="12"/>
                </a:cxn>
                <a:cxn ang="0">
                  <a:pos x="306" y="13"/>
                </a:cxn>
                <a:cxn ang="0">
                  <a:pos x="286" y="14"/>
                </a:cxn>
                <a:cxn ang="0">
                  <a:pos x="267" y="15"/>
                </a:cxn>
                <a:cxn ang="0">
                  <a:pos x="248" y="16"/>
                </a:cxn>
                <a:cxn ang="0">
                  <a:pos x="229" y="18"/>
                </a:cxn>
                <a:cxn ang="0">
                  <a:pos x="210" y="19"/>
                </a:cxn>
                <a:cxn ang="0">
                  <a:pos x="190" y="20"/>
                </a:cxn>
                <a:cxn ang="0">
                  <a:pos x="171" y="22"/>
                </a:cxn>
                <a:cxn ang="0">
                  <a:pos x="152" y="24"/>
                </a:cxn>
                <a:cxn ang="0">
                  <a:pos x="133" y="26"/>
                </a:cxn>
                <a:cxn ang="0">
                  <a:pos x="114" y="28"/>
                </a:cxn>
                <a:cxn ang="0">
                  <a:pos x="94" y="31"/>
                </a:cxn>
                <a:cxn ang="0">
                  <a:pos x="76" y="34"/>
                </a:cxn>
                <a:cxn ang="0">
                  <a:pos x="56" y="36"/>
                </a:cxn>
                <a:cxn ang="0">
                  <a:pos x="37" y="40"/>
                </a:cxn>
                <a:cxn ang="0">
                  <a:pos x="18" y="43"/>
                </a:cxn>
                <a:cxn ang="0">
                  <a:pos x="0" y="47"/>
                </a:cxn>
              </a:cxnLst>
              <a:rect l="0" t="0" r="r" b="b"/>
              <a:pathLst>
                <a:path w="616" h="48">
                  <a:moveTo>
                    <a:pt x="615" y="0"/>
                  </a:moveTo>
                  <a:lnTo>
                    <a:pt x="576" y="2"/>
                  </a:lnTo>
                  <a:lnTo>
                    <a:pt x="557" y="3"/>
                  </a:lnTo>
                  <a:lnTo>
                    <a:pt x="538" y="4"/>
                  </a:lnTo>
                  <a:lnTo>
                    <a:pt x="518" y="5"/>
                  </a:lnTo>
                  <a:lnTo>
                    <a:pt x="499" y="6"/>
                  </a:lnTo>
                  <a:lnTo>
                    <a:pt x="480" y="7"/>
                  </a:lnTo>
                  <a:lnTo>
                    <a:pt x="460" y="8"/>
                  </a:lnTo>
                  <a:lnTo>
                    <a:pt x="441" y="8"/>
                  </a:lnTo>
                  <a:lnTo>
                    <a:pt x="422" y="9"/>
                  </a:lnTo>
                  <a:lnTo>
                    <a:pt x="402" y="10"/>
                  </a:lnTo>
                  <a:lnTo>
                    <a:pt x="383" y="10"/>
                  </a:lnTo>
                  <a:lnTo>
                    <a:pt x="364" y="11"/>
                  </a:lnTo>
                  <a:lnTo>
                    <a:pt x="344" y="12"/>
                  </a:lnTo>
                  <a:lnTo>
                    <a:pt x="325" y="12"/>
                  </a:lnTo>
                  <a:lnTo>
                    <a:pt x="306" y="13"/>
                  </a:lnTo>
                  <a:lnTo>
                    <a:pt x="286" y="14"/>
                  </a:lnTo>
                  <a:lnTo>
                    <a:pt x="267" y="15"/>
                  </a:lnTo>
                  <a:lnTo>
                    <a:pt x="248" y="16"/>
                  </a:lnTo>
                  <a:lnTo>
                    <a:pt x="229" y="18"/>
                  </a:lnTo>
                  <a:lnTo>
                    <a:pt x="210" y="19"/>
                  </a:lnTo>
                  <a:lnTo>
                    <a:pt x="190" y="20"/>
                  </a:lnTo>
                  <a:lnTo>
                    <a:pt x="171" y="22"/>
                  </a:lnTo>
                  <a:lnTo>
                    <a:pt x="152" y="24"/>
                  </a:lnTo>
                  <a:lnTo>
                    <a:pt x="133" y="26"/>
                  </a:lnTo>
                  <a:lnTo>
                    <a:pt x="114" y="28"/>
                  </a:lnTo>
                  <a:lnTo>
                    <a:pt x="94" y="31"/>
                  </a:lnTo>
                  <a:lnTo>
                    <a:pt x="76" y="34"/>
                  </a:lnTo>
                  <a:lnTo>
                    <a:pt x="56" y="36"/>
                  </a:lnTo>
                  <a:lnTo>
                    <a:pt x="37" y="40"/>
                  </a:lnTo>
                  <a:lnTo>
                    <a:pt x="18" y="43"/>
                  </a:lnTo>
                  <a:lnTo>
                    <a:pt x="0" y="47"/>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2" name="Freeform 18"/>
            <p:cNvSpPr>
              <a:spLocks/>
            </p:cNvSpPr>
            <p:nvPr/>
          </p:nvSpPr>
          <p:spPr bwMode="auto">
            <a:xfrm>
              <a:off x="4011" y="2628"/>
              <a:ext cx="616" cy="119"/>
            </a:xfrm>
            <a:custGeom>
              <a:avLst/>
              <a:gdLst/>
              <a:ahLst/>
              <a:cxnLst>
                <a:cxn ang="0">
                  <a:pos x="615" y="0"/>
                </a:cxn>
                <a:cxn ang="0">
                  <a:pos x="580" y="0"/>
                </a:cxn>
                <a:cxn ang="0">
                  <a:pos x="562" y="2"/>
                </a:cxn>
                <a:cxn ang="0">
                  <a:pos x="543" y="3"/>
                </a:cxn>
                <a:cxn ang="0">
                  <a:pos x="524" y="4"/>
                </a:cxn>
                <a:cxn ang="0">
                  <a:pos x="505" y="6"/>
                </a:cxn>
                <a:cxn ang="0">
                  <a:pos x="485" y="8"/>
                </a:cxn>
                <a:cxn ang="0">
                  <a:pos x="466" y="11"/>
                </a:cxn>
                <a:cxn ang="0">
                  <a:pos x="446" y="14"/>
                </a:cxn>
                <a:cxn ang="0">
                  <a:pos x="426" y="17"/>
                </a:cxn>
                <a:cxn ang="0">
                  <a:pos x="406" y="20"/>
                </a:cxn>
                <a:cxn ang="0">
                  <a:pos x="386" y="24"/>
                </a:cxn>
                <a:cxn ang="0">
                  <a:pos x="365" y="27"/>
                </a:cxn>
                <a:cxn ang="0">
                  <a:pos x="345" y="31"/>
                </a:cxn>
                <a:cxn ang="0">
                  <a:pos x="325" y="35"/>
                </a:cxn>
                <a:cxn ang="0">
                  <a:pos x="304" y="40"/>
                </a:cxn>
                <a:cxn ang="0">
                  <a:pos x="283" y="44"/>
                </a:cxn>
                <a:cxn ang="0">
                  <a:pos x="263" y="48"/>
                </a:cxn>
                <a:cxn ang="0">
                  <a:pos x="243" y="53"/>
                </a:cxn>
                <a:cxn ang="0">
                  <a:pos x="223" y="58"/>
                </a:cxn>
                <a:cxn ang="0">
                  <a:pos x="203" y="63"/>
                </a:cxn>
                <a:cxn ang="0">
                  <a:pos x="183" y="68"/>
                </a:cxn>
                <a:cxn ang="0">
                  <a:pos x="163" y="72"/>
                </a:cxn>
                <a:cxn ang="0">
                  <a:pos x="144" y="78"/>
                </a:cxn>
                <a:cxn ang="0">
                  <a:pos x="125" y="83"/>
                </a:cxn>
                <a:cxn ang="0">
                  <a:pos x="106" y="88"/>
                </a:cxn>
                <a:cxn ang="0">
                  <a:pos x="87" y="93"/>
                </a:cxn>
                <a:cxn ang="0">
                  <a:pos x="69" y="98"/>
                </a:cxn>
                <a:cxn ang="0">
                  <a:pos x="51" y="103"/>
                </a:cxn>
                <a:cxn ang="0">
                  <a:pos x="34" y="108"/>
                </a:cxn>
                <a:cxn ang="0">
                  <a:pos x="17" y="112"/>
                </a:cxn>
                <a:cxn ang="0">
                  <a:pos x="0" y="118"/>
                </a:cxn>
              </a:cxnLst>
              <a:rect l="0" t="0" r="r" b="b"/>
              <a:pathLst>
                <a:path w="616" h="119">
                  <a:moveTo>
                    <a:pt x="615" y="0"/>
                  </a:moveTo>
                  <a:lnTo>
                    <a:pt x="580" y="0"/>
                  </a:lnTo>
                  <a:lnTo>
                    <a:pt x="562" y="2"/>
                  </a:lnTo>
                  <a:lnTo>
                    <a:pt x="543" y="3"/>
                  </a:lnTo>
                  <a:lnTo>
                    <a:pt x="524" y="4"/>
                  </a:lnTo>
                  <a:lnTo>
                    <a:pt x="505" y="6"/>
                  </a:lnTo>
                  <a:lnTo>
                    <a:pt x="485" y="8"/>
                  </a:lnTo>
                  <a:lnTo>
                    <a:pt x="466" y="11"/>
                  </a:lnTo>
                  <a:lnTo>
                    <a:pt x="446" y="14"/>
                  </a:lnTo>
                  <a:lnTo>
                    <a:pt x="426" y="17"/>
                  </a:lnTo>
                  <a:lnTo>
                    <a:pt x="406" y="20"/>
                  </a:lnTo>
                  <a:lnTo>
                    <a:pt x="386" y="24"/>
                  </a:lnTo>
                  <a:lnTo>
                    <a:pt x="365" y="27"/>
                  </a:lnTo>
                  <a:lnTo>
                    <a:pt x="345" y="31"/>
                  </a:lnTo>
                  <a:lnTo>
                    <a:pt x="325" y="35"/>
                  </a:lnTo>
                  <a:lnTo>
                    <a:pt x="304" y="40"/>
                  </a:lnTo>
                  <a:lnTo>
                    <a:pt x="283" y="44"/>
                  </a:lnTo>
                  <a:lnTo>
                    <a:pt x="263" y="48"/>
                  </a:lnTo>
                  <a:lnTo>
                    <a:pt x="243" y="53"/>
                  </a:lnTo>
                  <a:lnTo>
                    <a:pt x="223" y="58"/>
                  </a:lnTo>
                  <a:lnTo>
                    <a:pt x="203" y="63"/>
                  </a:lnTo>
                  <a:lnTo>
                    <a:pt x="183" y="68"/>
                  </a:lnTo>
                  <a:lnTo>
                    <a:pt x="163" y="72"/>
                  </a:lnTo>
                  <a:lnTo>
                    <a:pt x="144" y="78"/>
                  </a:lnTo>
                  <a:lnTo>
                    <a:pt x="125" y="83"/>
                  </a:lnTo>
                  <a:lnTo>
                    <a:pt x="106" y="88"/>
                  </a:lnTo>
                  <a:lnTo>
                    <a:pt x="87" y="93"/>
                  </a:lnTo>
                  <a:lnTo>
                    <a:pt x="69" y="98"/>
                  </a:lnTo>
                  <a:lnTo>
                    <a:pt x="51" y="103"/>
                  </a:lnTo>
                  <a:lnTo>
                    <a:pt x="34" y="108"/>
                  </a:lnTo>
                  <a:lnTo>
                    <a:pt x="17" y="112"/>
                  </a:lnTo>
                  <a:lnTo>
                    <a:pt x="0" y="118"/>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3" name="Freeform 19"/>
            <p:cNvSpPr>
              <a:spLocks/>
            </p:cNvSpPr>
            <p:nvPr/>
          </p:nvSpPr>
          <p:spPr bwMode="auto">
            <a:xfrm>
              <a:off x="4047" y="2510"/>
              <a:ext cx="569" cy="166"/>
            </a:xfrm>
            <a:custGeom>
              <a:avLst/>
              <a:gdLst/>
              <a:ahLst/>
              <a:cxnLst>
                <a:cxn ang="0">
                  <a:pos x="568" y="0"/>
                </a:cxn>
                <a:cxn ang="0">
                  <a:pos x="538" y="18"/>
                </a:cxn>
                <a:cxn ang="0">
                  <a:pos x="522" y="26"/>
                </a:cxn>
                <a:cxn ang="0">
                  <a:pos x="506" y="34"/>
                </a:cxn>
                <a:cxn ang="0">
                  <a:pos x="490" y="42"/>
                </a:cxn>
                <a:cxn ang="0">
                  <a:pos x="473" y="49"/>
                </a:cxn>
                <a:cxn ang="0">
                  <a:pos x="456" y="56"/>
                </a:cxn>
                <a:cxn ang="0">
                  <a:pos x="439" y="62"/>
                </a:cxn>
                <a:cxn ang="0">
                  <a:pos x="421" y="68"/>
                </a:cxn>
                <a:cxn ang="0">
                  <a:pos x="403" y="74"/>
                </a:cxn>
                <a:cxn ang="0">
                  <a:pos x="385" y="80"/>
                </a:cxn>
                <a:cxn ang="0">
                  <a:pos x="367" y="85"/>
                </a:cxn>
                <a:cxn ang="0">
                  <a:pos x="349" y="90"/>
                </a:cxn>
                <a:cxn ang="0">
                  <a:pos x="330" y="95"/>
                </a:cxn>
                <a:cxn ang="0">
                  <a:pos x="311" y="100"/>
                </a:cxn>
                <a:cxn ang="0">
                  <a:pos x="293" y="104"/>
                </a:cxn>
                <a:cxn ang="0">
                  <a:pos x="273" y="108"/>
                </a:cxn>
                <a:cxn ang="0">
                  <a:pos x="255" y="112"/>
                </a:cxn>
                <a:cxn ang="0">
                  <a:pos x="236" y="116"/>
                </a:cxn>
                <a:cxn ang="0">
                  <a:pos x="217" y="120"/>
                </a:cxn>
                <a:cxn ang="0">
                  <a:pos x="198" y="124"/>
                </a:cxn>
                <a:cxn ang="0">
                  <a:pos x="179" y="128"/>
                </a:cxn>
                <a:cxn ang="0">
                  <a:pos x="160" y="131"/>
                </a:cxn>
                <a:cxn ang="0">
                  <a:pos x="141" y="135"/>
                </a:cxn>
                <a:cxn ang="0">
                  <a:pos x="123" y="138"/>
                </a:cxn>
                <a:cxn ang="0">
                  <a:pos x="105" y="142"/>
                </a:cxn>
                <a:cxn ang="0">
                  <a:pos x="87" y="146"/>
                </a:cxn>
                <a:cxn ang="0">
                  <a:pos x="69" y="149"/>
                </a:cxn>
                <a:cxn ang="0">
                  <a:pos x="51" y="153"/>
                </a:cxn>
                <a:cxn ang="0">
                  <a:pos x="33" y="157"/>
                </a:cxn>
                <a:cxn ang="0">
                  <a:pos x="16" y="161"/>
                </a:cxn>
                <a:cxn ang="0">
                  <a:pos x="0" y="165"/>
                </a:cxn>
              </a:cxnLst>
              <a:rect l="0" t="0" r="r" b="b"/>
              <a:pathLst>
                <a:path w="569" h="166">
                  <a:moveTo>
                    <a:pt x="568" y="0"/>
                  </a:moveTo>
                  <a:lnTo>
                    <a:pt x="538" y="18"/>
                  </a:lnTo>
                  <a:lnTo>
                    <a:pt x="522" y="26"/>
                  </a:lnTo>
                  <a:lnTo>
                    <a:pt x="506" y="34"/>
                  </a:lnTo>
                  <a:lnTo>
                    <a:pt x="490" y="42"/>
                  </a:lnTo>
                  <a:lnTo>
                    <a:pt x="473" y="49"/>
                  </a:lnTo>
                  <a:lnTo>
                    <a:pt x="456" y="56"/>
                  </a:lnTo>
                  <a:lnTo>
                    <a:pt x="439" y="62"/>
                  </a:lnTo>
                  <a:lnTo>
                    <a:pt x="421" y="68"/>
                  </a:lnTo>
                  <a:lnTo>
                    <a:pt x="403" y="74"/>
                  </a:lnTo>
                  <a:lnTo>
                    <a:pt x="385" y="80"/>
                  </a:lnTo>
                  <a:lnTo>
                    <a:pt x="367" y="85"/>
                  </a:lnTo>
                  <a:lnTo>
                    <a:pt x="349" y="90"/>
                  </a:lnTo>
                  <a:lnTo>
                    <a:pt x="330" y="95"/>
                  </a:lnTo>
                  <a:lnTo>
                    <a:pt x="311" y="100"/>
                  </a:lnTo>
                  <a:lnTo>
                    <a:pt x="293" y="104"/>
                  </a:lnTo>
                  <a:lnTo>
                    <a:pt x="273" y="108"/>
                  </a:lnTo>
                  <a:lnTo>
                    <a:pt x="255" y="112"/>
                  </a:lnTo>
                  <a:lnTo>
                    <a:pt x="236" y="116"/>
                  </a:lnTo>
                  <a:lnTo>
                    <a:pt x="217" y="120"/>
                  </a:lnTo>
                  <a:lnTo>
                    <a:pt x="198" y="124"/>
                  </a:lnTo>
                  <a:lnTo>
                    <a:pt x="179" y="128"/>
                  </a:lnTo>
                  <a:lnTo>
                    <a:pt x="160" y="131"/>
                  </a:lnTo>
                  <a:lnTo>
                    <a:pt x="141" y="135"/>
                  </a:lnTo>
                  <a:lnTo>
                    <a:pt x="123" y="138"/>
                  </a:lnTo>
                  <a:lnTo>
                    <a:pt x="105" y="142"/>
                  </a:lnTo>
                  <a:lnTo>
                    <a:pt x="87" y="146"/>
                  </a:lnTo>
                  <a:lnTo>
                    <a:pt x="69" y="149"/>
                  </a:lnTo>
                  <a:lnTo>
                    <a:pt x="51" y="153"/>
                  </a:lnTo>
                  <a:lnTo>
                    <a:pt x="33" y="157"/>
                  </a:lnTo>
                  <a:lnTo>
                    <a:pt x="16" y="161"/>
                  </a:lnTo>
                  <a:lnTo>
                    <a:pt x="0" y="16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4" name="Freeform 20"/>
            <p:cNvSpPr>
              <a:spLocks/>
            </p:cNvSpPr>
            <p:nvPr/>
          </p:nvSpPr>
          <p:spPr bwMode="auto">
            <a:xfrm>
              <a:off x="4035" y="2416"/>
              <a:ext cx="522" cy="213"/>
            </a:xfrm>
            <a:custGeom>
              <a:avLst/>
              <a:gdLst/>
              <a:ahLst/>
              <a:cxnLst>
                <a:cxn ang="0">
                  <a:pos x="521" y="0"/>
                </a:cxn>
                <a:cxn ang="0">
                  <a:pos x="491" y="22"/>
                </a:cxn>
                <a:cxn ang="0">
                  <a:pos x="477" y="33"/>
                </a:cxn>
                <a:cxn ang="0">
                  <a:pos x="462" y="43"/>
                </a:cxn>
                <a:cxn ang="0">
                  <a:pos x="447" y="52"/>
                </a:cxn>
                <a:cxn ang="0">
                  <a:pos x="431" y="61"/>
                </a:cxn>
                <a:cxn ang="0">
                  <a:pos x="416" y="70"/>
                </a:cxn>
                <a:cxn ang="0">
                  <a:pos x="401" y="78"/>
                </a:cxn>
                <a:cxn ang="0">
                  <a:pos x="385" y="86"/>
                </a:cxn>
                <a:cxn ang="0">
                  <a:pos x="369" y="93"/>
                </a:cxn>
                <a:cxn ang="0">
                  <a:pos x="353" y="100"/>
                </a:cxn>
                <a:cxn ang="0">
                  <a:pos x="337" y="107"/>
                </a:cxn>
                <a:cxn ang="0">
                  <a:pos x="321" y="114"/>
                </a:cxn>
                <a:cxn ang="0">
                  <a:pos x="305" y="120"/>
                </a:cxn>
                <a:cxn ang="0">
                  <a:pos x="288" y="126"/>
                </a:cxn>
                <a:cxn ang="0">
                  <a:pos x="271" y="131"/>
                </a:cxn>
                <a:cxn ang="0">
                  <a:pos x="255" y="137"/>
                </a:cxn>
                <a:cxn ang="0">
                  <a:pos x="238" y="142"/>
                </a:cxn>
                <a:cxn ang="0">
                  <a:pos x="221" y="147"/>
                </a:cxn>
                <a:cxn ang="0">
                  <a:pos x="205" y="152"/>
                </a:cxn>
                <a:cxn ang="0">
                  <a:pos x="188" y="157"/>
                </a:cxn>
                <a:cxn ang="0">
                  <a:pos x="171" y="162"/>
                </a:cxn>
                <a:cxn ang="0">
                  <a:pos x="154" y="167"/>
                </a:cxn>
                <a:cxn ang="0">
                  <a:pos x="137" y="172"/>
                </a:cxn>
                <a:cxn ang="0">
                  <a:pos x="120" y="176"/>
                </a:cxn>
                <a:cxn ang="0">
                  <a:pos x="103" y="181"/>
                </a:cxn>
                <a:cxn ang="0">
                  <a:pos x="85" y="186"/>
                </a:cxn>
                <a:cxn ang="0">
                  <a:pos x="68" y="191"/>
                </a:cxn>
                <a:cxn ang="0">
                  <a:pos x="51" y="196"/>
                </a:cxn>
                <a:cxn ang="0">
                  <a:pos x="34" y="201"/>
                </a:cxn>
                <a:cxn ang="0">
                  <a:pos x="17" y="206"/>
                </a:cxn>
                <a:cxn ang="0">
                  <a:pos x="0" y="212"/>
                </a:cxn>
              </a:cxnLst>
              <a:rect l="0" t="0" r="r" b="b"/>
              <a:pathLst>
                <a:path w="522" h="213">
                  <a:moveTo>
                    <a:pt x="521" y="0"/>
                  </a:moveTo>
                  <a:lnTo>
                    <a:pt x="491" y="22"/>
                  </a:lnTo>
                  <a:lnTo>
                    <a:pt x="477" y="33"/>
                  </a:lnTo>
                  <a:lnTo>
                    <a:pt x="462" y="43"/>
                  </a:lnTo>
                  <a:lnTo>
                    <a:pt x="447" y="52"/>
                  </a:lnTo>
                  <a:lnTo>
                    <a:pt x="431" y="61"/>
                  </a:lnTo>
                  <a:lnTo>
                    <a:pt x="416" y="70"/>
                  </a:lnTo>
                  <a:lnTo>
                    <a:pt x="401" y="78"/>
                  </a:lnTo>
                  <a:lnTo>
                    <a:pt x="385" y="86"/>
                  </a:lnTo>
                  <a:lnTo>
                    <a:pt x="369" y="93"/>
                  </a:lnTo>
                  <a:lnTo>
                    <a:pt x="353" y="100"/>
                  </a:lnTo>
                  <a:lnTo>
                    <a:pt x="337" y="107"/>
                  </a:lnTo>
                  <a:lnTo>
                    <a:pt x="321" y="114"/>
                  </a:lnTo>
                  <a:lnTo>
                    <a:pt x="305" y="120"/>
                  </a:lnTo>
                  <a:lnTo>
                    <a:pt x="288" y="126"/>
                  </a:lnTo>
                  <a:lnTo>
                    <a:pt x="271" y="131"/>
                  </a:lnTo>
                  <a:lnTo>
                    <a:pt x="255" y="137"/>
                  </a:lnTo>
                  <a:lnTo>
                    <a:pt x="238" y="142"/>
                  </a:lnTo>
                  <a:lnTo>
                    <a:pt x="221" y="147"/>
                  </a:lnTo>
                  <a:lnTo>
                    <a:pt x="205" y="152"/>
                  </a:lnTo>
                  <a:lnTo>
                    <a:pt x="188" y="157"/>
                  </a:lnTo>
                  <a:lnTo>
                    <a:pt x="171" y="162"/>
                  </a:lnTo>
                  <a:lnTo>
                    <a:pt x="154" y="167"/>
                  </a:lnTo>
                  <a:lnTo>
                    <a:pt x="137" y="172"/>
                  </a:lnTo>
                  <a:lnTo>
                    <a:pt x="120" y="176"/>
                  </a:lnTo>
                  <a:lnTo>
                    <a:pt x="103" y="181"/>
                  </a:lnTo>
                  <a:lnTo>
                    <a:pt x="85" y="186"/>
                  </a:lnTo>
                  <a:lnTo>
                    <a:pt x="68" y="191"/>
                  </a:lnTo>
                  <a:lnTo>
                    <a:pt x="51" y="196"/>
                  </a:lnTo>
                  <a:lnTo>
                    <a:pt x="34" y="201"/>
                  </a:lnTo>
                  <a:lnTo>
                    <a:pt x="17" y="206"/>
                  </a:lnTo>
                  <a:lnTo>
                    <a:pt x="0" y="21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5" name="Freeform 21"/>
            <p:cNvSpPr>
              <a:spLocks/>
            </p:cNvSpPr>
            <p:nvPr/>
          </p:nvSpPr>
          <p:spPr bwMode="auto">
            <a:xfrm>
              <a:off x="3988" y="2356"/>
              <a:ext cx="521" cy="249"/>
            </a:xfrm>
            <a:custGeom>
              <a:avLst/>
              <a:gdLst/>
              <a:ahLst/>
              <a:cxnLst>
                <a:cxn ang="0">
                  <a:pos x="520" y="0"/>
                </a:cxn>
                <a:cxn ang="0">
                  <a:pos x="486" y="12"/>
                </a:cxn>
                <a:cxn ang="0">
                  <a:pos x="470" y="18"/>
                </a:cxn>
                <a:cxn ang="0">
                  <a:pos x="453" y="25"/>
                </a:cxn>
                <a:cxn ang="0">
                  <a:pos x="436" y="32"/>
                </a:cxn>
                <a:cxn ang="0">
                  <a:pos x="420" y="39"/>
                </a:cxn>
                <a:cxn ang="0">
                  <a:pos x="404" y="47"/>
                </a:cxn>
                <a:cxn ang="0">
                  <a:pos x="387" y="54"/>
                </a:cxn>
                <a:cxn ang="0">
                  <a:pos x="371" y="62"/>
                </a:cxn>
                <a:cxn ang="0">
                  <a:pos x="355" y="70"/>
                </a:cxn>
                <a:cxn ang="0">
                  <a:pos x="339" y="78"/>
                </a:cxn>
                <a:cxn ang="0">
                  <a:pos x="323" y="87"/>
                </a:cxn>
                <a:cxn ang="0">
                  <a:pos x="307" y="95"/>
                </a:cxn>
                <a:cxn ang="0">
                  <a:pos x="291" y="104"/>
                </a:cxn>
                <a:cxn ang="0">
                  <a:pos x="275" y="112"/>
                </a:cxn>
                <a:cxn ang="0">
                  <a:pos x="259" y="121"/>
                </a:cxn>
                <a:cxn ang="0">
                  <a:pos x="243" y="130"/>
                </a:cxn>
                <a:cxn ang="0">
                  <a:pos x="228" y="138"/>
                </a:cxn>
                <a:cxn ang="0">
                  <a:pos x="212" y="147"/>
                </a:cxn>
                <a:cxn ang="0">
                  <a:pos x="196" y="156"/>
                </a:cxn>
                <a:cxn ang="0">
                  <a:pos x="180" y="164"/>
                </a:cxn>
                <a:cxn ang="0">
                  <a:pos x="164" y="173"/>
                </a:cxn>
                <a:cxn ang="0">
                  <a:pos x="148" y="181"/>
                </a:cxn>
                <a:cxn ang="0">
                  <a:pos x="132" y="190"/>
                </a:cxn>
                <a:cxn ang="0">
                  <a:pos x="115" y="198"/>
                </a:cxn>
                <a:cxn ang="0">
                  <a:pos x="99" y="206"/>
                </a:cxn>
                <a:cxn ang="0">
                  <a:pos x="83" y="213"/>
                </a:cxn>
                <a:cxn ang="0">
                  <a:pos x="66" y="221"/>
                </a:cxn>
                <a:cxn ang="0">
                  <a:pos x="50" y="228"/>
                </a:cxn>
                <a:cxn ang="0">
                  <a:pos x="33" y="235"/>
                </a:cxn>
                <a:cxn ang="0">
                  <a:pos x="16" y="242"/>
                </a:cxn>
                <a:cxn ang="0">
                  <a:pos x="0" y="248"/>
                </a:cxn>
              </a:cxnLst>
              <a:rect l="0" t="0" r="r" b="b"/>
              <a:pathLst>
                <a:path w="521" h="249">
                  <a:moveTo>
                    <a:pt x="520" y="0"/>
                  </a:moveTo>
                  <a:lnTo>
                    <a:pt x="486" y="12"/>
                  </a:lnTo>
                  <a:lnTo>
                    <a:pt x="470" y="18"/>
                  </a:lnTo>
                  <a:lnTo>
                    <a:pt x="453" y="25"/>
                  </a:lnTo>
                  <a:lnTo>
                    <a:pt x="436" y="32"/>
                  </a:lnTo>
                  <a:lnTo>
                    <a:pt x="420" y="39"/>
                  </a:lnTo>
                  <a:lnTo>
                    <a:pt x="404" y="47"/>
                  </a:lnTo>
                  <a:lnTo>
                    <a:pt x="387" y="54"/>
                  </a:lnTo>
                  <a:lnTo>
                    <a:pt x="371" y="62"/>
                  </a:lnTo>
                  <a:lnTo>
                    <a:pt x="355" y="70"/>
                  </a:lnTo>
                  <a:lnTo>
                    <a:pt x="339" y="78"/>
                  </a:lnTo>
                  <a:lnTo>
                    <a:pt x="323" y="87"/>
                  </a:lnTo>
                  <a:lnTo>
                    <a:pt x="307" y="95"/>
                  </a:lnTo>
                  <a:lnTo>
                    <a:pt x="291" y="104"/>
                  </a:lnTo>
                  <a:lnTo>
                    <a:pt x="275" y="112"/>
                  </a:lnTo>
                  <a:lnTo>
                    <a:pt x="259" y="121"/>
                  </a:lnTo>
                  <a:lnTo>
                    <a:pt x="243" y="130"/>
                  </a:lnTo>
                  <a:lnTo>
                    <a:pt x="228" y="138"/>
                  </a:lnTo>
                  <a:lnTo>
                    <a:pt x="212" y="147"/>
                  </a:lnTo>
                  <a:lnTo>
                    <a:pt x="196" y="156"/>
                  </a:lnTo>
                  <a:lnTo>
                    <a:pt x="180" y="164"/>
                  </a:lnTo>
                  <a:lnTo>
                    <a:pt x="164" y="173"/>
                  </a:lnTo>
                  <a:lnTo>
                    <a:pt x="148" y="181"/>
                  </a:lnTo>
                  <a:lnTo>
                    <a:pt x="132" y="190"/>
                  </a:lnTo>
                  <a:lnTo>
                    <a:pt x="115" y="198"/>
                  </a:lnTo>
                  <a:lnTo>
                    <a:pt x="99" y="206"/>
                  </a:lnTo>
                  <a:lnTo>
                    <a:pt x="83" y="213"/>
                  </a:lnTo>
                  <a:lnTo>
                    <a:pt x="66" y="221"/>
                  </a:lnTo>
                  <a:lnTo>
                    <a:pt x="50" y="228"/>
                  </a:lnTo>
                  <a:lnTo>
                    <a:pt x="33" y="235"/>
                  </a:lnTo>
                  <a:lnTo>
                    <a:pt x="16" y="242"/>
                  </a:lnTo>
                  <a:lnTo>
                    <a:pt x="0" y="248"/>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6" name="Freeform 22"/>
            <p:cNvSpPr>
              <a:spLocks/>
            </p:cNvSpPr>
            <p:nvPr/>
          </p:nvSpPr>
          <p:spPr bwMode="auto">
            <a:xfrm>
              <a:off x="3715" y="2328"/>
              <a:ext cx="712" cy="289"/>
            </a:xfrm>
            <a:custGeom>
              <a:avLst/>
              <a:gdLst/>
              <a:ahLst/>
              <a:cxnLst>
                <a:cxn ang="0">
                  <a:pos x="711" y="5"/>
                </a:cxn>
                <a:cxn ang="0">
                  <a:pos x="688" y="0"/>
                </a:cxn>
                <a:cxn ang="0">
                  <a:pos x="676" y="0"/>
                </a:cxn>
                <a:cxn ang="0">
                  <a:pos x="664" y="0"/>
                </a:cxn>
                <a:cxn ang="0">
                  <a:pos x="652" y="1"/>
                </a:cxn>
                <a:cxn ang="0">
                  <a:pos x="640" y="2"/>
                </a:cxn>
                <a:cxn ang="0">
                  <a:pos x="628" y="5"/>
                </a:cxn>
                <a:cxn ang="0">
                  <a:pos x="615" y="8"/>
                </a:cxn>
                <a:cxn ang="0">
                  <a:pos x="603" y="11"/>
                </a:cxn>
                <a:cxn ang="0">
                  <a:pos x="591" y="16"/>
                </a:cxn>
                <a:cxn ang="0">
                  <a:pos x="578" y="20"/>
                </a:cxn>
                <a:cxn ang="0">
                  <a:pos x="565" y="26"/>
                </a:cxn>
                <a:cxn ang="0">
                  <a:pos x="553" y="31"/>
                </a:cxn>
                <a:cxn ang="0">
                  <a:pos x="540" y="37"/>
                </a:cxn>
                <a:cxn ang="0">
                  <a:pos x="527" y="43"/>
                </a:cxn>
                <a:cxn ang="0">
                  <a:pos x="515" y="50"/>
                </a:cxn>
                <a:cxn ang="0">
                  <a:pos x="502" y="57"/>
                </a:cxn>
                <a:cxn ang="0">
                  <a:pos x="490" y="64"/>
                </a:cxn>
                <a:cxn ang="0">
                  <a:pos x="477" y="71"/>
                </a:cxn>
                <a:cxn ang="0">
                  <a:pos x="465" y="78"/>
                </a:cxn>
                <a:cxn ang="0">
                  <a:pos x="453" y="86"/>
                </a:cxn>
                <a:cxn ang="0">
                  <a:pos x="441" y="93"/>
                </a:cxn>
                <a:cxn ang="0">
                  <a:pos x="429" y="101"/>
                </a:cxn>
                <a:cxn ang="0">
                  <a:pos x="417" y="108"/>
                </a:cxn>
                <a:cxn ang="0">
                  <a:pos x="406" y="115"/>
                </a:cxn>
                <a:cxn ang="0">
                  <a:pos x="394" y="122"/>
                </a:cxn>
                <a:cxn ang="0">
                  <a:pos x="383" y="129"/>
                </a:cxn>
                <a:cxn ang="0">
                  <a:pos x="372" y="136"/>
                </a:cxn>
                <a:cxn ang="0">
                  <a:pos x="362" y="142"/>
                </a:cxn>
                <a:cxn ang="0">
                  <a:pos x="351" y="148"/>
                </a:cxn>
                <a:cxn ang="0">
                  <a:pos x="341" y="153"/>
                </a:cxn>
                <a:cxn ang="0">
                  <a:pos x="332" y="158"/>
                </a:cxn>
                <a:cxn ang="0">
                  <a:pos x="311" y="168"/>
                </a:cxn>
                <a:cxn ang="0">
                  <a:pos x="301" y="173"/>
                </a:cxn>
                <a:cxn ang="0">
                  <a:pos x="291" y="178"/>
                </a:cxn>
                <a:cxn ang="0">
                  <a:pos x="281" y="183"/>
                </a:cxn>
                <a:cxn ang="0">
                  <a:pos x="271" y="188"/>
                </a:cxn>
                <a:cxn ang="0">
                  <a:pos x="261" y="193"/>
                </a:cxn>
                <a:cxn ang="0">
                  <a:pos x="251" y="198"/>
                </a:cxn>
                <a:cxn ang="0">
                  <a:pos x="241" y="203"/>
                </a:cxn>
                <a:cxn ang="0">
                  <a:pos x="231" y="208"/>
                </a:cxn>
                <a:cxn ang="0">
                  <a:pos x="221" y="213"/>
                </a:cxn>
                <a:cxn ang="0">
                  <a:pos x="211" y="218"/>
                </a:cxn>
                <a:cxn ang="0">
                  <a:pos x="201" y="222"/>
                </a:cxn>
                <a:cxn ang="0">
                  <a:pos x="191" y="227"/>
                </a:cxn>
                <a:cxn ang="0">
                  <a:pos x="181" y="232"/>
                </a:cxn>
                <a:cxn ang="0">
                  <a:pos x="171" y="236"/>
                </a:cxn>
                <a:cxn ang="0">
                  <a:pos x="160" y="240"/>
                </a:cxn>
                <a:cxn ang="0">
                  <a:pos x="150" y="244"/>
                </a:cxn>
                <a:cxn ang="0">
                  <a:pos x="140" y="248"/>
                </a:cxn>
                <a:cxn ang="0">
                  <a:pos x="129" y="252"/>
                </a:cxn>
                <a:cxn ang="0">
                  <a:pos x="119" y="256"/>
                </a:cxn>
                <a:cxn ang="0">
                  <a:pos x="109" y="260"/>
                </a:cxn>
                <a:cxn ang="0">
                  <a:pos x="98" y="264"/>
                </a:cxn>
                <a:cxn ang="0">
                  <a:pos x="87" y="267"/>
                </a:cxn>
                <a:cxn ang="0">
                  <a:pos x="77" y="270"/>
                </a:cxn>
                <a:cxn ang="0">
                  <a:pos x="66" y="273"/>
                </a:cxn>
                <a:cxn ang="0">
                  <a:pos x="55" y="276"/>
                </a:cxn>
                <a:cxn ang="0">
                  <a:pos x="45" y="279"/>
                </a:cxn>
                <a:cxn ang="0">
                  <a:pos x="33" y="282"/>
                </a:cxn>
                <a:cxn ang="0">
                  <a:pos x="23" y="284"/>
                </a:cxn>
                <a:cxn ang="0">
                  <a:pos x="11" y="286"/>
                </a:cxn>
                <a:cxn ang="0">
                  <a:pos x="0" y="288"/>
                </a:cxn>
              </a:cxnLst>
              <a:rect l="0" t="0" r="r" b="b"/>
              <a:pathLst>
                <a:path w="712" h="289">
                  <a:moveTo>
                    <a:pt x="711" y="5"/>
                  </a:moveTo>
                  <a:lnTo>
                    <a:pt x="688" y="0"/>
                  </a:lnTo>
                  <a:lnTo>
                    <a:pt x="676" y="0"/>
                  </a:lnTo>
                  <a:lnTo>
                    <a:pt x="664" y="0"/>
                  </a:lnTo>
                  <a:lnTo>
                    <a:pt x="652" y="1"/>
                  </a:lnTo>
                  <a:lnTo>
                    <a:pt x="640" y="2"/>
                  </a:lnTo>
                  <a:lnTo>
                    <a:pt x="628" y="5"/>
                  </a:lnTo>
                  <a:lnTo>
                    <a:pt x="615" y="8"/>
                  </a:lnTo>
                  <a:lnTo>
                    <a:pt x="603" y="11"/>
                  </a:lnTo>
                  <a:lnTo>
                    <a:pt x="591" y="16"/>
                  </a:lnTo>
                  <a:lnTo>
                    <a:pt x="578" y="20"/>
                  </a:lnTo>
                  <a:lnTo>
                    <a:pt x="565" y="26"/>
                  </a:lnTo>
                  <a:lnTo>
                    <a:pt x="553" y="31"/>
                  </a:lnTo>
                  <a:lnTo>
                    <a:pt x="540" y="37"/>
                  </a:lnTo>
                  <a:lnTo>
                    <a:pt x="527" y="43"/>
                  </a:lnTo>
                  <a:lnTo>
                    <a:pt x="515" y="50"/>
                  </a:lnTo>
                  <a:lnTo>
                    <a:pt x="502" y="57"/>
                  </a:lnTo>
                  <a:lnTo>
                    <a:pt x="490" y="64"/>
                  </a:lnTo>
                  <a:lnTo>
                    <a:pt x="477" y="71"/>
                  </a:lnTo>
                  <a:lnTo>
                    <a:pt x="465" y="78"/>
                  </a:lnTo>
                  <a:lnTo>
                    <a:pt x="453" y="86"/>
                  </a:lnTo>
                  <a:lnTo>
                    <a:pt x="441" y="93"/>
                  </a:lnTo>
                  <a:lnTo>
                    <a:pt x="429" y="101"/>
                  </a:lnTo>
                  <a:lnTo>
                    <a:pt x="417" y="108"/>
                  </a:lnTo>
                  <a:lnTo>
                    <a:pt x="406" y="115"/>
                  </a:lnTo>
                  <a:lnTo>
                    <a:pt x="394" y="122"/>
                  </a:lnTo>
                  <a:lnTo>
                    <a:pt x="383" y="129"/>
                  </a:lnTo>
                  <a:lnTo>
                    <a:pt x="372" y="136"/>
                  </a:lnTo>
                  <a:lnTo>
                    <a:pt x="362" y="142"/>
                  </a:lnTo>
                  <a:lnTo>
                    <a:pt x="351" y="148"/>
                  </a:lnTo>
                  <a:lnTo>
                    <a:pt x="341" y="153"/>
                  </a:lnTo>
                  <a:lnTo>
                    <a:pt x="332" y="158"/>
                  </a:lnTo>
                  <a:lnTo>
                    <a:pt x="311" y="168"/>
                  </a:lnTo>
                  <a:lnTo>
                    <a:pt x="301" y="173"/>
                  </a:lnTo>
                  <a:lnTo>
                    <a:pt x="291" y="178"/>
                  </a:lnTo>
                  <a:lnTo>
                    <a:pt x="281" y="183"/>
                  </a:lnTo>
                  <a:lnTo>
                    <a:pt x="271" y="188"/>
                  </a:lnTo>
                  <a:lnTo>
                    <a:pt x="261" y="193"/>
                  </a:lnTo>
                  <a:lnTo>
                    <a:pt x="251" y="198"/>
                  </a:lnTo>
                  <a:lnTo>
                    <a:pt x="241" y="203"/>
                  </a:lnTo>
                  <a:lnTo>
                    <a:pt x="231" y="208"/>
                  </a:lnTo>
                  <a:lnTo>
                    <a:pt x="221" y="213"/>
                  </a:lnTo>
                  <a:lnTo>
                    <a:pt x="211" y="218"/>
                  </a:lnTo>
                  <a:lnTo>
                    <a:pt x="201" y="222"/>
                  </a:lnTo>
                  <a:lnTo>
                    <a:pt x="191" y="227"/>
                  </a:lnTo>
                  <a:lnTo>
                    <a:pt x="181" y="232"/>
                  </a:lnTo>
                  <a:lnTo>
                    <a:pt x="171" y="236"/>
                  </a:lnTo>
                  <a:lnTo>
                    <a:pt x="160" y="240"/>
                  </a:lnTo>
                  <a:lnTo>
                    <a:pt x="150" y="244"/>
                  </a:lnTo>
                  <a:lnTo>
                    <a:pt x="140" y="248"/>
                  </a:lnTo>
                  <a:lnTo>
                    <a:pt x="129" y="252"/>
                  </a:lnTo>
                  <a:lnTo>
                    <a:pt x="119" y="256"/>
                  </a:lnTo>
                  <a:lnTo>
                    <a:pt x="109" y="260"/>
                  </a:lnTo>
                  <a:lnTo>
                    <a:pt x="98" y="264"/>
                  </a:lnTo>
                  <a:lnTo>
                    <a:pt x="87" y="267"/>
                  </a:lnTo>
                  <a:lnTo>
                    <a:pt x="77" y="270"/>
                  </a:lnTo>
                  <a:lnTo>
                    <a:pt x="66" y="273"/>
                  </a:lnTo>
                  <a:lnTo>
                    <a:pt x="55" y="276"/>
                  </a:lnTo>
                  <a:lnTo>
                    <a:pt x="45" y="279"/>
                  </a:lnTo>
                  <a:lnTo>
                    <a:pt x="33" y="282"/>
                  </a:lnTo>
                  <a:lnTo>
                    <a:pt x="23" y="284"/>
                  </a:lnTo>
                  <a:lnTo>
                    <a:pt x="11" y="286"/>
                  </a:lnTo>
                  <a:lnTo>
                    <a:pt x="0" y="288"/>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7" name="Freeform 23"/>
            <p:cNvSpPr>
              <a:spLocks/>
            </p:cNvSpPr>
            <p:nvPr/>
          </p:nvSpPr>
          <p:spPr bwMode="auto">
            <a:xfrm>
              <a:off x="3774" y="2604"/>
              <a:ext cx="238" cy="15"/>
            </a:xfrm>
            <a:custGeom>
              <a:avLst/>
              <a:gdLst/>
              <a:ahLst/>
              <a:cxnLst>
                <a:cxn ang="0">
                  <a:pos x="237" y="0"/>
                </a:cxn>
                <a:cxn ang="0">
                  <a:pos x="222" y="2"/>
                </a:cxn>
                <a:cxn ang="0">
                  <a:pos x="215" y="2"/>
                </a:cxn>
                <a:cxn ang="0">
                  <a:pos x="208" y="3"/>
                </a:cxn>
                <a:cxn ang="0">
                  <a:pos x="200" y="4"/>
                </a:cxn>
                <a:cxn ang="0">
                  <a:pos x="193" y="4"/>
                </a:cxn>
                <a:cxn ang="0">
                  <a:pos x="186" y="5"/>
                </a:cxn>
                <a:cxn ang="0">
                  <a:pos x="178" y="6"/>
                </a:cxn>
                <a:cxn ang="0">
                  <a:pos x="171" y="6"/>
                </a:cxn>
                <a:cxn ang="0">
                  <a:pos x="164" y="7"/>
                </a:cxn>
                <a:cxn ang="0">
                  <a:pos x="156" y="8"/>
                </a:cxn>
                <a:cxn ang="0">
                  <a:pos x="149" y="9"/>
                </a:cxn>
                <a:cxn ang="0">
                  <a:pos x="141" y="9"/>
                </a:cxn>
                <a:cxn ang="0">
                  <a:pos x="134" y="10"/>
                </a:cxn>
                <a:cxn ang="0">
                  <a:pos x="126" y="11"/>
                </a:cxn>
                <a:cxn ang="0">
                  <a:pos x="119" y="11"/>
                </a:cxn>
                <a:cxn ang="0">
                  <a:pos x="112" y="12"/>
                </a:cxn>
                <a:cxn ang="0">
                  <a:pos x="104" y="12"/>
                </a:cxn>
                <a:cxn ang="0">
                  <a:pos x="97" y="13"/>
                </a:cxn>
                <a:cxn ang="0">
                  <a:pos x="89" y="13"/>
                </a:cxn>
                <a:cxn ang="0">
                  <a:pos x="82" y="14"/>
                </a:cxn>
                <a:cxn ang="0">
                  <a:pos x="74" y="14"/>
                </a:cxn>
                <a:cxn ang="0">
                  <a:pos x="67" y="14"/>
                </a:cxn>
                <a:cxn ang="0">
                  <a:pos x="60" y="14"/>
                </a:cxn>
                <a:cxn ang="0">
                  <a:pos x="52" y="14"/>
                </a:cxn>
                <a:cxn ang="0">
                  <a:pos x="45" y="14"/>
                </a:cxn>
                <a:cxn ang="0">
                  <a:pos x="37" y="14"/>
                </a:cxn>
                <a:cxn ang="0">
                  <a:pos x="30" y="14"/>
                </a:cxn>
                <a:cxn ang="0">
                  <a:pos x="22" y="14"/>
                </a:cxn>
                <a:cxn ang="0">
                  <a:pos x="15" y="13"/>
                </a:cxn>
                <a:cxn ang="0">
                  <a:pos x="8" y="12"/>
                </a:cxn>
                <a:cxn ang="0">
                  <a:pos x="0" y="12"/>
                </a:cxn>
              </a:cxnLst>
              <a:rect l="0" t="0" r="r" b="b"/>
              <a:pathLst>
                <a:path w="238" h="15">
                  <a:moveTo>
                    <a:pt x="237" y="0"/>
                  </a:moveTo>
                  <a:lnTo>
                    <a:pt x="222" y="2"/>
                  </a:lnTo>
                  <a:lnTo>
                    <a:pt x="215" y="2"/>
                  </a:lnTo>
                  <a:lnTo>
                    <a:pt x="208" y="3"/>
                  </a:lnTo>
                  <a:lnTo>
                    <a:pt x="200" y="4"/>
                  </a:lnTo>
                  <a:lnTo>
                    <a:pt x="193" y="4"/>
                  </a:lnTo>
                  <a:lnTo>
                    <a:pt x="186" y="5"/>
                  </a:lnTo>
                  <a:lnTo>
                    <a:pt x="178" y="6"/>
                  </a:lnTo>
                  <a:lnTo>
                    <a:pt x="171" y="6"/>
                  </a:lnTo>
                  <a:lnTo>
                    <a:pt x="164" y="7"/>
                  </a:lnTo>
                  <a:lnTo>
                    <a:pt x="156" y="8"/>
                  </a:lnTo>
                  <a:lnTo>
                    <a:pt x="149" y="9"/>
                  </a:lnTo>
                  <a:lnTo>
                    <a:pt x="141" y="9"/>
                  </a:lnTo>
                  <a:lnTo>
                    <a:pt x="134" y="10"/>
                  </a:lnTo>
                  <a:lnTo>
                    <a:pt x="126" y="11"/>
                  </a:lnTo>
                  <a:lnTo>
                    <a:pt x="119" y="11"/>
                  </a:lnTo>
                  <a:lnTo>
                    <a:pt x="112" y="12"/>
                  </a:lnTo>
                  <a:lnTo>
                    <a:pt x="104" y="12"/>
                  </a:lnTo>
                  <a:lnTo>
                    <a:pt x="97" y="13"/>
                  </a:lnTo>
                  <a:lnTo>
                    <a:pt x="89" y="13"/>
                  </a:lnTo>
                  <a:lnTo>
                    <a:pt x="82" y="14"/>
                  </a:lnTo>
                  <a:lnTo>
                    <a:pt x="74" y="14"/>
                  </a:lnTo>
                  <a:lnTo>
                    <a:pt x="67" y="14"/>
                  </a:lnTo>
                  <a:lnTo>
                    <a:pt x="60" y="14"/>
                  </a:lnTo>
                  <a:lnTo>
                    <a:pt x="52" y="14"/>
                  </a:lnTo>
                  <a:lnTo>
                    <a:pt x="45" y="14"/>
                  </a:lnTo>
                  <a:lnTo>
                    <a:pt x="37" y="14"/>
                  </a:lnTo>
                  <a:lnTo>
                    <a:pt x="30" y="14"/>
                  </a:lnTo>
                  <a:lnTo>
                    <a:pt x="22" y="14"/>
                  </a:lnTo>
                  <a:lnTo>
                    <a:pt x="15" y="13"/>
                  </a:lnTo>
                  <a:lnTo>
                    <a:pt x="8" y="12"/>
                  </a:lnTo>
                  <a:lnTo>
                    <a:pt x="0" y="1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8" name="Freeform 24"/>
            <p:cNvSpPr>
              <a:spLocks/>
            </p:cNvSpPr>
            <p:nvPr/>
          </p:nvSpPr>
          <p:spPr bwMode="auto">
            <a:xfrm>
              <a:off x="3502" y="2770"/>
              <a:ext cx="333" cy="142"/>
            </a:xfrm>
            <a:custGeom>
              <a:avLst/>
              <a:gdLst/>
              <a:ahLst/>
              <a:cxnLst>
                <a:cxn ang="0">
                  <a:pos x="0" y="0"/>
                </a:cxn>
                <a:cxn ang="0">
                  <a:pos x="19" y="0"/>
                </a:cxn>
                <a:cxn ang="0">
                  <a:pos x="28" y="1"/>
                </a:cxn>
                <a:cxn ang="0">
                  <a:pos x="39" y="2"/>
                </a:cxn>
                <a:cxn ang="0">
                  <a:pos x="49" y="4"/>
                </a:cxn>
                <a:cxn ang="0">
                  <a:pos x="60" y="6"/>
                </a:cxn>
                <a:cxn ang="0">
                  <a:pos x="72" y="8"/>
                </a:cxn>
                <a:cxn ang="0">
                  <a:pos x="83" y="10"/>
                </a:cxn>
                <a:cxn ang="0">
                  <a:pos x="94" y="13"/>
                </a:cxn>
                <a:cxn ang="0">
                  <a:pos x="106" y="16"/>
                </a:cxn>
                <a:cxn ang="0">
                  <a:pos x="118" y="20"/>
                </a:cxn>
                <a:cxn ang="0">
                  <a:pos x="130" y="24"/>
                </a:cxn>
                <a:cxn ang="0">
                  <a:pos x="142" y="28"/>
                </a:cxn>
                <a:cxn ang="0">
                  <a:pos x="154" y="32"/>
                </a:cxn>
                <a:cxn ang="0">
                  <a:pos x="166" y="36"/>
                </a:cxn>
                <a:cxn ang="0">
                  <a:pos x="178" y="41"/>
                </a:cxn>
                <a:cxn ang="0">
                  <a:pos x="190" y="46"/>
                </a:cxn>
                <a:cxn ang="0">
                  <a:pos x="202" y="51"/>
                </a:cxn>
                <a:cxn ang="0">
                  <a:pos x="213" y="56"/>
                </a:cxn>
                <a:cxn ang="0">
                  <a:pos x="225" y="62"/>
                </a:cxn>
                <a:cxn ang="0">
                  <a:pos x="236" y="68"/>
                </a:cxn>
                <a:cxn ang="0">
                  <a:pos x="247" y="74"/>
                </a:cxn>
                <a:cxn ang="0">
                  <a:pos x="257" y="80"/>
                </a:cxn>
                <a:cxn ang="0">
                  <a:pos x="267" y="86"/>
                </a:cxn>
                <a:cxn ang="0">
                  <a:pos x="277" y="92"/>
                </a:cxn>
                <a:cxn ang="0">
                  <a:pos x="286" y="99"/>
                </a:cxn>
                <a:cxn ang="0">
                  <a:pos x="295" y="106"/>
                </a:cxn>
                <a:cxn ang="0">
                  <a:pos x="304" y="112"/>
                </a:cxn>
                <a:cxn ang="0">
                  <a:pos x="312" y="120"/>
                </a:cxn>
                <a:cxn ang="0">
                  <a:pos x="319" y="126"/>
                </a:cxn>
                <a:cxn ang="0">
                  <a:pos x="325" y="134"/>
                </a:cxn>
                <a:cxn ang="0">
                  <a:pos x="332" y="141"/>
                </a:cxn>
              </a:cxnLst>
              <a:rect l="0" t="0" r="r" b="b"/>
              <a:pathLst>
                <a:path w="333" h="142">
                  <a:moveTo>
                    <a:pt x="0" y="0"/>
                  </a:moveTo>
                  <a:lnTo>
                    <a:pt x="19" y="0"/>
                  </a:lnTo>
                  <a:lnTo>
                    <a:pt x="28" y="1"/>
                  </a:lnTo>
                  <a:lnTo>
                    <a:pt x="39" y="2"/>
                  </a:lnTo>
                  <a:lnTo>
                    <a:pt x="49" y="4"/>
                  </a:lnTo>
                  <a:lnTo>
                    <a:pt x="60" y="6"/>
                  </a:lnTo>
                  <a:lnTo>
                    <a:pt x="72" y="8"/>
                  </a:lnTo>
                  <a:lnTo>
                    <a:pt x="83" y="10"/>
                  </a:lnTo>
                  <a:lnTo>
                    <a:pt x="94" y="13"/>
                  </a:lnTo>
                  <a:lnTo>
                    <a:pt x="106" y="16"/>
                  </a:lnTo>
                  <a:lnTo>
                    <a:pt x="118" y="20"/>
                  </a:lnTo>
                  <a:lnTo>
                    <a:pt x="130" y="24"/>
                  </a:lnTo>
                  <a:lnTo>
                    <a:pt x="142" y="28"/>
                  </a:lnTo>
                  <a:lnTo>
                    <a:pt x="154" y="32"/>
                  </a:lnTo>
                  <a:lnTo>
                    <a:pt x="166" y="36"/>
                  </a:lnTo>
                  <a:lnTo>
                    <a:pt x="178" y="41"/>
                  </a:lnTo>
                  <a:lnTo>
                    <a:pt x="190" y="46"/>
                  </a:lnTo>
                  <a:lnTo>
                    <a:pt x="202" y="51"/>
                  </a:lnTo>
                  <a:lnTo>
                    <a:pt x="213" y="56"/>
                  </a:lnTo>
                  <a:lnTo>
                    <a:pt x="225" y="62"/>
                  </a:lnTo>
                  <a:lnTo>
                    <a:pt x="236" y="68"/>
                  </a:lnTo>
                  <a:lnTo>
                    <a:pt x="247" y="74"/>
                  </a:lnTo>
                  <a:lnTo>
                    <a:pt x="257" y="80"/>
                  </a:lnTo>
                  <a:lnTo>
                    <a:pt x="267" y="86"/>
                  </a:lnTo>
                  <a:lnTo>
                    <a:pt x="277" y="92"/>
                  </a:lnTo>
                  <a:lnTo>
                    <a:pt x="286" y="99"/>
                  </a:lnTo>
                  <a:lnTo>
                    <a:pt x="295" y="106"/>
                  </a:lnTo>
                  <a:lnTo>
                    <a:pt x="304" y="112"/>
                  </a:lnTo>
                  <a:lnTo>
                    <a:pt x="312" y="120"/>
                  </a:lnTo>
                  <a:lnTo>
                    <a:pt x="319" y="126"/>
                  </a:lnTo>
                  <a:lnTo>
                    <a:pt x="325" y="134"/>
                  </a:lnTo>
                  <a:lnTo>
                    <a:pt x="332" y="141"/>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69" name="Freeform 25"/>
            <p:cNvSpPr>
              <a:spLocks/>
            </p:cNvSpPr>
            <p:nvPr/>
          </p:nvSpPr>
          <p:spPr bwMode="auto">
            <a:xfrm>
              <a:off x="3538" y="2694"/>
              <a:ext cx="379" cy="147"/>
            </a:xfrm>
            <a:custGeom>
              <a:avLst/>
              <a:gdLst/>
              <a:ahLst/>
              <a:cxnLst>
                <a:cxn ang="0">
                  <a:pos x="0" y="5"/>
                </a:cxn>
                <a:cxn ang="0">
                  <a:pos x="20" y="1"/>
                </a:cxn>
                <a:cxn ang="0">
                  <a:pos x="30" y="0"/>
                </a:cxn>
                <a:cxn ang="0">
                  <a:pos x="42" y="0"/>
                </a:cxn>
                <a:cxn ang="0">
                  <a:pos x="54" y="1"/>
                </a:cxn>
                <a:cxn ang="0">
                  <a:pos x="66" y="2"/>
                </a:cxn>
                <a:cxn ang="0">
                  <a:pos x="78" y="4"/>
                </a:cxn>
                <a:cxn ang="0">
                  <a:pos x="91" y="6"/>
                </a:cxn>
                <a:cxn ang="0">
                  <a:pos x="104" y="9"/>
                </a:cxn>
                <a:cxn ang="0">
                  <a:pos x="117" y="12"/>
                </a:cxn>
                <a:cxn ang="0">
                  <a:pos x="130" y="16"/>
                </a:cxn>
                <a:cxn ang="0">
                  <a:pos x="144" y="20"/>
                </a:cxn>
                <a:cxn ang="0">
                  <a:pos x="158" y="25"/>
                </a:cxn>
                <a:cxn ang="0">
                  <a:pos x="171" y="30"/>
                </a:cxn>
                <a:cxn ang="0">
                  <a:pos x="185" y="35"/>
                </a:cxn>
                <a:cxn ang="0">
                  <a:pos x="199" y="41"/>
                </a:cxn>
                <a:cxn ang="0">
                  <a:pos x="212" y="47"/>
                </a:cxn>
                <a:cxn ang="0">
                  <a:pos x="226" y="53"/>
                </a:cxn>
                <a:cxn ang="0">
                  <a:pos x="239" y="59"/>
                </a:cxn>
                <a:cxn ang="0">
                  <a:pos x="252" y="66"/>
                </a:cxn>
                <a:cxn ang="0">
                  <a:pos x="265" y="72"/>
                </a:cxn>
                <a:cxn ang="0">
                  <a:pos x="278" y="79"/>
                </a:cxn>
                <a:cxn ang="0">
                  <a:pos x="290" y="86"/>
                </a:cxn>
                <a:cxn ang="0">
                  <a:pos x="302" y="93"/>
                </a:cxn>
                <a:cxn ang="0">
                  <a:pos x="313" y="100"/>
                </a:cxn>
                <a:cxn ang="0">
                  <a:pos x="324" y="107"/>
                </a:cxn>
                <a:cxn ang="0">
                  <a:pos x="334" y="114"/>
                </a:cxn>
                <a:cxn ang="0">
                  <a:pos x="344" y="120"/>
                </a:cxn>
                <a:cxn ang="0">
                  <a:pos x="354" y="127"/>
                </a:cxn>
                <a:cxn ang="0">
                  <a:pos x="363" y="134"/>
                </a:cxn>
                <a:cxn ang="0">
                  <a:pos x="371" y="140"/>
                </a:cxn>
                <a:cxn ang="0">
                  <a:pos x="378" y="146"/>
                </a:cxn>
              </a:cxnLst>
              <a:rect l="0" t="0" r="r" b="b"/>
              <a:pathLst>
                <a:path w="379" h="147">
                  <a:moveTo>
                    <a:pt x="0" y="5"/>
                  </a:moveTo>
                  <a:lnTo>
                    <a:pt x="20" y="1"/>
                  </a:lnTo>
                  <a:lnTo>
                    <a:pt x="30" y="0"/>
                  </a:lnTo>
                  <a:lnTo>
                    <a:pt x="42" y="0"/>
                  </a:lnTo>
                  <a:lnTo>
                    <a:pt x="54" y="1"/>
                  </a:lnTo>
                  <a:lnTo>
                    <a:pt x="66" y="2"/>
                  </a:lnTo>
                  <a:lnTo>
                    <a:pt x="78" y="4"/>
                  </a:lnTo>
                  <a:lnTo>
                    <a:pt x="91" y="6"/>
                  </a:lnTo>
                  <a:lnTo>
                    <a:pt x="104" y="9"/>
                  </a:lnTo>
                  <a:lnTo>
                    <a:pt x="117" y="12"/>
                  </a:lnTo>
                  <a:lnTo>
                    <a:pt x="130" y="16"/>
                  </a:lnTo>
                  <a:lnTo>
                    <a:pt x="144" y="20"/>
                  </a:lnTo>
                  <a:lnTo>
                    <a:pt x="158" y="25"/>
                  </a:lnTo>
                  <a:lnTo>
                    <a:pt x="171" y="30"/>
                  </a:lnTo>
                  <a:lnTo>
                    <a:pt x="185" y="35"/>
                  </a:lnTo>
                  <a:lnTo>
                    <a:pt x="199" y="41"/>
                  </a:lnTo>
                  <a:lnTo>
                    <a:pt x="212" y="47"/>
                  </a:lnTo>
                  <a:lnTo>
                    <a:pt x="226" y="53"/>
                  </a:lnTo>
                  <a:lnTo>
                    <a:pt x="239" y="59"/>
                  </a:lnTo>
                  <a:lnTo>
                    <a:pt x="252" y="66"/>
                  </a:lnTo>
                  <a:lnTo>
                    <a:pt x="265" y="72"/>
                  </a:lnTo>
                  <a:lnTo>
                    <a:pt x="278" y="79"/>
                  </a:lnTo>
                  <a:lnTo>
                    <a:pt x="290" y="86"/>
                  </a:lnTo>
                  <a:lnTo>
                    <a:pt x="302" y="93"/>
                  </a:lnTo>
                  <a:lnTo>
                    <a:pt x="313" y="100"/>
                  </a:lnTo>
                  <a:lnTo>
                    <a:pt x="324" y="107"/>
                  </a:lnTo>
                  <a:lnTo>
                    <a:pt x="334" y="114"/>
                  </a:lnTo>
                  <a:lnTo>
                    <a:pt x="344" y="120"/>
                  </a:lnTo>
                  <a:lnTo>
                    <a:pt x="354" y="127"/>
                  </a:lnTo>
                  <a:lnTo>
                    <a:pt x="363" y="134"/>
                  </a:lnTo>
                  <a:lnTo>
                    <a:pt x="371" y="140"/>
                  </a:lnTo>
                  <a:lnTo>
                    <a:pt x="378" y="14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0" name="Freeform 26"/>
            <p:cNvSpPr>
              <a:spLocks/>
            </p:cNvSpPr>
            <p:nvPr/>
          </p:nvSpPr>
          <p:spPr bwMode="auto">
            <a:xfrm>
              <a:off x="3644" y="2646"/>
              <a:ext cx="380" cy="89"/>
            </a:xfrm>
            <a:custGeom>
              <a:avLst/>
              <a:gdLst/>
              <a:ahLst/>
              <a:cxnLst>
                <a:cxn ang="0">
                  <a:pos x="0" y="5"/>
                </a:cxn>
                <a:cxn ang="0">
                  <a:pos x="23" y="1"/>
                </a:cxn>
                <a:cxn ang="0">
                  <a:pos x="34" y="0"/>
                </a:cxn>
                <a:cxn ang="0">
                  <a:pos x="46" y="0"/>
                </a:cxn>
                <a:cxn ang="0">
                  <a:pos x="58" y="0"/>
                </a:cxn>
                <a:cxn ang="0">
                  <a:pos x="69" y="1"/>
                </a:cxn>
                <a:cxn ang="0">
                  <a:pos x="81" y="2"/>
                </a:cxn>
                <a:cxn ang="0">
                  <a:pos x="93" y="4"/>
                </a:cxn>
                <a:cxn ang="0">
                  <a:pos x="105" y="6"/>
                </a:cxn>
                <a:cxn ang="0">
                  <a:pos x="117" y="8"/>
                </a:cxn>
                <a:cxn ang="0">
                  <a:pos x="130" y="10"/>
                </a:cxn>
                <a:cxn ang="0">
                  <a:pos x="142" y="14"/>
                </a:cxn>
                <a:cxn ang="0">
                  <a:pos x="154" y="17"/>
                </a:cxn>
                <a:cxn ang="0">
                  <a:pos x="166" y="20"/>
                </a:cxn>
                <a:cxn ang="0">
                  <a:pos x="178" y="24"/>
                </a:cxn>
                <a:cxn ang="0">
                  <a:pos x="190" y="28"/>
                </a:cxn>
                <a:cxn ang="0">
                  <a:pos x="203" y="32"/>
                </a:cxn>
                <a:cxn ang="0">
                  <a:pos x="215" y="36"/>
                </a:cxn>
                <a:cxn ang="0">
                  <a:pos x="227" y="40"/>
                </a:cxn>
                <a:cxn ang="0">
                  <a:pos x="239" y="44"/>
                </a:cxn>
                <a:cxn ang="0">
                  <a:pos x="251" y="49"/>
                </a:cxn>
                <a:cxn ang="0">
                  <a:pos x="263" y="53"/>
                </a:cxn>
                <a:cxn ang="0">
                  <a:pos x="275" y="57"/>
                </a:cxn>
                <a:cxn ang="0">
                  <a:pos x="287" y="61"/>
                </a:cxn>
                <a:cxn ang="0">
                  <a:pos x="299" y="65"/>
                </a:cxn>
                <a:cxn ang="0">
                  <a:pos x="311" y="69"/>
                </a:cxn>
                <a:cxn ang="0">
                  <a:pos x="322" y="73"/>
                </a:cxn>
                <a:cxn ang="0">
                  <a:pos x="334" y="76"/>
                </a:cxn>
                <a:cxn ang="0">
                  <a:pos x="346" y="80"/>
                </a:cxn>
                <a:cxn ang="0">
                  <a:pos x="357" y="83"/>
                </a:cxn>
                <a:cxn ang="0">
                  <a:pos x="368" y="85"/>
                </a:cxn>
                <a:cxn ang="0">
                  <a:pos x="379" y="88"/>
                </a:cxn>
              </a:cxnLst>
              <a:rect l="0" t="0" r="r" b="b"/>
              <a:pathLst>
                <a:path w="380" h="89">
                  <a:moveTo>
                    <a:pt x="0" y="5"/>
                  </a:moveTo>
                  <a:lnTo>
                    <a:pt x="23" y="1"/>
                  </a:lnTo>
                  <a:lnTo>
                    <a:pt x="34" y="0"/>
                  </a:lnTo>
                  <a:lnTo>
                    <a:pt x="46" y="0"/>
                  </a:lnTo>
                  <a:lnTo>
                    <a:pt x="58" y="0"/>
                  </a:lnTo>
                  <a:lnTo>
                    <a:pt x="69" y="1"/>
                  </a:lnTo>
                  <a:lnTo>
                    <a:pt x="81" y="2"/>
                  </a:lnTo>
                  <a:lnTo>
                    <a:pt x="93" y="4"/>
                  </a:lnTo>
                  <a:lnTo>
                    <a:pt x="105" y="6"/>
                  </a:lnTo>
                  <a:lnTo>
                    <a:pt x="117" y="8"/>
                  </a:lnTo>
                  <a:lnTo>
                    <a:pt x="130" y="10"/>
                  </a:lnTo>
                  <a:lnTo>
                    <a:pt x="142" y="14"/>
                  </a:lnTo>
                  <a:lnTo>
                    <a:pt x="154" y="17"/>
                  </a:lnTo>
                  <a:lnTo>
                    <a:pt x="166" y="20"/>
                  </a:lnTo>
                  <a:lnTo>
                    <a:pt x="178" y="24"/>
                  </a:lnTo>
                  <a:lnTo>
                    <a:pt x="190" y="28"/>
                  </a:lnTo>
                  <a:lnTo>
                    <a:pt x="203" y="32"/>
                  </a:lnTo>
                  <a:lnTo>
                    <a:pt x="215" y="36"/>
                  </a:lnTo>
                  <a:lnTo>
                    <a:pt x="227" y="40"/>
                  </a:lnTo>
                  <a:lnTo>
                    <a:pt x="239" y="44"/>
                  </a:lnTo>
                  <a:lnTo>
                    <a:pt x="251" y="49"/>
                  </a:lnTo>
                  <a:lnTo>
                    <a:pt x="263" y="53"/>
                  </a:lnTo>
                  <a:lnTo>
                    <a:pt x="275" y="57"/>
                  </a:lnTo>
                  <a:lnTo>
                    <a:pt x="287" y="61"/>
                  </a:lnTo>
                  <a:lnTo>
                    <a:pt x="299" y="65"/>
                  </a:lnTo>
                  <a:lnTo>
                    <a:pt x="311" y="69"/>
                  </a:lnTo>
                  <a:lnTo>
                    <a:pt x="322" y="73"/>
                  </a:lnTo>
                  <a:lnTo>
                    <a:pt x="334" y="76"/>
                  </a:lnTo>
                  <a:lnTo>
                    <a:pt x="346" y="80"/>
                  </a:lnTo>
                  <a:lnTo>
                    <a:pt x="357" y="83"/>
                  </a:lnTo>
                  <a:lnTo>
                    <a:pt x="368" y="85"/>
                  </a:lnTo>
                  <a:lnTo>
                    <a:pt x="379" y="88"/>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1" name="Freeform 27"/>
            <p:cNvSpPr>
              <a:spLocks/>
            </p:cNvSpPr>
            <p:nvPr/>
          </p:nvSpPr>
          <p:spPr bwMode="auto">
            <a:xfrm>
              <a:off x="4256" y="1802"/>
              <a:ext cx="218" cy="296"/>
            </a:xfrm>
            <a:custGeom>
              <a:avLst/>
              <a:gdLst/>
              <a:ahLst/>
              <a:cxnLst>
                <a:cxn ang="0">
                  <a:pos x="217" y="0"/>
                </a:cxn>
                <a:cxn ang="0">
                  <a:pos x="199" y="2"/>
                </a:cxn>
                <a:cxn ang="0">
                  <a:pos x="191" y="4"/>
                </a:cxn>
                <a:cxn ang="0">
                  <a:pos x="184" y="6"/>
                </a:cxn>
                <a:cxn ang="0">
                  <a:pos x="178" y="10"/>
                </a:cxn>
                <a:cxn ang="0">
                  <a:pos x="172" y="14"/>
                </a:cxn>
                <a:cxn ang="0">
                  <a:pos x="166" y="18"/>
                </a:cxn>
                <a:cxn ang="0">
                  <a:pos x="162" y="24"/>
                </a:cxn>
                <a:cxn ang="0">
                  <a:pos x="157" y="29"/>
                </a:cxn>
                <a:cxn ang="0">
                  <a:pos x="154" y="35"/>
                </a:cxn>
                <a:cxn ang="0">
                  <a:pos x="150" y="42"/>
                </a:cxn>
                <a:cxn ang="0">
                  <a:pos x="147" y="48"/>
                </a:cxn>
                <a:cxn ang="0">
                  <a:pos x="144" y="55"/>
                </a:cxn>
                <a:cxn ang="0">
                  <a:pos x="142" y="62"/>
                </a:cxn>
                <a:cxn ang="0">
                  <a:pos x="139" y="70"/>
                </a:cxn>
                <a:cxn ang="0">
                  <a:pos x="137" y="77"/>
                </a:cxn>
                <a:cxn ang="0">
                  <a:pos x="135" y="84"/>
                </a:cxn>
                <a:cxn ang="0">
                  <a:pos x="133" y="92"/>
                </a:cxn>
                <a:cxn ang="0">
                  <a:pos x="131" y="100"/>
                </a:cxn>
                <a:cxn ang="0">
                  <a:pos x="129" y="107"/>
                </a:cxn>
                <a:cxn ang="0">
                  <a:pos x="126" y="115"/>
                </a:cxn>
                <a:cxn ang="0">
                  <a:pos x="124" y="122"/>
                </a:cxn>
                <a:cxn ang="0">
                  <a:pos x="122" y="129"/>
                </a:cxn>
                <a:cxn ang="0">
                  <a:pos x="120" y="136"/>
                </a:cxn>
                <a:cxn ang="0">
                  <a:pos x="117" y="143"/>
                </a:cxn>
                <a:cxn ang="0">
                  <a:pos x="114" y="149"/>
                </a:cxn>
                <a:cxn ang="0">
                  <a:pos x="110" y="155"/>
                </a:cxn>
                <a:cxn ang="0">
                  <a:pos x="106" y="160"/>
                </a:cxn>
                <a:cxn ang="0">
                  <a:pos x="102" y="165"/>
                </a:cxn>
                <a:cxn ang="0">
                  <a:pos x="98" y="170"/>
                </a:cxn>
                <a:cxn ang="0">
                  <a:pos x="92" y="174"/>
                </a:cxn>
                <a:cxn ang="0">
                  <a:pos x="87" y="177"/>
                </a:cxn>
                <a:cxn ang="0">
                  <a:pos x="77" y="182"/>
                </a:cxn>
                <a:cxn ang="0">
                  <a:pos x="73" y="184"/>
                </a:cxn>
                <a:cxn ang="0">
                  <a:pos x="68" y="186"/>
                </a:cxn>
                <a:cxn ang="0">
                  <a:pos x="64" y="189"/>
                </a:cxn>
                <a:cxn ang="0">
                  <a:pos x="59" y="191"/>
                </a:cxn>
                <a:cxn ang="0">
                  <a:pos x="55" y="194"/>
                </a:cxn>
                <a:cxn ang="0">
                  <a:pos x="50" y="196"/>
                </a:cxn>
                <a:cxn ang="0">
                  <a:pos x="46" y="199"/>
                </a:cxn>
                <a:cxn ang="0">
                  <a:pos x="42" y="202"/>
                </a:cxn>
                <a:cxn ang="0">
                  <a:pos x="38" y="205"/>
                </a:cxn>
                <a:cxn ang="0">
                  <a:pos x="34" y="208"/>
                </a:cxn>
                <a:cxn ang="0">
                  <a:pos x="31" y="211"/>
                </a:cxn>
                <a:cxn ang="0">
                  <a:pos x="27" y="214"/>
                </a:cxn>
                <a:cxn ang="0">
                  <a:pos x="24" y="217"/>
                </a:cxn>
                <a:cxn ang="0">
                  <a:pos x="20" y="220"/>
                </a:cxn>
                <a:cxn ang="0">
                  <a:pos x="18" y="224"/>
                </a:cxn>
                <a:cxn ang="0">
                  <a:pos x="15" y="228"/>
                </a:cxn>
                <a:cxn ang="0">
                  <a:pos x="12" y="232"/>
                </a:cxn>
                <a:cxn ang="0">
                  <a:pos x="10" y="235"/>
                </a:cxn>
                <a:cxn ang="0">
                  <a:pos x="8" y="239"/>
                </a:cxn>
                <a:cxn ang="0">
                  <a:pos x="6" y="244"/>
                </a:cxn>
                <a:cxn ang="0">
                  <a:pos x="4" y="248"/>
                </a:cxn>
                <a:cxn ang="0">
                  <a:pos x="3" y="252"/>
                </a:cxn>
                <a:cxn ang="0">
                  <a:pos x="2" y="257"/>
                </a:cxn>
                <a:cxn ang="0">
                  <a:pos x="1" y="262"/>
                </a:cxn>
                <a:cxn ang="0">
                  <a:pos x="0" y="267"/>
                </a:cxn>
                <a:cxn ang="0">
                  <a:pos x="0" y="272"/>
                </a:cxn>
                <a:cxn ang="0">
                  <a:pos x="1" y="278"/>
                </a:cxn>
                <a:cxn ang="0">
                  <a:pos x="1" y="283"/>
                </a:cxn>
                <a:cxn ang="0">
                  <a:pos x="2" y="289"/>
                </a:cxn>
                <a:cxn ang="0">
                  <a:pos x="4" y="295"/>
                </a:cxn>
              </a:cxnLst>
              <a:rect l="0" t="0" r="r" b="b"/>
              <a:pathLst>
                <a:path w="218" h="296">
                  <a:moveTo>
                    <a:pt x="217" y="0"/>
                  </a:moveTo>
                  <a:lnTo>
                    <a:pt x="199" y="2"/>
                  </a:lnTo>
                  <a:lnTo>
                    <a:pt x="191" y="4"/>
                  </a:lnTo>
                  <a:lnTo>
                    <a:pt x="184" y="6"/>
                  </a:lnTo>
                  <a:lnTo>
                    <a:pt x="178" y="10"/>
                  </a:lnTo>
                  <a:lnTo>
                    <a:pt x="172" y="14"/>
                  </a:lnTo>
                  <a:lnTo>
                    <a:pt x="166" y="18"/>
                  </a:lnTo>
                  <a:lnTo>
                    <a:pt x="162" y="24"/>
                  </a:lnTo>
                  <a:lnTo>
                    <a:pt x="157" y="29"/>
                  </a:lnTo>
                  <a:lnTo>
                    <a:pt x="154" y="35"/>
                  </a:lnTo>
                  <a:lnTo>
                    <a:pt x="150" y="42"/>
                  </a:lnTo>
                  <a:lnTo>
                    <a:pt x="147" y="48"/>
                  </a:lnTo>
                  <a:lnTo>
                    <a:pt x="144" y="55"/>
                  </a:lnTo>
                  <a:lnTo>
                    <a:pt x="142" y="62"/>
                  </a:lnTo>
                  <a:lnTo>
                    <a:pt x="139" y="70"/>
                  </a:lnTo>
                  <a:lnTo>
                    <a:pt x="137" y="77"/>
                  </a:lnTo>
                  <a:lnTo>
                    <a:pt x="135" y="84"/>
                  </a:lnTo>
                  <a:lnTo>
                    <a:pt x="133" y="92"/>
                  </a:lnTo>
                  <a:lnTo>
                    <a:pt x="131" y="100"/>
                  </a:lnTo>
                  <a:lnTo>
                    <a:pt x="129" y="107"/>
                  </a:lnTo>
                  <a:lnTo>
                    <a:pt x="126" y="115"/>
                  </a:lnTo>
                  <a:lnTo>
                    <a:pt x="124" y="122"/>
                  </a:lnTo>
                  <a:lnTo>
                    <a:pt x="122" y="129"/>
                  </a:lnTo>
                  <a:lnTo>
                    <a:pt x="120" y="136"/>
                  </a:lnTo>
                  <a:lnTo>
                    <a:pt x="117" y="143"/>
                  </a:lnTo>
                  <a:lnTo>
                    <a:pt x="114" y="149"/>
                  </a:lnTo>
                  <a:lnTo>
                    <a:pt x="110" y="155"/>
                  </a:lnTo>
                  <a:lnTo>
                    <a:pt x="106" y="160"/>
                  </a:lnTo>
                  <a:lnTo>
                    <a:pt x="102" y="165"/>
                  </a:lnTo>
                  <a:lnTo>
                    <a:pt x="98" y="170"/>
                  </a:lnTo>
                  <a:lnTo>
                    <a:pt x="92" y="174"/>
                  </a:lnTo>
                  <a:lnTo>
                    <a:pt x="87" y="177"/>
                  </a:lnTo>
                  <a:lnTo>
                    <a:pt x="77" y="182"/>
                  </a:lnTo>
                  <a:lnTo>
                    <a:pt x="73" y="184"/>
                  </a:lnTo>
                  <a:lnTo>
                    <a:pt x="68" y="186"/>
                  </a:lnTo>
                  <a:lnTo>
                    <a:pt x="64" y="189"/>
                  </a:lnTo>
                  <a:lnTo>
                    <a:pt x="59" y="191"/>
                  </a:lnTo>
                  <a:lnTo>
                    <a:pt x="55" y="194"/>
                  </a:lnTo>
                  <a:lnTo>
                    <a:pt x="50" y="196"/>
                  </a:lnTo>
                  <a:lnTo>
                    <a:pt x="46" y="199"/>
                  </a:lnTo>
                  <a:lnTo>
                    <a:pt x="42" y="202"/>
                  </a:lnTo>
                  <a:lnTo>
                    <a:pt x="38" y="205"/>
                  </a:lnTo>
                  <a:lnTo>
                    <a:pt x="34" y="208"/>
                  </a:lnTo>
                  <a:lnTo>
                    <a:pt x="31" y="211"/>
                  </a:lnTo>
                  <a:lnTo>
                    <a:pt x="27" y="214"/>
                  </a:lnTo>
                  <a:lnTo>
                    <a:pt x="24" y="217"/>
                  </a:lnTo>
                  <a:lnTo>
                    <a:pt x="20" y="220"/>
                  </a:lnTo>
                  <a:lnTo>
                    <a:pt x="18" y="224"/>
                  </a:lnTo>
                  <a:lnTo>
                    <a:pt x="15" y="228"/>
                  </a:lnTo>
                  <a:lnTo>
                    <a:pt x="12" y="232"/>
                  </a:lnTo>
                  <a:lnTo>
                    <a:pt x="10" y="235"/>
                  </a:lnTo>
                  <a:lnTo>
                    <a:pt x="8" y="239"/>
                  </a:lnTo>
                  <a:lnTo>
                    <a:pt x="6" y="244"/>
                  </a:lnTo>
                  <a:lnTo>
                    <a:pt x="4" y="248"/>
                  </a:lnTo>
                  <a:lnTo>
                    <a:pt x="3" y="252"/>
                  </a:lnTo>
                  <a:lnTo>
                    <a:pt x="2" y="257"/>
                  </a:lnTo>
                  <a:lnTo>
                    <a:pt x="1" y="262"/>
                  </a:lnTo>
                  <a:lnTo>
                    <a:pt x="0" y="267"/>
                  </a:lnTo>
                  <a:lnTo>
                    <a:pt x="0" y="272"/>
                  </a:lnTo>
                  <a:lnTo>
                    <a:pt x="1" y="278"/>
                  </a:lnTo>
                  <a:lnTo>
                    <a:pt x="1" y="283"/>
                  </a:lnTo>
                  <a:lnTo>
                    <a:pt x="2" y="289"/>
                  </a:lnTo>
                  <a:lnTo>
                    <a:pt x="4" y="29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2" name="Freeform 28"/>
            <p:cNvSpPr>
              <a:spLocks/>
            </p:cNvSpPr>
            <p:nvPr/>
          </p:nvSpPr>
          <p:spPr bwMode="auto">
            <a:xfrm>
              <a:off x="3985" y="1660"/>
              <a:ext cx="347" cy="521"/>
            </a:xfrm>
            <a:custGeom>
              <a:avLst/>
              <a:gdLst/>
              <a:ahLst/>
              <a:cxnLst>
                <a:cxn ang="0">
                  <a:pos x="335" y="26"/>
                </a:cxn>
                <a:cxn ang="0">
                  <a:pos x="322" y="46"/>
                </a:cxn>
                <a:cxn ang="0">
                  <a:pos x="306" y="63"/>
                </a:cxn>
                <a:cxn ang="0">
                  <a:pos x="287" y="76"/>
                </a:cxn>
                <a:cxn ang="0">
                  <a:pos x="268" y="86"/>
                </a:cxn>
                <a:cxn ang="0">
                  <a:pos x="247" y="95"/>
                </a:cxn>
                <a:cxn ang="0">
                  <a:pos x="225" y="102"/>
                </a:cxn>
                <a:cxn ang="0">
                  <a:pos x="202" y="108"/>
                </a:cxn>
                <a:cxn ang="0">
                  <a:pos x="180" y="113"/>
                </a:cxn>
                <a:cxn ang="0">
                  <a:pos x="158" y="120"/>
                </a:cxn>
                <a:cxn ang="0">
                  <a:pos x="137" y="127"/>
                </a:cxn>
                <a:cxn ang="0">
                  <a:pos x="118" y="136"/>
                </a:cxn>
                <a:cxn ang="0">
                  <a:pos x="100" y="147"/>
                </a:cxn>
                <a:cxn ang="0">
                  <a:pos x="84" y="161"/>
                </a:cxn>
                <a:cxn ang="0">
                  <a:pos x="71" y="179"/>
                </a:cxn>
                <a:cxn ang="0">
                  <a:pos x="62" y="201"/>
                </a:cxn>
                <a:cxn ang="0">
                  <a:pos x="57" y="214"/>
                </a:cxn>
                <a:cxn ang="0">
                  <a:pos x="53" y="226"/>
                </a:cxn>
                <a:cxn ang="0">
                  <a:pos x="48" y="240"/>
                </a:cxn>
                <a:cxn ang="0">
                  <a:pos x="43" y="257"/>
                </a:cxn>
                <a:cxn ang="0">
                  <a:pos x="37" y="275"/>
                </a:cxn>
                <a:cxn ang="0">
                  <a:pos x="31" y="294"/>
                </a:cxn>
                <a:cxn ang="0">
                  <a:pos x="25" y="313"/>
                </a:cxn>
                <a:cxn ang="0">
                  <a:pos x="19" y="333"/>
                </a:cxn>
                <a:cxn ang="0">
                  <a:pos x="13" y="352"/>
                </a:cxn>
                <a:cxn ang="0">
                  <a:pos x="9" y="370"/>
                </a:cxn>
                <a:cxn ang="0">
                  <a:pos x="5" y="388"/>
                </a:cxn>
                <a:cxn ang="0">
                  <a:pos x="2" y="403"/>
                </a:cxn>
                <a:cxn ang="0">
                  <a:pos x="0" y="416"/>
                </a:cxn>
                <a:cxn ang="0">
                  <a:pos x="0" y="427"/>
                </a:cxn>
                <a:cxn ang="0">
                  <a:pos x="1" y="434"/>
                </a:cxn>
                <a:cxn ang="0">
                  <a:pos x="6" y="440"/>
                </a:cxn>
                <a:cxn ang="0">
                  <a:pos x="11" y="444"/>
                </a:cxn>
                <a:cxn ang="0">
                  <a:pos x="17" y="449"/>
                </a:cxn>
                <a:cxn ang="0">
                  <a:pos x="25" y="454"/>
                </a:cxn>
                <a:cxn ang="0">
                  <a:pos x="34" y="459"/>
                </a:cxn>
                <a:cxn ang="0">
                  <a:pos x="43" y="465"/>
                </a:cxn>
                <a:cxn ang="0">
                  <a:pos x="53" y="470"/>
                </a:cxn>
                <a:cxn ang="0">
                  <a:pos x="63" y="476"/>
                </a:cxn>
                <a:cxn ang="0">
                  <a:pos x="74" y="482"/>
                </a:cxn>
                <a:cxn ang="0">
                  <a:pos x="84" y="488"/>
                </a:cxn>
                <a:cxn ang="0">
                  <a:pos x="95" y="494"/>
                </a:cxn>
                <a:cxn ang="0">
                  <a:pos x="104" y="500"/>
                </a:cxn>
                <a:cxn ang="0">
                  <a:pos x="113" y="506"/>
                </a:cxn>
                <a:cxn ang="0">
                  <a:pos x="121" y="510"/>
                </a:cxn>
                <a:cxn ang="0">
                  <a:pos x="127" y="515"/>
                </a:cxn>
                <a:cxn ang="0">
                  <a:pos x="133" y="520"/>
                </a:cxn>
              </a:cxnLst>
              <a:rect l="0" t="0" r="r" b="b"/>
              <a:pathLst>
                <a:path w="347" h="521">
                  <a:moveTo>
                    <a:pt x="346" y="0"/>
                  </a:moveTo>
                  <a:lnTo>
                    <a:pt x="335" y="26"/>
                  </a:lnTo>
                  <a:lnTo>
                    <a:pt x="329" y="36"/>
                  </a:lnTo>
                  <a:lnTo>
                    <a:pt x="322" y="46"/>
                  </a:lnTo>
                  <a:lnTo>
                    <a:pt x="314" y="55"/>
                  </a:lnTo>
                  <a:lnTo>
                    <a:pt x="306" y="63"/>
                  </a:lnTo>
                  <a:lnTo>
                    <a:pt x="297" y="70"/>
                  </a:lnTo>
                  <a:lnTo>
                    <a:pt x="287" y="76"/>
                  </a:lnTo>
                  <a:lnTo>
                    <a:pt x="278" y="82"/>
                  </a:lnTo>
                  <a:lnTo>
                    <a:pt x="268" y="86"/>
                  </a:lnTo>
                  <a:lnTo>
                    <a:pt x="257" y="91"/>
                  </a:lnTo>
                  <a:lnTo>
                    <a:pt x="247" y="95"/>
                  </a:lnTo>
                  <a:lnTo>
                    <a:pt x="236" y="98"/>
                  </a:lnTo>
                  <a:lnTo>
                    <a:pt x="225" y="102"/>
                  </a:lnTo>
                  <a:lnTo>
                    <a:pt x="213" y="104"/>
                  </a:lnTo>
                  <a:lnTo>
                    <a:pt x="202" y="108"/>
                  </a:lnTo>
                  <a:lnTo>
                    <a:pt x="191" y="110"/>
                  </a:lnTo>
                  <a:lnTo>
                    <a:pt x="180" y="113"/>
                  </a:lnTo>
                  <a:lnTo>
                    <a:pt x="169" y="116"/>
                  </a:lnTo>
                  <a:lnTo>
                    <a:pt x="158" y="120"/>
                  </a:lnTo>
                  <a:lnTo>
                    <a:pt x="147" y="123"/>
                  </a:lnTo>
                  <a:lnTo>
                    <a:pt x="137" y="127"/>
                  </a:lnTo>
                  <a:lnTo>
                    <a:pt x="127" y="131"/>
                  </a:lnTo>
                  <a:lnTo>
                    <a:pt x="118" y="136"/>
                  </a:lnTo>
                  <a:lnTo>
                    <a:pt x="109" y="141"/>
                  </a:lnTo>
                  <a:lnTo>
                    <a:pt x="100" y="147"/>
                  </a:lnTo>
                  <a:lnTo>
                    <a:pt x="92" y="154"/>
                  </a:lnTo>
                  <a:lnTo>
                    <a:pt x="84" y="161"/>
                  </a:lnTo>
                  <a:lnTo>
                    <a:pt x="77" y="170"/>
                  </a:lnTo>
                  <a:lnTo>
                    <a:pt x="71" y="179"/>
                  </a:lnTo>
                  <a:lnTo>
                    <a:pt x="66" y="189"/>
                  </a:lnTo>
                  <a:lnTo>
                    <a:pt x="62" y="201"/>
                  </a:lnTo>
                  <a:lnTo>
                    <a:pt x="59" y="209"/>
                  </a:lnTo>
                  <a:lnTo>
                    <a:pt x="57" y="214"/>
                  </a:lnTo>
                  <a:lnTo>
                    <a:pt x="55" y="219"/>
                  </a:lnTo>
                  <a:lnTo>
                    <a:pt x="53" y="226"/>
                  </a:lnTo>
                  <a:lnTo>
                    <a:pt x="51" y="233"/>
                  </a:lnTo>
                  <a:lnTo>
                    <a:pt x="48" y="240"/>
                  </a:lnTo>
                  <a:lnTo>
                    <a:pt x="45" y="248"/>
                  </a:lnTo>
                  <a:lnTo>
                    <a:pt x="43" y="257"/>
                  </a:lnTo>
                  <a:lnTo>
                    <a:pt x="40" y="266"/>
                  </a:lnTo>
                  <a:lnTo>
                    <a:pt x="37" y="275"/>
                  </a:lnTo>
                  <a:lnTo>
                    <a:pt x="34" y="284"/>
                  </a:lnTo>
                  <a:lnTo>
                    <a:pt x="31" y="294"/>
                  </a:lnTo>
                  <a:lnTo>
                    <a:pt x="27" y="303"/>
                  </a:lnTo>
                  <a:lnTo>
                    <a:pt x="25" y="313"/>
                  </a:lnTo>
                  <a:lnTo>
                    <a:pt x="22" y="323"/>
                  </a:lnTo>
                  <a:lnTo>
                    <a:pt x="19" y="333"/>
                  </a:lnTo>
                  <a:lnTo>
                    <a:pt x="16" y="342"/>
                  </a:lnTo>
                  <a:lnTo>
                    <a:pt x="13" y="352"/>
                  </a:lnTo>
                  <a:lnTo>
                    <a:pt x="11" y="362"/>
                  </a:lnTo>
                  <a:lnTo>
                    <a:pt x="9" y="370"/>
                  </a:lnTo>
                  <a:lnTo>
                    <a:pt x="7" y="379"/>
                  </a:lnTo>
                  <a:lnTo>
                    <a:pt x="5" y="388"/>
                  </a:lnTo>
                  <a:lnTo>
                    <a:pt x="3" y="396"/>
                  </a:lnTo>
                  <a:lnTo>
                    <a:pt x="2" y="403"/>
                  </a:lnTo>
                  <a:lnTo>
                    <a:pt x="1" y="410"/>
                  </a:lnTo>
                  <a:lnTo>
                    <a:pt x="0" y="416"/>
                  </a:lnTo>
                  <a:lnTo>
                    <a:pt x="0" y="422"/>
                  </a:lnTo>
                  <a:lnTo>
                    <a:pt x="0" y="427"/>
                  </a:lnTo>
                  <a:lnTo>
                    <a:pt x="0" y="431"/>
                  </a:lnTo>
                  <a:lnTo>
                    <a:pt x="1" y="434"/>
                  </a:lnTo>
                  <a:lnTo>
                    <a:pt x="3" y="437"/>
                  </a:lnTo>
                  <a:lnTo>
                    <a:pt x="6" y="440"/>
                  </a:lnTo>
                  <a:lnTo>
                    <a:pt x="8" y="442"/>
                  </a:lnTo>
                  <a:lnTo>
                    <a:pt x="11" y="444"/>
                  </a:lnTo>
                  <a:lnTo>
                    <a:pt x="14" y="446"/>
                  </a:lnTo>
                  <a:lnTo>
                    <a:pt x="17" y="449"/>
                  </a:lnTo>
                  <a:lnTo>
                    <a:pt x="21" y="451"/>
                  </a:lnTo>
                  <a:lnTo>
                    <a:pt x="25" y="454"/>
                  </a:lnTo>
                  <a:lnTo>
                    <a:pt x="29" y="456"/>
                  </a:lnTo>
                  <a:lnTo>
                    <a:pt x="34" y="459"/>
                  </a:lnTo>
                  <a:lnTo>
                    <a:pt x="38" y="462"/>
                  </a:lnTo>
                  <a:lnTo>
                    <a:pt x="43" y="465"/>
                  </a:lnTo>
                  <a:lnTo>
                    <a:pt x="48" y="468"/>
                  </a:lnTo>
                  <a:lnTo>
                    <a:pt x="53" y="470"/>
                  </a:lnTo>
                  <a:lnTo>
                    <a:pt x="58" y="474"/>
                  </a:lnTo>
                  <a:lnTo>
                    <a:pt x="63" y="476"/>
                  </a:lnTo>
                  <a:lnTo>
                    <a:pt x="69" y="480"/>
                  </a:lnTo>
                  <a:lnTo>
                    <a:pt x="74" y="482"/>
                  </a:lnTo>
                  <a:lnTo>
                    <a:pt x="79" y="486"/>
                  </a:lnTo>
                  <a:lnTo>
                    <a:pt x="84" y="488"/>
                  </a:lnTo>
                  <a:lnTo>
                    <a:pt x="89" y="491"/>
                  </a:lnTo>
                  <a:lnTo>
                    <a:pt x="95" y="494"/>
                  </a:lnTo>
                  <a:lnTo>
                    <a:pt x="99" y="497"/>
                  </a:lnTo>
                  <a:lnTo>
                    <a:pt x="104" y="500"/>
                  </a:lnTo>
                  <a:lnTo>
                    <a:pt x="109" y="503"/>
                  </a:lnTo>
                  <a:lnTo>
                    <a:pt x="113" y="506"/>
                  </a:lnTo>
                  <a:lnTo>
                    <a:pt x="117" y="508"/>
                  </a:lnTo>
                  <a:lnTo>
                    <a:pt x="121" y="510"/>
                  </a:lnTo>
                  <a:lnTo>
                    <a:pt x="124" y="513"/>
                  </a:lnTo>
                  <a:lnTo>
                    <a:pt x="127" y="515"/>
                  </a:lnTo>
                  <a:lnTo>
                    <a:pt x="130" y="517"/>
                  </a:lnTo>
                  <a:lnTo>
                    <a:pt x="133" y="52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3" name="Freeform 29"/>
            <p:cNvSpPr>
              <a:spLocks/>
            </p:cNvSpPr>
            <p:nvPr/>
          </p:nvSpPr>
          <p:spPr bwMode="auto">
            <a:xfrm>
              <a:off x="3088" y="1979"/>
              <a:ext cx="131" cy="96"/>
            </a:xfrm>
            <a:custGeom>
              <a:avLst/>
              <a:gdLst/>
              <a:ahLst/>
              <a:cxnLst>
                <a:cxn ang="0">
                  <a:pos x="0" y="95"/>
                </a:cxn>
                <a:cxn ang="0">
                  <a:pos x="11" y="91"/>
                </a:cxn>
                <a:cxn ang="0">
                  <a:pos x="16" y="89"/>
                </a:cxn>
                <a:cxn ang="0">
                  <a:pos x="21" y="86"/>
                </a:cxn>
                <a:cxn ang="0">
                  <a:pos x="26" y="83"/>
                </a:cxn>
                <a:cxn ang="0">
                  <a:pos x="30" y="81"/>
                </a:cxn>
                <a:cxn ang="0">
                  <a:pos x="34" y="78"/>
                </a:cxn>
                <a:cxn ang="0">
                  <a:pos x="38" y="75"/>
                </a:cxn>
                <a:cxn ang="0">
                  <a:pos x="42" y="71"/>
                </a:cxn>
                <a:cxn ang="0">
                  <a:pos x="45" y="68"/>
                </a:cxn>
                <a:cxn ang="0">
                  <a:pos x="49" y="65"/>
                </a:cxn>
                <a:cxn ang="0">
                  <a:pos x="52" y="61"/>
                </a:cxn>
                <a:cxn ang="0">
                  <a:pos x="56" y="58"/>
                </a:cxn>
                <a:cxn ang="0">
                  <a:pos x="59" y="54"/>
                </a:cxn>
                <a:cxn ang="0">
                  <a:pos x="62" y="51"/>
                </a:cxn>
                <a:cxn ang="0">
                  <a:pos x="65" y="47"/>
                </a:cxn>
                <a:cxn ang="0">
                  <a:pos x="68" y="43"/>
                </a:cxn>
                <a:cxn ang="0">
                  <a:pos x="71" y="40"/>
                </a:cxn>
                <a:cxn ang="0">
                  <a:pos x="74" y="36"/>
                </a:cxn>
                <a:cxn ang="0">
                  <a:pos x="78" y="33"/>
                </a:cxn>
                <a:cxn ang="0">
                  <a:pos x="81" y="29"/>
                </a:cxn>
                <a:cxn ang="0">
                  <a:pos x="84" y="26"/>
                </a:cxn>
                <a:cxn ang="0">
                  <a:pos x="88" y="23"/>
                </a:cxn>
                <a:cxn ang="0">
                  <a:pos x="92" y="19"/>
                </a:cxn>
                <a:cxn ang="0">
                  <a:pos x="96" y="16"/>
                </a:cxn>
                <a:cxn ang="0">
                  <a:pos x="100" y="13"/>
                </a:cxn>
                <a:cxn ang="0">
                  <a:pos x="104" y="11"/>
                </a:cxn>
                <a:cxn ang="0">
                  <a:pos x="109" y="8"/>
                </a:cxn>
                <a:cxn ang="0">
                  <a:pos x="114" y="6"/>
                </a:cxn>
                <a:cxn ang="0">
                  <a:pos x="119" y="4"/>
                </a:cxn>
                <a:cxn ang="0">
                  <a:pos x="124" y="2"/>
                </a:cxn>
                <a:cxn ang="0">
                  <a:pos x="130" y="0"/>
                </a:cxn>
              </a:cxnLst>
              <a:rect l="0" t="0" r="r" b="b"/>
              <a:pathLst>
                <a:path w="131" h="96">
                  <a:moveTo>
                    <a:pt x="0" y="95"/>
                  </a:moveTo>
                  <a:lnTo>
                    <a:pt x="11" y="91"/>
                  </a:lnTo>
                  <a:lnTo>
                    <a:pt x="16" y="89"/>
                  </a:lnTo>
                  <a:lnTo>
                    <a:pt x="21" y="86"/>
                  </a:lnTo>
                  <a:lnTo>
                    <a:pt x="26" y="83"/>
                  </a:lnTo>
                  <a:lnTo>
                    <a:pt x="30" y="81"/>
                  </a:lnTo>
                  <a:lnTo>
                    <a:pt x="34" y="78"/>
                  </a:lnTo>
                  <a:lnTo>
                    <a:pt x="38" y="75"/>
                  </a:lnTo>
                  <a:lnTo>
                    <a:pt x="42" y="71"/>
                  </a:lnTo>
                  <a:lnTo>
                    <a:pt x="45" y="68"/>
                  </a:lnTo>
                  <a:lnTo>
                    <a:pt x="49" y="65"/>
                  </a:lnTo>
                  <a:lnTo>
                    <a:pt x="52" y="61"/>
                  </a:lnTo>
                  <a:lnTo>
                    <a:pt x="56" y="58"/>
                  </a:lnTo>
                  <a:lnTo>
                    <a:pt x="59" y="54"/>
                  </a:lnTo>
                  <a:lnTo>
                    <a:pt x="62" y="51"/>
                  </a:lnTo>
                  <a:lnTo>
                    <a:pt x="65" y="47"/>
                  </a:lnTo>
                  <a:lnTo>
                    <a:pt x="68" y="43"/>
                  </a:lnTo>
                  <a:lnTo>
                    <a:pt x="71" y="40"/>
                  </a:lnTo>
                  <a:lnTo>
                    <a:pt x="74" y="36"/>
                  </a:lnTo>
                  <a:lnTo>
                    <a:pt x="78" y="33"/>
                  </a:lnTo>
                  <a:lnTo>
                    <a:pt x="81" y="29"/>
                  </a:lnTo>
                  <a:lnTo>
                    <a:pt x="84" y="26"/>
                  </a:lnTo>
                  <a:lnTo>
                    <a:pt x="88" y="23"/>
                  </a:lnTo>
                  <a:lnTo>
                    <a:pt x="92" y="19"/>
                  </a:lnTo>
                  <a:lnTo>
                    <a:pt x="96" y="16"/>
                  </a:lnTo>
                  <a:lnTo>
                    <a:pt x="100" y="13"/>
                  </a:lnTo>
                  <a:lnTo>
                    <a:pt x="104" y="11"/>
                  </a:lnTo>
                  <a:lnTo>
                    <a:pt x="109" y="8"/>
                  </a:lnTo>
                  <a:lnTo>
                    <a:pt x="114" y="6"/>
                  </a:lnTo>
                  <a:lnTo>
                    <a:pt x="119" y="4"/>
                  </a:lnTo>
                  <a:lnTo>
                    <a:pt x="124" y="2"/>
                  </a:lnTo>
                  <a:lnTo>
                    <a:pt x="130"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4" name="Freeform 30"/>
            <p:cNvSpPr>
              <a:spLocks/>
            </p:cNvSpPr>
            <p:nvPr/>
          </p:nvSpPr>
          <p:spPr bwMode="auto">
            <a:xfrm>
              <a:off x="2378" y="2050"/>
              <a:ext cx="1043" cy="496"/>
            </a:xfrm>
            <a:custGeom>
              <a:avLst/>
              <a:gdLst/>
              <a:ahLst/>
              <a:cxnLst>
                <a:cxn ang="0">
                  <a:pos x="1027" y="30"/>
                </a:cxn>
                <a:cxn ang="0">
                  <a:pos x="1038" y="57"/>
                </a:cxn>
                <a:cxn ang="0">
                  <a:pos x="1042" y="79"/>
                </a:cxn>
                <a:cxn ang="0">
                  <a:pos x="1038" y="98"/>
                </a:cxn>
                <a:cxn ang="0">
                  <a:pos x="1028" y="114"/>
                </a:cxn>
                <a:cxn ang="0">
                  <a:pos x="1013" y="126"/>
                </a:cxn>
                <a:cxn ang="0">
                  <a:pos x="993" y="137"/>
                </a:cxn>
                <a:cxn ang="0">
                  <a:pos x="970" y="146"/>
                </a:cxn>
                <a:cxn ang="0">
                  <a:pos x="944" y="154"/>
                </a:cxn>
                <a:cxn ang="0">
                  <a:pos x="918" y="161"/>
                </a:cxn>
                <a:cxn ang="0">
                  <a:pos x="890" y="168"/>
                </a:cxn>
                <a:cxn ang="0">
                  <a:pos x="864" y="174"/>
                </a:cxn>
                <a:cxn ang="0">
                  <a:pos x="838" y="182"/>
                </a:cxn>
                <a:cxn ang="0">
                  <a:pos x="815" y="190"/>
                </a:cxn>
                <a:cxn ang="0">
                  <a:pos x="796" y="200"/>
                </a:cxn>
                <a:cxn ang="0">
                  <a:pos x="781" y="212"/>
                </a:cxn>
                <a:cxn ang="0">
                  <a:pos x="767" y="226"/>
                </a:cxn>
                <a:cxn ang="0">
                  <a:pos x="758" y="236"/>
                </a:cxn>
                <a:cxn ang="0">
                  <a:pos x="750" y="245"/>
                </a:cxn>
                <a:cxn ang="0">
                  <a:pos x="741" y="253"/>
                </a:cxn>
                <a:cxn ang="0">
                  <a:pos x="732" y="262"/>
                </a:cxn>
                <a:cxn ang="0">
                  <a:pos x="724" y="269"/>
                </a:cxn>
                <a:cxn ang="0">
                  <a:pos x="715" y="276"/>
                </a:cxn>
                <a:cxn ang="0">
                  <a:pos x="706" y="283"/>
                </a:cxn>
                <a:cxn ang="0">
                  <a:pos x="696" y="290"/>
                </a:cxn>
                <a:cxn ang="0">
                  <a:pos x="686" y="295"/>
                </a:cxn>
                <a:cxn ang="0">
                  <a:pos x="675" y="300"/>
                </a:cxn>
                <a:cxn ang="0">
                  <a:pos x="664" y="306"/>
                </a:cxn>
                <a:cxn ang="0">
                  <a:pos x="651" y="310"/>
                </a:cxn>
                <a:cxn ang="0">
                  <a:pos x="638" y="314"/>
                </a:cxn>
                <a:cxn ang="0">
                  <a:pos x="623" y="317"/>
                </a:cxn>
                <a:cxn ang="0">
                  <a:pos x="602" y="320"/>
                </a:cxn>
                <a:cxn ang="0">
                  <a:pos x="588" y="322"/>
                </a:cxn>
                <a:cxn ang="0">
                  <a:pos x="576" y="324"/>
                </a:cxn>
                <a:cxn ang="0">
                  <a:pos x="563" y="326"/>
                </a:cxn>
                <a:cxn ang="0">
                  <a:pos x="551" y="327"/>
                </a:cxn>
                <a:cxn ang="0">
                  <a:pos x="539" y="329"/>
                </a:cxn>
                <a:cxn ang="0">
                  <a:pos x="528" y="331"/>
                </a:cxn>
                <a:cxn ang="0">
                  <a:pos x="516" y="333"/>
                </a:cxn>
                <a:cxn ang="0">
                  <a:pos x="505" y="336"/>
                </a:cxn>
                <a:cxn ang="0">
                  <a:pos x="494" y="340"/>
                </a:cxn>
                <a:cxn ang="0">
                  <a:pos x="483" y="344"/>
                </a:cxn>
                <a:cxn ang="0">
                  <a:pos x="472" y="348"/>
                </a:cxn>
                <a:cxn ang="0">
                  <a:pos x="460" y="354"/>
                </a:cxn>
                <a:cxn ang="0">
                  <a:pos x="449" y="360"/>
                </a:cxn>
                <a:cxn ang="0">
                  <a:pos x="438" y="368"/>
                </a:cxn>
                <a:cxn ang="0">
                  <a:pos x="426" y="377"/>
                </a:cxn>
                <a:cxn ang="0">
                  <a:pos x="389" y="402"/>
                </a:cxn>
                <a:cxn ang="0">
                  <a:pos x="364" y="414"/>
                </a:cxn>
                <a:cxn ang="0">
                  <a:pos x="338" y="424"/>
                </a:cxn>
                <a:cxn ang="0">
                  <a:pos x="312" y="432"/>
                </a:cxn>
                <a:cxn ang="0">
                  <a:pos x="285" y="437"/>
                </a:cxn>
                <a:cxn ang="0">
                  <a:pos x="258" y="441"/>
                </a:cxn>
                <a:cxn ang="0">
                  <a:pos x="231" y="444"/>
                </a:cxn>
                <a:cxn ang="0">
                  <a:pos x="204" y="447"/>
                </a:cxn>
                <a:cxn ang="0">
                  <a:pos x="176" y="450"/>
                </a:cxn>
                <a:cxn ang="0">
                  <a:pos x="149" y="452"/>
                </a:cxn>
                <a:cxn ang="0">
                  <a:pos x="122" y="456"/>
                </a:cxn>
                <a:cxn ang="0">
                  <a:pos x="94" y="461"/>
                </a:cxn>
                <a:cxn ang="0">
                  <a:pos x="67" y="468"/>
                </a:cxn>
                <a:cxn ang="0">
                  <a:pos x="40" y="477"/>
                </a:cxn>
                <a:cxn ang="0">
                  <a:pos x="13" y="488"/>
                </a:cxn>
              </a:cxnLst>
              <a:rect l="0" t="0" r="r" b="b"/>
              <a:pathLst>
                <a:path w="1043" h="496">
                  <a:moveTo>
                    <a:pt x="1006" y="0"/>
                  </a:moveTo>
                  <a:lnTo>
                    <a:pt x="1027" y="30"/>
                  </a:lnTo>
                  <a:lnTo>
                    <a:pt x="1034" y="44"/>
                  </a:lnTo>
                  <a:lnTo>
                    <a:pt x="1038" y="57"/>
                  </a:lnTo>
                  <a:lnTo>
                    <a:pt x="1041" y="68"/>
                  </a:lnTo>
                  <a:lnTo>
                    <a:pt x="1042" y="79"/>
                  </a:lnTo>
                  <a:lnTo>
                    <a:pt x="1041" y="89"/>
                  </a:lnTo>
                  <a:lnTo>
                    <a:pt x="1038" y="98"/>
                  </a:lnTo>
                  <a:lnTo>
                    <a:pt x="1034" y="106"/>
                  </a:lnTo>
                  <a:lnTo>
                    <a:pt x="1028" y="114"/>
                  </a:lnTo>
                  <a:lnTo>
                    <a:pt x="1021" y="120"/>
                  </a:lnTo>
                  <a:lnTo>
                    <a:pt x="1013" y="126"/>
                  </a:lnTo>
                  <a:lnTo>
                    <a:pt x="1004" y="132"/>
                  </a:lnTo>
                  <a:lnTo>
                    <a:pt x="993" y="137"/>
                  </a:lnTo>
                  <a:lnTo>
                    <a:pt x="982" y="142"/>
                  </a:lnTo>
                  <a:lnTo>
                    <a:pt x="970" y="146"/>
                  </a:lnTo>
                  <a:lnTo>
                    <a:pt x="958" y="150"/>
                  </a:lnTo>
                  <a:lnTo>
                    <a:pt x="944" y="154"/>
                  </a:lnTo>
                  <a:lnTo>
                    <a:pt x="931" y="158"/>
                  </a:lnTo>
                  <a:lnTo>
                    <a:pt x="918" y="161"/>
                  </a:lnTo>
                  <a:lnTo>
                    <a:pt x="904" y="164"/>
                  </a:lnTo>
                  <a:lnTo>
                    <a:pt x="890" y="168"/>
                  </a:lnTo>
                  <a:lnTo>
                    <a:pt x="877" y="171"/>
                  </a:lnTo>
                  <a:lnTo>
                    <a:pt x="864" y="174"/>
                  </a:lnTo>
                  <a:lnTo>
                    <a:pt x="850" y="178"/>
                  </a:lnTo>
                  <a:lnTo>
                    <a:pt x="838" y="182"/>
                  </a:lnTo>
                  <a:lnTo>
                    <a:pt x="826" y="186"/>
                  </a:lnTo>
                  <a:lnTo>
                    <a:pt x="815" y="190"/>
                  </a:lnTo>
                  <a:lnTo>
                    <a:pt x="805" y="195"/>
                  </a:lnTo>
                  <a:lnTo>
                    <a:pt x="796" y="200"/>
                  </a:lnTo>
                  <a:lnTo>
                    <a:pt x="788" y="206"/>
                  </a:lnTo>
                  <a:lnTo>
                    <a:pt x="781" y="212"/>
                  </a:lnTo>
                  <a:lnTo>
                    <a:pt x="772" y="222"/>
                  </a:lnTo>
                  <a:lnTo>
                    <a:pt x="767" y="226"/>
                  </a:lnTo>
                  <a:lnTo>
                    <a:pt x="763" y="231"/>
                  </a:lnTo>
                  <a:lnTo>
                    <a:pt x="758" y="236"/>
                  </a:lnTo>
                  <a:lnTo>
                    <a:pt x="754" y="240"/>
                  </a:lnTo>
                  <a:lnTo>
                    <a:pt x="750" y="245"/>
                  </a:lnTo>
                  <a:lnTo>
                    <a:pt x="746" y="249"/>
                  </a:lnTo>
                  <a:lnTo>
                    <a:pt x="741" y="253"/>
                  </a:lnTo>
                  <a:lnTo>
                    <a:pt x="737" y="258"/>
                  </a:lnTo>
                  <a:lnTo>
                    <a:pt x="732" y="262"/>
                  </a:lnTo>
                  <a:lnTo>
                    <a:pt x="728" y="265"/>
                  </a:lnTo>
                  <a:lnTo>
                    <a:pt x="724" y="269"/>
                  </a:lnTo>
                  <a:lnTo>
                    <a:pt x="720" y="273"/>
                  </a:lnTo>
                  <a:lnTo>
                    <a:pt x="715" y="276"/>
                  </a:lnTo>
                  <a:lnTo>
                    <a:pt x="710" y="280"/>
                  </a:lnTo>
                  <a:lnTo>
                    <a:pt x="706" y="283"/>
                  </a:lnTo>
                  <a:lnTo>
                    <a:pt x="701" y="286"/>
                  </a:lnTo>
                  <a:lnTo>
                    <a:pt x="696" y="290"/>
                  </a:lnTo>
                  <a:lnTo>
                    <a:pt x="691" y="292"/>
                  </a:lnTo>
                  <a:lnTo>
                    <a:pt x="686" y="295"/>
                  </a:lnTo>
                  <a:lnTo>
                    <a:pt x="681" y="298"/>
                  </a:lnTo>
                  <a:lnTo>
                    <a:pt x="675" y="300"/>
                  </a:lnTo>
                  <a:lnTo>
                    <a:pt x="670" y="303"/>
                  </a:lnTo>
                  <a:lnTo>
                    <a:pt x="664" y="306"/>
                  </a:lnTo>
                  <a:lnTo>
                    <a:pt x="657" y="308"/>
                  </a:lnTo>
                  <a:lnTo>
                    <a:pt x="651" y="310"/>
                  </a:lnTo>
                  <a:lnTo>
                    <a:pt x="644" y="312"/>
                  </a:lnTo>
                  <a:lnTo>
                    <a:pt x="638" y="314"/>
                  </a:lnTo>
                  <a:lnTo>
                    <a:pt x="630" y="315"/>
                  </a:lnTo>
                  <a:lnTo>
                    <a:pt x="623" y="317"/>
                  </a:lnTo>
                  <a:lnTo>
                    <a:pt x="616" y="318"/>
                  </a:lnTo>
                  <a:lnTo>
                    <a:pt x="602" y="320"/>
                  </a:lnTo>
                  <a:lnTo>
                    <a:pt x="595" y="321"/>
                  </a:lnTo>
                  <a:lnTo>
                    <a:pt x="588" y="322"/>
                  </a:lnTo>
                  <a:lnTo>
                    <a:pt x="582" y="323"/>
                  </a:lnTo>
                  <a:lnTo>
                    <a:pt x="576" y="324"/>
                  </a:lnTo>
                  <a:lnTo>
                    <a:pt x="569" y="325"/>
                  </a:lnTo>
                  <a:lnTo>
                    <a:pt x="563" y="326"/>
                  </a:lnTo>
                  <a:lnTo>
                    <a:pt x="557" y="326"/>
                  </a:lnTo>
                  <a:lnTo>
                    <a:pt x="551" y="327"/>
                  </a:lnTo>
                  <a:lnTo>
                    <a:pt x="545" y="328"/>
                  </a:lnTo>
                  <a:lnTo>
                    <a:pt x="539" y="329"/>
                  </a:lnTo>
                  <a:lnTo>
                    <a:pt x="533" y="330"/>
                  </a:lnTo>
                  <a:lnTo>
                    <a:pt x="528" y="331"/>
                  </a:lnTo>
                  <a:lnTo>
                    <a:pt x="522" y="332"/>
                  </a:lnTo>
                  <a:lnTo>
                    <a:pt x="516" y="333"/>
                  </a:lnTo>
                  <a:lnTo>
                    <a:pt x="511" y="335"/>
                  </a:lnTo>
                  <a:lnTo>
                    <a:pt x="505" y="336"/>
                  </a:lnTo>
                  <a:lnTo>
                    <a:pt x="500" y="338"/>
                  </a:lnTo>
                  <a:lnTo>
                    <a:pt x="494" y="340"/>
                  </a:lnTo>
                  <a:lnTo>
                    <a:pt x="488" y="341"/>
                  </a:lnTo>
                  <a:lnTo>
                    <a:pt x="483" y="344"/>
                  </a:lnTo>
                  <a:lnTo>
                    <a:pt x="477" y="346"/>
                  </a:lnTo>
                  <a:lnTo>
                    <a:pt x="472" y="348"/>
                  </a:lnTo>
                  <a:lnTo>
                    <a:pt x="466" y="351"/>
                  </a:lnTo>
                  <a:lnTo>
                    <a:pt x="460" y="354"/>
                  </a:lnTo>
                  <a:lnTo>
                    <a:pt x="455" y="357"/>
                  </a:lnTo>
                  <a:lnTo>
                    <a:pt x="449" y="360"/>
                  </a:lnTo>
                  <a:lnTo>
                    <a:pt x="443" y="364"/>
                  </a:lnTo>
                  <a:lnTo>
                    <a:pt x="438" y="368"/>
                  </a:lnTo>
                  <a:lnTo>
                    <a:pt x="432" y="372"/>
                  </a:lnTo>
                  <a:lnTo>
                    <a:pt x="426" y="377"/>
                  </a:lnTo>
                  <a:lnTo>
                    <a:pt x="401" y="394"/>
                  </a:lnTo>
                  <a:lnTo>
                    <a:pt x="389" y="402"/>
                  </a:lnTo>
                  <a:lnTo>
                    <a:pt x="376" y="409"/>
                  </a:lnTo>
                  <a:lnTo>
                    <a:pt x="364" y="414"/>
                  </a:lnTo>
                  <a:lnTo>
                    <a:pt x="351" y="420"/>
                  </a:lnTo>
                  <a:lnTo>
                    <a:pt x="338" y="424"/>
                  </a:lnTo>
                  <a:lnTo>
                    <a:pt x="325" y="428"/>
                  </a:lnTo>
                  <a:lnTo>
                    <a:pt x="312" y="432"/>
                  </a:lnTo>
                  <a:lnTo>
                    <a:pt x="298" y="435"/>
                  </a:lnTo>
                  <a:lnTo>
                    <a:pt x="285" y="437"/>
                  </a:lnTo>
                  <a:lnTo>
                    <a:pt x="272" y="439"/>
                  </a:lnTo>
                  <a:lnTo>
                    <a:pt x="258" y="441"/>
                  </a:lnTo>
                  <a:lnTo>
                    <a:pt x="245" y="443"/>
                  </a:lnTo>
                  <a:lnTo>
                    <a:pt x="231" y="444"/>
                  </a:lnTo>
                  <a:lnTo>
                    <a:pt x="218" y="446"/>
                  </a:lnTo>
                  <a:lnTo>
                    <a:pt x="204" y="447"/>
                  </a:lnTo>
                  <a:lnTo>
                    <a:pt x="190" y="448"/>
                  </a:lnTo>
                  <a:lnTo>
                    <a:pt x="176" y="450"/>
                  </a:lnTo>
                  <a:lnTo>
                    <a:pt x="163" y="451"/>
                  </a:lnTo>
                  <a:lnTo>
                    <a:pt x="149" y="452"/>
                  </a:lnTo>
                  <a:lnTo>
                    <a:pt x="135" y="454"/>
                  </a:lnTo>
                  <a:lnTo>
                    <a:pt x="122" y="456"/>
                  </a:lnTo>
                  <a:lnTo>
                    <a:pt x="108" y="458"/>
                  </a:lnTo>
                  <a:lnTo>
                    <a:pt x="94" y="461"/>
                  </a:lnTo>
                  <a:lnTo>
                    <a:pt x="80" y="464"/>
                  </a:lnTo>
                  <a:lnTo>
                    <a:pt x="67" y="468"/>
                  </a:lnTo>
                  <a:lnTo>
                    <a:pt x="53" y="472"/>
                  </a:lnTo>
                  <a:lnTo>
                    <a:pt x="40" y="477"/>
                  </a:lnTo>
                  <a:lnTo>
                    <a:pt x="26" y="482"/>
                  </a:lnTo>
                  <a:lnTo>
                    <a:pt x="13" y="488"/>
                  </a:lnTo>
                  <a:lnTo>
                    <a:pt x="0" y="49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5" name="Freeform 31"/>
            <p:cNvSpPr>
              <a:spLocks/>
            </p:cNvSpPr>
            <p:nvPr/>
          </p:nvSpPr>
          <p:spPr bwMode="auto">
            <a:xfrm>
              <a:off x="2307" y="858"/>
              <a:ext cx="273" cy="768"/>
            </a:xfrm>
            <a:custGeom>
              <a:avLst/>
              <a:gdLst/>
              <a:ahLst/>
              <a:cxnLst>
                <a:cxn ang="0">
                  <a:pos x="6" y="15"/>
                </a:cxn>
                <a:cxn ang="0">
                  <a:pos x="11" y="32"/>
                </a:cxn>
                <a:cxn ang="0">
                  <a:pos x="15" y="52"/>
                </a:cxn>
                <a:cxn ang="0">
                  <a:pos x="20" y="72"/>
                </a:cxn>
                <a:cxn ang="0">
                  <a:pos x="25" y="94"/>
                </a:cxn>
                <a:cxn ang="0">
                  <a:pos x="31" y="115"/>
                </a:cxn>
                <a:cxn ang="0">
                  <a:pos x="37" y="135"/>
                </a:cxn>
                <a:cxn ang="0">
                  <a:pos x="44" y="153"/>
                </a:cxn>
                <a:cxn ang="0">
                  <a:pos x="53" y="169"/>
                </a:cxn>
                <a:cxn ang="0">
                  <a:pos x="63" y="182"/>
                </a:cxn>
                <a:cxn ang="0">
                  <a:pos x="81" y="196"/>
                </a:cxn>
                <a:cxn ang="0">
                  <a:pos x="96" y="203"/>
                </a:cxn>
                <a:cxn ang="0">
                  <a:pos x="109" y="208"/>
                </a:cxn>
                <a:cxn ang="0">
                  <a:pos x="121" y="212"/>
                </a:cxn>
                <a:cxn ang="0">
                  <a:pos x="132" y="216"/>
                </a:cxn>
                <a:cxn ang="0">
                  <a:pos x="141" y="220"/>
                </a:cxn>
                <a:cxn ang="0">
                  <a:pos x="149" y="226"/>
                </a:cxn>
                <a:cxn ang="0">
                  <a:pos x="155" y="234"/>
                </a:cxn>
                <a:cxn ang="0">
                  <a:pos x="160" y="246"/>
                </a:cxn>
                <a:cxn ang="0">
                  <a:pos x="163" y="262"/>
                </a:cxn>
                <a:cxn ang="0">
                  <a:pos x="166" y="284"/>
                </a:cxn>
                <a:cxn ang="0">
                  <a:pos x="167" y="314"/>
                </a:cxn>
                <a:cxn ang="0">
                  <a:pos x="167" y="334"/>
                </a:cxn>
                <a:cxn ang="0">
                  <a:pos x="167" y="351"/>
                </a:cxn>
                <a:cxn ang="0">
                  <a:pos x="167" y="367"/>
                </a:cxn>
                <a:cxn ang="0">
                  <a:pos x="168" y="381"/>
                </a:cxn>
                <a:cxn ang="0">
                  <a:pos x="170" y="395"/>
                </a:cxn>
                <a:cxn ang="0">
                  <a:pos x="175" y="409"/>
                </a:cxn>
                <a:cxn ang="0">
                  <a:pos x="182" y="423"/>
                </a:cxn>
                <a:cxn ang="0">
                  <a:pos x="193" y="438"/>
                </a:cxn>
                <a:cxn ang="0">
                  <a:pos x="207" y="454"/>
                </a:cxn>
                <a:cxn ang="0">
                  <a:pos x="224" y="470"/>
                </a:cxn>
                <a:cxn ang="0">
                  <a:pos x="234" y="476"/>
                </a:cxn>
                <a:cxn ang="0">
                  <a:pos x="243" y="480"/>
                </a:cxn>
                <a:cxn ang="0">
                  <a:pos x="251" y="482"/>
                </a:cxn>
                <a:cxn ang="0">
                  <a:pos x="257" y="483"/>
                </a:cxn>
                <a:cxn ang="0">
                  <a:pos x="262" y="485"/>
                </a:cxn>
                <a:cxn ang="0">
                  <a:pos x="267" y="488"/>
                </a:cxn>
                <a:cxn ang="0">
                  <a:pos x="270" y="494"/>
                </a:cxn>
                <a:cxn ang="0">
                  <a:pos x="271" y="504"/>
                </a:cxn>
                <a:cxn ang="0">
                  <a:pos x="272" y="518"/>
                </a:cxn>
                <a:cxn ang="0">
                  <a:pos x="271" y="546"/>
                </a:cxn>
                <a:cxn ang="0">
                  <a:pos x="267" y="568"/>
                </a:cxn>
                <a:cxn ang="0">
                  <a:pos x="262" y="589"/>
                </a:cxn>
                <a:cxn ang="0">
                  <a:pos x="255" y="610"/>
                </a:cxn>
                <a:cxn ang="0">
                  <a:pos x="249" y="631"/>
                </a:cxn>
                <a:cxn ang="0">
                  <a:pos x="242" y="652"/>
                </a:cxn>
                <a:cxn ang="0">
                  <a:pos x="237" y="673"/>
                </a:cxn>
                <a:cxn ang="0">
                  <a:pos x="233" y="695"/>
                </a:cxn>
                <a:cxn ang="0">
                  <a:pos x="231" y="718"/>
                </a:cxn>
                <a:cxn ang="0">
                  <a:pos x="232" y="742"/>
                </a:cxn>
                <a:cxn ang="0">
                  <a:pos x="237" y="767"/>
                </a:cxn>
              </a:cxnLst>
              <a:rect l="0" t="0" r="r" b="b"/>
              <a:pathLst>
                <a:path w="273" h="768">
                  <a:moveTo>
                    <a:pt x="0" y="0"/>
                  </a:moveTo>
                  <a:lnTo>
                    <a:pt x="4" y="10"/>
                  </a:lnTo>
                  <a:lnTo>
                    <a:pt x="6" y="15"/>
                  </a:lnTo>
                  <a:lnTo>
                    <a:pt x="7" y="20"/>
                  </a:lnTo>
                  <a:lnTo>
                    <a:pt x="9" y="26"/>
                  </a:lnTo>
                  <a:lnTo>
                    <a:pt x="11" y="32"/>
                  </a:lnTo>
                  <a:lnTo>
                    <a:pt x="12" y="39"/>
                  </a:lnTo>
                  <a:lnTo>
                    <a:pt x="14" y="45"/>
                  </a:lnTo>
                  <a:lnTo>
                    <a:pt x="15" y="52"/>
                  </a:lnTo>
                  <a:lnTo>
                    <a:pt x="17" y="58"/>
                  </a:lnTo>
                  <a:lnTo>
                    <a:pt x="19" y="66"/>
                  </a:lnTo>
                  <a:lnTo>
                    <a:pt x="20" y="72"/>
                  </a:lnTo>
                  <a:lnTo>
                    <a:pt x="22" y="80"/>
                  </a:lnTo>
                  <a:lnTo>
                    <a:pt x="23" y="86"/>
                  </a:lnTo>
                  <a:lnTo>
                    <a:pt x="25" y="94"/>
                  </a:lnTo>
                  <a:lnTo>
                    <a:pt x="27" y="101"/>
                  </a:lnTo>
                  <a:lnTo>
                    <a:pt x="29" y="108"/>
                  </a:lnTo>
                  <a:lnTo>
                    <a:pt x="31" y="115"/>
                  </a:lnTo>
                  <a:lnTo>
                    <a:pt x="33" y="122"/>
                  </a:lnTo>
                  <a:lnTo>
                    <a:pt x="35" y="128"/>
                  </a:lnTo>
                  <a:lnTo>
                    <a:pt x="37" y="135"/>
                  </a:lnTo>
                  <a:lnTo>
                    <a:pt x="39" y="141"/>
                  </a:lnTo>
                  <a:lnTo>
                    <a:pt x="41" y="147"/>
                  </a:lnTo>
                  <a:lnTo>
                    <a:pt x="44" y="153"/>
                  </a:lnTo>
                  <a:lnTo>
                    <a:pt x="47" y="159"/>
                  </a:lnTo>
                  <a:lnTo>
                    <a:pt x="50" y="164"/>
                  </a:lnTo>
                  <a:lnTo>
                    <a:pt x="53" y="169"/>
                  </a:lnTo>
                  <a:lnTo>
                    <a:pt x="56" y="174"/>
                  </a:lnTo>
                  <a:lnTo>
                    <a:pt x="59" y="178"/>
                  </a:lnTo>
                  <a:lnTo>
                    <a:pt x="63" y="182"/>
                  </a:lnTo>
                  <a:lnTo>
                    <a:pt x="67" y="186"/>
                  </a:lnTo>
                  <a:lnTo>
                    <a:pt x="71" y="189"/>
                  </a:lnTo>
                  <a:lnTo>
                    <a:pt x="81" y="196"/>
                  </a:lnTo>
                  <a:lnTo>
                    <a:pt x="87" y="198"/>
                  </a:lnTo>
                  <a:lnTo>
                    <a:pt x="91" y="201"/>
                  </a:lnTo>
                  <a:lnTo>
                    <a:pt x="96" y="203"/>
                  </a:lnTo>
                  <a:lnTo>
                    <a:pt x="101" y="205"/>
                  </a:lnTo>
                  <a:lnTo>
                    <a:pt x="105" y="207"/>
                  </a:lnTo>
                  <a:lnTo>
                    <a:pt x="109" y="208"/>
                  </a:lnTo>
                  <a:lnTo>
                    <a:pt x="113" y="210"/>
                  </a:lnTo>
                  <a:lnTo>
                    <a:pt x="117" y="211"/>
                  </a:lnTo>
                  <a:lnTo>
                    <a:pt x="121" y="212"/>
                  </a:lnTo>
                  <a:lnTo>
                    <a:pt x="125" y="214"/>
                  </a:lnTo>
                  <a:lnTo>
                    <a:pt x="129" y="215"/>
                  </a:lnTo>
                  <a:lnTo>
                    <a:pt x="132" y="216"/>
                  </a:lnTo>
                  <a:lnTo>
                    <a:pt x="135" y="217"/>
                  </a:lnTo>
                  <a:lnTo>
                    <a:pt x="138" y="219"/>
                  </a:lnTo>
                  <a:lnTo>
                    <a:pt x="141" y="220"/>
                  </a:lnTo>
                  <a:lnTo>
                    <a:pt x="143" y="222"/>
                  </a:lnTo>
                  <a:lnTo>
                    <a:pt x="146" y="224"/>
                  </a:lnTo>
                  <a:lnTo>
                    <a:pt x="149" y="226"/>
                  </a:lnTo>
                  <a:lnTo>
                    <a:pt x="151" y="229"/>
                  </a:lnTo>
                  <a:lnTo>
                    <a:pt x="153" y="232"/>
                  </a:lnTo>
                  <a:lnTo>
                    <a:pt x="155" y="234"/>
                  </a:lnTo>
                  <a:lnTo>
                    <a:pt x="157" y="238"/>
                  </a:lnTo>
                  <a:lnTo>
                    <a:pt x="158" y="242"/>
                  </a:lnTo>
                  <a:lnTo>
                    <a:pt x="160" y="246"/>
                  </a:lnTo>
                  <a:lnTo>
                    <a:pt x="161" y="251"/>
                  </a:lnTo>
                  <a:lnTo>
                    <a:pt x="162" y="256"/>
                  </a:lnTo>
                  <a:lnTo>
                    <a:pt x="163" y="262"/>
                  </a:lnTo>
                  <a:lnTo>
                    <a:pt x="164" y="269"/>
                  </a:lnTo>
                  <a:lnTo>
                    <a:pt x="165" y="276"/>
                  </a:lnTo>
                  <a:lnTo>
                    <a:pt x="166" y="284"/>
                  </a:lnTo>
                  <a:lnTo>
                    <a:pt x="167" y="299"/>
                  </a:lnTo>
                  <a:lnTo>
                    <a:pt x="167" y="307"/>
                  </a:lnTo>
                  <a:lnTo>
                    <a:pt x="167" y="314"/>
                  </a:lnTo>
                  <a:lnTo>
                    <a:pt x="167" y="321"/>
                  </a:lnTo>
                  <a:lnTo>
                    <a:pt x="167" y="327"/>
                  </a:lnTo>
                  <a:lnTo>
                    <a:pt x="167" y="334"/>
                  </a:lnTo>
                  <a:lnTo>
                    <a:pt x="167" y="340"/>
                  </a:lnTo>
                  <a:lnTo>
                    <a:pt x="167" y="345"/>
                  </a:lnTo>
                  <a:lnTo>
                    <a:pt x="167" y="351"/>
                  </a:lnTo>
                  <a:lnTo>
                    <a:pt x="167" y="356"/>
                  </a:lnTo>
                  <a:lnTo>
                    <a:pt x="167" y="362"/>
                  </a:lnTo>
                  <a:lnTo>
                    <a:pt x="167" y="367"/>
                  </a:lnTo>
                  <a:lnTo>
                    <a:pt x="167" y="372"/>
                  </a:lnTo>
                  <a:lnTo>
                    <a:pt x="167" y="376"/>
                  </a:lnTo>
                  <a:lnTo>
                    <a:pt x="168" y="381"/>
                  </a:lnTo>
                  <a:lnTo>
                    <a:pt x="169" y="386"/>
                  </a:lnTo>
                  <a:lnTo>
                    <a:pt x="169" y="390"/>
                  </a:lnTo>
                  <a:lnTo>
                    <a:pt x="170" y="395"/>
                  </a:lnTo>
                  <a:lnTo>
                    <a:pt x="172" y="400"/>
                  </a:lnTo>
                  <a:lnTo>
                    <a:pt x="173" y="404"/>
                  </a:lnTo>
                  <a:lnTo>
                    <a:pt x="175" y="409"/>
                  </a:lnTo>
                  <a:lnTo>
                    <a:pt x="177" y="414"/>
                  </a:lnTo>
                  <a:lnTo>
                    <a:pt x="180" y="418"/>
                  </a:lnTo>
                  <a:lnTo>
                    <a:pt x="182" y="423"/>
                  </a:lnTo>
                  <a:lnTo>
                    <a:pt x="185" y="428"/>
                  </a:lnTo>
                  <a:lnTo>
                    <a:pt x="189" y="433"/>
                  </a:lnTo>
                  <a:lnTo>
                    <a:pt x="193" y="438"/>
                  </a:lnTo>
                  <a:lnTo>
                    <a:pt x="197" y="443"/>
                  </a:lnTo>
                  <a:lnTo>
                    <a:pt x="202" y="449"/>
                  </a:lnTo>
                  <a:lnTo>
                    <a:pt x="207" y="454"/>
                  </a:lnTo>
                  <a:lnTo>
                    <a:pt x="213" y="460"/>
                  </a:lnTo>
                  <a:lnTo>
                    <a:pt x="220" y="467"/>
                  </a:lnTo>
                  <a:lnTo>
                    <a:pt x="224" y="470"/>
                  </a:lnTo>
                  <a:lnTo>
                    <a:pt x="227" y="472"/>
                  </a:lnTo>
                  <a:lnTo>
                    <a:pt x="231" y="474"/>
                  </a:lnTo>
                  <a:lnTo>
                    <a:pt x="234" y="476"/>
                  </a:lnTo>
                  <a:lnTo>
                    <a:pt x="237" y="477"/>
                  </a:lnTo>
                  <a:lnTo>
                    <a:pt x="240" y="478"/>
                  </a:lnTo>
                  <a:lnTo>
                    <a:pt x="243" y="480"/>
                  </a:lnTo>
                  <a:lnTo>
                    <a:pt x="245" y="480"/>
                  </a:lnTo>
                  <a:lnTo>
                    <a:pt x="248" y="481"/>
                  </a:lnTo>
                  <a:lnTo>
                    <a:pt x="251" y="482"/>
                  </a:lnTo>
                  <a:lnTo>
                    <a:pt x="253" y="482"/>
                  </a:lnTo>
                  <a:lnTo>
                    <a:pt x="255" y="482"/>
                  </a:lnTo>
                  <a:lnTo>
                    <a:pt x="257" y="483"/>
                  </a:lnTo>
                  <a:lnTo>
                    <a:pt x="259" y="484"/>
                  </a:lnTo>
                  <a:lnTo>
                    <a:pt x="261" y="484"/>
                  </a:lnTo>
                  <a:lnTo>
                    <a:pt x="262" y="485"/>
                  </a:lnTo>
                  <a:lnTo>
                    <a:pt x="264" y="486"/>
                  </a:lnTo>
                  <a:lnTo>
                    <a:pt x="265" y="487"/>
                  </a:lnTo>
                  <a:lnTo>
                    <a:pt x="267" y="488"/>
                  </a:lnTo>
                  <a:lnTo>
                    <a:pt x="268" y="490"/>
                  </a:lnTo>
                  <a:lnTo>
                    <a:pt x="269" y="492"/>
                  </a:lnTo>
                  <a:lnTo>
                    <a:pt x="270" y="494"/>
                  </a:lnTo>
                  <a:lnTo>
                    <a:pt x="270" y="497"/>
                  </a:lnTo>
                  <a:lnTo>
                    <a:pt x="271" y="500"/>
                  </a:lnTo>
                  <a:lnTo>
                    <a:pt x="271" y="504"/>
                  </a:lnTo>
                  <a:lnTo>
                    <a:pt x="272" y="508"/>
                  </a:lnTo>
                  <a:lnTo>
                    <a:pt x="272" y="513"/>
                  </a:lnTo>
                  <a:lnTo>
                    <a:pt x="272" y="518"/>
                  </a:lnTo>
                  <a:lnTo>
                    <a:pt x="272" y="524"/>
                  </a:lnTo>
                  <a:lnTo>
                    <a:pt x="272" y="531"/>
                  </a:lnTo>
                  <a:lnTo>
                    <a:pt x="271" y="546"/>
                  </a:lnTo>
                  <a:lnTo>
                    <a:pt x="270" y="553"/>
                  </a:lnTo>
                  <a:lnTo>
                    <a:pt x="269" y="560"/>
                  </a:lnTo>
                  <a:lnTo>
                    <a:pt x="267" y="568"/>
                  </a:lnTo>
                  <a:lnTo>
                    <a:pt x="266" y="575"/>
                  </a:lnTo>
                  <a:lnTo>
                    <a:pt x="264" y="582"/>
                  </a:lnTo>
                  <a:lnTo>
                    <a:pt x="262" y="589"/>
                  </a:lnTo>
                  <a:lnTo>
                    <a:pt x="260" y="596"/>
                  </a:lnTo>
                  <a:lnTo>
                    <a:pt x="258" y="603"/>
                  </a:lnTo>
                  <a:lnTo>
                    <a:pt x="255" y="610"/>
                  </a:lnTo>
                  <a:lnTo>
                    <a:pt x="253" y="617"/>
                  </a:lnTo>
                  <a:lnTo>
                    <a:pt x="251" y="624"/>
                  </a:lnTo>
                  <a:lnTo>
                    <a:pt x="249" y="631"/>
                  </a:lnTo>
                  <a:lnTo>
                    <a:pt x="247" y="638"/>
                  </a:lnTo>
                  <a:lnTo>
                    <a:pt x="245" y="645"/>
                  </a:lnTo>
                  <a:lnTo>
                    <a:pt x="242" y="652"/>
                  </a:lnTo>
                  <a:lnTo>
                    <a:pt x="240" y="659"/>
                  </a:lnTo>
                  <a:lnTo>
                    <a:pt x="239" y="666"/>
                  </a:lnTo>
                  <a:lnTo>
                    <a:pt x="237" y="673"/>
                  </a:lnTo>
                  <a:lnTo>
                    <a:pt x="235" y="680"/>
                  </a:lnTo>
                  <a:lnTo>
                    <a:pt x="234" y="688"/>
                  </a:lnTo>
                  <a:lnTo>
                    <a:pt x="233" y="695"/>
                  </a:lnTo>
                  <a:lnTo>
                    <a:pt x="232" y="703"/>
                  </a:lnTo>
                  <a:lnTo>
                    <a:pt x="231" y="710"/>
                  </a:lnTo>
                  <a:lnTo>
                    <a:pt x="231" y="718"/>
                  </a:lnTo>
                  <a:lnTo>
                    <a:pt x="231" y="726"/>
                  </a:lnTo>
                  <a:lnTo>
                    <a:pt x="231" y="734"/>
                  </a:lnTo>
                  <a:lnTo>
                    <a:pt x="232" y="742"/>
                  </a:lnTo>
                  <a:lnTo>
                    <a:pt x="233" y="750"/>
                  </a:lnTo>
                  <a:lnTo>
                    <a:pt x="235" y="758"/>
                  </a:lnTo>
                  <a:lnTo>
                    <a:pt x="237" y="767"/>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6" name="Freeform 32"/>
            <p:cNvSpPr>
              <a:spLocks/>
            </p:cNvSpPr>
            <p:nvPr/>
          </p:nvSpPr>
          <p:spPr bwMode="auto">
            <a:xfrm>
              <a:off x="970" y="1651"/>
              <a:ext cx="557" cy="424"/>
            </a:xfrm>
            <a:custGeom>
              <a:avLst/>
              <a:gdLst/>
              <a:ahLst/>
              <a:cxnLst>
                <a:cxn ang="0">
                  <a:pos x="17" y="3"/>
                </a:cxn>
                <a:cxn ang="0">
                  <a:pos x="35" y="0"/>
                </a:cxn>
                <a:cxn ang="0">
                  <a:pos x="55" y="1"/>
                </a:cxn>
                <a:cxn ang="0">
                  <a:pos x="75" y="6"/>
                </a:cxn>
                <a:cxn ang="0">
                  <a:pos x="96" y="13"/>
                </a:cxn>
                <a:cxn ang="0">
                  <a:pos x="116" y="23"/>
                </a:cxn>
                <a:cxn ang="0">
                  <a:pos x="137" y="34"/>
                </a:cxn>
                <a:cxn ang="0">
                  <a:pos x="157" y="48"/>
                </a:cxn>
                <a:cxn ang="0">
                  <a:pos x="176" y="62"/>
                </a:cxn>
                <a:cxn ang="0">
                  <a:pos x="194" y="77"/>
                </a:cxn>
                <a:cxn ang="0">
                  <a:pos x="210" y="93"/>
                </a:cxn>
                <a:cxn ang="0">
                  <a:pos x="225" y="109"/>
                </a:cxn>
                <a:cxn ang="0">
                  <a:pos x="237" y="124"/>
                </a:cxn>
                <a:cxn ang="0">
                  <a:pos x="248" y="138"/>
                </a:cxn>
                <a:cxn ang="0">
                  <a:pos x="255" y="151"/>
                </a:cxn>
                <a:cxn ang="0">
                  <a:pos x="260" y="163"/>
                </a:cxn>
                <a:cxn ang="0">
                  <a:pos x="273" y="197"/>
                </a:cxn>
                <a:cxn ang="0">
                  <a:pos x="286" y="215"/>
                </a:cxn>
                <a:cxn ang="0">
                  <a:pos x="300" y="230"/>
                </a:cxn>
                <a:cxn ang="0">
                  <a:pos x="315" y="243"/>
                </a:cxn>
                <a:cxn ang="0">
                  <a:pos x="332" y="255"/>
                </a:cxn>
                <a:cxn ang="0">
                  <a:pos x="350" y="264"/>
                </a:cxn>
                <a:cxn ang="0">
                  <a:pos x="370" y="273"/>
                </a:cxn>
                <a:cxn ang="0">
                  <a:pos x="389" y="281"/>
                </a:cxn>
                <a:cxn ang="0">
                  <a:pos x="409" y="289"/>
                </a:cxn>
                <a:cxn ang="0">
                  <a:pos x="428" y="298"/>
                </a:cxn>
                <a:cxn ang="0">
                  <a:pos x="448" y="308"/>
                </a:cxn>
                <a:cxn ang="0">
                  <a:pos x="466" y="319"/>
                </a:cxn>
                <a:cxn ang="0">
                  <a:pos x="483" y="331"/>
                </a:cxn>
                <a:cxn ang="0">
                  <a:pos x="499" y="347"/>
                </a:cxn>
                <a:cxn ang="0">
                  <a:pos x="514" y="365"/>
                </a:cxn>
                <a:cxn ang="0">
                  <a:pos x="522" y="378"/>
                </a:cxn>
                <a:cxn ang="0">
                  <a:pos x="524" y="381"/>
                </a:cxn>
                <a:cxn ang="0">
                  <a:pos x="526" y="385"/>
                </a:cxn>
                <a:cxn ang="0">
                  <a:pos x="528" y="388"/>
                </a:cxn>
                <a:cxn ang="0">
                  <a:pos x="530" y="391"/>
                </a:cxn>
                <a:cxn ang="0">
                  <a:pos x="532" y="394"/>
                </a:cxn>
                <a:cxn ang="0">
                  <a:pos x="534" y="397"/>
                </a:cxn>
                <a:cxn ang="0">
                  <a:pos x="536" y="400"/>
                </a:cxn>
                <a:cxn ang="0">
                  <a:pos x="538" y="403"/>
                </a:cxn>
                <a:cxn ang="0">
                  <a:pos x="541" y="406"/>
                </a:cxn>
                <a:cxn ang="0">
                  <a:pos x="543" y="409"/>
                </a:cxn>
                <a:cxn ang="0">
                  <a:pos x="546" y="412"/>
                </a:cxn>
                <a:cxn ang="0">
                  <a:pos x="548" y="415"/>
                </a:cxn>
                <a:cxn ang="0">
                  <a:pos x="550" y="417"/>
                </a:cxn>
                <a:cxn ang="0">
                  <a:pos x="553" y="420"/>
                </a:cxn>
                <a:cxn ang="0">
                  <a:pos x="556" y="423"/>
                </a:cxn>
              </a:cxnLst>
              <a:rect l="0" t="0" r="r" b="b"/>
              <a:pathLst>
                <a:path w="557" h="424">
                  <a:moveTo>
                    <a:pt x="0" y="9"/>
                  </a:moveTo>
                  <a:lnTo>
                    <a:pt x="17" y="3"/>
                  </a:lnTo>
                  <a:lnTo>
                    <a:pt x="26" y="1"/>
                  </a:lnTo>
                  <a:lnTo>
                    <a:pt x="35" y="0"/>
                  </a:lnTo>
                  <a:lnTo>
                    <a:pt x="45" y="1"/>
                  </a:lnTo>
                  <a:lnTo>
                    <a:pt x="55" y="1"/>
                  </a:lnTo>
                  <a:lnTo>
                    <a:pt x="65" y="3"/>
                  </a:lnTo>
                  <a:lnTo>
                    <a:pt x="75" y="6"/>
                  </a:lnTo>
                  <a:lnTo>
                    <a:pt x="85" y="9"/>
                  </a:lnTo>
                  <a:lnTo>
                    <a:pt x="96" y="13"/>
                  </a:lnTo>
                  <a:lnTo>
                    <a:pt x="106" y="18"/>
                  </a:lnTo>
                  <a:lnTo>
                    <a:pt x="116" y="23"/>
                  </a:lnTo>
                  <a:lnTo>
                    <a:pt x="127" y="28"/>
                  </a:lnTo>
                  <a:lnTo>
                    <a:pt x="137" y="34"/>
                  </a:lnTo>
                  <a:lnTo>
                    <a:pt x="147" y="41"/>
                  </a:lnTo>
                  <a:lnTo>
                    <a:pt x="157" y="48"/>
                  </a:lnTo>
                  <a:lnTo>
                    <a:pt x="166" y="55"/>
                  </a:lnTo>
                  <a:lnTo>
                    <a:pt x="176" y="62"/>
                  </a:lnTo>
                  <a:lnTo>
                    <a:pt x="185" y="69"/>
                  </a:lnTo>
                  <a:lnTo>
                    <a:pt x="194" y="77"/>
                  </a:lnTo>
                  <a:lnTo>
                    <a:pt x="202" y="85"/>
                  </a:lnTo>
                  <a:lnTo>
                    <a:pt x="210" y="93"/>
                  </a:lnTo>
                  <a:lnTo>
                    <a:pt x="218" y="101"/>
                  </a:lnTo>
                  <a:lnTo>
                    <a:pt x="225" y="109"/>
                  </a:lnTo>
                  <a:lnTo>
                    <a:pt x="231" y="116"/>
                  </a:lnTo>
                  <a:lnTo>
                    <a:pt x="237" y="124"/>
                  </a:lnTo>
                  <a:lnTo>
                    <a:pt x="243" y="131"/>
                  </a:lnTo>
                  <a:lnTo>
                    <a:pt x="248" y="138"/>
                  </a:lnTo>
                  <a:lnTo>
                    <a:pt x="252" y="145"/>
                  </a:lnTo>
                  <a:lnTo>
                    <a:pt x="255" y="151"/>
                  </a:lnTo>
                  <a:lnTo>
                    <a:pt x="258" y="157"/>
                  </a:lnTo>
                  <a:lnTo>
                    <a:pt x="260" y="163"/>
                  </a:lnTo>
                  <a:lnTo>
                    <a:pt x="268" y="186"/>
                  </a:lnTo>
                  <a:lnTo>
                    <a:pt x="273" y="197"/>
                  </a:lnTo>
                  <a:lnTo>
                    <a:pt x="279" y="206"/>
                  </a:lnTo>
                  <a:lnTo>
                    <a:pt x="286" y="215"/>
                  </a:lnTo>
                  <a:lnTo>
                    <a:pt x="292" y="223"/>
                  </a:lnTo>
                  <a:lnTo>
                    <a:pt x="300" y="230"/>
                  </a:lnTo>
                  <a:lnTo>
                    <a:pt x="307" y="237"/>
                  </a:lnTo>
                  <a:lnTo>
                    <a:pt x="315" y="243"/>
                  </a:lnTo>
                  <a:lnTo>
                    <a:pt x="324" y="249"/>
                  </a:lnTo>
                  <a:lnTo>
                    <a:pt x="332" y="255"/>
                  </a:lnTo>
                  <a:lnTo>
                    <a:pt x="341" y="259"/>
                  </a:lnTo>
                  <a:lnTo>
                    <a:pt x="350" y="264"/>
                  </a:lnTo>
                  <a:lnTo>
                    <a:pt x="360" y="269"/>
                  </a:lnTo>
                  <a:lnTo>
                    <a:pt x="370" y="273"/>
                  </a:lnTo>
                  <a:lnTo>
                    <a:pt x="379" y="277"/>
                  </a:lnTo>
                  <a:lnTo>
                    <a:pt x="389" y="281"/>
                  </a:lnTo>
                  <a:lnTo>
                    <a:pt x="399" y="285"/>
                  </a:lnTo>
                  <a:lnTo>
                    <a:pt x="409" y="289"/>
                  </a:lnTo>
                  <a:lnTo>
                    <a:pt x="419" y="294"/>
                  </a:lnTo>
                  <a:lnTo>
                    <a:pt x="428" y="298"/>
                  </a:lnTo>
                  <a:lnTo>
                    <a:pt x="438" y="303"/>
                  </a:lnTo>
                  <a:lnTo>
                    <a:pt x="448" y="308"/>
                  </a:lnTo>
                  <a:lnTo>
                    <a:pt x="457" y="313"/>
                  </a:lnTo>
                  <a:lnTo>
                    <a:pt x="466" y="319"/>
                  </a:lnTo>
                  <a:lnTo>
                    <a:pt x="475" y="325"/>
                  </a:lnTo>
                  <a:lnTo>
                    <a:pt x="483" y="331"/>
                  </a:lnTo>
                  <a:lnTo>
                    <a:pt x="492" y="339"/>
                  </a:lnTo>
                  <a:lnTo>
                    <a:pt x="499" y="347"/>
                  </a:lnTo>
                  <a:lnTo>
                    <a:pt x="507" y="355"/>
                  </a:lnTo>
                  <a:lnTo>
                    <a:pt x="514" y="365"/>
                  </a:lnTo>
                  <a:lnTo>
                    <a:pt x="520" y="375"/>
                  </a:lnTo>
                  <a:lnTo>
                    <a:pt x="522" y="378"/>
                  </a:lnTo>
                  <a:lnTo>
                    <a:pt x="523" y="380"/>
                  </a:lnTo>
                  <a:lnTo>
                    <a:pt x="524" y="381"/>
                  </a:lnTo>
                  <a:lnTo>
                    <a:pt x="525" y="383"/>
                  </a:lnTo>
                  <a:lnTo>
                    <a:pt x="526" y="385"/>
                  </a:lnTo>
                  <a:lnTo>
                    <a:pt x="527" y="386"/>
                  </a:lnTo>
                  <a:lnTo>
                    <a:pt x="528" y="388"/>
                  </a:lnTo>
                  <a:lnTo>
                    <a:pt x="529" y="389"/>
                  </a:lnTo>
                  <a:lnTo>
                    <a:pt x="530" y="391"/>
                  </a:lnTo>
                  <a:lnTo>
                    <a:pt x="531" y="393"/>
                  </a:lnTo>
                  <a:lnTo>
                    <a:pt x="532" y="394"/>
                  </a:lnTo>
                  <a:lnTo>
                    <a:pt x="533" y="396"/>
                  </a:lnTo>
                  <a:lnTo>
                    <a:pt x="534" y="397"/>
                  </a:lnTo>
                  <a:lnTo>
                    <a:pt x="535" y="399"/>
                  </a:lnTo>
                  <a:lnTo>
                    <a:pt x="536" y="400"/>
                  </a:lnTo>
                  <a:lnTo>
                    <a:pt x="537" y="402"/>
                  </a:lnTo>
                  <a:lnTo>
                    <a:pt x="538" y="403"/>
                  </a:lnTo>
                  <a:lnTo>
                    <a:pt x="540" y="405"/>
                  </a:lnTo>
                  <a:lnTo>
                    <a:pt x="541" y="406"/>
                  </a:lnTo>
                  <a:lnTo>
                    <a:pt x="542" y="408"/>
                  </a:lnTo>
                  <a:lnTo>
                    <a:pt x="543" y="409"/>
                  </a:lnTo>
                  <a:lnTo>
                    <a:pt x="544" y="411"/>
                  </a:lnTo>
                  <a:lnTo>
                    <a:pt x="546" y="412"/>
                  </a:lnTo>
                  <a:lnTo>
                    <a:pt x="547" y="413"/>
                  </a:lnTo>
                  <a:lnTo>
                    <a:pt x="548" y="415"/>
                  </a:lnTo>
                  <a:lnTo>
                    <a:pt x="549" y="416"/>
                  </a:lnTo>
                  <a:lnTo>
                    <a:pt x="550" y="417"/>
                  </a:lnTo>
                  <a:lnTo>
                    <a:pt x="552" y="419"/>
                  </a:lnTo>
                  <a:lnTo>
                    <a:pt x="553" y="420"/>
                  </a:lnTo>
                  <a:lnTo>
                    <a:pt x="554" y="421"/>
                  </a:lnTo>
                  <a:lnTo>
                    <a:pt x="556" y="423"/>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7" name="Freeform 33"/>
            <p:cNvSpPr>
              <a:spLocks/>
            </p:cNvSpPr>
            <p:nvPr/>
          </p:nvSpPr>
          <p:spPr bwMode="auto">
            <a:xfrm>
              <a:off x="4165" y="3560"/>
              <a:ext cx="167" cy="237"/>
            </a:xfrm>
            <a:custGeom>
              <a:avLst/>
              <a:gdLst/>
              <a:ahLst/>
              <a:cxnLst>
                <a:cxn ang="0">
                  <a:pos x="166" y="0"/>
                </a:cxn>
                <a:cxn ang="0">
                  <a:pos x="145" y="2"/>
                </a:cxn>
                <a:cxn ang="0">
                  <a:pos x="135" y="4"/>
                </a:cxn>
                <a:cxn ang="0">
                  <a:pos x="126" y="7"/>
                </a:cxn>
                <a:cxn ang="0">
                  <a:pos x="118" y="11"/>
                </a:cxn>
                <a:cxn ang="0">
                  <a:pos x="111" y="15"/>
                </a:cxn>
                <a:cxn ang="0">
                  <a:pos x="103" y="20"/>
                </a:cxn>
                <a:cxn ang="0">
                  <a:pos x="97" y="26"/>
                </a:cxn>
                <a:cxn ang="0">
                  <a:pos x="91" y="33"/>
                </a:cxn>
                <a:cxn ang="0">
                  <a:pos x="86" y="40"/>
                </a:cxn>
                <a:cxn ang="0">
                  <a:pos x="81" y="48"/>
                </a:cxn>
                <a:cxn ang="0">
                  <a:pos x="76" y="56"/>
                </a:cxn>
                <a:cxn ang="0">
                  <a:pos x="71" y="64"/>
                </a:cxn>
                <a:cxn ang="0">
                  <a:pos x="67" y="72"/>
                </a:cxn>
                <a:cxn ang="0">
                  <a:pos x="63" y="82"/>
                </a:cxn>
                <a:cxn ang="0">
                  <a:pos x="60" y="91"/>
                </a:cxn>
                <a:cxn ang="0">
                  <a:pos x="56" y="100"/>
                </a:cxn>
                <a:cxn ang="0">
                  <a:pos x="53" y="110"/>
                </a:cxn>
                <a:cxn ang="0">
                  <a:pos x="50" y="120"/>
                </a:cxn>
                <a:cxn ang="0">
                  <a:pos x="47" y="130"/>
                </a:cxn>
                <a:cxn ang="0">
                  <a:pos x="43" y="139"/>
                </a:cxn>
                <a:cxn ang="0">
                  <a:pos x="41" y="149"/>
                </a:cxn>
                <a:cxn ang="0">
                  <a:pos x="37" y="159"/>
                </a:cxn>
                <a:cxn ang="0">
                  <a:pos x="34" y="169"/>
                </a:cxn>
                <a:cxn ang="0">
                  <a:pos x="31" y="178"/>
                </a:cxn>
                <a:cxn ang="0">
                  <a:pos x="27" y="187"/>
                </a:cxn>
                <a:cxn ang="0">
                  <a:pos x="23" y="196"/>
                </a:cxn>
                <a:cxn ang="0">
                  <a:pos x="19" y="205"/>
                </a:cxn>
                <a:cxn ang="0">
                  <a:pos x="15" y="213"/>
                </a:cxn>
                <a:cxn ang="0">
                  <a:pos x="10" y="221"/>
                </a:cxn>
                <a:cxn ang="0">
                  <a:pos x="5" y="229"/>
                </a:cxn>
                <a:cxn ang="0">
                  <a:pos x="0" y="236"/>
                </a:cxn>
              </a:cxnLst>
              <a:rect l="0" t="0" r="r" b="b"/>
              <a:pathLst>
                <a:path w="167" h="237">
                  <a:moveTo>
                    <a:pt x="166" y="0"/>
                  </a:moveTo>
                  <a:lnTo>
                    <a:pt x="145" y="2"/>
                  </a:lnTo>
                  <a:lnTo>
                    <a:pt x="135" y="4"/>
                  </a:lnTo>
                  <a:lnTo>
                    <a:pt x="126" y="7"/>
                  </a:lnTo>
                  <a:lnTo>
                    <a:pt x="118" y="11"/>
                  </a:lnTo>
                  <a:lnTo>
                    <a:pt x="111" y="15"/>
                  </a:lnTo>
                  <a:lnTo>
                    <a:pt x="103" y="20"/>
                  </a:lnTo>
                  <a:lnTo>
                    <a:pt x="97" y="26"/>
                  </a:lnTo>
                  <a:lnTo>
                    <a:pt x="91" y="33"/>
                  </a:lnTo>
                  <a:lnTo>
                    <a:pt x="86" y="40"/>
                  </a:lnTo>
                  <a:lnTo>
                    <a:pt x="81" y="48"/>
                  </a:lnTo>
                  <a:lnTo>
                    <a:pt x="76" y="56"/>
                  </a:lnTo>
                  <a:lnTo>
                    <a:pt x="71" y="64"/>
                  </a:lnTo>
                  <a:lnTo>
                    <a:pt x="67" y="72"/>
                  </a:lnTo>
                  <a:lnTo>
                    <a:pt x="63" y="82"/>
                  </a:lnTo>
                  <a:lnTo>
                    <a:pt x="60" y="91"/>
                  </a:lnTo>
                  <a:lnTo>
                    <a:pt x="56" y="100"/>
                  </a:lnTo>
                  <a:lnTo>
                    <a:pt x="53" y="110"/>
                  </a:lnTo>
                  <a:lnTo>
                    <a:pt x="50" y="120"/>
                  </a:lnTo>
                  <a:lnTo>
                    <a:pt x="47" y="130"/>
                  </a:lnTo>
                  <a:lnTo>
                    <a:pt x="43" y="139"/>
                  </a:lnTo>
                  <a:lnTo>
                    <a:pt x="41" y="149"/>
                  </a:lnTo>
                  <a:lnTo>
                    <a:pt x="37" y="159"/>
                  </a:lnTo>
                  <a:lnTo>
                    <a:pt x="34" y="169"/>
                  </a:lnTo>
                  <a:lnTo>
                    <a:pt x="31" y="178"/>
                  </a:lnTo>
                  <a:lnTo>
                    <a:pt x="27" y="187"/>
                  </a:lnTo>
                  <a:lnTo>
                    <a:pt x="23" y="196"/>
                  </a:lnTo>
                  <a:lnTo>
                    <a:pt x="19" y="205"/>
                  </a:lnTo>
                  <a:lnTo>
                    <a:pt x="15" y="213"/>
                  </a:lnTo>
                  <a:lnTo>
                    <a:pt x="10" y="221"/>
                  </a:lnTo>
                  <a:lnTo>
                    <a:pt x="5" y="229"/>
                  </a:lnTo>
                  <a:lnTo>
                    <a:pt x="0" y="23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8" name="Freeform 34"/>
            <p:cNvSpPr>
              <a:spLocks/>
            </p:cNvSpPr>
            <p:nvPr/>
          </p:nvSpPr>
          <p:spPr bwMode="auto">
            <a:xfrm>
              <a:off x="3372" y="2896"/>
              <a:ext cx="427" cy="87"/>
            </a:xfrm>
            <a:custGeom>
              <a:avLst/>
              <a:gdLst/>
              <a:ahLst/>
              <a:cxnLst>
                <a:cxn ang="0">
                  <a:pos x="0" y="3"/>
                </a:cxn>
                <a:cxn ang="0">
                  <a:pos x="26" y="0"/>
                </a:cxn>
                <a:cxn ang="0">
                  <a:pos x="39" y="0"/>
                </a:cxn>
                <a:cxn ang="0">
                  <a:pos x="52" y="0"/>
                </a:cxn>
                <a:cxn ang="0">
                  <a:pos x="65" y="1"/>
                </a:cxn>
                <a:cxn ang="0">
                  <a:pos x="78" y="2"/>
                </a:cxn>
                <a:cxn ang="0">
                  <a:pos x="92" y="4"/>
                </a:cxn>
                <a:cxn ang="0">
                  <a:pos x="105" y="6"/>
                </a:cxn>
                <a:cxn ang="0">
                  <a:pos x="118" y="9"/>
                </a:cxn>
                <a:cxn ang="0">
                  <a:pos x="132" y="12"/>
                </a:cxn>
                <a:cxn ang="0">
                  <a:pos x="145" y="15"/>
                </a:cxn>
                <a:cxn ang="0">
                  <a:pos x="158" y="19"/>
                </a:cxn>
                <a:cxn ang="0">
                  <a:pos x="171" y="23"/>
                </a:cxn>
                <a:cxn ang="0">
                  <a:pos x="185" y="27"/>
                </a:cxn>
                <a:cxn ang="0">
                  <a:pos x="198" y="31"/>
                </a:cxn>
                <a:cxn ang="0">
                  <a:pos x="212" y="36"/>
                </a:cxn>
                <a:cxn ang="0">
                  <a:pos x="225" y="40"/>
                </a:cxn>
                <a:cxn ang="0">
                  <a:pos x="238" y="45"/>
                </a:cxn>
                <a:cxn ang="0">
                  <a:pos x="252" y="49"/>
                </a:cxn>
                <a:cxn ang="0">
                  <a:pos x="265" y="54"/>
                </a:cxn>
                <a:cxn ang="0">
                  <a:pos x="278" y="58"/>
                </a:cxn>
                <a:cxn ang="0">
                  <a:pos x="292" y="62"/>
                </a:cxn>
                <a:cxn ang="0">
                  <a:pos x="305" y="66"/>
                </a:cxn>
                <a:cxn ang="0">
                  <a:pos x="318" y="70"/>
                </a:cxn>
                <a:cxn ang="0">
                  <a:pos x="332" y="73"/>
                </a:cxn>
                <a:cxn ang="0">
                  <a:pos x="345" y="76"/>
                </a:cxn>
                <a:cxn ang="0">
                  <a:pos x="359" y="79"/>
                </a:cxn>
                <a:cxn ang="0">
                  <a:pos x="372" y="81"/>
                </a:cxn>
                <a:cxn ang="0">
                  <a:pos x="386" y="83"/>
                </a:cxn>
                <a:cxn ang="0">
                  <a:pos x="399" y="85"/>
                </a:cxn>
                <a:cxn ang="0">
                  <a:pos x="412" y="86"/>
                </a:cxn>
                <a:cxn ang="0">
                  <a:pos x="426" y="86"/>
                </a:cxn>
              </a:cxnLst>
              <a:rect l="0" t="0" r="r" b="b"/>
              <a:pathLst>
                <a:path w="427" h="87">
                  <a:moveTo>
                    <a:pt x="0" y="3"/>
                  </a:moveTo>
                  <a:lnTo>
                    <a:pt x="26" y="0"/>
                  </a:lnTo>
                  <a:lnTo>
                    <a:pt x="39" y="0"/>
                  </a:lnTo>
                  <a:lnTo>
                    <a:pt x="52" y="0"/>
                  </a:lnTo>
                  <a:lnTo>
                    <a:pt x="65" y="1"/>
                  </a:lnTo>
                  <a:lnTo>
                    <a:pt x="78" y="2"/>
                  </a:lnTo>
                  <a:lnTo>
                    <a:pt x="92" y="4"/>
                  </a:lnTo>
                  <a:lnTo>
                    <a:pt x="105" y="6"/>
                  </a:lnTo>
                  <a:lnTo>
                    <a:pt x="118" y="9"/>
                  </a:lnTo>
                  <a:lnTo>
                    <a:pt x="132" y="12"/>
                  </a:lnTo>
                  <a:lnTo>
                    <a:pt x="145" y="15"/>
                  </a:lnTo>
                  <a:lnTo>
                    <a:pt x="158" y="19"/>
                  </a:lnTo>
                  <a:lnTo>
                    <a:pt x="171" y="23"/>
                  </a:lnTo>
                  <a:lnTo>
                    <a:pt x="185" y="27"/>
                  </a:lnTo>
                  <a:lnTo>
                    <a:pt x="198" y="31"/>
                  </a:lnTo>
                  <a:lnTo>
                    <a:pt x="212" y="36"/>
                  </a:lnTo>
                  <a:lnTo>
                    <a:pt x="225" y="40"/>
                  </a:lnTo>
                  <a:lnTo>
                    <a:pt x="238" y="45"/>
                  </a:lnTo>
                  <a:lnTo>
                    <a:pt x="252" y="49"/>
                  </a:lnTo>
                  <a:lnTo>
                    <a:pt x="265" y="54"/>
                  </a:lnTo>
                  <a:lnTo>
                    <a:pt x="278" y="58"/>
                  </a:lnTo>
                  <a:lnTo>
                    <a:pt x="292" y="62"/>
                  </a:lnTo>
                  <a:lnTo>
                    <a:pt x="305" y="66"/>
                  </a:lnTo>
                  <a:lnTo>
                    <a:pt x="318" y="70"/>
                  </a:lnTo>
                  <a:lnTo>
                    <a:pt x="332" y="73"/>
                  </a:lnTo>
                  <a:lnTo>
                    <a:pt x="345" y="76"/>
                  </a:lnTo>
                  <a:lnTo>
                    <a:pt x="359" y="79"/>
                  </a:lnTo>
                  <a:lnTo>
                    <a:pt x="372" y="81"/>
                  </a:lnTo>
                  <a:lnTo>
                    <a:pt x="386" y="83"/>
                  </a:lnTo>
                  <a:lnTo>
                    <a:pt x="399" y="85"/>
                  </a:lnTo>
                  <a:lnTo>
                    <a:pt x="412" y="86"/>
                  </a:lnTo>
                  <a:lnTo>
                    <a:pt x="426" y="8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79" name="Line 35"/>
            <p:cNvSpPr>
              <a:spLocks noChangeShapeType="1"/>
            </p:cNvSpPr>
            <p:nvPr/>
          </p:nvSpPr>
          <p:spPr bwMode="auto">
            <a:xfrm flipV="1">
              <a:off x="3467" y="2770"/>
              <a:ext cx="47" cy="11"/>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2980" name="Freeform 36"/>
            <p:cNvSpPr>
              <a:spLocks/>
            </p:cNvSpPr>
            <p:nvPr/>
          </p:nvSpPr>
          <p:spPr bwMode="auto">
            <a:xfrm>
              <a:off x="1194" y="1047"/>
              <a:ext cx="547" cy="485"/>
            </a:xfrm>
            <a:custGeom>
              <a:avLst/>
              <a:gdLst/>
              <a:ahLst/>
              <a:cxnLst>
                <a:cxn ang="0">
                  <a:pos x="13" y="473"/>
                </a:cxn>
                <a:cxn ang="0">
                  <a:pos x="26" y="463"/>
                </a:cxn>
                <a:cxn ang="0">
                  <a:pos x="40" y="454"/>
                </a:cxn>
                <a:cxn ang="0">
                  <a:pos x="52" y="445"/>
                </a:cxn>
                <a:cxn ang="0">
                  <a:pos x="65" y="437"/>
                </a:cxn>
                <a:cxn ang="0">
                  <a:pos x="77" y="429"/>
                </a:cxn>
                <a:cxn ang="0">
                  <a:pos x="89" y="420"/>
                </a:cxn>
                <a:cxn ang="0">
                  <a:pos x="100" y="411"/>
                </a:cxn>
                <a:cxn ang="0">
                  <a:pos x="111" y="401"/>
                </a:cxn>
                <a:cxn ang="0">
                  <a:pos x="122" y="391"/>
                </a:cxn>
                <a:cxn ang="0">
                  <a:pos x="131" y="380"/>
                </a:cxn>
                <a:cxn ang="0">
                  <a:pos x="140" y="368"/>
                </a:cxn>
                <a:cxn ang="0">
                  <a:pos x="148" y="355"/>
                </a:cxn>
                <a:cxn ang="0">
                  <a:pos x="155" y="341"/>
                </a:cxn>
                <a:cxn ang="0">
                  <a:pos x="161" y="324"/>
                </a:cxn>
                <a:cxn ang="0">
                  <a:pos x="166" y="307"/>
                </a:cxn>
                <a:cxn ang="0">
                  <a:pos x="170" y="288"/>
                </a:cxn>
                <a:cxn ang="0">
                  <a:pos x="173" y="278"/>
                </a:cxn>
                <a:cxn ang="0">
                  <a:pos x="176" y="268"/>
                </a:cxn>
                <a:cxn ang="0">
                  <a:pos x="179" y="260"/>
                </a:cxn>
                <a:cxn ang="0">
                  <a:pos x="182" y="253"/>
                </a:cxn>
                <a:cxn ang="0">
                  <a:pos x="185" y="246"/>
                </a:cxn>
                <a:cxn ang="0">
                  <a:pos x="188" y="240"/>
                </a:cxn>
                <a:cxn ang="0">
                  <a:pos x="192" y="234"/>
                </a:cxn>
                <a:cxn ang="0">
                  <a:pos x="197" y="229"/>
                </a:cxn>
                <a:cxn ang="0">
                  <a:pos x="202" y="225"/>
                </a:cxn>
                <a:cxn ang="0">
                  <a:pos x="209" y="220"/>
                </a:cxn>
                <a:cxn ang="0">
                  <a:pos x="216" y="216"/>
                </a:cxn>
                <a:cxn ang="0">
                  <a:pos x="224" y="212"/>
                </a:cxn>
                <a:cxn ang="0">
                  <a:pos x="233" y="207"/>
                </a:cxn>
                <a:cxn ang="0">
                  <a:pos x="243" y="203"/>
                </a:cxn>
                <a:cxn ang="0">
                  <a:pos x="266" y="194"/>
                </a:cxn>
                <a:cxn ang="0">
                  <a:pos x="284" y="188"/>
                </a:cxn>
                <a:cxn ang="0">
                  <a:pos x="302" y="182"/>
                </a:cxn>
                <a:cxn ang="0">
                  <a:pos x="321" y="177"/>
                </a:cxn>
                <a:cxn ang="0">
                  <a:pos x="340" y="171"/>
                </a:cxn>
                <a:cxn ang="0">
                  <a:pos x="360" y="166"/>
                </a:cxn>
                <a:cxn ang="0">
                  <a:pos x="379" y="161"/>
                </a:cxn>
                <a:cxn ang="0">
                  <a:pos x="399" y="155"/>
                </a:cxn>
                <a:cxn ang="0">
                  <a:pos x="418" y="149"/>
                </a:cxn>
                <a:cxn ang="0">
                  <a:pos x="437" y="143"/>
                </a:cxn>
                <a:cxn ang="0">
                  <a:pos x="455" y="135"/>
                </a:cxn>
                <a:cxn ang="0">
                  <a:pos x="472" y="127"/>
                </a:cxn>
                <a:cxn ang="0">
                  <a:pos x="489" y="118"/>
                </a:cxn>
                <a:cxn ang="0">
                  <a:pos x="505" y="107"/>
                </a:cxn>
                <a:cxn ang="0">
                  <a:pos x="520" y="96"/>
                </a:cxn>
                <a:cxn ang="0">
                  <a:pos x="533" y="83"/>
                </a:cxn>
                <a:cxn ang="0">
                  <a:pos x="539" y="71"/>
                </a:cxn>
                <a:cxn ang="0">
                  <a:pos x="542" y="64"/>
                </a:cxn>
                <a:cxn ang="0">
                  <a:pos x="544" y="57"/>
                </a:cxn>
                <a:cxn ang="0">
                  <a:pos x="546" y="51"/>
                </a:cxn>
                <a:cxn ang="0">
                  <a:pos x="546" y="45"/>
                </a:cxn>
                <a:cxn ang="0">
                  <a:pos x="546" y="39"/>
                </a:cxn>
                <a:cxn ang="0">
                  <a:pos x="544" y="34"/>
                </a:cxn>
                <a:cxn ang="0">
                  <a:pos x="542" y="29"/>
                </a:cxn>
                <a:cxn ang="0">
                  <a:pos x="539" y="24"/>
                </a:cxn>
                <a:cxn ang="0">
                  <a:pos x="535" y="19"/>
                </a:cxn>
                <a:cxn ang="0">
                  <a:pos x="530" y="15"/>
                </a:cxn>
                <a:cxn ang="0">
                  <a:pos x="524" y="11"/>
                </a:cxn>
                <a:cxn ang="0">
                  <a:pos x="518" y="7"/>
                </a:cxn>
                <a:cxn ang="0">
                  <a:pos x="510" y="4"/>
                </a:cxn>
                <a:cxn ang="0">
                  <a:pos x="502" y="1"/>
                </a:cxn>
              </a:cxnLst>
              <a:rect l="0" t="0" r="r" b="b"/>
              <a:pathLst>
                <a:path w="547" h="485">
                  <a:moveTo>
                    <a:pt x="0" y="484"/>
                  </a:moveTo>
                  <a:lnTo>
                    <a:pt x="13" y="473"/>
                  </a:lnTo>
                  <a:lnTo>
                    <a:pt x="20" y="468"/>
                  </a:lnTo>
                  <a:lnTo>
                    <a:pt x="26" y="463"/>
                  </a:lnTo>
                  <a:lnTo>
                    <a:pt x="33" y="459"/>
                  </a:lnTo>
                  <a:lnTo>
                    <a:pt x="40" y="454"/>
                  </a:lnTo>
                  <a:lnTo>
                    <a:pt x="46" y="450"/>
                  </a:lnTo>
                  <a:lnTo>
                    <a:pt x="52" y="445"/>
                  </a:lnTo>
                  <a:lnTo>
                    <a:pt x="59" y="441"/>
                  </a:lnTo>
                  <a:lnTo>
                    <a:pt x="65" y="437"/>
                  </a:lnTo>
                  <a:lnTo>
                    <a:pt x="71" y="433"/>
                  </a:lnTo>
                  <a:lnTo>
                    <a:pt x="77" y="429"/>
                  </a:lnTo>
                  <a:lnTo>
                    <a:pt x="83" y="424"/>
                  </a:lnTo>
                  <a:lnTo>
                    <a:pt x="89" y="420"/>
                  </a:lnTo>
                  <a:lnTo>
                    <a:pt x="95" y="415"/>
                  </a:lnTo>
                  <a:lnTo>
                    <a:pt x="100" y="411"/>
                  </a:lnTo>
                  <a:lnTo>
                    <a:pt x="106" y="406"/>
                  </a:lnTo>
                  <a:lnTo>
                    <a:pt x="111" y="401"/>
                  </a:lnTo>
                  <a:lnTo>
                    <a:pt x="116" y="397"/>
                  </a:lnTo>
                  <a:lnTo>
                    <a:pt x="122" y="391"/>
                  </a:lnTo>
                  <a:lnTo>
                    <a:pt x="126" y="386"/>
                  </a:lnTo>
                  <a:lnTo>
                    <a:pt x="131" y="380"/>
                  </a:lnTo>
                  <a:lnTo>
                    <a:pt x="136" y="375"/>
                  </a:lnTo>
                  <a:lnTo>
                    <a:pt x="140" y="368"/>
                  </a:lnTo>
                  <a:lnTo>
                    <a:pt x="144" y="362"/>
                  </a:lnTo>
                  <a:lnTo>
                    <a:pt x="148" y="355"/>
                  </a:lnTo>
                  <a:lnTo>
                    <a:pt x="151" y="348"/>
                  </a:lnTo>
                  <a:lnTo>
                    <a:pt x="155" y="341"/>
                  </a:lnTo>
                  <a:lnTo>
                    <a:pt x="158" y="333"/>
                  </a:lnTo>
                  <a:lnTo>
                    <a:pt x="161" y="324"/>
                  </a:lnTo>
                  <a:lnTo>
                    <a:pt x="164" y="315"/>
                  </a:lnTo>
                  <a:lnTo>
                    <a:pt x="166" y="307"/>
                  </a:lnTo>
                  <a:lnTo>
                    <a:pt x="169" y="294"/>
                  </a:lnTo>
                  <a:lnTo>
                    <a:pt x="170" y="288"/>
                  </a:lnTo>
                  <a:lnTo>
                    <a:pt x="172" y="283"/>
                  </a:lnTo>
                  <a:lnTo>
                    <a:pt x="173" y="278"/>
                  </a:lnTo>
                  <a:lnTo>
                    <a:pt x="174" y="273"/>
                  </a:lnTo>
                  <a:lnTo>
                    <a:pt x="176" y="268"/>
                  </a:lnTo>
                  <a:lnTo>
                    <a:pt x="177" y="264"/>
                  </a:lnTo>
                  <a:lnTo>
                    <a:pt x="179" y="260"/>
                  </a:lnTo>
                  <a:lnTo>
                    <a:pt x="180" y="256"/>
                  </a:lnTo>
                  <a:lnTo>
                    <a:pt x="182" y="253"/>
                  </a:lnTo>
                  <a:lnTo>
                    <a:pt x="183" y="249"/>
                  </a:lnTo>
                  <a:lnTo>
                    <a:pt x="185" y="246"/>
                  </a:lnTo>
                  <a:lnTo>
                    <a:pt x="187" y="243"/>
                  </a:lnTo>
                  <a:lnTo>
                    <a:pt x="188" y="240"/>
                  </a:lnTo>
                  <a:lnTo>
                    <a:pt x="190" y="237"/>
                  </a:lnTo>
                  <a:lnTo>
                    <a:pt x="192" y="234"/>
                  </a:lnTo>
                  <a:lnTo>
                    <a:pt x="195" y="232"/>
                  </a:lnTo>
                  <a:lnTo>
                    <a:pt x="197" y="229"/>
                  </a:lnTo>
                  <a:lnTo>
                    <a:pt x="200" y="227"/>
                  </a:lnTo>
                  <a:lnTo>
                    <a:pt x="202" y="225"/>
                  </a:lnTo>
                  <a:lnTo>
                    <a:pt x="206" y="223"/>
                  </a:lnTo>
                  <a:lnTo>
                    <a:pt x="209" y="220"/>
                  </a:lnTo>
                  <a:lnTo>
                    <a:pt x="212" y="218"/>
                  </a:lnTo>
                  <a:lnTo>
                    <a:pt x="216" y="216"/>
                  </a:lnTo>
                  <a:lnTo>
                    <a:pt x="220" y="214"/>
                  </a:lnTo>
                  <a:lnTo>
                    <a:pt x="224" y="212"/>
                  </a:lnTo>
                  <a:lnTo>
                    <a:pt x="228" y="210"/>
                  </a:lnTo>
                  <a:lnTo>
                    <a:pt x="233" y="207"/>
                  </a:lnTo>
                  <a:lnTo>
                    <a:pt x="238" y="205"/>
                  </a:lnTo>
                  <a:lnTo>
                    <a:pt x="243" y="203"/>
                  </a:lnTo>
                  <a:lnTo>
                    <a:pt x="249" y="201"/>
                  </a:lnTo>
                  <a:lnTo>
                    <a:pt x="266" y="194"/>
                  </a:lnTo>
                  <a:lnTo>
                    <a:pt x="275" y="191"/>
                  </a:lnTo>
                  <a:lnTo>
                    <a:pt x="284" y="188"/>
                  </a:lnTo>
                  <a:lnTo>
                    <a:pt x="293" y="185"/>
                  </a:lnTo>
                  <a:lnTo>
                    <a:pt x="302" y="182"/>
                  </a:lnTo>
                  <a:lnTo>
                    <a:pt x="312" y="179"/>
                  </a:lnTo>
                  <a:lnTo>
                    <a:pt x="321" y="177"/>
                  </a:lnTo>
                  <a:lnTo>
                    <a:pt x="331" y="174"/>
                  </a:lnTo>
                  <a:lnTo>
                    <a:pt x="340" y="171"/>
                  </a:lnTo>
                  <a:lnTo>
                    <a:pt x="350" y="169"/>
                  </a:lnTo>
                  <a:lnTo>
                    <a:pt x="360" y="166"/>
                  </a:lnTo>
                  <a:lnTo>
                    <a:pt x="370" y="164"/>
                  </a:lnTo>
                  <a:lnTo>
                    <a:pt x="379" y="161"/>
                  </a:lnTo>
                  <a:lnTo>
                    <a:pt x="389" y="158"/>
                  </a:lnTo>
                  <a:lnTo>
                    <a:pt x="399" y="155"/>
                  </a:lnTo>
                  <a:lnTo>
                    <a:pt x="408" y="153"/>
                  </a:lnTo>
                  <a:lnTo>
                    <a:pt x="418" y="149"/>
                  </a:lnTo>
                  <a:lnTo>
                    <a:pt x="427" y="146"/>
                  </a:lnTo>
                  <a:lnTo>
                    <a:pt x="437" y="143"/>
                  </a:lnTo>
                  <a:lnTo>
                    <a:pt x="446" y="139"/>
                  </a:lnTo>
                  <a:lnTo>
                    <a:pt x="455" y="135"/>
                  </a:lnTo>
                  <a:lnTo>
                    <a:pt x="464" y="131"/>
                  </a:lnTo>
                  <a:lnTo>
                    <a:pt x="472" y="127"/>
                  </a:lnTo>
                  <a:lnTo>
                    <a:pt x="481" y="123"/>
                  </a:lnTo>
                  <a:lnTo>
                    <a:pt x="489" y="118"/>
                  </a:lnTo>
                  <a:lnTo>
                    <a:pt x="497" y="113"/>
                  </a:lnTo>
                  <a:lnTo>
                    <a:pt x="505" y="107"/>
                  </a:lnTo>
                  <a:lnTo>
                    <a:pt x="512" y="102"/>
                  </a:lnTo>
                  <a:lnTo>
                    <a:pt x="520" y="96"/>
                  </a:lnTo>
                  <a:lnTo>
                    <a:pt x="526" y="89"/>
                  </a:lnTo>
                  <a:lnTo>
                    <a:pt x="533" y="83"/>
                  </a:lnTo>
                  <a:lnTo>
                    <a:pt x="537" y="75"/>
                  </a:lnTo>
                  <a:lnTo>
                    <a:pt x="539" y="71"/>
                  </a:lnTo>
                  <a:lnTo>
                    <a:pt x="541" y="68"/>
                  </a:lnTo>
                  <a:lnTo>
                    <a:pt x="542" y="64"/>
                  </a:lnTo>
                  <a:lnTo>
                    <a:pt x="544" y="61"/>
                  </a:lnTo>
                  <a:lnTo>
                    <a:pt x="544" y="57"/>
                  </a:lnTo>
                  <a:lnTo>
                    <a:pt x="545" y="54"/>
                  </a:lnTo>
                  <a:lnTo>
                    <a:pt x="546" y="51"/>
                  </a:lnTo>
                  <a:lnTo>
                    <a:pt x="546" y="48"/>
                  </a:lnTo>
                  <a:lnTo>
                    <a:pt x="546" y="45"/>
                  </a:lnTo>
                  <a:lnTo>
                    <a:pt x="546" y="42"/>
                  </a:lnTo>
                  <a:lnTo>
                    <a:pt x="546" y="39"/>
                  </a:lnTo>
                  <a:lnTo>
                    <a:pt x="545" y="37"/>
                  </a:lnTo>
                  <a:lnTo>
                    <a:pt x="544" y="34"/>
                  </a:lnTo>
                  <a:lnTo>
                    <a:pt x="543" y="31"/>
                  </a:lnTo>
                  <a:lnTo>
                    <a:pt x="542" y="29"/>
                  </a:lnTo>
                  <a:lnTo>
                    <a:pt x="540" y="26"/>
                  </a:lnTo>
                  <a:lnTo>
                    <a:pt x="539" y="24"/>
                  </a:lnTo>
                  <a:lnTo>
                    <a:pt x="537" y="21"/>
                  </a:lnTo>
                  <a:lnTo>
                    <a:pt x="535" y="19"/>
                  </a:lnTo>
                  <a:lnTo>
                    <a:pt x="532" y="17"/>
                  </a:lnTo>
                  <a:lnTo>
                    <a:pt x="530" y="15"/>
                  </a:lnTo>
                  <a:lnTo>
                    <a:pt x="527" y="13"/>
                  </a:lnTo>
                  <a:lnTo>
                    <a:pt x="524" y="11"/>
                  </a:lnTo>
                  <a:lnTo>
                    <a:pt x="521" y="9"/>
                  </a:lnTo>
                  <a:lnTo>
                    <a:pt x="518" y="7"/>
                  </a:lnTo>
                  <a:lnTo>
                    <a:pt x="514" y="6"/>
                  </a:lnTo>
                  <a:lnTo>
                    <a:pt x="510" y="4"/>
                  </a:lnTo>
                  <a:lnTo>
                    <a:pt x="506" y="3"/>
                  </a:lnTo>
                  <a:lnTo>
                    <a:pt x="502" y="1"/>
                  </a:lnTo>
                  <a:lnTo>
                    <a:pt x="498"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1" name="Freeform 37"/>
            <p:cNvSpPr>
              <a:spLocks/>
            </p:cNvSpPr>
            <p:nvPr/>
          </p:nvSpPr>
          <p:spPr bwMode="auto">
            <a:xfrm>
              <a:off x="1360" y="1429"/>
              <a:ext cx="771" cy="398"/>
            </a:xfrm>
            <a:custGeom>
              <a:avLst/>
              <a:gdLst/>
              <a:ahLst/>
              <a:cxnLst>
                <a:cxn ang="0">
                  <a:pos x="29" y="205"/>
                </a:cxn>
                <a:cxn ang="0">
                  <a:pos x="53" y="199"/>
                </a:cxn>
                <a:cxn ang="0">
                  <a:pos x="74" y="189"/>
                </a:cxn>
                <a:cxn ang="0">
                  <a:pos x="92" y="176"/>
                </a:cxn>
                <a:cxn ang="0">
                  <a:pos x="107" y="162"/>
                </a:cxn>
                <a:cxn ang="0">
                  <a:pos x="121" y="146"/>
                </a:cxn>
                <a:cxn ang="0">
                  <a:pos x="134" y="130"/>
                </a:cxn>
                <a:cxn ang="0">
                  <a:pos x="147" y="114"/>
                </a:cxn>
                <a:cxn ang="0">
                  <a:pos x="162" y="99"/>
                </a:cxn>
                <a:cxn ang="0">
                  <a:pos x="178" y="86"/>
                </a:cxn>
                <a:cxn ang="0">
                  <a:pos x="199" y="73"/>
                </a:cxn>
                <a:cxn ang="0">
                  <a:pos x="222" y="64"/>
                </a:cxn>
                <a:cxn ang="0">
                  <a:pos x="253" y="53"/>
                </a:cxn>
                <a:cxn ang="0">
                  <a:pos x="290" y="42"/>
                </a:cxn>
                <a:cxn ang="0">
                  <a:pos x="330" y="30"/>
                </a:cxn>
                <a:cxn ang="0">
                  <a:pos x="372" y="19"/>
                </a:cxn>
                <a:cxn ang="0">
                  <a:pos x="413" y="10"/>
                </a:cxn>
                <a:cxn ang="0">
                  <a:pos x="450" y="3"/>
                </a:cxn>
                <a:cxn ang="0">
                  <a:pos x="482" y="0"/>
                </a:cxn>
                <a:cxn ang="0">
                  <a:pos x="506" y="1"/>
                </a:cxn>
                <a:cxn ang="0">
                  <a:pos x="521" y="7"/>
                </a:cxn>
                <a:cxn ang="0">
                  <a:pos x="540" y="32"/>
                </a:cxn>
                <a:cxn ang="0">
                  <a:pos x="552" y="54"/>
                </a:cxn>
                <a:cxn ang="0">
                  <a:pos x="564" y="78"/>
                </a:cxn>
                <a:cxn ang="0">
                  <a:pos x="576" y="104"/>
                </a:cxn>
                <a:cxn ang="0">
                  <a:pos x="587" y="131"/>
                </a:cxn>
                <a:cxn ang="0">
                  <a:pos x="598" y="158"/>
                </a:cxn>
                <a:cxn ang="0">
                  <a:pos x="611" y="185"/>
                </a:cxn>
                <a:cxn ang="0">
                  <a:pos x="624" y="211"/>
                </a:cxn>
                <a:cxn ang="0">
                  <a:pos x="640" y="237"/>
                </a:cxn>
                <a:cxn ang="0">
                  <a:pos x="656" y="260"/>
                </a:cxn>
                <a:cxn ang="0">
                  <a:pos x="674" y="277"/>
                </a:cxn>
                <a:cxn ang="0">
                  <a:pos x="684" y="282"/>
                </a:cxn>
                <a:cxn ang="0">
                  <a:pos x="693" y="283"/>
                </a:cxn>
                <a:cxn ang="0">
                  <a:pos x="701" y="281"/>
                </a:cxn>
                <a:cxn ang="0">
                  <a:pos x="709" y="279"/>
                </a:cxn>
                <a:cxn ang="0">
                  <a:pos x="717" y="276"/>
                </a:cxn>
                <a:cxn ang="0">
                  <a:pos x="725" y="275"/>
                </a:cxn>
                <a:cxn ang="0">
                  <a:pos x="733" y="276"/>
                </a:cxn>
                <a:cxn ang="0">
                  <a:pos x="741" y="281"/>
                </a:cxn>
                <a:cxn ang="0">
                  <a:pos x="750" y="291"/>
                </a:cxn>
                <a:cxn ang="0">
                  <a:pos x="760" y="307"/>
                </a:cxn>
                <a:cxn ang="0">
                  <a:pos x="763" y="315"/>
                </a:cxn>
                <a:cxn ang="0">
                  <a:pos x="764" y="324"/>
                </a:cxn>
                <a:cxn ang="0">
                  <a:pos x="765" y="333"/>
                </a:cxn>
                <a:cxn ang="0">
                  <a:pos x="765" y="342"/>
                </a:cxn>
                <a:cxn ang="0">
                  <a:pos x="765" y="351"/>
                </a:cxn>
                <a:cxn ang="0">
                  <a:pos x="765" y="361"/>
                </a:cxn>
                <a:cxn ang="0">
                  <a:pos x="765" y="370"/>
                </a:cxn>
                <a:cxn ang="0">
                  <a:pos x="766" y="379"/>
                </a:cxn>
                <a:cxn ang="0">
                  <a:pos x="767" y="388"/>
                </a:cxn>
                <a:cxn ang="0">
                  <a:pos x="770" y="397"/>
                </a:cxn>
              </a:cxnLst>
              <a:rect l="0" t="0" r="r" b="b"/>
              <a:pathLst>
                <a:path w="771" h="398">
                  <a:moveTo>
                    <a:pt x="0" y="208"/>
                  </a:moveTo>
                  <a:lnTo>
                    <a:pt x="20" y="206"/>
                  </a:lnTo>
                  <a:lnTo>
                    <a:pt x="29" y="205"/>
                  </a:lnTo>
                  <a:lnTo>
                    <a:pt x="38" y="203"/>
                  </a:lnTo>
                  <a:lnTo>
                    <a:pt x="46" y="201"/>
                  </a:lnTo>
                  <a:lnTo>
                    <a:pt x="53" y="199"/>
                  </a:lnTo>
                  <a:lnTo>
                    <a:pt x="60" y="195"/>
                  </a:lnTo>
                  <a:lnTo>
                    <a:pt x="67" y="192"/>
                  </a:lnTo>
                  <a:lnTo>
                    <a:pt x="74" y="189"/>
                  </a:lnTo>
                  <a:lnTo>
                    <a:pt x="80" y="185"/>
                  </a:lnTo>
                  <a:lnTo>
                    <a:pt x="86" y="181"/>
                  </a:lnTo>
                  <a:lnTo>
                    <a:pt x="92" y="176"/>
                  </a:lnTo>
                  <a:lnTo>
                    <a:pt x="97" y="171"/>
                  </a:lnTo>
                  <a:lnTo>
                    <a:pt x="102" y="167"/>
                  </a:lnTo>
                  <a:lnTo>
                    <a:pt x="107" y="162"/>
                  </a:lnTo>
                  <a:lnTo>
                    <a:pt x="112" y="157"/>
                  </a:lnTo>
                  <a:lnTo>
                    <a:pt x="116" y="151"/>
                  </a:lnTo>
                  <a:lnTo>
                    <a:pt x="121" y="146"/>
                  </a:lnTo>
                  <a:lnTo>
                    <a:pt x="125" y="141"/>
                  </a:lnTo>
                  <a:lnTo>
                    <a:pt x="130" y="135"/>
                  </a:lnTo>
                  <a:lnTo>
                    <a:pt x="134" y="130"/>
                  </a:lnTo>
                  <a:lnTo>
                    <a:pt x="138" y="125"/>
                  </a:lnTo>
                  <a:lnTo>
                    <a:pt x="143" y="119"/>
                  </a:lnTo>
                  <a:lnTo>
                    <a:pt x="147" y="114"/>
                  </a:lnTo>
                  <a:lnTo>
                    <a:pt x="152" y="109"/>
                  </a:lnTo>
                  <a:lnTo>
                    <a:pt x="156" y="104"/>
                  </a:lnTo>
                  <a:lnTo>
                    <a:pt x="162" y="99"/>
                  </a:lnTo>
                  <a:lnTo>
                    <a:pt x="166" y="95"/>
                  </a:lnTo>
                  <a:lnTo>
                    <a:pt x="172" y="90"/>
                  </a:lnTo>
                  <a:lnTo>
                    <a:pt x="178" y="86"/>
                  </a:lnTo>
                  <a:lnTo>
                    <a:pt x="183" y="82"/>
                  </a:lnTo>
                  <a:lnTo>
                    <a:pt x="190" y="78"/>
                  </a:lnTo>
                  <a:lnTo>
                    <a:pt x="199" y="73"/>
                  </a:lnTo>
                  <a:lnTo>
                    <a:pt x="206" y="71"/>
                  </a:lnTo>
                  <a:lnTo>
                    <a:pt x="213" y="67"/>
                  </a:lnTo>
                  <a:lnTo>
                    <a:pt x="222" y="64"/>
                  </a:lnTo>
                  <a:lnTo>
                    <a:pt x="231" y="61"/>
                  </a:lnTo>
                  <a:lnTo>
                    <a:pt x="242" y="57"/>
                  </a:lnTo>
                  <a:lnTo>
                    <a:pt x="253" y="53"/>
                  </a:lnTo>
                  <a:lnTo>
                    <a:pt x="264" y="50"/>
                  </a:lnTo>
                  <a:lnTo>
                    <a:pt x="277" y="46"/>
                  </a:lnTo>
                  <a:lnTo>
                    <a:pt x="290" y="42"/>
                  </a:lnTo>
                  <a:lnTo>
                    <a:pt x="303" y="38"/>
                  </a:lnTo>
                  <a:lnTo>
                    <a:pt x="316" y="34"/>
                  </a:lnTo>
                  <a:lnTo>
                    <a:pt x="330" y="30"/>
                  </a:lnTo>
                  <a:lnTo>
                    <a:pt x="344" y="26"/>
                  </a:lnTo>
                  <a:lnTo>
                    <a:pt x="358" y="23"/>
                  </a:lnTo>
                  <a:lnTo>
                    <a:pt x="372" y="19"/>
                  </a:lnTo>
                  <a:lnTo>
                    <a:pt x="386" y="16"/>
                  </a:lnTo>
                  <a:lnTo>
                    <a:pt x="399" y="13"/>
                  </a:lnTo>
                  <a:lnTo>
                    <a:pt x="413" y="10"/>
                  </a:lnTo>
                  <a:lnTo>
                    <a:pt x="426" y="7"/>
                  </a:lnTo>
                  <a:lnTo>
                    <a:pt x="438" y="5"/>
                  </a:lnTo>
                  <a:lnTo>
                    <a:pt x="450" y="3"/>
                  </a:lnTo>
                  <a:lnTo>
                    <a:pt x="462" y="2"/>
                  </a:lnTo>
                  <a:lnTo>
                    <a:pt x="472" y="1"/>
                  </a:lnTo>
                  <a:lnTo>
                    <a:pt x="482" y="0"/>
                  </a:lnTo>
                  <a:lnTo>
                    <a:pt x="491" y="0"/>
                  </a:lnTo>
                  <a:lnTo>
                    <a:pt x="500" y="0"/>
                  </a:lnTo>
                  <a:lnTo>
                    <a:pt x="506" y="1"/>
                  </a:lnTo>
                  <a:lnTo>
                    <a:pt x="512" y="3"/>
                  </a:lnTo>
                  <a:lnTo>
                    <a:pt x="517" y="5"/>
                  </a:lnTo>
                  <a:lnTo>
                    <a:pt x="521" y="7"/>
                  </a:lnTo>
                  <a:lnTo>
                    <a:pt x="530" y="19"/>
                  </a:lnTo>
                  <a:lnTo>
                    <a:pt x="535" y="25"/>
                  </a:lnTo>
                  <a:lnTo>
                    <a:pt x="540" y="32"/>
                  </a:lnTo>
                  <a:lnTo>
                    <a:pt x="544" y="39"/>
                  </a:lnTo>
                  <a:lnTo>
                    <a:pt x="548" y="47"/>
                  </a:lnTo>
                  <a:lnTo>
                    <a:pt x="552" y="54"/>
                  </a:lnTo>
                  <a:lnTo>
                    <a:pt x="556" y="62"/>
                  </a:lnTo>
                  <a:lnTo>
                    <a:pt x="560" y="70"/>
                  </a:lnTo>
                  <a:lnTo>
                    <a:pt x="564" y="78"/>
                  </a:lnTo>
                  <a:lnTo>
                    <a:pt x="568" y="87"/>
                  </a:lnTo>
                  <a:lnTo>
                    <a:pt x="572" y="95"/>
                  </a:lnTo>
                  <a:lnTo>
                    <a:pt x="576" y="104"/>
                  </a:lnTo>
                  <a:lnTo>
                    <a:pt x="579" y="113"/>
                  </a:lnTo>
                  <a:lnTo>
                    <a:pt x="583" y="122"/>
                  </a:lnTo>
                  <a:lnTo>
                    <a:pt x="587" y="131"/>
                  </a:lnTo>
                  <a:lnTo>
                    <a:pt x="591" y="140"/>
                  </a:lnTo>
                  <a:lnTo>
                    <a:pt x="595" y="149"/>
                  </a:lnTo>
                  <a:lnTo>
                    <a:pt x="598" y="158"/>
                  </a:lnTo>
                  <a:lnTo>
                    <a:pt x="603" y="167"/>
                  </a:lnTo>
                  <a:lnTo>
                    <a:pt x="607" y="176"/>
                  </a:lnTo>
                  <a:lnTo>
                    <a:pt x="611" y="185"/>
                  </a:lnTo>
                  <a:lnTo>
                    <a:pt x="615" y="194"/>
                  </a:lnTo>
                  <a:lnTo>
                    <a:pt x="620" y="203"/>
                  </a:lnTo>
                  <a:lnTo>
                    <a:pt x="624" y="211"/>
                  </a:lnTo>
                  <a:lnTo>
                    <a:pt x="629" y="220"/>
                  </a:lnTo>
                  <a:lnTo>
                    <a:pt x="634" y="228"/>
                  </a:lnTo>
                  <a:lnTo>
                    <a:pt x="640" y="237"/>
                  </a:lnTo>
                  <a:lnTo>
                    <a:pt x="645" y="245"/>
                  </a:lnTo>
                  <a:lnTo>
                    <a:pt x="650" y="252"/>
                  </a:lnTo>
                  <a:lnTo>
                    <a:pt x="656" y="260"/>
                  </a:lnTo>
                  <a:lnTo>
                    <a:pt x="663" y="267"/>
                  </a:lnTo>
                  <a:lnTo>
                    <a:pt x="670" y="274"/>
                  </a:lnTo>
                  <a:lnTo>
                    <a:pt x="674" y="277"/>
                  </a:lnTo>
                  <a:lnTo>
                    <a:pt x="677" y="279"/>
                  </a:lnTo>
                  <a:lnTo>
                    <a:pt x="681" y="281"/>
                  </a:lnTo>
                  <a:lnTo>
                    <a:pt x="684" y="282"/>
                  </a:lnTo>
                  <a:lnTo>
                    <a:pt x="687" y="283"/>
                  </a:lnTo>
                  <a:lnTo>
                    <a:pt x="690" y="283"/>
                  </a:lnTo>
                  <a:lnTo>
                    <a:pt x="693" y="283"/>
                  </a:lnTo>
                  <a:lnTo>
                    <a:pt x="696" y="283"/>
                  </a:lnTo>
                  <a:lnTo>
                    <a:pt x="698" y="282"/>
                  </a:lnTo>
                  <a:lnTo>
                    <a:pt x="701" y="281"/>
                  </a:lnTo>
                  <a:lnTo>
                    <a:pt x="704" y="281"/>
                  </a:lnTo>
                  <a:lnTo>
                    <a:pt x="707" y="280"/>
                  </a:lnTo>
                  <a:lnTo>
                    <a:pt x="709" y="279"/>
                  </a:lnTo>
                  <a:lnTo>
                    <a:pt x="712" y="278"/>
                  </a:lnTo>
                  <a:lnTo>
                    <a:pt x="714" y="277"/>
                  </a:lnTo>
                  <a:lnTo>
                    <a:pt x="717" y="276"/>
                  </a:lnTo>
                  <a:lnTo>
                    <a:pt x="720" y="275"/>
                  </a:lnTo>
                  <a:lnTo>
                    <a:pt x="722" y="275"/>
                  </a:lnTo>
                  <a:lnTo>
                    <a:pt x="725" y="275"/>
                  </a:lnTo>
                  <a:lnTo>
                    <a:pt x="727" y="275"/>
                  </a:lnTo>
                  <a:lnTo>
                    <a:pt x="730" y="275"/>
                  </a:lnTo>
                  <a:lnTo>
                    <a:pt x="733" y="276"/>
                  </a:lnTo>
                  <a:lnTo>
                    <a:pt x="736" y="277"/>
                  </a:lnTo>
                  <a:lnTo>
                    <a:pt x="738" y="279"/>
                  </a:lnTo>
                  <a:lnTo>
                    <a:pt x="741" y="281"/>
                  </a:lnTo>
                  <a:lnTo>
                    <a:pt x="744" y="284"/>
                  </a:lnTo>
                  <a:lnTo>
                    <a:pt x="747" y="287"/>
                  </a:lnTo>
                  <a:lnTo>
                    <a:pt x="750" y="291"/>
                  </a:lnTo>
                  <a:lnTo>
                    <a:pt x="754" y="296"/>
                  </a:lnTo>
                  <a:lnTo>
                    <a:pt x="758" y="302"/>
                  </a:lnTo>
                  <a:lnTo>
                    <a:pt x="760" y="307"/>
                  </a:lnTo>
                  <a:lnTo>
                    <a:pt x="761" y="310"/>
                  </a:lnTo>
                  <a:lnTo>
                    <a:pt x="762" y="313"/>
                  </a:lnTo>
                  <a:lnTo>
                    <a:pt x="763" y="315"/>
                  </a:lnTo>
                  <a:lnTo>
                    <a:pt x="764" y="318"/>
                  </a:lnTo>
                  <a:lnTo>
                    <a:pt x="764" y="321"/>
                  </a:lnTo>
                  <a:lnTo>
                    <a:pt x="764" y="324"/>
                  </a:lnTo>
                  <a:lnTo>
                    <a:pt x="765" y="327"/>
                  </a:lnTo>
                  <a:lnTo>
                    <a:pt x="765" y="330"/>
                  </a:lnTo>
                  <a:lnTo>
                    <a:pt x="765" y="333"/>
                  </a:lnTo>
                  <a:lnTo>
                    <a:pt x="765" y="336"/>
                  </a:lnTo>
                  <a:lnTo>
                    <a:pt x="765" y="339"/>
                  </a:lnTo>
                  <a:lnTo>
                    <a:pt x="765" y="342"/>
                  </a:lnTo>
                  <a:lnTo>
                    <a:pt x="765" y="345"/>
                  </a:lnTo>
                  <a:lnTo>
                    <a:pt x="765" y="349"/>
                  </a:lnTo>
                  <a:lnTo>
                    <a:pt x="765" y="351"/>
                  </a:lnTo>
                  <a:lnTo>
                    <a:pt x="765" y="355"/>
                  </a:lnTo>
                  <a:lnTo>
                    <a:pt x="765" y="358"/>
                  </a:lnTo>
                  <a:lnTo>
                    <a:pt x="765" y="361"/>
                  </a:lnTo>
                  <a:lnTo>
                    <a:pt x="765" y="364"/>
                  </a:lnTo>
                  <a:lnTo>
                    <a:pt x="765" y="367"/>
                  </a:lnTo>
                  <a:lnTo>
                    <a:pt x="765" y="370"/>
                  </a:lnTo>
                  <a:lnTo>
                    <a:pt x="765" y="373"/>
                  </a:lnTo>
                  <a:lnTo>
                    <a:pt x="765" y="376"/>
                  </a:lnTo>
                  <a:lnTo>
                    <a:pt x="766" y="379"/>
                  </a:lnTo>
                  <a:lnTo>
                    <a:pt x="766" y="382"/>
                  </a:lnTo>
                  <a:lnTo>
                    <a:pt x="766" y="385"/>
                  </a:lnTo>
                  <a:lnTo>
                    <a:pt x="767" y="388"/>
                  </a:lnTo>
                  <a:lnTo>
                    <a:pt x="768" y="391"/>
                  </a:lnTo>
                  <a:lnTo>
                    <a:pt x="768" y="393"/>
                  </a:lnTo>
                  <a:lnTo>
                    <a:pt x="770" y="397"/>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2" name="Freeform 38"/>
            <p:cNvSpPr>
              <a:spLocks/>
            </p:cNvSpPr>
            <p:nvPr/>
          </p:nvSpPr>
          <p:spPr bwMode="auto">
            <a:xfrm>
              <a:off x="1159" y="2014"/>
              <a:ext cx="226" cy="332"/>
            </a:xfrm>
            <a:custGeom>
              <a:avLst/>
              <a:gdLst/>
              <a:ahLst/>
              <a:cxnLst>
                <a:cxn ang="0">
                  <a:pos x="0" y="0"/>
                </a:cxn>
                <a:cxn ang="0">
                  <a:pos x="12" y="21"/>
                </a:cxn>
                <a:cxn ang="0">
                  <a:pos x="19" y="31"/>
                </a:cxn>
                <a:cxn ang="0">
                  <a:pos x="26" y="41"/>
                </a:cxn>
                <a:cxn ang="0">
                  <a:pos x="34" y="50"/>
                </a:cxn>
                <a:cxn ang="0">
                  <a:pos x="42" y="59"/>
                </a:cxn>
                <a:cxn ang="0">
                  <a:pos x="50" y="68"/>
                </a:cxn>
                <a:cxn ang="0">
                  <a:pos x="59" y="77"/>
                </a:cxn>
                <a:cxn ang="0">
                  <a:pos x="67" y="85"/>
                </a:cxn>
                <a:cxn ang="0">
                  <a:pos x="76" y="94"/>
                </a:cxn>
                <a:cxn ang="0">
                  <a:pos x="85" y="102"/>
                </a:cxn>
                <a:cxn ang="0">
                  <a:pos x="93" y="110"/>
                </a:cxn>
                <a:cxn ang="0">
                  <a:pos x="103" y="119"/>
                </a:cxn>
                <a:cxn ang="0">
                  <a:pos x="111" y="127"/>
                </a:cxn>
                <a:cxn ang="0">
                  <a:pos x="120" y="136"/>
                </a:cxn>
                <a:cxn ang="0">
                  <a:pos x="129" y="144"/>
                </a:cxn>
                <a:cxn ang="0">
                  <a:pos x="138" y="153"/>
                </a:cxn>
                <a:cxn ang="0">
                  <a:pos x="146" y="162"/>
                </a:cxn>
                <a:cxn ang="0">
                  <a:pos x="155" y="172"/>
                </a:cxn>
                <a:cxn ang="0">
                  <a:pos x="163" y="181"/>
                </a:cxn>
                <a:cxn ang="0">
                  <a:pos x="171" y="191"/>
                </a:cxn>
                <a:cxn ang="0">
                  <a:pos x="178" y="201"/>
                </a:cxn>
                <a:cxn ang="0">
                  <a:pos x="185" y="212"/>
                </a:cxn>
                <a:cxn ang="0">
                  <a:pos x="191" y="223"/>
                </a:cxn>
                <a:cxn ang="0">
                  <a:pos x="198" y="234"/>
                </a:cxn>
                <a:cxn ang="0">
                  <a:pos x="203" y="246"/>
                </a:cxn>
                <a:cxn ang="0">
                  <a:pos x="209" y="258"/>
                </a:cxn>
                <a:cxn ang="0">
                  <a:pos x="213" y="272"/>
                </a:cxn>
                <a:cxn ang="0">
                  <a:pos x="217" y="285"/>
                </a:cxn>
                <a:cxn ang="0">
                  <a:pos x="220" y="300"/>
                </a:cxn>
                <a:cxn ang="0">
                  <a:pos x="223" y="315"/>
                </a:cxn>
                <a:cxn ang="0">
                  <a:pos x="225" y="331"/>
                </a:cxn>
              </a:cxnLst>
              <a:rect l="0" t="0" r="r" b="b"/>
              <a:pathLst>
                <a:path w="226" h="332">
                  <a:moveTo>
                    <a:pt x="0" y="0"/>
                  </a:moveTo>
                  <a:lnTo>
                    <a:pt x="12" y="21"/>
                  </a:lnTo>
                  <a:lnTo>
                    <a:pt x="19" y="31"/>
                  </a:lnTo>
                  <a:lnTo>
                    <a:pt x="26" y="41"/>
                  </a:lnTo>
                  <a:lnTo>
                    <a:pt x="34" y="50"/>
                  </a:lnTo>
                  <a:lnTo>
                    <a:pt x="42" y="59"/>
                  </a:lnTo>
                  <a:lnTo>
                    <a:pt x="50" y="68"/>
                  </a:lnTo>
                  <a:lnTo>
                    <a:pt x="59" y="77"/>
                  </a:lnTo>
                  <a:lnTo>
                    <a:pt x="67" y="85"/>
                  </a:lnTo>
                  <a:lnTo>
                    <a:pt x="76" y="94"/>
                  </a:lnTo>
                  <a:lnTo>
                    <a:pt x="85" y="102"/>
                  </a:lnTo>
                  <a:lnTo>
                    <a:pt x="93" y="110"/>
                  </a:lnTo>
                  <a:lnTo>
                    <a:pt x="103" y="119"/>
                  </a:lnTo>
                  <a:lnTo>
                    <a:pt x="111" y="127"/>
                  </a:lnTo>
                  <a:lnTo>
                    <a:pt x="120" y="136"/>
                  </a:lnTo>
                  <a:lnTo>
                    <a:pt x="129" y="144"/>
                  </a:lnTo>
                  <a:lnTo>
                    <a:pt x="138" y="153"/>
                  </a:lnTo>
                  <a:lnTo>
                    <a:pt x="146" y="162"/>
                  </a:lnTo>
                  <a:lnTo>
                    <a:pt x="155" y="172"/>
                  </a:lnTo>
                  <a:lnTo>
                    <a:pt x="163" y="181"/>
                  </a:lnTo>
                  <a:lnTo>
                    <a:pt x="171" y="191"/>
                  </a:lnTo>
                  <a:lnTo>
                    <a:pt x="178" y="201"/>
                  </a:lnTo>
                  <a:lnTo>
                    <a:pt x="185" y="212"/>
                  </a:lnTo>
                  <a:lnTo>
                    <a:pt x="191" y="223"/>
                  </a:lnTo>
                  <a:lnTo>
                    <a:pt x="198" y="234"/>
                  </a:lnTo>
                  <a:lnTo>
                    <a:pt x="203" y="246"/>
                  </a:lnTo>
                  <a:lnTo>
                    <a:pt x="209" y="258"/>
                  </a:lnTo>
                  <a:lnTo>
                    <a:pt x="213" y="272"/>
                  </a:lnTo>
                  <a:lnTo>
                    <a:pt x="217" y="285"/>
                  </a:lnTo>
                  <a:lnTo>
                    <a:pt x="220" y="300"/>
                  </a:lnTo>
                  <a:lnTo>
                    <a:pt x="223" y="315"/>
                  </a:lnTo>
                  <a:lnTo>
                    <a:pt x="225" y="331"/>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3" name="Freeform 39"/>
            <p:cNvSpPr>
              <a:spLocks/>
            </p:cNvSpPr>
            <p:nvPr/>
          </p:nvSpPr>
          <p:spPr bwMode="auto">
            <a:xfrm>
              <a:off x="1538" y="1767"/>
              <a:ext cx="359" cy="566"/>
            </a:xfrm>
            <a:custGeom>
              <a:avLst/>
              <a:gdLst/>
              <a:ahLst/>
              <a:cxnLst>
                <a:cxn ang="0">
                  <a:pos x="13" y="472"/>
                </a:cxn>
                <a:cxn ang="0">
                  <a:pos x="30" y="485"/>
                </a:cxn>
                <a:cxn ang="0">
                  <a:pos x="50" y="498"/>
                </a:cxn>
                <a:cxn ang="0">
                  <a:pos x="73" y="511"/>
                </a:cxn>
                <a:cxn ang="0">
                  <a:pos x="97" y="524"/>
                </a:cxn>
                <a:cxn ang="0">
                  <a:pos x="122" y="535"/>
                </a:cxn>
                <a:cxn ang="0">
                  <a:pos x="149" y="546"/>
                </a:cxn>
                <a:cxn ang="0">
                  <a:pos x="176" y="554"/>
                </a:cxn>
                <a:cxn ang="0">
                  <a:pos x="202" y="560"/>
                </a:cxn>
                <a:cxn ang="0">
                  <a:pos x="228" y="564"/>
                </a:cxn>
                <a:cxn ang="0">
                  <a:pos x="253" y="564"/>
                </a:cxn>
                <a:cxn ang="0">
                  <a:pos x="277" y="561"/>
                </a:cxn>
                <a:cxn ang="0">
                  <a:pos x="298" y="555"/>
                </a:cxn>
                <a:cxn ang="0">
                  <a:pos x="316" y="543"/>
                </a:cxn>
                <a:cxn ang="0">
                  <a:pos x="331" y="528"/>
                </a:cxn>
                <a:cxn ang="0">
                  <a:pos x="343" y="507"/>
                </a:cxn>
                <a:cxn ang="0">
                  <a:pos x="349" y="489"/>
                </a:cxn>
                <a:cxn ang="0">
                  <a:pos x="352" y="477"/>
                </a:cxn>
                <a:cxn ang="0">
                  <a:pos x="354" y="465"/>
                </a:cxn>
                <a:cxn ang="0">
                  <a:pos x="356" y="453"/>
                </a:cxn>
                <a:cxn ang="0">
                  <a:pos x="357" y="441"/>
                </a:cxn>
                <a:cxn ang="0">
                  <a:pos x="358" y="429"/>
                </a:cxn>
                <a:cxn ang="0">
                  <a:pos x="357" y="417"/>
                </a:cxn>
                <a:cxn ang="0">
                  <a:pos x="356" y="405"/>
                </a:cxn>
                <a:cxn ang="0">
                  <a:pos x="355" y="392"/>
                </a:cxn>
                <a:cxn ang="0">
                  <a:pos x="353" y="380"/>
                </a:cxn>
                <a:cxn ang="0">
                  <a:pos x="350" y="369"/>
                </a:cxn>
                <a:cxn ang="0">
                  <a:pos x="347" y="357"/>
                </a:cxn>
                <a:cxn ang="0">
                  <a:pos x="343" y="345"/>
                </a:cxn>
                <a:cxn ang="0">
                  <a:pos x="339" y="335"/>
                </a:cxn>
                <a:cxn ang="0">
                  <a:pos x="334" y="324"/>
                </a:cxn>
                <a:cxn ang="0">
                  <a:pos x="322" y="303"/>
                </a:cxn>
                <a:cxn ang="0">
                  <a:pos x="310" y="285"/>
                </a:cxn>
                <a:cxn ang="0">
                  <a:pos x="296" y="264"/>
                </a:cxn>
                <a:cxn ang="0">
                  <a:pos x="280" y="241"/>
                </a:cxn>
                <a:cxn ang="0">
                  <a:pos x="261" y="216"/>
                </a:cxn>
                <a:cxn ang="0">
                  <a:pos x="241" y="191"/>
                </a:cxn>
                <a:cxn ang="0">
                  <a:pos x="220" y="165"/>
                </a:cxn>
                <a:cxn ang="0">
                  <a:pos x="198" y="139"/>
                </a:cxn>
                <a:cxn ang="0">
                  <a:pos x="176" y="113"/>
                </a:cxn>
                <a:cxn ang="0">
                  <a:pos x="154" y="89"/>
                </a:cxn>
                <a:cxn ang="0">
                  <a:pos x="133" y="67"/>
                </a:cxn>
                <a:cxn ang="0">
                  <a:pos x="113" y="47"/>
                </a:cxn>
                <a:cxn ang="0">
                  <a:pos x="94" y="29"/>
                </a:cxn>
                <a:cxn ang="0">
                  <a:pos x="76" y="15"/>
                </a:cxn>
                <a:cxn ang="0">
                  <a:pos x="60" y="5"/>
                </a:cxn>
                <a:cxn ang="0">
                  <a:pos x="47" y="0"/>
                </a:cxn>
              </a:cxnLst>
              <a:rect l="0" t="0" r="r" b="b"/>
              <a:pathLst>
                <a:path w="359" h="566">
                  <a:moveTo>
                    <a:pt x="0" y="460"/>
                  </a:moveTo>
                  <a:lnTo>
                    <a:pt x="13" y="472"/>
                  </a:lnTo>
                  <a:lnTo>
                    <a:pt x="21" y="478"/>
                  </a:lnTo>
                  <a:lnTo>
                    <a:pt x="30" y="485"/>
                  </a:lnTo>
                  <a:lnTo>
                    <a:pt x="40" y="491"/>
                  </a:lnTo>
                  <a:lnTo>
                    <a:pt x="50" y="498"/>
                  </a:lnTo>
                  <a:lnTo>
                    <a:pt x="61" y="505"/>
                  </a:lnTo>
                  <a:lnTo>
                    <a:pt x="73" y="511"/>
                  </a:lnTo>
                  <a:lnTo>
                    <a:pt x="84" y="518"/>
                  </a:lnTo>
                  <a:lnTo>
                    <a:pt x="97" y="524"/>
                  </a:lnTo>
                  <a:lnTo>
                    <a:pt x="110" y="530"/>
                  </a:lnTo>
                  <a:lnTo>
                    <a:pt x="122" y="535"/>
                  </a:lnTo>
                  <a:lnTo>
                    <a:pt x="136" y="541"/>
                  </a:lnTo>
                  <a:lnTo>
                    <a:pt x="149" y="546"/>
                  </a:lnTo>
                  <a:lnTo>
                    <a:pt x="162" y="550"/>
                  </a:lnTo>
                  <a:lnTo>
                    <a:pt x="176" y="554"/>
                  </a:lnTo>
                  <a:lnTo>
                    <a:pt x="189" y="557"/>
                  </a:lnTo>
                  <a:lnTo>
                    <a:pt x="202" y="560"/>
                  </a:lnTo>
                  <a:lnTo>
                    <a:pt x="216" y="563"/>
                  </a:lnTo>
                  <a:lnTo>
                    <a:pt x="228" y="564"/>
                  </a:lnTo>
                  <a:lnTo>
                    <a:pt x="241" y="565"/>
                  </a:lnTo>
                  <a:lnTo>
                    <a:pt x="253" y="564"/>
                  </a:lnTo>
                  <a:lnTo>
                    <a:pt x="265" y="563"/>
                  </a:lnTo>
                  <a:lnTo>
                    <a:pt x="277" y="561"/>
                  </a:lnTo>
                  <a:lnTo>
                    <a:pt x="288" y="559"/>
                  </a:lnTo>
                  <a:lnTo>
                    <a:pt x="298" y="555"/>
                  </a:lnTo>
                  <a:lnTo>
                    <a:pt x="307" y="550"/>
                  </a:lnTo>
                  <a:lnTo>
                    <a:pt x="316" y="543"/>
                  </a:lnTo>
                  <a:lnTo>
                    <a:pt x="324" y="536"/>
                  </a:lnTo>
                  <a:lnTo>
                    <a:pt x="331" y="528"/>
                  </a:lnTo>
                  <a:lnTo>
                    <a:pt x="337" y="518"/>
                  </a:lnTo>
                  <a:lnTo>
                    <a:pt x="343" y="507"/>
                  </a:lnTo>
                  <a:lnTo>
                    <a:pt x="347" y="495"/>
                  </a:lnTo>
                  <a:lnTo>
                    <a:pt x="349" y="489"/>
                  </a:lnTo>
                  <a:lnTo>
                    <a:pt x="350" y="483"/>
                  </a:lnTo>
                  <a:lnTo>
                    <a:pt x="352" y="477"/>
                  </a:lnTo>
                  <a:lnTo>
                    <a:pt x="353" y="471"/>
                  </a:lnTo>
                  <a:lnTo>
                    <a:pt x="354" y="465"/>
                  </a:lnTo>
                  <a:lnTo>
                    <a:pt x="355" y="459"/>
                  </a:lnTo>
                  <a:lnTo>
                    <a:pt x="356" y="453"/>
                  </a:lnTo>
                  <a:lnTo>
                    <a:pt x="357" y="447"/>
                  </a:lnTo>
                  <a:lnTo>
                    <a:pt x="357" y="441"/>
                  </a:lnTo>
                  <a:lnTo>
                    <a:pt x="358" y="435"/>
                  </a:lnTo>
                  <a:lnTo>
                    <a:pt x="358" y="429"/>
                  </a:lnTo>
                  <a:lnTo>
                    <a:pt x="358" y="423"/>
                  </a:lnTo>
                  <a:lnTo>
                    <a:pt x="357" y="417"/>
                  </a:lnTo>
                  <a:lnTo>
                    <a:pt x="357" y="411"/>
                  </a:lnTo>
                  <a:lnTo>
                    <a:pt x="356" y="405"/>
                  </a:lnTo>
                  <a:lnTo>
                    <a:pt x="356" y="399"/>
                  </a:lnTo>
                  <a:lnTo>
                    <a:pt x="355" y="392"/>
                  </a:lnTo>
                  <a:lnTo>
                    <a:pt x="354" y="386"/>
                  </a:lnTo>
                  <a:lnTo>
                    <a:pt x="353" y="380"/>
                  </a:lnTo>
                  <a:lnTo>
                    <a:pt x="352" y="375"/>
                  </a:lnTo>
                  <a:lnTo>
                    <a:pt x="350" y="369"/>
                  </a:lnTo>
                  <a:lnTo>
                    <a:pt x="349" y="363"/>
                  </a:lnTo>
                  <a:lnTo>
                    <a:pt x="347" y="357"/>
                  </a:lnTo>
                  <a:lnTo>
                    <a:pt x="345" y="351"/>
                  </a:lnTo>
                  <a:lnTo>
                    <a:pt x="343" y="345"/>
                  </a:lnTo>
                  <a:lnTo>
                    <a:pt x="341" y="340"/>
                  </a:lnTo>
                  <a:lnTo>
                    <a:pt x="339" y="335"/>
                  </a:lnTo>
                  <a:lnTo>
                    <a:pt x="336" y="329"/>
                  </a:lnTo>
                  <a:lnTo>
                    <a:pt x="334" y="324"/>
                  </a:lnTo>
                  <a:lnTo>
                    <a:pt x="331" y="319"/>
                  </a:lnTo>
                  <a:lnTo>
                    <a:pt x="322" y="303"/>
                  </a:lnTo>
                  <a:lnTo>
                    <a:pt x="317" y="295"/>
                  </a:lnTo>
                  <a:lnTo>
                    <a:pt x="310" y="285"/>
                  </a:lnTo>
                  <a:lnTo>
                    <a:pt x="304" y="275"/>
                  </a:lnTo>
                  <a:lnTo>
                    <a:pt x="296" y="264"/>
                  </a:lnTo>
                  <a:lnTo>
                    <a:pt x="288" y="253"/>
                  </a:lnTo>
                  <a:lnTo>
                    <a:pt x="280" y="241"/>
                  </a:lnTo>
                  <a:lnTo>
                    <a:pt x="270" y="229"/>
                  </a:lnTo>
                  <a:lnTo>
                    <a:pt x="261" y="216"/>
                  </a:lnTo>
                  <a:lnTo>
                    <a:pt x="251" y="204"/>
                  </a:lnTo>
                  <a:lnTo>
                    <a:pt x="241" y="191"/>
                  </a:lnTo>
                  <a:lnTo>
                    <a:pt x="231" y="178"/>
                  </a:lnTo>
                  <a:lnTo>
                    <a:pt x="220" y="165"/>
                  </a:lnTo>
                  <a:lnTo>
                    <a:pt x="209" y="152"/>
                  </a:lnTo>
                  <a:lnTo>
                    <a:pt x="198" y="139"/>
                  </a:lnTo>
                  <a:lnTo>
                    <a:pt x="188" y="126"/>
                  </a:lnTo>
                  <a:lnTo>
                    <a:pt x="176" y="113"/>
                  </a:lnTo>
                  <a:lnTo>
                    <a:pt x="166" y="101"/>
                  </a:lnTo>
                  <a:lnTo>
                    <a:pt x="154" y="89"/>
                  </a:lnTo>
                  <a:lnTo>
                    <a:pt x="144" y="78"/>
                  </a:lnTo>
                  <a:lnTo>
                    <a:pt x="133" y="67"/>
                  </a:lnTo>
                  <a:lnTo>
                    <a:pt x="123" y="56"/>
                  </a:lnTo>
                  <a:lnTo>
                    <a:pt x="113" y="47"/>
                  </a:lnTo>
                  <a:lnTo>
                    <a:pt x="103" y="37"/>
                  </a:lnTo>
                  <a:lnTo>
                    <a:pt x="94" y="29"/>
                  </a:lnTo>
                  <a:lnTo>
                    <a:pt x="84" y="22"/>
                  </a:lnTo>
                  <a:lnTo>
                    <a:pt x="76" y="15"/>
                  </a:lnTo>
                  <a:lnTo>
                    <a:pt x="68" y="10"/>
                  </a:lnTo>
                  <a:lnTo>
                    <a:pt x="60" y="5"/>
                  </a:lnTo>
                  <a:lnTo>
                    <a:pt x="53" y="2"/>
                  </a:lnTo>
                  <a:lnTo>
                    <a:pt x="47"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4" name="Freeform 40"/>
            <p:cNvSpPr>
              <a:spLocks/>
            </p:cNvSpPr>
            <p:nvPr/>
          </p:nvSpPr>
          <p:spPr bwMode="auto">
            <a:xfrm>
              <a:off x="2009" y="1944"/>
              <a:ext cx="156" cy="307"/>
            </a:xfrm>
            <a:custGeom>
              <a:avLst/>
              <a:gdLst/>
              <a:ahLst/>
              <a:cxnLst>
                <a:cxn ang="0">
                  <a:pos x="2" y="0"/>
                </a:cxn>
                <a:cxn ang="0">
                  <a:pos x="0" y="11"/>
                </a:cxn>
                <a:cxn ang="0">
                  <a:pos x="0" y="17"/>
                </a:cxn>
                <a:cxn ang="0">
                  <a:pos x="1" y="22"/>
                </a:cxn>
                <a:cxn ang="0">
                  <a:pos x="3" y="28"/>
                </a:cxn>
                <a:cxn ang="0">
                  <a:pos x="5" y="32"/>
                </a:cxn>
                <a:cxn ang="0">
                  <a:pos x="9" y="38"/>
                </a:cxn>
                <a:cxn ang="0">
                  <a:pos x="12" y="42"/>
                </a:cxn>
                <a:cxn ang="0">
                  <a:pos x="17" y="47"/>
                </a:cxn>
                <a:cxn ang="0">
                  <a:pos x="21" y="52"/>
                </a:cxn>
                <a:cxn ang="0">
                  <a:pos x="27" y="57"/>
                </a:cxn>
                <a:cxn ang="0">
                  <a:pos x="33" y="61"/>
                </a:cxn>
                <a:cxn ang="0">
                  <a:pos x="39" y="66"/>
                </a:cxn>
                <a:cxn ang="0">
                  <a:pos x="45" y="70"/>
                </a:cxn>
                <a:cxn ang="0">
                  <a:pos x="51" y="75"/>
                </a:cxn>
                <a:cxn ang="0">
                  <a:pos x="58" y="80"/>
                </a:cxn>
                <a:cxn ang="0">
                  <a:pos x="65" y="84"/>
                </a:cxn>
                <a:cxn ang="0">
                  <a:pos x="72" y="88"/>
                </a:cxn>
                <a:cxn ang="0">
                  <a:pos x="79" y="93"/>
                </a:cxn>
                <a:cxn ang="0">
                  <a:pos x="85" y="98"/>
                </a:cxn>
                <a:cxn ang="0">
                  <a:pos x="92" y="103"/>
                </a:cxn>
                <a:cxn ang="0">
                  <a:pos x="99" y="108"/>
                </a:cxn>
                <a:cxn ang="0">
                  <a:pos x="105" y="112"/>
                </a:cxn>
                <a:cxn ang="0">
                  <a:pos x="111" y="118"/>
                </a:cxn>
                <a:cxn ang="0">
                  <a:pos x="117" y="123"/>
                </a:cxn>
                <a:cxn ang="0">
                  <a:pos x="122" y="128"/>
                </a:cxn>
                <a:cxn ang="0">
                  <a:pos x="127" y="134"/>
                </a:cxn>
                <a:cxn ang="0">
                  <a:pos x="132" y="140"/>
                </a:cxn>
                <a:cxn ang="0">
                  <a:pos x="136" y="146"/>
                </a:cxn>
                <a:cxn ang="0">
                  <a:pos x="139" y="152"/>
                </a:cxn>
                <a:cxn ang="0">
                  <a:pos x="142" y="158"/>
                </a:cxn>
                <a:cxn ang="0">
                  <a:pos x="144" y="165"/>
                </a:cxn>
                <a:cxn ang="0">
                  <a:pos x="147" y="177"/>
                </a:cxn>
                <a:cxn ang="0">
                  <a:pos x="149" y="183"/>
                </a:cxn>
                <a:cxn ang="0">
                  <a:pos x="150" y="188"/>
                </a:cxn>
                <a:cxn ang="0">
                  <a:pos x="151" y="193"/>
                </a:cxn>
                <a:cxn ang="0">
                  <a:pos x="152" y="198"/>
                </a:cxn>
                <a:cxn ang="0">
                  <a:pos x="153" y="203"/>
                </a:cxn>
                <a:cxn ang="0">
                  <a:pos x="154" y="207"/>
                </a:cxn>
                <a:cxn ang="0">
                  <a:pos x="154" y="212"/>
                </a:cxn>
                <a:cxn ang="0">
                  <a:pos x="155" y="216"/>
                </a:cxn>
                <a:cxn ang="0">
                  <a:pos x="155" y="220"/>
                </a:cxn>
                <a:cxn ang="0">
                  <a:pos x="155" y="224"/>
                </a:cxn>
                <a:cxn ang="0">
                  <a:pos x="155" y="228"/>
                </a:cxn>
                <a:cxn ang="0">
                  <a:pos x="155" y="231"/>
                </a:cxn>
                <a:cxn ang="0">
                  <a:pos x="154" y="235"/>
                </a:cxn>
                <a:cxn ang="0">
                  <a:pos x="154" y="238"/>
                </a:cxn>
                <a:cxn ang="0">
                  <a:pos x="153" y="242"/>
                </a:cxn>
                <a:cxn ang="0">
                  <a:pos x="152" y="246"/>
                </a:cxn>
                <a:cxn ang="0">
                  <a:pos x="150" y="249"/>
                </a:cxn>
                <a:cxn ang="0">
                  <a:pos x="149" y="253"/>
                </a:cxn>
                <a:cxn ang="0">
                  <a:pos x="147" y="256"/>
                </a:cxn>
                <a:cxn ang="0">
                  <a:pos x="145" y="260"/>
                </a:cxn>
                <a:cxn ang="0">
                  <a:pos x="143" y="264"/>
                </a:cxn>
                <a:cxn ang="0">
                  <a:pos x="140" y="268"/>
                </a:cxn>
                <a:cxn ang="0">
                  <a:pos x="137" y="272"/>
                </a:cxn>
                <a:cxn ang="0">
                  <a:pos x="134" y="276"/>
                </a:cxn>
                <a:cxn ang="0">
                  <a:pos x="130" y="281"/>
                </a:cxn>
                <a:cxn ang="0">
                  <a:pos x="127" y="285"/>
                </a:cxn>
                <a:cxn ang="0">
                  <a:pos x="123" y="290"/>
                </a:cxn>
                <a:cxn ang="0">
                  <a:pos x="118" y="295"/>
                </a:cxn>
                <a:cxn ang="0">
                  <a:pos x="113" y="300"/>
                </a:cxn>
                <a:cxn ang="0">
                  <a:pos x="109" y="306"/>
                </a:cxn>
              </a:cxnLst>
              <a:rect l="0" t="0" r="r" b="b"/>
              <a:pathLst>
                <a:path w="156" h="307">
                  <a:moveTo>
                    <a:pt x="2" y="0"/>
                  </a:moveTo>
                  <a:lnTo>
                    <a:pt x="0" y="11"/>
                  </a:lnTo>
                  <a:lnTo>
                    <a:pt x="0" y="17"/>
                  </a:lnTo>
                  <a:lnTo>
                    <a:pt x="1" y="22"/>
                  </a:lnTo>
                  <a:lnTo>
                    <a:pt x="3" y="28"/>
                  </a:lnTo>
                  <a:lnTo>
                    <a:pt x="5" y="32"/>
                  </a:lnTo>
                  <a:lnTo>
                    <a:pt x="9" y="38"/>
                  </a:lnTo>
                  <a:lnTo>
                    <a:pt x="12" y="42"/>
                  </a:lnTo>
                  <a:lnTo>
                    <a:pt x="17" y="47"/>
                  </a:lnTo>
                  <a:lnTo>
                    <a:pt x="21" y="52"/>
                  </a:lnTo>
                  <a:lnTo>
                    <a:pt x="27" y="57"/>
                  </a:lnTo>
                  <a:lnTo>
                    <a:pt x="33" y="61"/>
                  </a:lnTo>
                  <a:lnTo>
                    <a:pt x="39" y="66"/>
                  </a:lnTo>
                  <a:lnTo>
                    <a:pt x="45" y="70"/>
                  </a:lnTo>
                  <a:lnTo>
                    <a:pt x="51" y="75"/>
                  </a:lnTo>
                  <a:lnTo>
                    <a:pt x="58" y="80"/>
                  </a:lnTo>
                  <a:lnTo>
                    <a:pt x="65" y="84"/>
                  </a:lnTo>
                  <a:lnTo>
                    <a:pt x="72" y="88"/>
                  </a:lnTo>
                  <a:lnTo>
                    <a:pt x="79" y="93"/>
                  </a:lnTo>
                  <a:lnTo>
                    <a:pt x="85" y="98"/>
                  </a:lnTo>
                  <a:lnTo>
                    <a:pt x="92" y="103"/>
                  </a:lnTo>
                  <a:lnTo>
                    <a:pt x="99" y="108"/>
                  </a:lnTo>
                  <a:lnTo>
                    <a:pt x="105" y="112"/>
                  </a:lnTo>
                  <a:lnTo>
                    <a:pt x="111" y="118"/>
                  </a:lnTo>
                  <a:lnTo>
                    <a:pt x="117" y="123"/>
                  </a:lnTo>
                  <a:lnTo>
                    <a:pt x="122" y="128"/>
                  </a:lnTo>
                  <a:lnTo>
                    <a:pt x="127" y="134"/>
                  </a:lnTo>
                  <a:lnTo>
                    <a:pt x="132" y="140"/>
                  </a:lnTo>
                  <a:lnTo>
                    <a:pt x="136" y="146"/>
                  </a:lnTo>
                  <a:lnTo>
                    <a:pt x="139" y="152"/>
                  </a:lnTo>
                  <a:lnTo>
                    <a:pt x="142" y="158"/>
                  </a:lnTo>
                  <a:lnTo>
                    <a:pt x="144" y="165"/>
                  </a:lnTo>
                  <a:lnTo>
                    <a:pt x="147" y="177"/>
                  </a:lnTo>
                  <a:lnTo>
                    <a:pt x="149" y="183"/>
                  </a:lnTo>
                  <a:lnTo>
                    <a:pt x="150" y="188"/>
                  </a:lnTo>
                  <a:lnTo>
                    <a:pt x="151" y="193"/>
                  </a:lnTo>
                  <a:lnTo>
                    <a:pt x="152" y="198"/>
                  </a:lnTo>
                  <a:lnTo>
                    <a:pt x="153" y="203"/>
                  </a:lnTo>
                  <a:lnTo>
                    <a:pt x="154" y="207"/>
                  </a:lnTo>
                  <a:lnTo>
                    <a:pt x="154" y="212"/>
                  </a:lnTo>
                  <a:lnTo>
                    <a:pt x="155" y="216"/>
                  </a:lnTo>
                  <a:lnTo>
                    <a:pt x="155" y="220"/>
                  </a:lnTo>
                  <a:lnTo>
                    <a:pt x="155" y="224"/>
                  </a:lnTo>
                  <a:lnTo>
                    <a:pt x="155" y="228"/>
                  </a:lnTo>
                  <a:lnTo>
                    <a:pt x="155" y="231"/>
                  </a:lnTo>
                  <a:lnTo>
                    <a:pt x="154" y="235"/>
                  </a:lnTo>
                  <a:lnTo>
                    <a:pt x="154" y="238"/>
                  </a:lnTo>
                  <a:lnTo>
                    <a:pt x="153" y="242"/>
                  </a:lnTo>
                  <a:lnTo>
                    <a:pt x="152" y="246"/>
                  </a:lnTo>
                  <a:lnTo>
                    <a:pt x="150" y="249"/>
                  </a:lnTo>
                  <a:lnTo>
                    <a:pt x="149" y="253"/>
                  </a:lnTo>
                  <a:lnTo>
                    <a:pt x="147" y="256"/>
                  </a:lnTo>
                  <a:lnTo>
                    <a:pt x="145" y="260"/>
                  </a:lnTo>
                  <a:lnTo>
                    <a:pt x="143" y="264"/>
                  </a:lnTo>
                  <a:lnTo>
                    <a:pt x="140" y="268"/>
                  </a:lnTo>
                  <a:lnTo>
                    <a:pt x="137" y="272"/>
                  </a:lnTo>
                  <a:lnTo>
                    <a:pt x="134" y="276"/>
                  </a:lnTo>
                  <a:lnTo>
                    <a:pt x="130" y="281"/>
                  </a:lnTo>
                  <a:lnTo>
                    <a:pt x="127" y="285"/>
                  </a:lnTo>
                  <a:lnTo>
                    <a:pt x="123" y="290"/>
                  </a:lnTo>
                  <a:lnTo>
                    <a:pt x="118" y="295"/>
                  </a:lnTo>
                  <a:lnTo>
                    <a:pt x="113" y="300"/>
                  </a:lnTo>
                  <a:lnTo>
                    <a:pt x="109" y="30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5" name="Freeform 41"/>
            <p:cNvSpPr>
              <a:spLocks/>
            </p:cNvSpPr>
            <p:nvPr/>
          </p:nvSpPr>
          <p:spPr bwMode="auto">
            <a:xfrm>
              <a:off x="2153" y="1932"/>
              <a:ext cx="535" cy="213"/>
            </a:xfrm>
            <a:custGeom>
              <a:avLst/>
              <a:gdLst/>
              <a:ahLst/>
              <a:cxnLst>
                <a:cxn ang="0">
                  <a:pos x="0" y="212"/>
                </a:cxn>
                <a:cxn ang="0">
                  <a:pos x="9" y="188"/>
                </a:cxn>
                <a:cxn ang="0">
                  <a:pos x="16" y="176"/>
                </a:cxn>
                <a:cxn ang="0">
                  <a:pos x="25" y="165"/>
                </a:cxn>
                <a:cxn ang="0">
                  <a:pos x="35" y="154"/>
                </a:cxn>
                <a:cxn ang="0">
                  <a:pos x="47" y="144"/>
                </a:cxn>
                <a:cxn ang="0">
                  <a:pos x="60" y="134"/>
                </a:cxn>
                <a:cxn ang="0">
                  <a:pos x="75" y="124"/>
                </a:cxn>
                <a:cxn ang="0">
                  <a:pos x="90" y="114"/>
                </a:cxn>
                <a:cxn ang="0">
                  <a:pos x="107" y="105"/>
                </a:cxn>
                <a:cxn ang="0">
                  <a:pos x="124" y="96"/>
                </a:cxn>
                <a:cxn ang="0">
                  <a:pos x="142" y="88"/>
                </a:cxn>
                <a:cxn ang="0">
                  <a:pos x="161" y="80"/>
                </a:cxn>
                <a:cxn ang="0">
                  <a:pos x="181" y="72"/>
                </a:cxn>
                <a:cxn ang="0">
                  <a:pos x="201" y="65"/>
                </a:cxn>
                <a:cxn ang="0">
                  <a:pos x="221" y="58"/>
                </a:cxn>
                <a:cxn ang="0">
                  <a:pos x="242" y="51"/>
                </a:cxn>
                <a:cxn ang="0">
                  <a:pos x="263" y="45"/>
                </a:cxn>
                <a:cxn ang="0">
                  <a:pos x="285" y="39"/>
                </a:cxn>
                <a:cxn ang="0">
                  <a:pos x="306" y="34"/>
                </a:cxn>
                <a:cxn ang="0">
                  <a:pos x="327" y="28"/>
                </a:cxn>
                <a:cxn ang="0">
                  <a:pos x="347" y="24"/>
                </a:cxn>
                <a:cxn ang="0">
                  <a:pos x="368" y="20"/>
                </a:cxn>
                <a:cxn ang="0">
                  <a:pos x="388" y="16"/>
                </a:cxn>
                <a:cxn ang="0">
                  <a:pos x="407" y="12"/>
                </a:cxn>
                <a:cxn ang="0">
                  <a:pos x="426" y="9"/>
                </a:cxn>
                <a:cxn ang="0">
                  <a:pos x="445" y="7"/>
                </a:cxn>
                <a:cxn ang="0">
                  <a:pos x="462" y="4"/>
                </a:cxn>
                <a:cxn ang="0">
                  <a:pos x="478" y="3"/>
                </a:cxn>
                <a:cxn ang="0">
                  <a:pos x="494" y="1"/>
                </a:cxn>
                <a:cxn ang="0">
                  <a:pos x="508" y="0"/>
                </a:cxn>
                <a:cxn ang="0">
                  <a:pos x="521" y="0"/>
                </a:cxn>
                <a:cxn ang="0">
                  <a:pos x="523" y="6"/>
                </a:cxn>
                <a:cxn ang="0">
                  <a:pos x="524" y="8"/>
                </a:cxn>
                <a:cxn ang="0">
                  <a:pos x="525" y="11"/>
                </a:cxn>
                <a:cxn ang="0">
                  <a:pos x="526" y="14"/>
                </a:cxn>
                <a:cxn ang="0">
                  <a:pos x="527" y="17"/>
                </a:cxn>
                <a:cxn ang="0">
                  <a:pos x="527" y="20"/>
                </a:cxn>
                <a:cxn ang="0">
                  <a:pos x="528" y="23"/>
                </a:cxn>
                <a:cxn ang="0">
                  <a:pos x="529" y="26"/>
                </a:cxn>
                <a:cxn ang="0">
                  <a:pos x="529" y="28"/>
                </a:cxn>
                <a:cxn ang="0">
                  <a:pos x="530" y="32"/>
                </a:cxn>
                <a:cxn ang="0">
                  <a:pos x="531" y="34"/>
                </a:cxn>
                <a:cxn ang="0">
                  <a:pos x="531" y="37"/>
                </a:cxn>
                <a:cxn ang="0">
                  <a:pos x="531" y="40"/>
                </a:cxn>
                <a:cxn ang="0">
                  <a:pos x="532" y="43"/>
                </a:cxn>
                <a:cxn ang="0">
                  <a:pos x="533" y="46"/>
                </a:cxn>
                <a:cxn ang="0">
                  <a:pos x="533" y="49"/>
                </a:cxn>
                <a:cxn ang="0">
                  <a:pos x="533" y="52"/>
                </a:cxn>
                <a:cxn ang="0">
                  <a:pos x="533" y="55"/>
                </a:cxn>
                <a:cxn ang="0">
                  <a:pos x="533" y="58"/>
                </a:cxn>
                <a:cxn ang="0">
                  <a:pos x="534" y="61"/>
                </a:cxn>
                <a:cxn ang="0">
                  <a:pos x="534" y="64"/>
                </a:cxn>
                <a:cxn ang="0">
                  <a:pos x="534" y="67"/>
                </a:cxn>
                <a:cxn ang="0">
                  <a:pos x="534" y="70"/>
                </a:cxn>
                <a:cxn ang="0">
                  <a:pos x="534" y="73"/>
                </a:cxn>
                <a:cxn ang="0">
                  <a:pos x="534" y="76"/>
                </a:cxn>
                <a:cxn ang="0">
                  <a:pos x="534" y="79"/>
                </a:cxn>
                <a:cxn ang="0">
                  <a:pos x="533" y="82"/>
                </a:cxn>
                <a:cxn ang="0">
                  <a:pos x="533" y="85"/>
                </a:cxn>
                <a:cxn ang="0">
                  <a:pos x="533" y="88"/>
                </a:cxn>
                <a:cxn ang="0">
                  <a:pos x="533" y="91"/>
                </a:cxn>
                <a:cxn ang="0">
                  <a:pos x="533" y="94"/>
                </a:cxn>
              </a:cxnLst>
              <a:rect l="0" t="0" r="r" b="b"/>
              <a:pathLst>
                <a:path w="535" h="213">
                  <a:moveTo>
                    <a:pt x="0" y="212"/>
                  </a:moveTo>
                  <a:lnTo>
                    <a:pt x="9" y="188"/>
                  </a:lnTo>
                  <a:lnTo>
                    <a:pt x="16" y="176"/>
                  </a:lnTo>
                  <a:lnTo>
                    <a:pt x="25" y="165"/>
                  </a:lnTo>
                  <a:lnTo>
                    <a:pt x="35" y="154"/>
                  </a:lnTo>
                  <a:lnTo>
                    <a:pt x="47" y="144"/>
                  </a:lnTo>
                  <a:lnTo>
                    <a:pt x="60" y="134"/>
                  </a:lnTo>
                  <a:lnTo>
                    <a:pt x="75" y="124"/>
                  </a:lnTo>
                  <a:lnTo>
                    <a:pt x="90" y="114"/>
                  </a:lnTo>
                  <a:lnTo>
                    <a:pt x="107" y="105"/>
                  </a:lnTo>
                  <a:lnTo>
                    <a:pt x="124" y="96"/>
                  </a:lnTo>
                  <a:lnTo>
                    <a:pt x="142" y="88"/>
                  </a:lnTo>
                  <a:lnTo>
                    <a:pt x="161" y="80"/>
                  </a:lnTo>
                  <a:lnTo>
                    <a:pt x="181" y="72"/>
                  </a:lnTo>
                  <a:lnTo>
                    <a:pt x="201" y="65"/>
                  </a:lnTo>
                  <a:lnTo>
                    <a:pt x="221" y="58"/>
                  </a:lnTo>
                  <a:lnTo>
                    <a:pt x="242" y="51"/>
                  </a:lnTo>
                  <a:lnTo>
                    <a:pt x="263" y="45"/>
                  </a:lnTo>
                  <a:lnTo>
                    <a:pt x="285" y="39"/>
                  </a:lnTo>
                  <a:lnTo>
                    <a:pt x="306" y="34"/>
                  </a:lnTo>
                  <a:lnTo>
                    <a:pt x="327" y="28"/>
                  </a:lnTo>
                  <a:lnTo>
                    <a:pt x="347" y="24"/>
                  </a:lnTo>
                  <a:lnTo>
                    <a:pt x="368" y="20"/>
                  </a:lnTo>
                  <a:lnTo>
                    <a:pt x="388" y="16"/>
                  </a:lnTo>
                  <a:lnTo>
                    <a:pt x="407" y="12"/>
                  </a:lnTo>
                  <a:lnTo>
                    <a:pt x="426" y="9"/>
                  </a:lnTo>
                  <a:lnTo>
                    <a:pt x="445" y="7"/>
                  </a:lnTo>
                  <a:lnTo>
                    <a:pt x="462" y="4"/>
                  </a:lnTo>
                  <a:lnTo>
                    <a:pt x="478" y="3"/>
                  </a:lnTo>
                  <a:lnTo>
                    <a:pt x="494" y="1"/>
                  </a:lnTo>
                  <a:lnTo>
                    <a:pt x="508" y="0"/>
                  </a:lnTo>
                  <a:lnTo>
                    <a:pt x="521" y="0"/>
                  </a:lnTo>
                  <a:lnTo>
                    <a:pt x="523" y="6"/>
                  </a:lnTo>
                  <a:lnTo>
                    <a:pt x="524" y="8"/>
                  </a:lnTo>
                  <a:lnTo>
                    <a:pt x="525" y="11"/>
                  </a:lnTo>
                  <a:lnTo>
                    <a:pt x="526" y="14"/>
                  </a:lnTo>
                  <a:lnTo>
                    <a:pt x="527" y="17"/>
                  </a:lnTo>
                  <a:lnTo>
                    <a:pt x="527" y="20"/>
                  </a:lnTo>
                  <a:lnTo>
                    <a:pt x="528" y="23"/>
                  </a:lnTo>
                  <a:lnTo>
                    <a:pt x="529" y="26"/>
                  </a:lnTo>
                  <a:lnTo>
                    <a:pt x="529" y="28"/>
                  </a:lnTo>
                  <a:lnTo>
                    <a:pt x="530" y="32"/>
                  </a:lnTo>
                  <a:lnTo>
                    <a:pt x="531" y="34"/>
                  </a:lnTo>
                  <a:lnTo>
                    <a:pt x="531" y="37"/>
                  </a:lnTo>
                  <a:lnTo>
                    <a:pt x="531" y="40"/>
                  </a:lnTo>
                  <a:lnTo>
                    <a:pt x="532" y="43"/>
                  </a:lnTo>
                  <a:lnTo>
                    <a:pt x="533" y="46"/>
                  </a:lnTo>
                  <a:lnTo>
                    <a:pt x="533" y="49"/>
                  </a:lnTo>
                  <a:lnTo>
                    <a:pt x="533" y="52"/>
                  </a:lnTo>
                  <a:lnTo>
                    <a:pt x="533" y="55"/>
                  </a:lnTo>
                  <a:lnTo>
                    <a:pt x="533" y="58"/>
                  </a:lnTo>
                  <a:lnTo>
                    <a:pt x="534" y="61"/>
                  </a:lnTo>
                  <a:lnTo>
                    <a:pt x="534" y="64"/>
                  </a:lnTo>
                  <a:lnTo>
                    <a:pt x="534" y="67"/>
                  </a:lnTo>
                  <a:lnTo>
                    <a:pt x="534" y="70"/>
                  </a:lnTo>
                  <a:lnTo>
                    <a:pt x="534" y="73"/>
                  </a:lnTo>
                  <a:lnTo>
                    <a:pt x="534" y="76"/>
                  </a:lnTo>
                  <a:lnTo>
                    <a:pt x="534" y="79"/>
                  </a:lnTo>
                  <a:lnTo>
                    <a:pt x="533" y="82"/>
                  </a:lnTo>
                  <a:lnTo>
                    <a:pt x="533" y="85"/>
                  </a:lnTo>
                  <a:lnTo>
                    <a:pt x="533" y="88"/>
                  </a:lnTo>
                  <a:lnTo>
                    <a:pt x="533" y="91"/>
                  </a:lnTo>
                  <a:lnTo>
                    <a:pt x="533" y="94"/>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6" name="Freeform 42"/>
            <p:cNvSpPr>
              <a:spLocks/>
            </p:cNvSpPr>
            <p:nvPr/>
          </p:nvSpPr>
          <p:spPr bwMode="auto">
            <a:xfrm>
              <a:off x="2840" y="894"/>
              <a:ext cx="332" cy="973"/>
            </a:xfrm>
            <a:custGeom>
              <a:avLst/>
              <a:gdLst/>
              <a:ahLst/>
              <a:cxnLst>
                <a:cxn ang="0">
                  <a:pos x="208" y="12"/>
                </a:cxn>
                <a:cxn ang="0">
                  <a:pos x="190" y="30"/>
                </a:cxn>
                <a:cxn ang="0">
                  <a:pos x="179" y="52"/>
                </a:cxn>
                <a:cxn ang="0">
                  <a:pos x="175" y="77"/>
                </a:cxn>
                <a:cxn ang="0">
                  <a:pos x="175" y="105"/>
                </a:cxn>
                <a:cxn ang="0">
                  <a:pos x="176" y="134"/>
                </a:cxn>
                <a:cxn ang="0">
                  <a:pos x="178" y="163"/>
                </a:cxn>
                <a:cxn ang="0">
                  <a:pos x="178" y="192"/>
                </a:cxn>
                <a:cxn ang="0">
                  <a:pos x="174" y="219"/>
                </a:cxn>
                <a:cxn ang="0">
                  <a:pos x="164" y="244"/>
                </a:cxn>
                <a:cxn ang="0">
                  <a:pos x="148" y="264"/>
                </a:cxn>
                <a:cxn ang="0">
                  <a:pos x="138" y="272"/>
                </a:cxn>
                <a:cxn ang="0">
                  <a:pos x="126" y="280"/>
                </a:cxn>
                <a:cxn ang="0">
                  <a:pos x="114" y="289"/>
                </a:cxn>
                <a:cxn ang="0">
                  <a:pos x="102" y="298"/>
                </a:cxn>
                <a:cxn ang="0">
                  <a:pos x="91" y="308"/>
                </a:cxn>
                <a:cxn ang="0">
                  <a:pos x="82" y="318"/>
                </a:cxn>
                <a:cxn ang="0">
                  <a:pos x="76" y="331"/>
                </a:cxn>
                <a:cxn ang="0">
                  <a:pos x="73" y="344"/>
                </a:cxn>
                <a:cxn ang="0">
                  <a:pos x="75" y="360"/>
                </a:cxn>
                <a:cxn ang="0">
                  <a:pos x="82" y="377"/>
                </a:cxn>
                <a:cxn ang="0">
                  <a:pos x="94" y="395"/>
                </a:cxn>
                <a:cxn ang="0">
                  <a:pos x="104" y="406"/>
                </a:cxn>
                <a:cxn ang="0">
                  <a:pos x="114" y="415"/>
                </a:cxn>
                <a:cxn ang="0">
                  <a:pos x="125" y="423"/>
                </a:cxn>
                <a:cxn ang="0">
                  <a:pos x="134" y="432"/>
                </a:cxn>
                <a:cxn ang="0">
                  <a:pos x="143" y="441"/>
                </a:cxn>
                <a:cxn ang="0">
                  <a:pos x="150" y="452"/>
                </a:cxn>
                <a:cxn ang="0">
                  <a:pos x="154" y="464"/>
                </a:cxn>
                <a:cxn ang="0">
                  <a:pos x="156" y="480"/>
                </a:cxn>
                <a:cxn ang="0">
                  <a:pos x="155" y="500"/>
                </a:cxn>
                <a:cxn ang="0">
                  <a:pos x="151" y="518"/>
                </a:cxn>
                <a:cxn ang="0">
                  <a:pos x="148" y="537"/>
                </a:cxn>
                <a:cxn ang="0">
                  <a:pos x="144" y="562"/>
                </a:cxn>
                <a:cxn ang="0">
                  <a:pos x="138" y="590"/>
                </a:cxn>
                <a:cxn ang="0">
                  <a:pos x="133" y="621"/>
                </a:cxn>
                <a:cxn ang="0">
                  <a:pos x="127" y="652"/>
                </a:cxn>
                <a:cxn ang="0">
                  <a:pos x="121" y="680"/>
                </a:cxn>
                <a:cxn ang="0">
                  <a:pos x="116" y="706"/>
                </a:cxn>
                <a:cxn ang="0">
                  <a:pos x="112" y="726"/>
                </a:cxn>
                <a:cxn ang="0">
                  <a:pos x="108" y="739"/>
                </a:cxn>
                <a:cxn ang="0">
                  <a:pos x="96" y="750"/>
                </a:cxn>
                <a:cxn ang="0">
                  <a:pos x="83" y="757"/>
                </a:cxn>
                <a:cxn ang="0">
                  <a:pos x="70" y="760"/>
                </a:cxn>
                <a:cxn ang="0">
                  <a:pos x="57" y="761"/>
                </a:cxn>
                <a:cxn ang="0">
                  <a:pos x="46" y="761"/>
                </a:cxn>
                <a:cxn ang="0">
                  <a:pos x="35" y="761"/>
                </a:cxn>
                <a:cxn ang="0">
                  <a:pos x="25" y="763"/>
                </a:cxn>
                <a:cxn ang="0">
                  <a:pos x="17" y="768"/>
                </a:cxn>
                <a:cxn ang="0">
                  <a:pos x="10" y="777"/>
                </a:cxn>
                <a:cxn ang="0">
                  <a:pos x="4" y="792"/>
                </a:cxn>
                <a:cxn ang="0">
                  <a:pos x="0" y="814"/>
                </a:cxn>
                <a:cxn ang="0">
                  <a:pos x="6" y="851"/>
                </a:cxn>
                <a:cxn ang="0">
                  <a:pos x="24" y="877"/>
                </a:cxn>
                <a:cxn ang="0">
                  <a:pos x="52" y="900"/>
                </a:cxn>
                <a:cxn ang="0">
                  <a:pos x="87" y="921"/>
                </a:cxn>
                <a:cxn ang="0">
                  <a:pos x="127" y="939"/>
                </a:cxn>
                <a:cxn ang="0">
                  <a:pos x="169" y="953"/>
                </a:cxn>
                <a:cxn ang="0">
                  <a:pos x="212" y="964"/>
                </a:cxn>
                <a:cxn ang="0">
                  <a:pos x="253" y="970"/>
                </a:cxn>
                <a:cxn ang="0">
                  <a:pos x="291" y="972"/>
                </a:cxn>
                <a:cxn ang="0">
                  <a:pos x="322" y="969"/>
                </a:cxn>
              </a:cxnLst>
              <a:rect l="0" t="0" r="r" b="b"/>
              <a:pathLst>
                <a:path w="332" h="973">
                  <a:moveTo>
                    <a:pt x="236" y="0"/>
                  </a:moveTo>
                  <a:lnTo>
                    <a:pt x="216" y="7"/>
                  </a:lnTo>
                  <a:lnTo>
                    <a:pt x="208" y="12"/>
                  </a:lnTo>
                  <a:lnTo>
                    <a:pt x="201" y="18"/>
                  </a:lnTo>
                  <a:lnTo>
                    <a:pt x="194" y="24"/>
                  </a:lnTo>
                  <a:lnTo>
                    <a:pt x="190" y="30"/>
                  </a:lnTo>
                  <a:lnTo>
                    <a:pt x="185" y="37"/>
                  </a:lnTo>
                  <a:lnTo>
                    <a:pt x="182" y="44"/>
                  </a:lnTo>
                  <a:lnTo>
                    <a:pt x="179" y="52"/>
                  </a:lnTo>
                  <a:lnTo>
                    <a:pt x="177" y="60"/>
                  </a:lnTo>
                  <a:lnTo>
                    <a:pt x="176" y="68"/>
                  </a:lnTo>
                  <a:lnTo>
                    <a:pt x="175" y="77"/>
                  </a:lnTo>
                  <a:lnTo>
                    <a:pt x="174" y="86"/>
                  </a:lnTo>
                  <a:lnTo>
                    <a:pt x="174" y="95"/>
                  </a:lnTo>
                  <a:lnTo>
                    <a:pt x="175" y="105"/>
                  </a:lnTo>
                  <a:lnTo>
                    <a:pt x="175" y="114"/>
                  </a:lnTo>
                  <a:lnTo>
                    <a:pt x="176" y="124"/>
                  </a:lnTo>
                  <a:lnTo>
                    <a:pt x="176" y="134"/>
                  </a:lnTo>
                  <a:lnTo>
                    <a:pt x="177" y="144"/>
                  </a:lnTo>
                  <a:lnTo>
                    <a:pt x="178" y="153"/>
                  </a:lnTo>
                  <a:lnTo>
                    <a:pt x="178" y="163"/>
                  </a:lnTo>
                  <a:lnTo>
                    <a:pt x="179" y="173"/>
                  </a:lnTo>
                  <a:lnTo>
                    <a:pt x="179" y="182"/>
                  </a:lnTo>
                  <a:lnTo>
                    <a:pt x="178" y="192"/>
                  </a:lnTo>
                  <a:lnTo>
                    <a:pt x="178" y="201"/>
                  </a:lnTo>
                  <a:lnTo>
                    <a:pt x="176" y="210"/>
                  </a:lnTo>
                  <a:lnTo>
                    <a:pt x="174" y="219"/>
                  </a:lnTo>
                  <a:lnTo>
                    <a:pt x="172" y="228"/>
                  </a:lnTo>
                  <a:lnTo>
                    <a:pt x="168" y="236"/>
                  </a:lnTo>
                  <a:lnTo>
                    <a:pt x="164" y="244"/>
                  </a:lnTo>
                  <a:lnTo>
                    <a:pt x="159" y="252"/>
                  </a:lnTo>
                  <a:lnTo>
                    <a:pt x="154" y="259"/>
                  </a:lnTo>
                  <a:lnTo>
                    <a:pt x="148" y="264"/>
                  </a:lnTo>
                  <a:lnTo>
                    <a:pt x="144" y="267"/>
                  </a:lnTo>
                  <a:lnTo>
                    <a:pt x="141" y="270"/>
                  </a:lnTo>
                  <a:lnTo>
                    <a:pt x="138" y="272"/>
                  </a:lnTo>
                  <a:lnTo>
                    <a:pt x="134" y="275"/>
                  </a:lnTo>
                  <a:lnTo>
                    <a:pt x="130" y="278"/>
                  </a:lnTo>
                  <a:lnTo>
                    <a:pt x="126" y="280"/>
                  </a:lnTo>
                  <a:lnTo>
                    <a:pt x="122" y="283"/>
                  </a:lnTo>
                  <a:lnTo>
                    <a:pt x="118" y="286"/>
                  </a:lnTo>
                  <a:lnTo>
                    <a:pt x="114" y="289"/>
                  </a:lnTo>
                  <a:lnTo>
                    <a:pt x="110" y="292"/>
                  </a:lnTo>
                  <a:lnTo>
                    <a:pt x="106" y="295"/>
                  </a:lnTo>
                  <a:lnTo>
                    <a:pt x="102" y="298"/>
                  </a:lnTo>
                  <a:lnTo>
                    <a:pt x="98" y="301"/>
                  </a:lnTo>
                  <a:lnTo>
                    <a:pt x="94" y="304"/>
                  </a:lnTo>
                  <a:lnTo>
                    <a:pt x="91" y="308"/>
                  </a:lnTo>
                  <a:lnTo>
                    <a:pt x="88" y="311"/>
                  </a:lnTo>
                  <a:lnTo>
                    <a:pt x="85" y="315"/>
                  </a:lnTo>
                  <a:lnTo>
                    <a:pt x="82" y="318"/>
                  </a:lnTo>
                  <a:lnTo>
                    <a:pt x="80" y="322"/>
                  </a:lnTo>
                  <a:lnTo>
                    <a:pt x="78" y="326"/>
                  </a:lnTo>
                  <a:lnTo>
                    <a:pt x="76" y="331"/>
                  </a:lnTo>
                  <a:lnTo>
                    <a:pt x="75" y="335"/>
                  </a:lnTo>
                  <a:lnTo>
                    <a:pt x="74" y="340"/>
                  </a:lnTo>
                  <a:lnTo>
                    <a:pt x="73" y="344"/>
                  </a:lnTo>
                  <a:lnTo>
                    <a:pt x="74" y="349"/>
                  </a:lnTo>
                  <a:lnTo>
                    <a:pt x="74" y="354"/>
                  </a:lnTo>
                  <a:lnTo>
                    <a:pt x="75" y="360"/>
                  </a:lnTo>
                  <a:lnTo>
                    <a:pt x="77" y="365"/>
                  </a:lnTo>
                  <a:lnTo>
                    <a:pt x="79" y="371"/>
                  </a:lnTo>
                  <a:lnTo>
                    <a:pt x="82" y="377"/>
                  </a:lnTo>
                  <a:lnTo>
                    <a:pt x="88" y="386"/>
                  </a:lnTo>
                  <a:lnTo>
                    <a:pt x="91" y="391"/>
                  </a:lnTo>
                  <a:lnTo>
                    <a:pt x="94" y="395"/>
                  </a:lnTo>
                  <a:lnTo>
                    <a:pt x="97" y="398"/>
                  </a:lnTo>
                  <a:lnTo>
                    <a:pt x="101" y="402"/>
                  </a:lnTo>
                  <a:lnTo>
                    <a:pt x="104" y="406"/>
                  </a:lnTo>
                  <a:lnTo>
                    <a:pt x="108" y="409"/>
                  </a:lnTo>
                  <a:lnTo>
                    <a:pt x="111" y="412"/>
                  </a:lnTo>
                  <a:lnTo>
                    <a:pt x="114" y="415"/>
                  </a:lnTo>
                  <a:lnTo>
                    <a:pt x="118" y="418"/>
                  </a:lnTo>
                  <a:lnTo>
                    <a:pt x="122" y="420"/>
                  </a:lnTo>
                  <a:lnTo>
                    <a:pt x="125" y="423"/>
                  </a:lnTo>
                  <a:lnTo>
                    <a:pt x="128" y="426"/>
                  </a:lnTo>
                  <a:lnTo>
                    <a:pt x="131" y="429"/>
                  </a:lnTo>
                  <a:lnTo>
                    <a:pt x="134" y="432"/>
                  </a:lnTo>
                  <a:lnTo>
                    <a:pt x="137" y="435"/>
                  </a:lnTo>
                  <a:lnTo>
                    <a:pt x="140" y="438"/>
                  </a:lnTo>
                  <a:lnTo>
                    <a:pt x="143" y="441"/>
                  </a:lnTo>
                  <a:lnTo>
                    <a:pt x="145" y="444"/>
                  </a:lnTo>
                  <a:lnTo>
                    <a:pt x="148" y="448"/>
                  </a:lnTo>
                  <a:lnTo>
                    <a:pt x="150" y="452"/>
                  </a:lnTo>
                  <a:lnTo>
                    <a:pt x="152" y="456"/>
                  </a:lnTo>
                  <a:lnTo>
                    <a:pt x="153" y="460"/>
                  </a:lnTo>
                  <a:lnTo>
                    <a:pt x="154" y="464"/>
                  </a:lnTo>
                  <a:lnTo>
                    <a:pt x="155" y="470"/>
                  </a:lnTo>
                  <a:lnTo>
                    <a:pt x="156" y="475"/>
                  </a:lnTo>
                  <a:lnTo>
                    <a:pt x="156" y="480"/>
                  </a:lnTo>
                  <a:lnTo>
                    <a:pt x="156" y="486"/>
                  </a:lnTo>
                  <a:lnTo>
                    <a:pt x="156" y="493"/>
                  </a:lnTo>
                  <a:lnTo>
                    <a:pt x="155" y="500"/>
                  </a:lnTo>
                  <a:lnTo>
                    <a:pt x="154" y="507"/>
                  </a:lnTo>
                  <a:lnTo>
                    <a:pt x="152" y="514"/>
                  </a:lnTo>
                  <a:lnTo>
                    <a:pt x="151" y="518"/>
                  </a:lnTo>
                  <a:lnTo>
                    <a:pt x="150" y="524"/>
                  </a:lnTo>
                  <a:lnTo>
                    <a:pt x="149" y="530"/>
                  </a:lnTo>
                  <a:lnTo>
                    <a:pt x="148" y="537"/>
                  </a:lnTo>
                  <a:lnTo>
                    <a:pt x="146" y="545"/>
                  </a:lnTo>
                  <a:lnTo>
                    <a:pt x="145" y="553"/>
                  </a:lnTo>
                  <a:lnTo>
                    <a:pt x="144" y="562"/>
                  </a:lnTo>
                  <a:lnTo>
                    <a:pt x="142" y="571"/>
                  </a:lnTo>
                  <a:lnTo>
                    <a:pt x="140" y="580"/>
                  </a:lnTo>
                  <a:lnTo>
                    <a:pt x="138" y="590"/>
                  </a:lnTo>
                  <a:lnTo>
                    <a:pt x="136" y="600"/>
                  </a:lnTo>
                  <a:lnTo>
                    <a:pt x="135" y="610"/>
                  </a:lnTo>
                  <a:lnTo>
                    <a:pt x="133" y="621"/>
                  </a:lnTo>
                  <a:lnTo>
                    <a:pt x="131" y="631"/>
                  </a:lnTo>
                  <a:lnTo>
                    <a:pt x="129" y="641"/>
                  </a:lnTo>
                  <a:lnTo>
                    <a:pt x="127" y="652"/>
                  </a:lnTo>
                  <a:lnTo>
                    <a:pt x="125" y="662"/>
                  </a:lnTo>
                  <a:lnTo>
                    <a:pt x="123" y="671"/>
                  </a:lnTo>
                  <a:lnTo>
                    <a:pt x="121" y="680"/>
                  </a:lnTo>
                  <a:lnTo>
                    <a:pt x="120" y="690"/>
                  </a:lnTo>
                  <a:lnTo>
                    <a:pt x="118" y="698"/>
                  </a:lnTo>
                  <a:lnTo>
                    <a:pt x="116" y="706"/>
                  </a:lnTo>
                  <a:lnTo>
                    <a:pt x="114" y="714"/>
                  </a:lnTo>
                  <a:lnTo>
                    <a:pt x="113" y="720"/>
                  </a:lnTo>
                  <a:lnTo>
                    <a:pt x="112" y="726"/>
                  </a:lnTo>
                  <a:lnTo>
                    <a:pt x="110" y="731"/>
                  </a:lnTo>
                  <a:lnTo>
                    <a:pt x="109" y="736"/>
                  </a:lnTo>
                  <a:lnTo>
                    <a:pt x="108" y="739"/>
                  </a:lnTo>
                  <a:lnTo>
                    <a:pt x="107" y="741"/>
                  </a:lnTo>
                  <a:lnTo>
                    <a:pt x="106" y="743"/>
                  </a:lnTo>
                  <a:lnTo>
                    <a:pt x="96" y="750"/>
                  </a:lnTo>
                  <a:lnTo>
                    <a:pt x="92" y="753"/>
                  </a:lnTo>
                  <a:lnTo>
                    <a:pt x="87" y="755"/>
                  </a:lnTo>
                  <a:lnTo>
                    <a:pt x="83" y="757"/>
                  </a:lnTo>
                  <a:lnTo>
                    <a:pt x="78" y="758"/>
                  </a:lnTo>
                  <a:lnTo>
                    <a:pt x="74" y="759"/>
                  </a:lnTo>
                  <a:lnTo>
                    <a:pt x="70" y="760"/>
                  </a:lnTo>
                  <a:lnTo>
                    <a:pt x="65" y="761"/>
                  </a:lnTo>
                  <a:lnTo>
                    <a:pt x="61" y="761"/>
                  </a:lnTo>
                  <a:lnTo>
                    <a:pt x="57" y="761"/>
                  </a:lnTo>
                  <a:lnTo>
                    <a:pt x="53" y="761"/>
                  </a:lnTo>
                  <a:lnTo>
                    <a:pt x="49" y="761"/>
                  </a:lnTo>
                  <a:lnTo>
                    <a:pt x="46" y="761"/>
                  </a:lnTo>
                  <a:lnTo>
                    <a:pt x="42" y="761"/>
                  </a:lnTo>
                  <a:lnTo>
                    <a:pt x="38" y="761"/>
                  </a:lnTo>
                  <a:lnTo>
                    <a:pt x="35" y="761"/>
                  </a:lnTo>
                  <a:lnTo>
                    <a:pt x="32" y="762"/>
                  </a:lnTo>
                  <a:lnTo>
                    <a:pt x="28" y="762"/>
                  </a:lnTo>
                  <a:lnTo>
                    <a:pt x="25" y="763"/>
                  </a:lnTo>
                  <a:lnTo>
                    <a:pt x="22" y="764"/>
                  </a:lnTo>
                  <a:lnTo>
                    <a:pt x="20" y="766"/>
                  </a:lnTo>
                  <a:lnTo>
                    <a:pt x="17" y="768"/>
                  </a:lnTo>
                  <a:lnTo>
                    <a:pt x="14" y="770"/>
                  </a:lnTo>
                  <a:lnTo>
                    <a:pt x="12" y="773"/>
                  </a:lnTo>
                  <a:lnTo>
                    <a:pt x="10" y="777"/>
                  </a:lnTo>
                  <a:lnTo>
                    <a:pt x="8" y="781"/>
                  </a:lnTo>
                  <a:lnTo>
                    <a:pt x="6" y="786"/>
                  </a:lnTo>
                  <a:lnTo>
                    <a:pt x="4" y="792"/>
                  </a:lnTo>
                  <a:lnTo>
                    <a:pt x="2" y="798"/>
                  </a:lnTo>
                  <a:lnTo>
                    <a:pt x="1" y="805"/>
                  </a:lnTo>
                  <a:lnTo>
                    <a:pt x="0" y="814"/>
                  </a:lnTo>
                  <a:lnTo>
                    <a:pt x="0" y="832"/>
                  </a:lnTo>
                  <a:lnTo>
                    <a:pt x="2" y="842"/>
                  </a:lnTo>
                  <a:lnTo>
                    <a:pt x="6" y="851"/>
                  </a:lnTo>
                  <a:lnTo>
                    <a:pt x="11" y="860"/>
                  </a:lnTo>
                  <a:lnTo>
                    <a:pt x="17" y="868"/>
                  </a:lnTo>
                  <a:lnTo>
                    <a:pt x="24" y="877"/>
                  </a:lnTo>
                  <a:lnTo>
                    <a:pt x="33" y="885"/>
                  </a:lnTo>
                  <a:lnTo>
                    <a:pt x="42" y="893"/>
                  </a:lnTo>
                  <a:lnTo>
                    <a:pt x="52" y="900"/>
                  </a:lnTo>
                  <a:lnTo>
                    <a:pt x="63" y="908"/>
                  </a:lnTo>
                  <a:lnTo>
                    <a:pt x="75" y="914"/>
                  </a:lnTo>
                  <a:lnTo>
                    <a:pt x="87" y="921"/>
                  </a:lnTo>
                  <a:lnTo>
                    <a:pt x="100" y="927"/>
                  </a:lnTo>
                  <a:lnTo>
                    <a:pt x="113" y="933"/>
                  </a:lnTo>
                  <a:lnTo>
                    <a:pt x="127" y="939"/>
                  </a:lnTo>
                  <a:lnTo>
                    <a:pt x="141" y="944"/>
                  </a:lnTo>
                  <a:lnTo>
                    <a:pt x="155" y="949"/>
                  </a:lnTo>
                  <a:lnTo>
                    <a:pt x="169" y="953"/>
                  </a:lnTo>
                  <a:lnTo>
                    <a:pt x="184" y="957"/>
                  </a:lnTo>
                  <a:lnTo>
                    <a:pt x="198" y="960"/>
                  </a:lnTo>
                  <a:lnTo>
                    <a:pt x="212" y="964"/>
                  </a:lnTo>
                  <a:lnTo>
                    <a:pt x="226" y="966"/>
                  </a:lnTo>
                  <a:lnTo>
                    <a:pt x="240" y="968"/>
                  </a:lnTo>
                  <a:lnTo>
                    <a:pt x="253" y="970"/>
                  </a:lnTo>
                  <a:lnTo>
                    <a:pt x="266" y="971"/>
                  </a:lnTo>
                  <a:lnTo>
                    <a:pt x="279" y="972"/>
                  </a:lnTo>
                  <a:lnTo>
                    <a:pt x="291" y="972"/>
                  </a:lnTo>
                  <a:lnTo>
                    <a:pt x="302" y="972"/>
                  </a:lnTo>
                  <a:lnTo>
                    <a:pt x="312" y="971"/>
                  </a:lnTo>
                  <a:lnTo>
                    <a:pt x="322" y="969"/>
                  </a:lnTo>
                  <a:lnTo>
                    <a:pt x="331" y="967"/>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7" name="Freeform 43"/>
            <p:cNvSpPr>
              <a:spLocks/>
            </p:cNvSpPr>
            <p:nvPr/>
          </p:nvSpPr>
          <p:spPr bwMode="auto">
            <a:xfrm>
              <a:off x="2669" y="940"/>
              <a:ext cx="148" cy="214"/>
            </a:xfrm>
            <a:custGeom>
              <a:avLst/>
              <a:gdLst/>
              <a:ahLst/>
              <a:cxnLst>
                <a:cxn ang="0">
                  <a:pos x="76" y="213"/>
                </a:cxn>
                <a:cxn ang="0">
                  <a:pos x="80" y="198"/>
                </a:cxn>
                <a:cxn ang="0">
                  <a:pos x="81" y="192"/>
                </a:cxn>
                <a:cxn ang="0">
                  <a:pos x="81" y="185"/>
                </a:cxn>
                <a:cxn ang="0">
                  <a:pos x="80" y="178"/>
                </a:cxn>
                <a:cxn ang="0">
                  <a:pos x="78" y="172"/>
                </a:cxn>
                <a:cxn ang="0">
                  <a:pos x="76" y="166"/>
                </a:cxn>
                <a:cxn ang="0">
                  <a:pos x="73" y="161"/>
                </a:cxn>
                <a:cxn ang="0">
                  <a:pos x="70" y="155"/>
                </a:cxn>
                <a:cxn ang="0">
                  <a:pos x="67" y="150"/>
                </a:cxn>
                <a:cxn ang="0">
                  <a:pos x="63" y="144"/>
                </a:cxn>
                <a:cxn ang="0">
                  <a:pos x="59" y="139"/>
                </a:cxn>
                <a:cxn ang="0">
                  <a:pos x="54" y="134"/>
                </a:cxn>
                <a:cxn ang="0">
                  <a:pos x="50" y="129"/>
                </a:cxn>
                <a:cxn ang="0">
                  <a:pos x="45" y="124"/>
                </a:cxn>
                <a:cxn ang="0">
                  <a:pos x="40" y="119"/>
                </a:cxn>
                <a:cxn ang="0">
                  <a:pos x="35" y="114"/>
                </a:cxn>
                <a:cxn ang="0">
                  <a:pos x="31" y="108"/>
                </a:cxn>
                <a:cxn ang="0">
                  <a:pos x="26" y="103"/>
                </a:cxn>
                <a:cxn ang="0">
                  <a:pos x="22" y="98"/>
                </a:cxn>
                <a:cxn ang="0">
                  <a:pos x="17" y="93"/>
                </a:cxn>
                <a:cxn ang="0">
                  <a:pos x="14" y="88"/>
                </a:cxn>
                <a:cxn ang="0">
                  <a:pos x="10" y="82"/>
                </a:cxn>
                <a:cxn ang="0">
                  <a:pos x="7" y="76"/>
                </a:cxn>
                <a:cxn ang="0">
                  <a:pos x="5" y="71"/>
                </a:cxn>
                <a:cxn ang="0">
                  <a:pos x="3" y="65"/>
                </a:cxn>
                <a:cxn ang="0">
                  <a:pos x="1" y="59"/>
                </a:cxn>
                <a:cxn ang="0">
                  <a:pos x="0" y="52"/>
                </a:cxn>
                <a:cxn ang="0">
                  <a:pos x="0" y="46"/>
                </a:cxn>
                <a:cxn ang="0">
                  <a:pos x="1" y="39"/>
                </a:cxn>
                <a:cxn ang="0">
                  <a:pos x="2" y="32"/>
                </a:cxn>
                <a:cxn ang="0">
                  <a:pos x="5" y="24"/>
                </a:cxn>
                <a:cxn ang="0">
                  <a:pos x="13" y="22"/>
                </a:cxn>
                <a:cxn ang="0">
                  <a:pos x="18" y="21"/>
                </a:cxn>
                <a:cxn ang="0">
                  <a:pos x="22" y="20"/>
                </a:cxn>
                <a:cxn ang="0">
                  <a:pos x="27" y="18"/>
                </a:cxn>
                <a:cxn ang="0">
                  <a:pos x="31" y="17"/>
                </a:cxn>
                <a:cxn ang="0">
                  <a:pos x="35" y="16"/>
                </a:cxn>
                <a:cxn ang="0">
                  <a:pos x="40" y="15"/>
                </a:cxn>
                <a:cxn ang="0">
                  <a:pos x="44" y="14"/>
                </a:cxn>
                <a:cxn ang="0">
                  <a:pos x="49" y="12"/>
                </a:cxn>
                <a:cxn ang="0">
                  <a:pos x="53" y="11"/>
                </a:cxn>
                <a:cxn ang="0">
                  <a:pos x="57" y="10"/>
                </a:cxn>
                <a:cxn ang="0">
                  <a:pos x="62" y="9"/>
                </a:cxn>
                <a:cxn ang="0">
                  <a:pos x="66" y="8"/>
                </a:cxn>
                <a:cxn ang="0">
                  <a:pos x="71" y="7"/>
                </a:cxn>
                <a:cxn ang="0">
                  <a:pos x="75" y="6"/>
                </a:cxn>
                <a:cxn ang="0">
                  <a:pos x="79" y="5"/>
                </a:cxn>
                <a:cxn ang="0">
                  <a:pos x="84" y="4"/>
                </a:cxn>
                <a:cxn ang="0">
                  <a:pos x="88" y="3"/>
                </a:cxn>
                <a:cxn ang="0">
                  <a:pos x="93" y="2"/>
                </a:cxn>
                <a:cxn ang="0">
                  <a:pos x="97" y="2"/>
                </a:cxn>
                <a:cxn ang="0">
                  <a:pos x="101" y="1"/>
                </a:cxn>
                <a:cxn ang="0">
                  <a:pos x="106" y="1"/>
                </a:cxn>
                <a:cxn ang="0">
                  <a:pos x="111" y="0"/>
                </a:cxn>
                <a:cxn ang="0">
                  <a:pos x="115" y="0"/>
                </a:cxn>
                <a:cxn ang="0">
                  <a:pos x="119" y="0"/>
                </a:cxn>
                <a:cxn ang="0">
                  <a:pos x="124" y="0"/>
                </a:cxn>
                <a:cxn ang="0">
                  <a:pos x="129" y="0"/>
                </a:cxn>
                <a:cxn ang="0">
                  <a:pos x="133" y="0"/>
                </a:cxn>
                <a:cxn ang="0">
                  <a:pos x="138" y="0"/>
                </a:cxn>
                <a:cxn ang="0">
                  <a:pos x="142" y="0"/>
                </a:cxn>
                <a:cxn ang="0">
                  <a:pos x="147" y="1"/>
                </a:cxn>
              </a:cxnLst>
              <a:rect l="0" t="0" r="r" b="b"/>
              <a:pathLst>
                <a:path w="148" h="214">
                  <a:moveTo>
                    <a:pt x="76" y="213"/>
                  </a:moveTo>
                  <a:lnTo>
                    <a:pt x="80" y="198"/>
                  </a:lnTo>
                  <a:lnTo>
                    <a:pt x="81" y="192"/>
                  </a:lnTo>
                  <a:lnTo>
                    <a:pt x="81" y="185"/>
                  </a:lnTo>
                  <a:lnTo>
                    <a:pt x="80" y="178"/>
                  </a:lnTo>
                  <a:lnTo>
                    <a:pt x="78" y="172"/>
                  </a:lnTo>
                  <a:lnTo>
                    <a:pt x="76" y="166"/>
                  </a:lnTo>
                  <a:lnTo>
                    <a:pt x="73" y="161"/>
                  </a:lnTo>
                  <a:lnTo>
                    <a:pt x="70" y="155"/>
                  </a:lnTo>
                  <a:lnTo>
                    <a:pt x="67" y="150"/>
                  </a:lnTo>
                  <a:lnTo>
                    <a:pt x="63" y="144"/>
                  </a:lnTo>
                  <a:lnTo>
                    <a:pt x="59" y="139"/>
                  </a:lnTo>
                  <a:lnTo>
                    <a:pt x="54" y="134"/>
                  </a:lnTo>
                  <a:lnTo>
                    <a:pt x="50" y="129"/>
                  </a:lnTo>
                  <a:lnTo>
                    <a:pt x="45" y="124"/>
                  </a:lnTo>
                  <a:lnTo>
                    <a:pt x="40" y="119"/>
                  </a:lnTo>
                  <a:lnTo>
                    <a:pt x="35" y="114"/>
                  </a:lnTo>
                  <a:lnTo>
                    <a:pt x="31" y="108"/>
                  </a:lnTo>
                  <a:lnTo>
                    <a:pt x="26" y="103"/>
                  </a:lnTo>
                  <a:lnTo>
                    <a:pt x="22" y="98"/>
                  </a:lnTo>
                  <a:lnTo>
                    <a:pt x="17" y="93"/>
                  </a:lnTo>
                  <a:lnTo>
                    <a:pt x="14" y="88"/>
                  </a:lnTo>
                  <a:lnTo>
                    <a:pt x="10" y="82"/>
                  </a:lnTo>
                  <a:lnTo>
                    <a:pt x="7" y="76"/>
                  </a:lnTo>
                  <a:lnTo>
                    <a:pt x="5" y="71"/>
                  </a:lnTo>
                  <a:lnTo>
                    <a:pt x="3" y="65"/>
                  </a:lnTo>
                  <a:lnTo>
                    <a:pt x="1" y="59"/>
                  </a:lnTo>
                  <a:lnTo>
                    <a:pt x="0" y="52"/>
                  </a:lnTo>
                  <a:lnTo>
                    <a:pt x="0" y="46"/>
                  </a:lnTo>
                  <a:lnTo>
                    <a:pt x="1" y="39"/>
                  </a:lnTo>
                  <a:lnTo>
                    <a:pt x="2" y="32"/>
                  </a:lnTo>
                  <a:lnTo>
                    <a:pt x="5" y="24"/>
                  </a:lnTo>
                  <a:lnTo>
                    <a:pt x="13" y="22"/>
                  </a:lnTo>
                  <a:lnTo>
                    <a:pt x="18" y="21"/>
                  </a:lnTo>
                  <a:lnTo>
                    <a:pt x="22" y="20"/>
                  </a:lnTo>
                  <a:lnTo>
                    <a:pt x="27" y="18"/>
                  </a:lnTo>
                  <a:lnTo>
                    <a:pt x="31" y="17"/>
                  </a:lnTo>
                  <a:lnTo>
                    <a:pt x="35" y="16"/>
                  </a:lnTo>
                  <a:lnTo>
                    <a:pt x="40" y="15"/>
                  </a:lnTo>
                  <a:lnTo>
                    <a:pt x="44" y="14"/>
                  </a:lnTo>
                  <a:lnTo>
                    <a:pt x="49" y="12"/>
                  </a:lnTo>
                  <a:lnTo>
                    <a:pt x="53" y="11"/>
                  </a:lnTo>
                  <a:lnTo>
                    <a:pt x="57" y="10"/>
                  </a:lnTo>
                  <a:lnTo>
                    <a:pt x="62" y="9"/>
                  </a:lnTo>
                  <a:lnTo>
                    <a:pt x="66" y="8"/>
                  </a:lnTo>
                  <a:lnTo>
                    <a:pt x="71" y="7"/>
                  </a:lnTo>
                  <a:lnTo>
                    <a:pt x="75" y="6"/>
                  </a:lnTo>
                  <a:lnTo>
                    <a:pt x="79" y="5"/>
                  </a:lnTo>
                  <a:lnTo>
                    <a:pt x="84" y="4"/>
                  </a:lnTo>
                  <a:lnTo>
                    <a:pt x="88" y="3"/>
                  </a:lnTo>
                  <a:lnTo>
                    <a:pt x="93" y="2"/>
                  </a:lnTo>
                  <a:lnTo>
                    <a:pt x="97" y="2"/>
                  </a:lnTo>
                  <a:lnTo>
                    <a:pt x="101" y="1"/>
                  </a:lnTo>
                  <a:lnTo>
                    <a:pt x="106" y="1"/>
                  </a:lnTo>
                  <a:lnTo>
                    <a:pt x="111" y="0"/>
                  </a:lnTo>
                  <a:lnTo>
                    <a:pt x="115" y="0"/>
                  </a:lnTo>
                  <a:lnTo>
                    <a:pt x="119" y="0"/>
                  </a:lnTo>
                  <a:lnTo>
                    <a:pt x="124" y="0"/>
                  </a:lnTo>
                  <a:lnTo>
                    <a:pt x="129" y="0"/>
                  </a:lnTo>
                  <a:lnTo>
                    <a:pt x="133" y="0"/>
                  </a:lnTo>
                  <a:lnTo>
                    <a:pt x="138" y="0"/>
                  </a:lnTo>
                  <a:lnTo>
                    <a:pt x="142" y="0"/>
                  </a:lnTo>
                  <a:lnTo>
                    <a:pt x="147" y="1"/>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8" name="Freeform 44"/>
            <p:cNvSpPr>
              <a:spLocks/>
            </p:cNvSpPr>
            <p:nvPr/>
          </p:nvSpPr>
          <p:spPr bwMode="auto">
            <a:xfrm>
              <a:off x="2295" y="2737"/>
              <a:ext cx="709" cy="270"/>
            </a:xfrm>
            <a:custGeom>
              <a:avLst/>
              <a:gdLst/>
              <a:ahLst/>
              <a:cxnLst>
                <a:cxn ang="0">
                  <a:pos x="699" y="269"/>
                </a:cxn>
                <a:cxn ang="0">
                  <a:pos x="707" y="231"/>
                </a:cxn>
                <a:cxn ang="0">
                  <a:pos x="708" y="215"/>
                </a:cxn>
                <a:cxn ang="0">
                  <a:pos x="707" y="200"/>
                </a:cxn>
                <a:cxn ang="0">
                  <a:pos x="705" y="187"/>
                </a:cxn>
                <a:cxn ang="0">
                  <a:pos x="700" y="175"/>
                </a:cxn>
                <a:cxn ang="0">
                  <a:pos x="693" y="165"/>
                </a:cxn>
                <a:cxn ang="0">
                  <a:pos x="685" y="155"/>
                </a:cxn>
                <a:cxn ang="0">
                  <a:pos x="676" y="147"/>
                </a:cxn>
                <a:cxn ang="0">
                  <a:pos x="665" y="140"/>
                </a:cxn>
                <a:cxn ang="0">
                  <a:pos x="653" y="134"/>
                </a:cxn>
                <a:cxn ang="0">
                  <a:pos x="639" y="129"/>
                </a:cxn>
                <a:cxn ang="0">
                  <a:pos x="625" y="125"/>
                </a:cxn>
                <a:cxn ang="0">
                  <a:pos x="610" y="121"/>
                </a:cxn>
                <a:cxn ang="0">
                  <a:pos x="594" y="118"/>
                </a:cxn>
                <a:cxn ang="0">
                  <a:pos x="578" y="116"/>
                </a:cxn>
                <a:cxn ang="0">
                  <a:pos x="561" y="114"/>
                </a:cxn>
                <a:cxn ang="0">
                  <a:pos x="544" y="113"/>
                </a:cxn>
                <a:cxn ang="0">
                  <a:pos x="526" y="112"/>
                </a:cxn>
                <a:cxn ang="0">
                  <a:pos x="509" y="111"/>
                </a:cxn>
                <a:cxn ang="0">
                  <a:pos x="491" y="110"/>
                </a:cxn>
                <a:cxn ang="0">
                  <a:pos x="473" y="110"/>
                </a:cxn>
                <a:cxn ang="0">
                  <a:pos x="456" y="109"/>
                </a:cxn>
                <a:cxn ang="0">
                  <a:pos x="439" y="109"/>
                </a:cxn>
                <a:cxn ang="0">
                  <a:pos x="423" y="108"/>
                </a:cxn>
                <a:cxn ang="0">
                  <a:pos x="407" y="107"/>
                </a:cxn>
                <a:cxn ang="0">
                  <a:pos x="392" y="105"/>
                </a:cxn>
                <a:cxn ang="0">
                  <a:pos x="377" y="104"/>
                </a:cxn>
                <a:cxn ang="0">
                  <a:pos x="364" y="101"/>
                </a:cxn>
                <a:cxn ang="0">
                  <a:pos x="352" y="99"/>
                </a:cxn>
                <a:cxn ang="0">
                  <a:pos x="341" y="95"/>
                </a:cxn>
                <a:cxn ang="0">
                  <a:pos x="331" y="91"/>
                </a:cxn>
                <a:cxn ang="0">
                  <a:pos x="315" y="83"/>
                </a:cxn>
                <a:cxn ang="0">
                  <a:pos x="307" y="79"/>
                </a:cxn>
                <a:cxn ang="0">
                  <a:pos x="298" y="75"/>
                </a:cxn>
                <a:cxn ang="0">
                  <a:pos x="289" y="70"/>
                </a:cxn>
                <a:cxn ang="0">
                  <a:pos x="279" y="65"/>
                </a:cxn>
                <a:cxn ang="0">
                  <a:pos x="269" y="61"/>
                </a:cxn>
                <a:cxn ang="0">
                  <a:pos x="259" y="56"/>
                </a:cxn>
                <a:cxn ang="0">
                  <a:pos x="249" y="52"/>
                </a:cxn>
                <a:cxn ang="0">
                  <a:pos x="238" y="47"/>
                </a:cxn>
                <a:cxn ang="0">
                  <a:pos x="227" y="43"/>
                </a:cxn>
                <a:cxn ang="0">
                  <a:pos x="216" y="38"/>
                </a:cxn>
                <a:cxn ang="0">
                  <a:pos x="205" y="34"/>
                </a:cxn>
                <a:cxn ang="0">
                  <a:pos x="194" y="30"/>
                </a:cxn>
                <a:cxn ang="0">
                  <a:pos x="183" y="26"/>
                </a:cxn>
                <a:cxn ang="0">
                  <a:pos x="171" y="22"/>
                </a:cxn>
                <a:cxn ang="0">
                  <a:pos x="160" y="19"/>
                </a:cxn>
                <a:cxn ang="0">
                  <a:pos x="149" y="15"/>
                </a:cxn>
                <a:cxn ang="0">
                  <a:pos x="137" y="12"/>
                </a:cxn>
                <a:cxn ang="0">
                  <a:pos x="126" y="9"/>
                </a:cxn>
                <a:cxn ang="0">
                  <a:pos x="114" y="7"/>
                </a:cxn>
                <a:cxn ang="0">
                  <a:pos x="103" y="5"/>
                </a:cxn>
                <a:cxn ang="0">
                  <a:pos x="92" y="3"/>
                </a:cxn>
                <a:cxn ang="0">
                  <a:pos x="81" y="1"/>
                </a:cxn>
                <a:cxn ang="0">
                  <a:pos x="70" y="1"/>
                </a:cxn>
                <a:cxn ang="0">
                  <a:pos x="59" y="0"/>
                </a:cxn>
                <a:cxn ang="0">
                  <a:pos x="49" y="0"/>
                </a:cxn>
                <a:cxn ang="0">
                  <a:pos x="39" y="1"/>
                </a:cxn>
                <a:cxn ang="0">
                  <a:pos x="28" y="2"/>
                </a:cxn>
                <a:cxn ang="0">
                  <a:pos x="19" y="3"/>
                </a:cxn>
                <a:cxn ang="0">
                  <a:pos x="9" y="5"/>
                </a:cxn>
                <a:cxn ang="0">
                  <a:pos x="0" y="9"/>
                </a:cxn>
              </a:cxnLst>
              <a:rect l="0" t="0" r="r" b="b"/>
              <a:pathLst>
                <a:path w="709" h="270">
                  <a:moveTo>
                    <a:pt x="699" y="269"/>
                  </a:moveTo>
                  <a:lnTo>
                    <a:pt x="707" y="231"/>
                  </a:lnTo>
                  <a:lnTo>
                    <a:pt x="708" y="215"/>
                  </a:lnTo>
                  <a:lnTo>
                    <a:pt x="707" y="200"/>
                  </a:lnTo>
                  <a:lnTo>
                    <a:pt x="705" y="187"/>
                  </a:lnTo>
                  <a:lnTo>
                    <a:pt x="700" y="175"/>
                  </a:lnTo>
                  <a:lnTo>
                    <a:pt x="693" y="165"/>
                  </a:lnTo>
                  <a:lnTo>
                    <a:pt x="685" y="155"/>
                  </a:lnTo>
                  <a:lnTo>
                    <a:pt x="676" y="147"/>
                  </a:lnTo>
                  <a:lnTo>
                    <a:pt x="665" y="140"/>
                  </a:lnTo>
                  <a:lnTo>
                    <a:pt x="653" y="134"/>
                  </a:lnTo>
                  <a:lnTo>
                    <a:pt x="639" y="129"/>
                  </a:lnTo>
                  <a:lnTo>
                    <a:pt x="625" y="125"/>
                  </a:lnTo>
                  <a:lnTo>
                    <a:pt x="610" y="121"/>
                  </a:lnTo>
                  <a:lnTo>
                    <a:pt x="594" y="118"/>
                  </a:lnTo>
                  <a:lnTo>
                    <a:pt x="578" y="116"/>
                  </a:lnTo>
                  <a:lnTo>
                    <a:pt x="561" y="114"/>
                  </a:lnTo>
                  <a:lnTo>
                    <a:pt x="544" y="113"/>
                  </a:lnTo>
                  <a:lnTo>
                    <a:pt x="526" y="112"/>
                  </a:lnTo>
                  <a:lnTo>
                    <a:pt x="509" y="111"/>
                  </a:lnTo>
                  <a:lnTo>
                    <a:pt x="491" y="110"/>
                  </a:lnTo>
                  <a:lnTo>
                    <a:pt x="473" y="110"/>
                  </a:lnTo>
                  <a:lnTo>
                    <a:pt x="456" y="109"/>
                  </a:lnTo>
                  <a:lnTo>
                    <a:pt x="439" y="109"/>
                  </a:lnTo>
                  <a:lnTo>
                    <a:pt x="423" y="108"/>
                  </a:lnTo>
                  <a:lnTo>
                    <a:pt x="407" y="107"/>
                  </a:lnTo>
                  <a:lnTo>
                    <a:pt x="392" y="105"/>
                  </a:lnTo>
                  <a:lnTo>
                    <a:pt x="377" y="104"/>
                  </a:lnTo>
                  <a:lnTo>
                    <a:pt x="364" y="101"/>
                  </a:lnTo>
                  <a:lnTo>
                    <a:pt x="352" y="99"/>
                  </a:lnTo>
                  <a:lnTo>
                    <a:pt x="341" y="95"/>
                  </a:lnTo>
                  <a:lnTo>
                    <a:pt x="331" y="91"/>
                  </a:lnTo>
                  <a:lnTo>
                    <a:pt x="315" y="83"/>
                  </a:lnTo>
                  <a:lnTo>
                    <a:pt x="307" y="79"/>
                  </a:lnTo>
                  <a:lnTo>
                    <a:pt x="298" y="75"/>
                  </a:lnTo>
                  <a:lnTo>
                    <a:pt x="289" y="70"/>
                  </a:lnTo>
                  <a:lnTo>
                    <a:pt x="279" y="65"/>
                  </a:lnTo>
                  <a:lnTo>
                    <a:pt x="269" y="61"/>
                  </a:lnTo>
                  <a:lnTo>
                    <a:pt x="259" y="56"/>
                  </a:lnTo>
                  <a:lnTo>
                    <a:pt x="249" y="52"/>
                  </a:lnTo>
                  <a:lnTo>
                    <a:pt x="238" y="47"/>
                  </a:lnTo>
                  <a:lnTo>
                    <a:pt x="227" y="43"/>
                  </a:lnTo>
                  <a:lnTo>
                    <a:pt x="216" y="38"/>
                  </a:lnTo>
                  <a:lnTo>
                    <a:pt x="205" y="34"/>
                  </a:lnTo>
                  <a:lnTo>
                    <a:pt x="194" y="30"/>
                  </a:lnTo>
                  <a:lnTo>
                    <a:pt x="183" y="26"/>
                  </a:lnTo>
                  <a:lnTo>
                    <a:pt x="171" y="22"/>
                  </a:lnTo>
                  <a:lnTo>
                    <a:pt x="160" y="19"/>
                  </a:lnTo>
                  <a:lnTo>
                    <a:pt x="149" y="15"/>
                  </a:lnTo>
                  <a:lnTo>
                    <a:pt x="137" y="12"/>
                  </a:lnTo>
                  <a:lnTo>
                    <a:pt x="126" y="9"/>
                  </a:lnTo>
                  <a:lnTo>
                    <a:pt x="114" y="7"/>
                  </a:lnTo>
                  <a:lnTo>
                    <a:pt x="103" y="5"/>
                  </a:lnTo>
                  <a:lnTo>
                    <a:pt x="92" y="3"/>
                  </a:lnTo>
                  <a:lnTo>
                    <a:pt x="81" y="1"/>
                  </a:lnTo>
                  <a:lnTo>
                    <a:pt x="70" y="1"/>
                  </a:lnTo>
                  <a:lnTo>
                    <a:pt x="59" y="0"/>
                  </a:lnTo>
                  <a:lnTo>
                    <a:pt x="49" y="0"/>
                  </a:lnTo>
                  <a:lnTo>
                    <a:pt x="39" y="1"/>
                  </a:lnTo>
                  <a:lnTo>
                    <a:pt x="28" y="2"/>
                  </a:lnTo>
                  <a:lnTo>
                    <a:pt x="19" y="3"/>
                  </a:lnTo>
                  <a:lnTo>
                    <a:pt x="9" y="5"/>
                  </a:lnTo>
                  <a:lnTo>
                    <a:pt x="0" y="9"/>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89" name="Freeform 45"/>
            <p:cNvSpPr>
              <a:spLocks/>
            </p:cNvSpPr>
            <p:nvPr/>
          </p:nvSpPr>
          <p:spPr bwMode="auto">
            <a:xfrm>
              <a:off x="2816" y="2580"/>
              <a:ext cx="806" cy="192"/>
            </a:xfrm>
            <a:custGeom>
              <a:avLst/>
              <a:gdLst/>
              <a:ahLst/>
              <a:cxnLst>
                <a:cxn ang="0">
                  <a:pos x="12" y="25"/>
                </a:cxn>
                <a:cxn ang="0">
                  <a:pos x="29" y="39"/>
                </a:cxn>
                <a:cxn ang="0">
                  <a:pos x="48" y="54"/>
                </a:cxn>
                <a:cxn ang="0">
                  <a:pos x="71" y="69"/>
                </a:cxn>
                <a:cxn ang="0">
                  <a:pos x="95" y="85"/>
                </a:cxn>
                <a:cxn ang="0">
                  <a:pos x="121" y="101"/>
                </a:cxn>
                <a:cxn ang="0">
                  <a:pos x="149" y="116"/>
                </a:cxn>
                <a:cxn ang="0">
                  <a:pos x="177" y="132"/>
                </a:cxn>
                <a:cxn ang="0">
                  <a:pos x="206" y="146"/>
                </a:cxn>
                <a:cxn ang="0">
                  <a:pos x="234" y="158"/>
                </a:cxn>
                <a:cxn ang="0">
                  <a:pos x="262" y="170"/>
                </a:cxn>
                <a:cxn ang="0">
                  <a:pos x="289" y="179"/>
                </a:cxn>
                <a:cxn ang="0">
                  <a:pos x="315" y="186"/>
                </a:cxn>
                <a:cxn ang="0">
                  <a:pos x="338" y="190"/>
                </a:cxn>
                <a:cxn ang="0">
                  <a:pos x="360" y="191"/>
                </a:cxn>
                <a:cxn ang="0">
                  <a:pos x="378" y="190"/>
                </a:cxn>
                <a:cxn ang="0">
                  <a:pos x="404" y="180"/>
                </a:cxn>
                <a:cxn ang="0">
                  <a:pos x="418" y="172"/>
                </a:cxn>
                <a:cxn ang="0">
                  <a:pos x="429" y="162"/>
                </a:cxn>
                <a:cxn ang="0">
                  <a:pos x="439" y="150"/>
                </a:cxn>
                <a:cxn ang="0">
                  <a:pos x="448" y="138"/>
                </a:cxn>
                <a:cxn ang="0">
                  <a:pos x="456" y="124"/>
                </a:cxn>
                <a:cxn ang="0">
                  <a:pos x="463" y="111"/>
                </a:cxn>
                <a:cxn ang="0">
                  <a:pos x="470" y="97"/>
                </a:cxn>
                <a:cxn ang="0">
                  <a:pos x="478" y="84"/>
                </a:cxn>
                <a:cxn ang="0">
                  <a:pos x="486" y="71"/>
                </a:cxn>
                <a:cxn ang="0">
                  <a:pos x="496" y="59"/>
                </a:cxn>
                <a:cxn ang="0">
                  <a:pos x="508" y="48"/>
                </a:cxn>
                <a:cxn ang="0">
                  <a:pos x="522" y="38"/>
                </a:cxn>
                <a:cxn ang="0">
                  <a:pos x="538" y="31"/>
                </a:cxn>
                <a:cxn ang="0">
                  <a:pos x="557" y="26"/>
                </a:cxn>
                <a:cxn ang="0">
                  <a:pos x="582" y="22"/>
                </a:cxn>
                <a:cxn ang="0">
                  <a:pos x="597" y="20"/>
                </a:cxn>
                <a:cxn ang="0">
                  <a:pos x="612" y="18"/>
                </a:cxn>
                <a:cxn ang="0">
                  <a:pos x="626" y="16"/>
                </a:cxn>
                <a:cxn ang="0">
                  <a:pos x="641" y="14"/>
                </a:cxn>
                <a:cxn ang="0">
                  <a:pos x="656" y="12"/>
                </a:cxn>
                <a:cxn ang="0">
                  <a:pos x="671" y="10"/>
                </a:cxn>
                <a:cxn ang="0">
                  <a:pos x="686" y="8"/>
                </a:cxn>
                <a:cxn ang="0">
                  <a:pos x="701" y="6"/>
                </a:cxn>
                <a:cxn ang="0">
                  <a:pos x="716" y="5"/>
                </a:cxn>
                <a:cxn ang="0">
                  <a:pos x="731" y="4"/>
                </a:cxn>
                <a:cxn ang="0">
                  <a:pos x="746" y="2"/>
                </a:cxn>
                <a:cxn ang="0">
                  <a:pos x="760" y="1"/>
                </a:cxn>
                <a:cxn ang="0">
                  <a:pos x="775" y="1"/>
                </a:cxn>
                <a:cxn ang="0">
                  <a:pos x="790" y="0"/>
                </a:cxn>
                <a:cxn ang="0">
                  <a:pos x="805" y="0"/>
                </a:cxn>
              </a:cxnLst>
              <a:rect l="0" t="0" r="r" b="b"/>
              <a:pathLst>
                <a:path w="806" h="192">
                  <a:moveTo>
                    <a:pt x="0" y="12"/>
                  </a:moveTo>
                  <a:lnTo>
                    <a:pt x="12" y="25"/>
                  </a:lnTo>
                  <a:lnTo>
                    <a:pt x="20" y="32"/>
                  </a:lnTo>
                  <a:lnTo>
                    <a:pt x="29" y="39"/>
                  </a:lnTo>
                  <a:lnTo>
                    <a:pt x="38" y="46"/>
                  </a:lnTo>
                  <a:lnTo>
                    <a:pt x="48" y="54"/>
                  </a:lnTo>
                  <a:lnTo>
                    <a:pt x="59" y="61"/>
                  </a:lnTo>
                  <a:lnTo>
                    <a:pt x="71" y="69"/>
                  </a:lnTo>
                  <a:lnTo>
                    <a:pt x="83" y="77"/>
                  </a:lnTo>
                  <a:lnTo>
                    <a:pt x="95" y="85"/>
                  </a:lnTo>
                  <a:lnTo>
                    <a:pt x="108" y="93"/>
                  </a:lnTo>
                  <a:lnTo>
                    <a:pt x="121" y="101"/>
                  </a:lnTo>
                  <a:lnTo>
                    <a:pt x="135" y="109"/>
                  </a:lnTo>
                  <a:lnTo>
                    <a:pt x="149" y="116"/>
                  </a:lnTo>
                  <a:lnTo>
                    <a:pt x="163" y="124"/>
                  </a:lnTo>
                  <a:lnTo>
                    <a:pt x="177" y="132"/>
                  </a:lnTo>
                  <a:lnTo>
                    <a:pt x="191" y="139"/>
                  </a:lnTo>
                  <a:lnTo>
                    <a:pt x="206" y="146"/>
                  </a:lnTo>
                  <a:lnTo>
                    <a:pt x="220" y="152"/>
                  </a:lnTo>
                  <a:lnTo>
                    <a:pt x="234" y="158"/>
                  </a:lnTo>
                  <a:lnTo>
                    <a:pt x="248" y="164"/>
                  </a:lnTo>
                  <a:lnTo>
                    <a:pt x="262" y="170"/>
                  </a:lnTo>
                  <a:lnTo>
                    <a:pt x="276" y="174"/>
                  </a:lnTo>
                  <a:lnTo>
                    <a:pt x="289" y="179"/>
                  </a:lnTo>
                  <a:lnTo>
                    <a:pt x="302" y="182"/>
                  </a:lnTo>
                  <a:lnTo>
                    <a:pt x="315" y="186"/>
                  </a:lnTo>
                  <a:lnTo>
                    <a:pt x="327" y="188"/>
                  </a:lnTo>
                  <a:lnTo>
                    <a:pt x="338" y="190"/>
                  </a:lnTo>
                  <a:lnTo>
                    <a:pt x="350" y="191"/>
                  </a:lnTo>
                  <a:lnTo>
                    <a:pt x="360" y="191"/>
                  </a:lnTo>
                  <a:lnTo>
                    <a:pt x="369" y="191"/>
                  </a:lnTo>
                  <a:lnTo>
                    <a:pt x="378" y="190"/>
                  </a:lnTo>
                  <a:lnTo>
                    <a:pt x="396" y="184"/>
                  </a:lnTo>
                  <a:lnTo>
                    <a:pt x="404" y="180"/>
                  </a:lnTo>
                  <a:lnTo>
                    <a:pt x="411" y="176"/>
                  </a:lnTo>
                  <a:lnTo>
                    <a:pt x="418" y="172"/>
                  </a:lnTo>
                  <a:lnTo>
                    <a:pt x="424" y="167"/>
                  </a:lnTo>
                  <a:lnTo>
                    <a:pt x="429" y="162"/>
                  </a:lnTo>
                  <a:lnTo>
                    <a:pt x="434" y="156"/>
                  </a:lnTo>
                  <a:lnTo>
                    <a:pt x="439" y="150"/>
                  </a:lnTo>
                  <a:lnTo>
                    <a:pt x="444" y="144"/>
                  </a:lnTo>
                  <a:lnTo>
                    <a:pt x="448" y="138"/>
                  </a:lnTo>
                  <a:lnTo>
                    <a:pt x="452" y="131"/>
                  </a:lnTo>
                  <a:lnTo>
                    <a:pt x="456" y="124"/>
                  </a:lnTo>
                  <a:lnTo>
                    <a:pt x="459" y="118"/>
                  </a:lnTo>
                  <a:lnTo>
                    <a:pt x="463" y="111"/>
                  </a:lnTo>
                  <a:lnTo>
                    <a:pt x="466" y="104"/>
                  </a:lnTo>
                  <a:lnTo>
                    <a:pt x="470" y="97"/>
                  </a:lnTo>
                  <a:lnTo>
                    <a:pt x="474" y="90"/>
                  </a:lnTo>
                  <a:lnTo>
                    <a:pt x="478" y="84"/>
                  </a:lnTo>
                  <a:lnTo>
                    <a:pt x="482" y="77"/>
                  </a:lnTo>
                  <a:lnTo>
                    <a:pt x="486" y="71"/>
                  </a:lnTo>
                  <a:lnTo>
                    <a:pt x="491" y="64"/>
                  </a:lnTo>
                  <a:lnTo>
                    <a:pt x="496" y="59"/>
                  </a:lnTo>
                  <a:lnTo>
                    <a:pt x="502" y="53"/>
                  </a:lnTo>
                  <a:lnTo>
                    <a:pt x="508" y="48"/>
                  </a:lnTo>
                  <a:lnTo>
                    <a:pt x="514" y="43"/>
                  </a:lnTo>
                  <a:lnTo>
                    <a:pt x="522" y="38"/>
                  </a:lnTo>
                  <a:lnTo>
                    <a:pt x="529" y="35"/>
                  </a:lnTo>
                  <a:lnTo>
                    <a:pt x="538" y="31"/>
                  </a:lnTo>
                  <a:lnTo>
                    <a:pt x="547" y="28"/>
                  </a:lnTo>
                  <a:lnTo>
                    <a:pt x="557" y="26"/>
                  </a:lnTo>
                  <a:lnTo>
                    <a:pt x="568" y="24"/>
                  </a:lnTo>
                  <a:lnTo>
                    <a:pt x="582" y="22"/>
                  </a:lnTo>
                  <a:lnTo>
                    <a:pt x="590" y="21"/>
                  </a:lnTo>
                  <a:lnTo>
                    <a:pt x="597" y="20"/>
                  </a:lnTo>
                  <a:lnTo>
                    <a:pt x="604" y="19"/>
                  </a:lnTo>
                  <a:lnTo>
                    <a:pt x="612" y="18"/>
                  </a:lnTo>
                  <a:lnTo>
                    <a:pt x="619" y="17"/>
                  </a:lnTo>
                  <a:lnTo>
                    <a:pt x="626" y="16"/>
                  </a:lnTo>
                  <a:lnTo>
                    <a:pt x="634" y="15"/>
                  </a:lnTo>
                  <a:lnTo>
                    <a:pt x="641" y="14"/>
                  </a:lnTo>
                  <a:lnTo>
                    <a:pt x="648" y="13"/>
                  </a:lnTo>
                  <a:lnTo>
                    <a:pt x="656" y="12"/>
                  </a:lnTo>
                  <a:lnTo>
                    <a:pt x="664" y="11"/>
                  </a:lnTo>
                  <a:lnTo>
                    <a:pt x="671" y="10"/>
                  </a:lnTo>
                  <a:lnTo>
                    <a:pt x="678" y="9"/>
                  </a:lnTo>
                  <a:lnTo>
                    <a:pt x="686" y="8"/>
                  </a:lnTo>
                  <a:lnTo>
                    <a:pt x="693" y="7"/>
                  </a:lnTo>
                  <a:lnTo>
                    <a:pt x="701" y="6"/>
                  </a:lnTo>
                  <a:lnTo>
                    <a:pt x="708" y="6"/>
                  </a:lnTo>
                  <a:lnTo>
                    <a:pt x="716" y="5"/>
                  </a:lnTo>
                  <a:lnTo>
                    <a:pt x="723" y="4"/>
                  </a:lnTo>
                  <a:lnTo>
                    <a:pt x="731" y="4"/>
                  </a:lnTo>
                  <a:lnTo>
                    <a:pt x="738" y="3"/>
                  </a:lnTo>
                  <a:lnTo>
                    <a:pt x="746" y="2"/>
                  </a:lnTo>
                  <a:lnTo>
                    <a:pt x="753" y="2"/>
                  </a:lnTo>
                  <a:lnTo>
                    <a:pt x="760" y="1"/>
                  </a:lnTo>
                  <a:lnTo>
                    <a:pt x="768" y="1"/>
                  </a:lnTo>
                  <a:lnTo>
                    <a:pt x="775" y="1"/>
                  </a:lnTo>
                  <a:lnTo>
                    <a:pt x="783" y="0"/>
                  </a:lnTo>
                  <a:lnTo>
                    <a:pt x="790" y="0"/>
                  </a:lnTo>
                  <a:lnTo>
                    <a:pt x="797" y="0"/>
                  </a:lnTo>
                  <a:lnTo>
                    <a:pt x="805"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90" name="Freeform 46"/>
            <p:cNvSpPr>
              <a:spLocks/>
            </p:cNvSpPr>
            <p:nvPr/>
          </p:nvSpPr>
          <p:spPr bwMode="auto">
            <a:xfrm>
              <a:off x="3159" y="2154"/>
              <a:ext cx="676" cy="392"/>
            </a:xfrm>
            <a:custGeom>
              <a:avLst/>
              <a:gdLst/>
              <a:ahLst/>
              <a:cxnLst>
                <a:cxn ang="0">
                  <a:pos x="0" y="368"/>
                </a:cxn>
                <a:cxn ang="0">
                  <a:pos x="9" y="346"/>
                </a:cxn>
                <a:cxn ang="0">
                  <a:pos x="25" y="326"/>
                </a:cxn>
                <a:cxn ang="0">
                  <a:pos x="48" y="307"/>
                </a:cxn>
                <a:cxn ang="0">
                  <a:pos x="77" y="290"/>
                </a:cxn>
                <a:cxn ang="0">
                  <a:pos x="110" y="274"/>
                </a:cxn>
                <a:cxn ang="0">
                  <a:pos x="147" y="259"/>
                </a:cxn>
                <a:cxn ang="0">
                  <a:pos x="186" y="245"/>
                </a:cxn>
                <a:cxn ang="0">
                  <a:pos x="226" y="231"/>
                </a:cxn>
                <a:cxn ang="0">
                  <a:pos x="267" y="218"/>
                </a:cxn>
                <a:cxn ang="0">
                  <a:pos x="307" y="206"/>
                </a:cxn>
                <a:cxn ang="0">
                  <a:pos x="346" y="194"/>
                </a:cxn>
                <a:cxn ang="0">
                  <a:pos x="381" y="181"/>
                </a:cxn>
                <a:cxn ang="0">
                  <a:pos x="413" y="169"/>
                </a:cxn>
                <a:cxn ang="0">
                  <a:pos x="441" y="156"/>
                </a:cxn>
                <a:cxn ang="0">
                  <a:pos x="462" y="144"/>
                </a:cxn>
                <a:cxn ang="0">
                  <a:pos x="478" y="130"/>
                </a:cxn>
                <a:cxn ang="0">
                  <a:pos x="488" y="120"/>
                </a:cxn>
                <a:cxn ang="0">
                  <a:pos x="497" y="109"/>
                </a:cxn>
                <a:cxn ang="0">
                  <a:pos x="505" y="99"/>
                </a:cxn>
                <a:cxn ang="0">
                  <a:pos x="514" y="88"/>
                </a:cxn>
                <a:cxn ang="0">
                  <a:pos x="522" y="77"/>
                </a:cxn>
                <a:cxn ang="0">
                  <a:pos x="530" y="67"/>
                </a:cxn>
                <a:cxn ang="0">
                  <a:pos x="538" y="57"/>
                </a:cxn>
                <a:cxn ang="0">
                  <a:pos x="547" y="47"/>
                </a:cxn>
                <a:cxn ang="0">
                  <a:pos x="556" y="38"/>
                </a:cxn>
                <a:cxn ang="0">
                  <a:pos x="566" y="29"/>
                </a:cxn>
                <a:cxn ang="0">
                  <a:pos x="577" y="21"/>
                </a:cxn>
                <a:cxn ang="0">
                  <a:pos x="590" y="14"/>
                </a:cxn>
                <a:cxn ang="0">
                  <a:pos x="603" y="8"/>
                </a:cxn>
                <a:cxn ang="0">
                  <a:pos x="619" y="4"/>
                </a:cxn>
                <a:cxn ang="0">
                  <a:pos x="630" y="1"/>
                </a:cxn>
                <a:cxn ang="0">
                  <a:pos x="633" y="1"/>
                </a:cxn>
                <a:cxn ang="0">
                  <a:pos x="636" y="0"/>
                </a:cxn>
                <a:cxn ang="0">
                  <a:pos x="639" y="0"/>
                </a:cxn>
                <a:cxn ang="0">
                  <a:pos x="642" y="0"/>
                </a:cxn>
                <a:cxn ang="0">
                  <a:pos x="645" y="0"/>
                </a:cxn>
                <a:cxn ang="0">
                  <a:pos x="648" y="0"/>
                </a:cxn>
                <a:cxn ang="0">
                  <a:pos x="651" y="0"/>
                </a:cxn>
                <a:cxn ang="0">
                  <a:pos x="654" y="0"/>
                </a:cxn>
                <a:cxn ang="0">
                  <a:pos x="657" y="0"/>
                </a:cxn>
                <a:cxn ang="0">
                  <a:pos x="660" y="0"/>
                </a:cxn>
                <a:cxn ang="0">
                  <a:pos x="663" y="0"/>
                </a:cxn>
                <a:cxn ang="0">
                  <a:pos x="666" y="0"/>
                </a:cxn>
                <a:cxn ang="0">
                  <a:pos x="669" y="1"/>
                </a:cxn>
                <a:cxn ang="0">
                  <a:pos x="671" y="1"/>
                </a:cxn>
                <a:cxn ang="0">
                  <a:pos x="675" y="2"/>
                </a:cxn>
              </a:cxnLst>
              <a:rect l="0" t="0" r="r" b="b"/>
              <a:pathLst>
                <a:path w="676" h="392">
                  <a:moveTo>
                    <a:pt x="0" y="391"/>
                  </a:moveTo>
                  <a:lnTo>
                    <a:pt x="0" y="368"/>
                  </a:lnTo>
                  <a:lnTo>
                    <a:pt x="3" y="356"/>
                  </a:lnTo>
                  <a:lnTo>
                    <a:pt x="9" y="346"/>
                  </a:lnTo>
                  <a:lnTo>
                    <a:pt x="16" y="336"/>
                  </a:lnTo>
                  <a:lnTo>
                    <a:pt x="25" y="326"/>
                  </a:lnTo>
                  <a:lnTo>
                    <a:pt x="36" y="316"/>
                  </a:lnTo>
                  <a:lnTo>
                    <a:pt x="48" y="307"/>
                  </a:lnTo>
                  <a:lnTo>
                    <a:pt x="62" y="298"/>
                  </a:lnTo>
                  <a:lnTo>
                    <a:pt x="77" y="290"/>
                  </a:lnTo>
                  <a:lnTo>
                    <a:pt x="93" y="282"/>
                  </a:lnTo>
                  <a:lnTo>
                    <a:pt x="110" y="274"/>
                  </a:lnTo>
                  <a:lnTo>
                    <a:pt x="128" y="266"/>
                  </a:lnTo>
                  <a:lnTo>
                    <a:pt x="147" y="259"/>
                  </a:lnTo>
                  <a:lnTo>
                    <a:pt x="166" y="252"/>
                  </a:lnTo>
                  <a:lnTo>
                    <a:pt x="186" y="245"/>
                  </a:lnTo>
                  <a:lnTo>
                    <a:pt x="206" y="238"/>
                  </a:lnTo>
                  <a:lnTo>
                    <a:pt x="226" y="231"/>
                  </a:lnTo>
                  <a:lnTo>
                    <a:pt x="247" y="225"/>
                  </a:lnTo>
                  <a:lnTo>
                    <a:pt x="267" y="218"/>
                  </a:lnTo>
                  <a:lnTo>
                    <a:pt x="287" y="212"/>
                  </a:lnTo>
                  <a:lnTo>
                    <a:pt x="307" y="206"/>
                  </a:lnTo>
                  <a:lnTo>
                    <a:pt x="327" y="200"/>
                  </a:lnTo>
                  <a:lnTo>
                    <a:pt x="346" y="194"/>
                  </a:lnTo>
                  <a:lnTo>
                    <a:pt x="364" y="188"/>
                  </a:lnTo>
                  <a:lnTo>
                    <a:pt x="381" y="181"/>
                  </a:lnTo>
                  <a:lnTo>
                    <a:pt x="398" y="175"/>
                  </a:lnTo>
                  <a:lnTo>
                    <a:pt x="413" y="169"/>
                  </a:lnTo>
                  <a:lnTo>
                    <a:pt x="427" y="163"/>
                  </a:lnTo>
                  <a:lnTo>
                    <a:pt x="441" y="156"/>
                  </a:lnTo>
                  <a:lnTo>
                    <a:pt x="452" y="150"/>
                  </a:lnTo>
                  <a:lnTo>
                    <a:pt x="462" y="144"/>
                  </a:lnTo>
                  <a:lnTo>
                    <a:pt x="473" y="134"/>
                  </a:lnTo>
                  <a:lnTo>
                    <a:pt x="478" y="130"/>
                  </a:lnTo>
                  <a:lnTo>
                    <a:pt x="483" y="124"/>
                  </a:lnTo>
                  <a:lnTo>
                    <a:pt x="488" y="120"/>
                  </a:lnTo>
                  <a:lnTo>
                    <a:pt x="493" y="114"/>
                  </a:lnTo>
                  <a:lnTo>
                    <a:pt x="497" y="109"/>
                  </a:lnTo>
                  <a:lnTo>
                    <a:pt x="501" y="104"/>
                  </a:lnTo>
                  <a:lnTo>
                    <a:pt x="505" y="99"/>
                  </a:lnTo>
                  <a:lnTo>
                    <a:pt x="510" y="93"/>
                  </a:lnTo>
                  <a:lnTo>
                    <a:pt x="514" y="88"/>
                  </a:lnTo>
                  <a:lnTo>
                    <a:pt x="518" y="83"/>
                  </a:lnTo>
                  <a:lnTo>
                    <a:pt x="522" y="77"/>
                  </a:lnTo>
                  <a:lnTo>
                    <a:pt x="526" y="72"/>
                  </a:lnTo>
                  <a:lnTo>
                    <a:pt x="530" y="67"/>
                  </a:lnTo>
                  <a:lnTo>
                    <a:pt x="534" y="62"/>
                  </a:lnTo>
                  <a:lnTo>
                    <a:pt x="538" y="57"/>
                  </a:lnTo>
                  <a:lnTo>
                    <a:pt x="542" y="52"/>
                  </a:lnTo>
                  <a:lnTo>
                    <a:pt x="547" y="47"/>
                  </a:lnTo>
                  <a:lnTo>
                    <a:pt x="551" y="42"/>
                  </a:lnTo>
                  <a:lnTo>
                    <a:pt x="556" y="38"/>
                  </a:lnTo>
                  <a:lnTo>
                    <a:pt x="561" y="33"/>
                  </a:lnTo>
                  <a:lnTo>
                    <a:pt x="566" y="29"/>
                  </a:lnTo>
                  <a:lnTo>
                    <a:pt x="572" y="25"/>
                  </a:lnTo>
                  <a:lnTo>
                    <a:pt x="577" y="21"/>
                  </a:lnTo>
                  <a:lnTo>
                    <a:pt x="583" y="18"/>
                  </a:lnTo>
                  <a:lnTo>
                    <a:pt x="590" y="14"/>
                  </a:lnTo>
                  <a:lnTo>
                    <a:pt x="597" y="11"/>
                  </a:lnTo>
                  <a:lnTo>
                    <a:pt x="603" y="8"/>
                  </a:lnTo>
                  <a:lnTo>
                    <a:pt x="611" y="6"/>
                  </a:lnTo>
                  <a:lnTo>
                    <a:pt x="619" y="4"/>
                  </a:lnTo>
                  <a:lnTo>
                    <a:pt x="627" y="2"/>
                  </a:lnTo>
                  <a:lnTo>
                    <a:pt x="630" y="1"/>
                  </a:lnTo>
                  <a:lnTo>
                    <a:pt x="631" y="1"/>
                  </a:lnTo>
                  <a:lnTo>
                    <a:pt x="633" y="1"/>
                  </a:lnTo>
                  <a:lnTo>
                    <a:pt x="634" y="0"/>
                  </a:lnTo>
                  <a:lnTo>
                    <a:pt x="636" y="0"/>
                  </a:lnTo>
                  <a:lnTo>
                    <a:pt x="637" y="0"/>
                  </a:lnTo>
                  <a:lnTo>
                    <a:pt x="639" y="0"/>
                  </a:lnTo>
                  <a:lnTo>
                    <a:pt x="640" y="0"/>
                  </a:lnTo>
                  <a:lnTo>
                    <a:pt x="642" y="0"/>
                  </a:lnTo>
                  <a:lnTo>
                    <a:pt x="643" y="0"/>
                  </a:lnTo>
                  <a:lnTo>
                    <a:pt x="645" y="0"/>
                  </a:lnTo>
                  <a:lnTo>
                    <a:pt x="646" y="0"/>
                  </a:lnTo>
                  <a:lnTo>
                    <a:pt x="648" y="0"/>
                  </a:lnTo>
                  <a:lnTo>
                    <a:pt x="649" y="0"/>
                  </a:lnTo>
                  <a:lnTo>
                    <a:pt x="651" y="0"/>
                  </a:lnTo>
                  <a:lnTo>
                    <a:pt x="652" y="0"/>
                  </a:lnTo>
                  <a:lnTo>
                    <a:pt x="654" y="0"/>
                  </a:lnTo>
                  <a:lnTo>
                    <a:pt x="655" y="0"/>
                  </a:lnTo>
                  <a:lnTo>
                    <a:pt x="657" y="0"/>
                  </a:lnTo>
                  <a:lnTo>
                    <a:pt x="658" y="0"/>
                  </a:lnTo>
                  <a:lnTo>
                    <a:pt x="660" y="0"/>
                  </a:lnTo>
                  <a:lnTo>
                    <a:pt x="661" y="0"/>
                  </a:lnTo>
                  <a:lnTo>
                    <a:pt x="663" y="0"/>
                  </a:lnTo>
                  <a:lnTo>
                    <a:pt x="664" y="0"/>
                  </a:lnTo>
                  <a:lnTo>
                    <a:pt x="666" y="0"/>
                  </a:lnTo>
                  <a:lnTo>
                    <a:pt x="667" y="0"/>
                  </a:lnTo>
                  <a:lnTo>
                    <a:pt x="669" y="1"/>
                  </a:lnTo>
                  <a:lnTo>
                    <a:pt x="670" y="1"/>
                  </a:lnTo>
                  <a:lnTo>
                    <a:pt x="671" y="1"/>
                  </a:lnTo>
                  <a:lnTo>
                    <a:pt x="673" y="2"/>
                  </a:lnTo>
                  <a:lnTo>
                    <a:pt x="675" y="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91" name="Freeform 47"/>
            <p:cNvSpPr>
              <a:spLocks/>
            </p:cNvSpPr>
            <p:nvPr/>
          </p:nvSpPr>
          <p:spPr bwMode="auto">
            <a:xfrm>
              <a:off x="3786" y="2291"/>
              <a:ext cx="214" cy="137"/>
            </a:xfrm>
            <a:custGeom>
              <a:avLst/>
              <a:gdLst/>
              <a:ahLst/>
              <a:cxnLst>
                <a:cxn ang="0">
                  <a:pos x="213" y="7"/>
                </a:cxn>
                <a:cxn ang="0">
                  <a:pos x="194" y="2"/>
                </a:cxn>
                <a:cxn ang="0">
                  <a:pos x="184" y="1"/>
                </a:cxn>
                <a:cxn ang="0">
                  <a:pos x="175" y="1"/>
                </a:cxn>
                <a:cxn ang="0">
                  <a:pos x="166" y="0"/>
                </a:cxn>
                <a:cxn ang="0">
                  <a:pos x="156" y="1"/>
                </a:cxn>
                <a:cxn ang="0">
                  <a:pos x="147" y="1"/>
                </a:cxn>
                <a:cxn ang="0">
                  <a:pos x="138" y="3"/>
                </a:cxn>
                <a:cxn ang="0">
                  <a:pos x="130" y="4"/>
                </a:cxn>
                <a:cxn ang="0">
                  <a:pos x="121" y="7"/>
                </a:cxn>
                <a:cxn ang="0">
                  <a:pos x="112" y="9"/>
                </a:cxn>
                <a:cxn ang="0">
                  <a:pos x="104" y="12"/>
                </a:cxn>
                <a:cxn ang="0">
                  <a:pos x="95" y="15"/>
                </a:cxn>
                <a:cxn ang="0">
                  <a:pos x="87" y="19"/>
                </a:cxn>
                <a:cxn ang="0">
                  <a:pos x="80" y="23"/>
                </a:cxn>
                <a:cxn ang="0">
                  <a:pos x="72" y="27"/>
                </a:cxn>
                <a:cxn ang="0">
                  <a:pos x="65" y="32"/>
                </a:cxn>
                <a:cxn ang="0">
                  <a:pos x="58" y="37"/>
                </a:cxn>
                <a:cxn ang="0">
                  <a:pos x="51" y="43"/>
                </a:cxn>
                <a:cxn ang="0">
                  <a:pos x="45" y="49"/>
                </a:cxn>
                <a:cxn ang="0">
                  <a:pos x="39" y="55"/>
                </a:cxn>
                <a:cxn ang="0">
                  <a:pos x="33" y="61"/>
                </a:cxn>
                <a:cxn ang="0">
                  <a:pos x="28" y="67"/>
                </a:cxn>
                <a:cxn ang="0">
                  <a:pos x="23" y="74"/>
                </a:cxn>
                <a:cxn ang="0">
                  <a:pos x="19" y="81"/>
                </a:cxn>
                <a:cxn ang="0">
                  <a:pos x="14" y="89"/>
                </a:cxn>
                <a:cxn ang="0">
                  <a:pos x="11" y="96"/>
                </a:cxn>
                <a:cxn ang="0">
                  <a:pos x="8" y="104"/>
                </a:cxn>
                <a:cxn ang="0">
                  <a:pos x="5" y="111"/>
                </a:cxn>
                <a:cxn ang="0">
                  <a:pos x="3" y="119"/>
                </a:cxn>
                <a:cxn ang="0">
                  <a:pos x="1" y="128"/>
                </a:cxn>
                <a:cxn ang="0">
                  <a:pos x="0" y="136"/>
                </a:cxn>
              </a:cxnLst>
              <a:rect l="0" t="0" r="r" b="b"/>
              <a:pathLst>
                <a:path w="214" h="137">
                  <a:moveTo>
                    <a:pt x="213" y="7"/>
                  </a:moveTo>
                  <a:lnTo>
                    <a:pt x="194" y="2"/>
                  </a:lnTo>
                  <a:lnTo>
                    <a:pt x="184" y="1"/>
                  </a:lnTo>
                  <a:lnTo>
                    <a:pt x="175" y="1"/>
                  </a:lnTo>
                  <a:lnTo>
                    <a:pt x="166" y="0"/>
                  </a:lnTo>
                  <a:lnTo>
                    <a:pt x="156" y="1"/>
                  </a:lnTo>
                  <a:lnTo>
                    <a:pt x="147" y="1"/>
                  </a:lnTo>
                  <a:lnTo>
                    <a:pt x="138" y="3"/>
                  </a:lnTo>
                  <a:lnTo>
                    <a:pt x="130" y="4"/>
                  </a:lnTo>
                  <a:lnTo>
                    <a:pt x="121" y="7"/>
                  </a:lnTo>
                  <a:lnTo>
                    <a:pt x="112" y="9"/>
                  </a:lnTo>
                  <a:lnTo>
                    <a:pt x="104" y="12"/>
                  </a:lnTo>
                  <a:lnTo>
                    <a:pt x="95" y="15"/>
                  </a:lnTo>
                  <a:lnTo>
                    <a:pt x="87" y="19"/>
                  </a:lnTo>
                  <a:lnTo>
                    <a:pt x="80" y="23"/>
                  </a:lnTo>
                  <a:lnTo>
                    <a:pt x="72" y="27"/>
                  </a:lnTo>
                  <a:lnTo>
                    <a:pt x="65" y="32"/>
                  </a:lnTo>
                  <a:lnTo>
                    <a:pt x="58" y="37"/>
                  </a:lnTo>
                  <a:lnTo>
                    <a:pt x="51" y="43"/>
                  </a:lnTo>
                  <a:lnTo>
                    <a:pt x="45" y="49"/>
                  </a:lnTo>
                  <a:lnTo>
                    <a:pt x="39" y="55"/>
                  </a:lnTo>
                  <a:lnTo>
                    <a:pt x="33" y="61"/>
                  </a:lnTo>
                  <a:lnTo>
                    <a:pt x="28" y="67"/>
                  </a:lnTo>
                  <a:lnTo>
                    <a:pt x="23" y="74"/>
                  </a:lnTo>
                  <a:lnTo>
                    <a:pt x="19" y="81"/>
                  </a:lnTo>
                  <a:lnTo>
                    <a:pt x="14" y="89"/>
                  </a:lnTo>
                  <a:lnTo>
                    <a:pt x="11" y="96"/>
                  </a:lnTo>
                  <a:lnTo>
                    <a:pt x="8" y="104"/>
                  </a:lnTo>
                  <a:lnTo>
                    <a:pt x="5" y="111"/>
                  </a:lnTo>
                  <a:lnTo>
                    <a:pt x="3" y="119"/>
                  </a:lnTo>
                  <a:lnTo>
                    <a:pt x="1" y="128"/>
                  </a:lnTo>
                  <a:lnTo>
                    <a:pt x="0" y="13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92" name="Freeform 48"/>
            <p:cNvSpPr>
              <a:spLocks/>
            </p:cNvSpPr>
            <p:nvPr/>
          </p:nvSpPr>
          <p:spPr bwMode="auto">
            <a:xfrm>
              <a:off x="3573" y="1484"/>
              <a:ext cx="422" cy="551"/>
            </a:xfrm>
            <a:custGeom>
              <a:avLst/>
              <a:gdLst/>
              <a:ahLst/>
              <a:cxnLst>
                <a:cxn ang="0">
                  <a:pos x="411" y="27"/>
                </a:cxn>
                <a:cxn ang="0">
                  <a:pos x="417" y="51"/>
                </a:cxn>
                <a:cxn ang="0">
                  <a:pos x="421" y="72"/>
                </a:cxn>
                <a:cxn ang="0">
                  <a:pos x="421" y="90"/>
                </a:cxn>
                <a:cxn ang="0">
                  <a:pos x="419" y="105"/>
                </a:cxn>
                <a:cxn ang="0">
                  <a:pos x="415" y="118"/>
                </a:cxn>
                <a:cxn ang="0">
                  <a:pos x="409" y="130"/>
                </a:cxn>
                <a:cxn ang="0">
                  <a:pos x="401" y="141"/>
                </a:cxn>
                <a:cxn ang="0">
                  <a:pos x="393" y="151"/>
                </a:cxn>
                <a:cxn ang="0">
                  <a:pos x="384" y="161"/>
                </a:cxn>
                <a:cxn ang="0">
                  <a:pos x="375" y="172"/>
                </a:cxn>
                <a:cxn ang="0">
                  <a:pos x="365" y="183"/>
                </a:cxn>
                <a:cxn ang="0">
                  <a:pos x="355" y="196"/>
                </a:cxn>
                <a:cxn ang="0">
                  <a:pos x="347" y="210"/>
                </a:cxn>
                <a:cxn ang="0">
                  <a:pos x="339" y="227"/>
                </a:cxn>
                <a:cxn ang="0">
                  <a:pos x="332" y="247"/>
                </a:cxn>
                <a:cxn ang="0">
                  <a:pos x="326" y="268"/>
                </a:cxn>
                <a:cxn ang="0">
                  <a:pos x="324" y="279"/>
                </a:cxn>
                <a:cxn ang="0">
                  <a:pos x="322" y="288"/>
                </a:cxn>
                <a:cxn ang="0">
                  <a:pos x="322" y="296"/>
                </a:cxn>
                <a:cxn ang="0">
                  <a:pos x="321" y="302"/>
                </a:cxn>
                <a:cxn ang="0">
                  <a:pos x="321" y="307"/>
                </a:cxn>
                <a:cxn ang="0">
                  <a:pos x="321" y="311"/>
                </a:cxn>
                <a:cxn ang="0">
                  <a:pos x="321" y="315"/>
                </a:cxn>
                <a:cxn ang="0">
                  <a:pos x="319" y="319"/>
                </a:cxn>
                <a:cxn ang="0">
                  <a:pos x="318" y="324"/>
                </a:cxn>
                <a:cxn ang="0">
                  <a:pos x="315" y="328"/>
                </a:cxn>
                <a:cxn ang="0">
                  <a:pos x="311" y="334"/>
                </a:cxn>
                <a:cxn ang="0">
                  <a:pos x="305" y="341"/>
                </a:cxn>
                <a:cxn ang="0">
                  <a:pos x="299" y="349"/>
                </a:cxn>
                <a:cxn ang="0">
                  <a:pos x="289" y="360"/>
                </a:cxn>
                <a:cxn ang="0">
                  <a:pos x="269" y="383"/>
                </a:cxn>
                <a:cxn ang="0">
                  <a:pos x="254" y="402"/>
                </a:cxn>
                <a:cxn ang="0">
                  <a:pos x="240" y="421"/>
                </a:cxn>
                <a:cxn ang="0">
                  <a:pos x="227" y="440"/>
                </a:cxn>
                <a:cxn ang="0">
                  <a:pos x="213" y="459"/>
                </a:cxn>
                <a:cxn ang="0">
                  <a:pos x="200" y="478"/>
                </a:cxn>
                <a:cxn ang="0">
                  <a:pos x="186" y="494"/>
                </a:cxn>
                <a:cxn ang="0">
                  <a:pos x="171" y="510"/>
                </a:cxn>
                <a:cxn ang="0">
                  <a:pos x="155" y="523"/>
                </a:cxn>
                <a:cxn ang="0">
                  <a:pos x="139" y="534"/>
                </a:cxn>
                <a:cxn ang="0">
                  <a:pos x="121" y="543"/>
                </a:cxn>
                <a:cxn ang="0">
                  <a:pos x="101" y="548"/>
                </a:cxn>
                <a:cxn ang="0">
                  <a:pos x="79" y="550"/>
                </a:cxn>
                <a:cxn ang="0">
                  <a:pos x="55" y="548"/>
                </a:cxn>
                <a:cxn ang="0">
                  <a:pos x="29" y="541"/>
                </a:cxn>
                <a:cxn ang="0">
                  <a:pos x="0" y="530"/>
                </a:cxn>
              </a:cxnLst>
              <a:rect l="0" t="0" r="r" b="b"/>
              <a:pathLst>
                <a:path w="422" h="551">
                  <a:moveTo>
                    <a:pt x="403" y="0"/>
                  </a:moveTo>
                  <a:lnTo>
                    <a:pt x="411" y="27"/>
                  </a:lnTo>
                  <a:lnTo>
                    <a:pt x="415" y="40"/>
                  </a:lnTo>
                  <a:lnTo>
                    <a:pt x="417" y="51"/>
                  </a:lnTo>
                  <a:lnTo>
                    <a:pt x="419" y="62"/>
                  </a:lnTo>
                  <a:lnTo>
                    <a:pt x="421" y="72"/>
                  </a:lnTo>
                  <a:lnTo>
                    <a:pt x="421" y="81"/>
                  </a:lnTo>
                  <a:lnTo>
                    <a:pt x="421" y="90"/>
                  </a:lnTo>
                  <a:lnTo>
                    <a:pt x="420" y="98"/>
                  </a:lnTo>
                  <a:lnTo>
                    <a:pt x="419" y="105"/>
                  </a:lnTo>
                  <a:lnTo>
                    <a:pt x="417" y="112"/>
                  </a:lnTo>
                  <a:lnTo>
                    <a:pt x="415" y="118"/>
                  </a:lnTo>
                  <a:lnTo>
                    <a:pt x="412" y="124"/>
                  </a:lnTo>
                  <a:lnTo>
                    <a:pt x="409" y="130"/>
                  </a:lnTo>
                  <a:lnTo>
                    <a:pt x="405" y="136"/>
                  </a:lnTo>
                  <a:lnTo>
                    <a:pt x="401" y="141"/>
                  </a:lnTo>
                  <a:lnTo>
                    <a:pt x="397" y="146"/>
                  </a:lnTo>
                  <a:lnTo>
                    <a:pt x="393" y="151"/>
                  </a:lnTo>
                  <a:lnTo>
                    <a:pt x="389" y="156"/>
                  </a:lnTo>
                  <a:lnTo>
                    <a:pt x="384" y="161"/>
                  </a:lnTo>
                  <a:lnTo>
                    <a:pt x="379" y="166"/>
                  </a:lnTo>
                  <a:lnTo>
                    <a:pt x="375" y="172"/>
                  </a:lnTo>
                  <a:lnTo>
                    <a:pt x="370" y="177"/>
                  </a:lnTo>
                  <a:lnTo>
                    <a:pt x="365" y="183"/>
                  </a:lnTo>
                  <a:lnTo>
                    <a:pt x="360" y="189"/>
                  </a:lnTo>
                  <a:lnTo>
                    <a:pt x="355" y="196"/>
                  </a:lnTo>
                  <a:lnTo>
                    <a:pt x="351" y="203"/>
                  </a:lnTo>
                  <a:lnTo>
                    <a:pt x="347" y="210"/>
                  </a:lnTo>
                  <a:lnTo>
                    <a:pt x="343" y="219"/>
                  </a:lnTo>
                  <a:lnTo>
                    <a:pt x="339" y="227"/>
                  </a:lnTo>
                  <a:lnTo>
                    <a:pt x="335" y="237"/>
                  </a:lnTo>
                  <a:lnTo>
                    <a:pt x="332" y="247"/>
                  </a:lnTo>
                  <a:lnTo>
                    <a:pt x="327" y="262"/>
                  </a:lnTo>
                  <a:lnTo>
                    <a:pt x="326" y="268"/>
                  </a:lnTo>
                  <a:lnTo>
                    <a:pt x="325" y="274"/>
                  </a:lnTo>
                  <a:lnTo>
                    <a:pt x="324" y="279"/>
                  </a:lnTo>
                  <a:lnTo>
                    <a:pt x="323" y="284"/>
                  </a:lnTo>
                  <a:lnTo>
                    <a:pt x="322" y="288"/>
                  </a:lnTo>
                  <a:lnTo>
                    <a:pt x="322" y="292"/>
                  </a:lnTo>
                  <a:lnTo>
                    <a:pt x="322" y="296"/>
                  </a:lnTo>
                  <a:lnTo>
                    <a:pt x="321" y="299"/>
                  </a:lnTo>
                  <a:lnTo>
                    <a:pt x="321" y="302"/>
                  </a:lnTo>
                  <a:lnTo>
                    <a:pt x="321" y="304"/>
                  </a:lnTo>
                  <a:lnTo>
                    <a:pt x="321" y="307"/>
                  </a:lnTo>
                  <a:lnTo>
                    <a:pt x="321" y="309"/>
                  </a:lnTo>
                  <a:lnTo>
                    <a:pt x="321" y="311"/>
                  </a:lnTo>
                  <a:lnTo>
                    <a:pt x="321" y="314"/>
                  </a:lnTo>
                  <a:lnTo>
                    <a:pt x="321" y="315"/>
                  </a:lnTo>
                  <a:lnTo>
                    <a:pt x="320" y="317"/>
                  </a:lnTo>
                  <a:lnTo>
                    <a:pt x="319" y="319"/>
                  </a:lnTo>
                  <a:lnTo>
                    <a:pt x="319" y="322"/>
                  </a:lnTo>
                  <a:lnTo>
                    <a:pt x="318" y="324"/>
                  </a:lnTo>
                  <a:lnTo>
                    <a:pt x="317" y="326"/>
                  </a:lnTo>
                  <a:lnTo>
                    <a:pt x="315" y="328"/>
                  </a:lnTo>
                  <a:lnTo>
                    <a:pt x="313" y="331"/>
                  </a:lnTo>
                  <a:lnTo>
                    <a:pt x="311" y="334"/>
                  </a:lnTo>
                  <a:lnTo>
                    <a:pt x="309" y="337"/>
                  </a:lnTo>
                  <a:lnTo>
                    <a:pt x="305" y="341"/>
                  </a:lnTo>
                  <a:lnTo>
                    <a:pt x="302" y="345"/>
                  </a:lnTo>
                  <a:lnTo>
                    <a:pt x="299" y="349"/>
                  </a:lnTo>
                  <a:lnTo>
                    <a:pt x="294" y="354"/>
                  </a:lnTo>
                  <a:lnTo>
                    <a:pt x="289" y="360"/>
                  </a:lnTo>
                  <a:lnTo>
                    <a:pt x="284" y="366"/>
                  </a:lnTo>
                  <a:lnTo>
                    <a:pt x="269" y="383"/>
                  </a:lnTo>
                  <a:lnTo>
                    <a:pt x="261" y="393"/>
                  </a:lnTo>
                  <a:lnTo>
                    <a:pt x="254" y="402"/>
                  </a:lnTo>
                  <a:lnTo>
                    <a:pt x="247" y="412"/>
                  </a:lnTo>
                  <a:lnTo>
                    <a:pt x="240" y="421"/>
                  </a:lnTo>
                  <a:lnTo>
                    <a:pt x="233" y="431"/>
                  </a:lnTo>
                  <a:lnTo>
                    <a:pt x="227" y="440"/>
                  </a:lnTo>
                  <a:lnTo>
                    <a:pt x="220" y="450"/>
                  </a:lnTo>
                  <a:lnTo>
                    <a:pt x="213" y="459"/>
                  </a:lnTo>
                  <a:lnTo>
                    <a:pt x="207" y="468"/>
                  </a:lnTo>
                  <a:lnTo>
                    <a:pt x="200" y="478"/>
                  </a:lnTo>
                  <a:lnTo>
                    <a:pt x="193" y="486"/>
                  </a:lnTo>
                  <a:lnTo>
                    <a:pt x="186" y="494"/>
                  </a:lnTo>
                  <a:lnTo>
                    <a:pt x="178" y="502"/>
                  </a:lnTo>
                  <a:lnTo>
                    <a:pt x="171" y="510"/>
                  </a:lnTo>
                  <a:lnTo>
                    <a:pt x="163" y="517"/>
                  </a:lnTo>
                  <a:lnTo>
                    <a:pt x="155" y="523"/>
                  </a:lnTo>
                  <a:lnTo>
                    <a:pt x="147" y="529"/>
                  </a:lnTo>
                  <a:lnTo>
                    <a:pt x="139" y="534"/>
                  </a:lnTo>
                  <a:lnTo>
                    <a:pt x="130" y="539"/>
                  </a:lnTo>
                  <a:lnTo>
                    <a:pt x="121" y="543"/>
                  </a:lnTo>
                  <a:lnTo>
                    <a:pt x="111" y="546"/>
                  </a:lnTo>
                  <a:lnTo>
                    <a:pt x="101" y="548"/>
                  </a:lnTo>
                  <a:lnTo>
                    <a:pt x="90" y="549"/>
                  </a:lnTo>
                  <a:lnTo>
                    <a:pt x="79" y="550"/>
                  </a:lnTo>
                  <a:lnTo>
                    <a:pt x="67" y="549"/>
                  </a:lnTo>
                  <a:lnTo>
                    <a:pt x="55" y="548"/>
                  </a:lnTo>
                  <a:lnTo>
                    <a:pt x="42" y="545"/>
                  </a:lnTo>
                  <a:lnTo>
                    <a:pt x="29" y="541"/>
                  </a:lnTo>
                  <a:lnTo>
                    <a:pt x="15" y="536"/>
                  </a:lnTo>
                  <a:lnTo>
                    <a:pt x="0" y="53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93" name="Freeform 49"/>
            <p:cNvSpPr>
              <a:spLocks/>
            </p:cNvSpPr>
            <p:nvPr/>
          </p:nvSpPr>
          <p:spPr bwMode="auto">
            <a:xfrm>
              <a:off x="2334" y="858"/>
              <a:ext cx="305" cy="851"/>
            </a:xfrm>
            <a:custGeom>
              <a:avLst/>
              <a:gdLst/>
              <a:ahLst/>
              <a:cxnLst>
                <a:cxn ang="0">
                  <a:pos x="2" y="24"/>
                </a:cxn>
                <a:cxn ang="0">
                  <a:pos x="0" y="46"/>
                </a:cxn>
                <a:cxn ang="0">
                  <a:pos x="2" y="67"/>
                </a:cxn>
                <a:cxn ang="0">
                  <a:pos x="7" y="88"/>
                </a:cxn>
                <a:cxn ang="0">
                  <a:pos x="14" y="107"/>
                </a:cxn>
                <a:cxn ang="0">
                  <a:pos x="24" y="126"/>
                </a:cxn>
                <a:cxn ang="0">
                  <a:pos x="35" y="145"/>
                </a:cxn>
                <a:cxn ang="0">
                  <a:pos x="47" y="164"/>
                </a:cxn>
                <a:cxn ang="0">
                  <a:pos x="60" y="182"/>
                </a:cxn>
                <a:cxn ang="0">
                  <a:pos x="73" y="201"/>
                </a:cxn>
                <a:cxn ang="0">
                  <a:pos x="86" y="219"/>
                </a:cxn>
                <a:cxn ang="0">
                  <a:pos x="98" y="238"/>
                </a:cxn>
                <a:cxn ang="0">
                  <a:pos x="108" y="257"/>
                </a:cxn>
                <a:cxn ang="0">
                  <a:pos x="117" y="277"/>
                </a:cxn>
                <a:cxn ang="0">
                  <a:pos x="123" y="297"/>
                </a:cxn>
                <a:cxn ang="0">
                  <a:pos x="127" y="319"/>
                </a:cxn>
                <a:cxn ang="0">
                  <a:pos x="132" y="349"/>
                </a:cxn>
                <a:cxn ang="0">
                  <a:pos x="137" y="367"/>
                </a:cxn>
                <a:cxn ang="0">
                  <a:pos x="144" y="384"/>
                </a:cxn>
                <a:cxn ang="0">
                  <a:pos x="151" y="400"/>
                </a:cxn>
                <a:cxn ang="0">
                  <a:pos x="160" y="414"/>
                </a:cxn>
                <a:cxn ang="0">
                  <a:pos x="168" y="428"/>
                </a:cxn>
                <a:cxn ang="0">
                  <a:pos x="178" y="442"/>
                </a:cxn>
                <a:cxn ang="0">
                  <a:pos x="187" y="456"/>
                </a:cxn>
                <a:cxn ang="0">
                  <a:pos x="195" y="469"/>
                </a:cxn>
                <a:cxn ang="0">
                  <a:pos x="203" y="483"/>
                </a:cxn>
                <a:cxn ang="0">
                  <a:pos x="210" y="498"/>
                </a:cxn>
                <a:cxn ang="0">
                  <a:pos x="216" y="513"/>
                </a:cxn>
                <a:cxn ang="0">
                  <a:pos x="220" y="530"/>
                </a:cxn>
                <a:cxn ang="0">
                  <a:pos x="222" y="548"/>
                </a:cxn>
                <a:cxn ang="0">
                  <a:pos x="222" y="568"/>
                </a:cxn>
                <a:cxn ang="0">
                  <a:pos x="220" y="591"/>
                </a:cxn>
                <a:cxn ang="0">
                  <a:pos x="218" y="603"/>
                </a:cxn>
                <a:cxn ang="0">
                  <a:pos x="216" y="616"/>
                </a:cxn>
                <a:cxn ang="0">
                  <a:pos x="214" y="628"/>
                </a:cxn>
                <a:cxn ang="0">
                  <a:pos x="212" y="640"/>
                </a:cxn>
                <a:cxn ang="0">
                  <a:pos x="210" y="652"/>
                </a:cxn>
                <a:cxn ang="0">
                  <a:pos x="208" y="663"/>
                </a:cxn>
                <a:cxn ang="0">
                  <a:pos x="206" y="675"/>
                </a:cxn>
                <a:cxn ang="0">
                  <a:pos x="206" y="686"/>
                </a:cxn>
                <a:cxn ang="0">
                  <a:pos x="205" y="698"/>
                </a:cxn>
                <a:cxn ang="0">
                  <a:pos x="206" y="710"/>
                </a:cxn>
                <a:cxn ang="0">
                  <a:pos x="206" y="721"/>
                </a:cxn>
                <a:cxn ang="0">
                  <a:pos x="208" y="732"/>
                </a:cxn>
                <a:cxn ang="0">
                  <a:pos x="212" y="744"/>
                </a:cxn>
                <a:cxn ang="0">
                  <a:pos x="216" y="756"/>
                </a:cxn>
                <a:cxn ang="0">
                  <a:pos x="222" y="767"/>
                </a:cxn>
                <a:cxn ang="0">
                  <a:pos x="227" y="776"/>
                </a:cxn>
                <a:cxn ang="0">
                  <a:pos x="232" y="782"/>
                </a:cxn>
                <a:cxn ang="0">
                  <a:pos x="237" y="787"/>
                </a:cxn>
                <a:cxn ang="0">
                  <a:pos x="242" y="792"/>
                </a:cxn>
                <a:cxn ang="0">
                  <a:pos x="248" y="797"/>
                </a:cxn>
                <a:cxn ang="0">
                  <a:pos x="254" y="802"/>
                </a:cxn>
                <a:cxn ang="0">
                  <a:pos x="260" y="806"/>
                </a:cxn>
                <a:cxn ang="0">
                  <a:pos x="266" y="811"/>
                </a:cxn>
                <a:cxn ang="0">
                  <a:pos x="272" y="815"/>
                </a:cxn>
                <a:cxn ang="0">
                  <a:pos x="278" y="820"/>
                </a:cxn>
                <a:cxn ang="0">
                  <a:pos x="283" y="825"/>
                </a:cxn>
                <a:cxn ang="0">
                  <a:pos x="288" y="830"/>
                </a:cxn>
                <a:cxn ang="0">
                  <a:pos x="294" y="835"/>
                </a:cxn>
                <a:cxn ang="0">
                  <a:pos x="298" y="840"/>
                </a:cxn>
                <a:cxn ang="0">
                  <a:pos x="302" y="846"/>
                </a:cxn>
              </a:cxnLst>
              <a:rect l="0" t="0" r="r" b="b"/>
              <a:pathLst>
                <a:path w="305" h="851">
                  <a:moveTo>
                    <a:pt x="9" y="0"/>
                  </a:moveTo>
                  <a:lnTo>
                    <a:pt x="2" y="24"/>
                  </a:lnTo>
                  <a:lnTo>
                    <a:pt x="1" y="35"/>
                  </a:lnTo>
                  <a:lnTo>
                    <a:pt x="0" y="46"/>
                  </a:lnTo>
                  <a:lnTo>
                    <a:pt x="1" y="56"/>
                  </a:lnTo>
                  <a:lnTo>
                    <a:pt x="2" y="67"/>
                  </a:lnTo>
                  <a:lnTo>
                    <a:pt x="4" y="77"/>
                  </a:lnTo>
                  <a:lnTo>
                    <a:pt x="7" y="88"/>
                  </a:lnTo>
                  <a:lnTo>
                    <a:pt x="10" y="98"/>
                  </a:lnTo>
                  <a:lnTo>
                    <a:pt x="14" y="107"/>
                  </a:lnTo>
                  <a:lnTo>
                    <a:pt x="18" y="117"/>
                  </a:lnTo>
                  <a:lnTo>
                    <a:pt x="24" y="126"/>
                  </a:lnTo>
                  <a:lnTo>
                    <a:pt x="29" y="136"/>
                  </a:lnTo>
                  <a:lnTo>
                    <a:pt x="35" y="145"/>
                  </a:lnTo>
                  <a:lnTo>
                    <a:pt x="41" y="155"/>
                  </a:lnTo>
                  <a:lnTo>
                    <a:pt x="47" y="164"/>
                  </a:lnTo>
                  <a:lnTo>
                    <a:pt x="54" y="173"/>
                  </a:lnTo>
                  <a:lnTo>
                    <a:pt x="60" y="182"/>
                  </a:lnTo>
                  <a:lnTo>
                    <a:pt x="67" y="192"/>
                  </a:lnTo>
                  <a:lnTo>
                    <a:pt x="73" y="201"/>
                  </a:lnTo>
                  <a:lnTo>
                    <a:pt x="80" y="210"/>
                  </a:lnTo>
                  <a:lnTo>
                    <a:pt x="86" y="219"/>
                  </a:lnTo>
                  <a:lnTo>
                    <a:pt x="92" y="228"/>
                  </a:lnTo>
                  <a:lnTo>
                    <a:pt x="98" y="238"/>
                  </a:lnTo>
                  <a:lnTo>
                    <a:pt x="103" y="248"/>
                  </a:lnTo>
                  <a:lnTo>
                    <a:pt x="108" y="257"/>
                  </a:lnTo>
                  <a:lnTo>
                    <a:pt x="113" y="267"/>
                  </a:lnTo>
                  <a:lnTo>
                    <a:pt x="117" y="277"/>
                  </a:lnTo>
                  <a:lnTo>
                    <a:pt x="120" y="287"/>
                  </a:lnTo>
                  <a:lnTo>
                    <a:pt x="123" y="297"/>
                  </a:lnTo>
                  <a:lnTo>
                    <a:pt x="125" y="308"/>
                  </a:lnTo>
                  <a:lnTo>
                    <a:pt x="127" y="319"/>
                  </a:lnTo>
                  <a:lnTo>
                    <a:pt x="129" y="340"/>
                  </a:lnTo>
                  <a:lnTo>
                    <a:pt x="132" y="349"/>
                  </a:lnTo>
                  <a:lnTo>
                    <a:pt x="134" y="358"/>
                  </a:lnTo>
                  <a:lnTo>
                    <a:pt x="137" y="367"/>
                  </a:lnTo>
                  <a:lnTo>
                    <a:pt x="140" y="376"/>
                  </a:lnTo>
                  <a:lnTo>
                    <a:pt x="144" y="384"/>
                  </a:lnTo>
                  <a:lnTo>
                    <a:pt x="147" y="392"/>
                  </a:lnTo>
                  <a:lnTo>
                    <a:pt x="151" y="400"/>
                  </a:lnTo>
                  <a:lnTo>
                    <a:pt x="155" y="407"/>
                  </a:lnTo>
                  <a:lnTo>
                    <a:pt x="160" y="414"/>
                  </a:lnTo>
                  <a:lnTo>
                    <a:pt x="164" y="421"/>
                  </a:lnTo>
                  <a:lnTo>
                    <a:pt x="168" y="428"/>
                  </a:lnTo>
                  <a:lnTo>
                    <a:pt x="173" y="435"/>
                  </a:lnTo>
                  <a:lnTo>
                    <a:pt x="178" y="442"/>
                  </a:lnTo>
                  <a:lnTo>
                    <a:pt x="182" y="449"/>
                  </a:lnTo>
                  <a:lnTo>
                    <a:pt x="187" y="456"/>
                  </a:lnTo>
                  <a:lnTo>
                    <a:pt x="191" y="462"/>
                  </a:lnTo>
                  <a:lnTo>
                    <a:pt x="195" y="469"/>
                  </a:lnTo>
                  <a:lnTo>
                    <a:pt x="199" y="476"/>
                  </a:lnTo>
                  <a:lnTo>
                    <a:pt x="203" y="483"/>
                  </a:lnTo>
                  <a:lnTo>
                    <a:pt x="207" y="490"/>
                  </a:lnTo>
                  <a:lnTo>
                    <a:pt x="210" y="498"/>
                  </a:lnTo>
                  <a:lnTo>
                    <a:pt x="213" y="505"/>
                  </a:lnTo>
                  <a:lnTo>
                    <a:pt x="216" y="513"/>
                  </a:lnTo>
                  <a:lnTo>
                    <a:pt x="218" y="521"/>
                  </a:lnTo>
                  <a:lnTo>
                    <a:pt x="220" y="530"/>
                  </a:lnTo>
                  <a:lnTo>
                    <a:pt x="221" y="539"/>
                  </a:lnTo>
                  <a:lnTo>
                    <a:pt x="222" y="548"/>
                  </a:lnTo>
                  <a:lnTo>
                    <a:pt x="222" y="558"/>
                  </a:lnTo>
                  <a:lnTo>
                    <a:pt x="222" y="568"/>
                  </a:lnTo>
                  <a:lnTo>
                    <a:pt x="222" y="578"/>
                  </a:lnTo>
                  <a:lnTo>
                    <a:pt x="220" y="591"/>
                  </a:lnTo>
                  <a:lnTo>
                    <a:pt x="219" y="597"/>
                  </a:lnTo>
                  <a:lnTo>
                    <a:pt x="218" y="603"/>
                  </a:lnTo>
                  <a:lnTo>
                    <a:pt x="217" y="610"/>
                  </a:lnTo>
                  <a:lnTo>
                    <a:pt x="216" y="616"/>
                  </a:lnTo>
                  <a:lnTo>
                    <a:pt x="215" y="622"/>
                  </a:lnTo>
                  <a:lnTo>
                    <a:pt x="214" y="628"/>
                  </a:lnTo>
                  <a:lnTo>
                    <a:pt x="213" y="634"/>
                  </a:lnTo>
                  <a:lnTo>
                    <a:pt x="212" y="640"/>
                  </a:lnTo>
                  <a:lnTo>
                    <a:pt x="210" y="646"/>
                  </a:lnTo>
                  <a:lnTo>
                    <a:pt x="210" y="652"/>
                  </a:lnTo>
                  <a:lnTo>
                    <a:pt x="209" y="658"/>
                  </a:lnTo>
                  <a:lnTo>
                    <a:pt x="208" y="663"/>
                  </a:lnTo>
                  <a:lnTo>
                    <a:pt x="207" y="669"/>
                  </a:lnTo>
                  <a:lnTo>
                    <a:pt x="206" y="675"/>
                  </a:lnTo>
                  <a:lnTo>
                    <a:pt x="206" y="681"/>
                  </a:lnTo>
                  <a:lnTo>
                    <a:pt x="206" y="686"/>
                  </a:lnTo>
                  <a:lnTo>
                    <a:pt x="205" y="692"/>
                  </a:lnTo>
                  <a:lnTo>
                    <a:pt x="205" y="698"/>
                  </a:lnTo>
                  <a:lnTo>
                    <a:pt x="205" y="704"/>
                  </a:lnTo>
                  <a:lnTo>
                    <a:pt x="206" y="710"/>
                  </a:lnTo>
                  <a:lnTo>
                    <a:pt x="206" y="715"/>
                  </a:lnTo>
                  <a:lnTo>
                    <a:pt x="206" y="721"/>
                  </a:lnTo>
                  <a:lnTo>
                    <a:pt x="208" y="727"/>
                  </a:lnTo>
                  <a:lnTo>
                    <a:pt x="208" y="732"/>
                  </a:lnTo>
                  <a:lnTo>
                    <a:pt x="210" y="738"/>
                  </a:lnTo>
                  <a:lnTo>
                    <a:pt x="212" y="744"/>
                  </a:lnTo>
                  <a:lnTo>
                    <a:pt x="214" y="750"/>
                  </a:lnTo>
                  <a:lnTo>
                    <a:pt x="216" y="756"/>
                  </a:lnTo>
                  <a:lnTo>
                    <a:pt x="218" y="761"/>
                  </a:lnTo>
                  <a:lnTo>
                    <a:pt x="222" y="767"/>
                  </a:lnTo>
                  <a:lnTo>
                    <a:pt x="225" y="773"/>
                  </a:lnTo>
                  <a:lnTo>
                    <a:pt x="227" y="776"/>
                  </a:lnTo>
                  <a:lnTo>
                    <a:pt x="230" y="779"/>
                  </a:lnTo>
                  <a:lnTo>
                    <a:pt x="232" y="782"/>
                  </a:lnTo>
                  <a:lnTo>
                    <a:pt x="234" y="784"/>
                  </a:lnTo>
                  <a:lnTo>
                    <a:pt x="237" y="787"/>
                  </a:lnTo>
                  <a:lnTo>
                    <a:pt x="240" y="790"/>
                  </a:lnTo>
                  <a:lnTo>
                    <a:pt x="242" y="792"/>
                  </a:lnTo>
                  <a:lnTo>
                    <a:pt x="245" y="794"/>
                  </a:lnTo>
                  <a:lnTo>
                    <a:pt x="248" y="797"/>
                  </a:lnTo>
                  <a:lnTo>
                    <a:pt x="251" y="799"/>
                  </a:lnTo>
                  <a:lnTo>
                    <a:pt x="254" y="802"/>
                  </a:lnTo>
                  <a:lnTo>
                    <a:pt x="257" y="804"/>
                  </a:lnTo>
                  <a:lnTo>
                    <a:pt x="260" y="806"/>
                  </a:lnTo>
                  <a:lnTo>
                    <a:pt x="263" y="808"/>
                  </a:lnTo>
                  <a:lnTo>
                    <a:pt x="266" y="811"/>
                  </a:lnTo>
                  <a:lnTo>
                    <a:pt x="269" y="813"/>
                  </a:lnTo>
                  <a:lnTo>
                    <a:pt x="272" y="815"/>
                  </a:lnTo>
                  <a:lnTo>
                    <a:pt x="274" y="818"/>
                  </a:lnTo>
                  <a:lnTo>
                    <a:pt x="278" y="820"/>
                  </a:lnTo>
                  <a:lnTo>
                    <a:pt x="280" y="822"/>
                  </a:lnTo>
                  <a:lnTo>
                    <a:pt x="283" y="825"/>
                  </a:lnTo>
                  <a:lnTo>
                    <a:pt x="286" y="827"/>
                  </a:lnTo>
                  <a:lnTo>
                    <a:pt x="288" y="830"/>
                  </a:lnTo>
                  <a:lnTo>
                    <a:pt x="291" y="832"/>
                  </a:lnTo>
                  <a:lnTo>
                    <a:pt x="294" y="835"/>
                  </a:lnTo>
                  <a:lnTo>
                    <a:pt x="296" y="838"/>
                  </a:lnTo>
                  <a:lnTo>
                    <a:pt x="298" y="840"/>
                  </a:lnTo>
                  <a:lnTo>
                    <a:pt x="300" y="843"/>
                  </a:lnTo>
                  <a:lnTo>
                    <a:pt x="302" y="846"/>
                  </a:lnTo>
                  <a:lnTo>
                    <a:pt x="304" y="85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94" name="Freeform 50"/>
            <p:cNvSpPr>
              <a:spLocks/>
            </p:cNvSpPr>
            <p:nvPr/>
          </p:nvSpPr>
          <p:spPr bwMode="auto">
            <a:xfrm>
              <a:off x="2130" y="1979"/>
              <a:ext cx="1065" cy="496"/>
            </a:xfrm>
            <a:custGeom>
              <a:avLst/>
              <a:gdLst/>
              <a:ahLst/>
              <a:cxnLst>
                <a:cxn ang="0">
                  <a:pos x="1048" y="22"/>
                </a:cxn>
                <a:cxn ang="0">
                  <a:pos x="1025" y="43"/>
                </a:cxn>
                <a:cxn ang="0">
                  <a:pos x="998" y="63"/>
                </a:cxn>
                <a:cxn ang="0">
                  <a:pos x="966" y="82"/>
                </a:cxn>
                <a:cxn ang="0">
                  <a:pos x="931" y="100"/>
                </a:cxn>
                <a:cxn ang="0">
                  <a:pos x="893" y="118"/>
                </a:cxn>
                <a:cxn ang="0">
                  <a:pos x="853" y="134"/>
                </a:cxn>
                <a:cxn ang="0">
                  <a:pos x="812" y="150"/>
                </a:cxn>
                <a:cxn ang="0">
                  <a:pos x="769" y="165"/>
                </a:cxn>
                <a:cxn ang="0">
                  <a:pos x="726" y="179"/>
                </a:cxn>
                <a:cxn ang="0">
                  <a:pos x="684" y="193"/>
                </a:cxn>
                <a:cxn ang="0">
                  <a:pos x="644" y="205"/>
                </a:cxn>
                <a:cxn ang="0">
                  <a:pos x="605" y="217"/>
                </a:cxn>
                <a:cxn ang="0">
                  <a:pos x="569" y="228"/>
                </a:cxn>
                <a:cxn ang="0">
                  <a:pos x="536" y="238"/>
                </a:cxn>
                <a:cxn ang="0">
                  <a:pos x="508" y="248"/>
                </a:cxn>
                <a:cxn ang="0">
                  <a:pos x="470" y="260"/>
                </a:cxn>
                <a:cxn ang="0">
                  <a:pos x="445" y="267"/>
                </a:cxn>
                <a:cxn ang="0">
                  <a:pos x="420" y="273"/>
                </a:cxn>
                <a:cxn ang="0">
                  <a:pos x="396" y="279"/>
                </a:cxn>
                <a:cxn ang="0">
                  <a:pos x="372" y="285"/>
                </a:cxn>
                <a:cxn ang="0">
                  <a:pos x="349" y="290"/>
                </a:cxn>
                <a:cxn ang="0">
                  <a:pos x="326" y="295"/>
                </a:cxn>
                <a:cxn ang="0">
                  <a:pos x="303" y="301"/>
                </a:cxn>
                <a:cxn ang="0">
                  <a:pos x="280" y="308"/>
                </a:cxn>
                <a:cxn ang="0">
                  <a:pos x="257" y="315"/>
                </a:cxn>
                <a:cxn ang="0">
                  <a:pos x="234" y="323"/>
                </a:cxn>
                <a:cxn ang="0">
                  <a:pos x="211" y="332"/>
                </a:cxn>
                <a:cxn ang="0">
                  <a:pos x="188" y="343"/>
                </a:cxn>
                <a:cxn ang="0">
                  <a:pos x="165" y="355"/>
                </a:cxn>
                <a:cxn ang="0">
                  <a:pos x="141" y="369"/>
                </a:cxn>
                <a:cxn ang="0">
                  <a:pos x="120" y="383"/>
                </a:cxn>
                <a:cxn ang="0">
                  <a:pos x="111" y="389"/>
                </a:cxn>
                <a:cxn ang="0">
                  <a:pos x="102" y="396"/>
                </a:cxn>
                <a:cxn ang="0">
                  <a:pos x="93" y="402"/>
                </a:cxn>
                <a:cxn ang="0">
                  <a:pos x="84" y="409"/>
                </a:cxn>
                <a:cxn ang="0">
                  <a:pos x="75" y="415"/>
                </a:cxn>
                <a:cxn ang="0">
                  <a:pos x="66" y="422"/>
                </a:cxn>
                <a:cxn ang="0">
                  <a:pos x="57" y="429"/>
                </a:cxn>
                <a:cxn ang="0">
                  <a:pos x="49" y="436"/>
                </a:cxn>
                <a:cxn ang="0">
                  <a:pos x="41" y="444"/>
                </a:cxn>
                <a:cxn ang="0">
                  <a:pos x="33" y="451"/>
                </a:cxn>
                <a:cxn ang="0">
                  <a:pos x="25" y="460"/>
                </a:cxn>
                <a:cxn ang="0">
                  <a:pos x="18" y="468"/>
                </a:cxn>
                <a:cxn ang="0">
                  <a:pos x="11" y="477"/>
                </a:cxn>
                <a:cxn ang="0">
                  <a:pos x="5" y="486"/>
                </a:cxn>
                <a:cxn ang="0">
                  <a:pos x="0" y="495"/>
                </a:cxn>
              </a:cxnLst>
              <a:rect l="0" t="0" r="r" b="b"/>
              <a:pathLst>
                <a:path w="1065" h="496">
                  <a:moveTo>
                    <a:pt x="1064" y="0"/>
                  </a:moveTo>
                  <a:lnTo>
                    <a:pt x="1048" y="22"/>
                  </a:lnTo>
                  <a:lnTo>
                    <a:pt x="1037" y="32"/>
                  </a:lnTo>
                  <a:lnTo>
                    <a:pt x="1025" y="43"/>
                  </a:lnTo>
                  <a:lnTo>
                    <a:pt x="1012" y="53"/>
                  </a:lnTo>
                  <a:lnTo>
                    <a:pt x="998" y="63"/>
                  </a:lnTo>
                  <a:lnTo>
                    <a:pt x="983" y="73"/>
                  </a:lnTo>
                  <a:lnTo>
                    <a:pt x="966" y="82"/>
                  </a:lnTo>
                  <a:lnTo>
                    <a:pt x="949" y="91"/>
                  </a:lnTo>
                  <a:lnTo>
                    <a:pt x="931" y="100"/>
                  </a:lnTo>
                  <a:lnTo>
                    <a:pt x="913" y="109"/>
                  </a:lnTo>
                  <a:lnTo>
                    <a:pt x="893" y="118"/>
                  </a:lnTo>
                  <a:lnTo>
                    <a:pt x="874" y="126"/>
                  </a:lnTo>
                  <a:lnTo>
                    <a:pt x="853" y="134"/>
                  </a:lnTo>
                  <a:lnTo>
                    <a:pt x="832" y="142"/>
                  </a:lnTo>
                  <a:lnTo>
                    <a:pt x="812" y="150"/>
                  </a:lnTo>
                  <a:lnTo>
                    <a:pt x="790" y="157"/>
                  </a:lnTo>
                  <a:lnTo>
                    <a:pt x="769" y="165"/>
                  </a:lnTo>
                  <a:lnTo>
                    <a:pt x="748" y="172"/>
                  </a:lnTo>
                  <a:lnTo>
                    <a:pt x="726" y="179"/>
                  </a:lnTo>
                  <a:lnTo>
                    <a:pt x="705" y="186"/>
                  </a:lnTo>
                  <a:lnTo>
                    <a:pt x="684" y="193"/>
                  </a:lnTo>
                  <a:lnTo>
                    <a:pt x="664" y="199"/>
                  </a:lnTo>
                  <a:lnTo>
                    <a:pt x="644" y="205"/>
                  </a:lnTo>
                  <a:lnTo>
                    <a:pt x="624" y="211"/>
                  </a:lnTo>
                  <a:lnTo>
                    <a:pt x="605" y="217"/>
                  </a:lnTo>
                  <a:lnTo>
                    <a:pt x="587" y="222"/>
                  </a:lnTo>
                  <a:lnTo>
                    <a:pt x="569" y="228"/>
                  </a:lnTo>
                  <a:lnTo>
                    <a:pt x="552" y="233"/>
                  </a:lnTo>
                  <a:lnTo>
                    <a:pt x="536" y="238"/>
                  </a:lnTo>
                  <a:lnTo>
                    <a:pt x="522" y="243"/>
                  </a:lnTo>
                  <a:lnTo>
                    <a:pt x="508" y="248"/>
                  </a:lnTo>
                  <a:lnTo>
                    <a:pt x="482" y="256"/>
                  </a:lnTo>
                  <a:lnTo>
                    <a:pt x="470" y="260"/>
                  </a:lnTo>
                  <a:lnTo>
                    <a:pt x="457" y="264"/>
                  </a:lnTo>
                  <a:lnTo>
                    <a:pt x="445" y="267"/>
                  </a:lnTo>
                  <a:lnTo>
                    <a:pt x="433" y="270"/>
                  </a:lnTo>
                  <a:lnTo>
                    <a:pt x="420" y="273"/>
                  </a:lnTo>
                  <a:lnTo>
                    <a:pt x="408" y="276"/>
                  </a:lnTo>
                  <a:lnTo>
                    <a:pt x="396" y="279"/>
                  </a:lnTo>
                  <a:lnTo>
                    <a:pt x="384" y="282"/>
                  </a:lnTo>
                  <a:lnTo>
                    <a:pt x="372" y="285"/>
                  </a:lnTo>
                  <a:lnTo>
                    <a:pt x="361" y="287"/>
                  </a:lnTo>
                  <a:lnTo>
                    <a:pt x="349" y="290"/>
                  </a:lnTo>
                  <a:lnTo>
                    <a:pt x="338" y="293"/>
                  </a:lnTo>
                  <a:lnTo>
                    <a:pt x="326" y="295"/>
                  </a:lnTo>
                  <a:lnTo>
                    <a:pt x="314" y="298"/>
                  </a:lnTo>
                  <a:lnTo>
                    <a:pt x="303" y="301"/>
                  </a:lnTo>
                  <a:lnTo>
                    <a:pt x="291" y="304"/>
                  </a:lnTo>
                  <a:lnTo>
                    <a:pt x="280" y="308"/>
                  </a:lnTo>
                  <a:lnTo>
                    <a:pt x="268" y="311"/>
                  </a:lnTo>
                  <a:lnTo>
                    <a:pt x="257" y="315"/>
                  </a:lnTo>
                  <a:lnTo>
                    <a:pt x="245" y="319"/>
                  </a:lnTo>
                  <a:lnTo>
                    <a:pt x="234" y="323"/>
                  </a:lnTo>
                  <a:lnTo>
                    <a:pt x="222" y="327"/>
                  </a:lnTo>
                  <a:lnTo>
                    <a:pt x="211" y="332"/>
                  </a:lnTo>
                  <a:lnTo>
                    <a:pt x="200" y="337"/>
                  </a:lnTo>
                  <a:lnTo>
                    <a:pt x="188" y="343"/>
                  </a:lnTo>
                  <a:lnTo>
                    <a:pt x="176" y="349"/>
                  </a:lnTo>
                  <a:lnTo>
                    <a:pt x="165" y="355"/>
                  </a:lnTo>
                  <a:lnTo>
                    <a:pt x="153" y="362"/>
                  </a:lnTo>
                  <a:lnTo>
                    <a:pt x="141" y="369"/>
                  </a:lnTo>
                  <a:lnTo>
                    <a:pt x="130" y="377"/>
                  </a:lnTo>
                  <a:lnTo>
                    <a:pt x="120" y="383"/>
                  </a:lnTo>
                  <a:lnTo>
                    <a:pt x="116" y="387"/>
                  </a:lnTo>
                  <a:lnTo>
                    <a:pt x="111" y="389"/>
                  </a:lnTo>
                  <a:lnTo>
                    <a:pt x="107" y="393"/>
                  </a:lnTo>
                  <a:lnTo>
                    <a:pt x="102" y="396"/>
                  </a:lnTo>
                  <a:lnTo>
                    <a:pt x="98" y="399"/>
                  </a:lnTo>
                  <a:lnTo>
                    <a:pt x="93" y="402"/>
                  </a:lnTo>
                  <a:lnTo>
                    <a:pt x="88" y="405"/>
                  </a:lnTo>
                  <a:lnTo>
                    <a:pt x="84" y="409"/>
                  </a:lnTo>
                  <a:lnTo>
                    <a:pt x="80" y="412"/>
                  </a:lnTo>
                  <a:lnTo>
                    <a:pt x="75" y="415"/>
                  </a:lnTo>
                  <a:lnTo>
                    <a:pt x="70" y="419"/>
                  </a:lnTo>
                  <a:lnTo>
                    <a:pt x="66" y="422"/>
                  </a:lnTo>
                  <a:lnTo>
                    <a:pt x="62" y="426"/>
                  </a:lnTo>
                  <a:lnTo>
                    <a:pt x="57" y="429"/>
                  </a:lnTo>
                  <a:lnTo>
                    <a:pt x="53" y="433"/>
                  </a:lnTo>
                  <a:lnTo>
                    <a:pt x="49" y="436"/>
                  </a:lnTo>
                  <a:lnTo>
                    <a:pt x="45" y="440"/>
                  </a:lnTo>
                  <a:lnTo>
                    <a:pt x="41" y="444"/>
                  </a:lnTo>
                  <a:lnTo>
                    <a:pt x="36" y="448"/>
                  </a:lnTo>
                  <a:lnTo>
                    <a:pt x="33" y="451"/>
                  </a:lnTo>
                  <a:lnTo>
                    <a:pt x="29" y="455"/>
                  </a:lnTo>
                  <a:lnTo>
                    <a:pt x="25" y="460"/>
                  </a:lnTo>
                  <a:lnTo>
                    <a:pt x="22" y="464"/>
                  </a:lnTo>
                  <a:lnTo>
                    <a:pt x="18" y="468"/>
                  </a:lnTo>
                  <a:lnTo>
                    <a:pt x="14" y="472"/>
                  </a:lnTo>
                  <a:lnTo>
                    <a:pt x="11" y="477"/>
                  </a:lnTo>
                  <a:lnTo>
                    <a:pt x="8" y="481"/>
                  </a:lnTo>
                  <a:lnTo>
                    <a:pt x="5" y="486"/>
                  </a:lnTo>
                  <a:lnTo>
                    <a:pt x="2" y="490"/>
                  </a:lnTo>
                  <a:lnTo>
                    <a:pt x="0" y="49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95" name="Line 51"/>
            <p:cNvSpPr>
              <a:spLocks noChangeShapeType="1"/>
            </p:cNvSpPr>
            <p:nvPr/>
          </p:nvSpPr>
          <p:spPr bwMode="auto">
            <a:xfrm flipV="1">
              <a:off x="1360" y="2427"/>
              <a:ext cx="48" cy="24"/>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2996" name="Line 52"/>
            <p:cNvSpPr>
              <a:spLocks noChangeShapeType="1"/>
            </p:cNvSpPr>
            <p:nvPr/>
          </p:nvSpPr>
          <p:spPr bwMode="auto">
            <a:xfrm>
              <a:off x="3301" y="1212"/>
              <a:ext cx="0" cy="47"/>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2997" name="Freeform 53"/>
            <p:cNvSpPr>
              <a:spLocks/>
            </p:cNvSpPr>
            <p:nvPr/>
          </p:nvSpPr>
          <p:spPr bwMode="auto">
            <a:xfrm>
              <a:off x="3183" y="1895"/>
              <a:ext cx="368" cy="144"/>
            </a:xfrm>
            <a:custGeom>
              <a:avLst/>
              <a:gdLst/>
              <a:ahLst/>
              <a:cxnLst>
                <a:cxn ang="0">
                  <a:pos x="0" y="96"/>
                </a:cxn>
                <a:cxn ang="0">
                  <a:pos x="29" y="85"/>
                </a:cxn>
                <a:cxn ang="0">
                  <a:pos x="44" y="79"/>
                </a:cxn>
                <a:cxn ang="0">
                  <a:pos x="59" y="73"/>
                </a:cxn>
                <a:cxn ang="0">
                  <a:pos x="74" y="66"/>
                </a:cxn>
                <a:cxn ang="0">
                  <a:pos x="89" y="59"/>
                </a:cxn>
                <a:cxn ang="0">
                  <a:pos x="103" y="52"/>
                </a:cxn>
                <a:cxn ang="0">
                  <a:pos x="118" y="45"/>
                </a:cxn>
                <a:cxn ang="0">
                  <a:pos x="133" y="39"/>
                </a:cxn>
                <a:cxn ang="0">
                  <a:pos x="147" y="32"/>
                </a:cxn>
                <a:cxn ang="0">
                  <a:pos x="161" y="26"/>
                </a:cxn>
                <a:cxn ang="0">
                  <a:pos x="175" y="20"/>
                </a:cxn>
                <a:cxn ang="0">
                  <a:pos x="189" y="15"/>
                </a:cxn>
                <a:cxn ang="0">
                  <a:pos x="203" y="11"/>
                </a:cxn>
                <a:cxn ang="0">
                  <a:pos x="216" y="7"/>
                </a:cxn>
                <a:cxn ang="0">
                  <a:pos x="229" y="3"/>
                </a:cxn>
                <a:cxn ang="0">
                  <a:pos x="242" y="1"/>
                </a:cxn>
                <a:cxn ang="0">
                  <a:pos x="254" y="0"/>
                </a:cxn>
                <a:cxn ang="0">
                  <a:pos x="265" y="0"/>
                </a:cxn>
                <a:cxn ang="0">
                  <a:pos x="277" y="1"/>
                </a:cxn>
                <a:cxn ang="0">
                  <a:pos x="288" y="3"/>
                </a:cxn>
                <a:cxn ang="0">
                  <a:pos x="298" y="7"/>
                </a:cxn>
                <a:cxn ang="0">
                  <a:pos x="308" y="13"/>
                </a:cxn>
                <a:cxn ang="0">
                  <a:pos x="317" y="19"/>
                </a:cxn>
                <a:cxn ang="0">
                  <a:pos x="325" y="28"/>
                </a:cxn>
                <a:cxn ang="0">
                  <a:pos x="333" y="38"/>
                </a:cxn>
                <a:cxn ang="0">
                  <a:pos x="341" y="51"/>
                </a:cxn>
                <a:cxn ang="0">
                  <a:pos x="347" y="65"/>
                </a:cxn>
                <a:cxn ang="0">
                  <a:pos x="353" y="81"/>
                </a:cxn>
                <a:cxn ang="0">
                  <a:pos x="359" y="99"/>
                </a:cxn>
                <a:cxn ang="0">
                  <a:pos x="363" y="120"/>
                </a:cxn>
                <a:cxn ang="0">
                  <a:pos x="367" y="143"/>
                </a:cxn>
              </a:cxnLst>
              <a:rect l="0" t="0" r="r" b="b"/>
              <a:pathLst>
                <a:path w="368" h="144">
                  <a:moveTo>
                    <a:pt x="0" y="96"/>
                  </a:moveTo>
                  <a:lnTo>
                    <a:pt x="29" y="85"/>
                  </a:lnTo>
                  <a:lnTo>
                    <a:pt x="44" y="79"/>
                  </a:lnTo>
                  <a:lnTo>
                    <a:pt x="59" y="73"/>
                  </a:lnTo>
                  <a:lnTo>
                    <a:pt x="74" y="66"/>
                  </a:lnTo>
                  <a:lnTo>
                    <a:pt x="89" y="59"/>
                  </a:lnTo>
                  <a:lnTo>
                    <a:pt x="103" y="52"/>
                  </a:lnTo>
                  <a:lnTo>
                    <a:pt x="118" y="45"/>
                  </a:lnTo>
                  <a:lnTo>
                    <a:pt x="133" y="39"/>
                  </a:lnTo>
                  <a:lnTo>
                    <a:pt x="147" y="32"/>
                  </a:lnTo>
                  <a:lnTo>
                    <a:pt x="161" y="26"/>
                  </a:lnTo>
                  <a:lnTo>
                    <a:pt x="175" y="20"/>
                  </a:lnTo>
                  <a:lnTo>
                    <a:pt x="189" y="15"/>
                  </a:lnTo>
                  <a:lnTo>
                    <a:pt x="203" y="11"/>
                  </a:lnTo>
                  <a:lnTo>
                    <a:pt x="216" y="7"/>
                  </a:lnTo>
                  <a:lnTo>
                    <a:pt x="229" y="3"/>
                  </a:lnTo>
                  <a:lnTo>
                    <a:pt x="242" y="1"/>
                  </a:lnTo>
                  <a:lnTo>
                    <a:pt x="254" y="0"/>
                  </a:lnTo>
                  <a:lnTo>
                    <a:pt x="265" y="0"/>
                  </a:lnTo>
                  <a:lnTo>
                    <a:pt x="277" y="1"/>
                  </a:lnTo>
                  <a:lnTo>
                    <a:pt x="288" y="3"/>
                  </a:lnTo>
                  <a:lnTo>
                    <a:pt x="298" y="7"/>
                  </a:lnTo>
                  <a:lnTo>
                    <a:pt x="308" y="13"/>
                  </a:lnTo>
                  <a:lnTo>
                    <a:pt x="317" y="19"/>
                  </a:lnTo>
                  <a:lnTo>
                    <a:pt x="325" y="28"/>
                  </a:lnTo>
                  <a:lnTo>
                    <a:pt x="333" y="38"/>
                  </a:lnTo>
                  <a:lnTo>
                    <a:pt x="341" y="51"/>
                  </a:lnTo>
                  <a:lnTo>
                    <a:pt x="347" y="65"/>
                  </a:lnTo>
                  <a:lnTo>
                    <a:pt x="353" y="81"/>
                  </a:lnTo>
                  <a:lnTo>
                    <a:pt x="359" y="99"/>
                  </a:lnTo>
                  <a:lnTo>
                    <a:pt x="363" y="120"/>
                  </a:lnTo>
                  <a:lnTo>
                    <a:pt x="367" y="143"/>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98" name="Freeform 54"/>
            <p:cNvSpPr>
              <a:spLocks/>
            </p:cNvSpPr>
            <p:nvPr/>
          </p:nvSpPr>
          <p:spPr bwMode="auto">
            <a:xfrm>
              <a:off x="3216" y="1259"/>
              <a:ext cx="429" cy="488"/>
            </a:xfrm>
            <a:custGeom>
              <a:avLst/>
              <a:gdLst/>
              <a:ahLst/>
              <a:cxnLst>
                <a:cxn ang="0">
                  <a:pos x="102" y="31"/>
                </a:cxn>
                <a:cxn ang="0">
                  <a:pos x="108" y="59"/>
                </a:cxn>
                <a:cxn ang="0">
                  <a:pos x="106" y="84"/>
                </a:cxn>
                <a:cxn ang="0">
                  <a:pos x="97" y="107"/>
                </a:cxn>
                <a:cxn ang="0">
                  <a:pos x="83" y="128"/>
                </a:cxn>
                <a:cxn ang="0">
                  <a:pos x="66" y="149"/>
                </a:cxn>
                <a:cxn ang="0">
                  <a:pos x="48" y="169"/>
                </a:cxn>
                <a:cxn ang="0">
                  <a:pos x="31" y="191"/>
                </a:cxn>
                <a:cxn ang="0">
                  <a:pos x="16" y="215"/>
                </a:cxn>
                <a:cxn ang="0">
                  <a:pos x="5" y="241"/>
                </a:cxn>
                <a:cxn ang="0">
                  <a:pos x="1" y="268"/>
                </a:cxn>
                <a:cxn ang="0">
                  <a:pos x="0" y="281"/>
                </a:cxn>
                <a:cxn ang="0">
                  <a:pos x="0" y="295"/>
                </a:cxn>
                <a:cxn ang="0">
                  <a:pos x="0" y="308"/>
                </a:cxn>
                <a:cxn ang="0">
                  <a:pos x="0" y="321"/>
                </a:cxn>
                <a:cxn ang="0">
                  <a:pos x="0" y="335"/>
                </a:cxn>
                <a:cxn ang="0">
                  <a:pos x="1" y="348"/>
                </a:cxn>
                <a:cxn ang="0">
                  <a:pos x="1" y="362"/>
                </a:cxn>
                <a:cxn ang="0">
                  <a:pos x="2" y="375"/>
                </a:cxn>
                <a:cxn ang="0">
                  <a:pos x="2" y="388"/>
                </a:cxn>
                <a:cxn ang="0">
                  <a:pos x="2" y="401"/>
                </a:cxn>
                <a:cxn ang="0">
                  <a:pos x="40" y="417"/>
                </a:cxn>
                <a:cxn ang="0">
                  <a:pos x="68" y="418"/>
                </a:cxn>
                <a:cxn ang="0">
                  <a:pos x="95" y="411"/>
                </a:cxn>
                <a:cxn ang="0">
                  <a:pos x="122" y="399"/>
                </a:cxn>
                <a:cxn ang="0">
                  <a:pos x="149" y="385"/>
                </a:cxn>
                <a:cxn ang="0">
                  <a:pos x="175" y="371"/>
                </a:cxn>
                <a:cxn ang="0">
                  <a:pos x="201" y="359"/>
                </a:cxn>
                <a:cxn ang="0">
                  <a:pos x="226" y="352"/>
                </a:cxn>
                <a:cxn ang="0">
                  <a:pos x="252" y="351"/>
                </a:cxn>
                <a:cxn ang="0">
                  <a:pos x="278" y="361"/>
                </a:cxn>
                <a:cxn ang="0">
                  <a:pos x="300" y="378"/>
                </a:cxn>
                <a:cxn ang="0">
                  <a:pos x="310" y="391"/>
                </a:cxn>
                <a:cxn ang="0">
                  <a:pos x="316" y="404"/>
                </a:cxn>
                <a:cxn ang="0">
                  <a:pos x="321" y="417"/>
                </a:cxn>
                <a:cxn ang="0">
                  <a:pos x="325" y="429"/>
                </a:cxn>
                <a:cxn ang="0">
                  <a:pos x="329" y="442"/>
                </a:cxn>
                <a:cxn ang="0">
                  <a:pos x="334" y="453"/>
                </a:cxn>
                <a:cxn ang="0">
                  <a:pos x="341" y="463"/>
                </a:cxn>
                <a:cxn ang="0">
                  <a:pos x="352" y="473"/>
                </a:cxn>
                <a:cxn ang="0">
                  <a:pos x="367" y="480"/>
                </a:cxn>
                <a:cxn ang="0">
                  <a:pos x="384" y="485"/>
                </a:cxn>
                <a:cxn ang="0">
                  <a:pos x="388" y="485"/>
                </a:cxn>
                <a:cxn ang="0">
                  <a:pos x="392" y="486"/>
                </a:cxn>
                <a:cxn ang="0">
                  <a:pos x="397" y="486"/>
                </a:cxn>
                <a:cxn ang="0">
                  <a:pos x="401" y="486"/>
                </a:cxn>
                <a:cxn ang="0">
                  <a:pos x="406" y="486"/>
                </a:cxn>
                <a:cxn ang="0">
                  <a:pos x="410" y="486"/>
                </a:cxn>
                <a:cxn ang="0">
                  <a:pos x="415" y="486"/>
                </a:cxn>
                <a:cxn ang="0">
                  <a:pos x="420" y="485"/>
                </a:cxn>
                <a:cxn ang="0">
                  <a:pos x="424" y="485"/>
                </a:cxn>
                <a:cxn ang="0">
                  <a:pos x="428" y="484"/>
                </a:cxn>
              </a:cxnLst>
              <a:rect l="0" t="0" r="r" b="b"/>
              <a:pathLst>
                <a:path w="429" h="488">
                  <a:moveTo>
                    <a:pt x="85" y="0"/>
                  </a:moveTo>
                  <a:lnTo>
                    <a:pt x="98" y="21"/>
                  </a:lnTo>
                  <a:lnTo>
                    <a:pt x="102" y="31"/>
                  </a:lnTo>
                  <a:lnTo>
                    <a:pt x="105" y="41"/>
                  </a:lnTo>
                  <a:lnTo>
                    <a:pt x="107" y="50"/>
                  </a:lnTo>
                  <a:lnTo>
                    <a:pt x="108" y="59"/>
                  </a:lnTo>
                  <a:lnTo>
                    <a:pt x="109" y="67"/>
                  </a:lnTo>
                  <a:lnTo>
                    <a:pt x="108" y="76"/>
                  </a:lnTo>
                  <a:lnTo>
                    <a:pt x="106" y="84"/>
                  </a:lnTo>
                  <a:lnTo>
                    <a:pt x="104" y="91"/>
                  </a:lnTo>
                  <a:lnTo>
                    <a:pt x="101" y="99"/>
                  </a:lnTo>
                  <a:lnTo>
                    <a:pt x="97" y="107"/>
                  </a:lnTo>
                  <a:lnTo>
                    <a:pt x="93" y="114"/>
                  </a:lnTo>
                  <a:lnTo>
                    <a:pt x="88" y="121"/>
                  </a:lnTo>
                  <a:lnTo>
                    <a:pt x="83" y="128"/>
                  </a:lnTo>
                  <a:lnTo>
                    <a:pt x="78" y="135"/>
                  </a:lnTo>
                  <a:lnTo>
                    <a:pt x="72" y="142"/>
                  </a:lnTo>
                  <a:lnTo>
                    <a:pt x="66" y="149"/>
                  </a:lnTo>
                  <a:lnTo>
                    <a:pt x="60" y="155"/>
                  </a:lnTo>
                  <a:lnTo>
                    <a:pt x="54" y="163"/>
                  </a:lnTo>
                  <a:lnTo>
                    <a:pt x="48" y="169"/>
                  </a:lnTo>
                  <a:lnTo>
                    <a:pt x="42" y="177"/>
                  </a:lnTo>
                  <a:lnTo>
                    <a:pt x="36" y="184"/>
                  </a:lnTo>
                  <a:lnTo>
                    <a:pt x="31" y="191"/>
                  </a:lnTo>
                  <a:lnTo>
                    <a:pt x="25" y="199"/>
                  </a:lnTo>
                  <a:lnTo>
                    <a:pt x="20" y="207"/>
                  </a:lnTo>
                  <a:lnTo>
                    <a:pt x="16" y="215"/>
                  </a:lnTo>
                  <a:lnTo>
                    <a:pt x="12" y="223"/>
                  </a:lnTo>
                  <a:lnTo>
                    <a:pt x="8" y="232"/>
                  </a:lnTo>
                  <a:lnTo>
                    <a:pt x="5" y="241"/>
                  </a:lnTo>
                  <a:lnTo>
                    <a:pt x="3" y="250"/>
                  </a:lnTo>
                  <a:lnTo>
                    <a:pt x="2" y="260"/>
                  </a:lnTo>
                  <a:lnTo>
                    <a:pt x="1" y="268"/>
                  </a:lnTo>
                  <a:lnTo>
                    <a:pt x="1" y="273"/>
                  </a:lnTo>
                  <a:lnTo>
                    <a:pt x="1" y="277"/>
                  </a:lnTo>
                  <a:lnTo>
                    <a:pt x="0" y="281"/>
                  </a:lnTo>
                  <a:lnTo>
                    <a:pt x="0" y="286"/>
                  </a:lnTo>
                  <a:lnTo>
                    <a:pt x="0" y="290"/>
                  </a:lnTo>
                  <a:lnTo>
                    <a:pt x="0" y="295"/>
                  </a:lnTo>
                  <a:lnTo>
                    <a:pt x="0" y="299"/>
                  </a:lnTo>
                  <a:lnTo>
                    <a:pt x="0" y="303"/>
                  </a:lnTo>
                  <a:lnTo>
                    <a:pt x="0" y="308"/>
                  </a:lnTo>
                  <a:lnTo>
                    <a:pt x="0" y="313"/>
                  </a:lnTo>
                  <a:lnTo>
                    <a:pt x="0" y="317"/>
                  </a:lnTo>
                  <a:lnTo>
                    <a:pt x="0" y="321"/>
                  </a:lnTo>
                  <a:lnTo>
                    <a:pt x="0" y="326"/>
                  </a:lnTo>
                  <a:lnTo>
                    <a:pt x="0" y="331"/>
                  </a:lnTo>
                  <a:lnTo>
                    <a:pt x="0" y="335"/>
                  </a:lnTo>
                  <a:lnTo>
                    <a:pt x="0" y="339"/>
                  </a:lnTo>
                  <a:lnTo>
                    <a:pt x="0" y="344"/>
                  </a:lnTo>
                  <a:lnTo>
                    <a:pt x="1" y="348"/>
                  </a:lnTo>
                  <a:lnTo>
                    <a:pt x="1" y="353"/>
                  </a:lnTo>
                  <a:lnTo>
                    <a:pt x="1" y="357"/>
                  </a:lnTo>
                  <a:lnTo>
                    <a:pt x="1" y="362"/>
                  </a:lnTo>
                  <a:lnTo>
                    <a:pt x="1" y="366"/>
                  </a:lnTo>
                  <a:lnTo>
                    <a:pt x="1" y="371"/>
                  </a:lnTo>
                  <a:lnTo>
                    <a:pt x="2" y="375"/>
                  </a:lnTo>
                  <a:lnTo>
                    <a:pt x="2" y="379"/>
                  </a:lnTo>
                  <a:lnTo>
                    <a:pt x="2" y="384"/>
                  </a:lnTo>
                  <a:lnTo>
                    <a:pt x="2" y="388"/>
                  </a:lnTo>
                  <a:lnTo>
                    <a:pt x="2" y="393"/>
                  </a:lnTo>
                  <a:lnTo>
                    <a:pt x="2" y="397"/>
                  </a:lnTo>
                  <a:lnTo>
                    <a:pt x="2" y="401"/>
                  </a:lnTo>
                  <a:lnTo>
                    <a:pt x="21" y="412"/>
                  </a:lnTo>
                  <a:lnTo>
                    <a:pt x="30" y="415"/>
                  </a:lnTo>
                  <a:lnTo>
                    <a:pt x="40" y="417"/>
                  </a:lnTo>
                  <a:lnTo>
                    <a:pt x="49" y="418"/>
                  </a:lnTo>
                  <a:lnTo>
                    <a:pt x="59" y="419"/>
                  </a:lnTo>
                  <a:lnTo>
                    <a:pt x="68" y="418"/>
                  </a:lnTo>
                  <a:lnTo>
                    <a:pt x="77" y="416"/>
                  </a:lnTo>
                  <a:lnTo>
                    <a:pt x="86" y="414"/>
                  </a:lnTo>
                  <a:lnTo>
                    <a:pt x="95" y="411"/>
                  </a:lnTo>
                  <a:lnTo>
                    <a:pt x="104" y="407"/>
                  </a:lnTo>
                  <a:lnTo>
                    <a:pt x="113" y="404"/>
                  </a:lnTo>
                  <a:lnTo>
                    <a:pt x="122" y="399"/>
                  </a:lnTo>
                  <a:lnTo>
                    <a:pt x="131" y="395"/>
                  </a:lnTo>
                  <a:lnTo>
                    <a:pt x="140" y="390"/>
                  </a:lnTo>
                  <a:lnTo>
                    <a:pt x="149" y="385"/>
                  </a:lnTo>
                  <a:lnTo>
                    <a:pt x="157" y="381"/>
                  </a:lnTo>
                  <a:lnTo>
                    <a:pt x="166" y="376"/>
                  </a:lnTo>
                  <a:lnTo>
                    <a:pt x="175" y="371"/>
                  </a:lnTo>
                  <a:lnTo>
                    <a:pt x="184" y="367"/>
                  </a:lnTo>
                  <a:lnTo>
                    <a:pt x="192" y="363"/>
                  </a:lnTo>
                  <a:lnTo>
                    <a:pt x="201" y="359"/>
                  </a:lnTo>
                  <a:lnTo>
                    <a:pt x="209" y="356"/>
                  </a:lnTo>
                  <a:lnTo>
                    <a:pt x="218" y="354"/>
                  </a:lnTo>
                  <a:lnTo>
                    <a:pt x="226" y="352"/>
                  </a:lnTo>
                  <a:lnTo>
                    <a:pt x="235" y="351"/>
                  </a:lnTo>
                  <a:lnTo>
                    <a:pt x="244" y="351"/>
                  </a:lnTo>
                  <a:lnTo>
                    <a:pt x="252" y="351"/>
                  </a:lnTo>
                  <a:lnTo>
                    <a:pt x="260" y="353"/>
                  </a:lnTo>
                  <a:lnTo>
                    <a:pt x="269" y="356"/>
                  </a:lnTo>
                  <a:lnTo>
                    <a:pt x="278" y="361"/>
                  </a:lnTo>
                  <a:lnTo>
                    <a:pt x="286" y="366"/>
                  </a:lnTo>
                  <a:lnTo>
                    <a:pt x="296" y="374"/>
                  </a:lnTo>
                  <a:lnTo>
                    <a:pt x="300" y="378"/>
                  </a:lnTo>
                  <a:lnTo>
                    <a:pt x="304" y="382"/>
                  </a:lnTo>
                  <a:lnTo>
                    <a:pt x="307" y="387"/>
                  </a:lnTo>
                  <a:lnTo>
                    <a:pt x="310" y="391"/>
                  </a:lnTo>
                  <a:lnTo>
                    <a:pt x="312" y="395"/>
                  </a:lnTo>
                  <a:lnTo>
                    <a:pt x="315" y="399"/>
                  </a:lnTo>
                  <a:lnTo>
                    <a:pt x="316" y="404"/>
                  </a:lnTo>
                  <a:lnTo>
                    <a:pt x="318" y="408"/>
                  </a:lnTo>
                  <a:lnTo>
                    <a:pt x="320" y="413"/>
                  </a:lnTo>
                  <a:lnTo>
                    <a:pt x="321" y="417"/>
                  </a:lnTo>
                  <a:lnTo>
                    <a:pt x="322" y="421"/>
                  </a:lnTo>
                  <a:lnTo>
                    <a:pt x="324" y="425"/>
                  </a:lnTo>
                  <a:lnTo>
                    <a:pt x="325" y="429"/>
                  </a:lnTo>
                  <a:lnTo>
                    <a:pt x="326" y="434"/>
                  </a:lnTo>
                  <a:lnTo>
                    <a:pt x="327" y="438"/>
                  </a:lnTo>
                  <a:lnTo>
                    <a:pt x="329" y="442"/>
                  </a:lnTo>
                  <a:lnTo>
                    <a:pt x="330" y="446"/>
                  </a:lnTo>
                  <a:lnTo>
                    <a:pt x="332" y="449"/>
                  </a:lnTo>
                  <a:lnTo>
                    <a:pt x="334" y="453"/>
                  </a:lnTo>
                  <a:lnTo>
                    <a:pt x="336" y="457"/>
                  </a:lnTo>
                  <a:lnTo>
                    <a:pt x="338" y="460"/>
                  </a:lnTo>
                  <a:lnTo>
                    <a:pt x="341" y="463"/>
                  </a:lnTo>
                  <a:lnTo>
                    <a:pt x="344" y="467"/>
                  </a:lnTo>
                  <a:lnTo>
                    <a:pt x="348" y="470"/>
                  </a:lnTo>
                  <a:lnTo>
                    <a:pt x="352" y="473"/>
                  </a:lnTo>
                  <a:lnTo>
                    <a:pt x="356" y="475"/>
                  </a:lnTo>
                  <a:lnTo>
                    <a:pt x="362" y="478"/>
                  </a:lnTo>
                  <a:lnTo>
                    <a:pt x="367" y="480"/>
                  </a:lnTo>
                  <a:lnTo>
                    <a:pt x="374" y="482"/>
                  </a:lnTo>
                  <a:lnTo>
                    <a:pt x="381" y="484"/>
                  </a:lnTo>
                  <a:lnTo>
                    <a:pt x="384" y="485"/>
                  </a:lnTo>
                  <a:lnTo>
                    <a:pt x="385" y="485"/>
                  </a:lnTo>
                  <a:lnTo>
                    <a:pt x="386" y="485"/>
                  </a:lnTo>
                  <a:lnTo>
                    <a:pt x="388" y="485"/>
                  </a:lnTo>
                  <a:lnTo>
                    <a:pt x="389" y="485"/>
                  </a:lnTo>
                  <a:lnTo>
                    <a:pt x="391" y="486"/>
                  </a:lnTo>
                  <a:lnTo>
                    <a:pt x="392" y="486"/>
                  </a:lnTo>
                  <a:lnTo>
                    <a:pt x="394" y="486"/>
                  </a:lnTo>
                  <a:lnTo>
                    <a:pt x="395" y="486"/>
                  </a:lnTo>
                  <a:lnTo>
                    <a:pt x="397" y="486"/>
                  </a:lnTo>
                  <a:lnTo>
                    <a:pt x="398" y="486"/>
                  </a:lnTo>
                  <a:lnTo>
                    <a:pt x="400" y="486"/>
                  </a:lnTo>
                  <a:lnTo>
                    <a:pt x="401" y="486"/>
                  </a:lnTo>
                  <a:lnTo>
                    <a:pt x="403" y="486"/>
                  </a:lnTo>
                  <a:lnTo>
                    <a:pt x="404" y="487"/>
                  </a:lnTo>
                  <a:lnTo>
                    <a:pt x="406" y="486"/>
                  </a:lnTo>
                  <a:lnTo>
                    <a:pt x="408" y="486"/>
                  </a:lnTo>
                  <a:lnTo>
                    <a:pt x="409" y="486"/>
                  </a:lnTo>
                  <a:lnTo>
                    <a:pt x="410" y="486"/>
                  </a:lnTo>
                  <a:lnTo>
                    <a:pt x="412" y="486"/>
                  </a:lnTo>
                  <a:lnTo>
                    <a:pt x="414" y="486"/>
                  </a:lnTo>
                  <a:lnTo>
                    <a:pt x="415" y="486"/>
                  </a:lnTo>
                  <a:lnTo>
                    <a:pt x="416" y="486"/>
                  </a:lnTo>
                  <a:lnTo>
                    <a:pt x="418" y="485"/>
                  </a:lnTo>
                  <a:lnTo>
                    <a:pt x="420" y="485"/>
                  </a:lnTo>
                  <a:lnTo>
                    <a:pt x="421" y="485"/>
                  </a:lnTo>
                  <a:lnTo>
                    <a:pt x="422" y="485"/>
                  </a:lnTo>
                  <a:lnTo>
                    <a:pt x="424" y="485"/>
                  </a:lnTo>
                  <a:lnTo>
                    <a:pt x="425" y="485"/>
                  </a:lnTo>
                  <a:lnTo>
                    <a:pt x="427" y="484"/>
                  </a:lnTo>
                  <a:lnTo>
                    <a:pt x="428" y="484"/>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2999" name="Freeform 55"/>
            <p:cNvSpPr>
              <a:spLocks/>
            </p:cNvSpPr>
            <p:nvPr/>
          </p:nvSpPr>
          <p:spPr bwMode="auto">
            <a:xfrm>
              <a:off x="3431" y="1177"/>
              <a:ext cx="451" cy="222"/>
            </a:xfrm>
            <a:custGeom>
              <a:avLst/>
              <a:gdLst/>
              <a:ahLst/>
              <a:cxnLst>
                <a:cxn ang="0">
                  <a:pos x="0" y="0"/>
                </a:cxn>
                <a:cxn ang="0">
                  <a:pos x="11" y="19"/>
                </a:cxn>
                <a:cxn ang="0">
                  <a:pos x="17" y="27"/>
                </a:cxn>
                <a:cxn ang="0">
                  <a:pos x="24" y="34"/>
                </a:cxn>
                <a:cxn ang="0">
                  <a:pos x="31" y="41"/>
                </a:cxn>
                <a:cxn ang="0">
                  <a:pos x="39" y="47"/>
                </a:cxn>
                <a:cxn ang="0">
                  <a:pos x="47" y="53"/>
                </a:cxn>
                <a:cxn ang="0">
                  <a:pos x="55" y="58"/>
                </a:cxn>
                <a:cxn ang="0">
                  <a:pos x="64" y="63"/>
                </a:cxn>
                <a:cxn ang="0">
                  <a:pos x="73" y="67"/>
                </a:cxn>
                <a:cxn ang="0">
                  <a:pos x="82" y="71"/>
                </a:cxn>
                <a:cxn ang="0">
                  <a:pos x="92" y="75"/>
                </a:cxn>
                <a:cxn ang="0">
                  <a:pos x="101" y="78"/>
                </a:cxn>
                <a:cxn ang="0">
                  <a:pos x="111" y="81"/>
                </a:cxn>
                <a:cxn ang="0">
                  <a:pos x="121" y="83"/>
                </a:cxn>
                <a:cxn ang="0">
                  <a:pos x="131" y="86"/>
                </a:cxn>
                <a:cxn ang="0">
                  <a:pos x="141" y="89"/>
                </a:cxn>
                <a:cxn ang="0">
                  <a:pos x="151" y="91"/>
                </a:cxn>
                <a:cxn ang="0">
                  <a:pos x="161" y="94"/>
                </a:cxn>
                <a:cxn ang="0">
                  <a:pos x="171" y="97"/>
                </a:cxn>
                <a:cxn ang="0">
                  <a:pos x="180" y="99"/>
                </a:cxn>
                <a:cxn ang="0">
                  <a:pos x="190" y="103"/>
                </a:cxn>
                <a:cxn ang="0">
                  <a:pos x="199" y="106"/>
                </a:cxn>
                <a:cxn ang="0">
                  <a:pos x="209" y="109"/>
                </a:cxn>
                <a:cxn ang="0">
                  <a:pos x="218" y="113"/>
                </a:cxn>
                <a:cxn ang="0">
                  <a:pos x="227" y="117"/>
                </a:cxn>
                <a:cxn ang="0">
                  <a:pos x="235" y="122"/>
                </a:cxn>
                <a:cxn ang="0">
                  <a:pos x="243" y="127"/>
                </a:cxn>
                <a:cxn ang="0">
                  <a:pos x="251" y="133"/>
                </a:cxn>
                <a:cxn ang="0">
                  <a:pos x="259" y="139"/>
                </a:cxn>
                <a:cxn ang="0">
                  <a:pos x="266" y="145"/>
                </a:cxn>
                <a:cxn ang="0">
                  <a:pos x="273" y="153"/>
                </a:cxn>
                <a:cxn ang="0">
                  <a:pos x="280" y="162"/>
                </a:cxn>
                <a:cxn ang="0">
                  <a:pos x="284" y="166"/>
                </a:cxn>
                <a:cxn ang="0">
                  <a:pos x="289" y="171"/>
                </a:cxn>
                <a:cxn ang="0">
                  <a:pos x="293" y="175"/>
                </a:cxn>
                <a:cxn ang="0">
                  <a:pos x="297" y="179"/>
                </a:cxn>
                <a:cxn ang="0">
                  <a:pos x="302" y="183"/>
                </a:cxn>
                <a:cxn ang="0">
                  <a:pos x="307" y="187"/>
                </a:cxn>
                <a:cxn ang="0">
                  <a:pos x="312" y="190"/>
                </a:cxn>
                <a:cxn ang="0">
                  <a:pos x="317" y="194"/>
                </a:cxn>
                <a:cxn ang="0">
                  <a:pos x="322" y="197"/>
                </a:cxn>
                <a:cxn ang="0">
                  <a:pos x="327" y="200"/>
                </a:cxn>
                <a:cxn ang="0">
                  <a:pos x="333" y="203"/>
                </a:cxn>
                <a:cxn ang="0">
                  <a:pos x="339" y="206"/>
                </a:cxn>
                <a:cxn ang="0">
                  <a:pos x="344" y="209"/>
                </a:cxn>
                <a:cxn ang="0">
                  <a:pos x="350" y="211"/>
                </a:cxn>
                <a:cxn ang="0">
                  <a:pos x="356" y="213"/>
                </a:cxn>
                <a:cxn ang="0">
                  <a:pos x="361" y="215"/>
                </a:cxn>
                <a:cxn ang="0">
                  <a:pos x="367" y="217"/>
                </a:cxn>
                <a:cxn ang="0">
                  <a:pos x="373" y="218"/>
                </a:cxn>
                <a:cxn ang="0">
                  <a:pos x="380" y="219"/>
                </a:cxn>
                <a:cxn ang="0">
                  <a:pos x="386" y="220"/>
                </a:cxn>
                <a:cxn ang="0">
                  <a:pos x="392" y="221"/>
                </a:cxn>
                <a:cxn ang="0">
                  <a:pos x="399" y="221"/>
                </a:cxn>
                <a:cxn ang="0">
                  <a:pos x="405" y="221"/>
                </a:cxn>
                <a:cxn ang="0">
                  <a:pos x="411" y="221"/>
                </a:cxn>
                <a:cxn ang="0">
                  <a:pos x="417" y="220"/>
                </a:cxn>
                <a:cxn ang="0">
                  <a:pos x="424" y="219"/>
                </a:cxn>
                <a:cxn ang="0">
                  <a:pos x="431" y="218"/>
                </a:cxn>
                <a:cxn ang="0">
                  <a:pos x="437" y="216"/>
                </a:cxn>
                <a:cxn ang="0">
                  <a:pos x="443" y="214"/>
                </a:cxn>
                <a:cxn ang="0">
                  <a:pos x="450" y="212"/>
                </a:cxn>
              </a:cxnLst>
              <a:rect l="0" t="0" r="r" b="b"/>
              <a:pathLst>
                <a:path w="451" h="222">
                  <a:moveTo>
                    <a:pt x="0" y="0"/>
                  </a:moveTo>
                  <a:lnTo>
                    <a:pt x="11" y="19"/>
                  </a:lnTo>
                  <a:lnTo>
                    <a:pt x="17" y="27"/>
                  </a:lnTo>
                  <a:lnTo>
                    <a:pt x="24" y="34"/>
                  </a:lnTo>
                  <a:lnTo>
                    <a:pt x="31" y="41"/>
                  </a:lnTo>
                  <a:lnTo>
                    <a:pt x="39" y="47"/>
                  </a:lnTo>
                  <a:lnTo>
                    <a:pt x="47" y="53"/>
                  </a:lnTo>
                  <a:lnTo>
                    <a:pt x="55" y="58"/>
                  </a:lnTo>
                  <a:lnTo>
                    <a:pt x="64" y="63"/>
                  </a:lnTo>
                  <a:lnTo>
                    <a:pt x="73" y="67"/>
                  </a:lnTo>
                  <a:lnTo>
                    <a:pt x="82" y="71"/>
                  </a:lnTo>
                  <a:lnTo>
                    <a:pt x="92" y="75"/>
                  </a:lnTo>
                  <a:lnTo>
                    <a:pt x="101" y="78"/>
                  </a:lnTo>
                  <a:lnTo>
                    <a:pt x="111" y="81"/>
                  </a:lnTo>
                  <a:lnTo>
                    <a:pt x="121" y="83"/>
                  </a:lnTo>
                  <a:lnTo>
                    <a:pt x="131" y="86"/>
                  </a:lnTo>
                  <a:lnTo>
                    <a:pt x="141" y="89"/>
                  </a:lnTo>
                  <a:lnTo>
                    <a:pt x="151" y="91"/>
                  </a:lnTo>
                  <a:lnTo>
                    <a:pt x="161" y="94"/>
                  </a:lnTo>
                  <a:lnTo>
                    <a:pt x="171" y="97"/>
                  </a:lnTo>
                  <a:lnTo>
                    <a:pt x="180" y="99"/>
                  </a:lnTo>
                  <a:lnTo>
                    <a:pt x="190" y="103"/>
                  </a:lnTo>
                  <a:lnTo>
                    <a:pt x="199" y="106"/>
                  </a:lnTo>
                  <a:lnTo>
                    <a:pt x="209" y="109"/>
                  </a:lnTo>
                  <a:lnTo>
                    <a:pt x="218" y="113"/>
                  </a:lnTo>
                  <a:lnTo>
                    <a:pt x="227" y="117"/>
                  </a:lnTo>
                  <a:lnTo>
                    <a:pt x="235" y="122"/>
                  </a:lnTo>
                  <a:lnTo>
                    <a:pt x="243" y="127"/>
                  </a:lnTo>
                  <a:lnTo>
                    <a:pt x="251" y="133"/>
                  </a:lnTo>
                  <a:lnTo>
                    <a:pt x="259" y="139"/>
                  </a:lnTo>
                  <a:lnTo>
                    <a:pt x="266" y="145"/>
                  </a:lnTo>
                  <a:lnTo>
                    <a:pt x="273" y="153"/>
                  </a:lnTo>
                  <a:lnTo>
                    <a:pt x="280" y="162"/>
                  </a:lnTo>
                  <a:lnTo>
                    <a:pt x="284" y="166"/>
                  </a:lnTo>
                  <a:lnTo>
                    <a:pt x="289" y="171"/>
                  </a:lnTo>
                  <a:lnTo>
                    <a:pt x="293" y="175"/>
                  </a:lnTo>
                  <a:lnTo>
                    <a:pt x="297" y="179"/>
                  </a:lnTo>
                  <a:lnTo>
                    <a:pt x="302" y="183"/>
                  </a:lnTo>
                  <a:lnTo>
                    <a:pt x="307" y="187"/>
                  </a:lnTo>
                  <a:lnTo>
                    <a:pt x="312" y="190"/>
                  </a:lnTo>
                  <a:lnTo>
                    <a:pt x="317" y="194"/>
                  </a:lnTo>
                  <a:lnTo>
                    <a:pt x="322" y="197"/>
                  </a:lnTo>
                  <a:lnTo>
                    <a:pt x="327" y="200"/>
                  </a:lnTo>
                  <a:lnTo>
                    <a:pt x="333" y="203"/>
                  </a:lnTo>
                  <a:lnTo>
                    <a:pt x="339" y="206"/>
                  </a:lnTo>
                  <a:lnTo>
                    <a:pt x="344" y="209"/>
                  </a:lnTo>
                  <a:lnTo>
                    <a:pt x="350" y="211"/>
                  </a:lnTo>
                  <a:lnTo>
                    <a:pt x="356" y="213"/>
                  </a:lnTo>
                  <a:lnTo>
                    <a:pt x="361" y="215"/>
                  </a:lnTo>
                  <a:lnTo>
                    <a:pt x="367" y="217"/>
                  </a:lnTo>
                  <a:lnTo>
                    <a:pt x="373" y="218"/>
                  </a:lnTo>
                  <a:lnTo>
                    <a:pt x="380" y="219"/>
                  </a:lnTo>
                  <a:lnTo>
                    <a:pt x="386" y="220"/>
                  </a:lnTo>
                  <a:lnTo>
                    <a:pt x="392" y="221"/>
                  </a:lnTo>
                  <a:lnTo>
                    <a:pt x="399" y="221"/>
                  </a:lnTo>
                  <a:lnTo>
                    <a:pt x="405" y="221"/>
                  </a:lnTo>
                  <a:lnTo>
                    <a:pt x="411" y="221"/>
                  </a:lnTo>
                  <a:lnTo>
                    <a:pt x="417" y="220"/>
                  </a:lnTo>
                  <a:lnTo>
                    <a:pt x="424" y="219"/>
                  </a:lnTo>
                  <a:lnTo>
                    <a:pt x="431" y="218"/>
                  </a:lnTo>
                  <a:lnTo>
                    <a:pt x="437" y="216"/>
                  </a:lnTo>
                  <a:lnTo>
                    <a:pt x="443" y="214"/>
                  </a:lnTo>
                  <a:lnTo>
                    <a:pt x="450" y="21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0" name="Freeform 56"/>
            <p:cNvSpPr>
              <a:spLocks/>
            </p:cNvSpPr>
            <p:nvPr/>
          </p:nvSpPr>
          <p:spPr bwMode="auto">
            <a:xfrm>
              <a:off x="3502" y="1389"/>
              <a:ext cx="285" cy="110"/>
            </a:xfrm>
            <a:custGeom>
              <a:avLst/>
              <a:gdLst/>
              <a:ahLst/>
              <a:cxnLst>
                <a:cxn ang="0">
                  <a:pos x="272" y="0"/>
                </a:cxn>
                <a:cxn ang="0">
                  <a:pos x="282" y="36"/>
                </a:cxn>
                <a:cxn ang="0">
                  <a:pos x="284" y="51"/>
                </a:cxn>
                <a:cxn ang="0">
                  <a:pos x="284" y="63"/>
                </a:cxn>
                <a:cxn ang="0">
                  <a:pos x="282" y="74"/>
                </a:cxn>
                <a:cxn ang="0">
                  <a:pos x="278" y="84"/>
                </a:cxn>
                <a:cxn ang="0">
                  <a:pos x="273" y="91"/>
                </a:cxn>
                <a:cxn ang="0">
                  <a:pos x="267" y="97"/>
                </a:cxn>
                <a:cxn ang="0">
                  <a:pos x="259" y="102"/>
                </a:cxn>
                <a:cxn ang="0">
                  <a:pos x="250" y="105"/>
                </a:cxn>
                <a:cxn ang="0">
                  <a:pos x="241" y="107"/>
                </a:cxn>
                <a:cxn ang="0">
                  <a:pos x="230" y="109"/>
                </a:cxn>
                <a:cxn ang="0">
                  <a:pos x="218" y="109"/>
                </a:cxn>
                <a:cxn ang="0">
                  <a:pos x="206" y="108"/>
                </a:cxn>
                <a:cxn ang="0">
                  <a:pos x="193" y="106"/>
                </a:cxn>
                <a:cxn ang="0">
                  <a:pos x="180" y="104"/>
                </a:cxn>
                <a:cxn ang="0">
                  <a:pos x="166" y="101"/>
                </a:cxn>
                <a:cxn ang="0">
                  <a:pos x="152" y="97"/>
                </a:cxn>
                <a:cxn ang="0">
                  <a:pos x="138" y="93"/>
                </a:cxn>
                <a:cxn ang="0">
                  <a:pos x="124" y="89"/>
                </a:cxn>
                <a:cxn ang="0">
                  <a:pos x="110" y="85"/>
                </a:cxn>
                <a:cxn ang="0">
                  <a:pos x="97" y="81"/>
                </a:cxn>
                <a:cxn ang="0">
                  <a:pos x="84" y="77"/>
                </a:cxn>
                <a:cxn ang="0">
                  <a:pos x="71" y="73"/>
                </a:cxn>
                <a:cxn ang="0">
                  <a:pos x="59" y="69"/>
                </a:cxn>
                <a:cxn ang="0">
                  <a:pos x="47" y="66"/>
                </a:cxn>
                <a:cxn ang="0">
                  <a:pos x="37" y="63"/>
                </a:cxn>
                <a:cxn ang="0">
                  <a:pos x="27" y="60"/>
                </a:cxn>
                <a:cxn ang="0">
                  <a:pos x="18" y="59"/>
                </a:cxn>
                <a:cxn ang="0">
                  <a:pos x="11" y="58"/>
                </a:cxn>
                <a:cxn ang="0">
                  <a:pos x="5" y="58"/>
                </a:cxn>
                <a:cxn ang="0">
                  <a:pos x="0" y="59"/>
                </a:cxn>
              </a:cxnLst>
              <a:rect l="0" t="0" r="r" b="b"/>
              <a:pathLst>
                <a:path w="285" h="110">
                  <a:moveTo>
                    <a:pt x="272" y="0"/>
                  </a:moveTo>
                  <a:lnTo>
                    <a:pt x="282" y="36"/>
                  </a:lnTo>
                  <a:lnTo>
                    <a:pt x="284" y="51"/>
                  </a:lnTo>
                  <a:lnTo>
                    <a:pt x="284" y="63"/>
                  </a:lnTo>
                  <a:lnTo>
                    <a:pt x="282" y="74"/>
                  </a:lnTo>
                  <a:lnTo>
                    <a:pt x="278" y="84"/>
                  </a:lnTo>
                  <a:lnTo>
                    <a:pt x="273" y="91"/>
                  </a:lnTo>
                  <a:lnTo>
                    <a:pt x="267" y="97"/>
                  </a:lnTo>
                  <a:lnTo>
                    <a:pt x="259" y="102"/>
                  </a:lnTo>
                  <a:lnTo>
                    <a:pt x="250" y="105"/>
                  </a:lnTo>
                  <a:lnTo>
                    <a:pt x="241" y="107"/>
                  </a:lnTo>
                  <a:lnTo>
                    <a:pt x="230" y="109"/>
                  </a:lnTo>
                  <a:lnTo>
                    <a:pt x="218" y="109"/>
                  </a:lnTo>
                  <a:lnTo>
                    <a:pt x="206" y="108"/>
                  </a:lnTo>
                  <a:lnTo>
                    <a:pt x="193" y="106"/>
                  </a:lnTo>
                  <a:lnTo>
                    <a:pt x="180" y="104"/>
                  </a:lnTo>
                  <a:lnTo>
                    <a:pt x="166" y="101"/>
                  </a:lnTo>
                  <a:lnTo>
                    <a:pt x="152" y="97"/>
                  </a:lnTo>
                  <a:lnTo>
                    <a:pt x="138" y="93"/>
                  </a:lnTo>
                  <a:lnTo>
                    <a:pt x="124" y="89"/>
                  </a:lnTo>
                  <a:lnTo>
                    <a:pt x="110" y="85"/>
                  </a:lnTo>
                  <a:lnTo>
                    <a:pt x="97" y="81"/>
                  </a:lnTo>
                  <a:lnTo>
                    <a:pt x="84" y="77"/>
                  </a:lnTo>
                  <a:lnTo>
                    <a:pt x="71" y="73"/>
                  </a:lnTo>
                  <a:lnTo>
                    <a:pt x="59" y="69"/>
                  </a:lnTo>
                  <a:lnTo>
                    <a:pt x="47" y="66"/>
                  </a:lnTo>
                  <a:lnTo>
                    <a:pt x="37" y="63"/>
                  </a:lnTo>
                  <a:lnTo>
                    <a:pt x="27" y="60"/>
                  </a:lnTo>
                  <a:lnTo>
                    <a:pt x="18" y="59"/>
                  </a:lnTo>
                  <a:lnTo>
                    <a:pt x="11" y="58"/>
                  </a:lnTo>
                  <a:lnTo>
                    <a:pt x="5" y="58"/>
                  </a:lnTo>
                  <a:lnTo>
                    <a:pt x="0" y="59"/>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1" name="Freeform 57"/>
            <p:cNvSpPr>
              <a:spLocks/>
            </p:cNvSpPr>
            <p:nvPr/>
          </p:nvSpPr>
          <p:spPr bwMode="auto">
            <a:xfrm>
              <a:off x="4070" y="1423"/>
              <a:ext cx="333" cy="262"/>
            </a:xfrm>
            <a:custGeom>
              <a:avLst/>
              <a:gdLst/>
              <a:ahLst/>
              <a:cxnLst>
                <a:cxn ang="0">
                  <a:pos x="332" y="261"/>
                </a:cxn>
                <a:cxn ang="0">
                  <a:pos x="319" y="257"/>
                </a:cxn>
                <a:cxn ang="0">
                  <a:pos x="313" y="255"/>
                </a:cxn>
                <a:cxn ang="0">
                  <a:pos x="308" y="251"/>
                </a:cxn>
                <a:cxn ang="0">
                  <a:pos x="302" y="247"/>
                </a:cxn>
                <a:cxn ang="0">
                  <a:pos x="298" y="243"/>
                </a:cxn>
                <a:cxn ang="0">
                  <a:pos x="293" y="238"/>
                </a:cxn>
                <a:cxn ang="0">
                  <a:pos x="289" y="233"/>
                </a:cxn>
                <a:cxn ang="0">
                  <a:pos x="285" y="227"/>
                </a:cxn>
                <a:cxn ang="0">
                  <a:pos x="281" y="221"/>
                </a:cxn>
                <a:cxn ang="0">
                  <a:pos x="278" y="215"/>
                </a:cxn>
                <a:cxn ang="0">
                  <a:pos x="274" y="208"/>
                </a:cxn>
                <a:cxn ang="0">
                  <a:pos x="271" y="201"/>
                </a:cxn>
                <a:cxn ang="0">
                  <a:pos x="268" y="194"/>
                </a:cxn>
                <a:cxn ang="0">
                  <a:pos x="264" y="187"/>
                </a:cxn>
                <a:cxn ang="0">
                  <a:pos x="261" y="179"/>
                </a:cxn>
                <a:cxn ang="0">
                  <a:pos x="258" y="172"/>
                </a:cxn>
                <a:cxn ang="0">
                  <a:pos x="254" y="164"/>
                </a:cxn>
                <a:cxn ang="0">
                  <a:pos x="251" y="156"/>
                </a:cxn>
                <a:cxn ang="0">
                  <a:pos x="248" y="149"/>
                </a:cxn>
                <a:cxn ang="0">
                  <a:pos x="244" y="141"/>
                </a:cxn>
                <a:cxn ang="0">
                  <a:pos x="240" y="134"/>
                </a:cxn>
                <a:cxn ang="0">
                  <a:pos x="236" y="127"/>
                </a:cxn>
                <a:cxn ang="0">
                  <a:pos x="232" y="119"/>
                </a:cxn>
                <a:cxn ang="0">
                  <a:pos x="228" y="112"/>
                </a:cxn>
                <a:cxn ang="0">
                  <a:pos x="224" y="105"/>
                </a:cxn>
                <a:cxn ang="0">
                  <a:pos x="219" y="99"/>
                </a:cxn>
                <a:cxn ang="0">
                  <a:pos x="214" y="93"/>
                </a:cxn>
                <a:cxn ang="0">
                  <a:pos x="208" y="87"/>
                </a:cxn>
                <a:cxn ang="0">
                  <a:pos x="202" y="81"/>
                </a:cxn>
                <a:cxn ang="0">
                  <a:pos x="196" y="77"/>
                </a:cxn>
                <a:cxn ang="0">
                  <a:pos x="190" y="72"/>
                </a:cxn>
                <a:cxn ang="0">
                  <a:pos x="178" y="65"/>
                </a:cxn>
                <a:cxn ang="0">
                  <a:pos x="172" y="61"/>
                </a:cxn>
                <a:cxn ang="0">
                  <a:pos x="167" y="57"/>
                </a:cxn>
                <a:cxn ang="0">
                  <a:pos x="162" y="54"/>
                </a:cxn>
                <a:cxn ang="0">
                  <a:pos x="156" y="50"/>
                </a:cxn>
                <a:cxn ang="0">
                  <a:pos x="150" y="47"/>
                </a:cxn>
                <a:cxn ang="0">
                  <a:pos x="145" y="43"/>
                </a:cxn>
                <a:cxn ang="0">
                  <a:pos x="140" y="40"/>
                </a:cxn>
                <a:cxn ang="0">
                  <a:pos x="134" y="37"/>
                </a:cxn>
                <a:cxn ang="0">
                  <a:pos x="129" y="33"/>
                </a:cxn>
                <a:cxn ang="0">
                  <a:pos x="124" y="30"/>
                </a:cxn>
                <a:cxn ang="0">
                  <a:pos x="118" y="27"/>
                </a:cxn>
                <a:cxn ang="0">
                  <a:pos x="112" y="24"/>
                </a:cxn>
                <a:cxn ang="0">
                  <a:pos x="107" y="21"/>
                </a:cxn>
                <a:cxn ang="0">
                  <a:pos x="102" y="18"/>
                </a:cxn>
                <a:cxn ang="0">
                  <a:pos x="96" y="16"/>
                </a:cxn>
                <a:cxn ang="0">
                  <a:pos x="90" y="13"/>
                </a:cxn>
                <a:cxn ang="0">
                  <a:pos x="84" y="11"/>
                </a:cxn>
                <a:cxn ang="0">
                  <a:pos x="78" y="9"/>
                </a:cxn>
                <a:cxn ang="0">
                  <a:pos x="73" y="7"/>
                </a:cxn>
                <a:cxn ang="0">
                  <a:pos x="67" y="5"/>
                </a:cxn>
                <a:cxn ang="0">
                  <a:pos x="60" y="4"/>
                </a:cxn>
                <a:cxn ang="0">
                  <a:pos x="54" y="3"/>
                </a:cxn>
                <a:cxn ang="0">
                  <a:pos x="48" y="1"/>
                </a:cxn>
                <a:cxn ang="0">
                  <a:pos x="42" y="1"/>
                </a:cxn>
                <a:cxn ang="0">
                  <a:pos x="35" y="0"/>
                </a:cxn>
                <a:cxn ang="0">
                  <a:pos x="28" y="0"/>
                </a:cxn>
                <a:cxn ang="0">
                  <a:pos x="22" y="0"/>
                </a:cxn>
                <a:cxn ang="0">
                  <a:pos x="15" y="0"/>
                </a:cxn>
                <a:cxn ang="0">
                  <a:pos x="8" y="1"/>
                </a:cxn>
                <a:cxn ang="0">
                  <a:pos x="0" y="2"/>
                </a:cxn>
              </a:cxnLst>
              <a:rect l="0" t="0" r="r" b="b"/>
              <a:pathLst>
                <a:path w="333" h="262">
                  <a:moveTo>
                    <a:pt x="332" y="261"/>
                  </a:moveTo>
                  <a:lnTo>
                    <a:pt x="319" y="257"/>
                  </a:lnTo>
                  <a:lnTo>
                    <a:pt x="313" y="255"/>
                  </a:lnTo>
                  <a:lnTo>
                    <a:pt x="308" y="251"/>
                  </a:lnTo>
                  <a:lnTo>
                    <a:pt x="302" y="247"/>
                  </a:lnTo>
                  <a:lnTo>
                    <a:pt x="298" y="243"/>
                  </a:lnTo>
                  <a:lnTo>
                    <a:pt x="293" y="238"/>
                  </a:lnTo>
                  <a:lnTo>
                    <a:pt x="289" y="233"/>
                  </a:lnTo>
                  <a:lnTo>
                    <a:pt x="285" y="227"/>
                  </a:lnTo>
                  <a:lnTo>
                    <a:pt x="281" y="221"/>
                  </a:lnTo>
                  <a:lnTo>
                    <a:pt x="278" y="215"/>
                  </a:lnTo>
                  <a:lnTo>
                    <a:pt x="274" y="208"/>
                  </a:lnTo>
                  <a:lnTo>
                    <a:pt x="271" y="201"/>
                  </a:lnTo>
                  <a:lnTo>
                    <a:pt x="268" y="194"/>
                  </a:lnTo>
                  <a:lnTo>
                    <a:pt x="264" y="187"/>
                  </a:lnTo>
                  <a:lnTo>
                    <a:pt x="261" y="179"/>
                  </a:lnTo>
                  <a:lnTo>
                    <a:pt x="258" y="172"/>
                  </a:lnTo>
                  <a:lnTo>
                    <a:pt x="254" y="164"/>
                  </a:lnTo>
                  <a:lnTo>
                    <a:pt x="251" y="156"/>
                  </a:lnTo>
                  <a:lnTo>
                    <a:pt x="248" y="149"/>
                  </a:lnTo>
                  <a:lnTo>
                    <a:pt x="244" y="141"/>
                  </a:lnTo>
                  <a:lnTo>
                    <a:pt x="240" y="134"/>
                  </a:lnTo>
                  <a:lnTo>
                    <a:pt x="236" y="127"/>
                  </a:lnTo>
                  <a:lnTo>
                    <a:pt x="232" y="119"/>
                  </a:lnTo>
                  <a:lnTo>
                    <a:pt x="228" y="112"/>
                  </a:lnTo>
                  <a:lnTo>
                    <a:pt x="224" y="105"/>
                  </a:lnTo>
                  <a:lnTo>
                    <a:pt x="219" y="99"/>
                  </a:lnTo>
                  <a:lnTo>
                    <a:pt x="214" y="93"/>
                  </a:lnTo>
                  <a:lnTo>
                    <a:pt x="208" y="87"/>
                  </a:lnTo>
                  <a:lnTo>
                    <a:pt x="202" y="81"/>
                  </a:lnTo>
                  <a:lnTo>
                    <a:pt x="196" y="77"/>
                  </a:lnTo>
                  <a:lnTo>
                    <a:pt x="190" y="72"/>
                  </a:lnTo>
                  <a:lnTo>
                    <a:pt x="178" y="65"/>
                  </a:lnTo>
                  <a:lnTo>
                    <a:pt x="172" y="61"/>
                  </a:lnTo>
                  <a:lnTo>
                    <a:pt x="167" y="57"/>
                  </a:lnTo>
                  <a:lnTo>
                    <a:pt x="162" y="54"/>
                  </a:lnTo>
                  <a:lnTo>
                    <a:pt x="156" y="50"/>
                  </a:lnTo>
                  <a:lnTo>
                    <a:pt x="150" y="47"/>
                  </a:lnTo>
                  <a:lnTo>
                    <a:pt x="145" y="43"/>
                  </a:lnTo>
                  <a:lnTo>
                    <a:pt x="140" y="40"/>
                  </a:lnTo>
                  <a:lnTo>
                    <a:pt x="134" y="37"/>
                  </a:lnTo>
                  <a:lnTo>
                    <a:pt x="129" y="33"/>
                  </a:lnTo>
                  <a:lnTo>
                    <a:pt x="124" y="30"/>
                  </a:lnTo>
                  <a:lnTo>
                    <a:pt x="118" y="27"/>
                  </a:lnTo>
                  <a:lnTo>
                    <a:pt x="112" y="24"/>
                  </a:lnTo>
                  <a:lnTo>
                    <a:pt x="107" y="21"/>
                  </a:lnTo>
                  <a:lnTo>
                    <a:pt x="102" y="18"/>
                  </a:lnTo>
                  <a:lnTo>
                    <a:pt x="96" y="16"/>
                  </a:lnTo>
                  <a:lnTo>
                    <a:pt x="90" y="13"/>
                  </a:lnTo>
                  <a:lnTo>
                    <a:pt x="84" y="11"/>
                  </a:lnTo>
                  <a:lnTo>
                    <a:pt x="78" y="9"/>
                  </a:lnTo>
                  <a:lnTo>
                    <a:pt x="73" y="7"/>
                  </a:lnTo>
                  <a:lnTo>
                    <a:pt x="67" y="5"/>
                  </a:lnTo>
                  <a:lnTo>
                    <a:pt x="60" y="4"/>
                  </a:lnTo>
                  <a:lnTo>
                    <a:pt x="54" y="3"/>
                  </a:lnTo>
                  <a:lnTo>
                    <a:pt x="48" y="1"/>
                  </a:lnTo>
                  <a:lnTo>
                    <a:pt x="42" y="1"/>
                  </a:lnTo>
                  <a:lnTo>
                    <a:pt x="35" y="0"/>
                  </a:lnTo>
                  <a:lnTo>
                    <a:pt x="28" y="0"/>
                  </a:lnTo>
                  <a:lnTo>
                    <a:pt x="22" y="0"/>
                  </a:lnTo>
                  <a:lnTo>
                    <a:pt x="15" y="0"/>
                  </a:lnTo>
                  <a:lnTo>
                    <a:pt x="8" y="1"/>
                  </a:lnTo>
                  <a:lnTo>
                    <a:pt x="0" y="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2" name="Freeform 58"/>
            <p:cNvSpPr>
              <a:spLocks/>
            </p:cNvSpPr>
            <p:nvPr/>
          </p:nvSpPr>
          <p:spPr bwMode="auto">
            <a:xfrm>
              <a:off x="1467" y="819"/>
              <a:ext cx="391" cy="182"/>
            </a:xfrm>
            <a:custGeom>
              <a:avLst/>
              <a:gdLst/>
              <a:ahLst/>
              <a:cxnLst>
                <a:cxn ang="0">
                  <a:pos x="390" y="87"/>
                </a:cxn>
                <a:cxn ang="0">
                  <a:pos x="381" y="61"/>
                </a:cxn>
                <a:cxn ang="0">
                  <a:pos x="374" y="50"/>
                </a:cxn>
                <a:cxn ang="0">
                  <a:pos x="365" y="40"/>
                </a:cxn>
                <a:cxn ang="0">
                  <a:pos x="355" y="31"/>
                </a:cxn>
                <a:cxn ang="0">
                  <a:pos x="344" y="23"/>
                </a:cxn>
                <a:cxn ang="0">
                  <a:pos x="331" y="17"/>
                </a:cxn>
                <a:cxn ang="0">
                  <a:pos x="318" y="11"/>
                </a:cxn>
                <a:cxn ang="0">
                  <a:pos x="303" y="7"/>
                </a:cxn>
                <a:cxn ang="0">
                  <a:pos x="287" y="4"/>
                </a:cxn>
                <a:cxn ang="0">
                  <a:pos x="271" y="1"/>
                </a:cxn>
                <a:cxn ang="0">
                  <a:pos x="255" y="0"/>
                </a:cxn>
                <a:cxn ang="0">
                  <a:pos x="237" y="0"/>
                </a:cxn>
                <a:cxn ang="0">
                  <a:pos x="220" y="1"/>
                </a:cxn>
                <a:cxn ang="0">
                  <a:pos x="203" y="3"/>
                </a:cxn>
                <a:cxn ang="0">
                  <a:pos x="185" y="5"/>
                </a:cxn>
                <a:cxn ang="0">
                  <a:pos x="167" y="9"/>
                </a:cxn>
                <a:cxn ang="0">
                  <a:pos x="150" y="14"/>
                </a:cxn>
                <a:cxn ang="0">
                  <a:pos x="133" y="20"/>
                </a:cxn>
                <a:cxn ang="0">
                  <a:pos x="116" y="27"/>
                </a:cxn>
                <a:cxn ang="0">
                  <a:pos x="100" y="34"/>
                </a:cxn>
                <a:cxn ang="0">
                  <a:pos x="85" y="43"/>
                </a:cxn>
                <a:cxn ang="0">
                  <a:pos x="70" y="53"/>
                </a:cxn>
                <a:cxn ang="0">
                  <a:pos x="57" y="63"/>
                </a:cxn>
                <a:cxn ang="0">
                  <a:pos x="45" y="75"/>
                </a:cxn>
                <a:cxn ang="0">
                  <a:pos x="33" y="87"/>
                </a:cxn>
                <a:cxn ang="0">
                  <a:pos x="23" y="101"/>
                </a:cxn>
                <a:cxn ang="0">
                  <a:pos x="15" y="115"/>
                </a:cxn>
                <a:cxn ang="0">
                  <a:pos x="9" y="130"/>
                </a:cxn>
                <a:cxn ang="0">
                  <a:pos x="4" y="146"/>
                </a:cxn>
                <a:cxn ang="0">
                  <a:pos x="1" y="163"/>
                </a:cxn>
                <a:cxn ang="0">
                  <a:pos x="0" y="181"/>
                </a:cxn>
              </a:cxnLst>
              <a:rect l="0" t="0" r="r" b="b"/>
              <a:pathLst>
                <a:path w="391" h="182">
                  <a:moveTo>
                    <a:pt x="390" y="87"/>
                  </a:moveTo>
                  <a:lnTo>
                    <a:pt x="381" y="61"/>
                  </a:lnTo>
                  <a:lnTo>
                    <a:pt x="374" y="50"/>
                  </a:lnTo>
                  <a:lnTo>
                    <a:pt x="365" y="40"/>
                  </a:lnTo>
                  <a:lnTo>
                    <a:pt x="355" y="31"/>
                  </a:lnTo>
                  <a:lnTo>
                    <a:pt x="344" y="23"/>
                  </a:lnTo>
                  <a:lnTo>
                    <a:pt x="331" y="17"/>
                  </a:lnTo>
                  <a:lnTo>
                    <a:pt x="318" y="11"/>
                  </a:lnTo>
                  <a:lnTo>
                    <a:pt x="303" y="7"/>
                  </a:lnTo>
                  <a:lnTo>
                    <a:pt x="287" y="4"/>
                  </a:lnTo>
                  <a:lnTo>
                    <a:pt x="271" y="1"/>
                  </a:lnTo>
                  <a:lnTo>
                    <a:pt x="255" y="0"/>
                  </a:lnTo>
                  <a:lnTo>
                    <a:pt x="237" y="0"/>
                  </a:lnTo>
                  <a:lnTo>
                    <a:pt x="220" y="1"/>
                  </a:lnTo>
                  <a:lnTo>
                    <a:pt x="203" y="3"/>
                  </a:lnTo>
                  <a:lnTo>
                    <a:pt x="185" y="5"/>
                  </a:lnTo>
                  <a:lnTo>
                    <a:pt x="167" y="9"/>
                  </a:lnTo>
                  <a:lnTo>
                    <a:pt x="150" y="14"/>
                  </a:lnTo>
                  <a:lnTo>
                    <a:pt x="133" y="20"/>
                  </a:lnTo>
                  <a:lnTo>
                    <a:pt x="116" y="27"/>
                  </a:lnTo>
                  <a:lnTo>
                    <a:pt x="100" y="34"/>
                  </a:lnTo>
                  <a:lnTo>
                    <a:pt x="85" y="43"/>
                  </a:lnTo>
                  <a:lnTo>
                    <a:pt x="70" y="53"/>
                  </a:lnTo>
                  <a:lnTo>
                    <a:pt x="57" y="63"/>
                  </a:lnTo>
                  <a:lnTo>
                    <a:pt x="45" y="75"/>
                  </a:lnTo>
                  <a:lnTo>
                    <a:pt x="33" y="87"/>
                  </a:lnTo>
                  <a:lnTo>
                    <a:pt x="23" y="101"/>
                  </a:lnTo>
                  <a:lnTo>
                    <a:pt x="15" y="115"/>
                  </a:lnTo>
                  <a:lnTo>
                    <a:pt x="9" y="130"/>
                  </a:lnTo>
                  <a:lnTo>
                    <a:pt x="4" y="146"/>
                  </a:lnTo>
                  <a:lnTo>
                    <a:pt x="1" y="163"/>
                  </a:lnTo>
                  <a:lnTo>
                    <a:pt x="0" y="181"/>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3" name="Freeform 59"/>
            <p:cNvSpPr>
              <a:spLocks/>
            </p:cNvSpPr>
            <p:nvPr/>
          </p:nvSpPr>
          <p:spPr bwMode="auto">
            <a:xfrm>
              <a:off x="986" y="1106"/>
              <a:ext cx="198" cy="190"/>
            </a:xfrm>
            <a:custGeom>
              <a:avLst/>
              <a:gdLst/>
              <a:ahLst/>
              <a:cxnLst>
                <a:cxn ang="0">
                  <a:pos x="8" y="189"/>
                </a:cxn>
                <a:cxn ang="0">
                  <a:pos x="2" y="167"/>
                </a:cxn>
                <a:cxn ang="0">
                  <a:pos x="0" y="156"/>
                </a:cxn>
                <a:cxn ang="0">
                  <a:pos x="0" y="147"/>
                </a:cxn>
                <a:cxn ang="0">
                  <a:pos x="0" y="137"/>
                </a:cxn>
                <a:cxn ang="0">
                  <a:pos x="2" y="128"/>
                </a:cxn>
                <a:cxn ang="0">
                  <a:pos x="4" y="120"/>
                </a:cxn>
                <a:cxn ang="0">
                  <a:pos x="7" y="112"/>
                </a:cxn>
                <a:cxn ang="0">
                  <a:pos x="10" y="104"/>
                </a:cxn>
                <a:cxn ang="0">
                  <a:pos x="15" y="96"/>
                </a:cxn>
                <a:cxn ang="0">
                  <a:pos x="20" y="89"/>
                </a:cxn>
                <a:cxn ang="0">
                  <a:pos x="26" y="82"/>
                </a:cxn>
                <a:cxn ang="0">
                  <a:pos x="32" y="76"/>
                </a:cxn>
                <a:cxn ang="0">
                  <a:pos x="38" y="70"/>
                </a:cxn>
                <a:cxn ang="0">
                  <a:pos x="46" y="64"/>
                </a:cxn>
                <a:cxn ang="0">
                  <a:pos x="53" y="59"/>
                </a:cxn>
                <a:cxn ang="0">
                  <a:pos x="61" y="54"/>
                </a:cxn>
                <a:cxn ang="0">
                  <a:pos x="69" y="48"/>
                </a:cxn>
                <a:cxn ang="0">
                  <a:pos x="78" y="44"/>
                </a:cxn>
                <a:cxn ang="0">
                  <a:pos x="87" y="40"/>
                </a:cxn>
                <a:cxn ang="0">
                  <a:pos x="96" y="35"/>
                </a:cxn>
                <a:cxn ang="0">
                  <a:pos x="105" y="31"/>
                </a:cxn>
                <a:cxn ang="0">
                  <a:pos x="114" y="27"/>
                </a:cxn>
                <a:cxn ang="0">
                  <a:pos x="124" y="24"/>
                </a:cxn>
                <a:cxn ang="0">
                  <a:pos x="133" y="20"/>
                </a:cxn>
                <a:cxn ang="0">
                  <a:pos x="143" y="17"/>
                </a:cxn>
                <a:cxn ang="0">
                  <a:pos x="152" y="14"/>
                </a:cxn>
                <a:cxn ang="0">
                  <a:pos x="162" y="11"/>
                </a:cxn>
                <a:cxn ang="0">
                  <a:pos x="170" y="8"/>
                </a:cxn>
                <a:cxn ang="0">
                  <a:pos x="180" y="5"/>
                </a:cxn>
                <a:cxn ang="0">
                  <a:pos x="188" y="2"/>
                </a:cxn>
                <a:cxn ang="0">
                  <a:pos x="197" y="0"/>
                </a:cxn>
              </a:cxnLst>
              <a:rect l="0" t="0" r="r" b="b"/>
              <a:pathLst>
                <a:path w="198" h="190">
                  <a:moveTo>
                    <a:pt x="8" y="189"/>
                  </a:moveTo>
                  <a:lnTo>
                    <a:pt x="2" y="167"/>
                  </a:lnTo>
                  <a:lnTo>
                    <a:pt x="0" y="156"/>
                  </a:lnTo>
                  <a:lnTo>
                    <a:pt x="0" y="147"/>
                  </a:lnTo>
                  <a:lnTo>
                    <a:pt x="0" y="137"/>
                  </a:lnTo>
                  <a:lnTo>
                    <a:pt x="2" y="128"/>
                  </a:lnTo>
                  <a:lnTo>
                    <a:pt x="4" y="120"/>
                  </a:lnTo>
                  <a:lnTo>
                    <a:pt x="7" y="112"/>
                  </a:lnTo>
                  <a:lnTo>
                    <a:pt x="10" y="104"/>
                  </a:lnTo>
                  <a:lnTo>
                    <a:pt x="15" y="96"/>
                  </a:lnTo>
                  <a:lnTo>
                    <a:pt x="20" y="89"/>
                  </a:lnTo>
                  <a:lnTo>
                    <a:pt x="26" y="82"/>
                  </a:lnTo>
                  <a:lnTo>
                    <a:pt x="32" y="76"/>
                  </a:lnTo>
                  <a:lnTo>
                    <a:pt x="38" y="70"/>
                  </a:lnTo>
                  <a:lnTo>
                    <a:pt x="46" y="64"/>
                  </a:lnTo>
                  <a:lnTo>
                    <a:pt x="53" y="59"/>
                  </a:lnTo>
                  <a:lnTo>
                    <a:pt x="61" y="54"/>
                  </a:lnTo>
                  <a:lnTo>
                    <a:pt x="69" y="48"/>
                  </a:lnTo>
                  <a:lnTo>
                    <a:pt x="78" y="44"/>
                  </a:lnTo>
                  <a:lnTo>
                    <a:pt x="87" y="40"/>
                  </a:lnTo>
                  <a:lnTo>
                    <a:pt x="96" y="35"/>
                  </a:lnTo>
                  <a:lnTo>
                    <a:pt x="105" y="31"/>
                  </a:lnTo>
                  <a:lnTo>
                    <a:pt x="114" y="27"/>
                  </a:lnTo>
                  <a:lnTo>
                    <a:pt x="124" y="24"/>
                  </a:lnTo>
                  <a:lnTo>
                    <a:pt x="133" y="20"/>
                  </a:lnTo>
                  <a:lnTo>
                    <a:pt x="143" y="17"/>
                  </a:lnTo>
                  <a:lnTo>
                    <a:pt x="152" y="14"/>
                  </a:lnTo>
                  <a:lnTo>
                    <a:pt x="162" y="11"/>
                  </a:lnTo>
                  <a:lnTo>
                    <a:pt x="170" y="8"/>
                  </a:lnTo>
                  <a:lnTo>
                    <a:pt x="180" y="5"/>
                  </a:lnTo>
                  <a:lnTo>
                    <a:pt x="188" y="2"/>
                  </a:lnTo>
                  <a:lnTo>
                    <a:pt x="197"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4" name="Freeform 60"/>
            <p:cNvSpPr>
              <a:spLocks/>
            </p:cNvSpPr>
            <p:nvPr/>
          </p:nvSpPr>
          <p:spPr bwMode="auto">
            <a:xfrm>
              <a:off x="1076" y="2298"/>
              <a:ext cx="203" cy="177"/>
            </a:xfrm>
            <a:custGeom>
              <a:avLst/>
              <a:gdLst/>
              <a:ahLst/>
              <a:cxnLst>
                <a:cxn ang="0">
                  <a:pos x="0" y="0"/>
                </a:cxn>
                <a:cxn ang="0">
                  <a:pos x="9" y="14"/>
                </a:cxn>
                <a:cxn ang="0">
                  <a:pos x="14" y="21"/>
                </a:cxn>
                <a:cxn ang="0">
                  <a:pos x="18" y="28"/>
                </a:cxn>
                <a:cxn ang="0">
                  <a:pos x="23" y="36"/>
                </a:cxn>
                <a:cxn ang="0">
                  <a:pos x="28" y="43"/>
                </a:cxn>
                <a:cxn ang="0">
                  <a:pos x="33" y="50"/>
                </a:cxn>
                <a:cxn ang="0">
                  <a:pos x="38" y="58"/>
                </a:cxn>
                <a:cxn ang="0">
                  <a:pos x="42" y="65"/>
                </a:cxn>
                <a:cxn ang="0">
                  <a:pos x="48" y="72"/>
                </a:cxn>
                <a:cxn ang="0">
                  <a:pos x="52" y="80"/>
                </a:cxn>
                <a:cxn ang="0">
                  <a:pos x="58" y="87"/>
                </a:cxn>
                <a:cxn ang="0">
                  <a:pos x="63" y="94"/>
                </a:cxn>
                <a:cxn ang="0">
                  <a:pos x="68" y="101"/>
                </a:cxn>
                <a:cxn ang="0">
                  <a:pos x="74" y="108"/>
                </a:cxn>
                <a:cxn ang="0">
                  <a:pos x="80" y="114"/>
                </a:cxn>
                <a:cxn ang="0">
                  <a:pos x="86" y="120"/>
                </a:cxn>
                <a:cxn ang="0">
                  <a:pos x="92" y="127"/>
                </a:cxn>
                <a:cxn ang="0">
                  <a:pos x="98" y="132"/>
                </a:cxn>
                <a:cxn ang="0">
                  <a:pos x="105" y="138"/>
                </a:cxn>
                <a:cxn ang="0">
                  <a:pos x="111" y="144"/>
                </a:cxn>
                <a:cxn ang="0">
                  <a:pos x="118" y="148"/>
                </a:cxn>
                <a:cxn ang="0">
                  <a:pos x="125" y="153"/>
                </a:cxn>
                <a:cxn ang="0">
                  <a:pos x="133" y="158"/>
                </a:cxn>
                <a:cxn ang="0">
                  <a:pos x="140" y="161"/>
                </a:cxn>
                <a:cxn ang="0">
                  <a:pos x="148" y="165"/>
                </a:cxn>
                <a:cxn ang="0">
                  <a:pos x="156" y="168"/>
                </a:cxn>
                <a:cxn ang="0">
                  <a:pos x="165" y="170"/>
                </a:cxn>
                <a:cxn ang="0">
                  <a:pos x="174" y="173"/>
                </a:cxn>
                <a:cxn ang="0">
                  <a:pos x="182" y="174"/>
                </a:cxn>
                <a:cxn ang="0">
                  <a:pos x="192" y="176"/>
                </a:cxn>
                <a:cxn ang="0">
                  <a:pos x="202" y="176"/>
                </a:cxn>
              </a:cxnLst>
              <a:rect l="0" t="0" r="r" b="b"/>
              <a:pathLst>
                <a:path w="203" h="177">
                  <a:moveTo>
                    <a:pt x="0" y="0"/>
                  </a:moveTo>
                  <a:lnTo>
                    <a:pt x="9" y="14"/>
                  </a:lnTo>
                  <a:lnTo>
                    <a:pt x="14" y="21"/>
                  </a:lnTo>
                  <a:lnTo>
                    <a:pt x="18" y="28"/>
                  </a:lnTo>
                  <a:lnTo>
                    <a:pt x="23" y="36"/>
                  </a:lnTo>
                  <a:lnTo>
                    <a:pt x="28" y="43"/>
                  </a:lnTo>
                  <a:lnTo>
                    <a:pt x="33" y="50"/>
                  </a:lnTo>
                  <a:lnTo>
                    <a:pt x="38" y="58"/>
                  </a:lnTo>
                  <a:lnTo>
                    <a:pt x="42" y="65"/>
                  </a:lnTo>
                  <a:lnTo>
                    <a:pt x="48" y="72"/>
                  </a:lnTo>
                  <a:lnTo>
                    <a:pt x="52" y="80"/>
                  </a:lnTo>
                  <a:lnTo>
                    <a:pt x="58" y="87"/>
                  </a:lnTo>
                  <a:lnTo>
                    <a:pt x="63" y="94"/>
                  </a:lnTo>
                  <a:lnTo>
                    <a:pt x="68" y="101"/>
                  </a:lnTo>
                  <a:lnTo>
                    <a:pt x="74" y="108"/>
                  </a:lnTo>
                  <a:lnTo>
                    <a:pt x="80" y="114"/>
                  </a:lnTo>
                  <a:lnTo>
                    <a:pt x="86" y="120"/>
                  </a:lnTo>
                  <a:lnTo>
                    <a:pt x="92" y="127"/>
                  </a:lnTo>
                  <a:lnTo>
                    <a:pt x="98" y="132"/>
                  </a:lnTo>
                  <a:lnTo>
                    <a:pt x="105" y="138"/>
                  </a:lnTo>
                  <a:lnTo>
                    <a:pt x="111" y="144"/>
                  </a:lnTo>
                  <a:lnTo>
                    <a:pt x="118" y="148"/>
                  </a:lnTo>
                  <a:lnTo>
                    <a:pt x="125" y="153"/>
                  </a:lnTo>
                  <a:lnTo>
                    <a:pt x="133" y="158"/>
                  </a:lnTo>
                  <a:lnTo>
                    <a:pt x="140" y="161"/>
                  </a:lnTo>
                  <a:lnTo>
                    <a:pt x="148" y="165"/>
                  </a:lnTo>
                  <a:lnTo>
                    <a:pt x="156" y="168"/>
                  </a:lnTo>
                  <a:lnTo>
                    <a:pt x="165" y="170"/>
                  </a:lnTo>
                  <a:lnTo>
                    <a:pt x="174" y="173"/>
                  </a:lnTo>
                  <a:lnTo>
                    <a:pt x="182" y="174"/>
                  </a:lnTo>
                  <a:lnTo>
                    <a:pt x="192" y="176"/>
                  </a:lnTo>
                  <a:lnTo>
                    <a:pt x="202" y="17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5" name="Freeform 61"/>
            <p:cNvSpPr>
              <a:spLocks/>
            </p:cNvSpPr>
            <p:nvPr/>
          </p:nvSpPr>
          <p:spPr bwMode="auto">
            <a:xfrm>
              <a:off x="1419" y="2416"/>
              <a:ext cx="782" cy="163"/>
            </a:xfrm>
            <a:custGeom>
              <a:avLst/>
              <a:gdLst/>
              <a:ahLst/>
              <a:cxnLst>
                <a:cxn ang="0">
                  <a:pos x="0" y="35"/>
                </a:cxn>
                <a:cxn ang="0">
                  <a:pos x="22" y="74"/>
                </a:cxn>
                <a:cxn ang="0">
                  <a:pos x="37" y="90"/>
                </a:cxn>
                <a:cxn ang="0">
                  <a:pos x="54" y="105"/>
                </a:cxn>
                <a:cxn ang="0">
                  <a:pos x="73" y="118"/>
                </a:cxn>
                <a:cxn ang="0">
                  <a:pos x="95" y="129"/>
                </a:cxn>
                <a:cxn ang="0">
                  <a:pos x="118" y="139"/>
                </a:cxn>
                <a:cxn ang="0">
                  <a:pos x="142" y="146"/>
                </a:cxn>
                <a:cxn ang="0">
                  <a:pos x="169" y="152"/>
                </a:cxn>
                <a:cxn ang="0">
                  <a:pos x="196" y="157"/>
                </a:cxn>
                <a:cxn ang="0">
                  <a:pos x="224" y="160"/>
                </a:cxn>
                <a:cxn ang="0">
                  <a:pos x="254" y="162"/>
                </a:cxn>
                <a:cxn ang="0">
                  <a:pos x="284" y="162"/>
                </a:cxn>
                <a:cxn ang="0">
                  <a:pos x="315" y="161"/>
                </a:cxn>
                <a:cxn ang="0">
                  <a:pos x="346" y="159"/>
                </a:cxn>
                <a:cxn ang="0">
                  <a:pos x="377" y="156"/>
                </a:cxn>
                <a:cxn ang="0">
                  <a:pos x="409" y="151"/>
                </a:cxn>
                <a:cxn ang="0">
                  <a:pos x="441" y="146"/>
                </a:cxn>
                <a:cxn ang="0">
                  <a:pos x="472" y="140"/>
                </a:cxn>
                <a:cxn ang="0">
                  <a:pos x="503" y="132"/>
                </a:cxn>
                <a:cxn ang="0">
                  <a:pos x="533" y="124"/>
                </a:cxn>
                <a:cxn ang="0">
                  <a:pos x="563" y="116"/>
                </a:cxn>
                <a:cxn ang="0">
                  <a:pos x="592" y="106"/>
                </a:cxn>
                <a:cxn ang="0">
                  <a:pos x="619" y="96"/>
                </a:cxn>
                <a:cxn ang="0">
                  <a:pos x="645" y="85"/>
                </a:cxn>
                <a:cxn ang="0">
                  <a:pos x="671" y="74"/>
                </a:cxn>
                <a:cxn ang="0">
                  <a:pos x="694" y="62"/>
                </a:cxn>
                <a:cxn ang="0">
                  <a:pos x="715" y="50"/>
                </a:cxn>
                <a:cxn ang="0">
                  <a:pos x="735" y="38"/>
                </a:cxn>
                <a:cxn ang="0">
                  <a:pos x="753" y="25"/>
                </a:cxn>
                <a:cxn ang="0">
                  <a:pos x="768" y="12"/>
                </a:cxn>
                <a:cxn ang="0">
                  <a:pos x="781" y="0"/>
                </a:cxn>
              </a:cxnLst>
              <a:rect l="0" t="0" r="r" b="b"/>
              <a:pathLst>
                <a:path w="782" h="163">
                  <a:moveTo>
                    <a:pt x="0" y="35"/>
                  </a:moveTo>
                  <a:lnTo>
                    <a:pt x="22" y="74"/>
                  </a:lnTo>
                  <a:lnTo>
                    <a:pt x="37" y="90"/>
                  </a:lnTo>
                  <a:lnTo>
                    <a:pt x="54" y="105"/>
                  </a:lnTo>
                  <a:lnTo>
                    <a:pt x="73" y="118"/>
                  </a:lnTo>
                  <a:lnTo>
                    <a:pt x="95" y="129"/>
                  </a:lnTo>
                  <a:lnTo>
                    <a:pt x="118" y="139"/>
                  </a:lnTo>
                  <a:lnTo>
                    <a:pt x="142" y="146"/>
                  </a:lnTo>
                  <a:lnTo>
                    <a:pt x="169" y="152"/>
                  </a:lnTo>
                  <a:lnTo>
                    <a:pt x="196" y="157"/>
                  </a:lnTo>
                  <a:lnTo>
                    <a:pt x="224" y="160"/>
                  </a:lnTo>
                  <a:lnTo>
                    <a:pt x="254" y="162"/>
                  </a:lnTo>
                  <a:lnTo>
                    <a:pt x="284" y="162"/>
                  </a:lnTo>
                  <a:lnTo>
                    <a:pt x="315" y="161"/>
                  </a:lnTo>
                  <a:lnTo>
                    <a:pt x="346" y="159"/>
                  </a:lnTo>
                  <a:lnTo>
                    <a:pt x="377" y="156"/>
                  </a:lnTo>
                  <a:lnTo>
                    <a:pt x="409" y="151"/>
                  </a:lnTo>
                  <a:lnTo>
                    <a:pt x="441" y="146"/>
                  </a:lnTo>
                  <a:lnTo>
                    <a:pt x="472" y="140"/>
                  </a:lnTo>
                  <a:lnTo>
                    <a:pt x="503" y="132"/>
                  </a:lnTo>
                  <a:lnTo>
                    <a:pt x="533" y="124"/>
                  </a:lnTo>
                  <a:lnTo>
                    <a:pt x="563" y="116"/>
                  </a:lnTo>
                  <a:lnTo>
                    <a:pt x="592" y="106"/>
                  </a:lnTo>
                  <a:lnTo>
                    <a:pt x="619" y="96"/>
                  </a:lnTo>
                  <a:lnTo>
                    <a:pt x="645" y="85"/>
                  </a:lnTo>
                  <a:lnTo>
                    <a:pt x="671" y="74"/>
                  </a:lnTo>
                  <a:lnTo>
                    <a:pt x="694" y="62"/>
                  </a:lnTo>
                  <a:lnTo>
                    <a:pt x="715" y="50"/>
                  </a:lnTo>
                  <a:lnTo>
                    <a:pt x="735" y="38"/>
                  </a:lnTo>
                  <a:lnTo>
                    <a:pt x="753" y="25"/>
                  </a:lnTo>
                  <a:lnTo>
                    <a:pt x="768" y="12"/>
                  </a:lnTo>
                  <a:lnTo>
                    <a:pt x="781"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6" name="Freeform 62"/>
            <p:cNvSpPr>
              <a:spLocks/>
            </p:cNvSpPr>
            <p:nvPr/>
          </p:nvSpPr>
          <p:spPr bwMode="auto">
            <a:xfrm>
              <a:off x="1049" y="2262"/>
              <a:ext cx="88" cy="131"/>
            </a:xfrm>
            <a:custGeom>
              <a:avLst/>
              <a:gdLst/>
              <a:ahLst/>
              <a:cxnLst>
                <a:cxn ang="0">
                  <a:pos x="3" y="0"/>
                </a:cxn>
                <a:cxn ang="0">
                  <a:pos x="1" y="11"/>
                </a:cxn>
                <a:cxn ang="0">
                  <a:pos x="0" y="17"/>
                </a:cxn>
                <a:cxn ang="0">
                  <a:pos x="0" y="22"/>
                </a:cxn>
                <a:cxn ang="0">
                  <a:pos x="1" y="27"/>
                </a:cxn>
                <a:cxn ang="0">
                  <a:pos x="1" y="32"/>
                </a:cxn>
                <a:cxn ang="0">
                  <a:pos x="3" y="36"/>
                </a:cxn>
                <a:cxn ang="0">
                  <a:pos x="4" y="40"/>
                </a:cxn>
                <a:cxn ang="0">
                  <a:pos x="6" y="45"/>
                </a:cxn>
                <a:cxn ang="0">
                  <a:pos x="8" y="49"/>
                </a:cxn>
                <a:cxn ang="0">
                  <a:pos x="11" y="52"/>
                </a:cxn>
                <a:cxn ang="0">
                  <a:pos x="14" y="56"/>
                </a:cxn>
                <a:cxn ang="0">
                  <a:pos x="17" y="60"/>
                </a:cxn>
                <a:cxn ang="0">
                  <a:pos x="20" y="64"/>
                </a:cxn>
                <a:cxn ang="0">
                  <a:pos x="23" y="67"/>
                </a:cxn>
                <a:cxn ang="0">
                  <a:pos x="27" y="70"/>
                </a:cxn>
                <a:cxn ang="0">
                  <a:pos x="31" y="74"/>
                </a:cxn>
                <a:cxn ang="0">
                  <a:pos x="35" y="77"/>
                </a:cxn>
                <a:cxn ang="0">
                  <a:pos x="39" y="80"/>
                </a:cxn>
                <a:cxn ang="0">
                  <a:pos x="43" y="84"/>
                </a:cxn>
                <a:cxn ang="0">
                  <a:pos x="47" y="87"/>
                </a:cxn>
                <a:cxn ang="0">
                  <a:pos x="51" y="91"/>
                </a:cxn>
                <a:cxn ang="0">
                  <a:pos x="55" y="94"/>
                </a:cxn>
                <a:cxn ang="0">
                  <a:pos x="59" y="98"/>
                </a:cxn>
                <a:cxn ang="0">
                  <a:pos x="63" y="101"/>
                </a:cxn>
                <a:cxn ang="0">
                  <a:pos x="67" y="105"/>
                </a:cxn>
                <a:cxn ang="0">
                  <a:pos x="70" y="109"/>
                </a:cxn>
                <a:cxn ang="0">
                  <a:pos x="74" y="113"/>
                </a:cxn>
                <a:cxn ang="0">
                  <a:pos x="77" y="117"/>
                </a:cxn>
                <a:cxn ang="0">
                  <a:pos x="81" y="121"/>
                </a:cxn>
                <a:cxn ang="0">
                  <a:pos x="84" y="125"/>
                </a:cxn>
                <a:cxn ang="0">
                  <a:pos x="87" y="130"/>
                </a:cxn>
              </a:cxnLst>
              <a:rect l="0" t="0" r="r" b="b"/>
              <a:pathLst>
                <a:path w="88" h="131">
                  <a:moveTo>
                    <a:pt x="3" y="0"/>
                  </a:moveTo>
                  <a:lnTo>
                    <a:pt x="1" y="11"/>
                  </a:lnTo>
                  <a:lnTo>
                    <a:pt x="0" y="17"/>
                  </a:lnTo>
                  <a:lnTo>
                    <a:pt x="0" y="22"/>
                  </a:lnTo>
                  <a:lnTo>
                    <a:pt x="1" y="27"/>
                  </a:lnTo>
                  <a:lnTo>
                    <a:pt x="1" y="32"/>
                  </a:lnTo>
                  <a:lnTo>
                    <a:pt x="3" y="36"/>
                  </a:lnTo>
                  <a:lnTo>
                    <a:pt x="4" y="40"/>
                  </a:lnTo>
                  <a:lnTo>
                    <a:pt x="6" y="45"/>
                  </a:lnTo>
                  <a:lnTo>
                    <a:pt x="8" y="49"/>
                  </a:lnTo>
                  <a:lnTo>
                    <a:pt x="11" y="52"/>
                  </a:lnTo>
                  <a:lnTo>
                    <a:pt x="14" y="56"/>
                  </a:lnTo>
                  <a:lnTo>
                    <a:pt x="17" y="60"/>
                  </a:lnTo>
                  <a:lnTo>
                    <a:pt x="20" y="64"/>
                  </a:lnTo>
                  <a:lnTo>
                    <a:pt x="23" y="67"/>
                  </a:lnTo>
                  <a:lnTo>
                    <a:pt x="27" y="70"/>
                  </a:lnTo>
                  <a:lnTo>
                    <a:pt x="31" y="74"/>
                  </a:lnTo>
                  <a:lnTo>
                    <a:pt x="35" y="77"/>
                  </a:lnTo>
                  <a:lnTo>
                    <a:pt x="39" y="80"/>
                  </a:lnTo>
                  <a:lnTo>
                    <a:pt x="43" y="84"/>
                  </a:lnTo>
                  <a:lnTo>
                    <a:pt x="47" y="87"/>
                  </a:lnTo>
                  <a:lnTo>
                    <a:pt x="51" y="91"/>
                  </a:lnTo>
                  <a:lnTo>
                    <a:pt x="55" y="94"/>
                  </a:lnTo>
                  <a:lnTo>
                    <a:pt x="59" y="98"/>
                  </a:lnTo>
                  <a:lnTo>
                    <a:pt x="63" y="101"/>
                  </a:lnTo>
                  <a:lnTo>
                    <a:pt x="67" y="105"/>
                  </a:lnTo>
                  <a:lnTo>
                    <a:pt x="70" y="109"/>
                  </a:lnTo>
                  <a:lnTo>
                    <a:pt x="74" y="113"/>
                  </a:lnTo>
                  <a:lnTo>
                    <a:pt x="77" y="117"/>
                  </a:lnTo>
                  <a:lnTo>
                    <a:pt x="81" y="121"/>
                  </a:lnTo>
                  <a:lnTo>
                    <a:pt x="84" y="125"/>
                  </a:lnTo>
                  <a:lnTo>
                    <a:pt x="87" y="13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7" name="Freeform 63"/>
            <p:cNvSpPr>
              <a:spLocks/>
            </p:cNvSpPr>
            <p:nvPr/>
          </p:nvSpPr>
          <p:spPr bwMode="auto">
            <a:xfrm>
              <a:off x="3467" y="2899"/>
              <a:ext cx="664" cy="276"/>
            </a:xfrm>
            <a:custGeom>
              <a:avLst/>
              <a:gdLst/>
              <a:ahLst/>
              <a:cxnLst>
                <a:cxn ang="0">
                  <a:pos x="15" y="5"/>
                </a:cxn>
                <a:cxn ang="0">
                  <a:pos x="32" y="9"/>
                </a:cxn>
                <a:cxn ang="0">
                  <a:pos x="50" y="11"/>
                </a:cxn>
                <a:cxn ang="0">
                  <a:pos x="68" y="14"/>
                </a:cxn>
                <a:cxn ang="0">
                  <a:pos x="87" y="17"/>
                </a:cxn>
                <a:cxn ang="0">
                  <a:pos x="107" y="19"/>
                </a:cxn>
                <a:cxn ang="0">
                  <a:pos x="126" y="21"/>
                </a:cxn>
                <a:cxn ang="0">
                  <a:pos x="146" y="24"/>
                </a:cxn>
                <a:cxn ang="0">
                  <a:pos x="165" y="27"/>
                </a:cxn>
                <a:cxn ang="0">
                  <a:pos x="184" y="31"/>
                </a:cxn>
                <a:cxn ang="0">
                  <a:pos x="203" y="35"/>
                </a:cxn>
                <a:cxn ang="0">
                  <a:pos x="221" y="39"/>
                </a:cxn>
                <a:cxn ang="0">
                  <a:pos x="238" y="45"/>
                </a:cxn>
                <a:cxn ang="0">
                  <a:pos x="255" y="53"/>
                </a:cxn>
                <a:cxn ang="0">
                  <a:pos x="270" y="61"/>
                </a:cxn>
                <a:cxn ang="0">
                  <a:pos x="284" y="71"/>
                </a:cxn>
                <a:cxn ang="0">
                  <a:pos x="309" y="92"/>
                </a:cxn>
                <a:cxn ang="0">
                  <a:pos x="324" y="107"/>
                </a:cxn>
                <a:cxn ang="0">
                  <a:pos x="339" y="121"/>
                </a:cxn>
                <a:cxn ang="0">
                  <a:pos x="354" y="136"/>
                </a:cxn>
                <a:cxn ang="0">
                  <a:pos x="368" y="151"/>
                </a:cxn>
                <a:cxn ang="0">
                  <a:pos x="382" y="165"/>
                </a:cxn>
                <a:cxn ang="0">
                  <a:pos x="396" y="178"/>
                </a:cxn>
                <a:cxn ang="0">
                  <a:pos x="411" y="191"/>
                </a:cxn>
                <a:cxn ang="0">
                  <a:pos x="426" y="204"/>
                </a:cxn>
                <a:cxn ang="0">
                  <a:pos x="441" y="215"/>
                </a:cxn>
                <a:cxn ang="0">
                  <a:pos x="457" y="226"/>
                </a:cxn>
                <a:cxn ang="0">
                  <a:pos x="475" y="236"/>
                </a:cxn>
                <a:cxn ang="0">
                  <a:pos x="493" y="244"/>
                </a:cxn>
                <a:cxn ang="0">
                  <a:pos x="512" y="251"/>
                </a:cxn>
                <a:cxn ang="0">
                  <a:pos x="533" y="257"/>
                </a:cxn>
                <a:cxn ang="0">
                  <a:pos x="553" y="261"/>
                </a:cxn>
                <a:cxn ang="0">
                  <a:pos x="562" y="264"/>
                </a:cxn>
                <a:cxn ang="0">
                  <a:pos x="572" y="266"/>
                </a:cxn>
                <a:cxn ang="0">
                  <a:pos x="581" y="269"/>
                </a:cxn>
                <a:cxn ang="0">
                  <a:pos x="591" y="271"/>
                </a:cxn>
                <a:cxn ang="0">
                  <a:pos x="600" y="273"/>
                </a:cxn>
                <a:cxn ang="0">
                  <a:pos x="609" y="274"/>
                </a:cxn>
                <a:cxn ang="0">
                  <a:pos x="618" y="275"/>
                </a:cxn>
                <a:cxn ang="0">
                  <a:pos x="626" y="274"/>
                </a:cxn>
                <a:cxn ang="0">
                  <a:pos x="634" y="272"/>
                </a:cxn>
                <a:cxn ang="0">
                  <a:pos x="641" y="269"/>
                </a:cxn>
                <a:cxn ang="0">
                  <a:pos x="647" y="264"/>
                </a:cxn>
                <a:cxn ang="0">
                  <a:pos x="652" y="257"/>
                </a:cxn>
                <a:cxn ang="0">
                  <a:pos x="657" y="248"/>
                </a:cxn>
                <a:cxn ang="0">
                  <a:pos x="660" y="237"/>
                </a:cxn>
                <a:cxn ang="0">
                  <a:pos x="663" y="224"/>
                </a:cxn>
              </a:cxnLst>
              <a:rect l="0" t="0" r="r" b="b"/>
              <a:pathLst>
                <a:path w="664" h="276">
                  <a:moveTo>
                    <a:pt x="0" y="0"/>
                  </a:moveTo>
                  <a:lnTo>
                    <a:pt x="15" y="5"/>
                  </a:lnTo>
                  <a:lnTo>
                    <a:pt x="23" y="7"/>
                  </a:lnTo>
                  <a:lnTo>
                    <a:pt x="32" y="9"/>
                  </a:lnTo>
                  <a:lnTo>
                    <a:pt x="41" y="10"/>
                  </a:lnTo>
                  <a:lnTo>
                    <a:pt x="50" y="11"/>
                  </a:lnTo>
                  <a:lnTo>
                    <a:pt x="59" y="13"/>
                  </a:lnTo>
                  <a:lnTo>
                    <a:pt x="68" y="14"/>
                  </a:lnTo>
                  <a:lnTo>
                    <a:pt x="77" y="16"/>
                  </a:lnTo>
                  <a:lnTo>
                    <a:pt x="87" y="17"/>
                  </a:lnTo>
                  <a:lnTo>
                    <a:pt x="97" y="18"/>
                  </a:lnTo>
                  <a:lnTo>
                    <a:pt x="107" y="19"/>
                  </a:lnTo>
                  <a:lnTo>
                    <a:pt x="116" y="20"/>
                  </a:lnTo>
                  <a:lnTo>
                    <a:pt x="126" y="21"/>
                  </a:lnTo>
                  <a:lnTo>
                    <a:pt x="136" y="23"/>
                  </a:lnTo>
                  <a:lnTo>
                    <a:pt x="146" y="24"/>
                  </a:lnTo>
                  <a:lnTo>
                    <a:pt x="155" y="25"/>
                  </a:lnTo>
                  <a:lnTo>
                    <a:pt x="165" y="27"/>
                  </a:lnTo>
                  <a:lnTo>
                    <a:pt x="175" y="29"/>
                  </a:lnTo>
                  <a:lnTo>
                    <a:pt x="184" y="31"/>
                  </a:lnTo>
                  <a:lnTo>
                    <a:pt x="194" y="33"/>
                  </a:lnTo>
                  <a:lnTo>
                    <a:pt x="203" y="35"/>
                  </a:lnTo>
                  <a:lnTo>
                    <a:pt x="212" y="37"/>
                  </a:lnTo>
                  <a:lnTo>
                    <a:pt x="221" y="39"/>
                  </a:lnTo>
                  <a:lnTo>
                    <a:pt x="230" y="42"/>
                  </a:lnTo>
                  <a:lnTo>
                    <a:pt x="238" y="45"/>
                  </a:lnTo>
                  <a:lnTo>
                    <a:pt x="247" y="49"/>
                  </a:lnTo>
                  <a:lnTo>
                    <a:pt x="255" y="53"/>
                  </a:lnTo>
                  <a:lnTo>
                    <a:pt x="262" y="57"/>
                  </a:lnTo>
                  <a:lnTo>
                    <a:pt x="270" y="61"/>
                  </a:lnTo>
                  <a:lnTo>
                    <a:pt x="277" y="66"/>
                  </a:lnTo>
                  <a:lnTo>
                    <a:pt x="284" y="71"/>
                  </a:lnTo>
                  <a:lnTo>
                    <a:pt x="301" y="85"/>
                  </a:lnTo>
                  <a:lnTo>
                    <a:pt x="309" y="92"/>
                  </a:lnTo>
                  <a:lnTo>
                    <a:pt x="317" y="99"/>
                  </a:lnTo>
                  <a:lnTo>
                    <a:pt x="324" y="107"/>
                  </a:lnTo>
                  <a:lnTo>
                    <a:pt x="332" y="114"/>
                  </a:lnTo>
                  <a:lnTo>
                    <a:pt x="339" y="121"/>
                  </a:lnTo>
                  <a:lnTo>
                    <a:pt x="347" y="129"/>
                  </a:lnTo>
                  <a:lnTo>
                    <a:pt x="354" y="136"/>
                  </a:lnTo>
                  <a:lnTo>
                    <a:pt x="361" y="143"/>
                  </a:lnTo>
                  <a:lnTo>
                    <a:pt x="368" y="151"/>
                  </a:lnTo>
                  <a:lnTo>
                    <a:pt x="375" y="157"/>
                  </a:lnTo>
                  <a:lnTo>
                    <a:pt x="382" y="165"/>
                  </a:lnTo>
                  <a:lnTo>
                    <a:pt x="389" y="171"/>
                  </a:lnTo>
                  <a:lnTo>
                    <a:pt x="396" y="178"/>
                  </a:lnTo>
                  <a:lnTo>
                    <a:pt x="404" y="185"/>
                  </a:lnTo>
                  <a:lnTo>
                    <a:pt x="411" y="191"/>
                  </a:lnTo>
                  <a:lnTo>
                    <a:pt x="418" y="198"/>
                  </a:lnTo>
                  <a:lnTo>
                    <a:pt x="426" y="204"/>
                  </a:lnTo>
                  <a:lnTo>
                    <a:pt x="433" y="210"/>
                  </a:lnTo>
                  <a:lnTo>
                    <a:pt x="441" y="215"/>
                  </a:lnTo>
                  <a:lnTo>
                    <a:pt x="449" y="221"/>
                  </a:lnTo>
                  <a:lnTo>
                    <a:pt x="457" y="226"/>
                  </a:lnTo>
                  <a:lnTo>
                    <a:pt x="466" y="231"/>
                  </a:lnTo>
                  <a:lnTo>
                    <a:pt x="475" y="236"/>
                  </a:lnTo>
                  <a:lnTo>
                    <a:pt x="483" y="240"/>
                  </a:lnTo>
                  <a:lnTo>
                    <a:pt x="493" y="244"/>
                  </a:lnTo>
                  <a:lnTo>
                    <a:pt x="502" y="248"/>
                  </a:lnTo>
                  <a:lnTo>
                    <a:pt x="512" y="251"/>
                  </a:lnTo>
                  <a:lnTo>
                    <a:pt x="522" y="255"/>
                  </a:lnTo>
                  <a:lnTo>
                    <a:pt x="533" y="257"/>
                  </a:lnTo>
                  <a:lnTo>
                    <a:pt x="544" y="260"/>
                  </a:lnTo>
                  <a:lnTo>
                    <a:pt x="553" y="261"/>
                  </a:lnTo>
                  <a:lnTo>
                    <a:pt x="558" y="263"/>
                  </a:lnTo>
                  <a:lnTo>
                    <a:pt x="562" y="264"/>
                  </a:lnTo>
                  <a:lnTo>
                    <a:pt x="567" y="265"/>
                  </a:lnTo>
                  <a:lnTo>
                    <a:pt x="572" y="266"/>
                  </a:lnTo>
                  <a:lnTo>
                    <a:pt x="577" y="268"/>
                  </a:lnTo>
                  <a:lnTo>
                    <a:pt x="581" y="269"/>
                  </a:lnTo>
                  <a:lnTo>
                    <a:pt x="586" y="270"/>
                  </a:lnTo>
                  <a:lnTo>
                    <a:pt x="591" y="271"/>
                  </a:lnTo>
                  <a:lnTo>
                    <a:pt x="595" y="272"/>
                  </a:lnTo>
                  <a:lnTo>
                    <a:pt x="600" y="273"/>
                  </a:lnTo>
                  <a:lnTo>
                    <a:pt x="605" y="273"/>
                  </a:lnTo>
                  <a:lnTo>
                    <a:pt x="609" y="274"/>
                  </a:lnTo>
                  <a:lnTo>
                    <a:pt x="613" y="275"/>
                  </a:lnTo>
                  <a:lnTo>
                    <a:pt x="618" y="275"/>
                  </a:lnTo>
                  <a:lnTo>
                    <a:pt x="622" y="274"/>
                  </a:lnTo>
                  <a:lnTo>
                    <a:pt x="626" y="274"/>
                  </a:lnTo>
                  <a:lnTo>
                    <a:pt x="630" y="273"/>
                  </a:lnTo>
                  <a:lnTo>
                    <a:pt x="634" y="272"/>
                  </a:lnTo>
                  <a:lnTo>
                    <a:pt x="637" y="271"/>
                  </a:lnTo>
                  <a:lnTo>
                    <a:pt x="641" y="269"/>
                  </a:lnTo>
                  <a:lnTo>
                    <a:pt x="644" y="267"/>
                  </a:lnTo>
                  <a:lnTo>
                    <a:pt x="647" y="264"/>
                  </a:lnTo>
                  <a:lnTo>
                    <a:pt x="650" y="261"/>
                  </a:lnTo>
                  <a:lnTo>
                    <a:pt x="652" y="257"/>
                  </a:lnTo>
                  <a:lnTo>
                    <a:pt x="655" y="253"/>
                  </a:lnTo>
                  <a:lnTo>
                    <a:pt x="657" y="248"/>
                  </a:lnTo>
                  <a:lnTo>
                    <a:pt x="659" y="243"/>
                  </a:lnTo>
                  <a:lnTo>
                    <a:pt x="660" y="237"/>
                  </a:lnTo>
                  <a:lnTo>
                    <a:pt x="661" y="231"/>
                  </a:lnTo>
                  <a:lnTo>
                    <a:pt x="663" y="224"/>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8" name="Freeform 64"/>
            <p:cNvSpPr>
              <a:spLocks/>
            </p:cNvSpPr>
            <p:nvPr/>
          </p:nvSpPr>
          <p:spPr bwMode="auto">
            <a:xfrm>
              <a:off x="4118" y="3029"/>
              <a:ext cx="226" cy="86"/>
            </a:xfrm>
            <a:custGeom>
              <a:avLst/>
              <a:gdLst/>
              <a:ahLst/>
              <a:cxnLst>
                <a:cxn ang="0">
                  <a:pos x="0" y="83"/>
                </a:cxn>
                <a:cxn ang="0">
                  <a:pos x="15" y="83"/>
                </a:cxn>
                <a:cxn ang="0">
                  <a:pos x="24" y="84"/>
                </a:cxn>
                <a:cxn ang="0">
                  <a:pos x="32" y="84"/>
                </a:cxn>
                <a:cxn ang="0">
                  <a:pos x="40" y="85"/>
                </a:cxn>
                <a:cxn ang="0">
                  <a:pos x="48" y="85"/>
                </a:cxn>
                <a:cxn ang="0">
                  <a:pos x="56" y="85"/>
                </a:cxn>
                <a:cxn ang="0">
                  <a:pos x="65" y="85"/>
                </a:cxn>
                <a:cxn ang="0">
                  <a:pos x="73" y="85"/>
                </a:cxn>
                <a:cxn ang="0">
                  <a:pos x="81" y="85"/>
                </a:cxn>
                <a:cxn ang="0">
                  <a:pos x="90" y="85"/>
                </a:cxn>
                <a:cxn ang="0">
                  <a:pos x="98" y="84"/>
                </a:cxn>
                <a:cxn ang="0">
                  <a:pos x="106" y="83"/>
                </a:cxn>
                <a:cxn ang="0">
                  <a:pos x="114" y="82"/>
                </a:cxn>
                <a:cxn ang="0">
                  <a:pos x="122" y="81"/>
                </a:cxn>
                <a:cxn ang="0">
                  <a:pos x="130" y="79"/>
                </a:cxn>
                <a:cxn ang="0">
                  <a:pos x="137" y="77"/>
                </a:cxn>
                <a:cxn ang="0">
                  <a:pos x="145" y="75"/>
                </a:cxn>
                <a:cxn ang="0">
                  <a:pos x="152" y="73"/>
                </a:cxn>
                <a:cxn ang="0">
                  <a:pos x="159" y="70"/>
                </a:cxn>
                <a:cxn ang="0">
                  <a:pos x="166" y="67"/>
                </a:cxn>
                <a:cxn ang="0">
                  <a:pos x="173" y="63"/>
                </a:cxn>
                <a:cxn ang="0">
                  <a:pos x="179" y="59"/>
                </a:cxn>
                <a:cxn ang="0">
                  <a:pos x="186" y="55"/>
                </a:cxn>
                <a:cxn ang="0">
                  <a:pos x="192" y="49"/>
                </a:cxn>
                <a:cxn ang="0">
                  <a:pos x="197" y="44"/>
                </a:cxn>
                <a:cxn ang="0">
                  <a:pos x="202" y="38"/>
                </a:cxn>
                <a:cxn ang="0">
                  <a:pos x="208" y="31"/>
                </a:cxn>
                <a:cxn ang="0">
                  <a:pos x="212" y="24"/>
                </a:cxn>
                <a:cxn ang="0">
                  <a:pos x="217" y="17"/>
                </a:cxn>
                <a:cxn ang="0">
                  <a:pos x="221" y="9"/>
                </a:cxn>
                <a:cxn ang="0">
                  <a:pos x="225" y="0"/>
                </a:cxn>
              </a:cxnLst>
              <a:rect l="0" t="0" r="r" b="b"/>
              <a:pathLst>
                <a:path w="226" h="86">
                  <a:moveTo>
                    <a:pt x="0" y="83"/>
                  </a:moveTo>
                  <a:lnTo>
                    <a:pt x="15" y="83"/>
                  </a:lnTo>
                  <a:lnTo>
                    <a:pt x="24" y="84"/>
                  </a:lnTo>
                  <a:lnTo>
                    <a:pt x="32" y="84"/>
                  </a:lnTo>
                  <a:lnTo>
                    <a:pt x="40" y="85"/>
                  </a:lnTo>
                  <a:lnTo>
                    <a:pt x="48" y="85"/>
                  </a:lnTo>
                  <a:lnTo>
                    <a:pt x="56" y="85"/>
                  </a:lnTo>
                  <a:lnTo>
                    <a:pt x="65" y="85"/>
                  </a:lnTo>
                  <a:lnTo>
                    <a:pt x="73" y="85"/>
                  </a:lnTo>
                  <a:lnTo>
                    <a:pt x="81" y="85"/>
                  </a:lnTo>
                  <a:lnTo>
                    <a:pt x="90" y="85"/>
                  </a:lnTo>
                  <a:lnTo>
                    <a:pt x="98" y="84"/>
                  </a:lnTo>
                  <a:lnTo>
                    <a:pt x="106" y="83"/>
                  </a:lnTo>
                  <a:lnTo>
                    <a:pt x="114" y="82"/>
                  </a:lnTo>
                  <a:lnTo>
                    <a:pt x="122" y="81"/>
                  </a:lnTo>
                  <a:lnTo>
                    <a:pt x="130" y="79"/>
                  </a:lnTo>
                  <a:lnTo>
                    <a:pt x="137" y="77"/>
                  </a:lnTo>
                  <a:lnTo>
                    <a:pt x="145" y="75"/>
                  </a:lnTo>
                  <a:lnTo>
                    <a:pt x="152" y="73"/>
                  </a:lnTo>
                  <a:lnTo>
                    <a:pt x="159" y="70"/>
                  </a:lnTo>
                  <a:lnTo>
                    <a:pt x="166" y="67"/>
                  </a:lnTo>
                  <a:lnTo>
                    <a:pt x="173" y="63"/>
                  </a:lnTo>
                  <a:lnTo>
                    <a:pt x="179" y="59"/>
                  </a:lnTo>
                  <a:lnTo>
                    <a:pt x="186" y="55"/>
                  </a:lnTo>
                  <a:lnTo>
                    <a:pt x="192" y="49"/>
                  </a:lnTo>
                  <a:lnTo>
                    <a:pt x="197" y="44"/>
                  </a:lnTo>
                  <a:lnTo>
                    <a:pt x="202" y="38"/>
                  </a:lnTo>
                  <a:lnTo>
                    <a:pt x="208" y="31"/>
                  </a:lnTo>
                  <a:lnTo>
                    <a:pt x="212" y="24"/>
                  </a:lnTo>
                  <a:lnTo>
                    <a:pt x="217" y="17"/>
                  </a:lnTo>
                  <a:lnTo>
                    <a:pt x="221" y="9"/>
                  </a:lnTo>
                  <a:lnTo>
                    <a:pt x="225"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09" name="Freeform 65"/>
            <p:cNvSpPr>
              <a:spLocks/>
            </p:cNvSpPr>
            <p:nvPr/>
          </p:nvSpPr>
          <p:spPr bwMode="auto">
            <a:xfrm>
              <a:off x="4343" y="2958"/>
              <a:ext cx="95" cy="74"/>
            </a:xfrm>
            <a:custGeom>
              <a:avLst/>
              <a:gdLst/>
              <a:ahLst/>
              <a:cxnLst>
                <a:cxn ang="0">
                  <a:pos x="83" y="0"/>
                </a:cxn>
                <a:cxn ang="0">
                  <a:pos x="89" y="12"/>
                </a:cxn>
                <a:cxn ang="0">
                  <a:pos x="91" y="17"/>
                </a:cxn>
                <a:cxn ang="0">
                  <a:pos x="93" y="22"/>
                </a:cxn>
                <a:cxn ang="0">
                  <a:pos x="94" y="27"/>
                </a:cxn>
                <a:cxn ang="0">
                  <a:pos x="94" y="32"/>
                </a:cxn>
                <a:cxn ang="0">
                  <a:pos x="94" y="36"/>
                </a:cxn>
                <a:cxn ang="0">
                  <a:pos x="93" y="40"/>
                </a:cxn>
                <a:cxn ang="0">
                  <a:pos x="93" y="44"/>
                </a:cxn>
                <a:cxn ang="0">
                  <a:pos x="91" y="47"/>
                </a:cxn>
                <a:cxn ang="0">
                  <a:pos x="89" y="50"/>
                </a:cxn>
                <a:cxn ang="0">
                  <a:pos x="87" y="54"/>
                </a:cxn>
                <a:cxn ang="0">
                  <a:pos x="84" y="56"/>
                </a:cxn>
                <a:cxn ang="0">
                  <a:pos x="81" y="59"/>
                </a:cxn>
                <a:cxn ang="0">
                  <a:pos x="77" y="61"/>
                </a:cxn>
                <a:cxn ang="0">
                  <a:pos x="74" y="64"/>
                </a:cxn>
                <a:cxn ang="0">
                  <a:pos x="70" y="65"/>
                </a:cxn>
                <a:cxn ang="0">
                  <a:pos x="66" y="67"/>
                </a:cxn>
                <a:cxn ang="0">
                  <a:pos x="61" y="68"/>
                </a:cxn>
                <a:cxn ang="0">
                  <a:pos x="57" y="70"/>
                </a:cxn>
                <a:cxn ang="0">
                  <a:pos x="52" y="71"/>
                </a:cxn>
                <a:cxn ang="0">
                  <a:pos x="47" y="72"/>
                </a:cxn>
                <a:cxn ang="0">
                  <a:pos x="43" y="72"/>
                </a:cxn>
                <a:cxn ang="0">
                  <a:pos x="38" y="73"/>
                </a:cxn>
                <a:cxn ang="0">
                  <a:pos x="33" y="73"/>
                </a:cxn>
                <a:cxn ang="0">
                  <a:pos x="28" y="73"/>
                </a:cxn>
                <a:cxn ang="0">
                  <a:pos x="23" y="73"/>
                </a:cxn>
                <a:cxn ang="0">
                  <a:pos x="18" y="73"/>
                </a:cxn>
                <a:cxn ang="0">
                  <a:pos x="13" y="73"/>
                </a:cxn>
                <a:cxn ang="0">
                  <a:pos x="9" y="72"/>
                </a:cxn>
                <a:cxn ang="0">
                  <a:pos x="4" y="72"/>
                </a:cxn>
                <a:cxn ang="0">
                  <a:pos x="0" y="71"/>
                </a:cxn>
              </a:cxnLst>
              <a:rect l="0" t="0" r="r" b="b"/>
              <a:pathLst>
                <a:path w="95" h="74">
                  <a:moveTo>
                    <a:pt x="83" y="0"/>
                  </a:moveTo>
                  <a:lnTo>
                    <a:pt x="89" y="12"/>
                  </a:lnTo>
                  <a:lnTo>
                    <a:pt x="91" y="17"/>
                  </a:lnTo>
                  <a:lnTo>
                    <a:pt x="93" y="22"/>
                  </a:lnTo>
                  <a:lnTo>
                    <a:pt x="94" y="27"/>
                  </a:lnTo>
                  <a:lnTo>
                    <a:pt x="94" y="32"/>
                  </a:lnTo>
                  <a:lnTo>
                    <a:pt x="94" y="36"/>
                  </a:lnTo>
                  <a:lnTo>
                    <a:pt x="93" y="40"/>
                  </a:lnTo>
                  <a:lnTo>
                    <a:pt x="93" y="44"/>
                  </a:lnTo>
                  <a:lnTo>
                    <a:pt x="91" y="47"/>
                  </a:lnTo>
                  <a:lnTo>
                    <a:pt x="89" y="50"/>
                  </a:lnTo>
                  <a:lnTo>
                    <a:pt x="87" y="54"/>
                  </a:lnTo>
                  <a:lnTo>
                    <a:pt x="84" y="56"/>
                  </a:lnTo>
                  <a:lnTo>
                    <a:pt x="81" y="59"/>
                  </a:lnTo>
                  <a:lnTo>
                    <a:pt x="77" y="61"/>
                  </a:lnTo>
                  <a:lnTo>
                    <a:pt x="74" y="64"/>
                  </a:lnTo>
                  <a:lnTo>
                    <a:pt x="70" y="65"/>
                  </a:lnTo>
                  <a:lnTo>
                    <a:pt x="66" y="67"/>
                  </a:lnTo>
                  <a:lnTo>
                    <a:pt x="61" y="68"/>
                  </a:lnTo>
                  <a:lnTo>
                    <a:pt x="57" y="70"/>
                  </a:lnTo>
                  <a:lnTo>
                    <a:pt x="52" y="71"/>
                  </a:lnTo>
                  <a:lnTo>
                    <a:pt x="47" y="72"/>
                  </a:lnTo>
                  <a:lnTo>
                    <a:pt x="43" y="72"/>
                  </a:lnTo>
                  <a:lnTo>
                    <a:pt x="38" y="73"/>
                  </a:lnTo>
                  <a:lnTo>
                    <a:pt x="33" y="73"/>
                  </a:lnTo>
                  <a:lnTo>
                    <a:pt x="28" y="73"/>
                  </a:lnTo>
                  <a:lnTo>
                    <a:pt x="23" y="73"/>
                  </a:lnTo>
                  <a:lnTo>
                    <a:pt x="18" y="73"/>
                  </a:lnTo>
                  <a:lnTo>
                    <a:pt x="13" y="73"/>
                  </a:lnTo>
                  <a:lnTo>
                    <a:pt x="9" y="72"/>
                  </a:lnTo>
                  <a:lnTo>
                    <a:pt x="4" y="72"/>
                  </a:lnTo>
                  <a:lnTo>
                    <a:pt x="0" y="71"/>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0" name="Freeform 66"/>
            <p:cNvSpPr>
              <a:spLocks/>
            </p:cNvSpPr>
            <p:nvPr/>
          </p:nvSpPr>
          <p:spPr bwMode="auto">
            <a:xfrm>
              <a:off x="4556" y="2758"/>
              <a:ext cx="39" cy="95"/>
            </a:xfrm>
            <a:custGeom>
              <a:avLst/>
              <a:gdLst/>
              <a:ahLst/>
              <a:cxnLst>
                <a:cxn ang="0">
                  <a:pos x="35" y="0"/>
                </a:cxn>
                <a:cxn ang="0">
                  <a:pos x="36" y="6"/>
                </a:cxn>
                <a:cxn ang="0">
                  <a:pos x="37" y="10"/>
                </a:cxn>
                <a:cxn ang="0">
                  <a:pos x="38" y="14"/>
                </a:cxn>
                <a:cxn ang="0">
                  <a:pos x="38" y="17"/>
                </a:cxn>
                <a:cxn ang="0">
                  <a:pos x="38" y="20"/>
                </a:cxn>
                <a:cxn ang="0">
                  <a:pos x="38" y="24"/>
                </a:cxn>
                <a:cxn ang="0">
                  <a:pos x="38" y="27"/>
                </a:cxn>
                <a:cxn ang="0">
                  <a:pos x="38" y="30"/>
                </a:cxn>
                <a:cxn ang="0">
                  <a:pos x="38" y="34"/>
                </a:cxn>
                <a:cxn ang="0">
                  <a:pos x="37" y="37"/>
                </a:cxn>
                <a:cxn ang="0">
                  <a:pos x="36" y="40"/>
                </a:cxn>
                <a:cxn ang="0">
                  <a:pos x="36" y="43"/>
                </a:cxn>
                <a:cxn ang="0">
                  <a:pos x="35" y="46"/>
                </a:cxn>
                <a:cxn ang="0">
                  <a:pos x="34" y="49"/>
                </a:cxn>
                <a:cxn ang="0">
                  <a:pos x="33" y="52"/>
                </a:cxn>
                <a:cxn ang="0">
                  <a:pos x="32" y="55"/>
                </a:cxn>
                <a:cxn ang="0">
                  <a:pos x="31" y="58"/>
                </a:cxn>
                <a:cxn ang="0">
                  <a:pos x="29" y="61"/>
                </a:cxn>
                <a:cxn ang="0">
                  <a:pos x="28" y="64"/>
                </a:cxn>
                <a:cxn ang="0">
                  <a:pos x="26" y="66"/>
                </a:cxn>
                <a:cxn ang="0">
                  <a:pos x="24" y="69"/>
                </a:cxn>
                <a:cxn ang="0">
                  <a:pos x="22" y="72"/>
                </a:cxn>
                <a:cxn ang="0">
                  <a:pos x="20" y="74"/>
                </a:cxn>
                <a:cxn ang="0">
                  <a:pos x="18" y="77"/>
                </a:cxn>
                <a:cxn ang="0">
                  <a:pos x="16" y="80"/>
                </a:cxn>
                <a:cxn ang="0">
                  <a:pos x="13" y="82"/>
                </a:cxn>
                <a:cxn ang="0">
                  <a:pos x="11" y="84"/>
                </a:cxn>
                <a:cxn ang="0">
                  <a:pos x="8" y="87"/>
                </a:cxn>
                <a:cxn ang="0">
                  <a:pos x="5" y="89"/>
                </a:cxn>
                <a:cxn ang="0">
                  <a:pos x="2" y="92"/>
                </a:cxn>
                <a:cxn ang="0">
                  <a:pos x="0" y="94"/>
                </a:cxn>
              </a:cxnLst>
              <a:rect l="0" t="0" r="r" b="b"/>
              <a:pathLst>
                <a:path w="39" h="95">
                  <a:moveTo>
                    <a:pt x="35" y="0"/>
                  </a:moveTo>
                  <a:lnTo>
                    <a:pt x="36" y="6"/>
                  </a:lnTo>
                  <a:lnTo>
                    <a:pt x="37" y="10"/>
                  </a:lnTo>
                  <a:lnTo>
                    <a:pt x="38" y="14"/>
                  </a:lnTo>
                  <a:lnTo>
                    <a:pt x="38" y="17"/>
                  </a:lnTo>
                  <a:lnTo>
                    <a:pt x="38" y="20"/>
                  </a:lnTo>
                  <a:lnTo>
                    <a:pt x="38" y="24"/>
                  </a:lnTo>
                  <a:lnTo>
                    <a:pt x="38" y="27"/>
                  </a:lnTo>
                  <a:lnTo>
                    <a:pt x="38" y="30"/>
                  </a:lnTo>
                  <a:lnTo>
                    <a:pt x="38" y="34"/>
                  </a:lnTo>
                  <a:lnTo>
                    <a:pt x="37" y="37"/>
                  </a:lnTo>
                  <a:lnTo>
                    <a:pt x="36" y="40"/>
                  </a:lnTo>
                  <a:lnTo>
                    <a:pt x="36" y="43"/>
                  </a:lnTo>
                  <a:lnTo>
                    <a:pt x="35" y="46"/>
                  </a:lnTo>
                  <a:lnTo>
                    <a:pt x="34" y="49"/>
                  </a:lnTo>
                  <a:lnTo>
                    <a:pt x="33" y="52"/>
                  </a:lnTo>
                  <a:lnTo>
                    <a:pt x="32" y="55"/>
                  </a:lnTo>
                  <a:lnTo>
                    <a:pt x="31" y="58"/>
                  </a:lnTo>
                  <a:lnTo>
                    <a:pt x="29" y="61"/>
                  </a:lnTo>
                  <a:lnTo>
                    <a:pt x="28" y="64"/>
                  </a:lnTo>
                  <a:lnTo>
                    <a:pt x="26" y="66"/>
                  </a:lnTo>
                  <a:lnTo>
                    <a:pt x="24" y="69"/>
                  </a:lnTo>
                  <a:lnTo>
                    <a:pt x="22" y="72"/>
                  </a:lnTo>
                  <a:lnTo>
                    <a:pt x="20" y="74"/>
                  </a:lnTo>
                  <a:lnTo>
                    <a:pt x="18" y="77"/>
                  </a:lnTo>
                  <a:lnTo>
                    <a:pt x="16" y="80"/>
                  </a:lnTo>
                  <a:lnTo>
                    <a:pt x="13" y="82"/>
                  </a:lnTo>
                  <a:lnTo>
                    <a:pt x="11" y="84"/>
                  </a:lnTo>
                  <a:lnTo>
                    <a:pt x="8" y="87"/>
                  </a:lnTo>
                  <a:lnTo>
                    <a:pt x="5" y="89"/>
                  </a:lnTo>
                  <a:lnTo>
                    <a:pt x="2" y="92"/>
                  </a:lnTo>
                  <a:lnTo>
                    <a:pt x="0" y="94"/>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1" name="Freeform 67"/>
            <p:cNvSpPr>
              <a:spLocks/>
            </p:cNvSpPr>
            <p:nvPr/>
          </p:nvSpPr>
          <p:spPr bwMode="auto">
            <a:xfrm>
              <a:off x="4567" y="2640"/>
              <a:ext cx="85" cy="108"/>
            </a:xfrm>
            <a:custGeom>
              <a:avLst/>
              <a:gdLst/>
              <a:ahLst/>
              <a:cxnLst>
                <a:cxn ang="0">
                  <a:pos x="21" y="0"/>
                </a:cxn>
                <a:cxn ang="0">
                  <a:pos x="37" y="8"/>
                </a:cxn>
                <a:cxn ang="0">
                  <a:pos x="44" y="12"/>
                </a:cxn>
                <a:cxn ang="0">
                  <a:pos x="50" y="16"/>
                </a:cxn>
                <a:cxn ang="0">
                  <a:pos x="56" y="20"/>
                </a:cxn>
                <a:cxn ang="0">
                  <a:pos x="61" y="24"/>
                </a:cxn>
                <a:cxn ang="0">
                  <a:pos x="66" y="28"/>
                </a:cxn>
                <a:cxn ang="0">
                  <a:pos x="70" y="32"/>
                </a:cxn>
                <a:cxn ang="0">
                  <a:pos x="74" y="36"/>
                </a:cxn>
                <a:cxn ang="0">
                  <a:pos x="77" y="40"/>
                </a:cxn>
                <a:cxn ang="0">
                  <a:pos x="79" y="43"/>
                </a:cxn>
                <a:cxn ang="0">
                  <a:pos x="81" y="47"/>
                </a:cxn>
                <a:cxn ang="0">
                  <a:pos x="83" y="50"/>
                </a:cxn>
                <a:cxn ang="0">
                  <a:pos x="83" y="54"/>
                </a:cxn>
                <a:cxn ang="0">
                  <a:pos x="84" y="57"/>
                </a:cxn>
                <a:cxn ang="0">
                  <a:pos x="83" y="61"/>
                </a:cxn>
                <a:cxn ang="0">
                  <a:pos x="83" y="64"/>
                </a:cxn>
                <a:cxn ang="0">
                  <a:pos x="81" y="67"/>
                </a:cxn>
                <a:cxn ang="0">
                  <a:pos x="79" y="70"/>
                </a:cxn>
                <a:cxn ang="0">
                  <a:pos x="76" y="74"/>
                </a:cxn>
                <a:cxn ang="0">
                  <a:pos x="73" y="77"/>
                </a:cxn>
                <a:cxn ang="0">
                  <a:pos x="69" y="80"/>
                </a:cxn>
                <a:cxn ang="0">
                  <a:pos x="65" y="83"/>
                </a:cxn>
                <a:cxn ang="0">
                  <a:pos x="60" y="86"/>
                </a:cxn>
                <a:cxn ang="0">
                  <a:pos x="55" y="88"/>
                </a:cxn>
                <a:cxn ang="0">
                  <a:pos x="49" y="91"/>
                </a:cxn>
                <a:cxn ang="0">
                  <a:pos x="42" y="94"/>
                </a:cxn>
                <a:cxn ang="0">
                  <a:pos x="35" y="97"/>
                </a:cxn>
                <a:cxn ang="0">
                  <a:pos x="27" y="99"/>
                </a:cxn>
                <a:cxn ang="0">
                  <a:pos x="19" y="102"/>
                </a:cxn>
                <a:cxn ang="0">
                  <a:pos x="9" y="104"/>
                </a:cxn>
                <a:cxn ang="0">
                  <a:pos x="0" y="107"/>
                </a:cxn>
              </a:cxnLst>
              <a:rect l="0" t="0" r="r" b="b"/>
              <a:pathLst>
                <a:path w="85" h="108">
                  <a:moveTo>
                    <a:pt x="21" y="0"/>
                  </a:moveTo>
                  <a:lnTo>
                    <a:pt x="37" y="8"/>
                  </a:lnTo>
                  <a:lnTo>
                    <a:pt x="44" y="12"/>
                  </a:lnTo>
                  <a:lnTo>
                    <a:pt x="50" y="16"/>
                  </a:lnTo>
                  <a:lnTo>
                    <a:pt x="56" y="20"/>
                  </a:lnTo>
                  <a:lnTo>
                    <a:pt x="61" y="24"/>
                  </a:lnTo>
                  <a:lnTo>
                    <a:pt x="66" y="28"/>
                  </a:lnTo>
                  <a:lnTo>
                    <a:pt x="70" y="32"/>
                  </a:lnTo>
                  <a:lnTo>
                    <a:pt x="74" y="36"/>
                  </a:lnTo>
                  <a:lnTo>
                    <a:pt x="77" y="40"/>
                  </a:lnTo>
                  <a:lnTo>
                    <a:pt x="79" y="43"/>
                  </a:lnTo>
                  <a:lnTo>
                    <a:pt x="81" y="47"/>
                  </a:lnTo>
                  <a:lnTo>
                    <a:pt x="83" y="50"/>
                  </a:lnTo>
                  <a:lnTo>
                    <a:pt x="83" y="54"/>
                  </a:lnTo>
                  <a:lnTo>
                    <a:pt x="84" y="57"/>
                  </a:lnTo>
                  <a:lnTo>
                    <a:pt x="83" y="61"/>
                  </a:lnTo>
                  <a:lnTo>
                    <a:pt x="83" y="64"/>
                  </a:lnTo>
                  <a:lnTo>
                    <a:pt x="81" y="67"/>
                  </a:lnTo>
                  <a:lnTo>
                    <a:pt x="79" y="70"/>
                  </a:lnTo>
                  <a:lnTo>
                    <a:pt x="76" y="74"/>
                  </a:lnTo>
                  <a:lnTo>
                    <a:pt x="73" y="77"/>
                  </a:lnTo>
                  <a:lnTo>
                    <a:pt x="69" y="80"/>
                  </a:lnTo>
                  <a:lnTo>
                    <a:pt x="65" y="83"/>
                  </a:lnTo>
                  <a:lnTo>
                    <a:pt x="60" y="86"/>
                  </a:lnTo>
                  <a:lnTo>
                    <a:pt x="55" y="88"/>
                  </a:lnTo>
                  <a:lnTo>
                    <a:pt x="49" y="91"/>
                  </a:lnTo>
                  <a:lnTo>
                    <a:pt x="42" y="94"/>
                  </a:lnTo>
                  <a:lnTo>
                    <a:pt x="35" y="97"/>
                  </a:lnTo>
                  <a:lnTo>
                    <a:pt x="27" y="99"/>
                  </a:lnTo>
                  <a:lnTo>
                    <a:pt x="19" y="102"/>
                  </a:lnTo>
                  <a:lnTo>
                    <a:pt x="9" y="104"/>
                  </a:lnTo>
                  <a:lnTo>
                    <a:pt x="0" y="107"/>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2" name="Freeform 68"/>
            <p:cNvSpPr>
              <a:spLocks/>
            </p:cNvSpPr>
            <p:nvPr/>
          </p:nvSpPr>
          <p:spPr bwMode="auto">
            <a:xfrm>
              <a:off x="4626" y="2508"/>
              <a:ext cx="57" cy="133"/>
            </a:xfrm>
            <a:custGeom>
              <a:avLst/>
              <a:gdLst/>
              <a:ahLst/>
              <a:cxnLst>
                <a:cxn ang="0">
                  <a:pos x="0" y="2"/>
                </a:cxn>
                <a:cxn ang="0">
                  <a:pos x="14" y="0"/>
                </a:cxn>
                <a:cxn ang="0">
                  <a:pos x="20" y="0"/>
                </a:cxn>
                <a:cxn ang="0">
                  <a:pos x="25" y="1"/>
                </a:cxn>
                <a:cxn ang="0">
                  <a:pos x="30" y="4"/>
                </a:cxn>
                <a:cxn ang="0">
                  <a:pos x="35" y="6"/>
                </a:cxn>
                <a:cxn ang="0">
                  <a:pos x="39" y="10"/>
                </a:cxn>
                <a:cxn ang="0">
                  <a:pos x="43" y="14"/>
                </a:cxn>
                <a:cxn ang="0">
                  <a:pos x="46" y="19"/>
                </a:cxn>
                <a:cxn ang="0">
                  <a:pos x="48" y="24"/>
                </a:cxn>
                <a:cxn ang="0">
                  <a:pos x="51" y="30"/>
                </a:cxn>
                <a:cxn ang="0">
                  <a:pos x="52" y="36"/>
                </a:cxn>
                <a:cxn ang="0">
                  <a:pos x="54" y="42"/>
                </a:cxn>
                <a:cxn ang="0">
                  <a:pos x="55" y="48"/>
                </a:cxn>
                <a:cxn ang="0">
                  <a:pos x="55" y="55"/>
                </a:cxn>
                <a:cxn ang="0">
                  <a:pos x="56" y="62"/>
                </a:cxn>
                <a:cxn ang="0">
                  <a:pos x="55" y="69"/>
                </a:cxn>
                <a:cxn ang="0">
                  <a:pos x="54" y="76"/>
                </a:cxn>
                <a:cxn ang="0">
                  <a:pos x="53" y="82"/>
                </a:cxn>
                <a:cxn ang="0">
                  <a:pos x="51" y="89"/>
                </a:cxn>
                <a:cxn ang="0">
                  <a:pos x="49" y="95"/>
                </a:cxn>
                <a:cxn ang="0">
                  <a:pos x="47" y="101"/>
                </a:cxn>
                <a:cxn ang="0">
                  <a:pos x="44" y="107"/>
                </a:cxn>
                <a:cxn ang="0">
                  <a:pos x="40" y="112"/>
                </a:cxn>
                <a:cxn ang="0">
                  <a:pos x="37" y="117"/>
                </a:cxn>
                <a:cxn ang="0">
                  <a:pos x="33" y="121"/>
                </a:cxn>
                <a:cxn ang="0">
                  <a:pos x="28" y="125"/>
                </a:cxn>
                <a:cxn ang="0">
                  <a:pos x="24" y="128"/>
                </a:cxn>
                <a:cxn ang="0">
                  <a:pos x="18" y="130"/>
                </a:cxn>
                <a:cxn ang="0">
                  <a:pos x="12" y="131"/>
                </a:cxn>
                <a:cxn ang="0">
                  <a:pos x="6" y="132"/>
                </a:cxn>
                <a:cxn ang="0">
                  <a:pos x="0" y="132"/>
                </a:cxn>
              </a:cxnLst>
              <a:rect l="0" t="0" r="r" b="b"/>
              <a:pathLst>
                <a:path w="57" h="133">
                  <a:moveTo>
                    <a:pt x="0" y="2"/>
                  </a:moveTo>
                  <a:lnTo>
                    <a:pt x="14" y="0"/>
                  </a:lnTo>
                  <a:lnTo>
                    <a:pt x="20" y="0"/>
                  </a:lnTo>
                  <a:lnTo>
                    <a:pt x="25" y="1"/>
                  </a:lnTo>
                  <a:lnTo>
                    <a:pt x="30" y="4"/>
                  </a:lnTo>
                  <a:lnTo>
                    <a:pt x="35" y="6"/>
                  </a:lnTo>
                  <a:lnTo>
                    <a:pt x="39" y="10"/>
                  </a:lnTo>
                  <a:lnTo>
                    <a:pt x="43" y="14"/>
                  </a:lnTo>
                  <a:lnTo>
                    <a:pt x="46" y="19"/>
                  </a:lnTo>
                  <a:lnTo>
                    <a:pt x="48" y="24"/>
                  </a:lnTo>
                  <a:lnTo>
                    <a:pt x="51" y="30"/>
                  </a:lnTo>
                  <a:lnTo>
                    <a:pt x="52" y="36"/>
                  </a:lnTo>
                  <a:lnTo>
                    <a:pt x="54" y="42"/>
                  </a:lnTo>
                  <a:lnTo>
                    <a:pt x="55" y="48"/>
                  </a:lnTo>
                  <a:lnTo>
                    <a:pt x="55" y="55"/>
                  </a:lnTo>
                  <a:lnTo>
                    <a:pt x="56" y="62"/>
                  </a:lnTo>
                  <a:lnTo>
                    <a:pt x="55" y="69"/>
                  </a:lnTo>
                  <a:lnTo>
                    <a:pt x="54" y="76"/>
                  </a:lnTo>
                  <a:lnTo>
                    <a:pt x="53" y="82"/>
                  </a:lnTo>
                  <a:lnTo>
                    <a:pt x="51" y="89"/>
                  </a:lnTo>
                  <a:lnTo>
                    <a:pt x="49" y="95"/>
                  </a:lnTo>
                  <a:lnTo>
                    <a:pt x="47" y="101"/>
                  </a:lnTo>
                  <a:lnTo>
                    <a:pt x="44" y="107"/>
                  </a:lnTo>
                  <a:lnTo>
                    <a:pt x="40" y="112"/>
                  </a:lnTo>
                  <a:lnTo>
                    <a:pt x="37" y="117"/>
                  </a:lnTo>
                  <a:lnTo>
                    <a:pt x="33" y="121"/>
                  </a:lnTo>
                  <a:lnTo>
                    <a:pt x="28" y="125"/>
                  </a:lnTo>
                  <a:lnTo>
                    <a:pt x="24" y="128"/>
                  </a:lnTo>
                  <a:lnTo>
                    <a:pt x="18" y="130"/>
                  </a:lnTo>
                  <a:lnTo>
                    <a:pt x="12" y="131"/>
                  </a:lnTo>
                  <a:lnTo>
                    <a:pt x="6" y="132"/>
                  </a:lnTo>
                  <a:lnTo>
                    <a:pt x="0" y="13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3" name="Freeform 69"/>
            <p:cNvSpPr>
              <a:spLocks/>
            </p:cNvSpPr>
            <p:nvPr/>
          </p:nvSpPr>
          <p:spPr bwMode="auto">
            <a:xfrm>
              <a:off x="4544" y="2411"/>
              <a:ext cx="83" cy="53"/>
            </a:xfrm>
            <a:custGeom>
              <a:avLst/>
              <a:gdLst/>
              <a:ahLst/>
              <a:cxnLst>
                <a:cxn ang="0">
                  <a:pos x="0" y="5"/>
                </a:cxn>
                <a:cxn ang="0">
                  <a:pos x="7" y="2"/>
                </a:cxn>
                <a:cxn ang="0">
                  <a:pos x="11" y="1"/>
                </a:cxn>
                <a:cxn ang="0">
                  <a:pos x="14" y="1"/>
                </a:cxn>
                <a:cxn ang="0">
                  <a:pos x="18" y="1"/>
                </a:cxn>
                <a:cxn ang="0">
                  <a:pos x="22" y="0"/>
                </a:cxn>
                <a:cxn ang="0">
                  <a:pos x="25" y="0"/>
                </a:cxn>
                <a:cxn ang="0">
                  <a:pos x="28" y="0"/>
                </a:cxn>
                <a:cxn ang="0">
                  <a:pos x="32" y="1"/>
                </a:cxn>
                <a:cxn ang="0">
                  <a:pos x="34" y="1"/>
                </a:cxn>
                <a:cxn ang="0">
                  <a:pos x="38" y="1"/>
                </a:cxn>
                <a:cxn ang="0">
                  <a:pos x="40" y="2"/>
                </a:cxn>
                <a:cxn ang="0">
                  <a:pos x="44" y="3"/>
                </a:cxn>
                <a:cxn ang="0">
                  <a:pos x="46" y="4"/>
                </a:cxn>
                <a:cxn ang="0">
                  <a:pos x="49" y="5"/>
                </a:cxn>
                <a:cxn ang="0">
                  <a:pos x="52" y="7"/>
                </a:cxn>
                <a:cxn ang="0">
                  <a:pos x="54" y="8"/>
                </a:cxn>
                <a:cxn ang="0">
                  <a:pos x="56" y="10"/>
                </a:cxn>
                <a:cxn ang="0">
                  <a:pos x="59" y="12"/>
                </a:cxn>
                <a:cxn ang="0">
                  <a:pos x="61" y="14"/>
                </a:cxn>
                <a:cxn ang="0">
                  <a:pos x="64" y="16"/>
                </a:cxn>
                <a:cxn ang="0">
                  <a:pos x="66" y="19"/>
                </a:cxn>
                <a:cxn ang="0">
                  <a:pos x="68" y="21"/>
                </a:cxn>
                <a:cxn ang="0">
                  <a:pos x="70" y="24"/>
                </a:cxn>
                <a:cxn ang="0">
                  <a:pos x="72" y="27"/>
                </a:cxn>
                <a:cxn ang="0">
                  <a:pos x="73" y="30"/>
                </a:cxn>
                <a:cxn ang="0">
                  <a:pos x="75" y="33"/>
                </a:cxn>
                <a:cxn ang="0">
                  <a:pos x="76" y="37"/>
                </a:cxn>
                <a:cxn ang="0">
                  <a:pos x="78" y="40"/>
                </a:cxn>
                <a:cxn ang="0">
                  <a:pos x="80" y="44"/>
                </a:cxn>
                <a:cxn ang="0">
                  <a:pos x="81" y="47"/>
                </a:cxn>
                <a:cxn ang="0">
                  <a:pos x="82" y="52"/>
                </a:cxn>
              </a:cxnLst>
              <a:rect l="0" t="0" r="r" b="b"/>
              <a:pathLst>
                <a:path w="83" h="53">
                  <a:moveTo>
                    <a:pt x="0" y="5"/>
                  </a:moveTo>
                  <a:lnTo>
                    <a:pt x="7" y="2"/>
                  </a:lnTo>
                  <a:lnTo>
                    <a:pt x="11" y="1"/>
                  </a:lnTo>
                  <a:lnTo>
                    <a:pt x="14" y="1"/>
                  </a:lnTo>
                  <a:lnTo>
                    <a:pt x="18" y="1"/>
                  </a:lnTo>
                  <a:lnTo>
                    <a:pt x="22" y="0"/>
                  </a:lnTo>
                  <a:lnTo>
                    <a:pt x="25" y="0"/>
                  </a:lnTo>
                  <a:lnTo>
                    <a:pt x="28" y="0"/>
                  </a:lnTo>
                  <a:lnTo>
                    <a:pt x="32" y="1"/>
                  </a:lnTo>
                  <a:lnTo>
                    <a:pt x="34" y="1"/>
                  </a:lnTo>
                  <a:lnTo>
                    <a:pt x="38" y="1"/>
                  </a:lnTo>
                  <a:lnTo>
                    <a:pt x="40" y="2"/>
                  </a:lnTo>
                  <a:lnTo>
                    <a:pt x="44" y="3"/>
                  </a:lnTo>
                  <a:lnTo>
                    <a:pt x="46" y="4"/>
                  </a:lnTo>
                  <a:lnTo>
                    <a:pt x="49" y="5"/>
                  </a:lnTo>
                  <a:lnTo>
                    <a:pt x="52" y="7"/>
                  </a:lnTo>
                  <a:lnTo>
                    <a:pt x="54" y="8"/>
                  </a:lnTo>
                  <a:lnTo>
                    <a:pt x="56" y="10"/>
                  </a:lnTo>
                  <a:lnTo>
                    <a:pt x="59" y="12"/>
                  </a:lnTo>
                  <a:lnTo>
                    <a:pt x="61" y="14"/>
                  </a:lnTo>
                  <a:lnTo>
                    <a:pt x="64" y="16"/>
                  </a:lnTo>
                  <a:lnTo>
                    <a:pt x="66" y="19"/>
                  </a:lnTo>
                  <a:lnTo>
                    <a:pt x="68" y="21"/>
                  </a:lnTo>
                  <a:lnTo>
                    <a:pt x="70" y="24"/>
                  </a:lnTo>
                  <a:lnTo>
                    <a:pt x="72" y="27"/>
                  </a:lnTo>
                  <a:lnTo>
                    <a:pt x="73" y="30"/>
                  </a:lnTo>
                  <a:lnTo>
                    <a:pt x="75" y="33"/>
                  </a:lnTo>
                  <a:lnTo>
                    <a:pt x="76" y="37"/>
                  </a:lnTo>
                  <a:lnTo>
                    <a:pt x="78" y="40"/>
                  </a:lnTo>
                  <a:lnTo>
                    <a:pt x="80" y="44"/>
                  </a:lnTo>
                  <a:lnTo>
                    <a:pt x="81" y="47"/>
                  </a:lnTo>
                  <a:lnTo>
                    <a:pt x="82" y="5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4" name="Freeform 70"/>
            <p:cNvSpPr>
              <a:spLocks/>
            </p:cNvSpPr>
            <p:nvPr/>
          </p:nvSpPr>
          <p:spPr bwMode="auto">
            <a:xfrm>
              <a:off x="4568" y="2410"/>
              <a:ext cx="60" cy="54"/>
            </a:xfrm>
            <a:custGeom>
              <a:avLst/>
              <a:gdLst/>
              <a:ahLst/>
              <a:cxnLst>
                <a:cxn ang="0">
                  <a:pos x="0" y="6"/>
                </a:cxn>
                <a:cxn ang="0">
                  <a:pos x="7" y="3"/>
                </a:cxn>
                <a:cxn ang="0">
                  <a:pos x="11" y="2"/>
                </a:cxn>
                <a:cxn ang="0">
                  <a:pos x="15" y="1"/>
                </a:cxn>
                <a:cxn ang="0">
                  <a:pos x="18" y="0"/>
                </a:cxn>
                <a:cxn ang="0">
                  <a:pos x="22" y="0"/>
                </a:cxn>
                <a:cxn ang="0">
                  <a:pos x="25" y="0"/>
                </a:cxn>
                <a:cxn ang="0">
                  <a:pos x="28" y="0"/>
                </a:cxn>
                <a:cxn ang="0">
                  <a:pos x="31" y="0"/>
                </a:cxn>
                <a:cxn ang="0">
                  <a:pos x="34" y="0"/>
                </a:cxn>
                <a:cxn ang="0">
                  <a:pos x="36" y="1"/>
                </a:cxn>
                <a:cxn ang="0">
                  <a:pos x="38" y="1"/>
                </a:cxn>
                <a:cxn ang="0">
                  <a:pos x="41" y="2"/>
                </a:cxn>
                <a:cxn ang="0">
                  <a:pos x="43" y="3"/>
                </a:cxn>
                <a:cxn ang="0">
                  <a:pos x="45" y="4"/>
                </a:cxn>
                <a:cxn ang="0">
                  <a:pos x="47" y="6"/>
                </a:cxn>
                <a:cxn ang="0">
                  <a:pos x="49" y="7"/>
                </a:cxn>
                <a:cxn ang="0">
                  <a:pos x="50" y="9"/>
                </a:cxn>
                <a:cxn ang="0">
                  <a:pos x="52" y="11"/>
                </a:cxn>
                <a:cxn ang="0">
                  <a:pos x="53" y="13"/>
                </a:cxn>
                <a:cxn ang="0">
                  <a:pos x="54" y="15"/>
                </a:cxn>
                <a:cxn ang="0">
                  <a:pos x="56" y="18"/>
                </a:cxn>
                <a:cxn ang="0">
                  <a:pos x="56" y="20"/>
                </a:cxn>
                <a:cxn ang="0">
                  <a:pos x="57" y="23"/>
                </a:cxn>
                <a:cxn ang="0">
                  <a:pos x="58" y="26"/>
                </a:cxn>
                <a:cxn ang="0">
                  <a:pos x="58" y="30"/>
                </a:cxn>
                <a:cxn ang="0">
                  <a:pos x="59" y="33"/>
                </a:cxn>
                <a:cxn ang="0">
                  <a:pos x="59" y="36"/>
                </a:cxn>
                <a:cxn ang="0">
                  <a:pos x="59" y="40"/>
                </a:cxn>
                <a:cxn ang="0">
                  <a:pos x="59" y="44"/>
                </a:cxn>
                <a:cxn ang="0">
                  <a:pos x="58" y="48"/>
                </a:cxn>
                <a:cxn ang="0">
                  <a:pos x="58" y="53"/>
                </a:cxn>
              </a:cxnLst>
              <a:rect l="0" t="0" r="r" b="b"/>
              <a:pathLst>
                <a:path w="60" h="54">
                  <a:moveTo>
                    <a:pt x="0" y="6"/>
                  </a:moveTo>
                  <a:lnTo>
                    <a:pt x="7" y="3"/>
                  </a:lnTo>
                  <a:lnTo>
                    <a:pt x="11" y="2"/>
                  </a:lnTo>
                  <a:lnTo>
                    <a:pt x="15" y="1"/>
                  </a:lnTo>
                  <a:lnTo>
                    <a:pt x="18" y="0"/>
                  </a:lnTo>
                  <a:lnTo>
                    <a:pt x="22" y="0"/>
                  </a:lnTo>
                  <a:lnTo>
                    <a:pt x="25" y="0"/>
                  </a:lnTo>
                  <a:lnTo>
                    <a:pt x="28" y="0"/>
                  </a:lnTo>
                  <a:lnTo>
                    <a:pt x="31" y="0"/>
                  </a:lnTo>
                  <a:lnTo>
                    <a:pt x="34" y="0"/>
                  </a:lnTo>
                  <a:lnTo>
                    <a:pt x="36" y="1"/>
                  </a:lnTo>
                  <a:lnTo>
                    <a:pt x="38" y="1"/>
                  </a:lnTo>
                  <a:lnTo>
                    <a:pt x="41" y="2"/>
                  </a:lnTo>
                  <a:lnTo>
                    <a:pt x="43" y="3"/>
                  </a:lnTo>
                  <a:lnTo>
                    <a:pt x="45" y="4"/>
                  </a:lnTo>
                  <a:lnTo>
                    <a:pt x="47" y="6"/>
                  </a:lnTo>
                  <a:lnTo>
                    <a:pt x="49" y="7"/>
                  </a:lnTo>
                  <a:lnTo>
                    <a:pt x="50" y="9"/>
                  </a:lnTo>
                  <a:lnTo>
                    <a:pt x="52" y="11"/>
                  </a:lnTo>
                  <a:lnTo>
                    <a:pt x="53" y="13"/>
                  </a:lnTo>
                  <a:lnTo>
                    <a:pt x="54" y="15"/>
                  </a:lnTo>
                  <a:lnTo>
                    <a:pt x="56" y="18"/>
                  </a:lnTo>
                  <a:lnTo>
                    <a:pt x="56" y="20"/>
                  </a:lnTo>
                  <a:lnTo>
                    <a:pt x="57" y="23"/>
                  </a:lnTo>
                  <a:lnTo>
                    <a:pt x="58" y="26"/>
                  </a:lnTo>
                  <a:lnTo>
                    <a:pt x="58" y="30"/>
                  </a:lnTo>
                  <a:lnTo>
                    <a:pt x="59" y="33"/>
                  </a:lnTo>
                  <a:lnTo>
                    <a:pt x="59" y="36"/>
                  </a:lnTo>
                  <a:lnTo>
                    <a:pt x="59" y="40"/>
                  </a:lnTo>
                  <a:lnTo>
                    <a:pt x="59" y="44"/>
                  </a:lnTo>
                  <a:lnTo>
                    <a:pt x="58" y="48"/>
                  </a:lnTo>
                  <a:lnTo>
                    <a:pt x="58" y="53"/>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5" name="Freeform 71"/>
            <p:cNvSpPr>
              <a:spLocks/>
            </p:cNvSpPr>
            <p:nvPr/>
          </p:nvSpPr>
          <p:spPr bwMode="auto">
            <a:xfrm>
              <a:off x="4626" y="2510"/>
              <a:ext cx="49" cy="95"/>
            </a:xfrm>
            <a:custGeom>
              <a:avLst/>
              <a:gdLst/>
              <a:ahLst/>
              <a:cxnLst>
                <a:cxn ang="0">
                  <a:pos x="0" y="0"/>
                </a:cxn>
                <a:cxn ang="0">
                  <a:pos x="6" y="4"/>
                </a:cxn>
                <a:cxn ang="0">
                  <a:pos x="8" y="7"/>
                </a:cxn>
                <a:cxn ang="0">
                  <a:pos x="10" y="10"/>
                </a:cxn>
                <a:cxn ang="0">
                  <a:pos x="13" y="12"/>
                </a:cxn>
                <a:cxn ang="0">
                  <a:pos x="15" y="15"/>
                </a:cxn>
                <a:cxn ang="0">
                  <a:pos x="17" y="17"/>
                </a:cxn>
                <a:cxn ang="0">
                  <a:pos x="19" y="20"/>
                </a:cxn>
                <a:cxn ang="0">
                  <a:pos x="22" y="22"/>
                </a:cxn>
                <a:cxn ang="0">
                  <a:pos x="24" y="25"/>
                </a:cxn>
                <a:cxn ang="0">
                  <a:pos x="25" y="28"/>
                </a:cxn>
                <a:cxn ang="0">
                  <a:pos x="27" y="31"/>
                </a:cxn>
                <a:cxn ang="0">
                  <a:pos x="29" y="34"/>
                </a:cxn>
                <a:cxn ang="0">
                  <a:pos x="31" y="36"/>
                </a:cxn>
                <a:cxn ang="0">
                  <a:pos x="32" y="40"/>
                </a:cxn>
                <a:cxn ang="0">
                  <a:pos x="34" y="42"/>
                </a:cxn>
                <a:cxn ang="0">
                  <a:pos x="35" y="45"/>
                </a:cxn>
                <a:cxn ang="0">
                  <a:pos x="36" y="48"/>
                </a:cxn>
                <a:cxn ang="0">
                  <a:pos x="38" y="51"/>
                </a:cxn>
                <a:cxn ang="0">
                  <a:pos x="39" y="54"/>
                </a:cxn>
                <a:cxn ang="0">
                  <a:pos x="40" y="58"/>
                </a:cxn>
                <a:cxn ang="0">
                  <a:pos x="41" y="61"/>
                </a:cxn>
                <a:cxn ang="0">
                  <a:pos x="42" y="64"/>
                </a:cxn>
                <a:cxn ang="0">
                  <a:pos x="43" y="67"/>
                </a:cxn>
                <a:cxn ang="0">
                  <a:pos x="44" y="70"/>
                </a:cxn>
                <a:cxn ang="0">
                  <a:pos x="45" y="74"/>
                </a:cxn>
                <a:cxn ang="0">
                  <a:pos x="46" y="77"/>
                </a:cxn>
                <a:cxn ang="0">
                  <a:pos x="46" y="80"/>
                </a:cxn>
                <a:cxn ang="0">
                  <a:pos x="47" y="84"/>
                </a:cxn>
                <a:cxn ang="0">
                  <a:pos x="47" y="87"/>
                </a:cxn>
                <a:cxn ang="0">
                  <a:pos x="48" y="91"/>
                </a:cxn>
                <a:cxn ang="0">
                  <a:pos x="48" y="94"/>
                </a:cxn>
              </a:cxnLst>
              <a:rect l="0" t="0" r="r" b="b"/>
              <a:pathLst>
                <a:path w="49" h="95">
                  <a:moveTo>
                    <a:pt x="0" y="0"/>
                  </a:moveTo>
                  <a:lnTo>
                    <a:pt x="6" y="4"/>
                  </a:lnTo>
                  <a:lnTo>
                    <a:pt x="8" y="7"/>
                  </a:lnTo>
                  <a:lnTo>
                    <a:pt x="10" y="10"/>
                  </a:lnTo>
                  <a:lnTo>
                    <a:pt x="13" y="12"/>
                  </a:lnTo>
                  <a:lnTo>
                    <a:pt x="15" y="15"/>
                  </a:lnTo>
                  <a:lnTo>
                    <a:pt x="17" y="17"/>
                  </a:lnTo>
                  <a:lnTo>
                    <a:pt x="19" y="20"/>
                  </a:lnTo>
                  <a:lnTo>
                    <a:pt x="22" y="22"/>
                  </a:lnTo>
                  <a:lnTo>
                    <a:pt x="24" y="25"/>
                  </a:lnTo>
                  <a:lnTo>
                    <a:pt x="25" y="28"/>
                  </a:lnTo>
                  <a:lnTo>
                    <a:pt x="27" y="31"/>
                  </a:lnTo>
                  <a:lnTo>
                    <a:pt x="29" y="34"/>
                  </a:lnTo>
                  <a:lnTo>
                    <a:pt x="31" y="36"/>
                  </a:lnTo>
                  <a:lnTo>
                    <a:pt x="32" y="40"/>
                  </a:lnTo>
                  <a:lnTo>
                    <a:pt x="34" y="42"/>
                  </a:lnTo>
                  <a:lnTo>
                    <a:pt x="35" y="45"/>
                  </a:lnTo>
                  <a:lnTo>
                    <a:pt x="36" y="48"/>
                  </a:lnTo>
                  <a:lnTo>
                    <a:pt x="38" y="51"/>
                  </a:lnTo>
                  <a:lnTo>
                    <a:pt x="39" y="54"/>
                  </a:lnTo>
                  <a:lnTo>
                    <a:pt x="40" y="58"/>
                  </a:lnTo>
                  <a:lnTo>
                    <a:pt x="41" y="61"/>
                  </a:lnTo>
                  <a:lnTo>
                    <a:pt x="42" y="64"/>
                  </a:lnTo>
                  <a:lnTo>
                    <a:pt x="43" y="67"/>
                  </a:lnTo>
                  <a:lnTo>
                    <a:pt x="44" y="70"/>
                  </a:lnTo>
                  <a:lnTo>
                    <a:pt x="45" y="74"/>
                  </a:lnTo>
                  <a:lnTo>
                    <a:pt x="46" y="77"/>
                  </a:lnTo>
                  <a:lnTo>
                    <a:pt x="46" y="80"/>
                  </a:lnTo>
                  <a:lnTo>
                    <a:pt x="47" y="84"/>
                  </a:lnTo>
                  <a:lnTo>
                    <a:pt x="47" y="87"/>
                  </a:lnTo>
                  <a:lnTo>
                    <a:pt x="48" y="91"/>
                  </a:lnTo>
                  <a:lnTo>
                    <a:pt x="48" y="94"/>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6" name="Freeform 72"/>
            <p:cNvSpPr>
              <a:spLocks/>
            </p:cNvSpPr>
            <p:nvPr/>
          </p:nvSpPr>
          <p:spPr bwMode="auto">
            <a:xfrm>
              <a:off x="3112" y="3135"/>
              <a:ext cx="569" cy="237"/>
            </a:xfrm>
            <a:custGeom>
              <a:avLst/>
              <a:gdLst/>
              <a:ahLst/>
              <a:cxnLst>
                <a:cxn ang="0">
                  <a:pos x="0" y="0"/>
                </a:cxn>
                <a:cxn ang="0">
                  <a:pos x="11" y="37"/>
                </a:cxn>
                <a:cxn ang="0">
                  <a:pos x="20" y="53"/>
                </a:cxn>
                <a:cxn ang="0">
                  <a:pos x="30" y="67"/>
                </a:cxn>
                <a:cxn ang="0">
                  <a:pos x="42" y="80"/>
                </a:cxn>
                <a:cxn ang="0">
                  <a:pos x="56" y="92"/>
                </a:cxn>
                <a:cxn ang="0">
                  <a:pos x="71" y="102"/>
                </a:cxn>
                <a:cxn ang="0">
                  <a:pos x="87" y="111"/>
                </a:cxn>
                <a:cxn ang="0">
                  <a:pos x="105" y="119"/>
                </a:cxn>
                <a:cxn ang="0">
                  <a:pos x="124" y="127"/>
                </a:cxn>
                <a:cxn ang="0">
                  <a:pos x="143" y="133"/>
                </a:cxn>
                <a:cxn ang="0">
                  <a:pos x="164" y="139"/>
                </a:cxn>
                <a:cxn ang="0">
                  <a:pos x="185" y="143"/>
                </a:cxn>
                <a:cxn ang="0">
                  <a:pos x="206" y="148"/>
                </a:cxn>
                <a:cxn ang="0">
                  <a:pos x="229" y="151"/>
                </a:cxn>
                <a:cxn ang="0">
                  <a:pos x="252" y="155"/>
                </a:cxn>
                <a:cxn ang="0">
                  <a:pos x="274" y="158"/>
                </a:cxn>
                <a:cxn ang="0">
                  <a:pos x="297" y="161"/>
                </a:cxn>
                <a:cxn ang="0">
                  <a:pos x="320" y="164"/>
                </a:cxn>
                <a:cxn ang="0">
                  <a:pos x="343" y="167"/>
                </a:cxn>
                <a:cxn ang="0">
                  <a:pos x="366" y="170"/>
                </a:cxn>
                <a:cxn ang="0">
                  <a:pos x="388" y="173"/>
                </a:cxn>
                <a:cxn ang="0">
                  <a:pos x="410" y="176"/>
                </a:cxn>
                <a:cxn ang="0">
                  <a:pos x="432" y="180"/>
                </a:cxn>
                <a:cxn ang="0">
                  <a:pos x="452" y="184"/>
                </a:cxn>
                <a:cxn ang="0">
                  <a:pos x="472" y="189"/>
                </a:cxn>
                <a:cxn ang="0">
                  <a:pos x="491" y="195"/>
                </a:cxn>
                <a:cxn ang="0">
                  <a:pos x="509" y="201"/>
                </a:cxn>
                <a:cxn ang="0">
                  <a:pos x="526" y="208"/>
                </a:cxn>
                <a:cxn ang="0">
                  <a:pos x="541" y="217"/>
                </a:cxn>
                <a:cxn ang="0">
                  <a:pos x="555" y="226"/>
                </a:cxn>
                <a:cxn ang="0">
                  <a:pos x="568" y="236"/>
                </a:cxn>
              </a:cxnLst>
              <a:rect l="0" t="0" r="r" b="b"/>
              <a:pathLst>
                <a:path w="569" h="237">
                  <a:moveTo>
                    <a:pt x="0" y="0"/>
                  </a:moveTo>
                  <a:lnTo>
                    <a:pt x="11" y="37"/>
                  </a:lnTo>
                  <a:lnTo>
                    <a:pt x="20" y="53"/>
                  </a:lnTo>
                  <a:lnTo>
                    <a:pt x="30" y="67"/>
                  </a:lnTo>
                  <a:lnTo>
                    <a:pt x="42" y="80"/>
                  </a:lnTo>
                  <a:lnTo>
                    <a:pt x="56" y="92"/>
                  </a:lnTo>
                  <a:lnTo>
                    <a:pt x="71" y="102"/>
                  </a:lnTo>
                  <a:lnTo>
                    <a:pt x="87" y="111"/>
                  </a:lnTo>
                  <a:lnTo>
                    <a:pt x="105" y="119"/>
                  </a:lnTo>
                  <a:lnTo>
                    <a:pt x="124" y="127"/>
                  </a:lnTo>
                  <a:lnTo>
                    <a:pt x="143" y="133"/>
                  </a:lnTo>
                  <a:lnTo>
                    <a:pt x="164" y="139"/>
                  </a:lnTo>
                  <a:lnTo>
                    <a:pt x="185" y="143"/>
                  </a:lnTo>
                  <a:lnTo>
                    <a:pt x="206" y="148"/>
                  </a:lnTo>
                  <a:lnTo>
                    <a:pt x="229" y="151"/>
                  </a:lnTo>
                  <a:lnTo>
                    <a:pt x="252" y="155"/>
                  </a:lnTo>
                  <a:lnTo>
                    <a:pt x="274" y="158"/>
                  </a:lnTo>
                  <a:lnTo>
                    <a:pt x="297" y="161"/>
                  </a:lnTo>
                  <a:lnTo>
                    <a:pt x="320" y="164"/>
                  </a:lnTo>
                  <a:lnTo>
                    <a:pt x="343" y="167"/>
                  </a:lnTo>
                  <a:lnTo>
                    <a:pt x="366" y="170"/>
                  </a:lnTo>
                  <a:lnTo>
                    <a:pt x="388" y="173"/>
                  </a:lnTo>
                  <a:lnTo>
                    <a:pt x="410" y="176"/>
                  </a:lnTo>
                  <a:lnTo>
                    <a:pt x="432" y="180"/>
                  </a:lnTo>
                  <a:lnTo>
                    <a:pt x="452" y="184"/>
                  </a:lnTo>
                  <a:lnTo>
                    <a:pt x="472" y="189"/>
                  </a:lnTo>
                  <a:lnTo>
                    <a:pt x="491" y="195"/>
                  </a:lnTo>
                  <a:lnTo>
                    <a:pt x="509" y="201"/>
                  </a:lnTo>
                  <a:lnTo>
                    <a:pt x="526" y="208"/>
                  </a:lnTo>
                  <a:lnTo>
                    <a:pt x="541" y="217"/>
                  </a:lnTo>
                  <a:lnTo>
                    <a:pt x="555" y="226"/>
                  </a:lnTo>
                  <a:lnTo>
                    <a:pt x="568" y="23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7" name="Freeform 73"/>
            <p:cNvSpPr>
              <a:spLocks/>
            </p:cNvSpPr>
            <p:nvPr/>
          </p:nvSpPr>
          <p:spPr bwMode="auto">
            <a:xfrm>
              <a:off x="3668" y="3359"/>
              <a:ext cx="486" cy="450"/>
            </a:xfrm>
            <a:custGeom>
              <a:avLst/>
              <a:gdLst/>
              <a:ahLst/>
              <a:cxnLst>
                <a:cxn ang="0">
                  <a:pos x="0" y="0"/>
                </a:cxn>
                <a:cxn ang="0">
                  <a:pos x="27" y="27"/>
                </a:cxn>
                <a:cxn ang="0">
                  <a:pos x="42" y="40"/>
                </a:cxn>
                <a:cxn ang="0">
                  <a:pos x="56" y="53"/>
                </a:cxn>
                <a:cxn ang="0">
                  <a:pos x="72" y="66"/>
                </a:cxn>
                <a:cxn ang="0">
                  <a:pos x="88" y="79"/>
                </a:cxn>
                <a:cxn ang="0">
                  <a:pos x="104" y="91"/>
                </a:cxn>
                <a:cxn ang="0">
                  <a:pos x="120" y="104"/>
                </a:cxn>
                <a:cxn ang="0">
                  <a:pos x="137" y="116"/>
                </a:cxn>
                <a:cxn ang="0">
                  <a:pos x="154" y="129"/>
                </a:cxn>
                <a:cxn ang="0">
                  <a:pos x="171" y="141"/>
                </a:cxn>
                <a:cxn ang="0">
                  <a:pos x="188" y="154"/>
                </a:cxn>
                <a:cxn ang="0">
                  <a:pos x="206" y="166"/>
                </a:cxn>
                <a:cxn ang="0">
                  <a:pos x="223" y="179"/>
                </a:cxn>
                <a:cxn ang="0">
                  <a:pos x="240" y="192"/>
                </a:cxn>
                <a:cxn ang="0">
                  <a:pos x="258" y="205"/>
                </a:cxn>
                <a:cxn ang="0">
                  <a:pos x="275" y="218"/>
                </a:cxn>
                <a:cxn ang="0">
                  <a:pos x="292" y="231"/>
                </a:cxn>
                <a:cxn ang="0">
                  <a:pos x="308" y="244"/>
                </a:cxn>
                <a:cxn ang="0">
                  <a:pos x="325" y="258"/>
                </a:cxn>
                <a:cxn ang="0">
                  <a:pos x="341" y="272"/>
                </a:cxn>
                <a:cxn ang="0">
                  <a:pos x="357" y="286"/>
                </a:cxn>
                <a:cxn ang="0">
                  <a:pos x="372" y="301"/>
                </a:cxn>
                <a:cxn ang="0">
                  <a:pos x="387" y="315"/>
                </a:cxn>
                <a:cxn ang="0">
                  <a:pos x="402" y="331"/>
                </a:cxn>
                <a:cxn ang="0">
                  <a:pos x="416" y="346"/>
                </a:cxn>
                <a:cxn ang="0">
                  <a:pos x="429" y="362"/>
                </a:cxn>
                <a:cxn ang="0">
                  <a:pos x="442" y="378"/>
                </a:cxn>
                <a:cxn ang="0">
                  <a:pos x="454" y="395"/>
                </a:cxn>
                <a:cxn ang="0">
                  <a:pos x="465" y="412"/>
                </a:cxn>
                <a:cxn ang="0">
                  <a:pos x="475" y="430"/>
                </a:cxn>
                <a:cxn ang="0">
                  <a:pos x="485" y="449"/>
                </a:cxn>
              </a:cxnLst>
              <a:rect l="0" t="0" r="r" b="b"/>
              <a:pathLst>
                <a:path w="486" h="450">
                  <a:moveTo>
                    <a:pt x="0" y="0"/>
                  </a:moveTo>
                  <a:lnTo>
                    <a:pt x="27" y="27"/>
                  </a:lnTo>
                  <a:lnTo>
                    <a:pt x="42" y="40"/>
                  </a:lnTo>
                  <a:lnTo>
                    <a:pt x="56" y="53"/>
                  </a:lnTo>
                  <a:lnTo>
                    <a:pt x="72" y="66"/>
                  </a:lnTo>
                  <a:lnTo>
                    <a:pt x="88" y="79"/>
                  </a:lnTo>
                  <a:lnTo>
                    <a:pt x="104" y="91"/>
                  </a:lnTo>
                  <a:lnTo>
                    <a:pt x="120" y="104"/>
                  </a:lnTo>
                  <a:lnTo>
                    <a:pt x="137" y="116"/>
                  </a:lnTo>
                  <a:lnTo>
                    <a:pt x="154" y="129"/>
                  </a:lnTo>
                  <a:lnTo>
                    <a:pt x="171" y="141"/>
                  </a:lnTo>
                  <a:lnTo>
                    <a:pt x="188" y="154"/>
                  </a:lnTo>
                  <a:lnTo>
                    <a:pt x="206" y="166"/>
                  </a:lnTo>
                  <a:lnTo>
                    <a:pt x="223" y="179"/>
                  </a:lnTo>
                  <a:lnTo>
                    <a:pt x="240" y="192"/>
                  </a:lnTo>
                  <a:lnTo>
                    <a:pt x="258" y="205"/>
                  </a:lnTo>
                  <a:lnTo>
                    <a:pt x="275" y="218"/>
                  </a:lnTo>
                  <a:lnTo>
                    <a:pt x="292" y="231"/>
                  </a:lnTo>
                  <a:lnTo>
                    <a:pt x="308" y="244"/>
                  </a:lnTo>
                  <a:lnTo>
                    <a:pt x="325" y="258"/>
                  </a:lnTo>
                  <a:lnTo>
                    <a:pt x="341" y="272"/>
                  </a:lnTo>
                  <a:lnTo>
                    <a:pt x="357" y="286"/>
                  </a:lnTo>
                  <a:lnTo>
                    <a:pt x="372" y="301"/>
                  </a:lnTo>
                  <a:lnTo>
                    <a:pt x="387" y="315"/>
                  </a:lnTo>
                  <a:lnTo>
                    <a:pt x="402" y="331"/>
                  </a:lnTo>
                  <a:lnTo>
                    <a:pt x="416" y="346"/>
                  </a:lnTo>
                  <a:lnTo>
                    <a:pt x="429" y="362"/>
                  </a:lnTo>
                  <a:lnTo>
                    <a:pt x="442" y="378"/>
                  </a:lnTo>
                  <a:lnTo>
                    <a:pt x="454" y="395"/>
                  </a:lnTo>
                  <a:lnTo>
                    <a:pt x="465" y="412"/>
                  </a:lnTo>
                  <a:lnTo>
                    <a:pt x="475" y="430"/>
                  </a:lnTo>
                  <a:lnTo>
                    <a:pt x="485" y="449"/>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18" name="Line 74"/>
            <p:cNvSpPr>
              <a:spLocks noChangeShapeType="1"/>
            </p:cNvSpPr>
            <p:nvPr/>
          </p:nvSpPr>
          <p:spPr bwMode="auto">
            <a:xfrm>
              <a:off x="4011" y="3194"/>
              <a:ext cx="0" cy="48"/>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3019" name="Freeform 75"/>
            <p:cNvSpPr>
              <a:spLocks/>
            </p:cNvSpPr>
            <p:nvPr/>
          </p:nvSpPr>
          <p:spPr bwMode="auto">
            <a:xfrm>
              <a:off x="1203" y="936"/>
              <a:ext cx="260" cy="205"/>
            </a:xfrm>
            <a:custGeom>
              <a:avLst/>
              <a:gdLst/>
              <a:ahLst/>
              <a:cxnLst>
                <a:cxn ang="0">
                  <a:pos x="257" y="50"/>
                </a:cxn>
                <a:cxn ang="0">
                  <a:pos x="252" y="49"/>
                </a:cxn>
                <a:cxn ang="0">
                  <a:pos x="245" y="47"/>
                </a:cxn>
                <a:cxn ang="0">
                  <a:pos x="235" y="44"/>
                </a:cxn>
                <a:cxn ang="0">
                  <a:pos x="223" y="40"/>
                </a:cxn>
                <a:cxn ang="0">
                  <a:pos x="209" y="36"/>
                </a:cxn>
                <a:cxn ang="0">
                  <a:pos x="195" y="30"/>
                </a:cxn>
                <a:cxn ang="0">
                  <a:pos x="181" y="25"/>
                </a:cxn>
                <a:cxn ang="0">
                  <a:pos x="170" y="20"/>
                </a:cxn>
                <a:cxn ang="0">
                  <a:pos x="164" y="15"/>
                </a:cxn>
                <a:cxn ang="0">
                  <a:pos x="158" y="10"/>
                </a:cxn>
                <a:cxn ang="0">
                  <a:pos x="153" y="6"/>
                </a:cxn>
                <a:cxn ang="0">
                  <a:pos x="148" y="3"/>
                </a:cxn>
                <a:cxn ang="0">
                  <a:pos x="142" y="0"/>
                </a:cxn>
                <a:cxn ang="0">
                  <a:pos x="135" y="0"/>
                </a:cxn>
                <a:cxn ang="0">
                  <a:pos x="119" y="1"/>
                </a:cxn>
                <a:cxn ang="0">
                  <a:pos x="101" y="4"/>
                </a:cxn>
                <a:cxn ang="0">
                  <a:pos x="86" y="9"/>
                </a:cxn>
                <a:cxn ang="0">
                  <a:pos x="73" y="16"/>
                </a:cxn>
                <a:cxn ang="0">
                  <a:pos x="61" y="25"/>
                </a:cxn>
                <a:cxn ang="0">
                  <a:pos x="50" y="37"/>
                </a:cxn>
                <a:cxn ang="0">
                  <a:pos x="40" y="50"/>
                </a:cxn>
                <a:cxn ang="0">
                  <a:pos x="30" y="67"/>
                </a:cxn>
                <a:cxn ang="0">
                  <a:pos x="23" y="82"/>
                </a:cxn>
                <a:cxn ang="0">
                  <a:pos x="21" y="88"/>
                </a:cxn>
                <a:cxn ang="0">
                  <a:pos x="21" y="93"/>
                </a:cxn>
                <a:cxn ang="0">
                  <a:pos x="21" y="98"/>
                </a:cxn>
                <a:cxn ang="0">
                  <a:pos x="23" y="104"/>
                </a:cxn>
                <a:cxn ang="0">
                  <a:pos x="24" y="110"/>
                </a:cxn>
                <a:cxn ang="0">
                  <a:pos x="25" y="117"/>
                </a:cxn>
                <a:cxn ang="0">
                  <a:pos x="25" y="125"/>
                </a:cxn>
                <a:cxn ang="0">
                  <a:pos x="26" y="132"/>
                </a:cxn>
                <a:cxn ang="0">
                  <a:pos x="26" y="135"/>
                </a:cxn>
                <a:cxn ang="0">
                  <a:pos x="27" y="138"/>
                </a:cxn>
                <a:cxn ang="0">
                  <a:pos x="27" y="141"/>
                </a:cxn>
                <a:cxn ang="0">
                  <a:pos x="27" y="143"/>
                </a:cxn>
                <a:cxn ang="0">
                  <a:pos x="27" y="146"/>
                </a:cxn>
                <a:cxn ang="0">
                  <a:pos x="27" y="149"/>
                </a:cxn>
                <a:cxn ang="0">
                  <a:pos x="26" y="153"/>
                </a:cxn>
                <a:cxn ang="0">
                  <a:pos x="22" y="159"/>
                </a:cxn>
                <a:cxn ang="0">
                  <a:pos x="19" y="163"/>
                </a:cxn>
                <a:cxn ang="0">
                  <a:pos x="15" y="167"/>
                </a:cxn>
                <a:cxn ang="0">
                  <a:pos x="11" y="170"/>
                </a:cxn>
                <a:cxn ang="0">
                  <a:pos x="8" y="172"/>
                </a:cxn>
                <a:cxn ang="0">
                  <a:pos x="5" y="174"/>
                </a:cxn>
                <a:cxn ang="0">
                  <a:pos x="1" y="176"/>
                </a:cxn>
                <a:cxn ang="0">
                  <a:pos x="0" y="178"/>
                </a:cxn>
                <a:cxn ang="0">
                  <a:pos x="0" y="178"/>
                </a:cxn>
                <a:cxn ang="0">
                  <a:pos x="0" y="178"/>
                </a:cxn>
                <a:cxn ang="0">
                  <a:pos x="0" y="178"/>
                </a:cxn>
                <a:cxn ang="0">
                  <a:pos x="0" y="178"/>
                </a:cxn>
                <a:cxn ang="0">
                  <a:pos x="0" y="178"/>
                </a:cxn>
                <a:cxn ang="0">
                  <a:pos x="0" y="178"/>
                </a:cxn>
                <a:cxn ang="0">
                  <a:pos x="0" y="178"/>
                </a:cxn>
                <a:cxn ang="0">
                  <a:pos x="0" y="180"/>
                </a:cxn>
                <a:cxn ang="0">
                  <a:pos x="0" y="184"/>
                </a:cxn>
                <a:cxn ang="0">
                  <a:pos x="0" y="188"/>
                </a:cxn>
                <a:cxn ang="0">
                  <a:pos x="0" y="192"/>
                </a:cxn>
                <a:cxn ang="0">
                  <a:pos x="0" y="197"/>
                </a:cxn>
                <a:cxn ang="0">
                  <a:pos x="0" y="200"/>
                </a:cxn>
                <a:cxn ang="0">
                  <a:pos x="0" y="203"/>
                </a:cxn>
                <a:cxn ang="0">
                  <a:pos x="0" y="204"/>
                </a:cxn>
              </a:cxnLst>
              <a:rect l="0" t="0" r="r" b="b"/>
              <a:pathLst>
                <a:path w="260" h="205">
                  <a:moveTo>
                    <a:pt x="259" y="51"/>
                  </a:moveTo>
                  <a:lnTo>
                    <a:pt x="259" y="51"/>
                  </a:lnTo>
                  <a:lnTo>
                    <a:pt x="258" y="51"/>
                  </a:lnTo>
                  <a:lnTo>
                    <a:pt x="257" y="50"/>
                  </a:lnTo>
                  <a:lnTo>
                    <a:pt x="256" y="50"/>
                  </a:lnTo>
                  <a:lnTo>
                    <a:pt x="255" y="50"/>
                  </a:lnTo>
                  <a:lnTo>
                    <a:pt x="254" y="50"/>
                  </a:lnTo>
                  <a:lnTo>
                    <a:pt x="252" y="49"/>
                  </a:lnTo>
                  <a:lnTo>
                    <a:pt x="251" y="48"/>
                  </a:lnTo>
                  <a:lnTo>
                    <a:pt x="249" y="48"/>
                  </a:lnTo>
                  <a:lnTo>
                    <a:pt x="247" y="48"/>
                  </a:lnTo>
                  <a:lnTo>
                    <a:pt x="245" y="47"/>
                  </a:lnTo>
                  <a:lnTo>
                    <a:pt x="242" y="46"/>
                  </a:lnTo>
                  <a:lnTo>
                    <a:pt x="240" y="45"/>
                  </a:lnTo>
                  <a:lnTo>
                    <a:pt x="237" y="44"/>
                  </a:lnTo>
                  <a:lnTo>
                    <a:pt x="235" y="44"/>
                  </a:lnTo>
                  <a:lnTo>
                    <a:pt x="232" y="43"/>
                  </a:lnTo>
                  <a:lnTo>
                    <a:pt x="229" y="42"/>
                  </a:lnTo>
                  <a:lnTo>
                    <a:pt x="226" y="41"/>
                  </a:lnTo>
                  <a:lnTo>
                    <a:pt x="223" y="40"/>
                  </a:lnTo>
                  <a:lnTo>
                    <a:pt x="219" y="39"/>
                  </a:lnTo>
                  <a:lnTo>
                    <a:pt x="216" y="38"/>
                  </a:lnTo>
                  <a:lnTo>
                    <a:pt x="213" y="37"/>
                  </a:lnTo>
                  <a:lnTo>
                    <a:pt x="209" y="36"/>
                  </a:lnTo>
                  <a:lnTo>
                    <a:pt x="206" y="34"/>
                  </a:lnTo>
                  <a:lnTo>
                    <a:pt x="203" y="33"/>
                  </a:lnTo>
                  <a:lnTo>
                    <a:pt x="199" y="32"/>
                  </a:lnTo>
                  <a:lnTo>
                    <a:pt x="195" y="30"/>
                  </a:lnTo>
                  <a:lnTo>
                    <a:pt x="192" y="29"/>
                  </a:lnTo>
                  <a:lnTo>
                    <a:pt x="188" y="28"/>
                  </a:lnTo>
                  <a:lnTo>
                    <a:pt x="185" y="26"/>
                  </a:lnTo>
                  <a:lnTo>
                    <a:pt x="181" y="25"/>
                  </a:lnTo>
                  <a:lnTo>
                    <a:pt x="177" y="23"/>
                  </a:lnTo>
                  <a:lnTo>
                    <a:pt x="174" y="22"/>
                  </a:lnTo>
                  <a:lnTo>
                    <a:pt x="172" y="21"/>
                  </a:lnTo>
                  <a:lnTo>
                    <a:pt x="170" y="20"/>
                  </a:lnTo>
                  <a:lnTo>
                    <a:pt x="169" y="18"/>
                  </a:lnTo>
                  <a:lnTo>
                    <a:pt x="167" y="17"/>
                  </a:lnTo>
                  <a:lnTo>
                    <a:pt x="165" y="16"/>
                  </a:lnTo>
                  <a:lnTo>
                    <a:pt x="164" y="15"/>
                  </a:lnTo>
                  <a:lnTo>
                    <a:pt x="162" y="14"/>
                  </a:lnTo>
                  <a:lnTo>
                    <a:pt x="161" y="13"/>
                  </a:lnTo>
                  <a:lnTo>
                    <a:pt x="159" y="12"/>
                  </a:lnTo>
                  <a:lnTo>
                    <a:pt x="158" y="10"/>
                  </a:lnTo>
                  <a:lnTo>
                    <a:pt x="157" y="9"/>
                  </a:lnTo>
                  <a:lnTo>
                    <a:pt x="155" y="8"/>
                  </a:lnTo>
                  <a:lnTo>
                    <a:pt x="154" y="7"/>
                  </a:lnTo>
                  <a:lnTo>
                    <a:pt x="153" y="6"/>
                  </a:lnTo>
                  <a:lnTo>
                    <a:pt x="152" y="5"/>
                  </a:lnTo>
                  <a:lnTo>
                    <a:pt x="151" y="4"/>
                  </a:lnTo>
                  <a:lnTo>
                    <a:pt x="149" y="4"/>
                  </a:lnTo>
                  <a:lnTo>
                    <a:pt x="148" y="3"/>
                  </a:lnTo>
                  <a:lnTo>
                    <a:pt x="147" y="2"/>
                  </a:lnTo>
                  <a:lnTo>
                    <a:pt x="145" y="2"/>
                  </a:lnTo>
                  <a:lnTo>
                    <a:pt x="144" y="1"/>
                  </a:lnTo>
                  <a:lnTo>
                    <a:pt x="142" y="0"/>
                  </a:lnTo>
                  <a:lnTo>
                    <a:pt x="141" y="0"/>
                  </a:lnTo>
                  <a:lnTo>
                    <a:pt x="139" y="0"/>
                  </a:lnTo>
                  <a:lnTo>
                    <a:pt x="137" y="0"/>
                  </a:lnTo>
                  <a:lnTo>
                    <a:pt x="135" y="0"/>
                  </a:lnTo>
                  <a:lnTo>
                    <a:pt x="133" y="0"/>
                  </a:lnTo>
                  <a:lnTo>
                    <a:pt x="131" y="0"/>
                  </a:lnTo>
                  <a:lnTo>
                    <a:pt x="129" y="0"/>
                  </a:lnTo>
                  <a:lnTo>
                    <a:pt x="119" y="1"/>
                  </a:lnTo>
                  <a:lnTo>
                    <a:pt x="115" y="2"/>
                  </a:lnTo>
                  <a:lnTo>
                    <a:pt x="110" y="2"/>
                  </a:lnTo>
                  <a:lnTo>
                    <a:pt x="106" y="3"/>
                  </a:lnTo>
                  <a:lnTo>
                    <a:pt x="101" y="4"/>
                  </a:lnTo>
                  <a:lnTo>
                    <a:pt x="97" y="5"/>
                  </a:lnTo>
                  <a:lnTo>
                    <a:pt x="93" y="6"/>
                  </a:lnTo>
                  <a:lnTo>
                    <a:pt x="90" y="8"/>
                  </a:lnTo>
                  <a:lnTo>
                    <a:pt x="86" y="9"/>
                  </a:lnTo>
                  <a:lnTo>
                    <a:pt x="83" y="11"/>
                  </a:lnTo>
                  <a:lnTo>
                    <a:pt x="79" y="12"/>
                  </a:lnTo>
                  <a:lnTo>
                    <a:pt x="76" y="14"/>
                  </a:lnTo>
                  <a:lnTo>
                    <a:pt x="73" y="16"/>
                  </a:lnTo>
                  <a:lnTo>
                    <a:pt x="69" y="18"/>
                  </a:lnTo>
                  <a:lnTo>
                    <a:pt x="67" y="21"/>
                  </a:lnTo>
                  <a:lnTo>
                    <a:pt x="63" y="23"/>
                  </a:lnTo>
                  <a:lnTo>
                    <a:pt x="61" y="25"/>
                  </a:lnTo>
                  <a:lnTo>
                    <a:pt x="58" y="28"/>
                  </a:lnTo>
                  <a:lnTo>
                    <a:pt x="55" y="31"/>
                  </a:lnTo>
                  <a:lnTo>
                    <a:pt x="53" y="34"/>
                  </a:lnTo>
                  <a:lnTo>
                    <a:pt x="50" y="37"/>
                  </a:lnTo>
                  <a:lnTo>
                    <a:pt x="47" y="40"/>
                  </a:lnTo>
                  <a:lnTo>
                    <a:pt x="45" y="43"/>
                  </a:lnTo>
                  <a:lnTo>
                    <a:pt x="42" y="47"/>
                  </a:lnTo>
                  <a:lnTo>
                    <a:pt x="40" y="50"/>
                  </a:lnTo>
                  <a:lnTo>
                    <a:pt x="37" y="54"/>
                  </a:lnTo>
                  <a:lnTo>
                    <a:pt x="35" y="58"/>
                  </a:lnTo>
                  <a:lnTo>
                    <a:pt x="33" y="62"/>
                  </a:lnTo>
                  <a:lnTo>
                    <a:pt x="30" y="67"/>
                  </a:lnTo>
                  <a:lnTo>
                    <a:pt x="28" y="72"/>
                  </a:lnTo>
                  <a:lnTo>
                    <a:pt x="26" y="76"/>
                  </a:lnTo>
                  <a:lnTo>
                    <a:pt x="24" y="80"/>
                  </a:lnTo>
                  <a:lnTo>
                    <a:pt x="23" y="82"/>
                  </a:lnTo>
                  <a:lnTo>
                    <a:pt x="23" y="83"/>
                  </a:lnTo>
                  <a:lnTo>
                    <a:pt x="22" y="85"/>
                  </a:lnTo>
                  <a:lnTo>
                    <a:pt x="22" y="86"/>
                  </a:lnTo>
                  <a:lnTo>
                    <a:pt x="21" y="88"/>
                  </a:lnTo>
                  <a:lnTo>
                    <a:pt x="21" y="89"/>
                  </a:lnTo>
                  <a:lnTo>
                    <a:pt x="21" y="90"/>
                  </a:lnTo>
                  <a:lnTo>
                    <a:pt x="21" y="92"/>
                  </a:lnTo>
                  <a:lnTo>
                    <a:pt x="21" y="93"/>
                  </a:lnTo>
                  <a:lnTo>
                    <a:pt x="21" y="95"/>
                  </a:lnTo>
                  <a:lnTo>
                    <a:pt x="21" y="96"/>
                  </a:lnTo>
                  <a:lnTo>
                    <a:pt x="21" y="97"/>
                  </a:lnTo>
                  <a:lnTo>
                    <a:pt x="21" y="98"/>
                  </a:lnTo>
                  <a:lnTo>
                    <a:pt x="22" y="100"/>
                  </a:lnTo>
                  <a:lnTo>
                    <a:pt x="22" y="101"/>
                  </a:lnTo>
                  <a:lnTo>
                    <a:pt x="22" y="102"/>
                  </a:lnTo>
                  <a:lnTo>
                    <a:pt x="23" y="104"/>
                  </a:lnTo>
                  <a:lnTo>
                    <a:pt x="23" y="105"/>
                  </a:lnTo>
                  <a:lnTo>
                    <a:pt x="23" y="107"/>
                  </a:lnTo>
                  <a:lnTo>
                    <a:pt x="23" y="108"/>
                  </a:lnTo>
                  <a:lnTo>
                    <a:pt x="24" y="110"/>
                  </a:lnTo>
                  <a:lnTo>
                    <a:pt x="24" y="112"/>
                  </a:lnTo>
                  <a:lnTo>
                    <a:pt x="24" y="113"/>
                  </a:lnTo>
                  <a:lnTo>
                    <a:pt x="25" y="115"/>
                  </a:lnTo>
                  <a:lnTo>
                    <a:pt x="25" y="117"/>
                  </a:lnTo>
                  <a:lnTo>
                    <a:pt x="25" y="119"/>
                  </a:lnTo>
                  <a:lnTo>
                    <a:pt x="25" y="121"/>
                  </a:lnTo>
                  <a:lnTo>
                    <a:pt x="25" y="123"/>
                  </a:lnTo>
                  <a:lnTo>
                    <a:pt x="25" y="125"/>
                  </a:lnTo>
                  <a:lnTo>
                    <a:pt x="26" y="128"/>
                  </a:lnTo>
                  <a:lnTo>
                    <a:pt x="26" y="130"/>
                  </a:lnTo>
                  <a:lnTo>
                    <a:pt x="26" y="131"/>
                  </a:lnTo>
                  <a:lnTo>
                    <a:pt x="26" y="132"/>
                  </a:lnTo>
                  <a:lnTo>
                    <a:pt x="26" y="133"/>
                  </a:lnTo>
                  <a:lnTo>
                    <a:pt x="26" y="134"/>
                  </a:lnTo>
                  <a:lnTo>
                    <a:pt x="26" y="134"/>
                  </a:lnTo>
                  <a:lnTo>
                    <a:pt x="26" y="135"/>
                  </a:lnTo>
                  <a:lnTo>
                    <a:pt x="26" y="136"/>
                  </a:lnTo>
                  <a:lnTo>
                    <a:pt x="27" y="137"/>
                  </a:lnTo>
                  <a:lnTo>
                    <a:pt x="27" y="138"/>
                  </a:lnTo>
                  <a:lnTo>
                    <a:pt x="27" y="138"/>
                  </a:lnTo>
                  <a:lnTo>
                    <a:pt x="27" y="139"/>
                  </a:lnTo>
                  <a:lnTo>
                    <a:pt x="27" y="140"/>
                  </a:lnTo>
                  <a:lnTo>
                    <a:pt x="27" y="140"/>
                  </a:lnTo>
                  <a:lnTo>
                    <a:pt x="27" y="141"/>
                  </a:lnTo>
                  <a:lnTo>
                    <a:pt x="27" y="142"/>
                  </a:lnTo>
                  <a:lnTo>
                    <a:pt x="27" y="142"/>
                  </a:lnTo>
                  <a:lnTo>
                    <a:pt x="27" y="143"/>
                  </a:lnTo>
                  <a:lnTo>
                    <a:pt x="27" y="143"/>
                  </a:lnTo>
                  <a:lnTo>
                    <a:pt x="27" y="144"/>
                  </a:lnTo>
                  <a:lnTo>
                    <a:pt x="27" y="145"/>
                  </a:lnTo>
                  <a:lnTo>
                    <a:pt x="27" y="145"/>
                  </a:lnTo>
                  <a:lnTo>
                    <a:pt x="27" y="146"/>
                  </a:lnTo>
                  <a:lnTo>
                    <a:pt x="27" y="147"/>
                  </a:lnTo>
                  <a:lnTo>
                    <a:pt x="27" y="148"/>
                  </a:lnTo>
                  <a:lnTo>
                    <a:pt x="27" y="148"/>
                  </a:lnTo>
                  <a:lnTo>
                    <a:pt x="27" y="149"/>
                  </a:lnTo>
                  <a:lnTo>
                    <a:pt x="27" y="150"/>
                  </a:lnTo>
                  <a:lnTo>
                    <a:pt x="26" y="151"/>
                  </a:lnTo>
                  <a:lnTo>
                    <a:pt x="26" y="152"/>
                  </a:lnTo>
                  <a:lnTo>
                    <a:pt x="26" y="153"/>
                  </a:lnTo>
                  <a:lnTo>
                    <a:pt x="24" y="156"/>
                  </a:lnTo>
                  <a:lnTo>
                    <a:pt x="23" y="157"/>
                  </a:lnTo>
                  <a:lnTo>
                    <a:pt x="23" y="158"/>
                  </a:lnTo>
                  <a:lnTo>
                    <a:pt x="22" y="159"/>
                  </a:lnTo>
                  <a:lnTo>
                    <a:pt x="21" y="160"/>
                  </a:lnTo>
                  <a:lnTo>
                    <a:pt x="20" y="162"/>
                  </a:lnTo>
                  <a:lnTo>
                    <a:pt x="19" y="162"/>
                  </a:lnTo>
                  <a:lnTo>
                    <a:pt x="19" y="163"/>
                  </a:lnTo>
                  <a:lnTo>
                    <a:pt x="18" y="164"/>
                  </a:lnTo>
                  <a:lnTo>
                    <a:pt x="17" y="165"/>
                  </a:lnTo>
                  <a:lnTo>
                    <a:pt x="16" y="166"/>
                  </a:lnTo>
                  <a:lnTo>
                    <a:pt x="15" y="167"/>
                  </a:lnTo>
                  <a:lnTo>
                    <a:pt x="14" y="168"/>
                  </a:lnTo>
                  <a:lnTo>
                    <a:pt x="13" y="168"/>
                  </a:lnTo>
                  <a:lnTo>
                    <a:pt x="13" y="169"/>
                  </a:lnTo>
                  <a:lnTo>
                    <a:pt x="11" y="170"/>
                  </a:lnTo>
                  <a:lnTo>
                    <a:pt x="11" y="170"/>
                  </a:lnTo>
                  <a:lnTo>
                    <a:pt x="10" y="171"/>
                  </a:lnTo>
                  <a:lnTo>
                    <a:pt x="9" y="172"/>
                  </a:lnTo>
                  <a:lnTo>
                    <a:pt x="8" y="172"/>
                  </a:lnTo>
                  <a:lnTo>
                    <a:pt x="7" y="172"/>
                  </a:lnTo>
                  <a:lnTo>
                    <a:pt x="6" y="173"/>
                  </a:lnTo>
                  <a:lnTo>
                    <a:pt x="5" y="174"/>
                  </a:lnTo>
                  <a:lnTo>
                    <a:pt x="5" y="174"/>
                  </a:lnTo>
                  <a:lnTo>
                    <a:pt x="4" y="175"/>
                  </a:lnTo>
                  <a:lnTo>
                    <a:pt x="3" y="175"/>
                  </a:lnTo>
                  <a:lnTo>
                    <a:pt x="2" y="176"/>
                  </a:lnTo>
                  <a:lnTo>
                    <a:pt x="1" y="176"/>
                  </a:lnTo>
                  <a:lnTo>
                    <a:pt x="1" y="177"/>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80"/>
                  </a:lnTo>
                  <a:lnTo>
                    <a:pt x="0" y="180"/>
                  </a:lnTo>
                  <a:lnTo>
                    <a:pt x="0" y="181"/>
                  </a:lnTo>
                  <a:lnTo>
                    <a:pt x="0" y="182"/>
                  </a:lnTo>
                  <a:lnTo>
                    <a:pt x="0" y="183"/>
                  </a:lnTo>
                  <a:lnTo>
                    <a:pt x="0" y="184"/>
                  </a:lnTo>
                  <a:lnTo>
                    <a:pt x="0" y="185"/>
                  </a:lnTo>
                  <a:lnTo>
                    <a:pt x="0" y="186"/>
                  </a:lnTo>
                  <a:lnTo>
                    <a:pt x="0" y="187"/>
                  </a:lnTo>
                  <a:lnTo>
                    <a:pt x="0" y="188"/>
                  </a:lnTo>
                  <a:lnTo>
                    <a:pt x="0" y="189"/>
                  </a:lnTo>
                  <a:lnTo>
                    <a:pt x="0" y="190"/>
                  </a:lnTo>
                  <a:lnTo>
                    <a:pt x="0" y="192"/>
                  </a:lnTo>
                  <a:lnTo>
                    <a:pt x="0" y="192"/>
                  </a:lnTo>
                  <a:lnTo>
                    <a:pt x="0" y="194"/>
                  </a:lnTo>
                  <a:lnTo>
                    <a:pt x="0" y="195"/>
                  </a:lnTo>
                  <a:lnTo>
                    <a:pt x="0" y="196"/>
                  </a:lnTo>
                  <a:lnTo>
                    <a:pt x="0" y="197"/>
                  </a:lnTo>
                  <a:lnTo>
                    <a:pt x="0" y="198"/>
                  </a:lnTo>
                  <a:lnTo>
                    <a:pt x="0" y="198"/>
                  </a:lnTo>
                  <a:lnTo>
                    <a:pt x="0" y="200"/>
                  </a:lnTo>
                  <a:lnTo>
                    <a:pt x="0" y="200"/>
                  </a:lnTo>
                  <a:lnTo>
                    <a:pt x="0" y="201"/>
                  </a:lnTo>
                  <a:lnTo>
                    <a:pt x="0" y="202"/>
                  </a:lnTo>
                  <a:lnTo>
                    <a:pt x="0" y="202"/>
                  </a:lnTo>
                  <a:lnTo>
                    <a:pt x="0" y="203"/>
                  </a:lnTo>
                  <a:lnTo>
                    <a:pt x="0" y="203"/>
                  </a:lnTo>
                  <a:lnTo>
                    <a:pt x="0" y="204"/>
                  </a:lnTo>
                  <a:lnTo>
                    <a:pt x="0" y="204"/>
                  </a:lnTo>
                  <a:lnTo>
                    <a:pt x="0" y="204"/>
                  </a:lnTo>
                  <a:lnTo>
                    <a:pt x="0" y="204"/>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20" name="Freeform 76"/>
            <p:cNvSpPr>
              <a:spLocks/>
            </p:cNvSpPr>
            <p:nvPr/>
          </p:nvSpPr>
          <p:spPr bwMode="auto">
            <a:xfrm>
              <a:off x="914" y="1294"/>
              <a:ext cx="82" cy="335"/>
            </a:xfrm>
            <a:custGeom>
              <a:avLst/>
              <a:gdLst/>
              <a:ahLst/>
              <a:cxnLst>
                <a:cxn ang="0">
                  <a:pos x="80" y="2"/>
                </a:cxn>
                <a:cxn ang="0">
                  <a:pos x="76" y="9"/>
                </a:cxn>
                <a:cxn ang="0">
                  <a:pos x="71" y="19"/>
                </a:cxn>
                <a:cxn ang="0">
                  <a:pos x="64" y="32"/>
                </a:cxn>
                <a:cxn ang="0">
                  <a:pos x="57" y="46"/>
                </a:cxn>
                <a:cxn ang="0">
                  <a:pos x="50" y="60"/>
                </a:cxn>
                <a:cxn ang="0">
                  <a:pos x="45" y="70"/>
                </a:cxn>
                <a:cxn ang="0">
                  <a:pos x="41" y="77"/>
                </a:cxn>
                <a:cxn ang="0">
                  <a:pos x="37" y="84"/>
                </a:cxn>
                <a:cxn ang="0">
                  <a:pos x="32" y="95"/>
                </a:cxn>
                <a:cxn ang="0">
                  <a:pos x="24" y="110"/>
                </a:cxn>
                <a:cxn ang="0">
                  <a:pos x="18" y="119"/>
                </a:cxn>
                <a:cxn ang="0">
                  <a:pos x="14" y="126"/>
                </a:cxn>
                <a:cxn ang="0">
                  <a:pos x="9" y="134"/>
                </a:cxn>
                <a:cxn ang="0">
                  <a:pos x="6" y="144"/>
                </a:cxn>
                <a:cxn ang="0">
                  <a:pos x="2" y="159"/>
                </a:cxn>
                <a:cxn ang="0">
                  <a:pos x="0" y="168"/>
                </a:cxn>
                <a:cxn ang="0">
                  <a:pos x="1" y="176"/>
                </a:cxn>
                <a:cxn ang="0">
                  <a:pos x="2" y="184"/>
                </a:cxn>
                <a:cxn ang="0">
                  <a:pos x="2" y="193"/>
                </a:cxn>
                <a:cxn ang="0">
                  <a:pos x="3" y="206"/>
                </a:cxn>
                <a:cxn ang="0">
                  <a:pos x="3" y="211"/>
                </a:cxn>
                <a:cxn ang="0">
                  <a:pos x="3" y="215"/>
                </a:cxn>
                <a:cxn ang="0">
                  <a:pos x="3" y="219"/>
                </a:cxn>
                <a:cxn ang="0">
                  <a:pos x="3" y="223"/>
                </a:cxn>
                <a:cxn ang="0">
                  <a:pos x="3" y="230"/>
                </a:cxn>
                <a:cxn ang="0">
                  <a:pos x="3" y="237"/>
                </a:cxn>
                <a:cxn ang="0">
                  <a:pos x="3" y="242"/>
                </a:cxn>
                <a:cxn ang="0">
                  <a:pos x="3" y="247"/>
                </a:cxn>
                <a:cxn ang="0">
                  <a:pos x="3" y="251"/>
                </a:cxn>
                <a:cxn ang="0">
                  <a:pos x="3" y="254"/>
                </a:cxn>
                <a:cxn ang="0">
                  <a:pos x="3" y="255"/>
                </a:cxn>
                <a:cxn ang="0">
                  <a:pos x="3" y="255"/>
                </a:cxn>
                <a:cxn ang="0">
                  <a:pos x="3" y="255"/>
                </a:cxn>
                <a:cxn ang="0">
                  <a:pos x="3" y="255"/>
                </a:cxn>
                <a:cxn ang="0">
                  <a:pos x="3" y="255"/>
                </a:cxn>
                <a:cxn ang="0">
                  <a:pos x="3" y="258"/>
                </a:cxn>
                <a:cxn ang="0">
                  <a:pos x="2" y="262"/>
                </a:cxn>
                <a:cxn ang="0">
                  <a:pos x="2" y="266"/>
                </a:cxn>
                <a:cxn ang="0">
                  <a:pos x="2" y="271"/>
                </a:cxn>
                <a:cxn ang="0">
                  <a:pos x="2" y="277"/>
                </a:cxn>
                <a:cxn ang="0">
                  <a:pos x="5" y="290"/>
                </a:cxn>
                <a:cxn ang="0">
                  <a:pos x="8" y="302"/>
                </a:cxn>
                <a:cxn ang="0">
                  <a:pos x="10" y="311"/>
                </a:cxn>
                <a:cxn ang="0">
                  <a:pos x="15" y="320"/>
                </a:cxn>
                <a:cxn ang="0">
                  <a:pos x="22" y="327"/>
                </a:cxn>
                <a:cxn ang="0">
                  <a:pos x="32" y="333"/>
                </a:cxn>
                <a:cxn ang="0">
                  <a:pos x="37" y="334"/>
                </a:cxn>
                <a:cxn ang="0">
                  <a:pos x="42" y="334"/>
                </a:cxn>
                <a:cxn ang="0">
                  <a:pos x="47" y="333"/>
                </a:cxn>
                <a:cxn ang="0">
                  <a:pos x="52" y="332"/>
                </a:cxn>
                <a:cxn ang="0">
                  <a:pos x="55" y="332"/>
                </a:cxn>
                <a:cxn ang="0">
                  <a:pos x="55" y="332"/>
                </a:cxn>
                <a:cxn ang="0">
                  <a:pos x="55" y="332"/>
                </a:cxn>
                <a:cxn ang="0">
                  <a:pos x="55" y="332"/>
                </a:cxn>
                <a:cxn ang="0">
                  <a:pos x="55" y="332"/>
                </a:cxn>
                <a:cxn ang="0">
                  <a:pos x="55" y="332"/>
                </a:cxn>
              </a:cxnLst>
              <a:rect l="0" t="0" r="r" b="b"/>
              <a:pathLst>
                <a:path w="82" h="335">
                  <a:moveTo>
                    <a:pt x="81" y="0"/>
                  </a:moveTo>
                  <a:lnTo>
                    <a:pt x="81" y="0"/>
                  </a:lnTo>
                  <a:lnTo>
                    <a:pt x="81" y="0"/>
                  </a:lnTo>
                  <a:lnTo>
                    <a:pt x="80" y="0"/>
                  </a:lnTo>
                  <a:lnTo>
                    <a:pt x="80" y="1"/>
                  </a:lnTo>
                  <a:lnTo>
                    <a:pt x="80" y="2"/>
                  </a:lnTo>
                  <a:lnTo>
                    <a:pt x="79" y="3"/>
                  </a:lnTo>
                  <a:lnTo>
                    <a:pt x="79" y="4"/>
                  </a:lnTo>
                  <a:lnTo>
                    <a:pt x="78" y="5"/>
                  </a:lnTo>
                  <a:lnTo>
                    <a:pt x="78" y="6"/>
                  </a:lnTo>
                  <a:lnTo>
                    <a:pt x="77" y="7"/>
                  </a:lnTo>
                  <a:lnTo>
                    <a:pt x="76" y="9"/>
                  </a:lnTo>
                  <a:lnTo>
                    <a:pt x="75" y="10"/>
                  </a:lnTo>
                  <a:lnTo>
                    <a:pt x="74" y="12"/>
                  </a:lnTo>
                  <a:lnTo>
                    <a:pt x="74" y="14"/>
                  </a:lnTo>
                  <a:lnTo>
                    <a:pt x="73" y="15"/>
                  </a:lnTo>
                  <a:lnTo>
                    <a:pt x="72" y="17"/>
                  </a:lnTo>
                  <a:lnTo>
                    <a:pt x="71" y="19"/>
                  </a:lnTo>
                  <a:lnTo>
                    <a:pt x="70" y="21"/>
                  </a:lnTo>
                  <a:lnTo>
                    <a:pt x="69" y="23"/>
                  </a:lnTo>
                  <a:lnTo>
                    <a:pt x="68" y="25"/>
                  </a:lnTo>
                  <a:lnTo>
                    <a:pt x="66" y="27"/>
                  </a:lnTo>
                  <a:lnTo>
                    <a:pt x="65" y="29"/>
                  </a:lnTo>
                  <a:lnTo>
                    <a:pt x="64" y="32"/>
                  </a:lnTo>
                  <a:lnTo>
                    <a:pt x="63" y="34"/>
                  </a:lnTo>
                  <a:lnTo>
                    <a:pt x="62" y="36"/>
                  </a:lnTo>
                  <a:lnTo>
                    <a:pt x="61" y="38"/>
                  </a:lnTo>
                  <a:lnTo>
                    <a:pt x="60" y="41"/>
                  </a:lnTo>
                  <a:lnTo>
                    <a:pt x="58" y="43"/>
                  </a:lnTo>
                  <a:lnTo>
                    <a:pt x="57" y="46"/>
                  </a:lnTo>
                  <a:lnTo>
                    <a:pt x="56" y="48"/>
                  </a:lnTo>
                  <a:lnTo>
                    <a:pt x="55" y="51"/>
                  </a:lnTo>
                  <a:lnTo>
                    <a:pt x="53" y="55"/>
                  </a:lnTo>
                  <a:lnTo>
                    <a:pt x="52" y="57"/>
                  </a:lnTo>
                  <a:lnTo>
                    <a:pt x="51" y="59"/>
                  </a:lnTo>
                  <a:lnTo>
                    <a:pt x="50" y="60"/>
                  </a:lnTo>
                  <a:lnTo>
                    <a:pt x="49" y="62"/>
                  </a:lnTo>
                  <a:lnTo>
                    <a:pt x="48" y="64"/>
                  </a:lnTo>
                  <a:lnTo>
                    <a:pt x="47" y="65"/>
                  </a:lnTo>
                  <a:lnTo>
                    <a:pt x="46" y="67"/>
                  </a:lnTo>
                  <a:lnTo>
                    <a:pt x="46" y="68"/>
                  </a:lnTo>
                  <a:lnTo>
                    <a:pt x="45" y="70"/>
                  </a:lnTo>
                  <a:lnTo>
                    <a:pt x="44" y="71"/>
                  </a:lnTo>
                  <a:lnTo>
                    <a:pt x="44" y="72"/>
                  </a:lnTo>
                  <a:lnTo>
                    <a:pt x="43" y="73"/>
                  </a:lnTo>
                  <a:lnTo>
                    <a:pt x="42" y="74"/>
                  </a:lnTo>
                  <a:lnTo>
                    <a:pt x="42" y="76"/>
                  </a:lnTo>
                  <a:lnTo>
                    <a:pt x="41" y="77"/>
                  </a:lnTo>
                  <a:lnTo>
                    <a:pt x="40" y="78"/>
                  </a:lnTo>
                  <a:lnTo>
                    <a:pt x="40" y="79"/>
                  </a:lnTo>
                  <a:lnTo>
                    <a:pt x="39" y="80"/>
                  </a:lnTo>
                  <a:lnTo>
                    <a:pt x="39" y="82"/>
                  </a:lnTo>
                  <a:lnTo>
                    <a:pt x="38" y="83"/>
                  </a:lnTo>
                  <a:lnTo>
                    <a:pt x="37" y="84"/>
                  </a:lnTo>
                  <a:lnTo>
                    <a:pt x="37" y="86"/>
                  </a:lnTo>
                  <a:lnTo>
                    <a:pt x="36" y="88"/>
                  </a:lnTo>
                  <a:lnTo>
                    <a:pt x="35" y="89"/>
                  </a:lnTo>
                  <a:lnTo>
                    <a:pt x="34" y="91"/>
                  </a:lnTo>
                  <a:lnTo>
                    <a:pt x="33" y="93"/>
                  </a:lnTo>
                  <a:lnTo>
                    <a:pt x="32" y="95"/>
                  </a:lnTo>
                  <a:lnTo>
                    <a:pt x="31" y="97"/>
                  </a:lnTo>
                  <a:lnTo>
                    <a:pt x="30" y="99"/>
                  </a:lnTo>
                  <a:lnTo>
                    <a:pt x="29" y="102"/>
                  </a:lnTo>
                  <a:lnTo>
                    <a:pt x="26" y="106"/>
                  </a:lnTo>
                  <a:lnTo>
                    <a:pt x="26" y="108"/>
                  </a:lnTo>
                  <a:lnTo>
                    <a:pt x="24" y="110"/>
                  </a:lnTo>
                  <a:lnTo>
                    <a:pt x="23" y="112"/>
                  </a:lnTo>
                  <a:lnTo>
                    <a:pt x="22" y="113"/>
                  </a:lnTo>
                  <a:lnTo>
                    <a:pt x="21" y="115"/>
                  </a:lnTo>
                  <a:lnTo>
                    <a:pt x="20" y="116"/>
                  </a:lnTo>
                  <a:lnTo>
                    <a:pt x="19" y="118"/>
                  </a:lnTo>
                  <a:lnTo>
                    <a:pt x="18" y="119"/>
                  </a:lnTo>
                  <a:lnTo>
                    <a:pt x="18" y="120"/>
                  </a:lnTo>
                  <a:lnTo>
                    <a:pt x="17" y="122"/>
                  </a:lnTo>
                  <a:lnTo>
                    <a:pt x="16" y="123"/>
                  </a:lnTo>
                  <a:lnTo>
                    <a:pt x="15" y="124"/>
                  </a:lnTo>
                  <a:lnTo>
                    <a:pt x="14" y="125"/>
                  </a:lnTo>
                  <a:lnTo>
                    <a:pt x="14" y="126"/>
                  </a:lnTo>
                  <a:lnTo>
                    <a:pt x="13" y="128"/>
                  </a:lnTo>
                  <a:lnTo>
                    <a:pt x="12" y="129"/>
                  </a:lnTo>
                  <a:lnTo>
                    <a:pt x="11" y="130"/>
                  </a:lnTo>
                  <a:lnTo>
                    <a:pt x="10" y="131"/>
                  </a:lnTo>
                  <a:lnTo>
                    <a:pt x="10" y="132"/>
                  </a:lnTo>
                  <a:lnTo>
                    <a:pt x="9" y="134"/>
                  </a:lnTo>
                  <a:lnTo>
                    <a:pt x="8" y="135"/>
                  </a:lnTo>
                  <a:lnTo>
                    <a:pt x="8" y="137"/>
                  </a:lnTo>
                  <a:lnTo>
                    <a:pt x="7" y="138"/>
                  </a:lnTo>
                  <a:lnTo>
                    <a:pt x="7" y="140"/>
                  </a:lnTo>
                  <a:lnTo>
                    <a:pt x="6" y="142"/>
                  </a:lnTo>
                  <a:lnTo>
                    <a:pt x="6" y="144"/>
                  </a:lnTo>
                  <a:lnTo>
                    <a:pt x="5" y="146"/>
                  </a:lnTo>
                  <a:lnTo>
                    <a:pt x="4" y="148"/>
                  </a:lnTo>
                  <a:lnTo>
                    <a:pt x="4" y="150"/>
                  </a:lnTo>
                  <a:lnTo>
                    <a:pt x="3" y="153"/>
                  </a:lnTo>
                  <a:lnTo>
                    <a:pt x="2" y="157"/>
                  </a:lnTo>
                  <a:lnTo>
                    <a:pt x="2" y="159"/>
                  </a:lnTo>
                  <a:lnTo>
                    <a:pt x="1" y="161"/>
                  </a:lnTo>
                  <a:lnTo>
                    <a:pt x="1" y="162"/>
                  </a:lnTo>
                  <a:lnTo>
                    <a:pt x="1" y="164"/>
                  </a:lnTo>
                  <a:lnTo>
                    <a:pt x="0" y="166"/>
                  </a:lnTo>
                  <a:lnTo>
                    <a:pt x="0" y="167"/>
                  </a:lnTo>
                  <a:lnTo>
                    <a:pt x="0" y="168"/>
                  </a:lnTo>
                  <a:lnTo>
                    <a:pt x="0" y="170"/>
                  </a:lnTo>
                  <a:lnTo>
                    <a:pt x="0" y="171"/>
                  </a:lnTo>
                  <a:lnTo>
                    <a:pt x="0" y="172"/>
                  </a:lnTo>
                  <a:lnTo>
                    <a:pt x="0" y="174"/>
                  </a:lnTo>
                  <a:lnTo>
                    <a:pt x="0" y="175"/>
                  </a:lnTo>
                  <a:lnTo>
                    <a:pt x="1" y="176"/>
                  </a:lnTo>
                  <a:lnTo>
                    <a:pt x="1" y="178"/>
                  </a:lnTo>
                  <a:lnTo>
                    <a:pt x="1" y="179"/>
                  </a:lnTo>
                  <a:lnTo>
                    <a:pt x="1" y="180"/>
                  </a:lnTo>
                  <a:lnTo>
                    <a:pt x="1" y="181"/>
                  </a:lnTo>
                  <a:lnTo>
                    <a:pt x="2" y="183"/>
                  </a:lnTo>
                  <a:lnTo>
                    <a:pt x="2" y="184"/>
                  </a:lnTo>
                  <a:lnTo>
                    <a:pt x="2" y="185"/>
                  </a:lnTo>
                  <a:lnTo>
                    <a:pt x="2" y="187"/>
                  </a:lnTo>
                  <a:lnTo>
                    <a:pt x="2" y="188"/>
                  </a:lnTo>
                  <a:lnTo>
                    <a:pt x="2" y="190"/>
                  </a:lnTo>
                  <a:lnTo>
                    <a:pt x="2" y="192"/>
                  </a:lnTo>
                  <a:lnTo>
                    <a:pt x="2" y="193"/>
                  </a:lnTo>
                  <a:lnTo>
                    <a:pt x="3" y="195"/>
                  </a:lnTo>
                  <a:lnTo>
                    <a:pt x="3" y="197"/>
                  </a:lnTo>
                  <a:lnTo>
                    <a:pt x="3" y="199"/>
                  </a:lnTo>
                  <a:lnTo>
                    <a:pt x="3" y="202"/>
                  </a:lnTo>
                  <a:lnTo>
                    <a:pt x="3" y="204"/>
                  </a:lnTo>
                  <a:lnTo>
                    <a:pt x="3" y="206"/>
                  </a:lnTo>
                  <a:lnTo>
                    <a:pt x="3" y="207"/>
                  </a:lnTo>
                  <a:lnTo>
                    <a:pt x="3" y="208"/>
                  </a:lnTo>
                  <a:lnTo>
                    <a:pt x="3" y="209"/>
                  </a:lnTo>
                  <a:lnTo>
                    <a:pt x="3" y="210"/>
                  </a:lnTo>
                  <a:lnTo>
                    <a:pt x="3" y="210"/>
                  </a:lnTo>
                  <a:lnTo>
                    <a:pt x="3" y="211"/>
                  </a:lnTo>
                  <a:lnTo>
                    <a:pt x="3" y="212"/>
                  </a:lnTo>
                  <a:lnTo>
                    <a:pt x="3" y="212"/>
                  </a:lnTo>
                  <a:lnTo>
                    <a:pt x="3" y="213"/>
                  </a:lnTo>
                  <a:lnTo>
                    <a:pt x="3" y="214"/>
                  </a:lnTo>
                  <a:lnTo>
                    <a:pt x="3" y="214"/>
                  </a:lnTo>
                  <a:lnTo>
                    <a:pt x="3" y="215"/>
                  </a:lnTo>
                  <a:lnTo>
                    <a:pt x="3" y="216"/>
                  </a:lnTo>
                  <a:lnTo>
                    <a:pt x="3" y="216"/>
                  </a:lnTo>
                  <a:lnTo>
                    <a:pt x="3" y="217"/>
                  </a:lnTo>
                  <a:lnTo>
                    <a:pt x="3" y="218"/>
                  </a:lnTo>
                  <a:lnTo>
                    <a:pt x="3" y="218"/>
                  </a:lnTo>
                  <a:lnTo>
                    <a:pt x="3" y="219"/>
                  </a:lnTo>
                  <a:lnTo>
                    <a:pt x="3" y="220"/>
                  </a:lnTo>
                  <a:lnTo>
                    <a:pt x="3" y="220"/>
                  </a:lnTo>
                  <a:lnTo>
                    <a:pt x="3" y="221"/>
                  </a:lnTo>
                  <a:lnTo>
                    <a:pt x="3" y="222"/>
                  </a:lnTo>
                  <a:lnTo>
                    <a:pt x="3" y="222"/>
                  </a:lnTo>
                  <a:lnTo>
                    <a:pt x="3" y="223"/>
                  </a:lnTo>
                  <a:lnTo>
                    <a:pt x="3" y="224"/>
                  </a:lnTo>
                  <a:lnTo>
                    <a:pt x="3" y="225"/>
                  </a:lnTo>
                  <a:lnTo>
                    <a:pt x="3" y="226"/>
                  </a:lnTo>
                  <a:lnTo>
                    <a:pt x="3" y="227"/>
                  </a:lnTo>
                  <a:lnTo>
                    <a:pt x="3" y="228"/>
                  </a:lnTo>
                  <a:lnTo>
                    <a:pt x="3" y="230"/>
                  </a:lnTo>
                  <a:lnTo>
                    <a:pt x="3" y="232"/>
                  </a:lnTo>
                  <a:lnTo>
                    <a:pt x="3" y="233"/>
                  </a:lnTo>
                  <a:lnTo>
                    <a:pt x="3" y="234"/>
                  </a:lnTo>
                  <a:lnTo>
                    <a:pt x="3" y="235"/>
                  </a:lnTo>
                  <a:lnTo>
                    <a:pt x="3" y="236"/>
                  </a:lnTo>
                  <a:lnTo>
                    <a:pt x="3" y="237"/>
                  </a:lnTo>
                  <a:lnTo>
                    <a:pt x="3" y="238"/>
                  </a:lnTo>
                  <a:lnTo>
                    <a:pt x="3" y="239"/>
                  </a:lnTo>
                  <a:lnTo>
                    <a:pt x="3" y="240"/>
                  </a:lnTo>
                  <a:lnTo>
                    <a:pt x="3" y="240"/>
                  </a:lnTo>
                  <a:lnTo>
                    <a:pt x="3" y="242"/>
                  </a:lnTo>
                  <a:lnTo>
                    <a:pt x="3" y="242"/>
                  </a:lnTo>
                  <a:lnTo>
                    <a:pt x="3" y="243"/>
                  </a:lnTo>
                  <a:lnTo>
                    <a:pt x="3" y="244"/>
                  </a:lnTo>
                  <a:lnTo>
                    <a:pt x="3" y="245"/>
                  </a:lnTo>
                  <a:lnTo>
                    <a:pt x="3" y="245"/>
                  </a:lnTo>
                  <a:lnTo>
                    <a:pt x="3" y="246"/>
                  </a:lnTo>
                  <a:lnTo>
                    <a:pt x="3" y="247"/>
                  </a:lnTo>
                  <a:lnTo>
                    <a:pt x="3" y="248"/>
                  </a:lnTo>
                  <a:lnTo>
                    <a:pt x="3" y="248"/>
                  </a:lnTo>
                  <a:lnTo>
                    <a:pt x="3" y="249"/>
                  </a:lnTo>
                  <a:lnTo>
                    <a:pt x="3" y="250"/>
                  </a:lnTo>
                  <a:lnTo>
                    <a:pt x="3" y="250"/>
                  </a:lnTo>
                  <a:lnTo>
                    <a:pt x="3" y="251"/>
                  </a:lnTo>
                  <a:lnTo>
                    <a:pt x="3" y="251"/>
                  </a:lnTo>
                  <a:lnTo>
                    <a:pt x="3" y="252"/>
                  </a:lnTo>
                  <a:lnTo>
                    <a:pt x="3" y="252"/>
                  </a:lnTo>
                  <a:lnTo>
                    <a:pt x="3" y="253"/>
                  </a:lnTo>
                  <a:lnTo>
                    <a:pt x="3" y="254"/>
                  </a:lnTo>
                  <a:lnTo>
                    <a:pt x="3" y="254"/>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6"/>
                  </a:lnTo>
                  <a:lnTo>
                    <a:pt x="3" y="257"/>
                  </a:lnTo>
                  <a:lnTo>
                    <a:pt x="3" y="258"/>
                  </a:lnTo>
                  <a:lnTo>
                    <a:pt x="3" y="258"/>
                  </a:lnTo>
                  <a:lnTo>
                    <a:pt x="3" y="259"/>
                  </a:lnTo>
                  <a:lnTo>
                    <a:pt x="3" y="259"/>
                  </a:lnTo>
                  <a:lnTo>
                    <a:pt x="3" y="260"/>
                  </a:lnTo>
                  <a:lnTo>
                    <a:pt x="2" y="260"/>
                  </a:lnTo>
                  <a:lnTo>
                    <a:pt x="2" y="261"/>
                  </a:lnTo>
                  <a:lnTo>
                    <a:pt x="2" y="262"/>
                  </a:lnTo>
                  <a:lnTo>
                    <a:pt x="2" y="263"/>
                  </a:lnTo>
                  <a:lnTo>
                    <a:pt x="2" y="263"/>
                  </a:lnTo>
                  <a:lnTo>
                    <a:pt x="2" y="264"/>
                  </a:lnTo>
                  <a:lnTo>
                    <a:pt x="2" y="265"/>
                  </a:lnTo>
                  <a:lnTo>
                    <a:pt x="2" y="266"/>
                  </a:lnTo>
                  <a:lnTo>
                    <a:pt x="2" y="266"/>
                  </a:lnTo>
                  <a:lnTo>
                    <a:pt x="2" y="267"/>
                  </a:lnTo>
                  <a:lnTo>
                    <a:pt x="2" y="268"/>
                  </a:lnTo>
                  <a:lnTo>
                    <a:pt x="2" y="269"/>
                  </a:lnTo>
                  <a:lnTo>
                    <a:pt x="2" y="270"/>
                  </a:lnTo>
                  <a:lnTo>
                    <a:pt x="2" y="270"/>
                  </a:lnTo>
                  <a:lnTo>
                    <a:pt x="2" y="271"/>
                  </a:lnTo>
                  <a:lnTo>
                    <a:pt x="2" y="272"/>
                  </a:lnTo>
                  <a:lnTo>
                    <a:pt x="2" y="273"/>
                  </a:lnTo>
                  <a:lnTo>
                    <a:pt x="2" y="274"/>
                  </a:lnTo>
                  <a:lnTo>
                    <a:pt x="2" y="275"/>
                  </a:lnTo>
                  <a:lnTo>
                    <a:pt x="2" y="276"/>
                  </a:lnTo>
                  <a:lnTo>
                    <a:pt x="2" y="277"/>
                  </a:lnTo>
                  <a:lnTo>
                    <a:pt x="2" y="278"/>
                  </a:lnTo>
                  <a:lnTo>
                    <a:pt x="3" y="280"/>
                  </a:lnTo>
                  <a:lnTo>
                    <a:pt x="3" y="281"/>
                  </a:lnTo>
                  <a:lnTo>
                    <a:pt x="4" y="286"/>
                  </a:lnTo>
                  <a:lnTo>
                    <a:pt x="4" y="288"/>
                  </a:lnTo>
                  <a:lnTo>
                    <a:pt x="5" y="290"/>
                  </a:lnTo>
                  <a:lnTo>
                    <a:pt x="6" y="292"/>
                  </a:lnTo>
                  <a:lnTo>
                    <a:pt x="6" y="294"/>
                  </a:lnTo>
                  <a:lnTo>
                    <a:pt x="6" y="296"/>
                  </a:lnTo>
                  <a:lnTo>
                    <a:pt x="7" y="298"/>
                  </a:lnTo>
                  <a:lnTo>
                    <a:pt x="7" y="300"/>
                  </a:lnTo>
                  <a:lnTo>
                    <a:pt x="8" y="302"/>
                  </a:lnTo>
                  <a:lnTo>
                    <a:pt x="8" y="303"/>
                  </a:lnTo>
                  <a:lnTo>
                    <a:pt x="8" y="305"/>
                  </a:lnTo>
                  <a:lnTo>
                    <a:pt x="9" y="307"/>
                  </a:lnTo>
                  <a:lnTo>
                    <a:pt x="9" y="308"/>
                  </a:lnTo>
                  <a:lnTo>
                    <a:pt x="10" y="310"/>
                  </a:lnTo>
                  <a:lnTo>
                    <a:pt x="10" y="311"/>
                  </a:lnTo>
                  <a:lnTo>
                    <a:pt x="11" y="313"/>
                  </a:lnTo>
                  <a:lnTo>
                    <a:pt x="12" y="314"/>
                  </a:lnTo>
                  <a:lnTo>
                    <a:pt x="12" y="316"/>
                  </a:lnTo>
                  <a:lnTo>
                    <a:pt x="13" y="317"/>
                  </a:lnTo>
                  <a:lnTo>
                    <a:pt x="14" y="318"/>
                  </a:lnTo>
                  <a:lnTo>
                    <a:pt x="15" y="320"/>
                  </a:lnTo>
                  <a:lnTo>
                    <a:pt x="16" y="321"/>
                  </a:lnTo>
                  <a:lnTo>
                    <a:pt x="17" y="322"/>
                  </a:lnTo>
                  <a:lnTo>
                    <a:pt x="18" y="323"/>
                  </a:lnTo>
                  <a:lnTo>
                    <a:pt x="19" y="324"/>
                  </a:lnTo>
                  <a:lnTo>
                    <a:pt x="20" y="326"/>
                  </a:lnTo>
                  <a:lnTo>
                    <a:pt x="22" y="327"/>
                  </a:lnTo>
                  <a:lnTo>
                    <a:pt x="24" y="328"/>
                  </a:lnTo>
                  <a:lnTo>
                    <a:pt x="25" y="329"/>
                  </a:lnTo>
                  <a:lnTo>
                    <a:pt x="27" y="330"/>
                  </a:lnTo>
                  <a:lnTo>
                    <a:pt x="29" y="332"/>
                  </a:lnTo>
                  <a:lnTo>
                    <a:pt x="31" y="333"/>
                  </a:lnTo>
                  <a:lnTo>
                    <a:pt x="32" y="333"/>
                  </a:lnTo>
                  <a:lnTo>
                    <a:pt x="32" y="333"/>
                  </a:lnTo>
                  <a:lnTo>
                    <a:pt x="33" y="334"/>
                  </a:lnTo>
                  <a:lnTo>
                    <a:pt x="34" y="334"/>
                  </a:lnTo>
                  <a:lnTo>
                    <a:pt x="35" y="334"/>
                  </a:lnTo>
                  <a:lnTo>
                    <a:pt x="36" y="334"/>
                  </a:lnTo>
                  <a:lnTo>
                    <a:pt x="37" y="334"/>
                  </a:lnTo>
                  <a:lnTo>
                    <a:pt x="38" y="334"/>
                  </a:lnTo>
                  <a:lnTo>
                    <a:pt x="38" y="334"/>
                  </a:lnTo>
                  <a:lnTo>
                    <a:pt x="39" y="334"/>
                  </a:lnTo>
                  <a:lnTo>
                    <a:pt x="40" y="334"/>
                  </a:lnTo>
                  <a:lnTo>
                    <a:pt x="41" y="334"/>
                  </a:lnTo>
                  <a:lnTo>
                    <a:pt x="42" y="334"/>
                  </a:lnTo>
                  <a:lnTo>
                    <a:pt x="43" y="334"/>
                  </a:lnTo>
                  <a:lnTo>
                    <a:pt x="44" y="334"/>
                  </a:lnTo>
                  <a:lnTo>
                    <a:pt x="44" y="334"/>
                  </a:lnTo>
                  <a:lnTo>
                    <a:pt x="45" y="333"/>
                  </a:lnTo>
                  <a:lnTo>
                    <a:pt x="46" y="333"/>
                  </a:lnTo>
                  <a:lnTo>
                    <a:pt x="47" y="333"/>
                  </a:lnTo>
                  <a:lnTo>
                    <a:pt x="48" y="333"/>
                  </a:lnTo>
                  <a:lnTo>
                    <a:pt x="48" y="333"/>
                  </a:lnTo>
                  <a:lnTo>
                    <a:pt x="49" y="332"/>
                  </a:lnTo>
                  <a:lnTo>
                    <a:pt x="50" y="332"/>
                  </a:lnTo>
                  <a:lnTo>
                    <a:pt x="51" y="332"/>
                  </a:lnTo>
                  <a:lnTo>
                    <a:pt x="52" y="332"/>
                  </a:lnTo>
                  <a:lnTo>
                    <a:pt x="52" y="332"/>
                  </a:lnTo>
                  <a:lnTo>
                    <a:pt x="53" y="332"/>
                  </a:lnTo>
                  <a:lnTo>
                    <a:pt x="54" y="332"/>
                  </a:lnTo>
                  <a:lnTo>
                    <a:pt x="54"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21" name="Freeform 77"/>
            <p:cNvSpPr>
              <a:spLocks/>
            </p:cNvSpPr>
            <p:nvPr/>
          </p:nvSpPr>
          <p:spPr bwMode="auto">
            <a:xfrm>
              <a:off x="883" y="1649"/>
              <a:ext cx="191" cy="616"/>
            </a:xfrm>
            <a:custGeom>
              <a:avLst/>
              <a:gdLst/>
              <a:ahLst/>
              <a:cxnLst>
                <a:cxn ang="0">
                  <a:pos x="83" y="1"/>
                </a:cxn>
                <a:cxn ang="0">
                  <a:pos x="75" y="0"/>
                </a:cxn>
                <a:cxn ang="0">
                  <a:pos x="65" y="0"/>
                </a:cxn>
                <a:cxn ang="0">
                  <a:pos x="53" y="5"/>
                </a:cxn>
                <a:cxn ang="0">
                  <a:pos x="45" y="10"/>
                </a:cxn>
                <a:cxn ang="0">
                  <a:pos x="39" y="17"/>
                </a:cxn>
                <a:cxn ang="0">
                  <a:pos x="34" y="28"/>
                </a:cxn>
                <a:cxn ang="0">
                  <a:pos x="30" y="44"/>
                </a:cxn>
                <a:cxn ang="0">
                  <a:pos x="31" y="55"/>
                </a:cxn>
                <a:cxn ang="0">
                  <a:pos x="34" y="70"/>
                </a:cxn>
                <a:cxn ang="0">
                  <a:pos x="34" y="85"/>
                </a:cxn>
                <a:cxn ang="0">
                  <a:pos x="34" y="91"/>
                </a:cxn>
                <a:cxn ang="0">
                  <a:pos x="34" y="97"/>
                </a:cxn>
                <a:cxn ang="0">
                  <a:pos x="34" y="107"/>
                </a:cxn>
                <a:cxn ang="0">
                  <a:pos x="35" y="114"/>
                </a:cxn>
                <a:cxn ang="0">
                  <a:pos x="35" y="120"/>
                </a:cxn>
                <a:cxn ang="0">
                  <a:pos x="35" y="127"/>
                </a:cxn>
                <a:cxn ang="0">
                  <a:pos x="29" y="144"/>
                </a:cxn>
                <a:cxn ang="0">
                  <a:pos x="21" y="155"/>
                </a:cxn>
                <a:cxn ang="0">
                  <a:pos x="13" y="167"/>
                </a:cxn>
                <a:cxn ang="0">
                  <a:pos x="6" y="191"/>
                </a:cxn>
                <a:cxn ang="0">
                  <a:pos x="4" y="211"/>
                </a:cxn>
                <a:cxn ang="0">
                  <a:pos x="6" y="228"/>
                </a:cxn>
                <a:cxn ang="0">
                  <a:pos x="8" y="251"/>
                </a:cxn>
                <a:cxn ang="0">
                  <a:pos x="9" y="265"/>
                </a:cxn>
                <a:cxn ang="0">
                  <a:pos x="9" y="271"/>
                </a:cxn>
                <a:cxn ang="0">
                  <a:pos x="9" y="277"/>
                </a:cxn>
                <a:cxn ang="0">
                  <a:pos x="9" y="287"/>
                </a:cxn>
                <a:cxn ang="0">
                  <a:pos x="9" y="294"/>
                </a:cxn>
                <a:cxn ang="0">
                  <a:pos x="9" y="299"/>
                </a:cxn>
                <a:cxn ang="0">
                  <a:pos x="9" y="307"/>
                </a:cxn>
                <a:cxn ang="0">
                  <a:pos x="5" y="336"/>
                </a:cxn>
                <a:cxn ang="0">
                  <a:pos x="1" y="357"/>
                </a:cxn>
                <a:cxn ang="0">
                  <a:pos x="2" y="375"/>
                </a:cxn>
                <a:cxn ang="0">
                  <a:pos x="22" y="396"/>
                </a:cxn>
                <a:cxn ang="0">
                  <a:pos x="53" y="399"/>
                </a:cxn>
                <a:cxn ang="0">
                  <a:pos x="85" y="397"/>
                </a:cxn>
                <a:cxn ang="0">
                  <a:pos x="112" y="411"/>
                </a:cxn>
                <a:cxn ang="0">
                  <a:pos x="114" y="418"/>
                </a:cxn>
                <a:cxn ang="0">
                  <a:pos x="113" y="424"/>
                </a:cxn>
                <a:cxn ang="0">
                  <a:pos x="111" y="432"/>
                </a:cxn>
                <a:cxn ang="0">
                  <a:pos x="116" y="449"/>
                </a:cxn>
                <a:cxn ang="0">
                  <a:pos x="124" y="461"/>
                </a:cxn>
                <a:cxn ang="0">
                  <a:pos x="132" y="472"/>
                </a:cxn>
                <a:cxn ang="0">
                  <a:pos x="139" y="492"/>
                </a:cxn>
                <a:cxn ang="0">
                  <a:pos x="141" y="506"/>
                </a:cxn>
                <a:cxn ang="0">
                  <a:pos x="139" y="517"/>
                </a:cxn>
                <a:cxn ang="0">
                  <a:pos x="138" y="532"/>
                </a:cxn>
                <a:cxn ang="0">
                  <a:pos x="137" y="545"/>
                </a:cxn>
                <a:cxn ang="0">
                  <a:pos x="136" y="552"/>
                </a:cxn>
                <a:cxn ang="0">
                  <a:pos x="136" y="558"/>
                </a:cxn>
                <a:cxn ang="0">
                  <a:pos x="140" y="568"/>
                </a:cxn>
                <a:cxn ang="0">
                  <a:pos x="145" y="575"/>
                </a:cxn>
                <a:cxn ang="0">
                  <a:pos x="152" y="581"/>
                </a:cxn>
                <a:cxn ang="0">
                  <a:pos x="161" y="587"/>
                </a:cxn>
                <a:cxn ang="0">
                  <a:pos x="173" y="599"/>
                </a:cxn>
                <a:cxn ang="0">
                  <a:pos x="182" y="608"/>
                </a:cxn>
                <a:cxn ang="0">
                  <a:pos x="188" y="614"/>
                </a:cxn>
              </a:cxnLst>
              <a:rect l="0" t="0" r="r" b="b"/>
              <a:pathLst>
                <a:path w="191" h="616">
                  <a:moveTo>
                    <a:pt x="86" y="2"/>
                  </a:moveTo>
                  <a:lnTo>
                    <a:pt x="86" y="2"/>
                  </a:lnTo>
                  <a:lnTo>
                    <a:pt x="85" y="2"/>
                  </a:lnTo>
                  <a:lnTo>
                    <a:pt x="85" y="2"/>
                  </a:lnTo>
                  <a:lnTo>
                    <a:pt x="85" y="2"/>
                  </a:lnTo>
                  <a:lnTo>
                    <a:pt x="85" y="1"/>
                  </a:lnTo>
                  <a:lnTo>
                    <a:pt x="84" y="1"/>
                  </a:lnTo>
                  <a:lnTo>
                    <a:pt x="83" y="1"/>
                  </a:lnTo>
                  <a:lnTo>
                    <a:pt x="83" y="1"/>
                  </a:lnTo>
                  <a:lnTo>
                    <a:pt x="82" y="1"/>
                  </a:lnTo>
                  <a:lnTo>
                    <a:pt x="81" y="1"/>
                  </a:lnTo>
                  <a:lnTo>
                    <a:pt x="81" y="1"/>
                  </a:lnTo>
                  <a:lnTo>
                    <a:pt x="80" y="1"/>
                  </a:lnTo>
                  <a:lnTo>
                    <a:pt x="79" y="1"/>
                  </a:lnTo>
                  <a:lnTo>
                    <a:pt x="78" y="0"/>
                  </a:lnTo>
                  <a:lnTo>
                    <a:pt x="77" y="0"/>
                  </a:lnTo>
                  <a:lnTo>
                    <a:pt x="76" y="0"/>
                  </a:lnTo>
                  <a:lnTo>
                    <a:pt x="75" y="0"/>
                  </a:lnTo>
                  <a:lnTo>
                    <a:pt x="74" y="0"/>
                  </a:lnTo>
                  <a:lnTo>
                    <a:pt x="73" y="0"/>
                  </a:lnTo>
                  <a:lnTo>
                    <a:pt x="72" y="0"/>
                  </a:lnTo>
                  <a:lnTo>
                    <a:pt x="71" y="0"/>
                  </a:lnTo>
                  <a:lnTo>
                    <a:pt x="70" y="0"/>
                  </a:lnTo>
                  <a:lnTo>
                    <a:pt x="69" y="0"/>
                  </a:lnTo>
                  <a:lnTo>
                    <a:pt x="67" y="0"/>
                  </a:lnTo>
                  <a:lnTo>
                    <a:pt x="66" y="0"/>
                  </a:lnTo>
                  <a:lnTo>
                    <a:pt x="65" y="0"/>
                  </a:lnTo>
                  <a:lnTo>
                    <a:pt x="64" y="1"/>
                  </a:lnTo>
                  <a:lnTo>
                    <a:pt x="63" y="1"/>
                  </a:lnTo>
                  <a:lnTo>
                    <a:pt x="62" y="1"/>
                  </a:lnTo>
                  <a:lnTo>
                    <a:pt x="61" y="1"/>
                  </a:lnTo>
                  <a:lnTo>
                    <a:pt x="60" y="2"/>
                  </a:lnTo>
                  <a:lnTo>
                    <a:pt x="57" y="3"/>
                  </a:lnTo>
                  <a:lnTo>
                    <a:pt x="56" y="4"/>
                  </a:lnTo>
                  <a:lnTo>
                    <a:pt x="55" y="4"/>
                  </a:lnTo>
                  <a:lnTo>
                    <a:pt x="53" y="5"/>
                  </a:lnTo>
                  <a:lnTo>
                    <a:pt x="52" y="5"/>
                  </a:lnTo>
                  <a:lnTo>
                    <a:pt x="51" y="6"/>
                  </a:lnTo>
                  <a:lnTo>
                    <a:pt x="50" y="7"/>
                  </a:lnTo>
                  <a:lnTo>
                    <a:pt x="49" y="7"/>
                  </a:lnTo>
                  <a:lnTo>
                    <a:pt x="48" y="8"/>
                  </a:lnTo>
                  <a:lnTo>
                    <a:pt x="47" y="8"/>
                  </a:lnTo>
                  <a:lnTo>
                    <a:pt x="47" y="9"/>
                  </a:lnTo>
                  <a:lnTo>
                    <a:pt x="46" y="9"/>
                  </a:lnTo>
                  <a:lnTo>
                    <a:pt x="45" y="10"/>
                  </a:lnTo>
                  <a:lnTo>
                    <a:pt x="44" y="11"/>
                  </a:lnTo>
                  <a:lnTo>
                    <a:pt x="43" y="11"/>
                  </a:lnTo>
                  <a:lnTo>
                    <a:pt x="43" y="12"/>
                  </a:lnTo>
                  <a:lnTo>
                    <a:pt x="42" y="13"/>
                  </a:lnTo>
                  <a:lnTo>
                    <a:pt x="41" y="13"/>
                  </a:lnTo>
                  <a:lnTo>
                    <a:pt x="41" y="14"/>
                  </a:lnTo>
                  <a:lnTo>
                    <a:pt x="40" y="15"/>
                  </a:lnTo>
                  <a:lnTo>
                    <a:pt x="40" y="16"/>
                  </a:lnTo>
                  <a:lnTo>
                    <a:pt x="39" y="17"/>
                  </a:lnTo>
                  <a:lnTo>
                    <a:pt x="39" y="18"/>
                  </a:lnTo>
                  <a:lnTo>
                    <a:pt x="38" y="19"/>
                  </a:lnTo>
                  <a:lnTo>
                    <a:pt x="37" y="20"/>
                  </a:lnTo>
                  <a:lnTo>
                    <a:pt x="37" y="21"/>
                  </a:lnTo>
                  <a:lnTo>
                    <a:pt x="36" y="22"/>
                  </a:lnTo>
                  <a:lnTo>
                    <a:pt x="36" y="23"/>
                  </a:lnTo>
                  <a:lnTo>
                    <a:pt x="35" y="25"/>
                  </a:lnTo>
                  <a:lnTo>
                    <a:pt x="35" y="26"/>
                  </a:lnTo>
                  <a:lnTo>
                    <a:pt x="34" y="28"/>
                  </a:lnTo>
                  <a:lnTo>
                    <a:pt x="33" y="31"/>
                  </a:lnTo>
                  <a:lnTo>
                    <a:pt x="32" y="33"/>
                  </a:lnTo>
                  <a:lnTo>
                    <a:pt x="31" y="35"/>
                  </a:lnTo>
                  <a:lnTo>
                    <a:pt x="31" y="37"/>
                  </a:lnTo>
                  <a:lnTo>
                    <a:pt x="31" y="38"/>
                  </a:lnTo>
                  <a:lnTo>
                    <a:pt x="30" y="39"/>
                  </a:lnTo>
                  <a:lnTo>
                    <a:pt x="30" y="41"/>
                  </a:lnTo>
                  <a:lnTo>
                    <a:pt x="30" y="43"/>
                  </a:lnTo>
                  <a:lnTo>
                    <a:pt x="30" y="44"/>
                  </a:lnTo>
                  <a:lnTo>
                    <a:pt x="30" y="45"/>
                  </a:lnTo>
                  <a:lnTo>
                    <a:pt x="30" y="47"/>
                  </a:lnTo>
                  <a:lnTo>
                    <a:pt x="30" y="48"/>
                  </a:lnTo>
                  <a:lnTo>
                    <a:pt x="30" y="49"/>
                  </a:lnTo>
                  <a:lnTo>
                    <a:pt x="30" y="50"/>
                  </a:lnTo>
                  <a:lnTo>
                    <a:pt x="31" y="51"/>
                  </a:lnTo>
                  <a:lnTo>
                    <a:pt x="31" y="53"/>
                  </a:lnTo>
                  <a:lnTo>
                    <a:pt x="31" y="54"/>
                  </a:lnTo>
                  <a:lnTo>
                    <a:pt x="31" y="55"/>
                  </a:lnTo>
                  <a:lnTo>
                    <a:pt x="31" y="57"/>
                  </a:lnTo>
                  <a:lnTo>
                    <a:pt x="32" y="58"/>
                  </a:lnTo>
                  <a:lnTo>
                    <a:pt x="32" y="60"/>
                  </a:lnTo>
                  <a:lnTo>
                    <a:pt x="33" y="61"/>
                  </a:lnTo>
                  <a:lnTo>
                    <a:pt x="33" y="63"/>
                  </a:lnTo>
                  <a:lnTo>
                    <a:pt x="33" y="65"/>
                  </a:lnTo>
                  <a:lnTo>
                    <a:pt x="33" y="66"/>
                  </a:lnTo>
                  <a:lnTo>
                    <a:pt x="33" y="68"/>
                  </a:lnTo>
                  <a:lnTo>
                    <a:pt x="34" y="70"/>
                  </a:lnTo>
                  <a:lnTo>
                    <a:pt x="34" y="72"/>
                  </a:lnTo>
                  <a:lnTo>
                    <a:pt x="34" y="74"/>
                  </a:lnTo>
                  <a:lnTo>
                    <a:pt x="34" y="77"/>
                  </a:lnTo>
                  <a:lnTo>
                    <a:pt x="34" y="79"/>
                  </a:lnTo>
                  <a:lnTo>
                    <a:pt x="34" y="81"/>
                  </a:lnTo>
                  <a:lnTo>
                    <a:pt x="34" y="82"/>
                  </a:lnTo>
                  <a:lnTo>
                    <a:pt x="34" y="83"/>
                  </a:lnTo>
                  <a:lnTo>
                    <a:pt x="34" y="84"/>
                  </a:lnTo>
                  <a:lnTo>
                    <a:pt x="34" y="85"/>
                  </a:lnTo>
                  <a:lnTo>
                    <a:pt x="34" y="86"/>
                  </a:lnTo>
                  <a:lnTo>
                    <a:pt x="34" y="87"/>
                  </a:lnTo>
                  <a:lnTo>
                    <a:pt x="34" y="87"/>
                  </a:lnTo>
                  <a:lnTo>
                    <a:pt x="34" y="88"/>
                  </a:lnTo>
                  <a:lnTo>
                    <a:pt x="34" y="89"/>
                  </a:lnTo>
                  <a:lnTo>
                    <a:pt x="34" y="89"/>
                  </a:lnTo>
                  <a:lnTo>
                    <a:pt x="34" y="90"/>
                  </a:lnTo>
                  <a:lnTo>
                    <a:pt x="34" y="90"/>
                  </a:lnTo>
                  <a:lnTo>
                    <a:pt x="34" y="91"/>
                  </a:lnTo>
                  <a:lnTo>
                    <a:pt x="34" y="92"/>
                  </a:lnTo>
                  <a:lnTo>
                    <a:pt x="34" y="92"/>
                  </a:lnTo>
                  <a:lnTo>
                    <a:pt x="34" y="93"/>
                  </a:lnTo>
                  <a:lnTo>
                    <a:pt x="34" y="93"/>
                  </a:lnTo>
                  <a:lnTo>
                    <a:pt x="34" y="94"/>
                  </a:lnTo>
                  <a:lnTo>
                    <a:pt x="34" y="95"/>
                  </a:lnTo>
                  <a:lnTo>
                    <a:pt x="34" y="95"/>
                  </a:lnTo>
                  <a:lnTo>
                    <a:pt x="34" y="96"/>
                  </a:lnTo>
                  <a:lnTo>
                    <a:pt x="34" y="97"/>
                  </a:lnTo>
                  <a:lnTo>
                    <a:pt x="34" y="97"/>
                  </a:lnTo>
                  <a:lnTo>
                    <a:pt x="34" y="98"/>
                  </a:lnTo>
                  <a:lnTo>
                    <a:pt x="34" y="99"/>
                  </a:lnTo>
                  <a:lnTo>
                    <a:pt x="34" y="100"/>
                  </a:lnTo>
                  <a:lnTo>
                    <a:pt x="34" y="101"/>
                  </a:lnTo>
                  <a:lnTo>
                    <a:pt x="34" y="102"/>
                  </a:lnTo>
                  <a:lnTo>
                    <a:pt x="34" y="103"/>
                  </a:lnTo>
                  <a:lnTo>
                    <a:pt x="34" y="105"/>
                  </a:lnTo>
                  <a:lnTo>
                    <a:pt x="34" y="107"/>
                  </a:lnTo>
                  <a:lnTo>
                    <a:pt x="34" y="107"/>
                  </a:lnTo>
                  <a:lnTo>
                    <a:pt x="34" y="109"/>
                  </a:lnTo>
                  <a:lnTo>
                    <a:pt x="34" y="109"/>
                  </a:lnTo>
                  <a:lnTo>
                    <a:pt x="34" y="110"/>
                  </a:lnTo>
                  <a:lnTo>
                    <a:pt x="34" y="111"/>
                  </a:lnTo>
                  <a:lnTo>
                    <a:pt x="34" y="112"/>
                  </a:lnTo>
                  <a:lnTo>
                    <a:pt x="35" y="113"/>
                  </a:lnTo>
                  <a:lnTo>
                    <a:pt x="35" y="113"/>
                  </a:lnTo>
                  <a:lnTo>
                    <a:pt x="35" y="114"/>
                  </a:lnTo>
                  <a:lnTo>
                    <a:pt x="35" y="115"/>
                  </a:lnTo>
                  <a:lnTo>
                    <a:pt x="35" y="115"/>
                  </a:lnTo>
                  <a:lnTo>
                    <a:pt x="35" y="116"/>
                  </a:lnTo>
                  <a:lnTo>
                    <a:pt x="35" y="117"/>
                  </a:lnTo>
                  <a:lnTo>
                    <a:pt x="35" y="117"/>
                  </a:lnTo>
                  <a:lnTo>
                    <a:pt x="35" y="118"/>
                  </a:lnTo>
                  <a:lnTo>
                    <a:pt x="35" y="119"/>
                  </a:lnTo>
                  <a:lnTo>
                    <a:pt x="35" y="119"/>
                  </a:lnTo>
                  <a:lnTo>
                    <a:pt x="35" y="120"/>
                  </a:lnTo>
                  <a:lnTo>
                    <a:pt x="35" y="121"/>
                  </a:lnTo>
                  <a:lnTo>
                    <a:pt x="35" y="121"/>
                  </a:lnTo>
                  <a:lnTo>
                    <a:pt x="35" y="122"/>
                  </a:lnTo>
                  <a:lnTo>
                    <a:pt x="35" y="123"/>
                  </a:lnTo>
                  <a:lnTo>
                    <a:pt x="35" y="123"/>
                  </a:lnTo>
                  <a:lnTo>
                    <a:pt x="35" y="124"/>
                  </a:lnTo>
                  <a:lnTo>
                    <a:pt x="35" y="125"/>
                  </a:lnTo>
                  <a:lnTo>
                    <a:pt x="35" y="126"/>
                  </a:lnTo>
                  <a:lnTo>
                    <a:pt x="35" y="127"/>
                  </a:lnTo>
                  <a:lnTo>
                    <a:pt x="35" y="128"/>
                  </a:lnTo>
                  <a:lnTo>
                    <a:pt x="34" y="129"/>
                  </a:lnTo>
                  <a:lnTo>
                    <a:pt x="34" y="130"/>
                  </a:lnTo>
                  <a:lnTo>
                    <a:pt x="33" y="135"/>
                  </a:lnTo>
                  <a:lnTo>
                    <a:pt x="32" y="137"/>
                  </a:lnTo>
                  <a:lnTo>
                    <a:pt x="31" y="139"/>
                  </a:lnTo>
                  <a:lnTo>
                    <a:pt x="30" y="141"/>
                  </a:lnTo>
                  <a:lnTo>
                    <a:pt x="30" y="142"/>
                  </a:lnTo>
                  <a:lnTo>
                    <a:pt x="29" y="144"/>
                  </a:lnTo>
                  <a:lnTo>
                    <a:pt x="28" y="145"/>
                  </a:lnTo>
                  <a:lnTo>
                    <a:pt x="27" y="147"/>
                  </a:lnTo>
                  <a:lnTo>
                    <a:pt x="26" y="148"/>
                  </a:lnTo>
                  <a:lnTo>
                    <a:pt x="25" y="149"/>
                  </a:lnTo>
                  <a:lnTo>
                    <a:pt x="25" y="151"/>
                  </a:lnTo>
                  <a:lnTo>
                    <a:pt x="23" y="152"/>
                  </a:lnTo>
                  <a:lnTo>
                    <a:pt x="23" y="153"/>
                  </a:lnTo>
                  <a:lnTo>
                    <a:pt x="22" y="154"/>
                  </a:lnTo>
                  <a:lnTo>
                    <a:pt x="21" y="155"/>
                  </a:lnTo>
                  <a:lnTo>
                    <a:pt x="20" y="157"/>
                  </a:lnTo>
                  <a:lnTo>
                    <a:pt x="19" y="158"/>
                  </a:lnTo>
                  <a:lnTo>
                    <a:pt x="18" y="159"/>
                  </a:lnTo>
                  <a:lnTo>
                    <a:pt x="17" y="160"/>
                  </a:lnTo>
                  <a:lnTo>
                    <a:pt x="17" y="161"/>
                  </a:lnTo>
                  <a:lnTo>
                    <a:pt x="16" y="163"/>
                  </a:lnTo>
                  <a:lnTo>
                    <a:pt x="15" y="164"/>
                  </a:lnTo>
                  <a:lnTo>
                    <a:pt x="14" y="165"/>
                  </a:lnTo>
                  <a:lnTo>
                    <a:pt x="13" y="167"/>
                  </a:lnTo>
                  <a:lnTo>
                    <a:pt x="12" y="169"/>
                  </a:lnTo>
                  <a:lnTo>
                    <a:pt x="12" y="170"/>
                  </a:lnTo>
                  <a:lnTo>
                    <a:pt x="11" y="172"/>
                  </a:lnTo>
                  <a:lnTo>
                    <a:pt x="10" y="174"/>
                  </a:lnTo>
                  <a:lnTo>
                    <a:pt x="9" y="177"/>
                  </a:lnTo>
                  <a:lnTo>
                    <a:pt x="9" y="179"/>
                  </a:lnTo>
                  <a:lnTo>
                    <a:pt x="9" y="181"/>
                  </a:lnTo>
                  <a:lnTo>
                    <a:pt x="7" y="187"/>
                  </a:lnTo>
                  <a:lnTo>
                    <a:pt x="6" y="191"/>
                  </a:lnTo>
                  <a:lnTo>
                    <a:pt x="6" y="193"/>
                  </a:lnTo>
                  <a:lnTo>
                    <a:pt x="5" y="196"/>
                  </a:lnTo>
                  <a:lnTo>
                    <a:pt x="5" y="198"/>
                  </a:lnTo>
                  <a:lnTo>
                    <a:pt x="5" y="201"/>
                  </a:lnTo>
                  <a:lnTo>
                    <a:pt x="5" y="203"/>
                  </a:lnTo>
                  <a:lnTo>
                    <a:pt x="4" y="205"/>
                  </a:lnTo>
                  <a:lnTo>
                    <a:pt x="4" y="207"/>
                  </a:lnTo>
                  <a:lnTo>
                    <a:pt x="4" y="209"/>
                  </a:lnTo>
                  <a:lnTo>
                    <a:pt x="4" y="211"/>
                  </a:lnTo>
                  <a:lnTo>
                    <a:pt x="5" y="213"/>
                  </a:lnTo>
                  <a:lnTo>
                    <a:pt x="5" y="215"/>
                  </a:lnTo>
                  <a:lnTo>
                    <a:pt x="5" y="217"/>
                  </a:lnTo>
                  <a:lnTo>
                    <a:pt x="5" y="219"/>
                  </a:lnTo>
                  <a:lnTo>
                    <a:pt x="5" y="221"/>
                  </a:lnTo>
                  <a:lnTo>
                    <a:pt x="5" y="222"/>
                  </a:lnTo>
                  <a:lnTo>
                    <a:pt x="6" y="224"/>
                  </a:lnTo>
                  <a:lnTo>
                    <a:pt x="6" y="226"/>
                  </a:lnTo>
                  <a:lnTo>
                    <a:pt x="6" y="228"/>
                  </a:lnTo>
                  <a:lnTo>
                    <a:pt x="7" y="230"/>
                  </a:lnTo>
                  <a:lnTo>
                    <a:pt x="7" y="232"/>
                  </a:lnTo>
                  <a:lnTo>
                    <a:pt x="7" y="235"/>
                  </a:lnTo>
                  <a:lnTo>
                    <a:pt x="7" y="237"/>
                  </a:lnTo>
                  <a:lnTo>
                    <a:pt x="7" y="239"/>
                  </a:lnTo>
                  <a:lnTo>
                    <a:pt x="8" y="242"/>
                  </a:lnTo>
                  <a:lnTo>
                    <a:pt x="8" y="245"/>
                  </a:lnTo>
                  <a:lnTo>
                    <a:pt x="8" y="248"/>
                  </a:lnTo>
                  <a:lnTo>
                    <a:pt x="8" y="251"/>
                  </a:lnTo>
                  <a:lnTo>
                    <a:pt x="8" y="254"/>
                  </a:lnTo>
                  <a:lnTo>
                    <a:pt x="9" y="258"/>
                  </a:lnTo>
                  <a:lnTo>
                    <a:pt x="9" y="260"/>
                  </a:lnTo>
                  <a:lnTo>
                    <a:pt x="9" y="261"/>
                  </a:lnTo>
                  <a:lnTo>
                    <a:pt x="9" y="262"/>
                  </a:lnTo>
                  <a:lnTo>
                    <a:pt x="9" y="263"/>
                  </a:lnTo>
                  <a:lnTo>
                    <a:pt x="9" y="264"/>
                  </a:lnTo>
                  <a:lnTo>
                    <a:pt x="9" y="265"/>
                  </a:lnTo>
                  <a:lnTo>
                    <a:pt x="9" y="265"/>
                  </a:lnTo>
                  <a:lnTo>
                    <a:pt x="9" y="266"/>
                  </a:lnTo>
                  <a:lnTo>
                    <a:pt x="9" y="267"/>
                  </a:lnTo>
                  <a:lnTo>
                    <a:pt x="9" y="267"/>
                  </a:lnTo>
                  <a:lnTo>
                    <a:pt x="9" y="268"/>
                  </a:lnTo>
                  <a:lnTo>
                    <a:pt x="9" y="269"/>
                  </a:lnTo>
                  <a:lnTo>
                    <a:pt x="9" y="269"/>
                  </a:lnTo>
                  <a:lnTo>
                    <a:pt x="9" y="270"/>
                  </a:lnTo>
                  <a:lnTo>
                    <a:pt x="9" y="271"/>
                  </a:lnTo>
                  <a:lnTo>
                    <a:pt x="9" y="271"/>
                  </a:lnTo>
                  <a:lnTo>
                    <a:pt x="9" y="272"/>
                  </a:lnTo>
                  <a:lnTo>
                    <a:pt x="9" y="272"/>
                  </a:lnTo>
                  <a:lnTo>
                    <a:pt x="9" y="273"/>
                  </a:lnTo>
                  <a:lnTo>
                    <a:pt x="9" y="273"/>
                  </a:lnTo>
                  <a:lnTo>
                    <a:pt x="9" y="274"/>
                  </a:lnTo>
                  <a:lnTo>
                    <a:pt x="9" y="275"/>
                  </a:lnTo>
                  <a:lnTo>
                    <a:pt x="9" y="276"/>
                  </a:lnTo>
                  <a:lnTo>
                    <a:pt x="9" y="276"/>
                  </a:lnTo>
                  <a:lnTo>
                    <a:pt x="9" y="277"/>
                  </a:lnTo>
                  <a:lnTo>
                    <a:pt x="9" y="278"/>
                  </a:lnTo>
                  <a:lnTo>
                    <a:pt x="9" y="279"/>
                  </a:lnTo>
                  <a:lnTo>
                    <a:pt x="9" y="280"/>
                  </a:lnTo>
                  <a:lnTo>
                    <a:pt x="9" y="281"/>
                  </a:lnTo>
                  <a:lnTo>
                    <a:pt x="9" y="282"/>
                  </a:lnTo>
                  <a:lnTo>
                    <a:pt x="9" y="283"/>
                  </a:lnTo>
                  <a:lnTo>
                    <a:pt x="9" y="285"/>
                  </a:lnTo>
                  <a:lnTo>
                    <a:pt x="9" y="286"/>
                  </a:lnTo>
                  <a:lnTo>
                    <a:pt x="9" y="287"/>
                  </a:lnTo>
                  <a:lnTo>
                    <a:pt x="9" y="288"/>
                  </a:lnTo>
                  <a:lnTo>
                    <a:pt x="9" y="289"/>
                  </a:lnTo>
                  <a:lnTo>
                    <a:pt x="9" y="290"/>
                  </a:lnTo>
                  <a:lnTo>
                    <a:pt x="9" y="291"/>
                  </a:lnTo>
                  <a:lnTo>
                    <a:pt x="9" y="291"/>
                  </a:lnTo>
                  <a:lnTo>
                    <a:pt x="9" y="292"/>
                  </a:lnTo>
                  <a:lnTo>
                    <a:pt x="9" y="293"/>
                  </a:lnTo>
                  <a:lnTo>
                    <a:pt x="9" y="293"/>
                  </a:lnTo>
                  <a:lnTo>
                    <a:pt x="9" y="294"/>
                  </a:lnTo>
                  <a:lnTo>
                    <a:pt x="9" y="295"/>
                  </a:lnTo>
                  <a:lnTo>
                    <a:pt x="9" y="295"/>
                  </a:lnTo>
                  <a:lnTo>
                    <a:pt x="9" y="296"/>
                  </a:lnTo>
                  <a:lnTo>
                    <a:pt x="9" y="296"/>
                  </a:lnTo>
                  <a:lnTo>
                    <a:pt x="9" y="297"/>
                  </a:lnTo>
                  <a:lnTo>
                    <a:pt x="9" y="297"/>
                  </a:lnTo>
                  <a:lnTo>
                    <a:pt x="9" y="298"/>
                  </a:lnTo>
                  <a:lnTo>
                    <a:pt x="9" y="299"/>
                  </a:lnTo>
                  <a:lnTo>
                    <a:pt x="9" y="299"/>
                  </a:lnTo>
                  <a:lnTo>
                    <a:pt x="9" y="300"/>
                  </a:lnTo>
                  <a:lnTo>
                    <a:pt x="9" y="301"/>
                  </a:lnTo>
                  <a:lnTo>
                    <a:pt x="9" y="301"/>
                  </a:lnTo>
                  <a:lnTo>
                    <a:pt x="9" y="302"/>
                  </a:lnTo>
                  <a:lnTo>
                    <a:pt x="9" y="303"/>
                  </a:lnTo>
                  <a:lnTo>
                    <a:pt x="9" y="304"/>
                  </a:lnTo>
                  <a:lnTo>
                    <a:pt x="9" y="305"/>
                  </a:lnTo>
                  <a:lnTo>
                    <a:pt x="9" y="306"/>
                  </a:lnTo>
                  <a:lnTo>
                    <a:pt x="9" y="307"/>
                  </a:lnTo>
                  <a:lnTo>
                    <a:pt x="9" y="309"/>
                  </a:lnTo>
                  <a:lnTo>
                    <a:pt x="8" y="315"/>
                  </a:lnTo>
                  <a:lnTo>
                    <a:pt x="8" y="319"/>
                  </a:lnTo>
                  <a:lnTo>
                    <a:pt x="8" y="322"/>
                  </a:lnTo>
                  <a:lnTo>
                    <a:pt x="7" y="325"/>
                  </a:lnTo>
                  <a:lnTo>
                    <a:pt x="7" y="328"/>
                  </a:lnTo>
                  <a:lnTo>
                    <a:pt x="6" y="331"/>
                  </a:lnTo>
                  <a:lnTo>
                    <a:pt x="6" y="333"/>
                  </a:lnTo>
                  <a:lnTo>
                    <a:pt x="5" y="336"/>
                  </a:lnTo>
                  <a:lnTo>
                    <a:pt x="5" y="339"/>
                  </a:lnTo>
                  <a:lnTo>
                    <a:pt x="4" y="341"/>
                  </a:lnTo>
                  <a:lnTo>
                    <a:pt x="3" y="343"/>
                  </a:lnTo>
                  <a:lnTo>
                    <a:pt x="3" y="346"/>
                  </a:lnTo>
                  <a:lnTo>
                    <a:pt x="2" y="348"/>
                  </a:lnTo>
                  <a:lnTo>
                    <a:pt x="2" y="350"/>
                  </a:lnTo>
                  <a:lnTo>
                    <a:pt x="1" y="353"/>
                  </a:lnTo>
                  <a:lnTo>
                    <a:pt x="1" y="355"/>
                  </a:lnTo>
                  <a:lnTo>
                    <a:pt x="1" y="357"/>
                  </a:lnTo>
                  <a:lnTo>
                    <a:pt x="0" y="359"/>
                  </a:lnTo>
                  <a:lnTo>
                    <a:pt x="0" y="361"/>
                  </a:lnTo>
                  <a:lnTo>
                    <a:pt x="0" y="363"/>
                  </a:lnTo>
                  <a:lnTo>
                    <a:pt x="0" y="365"/>
                  </a:lnTo>
                  <a:lnTo>
                    <a:pt x="0" y="367"/>
                  </a:lnTo>
                  <a:lnTo>
                    <a:pt x="0" y="369"/>
                  </a:lnTo>
                  <a:lnTo>
                    <a:pt x="1" y="371"/>
                  </a:lnTo>
                  <a:lnTo>
                    <a:pt x="1" y="373"/>
                  </a:lnTo>
                  <a:lnTo>
                    <a:pt x="2" y="375"/>
                  </a:lnTo>
                  <a:lnTo>
                    <a:pt x="3" y="377"/>
                  </a:lnTo>
                  <a:lnTo>
                    <a:pt x="4" y="379"/>
                  </a:lnTo>
                  <a:lnTo>
                    <a:pt x="5" y="381"/>
                  </a:lnTo>
                  <a:lnTo>
                    <a:pt x="7" y="383"/>
                  </a:lnTo>
                  <a:lnTo>
                    <a:pt x="9" y="386"/>
                  </a:lnTo>
                  <a:lnTo>
                    <a:pt x="13" y="391"/>
                  </a:lnTo>
                  <a:lnTo>
                    <a:pt x="16" y="393"/>
                  </a:lnTo>
                  <a:lnTo>
                    <a:pt x="19" y="395"/>
                  </a:lnTo>
                  <a:lnTo>
                    <a:pt x="22" y="396"/>
                  </a:lnTo>
                  <a:lnTo>
                    <a:pt x="25" y="397"/>
                  </a:lnTo>
                  <a:lnTo>
                    <a:pt x="29" y="398"/>
                  </a:lnTo>
                  <a:lnTo>
                    <a:pt x="32" y="399"/>
                  </a:lnTo>
                  <a:lnTo>
                    <a:pt x="35" y="399"/>
                  </a:lnTo>
                  <a:lnTo>
                    <a:pt x="39" y="399"/>
                  </a:lnTo>
                  <a:lnTo>
                    <a:pt x="42" y="399"/>
                  </a:lnTo>
                  <a:lnTo>
                    <a:pt x="45" y="399"/>
                  </a:lnTo>
                  <a:lnTo>
                    <a:pt x="49" y="399"/>
                  </a:lnTo>
                  <a:lnTo>
                    <a:pt x="53" y="399"/>
                  </a:lnTo>
                  <a:lnTo>
                    <a:pt x="56" y="398"/>
                  </a:lnTo>
                  <a:lnTo>
                    <a:pt x="60" y="398"/>
                  </a:lnTo>
                  <a:lnTo>
                    <a:pt x="64" y="398"/>
                  </a:lnTo>
                  <a:lnTo>
                    <a:pt x="67" y="397"/>
                  </a:lnTo>
                  <a:lnTo>
                    <a:pt x="71" y="397"/>
                  </a:lnTo>
                  <a:lnTo>
                    <a:pt x="75" y="397"/>
                  </a:lnTo>
                  <a:lnTo>
                    <a:pt x="78" y="397"/>
                  </a:lnTo>
                  <a:lnTo>
                    <a:pt x="81" y="397"/>
                  </a:lnTo>
                  <a:lnTo>
                    <a:pt x="85" y="397"/>
                  </a:lnTo>
                  <a:lnTo>
                    <a:pt x="89" y="397"/>
                  </a:lnTo>
                  <a:lnTo>
                    <a:pt x="92" y="398"/>
                  </a:lnTo>
                  <a:lnTo>
                    <a:pt x="95" y="399"/>
                  </a:lnTo>
                  <a:lnTo>
                    <a:pt x="98" y="400"/>
                  </a:lnTo>
                  <a:lnTo>
                    <a:pt x="101" y="402"/>
                  </a:lnTo>
                  <a:lnTo>
                    <a:pt x="104" y="403"/>
                  </a:lnTo>
                  <a:lnTo>
                    <a:pt x="107" y="405"/>
                  </a:lnTo>
                  <a:lnTo>
                    <a:pt x="109" y="408"/>
                  </a:lnTo>
                  <a:lnTo>
                    <a:pt x="112" y="411"/>
                  </a:lnTo>
                  <a:lnTo>
                    <a:pt x="113" y="412"/>
                  </a:lnTo>
                  <a:lnTo>
                    <a:pt x="113" y="413"/>
                  </a:lnTo>
                  <a:lnTo>
                    <a:pt x="113" y="414"/>
                  </a:lnTo>
                  <a:lnTo>
                    <a:pt x="114" y="414"/>
                  </a:lnTo>
                  <a:lnTo>
                    <a:pt x="114" y="415"/>
                  </a:lnTo>
                  <a:lnTo>
                    <a:pt x="114" y="416"/>
                  </a:lnTo>
                  <a:lnTo>
                    <a:pt x="114" y="417"/>
                  </a:lnTo>
                  <a:lnTo>
                    <a:pt x="114" y="417"/>
                  </a:lnTo>
                  <a:lnTo>
                    <a:pt x="114" y="418"/>
                  </a:lnTo>
                  <a:lnTo>
                    <a:pt x="114" y="419"/>
                  </a:lnTo>
                  <a:lnTo>
                    <a:pt x="114" y="419"/>
                  </a:lnTo>
                  <a:lnTo>
                    <a:pt x="114" y="420"/>
                  </a:lnTo>
                  <a:lnTo>
                    <a:pt x="113" y="421"/>
                  </a:lnTo>
                  <a:lnTo>
                    <a:pt x="113" y="421"/>
                  </a:lnTo>
                  <a:lnTo>
                    <a:pt x="113" y="422"/>
                  </a:lnTo>
                  <a:lnTo>
                    <a:pt x="113" y="423"/>
                  </a:lnTo>
                  <a:lnTo>
                    <a:pt x="113" y="423"/>
                  </a:lnTo>
                  <a:lnTo>
                    <a:pt x="113" y="424"/>
                  </a:lnTo>
                  <a:lnTo>
                    <a:pt x="112" y="425"/>
                  </a:lnTo>
                  <a:lnTo>
                    <a:pt x="112" y="426"/>
                  </a:lnTo>
                  <a:lnTo>
                    <a:pt x="112" y="427"/>
                  </a:lnTo>
                  <a:lnTo>
                    <a:pt x="112" y="427"/>
                  </a:lnTo>
                  <a:lnTo>
                    <a:pt x="112" y="429"/>
                  </a:lnTo>
                  <a:lnTo>
                    <a:pt x="111" y="429"/>
                  </a:lnTo>
                  <a:lnTo>
                    <a:pt x="111" y="430"/>
                  </a:lnTo>
                  <a:lnTo>
                    <a:pt x="111" y="431"/>
                  </a:lnTo>
                  <a:lnTo>
                    <a:pt x="111" y="432"/>
                  </a:lnTo>
                  <a:lnTo>
                    <a:pt x="111" y="433"/>
                  </a:lnTo>
                  <a:lnTo>
                    <a:pt x="111" y="434"/>
                  </a:lnTo>
                  <a:lnTo>
                    <a:pt x="112" y="435"/>
                  </a:lnTo>
                  <a:lnTo>
                    <a:pt x="112" y="437"/>
                  </a:lnTo>
                  <a:lnTo>
                    <a:pt x="113" y="441"/>
                  </a:lnTo>
                  <a:lnTo>
                    <a:pt x="114" y="443"/>
                  </a:lnTo>
                  <a:lnTo>
                    <a:pt x="115" y="445"/>
                  </a:lnTo>
                  <a:lnTo>
                    <a:pt x="115" y="447"/>
                  </a:lnTo>
                  <a:lnTo>
                    <a:pt x="116" y="449"/>
                  </a:lnTo>
                  <a:lnTo>
                    <a:pt x="117" y="450"/>
                  </a:lnTo>
                  <a:lnTo>
                    <a:pt x="118" y="452"/>
                  </a:lnTo>
                  <a:lnTo>
                    <a:pt x="119" y="453"/>
                  </a:lnTo>
                  <a:lnTo>
                    <a:pt x="119" y="455"/>
                  </a:lnTo>
                  <a:lnTo>
                    <a:pt x="120" y="456"/>
                  </a:lnTo>
                  <a:lnTo>
                    <a:pt x="121" y="457"/>
                  </a:lnTo>
                  <a:lnTo>
                    <a:pt x="122" y="458"/>
                  </a:lnTo>
                  <a:lnTo>
                    <a:pt x="123" y="459"/>
                  </a:lnTo>
                  <a:lnTo>
                    <a:pt x="124" y="461"/>
                  </a:lnTo>
                  <a:lnTo>
                    <a:pt x="125" y="462"/>
                  </a:lnTo>
                  <a:lnTo>
                    <a:pt x="126" y="463"/>
                  </a:lnTo>
                  <a:lnTo>
                    <a:pt x="127" y="464"/>
                  </a:lnTo>
                  <a:lnTo>
                    <a:pt x="127" y="465"/>
                  </a:lnTo>
                  <a:lnTo>
                    <a:pt x="129" y="467"/>
                  </a:lnTo>
                  <a:lnTo>
                    <a:pt x="129" y="468"/>
                  </a:lnTo>
                  <a:lnTo>
                    <a:pt x="130" y="469"/>
                  </a:lnTo>
                  <a:lnTo>
                    <a:pt x="131" y="471"/>
                  </a:lnTo>
                  <a:lnTo>
                    <a:pt x="132" y="472"/>
                  </a:lnTo>
                  <a:lnTo>
                    <a:pt x="133" y="473"/>
                  </a:lnTo>
                  <a:lnTo>
                    <a:pt x="133" y="475"/>
                  </a:lnTo>
                  <a:lnTo>
                    <a:pt x="134" y="477"/>
                  </a:lnTo>
                  <a:lnTo>
                    <a:pt x="135" y="479"/>
                  </a:lnTo>
                  <a:lnTo>
                    <a:pt x="136" y="481"/>
                  </a:lnTo>
                  <a:lnTo>
                    <a:pt x="137" y="483"/>
                  </a:lnTo>
                  <a:lnTo>
                    <a:pt x="137" y="485"/>
                  </a:lnTo>
                  <a:lnTo>
                    <a:pt x="138" y="488"/>
                  </a:lnTo>
                  <a:lnTo>
                    <a:pt x="139" y="492"/>
                  </a:lnTo>
                  <a:lnTo>
                    <a:pt x="139" y="494"/>
                  </a:lnTo>
                  <a:lnTo>
                    <a:pt x="140" y="496"/>
                  </a:lnTo>
                  <a:lnTo>
                    <a:pt x="140" y="497"/>
                  </a:lnTo>
                  <a:lnTo>
                    <a:pt x="140" y="499"/>
                  </a:lnTo>
                  <a:lnTo>
                    <a:pt x="140" y="501"/>
                  </a:lnTo>
                  <a:lnTo>
                    <a:pt x="140" y="502"/>
                  </a:lnTo>
                  <a:lnTo>
                    <a:pt x="140" y="503"/>
                  </a:lnTo>
                  <a:lnTo>
                    <a:pt x="141" y="505"/>
                  </a:lnTo>
                  <a:lnTo>
                    <a:pt x="141" y="506"/>
                  </a:lnTo>
                  <a:lnTo>
                    <a:pt x="141" y="507"/>
                  </a:lnTo>
                  <a:lnTo>
                    <a:pt x="140" y="509"/>
                  </a:lnTo>
                  <a:lnTo>
                    <a:pt x="140" y="510"/>
                  </a:lnTo>
                  <a:lnTo>
                    <a:pt x="140" y="511"/>
                  </a:lnTo>
                  <a:lnTo>
                    <a:pt x="140" y="513"/>
                  </a:lnTo>
                  <a:lnTo>
                    <a:pt x="140" y="514"/>
                  </a:lnTo>
                  <a:lnTo>
                    <a:pt x="140" y="515"/>
                  </a:lnTo>
                  <a:lnTo>
                    <a:pt x="140" y="516"/>
                  </a:lnTo>
                  <a:lnTo>
                    <a:pt x="139" y="517"/>
                  </a:lnTo>
                  <a:lnTo>
                    <a:pt x="139" y="519"/>
                  </a:lnTo>
                  <a:lnTo>
                    <a:pt x="139" y="520"/>
                  </a:lnTo>
                  <a:lnTo>
                    <a:pt x="139" y="521"/>
                  </a:lnTo>
                  <a:lnTo>
                    <a:pt x="139" y="523"/>
                  </a:lnTo>
                  <a:lnTo>
                    <a:pt x="139" y="525"/>
                  </a:lnTo>
                  <a:lnTo>
                    <a:pt x="139" y="526"/>
                  </a:lnTo>
                  <a:lnTo>
                    <a:pt x="138" y="528"/>
                  </a:lnTo>
                  <a:lnTo>
                    <a:pt x="138" y="530"/>
                  </a:lnTo>
                  <a:lnTo>
                    <a:pt x="138" y="532"/>
                  </a:lnTo>
                  <a:lnTo>
                    <a:pt x="138" y="534"/>
                  </a:lnTo>
                  <a:lnTo>
                    <a:pt x="138" y="536"/>
                  </a:lnTo>
                  <a:lnTo>
                    <a:pt x="138" y="539"/>
                  </a:lnTo>
                  <a:lnTo>
                    <a:pt x="138" y="541"/>
                  </a:lnTo>
                  <a:lnTo>
                    <a:pt x="138" y="542"/>
                  </a:lnTo>
                  <a:lnTo>
                    <a:pt x="138" y="543"/>
                  </a:lnTo>
                  <a:lnTo>
                    <a:pt x="138" y="544"/>
                  </a:lnTo>
                  <a:lnTo>
                    <a:pt x="137" y="545"/>
                  </a:lnTo>
                  <a:lnTo>
                    <a:pt x="137" y="545"/>
                  </a:lnTo>
                  <a:lnTo>
                    <a:pt x="137" y="546"/>
                  </a:lnTo>
                  <a:lnTo>
                    <a:pt x="137" y="547"/>
                  </a:lnTo>
                  <a:lnTo>
                    <a:pt x="137" y="548"/>
                  </a:lnTo>
                  <a:lnTo>
                    <a:pt x="137" y="549"/>
                  </a:lnTo>
                  <a:lnTo>
                    <a:pt x="137" y="549"/>
                  </a:lnTo>
                  <a:lnTo>
                    <a:pt x="137" y="550"/>
                  </a:lnTo>
                  <a:lnTo>
                    <a:pt x="136" y="551"/>
                  </a:lnTo>
                  <a:lnTo>
                    <a:pt x="136" y="551"/>
                  </a:lnTo>
                  <a:lnTo>
                    <a:pt x="136" y="552"/>
                  </a:lnTo>
                  <a:lnTo>
                    <a:pt x="136" y="553"/>
                  </a:lnTo>
                  <a:lnTo>
                    <a:pt x="136" y="553"/>
                  </a:lnTo>
                  <a:lnTo>
                    <a:pt x="136" y="554"/>
                  </a:lnTo>
                  <a:lnTo>
                    <a:pt x="136" y="555"/>
                  </a:lnTo>
                  <a:lnTo>
                    <a:pt x="136" y="555"/>
                  </a:lnTo>
                  <a:lnTo>
                    <a:pt x="136" y="556"/>
                  </a:lnTo>
                  <a:lnTo>
                    <a:pt x="136" y="557"/>
                  </a:lnTo>
                  <a:lnTo>
                    <a:pt x="136" y="557"/>
                  </a:lnTo>
                  <a:lnTo>
                    <a:pt x="136" y="558"/>
                  </a:lnTo>
                  <a:lnTo>
                    <a:pt x="136" y="559"/>
                  </a:lnTo>
                  <a:lnTo>
                    <a:pt x="136" y="559"/>
                  </a:lnTo>
                  <a:lnTo>
                    <a:pt x="137" y="560"/>
                  </a:lnTo>
                  <a:lnTo>
                    <a:pt x="137" y="561"/>
                  </a:lnTo>
                  <a:lnTo>
                    <a:pt x="137" y="562"/>
                  </a:lnTo>
                  <a:lnTo>
                    <a:pt x="137" y="563"/>
                  </a:lnTo>
                  <a:lnTo>
                    <a:pt x="138" y="564"/>
                  </a:lnTo>
                  <a:lnTo>
                    <a:pt x="139" y="567"/>
                  </a:lnTo>
                  <a:lnTo>
                    <a:pt x="140" y="568"/>
                  </a:lnTo>
                  <a:lnTo>
                    <a:pt x="141" y="569"/>
                  </a:lnTo>
                  <a:lnTo>
                    <a:pt x="141" y="570"/>
                  </a:lnTo>
                  <a:lnTo>
                    <a:pt x="142" y="571"/>
                  </a:lnTo>
                  <a:lnTo>
                    <a:pt x="142" y="572"/>
                  </a:lnTo>
                  <a:lnTo>
                    <a:pt x="143" y="573"/>
                  </a:lnTo>
                  <a:lnTo>
                    <a:pt x="143" y="573"/>
                  </a:lnTo>
                  <a:lnTo>
                    <a:pt x="144" y="574"/>
                  </a:lnTo>
                  <a:lnTo>
                    <a:pt x="145" y="575"/>
                  </a:lnTo>
                  <a:lnTo>
                    <a:pt x="145" y="575"/>
                  </a:lnTo>
                  <a:lnTo>
                    <a:pt x="146" y="576"/>
                  </a:lnTo>
                  <a:lnTo>
                    <a:pt x="147" y="577"/>
                  </a:lnTo>
                  <a:lnTo>
                    <a:pt x="148" y="577"/>
                  </a:lnTo>
                  <a:lnTo>
                    <a:pt x="149" y="578"/>
                  </a:lnTo>
                  <a:lnTo>
                    <a:pt x="149" y="578"/>
                  </a:lnTo>
                  <a:lnTo>
                    <a:pt x="150" y="579"/>
                  </a:lnTo>
                  <a:lnTo>
                    <a:pt x="151" y="579"/>
                  </a:lnTo>
                  <a:lnTo>
                    <a:pt x="151" y="580"/>
                  </a:lnTo>
                  <a:lnTo>
                    <a:pt x="152" y="581"/>
                  </a:lnTo>
                  <a:lnTo>
                    <a:pt x="153" y="581"/>
                  </a:lnTo>
                  <a:lnTo>
                    <a:pt x="154" y="582"/>
                  </a:lnTo>
                  <a:lnTo>
                    <a:pt x="155" y="582"/>
                  </a:lnTo>
                  <a:lnTo>
                    <a:pt x="156" y="583"/>
                  </a:lnTo>
                  <a:lnTo>
                    <a:pt x="157" y="584"/>
                  </a:lnTo>
                  <a:lnTo>
                    <a:pt x="158" y="585"/>
                  </a:lnTo>
                  <a:lnTo>
                    <a:pt x="159" y="585"/>
                  </a:lnTo>
                  <a:lnTo>
                    <a:pt x="160" y="586"/>
                  </a:lnTo>
                  <a:lnTo>
                    <a:pt x="161" y="587"/>
                  </a:lnTo>
                  <a:lnTo>
                    <a:pt x="163" y="589"/>
                  </a:lnTo>
                  <a:lnTo>
                    <a:pt x="164" y="590"/>
                  </a:lnTo>
                  <a:lnTo>
                    <a:pt x="166" y="592"/>
                  </a:lnTo>
                  <a:lnTo>
                    <a:pt x="167" y="593"/>
                  </a:lnTo>
                  <a:lnTo>
                    <a:pt x="168" y="594"/>
                  </a:lnTo>
                  <a:lnTo>
                    <a:pt x="169" y="595"/>
                  </a:lnTo>
                  <a:lnTo>
                    <a:pt x="171" y="597"/>
                  </a:lnTo>
                  <a:lnTo>
                    <a:pt x="172" y="598"/>
                  </a:lnTo>
                  <a:lnTo>
                    <a:pt x="173" y="599"/>
                  </a:lnTo>
                  <a:lnTo>
                    <a:pt x="174" y="600"/>
                  </a:lnTo>
                  <a:lnTo>
                    <a:pt x="175" y="601"/>
                  </a:lnTo>
                  <a:lnTo>
                    <a:pt x="176" y="602"/>
                  </a:lnTo>
                  <a:lnTo>
                    <a:pt x="177" y="603"/>
                  </a:lnTo>
                  <a:lnTo>
                    <a:pt x="179" y="604"/>
                  </a:lnTo>
                  <a:lnTo>
                    <a:pt x="179" y="605"/>
                  </a:lnTo>
                  <a:lnTo>
                    <a:pt x="181" y="606"/>
                  </a:lnTo>
                  <a:lnTo>
                    <a:pt x="181" y="607"/>
                  </a:lnTo>
                  <a:lnTo>
                    <a:pt x="182" y="608"/>
                  </a:lnTo>
                  <a:lnTo>
                    <a:pt x="183" y="609"/>
                  </a:lnTo>
                  <a:lnTo>
                    <a:pt x="184" y="609"/>
                  </a:lnTo>
                  <a:lnTo>
                    <a:pt x="185" y="610"/>
                  </a:lnTo>
                  <a:lnTo>
                    <a:pt x="185" y="611"/>
                  </a:lnTo>
                  <a:lnTo>
                    <a:pt x="186" y="612"/>
                  </a:lnTo>
                  <a:lnTo>
                    <a:pt x="187" y="612"/>
                  </a:lnTo>
                  <a:lnTo>
                    <a:pt x="187" y="613"/>
                  </a:lnTo>
                  <a:lnTo>
                    <a:pt x="188" y="613"/>
                  </a:lnTo>
                  <a:lnTo>
                    <a:pt x="188" y="614"/>
                  </a:lnTo>
                  <a:lnTo>
                    <a:pt x="189" y="614"/>
                  </a:lnTo>
                  <a:lnTo>
                    <a:pt x="189" y="615"/>
                  </a:lnTo>
                  <a:lnTo>
                    <a:pt x="189" y="615"/>
                  </a:lnTo>
                  <a:lnTo>
                    <a:pt x="189" y="615"/>
                  </a:lnTo>
                  <a:lnTo>
                    <a:pt x="189" y="615"/>
                  </a:lnTo>
                  <a:lnTo>
                    <a:pt x="190" y="61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22" name="Freeform 78"/>
            <p:cNvSpPr>
              <a:spLocks/>
            </p:cNvSpPr>
            <p:nvPr/>
          </p:nvSpPr>
          <p:spPr bwMode="auto">
            <a:xfrm>
              <a:off x="1306" y="2443"/>
              <a:ext cx="2"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2"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23" name="Freeform 79"/>
            <p:cNvSpPr>
              <a:spLocks/>
            </p:cNvSpPr>
            <p:nvPr/>
          </p:nvSpPr>
          <p:spPr bwMode="auto">
            <a:xfrm>
              <a:off x="1272" y="2411"/>
              <a:ext cx="85" cy="85"/>
            </a:xfrm>
            <a:custGeom>
              <a:avLst/>
              <a:gdLst/>
              <a:ahLst/>
              <a:cxnLst>
                <a:cxn ang="0">
                  <a:pos x="84" y="0"/>
                </a:cxn>
                <a:cxn ang="0">
                  <a:pos x="83" y="1"/>
                </a:cxn>
                <a:cxn ang="0">
                  <a:pos x="83" y="1"/>
                </a:cxn>
                <a:cxn ang="0">
                  <a:pos x="82" y="3"/>
                </a:cxn>
                <a:cxn ang="0">
                  <a:pos x="82" y="4"/>
                </a:cxn>
                <a:cxn ang="0">
                  <a:pos x="82" y="6"/>
                </a:cxn>
                <a:cxn ang="0">
                  <a:pos x="81" y="8"/>
                </a:cxn>
                <a:cxn ang="0">
                  <a:pos x="80" y="10"/>
                </a:cxn>
                <a:cxn ang="0">
                  <a:pos x="79" y="12"/>
                </a:cxn>
                <a:cxn ang="0">
                  <a:pos x="78" y="15"/>
                </a:cxn>
                <a:cxn ang="0">
                  <a:pos x="77" y="17"/>
                </a:cxn>
                <a:cxn ang="0">
                  <a:pos x="76" y="21"/>
                </a:cxn>
                <a:cxn ang="0">
                  <a:pos x="75" y="23"/>
                </a:cxn>
                <a:cxn ang="0">
                  <a:pos x="73" y="27"/>
                </a:cxn>
                <a:cxn ang="0">
                  <a:pos x="72" y="30"/>
                </a:cxn>
                <a:cxn ang="0">
                  <a:pos x="70" y="33"/>
                </a:cxn>
                <a:cxn ang="0">
                  <a:pos x="68" y="37"/>
                </a:cxn>
                <a:cxn ang="0">
                  <a:pos x="66" y="40"/>
                </a:cxn>
                <a:cxn ang="0">
                  <a:pos x="64" y="43"/>
                </a:cxn>
                <a:cxn ang="0">
                  <a:pos x="62" y="47"/>
                </a:cxn>
                <a:cxn ang="0">
                  <a:pos x="60" y="50"/>
                </a:cxn>
                <a:cxn ang="0">
                  <a:pos x="58" y="53"/>
                </a:cxn>
                <a:cxn ang="0">
                  <a:pos x="56" y="57"/>
                </a:cxn>
                <a:cxn ang="0">
                  <a:pos x="53" y="60"/>
                </a:cxn>
                <a:cxn ang="0">
                  <a:pos x="50" y="63"/>
                </a:cxn>
                <a:cxn ang="0">
                  <a:pos x="47" y="66"/>
                </a:cxn>
                <a:cxn ang="0">
                  <a:pos x="44" y="69"/>
                </a:cxn>
                <a:cxn ang="0">
                  <a:pos x="41" y="72"/>
                </a:cxn>
                <a:cxn ang="0">
                  <a:pos x="38" y="75"/>
                </a:cxn>
                <a:cxn ang="0">
                  <a:pos x="35" y="77"/>
                </a:cxn>
                <a:cxn ang="0">
                  <a:pos x="31" y="79"/>
                </a:cxn>
                <a:cxn ang="0">
                  <a:pos x="28" y="81"/>
                </a:cxn>
                <a:cxn ang="0">
                  <a:pos x="26" y="82"/>
                </a:cxn>
                <a:cxn ang="0">
                  <a:pos x="24" y="83"/>
                </a:cxn>
                <a:cxn ang="0">
                  <a:pos x="24" y="83"/>
                </a:cxn>
                <a:cxn ang="0">
                  <a:pos x="22" y="83"/>
                </a:cxn>
                <a:cxn ang="0">
                  <a:pos x="21" y="83"/>
                </a:cxn>
                <a:cxn ang="0">
                  <a:pos x="20" y="83"/>
                </a:cxn>
                <a:cxn ang="0">
                  <a:pos x="19" y="83"/>
                </a:cxn>
                <a:cxn ang="0">
                  <a:pos x="18" y="83"/>
                </a:cxn>
                <a:cxn ang="0">
                  <a:pos x="17" y="84"/>
                </a:cxn>
                <a:cxn ang="0">
                  <a:pos x="16" y="84"/>
                </a:cxn>
                <a:cxn ang="0">
                  <a:pos x="14" y="84"/>
                </a:cxn>
                <a:cxn ang="0">
                  <a:pos x="13" y="83"/>
                </a:cxn>
                <a:cxn ang="0">
                  <a:pos x="12" y="83"/>
                </a:cxn>
                <a:cxn ang="0">
                  <a:pos x="11" y="83"/>
                </a:cxn>
                <a:cxn ang="0">
                  <a:pos x="10" y="83"/>
                </a:cxn>
                <a:cxn ang="0">
                  <a:pos x="9" y="83"/>
                </a:cxn>
                <a:cxn ang="0">
                  <a:pos x="8" y="83"/>
                </a:cxn>
                <a:cxn ang="0">
                  <a:pos x="7" y="83"/>
                </a:cxn>
                <a:cxn ang="0">
                  <a:pos x="6" y="83"/>
                </a:cxn>
                <a:cxn ang="0">
                  <a:pos x="5" y="83"/>
                </a:cxn>
                <a:cxn ang="0">
                  <a:pos x="4" y="82"/>
                </a:cxn>
                <a:cxn ang="0">
                  <a:pos x="4" y="82"/>
                </a:cxn>
                <a:cxn ang="0">
                  <a:pos x="3" y="82"/>
                </a:cxn>
                <a:cxn ang="0">
                  <a:pos x="2" y="82"/>
                </a:cxn>
                <a:cxn ang="0">
                  <a:pos x="2" y="82"/>
                </a:cxn>
                <a:cxn ang="0">
                  <a:pos x="1" y="81"/>
                </a:cxn>
                <a:cxn ang="0">
                  <a:pos x="1" y="81"/>
                </a:cxn>
                <a:cxn ang="0">
                  <a:pos x="0" y="81"/>
                </a:cxn>
                <a:cxn ang="0">
                  <a:pos x="0" y="81"/>
                </a:cxn>
                <a:cxn ang="0">
                  <a:pos x="0" y="81"/>
                </a:cxn>
                <a:cxn ang="0">
                  <a:pos x="0" y="81"/>
                </a:cxn>
              </a:cxnLst>
              <a:rect l="0" t="0" r="r" b="b"/>
              <a:pathLst>
                <a:path w="85" h="85">
                  <a:moveTo>
                    <a:pt x="84" y="0"/>
                  </a:moveTo>
                  <a:lnTo>
                    <a:pt x="83" y="1"/>
                  </a:lnTo>
                  <a:lnTo>
                    <a:pt x="83" y="1"/>
                  </a:lnTo>
                  <a:lnTo>
                    <a:pt x="82" y="3"/>
                  </a:lnTo>
                  <a:lnTo>
                    <a:pt x="82" y="4"/>
                  </a:lnTo>
                  <a:lnTo>
                    <a:pt x="82" y="6"/>
                  </a:lnTo>
                  <a:lnTo>
                    <a:pt x="81" y="8"/>
                  </a:lnTo>
                  <a:lnTo>
                    <a:pt x="80" y="10"/>
                  </a:lnTo>
                  <a:lnTo>
                    <a:pt x="79" y="12"/>
                  </a:lnTo>
                  <a:lnTo>
                    <a:pt x="78" y="15"/>
                  </a:lnTo>
                  <a:lnTo>
                    <a:pt x="77" y="17"/>
                  </a:lnTo>
                  <a:lnTo>
                    <a:pt x="76" y="21"/>
                  </a:lnTo>
                  <a:lnTo>
                    <a:pt x="75" y="23"/>
                  </a:lnTo>
                  <a:lnTo>
                    <a:pt x="73" y="27"/>
                  </a:lnTo>
                  <a:lnTo>
                    <a:pt x="72" y="30"/>
                  </a:lnTo>
                  <a:lnTo>
                    <a:pt x="70" y="33"/>
                  </a:lnTo>
                  <a:lnTo>
                    <a:pt x="68" y="37"/>
                  </a:lnTo>
                  <a:lnTo>
                    <a:pt x="66" y="40"/>
                  </a:lnTo>
                  <a:lnTo>
                    <a:pt x="64" y="43"/>
                  </a:lnTo>
                  <a:lnTo>
                    <a:pt x="62" y="47"/>
                  </a:lnTo>
                  <a:lnTo>
                    <a:pt x="60" y="50"/>
                  </a:lnTo>
                  <a:lnTo>
                    <a:pt x="58" y="53"/>
                  </a:lnTo>
                  <a:lnTo>
                    <a:pt x="56" y="57"/>
                  </a:lnTo>
                  <a:lnTo>
                    <a:pt x="53" y="60"/>
                  </a:lnTo>
                  <a:lnTo>
                    <a:pt x="50" y="63"/>
                  </a:lnTo>
                  <a:lnTo>
                    <a:pt x="47" y="66"/>
                  </a:lnTo>
                  <a:lnTo>
                    <a:pt x="44" y="69"/>
                  </a:lnTo>
                  <a:lnTo>
                    <a:pt x="41" y="72"/>
                  </a:lnTo>
                  <a:lnTo>
                    <a:pt x="38" y="75"/>
                  </a:lnTo>
                  <a:lnTo>
                    <a:pt x="35" y="77"/>
                  </a:lnTo>
                  <a:lnTo>
                    <a:pt x="31" y="79"/>
                  </a:lnTo>
                  <a:lnTo>
                    <a:pt x="28" y="81"/>
                  </a:lnTo>
                  <a:lnTo>
                    <a:pt x="26" y="82"/>
                  </a:lnTo>
                  <a:lnTo>
                    <a:pt x="24" y="83"/>
                  </a:lnTo>
                  <a:lnTo>
                    <a:pt x="24" y="83"/>
                  </a:lnTo>
                  <a:lnTo>
                    <a:pt x="22" y="83"/>
                  </a:lnTo>
                  <a:lnTo>
                    <a:pt x="21" y="83"/>
                  </a:lnTo>
                  <a:lnTo>
                    <a:pt x="20" y="83"/>
                  </a:lnTo>
                  <a:lnTo>
                    <a:pt x="19" y="83"/>
                  </a:lnTo>
                  <a:lnTo>
                    <a:pt x="18" y="83"/>
                  </a:lnTo>
                  <a:lnTo>
                    <a:pt x="17" y="84"/>
                  </a:lnTo>
                  <a:lnTo>
                    <a:pt x="16" y="84"/>
                  </a:lnTo>
                  <a:lnTo>
                    <a:pt x="14" y="84"/>
                  </a:lnTo>
                  <a:lnTo>
                    <a:pt x="13" y="83"/>
                  </a:lnTo>
                  <a:lnTo>
                    <a:pt x="12" y="83"/>
                  </a:lnTo>
                  <a:lnTo>
                    <a:pt x="11" y="83"/>
                  </a:lnTo>
                  <a:lnTo>
                    <a:pt x="10" y="83"/>
                  </a:lnTo>
                  <a:lnTo>
                    <a:pt x="9" y="83"/>
                  </a:lnTo>
                  <a:lnTo>
                    <a:pt x="8" y="83"/>
                  </a:lnTo>
                  <a:lnTo>
                    <a:pt x="7" y="83"/>
                  </a:lnTo>
                  <a:lnTo>
                    <a:pt x="6" y="83"/>
                  </a:lnTo>
                  <a:lnTo>
                    <a:pt x="5" y="83"/>
                  </a:lnTo>
                  <a:lnTo>
                    <a:pt x="4" y="82"/>
                  </a:lnTo>
                  <a:lnTo>
                    <a:pt x="4" y="82"/>
                  </a:lnTo>
                  <a:lnTo>
                    <a:pt x="3" y="82"/>
                  </a:lnTo>
                  <a:lnTo>
                    <a:pt x="2" y="82"/>
                  </a:lnTo>
                  <a:lnTo>
                    <a:pt x="2" y="82"/>
                  </a:lnTo>
                  <a:lnTo>
                    <a:pt x="1" y="81"/>
                  </a:lnTo>
                  <a:lnTo>
                    <a:pt x="1" y="81"/>
                  </a:lnTo>
                  <a:lnTo>
                    <a:pt x="0" y="81"/>
                  </a:lnTo>
                  <a:lnTo>
                    <a:pt x="0" y="81"/>
                  </a:lnTo>
                  <a:lnTo>
                    <a:pt x="0" y="81"/>
                  </a:lnTo>
                  <a:lnTo>
                    <a:pt x="0" y="81"/>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24" name="Freeform 80"/>
            <p:cNvSpPr>
              <a:spLocks/>
            </p:cNvSpPr>
            <p:nvPr/>
          </p:nvSpPr>
          <p:spPr bwMode="auto">
            <a:xfrm>
              <a:off x="4044" y="3279"/>
              <a:ext cx="56" cy="55"/>
            </a:xfrm>
            <a:custGeom>
              <a:avLst/>
              <a:gdLst/>
              <a:ahLst/>
              <a:cxnLst>
                <a:cxn ang="0">
                  <a:pos x="0" y="0"/>
                </a:cxn>
                <a:cxn ang="0">
                  <a:pos x="0" y="0"/>
                </a:cxn>
                <a:cxn ang="0">
                  <a:pos x="0" y="1"/>
                </a:cxn>
                <a:cxn ang="0">
                  <a:pos x="1" y="1"/>
                </a:cxn>
                <a:cxn ang="0">
                  <a:pos x="2" y="2"/>
                </a:cxn>
                <a:cxn ang="0">
                  <a:pos x="3" y="3"/>
                </a:cxn>
                <a:cxn ang="0">
                  <a:pos x="5" y="5"/>
                </a:cxn>
                <a:cxn ang="0">
                  <a:pos x="6" y="6"/>
                </a:cxn>
                <a:cxn ang="0">
                  <a:pos x="8" y="8"/>
                </a:cxn>
                <a:cxn ang="0">
                  <a:pos x="10" y="9"/>
                </a:cxn>
                <a:cxn ang="0">
                  <a:pos x="11" y="11"/>
                </a:cxn>
                <a:cxn ang="0">
                  <a:pos x="13" y="13"/>
                </a:cxn>
                <a:cxn ang="0">
                  <a:pos x="15" y="15"/>
                </a:cxn>
                <a:cxn ang="0">
                  <a:pos x="18" y="17"/>
                </a:cxn>
                <a:cxn ang="0">
                  <a:pos x="20" y="19"/>
                </a:cxn>
                <a:cxn ang="0">
                  <a:pos x="22" y="22"/>
                </a:cxn>
                <a:cxn ang="0">
                  <a:pos x="24" y="24"/>
                </a:cxn>
                <a:cxn ang="0">
                  <a:pos x="26" y="26"/>
                </a:cxn>
                <a:cxn ang="0">
                  <a:pos x="29" y="29"/>
                </a:cxn>
                <a:cxn ang="0">
                  <a:pos x="31" y="31"/>
                </a:cxn>
                <a:cxn ang="0">
                  <a:pos x="34" y="33"/>
                </a:cxn>
                <a:cxn ang="0">
                  <a:pos x="36" y="35"/>
                </a:cxn>
                <a:cxn ang="0">
                  <a:pos x="38" y="37"/>
                </a:cxn>
                <a:cxn ang="0">
                  <a:pos x="40" y="40"/>
                </a:cxn>
                <a:cxn ang="0">
                  <a:pos x="42" y="42"/>
                </a:cxn>
                <a:cxn ang="0">
                  <a:pos x="45" y="44"/>
                </a:cxn>
                <a:cxn ang="0">
                  <a:pos x="47" y="46"/>
                </a:cxn>
                <a:cxn ang="0">
                  <a:pos x="48" y="48"/>
                </a:cxn>
                <a:cxn ang="0">
                  <a:pos x="50" y="49"/>
                </a:cxn>
                <a:cxn ang="0">
                  <a:pos x="52" y="51"/>
                </a:cxn>
                <a:cxn ang="0">
                  <a:pos x="54" y="53"/>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Lst>
              <a:rect l="0" t="0" r="r" b="b"/>
              <a:pathLst>
                <a:path w="56" h="55">
                  <a:moveTo>
                    <a:pt x="0" y="0"/>
                  </a:moveTo>
                  <a:lnTo>
                    <a:pt x="0" y="0"/>
                  </a:lnTo>
                  <a:lnTo>
                    <a:pt x="0" y="1"/>
                  </a:lnTo>
                  <a:lnTo>
                    <a:pt x="1" y="1"/>
                  </a:lnTo>
                  <a:lnTo>
                    <a:pt x="2" y="2"/>
                  </a:lnTo>
                  <a:lnTo>
                    <a:pt x="3" y="3"/>
                  </a:lnTo>
                  <a:lnTo>
                    <a:pt x="5" y="5"/>
                  </a:lnTo>
                  <a:lnTo>
                    <a:pt x="6" y="6"/>
                  </a:lnTo>
                  <a:lnTo>
                    <a:pt x="8" y="8"/>
                  </a:lnTo>
                  <a:lnTo>
                    <a:pt x="10" y="9"/>
                  </a:lnTo>
                  <a:lnTo>
                    <a:pt x="11" y="11"/>
                  </a:lnTo>
                  <a:lnTo>
                    <a:pt x="13" y="13"/>
                  </a:lnTo>
                  <a:lnTo>
                    <a:pt x="15" y="15"/>
                  </a:lnTo>
                  <a:lnTo>
                    <a:pt x="18" y="17"/>
                  </a:lnTo>
                  <a:lnTo>
                    <a:pt x="20" y="19"/>
                  </a:lnTo>
                  <a:lnTo>
                    <a:pt x="22" y="22"/>
                  </a:lnTo>
                  <a:lnTo>
                    <a:pt x="24" y="24"/>
                  </a:lnTo>
                  <a:lnTo>
                    <a:pt x="26" y="26"/>
                  </a:lnTo>
                  <a:lnTo>
                    <a:pt x="29" y="29"/>
                  </a:lnTo>
                  <a:lnTo>
                    <a:pt x="31" y="31"/>
                  </a:lnTo>
                  <a:lnTo>
                    <a:pt x="34" y="33"/>
                  </a:lnTo>
                  <a:lnTo>
                    <a:pt x="36" y="35"/>
                  </a:lnTo>
                  <a:lnTo>
                    <a:pt x="38" y="37"/>
                  </a:lnTo>
                  <a:lnTo>
                    <a:pt x="40" y="40"/>
                  </a:lnTo>
                  <a:lnTo>
                    <a:pt x="42" y="42"/>
                  </a:lnTo>
                  <a:lnTo>
                    <a:pt x="45" y="44"/>
                  </a:lnTo>
                  <a:lnTo>
                    <a:pt x="47" y="46"/>
                  </a:lnTo>
                  <a:lnTo>
                    <a:pt x="48" y="48"/>
                  </a:lnTo>
                  <a:lnTo>
                    <a:pt x="50" y="49"/>
                  </a:lnTo>
                  <a:lnTo>
                    <a:pt x="52" y="51"/>
                  </a:lnTo>
                  <a:lnTo>
                    <a:pt x="54" y="53"/>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25" name="Freeform 81"/>
            <p:cNvSpPr>
              <a:spLocks/>
            </p:cNvSpPr>
            <p:nvPr/>
          </p:nvSpPr>
          <p:spPr bwMode="auto">
            <a:xfrm>
              <a:off x="4016" y="3252"/>
              <a:ext cx="112" cy="109"/>
            </a:xfrm>
            <a:custGeom>
              <a:avLst/>
              <a:gdLst/>
              <a:ahLst/>
              <a:cxnLst>
                <a:cxn ang="0">
                  <a:pos x="0" y="0"/>
                </a:cxn>
                <a:cxn ang="0">
                  <a:pos x="1" y="0"/>
                </a:cxn>
                <a:cxn ang="0">
                  <a:pos x="2" y="1"/>
                </a:cxn>
                <a:cxn ang="0">
                  <a:pos x="4" y="3"/>
                </a:cxn>
                <a:cxn ang="0">
                  <a:pos x="5" y="5"/>
                </a:cxn>
                <a:cxn ang="0">
                  <a:pos x="8" y="7"/>
                </a:cxn>
                <a:cxn ang="0">
                  <a:pos x="10" y="10"/>
                </a:cxn>
                <a:cxn ang="0">
                  <a:pos x="13" y="12"/>
                </a:cxn>
                <a:cxn ang="0">
                  <a:pos x="16" y="16"/>
                </a:cxn>
                <a:cxn ang="0">
                  <a:pos x="20" y="19"/>
                </a:cxn>
                <a:cxn ang="0">
                  <a:pos x="24" y="23"/>
                </a:cxn>
                <a:cxn ang="0">
                  <a:pos x="28" y="26"/>
                </a:cxn>
                <a:cxn ang="0">
                  <a:pos x="32" y="30"/>
                </a:cxn>
                <a:cxn ang="0">
                  <a:pos x="36" y="35"/>
                </a:cxn>
                <a:cxn ang="0">
                  <a:pos x="40" y="39"/>
                </a:cxn>
                <a:cxn ang="0">
                  <a:pos x="45" y="44"/>
                </a:cxn>
                <a:cxn ang="0">
                  <a:pos x="49" y="48"/>
                </a:cxn>
                <a:cxn ang="0">
                  <a:pos x="54" y="52"/>
                </a:cxn>
                <a:cxn ang="0">
                  <a:pos x="58" y="57"/>
                </a:cxn>
                <a:cxn ang="0">
                  <a:pos x="63" y="62"/>
                </a:cxn>
                <a:cxn ang="0">
                  <a:pos x="68" y="66"/>
                </a:cxn>
                <a:cxn ang="0">
                  <a:pos x="72" y="71"/>
                </a:cxn>
                <a:cxn ang="0">
                  <a:pos x="77" y="75"/>
                </a:cxn>
                <a:cxn ang="0">
                  <a:pos x="82" y="80"/>
                </a:cxn>
                <a:cxn ang="0">
                  <a:pos x="86" y="84"/>
                </a:cxn>
                <a:cxn ang="0">
                  <a:pos x="90" y="88"/>
                </a:cxn>
                <a:cxn ang="0">
                  <a:pos x="94" y="92"/>
                </a:cxn>
                <a:cxn ang="0">
                  <a:pos x="98" y="96"/>
                </a:cxn>
                <a:cxn ang="0">
                  <a:pos x="101" y="99"/>
                </a:cxn>
                <a:cxn ang="0">
                  <a:pos x="105" y="102"/>
                </a:cxn>
                <a:cxn ang="0">
                  <a:pos x="108" y="106"/>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Lst>
              <a:rect l="0" t="0" r="r" b="b"/>
              <a:pathLst>
                <a:path w="112" h="109">
                  <a:moveTo>
                    <a:pt x="0" y="0"/>
                  </a:moveTo>
                  <a:lnTo>
                    <a:pt x="1" y="0"/>
                  </a:lnTo>
                  <a:lnTo>
                    <a:pt x="2" y="1"/>
                  </a:lnTo>
                  <a:lnTo>
                    <a:pt x="4" y="3"/>
                  </a:lnTo>
                  <a:lnTo>
                    <a:pt x="5" y="5"/>
                  </a:lnTo>
                  <a:lnTo>
                    <a:pt x="8" y="7"/>
                  </a:lnTo>
                  <a:lnTo>
                    <a:pt x="10" y="10"/>
                  </a:lnTo>
                  <a:lnTo>
                    <a:pt x="13" y="12"/>
                  </a:lnTo>
                  <a:lnTo>
                    <a:pt x="16" y="16"/>
                  </a:lnTo>
                  <a:lnTo>
                    <a:pt x="20" y="19"/>
                  </a:lnTo>
                  <a:lnTo>
                    <a:pt x="24" y="23"/>
                  </a:lnTo>
                  <a:lnTo>
                    <a:pt x="28" y="26"/>
                  </a:lnTo>
                  <a:lnTo>
                    <a:pt x="32" y="30"/>
                  </a:lnTo>
                  <a:lnTo>
                    <a:pt x="36" y="35"/>
                  </a:lnTo>
                  <a:lnTo>
                    <a:pt x="40" y="39"/>
                  </a:lnTo>
                  <a:lnTo>
                    <a:pt x="45" y="44"/>
                  </a:lnTo>
                  <a:lnTo>
                    <a:pt x="49" y="48"/>
                  </a:lnTo>
                  <a:lnTo>
                    <a:pt x="54" y="52"/>
                  </a:lnTo>
                  <a:lnTo>
                    <a:pt x="58" y="57"/>
                  </a:lnTo>
                  <a:lnTo>
                    <a:pt x="63" y="62"/>
                  </a:lnTo>
                  <a:lnTo>
                    <a:pt x="68" y="66"/>
                  </a:lnTo>
                  <a:lnTo>
                    <a:pt x="72" y="71"/>
                  </a:lnTo>
                  <a:lnTo>
                    <a:pt x="77" y="75"/>
                  </a:lnTo>
                  <a:lnTo>
                    <a:pt x="82" y="80"/>
                  </a:lnTo>
                  <a:lnTo>
                    <a:pt x="86" y="84"/>
                  </a:lnTo>
                  <a:lnTo>
                    <a:pt x="90" y="88"/>
                  </a:lnTo>
                  <a:lnTo>
                    <a:pt x="94" y="92"/>
                  </a:lnTo>
                  <a:lnTo>
                    <a:pt x="98" y="96"/>
                  </a:lnTo>
                  <a:lnTo>
                    <a:pt x="101" y="99"/>
                  </a:lnTo>
                  <a:lnTo>
                    <a:pt x="105" y="102"/>
                  </a:lnTo>
                  <a:lnTo>
                    <a:pt x="108" y="106"/>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26" name="Line 82"/>
            <p:cNvSpPr>
              <a:spLocks noChangeShapeType="1"/>
            </p:cNvSpPr>
            <p:nvPr/>
          </p:nvSpPr>
          <p:spPr bwMode="auto">
            <a:xfrm>
              <a:off x="4016" y="3225"/>
              <a:ext cx="55" cy="108"/>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3027" name="Freeform 83"/>
            <p:cNvSpPr>
              <a:spLocks/>
            </p:cNvSpPr>
            <p:nvPr/>
          </p:nvSpPr>
          <p:spPr bwMode="auto">
            <a:xfrm>
              <a:off x="4465" y="2842"/>
              <a:ext cx="94" cy="96"/>
            </a:xfrm>
            <a:custGeom>
              <a:avLst/>
              <a:gdLst/>
              <a:ahLst/>
              <a:cxnLst>
                <a:cxn ang="0">
                  <a:pos x="90" y="0"/>
                </a:cxn>
                <a:cxn ang="0">
                  <a:pos x="92" y="10"/>
                </a:cxn>
                <a:cxn ang="0">
                  <a:pos x="93" y="16"/>
                </a:cxn>
                <a:cxn ang="0">
                  <a:pos x="93" y="20"/>
                </a:cxn>
                <a:cxn ang="0">
                  <a:pos x="93" y="25"/>
                </a:cxn>
                <a:cxn ang="0">
                  <a:pos x="92" y="29"/>
                </a:cxn>
                <a:cxn ang="0">
                  <a:pos x="91" y="33"/>
                </a:cxn>
                <a:cxn ang="0">
                  <a:pos x="89" y="37"/>
                </a:cxn>
                <a:cxn ang="0">
                  <a:pos x="87" y="41"/>
                </a:cxn>
                <a:cxn ang="0">
                  <a:pos x="85" y="44"/>
                </a:cxn>
                <a:cxn ang="0">
                  <a:pos x="83" y="48"/>
                </a:cxn>
                <a:cxn ang="0">
                  <a:pos x="80" y="51"/>
                </a:cxn>
                <a:cxn ang="0">
                  <a:pos x="77" y="54"/>
                </a:cxn>
                <a:cxn ang="0">
                  <a:pos x="74" y="57"/>
                </a:cxn>
                <a:cxn ang="0">
                  <a:pos x="70" y="59"/>
                </a:cxn>
                <a:cxn ang="0">
                  <a:pos x="67" y="62"/>
                </a:cxn>
                <a:cxn ang="0">
                  <a:pos x="63" y="64"/>
                </a:cxn>
                <a:cxn ang="0">
                  <a:pos x="59" y="66"/>
                </a:cxn>
                <a:cxn ang="0">
                  <a:pos x="55" y="69"/>
                </a:cxn>
                <a:cxn ang="0">
                  <a:pos x="51" y="71"/>
                </a:cxn>
                <a:cxn ang="0">
                  <a:pos x="46" y="73"/>
                </a:cxn>
                <a:cxn ang="0">
                  <a:pos x="42" y="75"/>
                </a:cxn>
                <a:cxn ang="0">
                  <a:pos x="37" y="77"/>
                </a:cxn>
                <a:cxn ang="0">
                  <a:pos x="33" y="79"/>
                </a:cxn>
                <a:cxn ang="0">
                  <a:pos x="29" y="81"/>
                </a:cxn>
                <a:cxn ang="0">
                  <a:pos x="24" y="83"/>
                </a:cxn>
                <a:cxn ang="0">
                  <a:pos x="20" y="85"/>
                </a:cxn>
                <a:cxn ang="0">
                  <a:pos x="16" y="87"/>
                </a:cxn>
                <a:cxn ang="0">
                  <a:pos x="11" y="88"/>
                </a:cxn>
                <a:cxn ang="0">
                  <a:pos x="7" y="90"/>
                </a:cxn>
                <a:cxn ang="0">
                  <a:pos x="3" y="92"/>
                </a:cxn>
                <a:cxn ang="0">
                  <a:pos x="0" y="95"/>
                </a:cxn>
              </a:cxnLst>
              <a:rect l="0" t="0" r="r" b="b"/>
              <a:pathLst>
                <a:path w="94" h="96">
                  <a:moveTo>
                    <a:pt x="90" y="0"/>
                  </a:moveTo>
                  <a:lnTo>
                    <a:pt x="92" y="10"/>
                  </a:lnTo>
                  <a:lnTo>
                    <a:pt x="93" y="16"/>
                  </a:lnTo>
                  <a:lnTo>
                    <a:pt x="93" y="20"/>
                  </a:lnTo>
                  <a:lnTo>
                    <a:pt x="93" y="25"/>
                  </a:lnTo>
                  <a:lnTo>
                    <a:pt x="92" y="29"/>
                  </a:lnTo>
                  <a:lnTo>
                    <a:pt x="91" y="33"/>
                  </a:lnTo>
                  <a:lnTo>
                    <a:pt x="89" y="37"/>
                  </a:lnTo>
                  <a:lnTo>
                    <a:pt x="87" y="41"/>
                  </a:lnTo>
                  <a:lnTo>
                    <a:pt x="85" y="44"/>
                  </a:lnTo>
                  <a:lnTo>
                    <a:pt x="83" y="48"/>
                  </a:lnTo>
                  <a:lnTo>
                    <a:pt x="80" y="51"/>
                  </a:lnTo>
                  <a:lnTo>
                    <a:pt x="77" y="54"/>
                  </a:lnTo>
                  <a:lnTo>
                    <a:pt x="74" y="57"/>
                  </a:lnTo>
                  <a:lnTo>
                    <a:pt x="70" y="59"/>
                  </a:lnTo>
                  <a:lnTo>
                    <a:pt x="67" y="62"/>
                  </a:lnTo>
                  <a:lnTo>
                    <a:pt x="63" y="64"/>
                  </a:lnTo>
                  <a:lnTo>
                    <a:pt x="59" y="66"/>
                  </a:lnTo>
                  <a:lnTo>
                    <a:pt x="55" y="69"/>
                  </a:lnTo>
                  <a:lnTo>
                    <a:pt x="51" y="71"/>
                  </a:lnTo>
                  <a:lnTo>
                    <a:pt x="46" y="73"/>
                  </a:lnTo>
                  <a:lnTo>
                    <a:pt x="42" y="75"/>
                  </a:lnTo>
                  <a:lnTo>
                    <a:pt x="37" y="77"/>
                  </a:lnTo>
                  <a:lnTo>
                    <a:pt x="33" y="79"/>
                  </a:lnTo>
                  <a:lnTo>
                    <a:pt x="29" y="81"/>
                  </a:lnTo>
                  <a:lnTo>
                    <a:pt x="24" y="83"/>
                  </a:lnTo>
                  <a:lnTo>
                    <a:pt x="20" y="85"/>
                  </a:lnTo>
                  <a:lnTo>
                    <a:pt x="16" y="87"/>
                  </a:lnTo>
                  <a:lnTo>
                    <a:pt x="11" y="88"/>
                  </a:lnTo>
                  <a:lnTo>
                    <a:pt x="7" y="90"/>
                  </a:lnTo>
                  <a:lnTo>
                    <a:pt x="3" y="92"/>
                  </a:lnTo>
                  <a:lnTo>
                    <a:pt x="0" y="9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28" name="Line 84"/>
            <p:cNvSpPr>
              <a:spLocks noChangeShapeType="1"/>
            </p:cNvSpPr>
            <p:nvPr/>
          </p:nvSpPr>
          <p:spPr bwMode="auto">
            <a:xfrm flipH="1">
              <a:off x="4458" y="2937"/>
              <a:ext cx="28" cy="0"/>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3029" name="Freeform 85"/>
            <p:cNvSpPr>
              <a:spLocks/>
            </p:cNvSpPr>
            <p:nvPr/>
          </p:nvSpPr>
          <p:spPr bwMode="auto">
            <a:xfrm>
              <a:off x="4631" y="2435"/>
              <a:ext cx="16" cy="56"/>
            </a:xfrm>
            <a:custGeom>
              <a:avLst/>
              <a:gdLst/>
              <a:ahLst/>
              <a:cxnLst>
                <a:cxn ang="0">
                  <a:pos x="0" y="0"/>
                </a:cxn>
                <a:cxn ang="0">
                  <a:pos x="2" y="3"/>
                </a:cxn>
                <a:cxn ang="0">
                  <a:pos x="3" y="5"/>
                </a:cxn>
                <a:cxn ang="0">
                  <a:pos x="4" y="6"/>
                </a:cxn>
                <a:cxn ang="0">
                  <a:pos x="5" y="8"/>
                </a:cxn>
                <a:cxn ang="0">
                  <a:pos x="6" y="9"/>
                </a:cxn>
                <a:cxn ang="0">
                  <a:pos x="7" y="11"/>
                </a:cxn>
                <a:cxn ang="0">
                  <a:pos x="8" y="13"/>
                </a:cxn>
                <a:cxn ang="0">
                  <a:pos x="9" y="14"/>
                </a:cxn>
                <a:cxn ang="0">
                  <a:pos x="10" y="16"/>
                </a:cxn>
                <a:cxn ang="0">
                  <a:pos x="11" y="17"/>
                </a:cxn>
                <a:cxn ang="0">
                  <a:pos x="11" y="19"/>
                </a:cxn>
                <a:cxn ang="0">
                  <a:pos x="12" y="21"/>
                </a:cxn>
                <a:cxn ang="0">
                  <a:pos x="12" y="22"/>
                </a:cxn>
                <a:cxn ang="0">
                  <a:pos x="13" y="24"/>
                </a:cxn>
                <a:cxn ang="0">
                  <a:pos x="13" y="26"/>
                </a:cxn>
                <a:cxn ang="0">
                  <a:pos x="14" y="27"/>
                </a:cxn>
                <a:cxn ang="0">
                  <a:pos x="14" y="29"/>
                </a:cxn>
                <a:cxn ang="0">
                  <a:pos x="15" y="31"/>
                </a:cxn>
                <a:cxn ang="0">
                  <a:pos x="15" y="33"/>
                </a:cxn>
                <a:cxn ang="0">
                  <a:pos x="15" y="34"/>
                </a:cxn>
                <a:cxn ang="0">
                  <a:pos x="15" y="36"/>
                </a:cxn>
                <a:cxn ang="0">
                  <a:pos x="15" y="38"/>
                </a:cxn>
                <a:cxn ang="0">
                  <a:pos x="15" y="40"/>
                </a:cxn>
                <a:cxn ang="0">
                  <a:pos x="15" y="41"/>
                </a:cxn>
                <a:cxn ang="0">
                  <a:pos x="15" y="43"/>
                </a:cxn>
                <a:cxn ang="0">
                  <a:pos x="15" y="45"/>
                </a:cxn>
                <a:cxn ang="0">
                  <a:pos x="15" y="47"/>
                </a:cxn>
                <a:cxn ang="0">
                  <a:pos x="15" y="49"/>
                </a:cxn>
                <a:cxn ang="0">
                  <a:pos x="14" y="51"/>
                </a:cxn>
                <a:cxn ang="0">
                  <a:pos x="14" y="53"/>
                </a:cxn>
                <a:cxn ang="0">
                  <a:pos x="14" y="55"/>
                </a:cxn>
              </a:cxnLst>
              <a:rect l="0" t="0" r="r" b="b"/>
              <a:pathLst>
                <a:path w="16" h="56">
                  <a:moveTo>
                    <a:pt x="0" y="0"/>
                  </a:moveTo>
                  <a:lnTo>
                    <a:pt x="2" y="3"/>
                  </a:lnTo>
                  <a:lnTo>
                    <a:pt x="3" y="5"/>
                  </a:lnTo>
                  <a:lnTo>
                    <a:pt x="4" y="6"/>
                  </a:lnTo>
                  <a:lnTo>
                    <a:pt x="5" y="8"/>
                  </a:lnTo>
                  <a:lnTo>
                    <a:pt x="6" y="9"/>
                  </a:lnTo>
                  <a:lnTo>
                    <a:pt x="7" y="11"/>
                  </a:lnTo>
                  <a:lnTo>
                    <a:pt x="8" y="13"/>
                  </a:lnTo>
                  <a:lnTo>
                    <a:pt x="9" y="14"/>
                  </a:lnTo>
                  <a:lnTo>
                    <a:pt x="10" y="16"/>
                  </a:lnTo>
                  <a:lnTo>
                    <a:pt x="11" y="17"/>
                  </a:lnTo>
                  <a:lnTo>
                    <a:pt x="11" y="19"/>
                  </a:lnTo>
                  <a:lnTo>
                    <a:pt x="12" y="21"/>
                  </a:lnTo>
                  <a:lnTo>
                    <a:pt x="12" y="22"/>
                  </a:lnTo>
                  <a:lnTo>
                    <a:pt x="13" y="24"/>
                  </a:lnTo>
                  <a:lnTo>
                    <a:pt x="13" y="26"/>
                  </a:lnTo>
                  <a:lnTo>
                    <a:pt x="14" y="27"/>
                  </a:lnTo>
                  <a:lnTo>
                    <a:pt x="14" y="29"/>
                  </a:lnTo>
                  <a:lnTo>
                    <a:pt x="15" y="31"/>
                  </a:lnTo>
                  <a:lnTo>
                    <a:pt x="15" y="33"/>
                  </a:lnTo>
                  <a:lnTo>
                    <a:pt x="15" y="34"/>
                  </a:lnTo>
                  <a:lnTo>
                    <a:pt x="15" y="36"/>
                  </a:lnTo>
                  <a:lnTo>
                    <a:pt x="15" y="38"/>
                  </a:lnTo>
                  <a:lnTo>
                    <a:pt x="15" y="40"/>
                  </a:lnTo>
                  <a:lnTo>
                    <a:pt x="15" y="41"/>
                  </a:lnTo>
                  <a:lnTo>
                    <a:pt x="15" y="43"/>
                  </a:lnTo>
                  <a:lnTo>
                    <a:pt x="15" y="45"/>
                  </a:lnTo>
                  <a:lnTo>
                    <a:pt x="15" y="47"/>
                  </a:lnTo>
                  <a:lnTo>
                    <a:pt x="15" y="49"/>
                  </a:lnTo>
                  <a:lnTo>
                    <a:pt x="14" y="51"/>
                  </a:lnTo>
                  <a:lnTo>
                    <a:pt x="14" y="53"/>
                  </a:lnTo>
                  <a:lnTo>
                    <a:pt x="14" y="5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0" name="Line 86"/>
            <p:cNvSpPr>
              <a:spLocks noChangeShapeType="1"/>
            </p:cNvSpPr>
            <p:nvPr/>
          </p:nvSpPr>
          <p:spPr bwMode="auto">
            <a:xfrm flipH="1">
              <a:off x="4624" y="2455"/>
              <a:ext cx="14" cy="27"/>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3031" name="Freeform 87"/>
            <p:cNvSpPr>
              <a:spLocks/>
            </p:cNvSpPr>
            <p:nvPr/>
          </p:nvSpPr>
          <p:spPr bwMode="auto">
            <a:xfrm>
              <a:off x="4423" y="2324"/>
              <a:ext cx="87" cy="31"/>
            </a:xfrm>
            <a:custGeom>
              <a:avLst/>
              <a:gdLst/>
              <a:ahLst/>
              <a:cxnLst>
                <a:cxn ang="0">
                  <a:pos x="0" y="3"/>
                </a:cxn>
                <a:cxn ang="0">
                  <a:pos x="5" y="4"/>
                </a:cxn>
                <a:cxn ang="0">
                  <a:pos x="8" y="5"/>
                </a:cxn>
                <a:cxn ang="0">
                  <a:pos x="11" y="5"/>
                </a:cxn>
                <a:cxn ang="0">
                  <a:pos x="14" y="5"/>
                </a:cxn>
                <a:cxn ang="0">
                  <a:pos x="18" y="5"/>
                </a:cxn>
                <a:cxn ang="0">
                  <a:pos x="22" y="4"/>
                </a:cxn>
                <a:cxn ang="0">
                  <a:pos x="26" y="4"/>
                </a:cxn>
                <a:cxn ang="0">
                  <a:pos x="29" y="4"/>
                </a:cxn>
                <a:cxn ang="0">
                  <a:pos x="33" y="3"/>
                </a:cxn>
                <a:cxn ang="0">
                  <a:pos x="38" y="2"/>
                </a:cxn>
                <a:cxn ang="0">
                  <a:pos x="42" y="2"/>
                </a:cxn>
                <a:cxn ang="0">
                  <a:pos x="46" y="2"/>
                </a:cxn>
                <a:cxn ang="0">
                  <a:pos x="50" y="1"/>
                </a:cxn>
                <a:cxn ang="0">
                  <a:pos x="54" y="0"/>
                </a:cxn>
                <a:cxn ang="0">
                  <a:pos x="58" y="0"/>
                </a:cxn>
                <a:cxn ang="0">
                  <a:pos x="61" y="0"/>
                </a:cxn>
                <a:cxn ang="0">
                  <a:pos x="65" y="0"/>
                </a:cxn>
                <a:cxn ang="0">
                  <a:pos x="68" y="0"/>
                </a:cxn>
                <a:cxn ang="0">
                  <a:pos x="71" y="0"/>
                </a:cxn>
                <a:cxn ang="0">
                  <a:pos x="74" y="1"/>
                </a:cxn>
                <a:cxn ang="0">
                  <a:pos x="77" y="2"/>
                </a:cxn>
                <a:cxn ang="0">
                  <a:pos x="79" y="3"/>
                </a:cxn>
                <a:cxn ang="0">
                  <a:pos x="81" y="4"/>
                </a:cxn>
                <a:cxn ang="0">
                  <a:pos x="83" y="6"/>
                </a:cxn>
                <a:cxn ang="0">
                  <a:pos x="85" y="8"/>
                </a:cxn>
                <a:cxn ang="0">
                  <a:pos x="85" y="10"/>
                </a:cxn>
                <a:cxn ang="0">
                  <a:pos x="86" y="13"/>
                </a:cxn>
                <a:cxn ang="0">
                  <a:pos x="86" y="17"/>
                </a:cxn>
                <a:cxn ang="0">
                  <a:pos x="86" y="20"/>
                </a:cxn>
                <a:cxn ang="0">
                  <a:pos x="85" y="25"/>
                </a:cxn>
                <a:cxn ang="0">
                  <a:pos x="83" y="30"/>
                </a:cxn>
              </a:cxnLst>
              <a:rect l="0" t="0" r="r" b="b"/>
              <a:pathLst>
                <a:path w="87" h="31">
                  <a:moveTo>
                    <a:pt x="0" y="3"/>
                  </a:moveTo>
                  <a:lnTo>
                    <a:pt x="5" y="4"/>
                  </a:lnTo>
                  <a:lnTo>
                    <a:pt x="8" y="5"/>
                  </a:lnTo>
                  <a:lnTo>
                    <a:pt x="11" y="5"/>
                  </a:lnTo>
                  <a:lnTo>
                    <a:pt x="14" y="5"/>
                  </a:lnTo>
                  <a:lnTo>
                    <a:pt x="18" y="5"/>
                  </a:lnTo>
                  <a:lnTo>
                    <a:pt x="22" y="4"/>
                  </a:lnTo>
                  <a:lnTo>
                    <a:pt x="26" y="4"/>
                  </a:lnTo>
                  <a:lnTo>
                    <a:pt x="29" y="4"/>
                  </a:lnTo>
                  <a:lnTo>
                    <a:pt x="33" y="3"/>
                  </a:lnTo>
                  <a:lnTo>
                    <a:pt x="38" y="2"/>
                  </a:lnTo>
                  <a:lnTo>
                    <a:pt x="42" y="2"/>
                  </a:lnTo>
                  <a:lnTo>
                    <a:pt x="46" y="2"/>
                  </a:lnTo>
                  <a:lnTo>
                    <a:pt x="50" y="1"/>
                  </a:lnTo>
                  <a:lnTo>
                    <a:pt x="54" y="0"/>
                  </a:lnTo>
                  <a:lnTo>
                    <a:pt x="58" y="0"/>
                  </a:lnTo>
                  <a:lnTo>
                    <a:pt x="61" y="0"/>
                  </a:lnTo>
                  <a:lnTo>
                    <a:pt x="65" y="0"/>
                  </a:lnTo>
                  <a:lnTo>
                    <a:pt x="68" y="0"/>
                  </a:lnTo>
                  <a:lnTo>
                    <a:pt x="71" y="0"/>
                  </a:lnTo>
                  <a:lnTo>
                    <a:pt x="74" y="1"/>
                  </a:lnTo>
                  <a:lnTo>
                    <a:pt x="77" y="2"/>
                  </a:lnTo>
                  <a:lnTo>
                    <a:pt x="79" y="3"/>
                  </a:lnTo>
                  <a:lnTo>
                    <a:pt x="81" y="4"/>
                  </a:lnTo>
                  <a:lnTo>
                    <a:pt x="83" y="6"/>
                  </a:lnTo>
                  <a:lnTo>
                    <a:pt x="85" y="8"/>
                  </a:lnTo>
                  <a:lnTo>
                    <a:pt x="85" y="10"/>
                  </a:lnTo>
                  <a:lnTo>
                    <a:pt x="86" y="13"/>
                  </a:lnTo>
                  <a:lnTo>
                    <a:pt x="86" y="17"/>
                  </a:lnTo>
                  <a:lnTo>
                    <a:pt x="86" y="20"/>
                  </a:lnTo>
                  <a:lnTo>
                    <a:pt x="85" y="25"/>
                  </a:lnTo>
                  <a:lnTo>
                    <a:pt x="83" y="3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2" name="Freeform 88"/>
            <p:cNvSpPr>
              <a:spLocks/>
            </p:cNvSpPr>
            <p:nvPr/>
          </p:nvSpPr>
          <p:spPr bwMode="auto">
            <a:xfrm>
              <a:off x="4513" y="2349"/>
              <a:ext cx="84" cy="73"/>
            </a:xfrm>
            <a:custGeom>
              <a:avLst/>
              <a:gdLst/>
              <a:ahLst/>
              <a:cxnLst>
                <a:cxn ang="0">
                  <a:pos x="0" y="5"/>
                </a:cxn>
                <a:cxn ang="0">
                  <a:pos x="8" y="3"/>
                </a:cxn>
                <a:cxn ang="0">
                  <a:pos x="11" y="2"/>
                </a:cxn>
                <a:cxn ang="0">
                  <a:pos x="15" y="1"/>
                </a:cxn>
                <a:cxn ang="0">
                  <a:pos x="19" y="1"/>
                </a:cxn>
                <a:cxn ang="0">
                  <a:pos x="23" y="1"/>
                </a:cxn>
                <a:cxn ang="0">
                  <a:pos x="27" y="0"/>
                </a:cxn>
                <a:cxn ang="0">
                  <a:pos x="30" y="0"/>
                </a:cxn>
                <a:cxn ang="0">
                  <a:pos x="34" y="0"/>
                </a:cxn>
                <a:cxn ang="0">
                  <a:pos x="37" y="0"/>
                </a:cxn>
                <a:cxn ang="0">
                  <a:pos x="41" y="1"/>
                </a:cxn>
                <a:cxn ang="0">
                  <a:pos x="44" y="1"/>
                </a:cxn>
                <a:cxn ang="0">
                  <a:pos x="48" y="1"/>
                </a:cxn>
                <a:cxn ang="0">
                  <a:pos x="51" y="2"/>
                </a:cxn>
                <a:cxn ang="0">
                  <a:pos x="54" y="3"/>
                </a:cxn>
                <a:cxn ang="0">
                  <a:pos x="57" y="5"/>
                </a:cxn>
                <a:cxn ang="0">
                  <a:pos x="60" y="6"/>
                </a:cxn>
                <a:cxn ang="0">
                  <a:pos x="63" y="7"/>
                </a:cxn>
                <a:cxn ang="0">
                  <a:pos x="65" y="9"/>
                </a:cxn>
                <a:cxn ang="0">
                  <a:pos x="68" y="11"/>
                </a:cxn>
                <a:cxn ang="0">
                  <a:pos x="70" y="13"/>
                </a:cxn>
                <a:cxn ang="0">
                  <a:pos x="72" y="15"/>
                </a:cxn>
                <a:cxn ang="0">
                  <a:pos x="74" y="18"/>
                </a:cxn>
                <a:cxn ang="0">
                  <a:pos x="76" y="21"/>
                </a:cxn>
                <a:cxn ang="0">
                  <a:pos x="77" y="24"/>
                </a:cxn>
                <a:cxn ang="0">
                  <a:pos x="79" y="27"/>
                </a:cxn>
                <a:cxn ang="0">
                  <a:pos x="80" y="31"/>
                </a:cxn>
                <a:cxn ang="0">
                  <a:pos x="81" y="34"/>
                </a:cxn>
                <a:cxn ang="0">
                  <a:pos x="82" y="38"/>
                </a:cxn>
                <a:cxn ang="0">
                  <a:pos x="83" y="43"/>
                </a:cxn>
                <a:cxn ang="0">
                  <a:pos x="83" y="47"/>
                </a:cxn>
                <a:cxn ang="0">
                  <a:pos x="83" y="52"/>
                </a:cxn>
                <a:cxn ang="0">
                  <a:pos x="81" y="53"/>
                </a:cxn>
                <a:cxn ang="0">
                  <a:pos x="81" y="54"/>
                </a:cxn>
                <a:cxn ang="0">
                  <a:pos x="80" y="55"/>
                </a:cxn>
                <a:cxn ang="0">
                  <a:pos x="79" y="55"/>
                </a:cxn>
                <a:cxn ang="0">
                  <a:pos x="78" y="56"/>
                </a:cxn>
                <a:cxn ang="0">
                  <a:pos x="77" y="57"/>
                </a:cxn>
                <a:cxn ang="0">
                  <a:pos x="77" y="57"/>
                </a:cxn>
                <a:cxn ang="0">
                  <a:pos x="76" y="58"/>
                </a:cxn>
                <a:cxn ang="0">
                  <a:pos x="75" y="59"/>
                </a:cxn>
                <a:cxn ang="0">
                  <a:pos x="74" y="60"/>
                </a:cxn>
                <a:cxn ang="0">
                  <a:pos x="73" y="61"/>
                </a:cxn>
                <a:cxn ang="0">
                  <a:pos x="73" y="61"/>
                </a:cxn>
                <a:cxn ang="0">
                  <a:pos x="72" y="62"/>
                </a:cxn>
                <a:cxn ang="0">
                  <a:pos x="71" y="63"/>
                </a:cxn>
                <a:cxn ang="0">
                  <a:pos x="70" y="63"/>
                </a:cxn>
                <a:cxn ang="0">
                  <a:pos x="69" y="64"/>
                </a:cxn>
                <a:cxn ang="0">
                  <a:pos x="69" y="65"/>
                </a:cxn>
                <a:cxn ang="0">
                  <a:pos x="67" y="65"/>
                </a:cxn>
                <a:cxn ang="0">
                  <a:pos x="67" y="66"/>
                </a:cxn>
                <a:cxn ang="0">
                  <a:pos x="66" y="67"/>
                </a:cxn>
                <a:cxn ang="0">
                  <a:pos x="65" y="67"/>
                </a:cxn>
                <a:cxn ang="0">
                  <a:pos x="64" y="68"/>
                </a:cxn>
                <a:cxn ang="0">
                  <a:pos x="63" y="69"/>
                </a:cxn>
                <a:cxn ang="0">
                  <a:pos x="62" y="69"/>
                </a:cxn>
                <a:cxn ang="0">
                  <a:pos x="61" y="70"/>
                </a:cxn>
                <a:cxn ang="0">
                  <a:pos x="61" y="70"/>
                </a:cxn>
                <a:cxn ang="0">
                  <a:pos x="59" y="71"/>
                </a:cxn>
                <a:cxn ang="0">
                  <a:pos x="59" y="71"/>
                </a:cxn>
                <a:cxn ang="0">
                  <a:pos x="57" y="71"/>
                </a:cxn>
                <a:cxn ang="0">
                  <a:pos x="57" y="72"/>
                </a:cxn>
                <a:cxn ang="0">
                  <a:pos x="56" y="72"/>
                </a:cxn>
              </a:cxnLst>
              <a:rect l="0" t="0" r="r" b="b"/>
              <a:pathLst>
                <a:path w="84" h="73">
                  <a:moveTo>
                    <a:pt x="0" y="5"/>
                  </a:moveTo>
                  <a:lnTo>
                    <a:pt x="8" y="3"/>
                  </a:lnTo>
                  <a:lnTo>
                    <a:pt x="11" y="2"/>
                  </a:lnTo>
                  <a:lnTo>
                    <a:pt x="15" y="1"/>
                  </a:lnTo>
                  <a:lnTo>
                    <a:pt x="19" y="1"/>
                  </a:lnTo>
                  <a:lnTo>
                    <a:pt x="23" y="1"/>
                  </a:lnTo>
                  <a:lnTo>
                    <a:pt x="27" y="0"/>
                  </a:lnTo>
                  <a:lnTo>
                    <a:pt x="30" y="0"/>
                  </a:lnTo>
                  <a:lnTo>
                    <a:pt x="34" y="0"/>
                  </a:lnTo>
                  <a:lnTo>
                    <a:pt x="37" y="0"/>
                  </a:lnTo>
                  <a:lnTo>
                    <a:pt x="41" y="1"/>
                  </a:lnTo>
                  <a:lnTo>
                    <a:pt x="44" y="1"/>
                  </a:lnTo>
                  <a:lnTo>
                    <a:pt x="48" y="1"/>
                  </a:lnTo>
                  <a:lnTo>
                    <a:pt x="51" y="2"/>
                  </a:lnTo>
                  <a:lnTo>
                    <a:pt x="54" y="3"/>
                  </a:lnTo>
                  <a:lnTo>
                    <a:pt x="57" y="5"/>
                  </a:lnTo>
                  <a:lnTo>
                    <a:pt x="60" y="6"/>
                  </a:lnTo>
                  <a:lnTo>
                    <a:pt x="63" y="7"/>
                  </a:lnTo>
                  <a:lnTo>
                    <a:pt x="65" y="9"/>
                  </a:lnTo>
                  <a:lnTo>
                    <a:pt x="68" y="11"/>
                  </a:lnTo>
                  <a:lnTo>
                    <a:pt x="70" y="13"/>
                  </a:lnTo>
                  <a:lnTo>
                    <a:pt x="72" y="15"/>
                  </a:lnTo>
                  <a:lnTo>
                    <a:pt x="74" y="18"/>
                  </a:lnTo>
                  <a:lnTo>
                    <a:pt x="76" y="21"/>
                  </a:lnTo>
                  <a:lnTo>
                    <a:pt x="77" y="24"/>
                  </a:lnTo>
                  <a:lnTo>
                    <a:pt x="79" y="27"/>
                  </a:lnTo>
                  <a:lnTo>
                    <a:pt x="80" y="31"/>
                  </a:lnTo>
                  <a:lnTo>
                    <a:pt x="81" y="34"/>
                  </a:lnTo>
                  <a:lnTo>
                    <a:pt x="82" y="38"/>
                  </a:lnTo>
                  <a:lnTo>
                    <a:pt x="83" y="43"/>
                  </a:lnTo>
                  <a:lnTo>
                    <a:pt x="83" y="47"/>
                  </a:lnTo>
                  <a:lnTo>
                    <a:pt x="83" y="52"/>
                  </a:lnTo>
                  <a:lnTo>
                    <a:pt x="81" y="53"/>
                  </a:lnTo>
                  <a:lnTo>
                    <a:pt x="81" y="54"/>
                  </a:lnTo>
                  <a:lnTo>
                    <a:pt x="80" y="55"/>
                  </a:lnTo>
                  <a:lnTo>
                    <a:pt x="79" y="55"/>
                  </a:lnTo>
                  <a:lnTo>
                    <a:pt x="78" y="56"/>
                  </a:lnTo>
                  <a:lnTo>
                    <a:pt x="77" y="57"/>
                  </a:lnTo>
                  <a:lnTo>
                    <a:pt x="77" y="57"/>
                  </a:lnTo>
                  <a:lnTo>
                    <a:pt x="76" y="58"/>
                  </a:lnTo>
                  <a:lnTo>
                    <a:pt x="75" y="59"/>
                  </a:lnTo>
                  <a:lnTo>
                    <a:pt x="74" y="60"/>
                  </a:lnTo>
                  <a:lnTo>
                    <a:pt x="73" y="61"/>
                  </a:lnTo>
                  <a:lnTo>
                    <a:pt x="73" y="61"/>
                  </a:lnTo>
                  <a:lnTo>
                    <a:pt x="72" y="62"/>
                  </a:lnTo>
                  <a:lnTo>
                    <a:pt x="71" y="63"/>
                  </a:lnTo>
                  <a:lnTo>
                    <a:pt x="70" y="63"/>
                  </a:lnTo>
                  <a:lnTo>
                    <a:pt x="69" y="64"/>
                  </a:lnTo>
                  <a:lnTo>
                    <a:pt x="69" y="65"/>
                  </a:lnTo>
                  <a:lnTo>
                    <a:pt x="67" y="65"/>
                  </a:lnTo>
                  <a:lnTo>
                    <a:pt x="67" y="66"/>
                  </a:lnTo>
                  <a:lnTo>
                    <a:pt x="66" y="67"/>
                  </a:lnTo>
                  <a:lnTo>
                    <a:pt x="65" y="67"/>
                  </a:lnTo>
                  <a:lnTo>
                    <a:pt x="64" y="68"/>
                  </a:lnTo>
                  <a:lnTo>
                    <a:pt x="63" y="69"/>
                  </a:lnTo>
                  <a:lnTo>
                    <a:pt x="62" y="69"/>
                  </a:lnTo>
                  <a:lnTo>
                    <a:pt x="61" y="70"/>
                  </a:lnTo>
                  <a:lnTo>
                    <a:pt x="61" y="70"/>
                  </a:lnTo>
                  <a:lnTo>
                    <a:pt x="59" y="71"/>
                  </a:lnTo>
                  <a:lnTo>
                    <a:pt x="59" y="71"/>
                  </a:lnTo>
                  <a:lnTo>
                    <a:pt x="57" y="71"/>
                  </a:lnTo>
                  <a:lnTo>
                    <a:pt x="57" y="72"/>
                  </a:lnTo>
                  <a:lnTo>
                    <a:pt x="56" y="7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3" name="Freeform 89"/>
            <p:cNvSpPr>
              <a:spLocks/>
            </p:cNvSpPr>
            <p:nvPr/>
          </p:nvSpPr>
          <p:spPr bwMode="auto">
            <a:xfrm>
              <a:off x="3076" y="3058"/>
              <a:ext cx="37" cy="83"/>
            </a:xfrm>
            <a:custGeom>
              <a:avLst/>
              <a:gdLst/>
              <a:ahLst/>
              <a:cxnLst>
                <a:cxn ang="0">
                  <a:pos x="2" y="0"/>
                </a:cxn>
                <a:cxn ang="0">
                  <a:pos x="0" y="6"/>
                </a:cxn>
                <a:cxn ang="0">
                  <a:pos x="0" y="10"/>
                </a:cxn>
                <a:cxn ang="0">
                  <a:pos x="0" y="12"/>
                </a:cxn>
                <a:cxn ang="0">
                  <a:pos x="0" y="15"/>
                </a:cxn>
                <a:cxn ang="0">
                  <a:pos x="0" y="18"/>
                </a:cxn>
                <a:cxn ang="0">
                  <a:pos x="1" y="21"/>
                </a:cxn>
                <a:cxn ang="0">
                  <a:pos x="2" y="23"/>
                </a:cxn>
                <a:cxn ang="0">
                  <a:pos x="2" y="26"/>
                </a:cxn>
                <a:cxn ang="0">
                  <a:pos x="3" y="28"/>
                </a:cxn>
                <a:cxn ang="0">
                  <a:pos x="4" y="31"/>
                </a:cxn>
                <a:cxn ang="0">
                  <a:pos x="6" y="34"/>
                </a:cxn>
                <a:cxn ang="0">
                  <a:pos x="7" y="36"/>
                </a:cxn>
                <a:cxn ang="0">
                  <a:pos x="8" y="38"/>
                </a:cxn>
                <a:cxn ang="0">
                  <a:pos x="10" y="40"/>
                </a:cxn>
                <a:cxn ang="0">
                  <a:pos x="11" y="43"/>
                </a:cxn>
                <a:cxn ang="0">
                  <a:pos x="13" y="45"/>
                </a:cxn>
                <a:cxn ang="0">
                  <a:pos x="14" y="48"/>
                </a:cxn>
                <a:cxn ang="0">
                  <a:pos x="16" y="50"/>
                </a:cxn>
                <a:cxn ang="0">
                  <a:pos x="18" y="52"/>
                </a:cxn>
                <a:cxn ang="0">
                  <a:pos x="19" y="54"/>
                </a:cxn>
                <a:cxn ang="0">
                  <a:pos x="21" y="57"/>
                </a:cxn>
                <a:cxn ang="0">
                  <a:pos x="23" y="59"/>
                </a:cxn>
                <a:cxn ang="0">
                  <a:pos x="24" y="62"/>
                </a:cxn>
                <a:cxn ang="0">
                  <a:pos x="26" y="64"/>
                </a:cxn>
                <a:cxn ang="0">
                  <a:pos x="28" y="66"/>
                </a:cxn>
                <a:cxn ang="0">
                  <a:pos x="29" y="69"/>
                </a:cxn>
                <a:cxn ang="0">
                  <a:pos x="31" y="71"/>
                </a:cxn>
                <a:cxn ang="0">
                  <a:pos x="32" y="74"/>
                </a:cxn>
                <a:cxn ang="0">
                  <a:pos x="34" y="76"/>
                </a:cxn>
                <a:cxn ang="0">
                  <a:pos x="35" y="79"/>
                </a:cxn>
                <a:cxn ang="0">
                  <a:pos x="36" y="82"/>
                </a:cxn>
              </a:cxnLst>
              <a:rect l="0" t="0" r="r" b="b"/>
              <a:pathLst>
                <a:path w="37" h="83">
                  <a:moveTo>
                    <a:pt x="2" y="0"/>
                  </a:moveTo>
                  <a:lnTo>
                    <a:pt x="0" y="6"/>
                  </a:lnTo>
                  <a:lnTo>
                    <a:pt x="0" y="10"/>
                  </a:lnTo>
                  <a:lnTo>
                    <a:pt x="0" y="12"/>
                  </a:lnTo>
                  <a:lnTo>
                    <a:pt x="0" y="15"/>
                  </a:lnTo>
                  <a:lnTo>
                    <a:pt x="0" y="18"/>
                  </a:lnTo>
                  <a:lnTo>
                    <a:pt x="1" y="21"/>
                  </a:lnTo>
                  <a:lnTo>
                    <a:pt x="2" y="23"/>
                  </a:lnTo>
                  <a:lnTo>
                    <a:pt x="2" y="26"/>
                  </a:lnTo>
                  <a:lnTo>
                    <a:pt x="3" y="28"/>
                  </a:lnTo>
                  <a:lnTo>
                    <a:pt x="4" y="31"/>
                  </a:lnTo>
                  <a:lnTo>
                    <a:pt x="6" y="34"/>
                  </a:lnTo>
                  <a:lnTo>
                    <a:pt x="7" y="36"/>
                  </a:lnTo>
                  <a:lnTo>
                    <a:pt x="8" y="38"/>
                  </a:lnTo>
                  <a:lnTo>
                    <a:pt x="10" y="40"/>
                  </a:lnTo>
                  <a:lnTo>
                    <a:pt x="11" y="43"/>
                  </a:lnTo>
                  <a:lnTo>
                    <a:pt x="13" y="45"/>
                  </a:lnTo>
                  <a:lnTo>
                    <a:pt x="14" y="48"/>
                  </a:lnTo>
                  <a:lnTo>
                    <a:pt x="16" y="50"/>
                  </a:lnTo>
                  <a:lnTo>
                    <a:pt x="18" y="52"/>
                  </a:lnTo>
                  <a:lnTo>
                    <a:pt x="19" y="54"/>
                  </a:lnTo>
                  <a:lnTo>
                    <a:pt x="21" y="57"/>
                  </a:lnTo>
                  <a:lnTo>
                    <a:pt x="23" y="59"/>
                  </a:lnTo>
                  <a:lnTo>
                    <a:pt x="24" y="62"/>
                  </a:lnTo>
                  <a:lnTo>
                    <a:pt x="26" y="64"/>
                  </a:lnTo>
                  <a:lnTo>
                    <a:pt x="28" y="66"/>
                  </a:lnTo>
                  <a:lnTo>
                    <a:pt x="29" y="69"/>
                  </a:lnTo>
                  <a:lnTo>
                    <a:pt x="31" y="71"/>
                  </a:lnTo>
                  <a:lnTo>
                    <a:pt x="32" y="74"/>
                  </a:lnTo>
                  <a:lnTo>
                    <a:pt x="34" y="76"/>
                  </a:lnTo>
                  <a:lnTo>
                    <a:pt x="35" y="79"/>
                  </a:lnTo>
                  <a:lnTo>
                    <a:pt x="36" y="82"/>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4" name="Freeform 90"/>
            <p:cNvSpPr>
              <a:spLocks/>
            </p:cNvSpPr>
            <p:nvPr/>
          </p:nvSpPr>
          <p:spPr bwMode="auto">
            <a:xfrm>
              <a:off x="3313" y="2896"/>
              <a:ext cx="84" cy="28"/>
            </a:xfrm>
            <a:custGeom>
              <a:avLst/>
              <a:gdLst/>
              <a:ahLst/>
              <a:cxnLst>
                <a:cxn ang="0">
                  <a:pos x="83" y="0"/>
                </a:cxn>
                <a:cxn ang="0">
                  <a:pos x="78" y="1"/>
                </a:cxn>
                <a:cxn ang="0">
                  <a:pos x="75" y="2"/>
                </a:cxn>
                <a:cxn ang="0">
                  <a:pos x="73" y="2"/>
                </a:cxn>
                <a:cxn ang="0">
                  <a:pos x="70" y="3"/>
                </a:cxn>
                <a:cxn ang="0">
                  <a:pos x="67" y="3"/>
                </a:cxn>
                <a:cxn ang="0">
                  <a:pos x="64" y="4"/>
                </a:cxn>
                <a:cxn ang="0">
                  <a:pos x="62" y="4"/>
                </a:cxn>
                <a:cxn ang="0">
                  <a:pos x="59" y="5"/>
                </a:cxn>
                <a:cxn ang="0">
                  <a:pos x="56" y="6"/>
                </a:cxn>
                <a:cxn ang="0">
                  <a:pos x="54" y="6"/>
                </a:cxn>
                <a:cxn ang="0">
                  <a:pos x="51" y="7"/>
                </a:cxn>
                <a:cxn ang="0">
                  <a:pos x="48" y="8"/>
                </a:cxn>
                <a:cxn ang="0">
                  <a:pos x="46" y="8"/>
                </a:cxn>
                <a:cxn ang="0">
                  <a:pos x="43" y="9"/>
                </a:cxn>
                <a:cxn ang="0">
                  <a:pos x="41" y="10"/>
                </a:cxn>
                <a:cxn ang="0">
                  <a:pos x="38" y="11"/>
                </a:cxn>
                <a:cxn ang="0">
                  <a:pos x="35" y="12"/>
                </a:cxn>
                <a:cxn ang="0">
                  <a:pos x="33" y="12"/>
                </a:cxn>
                <a:cxn ang="0">
                  <a:pos x="30" y="13"/>
                </a:cxn>
                <a:cxn ang="0">
                  <a:pos x="27" y="14"/>
                </a:cxn>
                <a:cxn ang="0">
                  <a:pos x="25" y="15"/>
                </a:cxn>
                <a:cxn ang="0">
                  <a:pos x="22" y="16"/>
                </a:cxn>
                <a:cxn ang="0">
                  <a:pos x="20" y="17"/>
                </a:cxn>
                <a:cxn ang="0">
                  <a:pos x="17" y="18"/>
                </a:cxn>
                <a:cxn ang="0">
                  <a:pos x="15" y="19"/>
                </a:cxn>
                <a:cxn ang="0">
                  <a:pos x="12" y="20"/>
                </a:cxn>
                <a:cxn ang="0">
                  <a:pos x="10" y="21"/>
                </a:cxn>
                <a:cxn ang="0">
                  <a:pos x="7" y="22"/>
                </a:cxn>
                <a:cxn ang="0">
                  <a:pos x="5" y="24"/>
                </a:cxn>
                <a:cxn ang="0">
                  <a:pos x="2" y="25"/>
                </a:cxn>
                <a:cxn ang="0">
                  <a:pos x="0" y="27"/>
                </a:cxn>
              </a:cxnLst>
              <a:rect l="0" t="0" r="r" b="b"/>
              <a:pathLst>
                <a:path w="84" h="28">
                  <a:moveTo>
                    <a:pt x="83" y="0"/>
                  </a:moveTo>
                  <a:lnTo>
                    <a:pt x="78" y="1"/>
                  </a:lnTo>
                  <a:lnTo>
                    <a:pt x="75" y="2"/>
                  </a:lnTo>
                  <a:lnTo>
                    <a:pt x="73" y="2"/>
                  </a:lnTo>
                  <a:lnTo>
                    <a:pt x="70" y="3"/>
                  </a:lnTo>
                  <a:lnTo>
                    <a:pt x="67" y="3"/>
                  </a:lnTo>
                  <a:lnTo>
                    <a:pt x="64" y="4"/>
                  </a:lnTo>
                  <a:lnTo>
                    <a:pt x="62" y="4"/>
                  </a:lnTo>
                  <a:lnTo>
                    <a:pt x="59" y="5"/>
                  </a:lnTo>
                  <a:lnTo>
                    <a:pt x="56" y="6"/>
                  </a:lnTo>
                  <a:lnTo>
                    <a:pt x="54" y="6"/>
                  </a:lnTo>
                  <a:lnTo>
                    <a:pt x="51" y="7"/>
                  </a:lnTo>
                  <a:lnTo>
                    <a:pt x="48" y="8"/>
                  </a:lnTo>
                  <a:lnTo>
                    <a:pt x="46" y="8"/>
                  </a:lnTo>
                  <a:lnTo>
                    <a:pt x="43" y="9"/>
                  </a:lnTo>
                  <a:lnTo>
                    <a:pt x="41" y="10"/>
                  </a:lnTo>
                  <a:lnTo>
                    <a:pt x="38" y="11"/>
                  </a:lnTo>
                  <a:lnTo>
                    <a:pt x="35" y="12"/>
                  </a:lnTo>
                  <a:lnTo>
                    <a:pt x="33" y="12"/>
                  </a:lnTo>
                  <a:lnTo>
                    <a:pt x="30" y="13"/>
                  </a:lnTo>
                  <a:lnTo>
                    <a:pt x="27" y="14"/>
                  </a:lnTo>
                  <a:lnTo>
                    <a:pt x="25" y="15"/>
                  </a:lnTo>
                  <a:lnTo>
                    <a:pt x="22" y="16"/>
                  </a:lnTo>
                  <a:lnTo>
                    <a:pt x="20" y="17"/>
                  </a:lnTo>
                  <a:lnTo>
                    <a:pt x="17" y="18"/>
                  </a:lnTo>
                  <a:lnTo>
                    <a:pt x="15" y="19"/>
                  </a:lnTo>
                  <a:lnTo>
                    <a:pt x="12" y="20"/>
                  </a:lnTo>
                  <a:lnTo>
                    <a:pt x="10" y="21"/>
                  </a:lnTo>
                  <a:lnTo>
                    <a:pt x="7" y="22"/>
                  </a:lnTo>
                  <a:lnTo>
                    <a:pt x="5" y="24"/>
                  </a:lnTo>
                  <a:lnTo>
                    <a:pt x="2" y="25"/>
                  </a:lnTo>
                  <a:lnTo>
                    <a:pt x="0" y="27"/>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5" name="Freeform 91"/>
            <p:cNvSpPr>
              <a:spLocks/>
            </p:cNvSpPr>
            <p:nvPr/>
          </p:nvSpPr>
          <p:spPr bwMode="auto">
            <a:xfrm>
              <a:off x="4014" y="2598"/>
              <a:ext cx="44" cy="136"/>
            </a:xfrm>
            <a:custGeom>
              <a:avLst/>
              <a:gdLst/>
              <a:ahLst/>
              <a:cxnLst>
                <a:cxn ang="0">
                  <a:pos x="0" y="0"/>
                </a:cxn>
                <a:cxn ang="0">
                  <a:pos x="1" y="8"/>
                </a:cxn>
                <a:cxn ang="0">
                  <a:pos x="2" y="12"/>
                </a:cxn>
                <a:cxn ang="0">
                  <a:pos x="4" y="17"/>
                </a:cxn>
                <a:cxn ang="0">
                  <a:pos x="6" y="21"/>
                </a:cxn>
                <a:cxn ang="0">
                  <a:pos x="8" y="26"/>
                </a:cxn>
                <a:cxn ang="0">
                  <a:pos x="10" y="30"/>
                </a:cxn>
                <a:cxn ang="0">
                  <a:pos x="13" y="34"/>
                </a:cxn>
                <a:cxn ang="0">
                  <a:pos x="16" y="38"/>
                </a:cxn>
                <a:cxn ang="0">
                  <a:pos x="18" y="43"/>
                </a:cxn>
                <a:cxn ang="0">
                  <a:pos x="21" y="47"/>
                </a:cxn>
                <a:cxn ang="0">
                  <a:pos x="24" y="51"/>
                </a:cxn>
                <a:cxn ang="0">
                  <a:pos x="26" y="56"/>
                </a:cxn>
                <a:cxn ang="0">
                  <a:pos x="29" y="60"/>
                </a:cxn>
                <a:cxn ang="0">
                  <a:pos x="32" y="64"/>
                </a:cxn>
                <a:cxn ang="0">
                  <a:pos x="34" y="68"/>
                </a:cxn>
                <a:cxn ang="0">
                  <a:pos x="36" y="73"/>
                </a:cxn>
                <a:cxn ang="0">
                  <a:pos x="38" y="77"/>
                </a:cxn>
                <a:cxn ang="0">
                  <a:pos x="40" y="81"/>
                </a:cxn>
                <a:cxn ang="0">
                  <a:pos x="41" y="85"/>
                </a:cxn>
                <a:cxn ang="0">
                  <a:pos x="42" y="90"/>
                </a:cxn>
                <a:cxn ang="0">
                  <a:pos x="43" y="94"/>
                </a:cxn>
                <a:cxn ang="0">
                  <a:pos x="43" y="98"/>
                </a:cxn>
                <a:cxn ang="0">
                  <a:pos x="43" y="102"/>
                </a:cxn>
                <a:cxn ang="0">
                  <a:pos x="42" y="106"/>
                </a:cxn>
                <a:cxn ang="0">
                  <a:pos x="41" y="110"/>
                </a:cxn>
                <a:cxn ang="0">
                  <a:pos x="39" y="114"/>
                </a:cxn>
                <a:cxn ang="0">
                  <a:pos x="36" y="119"/>
                </a:cxn>
                <a:cxn ang="0">
                  <a:pos x="34" y="123"/>
                </a:cxn>
                <a:cxn ang="0">
                  <a:pos x="30" y="127"/>
                </a:cxn>
                <a:cxn ang="0">
                  <a:pos x="25" y="131"/>
                </a:cxn>
                <a:cxn ang="0">
                  <a:pos x="20" y="135"/>
                </a:cxn>
              </a:cxnLst>
              <a:rect l="0" t="0" r="r" b="b"/>
              <a:pathLst>
                <a:path w="44" h="136">
                  <a:moveTo>
                    <a:pt x="0" y="0"/>
                  </a:moveTo>
                  <a:lnTo>
                    <a:pt x="1" y="8"/>
                  </a:lnTo>
                  <a:lnTo>
                    <a:pt x="2" y="12"/>
                  </a:lnTo>
                  <a:lnTo>
                    <a:pt x="4" y="17"/>
                  </a:lnTo>
                  <a:lnTo>
                    <a:pt x="6" y="21"/>
                  </a:lnTo>
                  <a:lnTo>
                    <a:pt x="8" y="26"/>
                  </a:lnTo>
                  <a:lnTo>
                    <a:pt x="10" y="30"/>
                  </a:lnTo>
                  <a:lnTo>
                    <a:pt x="13" y="34"/>
                  </a:lnTo>
                  <a:lnTo>
                    <a:pt x="16" y="38"/>
                  </a:lnTo>
                  <a:lnTo>
                    <a:pt x="18" y="43"/>
                  </a:lnTo>
                  <a:lnTo>
                    <a:pt x="21" y="47"/>
                  </a:lnTo>
                  <a:lnTo>
                    <a:pt x="24" y="51"/>
                  </a:lnTo>
                  <a:lnTo>
                    <a:pt x="26" y="56"/>
                  </a:lnTo>
                  <a:lnTo>
                    <a:pt x="29" y="60"/>
                  </a:lnTo>
                  <a:lnTo>
                    <a:pt x="32" y="64"/>
                  </a:lnTo>
                  <a:lnTo>
                    <a:pt x="34" y="68"/>
                  </a:lnTo>
                  <a:lnTo>
                    <a:pt x="36" y="73"/>
                  </a:lnTo>
                  <a:lnTo>
                    <a:pt x="38" y="77"/>
                  </a:lnTo>
                  <a:lnTo>
                    <a:pt x="40" y="81"/>
                  </a:lnTo>
                  <a:lnTo>
                    <a:pt x="41" y="85"/>
                  </a:lnTo>
                  <a:lnTo>
                    <a:pt x="42" y="90"/>
                  </a:lnTo>
                  <a:lnTo>
                    <a:pt x="43" y="94"/>
                  </a:lnTo>
                  <a:lnTo>
                    <a:pt x="43" y="98"/>
                  </a:lnTo>
                  <a:lnTo>
                    <a:pt x="43" y="102"/>
                  </a:lnTo>
                  <a:lnTo>
                    <a:pt x="42" y="106"/>
                  </a:lnTo>
                  <a:lnTo>
                    <a:pt x="41" y="110"/>
                  </a:lnTo>
                  <a:lnTo>
                    <a:pt x="39" y="114"/>
                  </a:lnTo>
                  <a:lnTo>
                    <a:pt x="36" y="119"/>
                  </a:lnTo>
                  <a:lnTo>
                    <a:pt x="34" y="123"/>
                  </a:lnTo>
                  <a:lnTo>
                    <a:pt x="30" y="127"/>
                  </a:lnTo>
                  <a:lnTo>
                    <a:pt x="25" y="131"/>
                  </a:lnTo>
                  <a:lnTo>
                    <a:pt x="20" y="13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6" name="Freeform 92"/>
            <p:cNvSpPr>
              <a:spLocks/>
            </p:cNvSpPr>
            <p:nvPr/>
          </p:nvSpPr>
          <p:spPr bwMode="auto">
            <a:xfrm>
              <a:off x="3792" y="2727"/>
              <a:ext cx="250" cy="231"/>
            </a:xfrm>
            <a:custGeom>
              <a:avLst/>
              <a:gdLst/>
              <a:ahLst/>
              <a:cxnLst>
                <a:cxn ang="0">
                  <a:pos x="249" y="0"/>
                </a:cxn>
                <a:cxn ang="0">
                  <a:pos x="231" y="10"/>
                </a:cxn>
                <a:cxn ang="0">
                  <a:pos x="223" y="16"/>
                </a:cxn>
                <a:cxn ang="0">
                  <a:pos x="214" y="22"/>
                </a:cxn>
                <a:cxn ang="0">
                  <a:pos x="206" y="29"/>
                </a:cxn>
                <a:cxn ang="0">
                  <a:pos x="198" y="35"/>
                </a:cxn>
                <a:cxn ang="0">
                  <a:pos x="190" y="42"/>
                </a:cxn>
                <a:cxn ang="0">
                  <a:pos x="182" y="49"/>
                </a:cxn>
                <a:cxn ang="0">
                  <a:pos x="174" y="56"/>
                </a:cxn>
                <a:cxn ang="0">
                  <a:pos x="166" y="63"/>
                </a:cxn>
                <a:cxn ang="0">
                  <a:pos x="158" y="71"/>
                </a:cxn>
                <a:cxn ang="0">
                  <a:pos x="151" y="78"/>
                </a:cxn>
                <a:cxn ang="0">
                  <a:pos x="143" y="86"/>
                </a:cxn>
                <a:cxn ang="0">
                  <a:pos x="136" y="94"/>
                </a:cxn>
                <a:cxn ang="0">
                  <a:pos x="128" y="101"/>
                </a:cxn>
                <a:cxn ang="0">
                  <a:pos x="121" y="109"/>
                </a:cxn>
                <a:cxn ang="0">
                  <a:pos x="113" y="117"/>
                </a:cxn>
                <a:cxn ang="0">
                  <a:pos x="106" y="125"/>
                </a:cxn>
                <a:cxn ang="0">
                  <a:pos x="98" y="133"/>
                </a:cxn>
                <a:cxn ang="0">
                  <a:pos x="91" y="141"/>
                </a:cxn>
                <a:cxn ang="0">
                  <a:pos x="84" y="149"/>
                </a:cxn>
                <a:cxn ang="0">
                  <a:pos x="76" y="157"/>
                </a:cxn>
                <a:cxn ang="0">
                  <a:pos x="69" y="165"/>
                </a:cxn>
                <a:cxn ang="0">
                  <a:pos x="62" y="173"/>
                </a:cxn>
                <a:cxn ang="0">
                  <a:pos x="54" y="180"/>
                </a:cxn>
                <a:cxn ang="0">
                  <a:pos x="46" y="188"/>
                </a:cxn>
                <a:cxn ang="0">
                  <a:pos x="39" y="195"/>
                </a:cxn>
                <a:cxn ang="0">
                  <a:pos x="31" y="202"/>
                </a:cxn>
                <a:cxn ang="0">
                  <a:pos x="23" y="209"/>
                </a:cxn>
                <a:cxn ang="0">
                  <a:pos x="15" y="216"/>
                </a:cxn>
                <a:cxn ang="0">
                  <a:pos x="8" y="223"/>
                </a:cxn>
                <a:cxn ang="0">
                  <a:pos x="0" y="230"/>
                </a:cxn>
              </a:cxnLst>
              <a:rect l="0" t="0" r="r" b="b"/>
              <a:pathLst>
                <a:path w="250" h="231">
                  <a:moveTo>
                    <a:pt x="249" y="0"/>
                  </a:moveTo>
                  <a:lnTo>
                    <a:pt x="231" y="10"/>
                  </a:lnTo>
                  <a:lnTo>
                    <a:pt x="223" y="16"/>
                  </a:lnTo>
                  <a:lnTo>
                    <a:pt x="214" y="22"/>
                  </a:lnTo>
                  <a:lnTo>
                    <a:pt x="206" y="29"/>
                  </a:lnTo>
                  <a:lnTo>
                    <a:pt x="198" y="35"/>
                  </a:lnTo>
                  <a:lnTo>
                    <a:pt x="190" y="42"/>
                  </a:lnTo>
                  <a:lnTo>
                    <a:pt x="182" y="49"/>
                  </a:lnTo>
                  <a:lnTo>
                    <a:pt x="174" y="56"/>
                  </a:lnTo>
                  <a:lnTo>
                    <a:pt x="166" y="63"/>
                  </a:lnTo>
                  <a:lnTo>
                    <a:pt x="158" y="71"/>
                  </a:lnTo>
                  <a:lnTo>
                    <a:pt x="151" y="78"/>
                  </a:lnTo>
                  <a:lnTo>
                    <a:pt x="143" y="86"/>
                  </a:lnTo>
                  <a:lnTo>
                    <a:pt x="136" y="94"/>
                  </a:lnTo>
                  <a:lnTo>
                    <a:pt x="128" y="101"/>
                  </a:lnTo>
                  <a:lnTo>
                    <a:pt x="121" y="109"/>
                  </a:lnTo>
                  <a:lnTo>
                    <a:pt x="113" y="117"/>
                  </a:lnTo>
                  <a:lnTo>
                    <a:pt x="106" y="125"/>
                  </a:lnTo>
                  <a:lnTo>
                    <a:pt x="98" y="133"/>
                  </a:lnTo>
                  <a:lnTo>
                    <a:pt x="91" y="141"/>
                  </a:lnTo>
                  <a:lnTo>
                    <a:pt x="84" y="149"/>
                  </a:lnTo>
                  <a:lnTo>
                    <a:pt x="76" y="157"/>
                  </a:lnTo>
                  <a:lnTo>
                    <a:pt x="69" y="165"/>
                  </a:lnTo>
                  <a:lnTo>
                    <a:pt x="62" y="173"/>
                  </a:lnTo>
                  <a:lnTo>
                    <a:pt x="54" y="180"/>
                  </a:lnTo>
                  <a:lnTo>
                    <a:pt x="46" y="188"/>
                  </a:lnTo>
                  <a:lnTo>
                    <a:pt x="39" y="195"/>
                  </a:lnTo>
                  <a:lnTo>
                    <a:pt x="31" y="202"/>
                  </a:lnTo>
                  <a:lnTo>
                    <a:pt x="23" y="209"/>
                  </a:lnTo>
                  <a:lnTo>
                    <a:pt x="15" y="216"/>
                  </a:lnTo>
                  <a:lnTo>
                    <a:pt x="8" y="223"/>
                  </a:lnTo>
                  <a:lnTo>
                    <a:pt x="0" y="23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7" name="Freeform 93"/>
            <p:cNvSpPr>
              <a:spLocks/>
            </p:cNvSpPr>
            <p:nvPr/>
          </p:nvSpPr>
          <p:spPr bwMode="auto">
            <a:xfrm>
              <a:off x="4166" y="3553"/>
              <a:ext cx="218" cy="259"/>
            </a:xfrm>
            <a:custGeom>
              <a:avLst/>
              <a:gdLst/>
              <a:ahLst/>
              <a:cxnLst>
                <a:cxn ang="0">
                  <a:pos x="174" y="0"/>
                </a:cxn>
                <a:cxn ang="0">
                  <a:pos x="192" y="1"/>
                </a:cxn>
                <a:cxn ang="0">
                  <a:pos x="199" y="3"/>
                </a:cxn>
                <a:cxn ang="0">
                  <a:pos x="205" y="7"/>
                </a:cxn>
                <a:cxn ang="0">
                  <a:pos x="209" y="12"/>
                </a:cxn>
                <a:cxn ang="0">
                  <a:pos x="213" y="19"/>
                </a:cxn>
                <a:cxn ang="0">
                  <a:pos x="216" y="26"/>
                </a:cxn>
                <a:cxn ang="0">
                  <a:pos x="217" y="35"/>
                </a:cxn>
                <a:cxn ang="0">
                  <a:pos x="217" y="44"/>
                </a:cxn>
                <a:cxn ang="0">
                  <a:pos x="217" y="54"/>
                </a:cxn>
                <a:cxn ang="0">
                  <a:pos x="215" y="65"/>
                </a:cxn>
                <a:cxn ang="0">
                  <a:pos x="212" y="77"/>
                </a:cxn>
                <a:cxn ang="0">
                  <a:pos x="209" y="88"/>
                </a:cxn>
                <a:cxn ang="0">
                  <a:pos x="204" y="101"/>
                </a:cxn>
                <a:cxn ang="0">
                  <a:pos x="199" y="113"/>
                </a:cxn>
                <a:cxn ang="0">
                  <a:pos x="193" y="125"/>
                </a:cxn>
                <a:cxn ang="0">
                  <a:pos x="186" y="138"/>
                </a:cxn>
                <a:cxn ang="0">
                  <a:pos x="178" y="151"/>
                </a:cxn>
                <a:cxn ang="0">
                  <a:pos x="169" y="163"/>
                </a:cxn>
                <a:cxn ang="0">
                  <a:pos x="160" y="175"/>
                </a:cxn>
                <a:cxn ang="0">
                  <a:pos x="150" y="187"/>
                </a:cxn>
                <a:cxn ang="0">
                  <a:pos x="139" y="197"/>
                </a:cxn>
                <a:cxn ang="0">
                  <a:pos x="128" y="208"/>
                </a:cxn>
                <a:cxn ang="0">
                  <a:pos x="116" y="218"/>
                </a:cxn>
                <a:cxn ang="0">
                  <a:pos x="103" y="227"/>
                </a:cxn>
                <a:cxn ang="0">
                  <a:pos x="90" y="235"/>
                </a:cxn>
                <a:cxn ang="0">
                  <a:pos x="76" y="242"/>
                </a:cxn>
                <a:cxn ang="0">
                  <a:pos x="62" y="248"/>
                </a:cxn>
                <a:cxn ang="0">
                  <a:pos x="47" y="252"/>
                </a:cxn>
                <a:cxn ang="0">
                  <a:pos x="32" y="255"/>
                </a:cxn>
                <a:cxn ang="0">
                  <a:pos x="16" y="257"/>
                </a:cxn>
                <a:cxn ang="0">
                  <a:pos x="0" y="258"/>
                </a:cxn>
              </a:cxnLst>
              <a:rect l="0" t="0" r="r" b="b"/>
              <a:pathLst>
                <a:path w="218" h="259">
                  <a:moveTo>
                    <a:pt x="174" y="0"/>
                  </a:moveTo>
                  <a:lnTo>
                    <a:pt x="192" y="1"/>
                  </a:lnTo>
                  <a:lnTo>
                    <a:pt x="199" y="3"/>
                  </a:lnTo>
                  <a:lnTo>
                    <a:pt x="205" y="7"/>
                  </a:lnTo>
                  <a:lnTo>
                    <a:pt x="209" y="12"/>
                  </a:lnTo>
                  <a:lnTo>
                    <a:pt x="213" y="19"/>
                  </a:lnTo>
                  <a:lnTo>
                    <a:pt x="216" y="26"/>
                  </a:lnTo>
                  <a:lnTo>
                    <a:pt x="217" y="35"/>
                  </a:lnTo>
                  <a:lnTo>
                    <a:pt x="217" y="44"/>
                  </a:lnTo>
                  <a:lnTo>
                    <a:pt x="217" y="54"/>
                  </a:lnTo>
                  <a:lnTo>
                    <a:pt x="215" y="65"/>
                  </a:lnTo>
                  <a:lnTo>
                    <a:pt x="212" y="77"/>
                  </a:lnTo>
                  <a:lnTo>
                    <a:pt x="209" y="88"/>
                  </a:lnTo>
                  <a:lnTo>
                    <a:pt x="204" y="101"/>
                  </a:lnTo>
                  <a:lnTo>
                    <a:pt x="199" y="113"/>
                  </a:lnTo>
                  <a:lnTo>
                    <a:pt x="193" y="125"/>
                  </a:lnTo>
                  <a:lnTo>
                    <a:pt x="186" y="138"/>
                  </a:lnTo>
                  <a:lnTo>
                    <a:pt x="178" y="151"/>
                  </a:lnTo>
                  <a:lnTo>
                    <a:pt x="169" y="163"/>
                  </a:lnTo>
                  <a:lnTo>
                    <a:pt x="160" y="175"/>
                  </a:lnTo>
                  <a:lnTo>
                    <a:pt x="150" y="187"/>
                  </a:lnTo>
                  <a:lnTo>
                    <a:pt x="139" y="197"/>
                  </a:lnTo>
                  <a:lnTo>
                    <a:pt x="128" y="208"/>
                  </a:lnTo>
                  <a:lnTo>
                    <a:pt x="116" y="218"/>
                  </a:lnTo>
                  <a:lnTo>
                    <a:pt x="103" y="227"/>
                  </a:lnTo>
                  <a:lnTo>
                    <a:pt x="90" y="235"/>
                  </a:lnTo>
                  <a:lnTo>
                    <a:pt x="76" y="242"/>
                  </a:lnTo>
                  <a:lnTo>
                    <a:pt x="62" y="248"/>
                  </a:lnTo>
                  <a:lnTo>
                    <a:pt x="47" y="252"/>
                  </a:lnTo>
                  <a:lnTo>
                    <a:pt x="32" y="255"/>
                  </a:lnTo>
                  <a:lnTo>
                    <a:pt x="16" y="257"/>
                  </a:lnTo>
                  <a:lnTo>
                    <a:pt x="0" y="258"/>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8" name="Freeform 94"/>
            <p:cNvSpPr>
              <a:spLocks/>
            </p:cNvSpPr>
            <p:nvPr/>
          </p:nvSpPr>
          <p:spPr bwMode="auto">
            <a:xfrm>
              <a:off x="3390" y="2849"/>
              <a:ext cx="56" cy="8"/>
            </a:xfrm>
            <a:custGeom>
              <a:avLst/>
              <a:gdLst/>
              <a:ahLst/>
              <a:cxnLst>
                <a:cxn ang="0">
                  <a:pos x="55" y="0"/>
                </a:cxn>
                <a:cxn ang="0">
                  <a:pos x="52" y="1"/>
                </a:cxn>
                <a:cxn ang="0">
                  <a:pos x="50" y="1"/>
                </a:cxn>
                <a:cxn ang="0">
                  <a:pos x="48" y="2"/>
                </a:cxn>
                <a:cxn ang="0">
                  <a:pos x="46" y="2"/>
                </a:cxn>
                <a:cxn ang="0">
                  <a:pos x="45" y="3"/>
                </a:cxn>
                <a:cxn ang="0">
                  <a:pos x="43" y="3"/>
                </a:cxn>
                <a:cxn ang="0">
                  <a:pos x="41" y="3"/>
                </a:cxn>
                <a:cxn ang="0">
                  <a:pos x="40" y="4"/>
                </a:cxn>
                <a:cxn ang="0">
                  <a:pos x="38" y="4"/>
                </a:cxn>
                <a:cxn ang="0">
                  <a:pos x="36" y="5"/>
                </a:cxn>
                <a:cxn ang="0">
                  <a:pos x="34" y="5"/>
                </a:cxn>
                <a:cxn ang="0">
                  <a:pos x="33" y="5"/>
                </a:cxn>
                <a:cxn ang="0">
                  <a:pos x="31" y="5"/>
                </a:cxn>
                <a:cxn ang="0">
                  <a:pos x="29" y="5"/>
                </a:cxn>
                <a:cxn ang="0">
                  <a:pos x="28" y="6"/>
                </a:cxn>
                <a:cxn ang="0">
                  <a:pos x="26" y="6"/>
                </a:cxn>
                <a:cxn ang="0">
                  <a:pos x="24" y="6"/>
                </a:cxn>
                <a:cxn ang="0">
                  <a:pos x="22" y="6"/>
                </a:cxn>
                <a:cxn ang="0">
                  <a:pos x="20" y="7"/>
                </a:cxn>
                <a:cxn ang="0">
                  <a:pos x="19" y="7"/>
                </a:cxn>
                <a:cxn ang="0">
                  <a:pos x="17" y="7"/>
                </a:cxn>
                <a:cxn ang="0">
                  <a:pos x="15" y="7"/>
                </a:cxn>
                <a:cxn ang="0">
                  <a:pos x="14" y="7"/>
                </a:cxn>
                <a:cxn ang="0">
                  <a:pos x="12" y="7"/>
                </a:cxn>
                <a:cxn ang="0">
                  <a:pos x="10" y="7"/>
                </a:cxn>
                <a:cxn ang="0">
                  <a:pos x="8" y="7"/>
                </a:cxn>
                <a:cxn ang="0">
                  <a:pos x="6" y="7"/>
                </a:cxn>
                <a:cxn ang="0">
                  <a:pos x="5" y="7"/>
                </a:cxn>
                <a:cxn ang="0">
                  <a:pos x="3" y="6"/>
                </a:cxn>
                <a:cxn ang="0">
                  <a:pos x="1" y="6"/>
                </a:cxn>
                <a:cxn ang="0">
                  <a:pos x="0" y="6"/>
                </a:cxn>
              </a:cxnLst>
              <a:rect l="0" t="0" r="r" b="b"/>
              <a:pathLst>
                <a:path w="56" h="8">
                  <a:moveTo>
                    <a:pt x="55" y="0"/>
                  </a:moveTo>
                  <a:lnTo>
                    <a:pt x="52" y="1"/>
                  </a:lnTo>
                  <a:lnTo>
                    <a:pt x="50" y="1"/>
                  </a:lnTo>
                  <a:lnTo>
                    <a:pt x="48" y="2"/>
                  </a:lnTo>
                  <a:lnTo>
                    <a:pt x="46" y="2"/>
                  </a:lnTo>
                  <a:lnTo>
                    <a:pt x="45" y="3"/>
                  </a:lnTo>
                  <a:lnTo>
                    <a:pt x="43" y="3"/>
                  </a:lnTo>
                  <a:lnTo>
                    <a:pt x="41" y="3"/>
                  </a:lnTo>
                  <a:lnTo>
                    <a:pt x="40" y="4"/>
                  </a:lnTo>
                  <a:lnTo>
                    <a:pt x="38" y="4"/>
                  </a:lnTo>
                  <a:lnTo>
                    <a:pt x="36" y="5"/>
                  </a:lnTo>
                  <a:lnTo>
                    <a:pt x="34" y="5"/>
                  </a:lnTo>
                  <a:lnTo>
                    <a:pt x="33" y="5"/>
                  </a:lnTo>
                  <a:lnTo>
                    <a:pt x="31" y="5"/>
                  </a:lnTo>
                  <a:lnTo>
                    <a:pt x="29" y="5"/>
                  </a:lnTo>
                  <a:lnTo>
                    <a:pt x="28" y="6"/>
                  </a:lnTo>
                  <a:lnTo>
                    <a:pt x="26" y="6"/>
                  </a:lnTo>
                  <a:lnTo>
                    <a:pt x="24" y="6"/>
                  </a:lnTo>
                  <a:lnTo>
                    <a:pt x="22" y="6"/>
                  </a:lnTo>
                  <a:lnTo>
                    <a:pt x="20" y="7"/>
                  </a:lnTo>
                  <a:lnTo>
                    <a:pt x="19" y="7"/>
                  </a:lnTo>
                  <a:lnTo>
                    <a:pt x="17" y="7"/>
                  </a:lnTo>
                  <a:lnTo>
                    <a:pt x="15" y="7"/>
                  </a:lnTo>
                  <a:lnTo>
                    <a:pt x="14" y="7"/>
                  </a:lnTo>
                  <a:lnTo>
                    <a:pt x="12" y="7"/>
                  </a:lnTo>
                  <a:lnTo>
                    <a:pt x="10" y="7"/>
                  </a:lnTo>
                  <a:lnTo>
                    <a:pt x="8" y="7"/>
                  </a:lnTo>
                  <a:lnTo>
                    <a:pt x="6" y="7"/>
                  </a:lnTo>
                  <a:lnTo>
                    <a:pt x="5" y="7"/>
                  </a:lnTo>
                  <a:lnTo>
                    <a:pt x="3" y="6"/>
                  </a:lnTo>
                  <a:lnTo>
                    <a:pt x="1" y="6"/>
                  </a:lnTo>
                  <a:lnTo>
                    <a:pt x="0" y="6"/>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39" name="Freeform 95"/>
            <p:cNvSpPr>
              <a:spLocks/>
            </p:cNvSpPr>
            <p:nvPr/>
          </p:nvSpPr>
          <p:spPr bwMode="auto">
            <a:xfrm>
              <a:off x="3424" y="2773"/>
              <a:ext cx="85" cy="16"/>
            </a:xfrm>
            <a:custGeom>
              <a:avLst/>
              <a:gdLst/>
              <a:ahLst/>
              <a:cxnLst>
                <a:cxn ang="0">
                  <a:pos x="84" y="1"/>
                </a:cxn>
                <a:cxn ang="0">
                  <a:pos x="78" y="1"/>
                </a:cxn>
                <a:cxn ang="0">
                  <a:pos x="75" y="1"/>
                </a:cxn>
                <a:cxn ang="0">
                  <a:pos x="72" y="1"/>
                </a:cxn>
                <a:cxn ang="0">
                  <a:pos x="70" y="1"/>
                </a:cxn>
                <a:cxn ang="0">
                  <a:pos x="67" y="0"/>
                </a:cxn>
                <a:cxn ang="0">
                  <a:pos x="64" y="0"/>
                </a:cxn>
                <a:cxn ang="0">
                  <a:pos x="62" y="0"/>
                </a:cxn>
                <a:cxn ang="0">
                  <a:pos x="59" y="0"/>
                </a:cxn>
                <a:cxn ang="0">
                  <a:pos x="56" y="0"/>
                </a:cxn>
                <a:cxn ang="0">
                  <a:pos x="53" y="0"/>
                </a:cxn>
                <a:cxn ang="0">
                  <a:pos x="51" y="0"/>
                </a:cxn>
                <a:cxn ang="0">
                  <a:pos x="48" y="0"/>
                </a:cxn>
                <a:cxn ang="0">
                  <a:pos x="45" y="0"/>
                </a:cxn>
                <a:cxn ang="0">
                  <a:pos x="43" y="0"/>
                </a:cxn>
                <a:cxn ang="0">
                  <a:pos x="40" y="0"/>
                </a:cxn>
                <a:cxn ang="0">
                  <a:pos x="37" y="0"/>
                </a:cxn>
                <a:cxn ang="0">
                  <a:pos x="35" y="1"/>
                </a:cxn>
                <a:cxn ang="0">
                  <a:pos x="32" y="1"/>
                </a:cxn>
                <a:cxn ang="0">
                  <a:pos x="30" y="1"/>
                </a:cxn>
                <a:cxn ang="0">
                  <a:pos x="27" y="2"/>
                </a:cxn>
                <a:cxn ang="0">
                  <a:pos x="24" y="2"/>
                </a:cxn>
                <a:cxn ang="0">
                  <a:pos x="22" y="3"/>
                </a:cxn>
                <a:cxn ang="0">
                  <a:pos x="19" y="4"/>
                </a:cxn>
                <a:cxn ang="0">
                  <a:pos x="17" y="5"/>
                </a:cxn>
                <a:cxn ang="0">
                  <a:pos x="14" y="6"/>
                </a:cxn>
                <a:cxn ang="0">
                  <a:pos x="12" y="7"/>
                </a:cxn>
                <a:cxn ang="0">
                  <a:pos x="10" y="8"/>
                </a:cxn>
                <a:cxn ang="0">
                  <a:pos x="7" y="9"/>
                </a:cxn>
                <a:cxn ang="0">
                  <a:pos x="5" y="11"/>
                </a:cxn>
                <a:cxn ang="0">
                  <a:pos x="2" y="13"/>
                </a:cxn>
                <a:cxn ang="0">
                  <a:pos x="0" y="15"/>
                </a:cxn>
              </a:cxnLst>
              <a:rect l="0" t="0" r="r" b="b"/>
              <a:pathLst>
                <a:path w="85" h="16">
                  <a:moveTo>
                    <a:pt x="84" y="1"/>
                  </a:moveTo>
                  <a:lnTo>
                    <a:pt x="78" y="1"/>
                  </a:lnTo>
                  <a:lnTo>
                    <a:pt x="75" y="1"/>
                  </a:lnTo>
                  <a:lnTo>
                    <a:pt x="72" y="1"/>
                  </a:lnTo>
                  <a:lnTo>
                    <a:pt x="70" y="1"/>
                  </a:lnTo>
                  <a:lnTo>
                    <a:pt x="67" y="0"/>
                  </a:lnTo>
                  <a:lnTo>
                    <a:pt x="64" y="0"/>
                  </a:lnTo>
                  <a:lnTo>
                    <a:pt x="62" y="0"/>
                  </a:lnTo>
                  <a:lnTo>
                    <a:pt x="59" y="0"/>
                  </a:lnTo>
                  <a:lnTo>
                    <a:pt x="56" y="0"/>
                  </a:lnTo>
                  <a:lnTo>
                    <a:pt x="53" y="0"/>
                  </a:lnTo>
                  <a:lnTo>
                    <a:pt x="51" y="0"/>
                  </a:lnTo>
                  <a:lnTo>
                    <a:pt x="48" y="0"/>
                  </a:lnTo>
                  <a:lnTo>
                    <a:pt x="45" y="0"/>
                  </a:lnTo>
                  <a:lnTo>
                    <a:pt x="43" y="0"/>
                  </a:lnTo>
                  <a:lnTo>
                    <a:pt x="40" y="0"/>
                  </a:lnTo>
                  <a:lnTo>
                    <a:pt x="37" y="0"/>
                  </a:lnTo>
                  <a:lnTo>
                    <a:pt x="35" y="1"/>
                  </a:lnTo>
                  <a:lnTo>
                    <a:pt x="32" y="1"/>
                  </a:lnTo>
                  <a:lnTo>
                    <a:pt x="30" y="1"/>
                  </a:lnTo>
                  <a:lnTo>
                    <a:pt x="27" y="2"/>
                  </a:lnTo>
                  <a:lnTo>
                    <a:pt x="24" y="2"/>
                  </a:lnTo>
                  <a:lnTo>
                    <a:pt x="22" y="3"/>
                  </a:lnTo>
                  <a:lnTo>
                    <a:pt x="19" y="4"/>
                  </a:lnTo>
                  <a:lnTo>
                    <a:pt x="17" y="5"/>
                  </a:lnTo>
                  <a:lnTo>
                    <a:pt x="14" y="6"/>
                  </a:lnTo>
                  <a:lnTo>
                    <a:pt x="12" y="7"/>
                  </a:lnTo>
                  <a:lnTo>
                    <a:pt x="10" y="8"/>
                  </a:lnTo>
                  <a:lnTo>
                    <a:pt x="7" y="9"/>
                  </a:lnTo>
                  <a:lnTo>
                    <a:pt x="5" y="11"/>
                  </a:lnTo>
                  <a:lnTo>
                    <a:pt x="2" y="13"/>
                  </a:lnTo>
                  <a:lnTo>
                    <a:pt x="0" y="15"/>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40" name="Freeform 96"/>
            <p:cNvSpPr>
              <a:spLocks/>
            </p:cNvSpPr>
            <p:nvPr/>
          </p:nvSpPr>
          <p:spPr bwMode="auto">
            <a:xfrm>
              <a:off x="3362" y="2855"/>
              <a:ext cx="56" cy="1"/>
            </a:xfrm>
            <a:custGeom>
              <a:avLst/>
              <a:gdLst/>
              <a:ahLst/>
              <a:cxnLst>
                <a:cxn ang="0">
                  <a:pos x="55" y="0"/>
                </a:cxn>
                <a:cxn ang="0">
                  <a:pos x="52" y="0"/>
                </a:cxn>
                <a:cxn ang="0">
                  <a:pos x="50" y="0"/>
                </a:cxn>
                <a:cxn ang="0">
                  <a:pos x="48" y="0"/>
                </a:cxn>
                <a:cxn ang="0">
                  <a:pos x="46" y="0"/>
                </a:cxn>
                <a:cxn ang="0">
                  <a:pos x="45" y="0"/>
                </a:cxn>
                <a:cxn ang="0">
                  <a:pos x="43" y="0"/>
                </a:cxn>
                <a:cxn ang="0">
                  <a:pos x="41" y="0"/>
                </a:cxn>
                <a:cxn ang="0">
                  <a:pos x="40" y="0"/>
                </a:cxn>
                <a:cxn ang="0">
                  <a:pos x="38" y="0"/>
                </a:cxn>
                <a:cxn ang="0">
                  <a:pos x="36" y="0"/>
                </a:cxn>
                <a:cxn ang="0">
                  <a:pos x="34" y="0"/>
                </a:cxn>
                <a:cxn ang="0">
                  <a:pos x="32" y="0"/>
                </a:cxn>
                <a:cxn ang="0">
                  <a:pos x="31" y="0"/>
                </a:cxn>
                <a:cxn ang="0">
                  <a:pos x="29" y="0"/>
                </a:cxn>
                <a:cxn ang="0">
                  <a:pos x="28" y="0"/>
                </a:cxn>
                <a:cxn ang="0">
                  <a:pos x="26" y="0"/>
                </a:cxn>
                <a:cxn ang="0">
                  <a:pos x="24" y="0"/>
                </a:cxn>
                <a:cxn ang="0">
                  <a:pos x="22" y="0"/>
                </a:cxn>
                <a:cxn ang="0">
                  <a:pos x="20" y="0"/>
                </a:cxn>
                <a:cxn ang="0">
                  <a:pos x="19" y="0"/>
                </a:cxn>
                <a:cxn ang="0">
                  <a:pos x="17" y="0"/>
                </a:cxn>
                <a:cxn ang="0">
                  <a:pos x="15" y="0"/>
                </a:cxn>
                <a:cxn ang="0">
                  <a:pos x="14" y="0"/>
                </a:cxn>
                <a:cxn ang="0">
                  <a:pos x="12" y="0"/>
                </a:cxn>
                <a:cxn ang="0">
                  <a:pos x="10" y="0"/>
                </a:cxn>
                <a:cxn ang="0">
                  <a:pos x="8" y="0"/>
                </a:cxn>
                <a:cxn ang="0">
                  <a:pos x="6" y="0"/>
                </a:cxn>
                <a:cxn ang="0">
                  <a:pos x="5" y="0"/>
                </a:cxn>
                <a:cxn ang="0">
                  <a:pos x="3" y="0"/>
                </a:cxn>
                <a:cxn ang="0">
                  <a:pos x="2" y="0"/>
                </a:cxn>
                <a:cxn ang="0">
                  <a:pos x="0" y="0"/>
                </a:cxn>
              </a:cxnLst>
              <a:rect l="0" t="0" r="r" b="b"/>
              <a:pathLst>
                <a:path w="56" h="1">
                  <a:moveTo>
                    <a:pt x="55" y="0"/>
                  </a:moveTo>
                  <a:lnTo>
                    <a:pt x="52" y="0"/>
                  </a:lnTo>
                  <a:lnTo>
                    <a:pt x="50" y="0"/>
                  </a:lnTo>
                  <a:lnTo>
                    <a:pt x="48" y="0"/>
                  </a:lnTo>
                  <a:lnTo>
                    <a:pt x="46" y="0"/>
                  </a:lnTo>
                  <a:lnTo>
                    <a:pt x="45" y="0"/>
                  </a:lnTo>
                  <a:lnTo>
                    <a:pt x="43" y="0"/>
                  </a:lnTo>
                  <a:lnTo>
                    <a:pt x="41" y="0"/>
                  </a:lnTo>
                  <a:lnTo>
                    <a:pt x="40" y="0"/>
                  </a:lnTo>
                  <a:lnTo>
                    <a:pt x="38" y="0"/>
                  </a:lnTo>
                  <a:lnTo>
                    <a:pt x="36" y="0"/>
                  </a:lnTo>
                  <a:lnTo>
                    <a:pt x="34" y="0"/>
                  </a:lnTo>
                  <a:lnTo>
                    <a:pt x="32" y="0"/>
                  </a:lnTo>
                  <a:lnTo>
                    <a:pt x="31" y="0"/>
                  </a:lnTo>
                  <a:lnTo>
                    <a:pt x="29" y="0"/>
                  </a:lnTo>
                  <a:lnTo>
                    <a:pt x="28" y="0"/>
                  </a:lnTo>
                  <a:lnTo>
                    <a:pt x="26" y="0"/>
                  </a:lnTo>
                  <a:lnTo>
                    <a:pt x="24" y="0"/>
                  </a:lnTo>
                  <a:lnTo>
                    <a:pt x="22" y="0"/>
                  </a:lnTo>
                  <a:lnTo>
                    <a:pt x="20" y="0"/>
                  </a:lnTo>
                  <a:lnTo>
                    <a:pt x="19" y="0"/>
                  </a:lnTo>
                  <a:lnTo>
                    <a:pt x="17" y="0"/>
                  </a:lnTo>
                  <a:lnTo>
                    <a:pt x="15" y="0"/>
                  </a:lnTo>
                  <a:lnTo>
                    <a:pt x="14" y="0"/>
                  </a:lnTo>
                  <a:lnTo>
                    <a:pt x="12" y="0"/>
                  </a:lnTo>
                  <a:lnTo>
                    <a:pt x="10" y="0"/>
                  </a:lnTo>
                  <a:lnTo>
                    <a:pt x="8" y="0"/>
                  </a:lnTo>
                  <a:lnTo>
                    <a:pt x="6" y="0"/>
                  </a:lnTo>
                  <a:lnTo>
                    <a:pt x="5" y="0"/>
                  </a:lnTo>
                  <a:lnTo>
                    <a:pt x="3" y="0"/>
                  </a:lnTo>
                  <a:lnTo>
                    <a:pt x="2" y="0"/>
                  </a:lnTo>
                  <a:lnTo>
                    <a:pt x="0" y="0"/>
                  </a:lnTo>
                </a:path>
              </a:pathLst>
            </a:custGeom>
            <a:noFill/>
            <a:ln w="37465" cap="flat" cmpd="sng">
              <a:solidFill>
                <a:schemeClr val="tx1"/>
              </a:solidFill>
              <a:prstDash val="solid"/>
              <a:round/>
              <a:headEnd type="none" w="med" len="med"/>
              <a:tailEnd type="none" w="med" len="med"/>
            </a:ln>
            <a:effectLst>
              <a:prstShdw prst="shdw18" dist="17961" dir="13500000">
                <a:srgbClr val="0080FF">
                  <a:gamma/>
                  <a:shade val="60000"/>
                  <a:invGamma/>
                </a:srgbClr>
              </a:prstShdw>
            </a:effectLst>
          </p:spPr>
          <p:txBody>
            <a:bodyPr/>
            <a:lstStyle/>
            <a:p>
              <a:endParaRPr lang="en-US"/>
            </a:p>
          </p:txBody>
        </p:sp>
        <p:sp>
          <p:nvSpPr>
            <p:cNvPr id="83041" name="Line 97"/>
            <p:cNvSpPr>
              <a:spLocks noChangeShapeType="1"/>
            </p:cNvSpPr>
            <p:nvPr/>
          </p:nvSpPr>
          <p:spPr bwMode="auto">
            <a:xfrm flipH="1">
              <a:off x="4617" y="2476"/>
              <a:ext cx="28" cy="6"/>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3042" name="Line 98"/>
            <p:cNvSpPr>
              <a:spLocks noChangeShapeType="1"/>
            </p:cNvSpPr>
            <p:nvPr/>
          </p:nvSpPr>
          <p:spPr bwMode="auto">
            <a:xfrm>
              <a:off x="4631" y="2469"/>
              <a:ext cx="14" cy="27"/>
            </a:xfrm>
            <a:prstGeom prst="line">
              <a:avLst/>
            </a:prstGeom>
            <a:noFill/>
            <a:ln w="37465">
              <a:solidFill>
                <a:schemeClr val="tx1"/>
              </a:solidFill>
              <a:round/>
              <a:headEnd/>
              <a:tailEnd/>
            </a:ln>
            <a:effectLst>
              <a:prstShdw prst="shdw18" dist="17961" dir="13500000">
                <a:srgbClr val="0080FF">
                  <a:gamma/>
                  <a:shade val="60000"/>
                  <a:invGamma/>
                </a:srgbClr>
              </a:prstShdw>
            </a:effectLst>
          </p:spPr>
          <p:txBody>
            <a:bodyPr/>
            <a:lstStyle/>
            <a:p>
              <a:endParaRPr lang="en-US"/>
            </a:p>
          </p:txBody>
        </p:sp>
        <p:sp>
          <p:nvSpPr>
            <p:cNvPr id="83043" name="Rectangle 99"/>
            <p:cNvSpPr>
              <a:spLocks noChangeArrowheads="1"/>
            </p:cNvSpPr>
            <p:nvPr/>
          </p:nvSpPr>
          <p:spPr bwMode="auto">
            <a:xfrm flipV="1">
              <a:off x="3842" y="3037"/>
              <a:ext cx="13" cy="1"/>
            </a:xfrm>
            <a:prstGeom prst="rect">
              <a:avLst/>
            </a:prstGeom>
            <a:solidFill>
              <a:srgbClr val="FF0000"/>
            </a:solidFill>
            <a:ln w="37465">
              <a:solidFill>
                <a:schemeClr val="tx1"/>
              </a:solidFill>
              <a:miter lim="800000"/>
              <a:headEnd/>
              <a:tailEnd/>
            </a:ln>
            <a:effectLst>
              <a:prstShdw prst="shdw18" dist="17961" dir="13500000">
                <a:srgbClr val="FF0000">
                  <a:gamma/>
                  <a:shade val="60000"/>
                  <a:invGamma/>
                </a:srgbClr>
              </a:prstShdw>
            </a:effectLst>
          </p:spPr>
          <p:txBody>
            <a:bodyPr wrap="none" anchor="ctr"/>
            <a:lstStyle/>
            <a:p>
              <a:endParaRPr lang="en-US"/>
            </a:p>
          </p:txBody>
        </p:sp>
      </p:grpSp>
      <p:sp>
        <p:nvSpPr>
          <p:cNvPr id="83044" name="Text Box 100"/>
          <p:cNvSpPr txBox="1">
            <a:spLocks noChangeArrowheads="1"/>
          </p:cNvSpPr>
          <p:nvPr/>
        </p:nvSpPr>
        <p:spPr bwMode="auto">
          <a:xfrm>
            <a:off x="857250" y="381000"/>
            <a:ext cx="7270750" cy="1717393"/>
          </a:xfrm>
          <a:prstGeom prst="rect">
            <a:avLst/>
          </a:prstGeom>
          <a:noFill/>
          <a:ln w="38100">
            <a:noFill/>
            <a:miter lim="800000"/>
            <a:headEnd/>
            <a:tailEnd/>
          </a:ln>
          <a:effectLst>
            <a:outerShdw dist="56796" dir="3806097" algn="ctr" rotWithShape="0">
              <a:srgbClr val="000000"/>
            </a:outerShdw>
          </a:effectLst>
        </p:spPr>
        <p:txBody>
          <a:bodyPr wrap="square">
            <a:spAutoFit/>
          </a:bodyPr>
          <a:lstStyle/>
          <a:p>
            <a:pPr>
              <a:lnSpc>
                <a:spcPct val="80000"/>
              </a:lnSpc>
              <a:spcBef>
                <a:spcPct val="0"/>
              </a:spcBef>
            </a:pPr>
            <a:r>
              <a:rPr lang="en-US" sz="4400" dirty="0">
                <a:solidFill>
                  <a:srgbClr val="FFFF00"/>
                </a:solidFill>
              </a:rPr>
              <a:t>Initially, A Person Takes A Drug </a:t>
            </a:r>
          </a:p>
          <a:p>
            <a:pPr>
              <a:lnSpc>
                <a:spcPct val="80000"/>
              </a:lnSpc>
              <a:spcBef>
                <a:spcPct val="0"/>
              </a:spcBef>
            </a:pPr>
            <a:r>
              <a:rPr lang="en-US" sz="4400" dirty="0">
                <a:solidFill>
                  <a:srgbClr val="FFFF00"/>
                </a:solidFill>
              </a:rPr>
              <a:t>Hoping to Change their Mood, </a:t>
            </a:r>
          </a:p>
          <a:p>
            <a:pPr>
              <a:lnSpc>
                <a:spcPct val="80000"/>
              </a:lnSpc>
              <a:spcBef>
                <a:spcPct val="0"/>
              </a:spcBef>
            </a:pPr>
            <a:r>
              <a:rPr lang="en-US" sz="4400" dirty="0">
                <a:solidFill>
                  <a:srgbClr val="FFFF00"/>
                </a:solidFill>
              </a:rPr>
              <a:t>Perception, or Emotional State</a:t>
            </a:r>
            <a:endParaRPr lang="en-US" sz="4400" dirty="0">
              <a:solidFill>
                <a:srgbClr val="FFFF00"/>
              </a:solidFill>
              <a:effectLst>
                <a:outerShdw blurRad="38100" dist="38100" dir="2700000" algn="tl">
                  <a:srgbClr val="C0C0C0"/>
                </a:outerShdw>
              </a:effectLst>
            </a:endParaRPr>
          </a:p>
        </p:txBody>
      </p:sp>
      <p:sp>
        <p:nvSpPr>
          <p:cNvPr id="83045" name="Text Box 101"/>
          <p:cNvSpPr txBox="1">
            <a:spLocks noChangeArrowheads="1"/>
          </p:cNvSpPr>
          <p:nvPr/>
        </p:nvSpPr>
        <p:spPr bwMode="auto">
          <a:xfrm>
            <a:off x="304800" y="3409950"/>
            <a:ext cx="3921532" cy="647550"/>
          </a:xfrm>
          <a:prstGeom prst="rect">
            <a:avLst/>
          </a:prstGeom>
          <a:noFill/>
          <a:ln w="38100">
            <a:noFill/>
            <a:miter lim="800000"/>
            <a:headEnd/>
            <a:tailEnd/>
          </a:ln>
          <a:effectLst>
            <a:outerShdw dist="56796" dir="3806097" algn="ctr" rotWithShape="0">
              <a:srgbClr val="000000"/>
            </a:outerShdw>
          </a:effectLst>
        </p:spPr>
        <p:txBody>
          <a:bodyPr wrap="square">
            <a:spAutoFit/>
          </a:bodyPr>
          <a:lstStyle/>
          <a:p>
            <a:pPr>
              <a:lnSpc>
                <a:spcPct val="80000"/>
              </a:lnSpc>
              <a:spcBef>
                <a:spcPct val="0"/>
              </a:spcBef>
            </a:pPr>
            <a:r>
              <a:rPr lang="en-US" sz="4400" dirty="0">
                <a:solidFill>
                  <a:srgbClr val="FFFF00"/>
                </a:solidFill>
              </a:rPr>
              <a:t>Translation---</a:t>
            </a:r>
            <a:endParaRPr lang="en-US" sz="4400" dirty="0">
              <a:solidFill>
                <a:srgbClr val="FFFF00"/>
              </a:solidFill>
              <a:effectLst>
                <a:outerShdw blurRad="38100" dist="38100" dir="2700000" algn="tl">
                  <a:srgbClr val="C0C0C0"/>
                </a:outerShdw>
              </a:effectLst>
            </a:endParaRPr>
          </a:p>
        </p:txBody>
      </p:sp>
      <p:sp>
        <p:nvSpPr>
          <p:cNvPr id="83046" name="Text Box 102"/>
          <p:cNvSpPr txBox="1">
            <a:spLocks noChangeArrowheads="1"/>
          </p:cNvSpPr>
          <p:nvPr/>
        </p:nvSpPr>
        <p:spPr bwMode="auto">
          <a:xfrm>
            <a:off x="627063" y="4876800"/>
            <a:ext cx="7854950" cy="634020"/>
          </a:xfrm>
          <a:prstGeom prst="rect">
            <a:avLst/>
          </a:prstGeom>
          <a:noFill/>
          <a:ln w="38100">
            <a:noFill/>
            <a:miter lim="800000"/>
            <a:headEnd/>
            <a:tailEnd/>
          </a:ln>
          <a:effectLst>
            <a:outerShdw dist="56796" dir="3806097" algn="ctr" rotWithShape="0">
              <a:srgbClr val="000000"/>
            </a:outerShdw>
          </a:effectLst>
        </p:spPr>
        <p:txBody>
          <a:bodyPr wrap="square">
            <a:spAutoFit/>
          </a:bodyPr>
          <a:lstStyle/>
          <a:p>
            <a:pPr>
              <a:lnSpc>
                <a:spcPct val="80000"/>
              </a:lnSpc>
              <a:spcBef>
                <a:spcPct val="0"/>
              </a:spcBef>
            </a:pPr>
            <a:r>
              <a:rPr lang="en-US" sz="4400" dirty="0">
                <a:solidFill>
                  <a:srgbClr val="FFFF00"/>
                </a:solidFill>
              </a:rPr>
              <a:t>…Hoping to Change their </a:t>
            </a:r>
            <a:r>
              <a:rPr lang="en-US" sz="4400" i="1" dirty="0">
                <a:solidFill>
                  <a:srgbClr val="FFFF00"/>
                </a:solidFill>
              </a:rPr>
              <a:t>Brain</a:t>
            </a:r>
            <a:endParaRPr lang="en-US" sz="4400" i="1" dirty="0">
              <a:solidFill>
                <a:srgbClr val="FFFF0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2"/>
          <p:cNvSpPr>
            <a:spLocks noGrp="1"/>
          </p:cNvSpPr>
          <p:nvPr>
            <p:ph type="ftr" sz="quarter" idx="11"/>
          </p:nvPr>
        </p:nvSpPr>
        <p:spPr>
          <a:noFill/>
        </p:spPr>
        <p:txBody>
          <a:bodyPr/>
          <a:lstStyle/>
          <a:p>
            <a:r>
              <a:rPr lang="en-US" smtClean="0"/>
              <a:t>© 2006 Matrix Institute</a:t>
            </a:r>
          </a:p>
        </p:txBody>
      </p:sp>
      <p:sp>
        <p:nvSpPr>
          <p:cNvPr id="91139" name="Rectangle 2"/>
          <p:cNvSpPr>
            <a:spLocks noChangeArrowheads="1"/>
          </p:cNvSpPr>
          <p:nvPr/>
        </p:nvSpPr>
        <p:spPr bwMode="auto">
          <a:xfrm>
            <a:off x="801688" y="0"/>
            <a:ext cx="7772400" cy="1143000"/>
          </a:xfrm>
          <a:prstGeom prst="rect">
            <a:avLst/>
          </a:prstGeom>
          <a:noFill/>
          <a:ln w="9525">
            <a:noFill/>
            <a:miter lim="800000"/>
            <a:headEnd/>
            <a:tailEnd/>
          </a:ln>
        </p:spPr>
        <p:txBody>
          <a:bodyPr anchor="ctr"/>
          <a:lstStyle/>
          <a:p>
            <a:pPr algn="ctr"/>
            <a:r>
              <a:rPr lang="en-US" sz="3800" b="1" dirty="0" smtClean="0">
                <a:solidFill>
                  <a:srgbClr val="FFFF66"/>
                </a:solidFill>
              </a:rPr>
              <a:t>Cognitive Process During Addiction</a:t>
            </a:r>
            <a:endParaRPr lang="en-US" sz="4400" b="1" dirty="0">
              <a:solidFill>
                <a:srgbClr val="FFFF66"/>
              </a:solidFill>
            </a:endParaRPr>
          </a:p>
        </p:txBody>
      </p:sp>
      <p:sp>
        <p:nvSpPr>
          <p:cNvPr id="91140" name="Text Box 3"/>
          <p:cNvSpPr txBox="1">
            <a:spLocks noChangeArrowheads="1"/>
          </p:cNvSpPr>
          <p:nvPr/>
        </p:nvSpPr>
        <p:spPr bwMode="auto">
          <a:xfrm>
            <a:off x="3168132" y="959535"/>
            <a:ext cx="3061737"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smtClean="0">
                <a:solidFill>
                  <a:srgbClr val="FFFF66"/>
                </a:solidFill>
                <a:latin typeface="Times New Roman" pitchFamily="18" charset="0"/>
              </a:rPr>
              <a:t>Disaster Phase</a:t>
            </a:r>
            <a:endParaRPr lang="en-US" sz="2800" b="1" dirty="0">
              <a:solidFill>
                <a:srgbClr val="FFFF66"/>
              </a:solidFill>
              <a:latin typeface="Times New Roman" pitchFamily="18" charset="0"/>
            </a:endParaRPr>
          </a:p>
        </p:txBody>
      </p:sp>
      <p:grpSp>
        <p:nvGrpSpPr>
          <p:cNvPr id="2" name="Group 4"/>
          <p:cNvGrpSpPr>
            <a:grpSpLocks/>
          </p:cNvGrpSpPr>
          <p:nvPr/>
        </p:nvGrpSpPr>
        <p:grpSpPr bwMode="auto">
          <a:xfrm>
            <a:off x="496888" y="3413125"/>
            <a:ext cx="7878762" cy="3143250"/>
            <a:chOff x="313" y="2150"/>
            <a:chExt cx="4963" cy="1980"/>
          </a:xfrm>
        </p:grpSpPr>
        <p:grpSp>
          <p:nvGrpSpPr>
            <p:cNvPr id="3" name="Group 5"/>
            <p:cNvGrpSpPr>
              <a:grpSpLocks/>
            </p:cNvGrpSpPr>
            <p:nvPr/>
          </p:nvGrpSpPr>
          <p:grpSpPr bwMode="auto">
            <a:xfrm>
              <a:off x="1854" y="3224"/>
              <a:ext cx="2091" cy="906"/>
              <a:chOff x="1854" y="3224"/>
              <a:chExt cx="2091" cy="906"/>
            </a:xfrm>
          </p:grpSpPr>
          <p:sp>
            <p:nvSpPr>
              <p:cNvPr id="91152" name="AutoShape 6"/>
              <p:cNvSpPr>
                <a:spLocks noChangeArrowheads="1"/>
              </p:cNvSpPr>
              <p:nvPr/>
            </p:nvSpPr>
            <p:spPr bwMode="auto">
              <a:xfrm rot="10800000" flipH="1">
                <a:off x="2591" y="3506"/>
                <a:ext cx="624"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91153" name="AutoShape 7"/>
              <p:cNvSpPr>
                <a:spLocks noChangeArrowheads="1"/>
              </p:cNvSpPr>
              <p:nvPr/>
            </p:nvSpPr>
            <p:spPr bwMode="auto">
              <a:xfrm>
                <a:off x="2759" y="3224"/>
                <a:ext cx="288" cy="28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91154" name="Line 8"/>
              <p:cNvSpPr>
                <a:spLocks noChangeShapeType="1"/>
              </p:cNvSpPr>
              <p:nvPr/>
            </p:nvSpPr>
            <p:spPr bwMode="auto">
              <a:xfrm flipH="1">
                <a:off x="2072" y="3708"/>
                <a:ext cx="1" cy="381"/>
              </a:xfrm>
              <a:prstGeom prst="line">
                <a:avLst/>
              </a:prstGeom>
              <a:noFill/>
              <a:ln w="76200">
                <a:solidFill>
                  <a:schemeClr val="tx1"/>
                </a:solidFill>
                <a:round/>
                <a:headEnd/>
                <a:tailEnd/>
              </a:ln>
            </p:spPr>
            <p:txBody>
              <a:bodyPr anchor="ctr">
                <a:spAutoFit/>
              </a:bodyPr>
              <a:lstStyle/>
              <a:p>
                <a:endParaRPr lang="en-US"/>
              </a:p>
            </p:txBody>
          </p:sp>
          <p:sp>
            <p:nvSpPr>
              <p:cNvPr id="91155" name="Line 9"/>
              <p:cNvSpPr>
                <a:spLocks noChangeShapeType="1"/>
              </p:cNvSpPr>
              <p:nvPr/>
            </p:nvSpPr>
            <p:spPr bwMode="auto">
              <a:xfrm>
                <a:off x="1854" y="3908"/>
                <a:ext cx="455" cy="0"/>
              </a:xfrm>
              <a:prstGeom prst="line">
                <a:avLst/>
              </a:prstGeom>
              <a:noFill/>
              <a:ln w="76200">
                <a:solidFill>
                  <a:schemeClr val="tx1"/>
                </a:solidFill>
                <a:round/>
                <a:headEnd/>
                <a:tailEnd/>
              </a:ln>
            </p:spPr>
            <p:txBody>
              <a:bodyPr wrap="none" anchor="ctr">
                <a:spAutoFit/>
              </a:bodyPr>
              <a:lstStyle/>
              <a:p>
                <a:endParaRPr lang="en-US"/>
              </a:p>
            </p:txBody>
          </p:sp>
          <p:sp>
            <p:nvSpPr>
              <p:cNvPr id="91156" name="Line 10"/>
              <p:cNvSpPr>
                <a:spLocks noChangeShapeType="1"/>
              </p:cNvSpPr>
              <p:nvPr/>
            </p:nvSpPr>
            <p:spPr bwMode="auto">
              <a:xfrm>
                <a:off x="3581" y="3908"/>
                <a:ext cx="364" cy="0"/>
              </a:xfrm>
              <a:prstGeom prst="line">
                <a:avLst/>
              </a:prstGeom>
              <a:noFill/>
              <a:ln w="76200">
                <a:solidFill>
                  <a:schemeClr val="tx1"/>
                </a:solidFill>
                <a:round/>
                <a:headEnd/>
                <a:tailEnd/>
              </a:ln>
            </p:spPr>
            <p:txBody>
              <a:bodyPr wrap="none" anchor="ctr">
                <a:spAutoFit/>
              </a:bodyPr>
              <a:lstStyle/>
              <a:p>
                <a:endParaRPr lang="en-US"/>
              </a:p>
            </p:txBody>
          </p:sp>
        </p:grpSp>
        <p:sp>
          <p:nvSpPr>
            <p:cNvPr id="91145" name="Line 11"/>
            <p:cNvSpPr>
              <a:spLocks noChangeShapeType="1"/>
            </p:cNvSpPr>
            <p:nvPr/>
          </p:nvSpPr>
          <p:spPr bwMode="auto">
            <a:xfrm>
              <a:off x="636" y="2527"/>
              <a:ext cx="4327" cy="1272"/>
            </a:xfrm>
            <a:prstGeom prst="line">
              <a:avLst/>
            </a:prstGeom>
            <a:noFill/>
            <a:ln w="190500">
              <a:solidFill>
                <a:schemeClr val="tx1"/>
              </a:solidFill>
              <a:round/>
              <a:headEnd/>
              <a:tailEnd/>
            </a:ln>
          </p:spPr>
          <p:txBody>
            <a:bodyPr wrap="none" anchor="ctr">
              <a:spAutoFit/>
            </a:bodyPr>
            <a:lstStyle/>
            <a:p>
              <a:endParaRPr lang="en-US"/>
            </a:p>
          </p:txBody>
        </p:sp>
        <p:grpSp>
          <p:nvGrpSpPr>
            <p:cNvPr id="4" name="Group 12"/>
            <p:cNvGrpSpPr>
              <a:grpSpLocks/>
            </p:cNvGrpSpPr>
            <p:nvPr/>
          </p:nvGrpSpPr>
          <p:grpSpPr bwMode="auto">
            <a:xfrm>
              <a:off x="4512" y="3369"/>
              <a:ext cx="764" cy="364"/>
              <a:chOff x="4404" y="2257"/>
              <a:chExt cx="764" cy="346"/>
            </a:xfrm>
          </p:grpSpPr>
          <p:sp>
            <p:nvSpPr>
              <p:cNvPr id="91150" name="Line 13"/>
              <p:cNvSpPr>
                <a:spLocks noChangeShapeType="1"/>
              </p:cNvSpPr>
              <p:nvPr/>
            </p:nvSpPr>
            <p:spPr bwMode="auto">
              <a:xfrm flipV="1">
                <a:off x="4785" y="2276"/>
                <a:ext cx="0" cy="327"/>
              </a:xfrm>
              <a:prstGeom prst="line">
                <a:avLst/>
              </a:prstGeom>
              <a:noFill/>
              <a:ln w="190500">
                <a:solidFill>
                  <a:schemeClr val="tx1"/>
                </a:solidFill>
                <a:round/>
                <a:headEnd/>
                <a:tailEnd/>
              </a:ln>
            </p:spPr>
            <p:txBody>
              <a:bodyPr wrap="none" anchor="ctr"/>
              <a:lstStyle/>
              <a:p>
                <a:endParaRPr lang="en-US"/>
              </a:p>
            </p:txBody>
          </p:sp>
          <p:sp>
            <p:nvSpPr>
              <p:cNvPr id="91151" name="Line 14"/>
              <p:cNvSpPr>
                <a:spLocks noChangeShapeType="1"/>
              </p:cNvSpPr>
              <p:nvPr/>
            </p:nvSpPr>
            <p:spPr bwMode="auto">
              <a:xfrm>
                <a:off x="4404" y="2257"/>
                <a:ext cx="764" cy="0"/>
              </a:xfrm>
              <a:prstGeom prst="line">
                <a:avLst/>
              </a:prstGeom>
              <a:noFill/>
              <a:ln w="190500">
                <a:solidFill>
                  <a:schemeClr val="tx1"/>
                </a:solidFill>
                <a:round/>
                <a:headEnd/>
                <a:tailEnd/>
              </a:ln>
            </p:spPr>
            <p:txBody>
              <a:bodyPr wrap="none" anchor="ctr"/>
              <a:lstStyle/>
              <a:p>
                <a:endParaRPr lang="en-US"/>
              </a:p>
            </p:txBody>
          </p:sp>
        </p:grpSp>
        <p:grpSp>
          <p:nvGrpSpPr>
            <p:cNvPr id="5" name="Group 15"/>
            <p:cNvGrpSpPr>
              <a:grpSpLocks/>
            </p:cNvGrpSpPr>
            <p:nvPr/>
          </p:nvGrpSpPr>
          <p:grpSpPr bwMode="auto">
            <a:xfrm>
              <a:off x="313" y="2150"/>
              <a:ext cx="764" cy="364"/>
              <a:chOff x="4404" y="2257"/>
              <a:chExt cx="764" cy="346"/>
            </a:xfrm>
          </p:grpSpPr>
          <p:sp>
            <p:nvSpPr>
              <p:cNvPr id="91148" name="Line 16"/>
              <p:cNvSpPr>
                <a:spLocks noChangeShapeType="1"/>
              </p:cNvSpPr>
              <p:nvPr/>
            </p:nvSpPr>
            <p:spPr bwMode="auto">
              <a:xfrm flipV="1">
                <a:off x="4785" y="2276"/>
                <a:ext cx="0" cy="327"/>
              </a:xfrm>
              <a:prstGeom prst="line">
                <a:avLst/>
              </a:prstGeom>
              <a:noFill/>
              <a:ln w="190500">
                <a:solidFill>
                  <a:schemeClr val="tx1"/>
                </a:solidFill>
                <a:round/>
                <a:headEnd/>
                <a:tailEnd/>
              </a:ln>
            </p:spPr>
            <p:txBody>
              <a:bodyPr wrap="none" anchor="ctr"/>
              <a:lstStyle/>
              <a:p>
                <a:endParaRPr lang="en-US"/>
              </a:p>
            </p:txBody>
          </p:sp>
          <p:sp>
            <p:nvSpPr>
              <p:cNvPr id="91149" name="Line 17"/>
              <p:cNvSpPr>
                <a:spLocks noChangeShapeType="1"/>
              </p:cNvSpPr>
              <p:nvPr/>
            </p:nvSpPr>
            <p:spPr bwMode="auto">
              <a:xfrm>
                <a:off x="4404" y="2257"/>
                <a:ext cx="764" cy="0"/>
              </a:xfrm>
              <a:prstGeom prst="line">
                <a:avLst/>
              </a:prstGeom>
              <a:noFill/>
              <a:ln w="190500">
                <a:solidFill>
                  <a:schemeClr val="tx1"/>
                </a:solidFill>
                <a:round/>
                <a:headEnd/>
                <a:tailEnd/>
              </a:ln>
            </p:spPr>
            <p:txBody>
              <a:bodyPr wrap="none" anchor="ctr"/>
              <a:lstStyle/>
              <a:p>
                <a:endParaRPr lang="en-US"/>
              </a:p>
            </p:txBody>
          </p:sp>
        </p:grpSp>
      </p:grpSp>
      <p:sp>
        <p:nvSpPr>
          <p:cNvPr id="73746" name="Text Box 18"/>
          <p:cNvSpPr txBox="1">
            <a:spLocks noChangeArrowheads="1"/>
          </p:cNvSpPr>
          <p:nvPr/>
        </p:nvSpPr>
        <p:spPr bwMode="auto">
          <a:xfrm>
            <a:off x="346075" y="1500188"/>
            <a:ext cx="2771775" cy="1735137"/>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FF66"/>
                </a:solidFill>
                <a:latin typeface="Times New Roman" pitchFamily="18" charset="0"/>
              </a:rPr>
              <a:t>Relief From Fatigue</a:t>
            </a:r>
          </a:p>
          <a:p>
            <a:pPr eaLnBrk="0" hangingPunct="0">
              <a:lnSpc>
                <a:spcPct val="70000"/>
              </a:lnSpc>
              <a:spcBef>
                <a:spcPct val="50000"/>
              </a:spcBef>
            </a:pPr>
            <a:r>
              <a:rPr lang="en-US" sz="2400" b="1">
                <a:solidFill>
                  <a:srgbClr val="FFFF66"/>
                </a:solidFill>
                <a:latin typeface="Times New Roman" pitchFamily="18" charset="0"/>
              </a:rPr>
              <a:t>Relief From Stress</a:t>
            </a:r>
          </a:p>
          <a:p>
            <a:pPr eaLnBrk="0" hangingPunct="0">
              <a:lnSpc>
                <a:spcPct val="70000"/>
              </a:lnSpc>
              <a:spcBef>
                <a:spcPct val="50000"/>
              </a:spcBef>
            </a:pPr>
            <a:r>
              <a:rPr lang="en-US" sz="2400" b="1">
                <a:solidFill>
                  <a:srgbClr val="FFFF66"/>
                </a:solidFill>
                <a:latin typeface="Times New Roman" pitchFamily="18" charset="0"/>
              </a:rPr>
              <a:t>Relief From Depression</a:t>
            </a:r>
          </a:p>
        </p:txBody>
      </p:sp>
      <p:sp>
        <p:nvSpPr>
          <p:cNvPr id="73747" name="Text Box 19"/>
          <p:cNvSpPr txBox="1">
            <a:spLocks noChangeArrowheads="1"/>
          </p:cNvSpPr>
          <p:nvPr/>
        </p:nvSpPr>
        <p:spPr bwMode="auto">
          <a:xfrm>
            <a:off x="5367338" y="2205038"/>
            <a:ext cx="3376612" cy="2976562"/>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a:solidFill>
                  <a:srgbClr val="FFFF66"/>
                </a:solidFill>
                <a:latin typeface="Times New Roman" pitchFamily="18" charset="0"/>
              </a:rPr>
              <a:t>Weight Loss</a:t>
            </a:r>
          </a:p>
          <a:p>
            <a:pPr algn="r" eaLnBrk="0" hangingPunct="0">
              <a:lnSpc>
                <a:spcPct val="70000"/>
              </a:lnSpc>
              <a:spcBef>
                <a:spcPct val="50000"/>
              </a:spcBef>
            </a:pPr>
            <a:r>
              <a:rPr lang="en-US" sz="2400" b="1">
                <a:solidFill>
                  <a:srgbClr val="FFFF66"/>
                </a:solidFill>
                <a:latin typeface="Times New Roman" pitchFamily="18" charset="0"/>
              </a:rPr>
              <a:t>Paranoia</a:t>
            </a:r>
          </a:p>
          <a:p>
            <a:pPr algn="r" eaLnBrk="0" hangingPunct="0">
              <a:lnSpc>
                <a:spcPct val="70000"/>
              </a:lnSpc>
              <a:spcBef>
                <a:spcPct val="50000"/>
              </a:spcBef>
            </a:pPr>
            <a:r>
              <a:rPr lang="en-US" sz="2400" b="1">
                <a:solidFill>
                  <a:srgbClr val="FFFF66"/>
                </a:solidFill>
                <a:latin typeface="Times New Roman" pitchFamily="18" charset="0"/>
              </a:rPr>
              <a:t>Loss of Family</a:t>
            </a:r>
          </a:p>
          <a:p>
            <a:pPr algn="r" eaLnBrk="0" hangingPunct="0">
              <a:lnSpc>
                <a:spcPct val="70000"/>
              </a:lnSpc>
              <a:spcBef>
                <a:spcPct val="50000"/>
              </a:spcBef>
            </a:pPr>
            <a:r>
              <a:rPr lang="en-US" sz="2400" b="1">
                <a:solidFill>
                  <a:srgbClr val="FFFF66"/>
                </a:solidFill>
                <a:latin typeface="Times New Roman" pitchFamily="18" charset="0"/>
              </a:rPr>
              <a:t>Seizures</a:t>
            </a:r>
          </a:p>
          <a:p>
            <a:pPr algn="r" eaLnBrk="0" hangingPunct="0">
              <a:lnSpc>
                <a:spcPct val="70000"/>
              </a:lnSpc>
              <a:spcBef>
                <a:spcPct val="50000"/>
              </a:spcBef>
            </a:pPr>
            <a:r>
              <a:rPr lang="en-US" sz="2400" b="1">
                <a:solidFill>
                  <a:srgbClr val="FFFF66"/>
                </a:solidFill>
                <a:latin typeface="Times New Roman" pitchFamily="18" charset="0"/>
              </a:rPr>
              <a:t>Severe Depression</a:t>
            </a:r>
          </a:p>
          <a:p>
            <a:pPr algn="r" eaLnBrk="0" hangingPunct="0">
              <a:lnSpc>
                <a:spcPct val="70000"/>
              </a:lnSpc>
              <a:spcBef>
                <a:spcPct val="50000"/>
              </a:spcBef>
            </a:pPr>
            <a:r>
              <a:rPr lang="en-US" sz="2400" b="1">
                <a:solidFill>
                  <a:srgbClr val="FFFF66"/>
                </a:solidFill>
                <a:latin typeface="Times New Roman" pitchFamily="18" charset="0"/>
              </a:rPr>
              <a:t>Unemployment</a:t>
            </a:r>
          </a:p>
          <a:p>
            <a:pPr algn="r" eaLnBrk="0" hangingPunct="0">
              <a:lnSpc>
                <a:spcPct val="70000"/>
              </a:lnSpc>
              <a:spcBef>
                <a:spcPct val="50000"/>
              </a:spcBef>
            </a:pPr>
            <a:r>
              <a:rPr lang="en-US" sz="2400" b="1">
                <a:solidFill>
                  <a:srgbClr val="FFFF66"/>
                </a:solidFill>
                <a:latin typeface="Times New Roman" pitchFamily="18" charset="0"/>
              </a:rPr>
              <a:t>Bankruptcy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2"/>
          <p:cNvSpPr>
            <a:spLocks noGrp="1"/>
          </p:cNvSpPr>
          <p:nvPr>
            <p:ph type="ftr" sz="quarter" idx="11"/>
          </p:nvPr>
        </p:nvSpPr>
        <p:spPr>
          <a:noFill/>
        </p:spPr>
        <p:txBody>
          <a:bodyPr/>
          <a:lstStyle/>
          <a:p>
            <a:r>
              <a:rPr lang="en-US" smtClean="0"/>
              <a:t>© 2006 Matrix Institute</a:t>
            </a:r>
          </a:p>
        </p:txBody>
      </p:sp>
      <p:grpSp>
        <p:nvGrpSpPr>
          <p:cNvPr id="2" name="Group 2"/>
          <p:cNvGrpSpPr>
            <a:grpSpLocks/>
          </p:cNvGrpSpPr>
          <p:nvPr/>
        </p:nvGrpSpPr>
        <p:grpSpPr bwMode="auto">
          <a:xfrm>
            <a:off x="685800" y="-57150"/>
            <a:ext cx="7772400" cy="1604963"/>
            <a:chOff x="432" y="0"/>
            <a:chExt cx="4896" cy="1011"/>
          </a:xfrm>
        </p:grpSpPr>
        <p:sp>
          <p:nvSpPr>
            <p:cNvPr id="92169" name="Rectangle 3"/>
            <p:cNvSpPr>
              <a:spLocks noChangeArrowheads="1"/>
            </p:cNvSpPr>
            <p:nvPr/>
          </p:nvSpPr>
          <p:spPr bwMode="auto">
            <a:xfrm>
              <a:off x="432" y="0"/>
              <a:ext cx="4896" cy="720"/>
            </a:xfrm>
            <a:prstGeom prst="rect">
              <a:avLst/>
            </a:prstGeom>
            <a:noFill/>
            <a:ln w="9525">
              <a:noFill/>
              <a:miter lim="800000"/>
              <a:headEnd/>
              <a:tailEnd/>
            </a:ln>
          </p:spPr>
          <p:txBody>
            <a:bodyPr anchor="ctr"/>
            <a:lstStyle/>
            <a:p>
              <a:pPr algn="ctr"/>
              <a:r>
                <a:rPr lang="en-US" sz="3500" b="1">
                  <a:solidFill>
                    <a:srgbClr val="FFFF66"/>
                  </a:solidFill>
                </a:rPr>
                <a:t>Conditioning Process During Addiction</a:t>
              </a:r>
              <a:endParaRPr lang="en-US" sz="4400" b="1">
                <a:solidFill>
                  <a:srgbClr val="FFFF66"/>
                </a:solidFill>
              </a:endParaRPr>
            </a:p>
          </p:txBody>
        </p:sp>
        <p:sp>
          <p:nvSpPr>
            <p:cNvPr id="92170" name="Text Box 4"/>
            <p:cNvSpPr txBox="1">
              <a:spLocks noChangeArrowheads="1"/>
            </p:cNvSpPr>
            <p:nvPr/>
          </p:nvSpPr>
          <p:spPr bwMode="auto">
            <a:xfrm>
              <a:off x="1996" y="604"/>
              <a:ext cx="1929" cy="407"/>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66"/>
                  </a:solidFill>
                  <a:latin typeface="Times New Roman" pitchFamily="18" charset="0"/>
                </a:rPr>
                <a:t>Disaster Phase</a:t>
              </a:r>
              <a:endParaRPr lang="en-US" sz="2800" b="1" dirty="0">
                <a:solidFill>
                  <a:srgbClr val="FFFF66"/>
                </a:solidFill>
                <a:latin typeface="Times New Roman" pitchFamily="18" charset="0"/>
              </a:endParaRPr>
            </a:p>
          </p:txBody>
        </p:sp>
      </p:grpSp>
      <p:sp>
        <p:nvSpPr>
          <p:cNvPr id="92164" name="Text Box 5"/>
          <p:cNvSpPr txBox="1">
            <a:spLocks noChangeArrowheads="1"/>
          </p:cNvSpPr>
          <p:nvPr/>
        </p:nvSpPr>
        <p:spPr bwMode="auto">
          <a:xfrm>
            <a:off x="1363663" y="1689100"/>
            <a:ext cx="6467475" cy="433388"/>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3200" b="1">
                <a:solidFill>
                  <a:srgbClr val="FFFF66"/>
                </a:solidFill>
                <a:latin typeface="Times New Roman" pitchFamily="18" charset="0"/>
              </a:rPr>
              <a:t>Strength of Conditioned Connection</a:t>
            </a:r>
          </a:p>
        </p:txBody>
      </p:sp>
      <p:sp>
        <p:nvSpPr>
          <p:cNvPr id="92165" name="Text Box 6"/>
          <p:cNvSpPr txBox="1">
            <a:spLocks noChangeArrowheads="1"/>
          </p:cNvSpPr>
          <p:nvPr/>
        </p:nvSpPr>
        <p:spPr bwMode="auto">
          <a:xfrm>
            <a:off x="485775" y="3394075"/>
            <a:ext cx="2027238" cy="2538413"/>
          </a:xfrm>
          <a:prstGeom prst="rect">
            <a:avLst/>
          </a:prstGeom>
          <a:noFill/>
          <a:ln w="9525">
            <a:noFill/>
            <a:miter lim="800000"/>
            <a:headEnd/>
            <a:tailEnd/>
          </a:ln>
        </p:spPr>
        <p:txBody>
          <a:bodyPr wrap="none" anchor="ctr">
            <a:spAutoFit/>
          </a:bodyPr>
          <a:lstStyle/>
          <a:p>
            <a:pPr eaLnBrk="0" hangingPunct="0">
              <a:lnSpc>
                <a:spcPct val="70000"/>
              </a:lnSpc>
              <a:spcBef>
                <a:spcPct val="50000"/>
              </a:spcBef>
            </a:pPr>
            <a:r>
              <a:rPr lang="en-US" sz="2400" b="1" u="sng">
                <a:solidFill>
                  <a:srgbClr val="FFFF66"/>
                </a:solidFill>
                <a:latin typeface="Times New Roman" pitchFamily="18" charset="0"/>
              </a:rPr>
              <a:t>Triggers</a:t>
            </a:r>
            <a:endParaRPr lang="en-US" sz="2400" b="1">
              <a:solidFill>
                <a:srgbClr val="FFFF66"/>
              </a:solidFill>
              <a:latin typeface="Times New Roman" pitchFamily="18" charset="0"/>
            </a:endParaRPr>
          </a:p>
          <a:p>
            <a:pPr eaLnBrk="0" hangingPunct="0">
              <a:lnSpc>
                <a:spcPct val="70000"/>
              </a:lnSpc>
              <a:spcBef>
                <a:spcPct val="50000"/>
              </a:spcBef>
              <a:buFontTx/>
              <a:buChar char="•"/>
            </a:pPr>
            <a:r>
              <a:rPr lang="en-US" sz="2400" b="1">
                <a:solidFill>
                  <a:srgbClr val="FFFF66"/>
                </a:solidFill>
                <a:latin typeface="Times New Roman" pitchFamily="18" charset="0"/>
              </a:rPr>
              <a:t>Any Emotion</a:t>
            </a:r>
          </a:p>
          <a:p>
            <a:pPr eaLnBrk="0" hangingPunct="0">
              <a:lnSpc>
                <a:spcPct val="70000"/>
              </a:lnSpc>
              <a:spcBef>
                <a:spcPct val="50000"/>
              </a:spcBef>
              <a:buFontTx/>
              <a:buChar char="•"/>
            </a:pPr>
            <a:r>
              <a:rPr lang="en-US" sz="2400" b="1">
                <a:solidFill>
                  <a:srgbClr val="FFFF66"/>
                </a:solidFill>
                <a:latin typeface="Times New Roman" pitchFamily="18" charset="0"/>
              </a:rPr>
              <a:t>Day</a:t>
            </a:r>
          </a:p>
          <a:p>
            <a:pPr eaLnBrk="0" hangingPunct="0">
              <a:lnSpc>
                <a:spcPct val="70000"/>
              </a:lnSpc>
              <a:spcBef>
                <a:spcPct val="50000"/>
              </a:spcBef>
              <a:buFontTx/>
              <a:buChar char="•"/>
            </a:pPr>
            <a:r>
              <a:rPr lang="en-US" sz="2400" b="1">
                <a:solidFill>
                  <a:srgbClr val="FFFF66"/>
                </a:solidFill>
                <a:latin typeface="Times New Roman" pitchFamily="18" charset="0"/>
              </a:rPr>
              <a:t>Night</a:t>
            </a:r>
          </a:p>
          <a:p>
            <a:pPr eaLnBrk="0" hangingPunct="0">
              <a:lnSpc>
                <a:spcPct val="70000"/>
              </a:lnSpc>
              <a:spcBef>
                <a:spcPct val="50000"/>
              </a:spcBef>
              <a:buFontTx/>
              <a:buChar char="•"/>
            </a:pPr>
            <a:r>
              <a:rPr lang="en-US" sz="2400" b="1">
                <a:solidFill>
                  <a:srgbClr val="FFFF66"/>
                </a:solidFill>
                <a:latin typeface="Times New Roman" pitchFamily="18" charset="0"/>
              </a:rPr>
              <a:t>Work</a:t>
            </a:r>
          </a:p>
          <a:p>
            <a:pPr eaLnBrk="0" hangingPunct="0">
              <a:lnSpc>
                <a:spcPct val="70000"/>
              </a:lnSpc>
              <a:spcBef>
                <a:spcPct val="50000"/>
              </a:spcBef>
              <a:buFontTx/>
              <a:buChar char="•"/>
            </a:pPr>
            <a:r>
              <a:rPr lang="en-US" sz="2400" b="1">
                <a:solidFill>
                  <a:srgbClr val="FFFF66"/>
                </a:solidFill>
                <a:latin typeface="Times New Roman" pitchFamily="18" charset="0"/>
              </a:rPr>
              <a:t>Non-Work</a:t>
            </a:r>
          </a:p>
        </p:txBody>
      </p:sp>
      <p:sp>
        <p:nvSpPr>
          <p:cNvPr id="75783" name="Text Box 7"/>
          <p:cNvSpPr txBox="1">
            <a:spLocks noChangeArrowheads="1"/>
          </p:cNvSpPr>
          <p:nvPr/>
        </p:nvSpPr>
        <p:spPr bwMode="auto">
          <a:xfrm>
            <a:off x="6180138" y="3302000"/>
            <a:ext cx="2963862" cy="3378200"/>
          </a:xfrm>
          <a:prstGeom prst="rect">
            <a:avLst/>
          </a:prstGeom>
          <a:noFill/>
          <a:ln w="9525">
            <a:noFill/>
            <a:miter lim="800000"/>
            <a:headEnd/>
            <a:tailEnd/>
          </a:ln>
        </p:spPr>
        <p:txBody>
          <a:bodyPr anchor="ctr">
            <a:spAutoFit/>
          </a:bodyPr>
          <a:lstStyle/>
          <a:p>
            <a:pPr eaLnBrk="0" hangingPunct="0">
              <a:lnSpc>
                <a:spcPct val="70000"/>
              </a:lnSpc>
              <a:spcBef>
                <a:spcPct val="50000"/>
              </a:spcBef>
              <a:tabLst>
                <a:tab pos="115888" algn="l"/>
              </a:tabLst>
            </a:pPr>
            <a:r>
              <a:rPr lang="en-US" sz="2400" b="1" u="sng">
                <a:solidFill>
                  <a:srgbClr val="FFFF66"/>
                </a:solidFill>
                <a:latin typeface="Times New Roman" pitchFamily="18" charset="0"/>
              </a:rPr>
              <a:t>Responses</a:t>
            </a:r>
            <a:endParaRPr lang="en-US" sz="2400" b="1">
              <a:solidFill>
                <a:srgbClr val="FFFF66"/>
              </a:solidFill>
              <a:latin typeface="Times New Roman" pitchFamily="18" charset="0"/>
            </a:endParaRP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Obsessive Thoughts 	About AOD</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Powerful 			Autonomic  			Response</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Powerful 			Physiological 		Dependence</a:t>
            </a:r>
          </a:p>
          <a:p>
            <a:pPr eaLnBrk="0" hangingPunct="0">
              <a:lnSpc>
                <a:spcPct val="70000"/>
              </a:lnSpc>
              <a:spcBef>
                <a:spcPct val="50000"/>
              </a:spcBef>
              <a:buFontTx/>
              <a:buChar char="•"/>
              <a:tabLst>
                <a:tab pos="115888" algn="l"/>
              </a:tabLst>
            </a:pPr>
            <a:r>
              <a:rPr lang="en-US" sz="2400" b="1">
                <a:solidFill>
                  <a:srgbClr val="FFFF66"/>
                </a:solidFill>
                <a:latin typeface="Times New Roman" pitchFamily="18" charset="0"/>
              </a:rPr>
              <a:t>Automatic Use</a:t>
            </a:r>
          </a:p>
        </p:txBody>
      </p:sp>
      <p:sp>
        <p:nvSpPr>
          <p:cNvPr id="75784" name="AutoShape 8"/>
          <p:cNvSpPr>
            <a:spLocks noChangeArrowheads="1"/>
          </p:cNvSpPr>
          <p:nvPr/>
        </p:nvSpPr>
        <p:spPr bwMode="auto">
          <a:xfrm>
            <a:off x="2627313" y="3287713"/>
            <a:ext cx="3260725" cy="2393950"/>
          </a:xfrm>
          <a:prstGeom prst="rightArrow">
            <a:avLst>
              <a:gd name="adj1" fmla="val 50000"/>
              <a:gd name="adj2" fmla="val 34052"/>
            </a:avLst>
          </a:prstGeom>
          <a:solidFill>
            <a:srgbClr val="FF0000"/>
          </a:solidFill>
          <a:ln w="9525">
            <a:solidFill>
              <a:schemeClr val="tx1"/>
            </a:solidFill>
            <a:miter lim="800000"/>
            <a:headEnd/>
            <a:tailEnd/>
          </a:ln>
        </p:spPr>
        <p:txBody>
          <a:bodyPr anchor="ctr">
            <a:spAutoFit/>
          </a:bodyPr>
          <a:lstStyle/>
          <a:p>
            <a:endParaRPr lang="en-US"/>
          </a:p>
        </p:txBody>
      </p:sp>
      <p:sp>
        <p:nvSpPr>
          <p:cNvPr id="92168" name="Text Box 9"/>
          <p:cNvSpPr txBox="1">
            <a:spLocks noChangeArrowheads="1"/>
          </p:cNvSpPr>
          <p:nvPr/>
        </p:nvSpPr>
        <p:spPr bwMode="auto">
          <a:xfrm>
            <a:off x="2143125" y="2632075"/>
            <a:ext cx="4124325" cy="476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3600" b="1">
                <a:solidFill>
                  <a:srgbClr val="FFFF66"/>
                </a:solidFill>
                <a:latin typeface="Times New Roman" pitchFamily="18" charset="0"/>
              </a:rPr>
              <a:t>OVERPOWERING</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2"/>
          <p:cNvSpPr>
            <a:spLocks noGrp="1"/>
          </p:cNvSpPr>
          <p:nvPr>
            <p:ph type="ftr" sz="quarter" idx="11"/>
          </p:nvPr>
        </p:nvSpPr>
        <p:spPr>
          <a:noFill/>
        </p:spPr>
        <p:txBody>
          <a:bodyPr/>
          <a:lstStyle/>
          <a:p>
            <a:r>
              <a:rPr lang="en-US" smtClean="0"/>
              <a:t>© 2006 Matrix Institute</a:t>
            </a:r>
          </a:p>
        </p:txBody>
      </p:sp>
      <p:sp>
        <p:nvSpPr>
          <p:cNvPr id="94211" name="Rectangle 2"/>
          <p:cNvSpPr>
            <a:spLocks noChangeArrowheads="1"/>
          </p:cNvSpPr>
          <p:nvPr/>
        </p:nvSpPr>
        <p:spPr bwMode="auto">
          <a:xfrm>
            <a:off x="627063" y="0"/>
            <a:ext cx="7772400" cy="1143000"/>
          </a:xfrm>
          <a:prstGeom prst="rect">
            <a:avLst/>
          </a:prstGeom>
          <a:noFill/>
          <a:ln w="9525">
            <a:noFill/>
            <a:miter lim="800000"/>
            <a:headEnd/>
            <a:tailEnd/>
          </a:ln>
        </p:spPr>
        <p:txBody>
          <a:bodyPr anchor="ctr"/>
          <a:lstStyle/>
          <a:p>
            <a:pPr algn="ctr"/>
            <a:r>
              <a:rPr lang="en-US" sz="4000" b="1">
                <a:solidFill>
                  <a:srgbClr val="FFFF66"/>
                </a:solidFill>
              </a:rPr>
              <a:t>Development of Craving Response</a:t>
            </a:r>
            <a:endParaRPr lang="en-US" sz="4400" b="1">
              <a:solidFill>
                <a:srgbClr val="FFFF66"/>
              </a:solidFill>
            </a:endParaRPr>
          </a:p>
        </p:txBody>
      </p:sp>
      <p:sp>
        <p:nvSpPr>
          <p:cNvPr id="94212" name="Text Box 3"/>
          <p:cNvSpPr txBox="1">
            <a:spLocks noChangeArrowheads="1"/>
          </p:cNvSpPr>
          <p:nvPr/>
        </p:nvSpPr>
        <p:spPr bwMode="auto">
          <a:xfrm>
            <a:off x="2907782" y="1132573"/>
            <a:ext cx="3061737" cy="646331"/>
          </a:xfrm>
          <a:prstGeom prst="rect">
            <a:avLst/>
          </a:prstGeom>
          <a:noFill/>
          <a:ln w="9525">
            <a:noFill/>
            <a:miter lim="800000"/>
            <a:headEnd/>
            <a:tailEnd/>
          </a:ln>
        </p:spPr>
        <p:txBody>
          <a:bodyPr wrap="none" anchor="ctr">
            <a:spAutoFit/>
          </a:bodyPr>
          <a:lstStyle/>
          <a:p>
            <a:pPr algn="ctr" eaLnBrk="0" hangingPunct="0">
              <a:spcBef>
                <a:spcPct val="50000"/>
              </a:spcBef>
            </a:pPr>
            <a:r>
              <a:rPr lang="en-US" sz="3600" b="1" dirty="0">
                <a:solidFill>
                  <a:srgbClr val="FFFF66"/>
                </a:solidFill>
                <a:latin typeface="Times New Roman" pitchFamily="18" charset="0"/>
              </a:rPr>
              <a:t>Disaster Phase</a:t>
            </a:r>
            <a:endParaRPr lang="en-US" sz="2800" b="1" dirty="0">
              <a:solidFill>
                <a:srgbClr val="FFFF66"/>
              </a:solidFill>
              <a:latin typeface="Times New Roman" pitchFamily="18" charset="0"/>
            </a:endParaRPr>
          </a:p>
        </p:txBody>
      </p:sp>
      <p:sp>
        <p:nvSpPr>
          <p:cNvPr id="94213" name="Text Box 4"/>
          <p:cNvSpPr txBox="1">
            <a:spLocks noChangeArrowheads="1"/>
          </p:cNvSpPr>
          <p:nvPr/>
        </p:nvSpPr>
        <p:spPr bwMode="auto">
          <a:xfrm>
            <a:off x="347663" y="2135188"/>
            <a:ext cx="2944812"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Thoughts of AOD Using Place</a:t>
            </a:r>
          </a:p>
        </p:txBody>
      </p:sp>
      <p:sp>
        <p:nvSpPr>
          <p:cNvPr id="94214" name="Text Box 5"/>
          <p:cNvSpPr txBox="1">
            <a:spLocks noChangeArrowheads="1"/>
          </p:cNvSpPr>
          <p:nvPr/>
        </p:nvSpPr>
        <p:spPr bwMode="auto">
          <a:xfrm>
            <a:off x="4757738" y="2135188"/>
            <a:ext cx="4386262" cy="603250"/>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u="sng">
                <a:solidFill>
                  <a:srgbClr val="FFFF66"/>
                </a:solidFill>
                <a:latin typeface="Times New Roman" pitchFamily="18" charset="0"/>
              </a:rPr>
              <a:t>Powerful Physiological Response</a:t>
            </a:r>
          </a:p>
        </p:txBody>
      </p:sp>
      <p:sp>
        <p:nvSpPr>
          <p:cNvPr id="79878" name="AutoShape 6"/>
          <p:cNvSpPr>
            <a:spLocks noChangeArrowheads="1"/>
          </p:cNvSpPr>
          <p:nvPr/>
        </p:nvSpPr>
        <p:spPr bwMode="auto">
          <a:xfrm>
            <a:off x="3430588" y="4438650"/>
            <a:ext cx="1762125" cy="1439863"/>
          </a:xfrm>
          <a:prstGeom prst="rightArrow">
            <a:avLst>
              <a:gd name="adj1" fmla="val 50000"/>
              <a:gd name="adj2" fmla="val 30595"/>
            </a:avLst>
          </a:prstGeom>
          <a:solidFill>
            <a:srgbClr val="FF0000"/>
          </a:solidFill>
          <a:ln w="9525">
            <a:solidFill>
              <a:schemeClr val="tx1"/>
            </a:solidFill>
            <a:miter lim="800000"/>
            <a:headEnd/>
            <a:tailEnd/>
          </a:ln>
        </p:spPr>
        <p:txBody>
          <a:bodyPr anchor="ctr">
            <a:spAutoFit/>
          </a:bodyPr>
          <a:lstStyle/>
          <a:p>
            <a:endParaRPr lang="en-US"/>
          </a:p>
        </p:txBody>
      </p:sp>
      <p:sp>
        <p:nvSpPr>
          <p:cNvPr id="79879" name="Text Box 7"/>
          <p:cNvSpPr txBox="1">
            <a:spLocks noChangeArrowheads="1"/>
          </p:cNvSpPr>
          <p:nvPr/>
        </p:nvSpPr>
        <p:spPr bwMode="auto">
          <a:xfrm>
            <a:off x="5800725" y="3822700"/>
            <a:ext cx="2890838" cy="1927225"/>
          </a:xfrm>
          <a:prstGeom prst="rect">
            <a:avLst/>
          </a:prstGeom>
          <a:solidFill>
            <a:srgbClr val="FF5050"/>
          </a:solidFill>
          <a:ln w="9525">
            <a:solidFill>
              <a:schemeClr val="tx1"/>
            </a:solidFill>
            <a:miter lim="800000"/>
            <a:headEnd/>
            <a:tailEnd/>
          </a:ln>
        </p:spPr>
        <p:txBody>
          <a:bodyPr anchor="ctr">
            <a:spAutoFit/>
          </a:bodyPr>
          <a:lstStyle/>
          <a:p>
            <a:pPr eaLnBrk="0" hangingPunct="0">
              <a:lnSpc>
                <a:spcPct val="70000"/>
              </a:lnSpc>
              <a:spcBef>
                <a:spcPct val="50000"/>
              </a:spcBef>
              <a:tabLst>
                <a:tab pos="230188" algn="l"/>
              </a:tabLst>
            </a:pPr>
            <a:r>
              <a:rPr lang="en-US" sz="2400" b="1">
                <a:latin typeface="Times New Roman" pitchFamily="18" charset="0"/>
                <a:sym typeface="Wingdings 3" pitchFamily="18" charset="2"/>
              </a:rPr>
              <a:t> </a:t>
            </a:r>
            <a:r>
              <a:rPr lang="en-US" sz="2400" b="1">
                <a:latin typeface="Times New Roman" pitchFamily="18" charset="0"/>
              </a:rPr>
              <a:t>Heart Rate</a:t>
            </a:r>
          </a:p>
          <a:p>
            <a:pPr eaLnBrk="0" hangingPunct="0">
              <a:lnSpc>
                <a:spcPct val="70000"/>
              </a:lnSpc>
              <a:spcBef>
                <a:spcPct val="50000"/>
              </a:spcBef>
              <a:tabLst>
                <a:tab pos="230188" algn="l"/>
              </a:tabLst>
            </a:pPr>
            <a:r>
              <a:rPr lang="en-US" sz="2400" b="1">
                <a:latin typeface="Times New Roman" pitchFamily="18" charset="0"/>
                <a:sym typeface="Wingdings 3" pitchFamily="18" charset="2"/>
              </a:rPr>
              <a:t> </a:t>
            </a:r>
            <a:r>
              <a:rPr lang="en-US" sz="2400" b="1">
                <a:latin typeface="Times New Roman" pitchFamily="18" charset="0"/>
              </a:rPr>
              <a:t>Breathing Rate</a:t>
            </a:r>
          </a:p>
          <a:p>
            <a:pPr eaLnBrk="0" hangingPunct="0">
              <a:lnSpc>
                <a:spcPct val="70000"/>
              </a:lnSpc>
              <a:spcBef>
                <a:spcPct val="50000"/>
              </a:spcBef>
              <a:tabLst>
                <a:tab pos="230188" algn="l"/>
              </a:tabLst>
            </a:pPr>
            <a:r>
              <a:rPr lang="en-US" sz="2400" b="1">
                <a:latin typeface="Times New Roman" pitchFamily="18" charset="0"/>
                <a:sym typeface="Wingdings 3" pitchFamily="18" charset="2"/>
              </a:rPr>
              <a:t> </a:t>
            </a:r>
            <a:r>
              <a:rPr lang="en-US" sz="2400" b="1">
                <a:latin typeface="Times New Roman" pitchFamily="18" charset="0"/>
              </a:rPr>
              <a:t>Energy</a:t>
            </a:r>
          </a:p>
          <a:p>
            <a:pPr eaLnBrk="0" hangingPunct="0">
              <a:lnSpc>
                <a:spcPct val="70000"/>
              </a:lnSpc>
              <a:spcBef>
                <a:spcPct val="50000"/>
              </a:spcBef>
              <a:tabLst>
                <a:tab pos="230188" algn="l"/>
              </a:tabLst>
            </a:pPr>
            <a:r>
              <a:rPr lang="en-US" sz="2400" b="1">
                <a:latin typeface="Times New Roman" pitchFamily="18" charset="0"/>
                <a:sym typeface="Wingdings 3" pitchFamily="18" charset="2"/>
              </a:rPr>
              <a:t> </a:t>
            </a:r>
            <a:r>
              <a:rPr lang="en-US" sz="2400" b="1">
                <a:latin typeface="Times New Roman" pitchFamily="18" charset="0"/>
              </a:rPr>
              <a:t>Adrenaline 		Effects</a:t>
            </a:r>
          </a:p>
        </p:txBody>
      </p:sp>
      <p:grpSp>
        <p:nvGrpSpPr>
          <p:cNvPr id="2" name="Group 8"/>
          <p:cNvGrpSpPr>
            <a:grpSpLocks/>
          </p:cNvGrpSpPr>
          <p:nvPr/>
        </p:nvGrpSpPr>
        <p:grpSpPr bwMode="auto">
          <a:xfrm>
            <a:off x="463550" y="4849813"/>
            <a:ext cx="1165225" cy="1373187"/>
            <a:chOff x="1545" y="1117"/>
            <a:chExt cx="2672" cy="3074"/>
          </a:xfrm>
        </p:grpSpPr>
        <p:pic>
          <p:nvPicPr>
            <p:cNvPr id="94220" name="Picture 9"/>
            <p:cNvPicPr>
              <a:picLocks noChangeAspect="1" noChangeArrowheads="1"/>
            </p:cNvPicPr>
            <p:nvPr/>
          </p:nvPicPr>
          <p:blipFill>
            <a:blip r:embed="rId3" cstate="print"/>
            <a:srcRect/>
            <a:stretch>
              <a:fillRect/>
            </a:stretch>
          </p:blipFill>
          <p:spPr bwMode="auto">
            <a:xfrm>
              <a:off x="1545" y="1117"/>
              <a:ext cx="2672" cy="3074"/>
            </a:xfrm>
            <a:prstGeom prst="rect">
              <a:avLst/>
            </a:prstGeom>
            <a:noFill/>
            <a:ln w="9525">
              <a:noFill/>
              <a:miter lim="800000"/>
              <a:headEnd/>
              <a:tailEnd/>
            </a:ln>
          </p:spPr>
        </p:pic>
        <p:sp>
          <p:nvSpPr>
            <p:cNvPr id="94221" name="Text Box 10"/>
            <p:cNvSpPr txBox="1">
              <a:spLocks noChangeArrowheads="1"/>
            </p:cNvSpPr>
            <p:nvPr/>
          </p:nvSpPr>
          <p:spPr bwMode="auto">
            <a:xfrm>
              <a:off x="1891" y="1419"/>
              <a:ext cx="761" cy="778"/>
            </a:xfrm>
            <a:prstGeom prst="rect">
              <a:avLst/>
            </a:prstGeom>
            <a:noFill/>
            <a:ln w="9525">
              <a:noFill/>
              <a:miter lim="800000"/>
              <a:headEnd/>
              <a:tailEnd/>
            </a:ln>
          </p:spPr>
          <p:txBody>
            <a:bodyPr anchor="ctr">
              <a:spAutoFit/>
            </a:bodyPr>
            <a:lstStyle/>
            <a:p>
              <a:pPr eaLnBrk="0" hangingPunct="0">
                <a:lnSpc>
                  <a:spcPct val="70000"/>
                </a:lnSpc>
                <a:spcBef>
                  <a:spcPct val="50000"/>
                </a:spcBef>
              </a:pPr>
              <a:endParaRPr lang="en-US" sz="2400" b="1">
                <a:latin typeface="Times New Roman" pitchFamily="18" charset="0"/>
              </a:endParaRPr>
            </a:p>
          </p:txBody>
        </p:sp>
        <p:sp>
          <p:nvSpPr>
            <p:cNvPr id="94222" name="Text Box 11"/>
            <p:cNvSpPr txBox="1">
              <a:spLocks noChangeArrowheads="1"/>
            </p:cNvSpPr>
            <p:nvPr/>
          </p:nvSpPr>
          <p:spPr bwMode="auto">
            <a:xfrm>
              <a:off x="2237" y="1121"/>
              <a:ext cx="1143" cy="778"/>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94223" name="Text Box 12"/>
            <p:cNvSpPr txBox="1">
              <a:spLocks noChangeArrowheads="1"/>
            </p:cNvSpPr>
            <p:nvPr/>
          </p:nvSpPr>
          <p:spPr bwMode="auto">
            <a:xfrm>
              <a:off x="2910" y="1355"/>
              <a:ext cx="746" cy="778"/>
            </a:xfrm>
            <a:prstGeom prst="rect">
              <a:avLst/>
            </a:prstGeom>
            <a:noFill/>
            <a:ln w="9525">
              <a:noFill/>
              <a:miter lim="800000"/>
              <a:headEnd/>
              <a:tailEnd/>
            </a:ln>
          </p:spPr>
          <p:txBody>
            <a:bodyPr anchor="ctr">
              <a:spAutoFit/>
            </a:bodyPr>
            <a:lstStyle/>
            <a:p>
              <a:pPr algn="r" eaLnBrk="0" hangingPunct="0">
                <a:lnSpc>
                  <a:spcPct val="70000"/>
                </a:lnSpc>
                <a:spcBef>
                  <a:spcPct val="50000"/>
                </a:spcBef>
              </a:pPr>
              <a:endParaRPr lang="en-US" sz="2400" b="1">
                <a:latin typeface="Times New Roman" pitchFamily="18" charset="0"/>
              </a:endParaRPr>
            </a:p>
          </p:txBody>
        </p:sp>
        <p:sp>
          <p:nvSpPr>
            <p:cNvPr id="94224" name="Text Box 13"/>
            <p:cNvSpPr txBox="1">
              <a:spLocks noChangeArrowheads="1"/>
            </p:cNvSpPr>
            <p:nvPr/>
          </p:nvSpPr>
          <p:spPr bwMode="auto">
            <a:xfrm>
              <a:off x="2491" y="1519"/>
              <a:ext cx="638" cy="778"/>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94225" name="Text Box 14"/>
            <p:cNvSpPr txBox="1">
              <a:spLocks noChangeArrowheads="1"/>
            </p:cNvSpPr>
            <p:nvPr/>
          </p:nvSpPr>
          <p:spPr bwMode="auto">
            <a:xfrm>
              <a:off x="1727" y="1878"/>
              <a:ext cx="1052" cy="778"/>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94226" name="Text Box 15"/>
            <p:cNvSpPr txBox="1">
              <a:spLocks noChangeArrowheads="1"/>
            </p:cNvSpPr>
            <p:nvPr/>
          </p:nvSpPr>
          <p:spPr bwMode="auto">
            <a:xfrm>
              <a:off x="2892" y="1774"/>
              <a:ext cx="979" cy="779"/>
            </a:xfrm>
            <a:prstGeom prst="rect">
              <a:avLst/>
            </a:prstGeom>
            <a:noFill/>
            <a:ln w="9525">
              <a:noFill/>
              <a:miter lim="800000"/>
              <a:headEnd/>
              <a:tailEnd/>
            </a:ln>
          </p:spPr>
          <p:txBody>
            <a:bodyPr anchor="ctr">
              <a:spAutoFit/>
            </a:bodyPr>
            <a:lstStyle/>
            <a:p>
              <a:pPr algn="r" eaLnBrk="0" hangingPunct="0">
                <a:lnSpc>
                  <a:spcPct val="70000"/>
                </a:lnSpc>
                <a:spcBef>
                  <a:spcPct val="50000"/>
                </a:spcBef>
              </a:pPr>
              <a:endParaRPr lang="en-US" sz="2400" b="1">
                <a:latin typeface="Times New Roman" pitchFamily="18" charset="0"/>
              </a:endParaRPr>
            </a:p>
          </p:txBody>
        </p:sp>
        <p:sp>
          <p:nvSpPr>
            <p:cNvPr id="94227" name="Text Box 16"/>
            <p:cNvSpPr txBox="1">
              <a:spLocks noChangeArrowheads="1"/>
            </p:cNvSpPr>
            <p:nvPr/>
          </p:nvSpPr>
          <p:spPr bwMode="auto">
            <a:xfrm>
              <a:off x="2510" y="2069"/>
              <a:ext cx="710" cy="779"/>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94228" name="Text Box 17"/>
            <p:cNvSpPr txBox="1">
              <a:spLocks noChangeArrowheads="1"/>
            </p:cNvSpPr>
            <p:nvPr/>
          </p:nvSpPr>
          <p:spPr bwMode="auto">
            <a:xfrm>
              <a:off x="3161" y="2165"/>
              <a:ext cx="605" cy="779"/>
            </a:xfrm>
            <a:prstGeom prst="rect">
              <a:avLst/>
            </a:prstGeom>
            <a:noFill/>
            <a:ln w="9525">
              <a:noFill/>
              <a:miter lim="800000"/>
              <a:headEnd/>
              <a:tailEnd/>
            </a:ln>
          </p:spPr>
          <p:txBody>
            <a:bodyPr anchor="ctr">
              <a:spAutoFit/>
            </a:bodyPr>
            <a:lstStyle/>
            <a:p>
              <a:pPr algn="ctr" eaLnBrk="0" hangingPunct="0">
                <a:lnSpc>
                  <a:spcPct val="70000"/>
                </a:lnSpc>
                <a:spcBef>
                  <a:spcPct val="50000"/>
                </a:spcBef>
              </a:pPr>
              <a:endParaRPr lang="en-US" sz="2400" b="1">
                <a:latin typeface="Times New Roman" pitchFamily="18" charset="0"/>
              </a:endParaRPr>
            </a:p>
          </p:txBody>
        </p:sp>
        <p:sp>
          <p:nvSpPr>
            <p:cNvPr id="94229" name="Text Box 18"/>
            <p:cNvSpPr txBox="1">
              <a:spLocks noChangeArrowheads="1"/>
            </p:cNvSpPr>
            <p:nvPr/>
          </p:nvSpPr>
          <p:spPr bwMode="auto">
            <a:xfrm>
              <a:off x="1873" y="2247"/>
              <a:ext cx="797" cy="778"/>
            </a:xfrm>
            <a:prstGeom prst="rect">
              <a:avLst/>
            </a:prstGeom>
            <a:noFill/>
            <a:ln w="9525">
              <a:noFill/>
              <a:miter lim="800000"/>
              <a:headEnd/>
              <a:tailEnd/>
            </a:ln>
          </p:spPr>
          <p:txBody>
            <a:bodyPr anchor="ctr">
              <a:spAutoFit/>
            </a:bodyPr>
            <a:lstStyle/>
            <a:p>
              <a:pPr eaLnBrk="0" hangingPunct="0">
                <a:lnSpc>
                  <a:spcPct val="70000"/>
                </a:lnSpc>
                <a:spcBef>
                  <a:spcPct val="50000"/>
                </a:spcBef>
              </a:pPr>
              <a:endParaRPr lang="en-US" sz="2400" b="1">
                <a:latin typeface="Times New Roman" pitchFamily="18" charset="0"/>
              </a:endParaRPr>
            </a:p>
          </p:txBody>
        </p:sp>
        <p:sp>
          <p:nvSpPr>
            <p:cNvPr id="94230" name="Text Box 19"/>
            <p:cNvSpPr txBox="1">
              <a:spLocks noChangeArrowheads="1"/>
            </p:cNvSpPr>
            <p:nvPr/>
          </p:nvSpPr>
          <p:spPr bwMode="auto">
            <a:xfrm>
              <a:off x="2182" y="2627"/>
              <a:ext cx="910" cy="779"/>
            </a:xfrm>
            <a:prstGeom prst="rect">
              <a:avLst/>
            </a:prstGeom>
            <a:noFill/>
            <a:ln w="9525">
              <a:noFill/>
              <a:miter lim="800000"/>
              <a:headEnd/>
              <a:tailEnd/>
            </a:ln>
          </p:spPr>
          <p:txBody>
            <a:bodyPr anchor="ctr">
              <a:spAutoFit/>
            </a:bodyPr>
            <a:lstStyle/>
            <a:p>
              <a:pPr eaLnBrk="0" hangingPunct="0">
                <a:lnSpc>
                  <a:spcPct val="70000"/>
                </a:lnSpc>
                <a:spcBef>
                  <a:spcPct val="50000"/>
                </a:spcBef>
              </a:pPr>
              <a:endParaRPr lang="en-US" sz="2400" b="1">
                <a:latin typeface="Times New Roman" pitchFamily="18" charset="0"/>
              </a:endParaRPr>
            </a:p>
          </p:txBody>
        </p:sp>
        <p:sp>
          <p:nvSpPr>
            <p:cNvPr id="94231" name="Text Box 20"/>
            <p:cNvSpPr txBox="1">
              <a:spLocks noChangeArrowheads="1"/>
            </p:cNvSpPr>
            <p:nvPr/>
          </p:nvSpPr>
          <p:spPr bwMode="auto">
            <a:xfrm>
              <a:off x="2979" y="2482"/>
              <a:ext cx="874" cy="778"/>
            </a:xfrm>
            <a:prstGeom prst="rect">
              <a:avLst/>
            </a:prstGeom>
            <a:noFill/>
            <a:ln w="9525">
              <a:noFill/>
              <a:miter lim="800000"/>
              <a:headEnd/>
              <a:tailEnd/>
            </a:ln>
          </p:spPr>
          <p:txBody>
            <a:bodyPr anchor="ctr">
              <a:spAutoFit/>
            </a:bodyPr>
            <a:lstStyle/>
            <a:p>
              <a:pPr algn="r" eaLnBrk="0" hangingPunct="0">
                <a:lnSpc>
                  <a:spcPct val="70000"/>
                </a:lnSpc>
                <a:spcBef>
                  <a:spcPct val="50000"/>
                </a:spcBef>
              </a:pPr>
              <a:endParaRPr lang="en-US" sz="2400" b="1">
                <a:latin typeface="Times New Roman" pitchFamily="18" charset="0"/>
              </a:endParaRPr>
            </a:p>
          </p:txBody>
        </p:sp>
      </p:grpSp>
      <p:sp>
        <p:nvSpPr>
          <p:cNvPr id="94218" name="AutoShape 21"/>
          <p:cNvSpPr>
            <a:spLocks noChangeArrowheads="1"/>
          </p:cNvSpPr>
          <p:nvPr/>
        </p:nvSpPr>
        <p:spPr bwMode="auto">
          <a:xfrm>
            <a:off x="692150" y="2776538"/>
            <a:ext cx="3573463" cy="2362200"/>
          </a:xfrm>
          <a:prstGeom prst="cloudCallout">
            <a:avLst>
              <a:gd name="adj1" fmla="val -28500"/>
              <a:gd name="adj2" fmla="val 51074"/>
            </a:avLst>
          </a:prstGeom>
          <a:solidFill>
            <a:srgbClr val="FFFFFF"/>
          </a:solidFill>
          <a:ln w="9525">
            <a:solidFill>
              <a:schemeClr val="tx1"/>
            </a:solidFill>
            <a:round/>
            <a:headEnd/>
            <a:tailEnd/>
          </a:ln>
        </p:spPr>
        <p:txBody>
          <a:bodyPr wrap="none" anchor="ctr"/>
          <a:lstStyle/>
          <a:p>
            <a:pPr algn="ctr" eaLnBrk="0" hangingPunct="0">
              <a:spcBef>
                <a:spcPct val="50000"/>
              </a:spcBef>
            </a:pPr>
            <a:endParaRPr lang="en-US" sz="2400" b="1">
              <a:latin typeface="Times New Roman" pitchFamily="18" charset="0"/>
            </a:endParaRPr>
          </a:p>
        </p:txBody>
      </p:sp>
      <p:pic>
        <p:nvPicPr>
          <p:cNvPr id="79894" name="Picture 22"/>
          <p:cNvPicPr>
            <a:picLocks noChangeAspect="1" noChangeArrowheads="1"/>
          </p:cNvPicPr>
          <p:nvPr/>
        </p:nvPicPr>
        <p:blipFill>
          <a:blip r:embed="rId4" cstate="print"/>
          <a:srcRect/>
          <a:stretch>
            <a:fillRect/>
          </a:stretch>
        </p:blipFill>
        <p:spPr bwMode="auto">
          <a:xfrm>
            <a:off x="1722438" y="3121025"/>
            <a:ext cx="1651000" cy="149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2"/>
          <p:cNvSpPr>
            <a:spLocks noGrp="1"/>
          </p:cNvSpPr>
          <p:nvPr>
            <p:ph type="ftr" sz="quarter" idx="11"/>
          </p:nvPr>
        </p:nvSpPr>
        <p:spPr>
          <a:noFill/>
        </p:spPr>
        <p:txBody>
          <a:bodyPr/>
          <a:lstStyle/>
          <a:p>
            <a:r>
              <a:rPr lang="en-US" smtClean="0"/>
              <a:t>© 2006 Matrix Institute</a:t>
            </a:r>
          </a:p>
        </p:txBody>
      </p:sp>
      <p:sp>
        <p:nvSpPr>
          <p:cNvPr id="93187" name="Rectangle 2"/>
          <p:cNvSpPr>
            <a:spLocks noChangeArrowheads="1"/>
          </p:cNvSpPr>
          <p:nvPr/>
        </p:nvSpPr>
        <p:spPr bwMode="auto">
          <a:xfrm>
            <a:off x="1143000" y="266700"/>
            <a:ext cx="7391400" cy="1143000"/>
          </a:xfrm>
          <a:prstGeom prst="rect">
            <a:avLst/>
          </a:prstGeom>
          <a:noFill/>
          <a:ln w="9525">
            <a:noFill/>
            <a:miter lim="800000"/>
            <a:headEnd/>
            <a:tailEnd/>
          </a:ln>
        </p:spPr>
        <p:txBody>
          <a:bodyPr anchor="ctr"/>
          <a:lstStyle/>
          <a:p>
            <a:pPr algn="ctr"/>
            <a:r>
              <a:rPr lang="en-US" sz="3800" b="1" dirty="0">
                <a:solidFill>
                  <a:srgbClr val="FFFF66"/>
                </a:solidFill>
              </a:rPr>
              <a:t>Development of Obsessive Thinking</a:t>
            </a:r>
            <a:br>
              <a:rPr lang="en-US" sz="3800" b="1" dirty="0">
                <a:solidFill>
                  <a:srgbClr val="FFFF66"/>
                </a:solidFill>
              </a:rPr>
            </a:br>
            <a:r>
              <a:rPr lang="en-US" sz="3800" b="1" i="1" dirty="0">
                <a:solidFill>
                  <a:srgbClr val="FFFF66"/>
                </a:solidFill>
              </a:rPr>
              <a:t>      </a:t>
            </a:r>
            <a:r>
              <a:rPr lang="en-US" sz="3600" b="1" dirty="0">
                <a:solidFill>
                  <a:srgbClr val="FFFF66"/>
                </a:solidFill>
              </a:rPr>
              <a:t>Disaster Phase</a:t>
            </a:r>
            <a:endParaRPr lang="en-US" sz="4400" b="1" dirty="0">
              <a:solidFill>
                <a:srgbClr val="FFFF66"/>
              </a:solidFill>
            </a:endParaRPr>
          </a:p>
        </p:txBody>
      </p:sp>
      <p:grpSp>
        <p:nvGrpSpPr>
          <p:cNvPr id="2" name="Group 3"/>
          <p:cNvGrpSpPr>
            <a:grpSpLocks/>
          </p:cNvGrpSpPr>
          <p:nvPr/>
        </p:nvGrpSpPr>
        <p:grpSpPr bwMode="auto">
          <a:xfrm>
            <a:off x="2438400" y="1978025"/>
            <a:ext cx="4241800" cy="4879975"/>
            <a:chOff x="1545" y="1117"/>
            <a:chExt cx="2672" cy="3074"/>
          </a:xfrm>
        </p:grpSpPr>
        <p:pic>
          <p:nvPicPr>
            <p:cNvPr id="93189" name="Picture 4"/>
            <p:cNvPicPr>
              <a:picLocks noChangeAspect="1" noChangeArrowheads="1"/>
            </p:cNvPicPr>
            <p:nvPr/>
          </p:nvPicPr>
          <p:blipFill>
            <a:blip r:embed="rId3" cstate="print"/>
            <a:srcRect/>
            <a:stretch>
              <a:fillRect/>
            </a:stretch>
          </p:blipFill>
          <p:spPr bwMode="auto">
            <a:xfrm>
              <a:off x="1545" y="1117"/>
              <a:ext cx="2672" cy="3074"/>
            </a:xfrm>
            <a:prstGeom prst="rect">
              <a:avLst/>
            </a:prstGeom>
            <a:noFill/>
            <a:ln w="9525">
              <a:noFill/>
              <a:miter lim="800000"/>
              <a:headEnd/>
              <a:tailEnd/>
            </a:ln>
          </p:spPr>
        </p:pic>
        <p:sp>
          <p:nvSpPr>
            <p:cNvPr id="93190" name="Text Box 5"/>
            <p:cNvSpPr txBox="1">
              <a:spLocks noChangeArrowheads="1"/>
            </p:cNvSpPr>
            <p:nvPr/>
          </p:nvSpPr>
          <p:spPr bwMode="auto">
            <a:xfrm>
              <a:off x="1890" y="1698"/>
              <a:ext cx="763"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0000"/>
                  </a:solidFill>
                  <a:latin typeface="Times New Roman" pitchFamily="18" charset="0"/>
                </a:rPr>
                <a:t>AOD</a:t>
              </a:r>
            </a:p>
          </p:txBody>
        </p:sp>
        <p:sp>
          <p:nvSpPr>
            <p:cNvPr id="93191" name="Text Box 6"/>
            <p:cNvSpPr txBox="1">
              <a:spLocks noChangeArrowheads="1"/>
            </p:cNvSpPr>
            <p:nvPr/>
          </p:nvSpPr>
          <p:spPr bwMode="auto">
            <a:xfrm>
              <a:off x="2236" y="1399"/>
              <a:ext cx="1145" cy="219"/>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a:solidFill>
                    <a:srgbClr val="FF0000"/>
                  </a:solidFill>
                  <a:latin typeface="Times New Roman" pitchFamily="18" charset="0"/>
                </a:rPr>
                <a:t>AOD</a:t>
              </a:r>
            </a:p>
          </p:txBody>
        </p:sp>
        <p:sp>
          <p:nvSpPr>
            <p:cNvPr id="93192" name="Text Box 7"/>
            <p:cNvSpPr txBox="1">
              <a:spLocks noChangeArrowheads="1"/>
            </p:cNvSpPr>
            <p:nvPr/>
          </p:nvSpPr>
          <p:spPr bwMode="auto">
            <a:xfrm>
              <a:off x="2909" y="1636"/>
              <a:ext cx="746" cy="219"/>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a:solidFill>
                    <a:srgbClr val="FF0000"/>
                  </a:solidFill>
                  <a:latin typeface="Times New Roman" pitchFamily="18" charset="0"/>
                </a:rPr>
                <a:t>AOD</a:t>
              </a:r>
            </a:p>
          </p:txBody>
        </p:sp>
        <p:sp>
          <p:nvSpPr>
            <p:cNvPr id="93193" name="Text Box 8"/>
            <p:cNvSpPr txBox="1">
              <a:spLocks noChangeArrowheads="1"/>
            </p:cNvSpPr>
            <p:nvPr/>
          </p:nvSpPr>
          <p:spPr bwMode="auto">
            <a:xfrm>
              <a:off x="2491" y="1799"/>
              <a:ext cx="636" cy="219"/>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a:solidFill>
                    <a:srgbClr val="FF0000"/>
                  </a:solidFill>
                  <a:latin typeface="Times New Roman" pitchFamily="18" charset="0"/>
                </a:rPr>
                <a:t>AOD</a:t>
              </a:r>
            </a:p>
          </p:txBody>
        </p:sp>
        <p:sp>
          <p:nvSpPr>
            <p:cNvPr id="93194" name="Text Box 9"/>
            <p:cNvSpPr txBox="1">
              <a:spLocks noChangeArrowheads="1"/>
            </p:cNvSpPr>
            <p:nvPr/>
          </p:nvSpPr>
          <p:spPr bwMode="auto">
            <a:xfrm>
              <a:off x="1727" y="2154"/>
              <a:ext cx="1053" cy="219"/>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a:solidFill>
                    <a:srgbClr val="FF0000"/>
                  </a:solidFill>
                  <a:latin typeface="Times New Roman" pitchFamily="18" charset="0"/>
                </a:rPr>
                <a:t>AOD</a:t>
              </a:r>
            </a:p>
          </p:txBody>
        </p:sp>
        <p:sp>
          <p:nvSpPr>
            <p:cNvPr id="93195" name="Text Box 10"/>
            <p:cNvSpPr txBox="1">
              <a:spLocks noChangeArrowheads="1"/>
            </p:cNvSpPr>
            <p:nvPr/>
          </p:nvSpPr>
          <p:spPr bwMode="auto">
            <a:xfrm>
              <a:off x="2890" y="2054"/>
              <a:ext cx="982" cy="219"/>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a:solidFill>
                    <a:srgbClr val="FF0000"/>
                  </a:solidFill>
                  <a:latin typeface="Times New Roman" pitchFamily="18" charset="0"/>
                </a:rPr>
                <a:t>AOD</a:t>
              </a:r>
            </a:p>
          </p:txBody>
        </p:sp>
        <p:sp>
          <p:nvSpPr>
            <p:cNvPr id="93196" name="Text Box 11"/>
            <p:cNvSpPr txBox="1">
              <a:spLocks noChangeArrowheads="1"/>
            </p:cNvSpPr>
            <p:nvPr/>
          </p:nvSpPr>
          <p:spPr bwMode="auto">
            <a:xfrm>
              <a:off x="2509" y="2345"/>
              <a:ext cx="709" cy="219"/>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a:solidFill>
                    <a:srgbClr val="FF0000"/>
                  </a:solidFill>
                  <a:latin typeface="Times New Roman" pitchFamily="18" charset="0"/>
                </a:rPr>
                <a:t>AOD</a:t>
              </a:r>
            </a:p>
          </p:txBody>
        </p:sp>
        <p:sp>
          <p:nvSpPr>
            <p:cNvPr id="93197" name="Text Box 12"/>
            <p:cNvSpPr txBox="1">
              <a:spLocks noChangeArrowheads="1"/>
            </p:cNvSpPr>
            <p:nvPr/>
          </p:nvSpPr>
          <p:spPr bwMode="auto">
            <a:xfrm>
              <a:off x="3164" y="2444"/>
              <a:ext cx="600" cy="219"/>
            </a:xfrm>
            <a:prstGeom prst="rect">
              <a:avLst/>
            </a:prstGeom>
            <a:noFill/>
            <a:ln w="9525">
              <a:noFill/>
              <a:miter lim="800000"/>
              <a:headEnd/>
              <a:tailEnd/>
            </a:ln>
          </p:spPr>
          <p:txBody>
            <a:bodyPr anchor="ctr">
              <a:spAutoFit/>
            </a:bodyPr>
            <a:lstStyle/>
            <a:p>
              <a:pPr algn="ctr" eaLnBrk="0" hangingPunct="0">
                <a:lnSpc>
                  <a:spcPct val="70000"/>
                </a:lnSpc>
                <a:spcBef>
                  <a:spcPct val="50000"/>
                </a:spcBef>
              </a:pPr>
              <a:r>
                <a:rPr lang="en-US" sz="2400" b="1">
                  <a:solidFill>
                    <a:srgbClr val="FF0000"/>
                  </a:solidFill>
                  <a:latin typeface="Times New Roman" pitchFamily="18" charset="0"/>
                </a:rPr>
                <a:t>AOD</a:t>
              </a:r>
            </a:p>
          </p:txBody>
        </p:sp>
        <p:sp>
          <p:nvSpPr>
            <p:cNvPr id="93198" name="Text Box 13"/>
            <p:cNvSpPr txBox="1">
              <a:spLocks noChangeArrowheads="1"/>
            </p:cNvSpPr>
            <p:nvPr/>
          </p:nvSpPr>
          <p:spPr bwMode="auto">
            <a:xfrm>
              <a:off x="1872" y="2526"/>
              <a:ext cx="800"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0000"/>
                  </a:solidFill>
                  <a:latin typeface="Times New Roman" pitchFamily="18" charset="0"/>
                </a:rPr>
                <a:t>AOD</a:t>
              </a:r>
            </a:p>
          </p:txBody>
        </p:sp>
        <p:sp>
          <p:nvSpPr>
            <p:cNvPr id="93199" name="Text Box 14"/>
            <p:cNvSpPr txBox="1">
              <a:spLocks noChangeArrowheads="1"/>
            </p:cNvSpPr>
            <p:nvPr/>
          </p:nvSpPr>
          <p:spPr bwMode="auto">
            <a:xfrm>
              <a:off x="2182" y="2907"/>
              <a:ext cx="910"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0000"/>
                  </a:solidFill>
                  <a:latin typeface="Times New Roman" pitchFamily="18" charset="0"/>
                </a:rPr>
                <a:t>AOD</a:t>
              </a:r>
            </a:p>
          </p:txBody>
        </p:sp>
        <p:sp>
          <p:nvSpPr>
            <p:cNvPr id="93200" name="Text Box 15"/>
            <p:cNvSpPr txBox="1">
              <a:spLocks noChangeArrowheads="1"/>
            </p:cNvSpPr>
            <p:nvPr/>
          </p:nvSpPr>
          <p:spPr bwMode="auto">
            <a:xfrm>
              <a:off x="2981" y="2762"/>
              <a:ext cx="873" cy="219"/>
            </a:xfrm>
            <a:prstGeom prst="rect">
              <a:avLst/>
            </a:prstGeom>
            <a:noFill/>
            <a:ln w="9525">
              <a:noFill/>
              <a:miter lim="800000"/>
              <a:headEnd/>
              <a:tailEnd/>
            </a:ln>
          </p:spPr>
          <p:txBody>
            <a:bodyPr anchor="ctr">
              <a:spAutoFit/>
            </a:bodyPr>
            <a:lstStyle/>
            <a:p>
              <a:pPr algn="r" eaLnBrk="0" hangingPunct="0">
                <a:lnSpc>
                  <a:spcPct val="70000"/>
                </a:lnSpc>
                <a:spcBef>
                  <a:spcPct val="50000"/>
                </a:spcBef>
              </a:pPr>
              <a:r>
                <a:rPr lang="en-US" sz="2400" b="1">
                  <a:solidFill>
                    <a:srgbClr val="FF0000"/>
                  </a:solidFill>
                  <a:latin typeface="Times New Roman" pitchFamily="18" charset="0"/>
                </a:rPr>
                <a:t>AOD</a:t>
              </a: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 2006 Matrix Institute</a:t>
            </a:r>
          </a:p>
        </p:txBody>
      </p:sp>
      <p:pic>
        <p:nvPicPr>
          <p:cNvPr id="61444" name="Rotating Limbic.mpg">
            <a:hlinkClick r:id="" action="ppaction://media"/>
          </p:cNvPr>
          <p:cNvPicPr>
            <a:picLocks noRot="1" noChangeAspect="1" noChangeArrowheads="1"/>
          </p:cNvPicPr>
          <p:nvPr>
            <a:videoFile r:link="rId1"/>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video>
              <p:cMediaNode>
                <p:cTn id="2" fill="remove" display="0">
                  <p:stCondLst>
                    <p:cond delay="indefinite"/>
                  </p:stCondLst>
                  <p:endCondLst>
                    <p:cond evt="onNext" delay="0">
                      <p:tgtEl>
                        <p:sldTgt/>
                      </p:tgtEl>
                    </p:cond>
                    <p:cond evt="onPrev" delay="0">
                      <p:tgtEl>
                        <p:sldTgt/>
                      </p:tgtEl>
                    </p:cond>
                  </p:endCondLst>
                </p:cTn>
                <p:tgtEl>
                  <p:spTgt spid="6144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 2006 Matrix Institute</a:t>
            </a:r>
          </a:p>
        </p:txBody>
      </p:sp>
      <p:pic>
        <p:nvPicPr>
          <p:cNvPr id="11266" name="Picture 2"/>
          <p:cNvPicPr>
            <a:picLocks noChangeAspect="1" noChangeArrowheads="1"/>
          </p:cNvPicPr>
          <p:nvPr>
            <p:ph/>
          </p:nvPr>
        </p:nvPicPr>
        <p:blipFill>
          <a:blip r:embed="rId3" cstate="print"/>
          <a:srcRect/>
          <a:stretch>
            <a:fillRect/>
          </a:stretch>
        </p:blipFill>
        <p:spPr>
          <a:xfrm>
            <a:off x="0" y="457200"/>
            <a:ext cx="8686800" cy="5969000"/>
          </a:xfrm>
        </p:spPr>
      </p:pic>
      <p:sp>
        <p:nvSpPr>
          <p:cNvPr id="11267" name="Text Box 3"/>
          <p:cNvSpPr txBox="1">
            <a:spLocks noChangeArrowheads="1"/>
          </p:cNvSpPr>
          <p:nvPr/>
        </p:nvSpPr>
        <p:spPr bwMode="auto">
          <a:xfrm>
            <a:off x="441325" y="5980113"/>
            <a:ext cx="1428750" cy="274637"/>
          </a:xfrm>
          <a:prstGeom prst="rect">
            <a:avLst/>
          </a:prstGeom>
          <a:noFill/>
          <a:ln w="9525">
            <a:noFill/>
            <a:miter lim="800000"/>
            <a:headEnd/>
            <a:tailEnd/>
          </a:ln>
          <a:effectLst/>
        </p:spPr>
        <p:txBody>
          <a:bodyPr wrap="none">
            <a:spAutoFit/>
          </a:bodyPr>
          <a:lstStyle/>
          <a:p>
            <a:r>
              <a:rPr lang="en-US" sz="1200">
                <a:solidFill>
                  <a:srgbClr val="FFFF00"/>
                </a:solidFill>
                <a:latin typeface="Times New Roman" pitchFamily="18" charset="0"/>
              </a:rPr>
              <a:t>Alan Leshner NIDA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 2006 Matrix Institute</a:t>
            </a:r>
          </a:p>
        </p:txBody>
      </p:sp>
      <p:pic>
        <p:nvPicPr>
          <p:cNvPr id="68611" name="Picture 2" descr="slide-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8612" name="Text Box 3"/>
          <p:cNvSpPr txBox="1">
            <a:spLocks noChangeArrowheads="1"/>
          </p:cNvSpPr>
          <p:nvPr/>
        </p:nvSpPr>
        <p:spPr bwMode="auto">
          <a:xfrm>
            <a:off x="822325" y="6361113"/>
            <a:ext cx="1428750" cy="274637"/>
          </a:xfrm>
          <a:prstGeom prst="rect">
            <a:avLst/>
          </a:prstGeom>
          <a:noFill/>
          <a:ln w="9525">
            <a:noFill/>
            <a:miter lim="800000"/>
            <a:headEnd/>
            <a:tailEnd/>
          </a:ln>
        </p:spPr>
        <p:txBody>
          <a:bodyPr wrap="none">
            <a:spAutoFit/>
          </a:bodyPr>
          <a:lstStyle/>
          <a:p>
            <a:r>
              <a:rPr lang="en-US" sz="1200">
                <a:solidFill>
                  <a:srgbClr val="FFFF00"/>
                </a:solidFill>
                <a:latin typeface="Times New Roman" pitchFamily="18" charset="0"/>
              </a:rPr>
              <a:t>Alan Leshner NIDA</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 2006 Matrix Institute</a:t>
            </a:r>
          </a:p>
        </p:txBody>
      </p:sp>
      <p:pic>
        <p:nvPicPr>
          <p:cNvPr id="69635" name="Picture 2" descr="slide-1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 2006 Matrix Institute</a:t>
            </a:r>
          </a:p>
        </p:txBody>
      </p:sp>
      <p:pic>
        <p:nvPicPr>
          <p:cNvPr id="70659" name="Picture 2" descr="slide08brain"/>
          <p:cNvPicPr>
            <a:picLocks noChangeAspect="1" noChangeArrowheads="1"/>
          </p:cNvPicPr>
          <p:nvPr/>
        </p:nvPicPr>
        <p:blipFill>
          <a:blip r:embed="rId3" cstate="print"/>
          <a:srcRect/>
          <a:stretch>
            <a:fillRect/>
          </a:stretch>
        </p:blipFill>
        <p:spPr bwMode="auto">
          <a:xfrm>
            <a:off x="457200" y="0"/>
            <a:ext cx="83058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 2006 Matrix Institute</a:t>
            </a:r>
          </a:p>
        </p:txBody>
      </p:sp>
      <p:pic>
        <p:nvPicPr>
          <p:cNvPr id="71683" name="Picture 2"/>
          <p:cNvPicPr>
            <a:picLocks noChangeAspect="1" noChangeArrowheads="1"/>
          </p:cNvPicPr>
          <p:nvPr/>
        </p:nvPicPr>
        <p:blipFill>
          <a:blip r:embed="rId3" cstate="print"/>
          <a:srcRect/>
          <a:stretch>
            <a:fillRect/>
          </a:stretch>
        </p:blipFill>
        <p:spPr bwMode="auto">
          <a:xfrm>
            <a:off x="0" y="1387475"/>
            <a:ext cx="9144000" cy="3910013"/>
          </a:xfrm>
          <a:prstGeom prst="rect">
            <a:avLst/>
          </a:prstGeom>
          <a:noFill/>
          <a:ln w="9525">
            <a:noFill/>
            <a:miter lim="800000"/>
            <a:headEnd/>
            <a:tailEnd/>
          </a:ln>
        </p:spPr>
      </p:pic>
      <p:sp>
        <p:nvSpPr>
          <p:cNvPr id="30723" name="Text Box 3"/>
          <p:cNvSpPr txBox="1">
            <a:spLocks noChangeArrowheads="1"/>
          </p:cNvSpPr>
          <p:nvPr/>
        </p:nvSpPr>
        <p:spPr bwMode="auto">
          <a:xfrm>
            <a:off x="1752600" y="350838"/>
            <a:ext cx="5638800" cy="641350"/>
          </a:xfrm>
          <a:prstGeom prst="rect">
            <a:avLst/>
          </a:prstGeom>
          <a:noFill/>
          <a:ln w="9525">
            <a:noFill/>
            <a:miter lim="800000"/>
            <a:headEnd/>
            <a:tailEnd/>
          </a:ln>
          <a:effectLst/>
        </p:spPr>
        <p:txBody>
          <a:bodyPr>
            <a:spAutoFit/>
          </a:bodyPr>
          <a:lstStyle/>
          <a:p>
            <a:pPr algn="ctr" eaLnBrk="0" hangingPunct="0">
              <a:defRPr/>
            </a:pPr>
            <a:r>
              <a:rPr lang="en-US" sz="3600" b="1">
                <a:solidFill>
                  <a:srgbClr val="FFFF66"/>
                </a:solidFill>
                <a:effectLst>
                  <a:outerShdw blurRad="38100" dist="38100" dir="2700000" algn="tl">
                    <a:srgbClr val="000000"/>
                  </a:outerShdw>
                </a:effectLst>
                <a:latin typeface="Helvetica" charset="0"/>
              </a:rPr>
              <a:t>The Memory of Drugs</a:t>
            </a:r>
            <a:endParaRPr lang="en-US" sz="3600">
              <a:solidFill>
                <a:srgbClr val="FFFF66"/>
              </a:solidFill>
              <a:effectLst>
                <a:outerShdw blurRad="38100" dist="38100" dir="2700000" algn="tl">
                  <a:srgbClr val="000000"/>
                </a:outerShdw>
              </a:effectLst>
            </a:endParaRPr>
          </a:p>
        </p:txBody>
      </p:sp>
      <p:sp>
        <p:nvSpPr>
          <p:cNvPr id="30724" name="Text Box 4"/>
          <p:cNvSpPr txBox="1">
            <a:spLocks noChangeArrowheads="1"/>
          </p:cNvSpPr>
          <p:nvPr/>
        </p:nvSpPr>
        <p:spPr bwMode="auto">
          <a:xfrm>
            <a:off x="809625" y="5314950"/>
            <a:ext cx="1751013" cy="396875"/>
          </a:xfrm>
          <a:prstGeom prst="rect">
            <a:avLst/>
          </a:prstGeom>
          <a:noFill/>
          <a:ln w="9525">
            <a:noFill/>
            <a:miter lim="800000"/>
            <a:headEnd/>
            <a:tailEnd/>
          </a:ln>
          <a:effectLst/>
        </p:spPr>
        <p:txBody>
          <a:bodyPr wrap="none">
            <a:spAutoFit/>
          </a:bodyPr>
          <a:lstStyle/>
          <a:p>
            <a:pPr algn="ctr" eaLnBrk="0" hangingPunct="0">
              <a:defRPr/>
            </a:pPr>
            <a:r>
              <a:rPr lang="en-US" sz="2000" b="1">
                <a:solidFill>
                  <a:srgbClr val="FFFF66"/>
                </a:solidFill>
                <a:effectLst>
                  <a:outerShdw blurRad="38100" dist="38100" dir="2700000" algn="tl">
                    <a:srgbClr val="000000"/>
                  </a:outerShdw>
                </a:effectLst>
                <a:latin typeface="Helvetica" charset="0"/>
              </a:rPr>
              <a:t>Nature Video</a:t>
            </a:r>
            <a:endParaRPr lang="en-US" sz="2400">
              <a:solidFill>
                <a:srgbClr val="FFFF66"/>
              </a:solidFill>
              <a:latin typeface="Times" pitchFamily="18" charset="0"/>
            </a:endParaRPr>
          </a:p>
        </p:txBody>
      </p:sp>
      <p:sp>
        <p:nvSpPr>
          <p:cNvPr id="30725" name="Text Box 5"/>
          <p:cNvSpPr txBox="1">
            <a:spLocks noChangeArrowheads="1"/>
          </p:cNvSpPr>
          <p:nvPr/>
        </p:nvSpPr>
        <p:spPr bwMode="auto">
          <a:xfrm>
            <a:off x="6329363" y="5343525"/>
            <a:ext cx="1935162" cy="396875"/>
          </a:xfrm>
          <a:prstGeom prst="rect">
            <a:avLst/>
          </a:prstGeom>
          <a:noFill/>
          <a:ln w="9525">
            <a:noFill/>
            <a:miter lim="800000"/>
            <a:headEnd/>
            <a:tailEnd/>
          </a:ln>
          <a:effectLst/>
        </p:spPr>
        <p:txBody>
          <a:bodyPr wrap="none">
            <a:spAutoFit/>
          </a:bodyPr>
          <a:lstStyle/>
          <a:p>
            <a:pPr algn="ctr" eaLnBrk="0" hangingPunct="0">
              <a:defRPr/>
            </a:pPr>
            <a:r>
              <a:rPr lang="en-US" sz="2000" b="1">
                <a:solidFill>
                  <a:srgbClr val="FFFF66"/>
                </a:solidFill>
                <a:effectLst>
                  <a:outerShdw blurRad="38100" dist="38100" dir="2700000" algn="tl">
                    <a:srgbClr val="000000"/>
                  </a:outerShdw>
                </a:effectLst>
                <a:latin typeface="Helvetica" charset="0"/>
              </a:rPr>
              <a:t>Cocaine Video</a:t>
            </a:r>
            <a:endParaRPr lang="en-US" sz="2400">
              <a:solidFill>
                <a:srgbClr val="FFFF66"/>
              </a:solidFill>
              <a:latin typeface="Times" pitchFamily="18" charset="0"/>
            </a:endParaRPr>
          </a:p>
        </p:txBody>
      </p:sp>
      <p:sp>
        <p:nvSpPr>
          <p:cNvPr id="30726" name="Text Box 6"/>
          <p:cNvSpPr txBox="1">
            <a:spLocks noChangeArrowheads="1"/>
          </p:cNvSpPr>
          <p:nvPr/>
        </p:nvSpPr>
        <p:spPr bwMode="auto">
          <a:xfrm>
            <a:off x="4714875" y="1757363"/>
            <a:ext cx="1355725" cy="304800"/>
          </a:xfrm>
          <a:prstGeom prst="rect">
            <a:avLst/>
          </a:prstGeom>
          <a:noFill/>
          <a:ln w="9525">
            <a:noFill/>
            <a:miter lim="800000"/>
            <a:headEnd/>
            <a:tailEnd/>
          </a:ln>
          <a:effectLst/>
        </p:spPr>
        <p:txBody>
          <a:bodyPr wrap="none">
            <a:spAutoFit/>
          </a:bodyPr>
          <a:lstStyle/>
          <a:p>
            <a:pPr algn="ctr" eaLnBrk="0" hangingPunct="0">
              <a:defRPr/>
            </a:pPr>
            <a:r>
              <a:rPr lang="en-US" sz="1400" b="1">
                <a:solidFill>
                  <a:srgbClr val="FFFF66"/>
                </a:solidFill>
                <a:effectLst>
                  <a:outerShdw blurRad="38100" dist="38100" dir="2700000" algn="tl">
                    <a:srgbClr val="000000"/>
                  </a:outerShdw>
                </a:effectLst>
                <a:latin typeface="Helvetica" charset="0"/>
              </a:rPr>
              <a:t>Front of Brain</a:t>
            </a:r>
            <a:endParaRPr lang="en-US" sz="1400">
              <a:solidFill>
                <a:srgbClr val="FFFF66"/>
              </a:solidFill>
              <a:latin typeface="Times" pitchFamily="18" charset="0"/>
            </a:endParaRPr>
          </a:p>
        </p:txBody>
      </p:sp>
      <p:sp>
        <p:nvSpPr>
          <p:cNvPr id="30727" name="Text Box 7"/>
          <p:cNvSpPr txBox="1">
            <a:spLocks noChangeArrowheads="1"/>
          </p:cNvSpPr>
          <p:nvPr/>
        </p:nvSpPr>
        <p:spPr bwMode="auto">
          <a:xfrm>
            <a:off x="4657725" y="4514850"/>
            <a:ext cx="1327150" cy="304800"/>
          </a:xfrm>
          <a:prstGeom prst="rect">
            <a:avLst/>
          </a:prstGeom>
          <a:noFill/>
          <a:ln w="9525">
            <a:noFill/>
            <a:miter lim="800000"/>
            <a:headEnd/>
            <a:tailEnd/>
          </a:ln>
          <a:effectLst/>
        </p:spPr>
        <p:txBody>
          <a:bodyPr wrap="none">
            <a:spAutoFit/>
          </a:bodyPr>
          <a:lstStyle/>
          <a:p>
            <a:pPr algn="ctr" eaLnBrk="0" hangingPunct="0">
              <a:defRPr/>
            </a:pPr>
            <a:r>
              <a:rPr lang="en-US" sz="1400" b="1">
                <a:solidFill>
                  <a:srgbClr val="FFFF66"/>
                </a:solidFill>
                <a:effectLst>
                  <a:outerShdw blurRad="38100" dist="38100" dir="2700000" algn="tl">
                    <a:srgbClr val="000000"/>
                  </a:outerShdw>
                </a:effectLst>
                <a:latin typeface="Helvetica" charset="0"/>
              </a:rPr>
              <a:t>Back of Brain</a:t>
            </a:r>
            <a:endParaRPr lang="en-US" sz="1400">
              <a:solidFill>
                <a:srgbClr val="FFFF66"/>
              </a:solidFill>
              <a:latin typeface="Times" pitchFamily="18" charset="0"/>
            </a:endParaRPr>
          </a:p>
        </p:txBody>
      </p:sp>
      <p:sp>
        <p:nvSpPr>
          <p:cNvPr id="30728" name="Text Box 8"/>
          <p:cNvSpPr txBox="1">
            <a:spLocks noChangeArrowheads="1"/>
          </p:cNvSpPr>
          <p:nvPr/>
        </p:nvSpPr>
        <p:spPr bwMode="auto">
          <a:xfrm>
            <a:off x="2828925" y="1676400"/>
            <a:ext cx="1276350" cy="641350"/>
          </a:xfrm>
          <a:prstGeom prst="rect">
            <a:avLst/>
          </a:prstGeom>
          <a:noFill/>
          <a:ln w="9525">
            <a:noFill/>
            <a:miter lim="800000"/>
            <a:headEnd/>
            <a:tailEnd/>
          </a:ln>
          <a:effectLst/>
        </p:spPr>
        <p:txBody>
          <a:bodyPr wrap="none">
            <a:spAutoFit/>
          </a:bodyPr>
          <a:lstStyle/>
          <a:p>
            <a:pPr algn="ctr" eaLnBrk="0" hangingPunct="0">
              <a:defRPr/>
            </a:pPr>
            <a:r>
              <a:rPr lang="en-US" b="1">
                <a:solidFill>
                  <a:srgbClr val="FFEA18"/>
                </a:solidFill>
                <a:effectLst>
                  <a:outerShdw blurRad="38100" dist="38100" dir="2700000" algn="tl">
                    <a:srgbClr val="000000"/>
                  </a:outerShdw>
                </a:effectLst>
                <a:latin typeface="Helvetica" charset="0"/>
              </a:rPr>
              <a:t>Amygdala</a:t>
            </a:r>
            <a:br>
              <a:rPr lang="en-US" b="1">
                <a:solidFill>
                  <a:srgbClr val="FFEA18"/>
                </a:solidFill>
                <a:effectLst>
                  <a:outerShdw blurRad="38100" dist="38100" dir="2700000" algn="tl">
                    <a:srgbClr val="000000"/>
                  </a:outerShdw>
                </a:effectLst>
                <a:latin typeface="Helvetica" charset="0"/>
              </a:rPr>
            </a:br>
            <a:r>
              <a:rPr lang="en-US" b="1">
                <a:solidFill>
                  <a:srgbClr val="FFEA18"/>
                </a:solidFill>
                <a:effectLst>
                  <a:outerShdw blurRad="38100" dist="38100" dir="2700000" algn="tl">
                    <a:srgbClr val="000000"/>
                  </a:outerShdw>
                </a:effectLst>
                <a:latin typeface="Helvetica" charset="0"/>
              </a:rPr>
              <a:t>not lit up</a:t>
            </a:r>
            <a:endParaRPr lang="en-US" sz="2400">
              <a:latin typeface="Times" pitchFamily="18" charset="0"/>
            </a:endParaRPr>
          </a:p>
        </p:txBody>
      </p:sp>
      <p:sp>
        <p:nvSpPr>
          <p:cNvPr id="30729" name="Text Box 9"/>
          <p:cNvSpPr txBox="1">
            <a:spLocks noChangeArrowheads="1"/>
          </p:cNvSpPr>
          <p:nvPr/>
        </p:nvSpPr>
        <p:spPr bwMode="auto">
          <a:xfrm>
            <a:off x="7867650" y="1466850"/>
            <a:ext cx="1276350" cy="641350"/>
          </a:xfrm>
          <a:prstGeom prst="rect">
            <a:avLst/>
          </a:prstGeom>
          <a:noFill/>
          <a:ln w="9525">
            <a:noFill/>
            <a:miter lim="800000"/>
            <a:headEnd/>
            <a:tailEnd/>
          </a:ln>
          <a:effectLst/>
        </p:spPr>
        <p:txBody>
          <a:bodyPr wrap="none">
            <a:spAutoFit/>
          </a:bodyPr>
          <a:lstStyle/>
          <a:p>
            <a:pPr algn="ctr" eaLnBrk="0" hangingPunct="0">
              <a:defRPr/>
            </a:pPr>
            <a:r>
              <a:rPr lang="en-US" b="1">
                <a:solidFill>
                  <a:srgbClr val="FFEA18"/>
                </a:solidFill>
                <a:effectLst>
                  <a:outerShdw blurRad="38100" dist="38100" dir="2700000" algn="tl">
                    <a:srgbClr val="000000"/>
                  </a:outerShdw>
                </a:effectLst>
                <a:latin typeface="Helvetica" charset="0"/>
              </a:rPr>
              <a:t>Amygdala</a:t>
            </a:r>
            <a:br>
              <a:rPr lang="en-US" b="1">
                <a:solidFill>
                  <a:srgbClr val="FFEA18"/>
                </a:solidFill>
                <a:effectLst>
                  <a:outerShdw blurRad="38100" dist="38100" dir="2700000" algn="tl">
                    <a:srgbClr val="000000"/>
                  </a:outerShdw>
                </a:effectLst>
                <a:latin typeface="Helvetica" charset="0"/>
              </a:rPr>
            </a:br>
            <a:r>
              <a:rPr lang="en-US" b="1">
                <a:solidFill>
                  <a:srgbClr val="FFEA18"/>
                </a:solidFill>
                <a:effectLst>
                  <a:outerShdw blurRad="38100" dist="38100" dir="2700000" algn="tl">
                    <a:srgbClr val="000000"/>
                  </a:outerShdw>
                </a:effectLst>
                <a:latin typeface="Helvetica" charset="0"/>
              </a:rPr>
              <a:t>activated</a:t>
            </a:r>
            <a:endParaRPr lang="en-US" sz="2400">
              <a:latin typeface="Times" pitchFamily="18" charset="0"/>
            </a:endParaRPr>
          </a:p>
        </p:txBody>
      </p:sp>
      <p:sp>
        <p:nvSpPr>
          <p:cNvPr id="71691" name="Line 10"/>
          <p:cNvSpPr>
            <a:spLocks noChangeShapeType="1"/>
          </p:cNvSpPr>
          <p:nvPr/>
        </p:nvSpPr>
        <p:spPr bwMode="auto">
          <a:xfrm flipV="1">
            <a:off x="2093913" y="2090738"/>
            <a:ext cx="650875" cy="846137"/>
          </a:xfrm>
          <a:prstGeom prst="line">
            <a:avLst/>
          </a:prstGeom>
          <a:noFill/>
          <a:ln w="19050">
            <a:solidFill>
              <a:srgbClr val="FFEA18"/>
            </a:solidFill>
            <a:round/>
            <a:headEnd/>
            <a:tailEnd/>
          </a:ln>
        </p:spPr>
        <p:txBody>
          <a:bodyPr wrap="none" anchor="ctr"/>
          <a:lstStyle/>
          <a:p>
            <a:endParaRPr lang="en-US"/>
          </a:p>
        </p:txBody>
      </p:sp>
      <p:sp>
        <p:nvSpPr>
          <p:cNvPr id="71692" name="Oval 11"/>
          <p:cNvSpPr>
            <a:spLocks noChangeArrowheads="1"/>
          </p:cNvSpPr>
          <p:nvPr/>
        </p:nvSpPr>
        <p:spPr bwMode="auto">
          <a:xfrm>
            <a:off x="1831975" y="2867025"/>
            <a:ext cx="304800" cy="304800"/>
          </a:xfrm>
          <a:prstGeom prst="ellipse">
            <a:avLst/>
          </a:prstGeom>
          <a:noFill/>
          <a:ln w="19050">
            <a:solidFill>
              <a:srgbClr val="FFEA18"/>
            </a:solidFill>
            <a:round/>
            <a:headEnd/>
            <a:tailEnd/>
          </a:ln>
        </p:spPr>
        <p:txBody>
          <a:bodyPr wrap="none" anchor="ctr"/>
          <a:lstStyle/>
          <a:p>
            <a:endParaRPr lang="en-US"/>
          </a:p>
        </p:txBody>
      </p:sp>
      <p:sp>
        <p:nvSpPr>
          <p:cNvPr id="71693" name="Oval 12"/>
          <p:cNvSpPr>
            <a:spLocks noChangeArrowheads="1"/>
          </p:cNvSpPr>
          <p:nvPr/>
        </p:nvSpPr>
        <p:spPr bwMode="auto">
          <a:xfrm>
            <a:off x="7261225" y="2943225"/>
            <a:ext cx="361950" cy="371475"/>
          </a:xfrm>
          <a:prstGeom prst="ellipse">
            <a:avLst/>
          </a:prstGeom>
          <a:noFill/>
          <a:ln w="19050">
            <a:solidFill>
              <a:srgbClr val="FFEA18"/>
            </a:solidFill>
            <a:round/>
            <a:headEnd/>
            <a:tailEnd/>
          </a:ln>
        </p:spPr>
        <p:txBody>
          <a:bodyPr wrap="none" anchor="ctr"/>
          <a:lstStyle/>
          <a:p>
            <a:endParaRPr lang="en-US"/>
          </a:p>
        </p:txBody>
      </p:sp>
      <p:sp>
        <p:nvSpPr>
          <p:cNvPr id="71694" name="Line 13"/>
          <p:cNvSpPr>
            <a:spLocks noChangeShapeType="1"/>
          </p:cNvSpPr>
          <p:nvPr/>
        </p:nvSpPr>
        <p:spPr bwMode="auto">
          <a:xfrm flipV="1">
            <a:off x="7542213" y="2185988"/>
            <a:ext cx="584200" cy="760412"/>
          </a:xfrm>
          <a:prstGeom prst="line">
            <a:avLst/>
          </a:prstGeom>
          <a:noFill/>
          <a:ln w="19050">
            <a:solidFill>
              <a:srgbClr val="FFEA18"/>
            </a:solidFill>
            <a:round/>
            <a:headEnd/>
            <a:tailEnd/>
          </a:ln>
        </p:spPr>
        <p:txBody>
          <a:bodyPr wrap="none" anchor="ctr"/>
          <a:lstStyle/>
          <a:p>
            <a:endParaRPr lang="en-US"/>
          </a:p>
        </p:txBody>
      </p:sp>
      <p:sp>
        <p:nvSpPr>
          <p:cNvPr id="71695" name="Text Box 14"/>
          <p:cNvSpPr txBox="1">
            <a:spLocks noChangeArrowheads="1"/>
          </p:cNvSpPr>
          <p:nvPr/>
        </p:nvSpPr>
        <p:spPr bwMode="auto">
          <a:xfrm>
            <a:off x="3733800" y="6491288"/>
            <a:ext cx="1600200" cy="366712"/>
          </a:xfrm>
          <a:prstGeom prst="rect">
            <a:avLst/>
          </a:prstGeom>
          <a:solidFill>
            <a:schemeClr val="bg1"/>
          </a:solidFill>
          <a:ln w="9525">
            <a:noFill/>
            <a:miter lim="800000"/>
            <a:headEnd/>
            <a:tailEnd/>
          </a:ln>
        </p:spPr>
        <p:txBody>
          <a:bodyPr>
            <a:spAutoFit/>
          </a:bodyPr>
          <a:lstStyle/>
          <a:p>
            <a:pPr>
              <a:spcBef>
                <a:spcPct val="50000"/>
              </a:spcBef>
            </a:pP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555750" y="2446338"/>
            <a:ext cx="6552435" cy="2215991"/>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1" hangingPunct="1">
              <a:spcBef>
                <a:spcPct val="0"/>
              </a:spcBef>
            </a:pPr>
            <a:r>
              <a:rPr lang="en-US" sz="4600" dirty="0">
                <a:solidFill>
                  <a:srgbClr val="FFFF00"/>
                </a:solidFill>
              </a:rPr>
              <a:t>After A Person Uses Drugs </a:t>
            </a:r>
          </a:p>
          <a:p>
            <a:pPr eaLnBrk="1" hangingPunct="1">
              <a:spcBef>
                <a:spcPct val="0"/>
              </a:spcBef>
            </a:pPr>
            <a:r>
              <a:rPr lang="en-US" sz="4600" dirty="0">
                <a:solidFill>
                  <a:srgbClr val="FFFF00"/>
                </a:solidFill>
              </a:rPr>
              <a:t>For A While,</a:t>
            </a:r>
          </a:p>
          <a:p>
            <a:pPr eaLnBrk="1" hangingPunct="1">
              <a:spcBef>
                <a:spcPct val="0"/>
              </a:spcBef>
            </a:pPr>
            <a:r>
              <a:rPr lang="en-US" sz="4600" dirty="0">
                <a:solidFill>
                  <a:srgbClr val="FFFF00"/>
                </a:solidFill>
              </a:rPr>
              <a:t>Why Can’t They Just Stop?</a:t>
            </a:r>
          </a:p>
        </p:txBody>
      </p:sp>
      <p:sp>
        <p:nvSpPr>
          <p:cNvPr id="86019" name="Text Box 3"/>
          <p:cNvSpPr txBox="1">
            <a:spLocks noChangeArrowheads="1"/>
          </p:cNvSpPr>
          <p:nvPr/>
        </p:nvSpPr>
        <p:spPr bwMode="auto">
          <a:xfrm>
            <a:off x="817563" y="1355725"/>
            <a:ext cx="2433637" cy="701675"/>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lgn="l">
              <a:spcBef>
                <a:spcPct val="0"/>
              </a:spcBef>
            </a:pPr>
            <a:r>
              <a:rPr lang="en-US" sz="4000" dirty="0">
                <a:solidFill>
                  <a:srgbClr val="FFFF00"/>
                </a:solidFill>
              </a:rPr>
              <a:t>But Then…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dissolve">
                                      <p:cBhvr>
                                        <p:cTn id="7" dur="500"/>
                                        <p:tgtEl>
                                          <p:spTgt spid="8601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6018"/>
                                        </p:tgtEl>
                                        <p:attrNameLst>
                                          <p:attrName>style.visibility</p:attrName>
                                        </p:attrNameLst>
                                      </p:cBhvr>
                                      <p:to>
                                        <p:strVal val="visible"/>
                                      </p:to>
                                    </p:set>
                                    <p:animEffect transition="in" filter="dissolve">
                                      <p:cBhvr>
                                        <p:cTn id="11"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2"/>
          <p:cNvSpPr>
            <a:spLocks noGrp="1"/>
          </p:cNvSpPr>
          <p:nvPr>
            <p:ph type="ftr" sz="quarter" idx="11"/>
          </p:nvPr>
        </p:nvSpPr>
        <p:spPr>
          <a:noFill/>
        </p:spPr>
        <p:txBody>
          <a:bodyPr/>
          <a:lstStyle/>
          <a:p>
            <a:r>
              <a:rPr lang="en-US"/>
              <a:t>© 2006 Matrix Institute</a:t>
            </a:r>
          </a:p>
        </p:txBody>
      </p:sp>
      <p:graphicFrame>
        <p:nvGraphicFramePr>
          <p:cNvPr id="4098" name="Object 2"/>
          <p:cNvGraphicFramePr>
            <a:graphicFrameLocks noChangeAspect="1"/>
          </p:cNvGraphicFramePr>
          <p:nvPr/>
        </p:nvGraphicFramePr>
        <p:xfrm>
          <a:off x="762000" y="609600"/>
          <a:ext cx="6248400" cy="5410200"/>
        </p:xfrm>
        <a:graphic>
          <a:graphicData uri="http://schemas.openxmlformats.org/presentationml/2006/ole">
            <p:oleObj spid="_x0000_s3074" name="Bitmap Image" r:id="rId4" imgW="1933333" imgH="1905266" progId="PBrush">
              <p:embed/>
            </p:oleObj>
          </a:graphicData>
        </a:graphic>
      </p:graphicFrame>
      <p:sp>
        <p:nvSpPr>
          <p:cNvPr id="4101" name="Text Box 3"/>
          <p:cNvSpPr txBox="1">
            <a:spLocks noChangeArrowheads="1"/>
          </p:cNvSpPr>
          <p:nvPr/>
        </p:nvSpPr>
        <p:spPr bwMode="auto">
          <a:xfrm>
            <a:off x="7343775" y="1158875"/>
            <a:ext cx="1266825" cy="822325"/>
          </a:xfrm>
          <a:prstGeom prst="rect">
            <a:avLst/>
          </a:prstGeom>
          <a:noFill/>
          <a:ln w="9525">
            <a:noFill/>
            <a:miter lim="800000"/>
            <a:headEnd/>
            <a:tailEnd/>
          </a:ln>
        </p:spPr>
        <p:txBody>
          <a:bodyPr wrap="none">
            <a:spAutoFit/>
          </a:bodyPr>
          <a:lstStyle/>
          <a:p>
            <a:pPr algn="ctr"/>
            <a:r>
              <a:rPr lang="en-US" sz="2400" b="1">
                <a:solidFill>
                  <a:schemeClr val="bg1"/>
                </a:solidFill>
              </a:rPr>
              <a:t>MA &gt; </a:t>
            </a:r>
          </a:p>
          <a:p>
            <a:pPr algn="ctr"/>
            <a:r>
              <a:rPr lang="en-US" sz="2400" b="1">
                <a:solidFill>
                  <a:schemeClr val="bg1"/>
                </a:solidFill>
              </a:rPr>
              <a:t>Control</a:t>
            </a:r>
          </a:p>
        </p:txBody>
      </p:sp>
      <p:grpSp>
        <p:nvGrpSpPr>
          <p:cNvPr id="2" name="Group 4"/>
          <p:cNvGrpSpPr>
            <a:grpSpLocks/>
          </p:cNvGrpSpPr>
          <p:nvPr/>
        </p:nvGrpSpPr>
        <p:grpSpPr bwMode="auto">
          <a:xfrm>
            <a:off x="7696200" y="1905000"/>
            <a:ext cx="723900" cy="4287838"/>
            <a:chOff x="4944" y="1241"/>
            <a:chExt cx="415" cy="2575"/>
          </a:xfrm>
        </p:grpSpPr>
        <p:graphicFrame>
          <p:nvGraphicFramePr>
            <p:cNvPr id="4099" name="Object 5"/>
            <p:cNvGraphicFramePr>
              <a:graphicFrameLocks noChangeAspect="1"/>
            </p:cNvGraphicFramePr>
            <p:nvPr/>
          </p:nvGraphicFramePr>
          <p:xfrm>
            <a:off x="4944" y="1337"/>
            <a:ext cx="196" cy="2376"/>
          </p:xfrm>
          <a:graphic>
            <a:graphicData uri="http://schemas.openxmlformats.org/presentationml/2006/ole">
              <p:oleObj spid="_x0000_s3075" name="Bitmap Image" r:id="rId5" imgW="161990" imgH="1867161" progId="PBrush">
                <p:embed/>
              </p:oleObj>
            </a:graphicData>
          </a:graphic>
        </p:graphicFrame>
        <p:sp>
          <p:nvSpPr>
            <p:cNvPr id="4103" name="Text Box 6"/>
            <p:cNvSpPr txBox="1">
              <a:spLocks noChangeArrowheads="1"/>
            </p:cNvSpPr>
            <p:nvPr/>
          </p:nvSpPr>
          <p:spPr bwMode="auto">
            <a:xfrm>
              <a:off x="5140" y="1241"/>
              <a:ext cx="219" cy="312"/>
            </a:xfrm>
            <a:prstGeom prst="rect">
              <a:avLst/>
            </a:prstGeom>
            <a:noFill/>
            <a:ln w="9525">
              <a:noFill/>
              <a:miter lim="800000"/>
              <a:headEnd/>
              <a:tailEnd/>
            </a:ln>
          </p:spPr>
          <p:txBody>
            <a:bodyPr wrap="none">
              <a:spAutoFit/>
            </a:bodyPr>
            <a:lstStyle/>
            <a:p>
              <a:r>
                <a:rPr lang="en-US" sz="2800">
                  <a:solidFill>
                    <a:schemeClr val="bg1"/>
                  </a:solidFill>
                </a:rPr>
                <a:t>5</a:t>
              </a:r>
            </a:p>
          </p:txBody>
        </p:sp>
        <p:sp>
          <p:nvSpPr>
            <p:cNvPr id="4104" name="Text Box 7"/>
            <p:cNvSpPr txBox="1">
              <a:spLocks noChangeArrowheads="1"/>
            </p:cNvSpPr>
            <p:nvPr/>
          </p:nvSpPr>
          <p:spPr bwMode="auto">
            <a:xfrm>
              <a:off x="5140" y="1728"/>
              <a:ext cx="219" cy="312"/>
            </a:xfrm>
            <a:prstGeom prst="rect">
              <a:avLst/>
            </a:prstGeom>
            <a:noFill/>
            <a:ln w="9525">
              <a:noFill/>
              <a:miter lim="800000"/>
              <a:headEnd/>
              <a:tailEnd/>
            </a:ln>
          </p:spPr>
          <p:txBody>
            <a:bodyPr wrap="none">
              <a:spAutoFit/>
            </a:bodyPr>
            <a:lstStyle/>
            <a:p>
              <a:r>
                <a:rPr lang="en-US" sz="2800">
                  <a:solidFill>
                    <a:schemeClr val="bg1"/>
                  </a:solidFill>
                </a:rPr>
                <a:t>4</a:t>
              </a:r>
            </a:p>
          </p:txBody>
        </p:sp>
        <p:sp>
          <p:nvSpPr>
            <p:cNvPr id="4105" name="Text Box 8"/>
            <p:cNvSpPr txBox="1">
              <a:spLocks noChangeArrowheads="1"/>
            </p:cNvSpPr>
            <p:nvPr/>
          </p:nvSpPr>
          <p:spPr bwMode="auto">
            <a:xfrm>
              <a:off x="5140" y="2601"/>
              <a:ext cx="219" cy="312"/>
            </a:xfrm>
            <a:prstGeom prst="rect">
              <a:avLst/>
            </a:prstGeom>
            <a:noFill/>
            <a:ln w="9525">
              <a:noFill/>
              <a:miter lim="800000"/>
              <a:headEnd/>
              <a:tailEnd/>
            </a:ln>
          </p:spPr>
          <p:txBody>
            <a:bodyPr wrap="none">
              <a:spAutoFit/>
            </a:bodyPr>
            <a:lstStyle/>
            <a:p>
              <a:r>
                <a:rPr lang="en-US" sz="2800">
                  <a:solidFill>
                    <a:schemeClr val="bg1"/>
                  </a:solidFill>
                </a:rPr>
                <a:t>2</a:t>
              </a:r>
            </a:p>
          </p:txBody>
        </p:sp>
        <p:sp>
          <p:nvSpPr>
            <p:cNvPr id="4106" name="Text Box 9"/>
            <p:cNvSpPr txBox="1">
              <a:spLocks noChangeArrowheads="1"/>
            </p:cNvSpPr>
            <p:nvPr/>
          </p:nvSpPr>
          <p:spPr bwMode="auto">
            <a:xfrm>
              <a:off x="5140" y="3504"/>
              <a:ext cx="219" cy="312"/>
            </a:xfrm>
            <a:prstGeom prst="rect">
              <a:avLst/>
            </a:prstGeom>
            <a:noFill/>
            <a:ln w="9525">
              <a:noFill/>
              <a:miter lim="800000"/>
              <a:headEnd/>
              <a:tailEnd/>
            </a:ln>
          </p:spPr>
          <p:txBody>
            <a:bodyPr wrap="none">
              <a:spAutoFit/>
            </a:bodyPr>
            <a:lstStyle/>
            <a:p>
              <a:r>
                <a:rPr lang="en-US" sz="2800">
                  <a:solidFill>
                    <a:schemeClr val="bg1"/>
                  </a:solidFill>
                </a:rPr>
                <a:t>0</a:t>
              </a:r>
            </a:p>
          </p:txBody>
        </p:sp>
        <p:sp>
          <p:nvSpPr>
            <p:cNvPr id="4107" name="Text Box 10"/>
            <p:cNvSpPr txBox="1">
              <a:spLocks noChangeArrowheads="1"/>
            </p:cNvSpPr>
            <p:nvPr/>
          </p:nvSpPr>
          <p:spPr bwMode="auto">
            <a:xfrm>
              <a:off x="5140" y="3054"/>
              <a:ext cx="219" cy="312"/>
            </a:xfrm>
            <a:prstGeom prst="rect">
              <a:avLst/>
            </a:prstGeom>
            <a:noFill/>
            <a:ln w="9525">
              <a:noFill/>
              <a:miter lim="800000"/>
              <a:headEnd/>
              <a:tailEnd/>
            </a:ln>
          </p:spPr>
          <p:txBody>
            <a:bodyPr wrap="none">
              <a:spAutoFit/>
            </a:bodyPr>
            <a:lstStyle/>
            <a:p>
              <a:r>
                <a:rPr lang="en-US" sz="2800">
                  <a:solidFill>
                    <a:schemeClr val="bg1"/>
                  </a:solidFill>
                </a:rPr>
                <a:t>1</a:t>
              </a:r>
            </a:p>
          </p:txBody>
        </p:sp>
        <p:sp>
          <p:nvSpPr>
            <p:cNvPr id="4108" name="Text Box 11"/>
            <p:cNvSpPr txBox="1">
              <a:spLocks noChangeArrowheads="1"/>
            </p:cNvSpPr>
            <p:nvPr/>
          </p:nvSpPr>
          <p:spPr bwMode="auto">
            <a:xfrm>
              <a:off x="5140" y="2142"/>
              <a:ext cx="219" cy="312"/>
            </a:xfrm>
            <a:prstGeom prst="rect">
              <a:avLst/>
            </a:prstGeom>
            <a:noFill/>
            <a:ln w="9525">
              <a:noFill/>
              <a:miter lim="800000"/>
              <a:headEnd/>
              <a:tailEnd/>
            </a:ln>
          </p:spPr>
          <p:txBody>
            <a:bodyPr wrap="none">
              <a:spAutoFit/>
            </a:bodyPr>
            <a:lstStyle/>
            <a:p>
              <a:r>
                <a:rPr lang="en-US" sz="2800">
                  <a:solidFill>
                    <a:schemeClr val="bg1"/>
                  </a:solidFill>
                </a:rPr>
                <a:t>3</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ooter Placeholder 2"/>
          <p:cNvSpPr>
            <a:spLocks noGrp="1"/>
          </p:cNvSpPr>
          <p:nvPr>
            <p:ph type="ftr" sz="quarter" idx="11"/>
          </p:nvPr>
        </p:nvSpPr>
        <p:spPr>
          <a:noFill/>
        </p:spPr>
        <p:txBody>
          <a:bodyPr/>
          <a:lstStyle/>
          <a:p>
            <a:r>
              <a:rPr lang="en-US"/>
              <a:t>© 2006 Matrix Institute</a:t>
            </a:r>
          </a:p>
        </p:txBody>
      </p:sp>
      <p:graphicFrame>
        <p:nvGraphicFramePr>
          <p:cNvPr id="3074" name="Object 2"/>
          <p:cNvGraphicFramePr>
            <a:graphicFrameLocks noChangeAspect="1"/>
          </p:cNvGraphicFramePr>
          <p:nvPr/>
        </p:nvGraphicFramePr>
        <p:xfrm>
          <a:off x="685800" y="914400"/>
          <a:ext cx="6477000" cy="5029200"/>
        </p:xfrm>
        <a:graphic>
          <a:graphicData uri="http://schemas.openxmlformats.org/presentationml/2006/ole">
            <p:oleObj spid="_x0000_s4098" name="Bitmap Image" r:id="rId4" imgW="2343477" imgH="1895238" progId="PBrush">
              <p:embed/>
            </p:oleObj>
          </a:graphicData>
        </a:graphic>
      </p:graphicFrame>
      <p:graphicFrame>
        <p:nvGraphicFramePr>
          <p:cNvPr id="3075" name="Object 3"/>
          <p:cNvGraphicFramePr>
            <a:graphicFrameLocks noChangeAspect="1"/>
          </p:cNvGraphicFramePr>
          <p:nvPr/>
        </p:nvGraphicFramePr>
        <p:xfrm>
          <a:off x="7629525" y="2108200"/>
          <a:ext cx="354013" cy="3886200"/>
        </p:xfrm>
        <a:graphic>
          <a:graphicData uri="http://schemas.openxmlformats.org/presentationml/2006/ole">
            <p:oleObj spid="_x0000_s4099" name="Bitmap Image" r:id="rId5" imgW="66596" imgH="1066667" progId="PBrush">
              <p:embed/>
            </p:oleObj>
          </a:graphicData>
        </a:graphic>
      </p:graphicFrame>
      <p:sp>
        <p:nvSpPr>
          <p:cNvPr id="3077" name="Text Box 4"/>
          <p:cNvSpPr txBox="1">
            <a:spLocks noChangeArrowheads="1"/>
          </p:cNvSpPr>
          <p:nvPr/>
        </p:nvSpPr>
        <p:spPr bwMode="auto">
          <a:xfrm>
            <a:off x="7162800" y="1143000"/>
            <a:ext cx="1266825" cy="822325"/>
          </a:xfrm>
          <a:prstGeom prst="rect">
            <a:avLst/>
          </a:prstGeom>
          <a:noFill/>
          <a:ln w="9525">
            <a:noFill/>
            <a:miter lim="800000"/>
            <a:headEnd/>
            <a:tailEnd/>
          </a:ln>
        </p:spPr>
        <p:txBody>
          <a:bodyPr wrap="none">
            <a:spAutoFit/>
          </a:bodyPr>
          <a:lstStyle/>
          <a:p>
            <a:r>
              <a:rPr lang="en-US" sz="2400" b="1">
                <a:solidFill>
                  <a:schemeClr val="bg1"/>
                </a:solidFill>
              </a:rPr>
              <a:t>Control</a:t>
            </a:r>
            <a:br>
              <a:rPr lang="en-US" sz="2400" b="1">
                <a:solidFill>
                  <a:schemeClr val="bg1"/>
                </a:solidFill>
              </a:rPr>
            </a:br>
            <a:r>
              <a:rPr lang="en-US" sz="2400" b="1">
                <a:solidFill>
                  <a:schemeClr val="bg1"/>
                </a:solidFill>
              </a:rPr>
              <a:t> &gt; MA</a:t>
            </a:r>
          </a:p>
        </p:txBody>
      </p:sp>
      <p:sp>
        <p:nvSpPr>
          <p:cNvPr id="3078" name="Text Box 5"/>
          <p:cNvSpPr txBox="1">
            <a:spLocks noChangeArrowheads="1"/>
          </p:cNvSpPr>
          <p:nvPr/>
        </p:nvSpPr>
        <p:spPr bwMode="auto">
          <a:xfrm>
            <a:off x="8001000" y="1970088"/>
            <a:ext cx="382588" cy="519112"/>
          </a:xfrm>
          <a:prstGeom prst="rect">
            <a:avLst/>
          </a:prstGeom>
          <a:noFill/>
          <a:ln w="9525">
            <a:noFill/>
            <a:miter lim="800000"/>
            <a:headEnd/>
            <a:tailEnd/>
          </a:ln>
        </p:spPr>
        <p:txBody>
          <a:bodyPr wrap="none">
            <a:spAutoFit/>
          </a:bodyPr>
          <a:lstStyle/>
          <a:p>
            <a:r>
              <a:rPr lang="en-US" sz="2800">
                <a:solidFill>
                  <a:schemeClr val="bg1"/>
                </a:solidFill>
              </a:rPr>
              <a:t>4</a:t>
            </a:r>
          </a:p>
        </p:txBody>
      </p:sp>
      <p:sp>
        <p:nvSpPr>
          <p:cNvPr id="3079" name="Text Box 6"/>
          <p:cNvSpPr txBox="1">
            <a:spLocks noChangeArrowheads="1"/>
          </p:cNvSpPr>
          <p:nvPr/>
        </p:nvSpPr>
        <p:spPr bwMode="auto">
          <a:xfrm>
            <a:off x="8001000" y="2884488"/>
            <a:ext cx="382588" cy="519112"/>
          </a:xfrm>
          <a:prstGeom prst="rect">
            <a:avLst/>
          </a:prstGeom>
          <a:noFill/>
          <a:ln w="9525">
            <a:noFill/>
            <a:miter lim="800000"/>
            <a:headEnd/>
            <a:tailEnd/>
          </a:ln>
        </p:spPr>
        <p:txBody>
          <a:bodyPr wrap="none">
            <a:spAutoFit/>
          </a:bodyPr>
          <a:lstStyle/>
          <a:p>
            <a:r>
              <a:rPr lang="en-US" sz="2800">
                <a:solidFill>
                  <a:schemeClr val="bg1"/>
                </a:solidFill>
              </a:rPr>
              <a:t>3</a:t>
            </a:r>
          </a:p>
        </p:txBody>
      </p:sp>
      <p:sp>
        <p:nvSpPr>
          <p:cNvPr id="3080" name="Text Box 7"/>
          <p:cNvSpPr txBox="1">
            <a:spLocks noChangeArrowheads="1"/>
          </p:cNvSpPr>
          <p:nvPr/>
        </p:nvSpPr>
        <p:spPr bwMode="auto">
          <a:xfrm>
            <a:off x="8001000" y="3810000"/>
            <a:ext cx="382588" cy="519113"/>
          </a:xfrm>
          <a:prstGeom prst="rect">
            <a:avLst/>
          </a:prstGeom>
          <a:noFill/>
          <a:ln w="9525">
            <a:noFill/>
            <a:miter lim="800000"/>
            <a:headEnd/>
            <a:tailEnd/>
          </a:ln>
        </p:spPr>
        <p:txBody>
          <a:bodyPr wrap="none">
            <a:spAutoFit/>
          </a:bodyPr>
          <a:lstStyle/>
          <a:p>
            <a:r>
              <a:rPr lang="en-US" sz="2800">
                <a:solidFill>
                  <a:schemeClr val="bg1"/>
                </a:solidFill>
              </a:rPr>
              <a:t>2</a:t>
            </a:r>
          </a:p>
        </p:txBody>
      </p:sp>
      <p:sp>
        <p:nvSpPr>
          <p:cNvPr id="3081" name="Text Box 8"/>
          <p:cNvSpPr txBox="1">
            <a:spLocks noChangeArrowheads="1"/>
          </p:cNvSpPr>
          <p:nvPr/>
        </p:nvSpPr>
        <p:spPr bwMode="auto">
          <a:xfrm>
            <a:off x="8001000" y="5562600"/>
            <a:ext cx="382588" cy="519113"/>
          </a:xfrm>
          <a:prstGeom prst="rect">
            <a:avLst/>
          </a:prstGeom>
          <a:noFill/>
          <a:ln w="9525">
            <a:noFill/>
            <a:miter lim="800000"/>
            <a:headEnd/>
            <a:tailEnd/>
          </a:ln>
        </p:spPr>
        <p:txBody>
          <a:bodyPr wrap="none">
            <a:spAutoFit/>
          </a:bodyPr>
          <a:lstStyle/>
          <a:p>
            <a:r>
              <a:rPr lang="en-US" sz="2800">
                <a:solidFill>
                  <a:schemeClr val="bg1"/>
                </a:solidFill>
              </a:rPr>
              <a:t>0</a:t>
            </a:r>
          </a:p>
        </p:txBody>
      </p:sp>
      <p:sp>
        <p:nvSpPr>
          <p:cNvPr id="3082" name="Text Box 9"/>
          <p:cNvSpPr txBox="1">
            <a:spLocks noChangeArrowheads="1"/>
          </p:cNvSpPr>
          <p:nvPr/>
        </p:nvSpPr>
        <p:spPr bwMode="auto">
          <a:xfrm>
            <a:off x="8001000" y="4724400"/>
            <a:ext cx="382588" cy="519113"/>
          </a:xfrm>
          <a:prstGeom prst="rect">
            <a:avLst/>
          </a:prstGeom>
          <a:noFill/>
          <a:ln w="9525">
            <a:noFill/>
            <a:miter lim="800000"/>
            <a:headEnd/>
            <a:tailEnd/>
          </a:ln>
        </p:spPr>
        <p:txBody>
          <a:bodyPr wrap="none">
            <a:spAutoFit/>
          </a:bodyPr>
          <a:lstStyle/>
          <a:p>
            <a:r>
              <a:rPr lang="en-US" sz="2800">
                <a:solidFill>
                  <a:schemeClr val="bg1"/>
                </a:solidFill>
              </a:rPr>
              <a:t>1</a:t>
            </a:r>
          </a:p>
        </p:txBody>
      </p:sp>
      <p:sp>
        <p:nvSpPr>
          <p:cNvPr id="3083" name="Text Box 10"/>
          <p:cNvSpPr txBox="1">
            <a:spLocks noChangeArrowheads="1"/>
          </p:cNvSpPr>
          <p:nvPr/>
        </p:nvSpPr>
        <p:spPr bwMode="auto">
          <a:xfrm>
            <a:off x="3184525" y="117475"/>
            <a:ext cx="184150" cy="45720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2006 Matrix Institute</a:t>
            </a:r>
          </a:p>
        </p:txBody>
      </p:sp>
      <p:sp>
        <p:nvSpPr>
          <p:cNvPr id="21506" name="Text Box 2"/>
          <p:cNvSpPr txBox="1">
            <a:spLocks noChangeArrowheads="1"/>
          </p:cNvSpPr>
          <p:nvPr/>
        </p:nvSpPr>
        <p:spPr bwMode="auto">
          <a:xfrm>
            <a:off x="1422400" y="2695575"/>
            <a:ext cx="6413500" cy="1900238"/>
          </a:xfrm>
          <a:prstGeom prst="rect">
            <a:avLst/>
          </a:prstGeom>
          <a:noFill/>
          <a:ln w="9525">
            <a:noFill/>
            <a:miter lim="800000"/>
            <a:headEnd/>
            <a:tailEnd/>
          </a:ln>
          <a:effectLst/>
        </p:spPr>
        <p:txBody>
          <a:bodyPr wrap="none" anchor="ctr">
            <a:spAutoFit/>
          </a:bodyPr>
          <a:lstStyle/>
          <a:p>
            <a:pPr algn="ctr" eaLnBrk="0" hangingPunct="0">
              <a:lnSpc>
                <a:spcPct val="70000"/>
              </a:lnSpc>
              <a:spcBef>
                <a:spcPct val="30000"/>
              </a:spcBef>
            </a:pPr>
            <a:r>
              <a:rPr lang="en-US" sz="4400" b="1">
                <a:solidFill>
                  <a:srgbClr val="FFFF00"/>
                </a:solidFill>
                <a:effectLst>
                  <a:outerShdw blurRad="38100" dist="38100" dir="2700000" algn="tl">
                    <a:srgbClr val="000000"/>
                  </a:outerShdw>
                </a:effectLst>
                <a:latin typeface="Times New Roman" pitchFamily="18" charset="0"/>
              </a:rPr>
              <a:t>Prolonged Drug Use Changes</a:t>
            </a:r>
          </a:p>
          <a:p>
            <a:pPr algn="ctr" eaLnBrk="0" hangingPunct="0">
              <a:lnSpc>
                <a:spcPct val="70000"/>
              </a:lnSpc>
              <a:spcBef>
                <a:spcPct val="30000"/>
              </a:spcBef>
            </a:pPr>
            <a:r>
              <a:rPr lang="en-US" sz="4400" b="1">
                <a:solidFill>
                  <a:srgbClr val="FFFF00"/>
                </a:solidFill>
                <a:effectLst>
                  <a:outerShdw blurRad="38100" dist="38100" dir="2700000" algn="tl">
                    <a:srgbClr val="000000"/>
                  </a:outerShdw>
                </a:effectLst>
                <a:latin typeface="Times New Roman" pitchFamily="18" charset="0"/>
              </a:rPr>
              <a:t>the Brain In Fundamental</a:t>
            </a:r>
          </a:p>
          <a:p>
            <a:pPr algn="ctr" eaLnBrk="0" hangingPunct="0">
              <a:lnSpc>
                <a:spcPct val="70000"/>
              </a:lnSpc>
              <a:spcBef>
                <a:spcPct val="30000"/>
              </a:spcBef>
            </a:pPr>
            <a:r>
              <a:rPr lang="en-US" sz="4400" b="1">
                <a:solidFill>
                  <a:srgbClr val="FFFF00"/>
                </a:solidFill>
                <a:effectLst>
                  <a:outerShdw blurRad="38100" dist="38100" dir="2700000" algn="tl">
                    <a:srgbClr val="000000"/>
                  </a:outerShdw>
                </a:effectLst>
                <a:latin typeface="Times New Roman" pitchFamily="18" charset="0"/>
              </a:rPr>
              <a:t>and Long-Lasting Ways</a:t>
            </a:r>
            <a:endParaRPr lang="en-US" sz="4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38400" y="1292225"/>
            <a:ext cx="4198938" cy="4422775"/>
            <a:chOff x="1586" y="933"/>
            <a:chExt cx="2543" cy="2469"/>
          </a:xfrm>
        </p:grpSpPr>
        <p:sp>
          <p:nvSpPr>
            <p:cNvPr id="93187" name="Freeform 3"/>
            <p:cNvSpPr>
              <a:spLocks/>
            </p:cNvSpPr>
            <p:nvPr/>
          </p:nvSpPr>
          <p:spPr bwMode="auto">
            <a:xfrm>
              <a:off x="2358" y="2178"/>
              <a:ext cx="1457" cy="659"/>
            </a:xfrm>
            <a:custGeom>
              <a:avLst/>
              <a:gdLst/>
              <a:ahLst/>
              <a:cxnLst>
                <a:cxn ang="0">
                  <a:pos x="36" y="192"/>
                </a:cxn>
                <a:cxn ang="0">
                  <a:pos x="21" y="210"/>
                </a:cxn>
                <a:cxn ang="0">
                  <a:pos x="10" y="233"/>
                </a:cxn>
                <a:cxn ang="0">
                  <a:pos x="4" y="259"/>
                </a:cxn>
                <a:cxn ang="0">
                  <a:pos x="0" y="287"/>
                </a:cxn>
                <a:cxn ang="0">
                  <a:pos x="0" y="316"/>
                </a:cxn>
                <a:cxn ang="0">
                  <a:pos x="4" y="345"/>
                </a:cxn>
                <a:cxn ang="0">
                  <a:pos x="10" y="372"/>
                </a:cxn>
                <a:cxn ang="0">
                  <a:pos x="18" y="397"/>
                </a:cxn>
                <a:cxn ang="0">
                  <a:pos x="30" y="418"/>
                </a:cxn>
                <a:cxn ang="0">
                  <a:pos x="56" y="446"/>
                </a:cxn>
                <a:cxn ang="0">
                  <a:pos x="88" y="473"/>
                </a:cxn>
                <a:cxn ang="0">
                  <a:pos x="125" y="501"/>
                </a:cxn>
                <a:cxn ang="0">
                  <a:pos x="166" y="530"/>
                </a:cxn>
                <a:cxn ang="0">
                  <a:pos x="210" y="558"/>
                </a:cxn>
                <a:cxn ang="0">
                  <a:pos x="256" y="584"/>
                </a:cxn>
                <a:cxn ang="0">
                  <a:pos x="302" y="608"/>
                </a:cxn>
                <a:cxn ang="0">
                  <a:pos x="346" y="628"/>
                </a:cxn>
                <a:cxn ang="0">
                  <a:pos x="388" y="644"/>
                </a:cxn>
                <a:cxn ang="0">
                  <a:pos x="426" y="654"/>
                </a:cxn>
                <a:cxn ang="0">
                  <a:pos x="458" y="658"/>
                </a:cxn>
                <a:cxn ang="0">
                  <a:pos x="490" y="658"/>
                </a:cxn>
                <a:cxn ang="0">
                  <a:pos x="514" y="657"/>
                </a:cxn>
                <a:cxn ang="0">
                  <a:pos x="540" y="656"/>
                </a:cxn>
                <a:cxn ang="0">
                  <a:pos x="565" y="655"/>
                </a:cxn>
                <a:cxn ang="0">
                  <a:pos x="590" y="652"/>
                </a:cxn>
                <a:cxn ang="0">
                  <a:pos x="615" y="647"/>
                </a:cxn>
                <a:cxn ang="0">
                  <a:pos x="639" y="640"/>
                </a:cxn>
                <a:cxn ang="0">
                  <a:pos x="662" y="632"/>
                </a:cxn>
                <a:cxn ang="0">
                  <a:pos x="684" y="620"/>
                </a:cxn>
                <a:cxn ang="0">
                  <a:pos x="705" y="606"/>
                </a:cxn>
                <a:cxn ang="0">
                  <a:pos x="723" y="590"/>
                </a:cxn>
                <a:cxn ang="0">
                  <a:pos x="733" y="580"/>
                </a:cxn>
                <a:cxn ang="0">
                  <a:pos x="742" y="571"/>
                </a:cxn>
                <a:cxn ang="0">
                  <a:pos x="751" y="562"/>
                </a:cxn>
                <a:cxn ang="0">
                  <a:pos x="759" y="554"/>
                </a:cxn>
                <a:cxn ang="0">
                  <a:pos x="768" y="547"/>
                </a:cxn>
                <a:cxn ang="0">
                  <a:pos x="777" y="540"/>
                </a:cxn>
                <a:cxn ang="0">
                  <a:pos x="787" y="533"/>
                </a:cxn>
                <a:cxn ang="0">
                  <a:pos x="798" y="526"/>
                </a:cxn>
                <a:cxn ang="0">
                  <a:pos x="812" y="519"/>
                </a:cxn>
                <a:cxn ang="0">
                  <a:pos x="836" y="507"/>
                </a:cxn>
                <a:cxn ang="0">
                  <a:pos x="855" y="492"/>
                </a:cxn>
                <a:cxn ang="0">
                  <a:pos x="874" y="472"/>
                </a:cxn>
                <a:cxn ang="0">
                  <a:pos x="892" y="450"/>
                </a:cxn>
                <a:cxn ang="0">
                  <a:pos x="909" y="426"/>
                </a:cxn>
                <a:cxn ang="0">
                  <a:pos x="927" y="400"/>
                </a:cxn>
                <a:cxn ang="0">
                  <a:pos x="946" y="375"/>
                </a:cxn>
                <a:cxn ang="0">
                  <a:pos x="966" y="351"/>
                </a:cxn>
                <a:cxn ang="0">
                  <a:pos x="987" y="328"/>
                </a:cxn>
                <a:cxn ang="0">
                  <a:pos x="1010" y="310"/>
                </a:cxn>
                <a:cxn ang="0">
                  <a:pos x="1036" y="295"/>
                </a:cxn>
                <a:cxn ang="0">
                  <a:pos x="1084" y="267"/>
                </a:cxn>
                <a:cxn ang="0">
                  <a:pos x="1122" y="238"/>
                </a:cxn>
                <a:cxn ang="0">
                  <a:pos x="1162" y="205"/>
                </a:cxn>
                <a:cxn ang="0">
                  <a:pos x="1202" y="169"/>
                </a:cxn>
                <a:cxn ang="0">
                  <a:pos x="1242" y="133"/>
                </a:cxn>
                <a:cxn ang="0">
                  <a:pos x="1283" y="97"/>
                </a:cxn>
                <a:cxn ang="0">
                  <a:pos x="1324" y="64"/>
                </a:cxn>
                <a:cxn ang="0">
                  <a:pos x="1364" y="36"/>
                </a:cxn>
                <a:cxn ang="0">
                  <a:pos x="1404" y="15"/>
                </a:cxn>
                <a:cxn ang="0">
                  <a:pos x="1443" y="2"/>
                </a:cxn>
              </a:cxnLst>
              <a:rect l="0" t="0" r="r" b="b"/>
              <a:pathLst>
                <a:path w="1457" h="659">
                  <a:moveTo>
                    <a:pt x="55" y="180"/>
                  </a:moveTo>
                  <a:lnTo>
                    <a:pt x="42" y="188"/>
                  </a:lnTo>
                  <a:lnTo>
                    <a:pt x="36" y="192"/>
                  </a:lnTo>
                  <a:lnTo>
                    <a:pt x="30" y="198"/>
                  </a:lnTo>
                  <a:lnTo>
                    <a:pt x="25" y="204"/>
                  </a:lnTo>
                  <a:lnTo>
                    <a:pt x="21" y="210"/>
                  </a:lnTo>
                  <a:lnTo>
                    <a:pt x="17" y="218"/>
                  </a:lnTo>
                  <a:lnTo>
                    <a:pt x="14" y="225"/>
                  </a:lnTo>
                  <a:lnTo>
                    <a:pt x="10" y="233"/>
                  </a:lnTo>
                  <a:lnTo>
                    <a:pt x="8" y="241"/>
                  </a:lnTo>
                  <a:lnTo>
                    <a:pt x="5" y="250"/>
                  </a:lnTo>
                  <a:lnTo>
                    <a:pt x="4" y="259"/>
                  </a:lnTo>
                  <a:lnTo>
                    <a:pt x="2" y="268"/>
                  </a:lnTo>
                  <a:lnTo>
                    <a:pt x="1" y="278"/>
                  </a:lnTo>
                  <a:lnTo>
                    <a:pt x="0" y="287"/>
                  </a:lnTo>
                  <a:lnTo>
                    <a:pt x="0" y="297"/>
                  </a:lnTo>
                  <a:lnTo>
                    <a:pt x="0" y="306"/>
                  </a:lnTo>
                  <a:lnTo>
                    <a:pt x="0" y="316"/>
                  </a:lnTo>
                  <a:lnTo>
                    <a:pt x="1" y="326"/>
                  </a:lnTo>
                  <a:lnTo>
                    <a:pt x="2" y="336"/>
                  </a:lnTo>
                  <a:lnTo>
                    <a:pt x="4" y="345"/>
                  </a:lnTo>
                  <a:lnTo>
                    <a:pt x="5" y="354"/>
                  </a:lnTo>
                  <a:lnTo>
                    <a:pt x="7" y="364"/>
                  </a:lnTo>
                  <a:lnTo>
                    <a:pt x="10" y="372"/>
                  </a:lnTo>
                  <a:lnTo>
                    <a:pt x="12" y="381"/>
                  </a:lnTo>
                  <a:lnTo>
                    <a:pt x="15" y="389"/>
                  </a:lnTo>
                  <a:lnTo>
                    <a:pt x="18" y="397"/>
                  </a:lnTo>
                  <a:lnTo>
                    <a:pt x="22" y="404"/>
                  </a:lnTo>
                  <a:lnTo>
                    <a:pt x="26" y="411"/>
                  </a:lnTo>
                  <a:lnTo>
                    <a:pt x="30" y="418"/>
                  </a:lnTo>
                  <a:lnTo>
                    <a:pt x="34" y="424"/>
                  </a:lnTo>
                  <a:lnTo>
                    <a:pt x="39" y="429"/>
                  </a:lnTo>
                  <a:lnTo>
                    <a:pt x="56" y="446"/>
                  </a:lnTo>
                  <a:lnTo>
                    <a:pt x="66" y="454"/>
                  </a:lnTo>
                  <a:lnTo>
                    <a:pt x="76" y="464"/>
                  </a:lnTo>
                  <a:lnTo>
                    <a:pt x="88" y="473"/>
                  </a:lnTo>
                  <a:lnTo>
                    <a:pt x="100" y="482"/>
                  </a:lnTo>
                  <a:lnTo>
                    <a:pt x="112" y="492"/>
                  </a:lnTo>
                  <a:lnTo>
                    <a:pt x="125" y="501"/>
                  </a:lnTo>
                  <a:lnTo>
                    <a:pt x="138" y="511"/>
                  </a:lnTo>
                  <a:lnTo>
                    <a:pt x="152" y="520"/>
                  </a:lnTo>
                  <a:lnTo>
                    <a:pt x="166" y="530"/>
                  </a:lnTo>
                  <a:lnTo>
                    <a:pt x="181" y="539"/>
                  </a:lnTo>
                  <a:lnTo>
                    <a:pt x="196" y="548"/>
                  </a:lnTo>
                  <a:lnTo>
                    <a:pt x="210" y="558"/>
                  </a:lnTo>
                  <a:lnTo>
                    <a:pt x="226" y="567"/>
                  </a:lnTo>
                  <a:lnTo>
                    <a:pt x="241" y="576"/>
                  </a:lnTo>
                  <a:lnTo>
                    <a:pt x="256" y="584"/>
                  </a:lnTo>
                  <a:lnTo>
                    <a:pt x="272" y="592"/>
                  </a:lnTo>
                  <a:lnTo>
                    <a:pt x="287" y="600"/>
                  </a:lnTo>
                  <a:lnTo>
                    <a:pt x="302" y="608"/>
                  </a:lnTo>
                  <a:lnTo>
                    <a:pt x="317" y="615"/>
                  </a:lnTo>
                  <a:lnTo>
                    <a:pt x="332" y="622"/>
                  </a:lnTo>
                  <a:lnTo>
                    <a:pt x="346" y="628"/>
                  </a:lnTo>
                  <a:lnTo>
                    <a:pt x="360" y="634"/>
                  </a:lnTo>
                  <a:lnTo>
                    <a:pt x="374" y="639"/>
                  </a:lnTo>
                  <a:lnTo>
                    <a:pt x="388" y="644"/>
                  </a:lnTo>
                  <a:lnTo>
                    <a:pt x="401" y="648"/>
                  </a:lnTo>
                  <a:lnTo>
                    <a:pt x="414" y="651"/>
                  </a:lnTo>
                  <a:lnTo>
                    <a:pt x="426" y="654"/>
                  </a:lnTo>
                  <a:lnTo>
                    <a:pt x="437" y="656"/>
                  </a:lnTo>
                  <a:lnTo>
                    <a:pt x="448" y="657"/>
                  </a:lnTo>
                  <a:lnTo>
                    <a:pt x="458" y="658"/>
                  </a:lnTo>
                  <a:lnTo>
                    <a:pt x="474" y="658"/>
                  </a:lnTo>
                  <a:lnTo>
                    <a:pt x="482" y="658"/>
                  </a:lnTo>
                  <a:lnTo>
                    <a:pt x="490" y="658"/>
                  </a:lnTo>
                  <a:lnTo>
                    <a:pt x="498" y="658"/>
                  </a:lnTo>
                  <a:lnTo>
                    <a:pt x="506" y="658"/>
                  </a:lnTo>
                  <a:lnTo>
                    <a:pt x="514" y="657"/>
                  </a:lnTo>
                  <a:lnTo>
                    <a:pt x="523" y="657"/>
                  </a:lnTo>
                  <a:lnTo>
                    <a:pt x="531" y="657"/>
                  </a:lnTo>
                  <a:lnTo>
                    <a:pt x="540" y="656"/>
                  </a:lnTo>
                  <a:lnTo>
                    <a:pt x="548" y="656"/>
                  </a:lnTo>
                  <a:lnTo>
                    <a:pt x="556" y="656"/>
                  </a:lnTo>
                  <a:lnTo>
                    <a:pt x="565" y="655"/>
                  </a:lnTo>
                  <a:lnTo>
                    <a:pt x="573" y="654"/>
                  </a:lnTo>
                  <a:lnTo>
                    <a:pt x="582" y="653"/>
                  </a:lnTo>
                  <a:lnTo>
                    <a:pt x="590" y="652"/>
                  </a:lnTo>
                  <a:lnTo>
                    <a:pt x="598" y="650"/>
                  </a:lnTo>
                  <a:lnTo>
                    <a:pt x="607" y="649"/>
                  </a:lnTo>
                  <a:lnTo>
                    <a:pt x="615" y="647"/>
                  </a:lnTo>
                  <a:lnTo>
                    <a:pt x="623" y="645"/>
                  </a:lnTo>
                  <a:lnTo>
                    <a:pt x="631" y="643"/>
                  </a:lnTo>
                  <a:lnTo>
                    <a:pt x="639" y="640"/>
                  </a:lnTo>
                  <a:lnTo>
                    <a:pt x="647" y="638"/>
                  </a:lnTo>
                  <a:lnTo>
                    <a:pt x="655" y="635"/>
                  </a:lnTo>
                  <a:lnTo>
                    <a:pt x="662" y="632"/>
                  </a:lnTo>
                  <a:lnTo>
                    <a:pt x="670" y="628"/>
                  </a:lnTo>
                  <a:lnTo>
                    <a:pt x="677" y="624"/>
                  </a:lnTo>
                  <a:lnTo>
                    <a:pt x="684" y="620"/>
                  </a:lnTo>
                  <a:lnTo>
                    <a:pt x="691" y="616"/>
                  </a:lnTo>
                  <a:lnTo>
                    <a:pt x="698" y="611"/>
                  </a:lnTo>
                  <a:lnTo>
                    <a:pt x="705" y="606"/>
                  </a:lnTo>
                  <a:lnTo>
                    <a:pt x="712" y="600"/>
                  </a:lnTo>
                  <a:lnTo>
                    <a:pt x="719" y="593"/>
                  </a:lnTo>
                  <a:lnTo>
                    <a:pt x="723" y="590"/>
                  </a:lnTo>
                  <a:lnTo>
                    <a:pt x="726" y="586"/>
                  </a:lnTo>
                  <a:lnTo>
                    <a:pt x="730" y="583"/>
                  </a:lnTo>
                  <a:lnTo>
                    <a:pt x="733" y="580"/>
                  </a:lnTo>
                  <a:lnTo>
                    <a:pt x="736" y="577"/>
                  </a:lnTo>
                  <a:lnTo>
                    <a:pt x="739" y="574"/>
                  </a:lnTo>
                  <a:lnTo>
                    <a:pt x="742" y="571"/>
                  </a:lnTo>
                  <a:lnTo>
                    <a:pt x="745" y="568"/>
                  </a:lnTo>
                  <a:lnTo>
                    <a:pt x="748" y="565"/>
                  </a:lnTo>
                  <a:lnTo>
                    <a:pt x="751" y="562"/>
                  </a:lnTo>
                  <a:lnTo>
                    <a:pt x="754" y="560"/>
                  </a:lnTo>
                  <a:lnTo>
                    <a:pt x="756" y="557"/>
                  </a:lnTo>
                  <a:lnTo>
                    <a:pt x="759" y="554"/>
                  </a:lnTo>
                  <a:lnTo>
                    <a:pt x="762" y="552"/>
                  </a:lnTo>
                  <a:lnTo>
                    <a:pt x="765" y="550"/>
                  </a:lnTo>
                  <a:lnTo>
                    <a:pt x="768" y="547"/>
                  </a:lnTo>
                  <a:lnTo>
                    <a:pt x="770" y="544"/>
                  </a:lnTo>
                  <a:lnTo>
                    <a:pt x="774" y="542"/>
                  </a:lnTo>
                  <a:lnTo>
                    <a:pt x="777" y="540"/>
                  </a:lnTo>
                  <a:lnTo>
                    <a:pt x="780" y="537"/>
                  </a:lnTo>
                  <a:lnTo>
                    <a:pt x="783" y="535"/>
                  </a:lnTo>
                  <a:lnTo>
                    <a:pt x="787" y="533"/>
                  </a:lnTo>
                  <a:lnTo>
                    <a:pt x="791" y="530"/>
                  </a:lnTo>
                  <a:lnTo>
                    <a:pt x="794" y="528"/>
                  </a:lnTo>
                  <a:lnTo>
                    <a:pt x="798" y="526"/>
                  </a:lnTo>
                  <a:lnTo>
                    <a:pt x="803" y="524"/>
                  </a:lnTo>
                  <a:lnTo>
                    <a:pt x="807" y="521"/>
                  </a:lnTo>
                  <a:lnTo>
                    <a:pt x="812" y="519"/>
                  </a:lnTo>
                  <a:lnTo>
                    <a:pt x="817" y="516"/>
                  </a:lnTo>
                  <a:lnTo>
                    <a:pt x="822" y="514"/>
                  </a:lnTo>
                  <a:lnTo>
                    <a:pt x="836" y="507"/>
                  </a:lnTo>
                  <a:lnTo>
                    <a:pt x="842" y="502"/>
                  </a:lnTo>
                  <a:lnTo>
                    <a:pt x="849" y="497"/>
                  </a:lnTo>
                  <a:lnTo>
                    <a:pt x="855" y="492"/>
                  </a:lnTo>
                  <a:lnTo>
                    <a:pt x="861" y="486"/>
                  </a:lnTo>
                  <a:lnTo>
                    <a:pt x="868" y="479"/>
                  </a:lnTo>
                  <a:lnTo>
                    <a:pt x="874" y="472"/>
                  </a:lnTo>
                  <a:lnTo>
                    <a:pt x="880" y="465"/>
                  </a:lnTo>
                  <a:lnTo>
                    <a:pt x="886" y="458"/>
                  </a:lnTo>
                  <a:lnTo>
                    <a:pt x="892" y="450"/>
                  </a:lnTo>
                  <a:lnTo>
                    <a:pt x="897" y="442"/>
                  </a:lnTo>
                  <a:lnTo>
                    <a:pt x="903" y="434"/>
                  </a:lnTo>
                  <a:lnTo>
                    <a:pt x="909" y="426"/>
                  </a:lnTo>
                  <a:lnTo>
                    <a:pt x="915" y="417"/>
                  </a:lnTo>
                  <a:lnTo>
                    <a:pt x="921" y="409"/>
                  </a:lnTo>
                  <a:lnTo>
                    <a:pt x="927" y="400"/>
                  </a:lnTo>
                  <a:lnTo>
                    <a:pt x="934" y="392"/>
                  </a:lnTo>
                  <a:lnTo>
                    <a:pt x="940" y="383"/>
                  </a:lnTo>
                  <a:lnTo>
                    <a:pt x="946" y="375"/>
                  </a:lnTo>
                  <a:lnTo>
                    <a:pt x="952" y="367"/>
                  </a:lnTo>
                  <a:lnTo>
                    <a:pt x="959" y="358"/>
                  </a:lnTo>
                  <a:lnTo>
                    <a:pt x="966" y="351"/>
                  </a:lnTo>
                  <a:lnTo>
                    <a:pt x="973" y="343"/>
                  </a:lnTo>
                  <a:lnTo>
                    <a:pt x="980" y="336"/>
                  </a:lnTo>
                  <a:lnTo>
                    <a:pt x="987" y="328"/>
                  </a:lnTo>
                  <a:lnTo>
                    <a:pt x="995" y="322"/>
                  </a:lnTo>
                  <a:lnTo>
                    <a:pt x="1003" y="316"/>
                  </a:lnTo>
                  <a:lnTo>
                    <a:pt x="1010" y="310"/>
                  </a:lnTo>
                  <a:lnTo>
                    <a:pt x="1019" y="304"/>
                  </a:lnTo>
                  <a:lnTo>
                    <a:pt x="1027" y="299"/>
                  </a:lnTo>
                  <a:lnTo>
                    <a:pt x="1036" y="295"/>
                  </a:lnTo>
                  <a:lnTo>
                    <a:pt x="1060" y="282"/>
                  </a:lnTo>
                  <a:lnTo>
                    <a:pt x="1072" y="275"/>
                  </a:lnTo>
                  <a:lnTo>
                    <a:pt x="1084" y="267"/>
                  </a:lnTo>
                  <a:lnTo>
                    <a:pt x="1097" y="258"/>
                  </a:lnTo>
                  <a:lnTo>
                    <a:pt x="1110" y="248"/>
                  </a:lnTo>
                  <a:lnTo>
                    <a:pt x="1122" y="238"/>
                  </a:lnTo>
                  <a:lnTo>
                    <a:pt x="1135" y="227"/>
                  </a:lnTo>
                  <a:lnTo>
                    <a:pt x="1148" y="216"/>
                  </a:lnTo>
                  <a:lnTo>
                    <a:pt x="1162" y="205"/>
                  </a:lnTo>
                  <a:lnTo>
                    <a:pt x="1175" y="193"/>
                  </a:lnTo>
                  <a:lnTo>
                    <a:pt x="1188" y="181"/>
                  </a:lnTo>
                  <a:lnTo>
                    <a:pt x="1202" y="169"/>
                  </a:lnTo>
                  <a:lnTo>
                    <a:pt x="1215" y="157"/>
                  </a:lnTo>
                  <a:lnTo>
                    <a:pt x="1229" y="145"/>
                  </a:lnTo>
                  <a:lnTo>
                    <a:pt x="1242" y="133"/>
                  </a:lnTo>
                  <a:lnTo>
                    <a:pt x="1256" y="120"/>
                  </a:lnTo>
                  <a:lnTo>
                    <a:pt x="1270" y="109"/>
                  </a:lnTo>
                  <a:lnTo>
                    <a:pt x="1283" y="97"/>
                  </a:lnTo>
                  <a:lnTo>
                    <a:pt x="1297" y="86"/>
                  </a:lnTo>
                  <a:lnTo>
                    <a:pt x="1310" y="75"/>
                  </a:lnTo>
                  <a:lnTo>
                    <a:pt x="1324" y="64"/>
                  </a:lnTo>
                  <a:lnTo>
                    <a:pt x="1338" y="54"/>
                  </a:lnTo>
                  <a:lnTo>
                    <a:pt x="1351" y="45"/>
                  </a:lnTo>
                  <a:lnTo>
                    <a:pt x="1364" y="36"/>
                  </a:lnTo>
                  <a:lnTo>
                    <a:pt x="1378" y="28"/>
                  </a:lnTo>
                  <a:lnTo>
                    <a:pt x="1391" y="21"/>
                  </a:lnTo>
                  <a:lnTo>
                    <a:pt x="1404" y="15"/>
                  </a:lnTo>
                  <a:lnTo>
                    <a:pt x="1417" y="10"/>
                  </a:lnTo>
                  <a:lnTo>
                    <a:pt x="1430" y="5"/>
                  </a:lnTo>
                  <a:lnTo>
                    <a:pt x="1443" y="2"/>
                  </a:lnTo>
                  <a:lnTo>
                    <a:pt x="1456"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88" name="Freeform 4"/>
            <p:cNvSpPr>
              <a:spLocks/>
            </p:cNvSpPr>
            <p:nvPr/>
          </p:nvSpPr>
          <p:spPr bwMode="auto">
            <a:xfrm>
              <a:off x="3656" y="1472"/>
              <a:ext cx="409" cy="711"/>
            </a:xfrm>
            <a:custGeom>
              <a:avLst/>
              <a:gdLst/>
              <a:ahLst/>
              <a:cxnLst>
                <a:cxn ang="0">
                  <a:pos x="14" y="11"/>
                </a:cxn>
                <a:cxn ang="0">
                  <a:pos x="29" y="5"/>
                </a:cxn>
                <a:cxn ang="0">
                  <a:pos x="45" y="2"/>
                </a:cxn>
                <a:cxn ang="0">
                  <a:pos x="60" y="0"/>
                </a:cxn>
                <a:cxn ang="0">
                  <a:pos x="76" y="0"/>
                </a:cxn>
                <a:cxn ang="0">
                  <a:pos x="92" y="2"/>
                </a:cxn>
                <a:cxn ang="0">
                  <a:pos x="107" y="6"/>
                </a:cxn>
                <a:cxn ang="0">
                  <a:pos x="122" y="11"/>
                </a:cxn>
                <a:cxn ang="0">
                  <a:pos x="136" y="18"/>
                </a:cxn>
                <a:cxn ang="0">
                  <a:pos x="150" y="27"/>
                </a:cxn>
                <a:cxn ang="0">
                  <a:pos x="162" y="37"/>
                </a:cxn>
                <a:cxn ang="0">
                  <a:pos x="174" y="48"/>
                </a:cxn>
                <a:cxn ang="0">
                  <a:pos x="184" y="61"/>
                </a:cxn>
                <a:cxn ang="0">
                  <a:pos x="193" y="74"/>
                </a:cxn>
                <a:cxn ang="0">
                  <a:pos x="200" y="89"/>
                </a:cxn>
                <a:cxn ang="0">
                  <a:pos x="206" y="105"/>
                </a:cxn>
                <a:cxn ang="0">
                  <a:pos x="214" y="129"/>
                </a:cxn>
                <a:cxn ang="0">
                  <a:pos x="222" y="145"/>
                </a:cxn>
                <a:cxn ang="0">
                  <a:pos x="232" y="160"/>
                </a:cxn>
                <a:cxn ang="0">
                  <a:pos x="242" y="175"/>
                </a:cxn>
                <a:cxn ang="0">
                  <a:pos x="253" y="189"/>
                </a:cxn>
                <a:cxn ang="0">
                  <a:pos x="264" y="204"/>
                </a:cxn>
                <a:cxn ang="0">
                  <a:pos x="276" y="218"/>
                </a:cxn>
                <a:cxn ang="0">
                  <a:pos x="288" y="232"/>
                </a:cxn>
                <a:cxn ang="0">
                  <a:pos x="299" y="247"/>
                </a:cxn>
                <a:cxn ang="0">
                  <a:pos x="310" y="262"/>
                </a:cxn>
                <a:cxn ang="0">
                  <a:pos x="320" y="277"/>
                </a:cxn>
                <a:cxn ang="0">
                  <a:pos x="329" y="292"/>
                </a:cxn>
                <a:cxn ang="0">
                  <a:pos x="336" y="309"/>
                </a:cxn>
                <a:cxn ang="0">
                  <a:pos x="342" y="326"/>
                </a:cxn>
                <a:cxn ang="0">
                  <a:pos x="346" y="344"/>
                </a:cxn>
                <a:cxn ang="0">
                  <a:pos x="350" y="370"/>
                </a:cxn>
                <a:cxn ang="0">
                  <a:pos x="354" y="388"/>
                </a:cxn>
                <a:cxn ang="0">
                  <a:pos x="359" y="406"/>
                </a:cxn>
                <a:cxn ang="0">
                  <a:pos x="364" y="424"/>
                </a:cxn>
                <a:cxn ang="0">
                  <a:pos x="370" y="443"/>
                </a:cxn>
                <a:cxn ang="0">
                  <a:pos x="376" y="462"/>
                </a:cxn>
                <a:cxn ang="0">
                  <a:pos x="382" y="480"/>
                </a:cxn>
                <a:cxn ang="0">
                  <a:pos x="388" y="500"/>
                </a:cxn>
                <a:cxn ang="0">
                  <a:pos x="394" y="518"/>
                </a:cxn>
                <a:cxn ang="0">
                  <a:pos x="398" y="537"/>
                </a:cxn>
                <a:cxn ang="0">
                  <a:pos x="403" y="556"/>
                </a:cxn>
                <a:cxn ang="0">
                  <a:pos x="406" y="575"/>
                </a:cxn>
                <a:cxn ang="0">
                  <a:pos x="408" y="594"/>
                </a:cxn>
                <a:cxn ang="0">
                  <a:pos x="408" y="612"/>
                </a:cxn>
                <a:cxn ang="0">
                  <a:pos x="406" y="630"/>
                </a:cxn>
                <a:cxn ang="0">
                  <a:pos x="403" y="648"/>
                </a:cxn>
                <a:cxn ang="0">
                  <a:pos x="394" y="668"/>
                </a:cxn>
                <a:cxn ang="0">
                  <a:pos x="384" y="679"/>
                </a:cxn>
                <a:cxn ang="0">
                  <a:pos x="371" y="688"/>
                </a:cxn>
                <a:cxn ang="0">
                  <a:pos x="356" y="695"/>
                </a:cxn>
                <a:cxn ang="0">
                  <a:pos x="339" y="701"/>
                </a:cxn>
                <a:cxn ang="0">
                  <a:pos x="321" y="705"/>
                </a:cxn>
                <a:cxn ang="0">
                  <a:pos x="302" y="708"/>
                </a:cxn>
                <a:cxn ang="0">
                  <a:pos x="282" y="710"/>
                </a:cxn>
                <a:cxn ang="0">
                  <a:pos x="263" y="710"/>
                </a:cxn>
                <a:cxn ang="0">
                  <a:pos x="243" y="710"/>
                </a:cxn>
                <a:cxn ang="0">
                  <a:pos x="224" y="708"/>
                </a:cxn>
                <a:cxn ang="0">
                  <a:pos x="206" y="706"/>
                </a:cxn>
                <a:cxn ang="0">
                  <a:pos x="190" y="704"/>
                </a:cxn>
                <a:cxn ang="0">
                  <a:pos x="175" y="701"/>
                </a:cxn>
                <a:cxn ang="0">
                  <a:pos x="163" y="698"/>
                </a:cxn>
              </a:cxnLst>
              <a:rect l="0" t="0" r="r" b="b"/>
              <a:pathLst>
                <a:path w="409" h="711">
                  <a:moveTo>
                    <a:pt x="0" y="19"/>
                  </a:moveTo>
                  <a:lnTo>
                    <a:pt x="14" y="11"/>
                  </a:lnTo>
                  <a:lnTo>
                    <a:pt x="22" y="8"/>
                  </a:lnTo>
                  <a:lnTo>
                    <a:pt x="29" y="5"/>
                  </a:lnTo>
                  <a:lnTo>
                    <a:pt x="37" y="3"/>
                  </a:lnTo>
                  <a:lnTo>
                    <a:pt x="45" y="2"/>
                  </a:lnTo>
                  <a:lnTo>
                    <a:pt x="52" y="0"/>
                  </a:lnTo>
                  <a:lnTo>
                    <a:pt x="60" y="0"/>
                  </a:lnTo>
                  <a:lnTo>
                    <a:pt x="68" y="0"/>
                  </a:lnTo>
                  <a:lnTo>
                    <a:pt x="76" y="0"/>
                  </a:lnTo>
                  <a:lnTo>
                    <a:pt x="84" y="1"/>
                  </a:lnTo>
                  <a:lnTo>
                    <a:pt x="92" y="2"/>
                  </a:lnTo>
                  <a:lnTo>
                    <a:pt x="99" y="4"/>
                  </a:lnTo>
                  <a:lnTo>
                    <a:pt x="107" y="6"/>
                  </a:lnTo>
                  <a:lnTo>
                    <a:pt x="114" y="8"/>
                  </a:lnTo>
                  <a:lnTo>
                    <a:pt x="122" y="11"/>
                  </a:lnTo>
                  <a:lnTo>
                    <a:pt x="129" y="15"/>
                  </a:lnTo>
                  <a:lnTo>
                    <a:pt x="136" y="18"/>
                  </a:lnTo>
                  <a:lnTo>
                    <a:pt x="143" y="22"/>
                  </a:lnTo>
                  <a:lnTo>
                    <a:pt x="150" y="27"/>
                  </a:lnTo>
                  <a:lnTo>
                    <a:pt x="156" y="32"/>
                  </a:lnTo>
                  <a:lnTo>
                    <a:pt x="162" y="37"/>
                  </a:lnTo>
                  <a:lnTo>
                    <a:pt x="168" y="42"/>
                  </a:lnTo>
                  <a:lnTo>
                    <a:pt x="174" y="48"/>
                  </a:lnTo>
                  <a:lnTo>
                    <a:pt x="179" y="54"/>
                  </a:lnTo>
                  <a:lnTo>
                    <a:pt x="184" y="61"/>
                  </a:lnTo>
                  <a:lnTo>
                    <a:pt x="188" y="67"/>
                  </a:lnTo>
                  <a:lnTo>
                    <a:pt x="193" y="74"/>
                  </a:lnTo>
                  <a:lnTo>
                    <a:pt x="196" y="82"/>
                  </a:lnTo>
                  <a:lnTo>
                    <a:pt x="200" y="89"/>
                  </a:lnTo>
                  <a:lnTo>
                    <a:pt x="203" y="97"/>
                  </a:lnTo>
                  <a:lnTo>
                    <a:pt x="206" y="105"/>
                  </a:lnTo>
                  <a:lnTo>
                    <a:pt x="211" y="121"/>
                  </a:lnTo>
                  <a:lnTo>
                    <a:pt x="214" y="129"/>
                  </a:lnTo>
                  <a:lnTo>
                    <a:pt x="218" y="137"/>
                  </a:lnTo>
                  <a:lnTo>
                    <a:pt x="222" y="145"/>
                  </a:lnTo>
                  <a:lnTo>
                    <a:pt x="227" y="152"/>
                  </a:lnTo>
                  <a:lnTo>
                    <a:pt x="232" y="160"/>
                  </a:lnTo>
                  <a:lnTo>
                    <a:pt x="237" y="167"/>
                  </a:lnTo>
                  <a:lnTo>
                    <a:pt x="242" y="175"/>
                  </a:lnTo>
                  <a:lnTo>
                    <a:pt x="247" y="182"/>
                  </a:lnTo>
                  <a:lnTo>
                    <a:pt x="253" y="189"/>
                  </a:lnTo>
                  <a:lnTo>
                    <a:pt x="258" y="196"/>
                  </a:lnTo>
                  <a:lnTo>
                    <a:pt x="264" y="204"/>
                  </a:lnTo>
                  <a:lnTo>
                    <a:pt x="270" y="211"/>
                  </a:lnTo>
                  <a:lnTo>
                    <a:pt x="276" y="218"/>
                  </a:lnTo>
                  <a:lnTo>
                    <a:pt x="282" y="225"/>
                  </a:lnTo>
                  <a:lnTo>
                    <a:pt x="288" y="232"/>
                  </a:lnTo>
                  <a:lnTo>
                    <a:pt x="293" y="239"/>
                  </a:lnTo>
                  <a:lnTo>
                    <a:pt x="299" y="247"/>
                  </a:lnTo>
                  <a:lnTo>
                    <a:pt x="304" y="254"/>
                  </a:lnTo>
                  <a:lnTo>
                    <a:pt x="310" y="262"/>
                  </a:lnTo>
                  <a:lnTo>
                    <a:pt x="315" y="269"/>
                  </a:lnTo>
                  <a:lnTo>
                    <a:pt x="320" y="277"/>
                  </a:lnTo>
                  <a:lnTo>
                    <a:pt x="324" y="285"/>
                  </a:lnTo>
                  <a:lnTo>
                    <a:pt x="329" y="292"/>
                  </a:lnTo>
                  <a:lnTo>
                    <a:pt x="333" y="301"/>
                  </a:lnTo>
                  <a:lnTo>
                    <a:pt x="336" y="309"/>
                  </a:lnTo>
                  <a:lnTo>
                    <a:pt x="340" y="317"/>
                  </a:lnTo>
                  <a:lnTo>
                    <a:pt x="342" y="326"/>
                  </a:lnTo>
                  <a:lnTo>
                    <a:pt x="345" y="335"/>
                  </a:lnTo>
                  <a:lnTo>
                    <a:pt x="346" y="344"/>
                  </a:lnTo>
                  <a:lnTo>
                    <a:pt x="348" y="353"/>
                  </a:lnTo>
                  <a:lnTo>
                    <a:pt x="350" y="370"/>
                  </a:lnTo>
                  <a:lnTo>
                    <a:pt x="352" y="379"/>
                  </a:lnTo>
                  <a:lnTo>
                    <a:pt x="354" y="388"/>
                  </a:lnTo>
                  <a:lnTo>
                    <a:pt x="356" y="397"/>
                  </a:lnTo>
                  <a:lnTo>
                    <a:pt x="359" y="406"/>
                  </a:lnTo>
                  <a:lnTo>
                    <a:pt x="361" y="415"/>
                  </a:lnTo>
                  <a:lnTo>
                    <a:pt x="364" y="424"/>
                  </a:lnTo>
                  <a:lnTo>
                    <a:pt x="367" y="434"/>
                  </a:lnTo>
                  <a:lnTo>
                    <a:pt x="370" y="443"/>
                  </a:lnTo>
                  <a:lnTo>
                    <a:pt x="373" y="452"/>
                  </a:lnTo>
                  <a:lnTo>
                    <a:pt x="376" y="462"/>
                  </a:lnTo>
                  <a:lnTo>
                    <a:pt x="379" y="471"/>
                  </a:lnTo>
                  <a:lnTo>
                    <a:pt x="382" y="480"/>
                  </a:lnTo>
                  <a:lnTo>
                    <a:pt x="385" y="490"/>
                  </a:lnTo>
                  <a:lnTo>
                    <a:pt x="388" y="500"/>
                  </a:lnTo>
                  <a:lnTo>
                    <a:pt x="391" y="509"/>
                  </a:lnTo>
                  <a:lnTo>
                    <a:pt x="394" y="518"/>
                  </a:lnTo>
                  <a:lnTo>
                    <a:pt x="396" y="528"/>
                  </a:lnTo>
                  <a:lnTo>
                    <a:pt x="398" y="537"/>
                  </a:lnTo>
                  <a:lnTo>
                    <a:pt x="401" y="547"/>
                  </a:lnTo>
                  <a:lnTo>
                    <a:pt x="403" y="556"/>
                  </a:lnTo>
                  <a:lnTo>
                    <a:pt x="404" y="566"/>
                  </a:lnTo>
                  <a:lnTo>
                    <a:pt x="406" y="575"/>
                  </a:lnTo>
                  <a:lnTo>
                    <a:pt x="407" y="584"/>
                  </a:lnTo>
                  <a:lnTo>
                    <a:pt x="408" y="594"/>
                  </a:lnTo>
                  <a:lnTo>
                    <a:pt x="408" y="603"/>
                  </a:lnTo>
                  <a:lnTo>
                    <a:pt x="408" y="612"/>
                  </a:lnTo>
                  <a:lnTo>
                    <a:pt x="407" y="621"/>
                  </a:lnTo>
                  <a:lnTo>
                    <a:pt x="406" y="630"/>
                  </a:lnTo>
                  <a:lnTo>
                    <a:pt x="405" y="639"/>
                  </a:lnTo>
                  <a:lnTo>
                    <a:pt x="403" y="648"/>
                  </a:lnTo>
                  <a:lnTo>
                    <a:pt x="398" y="662"/>
                  </a:lnTo>
                  <a:lnTo>
                    <a:pt x="394" y="668"/>
                  </a:lnTo>
                  <a:lnTo>
                    <a:pt x="389" y="674"/>
                  </a:lnTo>
                  <a:lnTo>
                    <a:pt x="384" y="679"/>
                  </a:lnTo>
                  <a:lnTo>
                    <a:pt x="378" y="684"/>
                  </a:lnTo>
                  <a:lnTo>
                    <a:pt x="371" y="688"/>
                  </a:lnTo>
                  <a:lnTo>
                    <a:pt x="364" y="692"/>
                  </a:lnTo>
                  <a:lnTo>
                    <a:pt x="356" y="695"/>
                  </a:lnTo>
                  <a:lnTo>
                    <a:pt x="348" y="698"/>
                  </a:lnTo>
                  <a:lnTo>
                    <a:pt x="339" y="701"/>
                  </a:lnTo>
                  <a:lnTo>
                    <a:pt x="330" y="703"/>
                  </a:lnTo>
                  <a:lnTo>
                    <a:pt x="321" y="705"/>
                  </a:lnTo>
                  <a:lnTo>
                    <a:pt x="312" y="707"/>
                  </a:lnTo>
                  <a:lnTo>
                    <a:pt x="302" y="708"/>
                  </a:lnTo>
                  <a:lnTo>
                    <a:pt x="292" y="709"/>
                  </a:lnTo>
                  <a:lnTo>
                    <a:pt x="282" y="710"/>
                  </a:lnTo>
                  <a:lnTo>
                    <a:pt x="273" y="710"/>
                  </a:lnTo>
                  <a:lnTo>
                    <a:pt x="263" y="710"/>
                  </a:lnTo>
                  <a:lnTo>
                    <a:pt x="253" y="710"/>
                  </a:lnTo>
                  <a:lnTo>
                    <a:pt x="243" y="710"/>
                  </a:lnTo>
                  <a:lnTo>
                    <a:pt x="234" y="709"/>
                  </a:lnTo>
                  <a:lnTo>
                    <a:pt x="224" y="708"/>
                  </a:lnTo>
                  <a:lnTo>
                    <a:pt x="215" y="708"/>
                  </a:lnTo>
                  <a:lnTo>
                    <a:pt x="206" y="706"/>
                  </a:lnTo>
                  <a:lnTo>
                    <a:pt x="198" y="705"/>
                  </a:lnTo>
                  <a:lnTo>
                    <a:pt x="190" y="704"/>
                  </a:lnTo>
                  <a:lnTo>
                    <a:pt x="182" y="702"/>
                  </a:lnTo>
                  <a:lnTo>
                    <a:pt x="175" y="701"/>
                  </a:lnTo>
                  <a:lnTo>
                    <a:pt x="169" y="699"/>
                  </a:lnTo>
                  <a:lnTo>
                    <a:pt x="163" y="698"/>
                  </a:lnTo>
                  <a:lnTo>
                    <a:pt x="158" y="69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89" name="Freeform 5"/>
            <p:cNvSpPr>
              <a:spLocks/>
            </p:cNvSpPr>
            <p:nvPr/>
          </p:nvSpPr>
          <p:spPr bwMode="auto">
            <a:xfrm>
              <a:off x="3291" y="2622"/>
              <a:ext cx="437" cy="265"/>
            </a:xfrm>
            <a:custGeom>
              <a:avLst/>
              <a:gdLst/>
              <a:ahLst/>
              <a:cxnLst>
                <a:cxn ang="0">
                  <a:pos x="11" y="1"/>
                </a:cxn>
                <a:cxn ang="0">
                  <a:pos x="24" y="0"/>
                </a:cxn>
                <a:cxn ang="0">
                  <a:pos x="37" y="2"/>
                </a:cxn>
                <a:cxn ang="0">
                  <a:pos x="52" y="5"/>
                </a:cxn>
                <a:cxn ang="0">
                  <a:pos x="67" y="9"/>
                </a:cxn>
                <a:cxn ang="0">
                  <a:pos x="83" y="14"/>
                </a:cxn>
                <a:cxn ang="0">
                  <a:pos x="99" y="20"/>
                </a:cxn>
                <a:cxn ang="0">
                  <a:pos x="115" y="28"/>
                </a:cxn>
                <a:cxn ang="0">
                  <a:pos x="131" y="35"/>
                </a:cxn>
                <a:cxn ang="0">
                  <a:pos x="147" y="44"/>
                </a:cxn>
                <a:cxn ang="0">
                  <a:pos x="162" y="52"/>
                </a:cxn>
                <a:cxn ang="0">
                  <a:pos x="177" y="60"/>
                </a:cxn>
                <a:cxn ang="0">
                  <a:pos x="190" y="68"/>
                </a:cxn>
                <a:cxn ang="0">
                  <a:pos x="202" y="76"/>
                </a:cxn>
                <a:cxn ang="0">
                  <a:pos x="213" y="83"/>
                </a:cxn>
                <a:cxn ang="0">
                  <a:pos x="222" y="90"/>
                </a:cxn>
                <a:cxn ang="0">
                  <a:pos x="235" y="101"/>
                </a:cxn>
                <a:cxn ang="0">
                  <a:pos x="241" y="109"/>
                </a:cxn>
                <a:cxn ang="0">
                  <a:pos x="245" y="117"/>
                </a:cxn>
                <a:cxn ang="0">
                  <a:pos x="247" y="125"/>
                </a:cxn>
                <a:cxn ang="0">
                  <a:pos x="249" y="133"/>
                </a:cxn>
                <a:cxn ang="0">
                  <a:pos x="249" y="141"/>
                </a:cxn>
                <a:cxn ang="0">
                  <a:pos x="249" y="149"/>
                </a:cxn>
                <a:cxn ang="0">
                  <a:pos x="249" y="157"/>
                </a:cxn>
                <a:cxn ang="0">
                  <a:pos x="249" y="165"/>
                </a:cxn>
                <a:cxn ang="0">
                  <a:pos x="250" y="173"/>
                </a:cxn>
                <a:cxn ang="0">
                  <a:pos x="251" y="181"/>
                </a:cxn>
                <a:cxn ang="0">
                  <a:pos x="254" y="188"/>
                </a:cxn>
                <a:cxn ang="0">
                  <a:pos x="258" y="196"/>
                </a:cxn>
                <a:cxn ang="0">
                  <a:pos x="264" y="203"/>
                </a:cxn>
                <a:cxn ang="0">
                  <a:pos x="272" y="210"/>
                </a:cxn>
                <a:cxn ang="0">
                  <a:pos x="287" y="219"/>
                </a:cxn>
                <a:cxn ang="0">
                  <a:pos x="296" y="225"/>
                </a:cxn>
                <a:cxn ang="0">
                  <a:pos x="306" y="230"/>
                </a:cxn>
                <a:cxn ang="0">
                  <a:pos x="315" y="236"/>
                </a:cxn>
                <a:cxn ang="0">
                  <a:pos x="325" y="241"/>
                </a:cxn>
                <a:cxn ang="0">
                  <a:pos x="334" y="245"/>
                </a:cxn>
                <a:cxn ang="0">
                  <a:pos x="344" y="250"/>
                </a:cxn>
                <a:cxn ang="0">
                  <a:pos x="353" y="253"/>
                </a:cxn>
                <a:cxn ang="0">
                  <a:pos x="363" y="256"/>
                </a:cxn>
                <a:cxn ang="0">
                  <a:pos x="373" y="259"/>
                </a:cxn>
                <a:cxn ang="0">
                  <a:pos x="383" y="261"/>
                </a:cxn>
                <a:cxn ang="0">
                  <a:pos x="393" y="263"/>
                </a:cxn>
                <a:cxn ang="0">
                  <a:pos x="403" y="264"/>
                </a:cxn>
                <a:cxn ang="0">
                  <a:pos x="414" y="264"/>
                </a:cxn>
                <a:cxn ang="0">
                  <a:pos x="425" y="263"/>
                </a:cxn>
                <a:cxn ang="0">
                  <a:pos x="436" y="261"/>
                </a:cxn>
              </a:cxnLst>
              <a:rect l="0" t="0" r="r" b="b"/>
              <a:pathLst>
                <a:path w="437" h="265">
                  <a:moveTo>
                    <a:pt x="0" y="4"/>
                  </a:moveTo>
                  <a:lnTo>
                    <a:pt x="11" y="1"/>
                  </a:lnTo>
                  <a:lnTo>
                    <a:pt x="17" y="0"/>
                  </a:lnTo>
                  <a:lnTo>
                    <a:pt x="24" y="0"/>
                  </a:lnTo>
                  <a:lnTo>
                    <a:pt x="30" y="1"/>
                  </a:lnTo>
                  <a:lnTo>
                    <a:pt x="37" y="2"/>
                  </a:lnTo>
                  <a:lnTo>
                    <a:pt x="45" y="3"/>
                  </a:lnTo>
                  <a:lnTo>
                    <a:pt x="52" y="5"/>
                  </a:lnTo>
                  <a:lnTo>
                    <a:pt x="59" y="6"/>
                  </a:lnTo>
                  <a:lnTo>
                    <a:pt x="67" y="9"/>
                  </a:lnTo>
                  <a:lnTo>
                    <a:pt x="75" y="11"/>
                  </a:lnTo>
                  <a:lnTo>
                    <a:pt x="83" y="14"/>
                  </a:lnTo>
                  <a:lnTo>
                    <a:pt x="91" y="17"/>
                  </a:lnTo>
                  <a:lnTo>
                    <a:pt x="99" y="20"/>
                  </a:lnTo>
                  <a:lnTo>
                    <a:pt x="107" y="24"/>
                  </a:lnTo>
                  <a:lnTo>
                    <a:pt x="115" y="28"/>
                  </a:lnTo>
                  <a:lnTo>
                    <a:pt x="123" y="32"/>
                  </a:lnTo>
                  <a:lnTo>
                    <a:pt x="131" y="35"/>
                  </a:lnTo>
                  <a:lnTo>
                    <a:pt x="139" y="39"/>
                  </a:lnTo>
                  <a:lnTo>
                    <a:pt x="147" y="44"/>
                  </a:lnTo>
                  <a:lnTo>
                    <a:pt x="155" y="48"/>
                  </a:lnTo>
                  <a:lnTo>
                    <a:pt x="162" y="52"/>
                  </a:lnTo>
                  <a:lnTo>
                    <a:pt x="169" y="56"/>
                  </a:lnTo>
                  <a:lnTo>
                    <a:pt x="177" y="60"/>
                  </a:lnTo>
                  <a:lnTo>
                    <a:pt x="183" y="64"/>
                  </a:lnTo>
                  <a:lnTo>
                    <a:pt x="190" y="68"/>
                  </a:lnTo>
                  <a:lnTo>
                    <a:pt x="196" y="72"/>
                  </a:lnTo>
                  <a:lnTo>
                    <a:pt x="202" y="76"/>
                  </a:lnTo>
                  <a:lnTo>
                    <a:pt x="208" y="80"/>
                  </a:lnTo>
                  <a:lnTo>
                    <a:pt x="213" y="83"/>
                  </a:lnTo>
                  <a:lnTo>
                    <a:pt x="218" y="86"/>
                  </a:lnTo>
                  <a:lnTo>
                    <a:pt x="222" y="90"/>
                  </a:lnTo>
                  <a:lnTo>
                    <a:pt x="231" y="97"/>
                  </a:lnTo>
                  <a:lnTo>
                    <a:pt x="235" y="101"/>
                  </a:lnTo>
                  <a:lnTo>
                    <a:pt x="238" y="105"/>
                  </a:lnTo>
                  <a:lnTo>
                    <a:pt x="241" y="109"/>
                  </a:lnTo>
                  <a:lnTo>
                    <a:pt x="243" y="113"/>
                  </a:lnTo>
                  <a:lnTo>
                    <a:pt x="245" y="117"/>
                  </a:lnTo>
                  <a:lnTo>
                    <a:pt x="246" y="121"/>
                  </a:lnTo>
                  <a:lnTo>
                    <a:pt x="247" y="125"/>
                  </a:lnTo>
                  <a:lnTo>
                    <a:pt x="248" y="129"/>
                  </a:lnTo>
                  <a:lnTo>
                    <a:pt x="249" y="133"/>
                  </a:lnTo>
                  <a:lnTo>
                    <a:pt x="249" y="137"/>
                  </a:lnTo>
                  <a:lnTo>
                    <a:pt x="249" y="141"/>
                  </a:lnTo>
                  <a:lnTo>
                    <a:pt x="249" y="145"/>
                  </a:lnTo>
                  <a:lnTo>
                    <a:pt x="249" y="149"/>
                  </a:lnTo>
                  <a:lnTo>
                    <a:pt x="249" y="153"/>
                  </a:lnTo>
                  <a:lnTo>
                    <a:pt x="249" y="157"/>
                  </a:lnTo>
                  <a:lnTo>
                    <a:pt x="249" y="161"/>
                  </a:lnTo>
                  <a:lnTo>
                    <a:pt x="249" y="165"/>
                  </a:lnTo>
                  <a:lnTo>
                    <a:pt x="250" y="169"/>
                  </a:lnTo>
                  <a:lnTo>
                    <a:pt x="250" y="173"/>
                  </a:lnTo>
                  <a:lnTo>
                    <a:pt x="251" y="177"/>
                  </a:lnTo>
                  <a:lnTo>
                    <a:pt x="251" y="181"/>
                  </a:lnTo>
                  <a:lnTo>
                    <a:pt x="253" y="185"/>
                  </a:lnTo>
                  <a:lnTo>
                    <a:pt x="254" y="188"/>
                  </a:lnTo>
                  <a:lnTo>
                    <a:pt x="256" y="192"/>
                  </a:lnTo>
                  <a:lnTo>
                    <a:pt x="258" y="196"/>
                  </a:lnTo>
                  <a:lnTo>
                    <a:pt x="261" y="200"/>
                  </a:lnTo>
                  <a:lnTo>
                    <a:pt x="264" y="203"/>
                  </a:lnTo>
                  <a:lnTo>
                    <a:pt x="268" y="207"/>
                  </a:lnTo>
                  <a:lnTo>
                    <a:pt x="272" y="210"/>
                  </a:lnTo>
                  <a:lnTo>
                    <a:pt x="277" y="214"/>
                  </a:lnTo>
                  <a:lnTo>
                    <a:pt x="287" y="219"/>
                  </a:lnTo>
                  <a:lnTo>
                    <a:pt x="291" y="222"/>
                  </a:lnTo>
                  <a:lnTo>
                    <a:pt x="296" y="225"/>
                  </a:lnTo>
                  <a:lnTo>
                    <a:pt x="301" y="228"/>
                  </a:lnTo>
                  <a:lnTo>
                    <a:pt x="306" y="230"/>
                  </a:lnTo>
                  <a:lnTo>
                    <a:pt x="311" y="233"/>
                  </a:lnTo>
                  <a:lnTo>
                    <a:pt x="315" y="236"/>
                  </a:lnTo>
                  <a:lnTo>
                    <a:pt x="320" y="238"/>
                  </a:lnTo>
                  <a:lnTo>
                    <a:pt x="325" y="241"/>
                  </a:lnTo>
                  <a:lnTo>
                    <a:pt x="329" y="243"/>
                  </a:lnTo>
                  <a:lnTo>
                    <a:pt x="334" y="245"/>
                  </a:lnTo>
                  <a:lnTo>
                    <a:pt x="339" y="248"/>
                  </a:lnTo>
                  <a:lnTo>
                    <a:pt x="344" y="250"/>
                  </a:lnTo>
                  <a:lnTo>
                    <a:pt x="349" y="252"/>
                  </a:lnTo>
                  <a:lnTo>
                    <a:pt x="353" y="253"/>
                  </a:lnTo>
                  <a:lnTo>
                    <a:pt x="358" y="255"/>
                  </a:lnTo>
                  <a:lnTo>
                    <a:pt x="363" y="256"/>
                  </a:lnTo>
                  <a:lnTo>
                    <a:pt x="368" y="258"/>
                  </a:lnTo>
                  <a:lnTo>
                    <a:pt x="373" y="259"/>
                  </a:lnTo>
                  <a:lnTo>
                    <a:pt x="378" y="260"/>
                  </a:lnTo>
                  <a:lnTo>
                    <a:pt x="383" y="261"/>
                  </a:lnTo>
                  <a:lnTo>
                    <a:pt x="388" y="262"/>
                  </a:lnTo>
                  <a:lnTo>
                    <a:pt x="393" y="263"/>
                  </a:lnTo>
                  <a:lnTo>
                    <a:pt x="398" y="263"/>
                  </a:lnTo>
                  <a:lnTo>
                    <a:pt x="403" y="264"/>
                  </a:lnTo>
                  <a:lnTo>
                    <a:pt x="409" y="264"/>
                  </a:lnTo>
                  <a:lnTo>
                    <a:pt x="414" y="264"/>
                  </a:lnTo>
                  <a:lnTo>
                    <a:pt x="419" y="263"/>
                  </a:lnTo>
                  <a:lnTo>
                    <a:pt x="425" y="263"/>
                  </a:lnTo>
                  <a:lnTo>
                    <a:pt x="430" y="262"/>
                  </a:lnTo>
                  <a:lnTo>
                    <a:pt x="436" y="26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0" name="Freeform 6"/>
            <p:cNvSpPr>
              <a:spLocks/>
            </p:cNvSpPr>
            <p:nvPr/>
          </p:nvSpPr>
          <p:spPr bwMode="auto">
            <a:xfrm>
              <a:off x="3054" y="1039"/>
              <a:ext cx="657" cy="444"/>
            </a:xfrm>
            <a:custGeom>
              <a:avLst/>
              <a:gdLst/>
              <a:ahLst/>
              <a:cxnLst>
                <a:cxn ang="0">
                  <a:pos x="652" y="413"/>
                </a:cxn>
                <a:cxn ang="0">
                  <a:pos x="656" y="382"/>
                </a:cxn>
                <a:cxn ang="0">
                  <a:pos x="646" y="352"/>
                </a:cxn>
                <a:cxn ang="0">
                  <a:pos x="627" y="323"/>
                </a:cxn>
                <a:cxn ang="0">
                  <a:pos x="599" y="295"/>
                </a:cxn>
                <a:cxn ang="0">
                  <a:pos x="567" y="269"/>
                </a:cxn>
                <a:cxn ang="0">
                  <a:pos x="531" y="247"/>
                </a:cxn>
                <a:cxn ang="0">
                  <a:pos x="496" y="227"/>
                </a:cxn>
                <a:cxn ang="0">
                  <a:pos x="463" y="211"/>
                </a:cxn>
                <a:cxn ang="0">
                  <a:pos x="434" y="199"/>
                </a:cxn>
                <a:cxn ang="0">
                  <a:pos x="408" y="191"/>
                </a:cxn>
                <a:cxn ang="0">
                  <a:pos x="394" y="182"/>
                </a:cxn>
                <a:cxn ang="0">
                  <a:pos x="383" y="172"/>
                </a:cxn>
                <a:cxn ang="0">
                  <a:pos x="372" y="160"/>
                </a:cxn>
                <a:cxn ang="0">
                  <a:pos x="362" y="147"/>
                </a:cxn>
                <a:cxn ang="0">
                  <a:pos x="353" y="135"/>
                </a:cxn>
                <a:cxn ang="0">
                  <a:pos x="343" y="122"/>
                </a:cxn>
                <a:cxn ang="0">
                  <a:pos x="332" y="111"/>
                </a:cxn>
                <a:cxn ang="0">
                  <a:pos x="318" y="101"/>
                </a:cxn>
                <a:cxn ang="0">
                  <a:pos x="303" y="94"/>
                </a:cxn>
                <a:cxn ang="0">
                  <a:pos x="285" y="90"/>
                </a:cxn>
                <a:cxn ang="0">
                  <a:pos x="276" y="90"/>
                </a:cxn>
                <a:cxn ang="0">
                  <a:pos x="267" y="91"/>
                </a:cxn>
                <a:cxn ang="0">
                  <a:pos x="258" y="91"/>
                </a:cxn>
                <a:cxn ang="0">
                  <a:pos x="247" y="93"/>
                </a:cxn>
                <a:cxn ang="0">
                  <a:pos x="236" y="94"/>
                </a:cxn>
                <a:cxn ang="0">
                  <a:pos x="224" y="95"/>
                </a:cxn>
                <a:cxn ang="0">
                  <a:pos x="214" y="95"/>
                </a:cxn>
                <a:cxn ang="0">
                  <a:pos x="205" y="95"/>
                </a:cxn>
                <a:cxn ang="0">
                  <a:pos x="197" y="93"/>
                </a:cxn>
                <a:cxn ang="0">
                  <a:pos x="191" y="91"/>
                </a:cxn>
                <a:cxn ang="0">
                  <a:pos x="181" y="80"/>
                </a:cxn>
                <a:cxn ang="0">
                  <a:pos x="175" y="70"/>
                </a:cxn>
                <a:cxn ang="0">
                  <a:pos x="171" y="61"/>
                </a:cxn>
                <a:cxn ang="0">
                  <a:pos x="168" y="51"/>
                </a:cxn>
                <a:cxn ang="0">
                  <a:pos x="166" y="42"/>
                </a:cxn>
                <a:cxn ang="0">
                  <a:pos x="164" y="33"/>
                </a:cxn>
                <a:cxn ang="0">
                  <a:pos x="160" y="25"/>
                </a:cxn>
                <a:cxn ang="0">
                  <a:pos x="155" y="19"/>
                </a:cxn>
                <a:cxn ang="0">
                  <a:pos x="147" y="12"/>
                </a:cxn>
                <a:cxn ang="0">
                  <a:pos x="136" y="7"/>
                </a:cxn>
                <a:cxn ang="0">
                  <a:pos x="119" y="3"/>
                </a:cxn>
                <a:cxn ang="0">
                  <a:pos x="108" y="1"/>
                </a:cxn>
                <a:cxn ang="0">
                  <a:pos x="96" y="0"/>
                </a:cxn>
                <a:cxn ang="0">
                  <a:pos x="84" y="0"/>
                </a:cxn>
                <a:cxn ang="0">
                  <a:pos x="72" y="0"/>
                </a:cxn>
                <a:cxn ang="0">
                  <a:pos x="59" y="1"/>
                </a:cxn>
                <a:cxn ang="0">
                  <a:pos x="47" y="1"/>
                </a:cxn>
                <a:cxn ang="0">
                  <a:pos x="35" y="3"/>
                </a:cxn>
                <a:cxn ang="0">
                  <a:pos x="23" y="3"/>
                </a:cxn>
                <a:cxn ang="0">
                  <a:pos x="11" y="4"/>
                </a:cxn>
                <a:cxn ang="0">
                  <a:pos x="0" y="4"/>
                </a:cxn>
              </a:cxnLst>
              <a:rect l="0" t="0" r="r" b="b"/>
              <a:pathLst>
                <a:path w="657" h="444">
                  <a:moveTo>
                    <a:pt x="633" y="443"/>
                  </a:moveTo>
                  <a:lnTo>
                    <a:pt x="648" y="423"/>
                  </a:lnTo>
                  <a:lnTo>
                    <a:pt x="652" y="413"/>
                  </a:lnTo>
                  <a:lnTo>
                    <a:pt x="655" y="403"/>
                  </a:lnTo>
                  <a:lnTo>
                    <a:pt x="656" y="392"/>
                  </a:lnTo>
                  <a:lnTo>
                    <a:pt x="656" y="382"/>
                  </a:lnTo>
                  <a:lnTo>
                    <a:pt x="654" y="372"/>
                  </a:lnTo>
                  <a:lnTo>
                    <a:pt x="650" y="362"/>
                  </a:lnTo>
                  <a:lnTo>
                    <a:pt x="646" y="352"/>
                  </a:lnTo>
                  <a:lnTo>
                    <a:pt x="641" y="342"/>
                  </a:lnTo>
                  <a:lnTo>
                    <a:pt x="634" y="333"/>
                  </a:lnTo>
                  <a:lnTo>
                    <a:pt x="627" y="323"/>
                  </a:lnTo>
                  <a:lnTo>
                    <a:pt x="618" y="313"/>
                  </a:lnTo>
                  <a:lnTo>
                    <a:pt x="609" y="304"/>
                  </a:lnTo>
                  <a:lnTo>
                    <a:pt x="599" y="295"/>
                  </a:lnTo>
                  <a:lnTo>
                    <a:pt x="589" y="286"/>
                  </a:lnTo>
                  <a:lnTo>
                    <a:pt x="578" y="278"/>
                  </a:lnTo>
                  <a:lnTo>
                    <a:pt x="567" y="269"/>
                  </a:lnTo>
                  <a:lnTo>
                    <a:pt x="555" y="261"/>
                  </a:lnTo>
                  <a:lnTo>
                    <a:pt x="543" y="254"/>
                  </a:lnTo>
                  <a:lnTo>
                    <a:pt x="531" y="247"/>
                  </a:lnTo>
                  <a:lnTo>
                    <a:pt x="520" y="239"/>
                  </a:lnTo>
                  <a:lnTo>
                    <a:pt x="508" y="233"/>
                  </a:lnTo>
                  <a:lnTo>
                    <a:pt x="496" y="227"/>
                  </a:lnTo>
                  <a:lnTo>
                    <a:pt x="484" y="221"/>
                  </a:lnTo>
                  <a:lnTo>
                    <a:pt x="473" y="216"/>
                  </a:lnTo>
                  <a:lnTo>
                    <a:pt x="463" y="211"/>
                  </a:lnTo>
                  <a:lnTo>
                    <a:pt x="452" y="207"/>
                  </a:lnTo>
                  <a:lnTo>
                    <a:pt x="443" y="203"/>
                  </a:lnTo>
                  <a:lnTo>
                    <a:pt x="434" y="199"/>
                  </a:lnTo>
                  <a:lnTo>
                    <a:pt x="426" y="197"/>
                  </a:lnTo>
                  <a:lnTo>
                    <a:pt x="420" y="195"/>
                  </a:lnTo>
                  <a:lnTo>
                    <a:pt x="408" y="191"/>
                  </a:lnTo>
                  <a:lnTo>
                    <a:pt x="404" y="188"/>
                  </a:lnTo>
                  <a:lnTo>
                    <a:pt x="399" y="185"/>
                  </a:lnTo>
                  <a:lnTo>
                    <a:pt x="394" y="182"/>
                  </a:lnTo>
                  <a:lnTo>
                    <a:pt x="390" y="179"/>
                  </a:lnTo>
                  <a:lnTo>
                    <a:pt x="386" y="175"/>
                  </a:lnTo>
                  <a:lnTo>
                    <a:pt x="383" y="172"/>
                  </a:lnTo>
                  <a:lnTo>
                    <a:pt x="379" y="168"/>
                  </a:lnTo>
                  <a:lnTo>
                    <a:pt x="376" y="164"/>
                  </a:lnTo>
                  <a:lnTo>
                    <a:pt x="372" y="160"/>
                  </a:lnTo>
                  <a:lnTo>
                    <a:pt x="369" y="156"/>
                  </a:lnTo>
                  <a:lnTo>
                    <a:pt x="366" y="152"/>
                  </a:lnTo>
                  <a:lnTo>
                    <a:pt x="362" y="147"/>
                  </a:lnTo>
                  <a:lnTo>
                    <a:pt x="359" y="143"/>
                  </a:lnTo>
                  <a:lnTo>
                    <a:pt x="356" y="139"/>
                  </a:lnTo>
                  <a:lnTo>
                    <a:pt x="353" y="135"/>
                  </a:lnTo>
                  <a:lnTo>
                    <a:pt x="350" y="130"/>
                  </a:lnTo>
                  <a:lnTo>
                    <a:pt x="346" y="126"/>
                  </a:lnTo>
                  <a:lnTo>
                    <a:pt x="343" y="122"/>
                  </a:lnTo>
                  <a:lnTo>
                    <a:pt x="339" y="118"/>
                  </a:lnTo>
                  <a:lnTo>
                    <a:pt x="336" y="114"/>
                  </a:lnTo>
                  <a:lnTo>
                    <a:pt x="332" y="111"/>
                  </a:lnTo>
                  <a:lnTo>
                    <a:pt x="328" y="107"/>
                  </a:lnTo>
                  <a:lnTo>
                    <a:pt x="323" y="104"/>
                  </a:lnTo>
                  <a:lnTo>
                    <a:pt x="318" y="101"/>
                  </a:lnTo>
                  <a:lnTo>
                    <a:pt x="314" y="99"/>
                  </a:lnTo>
                  <a:lnTo>
                    <a:pt x="308" y="96"/>
                  </a:lnTo>
                  <a:lnTo>
                    <a:pt x="303" y="94"/>
                  </a:lnTo>
                  <a:lnTo>
                    <a:pt x="297" y="92"/>
                  </a:lnTo>
                  <a:lnTo>
                    <a:pt x="291" y="91"/>
                  </a:lnTo>
                  <a:lnTo>
                    <a:pt x="285" y="90"/>
                  </a:lnTo>
                  <a:lnTo>
                    <a:pt x="281" y="90"/>
                  </a:lnTo>
                  <a:lnTo>
                    <a:pt x="278" y="90"/>
                  </a:lnTo>
                  <a:lnTo>
                    <a:pt x="276" y="90"/>
                  </a:lnTo>
                  <a:lnTo>
                    <a:pt x="273" y="90"/>
                  </a:lnTo>
                  <a:lnTo>
                    <a:pt x="270" y="90"/>
                  </a:lnTo>
                  <a:lnTo>
                    <a:pt x="267" y="91"/>
                  </a:lnTo>
                  <a:lnTo>
                    <a:pt x="264" y="91"/>
                  </a:lnTo>
                  <a:lnTo>
                    <a:pt x="261" y="91"/>
                  </a:lnTo>
                  <a:lnTo>
                    <a:pt x="258" y="91"/>
                  </a:lnTo>
                  <a:lnTo>
                    <a:pt x="254" y="92"/>
                  </a:lnTo>
                  <a:lnTo>
                    <a:pt x="250" y="92"/>
                  </a:lnTo>
                  <a:lnTo>
                    <a:pt x="247" y="93"/>
                  </a:lnTo>
                  <a:lnTo>
                    <a:pt x="243" y="93"/>
                  </a:lnTo>
                  <a:lnTo>
                    <a:pt x="239" y="93"/>
                  </a:lnTo>
                  <a:lnTo>
                    <a:pt x="236" y="94"/>
                  </a:lnTo>
                  <a:lnTo>
                    <a:pt x="232" y="94"/>
                  </a:lnTo>
                  <a:lnTo>
                    <a:pt x="228" y="95"/>
                  </a:lnTo>
                  <a:lnTo>
                    <a:pt x="224" y="95"/>
                  </a:lnTo>
                  <a:lnTo>
                    <a:pt x="221" y="95"/>
                  </a:lnTo>
                  <a:lnTo>
                    <a:pt x="218" y="95"/>
                  </a:lnTo>
                  <a:lnTo>
                    <a:pt x="214" y="95"/>
                  </a:lnTo>
                  <a:lnTo>
                    <a:pt x="211" y="95"/>
                  </a:lnTo>
                  <a:lnTo>
                    <a:pt x="208" y="95"/>
                  </a:lnTo>
                  <a:lnTo>
                    <a:pt x="205" y="95"/>
                  </a:lnTo>
                  <a:lnTo>
                    <a:pt x="202" y="95"/>
                  </a:lnTo>
                  <a:lnTo>
                    <a:pt x="199" y="94"/>
                  </a:lnTo>
                  <a:lnTo>
                    <a:pt x="197" y="93"/>
                  </a:lnTo>
                  <a:lnTo>
                    <a:pt x="195" y="93"/>
                  </a:lnTo>
                  <a:lnTo>
                    <a:pt x="193" y="92"/>
                  </a:lnTo>
                  <a:lnTo>
                    <a:pt x="191" y="91"/>
                  </a:lnTo>
                  <a:lnTo>
                    <a:pt x="190" y="90"/>
                  </a:lnTo>
                  <a:lnTo>
                    <a:pt x="184" y="83"/>
                  </a:lnTo>
                  <a:lnTo>
                    <a:pt x="181" y="80"/>
                  </a:lnTo>
                  <a:lnTo>
                    <a:pt x="179" y="77"/>
                  </a:lnTo>
                  <a:lnTo>
                    <a:pt x="177" y="73"/>
                  </a:lnTo>
                  <a:lnTo>
                    <a:pt x="175" y="70"/>
                  </a:lnTo>
                  <a:lnTo>
                    <a:pt x="174" y="67"/>
                  </a:lnTo>
                  <a:lnTo>
                    <a:pt x="172" y="64"/>
                  </a:lnTo>
                  <a:lnTo>
                    <a:pt x="171" y="61"/>
                  </a:lnTo>
                  <a:lnTo>
                    <a:pt x="170" y="57"/>
                  </a:lnTo>
                  <a:lnTo>
                    <a:pt x="169" y="54"/>
                  </a:lnTo>
                  <a:lnTo>
                    <a:pt x="168" y="51"/>
                  </a:lnTo>
                  <a:lnTo>
                    <a:pt x="168" y="48"/>
                  </a:lnTo>
                  <a:lnTo>
                    <a:pt x="167" y="45"/>
                  </a:lnTo>
                  <a:lnTo>
                    <a:pt x="166" y="42"/>
                  </a:lnTo>
                  <a:lnTo>
                    <a:pt x="165" y="39"/>
                  </a:lnTo>
                  <a:lnTo>
                    <a:pt x="164" y="36"/>
                  </a:lnTo>
                  <a:lnTo>
                    <a:pt x="164" y="33"/>
                  </a:lnTo>
                  <a:lnTo>
                    <a:pt x="162" y="31"/>
                  </a:lnTo>
                  <a:lnTo>
                    <a:pt x="161" y="28"/>
                  </a:lnTo>
                  <a:lnTo>
                    <a:pt x="160" y="25"/>
                  </a:lnTo>
                  <a:lnTo>
                    <a:pt x="158" y="23"/>
                  </a:lnTo>
                  <a:lnTo>
                    <a:pt x="157" y="21"/>
                  </a:lnTo>
                  <a:lnTo>
                    <a:pt x="155" y="19"/>
                  </a:lnTo>
                  <a:lnTo>
                    <a:pt x="152" y="16"/>
                  </a:lnTo>
                  <a:lnTo>
                    <a:pt x="150" y="14"/>
                  </a:lnTo>
                  <a:lnTo>
                    <a:pt x="147" y="12"/>
                  </a:lnTo>
                  <a:lnTo>
                    <a:pt x="144" y="10"/>
                  </a:lnTo>
                  <a:lnTo>
                    <a:pt x="140" y="9"/>
                  </a:lnTo>
                  <a:lnTo>
                    <a:pt x="136" y="7"/>
                  </a:lnTo>
                  <a:lnTo>
                    <a:pt x="131" y="5"/>
                  </a:lnTo>
                  <a:lnTo>
                    <a:pt x="126" y="4"/>
                  </a:lnTo>
                  <a:lnTo>
                    <a:pt x="119" y="3"/>
                  </a:lnTo>
                  <a:lnTo>
                    <a:pt x="115" y="2"/>
                  </a:lnTo>
                  <a:lnTo>
                    <a:pt x="112" y="1"/>
                  </a:lnTo>
                  <a:lnTo>
                    <a:pt x="108" y="1"/>
                  </a:lnTo>
                  <a:lnTo>
                    <a:pt x="104" y="1"/>
                  </a:lnTo>
                  <a:lnTo>
                    <a:pt x="100" y="0"/>
                  </a:lnTo>
                  <a:lnTo>
                    <a:pt x="96" y="0"/>
                  </a:lnTo>
                  <a:lnTo>
                    <a:pt x="92" y="0"/>
                  </a:lnTo>
                  <a:lnTo>
                    <a:pt x="88" y="0"/>
                  </a:lnTo>
                  <a:lnTo>
                    <a:pt x="84" y="0"/>
                  </a:lnTo>
                  <a:lnTo>
                    <a:pt x="80" y="0"/>
                  </a:lnTo>
                  <a:lnTo>
                    <a:pt x="76" y="0"/>
                  </a:lnTo>
                  <a:lnTo>
                    <a:pt x="72" y="0"/>
                  </a:lnTo>
                  <a:lnTo>
                    <a:pt x="68" y="0"/>
                  </a:lnTo>
                  <a:lnTo>
                    <a:pt x="64" y="1"/>
                  </a:lnTo>
                  <a:lnTo>
                    <a:pt x="59" y="1"/>
                  </a:lnTo>
                  <a:lnTo>
                    <a:pt x="55" y="1"/>
                  </a:lnTo>
                  <a:lnTo>
                    <a:pt x="51" y="1"/>
                  </a:lnTo>
                  <a:lnTo>
                    <a:pt x="47" y="1"/>
                  </a:lnTo>
                  <a:lnTo>
                    <a:pt x="43" y="2"/>
                  </a:lnTo>
                  <a:lnTo>
                    <a:pt x="39" y="2"/>
                  </a:lnTo>
                  <a:lnTo>
                    <a:pt x="35" y="3"/>
                  </a:lnTo>
                  <a:lnTo>
                    <a:pt x="31" y="3"/>
                  </a:lnTo>
                  <a:lnTo>
                    <a:pt x="27" y="3"/>
                  </a:lnTo>
                  <a:lnTo>
                    <a:pt x="23" y="3"/>
                  </a:lnTo>
                  <a:lnTo>
                    <a:pt x="19" y="3"/>
                  </a:lnTo>
                  <a:lnTo>
                    <a:pt x="15" y="4"/>
                  </a:lnTo>
                  <a:lnTo>
                    <a:pt x="11" y="4"/>
                  </a:lnTo>
                  <a:lnTo>
                    <a:pt x="7" y="4"/>
                  </a:lnTo>
                  <a:lnTo>
                    <a:pt x="4" y="4"/>
                  </a:lnTo>
                  <a:lnTo>
                    <a:pt x="0" y="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1" name="Freeform 7"/>
            <p:cNvSpPr>
              <a:spLocks/>
            </p:cNvSpPr>
            <p:nvPr/>
          </p:nvSpPr>
          <p:spPr bwMode="auto">
            <a:xfrm>
              <a:off x="2238" y="933"/>
              <a:ext cx="836" cy="111"/>
            </a:xfrm>
            <a:custGeom>
              <a:avLst/>
              <a:gdLst/>
              <a:ahLst/>
              <a:cxnLst>
                <a:cxn ang="0">
                  <a:pos x="832" y="106"/>
                </a:cxn>
                <a:cxn ang="0">
                  <a:pos x="832" y="103"/>
                </a:cxn>
                <a:cxn ang="0">
                  <a:pos x="832" y="99"/>
                </a:cxn>
                <a:cxn ang="0">
                  <a:pos x="833" y="95"/>
                </a:cxn>
                <a:cxn ang="0">
                  <a:pos x="834" y="91"/>
                </a:cxn>
                <a:cxn ang="0">
                  <a:pos x="834" y="87"/>
                </a:cxn>
                <a:cxn ang="0">
                  <a:pos x="835" y="83"/>
                </a:cxn>
                <a:cxn ang="0">
                  <a:pos x="834" y="80"/>
                </a:cxn>
                <a:cxn ang="0">
                  <a:pos x="834" y="77"/>
                </a:cxn>
                <a:cxn ang="0">
                  <a:pos x="833" y="74"/>
                </a:cxn>
                <a:cxn ang="0">
                  <a:pos x="818" y="60"/>
                </a:cxn>
                <a:cxn ang="0">
                  <a:pos x="789" y="45"/>
                </a:cxn>
                <a:cxn ang="0">
                  <a:pos x="750" y="31"/>
                </a:cxn>
                <a:cxn ang="0">
                  <a:pos x="705" y="21"/>
                </a:cxn>
                <a:cxn ang="0">
                  <a:pos x="654" y="13"/>
                </a:cxn>
                <a:cxn ang="0">
                  <a:pos x="602" y="7"/>
                </a:cxn>
                <a:cxn ang="0">
                  <a:pos x="549" y="3"/>
                </a:cxn>
                <a:cxn ang="0">
                  <a:pos x="499" y="1"/>
                </a:cxn>
                <a:cxn ang="0">
                  <a:pos x="454" y="1"/>
                </a:cxn>
                <a:cxn ang="0">
                  <a:pos x="416" y="2"/>
                </a:cxn>
                <a:cxn ang="0">
                  <a:pos x="388" y="5"/>
                </a:cxn>
                <a:cxn ang="0">
                  <a:pos x="378" y="9"/>
                </a:cxn>
                <a:cxn ang="0">
                  <a:pos x="369" y="15"/>
                </a:cxn>
                <a:cxn ang="0">
                  <a:pos x="360" y="22"/>
                </a:cxn>
                <a:cxn ang="0">
                  <a:pos x="350" y="31"/>
                </a:cxn>
                <a:cxn ang="0">
                  <a:pos x="341" y="40"/>
                </a:cxn>
                <a:cxn ang="0">
                  <a:pos x="332" y="49"/>
                </a:cxn>
                <a:cxn ang="0">
                  <a:pos x="325" y="57"/>
                </a:cxn>
                <a:cxn ang="0">
                  <a:pos x="318" y="64"/>
                </a:cxn>
                <a:cxn ang="0">
                  <a:pos x="313" y="69"/>
                </a:cxn>
                <a:cxn ang="0">
                  <a:pos x="310" y="72"/>
                </a:cxn>
                <a:cxn ang="0">
                  <a:pos x="295" y="73"/>
                </a:cxn>
                <a:cxn ang="0">
                  <a:pos x="278" y="70"/>
                </a:cxn>
                <a:cxn ang="0">
                  <a:pos x="258" y="65"/>
                </a:cxn>
                <a:cxn ang="0">
                  <a:pos x="236" y="59"/>
                </a:cxn>
                <a:cxn ang="0">
                  <a:pos x="214" y="52"/>
                </a:cxn>
                <a:cxn ang="0">
                  <a:pos x="190" y="44"/>
                </a:cxn>
                <a:cxn ang="0">
                  <a:pos x="166" y="37"/>
                </a:cxn>
                <a:cxn ang="0">
                  <a:pos x="143" y="31"/>
                </a:cxn>
                <a:cxn ang="0">
                  <a:pos x="121" y="27"/>
                </a:cxn>
                <a:cxn ang="0">
                  <a:pos x="100" y="24"/>
                </a:cxn>
                <a:cxn ang="0">
                  <a:pos x="80" y="25"/>
                </a:cxn>
                <a:cxn ang="0">
                  <a:pos x="69" y="27"/>
                </a:cxn>
                <a:cxn ang="0">
                  <a:pos x="59" y="29"/>
                </a:cxn>
                <a:cxn ang="0">
                  <a:pos x="50" y="33"/>
                </a:cxn>
                <a:cxn ang="0">
                  <a:pos x="42" y="37"/>
                </a:cxn>
                <a:cxn ang="0">
                  <a:pos x="34" y="43"/>
                </a:cxn>
                <a:cxn ang="0">
                  <a:pos x="26" y="49"/>
                </a:cxn>
                <a:cxn ang="0">
                  <a:pos x="19" y="57"/>
                </a:cxn>
                <a:cxn ang="0">
                  <a:pos x="13" y="67"/>
                </a:cxn>
                <a:cxn ang="0">
                  <a:pos x="6" y="78"/>
                </a:cxn>
                <a:cxn ang="0">
                  <a:pos x="0" y="91"/>
                </a:cxn>
              </a:cxnLst>
              <a:rect l="0" t="0" r="r" b="b"/>
              <a:pathLst>
                <a:path w="836" h="111">
                  <a:moveTo>
                    <a:pt x="832" y="110"/>
                  </a:moveTo>
                  <a:lnTo>
                    <a:pt x="832" y="107"/>
                  </a:lnTo>
                  <a:lnTo>
                    <a:pt x="832" y="106"/>
                  </a:lnTo>
                  <a:lnTo>
                    <a:pt x="832" y="105"/>
                  </a:lnTo>
                  <a:lnTo>
                    <a:pt x="832" y="104"/>
                  </a:lnTo>
                  <a:lnTo>
                    <a:pt x="832" y="103"/>
                  </a:lnTo>
                  <a:lnTo>
                    <a:pt x="832" y="101"/>
                  </a:lnTo>
                  <a:lnTo>
                    <a:pt x="832" y="100"/>
                  </a:lnTo>
                  <a:lnTo>
                    <a:pt x="832" y="99"/>
                  </a:lnTo>
                  <a:lnTo>
                    <a:pt x="833" y="97"/>
                  </a:lnTo>
                  <a:lnTo>
                    <a:pt x="833" y="96"/>
                  </a:lnTo>
                  <a:lnTo>
                    <a:pt x="833" y="95"/>
                  </a:lnTo>
                  <a:lnTo>
                    <a:pt x="834" y="93"/>
                  </a:lnTo>
                  <a:lnTo>
                    <a:pt x="834" y="92"/>
                  </a:lnTo>
                  <a:lnTo>
                    <a:pt x="834" y="91"/>
                  </a:lnTo>
                  <a:lnTo>
                    <a:pt x="834" y="89"/>
                  </a:lnTo>
                  <a:lnTo>
                    <a:pt x="834" y="88"/>
                  </a:lnTo>
                  <a:lnTo>
                    <a:pt x="834" y="87"/>
                  </a:lnTo>
                  <a:lnTo>
                    <a:pt x="834" y="86"/>
                  </a:lnTo>
                  <a:lnTo>
                    <a:pt x="835" y="85"/>
                  </a:lnTo>
                  <a:lnTo>
                    <a:pt x="835" y="83"/>
                  </a:lnTo>
                  <a:lnTo>
                    <a:pt x="835" y="82"/>
                  </a:lnTo>
                  <a:lnTo>
                    <a:pt x="835" y="81"/>
                  </a:lnTo>
                  <a:lnTo>
                    <a:pt x="834" y="80"/>
                  </a:lnTo>
                  <a:lnTo>
                    <a:pt x="834" y="79"/>
                  </a:lnTo>
                  <a:lnTo>
                    <a:pt x="834" y="78"/>
                  </a:lnTo>
                  <a:lnTo>
                    <a:pt x="834" y="77"/>
                  </a:lnTo>
                  <a:lnTo>
                    <a:pt x="834" y="76"/>
                  </a:lnTo>
                  <a:lnTo>
                    <a:pt x="833" y="75"/>
                  </a:lnTo>
                  <a:lnTo>
                    <a:pt x="833" y="74"/>
                  </a:lnTo>
                  <a:lnTo>
                    <a:pt x="832" y="73"/>
                  </a:lnTo>
                  <a:lnTo>
                    <a:pt x="832" y="72"/>
                  </a:lnTo>
                  <a:lnTo>
                    <a:pt x="818" y="60"/>
                  </a:lnTo>
                  <a:lnTo>
                    <a:pt x="810" y="55"/>
                  </a:lnTo>
                  <a:lnTo>
                    <a:pt x="800" y="49"/>
                  </a:lnTo>
                  <a:lnTo>
                    <a:pt x="789" y="45"/>
                  </a:lnTo>
                  <a:lnTo>
                    <a:pt x="777" y="40"/>
                  </a:lnTo>
                  <a:lnTo>
                    <a:pt x="764" y="35"/>
                  </a:lnTo>
                  <a:lnTo>
                    <a:pt x="750" y="31"/>
                  </a:lnTo>
                  <a:lnTo>
                    <a:pt x="736" y="27"/>
                  </a:lnTo>
                  <a:lnTo>
                    <a:pt x="720" y="24"/>
                  </a:lnTo>
                  <a:lnTo>
                    <a:pt x="705" y="21"/>
                  </a:lnTo>
                  <a:lnTo>
                    <a:pt x="688" y="18"/>
                  </a:lnTo>
                  <a:lnTo>
                    <a:pt x="672" y="15"/>
                  </a:lnTo>
                  <a:lnTo>
                    <a:pt x="654" y="13"/>
                  </a:lnTo>
                  <a:lnTo>
                    <a:pt x="637" y="10"/>
                  </a:lnTo>
                  <a:lnTo>
                    <a:pt x="620" y="8"/>
                  </a:lnTo>
                  <a:lnTo>
                    <a:pt x="602" y="7"/>
                  </a:lnTo>
                  <a:lnTo>
                    <a:pt x="584" y="5"/>
                  </a:lnTo>
                  <a:lnTo>
                    <a:pt x="567" y="4"/>
                  </a:lnTo>
                  <a:lnTo>
                    <a:pt x="549" y="3"/>
                  </a:lnTo>
                  <a:lnTo>
                    <a:pt x="532" y="2"/>
                  </a:lnTo>
                  <a:lnTo>
                    <a:pt x="516" y="1"/>
                  </a:lnTo>
                  <a:lnTo>
                    <a:pt x="499" y="1"/>
                  </a:lnTo>
                  <a:lnTo>
                    <a:pt x="484" y="0"/>
                  </a:lnTo>
                  <a:lnTo>
                    <a:pt x="468" y="0"/>
                  </a:lnTo>
                  <a:lnTo>
                    <a:pt x="454" y="1"/>
                  </a:lnTo>
                  <a:lnTo>
                    <a:pt x="441" y="1"/>
                  </a:lnTo>
                  <a:lnTo>
                    <a:pt x="428" y="1"/>
                  </a:lnTo>
                  <a:lnTo>
                    <a:pt x="416" y="2"/>
                  </a:lnTo>
                  <a:lnTo>
                    <a:pt x="406" y="3"/>
                  </a:lnTo>
                  <a:lnTo>
                    <a:pt x="396" y="4"/>
                  </a:lnTo>
                  <a:lnTo>
                    <a:pt x="388" y="5"/>
                  </a:lnTo>
                  <a:lnTo>
                    <a:pt x="383" y="7"/>
                  </a:lnTo>
                  <a:lnTo>
                    <a:pt x="380" y="8"/>
                  </a:lnTo>
                  <a:lnTo>
                    <a:pt x="378" y="9"/>
                  </a:lnTo>
                  <a:lnTo>
                    <a:pt x="375" y="11"/>
                  </a:lnTo>
                  <a:lnTo>
                    <a:pt x="372" y="13"/>
                  </a:lnTo>
                  <a:lnTo>
                    <a:pt x="369" y="15"/>
                  </a:lnTo>
                  <a:lnTo>
                    <a:pt x="366" y="17"/>
                  </a:lnTo>
                  <a:lnTo>
                    <a:pt x="363" y="20"/>
                  </a:lnTo>
                  <a:lnTo>
                    <a:pt x="360" y="22"/>
                  </a:lnTo>
                  <a:lnTo>
                    <a:pt x="356" y="25"/>
                  </a:lnTo>
                  <a:lnTo>
                    <a:pt x="354" y="28"/>
                  </a:lnTo>
                  <a:lnTo>
                    <a:pt x="350" y="31"/>
                  </a:lnTo>
                  <a:lnTo>
                    <a:pt x="347" y="34"/>
                  </a:lnTo>
                  <a:lnTo>
                    <a:pt x="344" y="37"/>
                  </a:lnTo>
                  <a:lnTo>
                    <a:pt x="341" y="40"/>
                  </a:lnTo>
                  <a:lnTo>
                    <a:pt x="338" y="43"/>
                  </a:lnTo>
                  <a:lnTo>
                    <a:pt x="336" y="46"/>
                  </a:lnTo>
                  <a:lnTo>
                    <a:pt x="332" y="49"/>
                  </a:lnTo>
                  <a:lnTo>
                    <a:pt x="330" y="51"/>
                  </a:lnTo>
                  <a:lnTo>
                    <a:pt x="327" y="54"/>
                  </a:lnTo>
                  <a:lnTo>
                    <a:pt x="325" y="57"/>
                  </a:lnTo>
                  <a:lnTo>
                    <a:pt x="322" y="59"/>
                  </a:lnTo>
                  <a:lnTo>
                    <a:pt x="320" y="62"/>
                  </a:lnTo>
                  <a:lnTo>
                    <a:pt x="318" y="64"/>
                  </a:lnTo>
                  <a:lnTo>
                    <a:pt x="316" y="66"/>
                  </a:lnTo>
                  <a:lnTo>
                    <a:pt x="315" y="67"/>
                  </a:lnTo>
                  <a:lnTo>
                    <a:pt x="313" y="69"/>
                  </a:lnTo>
                  <a:lnTo>
                    <a:pt x="312" y="70"/>
                  </a:lnTo>
                  <a:lnTo>
                    <a:pt x="310" y="71"/>
                  </a:lnTo>
                  <a:lnTo>
                    <a:pt x="310" y="72"/>
                  </a:lnTo>
                  <a:lnTo>
                    <a:pt x="309" y="72"/>
                  </a:lnTo>
                  <a:lnTo>
                    <a:pt x="300" y="73"/>
                  </a:lnTo>
                  <a:lnTo>
                    <a:pt x="295" y="73"/>
                  </a:lnTo>
                  <a:lnTo>
                    <a:pt x="289" y="72"/>
                  </a:lnTo>
                  <a:lnTo>
                    <a:pt x="284" y="71"/>
                  </a:lnTo>
                  <a:lnTo>
                    <a:pt x="278" y="70"/>
                  </a:lnTo>
                  <a:lnTo>
                    <a:pt x="271" y="69"/>
                  </a:lnTo>
                  <a:lnTo>
                    <a:pt x="265" y="67"/>
                  </a:lnTo>
                  <a:lnTo>
                    <a:pt x="258" y="65"/>
                  </a:lnTo>
                  <a:lnTo>
                    <a:pt x="251" y="63"/>
                  </a:lnTo>
                  <a:lnTo>
                    <a:pt x="244" y="61"/>
                  </a:lnTo>
                  <a:lnTo>
                    <a:pt x="236" y="59"/>
                  </a:lnTo>
                  <a:lnTo>
                    <a:pt x="229" y="57"/>
                  </a:lnTo>
                  <a:lnTo>
                    <a:pt x="222" y="54"/>
                  </a:lnTo>
                  <a:lnTo>
                    <a:pt x="214" y="52"/>
                  </a:lnTo>
                  <a:lnTo>
                    <a:pt x="206" y="49"/>
                  </a:lnTo>
                  <a:lnTo>
                    <a:pt x="198" y="47"/>
                  </a:lnTo>
                  <a:lnTo>
                    <a:pt x="190" y="44"/>
                  </a:lnTo>
                  <a:lnTo>
                    <a:pt x="182" y="42"/>
                  </a:lnTo>
                  <a:lnTo>
                    <a:pt x="174" y="39"/>
                  </a:lnTo>
                  <a:lnTo>
                    <a:pt x="166" y="37"/>
                  </a:lnTo>
                  <a:lnTo>
                    <a:pt x="159" y="35"/>
                  </a:lnTo>
                  <a:lnTo>
                    <a:pt x="151" y="33"/>
                  </a:lnTo>
                  <a:lnTo>
                    <a:pt x="143" y="31"/>
                  </a:lnTo>
                  <a:lnTo>
                    <a:pt x="136" y="29"/>
                  </a:lnTo>
                  <a:lnTo>
                    <a:pt x="128" y="28"/>
                  </a:lnTo>
                  <a:lnTo>
                    <a:pt x="121" y="27"/>
                  </a:lnTo>
                  <a:lnTo>
                    <a:pt x="114" y="25"/>
                  </a:lnTo>
                  <a:lnTo>
                    <a:pt x="107" y="25"/>
                  </a:lnTo>
                  <a:lnTo>
                    <a:pt x="100" y="24"/>
                  </a:lnTo>
                  <a:lnTo>
                    <a:pt x="94" y="24"/>
                  </a:lnTo>
                  <a:lnTo>
                    <a:pt x="88" y="25"/>
                  </a:lnTo>
                  <a:lnTo>
                    <a:pt x="80" y="25"/>
                  </a:lnTo>
                  <a:lnTo>
                    <a:pt x="76" y="25"/>
                  </a:lnTo>
                  <a:lnTo>
                    <a:pt x="72" y="26"/>
                  </a:lnTo>
                  <a:lnTo>
                    <a:pt x="69" y="27"/>
                  </a:lnTo>
                  <a:lnTo>
                    <a:pt x="66" y="27"/>
                  </a:lnTo>
                  <a:lnTo>
                    <a:pt x="62" y="28"/>
                  </a:lnTo>
                  <a:lnTo>
                    <a:pt x="59" y="29"/>
                  </a:lnTo>
                  <a:lnTo>
                    <a:pt x="56" y="30"/>
                  </a:lnTo>
                  <a:lnTo>
                    <a:pt x="53" y="31"/>
                  </a:lnTo>
                  <a:lnTo>
                    <a:pt x="50" y="33"/>
                  </a:lnTo>
                  <a:lnTo>
                    <a:pt x="47" y="34"/>
                  </a:lnTo>
                  <a:lnTo>
                    <a:pt x="44" y="35"/>
                  </a:lnTo>
                  <a:lnTo>
                    <a:pt x="42" y="37"/>
                  </a:lnTo>
                  <a:lnTo>
                    <a:pt x="39" y="39"/>
                  </a:lnTo>
                  <a:lnTo>
                    <a:pt x="36" y="41"/>
                  </a:lnTo>
                  <a:lnTo>
                    <a:pt x="34" y="43"/>
                  </a:lnTo>
                  <a:lnTo>
                    <a:pt x="31" y="45"/>
                  </a:lnTo>
                  <a:lnTo>
                    <a:pt x="29" y="47"/>
                  </a:lnTo>
                  <a:lnTo>
                    <a:pt x="26" y="49"/>
                  </a:lnTo>
                  <a:lnTo>
                    <a:pt x="24" y="52"/>
                  </a:lnTo>
                  <a:lnTo>
                    <a:pt x="22" y="55"/>
                  </a:lnTo>
                  <a:lnTo>
                    <a:pt x="19" y="57"/>
                  </a:lnTo>
                  <a:lnTo>
                    <a:pt x="17" y="61"/>
                  </a:lnTo>
                  <a:lnTo>
                    <a:pt x="15" y="64"/>
                  </a:lnTo>
                  <a:lnTo>
                    <a:pt x="13" y="67"/>
                  </a:lnTo>
                  <a:lnTo>
                    <a:pt x="11" y="71"/>
                  </a:lnTo>
                  <a:lnTo>
                    <a:pt x="8" y="74"/>
                  </a:lnTo>
                  <a:lnTo>
                    <a:pt x="6" y="78"/>
                  </a:lnTo>
                  <a:lnTo>
                    <a:pt x="4" y="82"/>
                  </a:lnTo>
                  <a:lnTo>
                    <a:pt x="2" y="86"/>
                  </a:lnTo>
                  <a:lnTo>
                    <a:pt x="0" y="9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2" name="Freeform 8"/>
            <p:cNvSpPr>
              <a:spLocks/>
            </p:cNvSpPr>
            <p:nvPr/>
          </p:nvSpPr>
          <p:spPr bwMode="auto">
            <a:xfrm>
              <a:off x="3648" y="2883"/>
              <a:ext cx="254" cy="306"/>
            </a:xfrm>
            <a:custGeom>
              <a:avLst/>
              <a:gdLst/>
              <a:ahLst/>
              <a:cxnLst>
                <a:cxn ang="0">
                  <a:pos x="0" y="0"/>
                </a:cxn>
                <a:cxn ang="0">
                  <a:pos x="12" y="23"/>
                </a:cxn>
                <a:cxn ang="0">
                  <a:pos x="19" y="34"/>
                </a:cxn>
                <a:cxn ang="0">
                  <a:pos x="26" y="45"/>
                </a:cxn>
                <a:cxn ang="0">
                  <a:pos x="32" y="56"/>
                </a:cxn>
                <a:cxn ang="0">
                  <a:pos x="39" y="67"/>
                </a:cxn>
                <a:cxn ang="0">
                  <a:pos x="46" y="77"/>
                </a:cxn>
                <a:cxn ang="0">
                  <a:pos x="53" y="88"/>
                </a:cxn>
                <a:cxn ang="0">
                  <a:pos x="60" y="98"/>
                </a:cxn>
                <a:cxn ang="0">
                  <a:pos x="67" y="108"/>
                </a:cxn>
                <a:cxn ang="0">
                  <a:pos x="74" y="118"/>
                </a:cxn>
                <a:cxn ang="0">
                  <a:pos x="81" y="128"/>
                </a:cxn>
                <a:cxn ang="0">
                  <a:pos x="89" y="137"/>
                </a:cxn>
                <a:cxn ang="0">
                  <a:pos x="96" y="147"/>
                </a:cxn>
                <a:cxn ang="0">
                  <a:pos x="104" y="157"/>
                </a:cxn>
                <a:cxn ang="0">
                  <a:pos x="111" y="166"/>
                </a:cxn>
                <a:cxn ang="0">
                  <a:pos x="119" y="175"/>
                </a:cxn>
                <a:cxn ang="0">
                  <a:pos x="127" y="185"/>
                </a:cxn>
                <a:cxn ang="0">
                  <a:pos x="135" y="193"/>
                </a:cxn>
                <a:cxn ang="0">
                  <a:pos x="143" y="203"/>
                </a:cxn>
                <a:cxn ang="0">
                  <a:pos x="151" y="211"/>
                </a:cxn>
                <a:cxn ang="0">
                  <a:pos x="160" y="220"/>
                </a:cxn>
                <a:cxn ang="0">
                  <a:pos x="168" y="229"/>
                </a:cxn>
                <a:cxn ang="0">
                  <a:pos x="177" y="237"/>
                </a:cxn>
                <a:cxn ang="0">
                  <a:pos x="186" y="246"/>
                </a:cxn>
                <a:cxn ang="0">
                  <a:pos x="195" y="255"/>
                </a:cxn>
                <a:cxn ang="0">
                  <a:pos x="204" y="263"/>
                </a:cxn>
                <a:cxn ang="0">
                  <a:pos x="214" y="271"/>
                </a:cxn>
                <a:cxn ang="0">
                  <a:pos x="223" y="280"/>
                </a:cxn>
                <a:cxn ang="0">
                  <a:pos x="233" y="288"/>
                </a:cxn>
                <a:cxn ang="0">
                  <a:pos x="243" y="297"/>
                </a:cxn>
                <a:cxn ang="0">
                  <a:pos x="253" y="305"/>
                </a:cxn>
              </a:cxnLst>
              <a:rect l="0" t="0" r="r" b="b"/>
              <a:pathLst>
                <a:path w="254" h="306">
                  <a:moveTo>
                    <a:pt x="0" y="0"/>
                  </a:moveTo>
                  <a:lnTo>
                    <a:pt x="12" y="23"/>
                  </a:lnTo>
                  <a:lnTo>
                    <a:pt x="19" y="34"/>
                  </a:lnTo>
                  <a:lnTo>
                    <a:pt x="26" y="45"/>
                  </a:lnTo>
                  <a:lnTo>
                    <a:pt x="32" y="56"/>
                  </a:lnTo>
                  <a:lnTo>
                    <a:pt x="39" y="67"/>
                  </a:lnTo>
                  <a:lnTo>
                    <a:pt x="46" y="77"/>
                  </a:lnTo>
                  <a:lnTo>
                    <a:pt x="53" y="88"/>
                  </a:lnTo>
                  <a:lnTo>
                    <a:pt x="60" y="98"/>
                  </a:lnTo>
                  <a:lnTo>
                    <a:pt x="67" y="108"/>
                  </a:lnTo>
                  <a:lnTo>
                    <a:pt x="74" y="118"/>
                  </a:lnTo>
                  <a:lnTo>
                    <a:pt x="81" y="128"/>
                  </a:lnTo>
                  <a:lnTo>
                    <a:pt x="89" y="137"/>
                  </a:lnTo>
                  <a:lnTo>
                    <a:pt x="96" y="147"/>
                  </a:lnTo>
                  <a:lnTo>
                    <a:pt x="104" y="157"/>
                  </a:lnTo>
                  <a:lnTo>
                    <a:pt x="111" y="166"/>
                  </a:lnTo>
                  <a:lnTo>
                    <a:pt x="119" y="175"/>
                  </a:lnTo>
                  <a:lnTo>
                    <a:pt x="127" y="185"/>
                  </a:lnTo>
                  <a:lnTo>
                    <a:pt x="135" y="193"/>
                  </a:lnTo>
                  <a:lnTo>
                    <a:pt x="143" y="203"/>
                  </a:lnTo>
                  <a:lnTo>
                    <a:pt x="151" y="211"/>
                  </a:lnTo>
                  <a:lnTo>
                    <a:pt x="160" y="220"/>
                  </a:lnTo>
                  <a:lnTo>
                    <a:pt x="168" y="229"/>
                  </a:lnTo>
                  <a:lnTo>
                    <a:pt x="177" y="237"/>
                  </a:lnTo>
                  <a:lnTo>
                    <a:pt x="186" y="246"/>
                  </a:lnTo>
                  <a:lnTo>
                    <a:pt x="195" y="255"/>
                  </a:lnTo>
                  <a:lnTo>
                    <a:pt x="204" y="263"/>
                  </a:lnTo>
                  <a:lnTo>
                    <a:pt x="214" y="271"/>
                  </a:lnTo>
                  <a:lnTo>
                    <a:pt x="223" y="280"/>
                  </a:lnTo>
                  <a:lnTo>
                    <a:pt x="233" y="288"/>
                  </a:lnTo>
                  <a:lnTo>
                    <a:pt x="243" y="297"/>
                  </a:lnTo>
                  <a:lnTo>
                    <a:pt x="253" y="30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3" name="Line 9"/>
            <p:cNvSpPr>
              <a:spLocks noChangeShapeType="1"/>
            </p:cNvSpPr>
            <p:nvPr/>
          </p:nvSpPr>
          <p:spPr bwMode="auto">
            <a:xfrm flipV="1">
              <a:off x="3727" y="2854"/>
              <a:ext cx="31" cy="10"/>
            </a:xfrm>
            <a:prstGeom prst="line">
              <a:avLst/>
            </a:prstGeom>
            <a:noFill/>
            <a:ln w="74930">
              <a:solidFill>
                <a:srgbClr val="000000"/>
              </a:solidFill>
              <a:round/>
              <a:headEnd/>
              <a:tailEnd/>
            </a:ln>
            <a:effectLst/>
          </p:spPr>
          <p:txBody>
            <a:bodyPr wrap="none" anchor="ctr"/>
            <a:lstStyle/>
            <a:p>
              <a:endParaRPr lang="en-US"/>
            </a:p>
          </p:txBody>
        </p:sp>
        <p:sp>
          <p:nvSpPr>
            <p:cNvPr id="93194" name="Freeform 10"/>
            <p:cNvSpPr>
              <a:spLocks/>
            </p:cNvSpPr>
            <p:nvPr/>
          </p:nvSpPr>
          <p:spPr bwMode="auto">
            <a:xfrm>
              <a:off x="3933" y="2712"/>
              <a:ext cx="48" cy="58"/>
            </a:xfrm>
            <a:custGeom>
              <a:avLst/>
              <a:gdLst/>
              <a:ahLst/>
              <a:cxnLst>
                <a:cxn ang="0">
                  <a:pos x="47" y="0"/>
                </a:cxn>
                <a:cxn ang="0">
                  <a:pos x="42" y="1"/>
                </a:cxn>
                <a:cxn ang="0">
                  <a:pos x="40" y="2"/>
                </a:cxn>
                <a:cxn ang="0">
                  <a:pos x="38" y="2"/>
                </a:cxn>
                <a:cxn ang="0">
                  <a:pos x="35" y="3"/>
                </a:cxn>
                <a:cxn ang="0">
                  <a:pos x="33" y="4"/>
                </a:cxn>
                <a:cxn ang="0">
                  <a:pos x="31" y="5"/>
                </a:cxn>
                <a:cxn ang="0">
                  <a:pos x="29" y="6"/>
                </a:cxn>
                <a:cxn ang="0">
                  <a:pos x="27" y="8"/>
                </a:cxn>
                <a:cxn ang="0">
                  <a:pos x="25" y="9"/>
                </a:cxn>
                <a:cxn ang="0">
                  <a:pos x="24" y="10"/>
                </a:cxn>
                <a:cxn ang="0">
                  <a:pos x="22" y="12"/>
                </a:cxn>
                <a:cxn ang="0">
                  <a:pos x="20" y="13"/>
                </a:cxn>
                <a:cxn ang="0">
                  <a:pos x="19" y="15"/>
                </a:cxn>
                <a:cxn ang="0">
                  <a:pos x="17" y="16"/>
                </a:cxn>
                <a:cxn ang="0">
                  <a:pos x="15" y="18"/>
                </a:cxn>
                <a:cxn ang="0">
                  <a:pos x="14" y="20"/>
                </a:cxn>
                <a:cxn ang="0">
                  <a:pos x="13" y="22"/>
                </a:cxn>
                <a:cxn ang="0">
                  <a:pos x="11" y="24"/>
                </a:cxn>
                <a:cxn ang="0">
                  <a:pos x="10" y="26"/>
                </a:cxn>
                <a:cxn ang="0">
                  <a:pos x="9" y="28"/>
                </a:cxn>
                <a:cxn ang="0">
                  <a:pos x="7" y="30"/>
                </a:cxn>
                <a:cxn ang="0">
                  <a:pos x="7" y="33"/>
                </a:cxn>
                <a:cxn ang="0">
                  <a:pos x="5" y="35"/>
                </a:cxn>
                <a:cxn ang="0">
                  <a:pos x="5" y="38"/>
                </a:cxn>
                <a:cxn ang="0">
                  <a:pos x="4" y="40"/>
                </a:cxn>
                <a:cxn ang="0">
                  <a:pos x="3" y="42"/>
                </a:cxn>
                <a:cxn ang="0">
                  <a:pos x="2" y="45"/>
                </a:cxn>
                <a:cxn ang="0">
                  <a:pos x="1" y="48"/>
                </a:cxn>
                <a:cxn ang="0">
                  <a:pos x="1" y="51"/>
                </a:cxn>
                <a:cxn ang="0">
                  <a:pos x="0" y="54"/>
                </a:cxn>
                <a:cxn ang="0">
                  <a:pos x="0" y="57"/>
                </a:cxn>
              </a:cxnLst>
              <a:rect l="0" t="0" r="r" b="b"/>
              <a:pathLst>
                <a:path w="48" h="58">
                  <a:moveTo>
                    <a:pt x="47" y="0"/>
                  </a:moveTo>
                  <a:lnTo>
                    <a:pt x="42" y="1"/>
                  </a:lnTo>
                  <a:lnTo>
                    <a:pt x="40" y="2"/>
                  </a:lnTo>
                  <a:lnTo>
                    <a:pt x="38" y="2"/>
                  </a:lnTo>
                  <a:lnTo>
                    <a:pt x="35" y="3"/>
                  </a:lnTo>
                  <a:lnTo>
                    <a:pt x="33" y="4"/>
                  </a:lnTo>
                  <a:lnTo>
                    <a:pt x="31" y="5"/>
                  </a:lnTo>
                  <a:lnTo>
                    <a:pt x="29" y="6"/>
                  </a:lnTo>
                  <a:lnTo>
                    <a:pt x="27" y="8"/>
                  </a:lnTo>
                  <a:lnTo>
                    <a:pt x="25" y="9"/>
                  </a:lnTo>
                  <a:lnTo>
                    <a:pt x="24" y="10"/>
                  </a:lnTo>
                  <a:lnTo>
                    <a:pt x="22" y="12"/>
                  </a:lnTo>
                  <a:lnTo>
                    <a:pt x="20" y="13"/>
                  </a:lnTo>
                  <a:lnTo>
                    <a:pt x="19" y="15"/>
                  </a:lnTo>
                  <a:lnTo>
                    <a:pt x="17" y="16"/>
                  </a:lnTo>
                  <a:lnTo>
                    <a:pt x="15" y="18"/>
                  </a:lnTo>
                  <a:lnTo>
                    <a:pt x="14" y="20"/>
                  </a:lnTo>
                  <a:lnTo>
                    <a:pt x="13" y="22"/>
                  </a:lnTo>
                  <a:lnTo>
                    <a:pt x="11" y="24"/>
                  </a:lnTo>
                  <a:lnTo>
                    <a:pt x="10" y="26"/>
                  </a:lnTo>
                  <a:lnTo>
                    <a:pt x="9" y="28"/>
                  </a:lnTo>
                  <a:lnTo>
                    <a:pt x="7" y="30"/>
                  </a:lnTo>
                  <a:lnTo>
                    <a:pt x="7" y="33"/>
                  </a:lnTo>
                  <a:lnTo>
                    <a:pt x="5" y="35"/>
                  </a:lnTo>
                  <a:lnTo>
                    <a:pt x="5" y="38"/>
                  </a:lnTo>
                  <a:lnTo>
                    <a:pt x="4" y="40"/>
                  </a:lnTo>
                  <a:lnTo>
                    <a:pt x="3" y="42"/>
                  </a:lnTo>
                  <a:lnTo>
                    <a:pt x="2" y="45"/>
                  </a:lnTo>
                  <a:lnTo>
                    <a:pt x="1" y="48"/>
                  </a:lnTo>
                  <a:lnTo>
                    <a:pt x="1" y="51"/>
                  </a:lnTo>
                  <a:lnTo>
                    <a:pt x="0" y="54"/>
                  </a:lnTo>
                  <a:lnTo>
                    <a:pt x="0" y="5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5" name="Freeform 11"/>
            <p:cNvSpPr>
              <a:spLocks/>
            </p:cNvSpPr>
            <p:nvPr/>
          </p:nvSpPr>
          <p:spPr bwMode="auto">
            <a:xfrm>
              <a:off x="2222" y="1024"/>
              <a:ext cx="350" cy="716"/>
            </a:xfrm>
            <a:custGeom>
              <a:avLst/>
              <a:gdLst/>
              <a:ahLst/>
              <a:cxnLst>
                <a:cxn ang="0">
                  <a:pos x="16" y="6"/>
                </a:cxn>
                <a:cxn ang="0">
                  <a:pos x="28" y="18"/>
                </a:cxn>
                <a:cxn ang="0">
                  <a:pos x="35" y="32"/>
                </a:cxn>
                <a:cxn ang="0">
                  <a:pos x="39" y="49"/>
                </a:cxn>
                <a:cxn ang="0">
                  <a:pos x="42" y="68"/>
                </a:cxn>
                <a:cxn ang="0">
                  <a:pos x="44" y="88"/>
                </a:cxn>
                <a:cxn ang="0">
                  <a:pos x="46" y="108"/>
                </a:cxn>
                <a:cxn ang="0">
                  <a:pos x="49" y="128"/>
                </a:cxn>
                <a:cxn ang="0">
                  <a:pos x="54" y="146"/>
                </a:cxn>
                <a:cxn ang="0">
                  <a:pos x="63" y="162"/>
                </a:cxn>
                <a:cxn ang="0">
                  <a:pos x="78" y="176"/>
                </a:cxn>
                <a:cxn ang="0">
                  <a:pos x="87" y="183"/>
                </a:cxn>
                <a:cxn ang="0">
                  <a:pos x="96" y="188"/>
                </a:cxn>
                <a:cxn ang="0">
                  <a:pos x="105" y="193"/>
                </a:cxn>
                <a:cxn ang="0">
                  <a:pos x="113" y="197"/>
                </a:cxn>
                <a:cxn ang="0">
                  <a:pos x="121" y="202"/>
                </a:cxn>
                <a:cxn ang="0">
                  <a:pos x="129" y="207"/>
                </a:cxn>
                <a:cxn ang="0">
                  <a:pos x="136" y="214"/>
                </a:cxn>
                <a:cxn ang="0">
                  <a:pos x="142" y="223"/>
                </a:cxn>
                <a:cxn ang="0">
                  <a:pos x="147" y="234"/>
                </a:cxn>
                <a:cxn ang="0">
                  <a:pos x="151" y="248"/>
                </a:cxn>
                <a:cxn ang="0">
                  <a:pos x="154" y="272"/>
                </a:cxn>
                <a:cxn ang="0">
                  <a:pos x="154" y="291"/>
                </a:cxn>
                <a:cxn ang="0">
                  <a:pos x="153" y="311"/>
                </a:cxn>
                <a:cxn ang="0">
                  <a:pos x="152" y="331"/>
                </a:cxn>
                <a:cxn ang="0">
                  <a:pos x="150" y="350"/>
                </a:cxn>
                <a:cxn ang="0">
                  <a:pos x="149" y="370"/>
                </a:cxn>
                <a:cxn ang="0">
                  <a:pos x="149" y="390"/>
                </a:cxn>
                <a:cxn ang="0">
                  <a:pos x="151" y="408"/>
                </a:cxn>
                <a:cxn ang="0">
                  <a:pos x="155" y="426"/>
                </a:cxn>
                <a:cxn ang="0">
                  <a:pos x="163" y="443"/>
                </a:cxn>
                <a:cxn ang="0">
                  <a:pos x="177" y="462"/>
                </a:cxn>
                <a:cxn ang="0">
                  <a:pos x="188" y="473"/>
                </a:cxn>
                <a:cxn ang="0">
                  <a:pos x="199" y="483"/>
                </a:cxn>
                <a:cxn ang="0">
                  <a:pos x="210" y="492"/>
                </a:cxn>
                <a:cxn ang="0">
                  <a:pos x="220" y="501"/>
                </a:cxn>
                <a:cxn ang="0">
                  <a:pos x="230" y="511"/>
                </a:cxn>
                <a:cxn ang="0">
                  <a:pos x="238" y="522"/>
                </a:cxn>
                <a:cxn ang="0">
                  <a:pos x="245" y="534"/>
                </a:cxn>
                <a:cxn ang="0">
                  <a:pos x="250" y="549"/>
                </a:cxn>
                <a:cxn ang="0">
                  <a:pos x="253" y="567"/>
                </a:cxn>
                <a:cxn ang="0">
                  <a:pos x="254" y="591"/>
                </a:cxn>
                <a:cxn ang="0">
                  <a:pos x="253" y="604"/>
                </a:cxn>
                <a:cxn ang="0">
                  <a:pos x="253" y="616"/>
                </a:cxn>
                <a:cxn ang="0">
                  <a:pos x="252" y="626"/>
                </a:cxn>
                <a:cxn ang="0">
                  <a:pos x="252" y="636"/>
                </a:cxn>
                <a:cxn ang="0">
                  <a:pos x="254" y="646"/>
                </a:cxn>
                <a:cxn ang="0">
                  <a:pos x="256" y="654"/>
                </a:cxn>
                <a:cxn ang="0">
                  <a:pos x="260" y="662"/>
                </a:cxn>
                <a:cxn ang="0">
                  <a:pos x="266" y="670"/>
                </a:cxn>
                <a:cxn ang="0">
                  <a:pos x="274" y="678"/>
                </a:cxn>
                <a:cxn ang="0">
                  <a:pos x="286" y="687"/>
                </a:cxn>
                <a:cxn ang="0">
                  <a:pos x="319" y="708"/>
                </a:cxn>
                <a:cxn ang="0">
                  <a:pos x="328" y="712"/>
                </a:cxn>
                <a:cxn ang="0">
                  <a:pos x="329" y="710"/>
                </a:cxn>
                <a:cxn ang="0">
                  <a:pos x="324" y="703"/>
                </a:cxn>
                <a:cxn ang="0">
                  <a:pos x="315" y="694"/>
                </a:cxn>
                <a:cxn ang="0">
                  <a:pos x="307" y="686"/>
                </a:cxn>
                <a:cxn ang="0">
                  <a:pos x="302" y="680"/>
                </a:cxn>
                <a:cxn ang="0">
                  <a:pos x="303" y="680"/>
                </a:cxn>
                <a:cxn ang="0">
                  <a:pos x="314" y="688"/>
                </a:cxn>
                <a:cxn ang="0">
                  <a:pos x="337" y="706"/>
                </a:cxn>
              </a:cxnLst>
              <a:rect l="0" t="0" r="r" b="b"/>
              <a:pathLst>
                <a:path w="350" h="716">
                  <a:moveTo>
                    <a:pt x="0" y="0"/>
                  </a:moveTo>
                  <a:lnTo>
                    <a:pt x="12" y="4"/>
                  </a:lnTo>
                  <a:lnTo>
                    <a:pt x="16" y="6"/>
                  </a:lnTo>
                  <a:lnTo>
                    <a:pt x="21" y="10"/>
                  </a:lnTo>
                  <a:lnTo>
                    <a:pt x="24" y="14"/>
                  </a:lnTo>
                  <a:lnTo>
                    <a:pt x="28" y="18"/>
                  </a:lnTo>
                  <a:lnTo>
                    <a:pt x="30" y="22"/>
                  </a:lnTo>
                  <a:lnTo>
                    <a:pt x="33" y="27"/>
                  </a:lnTo>
                  <a:lnTo>
                    <a:pt x="35" y="32"/>
                  </a:lnTo>
                  <a:lnTo>
                    <a:pt x="37" y="37"/>
                  </a:lnTo>
                  <a:lnTo>
                    <a:pt x="38" y="43"/>
                  </a:lnTo>
                  <a:lnTo>
                    <a:pt x="39" y="49"/>
                  </a:lnTo>
                  <a:lnTo>
                    <a:pt x="40" y="55"/>
                  </a:lnTo>
                  <a:lnTo>
                    <a:pt x="41" y="62"/>
                  </a:lnTo>
                  <a:lnTo>
                    <a:pt x="42" y="68"/>
                  </a:lnTo>
                  <a:lnTo>
                    <a:pt x="42" y="74"/>
                  </a:lnTo>
                  <a:lnTo>
                    <a:pt x="43" y="81"/>
                  </a:lnTo>
                  <a:lnTo>
                    <a:pt x="44" y="88"/>
                  </a:lnTo>
                  <a:lnTo>
                    <a:pt x="44" y="94"/>
                  </a:lnTo>
                  <a:lnTo>
                    <a:pt x="45" y="101"/>
                  </a:lnTo>
                  <a:lnTo>
                    <a:pt x="46" y="108"/>
                  </a:lnTo>
                  <a:lnTo>
                    <a:pt x="46" y="115"/>
                  </a:lnTo>
                  <a:lnTo>
                    <a:pt x="48" y="121"/>
                  </a:lnTo>
                  <a:lnTo>
                    <a:pt x="49" y="128"/>
                  </a:lnTo>
                  <a:lnTo>
                    <a:pt x="50" y="134"/>
                  </a:lnTo>
                  <a:lnTo>
                    <a:pt x="52" y="140"/>
                  </a:lnTo>
                  <a:lnTo>
                    <a:pt x="54" y="146"/>
                  </a:lnTo>
                  <a:lnTo>
                    <a:pt x="57" y="152"/>
                  </a:lnTo>
                  <a:lnTo>
                    <a:pt x="60" y="157"/>
                  </a:lnTo>
                  <a:lnTo>
                    <a:pt x="63" y="162"/>
                  </a:lnTo>
                  <a:lnTo>
                    <a:pt x="67" y="167"/>
                  </a:lnTo>
                  <a:lnTo>
                    <a:pt x="72" y="172"/>
                  </a:lnTo>
                  <a:lnTo>
                    <a:pt x="78" y="176"/>
                  </a:lnTo>
                  <a:lnTo>
                    <a:pt x="81" y="179"/>
                  </a:lnTo>
                  <a:lnTo>
                    <a:pt x="84" y="181"/>
                  </a:lnTo>
                  <a:lnTo>
                    <a:pt x="87" y="183"/>
                  </a:lnTo>
                  <a:lnTo>
                    <a:pt x="90" y="185"/>
                  </a:lnTo>
                  <a:lnTo>
                    <a:pt x="93" y="186"/>
                  </a:lnTo>
                  <a:lnTo>
                    <a:pt x="96" y="188"/>
                  </a:lnTo>
                  <a:lnTo>
                    <a:pt x="99" y="190"/>
                  </a:lnTo>
                  <a:lnTo>
                    <a:pt x="102" y="191"/>
                  </a:lnTo>
                  <a:lnTo>
                    <a:pt x="105" y="193"/>
                  </a:lnTo>
                  <a:lnTo>
                    <a:pt x="108" y="194"/>
                  </a:lnTo>
                  <a:lnTo>
                    <a:pt x="110" y="196"/>
                  </a:lnTo>
                  <a:lnTo>
                    <a:pt x="113" y="197"/>
                  </a:lnTo>
                  <a:lnTo>
                    <a:pt x="116" y="198"/>
                  </a:lnTo>
                  <a:lnTo>
                    <a:pt x="119" y="200"/>
                  </a:lnTo>
                  <a:lnTo>
                    <a:pt x="121" y="202"/>
                  </a:lnTo>
                  <a:lnTo>
                    <a:pt x="124" y="203"/>
                  </a:lnTo>
                  <a:lnTo>
                    <a:pt x="126" y="205"/>
                  </a:lnTo>
                  <a:lnTo>
                    <a:pt x="129" y="207"/>
                  </a:lnTo>
                  <a:lnTo>
                    <a:pt x="131" y="209"/>
                  </a:lnTo>
                  <a:lnTo>
                    <a:pt x="133" y="212"/>
                  </a:lnTo>
                  <a:lnTo>
                    <a:pt x="136" y="214"/>
                  </a:lnTo>
                  <a:lnTo>
                    <a:pt x="138" y="217"/>
                  </a:lnTo>
                  <a:lnTo>
                    <a:pt x="140" y="220"/>
                  </a:lnTo>
                  <a:lnTo>
                    <a:pt x="142" y="223"/>
                  </a:lnTo>
                  <a:lnTo>
                    <a:pt x="143" y="226"/>
                  </a:lnTo>
                  <a:lnTo>
                    <a:pt x="145" y="230"/>
                  </a:lnTo>
                  <a:lnTo>
                    <a:pt x="147" y="234"/>
                  </a:lnTo>
                  <a:lnTo>
                    <a:pt x="148" y="238"/>
                  </a:lnTo>
                  <a:lnTo>
                    <a:pt x="150" y="243"/>
                  </a:lnTo>
                  <a:lnTo>
                    <a:pt x="151" y="248"/>
                  </a:lnTo>
                  <a:lnTo>
                    <a:pt x="153" y="260"/>
                  </a:lnTo>
                  <a:lnTo>
                    <a:pt x="154" y="266"/>
                  </a:lnTo>
                  <a:lnTo>
                    <a:pt x="154" y="272"/>
                  </a:lnTo>
                  <a:lnTo>
                    <a:pt x="154" y="278"/>
                  </a:lnTo>
                  <a:lnTo>
                    <a:pt x="154" y="285"/>
                  </a:lnTo>
                  <a:lnTo>
                    <a:pt x="154" y="291"/>
                  </a:lnTo>
                  <a:lnTo>
                    <a:pt x="154" y="298"/>
                  </a:lnTo>
                  <a:lnTo>
                    <a:pt x="154" y="304"/>
                  </a:lnTo>
                  <a:lnTo>
                    <a:pt x="153" y="311"/>
                  </a:lnTo>
                  <a:lnTo>
                    <a:pt x="153" y="318"/>
                  </a:lnTo>
                  <a:lnTo>
                    <a:pt x="152" y="324"/>
                  </a:lnTo>
                  <a:lnTo>
                    <a:pt x="152" y="331"/>
                  </a:lnTo>
                  <a:lnTo>
                    <a:pt x="151" y="337"/>
                  </a:lnTo>
                  <a:lnTo>
                    <a:pt x="150" y="344"/>
                  </a:lnTo>
                  <a:lnTo>
                    <a:pt x="150" y="350"/>
                  </a:lnTo>
                  <a:lnTo>
                    <a:pt x="149" y="357"/>
                  </a:lnTo>
                  <a:lnTo>
                    <a:pt x="149" y="364"/>
                  </a:lnTo>
                  <a:lnTo>
                    <a:pt x="149" y="370"/>
                  </a:lnTo>
                  <a:lnTo>
                    <a:pt x="148" y="377"/>
                  </a:lnTo>
                  <a:lnTo>
                    <a:pt x="148" y="383"/>
                  </a:lnTo>
                  <a:lnTo>
                    <a:pt x="149" y="390"/>
                  </a:lnTo>
                  <a:lnTo>
                    <a:pt x="149" y="396"/>
                  </a:lnTo>
                  <a:lnTo>
                    <a:pt x="150" y="402"/>
                  </a:lnTo>
                  <a:lnTo>
                    <a:pt x="151" y="408"/>
                  </a:lnTo>
                  <a:lnTo>
                    <a:pt x="152" y="414"/>
                  </a:lnTo>
                  <a:lnTo>
                    <a:pt x="154" y="420"/>
                  </a:lnTo>
                  <a:lnTo>
                    <a:pt x="155" y="426"/>
                  </a:lnTo>
                  <a:lnTo>
                    <a:pt x="158" y="432"/>
                  </a:lnTo>
                  <a:lnTo>
                    <a:pt x="160" y="437"/>
                  </a:lnTo>
                  <a:lnTo>
                    <a:pt x="163" y="443"/>
                  </a:lnTo>
                  <a:lnTo>
                    <a:pt x="167" y="448"/>
                  </a:lnTo>
                  <a:lnTo>
                    <a:pt x="174" y="458"/>
                  </a:lnTo>
                  <a:lnTo>
                    <a:pt x="177" y="462"/>
                  </a:lnTo>
                  <a:lnTo>
                    <a:pt x="181" y="466"/>
                  </a:lnTo>
                  <a:lnTo>
                    <a:pt x="184" y="470"/>
                  </a:lnTo>
                  <a:lnTo>
                    <a:pt x="188" y="473"/>
                  </a:lnTo>
                  <a:lnTo>
                    <a:pt x="192" y="477"/>
                  </a:lnTo>
                  <a:lnTo>
                    <a:pt x="196" y="480"/>
                  </a:lnTo>
                  <a:lnTo>
                    <a:pt x="199" y="483"/>
                  </a:lnTo>
                  <a:lnTo>
                    <a:pt x="203" y="486"/>
                  </a:lnTo>
                  <a:lnTo>
                    <a:pt x="207" y="489"/>
                  </a:lnTo>
                  <a:lnTo>
                    <a:pt x="210" y="492"/>
                  </a:lnTo>
                  <a:lnTo>
                    <a:pt x="214" y="495"/>
                  </a:lnTo>
                  <a:lnTo>
                    <a:pt x="217" y="498"/>
                  </a:lnTo>
                  <a:lnTo>
                    <a:pt x="220" y="501"/>
                  </a:lnTo>
                  <a:lnTo>
                    <a:pt x="224" y="504"/>
                  </a:lnTo>
                  <a:lnTo>
                    <a:pt x="227" y="508"/>
                  </a:lnTo>
                  <a:lnTo>
                    <a:pt x="230" y="511"/>
                  </a:lnTo>
                  <a:lnTo>
                    <a:pt x="233" y="514"/>
                  </a:lnTo>
                  <a:lnTo>
                    <a:pt x="236" y="518"/>
                  </a:lnTo>
                  <a:lnTo>
                    <a:pt x="238" y="522"/>
                  </a:lnTo>
                  <a:lnTo>
                    <a:pt x="241" y="525"/>
                  </a:lnTo>
                  <a:lnTo>
                    <a:pt x="243" y="530"/>
                  </a:lnTo>
                  <a:lnTo>
                    <a:pt x="245" y="534"/>
                  </a:lnTo>
                  <a:lnTo>
                    <a:pt x="247" y="539"/>
                  </a:lnTo>
                  <a:lnTo>
                    <a:pt x="249" y="544"/>
                  </a:lnTo>
                  <a:lnTo>
                    <a:pt x="250" y="549"/>
                  </a:lnTo>
                  <a:lnTo>
                    <a:pt x="252" y="555"/>
                  </a:lnTo>
                  <a:lnTo>
                    <a:pt x="252" y="561"/>
                  </a:lnTo>
                  <a:lnTo>
                    <a:pt x="253" y="567"/>
                  </a:lnTo>
                  <a:lnTo>
                    <a:pt x="254" y="574"/>
                  </a:lnTo>
                  <a:lnTo>
                    <a:pt x="254" y="582"/>
                  </a:lnTo>
                  <a:lnTo>
                    <a:pt x="254" y="591"/>
                  </a:lnTo>
                  <a:lnTo>
                    <a:pt x="254" y="595"/>
                  </a:lnTo>
                  <a:lnTo>
                    <a:pt x="253" y="600"/>
                  </a:lnTo>
                  <a:lnTo>
                    <a:pt x="253" y="604"/>
                  </a:lnTo>
                  <a:lnTo>
                    <a:pt x="253" y="608"/>
                  </a:lnTo>
                  <a:lnTo>
                    <a:pt x="253" y="612"/>
                  </a:lnTo>
                  <a:lnTo>
                    <a:pt x="253" y="616"/>
                  </a:lnTo>
                  <a:lnTo>
                    <a:pt x="252" y="620"/>
                  </a:lnTo>
                  <a:lnTo>
                    <a:pt x="252" y="623"/>
                  </a:lnTo>
                  <a:lnTo>
                    <a:pt x="252" y="626"/>
                  </a:lnTo>
                  <a:lnTo>
                    <a:pt x="252" y="630"/>
                  </a:lnTo>
                  <a:lnTo>
                    <a:pt x="252" y="633"/>
                  </a:lnTo>
                  <a:lnTo>
                    <a:pt x="252" y="636"/>
                  </a:lnTo>
                  <a:lnTo>
                    <a:pt x="253" y="640"/>
                  </a:lnTo>
                  <a:lnTo>
                    <a:pt x="253" y="642"/>
                  </a:lnTo>
                  <a:lnTo>
                    <a:pt x="254" y="646"/>
                  </a:lnTo>
                  <a:lnTo>
                    <a:pt x="254" y="648"/>
                  </a:lnTo>
                  <a:lnTo>
                    <a:pt x="255" y="651"/>
                  </a:lnTo>
                  <a:lnTo>
                    <a:pt x="256" y="654"/>
                  </a:lnTo>
                  <a:lnTo>
                    <a:pt x="257" y="657"/>
                  </a:lnTo>
                  <a:lnTo>
                    <a:pt x="259" y="660"/>
                  </a:lnTo>
                  <a:lnTo>
                    <a:pt x="260" y="662"/>
                  </a:lnTo>
                  <a:lnTo>
                    <a:pt x="262" y="665"/>
                  </a:lnTo>
                  <a:lnTo>
                    <a:pt x="264" y="668"/>
                  </a:lnTo>
                  <a:lnTo>
                    <a:pt x="266" y="670"/>
                  </a:lnTo>
                  <a:lnTo>
                    <a:pt x="269" y="673"/>
                  </a:lnTo>
                  <a:lnTo>
                    <a:pt x="272" y="676"/>
                  </a:lnTo>
                  <a:lnTo>
                    <a:pt x="274" y="678"/>
                  </a:lnTo>
                  <a:lnTo>
                    <a:pt x="278" y="681"/>
                  </a:lnTo>
                  <a:lnTo>
                    <a:pt x="282" y="684"/>
                  </a:lnTo>
                  <a:lnTo>
                    <a:pt x="286" y="687"/>
                  </a:lnTo>
                  <a:lnTo>
                    <a:pt x="305" y="700"/>
                  </a:lnTo>
                  <a:lnTo>
                    <a:pt x="313" y="704"/>
                  </a:lnTo>
                  <a:lnTo>
                    <a:pt x="319" y="708"/>
                  </a:lnTo>
                  <a:lnTo>
                    <a:pt x="323" y="710"/>
                  </a:lnTo>
                  <a:lnTo>
                    <a:pt x="326" y="711"/>
                  </a:lnTo>
                  <a:lnTo>
                    <a:pt x="328" y="712"/>
                  </a:lnTo>
                  <a:lnTo>
                    <a:pt x="330" y="712"/>
                  </a:lnTo>
                  <a:lnTo>
                    <a:pt x="330" y="711"/>
                  </a:lnTo>
                  <a:lnTo>
                    <a:pt x="329" y="710"/>
                  </a:lnTo>
                  <a:lnTo>
                    <a:pt x="328" y="708"/>
                  </a:lnTo>
                  <a:lnTo>
                    <a:pt x="326" y="705"/>
                  </a:lnTo>
                  <a:lnTo>
                    <a:pt x="324" y="703"/>
                  </a:lnTo>
                  <a:lnTo>
                    <a:pt x="321" y="700"/>
                  </a:lnTo>
                  <a:lnTo>
                    <a:pt x="318" y="697"/>
                  </a:lnTo>
                  <a:lnTo>
                    <a:pt x="315" y="694"/>
                  </a:lnTo>
                  <a:lnTo>
                    <a:pt x="312" y="691"/>
                  </a:lnTo>
                  <a:lnTo>
                    <a:pt x="309" y="688"/>
                  </a:lnTo>
                  <a:lnTo>
                    <a:pt x="307" y="686"/>
                  </a:lnTo>
                  <a:lnTo>
                    <a:pt x="304" y="683"/>
                  </a:lnTo>
                  <a:lnTo>
                    <a:pt x="303" y="682"/>
                  </a:lnTo>
                  <a:lnTo>
                    <a:pt x="302" y="680"/>
                  </a:lnTo>
                  <a:lnTo>
                    <a:pt x="301" y="679"/>
                  </a:lnTo>
                  <a:lnTo>
                    <a:pt x="302" y="680"/>
                  </a:lnTo>
                  <a:lnTo>
                    <a:pt x="303" y="680"/>
                  </a:lnTo>
                  <a:lnTo>
                    <a:pt x="305" y="682"/>
                  </a:lnTo>
                  <a:lnTo>
                    <a:pt x="309" y="684"/>
                  </a:lnTo>
                  <a:lnTo>
                    <a:pt x="314" y="688"/>
                  </a:lnTo>
                  <a:lnTo>
                    <a:pt x="320" y="693"/>
                  </a:lnTo>
                  <a:lnTo>
                    <a:pt x="328" y="699"/>
                  </a:lnTo>
                  <a:lnTo>
                    <a:pt x="337" y="706"/>
                  </a:lnTo>
                  <a:lnTo>
                    <a:pt x="349" y="71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6" name="Freeform 12"/>
            <p:cNvSpPr>
              <a:spLocks/>
            </p:cNvSpPr>
            <p:nvPr/>
          </p:nvSpPr>
          <p:spPr bwMode="auto">
            <a:xfrm>
              <a:off x="3568" y="2759"/>
              <a:ext cx="191" cy="78"/>
            </a:xfrm>
            <a:custGeom>
              <a:avLst/>
              <a:gdLst/>
              <a:ahLst/>
              <a:cxnLst>
                <a:cxn ang="0">
                  <a:pos x="0" y="0"/>
                </a:cxn>
                <a:cxn ang="0">
                  <a:pos x="12" y="5"/>
                </a:cxn>
                <a:cxn ang="0">
                  <a:pos x="18" y="7"/>
                </a:cxn>
                <a:cxn ang="0">
                  <a:pos x="24" y="10"/>
                </a:cxn>
                <a:cxn ang="0">
                  <a:pos x="30" y="13"/>
                </a:cxn>
                <a:cxn ang="0">
                  <a:pos x="35" y="15"/>
                </a:cxn>
                <a:cxn ang="0">
                  <a:pos x="41" y="18"/>
                </a:cxn>
                <a:cxn ang="0">
                  <a:pos x="47" y="21"/>
                </a:cxn>
                <a:cxn ang="0">
                  <a:pos x="53" y="24"/>
                </a:cxn>
                <a:cxn ang="0">
                  <a:pos x="58" y="27"/>
                </a:cxn>
                <a:cxn ang="0">
                  <a:pos x="64" y="30"/>
                </a:cxn>
                <a:cxn ang="0">
                  <a:pos x="70" y="33"/>
                </a:cxn>
                <a:cxn ang="0">
                  <a:pos x="76" y="35"/>
                </a:cxn>
                <a:cxn ang="0">
                  <a:pos x="82" y="39"/>
                </a:cxn>
                <a:cxn ang="0">
                  <a:pos x="88" y="41"/>
                </a:cxn>
                <a:cxn ang="0">
                  <a:pos x="94" y="44"/>
                </a:cxn>
                <a:cxn ang="0">
                  <a:pos x="100" y="47"/>
                </a:cxn>
                <a:cxn ang="0">
                  <a:pos x="105" y="50"/>
                </a:cxn>
                <a:cxn ang="0">
                  <a:pos x="111" y="52"/>
                </a:cxn>
                <a:cxn ang="0">
                  <a:pos x="117" y="55"/>
                </a:cxn>
                <a:cxn ang="0">
                  <a:pos x="123" y="57"/>
                </a:cxn>
                <a:cxn ang="0">
                  <a:pos x="129" y="60"/>
                </a:cxn>
                <a:cxn ang="0">
                  <a:pos x="135" y="62"/>
                </a:cxn>
                <a:cxn ang="0">
                  <a:pos x="141" y="64"/>
                </a:cxn>
                <a:cxn ang="0">
                  <a:pos x="147" y="66"/>
                </a:cxn>
                <a:cxn ang="0">
                  <a:pos x="153" y="68"/>
                </a:cxn>
                <a:cxn ang="0">
                  <a:pos x="159" y="70"/>
                </a:cxn>
                <a:cxn ang="0">
                  <a:pos x="165" y="72"/>
                </a:cxn>
                <a:cxn ang="0">
                  <a:pos x="172" y="73"/>
                </a:cxn>
                <a:cxn ang="0">
                  <a:pos x="178" y="75"/>
                </a:cxn>
                <a:cxn ang="0">
                  <a:pos x="184" y="75"/>
                </a:cxn>
                <a:cxn ang="0">
                  <a:pos x="190" y="77"/>
                </a:cxn>
              </a:cxnLst>
              <a:rect l="0" t="0" r="r" b="b"/>
              <a:pathLst>
                <a:path w="191" h="78">
                  <a:moveTo>
                    <a:pt x="0" y="0"/>
                  </a:moveTo>
                  <a:lnTo>
                    <a:pt x="12" y="5"/>
                  </a:lnTo>
                  <a:lnTo>
                    <a:pt x="18" y="7"/>
                  </a:lnTo>
                  <a:lnTo>
                    <a:pt x="24" y="10"/>
                  </a:lnTo>
                  <a:lnTo>
                    <a:pt x="30" y="13"/>
                  </a:lnTo>
                  <a:lnTo>
                    <a:pt x="35" y="15"/>
                  </a:lnTo>
                  <a:lnTo>
                    <a:pt x="41" y="18"/>
                  </a:lnTo>
                  <a:lnTo>
                    <a:pt x="47" y="21"/>
                  </a:lnTo>
                  <a:lnTo>
                    <a:pt x="53" y="24"/>
                  </a:lnTo>
                  <a:lnTo>
                    <a:pt x="58" y="27"/>
                  </a:lnTo>
                  <a:lnTo>
                    <a:pt x="64" y="30"/>
                  </a:lnTo>
                  <a:lnTo>
                    <a:pt x="70" y="33"/>
                  </a:lnTo>
                  <a:lnTo>
                    <a:pt x="76" y="35"/>
                  </a:lnTo>
                  <a:lnTo>
                    <a:pt x="82" y="39"/>
                  </a:lnTo>
                  <a:lnTo>
                    <a:pt x="88" y="41"/>
                  </a:lnTo>
                  <a:lnTo>
                    <a:pt x="94" y="44"/>
                  </a:lnTo>
                  <a:lnTo>
                    <a:pt x="100" y="47"/>
                  </a:lnTo>
                  <a:lnTo>
                    <a:pt x="105" y="50"/>
                  </a:lnTo>
                  <a:lnTo>
                    <a:pt x="111" y="52"/>
                  </a:lnTo>
                  <a:lnTo>
                    <a:pt x="117" y="55"/>
                  </a:lnTo>
                  <a:lnTo>
                    <a:pt x="123" y="57"/>
                  </a:lnTo>
                  <a:lnTo>
                    <a:pt x="129" y="60"/>
                  </a:lnTo>
                  <a:lnTo>
                    <a:pt x="135" y="62"/>
                  </a:lnTo>
                  <a:lnTo>
                    <a:pt x="141" y="64"/>
                  </a:lnTo>
                  <a:lnTo>
                    <a:pt x="147" y="66"/>
                  </a:lnTo>
                  <a:lnTo>
                    <a:pt x="153" y="68"/>
                  </a:lnTo>
                  <a:lnTo>
                    <a:pt x="159" y="70"/>
                  </a:lnTo>
                  <a:lnTo>
                    <a:pt x="165" y="72"/>
                  </a:lnTo>
                  <a:lnTo>
                    <a:pt x="172" y="73"/>
                  </a:lnTo>
                  <a:lnTo>
                    <a:pt x="178" y="75"/>
                  </a:lnTo>
                  <a:lnTo>
                    <a:pt x="184" y="75"/>
                  </a:lnTo>
                  <a:lnTo>
                    <a:pt x="190" y="7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7" name="Freeform 13"/>
            <p:cNvSpPr>
              <a:spLocks/>
            </p:cNvSpPr>
            <p:nvPr/>
          </p:nvSpPr>
          <p:spPr bwMode="auto">
            <a:xfrm>
              <a:off x="3592" y="2683"/>
              <a:ext cx="318" cy="87"/>
            </a:xfrm>
            <a:custGeom>
              <a:avLst/>
              <a:gdLst/>
              <a:ahLst/>
              <a:cxnLst>
                <a:cxn ang="0">
                  <a:pos x="0" y="0"/>
                </a:cxn>
                <a:cxn ang="0">
                  <a:pos x="20" y="5"/>
                </a:cxn>
                <a:cxn ang="0">
                  <a:pos x="30" y="8"/>
                </a:cxn>
                <a:cxn ang="0">
                  <a:pos x="40" y="11"/>
                </a:cxn>
                <a:cxn ang="0">
                  <a:pos x="49" y="14"/>
                </a:cxn>
                <a:cxn ang="0">
                  <a:pos x="59" y="17"/>
                </a:cxn>
                <a:cxn ang="0">
                  <a:pos x="69" y="21"/>
                </a:cxn>
                <a:cxn ang="0">
                  <a:pos x="78" y="24"/>
                </a:cxn>
                <a:cxn ang="0">
                  <a:pos x="88" y="27"/>
                </a:cxn>
                <a:cxn ang="0">
                  <a:pos x="98" y="31"/>
                </a:cxn>
                <a:cxn ang="0">
                  <a:pos x="107" y="34"/>
                </a:cxn>
                <a:cxn ang="0">
                  <a:pos x="116" y="37"/>
                </a:cxn>
                <a:cxn ang="0">
                  <a:pos x="126" y="41"/>
                </a:cxn>
                <a:cxn ang="0">
                  <a:pos x="136" y="44"/>
                </a:cxn>
                <a:cxn ang="0">
                  <a:pos x="145" y="47"/>
                </a:cxn>
                <a:cxn ang="0">
                  <a:pos x="155" y="51"/>
                </a:cxn>
                <a:cxn ang="0">
                  <a:pos x="164" y="54"/>
                </a:cxn>
                <a:cxn ang="0">
                  <a:pos x="174" y="57"/>
                </a:cxn>
                <a:cxn ang="0">
                  <a:pos x="184" y="60"/>
                </a:cxn>
                <a:cxn ang="0">
                  <a:pos x="194" y="63"/>
                </a:cxn>
                <a:cxn ang="0">
                  <a:pos x="203" y="66"/>
                </a:cxn>
                <a:cxn ang="0">
                  <a:pos x="213" y="69"/>
                </a:cxn>
                <a:cxn ang="0">
                  <a:pos x="223" y="71"/>
                </a:cxn>
                <a:cxn ang="0">
                  <a:pos x="233" y="73"/>
                </a:cxn>
                <a:cxn ang="0">
                  <a:pos x="243" y="76"/>
                </a:cxn>
                <a:cxn ang="0">
                  <a:pos x="254" y="78"/>
                </a:cxn>
                <a:cxn ang="0">
                  <a:pos x="264" y="79"/>
                </a:cxn>
                <a:cxn ang="0">
                  <a:pos x="274" y="81"/>
                </a:cxn>
                <a:cxn ang="0">
                  <a:pos x="285" y="83"/>
                </a:cxn>
                <a:cxn ang="0">
                  <a:pos x="295" y="84"/>
                </a:cxn>
                <a:cxn ang="0">
                  <a:pos x="306" y="85"/>
                </a:cxn>
                <a:cxn ang="0">
                  <a:pos x="317" y="86"/>
                </a:cxn>
              </a:cxnLst>
              <a:rect l="0" t="0" r="r" b="b"/>
              <a:pathLst>
                <a:path w="318" h="87">
                  <a:moveTo>
                    <a:pt x="0" y="0"/>
                  </a:moveTo>
                  <a:lnTo>
                    <a:pt x="20" y="5"/>
                  </a:lnTo>
                  <a:lnTo>
                    <a:pt x="30" y="8"/>
                  </a:lnTo>
                  <a:lnTo>
                    <a:pt x="40" y="11"/>
                  </a:lnTo>
                  <a:lnTo>
                    <a:pt x="49" y="14"/>
                  </a:lnTo>
                  <a:lnTo>
                    <a:pt x="59" y="17"/>
                  </a:lnTo>
                  <a:lnTo>
                    <a:pt x="69" y="21"/>
                  </a:lnTo>
                  <a:lnTo>
                    <a:pt x="78" y="24"/>
                  </a:lnTo>
                  <a:lnTo>
                    <a:pt x="88" y="27"/>
                  </a:lnTo>
                  <a:lnTo>
                    <a:pt x="98" y="31"/>
                  </a:lnTo>
                  <a:lnTo>
                    <a:pt x="107" y="34"/>
                  </a:lnTo>
                  <a:lnTo>
                    <a:pt x="116" y="37"/>
                  </a:lnTo>
                  <a:lnTo>
                    <a:pt x="126" y="41"/>
                  </a:lnTo>
                  <a:lnTo>
                    <a:pt x="136" y="44"/>
                  </a:lnTo>
                  <a:lnTo>
                    <a:pt x="145" y="47"/>
                  </a:lnTo>
                  <a:lnTo>
                    <a:pt x="155" y="51"/>
                  </a:lnTo>
                  <a:lnTo>
                    <a:pt x="164" y="54"/>
                  </a:lnTo>
                  <a:lnTo>
                    <a:pt x="174" y="57"/>
                  </a:lnTo>
                  <a:lnTo>
                    <a:pt x="184" y="60"/>
                  </a:lnTo>
                  <a:lnTo>
                    <a:pt x="194" y="63"/>
                  </a:lnTo>
                  <a:lnTo>
                    <a:pt x="203" y="66"/>
                  </a:lnTo>
                  <a:lnTo>
                    <a:pt x="213" y="69"/>
                  </a:lnTo>
                  <a:lnTo>
                    <a:pt x="223" y="71"/>
                  </a:lnTo>
                  <a:lnTo>
                    <a:pt x="233" y="73"/>
                  </a:lnTo>
                  <a:lnTo>
                    <a:pt x="243" y="76"/>
                  </a:lnTo>
                  <a:lnTo>
                    <a:pt x="254" y="78"/>
                  </a:lnTo>
                  <a:lnTo>
                    <a:pt x="264" y="79"/>
                  </a:lnTo>
                  <a:lnTo>
                    <a:pt x="274" y="81"/>
                  </a:lnTo>
                  <a:lnTo>
                    <a:pt x="285" y="83"/>
                  </a:lnTo>
                  <a:lnTo>
                    <a:pt x="295" y="84"/>
                  </a:lnTo>
                  <a:lnTo>
                    <a:pt x="306" y="85"/>
                  </a:lnTo>
                  <a:lnTo>
                    <a:pt x="317" y="8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8" name="Freeform 14"/>
            <p:cNvSpPr>
              <a:spLocks/>
            </p:cNvSpPr>
            <p:nvPr/>
          </p:nvSpPr>
          <p:spPr bwMode="auto">
            <a:xfrm>
              <a:off x="3545" y="2690"/>
              <a:ext cx="64" cy="23"/>
            </a:xfrm>
            <a:custGeom>
              <a:avLst/>
              <a:gdLst/>
              <a:ahLst/>
              <a:cxnLst>
                <a:cxn ang="0">
                  <a:pos x="63" y="2"/>
                </a:cxn>
                <a:cxn ang="0">
                  <a:pos x="59" y="1"/>
                </a:cxn>
                <a:cxn ang="0">
                  <a:pos x="57" y="1"/>
                </a:cxn>
                <a:cxn ang="0">
                  <a:pos x="55" y="1"/>
                </a:cxn>
                <a:cxn ang="0">
                  <a:pos x="52" y="0"/>
                </a:cxn>
                <a:cxn ang="0">
                  <a:pos x="50" y="0"/>
                </a:cxn>
                <a:cxn ang="0">
                  <a:pos x="48" y="0"/>
                </a:cxn>
                <a:cxn ang="0">
                  <a:pos x="46" y="0"/>
                </a:cxn>
                <a:cxn ang="0">
                  <a:pos x="44" y="0"/>
                </a:cxn>
                <a:cxn ang="0">
                  <a:pos x="42" y="0"/>
                </a:cxn>
                <a:cxn ang="0">
                  <a:pos x="40" y="1"/>
                </a:cxn>
                <a:cxn ang="0">
                  <a:pos x="38" y="1"/>
                </a:cxn>
                <a:cxn ang="0">
                  <a:pos x="36" y="1"/>
                </a:cxn>
                <a:cxn ang="0">
                  <a:pos x="33" y="2"/>
                </a:cxn>
                <a:cxn ang="0">
                  <a:pos x="31" y="2"/>
                </a:cxn>
                <a:cxn ang="0">
                  <a:pos x="30" y="3"/>
                </a:cxn>
                <a:cxn ang="0">
                  <a:pos x="27" y="4"/>
                </a:cxn>
                <a:cxn ang="0">
                  <a:pos x="26" y="4"/>
                </a:cxn>
                <a:cxn ang="0">
                  <a:pos x="24" y="5"/>
                </a:cxn>
                <a:cxn ang="0">
                  <a:pos x="22" y="6"/>
                </a:cxn>
                <a:cxn ang="0">
                  <a:pos x="20" y="7"/>
                </a:cxn>
                <a:cxn ang="0">
                  <a:pos x="18" y="8"/>
                </a:cxn>
                <a:cxn ang="0">
                  <a:pos x="16" y="9"/>
                </a:cxn>
                <a:cxn ang="0">
                  <a:pos x="14" y="10"/>
                </a:cxn>
                <a:cxn ang="0">
                  <a:pos x="12" y="11"/>
                </a:cxn>
                <a:cxn ang="0">
                  <a:pos x="11" y="12"/>
                </a:cxn>
                <a:cxn ang="0">
                  <a:pos x="9" y="14"/>
                </a:cxn>
                <a:cxn ang="0">
                  <a:pos x="7" y="15"/>
                </a:cxn>
                <a:cxn ang="0">
                  <a:pos x="5" y="16"/>
                </a:cxn>
                <a:cxn ang="0">
                  <a:pos x="3" y="18"/>
                </a:cxn>
                <a:cxn ang="0">
                  <a:pos x="1" y="20"/>
                </a:cxn>
                <a:cxn ang="0">
                  <a:pos x="0" y="22"/>
                </a:cxn>
              </a:cxnLst>
              <a:rect l="0" t="0" r="r" b="b"/>
              <a:pathLst>
                <a:path w="64" h="23">
                  <a:moveTo>
                    <a:pt x="63" y="2"/>
                  </a:moveTo>
                  <a:lnTo>
                    <a:pt x="59" y="1"/>
                  </a:lnTo>
                  <a:lnTo>
                    <a:pt x="57" y="1"/>
                  </a:lnTo>
                  <a:lnTo>
                    <a:pt x="55" y="1"/>
                  </a:lnTo>
                  <a:lnTo>
                    <a:pt x="52" y="0"/>
                  </a:lnTo>
                  <a:lnTo>
                    <a:pt x="50" y="0"/>
                  </a:lnTo>
                  <a:lnTo>
                    <a:pt x="48" y="0"/>
                  </a:lnTo>
                  <a:lnTo>
                    <a:pt x="46" y="0"/>
                  </a:lnTo>
                  <a:lnTo>
                    <a:pt x="44" y="0"/>
                  </a:lnTo>
                  <a:lnTo>
                    <a:pt x="42" y="0"/>
                  </a:lnTo>
                  <a:lnTo>
                    <a:pt x="40" y="1"/>
                  </a:lnTo>
                  <a:lnTo>
                    <a:pt x="38" y="1"/>
                  </a:lnTo>
                  <a:lnTo>
                    <a:pt x="36" y="1"/>
                  </a:lnTo>
                  <a:lnTo>
                    <a:pt x="33" y="2"/>
                  </a:lnTo>
                  <a:lnTo>
                    <a:pt x="31" y="2"/>
                  </a:lnTo>
                  <a:lnTo>
                    <a:pt x="30" y="3"/>
                  </a:lnTo>
                  <a:lnTo>
                    <a:pt x="27" y="4"/>
                  </a:lnTo>
                  <a:lnTo>
                    <a:pt x="26" y="4"/>
                  </a:lnTo>
                  <a:lnTo>
                    <a:pt x="24" y="5"/>
                  </a:lnTo>
                  <a:lnTo>
                    <a:pt x="22" y="6"/>
                  </a:lnTo>
                  <a:lnTo>
                    <a:pt x="20" y="7"/>
                  </a:lnTo>
                  <a:lnTo>
                    <a:pt x="18" y="8"/>
                  </a:lnTo>
                  <a:lnTo>
                    <a:pt x="16" y="9"/>
                  </a:lnTo>
                  <a:lnTo>
                    <a:pt x="14" y="10"/>
                  </a:lnTo>
                  <a:lnTo>
                    <a:pt x="12" y="11"/>
                  </a:lnTo>
                  <a:lnTo>
                    <a:pt x="11" y="12"/>
                  </a:lnTo>
                  <a:lnTo>
                    <a:pt x="9" y="14"/>
                  </a:lnTo>
                  <a:lnTo>
                    <a:pt x="7" y="15"/>
                  </a:lnTo>
                  <a:lnTo>
                    <a:pt x="5" y="16"/>
                  </a:lnTo>
                  <a:lnTo>
                    <a:pt x="3" y="18"/>
                  </a:lnTo>
                  <a:lnTo>
                    <a:pt x="1" y="20"/>
                  </a:lnTo>
                  <a:lnTo>
                    <a:pt x="0" y="2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199" name="Freeform 15"/>
            <p:cNvSpPr>
              <a:spLocks/>
            </p:cNvSpPr>
            <p:nvPr/>
          </p:nvSpPr>
          <p:spPr bwMode="auto">
            <a:xfrm>
              <a:off x="3592" y="2635"/>
              <a:ext cx="381" cy="69"/>
            </a:xfrm>
            <a:custGeom>
              <a:avLst/>
              <a:gdLst/>
              <a:ahLst/>
              <a:cxnLst>
                <a:cxn ang="0">
                  <a:pos x="380" y="67"/>
                </a:cxn>
                <a:cxn ang="0">
                  <a:pos x="356" y="68"/>
                </a:cxn>
                <a:cxn ang="0">
                  <a:pos x="345" y="68"/>
                </a:cxn>
                <a:cxn ang="0">
                  <a:pos x="333" y="67"/>
                </a:cxn>
                <a:cxn ang="0">
                  <a:pos x="321" y="66"/>
                </a:cxn>
                <a:cxn ang="0">
                  <a:pos x="309" y="65"/>
                </a:cxn>
                <a:cxn ang="0">
                  <a:pos x="298" y="63"/>
                </a:cxn>
                <a:cxn ang="0">
                  <a:pos x="286" y="61"/>
                </a:cxn>
                <a:cxn ang="0">
                  <a:pos x="274" y="59"/>
                </a:cxn>
                <a:cxn ang="0">
                  <a:pos x="262" y="57"/>
                </a:cxn>
                <a:cxn ang="0">
                  <a:pos x="250" y="54"/>
                </a:cxn>
                <a:cxn ang="0">
                  <a:pos x="238" y="51"/>
                </a:cxn>
                <a:cxn ang="0">
                  <a:pos x="227" y="49"/>
                </a:cxn>
                <a:cxn ang="0">
                  <a:pos x="215" y="45"/>
                </a:cxn>
                <a:cxn ang="0">
                  <a:pos x="203" y="42"/>
                </a:cxn>
                <a:cxn ang="0">
                  <a:pos x="191" y="39"/>
                </a:cxn>
                <a:cxn ang="0">
                  <a:pos x="179" y="36"/>
                </a:cxn>
                <a:cxn ang="0">
                  <a:pos x="168" y="33"/>
                </a:cxn>
                <a:cxn ang="0">
                  <a:pos x="156" y="29"/>
                </a:cxn>
                <a:cxn ang="0">
                  <a:pos x="144" y="26"/>
                </a:cxn>
                <a:cxn ang="0">
                  <a:pos x="132" y="23"/>
                </a:cxn>
                <a:cxn ang="0">
                  <a:pos x="120" y="19"/>
                </a:cxn>
                <a:cxn ang="0">
                  <a:pos x="108" y="17"/>
                </a:cxn>
                <a:cxn ang="0">
                  <a:pos x="96" y="14"/>
                </a:cxn>
                <a:cxn ang="0">
                  <a:pos x="84" y="11"/>
                </a:cxn>
                <a:cxn ang="0">
                  <a:pos x="72" y="9"/>
                </a:cxn>
                <a:cxn ang="0">
                  <a:pos x="60" y="7"/>
                </a:cxn>
                <a:cxn ang="0">
                  <a:pos x="48" y="5"/>
                </a:cxn>
                <a:cxn ang="0">
                  <a:pos x="36" y="3"/>
                </a:cxn>
                <a:cxn ang="0">
                  <a:pos x="24" y="1"/>
                </a:cxn>
                <a:cxn ang="0">
                  <a:pos x="12" y="1"/>
                </a:cxn>
                <a:cxn ang="0">
                  <a:pos x="0" y="0"/>
                </a:cxn>
              </a:cxnLst>
              <a:rect l="0" t="0" r="r" b="b"/>
              <a:pathLst>
                <a:path w="381" h="69">
                  <a:moveTo>
                    <a:pt x="380" y="67"/>
                  </a:moveTo>
                  <a:lnTo>
                    <a:pt x="356" y="68"/>
                  </a:lnTo>
                  <a:lnTo>
                    <a:pt x="345" y="68"/>
                  </a:lnTo>
                  <a:lnTo>
                    <a:pt x="333" y="67"/>
                  </a:lnTo>
                  <a:lnTo>
                    <a:pt x="321" y="66"/>
                  </a:lnTo>
                  <a:lnTo>
                    <a:pt x="309" y="65"/>
                  </a:lnTo>
                  <a:lnTo>
                    <a:pt x="298" y="63"/>
                  </a:lnTo>
                  <a:lnTo>
                    <a:pt x="286" y="61"/>
                  </a:lnTo>
                  <a:lnTo>
                    <a:pt x="274" y="59"/>
                  </a:lnTo>
                  <a:lnTo>
                    <a:pt x="262" y="57"/>
                  </a:lnTo>
                  <a:lnTo>
                    <a:pt x="250" y="54"/>
                  </a:lnTo>
                  <a:lnTo>
                    <a:pt x="238" y="51"/>
                  </a:lnTo>
                  <a:lnTo>
                    <a:pt x="227" y="49"/>
                  </a:lnTo>
                  <a:lnTo>
                    <a:pt x="215" y="45"/>
                  </a:lnTo>
                  <a:lnTo>
                    <a:pt x="203" y="42"/>
                  </a:lnTo>
                  <a:lnTo>
                    <a:pt x="191" y="39"/>
                  </a:lnTo>
                  <a:lnTo>
                    <a:pt x="179" y="36"/>
                  </a:lnTo>
                  <a:lnTo>
                    <a:pt x="168" y="33"/>
                  </a:lnTo>
                  <a:lnTo>
                    <a:pt x="156" y="29"/>
                  </a:lnTo>
                  <a:lnTo>
                    <a:pt x="144" y="26"/>
                  </a:lnTo>
                  <a:lnTo>
                    <a:pt x="132" y="23"/>
                  </a:lnTo>
                  <a:lnTo>
                    <a:pt x="120" y="19"/>
                  </a:lnTo>
                  <a:lnTo>
                    <a:pt x="108" y="17"/>
                  </a:lnTo>
                  <a:lnTo>
                    <a:pt x="96" y="14"/>
                  </a:lnTo>
                  <a:lnTo>
                    <a:pt x="84" y="11"/>
                  </a:lnTo>
                  <a:lnTo>
                    <a:pt x="72" y="9"/>
                  </a:lnTo>
                  <a:lnTo>
                    <a:pt x="60" y="7"/>
                  </a:lnTo>
                  <a:lnTo>
                    <a:pt x="48" y="5"/>
                  </a:lnTo>
                  <a:lnTo>
                    <a:pt x="36" y="3"/>
                  </a:lnTo>
                  <a:lnTo>
                    <a:pt x="24" y="1"/>
                  </a:lnTo>
                  <a:lnTo>
                    <a:pt x="12" y="1"/>
                  </a:lnTo>
                  <a:lnTo>
                    <a:pt x="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0" name="Freeform 16"/>
            <p:cNvSpPr>
              <a:spLocks/>
            </p:cNvSpPr>
            <p:nvPr/>
          </p:nvSpPr>
          <p:spPr bwMode="auto">
            <a:xfrm>
              <a:off x="3648" y="2597"/>
              <a:ext cx="381" cy="30"/>
            </a:xfrm>
            <a:custGeom>
              <a:avLst/>
              <a:gdLst/>
              <a:ahLst/>
              <a:cxnLst>
                <a:cxn ang="0">
                  <a:pos x="380" y="29"/>
                </a:cxn>
                <a:cxn ang="0">
                  <a:pos x="356" y="28"/>
                </a:cxn>
                <a:cxn ang="0">
                  <a:pos x="344" y="27"/>
                </a:cxn>
                <a:cxn ang="0">
                  <a:pos x="332" y="27"/>
                </a:cxn>
                <a:cxn ang="0">
                  <a:pos x="320" y="26"/>
                </a:cxn>
                <a:cxn ang="0">
                  <a:pos x="308" y="26"/>
                </a:cxn>
                <a:cxn ang="0">
                  <a:pos x="296" y="25"/>
                </a:cxn>
                <a:cxn ang="0">
                  <a:pos x="284" y="25"/>
                </a:cxn>
                <a:cxn ang="0">
                  <a:pos x="272" y="25"/>
                </a:cxn>
                <a:cxn ang="0">
                  <a:pos x="260" y="24"/>
                </a:cxn>
                <a:cxn ang="0">
                  <a:pos x="249" y="23"/>
                </a:cxn>
                <a:cxn ang="0">
                  <a:pos x="237" y="23"/>
                </a:cxn>
                <a:cxn ang="0">
                  <a:pos x="225" y="22"/>
                </a:cxn>
                <a:cxn ang="0">
                  <a:pos x="213" y="22"/>
                </a:cxn>
                <a:cxn ang="0">
                  <a:pos x="201" y="21"/>
                </a:cxn>
                <a:cxn ang="0">
                  <a:pos x="189" y="20"/>
                </a:cxn>
                <a:cxn ang="0">
                  <a:pos x="177" y="19"/>
                </a:cxn>
                <a:cxn ang="0">
                  <a:pos x="165" y="19"/>
                </a:cxn>
                <a:cxn ang="0">
                  <a:pos x="153" y="18"/>
                </a:cxn>
                <a:cxn ang="0">
                  <a:pos x="141" y="17"/>
                </a:cxn>
                <a:cxn ang="0">
                  <a:pos x="129" y="16"/>
                </a:cxn>
                <a:cxn ang="0">
                  <a:pos x="118" y="15"/>
                </a:cxn>
                <a:cxn ang="0">
                  <a:pos x="106" y="13"/>
                </a:cxn>
                <a:cxn ang="0">
                  <a:pos x="94" y="12"/>
                </a:cxn>
                <a:cxn ang="0">
                  <a:pos x="82" y="11"/>
                </a:cxn>
                <a:cxn ang="0">
                  <a:pos x="70" y="10"/>
                </a:cxn>
                <a:cxn ang="0">
                  <a:pos x="58" y="8"/>
                </a:cxn>
                <a:cxn ang="0">
                  <a:pos x="46" y="7"/>
                </a:cxn>
                <a:cxn ang="0">
                  <a:pos x="34" y="5"/>
                </a:cxn>
                <a:cxn ang="0">
                  <a:pos x="23" y="3"/>
                </a:cxn>
                <a:cxn ang="0">
                  <a:pos x="11" y="2"/>
                </a:cxn>
                <a:cxn ang="0">
                  <a:pos x="0" y="0"/>
                </a:cxn>
              </a:cxnLst>
              <a:rect l="0" t="0" r="r" b="b"/>
              <a:pathLst>
                <a:path w="381" h="30">
                  <a:moveTo>
                    <a:pt x="380" y="29"/>
                  </a:moveTo>
                  <a:lnTo>
                    <a:pt x="356" y="28"/>
                  </a:lnTo>
                  <a:lnTo>
                    <a:pt x="344" y="27"/>
                  </a:lnTo>
                  <a:lnTo>
                    <a:pt x="332" y="27"/>
                  </a:lnTo>
                  <a:lnTo>
                    <a:pt x="320" y="26"/>
                  </a:lnTo>
                  <a:lnTo>
                    <a:pt x="308" y="26"/>
                  </a:lnTo>
                  <a:lnTo>
                    <a:pt x="296" y="25"/>
                  </a:lnTo>
                  <a:lnTo>
                    <a:pt x="284" y="25"/>
                  </a:lnTo>
                  <a:lnTo>
                    <a:pt x="272" y="25"/>
                  </a:lnTo>
                  <a:lnTo>
                    <a:pt x="260" y="24"/>
                  </a:lnTo>
                  <a:lnTo>
                    <a:pt x="249" y="23"/>
                  </a:lnTo>
                  <a:lnTo>
                    <a:pt x="237" y="23"/>
                  </a:lnTo>
                  <a:lnTo>
                    <a:pt x="225" y="22"/>
                  </a:lnTo>
                  <a:lnTo>
                    <a:pt x="213" y="22"/>
                  </a:lnTo>
                  <a:lnTo>
                    <a:pt x="201" y="21"/>
                  </a:lnTo>
                  <a:lnTo>
                    <a:pt x="189" y="20"/>
                  </a:lnTo>
                  <a:lnTo>
                    <a:pt x="177" y="19"/>
                  </a:lnTo>
                  <a:lnTo>
                    <a:pt x="165" y="19"/>
                  </a:lnTo>
                  <a:lnTo>
                    <a:pt x="153" y="18"/>
                  </a:lnTo>
                  <a:lnTo>
                    <a:pt x="141" y="17"/>
                  </a:lnTo>
                  <a:lnTo>
                    <a:pt x="129" y="16"/>
                  </a:lnTo>
                  <a:lnTo>
                    <a:pt x="118" y="15"/>
                  </a:lnTo>
                  <a:lnTo>
                    <a:pt x="106" y="13"/>
                  </a:lnTo>
                  <a:lnTo>
                    <a:pt x="94" y="12"/>
                  </a:lnTo>
                  <a:lnTo>
                    <a:pt x="82" y="11"/>
                  </a:lnTo>
                  <a:lnTo>
                    <a:pt x="70" y="10"/>
                  </a:lnTo>
                  <a:lnTo>
                    <a:pt x="58" y="8"/>
                  </a:lnTo>
                  <a:lnTo>
                    <a:pt x="46" y="7"/>
                  </a:lnTo>
                  <a:lnTo>
                    <a:pt x="34" y="5"/>
                  </a:lnTo>
                  <a:lnTo>
                    <a:pt x="23" y="3"/>
                  </a:lnTo>
                  <a:lnTo>
                    <a:pt x="11" y="2"/>
                  </a:lnTo>
                  <a:lnTo>
                    <a:pt x="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1" name="Freeform 17"/>
            <p:cNvSpPr>
              <a:spLocks/>
            </p:cNvSpPr>
            <p:nvPr/>
          </p:nvSpPr>
          <p:spPr bwMode="auto">
            <a:xfrm>
              <a:off x="3664" y="2540"/>
              <a:ext cx="412" cy="39"/>
            </a:xfrm>
            <a:custGeom>
              <a:avLst/>
              <a:gdLst/>
              <a:ahLst/>
              <a:cxnLst>
                <a:cxn ang="0">
                  <a:pos x="411" y="0"/>
                </a:cxn>
                <a:cxn ang="0">
                  <a:pos x="385" y="2"/>
                </a:cxn>
                <a:cxn ang="0">
                  <a:pos x="372" y="2"/>
                </a:cxn>
                <a:cxn ang="0">
                  <a:pos x="359" y="3"/>
                </a:cxn>
                <a:cxn ang="0">
                  <a:pos x="346" y="4"/>
                </a:cxn>
                <a:cxn ang="0">
                  <a:pos x="334" y="5"/>
                </a:cxn>
                <a:cxn ang="0">
                  <a:pos x="320" y="6"/>
                </a:cxn>
                <a:cxn ang="0">
                  <a:pos x="308" y="6"/>
                </a:cxn>
                <a:cxn ang="0">
                  <a:pos x="295" y="7"/>
                </a:cxn>
                <a:cxn ang="0">
                  <a:pos x="282" y="7"/>
                </a:cxn>
                <a:cxn ang="0">
                  <a:pos x="269" y="8"/>
                </a:cxn>
                <a:cxn ang="0">
                  <a:pos x="256" y="8"/>
                </a:cxn>
                <a:cxn ang="0">
                  <a:pos x="243" y="9"/>
                </a:cxn>
                <a:cxn ang="0">
                  <a:pos x="230" y="10"/>
                </a:cxn>
                <a:cxn ang="0">
                  <a:pos x="217" y="10"/>
                </a:cxn>
                <a:cxn ang="0">
                  <a:pos x="204" y="11"/>
                </a:cxn>
                <a:cxn ang="0">
                  <a:pos x="192" y="12"/>
                </a:cxn>
                <a:cxn ang="0">
                  <a:pos x="178" y="12"/>
                </a:cxn>
                <a:cxn ang="0">
                  <a:pos x="166" y="13"/>
                </a:cxn>
                <a:cxn ang="0">
                  <a:pos x="153" y="14"/>
                </a:cxn>
                <a:cxn ang="0">
                  <a:pos x="140" y="15"/>
                </a:cxn>
                <a:cxn ang="0">
                  <a:pos x="127" y="16"/>
                </a:cxn>
                <a:cxn ang="0">
                  <a:pos x="114" y="18"/>
                </a:cxn>
                <a:cxn ang="0">
                  <a:pos x="102" y="20"/>
                </a:cxn>
                <a:cxn ang="0">
                  <a:pos x="88" y="21"/>
                </a:cxn>
                <a:cxn ang="0">
                  <a:pos x="76" y="23"/>
                </a:cxn>
                <a:cxn ang="0">
                  <a:pos x="63" y="25"/>
                </a:cxn>
                <a:cxn ang="0">
                  <a:pos x="50" y="27"/>
                </a:cxn>
                <a:cxn ang="0">
                  <a:pos x="38" y="29"/>
                </a:cxn>
                <a:cxn ang="0">
                  <a:pos x="25" y="32"/>
                </a:cxn>
                <a:cxn ang="0">
                  <a:pos x="12" y="35"/>
                </a:cxn>
                <a:cxn ang="0">
                  <a:pos x="0" y="38"/>
                </a:cxn>
              </a:cxnLst>
              <a:rect l="0" t="0" r="r" b="b"/>
              <a:pathLst>
                <a:path w="412" h="39">
                  <a:moveTo>
                    <a:pt x="411" y="0"/>
                  </a:moveTo>
                  <a:lnTo>
                    <a:pt x="385" y="2"/>
                  </a:lnTo>
                  <a:lnTo>
                    <a:pt x="372" y="2"/>
                  </a:lnTo>
                  <a:lnTo>
                    <a:pt x="359" y="3"/>
                  </a:lnTo>
                  <a:lnTo>
                    <a:pt x="346" y="4"/>
                  </a:lnTo>
                  <a:lnTo>
                    <a:pt x="334" y="5"/>
                  </a:lnTo>
                  <a:lnTo>
                    <a:pt x="320" y="6"/>
                  </a:lnTo>
                  <a:lnTo>
                    <a:pt x="308" y="6"/>
                  </a:lnTo>
                  <a:lnTo>
                    <a:pt x="295" y="7"/>
                  </a:lnTo>
                  <a:lnTo>
                    <a:pt x="282" y="7"/>
                  </a:lnTo>
                  <a:lnTo>
                    <a:pt x="269" y="8"/>
                  </a:lnTo>
                  <a:lnTo>
                    <a:pt x="256" y="8"/>
                  </a:lnTo>
                  <a:lnTo>
                    <a:pt x="243" y="9"/>
                  </a:lnTo>
                  <a:lnTo>
                    <a:pt x="230" y="10"/>
                  </a:lnTo>
                  <a:lnTo>
                    <a:pt x="217" y="10"/>
                  </a:lnTo>
                  <a:lnTo>
                    <a:pt x="204" y="11"/>
                  </a:lnTo>
                  <a:lnTo>
                    <a:pt x="192" y="12"/>
                  </a:lnTo>
                  <a:lnTo>
                    <a:pt x="178" y="12"/>
                  </a:lnTo>
                  <a:lnTo>
                    <a:pt x="166" y="13"/>
                  </a:lnTo>
                  <a:lnTo>
                    <a:pt x="153" y="14"/>
                  </a:lnTo>
                  <a:lnTo>
                    <a:pt x="140" y="15"/>
                  </a:lnTo>
                  <a:lnTo>
                    <a:pt x="127" y="16"/>
                  </a:lnTo>
                  <a:lnTo>
                    <a:pt x="114" y="18"/>
                  </a:lnTo>
                  <a:lnTo>
                    <a:pt x="102" y="20"/>
                  </a:lnTo>
                  <a:lnTo>
                    <a:pt x="88" y="21"/>
                  </a:lnTo>
                  <a:lnTo>
                    <a:pt x="76" y="23"/>
                  </a:lnTo>
                  <a:lnTo>
                    <a:pt x="63" y="25"/>
                  </a:lnTo>
                  <a:lnTo>
                    <a:pt x="50" y="27"/>
                  </a:lnTo>
                  <a:lnTo>
                    <a:pt x="38" y="29"/>
                  </a:lnTo>
                  <a:lnTo>
                    <a:pt x="25" y="32"/>
                  </a:lnTo>
                  <a:lnTo>
                    <a:pt x="12" y="35"/>
                  </a:lnTo>
                  <a:lnTo>
                    <a:pt x="0" y="38"/>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2" name="Freeform 18"/>
            <p:cNvSpPr>
              <a:spLocks/>
            </p:cNvSpPr>
            <p:nvPr/>
          </p:nvSpPr>
          <p:spPr bwMode="auto">
            <a:xfrm>
              <a:off x="3679" y="2444"/>
              <a:ext cx="413" cy="97"/>
            </a:xfrm>
            <a:custGeom>
              <a:avLst/>
              <a:gdLst/>
              <a:ahLst/>
              <a:cxnLst>
                <a:cxn ang="0">
                  <a:pos x="412" y="0"/>
                </a:cxn>
                <a:cxn ang="0">
                  <a:pos x="388" y="1"/>
                </a:cxn>
                <a:cxn ang="0">
                  <a:pos x="376" y="2"/>
                </a:cxn>
                <a:cxn ang="0">
                  <a:pos x="364" y="2"/>
                </a:cxn>
                <a:cxn ang="0">
                  <a:pos x="351" y="4"/>
                </a:cxn>
                <a:cxn ang="0">
                  <a:pos x="338" y="6"/>
                </a:cxn>
                <a:cxn ang="0">
                  <a:pos x="325" y="7"/>
                </a:cxn>
                <a:cxn ang="0">
                  <a:pos x="312" y="9"/>
                </a:cxn>
                <a:cxn ang="0">
                  <a:pos x="299" y="12"/>
                </a:cxn>
                <a:cxn ang="0">
                  <a:pos x="285" y="14"/>
                </a:cxn>
                <a:cxn ang="0">
                  <a:pos x="272" y="16"/>
                </a:cxn>
                <a:cxn ang="0">
                  <a:pos x="258" y="20"/>
                </a:cxn>
                <a:cxn ang="0">
                  <a:pos x="245" y="22"/>
                </a:cxn>
                <a:cxn ang="0">
                  <a:pos x="231" y="26"/>
                </a:cxn>
                <a:cxn ang="0">
                  <a:pos x="217" y="29"/>
                </a:cxn>
                <a:cxn ang="0">
                  <a:pos x="204" y="32"/>
                </a:cxn>
                <a:cxn ang="0">
                  <a:pos x="190" y="36"/>
                </a:cxn>
                <a:cxn ang="0">
                  <a:pos x="177" y="40"/>
                </a:cxn>
                <a:cxn ang="0">
                  <a:pos x="163" y="43"/>
                </a:cxn>
                <a:cxn ang="0">
                  <a:pos x="149" y="47"/>
                </a:cxn>
                <a:cxn ang="0">
                  <a:pos x="136" y="51"/>
                </a:cxn>
                <a:cxn ang="0">
                  <a:pos x="123" y="55"/>
                </a:cxn>
                <a:cxn ang="0">
                  <a:pos x="109" y="59"/>
                </a:cxn>
                <a:cxn ang="0">
                  <a:pos x="97" y="63"/>
                </a:cxn>
                <a:cxn ang="0">
                  <a:pos x="84" y="67"/>
                </a:cxn>
                <a:cxn ang="0">
                  <a:pos x="71" y="71"/>
                </a:cxn>
                <a:cxn ang="0">
                  <a:pos x="59" y="75"/>
                </a:cxn>
                <a:cxn ang="0">
                  <a:pos x="46" y="80"/>
                </a:cxn>
                <a:cxn ang="0">
                  <a:pos x="34" y="84"/>
                </a:cxn>
                <a:cxn ang="0">
                  <a:pos x="23" y="88"/>
                </a:cxn>
                <a:cxn ang="0">
                  <a:pos x="11" y="92"/>
                </a:cxn>
                <a:cxn ang="0">
                  <a:pos x="0" y="96"/>
                </a:cxn>
              </a:cxnLst>
              <a:rect l="0" t="0" r="r" b="b"/>
              <a:pathLst>
                <a:path w="413" h="97">
                  <a:moveTo>
                    <a:pt x="412" y="0"/>
                  </a:moveTo>
                  <a:lnTo>
                    <a:pt x="388" y="1"/>
                  </a:lnTo>
                  <a:lnTo>
                    <a:pt x="376" y="2"/>
                  </a:lnTo>
                  <a:lnTo>
                    <a:pt x="364" y="2"/>
                  </a:lnTo>
                  <a:lnTo>
                    <a:pt x="351" y="4"/>
                  </a:lnTo>
                  <a:lnTo>
                    <a:pt x="338" y="6"/>
                  </a:lnTo>
                  <a:lnTo>
                    <a:pt x="325" y="7"/>
                  </a:lnTo>
                  <a:lnTo>
                    <a:pt x="312" y="9"/>
                  </a:lnTo>
                  <a:lnTo>
                    <a:pt x="299" y="12"/>
                  </a:lnTo>
                  <a:lnTo>
                    <a:pt x="285" y="14"/>
                  </a:lnTo>
                  <a:lnTo>
                    <a:pt x="272" y="16"/>
                  </a:lnTo>
                  <a:lnTo>
                    <a:pt x="258" y="20"/>
                  </a:lnTo>
                  <a:lnTo>
                    <a:pt x="245" y="22"/>
                  </a:lnTo>
                  <a:lnTo>
                    <a:pt x="231" y="26"/>
                  </a:lnTo>
                  <a:lnTo>
                    <a:pt x="217" y="29"/>
                  </a:lnTo>
                  <a:lnTo>
                    <a:pt x="204" y="32"/>
                  </a:lnTo>
                  <a:lnTo>
                    <a:pt x="190" y="36"/>
                  </a:lnTo>
                  <a:lnTo>
                    <a:pt x="177" y="40"/>
                  </a:lnTo>
                  <a:lnTo>
                    <a:pt x="163" y="43"/>
                  </a:lnTo>
                  <a:lnTo>
                    <a:pt x="149" y="47"/>
                  </a:lnTo>
                  <a:lnTo>
                    <a:pt x="136" y="51"/>
                  </a:lnTo>
                  <a:lnTo>
                    <a:pt x="123" y="55"/>
                  </a:lnTo>
                  <a:lnTo>
                    <a:pt x="109" y="59"/>
                  </a:lnTo>
                  <a:lnTo>
                    <a:pt x="97" y="63"/>
                  </a:lnTo>
                  <a:lnTo>
                    <a:pt x="84" y="67"/>
                  </a:lnTo>
                  <a:lnTo>
                    <a:pt x="71" y="71"/>
                  </a:lnTo>
                  <a:lnTo>
                    <a:pt x="59" y="75"/>
                  </a:lnTo>
                  <a:lnTo>
                    <a:pt x="46" y="80"/>
                  </a:lnTo>
                  <a:lnTo>
                    <a:pt x="34" y="84"/>
                  </a:lnTo>
                  <a:lnTo>
                    <a:pt x="23" y="88"/>
                  </a:lnTo>
                  <a:lnTo>
                    <a:pt x="11" y="92"/>
                  </a:lnTo>
                  <a:lnTo>
                    <a:pt x="0" y="9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3" name="Freeform 19"/>
            <p:cNvSpPr>
              <a:spLocks/>
            </p:cNvSpPr>
            <p:nvPr/>
          </p:nvSpPr>
          <p:spPr bwMode="auto">
            <a:xfrm>
              <a:off x="3703" y="2349"/>
              <a:ext cx="381" cy="135"/>
            </a:xfrm>
            <a:custGeom>
              <a:avLst/>
              <a:gdLst/>
              <a:ahLst/>
              <a:cxnLst>
                <a:cxn ang="0">
                  <a:pos x="380" y="0"/>
                </a:cxn>
                <a:cxn ang="0">
                  <a:pos x="360" y="15"/>
                </a:cxn>
                <a:cxn ang="0">
                  <a:pos x="350" y="21"/>
                </a:cxn>
                <a:cxn ang="0">
                  <a:pos x="339" y="28"/>
                </a:cxn>
                <a:cxn ang="0">
                  <a:pos x="328" y="34"/>
                </a:cxn>
                <a:cxn ang="0">
                  <a:pos x="317" y="40"/>
                </a:cxn>
                <a:cxn ang="0">
                  <a:pos x="305" y="45"/>
                </a:cxn>
                <a:cxn ang="0">
                  <a:pos x="294" y="51"/>
                </a:cxn>
                <a:cxn ang="0">
                  <a:pos x="282" y="55"/>
                </a:cxn>
                <a:cxn ang="0">
                  <a:pos x="270" y="60"/>
                </a:cxn>
                <a:cxn ang="0">
                  <a:pos x="258" y="65"/>
                </a:cxn>
                <a:cxn ang="0">
                  <a:pos x="246" y="69"/>
                </a:cxn>
                <a:cxn ang="0">
                  <a:pos x="233" y="73"/>
                </a:cxn>
                <a:cxn ang="0">
                  <a:pos x="221" y="77"/>
                </a:cxn>
                <a:cxn ang="0">
                  <a:pos x="209" y="81"/>
                </a:cxn>
                <a:cxn ang="0">
                  <a:pos x="196" y="84"/>
                </a:cxn>
                <a:cxn ang="0">
                  <a:pos x="183" y="87"/>
                </a:cxn>
                <a:cxn ang="0">
                  <a:pos x="171" y="91"/>
                </a:cxn>
                <a:cxn ang="0">
                  <a:pos x="158" y="94"/>
                </a:cxn>
                <a:cxn ang="0">
                  <a:pos x="145" y="97"/>
                </a:cxn>
                <a:cxn ang="0">
                  <a:pos x="133" y="100"/>
                </a:cxn>
                <a:cxn ang="0">
                  <a:pos x="120" y="103"/>
                </a:cxn>
                <a:cxn ang="0">
                  <a:pos x="107" y="106"/>
                </a:cxn>
                <a:cxn ang="0">
                  <a:pos x="95" y="109"/>
                </a:cxn>
                <a:cxn ang="0">
                  <a:pos x="83" y="112"/>
                </a:cxn>
                <a:cxn ang="0">
                  <a:pos x="70" y="115"/>
                </a:cxn>
                <a:cxn ang="0">
                  <a:pos x="58" y="118"/>
                </a:cxn>
                <a:cxn ang="0">
                  <a:pos x="46" y="121"/>
                </a:cxn>
                <a:cxn ang="0">
                  <a:pos x="34" y="124"/>
                </a:cxn>
                <a:cxn ang="0">
                  <a:pos x="23" y="127"/>
                </a:cxn>
                <a:cxn ang="0">
                  <a:pos x="11" y="130"/>
                </a:cxn>
                <a:cxn ang="0">
                  <a:pos x="0" y="134"/>
                </a:cxn>
              </a:cxnLst>
              <a:rect l="0" t="0" r="r" b="b"/>
              <a:pathLst>
                <a:path w="381" h="135">
                  <a:moveTo>
                    <a:pt x="380" y="0"/>
                  </a:moveTo>
                  <a:lnTo>
                    <a:pt x="360" y="15"/>
                  </a:lnTo>
                  <a:lnTo>
                    <a:pt x="350" y="21"/>
                  </a:lnTo>
                  <a:lnTo>
                    <a:pt x="339" y="28"/>
                  </a:lnTo>
                  <a:lnTo>
                    <a:pt x="328" y="34"/>
                  </a:lnTo>
                  <a:lnTo>
                    <a:pt x="317" y="40"/>
                  </a:lnTo>
                  <a:lnTo>
                    <a:pt x="305" y="45"/>
                  </a:lnTo>
                  <a:lnTo>
                    <a:pt x="294" y="51"/>
                  </a:lnTo>
                  <a:lnTo>
                    <a:pt x="282" y="55"/>
                  </a:lnTo>
                  <a:lnTo>
                    <a:pt x="270" y="60"/>
                  </a:lnTo>
                  <a:lnTo>
                    <a:pt x="258" y="65"/>
                  </a:lnTo>
                  <a:lnTo>
                    <a:pt x="246" y="69"/>
                  </a:lnTo>
                  <a:lnTo>
                    <a:pt x="233" y="73"/>
                  </a:lnTo>
                  <a:lnTo>
                    <a:pt x="221" y="77"/>
                  </a:lnTo>
                  <a:lnTo>
                    <a:pt x="209" y="81"/>
                  </a:lnTo>
                  <a:lnTo>
                    <a:pt x="196" y="84"/>
                  </a:lnTo>
                  <a:lnTo>
                    <a:pt x="183" y="87"/>
                  </a:lnTo>
                  <a:lnTo>
                    <a:pt x="171" y="91"/>
                  </a:lnTo>
                  <a:lnTo>
                    <a:pt x="158" y="94"/>
                  </a:lnTo>
                  <a:lnTo>
                    <a:pt x="145" y="97"/>
                  </a:lnTo>
                  <a:lnTo>
                    <a:pt x="133" y="100"/>
                  </a:lnTo>
                  <a:lnTo>
                    <a:pt x="120" y="103"/>
                  </a:lnTo>
                  <a:lnTo>
                    <a:pt x="107" y="106"/>
                  </a:lnTo>
                  <a:lnTo>
                    <a:pt x="95" y="109"/>
                  </a:lnTo>
                  <a:lnTo>
                    <a:pt x="83" y="112"/>
                  </a:lnTo>
                  <a:lnTo>
                    <a:pt x="70" y="115"/>
                  </a:lnTo>
                  <a:lnTo>
                    <a:pt x="58" y="118"/>
                  </a:lnTo>
                  <a:lnTo>
                    <a:pt x="46" y="121"/>
                  </a:lnTo>
                  <a:lnTo>
                    <a:pt x="34" y="124"/>
                  </a:lnTo>
                  <a:lnTo>
                    <a:pt x="23" y="127"/>
                  </a:lnTo>
                  <a:lnTo>
                    <a:pt x="11" y="130"/>
                  </a:lnTo>
                  <a:lnTo>
                    <a:pt x="0" y="13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4" name="Freeform 20"/>
            <p:cNvSpPr>
              <a:spLocks/>
            </p:cNvSpPr>
            <p:nvPr/>
          </p:nvSpPr>
          <p:spPr bwMode="auto">
            <a:xfrm>
              <a:off x="3695" y="2273"/>
              <a:ext cx="350" cy="172"/>
            </a:xfrm>
            <a:custGeom>
              <a:avLst/>
              <a:gdLst/>
              <a:ahLst/>
              <a:cxnLst>
                <a:cxn ang="0">
                  <a:pos x="349" y="0"/>
                </a:cxn>
                <a:cxn ang="0">
                  <a:pos x="329" y="18"/>
                </a:cxn>
                <a:cxn ang="0">
                  <a:pos x="319" y="27"/>
                </a:cxn>
                <a:cxn ang="0">
                  <a:pos x="309" y="35"/>
                </a:cxn>
                <a:cxn ang="0">
                  <a:pos x="299" y="42"/>
                </a:cxn>
                <a:cxn ang="0">
                  <a:pos x="289" y="50"/>
                </a:cxn>
                <a:cxn ang="0">
                  <a:pos x="279" y="57"/>
                </a:cxn>
                <a:cxn ang="0">
                  <a:pos x="268" y="63"/>
                </a:cxn>
                <a:cxn ang="0">
                  <a:pos x="258" y="69"/>
                </a:cxn>
                <a:cxn ang="0">
                  <a:pos x="247" y="75"/>
                </a:cxn>
                <a:cxn ang="0">
                  <a:pos x="236" y="81"/>
                </a:cxn>
                <a:cxn ang="0">
                  <a:pos x="225" y="87"/>
                </a:cxn>
                <a:cxn ang="0">
                  <a:pos x="215" y="92"/>
                </a:cxn>
                <a:cxn ang="0">
                  <a:pos x="204" y="97"/>
                </a:cxn>
                <a:cxn ang="0">
                  <a:pos x="193" y="102"/>
                </a:cxn>
                <a:cxn ang="0">
                  <a:pos x="182" y="106"/>
                </a:cxn>
                <a:cxn ang="0">
                  <a:pos x="171" y="111"/>
                </a:cxn>
                <a:cxn ang="0">
                  <a:pos x="159" y="115"/>
                </a:cxn>
                <a:cxn ang="0">
                  <a:pos x="148" y="119"/>
                </a:cxn>
                <a:cxn ang="0">
                  <a:pos x="137" y="123"/>
                </a:cxn>
                <a:cxn ang="0">
                  <a:pos x="126" y="127"/>
                </a:cxn>
                <a:cxn ang="0">
                  <a:pos x="115" y="131"/>
                </a:cxn>
                <a:cxn ang="0">
                  <a:pos x="103" y="135"/>
                </a:cxn>
                <a:cxn ang="0">
                  <a:pos x="92" y="139"/>
                </a:cxn>
                <a:cxn ang="0">
                  <a:pos x="80" y="143"/>
                </a:cxn>
                <a:cxn ang="0">
                  <a:pos x="69" y="147"/>
                </a:cxn>
                <a:cxn ang="0">
                  <a:pos x="57" y="150"/>
                </a:cxn>
                <a:cxn ang="0">
                  <a:pos x="46" y="154"/>
                </a:cxn>
                <a:cxn ang="0">
                  <a:pos x="35" y="158"/>
                </a:cxn>
                <a:cxn ang="0">
                  <a:pos x="23" y="163"/>
                </a:cxn>
                <a:cxn ang="0">
                  <a:pos x="11" y="167"/>
                </a:cxn>
                <a:cxn ang="0">
                  <a:pos x="0" y="171"/>
                </a:cxn>
              </a:cxnLst>
              <a:rect l="0" t="0" r="r" b="b"/>
              <a:pathLst>
                <a:path w="350" h="172">
                  <a:moveTo>
                    <a:pt x="349" y="0"/>
                  </a:moveTo>
                  <a:lnTo>
                    <a:pt x="329" y="18"/>
                  </a:lnTo>
                  <a:lnTo>
                    <a:pt x="319" y="27"/>
                  </a:lnTo>
                  <a:lnTo>
                    <a:pt x="309" y="35"/>
                  </a:lnTo>
                  <a:lnTo>
                    <a:pt x="299" y="42"/>
                  </a:lnTo>
                  <a:lnTo>
                    <a:pt x="289" y="50"/>
                  </a:lnTo>
                  <a:lnTo>
                    <a:pt x="279" y="57"/>
                  </a:lnTo>
                  <a:lnTo>
                    <a:pt x="268" y="63"/>
                  </a:lnTo>
                  <a:lnTo>
                    <a:pt x="258" y="69"/>
                  </a:lnTo>
                  <a:lnTo>
                    <a:pt x="247" y="75"/>
                  </a:lnTo>
                  <a:lnTo>
                    <a:pt x="236" y="81"/>
                  </a:lnTo>
                  <a:lnTo>
                    <a:pt x="225" y="87"/>
                  </a:lnTo>
                  <a:lnTo>
                    <a:pt x="215" y="92"/>
                  </a:lnTo>
                  <a:lnTo>
                    <a:pt x="204" y="97"/>
                  </a:lnTo>
                  <a:lnTo>
                    <a:pt x="193" y="102"/>
                  </a:lnTo>
                  <a:lnTo>
                    <a:pt x="182" y="106"/>
                  </a:lnTo>
                  <a:lnTo>
                    <a:pt x="171" y="111"/>
                  </a:lnTo>
                  <a:lnTo>
                    <a:pt x="159" y="115"/>
                  </a:lnTo>
                  <a:lnTo>
                    <a:pt x="148" y="119"/>
                  </a:lnTo>
                  <a:lnTo>
                    <a:pt x="137" y="123"/>
                  </a:lnTo>
                  <a:lnTo>
                    <a:pt x="126" y="127"/>
                  </a:lnTo>
                  <a:lnTo>
                    <a:pt x="115" y="131"/>
                  </a:lnTo>
                  <a:lnTo>
                    <a:pt x="103" y="135"/>
                  </a:lnTo>
                  <a:lnTo>
                    <a:pt x="92" y="139"/>
                  </a:lnTo>
                  <a:lnTo>
                    <a:pt x="80" y="143"/>
                  </a:lnTo>
                  <a:lnTo>
                    <a:pt x="69" y="147"/>
                  </a:lnTo>
                  <a:lnTo>
                    <a:pt x="57" y="150"/>
                  </a:lnTo>
                  <a:lnTo>
                    <a:pt x="46" y="154"/>
                  </a:lnTo>
                  <a:lnTo>
                    <a:pt x="35" y="158"/>
                  </a:lnTo>
                  <a:lnTo>
                    <a:pt x="23" y="163"/>
                  </a:lnTo>
                  <a:lnTo>
                    <a:pt x="11" y="167"/>
                  </a:lnTo>
                  <a:lnTo>
                    <a:pt x="0" y="17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5" name="Freeform 21"/>
            <p:cNvSpPr>
              <a:spLocks/>
            </p:cNvSpPr>
            <p:nvPr/>
          </p:nvSpPr>
          <p:spPr bwMode="auto">
            <a:xfrm>
              <a:off x="3664" y="2225"/>
              <a:ext cx="349" cy="202"/>
            </a:xfrm>
            <a:custGeom>
              <a:avLst/>
              <a:gdLst/>
              <a:ahLst/>
              <a:cxnLst>
                <a:cxn ang="0">
                  <a:pos x="348" y="0"/>
                </a:cxn>
                <a:cxn ang="0">
                  <a:pos x="325" y="9"/>
                </a:cxn>
                <a:cxn ang="0">
                  <a:pos x="314" y="15"/>
                </a:cxn>
                <a:cxn ang="0">
                  <a:pos x="303" y="20"/>
                </a:cxn>
                <a:cxn ang="0">
                  <a:pos x="292" y="26"/>
                </a:cxn>
                <a:cxn ang="0">
                  <a:pos x="280" y="31"/>
                </a:cxn>
                <a:cxn ang="0">
                  <a:pos x="270" y="37"/>
                </a:cxn>
                <a:cxn ang="0">
                  <a:pos x="259" y="44"/>
                </a:cxn>
                <a:cxn ang="0">
                  <a:pos x="248" y="50"/>
                </a:cxn>
                <a:cxn ang="0">
                  <a:pos x="237" y="57"/>
                </a:cxn>
                <a:cxn ang="0">
                  <a:pos x="226" y="63"/>
                </a:cxn>
                <a:cxn ang="0">
                  <a:pos x="216" y="70"/>
                </a:cxn>
                <a:cxn ang="0">
                  <a:pos x="205" y="77"/>
                </a:cxn>
                <a:cxn ang="0">
                  <a:pos x="194" y="84"/>
                </a:cxn>
                <a:cxn ang="0">
                  <a:pos x="184" y="91"/>
                </a:cxn>
                <a:cxn ang="0">
                  <a:pos x="173" y="98"/>
                </a:cxn>
                <a:cxn ang="0">
                  <a:pos x="162" y="105"/>
                </a:cxn>
                <a:cxn ang="0">
                  <a:pos x="152" y="112"/>
                </a:cxn>
                <a:cxn ang="0">
                  <a:pos x="141" y="119"/>
                </a:cxn>
                <a:cxn ang="0">
                  <a:pos x="131" y="126"/>
                </a:cxn>
                <a:cxn ang="0">
                  <a:pos x="120" y="133"/>
                </a:cxn>
                <a:cxn ang="0">
                  <a:pos x="109" y="139"/>
                </a:cxn>
                <a:cxn ang="0">
                  <a:pos x="98" y="146"/>
                </a:cxn>
                <a:cxn ang="0">
                  <a:pos x="88" y="153"/>
                </a:cxn>
                <a:cxn ang="0">
                  <a:pos x="77" y="159"/>
                </a:cxn>
                <a:cxn ang="0">
                  <a:pos x="66" y="166"/>
                </a:cxn>
                <a:cxn ang="0">
                  <a:pos x="55" y="172"/>
                </a:cxn>
                <a:cxn ang="0">
                  <a:pos x="44" y="178"/>
                </a:cxn>
                <a:cxn ang="0">
                  <a:pos x="33" y="184"/>
                </a:cxn>
                <a:cxn ang="0">
                  <a:pos x="22" y="190"/>
                </a:cxn>
                <a:cxn ang="0">
                  <a:pos x="11" y="195"/>
                </a:cxn>
                <a:cxn ang="0">
                  <a:pos x="0" y="201"/>
                </a:cxn>
              </a:cxnLst>
              <a:rect l="0" t="0" r="r" b="b"/>
              <a:pathLst>
                <a:path w="349" h="202">
                  <a:moveTo>
                    <a:pt x="348" y="0"/>
                  </a:moveTo>
                  <a:lnTo>
                    <a:pt x="325" y="9"/>
                  </a:lnTo>
                  <a:lnTo>
                    <a:pt x="314" y="15"/>
                  </a:lnTo>
                  <a:lnTo>
                    <a:pt x="303" y="20"/>
                  </a:lnTo>
                  <a:lnTo>
                    <a:pt x="292" y="26"/>
                  </a:lnTo>
                  <a:lnTo>
                    <a:pt x="280" y="31"/>
                  </a:lnTo>
                  <a:lnTo>
                    <a:pt x="270" y="37"/>
                  </a:lnTo>
                  <a:lnTo>
                    <a:pt x="259" y="44"/>
                  </a:lnTo>
                  <a:lnTo>
                    <a:pt x="248" y="50"/>
                  </a:lnTo>
                  <a:lnTo>
                    <a:pt x="237" y="57"/>
                  </a:lnTo>
                  <a:lnTo>
                    <a:pt x="226" y="63"/>
                  </a:lnTo>
                  <a:lnTo>
                    <a:pt x="216" y="70"/>
                  </a:lnTo>
                  <a:lnTo>
                    <a:pt x="205" y="77"/>
                  </a:lnTo>
                  <a:lnTo>
                    <a:pt x="194" y="84"/>
                  </a:lnTo>
                  <a:lnTo>
                    <a:pt x="184" y="91"/>
                  </a:lnTo>
                  <a:lnTo>
                    <a:pt x="173" y="98"/>
                  </a:lnTo>
                  <a:lnTo>
                    <a:pt x="162" y="105"/>
                  </a:lnTo>
                  <a:lnTo>
                    <a:pt x="152" y="112"/>
                  </a:lnTo>
                  <a:lnTo>
                    <a:pt x="141" y="119"/>
                  </a:lnTo>
                  <a:lnTo>
                    <a:pt x="131" y="126"/>
                  </a:lnTo>
                  <a:lnTo>
                    <a:pt x="120" y="133"/>
                  </a:lnTo>
                  <a:lnTo>
                    <a:pt x="109" y="139"/>
                  </a:lnTo>
                  <a:lnTo>
                    <a:pt x="98" y="146"/>
                  </a:lnTo>
                  <a:lnTo>
                    <a:pt x="88" y="153"/>
                  </a:lnTo>
                  <a:lnTo>
                    <a:pt x="77" y="159"/>
                  </a:lnTo>
                  <a:lnTo>
                    <a:pt x="66" y="166"/>
                  </a:lnTo>
                  <a:lnTo>
                    <a:pt x="55" y="172"/>
                  </a:lnTo>
                  <a:lnTo>
                    <a:pt x="44" y="178"/>
                  </a:lnTo>
                  <a:lnTo>
                    <a:pt x="33" y="184"/>
                  </a:lnTo>
                  <a:lnTo>
                    <a:pt x="22" y="190"/>
                  </a:lnTo>
                  <a:lnTo>
                    <a:pt x="11" y="195"/>
                  </a:lnTo>
                  <a:lnTo>
                    <a:pt x="0" y="20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6" name="Freeform 22"/>
            <p:cNvSpPr>
              <a:spLocks/>
            </p:cNvSpPr>
            <p:nvPr/>
          </p:nvSpPr>
          <p:spPr bwMode="auto">
            <a:xfrm>
              <a:off x="3482" y="2202"/>
              <a:ext cx="475" cy="234"/>
            </a:xfrm>
            <a:custGeom>
              <a:avLst/>
              <a:gdLst/>
              <a:ahLst/>
              <a:cxnLst>
                <a:cxn ang="0">
                  <a:pos x="474" y="4"/>
                </a:cxn>
                <a:cxn ang="0">
                  <a:pos x="459" y="1"/>
                </a:cxn>
                <a:cxn ang="0">
                  <a:pos x="451" y="0"/>
                </a:cxn>
                <a:cxn ang="0">
                  <a:pos x="443" y="0"/>
                </a:cxn>
                <a:cxn ang="0">
                  <a:pos x="435" y="1"/>
                </a:cxn>
                <a:cxn ang="0">
                  <a:pos x="427" y="2"/>
                </a:cxn>
                <a:cxn ang="0">
                  <a:pos x="419" y="4"/>
                </a:cxn>
                <a:cxn ang="0">
                  <a:pos x="411" y="6"/>
                </a:cxn>
                <a:cxn ang="0">
                  <a:pos x="402" y="10"/>
                </a:cxn>
                <a:cxn ang="0">
                  <a:pos x="394" y="13"/>
                </a:cxn>
                <a:cxn ang="0">
                  <a:pos x="386" y="17"/>
                </a:cxn>
                <a:cxn ang="0">
                  <a:pos x="377" y="21"/>
                </a:cxn>
                <a:cxn ang="0">
                  <a:pos x="369" y="25"/>
                </a:cxn>
                <a:cxn ang="0">
                  <a:pos x="360" y="30"/>
                </a:cxn>
                <a:cxn ang="0">
                  <a:pos x="352" y="35"/>
                </a:cxn>
                <a:cxn ang="0">
                  <a:pos x="344" y="41"/>
                </a:cxn>
                <a:cxn ang="0">
                  <a:pos x="335" y="46"/>
                </a:cxn>
                <a:cxn ang="0">
                  <a:pos x="327" y="52"/>
                </a:cxn>
                <a:cxn ang="0">
                  <a:pos x="318" y="58"/>
                </a:cxn>
                <a:cxn ang="0">
                  <a:pos x="310" y="64"/>
                </a:cxn>
                <a:cxn ang="0">
                  <a:pos x="302" y="70"/>
                </a:cxn>
                <a:cxn ang="0">
                  <a:pos x="294" y="76"/>
                </a:cxn>
                <a:cxn ang="0">
                  <a:pos x="286" y="82"/>
                </a:cxn>
                <a:cxn ang="0">
                  <a:pos x="278" y="87"/>
                </a:cxn>
                <a:cxn ang="0">
                  <a:pos x="270" y="93"/>
                </a:cxn>
                <a:cxn ang="0">
                  <a:pos x="263" y="99"/>
                </a:cxn>
                <a:cxn ang="0">
                  <a:pos x="256" y="104"/>
                </a:cxn>
                <a:cxn ang="0">
                  <a:pos x="248" y="110"/>
                </a:cxn>
                <a:cxn ang="0">
                  <a:pos x="241" y="114"/>
                </a:cxn>
                <a:cxn ang="0">
                  <a:pos x="234" y="119"/>
                </a:cxn>
                <a:cxn ang="0">
                  <a:pos x="228" y="124"/>
                </a:cxn>
                <a:cxn ang="0">
                  <a:pos x="221" y="128"/>
                </a:cxn>
                <a:cxn ang="0">
                  <a:pos x="208" y="136"/>
                </a:cxn>
                <a:cxn ang="0">
                  <a:pos x="201" y="140"/>
                </a:cxn>
                <a:cxn ang="0">
                  <a:pos x="194" y="144"/>
                </a:cxn>
                <a:cxn ang="0">
                  <a:pos x="187" y="148"/>
                </a:cxn>
                <a:cxn ang="0">
                  <a:pos x="180" y="152"/>
                </a:cxn>
                <a:cxn ang="0">
                  <a:pos x="174" y="156"/>
                </a:cxn>
                <a:cxn ang="0">
                  <a:pos x="167" y="160"/>
                </a:cxn>
                <a:cxn ang="0">
                  <a:pos x="160" y="164"/>
                </a:cxn>
                <a:cxn ang="0">
                  <a:pos x="154" y="168"/>
                </a:cxn>
                <a:cxn ang="0">
                  <a:pos x="147" y="172"/>
                </a:cxn>
                <a:cxn ang="0">
                  <a:pos x="140" y="176"/>
                </a:cxn>
                <a:cxn ang="0">
                  <a:pos x="134" y="180"/>
                </a:cxn>
                <a:cxn ang="0">
                  <a:pos x="127" y="184"/>
                </a:cxn>
                <a:cxn ang="0">
                  <a:pos x="120" y="187"/>
                </a:cxn>
                <a:cxn ang="0">
                  <a:pos x="113" y="191"/>
                </a:cxn>
                <a:cxn ang="0">
                  <a:pos x="106" y="194"/>
                </a:cxn>
                <a:cxn ang="0">
                  <a:pos x="100" y="198"/>
                </a:cxn>
                <a:cxn ang="0">
                  <a:pos x="93" y="201"/>
                </a:cxn>
                <a:cxn ang="0">
                  <a:pos x="86" y="204"/>
                </a:cxn>
                <a:cxn ang="0">
                  <a:pos x="79" y="208"/>
                </a:cxn>
                <a:cxn ang="0">
                  <a:pos x="72" y="210"/>
                </a:cxn>
                <a:cxn ang="0">
                  <a:pos x="65" y="213"/>
                </a:cxn>
                <a:cxn ang="0">
                  <a:pos x="58" y="216"/>
                </a:cxn>
                <a:cxn ang="0">
                  <a:pos x="51" y="219"/>
                </a:cxn>
                <a:cxn ang="0">
                  <a:pos x="44" y="221"/>
                </a:cxn>
                <a:cxn ang="0">
                  <a:pos x="36" y="224"/>
                </a:cxn>
                <a:cxn ang="0">
                  <a:pos x="29" y="226"/>
                </a:cxn>
                <a:cxn ang="0">
                  <a:pos x="22" y="228"/>
                </a:cxn>
                <a:cxn ang="0">
                  <a:pos x="14" y="230"/>
                </a:cxn>
                <a:cxn ang="0">
                  <a:pos x="7" y="232"/>
                </a:cxn>
                <a:cxn ang="0">
                  <a:pos x="0" y="233"/>
                </a:cxn>
              </a:cxnLst>
              <a:rect l="0" t="0" r="r" b="b"/>
              <a:pathLst>
                <a:path w="475" h="234">
                  <a:moveTo>
                    <a:pt x="474" y="4"/>
                  </a:moveTo>
                  <a:lnTo>
                    <a:pt x="459" y="1"/>
                  </a:lnTo>
                  <a:lnTo>
                    <a:pt x="451" y="0"/>
                  </a:lnTo>
                  <a:lnTo>
                    <a:pt x="443" y="0"/>
                  </a:lnTo>
                  <a:lnTo>
                    <a:pt x="435" y="1"/>
                  </a:lnTo>
                  <a:lnTo>
                    <a:pt x="427" y="2"/>
                  </a:lnTo>
                  <a:lnTo>
                    <a:pt x="419" y="4"/>
                  </a:lnTo>
                  <a:lnTo>
                    <a:pt x="411" y="6"/>
                  </a:lnTo>
                  <a:lnTo>
                    <a:pt x="402" y="10"/>
                  </a:lnTo>
                  <a:lnTo>
                    <a:pt x="394" y="13"/>
                  </a:lnTo>
                  <a:lnTo>
                    <a:pt x="386" y="17"/>
                  </a:lnTo>
                  <a:lnTo>
                    <a:pt x="377" y="21"/>
                  </a:lnTo>
                  <a:lnTo>
                    <a:pt x="369" y="25"/>
                  </a:lnTo>
                  <a:lnTo>
                    <a:pt x="360" y="30"/>
                  </a:lnTo>
                  <a:lnTo>
                    <a:pt x="352" y="35"/>
                  </a:lnTo>
                  <a:lnTo>
                    <a:pt x="344" y="41"/>
                  </a:lnTo>
                  <a:lnTo>
                    <a:pt x="335" y="46"/>
                  </a:lnTo>
                  <a:lnTo>
                    <a:pt x="327" y="52"/>
                  </a:lnTo>
                  <a:lnTo>
                    <a:pt x="318" y="58"/>
                  </a:lnTo>
                  <a:lnTo>
                    <a:pt x="310" y="64"/>
                  </a:lnTo>
                  <a:lnTo>
                    <a:pt x="302" y="70"/>
                  </a:lnTo>
                  <a:lnTo>
                    <a:pt x="294" y="76"/>
                  </a:lnTo>
                  <a:lnTo>
                    <a:pt x="286" y="82"/>
                  </a:lnTo>
                  <a:lnTo>
                    <a:pt x="278" y="87"/>
                  </a:lnTo>
                  <a:lnTo>
                    <a:pt x="270" y="93"/>
                  </a:lnTo>
                  <a:lnTo>
                    <a:pt x="263" y="99"/>
                  </a:lnTo>
                  <a:lnTo>
                    <a:pt x="256" y="104"/>
                  </a:lnTo>
                  <a:lnTo>
                    <a:pt x="248" y="110"/>
                  </a:lnTo>
                  <a:lnTo>
                    <a:pt x="241" y="114"/>
                  </a:lnTo>
                  <a:lnTo>
                    <a:pt x="234" y="119"/>
                  </a:lnTo>
                  <a:lnTo>
                    <a:pt x="228" y="124"/>
                  </a:lnTo>
                  <a:lnTo>
                    <a:pt x="221" y="128"/>
                  </a:lnTo>
                  <a:lnTo>
                    <a:pt x="208" y="136"/>
                  </a:lnTo>
                  <a:lnTo>
                    <a:pt x="201" y="140"/>
                  </a:lnTo>
                  <a:lnTo>
                    <a:pt x="194" y="144"/>
                  </a:lnTo>
                  <a:lnTo>
                    <a:pt x="187" y="148"/>
                  </a:lnTo>
                  <a:lnTo>
                    <a:pt x="180" y="152"/>
                  </a:lnTo>
                  <a:lnTo>
                    <a:pt x="174" y="156"/>
                  </a:lnTo>
                  <a:lnTo>
                    <a:pt x="167" y="160"/>
                  </a:lnTo>
                  <a:lnTo>
                    <a:pt x="160" y="164"/>
                  </a:lnTo>
                  <a:lnTo>
                    <a:pt x="154" y="168"/>
                  </a:lnTo>
                  <a:lnTo>
                    <a:pt x="147" y="172"/>
                  </a:lnTo>
                  <a:lnTo>
                    <a:pt x="140" y="176"/>
                  </a:lnTo>
                  <a:lnTo>
                    <a:pt x="134" y="180"/>
                  </a:lnTo>
                  <a:lnTo>
                    <a:pt x="127" y="184"/>
                  </a:lnTo>
                  <a:lnTo>
                    <a:pt x="120" y="187"/>
                  </a:lnTo>
                  <a:lnTo>
                    <a:pt x="113" y="191"/>
                  </a:lnTo>
                  <a:lnTo>
                    <a:pt x="106" y="194"/>
                  </a:lnTo>
                  <a:lnTo>
                    <a:pt x="100" y="198"/>
                  </a:lnTo>
                  <a:lnTo>
                    <a:pt x="93" y="201"/>
                  </a:lnTo>
                  <a:lnTo>
                    <a:pt x="86" y="204"/>
                  </a:lnTo>
                  <a:lnTo>
                    <a:pt x="79" y="208"/>
                  </a:lnTo>
                  <a:lnTo>
                    <a:pt x="72" y="210"/>
                  </a:lnTo>
                  <a:lnTo>
                    <a:pt x="65" y="213"/>
                  </a:lnTo>
                  <a:lnTo>
                    <a:pt x="58" y="216"/>
                  </a:lnTo>
                  <a:lnTo>
                    <a:pt x="51" y="219"/>
                  </a:lnTo>
                  <a:lnTo>
                    <a:pt x="44" y="221"/>
                  </a:lnTo>
                  <a:lnTo>
                    <a:pt x="36" y="224"/>
                  </a:lnTo>
                  <a:lnTo>
                    <a:pt x="29" y="226"/>
                  </a:lnTo>
                  <a:lnTo>
                    <a:pt x="22" y="228"/>
                  </a:lnTo>
                  <a:lnTo>
                    <a:pt x="14" y="230"/>
                  </a:lnTo>
                  <a:lnTo>
                    <a:pt x="7" y="232"/>
                  </a:lnTo>
                  <a:lnTo>
                    <a:pt x="0" y="233"/>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7" name="Freeform 23"/>
            <p:cNvSpPr>
              <a:spLocks/>
            </p:cNvSpPr>
            <p:nvPr/>
          </p:nvSpPr>
          <p:spPr bwMode="auto">
            <a:xfrm>
              <a:off x="3521" y="2426"/>
              <a:ext cx="159" cy="11"/>
            </a:xfrm>
            <a:custGeom>
              <a:avLst/>
              <a:gdLst/>
              <a:ahLst/>
              <a:cxnLst>
                <a:cxn ang="0">
                  <a:pos x="158" y="0"/>
                </a:cxn>
                <a:cxn ang="0">
                  <a:pos x="148" y="0"/>
                </a:cxn>
                <a:cxn ang="0">
                  <a:pos x="143" y="1"/>
                </a:cxn>
                <a:cxn ang="0">
                  <a:pos x="139" y="2"/>
                </a:cxn>
                <a:cxn ang="0">
                  <a:pos x="133" y="2"/>
                </a:cxn>
                <a:cxn ang="0">
                  <a:pos x="129" y="2"/>
                </a:cxn>
                <a:cxn ang="0">
                  <a:pos x="124" y="3"/>
                </a:cxn>
                <a:cxn ang="0">
                  <a:pos x="119" y="4"/>
                </a:cxn>
                <a:cxn ang="0">
                  <a:pos x="114" y="4"/>
                </a:cxn>
                <a:cxn ang="0">
                  <a:pos x="109" y="5"/>
                </a:cxn>
                <a:cxn ang="0">
                  <a:pos x="104" y="6"/>
                </a:cxn>
                <a:cxn ang="0">
                  <a:pos x="99" y="6"/>
                </a:cxn>
                <a:cxn ang="0">
                  <a:pos x="94" y="6"/>
                </a:cxn>
                <a:cxn ang="0">
                  <a:pos x="89" y="7"/>
                </a:cxn>
                <a:cxn ang="0">
                  <a:pos x="84" y="8"/>
                </a:cxn>
                <a:cxn ang="0">
                  <a:pos x="79" y="8"/>
                </a:cxn>
                <a:cxn ang="0">
                  <a:pos x="74" y="8"/>
                </a:cxn>
                <a:cxn ang="0">
                  <a:pos x="69" y="9"/>
                </a:cxn>
                <a:cxn ang="0">
                  <a:pos x="65" y="9"/>
                </a:cxn>
                <a:cxn ang="0">
                  <a:pos x="59" y="10"/>
                </a:cxn>
                <a:cxn ang="0">
                  <a:pos x="55" y="10"/>
                </a:cxn>
                <a:cxn ang="0">
                  <a:pos x="49" y="10"/>
                </a:cxn>
                <a:cxn ang="0">
                  <a:pos x="45" y="10"/>
                </a:cxn>
                <a:cxn ang="0">
                  <a:pos x="40" y="10"/>
                </a:cxn>
                <a:cxn ang="0">
                  <a:pos x="35" y="10"/>
                </a:cxn>
                <a:cxn ang="0">
                  <a:pos x="30" y="10"/>
                </a:cxn>
                <a:cxn ang="0">
                  <a:pos x="25" y="10"/>
                </a:cxn>
                <a:cxn ang="0">
                  <a:pos x="20" y="10"/>
                </a:cxn>
                <a:cxn ang="0">
                  <a:pos x="15" y="10"/>
                </a:cxn>
                <a:cxn ang="0">
                  <a:pos x="10" y="10"/>
                </a:cxn>
                <a:cxn ang="0">
                  <a:pos x="5" y="10"/>
                </a:cxn>
                <a:cxn ang="0">
                  <a:pos x="0" y="9"/>
                </a:cxn>
              </a:cxnLst>
              <a:rect l="0" t="0" r="r" b="b"/>
              <a:pathLst>
                <a:path w="159" h="11">
                  <a:moveTo>
                    <a:pt x="158" y="0"/>
                  </a:moveTo>
                  <a:lnTo>
                    <a:pt x="148" y="0"/>
                  </a:lnTo>
                  <a:lnTo>
                    <a:pt x="143" y="1"/>
                  </a:lnTo>
                  <a:lnTo>
                    <a:pt x="139" y="2"/>
                  </a:lnTo>
                  <a:lnTo>
                    <a:pt x="133" y="2"/>
                  </a:lnTo>
                  <a:lnTo>
                    <a:pt x="129" y="2"/>
                  </a:lnTo>
                  <a:lnTo>
                    <a:pt x="124" y="3"/>
                  </a:lnTo>
                  <a:lnTo>
                    <a:pt x="119" y="4"/>
                  </a:lnTo>
                  <a:lnTo>
                    <a:pt x="114" y="4"/>
                  </a:lnTo>
                  <a:lnTo>
                    <a:pt x="109" y="5"/>
                  </a:lnTo>
                  <a:lnTo>
                    <a:pt x="104" y="6"/>
                  </a:lnTo>
                  <a:lnTo>
                    <a:pt x="99" y="6"/>
                  </a:lnTo>
                  <a:lnTo>
                    <a:pt x="94" y="6"/>
                  </a:lnTo>
                  <a:lnTo>
                    <a:pt x="89" y="7"/>
                  </a:lnTo>
                  <a:lnTo>
                    <a:pt x="84" y="8"/>
                  </a:lnTo>
                  <a:lnTo>
                    <a:pt x="79" y="8"/>
                  </a:lnTo>
                  <a:lnTo>
                    <a:pt x="74" y="8"/>
                  </a:lnTo>
                  <a:lnTo>
                    <a:pt x="69" y="9"/>
                  </a:lnTo>
                  <a:lnTo>
                    <a:pt x="65" y="9"/>
                  </a:lnTo>
                  <a:lnTo>
                    <a:pt x="59" y="10"/>
                  </a:lnTo>
                  <a:lnTo>
                    <a:pt x="55" y="10"/>
                  </a:lnTo>
                  <a:lnTo>
                    <a:pt x="49" y="10"/>
                  </a:lnTo>
                  <a:lnTo>
                    <a:pt x="45" y="10"/>
                  </a:lnTo>
                  <a:lnTo>
                    <a:pt x="40" y="10"/>
                  </a:lnTo>
                  <a:lnTo>
                    <a:pt x="35" y="10"/>
                  </a:lnTo>
                  <a:lnTo>
                    <a:pt x="30" y="10"/>
                  </a:lnTo>
                  <a:lnTo>
                    <a:pt x="25" y="10"/>
                  </a:lnTo>
                  <a:lnTo>
                    <a:pt x="20" y="10"/>
                  </a:lnTo>
                  <a:lnTo>
                    <a:pt x="15" y="10"/>
                  </a:lnTo>
                  <a:lnTo>
                    <a:pt x="10" y="10"/>
                  </a:lnTo>
                  <a:lnTo>
                    <a:pt x="5" y="10"/>
                  </a:lnTo>
                  <a:lnTo>
                    <a:pt x="0" y="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8" name="Freeform 24"/>
            <p:cNvSpPr>
              <a:spLocks/>
            </p:cNvSpPr>
            <p:nvPr/>
          </p:nvSpPr>
          <p:spPr bwMode="auto">
            <a:xfrm>
              <a:off x="3339" y="2559"/>
              <a:ext cx="223" cy="115"/>
            </a:xfrm>
            <a:custGeom>
              <a:avLst/>
              <a:gdLst/>
              <a:ahLst/>
              <a:cxnLst>
                <a:cxn ang="0">
                  <a:pos x="0" y="0"/>
                </a:cxn>
                <a:cxn ang="0">
                  <a:pos x="12" y="0"/>
                </a:cxn>
                <a:cxn ang="0">
                  <a:pos x="19" y="1"/>
                </a:cxn>
                <a:cxn ang="0">
                  <a:pos x="25" y="2"/>
                </a:cxn>
                <a:cxn ang="0">
                  <a:pos x="33" y="3"/>
                </a:cxn>
                <a:cxn ang="0">
                  <a:pos x="40" y="5"/>
                </a:cxn>
                <a:cxn ang="0">
                  <a:pos x="47" y="7"/>
                </a:cxn>
                <a:cxn ang="0">
                  <a:pos x="55" y="9"/>
                </a:cxn>
                <a:cxn ang="0">
                  <a:pos x="63" y="11"/>
                </a:cxn>
                <a:cxn ang="0">
                  <a:pos x="71" y="13"/>
                </a:cxn>
                <a:cxn ang="0">
                  <a:pos x="79" y="16"/>
                </a:cxn>
                <a:cxn ang="0">
                  <a:pos x="87" y="19"/>
                </a:cxn>
                <a:cxn ang="0">
                  <a:pos x="95" y="23"/>
                </a:cxn>
                <a:cxn ang="0">
                  <a:pos x="103" y="26"/>
                </a:cxn>
                <a:cxn ang="0">
                  <a:pos x="111" y="29"/>
                </a:cxn>
                <a:cxn ang="0">
                  <a:pos x="119" y="33"/>
                </a:cxn>
                <a:cxn ang="0">
                  <a:pos x="127" y="37"/>
                </a:cxn>
                <a:cxn ang="0">
                  <a:pos x="135" y="41"/>
                </a:cxn>
                <a:cxn ang="0">
                  <a:pos x="142" y="46"/>
                </a:cxn>
                <a:cxn ang="0">
                  <a:pos x="150" y="51"/>
                </a:cxn>
                <a:cxn ang="0">
                  <a:pos x="157" y="55"/>
                </a:cxn>
                <a:cxn ang="0">
                  <a:pos x="165" y="60"/>
                </a:cxn>
                <a:cxn ang="0">
                  <a:pos x="172" y="65"/>
                </a:cxn>
                <a:cxn ang="0">
                  <a:pos x="179" y="70"/>
                </a:cxn>
                <a:cxn ang="0">
                  <a:pos x="185" y="75"/>
                </a:cxn>
                <a:cxn ang="0">
                  <a:pos x="191" y="80"/>
                </a:cxn>
                <a:cxn ang="0">
                  <a:pos x="197" y="86"/>
                </a:cxn>
                <a:cxn ang="0">
                  <a:pos x="203" y="91"/>
                </a:cxn>
                <a:cxn ang="0">
                  <a:pos x="208" y="97"/>
                </a:cxn>
                <a:cxn ang="0">
                  <a:pos x="213" y="103"/>
                </a:cxn>
                <a:cxn ang="0">
                  <a:pos x="217" y="108"/>
                </a:cxn>
                <a:cxn ang="0">
                  <a:pos x="222" y="114"/>
                </a:cxn>
              </a:cxnLst>
              <a:rect l="0" t="0" r="r" b="b"/>
              <a:pathLst>
                <a:path w="223" h="115">
                  <a:moveTo>
                    <a:pt x="0" y="0"/>
                  </a:moveTo>
                  <a:lnTo>
                    <a:pt x="12" y="0"/>
                  </a:lnTo>
                  <a:lnTo>
                    <a:pt x="19" y="1"/>
                  </a:lnTo>
                  <a:lnTo>
                    <a:pt x="25" y="2"/>
                  </a:lnTo>
                  <a:lnTo>
                    <a:pt x="33" y="3"/>
                  </a:lnTo>
                  <a:lnTo>
                    <a:pt x="40" y="5"/>
                  </a:lnTo>
                  <a:lnTo>
                    <a:pt x="47" y="7"/>
                  </a:lnTo>
                  <a:lnTo>
                    <a:pt x="55" y="9"/>
                  </a:lnTo>
                  <a:lnTo>
                    <a:pt x="63" y="11"/>
                  </a:lnTo>
                  <a:lnTo>
                    <a:pt x="71" y="13"/>
                  </a:lnTo>
                  <a:lnTo>
                    <a:pt x="79" y="16"/>
                  </a:lnTo>
                  <a:lnTo>
                    <a:pt x="87" y="19"/>
                  </a:lnTo>
                  <a:lnTo>
                    <a:pt x="95" y="23"/>
                  </a:lnTo>
                  <a:lnTo>
                    <a:pt x="103" y="26"/>
                  </a:lnTo>
                  <a:lnTo>
                    <a:pt x="111" y="29"/>
                  </a:lnTo>
                  <a:lnTo>
                    <a:pt x="119" y="33"/>
                  </a:lnTo>
                  <a:lnTo>
                    <a:pt x="127" y="37"/>
                  </a:lnTo>
                  <a:lnTo>
                    <a:pt x="135" y="41"/>
                  </a:lnTo>
                  <a:lnTo>
                    <a:pt x="142" y="46"/>
                  </a:lnTo>
                  <a:lnTo>
                    <a:pt x="150" y="51"/>
                  </a:lnTo>
                  <a:lnTo>
                    <a:pt x="157" y="55"/>
                  </a:lnTo>
                  <a:lnTo>
                    <a:pt x="165" y="60"/>
                  </a:lnTo>
                  <a:lnTo>
                    <a:pt x="172" y="65"/>
                  </a:lnTo>
                  <a:lnTo>
                    <a:pt x="179" y="70"/>
                  </a:lnTo>
                  <a:lnTo>
                    <a:pt x="185" y="75"/>
                  </a:lnTo>
                  <a:lnTo>
                    <a:pt x="191" y="80"/>
                  </a:lnTo>
                  <a:lnTo>
                    <a:pt x="197" y="86"/>
                  </a:lnTo>
                  <a:lnTo>
                    <a:pt x="203" y="91"/>
                  </a:lnTo>
                  <a:lnTo>
                    <a:pt x="208" y="97"/>
                  </a:lnTo>
                  <a:lnTo>
                    <a:pt x="213" y="103"/>
                  </a:lnTo>
                  <a:lnTo>
                    <a:pt x="217" y="108"/>
                  </a:lnTo>
                  <a:lnTo>
                    <a:pt x="222" y="11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09" name="Freeform 25"/>
            <p:cNvSpPr>
              <a:spLocks/>
            </p:cNvSpPr>
            <p:nvPr/>
          </p:nvSpPr>
          <p:spPr bwMode="auto">
            <a:xfrm>
              <a:off x="3363" y="2498"/>
              <a:ext cx="254" cy="119"/>
            </a:xfrm>
            <a:custGeom>
              <a:avLst/>
              <a:gdLst/>
              <a:ahLst/>
              <a:cxnLst>
                <a:cxn ang="0">
                  <a:pos x="0" y="4"/>
                </a:cxn>
                <a:cxn ang="0">
                  <a:pos x="13" y="0"/>
                </a:cxn>
                <a:cxn ang="0">
                  <a:pos x="20" y="0"/>
                </a:cxn>
                <a:cxn ang="0">
                  <a:pos x="28" y="0"/>
                </a:cxn>
                <a:cxn ang="0">
                  <a:pos x="36" y="0"/>
                </a:cxn>
                <a:cxn ang="0">
                  <a:pos x="44" y="1"/>
                </a:cxn>
                <a:cxn ang="0">
                  <a:pos x="52" y="3"/>
                </a:cxn>
                <a:cxn ang="0">
                  <a:pos x="61" y="5"/>
                </a:cxn>
                <a:cxn ang="0">
                  <a:pos x="69" y="7"/>
                </a:cxn>
                <a:cxn ang="0">
                  <a:pos x="78" y="10"/>
                </a:cxn>
                <a:cxn ang="0">
                  <a:pos x="87" y="13"/>
                </a:cxn>
                <a:cxn ang="0">
                  <a:pos x="96" y="16"/>
                </a:cxn>
                <a:cxn ang="0">
                  <a:pos x="105" y="20"/>
                </a:cxn>
                <a:cxn ang="0">
                  <a:pos x="114" y="24"/>
                </a:cxn>
                <a:cxn ang="0">
                  <a:pos x="123" y="28"/>
                </a:cxn>
                <a:cxn ang="0">
                  <a:pos x="133" y="33"/>
                </a:cxn>
                <a:cxn ang="0">
                  <a:pos x="142" y="38"/>
                </a:cxn>
                <a:cxn ang="0">
                  <a:pos x="151" y="42"/>
                </a:cxn>
                <a:cxn ang="0">
                  <a:pos x="159" y="48"/>
                </a:cxn>
                <a:cxn ang="0">
                  <a:pos x="168" y="53"/>
                </a:cxn>
                <a:cxn ang="0">
                  <a:pos x="177" y="58"/>
                </a:cxn>
                <a:cxn ang="0">
                  <a:pos x="185" y="64"/>
                </a:cxn>
                <a:cxn ang="0">
                  <a:pos x="193" y="69"/>
                </a:cxn>
                <a:cxn ang="0">
                  <a:pos x="201" y="75"/>
                </a:cxn>
                <a:cxn ang="0">
                  <a:pos x="209" y="80"/>
                </a:cxn>
                <a:cxn ang="0">
                  <a:pos x="217" y="86"/>
                </a:cxn>
                <a:cxn ang="0">
                  <a:pos x="223" y="92"/>
                </a:cxn>
                <a:cxn ang="0">
                  <a:pos x="230" y="97"/>
                </a:cxn>
                <a:cxn ang="0">
                  <a:pos x="237" y="102"/>
                </a:cxn>
                <a:cxn ang="0">
                  <a:pos x="242" y="108"/>
                </a:cxn>
                <a:cxn ang="0">
                  <a:pos x="248" y="113"/>
                </a:cxn>
                <a:cxn ang="0">
                  <a:pos x="253" y="118"/>
                </a:cxn>
              </a:cxnLst>
              <a:rect l="0" t="0" r="r" b="b"/>
              <a:pathLst>
                <a:path w="254" h="119">
                  <a:moveTo>
                    <a:pt x="0" y="4"/>
                  </a:moveTo>
                  <a:lnTo>
                    <a:pt x="13" y="0"/>
                  </a:lnTo>
                  <a:lnTo>
                    <a:pt x="20" y="0"/>
                  </a:lnTo>
                  <a:lnTo>
                    <a:pt x="28" y="0"/>
                  </a:lnTo>
                  <a:lnTo>
                    <a:pt x="36" y="0"/>
                  </a:lnTo>
                  <a:lnTo>
                    <a:pt x="44" y="1"/>
                  </a:lnTo>
                  <a:lnTo>
                    <a:pt x="52" y="3"/>
                  </a:lnTo>
                  <a:lnTo>
                    <a:pt x="61" y="5"/>
                  </a:lnTo>
                  <a:lnTo>
                    <a:pt x="69" y="7"/>
                  </a:lnTo>
                  <a:lnTo>
                    <a:pt x="78" y="10"/>
                  </a:lnTo>
                  <a:lnTo>
                    <a:pt x="87" y="13"/>
                  </a:lnTo>
                  <a:lnTo>
                    <a:pt x="96" y="16"/>
                  </a:lnTo>
                  <a:lnTo>
                    <a:pt x="105" y="20"/>
                  </a:lnTo>
                  <a:lnTo>
                    <a:pt x="114" y="24"/>
                  </a:lnTo>
                  <a:lnTo>
                    <a:pt x="123" y="28"/>
                  </a:lnTo>
                  <a:lnTo>
                    <a:pt x="133" y="33"/>
                  </a:lnTo>
                  <a:lnTo>
                    <a:pt x="142" y="38"/>
                  </a:lnTo>
                  <a:lnTo>
                    <a:pt x="151" y="42"/>
                  </a:lnTo>
                  <a:lnTo>
                    <a:pt x="159" y="48"/>
                  </a:lnTo>
                  <a:lnTo>
                    <a:pt x="168" y="53"/>
                  </a:lnTo>
                  <a:lnTo>
                    <a:pt x="177" y="58"/>
                  </a:lnTo>
                  <a:lnTo>
                    <a:pt x="185" y="64"/>
                  </a:lnTo>
                  <a:lnTo>
                    <a:pt x="193" y="69"/>
                  </a:lnTo>
                  <a:lnTo>
                    <a:pt x="201" y="75"/>
                  </a:lnTo>
                  <a:lnTo>
                    <a:pt x="209" y="80"/>
                  </a:lnTo>
                  <a:lnTo>
                    <a:pt x="217" y="86"/>
                  </a:lnTo>
                  <a:lnTo>
                    <a:pt x="223" y="92"/>
                  </a:lnTo>
                  <a:lnTo>
                    <a:pt x="230" y="97"/>
                  </a:lnTo>
                  <a:lnTo>
                    <a:pt x="237" y="102"/>
                  </a:lnTo>
                  <a:lnTo>
                    <a:pt x="242" y="108"/>
                  </a:lnTo>
                  <a:lnTo>
                    <a:pt x="248" y="113"/>
                  </a:lnTo>
                  <a:lnTo>
                    <a:pt x="253" y="118"/>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0" name="Freeform 26"/>
            <p:cNvSpPr>
              <a:spLocks/>
            </p:cNvSpPr>
            <p:nvPr/>
          </p:nvSpPr>
          <p:spPr bwMode="auto">
            <a:xfrm>
              <a:off x="3434" y="2459"/>
              <a:ext cx="254" cy="72"/>
            </a:xfrm>
            <a:custGeom>
              <a:avLst/>
              <a:gdLst/>
              <a:ahLst/>
              <a:cxnLst>
                <a:cxn ang="0">
                  <a:pos x="0" y="5"/>
                </a:cxn>
                <a:cxn ang="0">
                  <a:pos x="15" y="1"/>
                </a:cxn>
                <a:cxn ang="0">
                  <a:pos x="22" y="1"/>
                </a:cxn>
                <a:cxn ang="0">
                  <a:pos x="30" y="0"/>
                </a:cxn>
                <a:cxn ang="0">
                  <a:pos x="38" y="0"/>
                </a:cxn>
                <a:cxn ang="0">
                  <a:pos x="46" y="1"/>
                </a:cxn>
                <a:cxn ang="0">
                  <a:pos x="54" y="2"/>
                </a:cxn>
                <a:cxn ang="0">
                  <a:pos x="62" y="3"/>
                </a:cxn>
                <a:cxn ang="0">
                  <a:pos x="70" y="5"/>
                </a:cxn>
                <a:cxn ang="0">
                  <a:pos x="78" y="7"/>
                </a:cxn>
                <a:cxn ang="0">
                  <a:pos x="86" y="9"/>
                </a:cxn>
                <a:cxn ang="0">
                  <a:pos x="94" y="11"/>
                </a:cxn>
                <a:cxn ang="0">
                  <a:pos x="102" y="13"/>
                </a:cxn>
                <a:cxn ang="0">
                  <a:pos x="111" y="16"/>
                </a:cxn>
                <a:cxn ang="0">
                  <a:pos x="119" y="19"/>
                </a:cxn>
                <a:cxn ang="0">
                  <a:pos x="127" y="23"/>
                </a:cxn>
                <a:cxn ang="0">
                  <a:pos x="135" y="26"/>
                </a:cxn>
                <a:cxn ang="0">
                  <a:pos x="143" y="29"/>
                </a:cxn>
                <a:cxn ang="0">
                  <a:pos x="152" y="33"/>
                </a:cxn>
                <a:cxn ang="0">
                  <a:pos x="160" y="36"/>
                </a:cxn>
                <a:cxn ang="0">
                  <a:pos x="168" y="39"/>
                </a:cxn>
                <a:cxn ang="0">
                  <a:pos x="176" y="43"/>
                </a:cxn>
                <a:cxn ang="0">
                  <a:pos x="184" y="46"/>
                </a:cxn>
                <a:cxn ang="0">
                  <a:pos x="192" y="50"/>
                </a:cxn>
                <a:cxn ang="0">
                  <a:pos x="200" y="53"/>
                </a:cxn>
                <a:cxn ang="0">
                  <a:pos x="208" y="56"/>
                </a:cxn>
                <a:cxn ang="0">
                  <a:pos x="215" y="59"/>
                </a:cxn>
                <a:cxn ang="0">
                  <a:pos x="223" y="62"/>
                </a:cxn>
                <a:cxn ang="0">
                  <a:pos x="231" y="65"/>
                </a:cxn>
                <a:cxn ang="0">
                  <a:pos x="238" y="67"/>
                </a:cxn>
                <a:cxn ang="0">
                  <a:pos x="246" y="69"/>
                </a:cxn>
                <a:cxn ang="0">
                  <a:pos x="253" y="71"/>
                </a:cxn>
              </a:cxnLst>
              <a:rect l="0" t="0" r="r" b="b"/>
              <a:pathLst>
                <a:path w="254" h="72">
                  <a:moveTo>
                    <a:pt x="0" y="5"/>
                  </a:moveTo>
                  <a:lnTo>
                    <a:pt x="15" y="1"/>
                  </a:lnTo>
                  <a:lnTo>
                    <a:pt x="22" y="1"/>
                  </a:lnTo>
                  <a:lnTo>
                    <a:pt x="30" y="0"/>
                  </a:lnTo>
                  <a:lnTo>
                    <a:pt x="38" y="0"/>
                  </a:lnTo>
                  <a:lnTo>
                    <a:pt x="46" y="1"/>
                  </a:lnTo>
                  <a:lnTo>
                    <a:pt x="54" y="2"/>
                  </a:lnTo>
                  <a:lnTo>
                    <a:pt x="62" y="3"/>
                  </a:lnTo>
                  <a:lnTo>
                    <a:pt x="70" y="5"/>
                  </a:lnTo>
                  <a:lnTo>
                    <a:pt x="78" y="7"/>
                  </a:lnTo>
                  <a:lnTo>
                    <a:pt x="86" y="9"/>
                  </a:lnTo>
                  <a:lnTo>
                    <a:pt x="94" y="11"/>
                  </a:lnTo>
                  <a:lnTo>
                    <a:pt x="102" y="13"/>
                  </a:lnTo>
                  <a:lnTo>
                    <a:pt x="111" y="16"/>
                  </a:lnTo>
                  <a:lnTo>
                    <a:pt x="119" y="19"/>
                  </a:lnTo>
                  <a:lnTo>
                    <a:pt x="127" y="23"/>
                  </a:lnTo>
                  <a:lnTo>
                    <a:pt x="135" y="26"/>
                  </a:lnTo>
                  <a:lnTo>
                    <a:pt x="143" y="29"/>
                  </a:lnTo>
                  <a:lnTo>
                    <a:pt x="152" y="33"/>
                  </a:lnTo>
                  <a:lnTo>
                    <a:pt x="160" y="36"/>
                  </a:lnTo>
                  <a:lnTo>
                    <a:pt x="168" y="39"/>
                  </a:lnTo>
                  <a:lnTo>
                    <a:pt x="176" y="43"/>
                  </a:lnTo>
                  <a:lnTo>
                    <a:pt x="184" y="46"/>
                  </a:lnTo>
                  <a:lnTo>
                    <a:pt x="192" y="50"/>
                  </a:lnTo>
                  <a:lnTo>
                    <a:pt x="200" y="53"/>
                  </a:lnTo>
                  <a:lnTo>
                    <a:pt x="208" y="56"/>
                  </a:lnTo>
                  <a:lnTo>
                    <a:pt x="215" y="59"/>
                  </a:lnTo>
                  <a:lnTo>
                    <a:pt x="223" y="62"/>
                  </a:lnTo>
                  <a:lnTo>
                    <a:pt x="231" y="65"/>
                  </a:lnTo>
                  <a:lnTo>
                    <a:pt x="238" y="67"/>
                  </a:lnTo>
                  <a:lnTo>
                    <a:pt x="246" y="69"/>
                  </a:lnTo>
                  <a:lnTo>
                    <a:pt x="253" y="7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1" name="Freeform 27"/>
            <p:cNvSpPr>
              <a:spLocks/>
            </p:cNvSpPr>
            <p:nvPr/>
          </p:nvSpPr>
          <p:spPr bwMode="auto">
            <a:xfrm>
              <a:off x="3843" y="1777"/>
              <a:ext cx="146" cy="240"/>
            </a:xfrm>
            <a:custGeom>
              <a:avLst/>
              <a:gdLst/>
              <a:ahLst/>
              <a:cxnLst>
                <a:cxn ang="0">
                  <a:pos x="145" y="0"/>
                </a:cxn>
                <a:cxn ang="0">
                  <a:pos x="133" y="1"/>
                </a:cxn>
                <a:cxn ang="0">
                  <a:pos x="128" y="3"/>
                </a:cxn>
                <a:cxn ang="0">
                  <a:pos x="123" y="5"/>
                </a:cxn>
                <a:cxn ang="0">
                  <a:pos x="119" y="8"/>
                </a:cxn>
                <a:cxn ang="0">
                  <a:pos x="115" y="11"/>
                </a:cxn>
                <a:cxn ang="0">
                  <a:pos x="112" y="15"/>
                </a:cxn>
                <a:cxn ang="0">
                  <a:pos x="109" y="19"/>
                </a:cxn>
                <a:cxn ang="0">
                  <a:pos x="105" y="24"/>
                </a:cxn>
                <a:cxn ang="0">
                  <a:pos x="103" y="29"/>
                </a:cxn>
                <a:cxn ang="0">
                  <a:pos x="101" y="34"/>
                </a:cxn>
                <a:cxn ang="0">
                  <a:pos x="99" y="39"/>
                </a:cxn>
                <a:cxn ang="0">
                  <a:pos x="97" y="45"/>
                </a:cxn>
                <a:cxn ang="0">
                  <a:pos x="95" y="51"/>
                </a:cxn>
                <a:cxn ang="0">
                  <a:pos x="93" y="57"/>
                </a:cxn>
                <a:cxn ang="0">
                  <a:pos x="92" y="63"/>
                </a:cxn>
                <a:cxn ang="0">
                  <a:pos x="91" y="69"/>
                </a:cxn>
                <a:cxn ang="0">
                  <a:pos x="89" y="75"/>
                </a:cxn>
                <a:cxn ang="0">
                  <a:pos x="88" y="81"/>
                </a:cxn>
                <a:cxn ang="0">
                  <a:pos x="86" y="87"/>
                </a:cxn>
                <a:cxn ang="0">
                  <a:pos x="85" y="93"/>
                </a:cxn>
                <a:cxn ang="0">
                  <a:pos x="83" y="99"/>
                </a:cxn>
                <a:cxn ang="0">
                  <a:pos x="82" y="105"/>
                </a:cxn>
                <a:cxn ang="0">
                  <a:pos x="80" y="110"/>
                </a:cxn>
                <a:cxn ang="0">
                  <a:pos x="78" y="115"/>
                </a:cxn>
                <a:cxn ang="0">
                  <a:pos x="76" y="121"/>
                </a:cxn>
                <a:cxn ang="0">
                  <a:pos x="74" y="125"/>
                </a:cxn>
                <a:cxn ang="0">
                  <a:pos x="71" y="130"/>
                </a:cxn>
                <a:cxn ang="0">
                  <a:pos x="69" y="134"/>
                </a:cxn>
                <a:cxn ang="0">
                  <a:pos x="65" y="137"/>
                </a:cxn>
                <a:cxn ang="0">
                  <a:pos x="62" y="141"/>
                </a:cxn>
                <a:cxn ang="0">
                  <a:pos x="58" y="143"/>
                </a:cxn>
                <a:cxn ang="0">
                  <a:pos x="52" y="147"/>
                </a:cxn>
                <a:cxn ang="0">
                  <a:pos x="49" y="149"/>
                </a:cxn>
                <a:cxn ang="0">
                  <a:pos x="46" y="151"/>
                </a:cxn>
                <a:cxn ang="0">
                  <a:pos x="43" y="153"/>
                </a:cxn>
                <a:cxn ang="0">
                  <a:pos x="39" y="155"/>
                </a:cxn>
                <a:cxn ang="0">
                  <a:pos x="37" y="157"/>
                </a:cxn>
                <a:cxn ang="0">
                  <a:pos x="34" y="159"/>
                </a:cxn>
                <a:cxn ang="0">
                  <a:pos x="31" y="161"/>
                </a:cxn>
                <a:cxn ang="0">
                  <a:pos x="28" y="163"/>
                </a:cxn>
                <a:cxn ang="0">
                  <a:pos x="25" y="166"/>
                </a:cxn>
                <a:cxn ang="0">
                  <a:pos x="23" y="168"/>
                </a:cxn>
                <a:cxn ang="0">
                  <a:pos x="21" y="171"/>
                </a:cxn>
                <a:cxn ang="0">
                  <a:pos x="18" y="173"/>
                </a:cxn>
                <a:cxn ang="0">
                  <a:pos x="16" y="176"/>
                </a:cxn>
                <a:cxn ang="0">
                  <a:pos x="14" y="179"/>
                </a:cxn>
                <a:cxn ang="0">
                  <a:pos x="12" y="181"/>
                </a:cxn>
                <a:cxn ang="0">
                  <a:pos x="10" y="184"/>
                </a:cxn>
                <a:cxn ang="0">
                  <a:pos x="8" y="187"/>
                </a:cxn>
                <a:cxn ang="0">
                  <a:pos x="7" y="191"/>
                </a:cxn>
                <a:cxn ang="0">
                  <a:pos x="5" y="194"/>
                </a:cxn>
                <a:cxn ang="0">
                  <a:pos x="4" y="197"/>
                </a:cxn>
                <a:cxn ang="0">
                  <a:pos x="3" y="201"/>
                </a:cxn>
                <a:cxn ang="0">
                  <a:pos x="2" y="204"/>
                </a:cxn>
                <a:cxn ang="0">
                  <a:pos x="1" y="208"/>
                </a:cxn>
                <a:cxn ang="0">
                  <a:pos x="1" y="212"/>
                </a:cxn>
                <a:cxn ang="0">
                  <a:pos x="0" y="216"/>
                </a:cxn>
                <a:cxn ang="0">
                  <a:pos x="0" y="220"/>
                </a:cxn>
                <a:cxn ang="0">
                  <a:pos x="1" y="225"/>
                </a:cxn>
                <a:cxn ang="0">
                  <a:pos x="1" y="229"/>
                </a:cxn>
                <a:cxn ang="0">
                  <a:pos x="1" y="233"/>
                </a:cxn>
                <a:cxn ang="0">
                  <a:pos x="3" y="239"/>
                </a:cxn>
              </a:cxnLst>
              <a:rect l="0" t="0" r="r" b="b"/>
              <a:pathLst>
                <a:path w="146" h="240">
                  <a:moveTo>
                    <a:pt x="145" y="0"/>
                  </a:moveTo>
                  <a:lnTo>
                    <a:pt x="133" y="1"/>
                  </a:lnTo>
                  <a:lnTo>
                    <a:pt x="128" y="3"/>
                  </a:lnTo>
                  <a:lnTo>
                    <a:pt x="123" y="5"/>
                  </a:lnTo>
                  <a:lnTo>
                    <a:pt x="119" y="8"/>
                  </a:lnTo>
                  <a:lnTo>
                    <a:pt x="115" y="11"/>
                  </a:lnTo>
                  <a:lnTo>
                    <a:pt x="112" y="15"/>
                  </a:lnTo>
                  <a:lnTo>
                    <a:pt x="109" y="19"/>
                  </a:lnTo>
                  <a:lnTo>
                    <a:pt x="105" y="24"/>
                  </a:lnTo>
                  <a:lnTo>
                    <a:pt x="103" y="29"/>
                  </a:lnTo>
                  <a:lnTo>
                    <a:pt x="101" y="34"/>
                  </a:lnTo>
                  <a:lnTo>
                    <a:pt x="99" y="39"/>
                  </a:lnTo>
                  <a:lnTo>
                    <a:pt x="97" y="45"/>
                  </a:lnTo>
                  <a:lnTo>
                    <a:pt x="95" y="51"/>
                  </a:lnTo>
                  <a:lnTo>
                    <a:pt x="93" y="57"/>
                  </a:lnTo>
                  <a:lnTo>
                    <a:pt x="92" y="63"/>
                  </a:lnTo>
                  <a:lnTo>
                    <a:pt x="91" y="69"/>
                  </a:lnTo>
                  <a:lnTo>
                    <a:pt x="89" y="75"/>
                  </a:lnTo>
                  <a:lnTo>
                    <a:pt x="88" y="81"/>
                  </a:lnTo>
                  <a:lnTo>
                    <a:pt x="86" y="87"/>
                  </a:lnTo>
                  <a:lnTo>
                    <a:pt x="85" y="93"/>
                  </a:lnTo>
                  <a:lnTo>
                    <a:pt x="83" y="99"/>
                  </a:lnTo>
                  <a:lnTo>
                    <a:pt x="82" y="105"/>
                  </a:lnTo>
                  <a:lnTo>
                    <a:pt x="80" y="110"/>
                  </a:lnTo>
                  <a:lnTo>
                    <a:pt x="78" y="115"/>
                  </a:lnTo>
                  <a:lnTo>
                    <a:pt x="76" y="121"/>
                  </a:lnTo>
                  <a:lnTo>
                    <a:pt x="74" y="125"/>
                  </a:lnTo>
                  <a:lnTo>
                    <a:pt x="71" y="130"/>
                  </a:lnTo>
                  <a:lnTo>
                    <a:pt x="69" y="134"/>
                  </a:lnTo>
                  <a:lnTo>
                    <a:pt x="65" y="137"/>
                  </a:lnTo>
                  <a:lnTo>
                    <a:pt x="62" y="141"/>
                  </a:lnTo>
                  <a:lnTo>
                    <a:pt x="58" y="143"/>
                  </a:lnTo>
                  <a:lnTo>
                    <a:pt x="52" y="147"/>
                  </a:lnTo>
                  <a:lnTo>
                    <a:pt x="49" y="149"/>
                  </a:lnTo>
                  <a:lnTo>
                    <a:pt x="46" y="151"/>
                  </a:lnTo>
                  <a:lnTo>
                    <a:pt x="43" y="153"/>
                  </a:lnTo>
                  <a:lnTo>
                    <a:pt x="39" y="155"/>
                  </a:lnTo>
                  <a:lnTo>
                    <a:pt x="37" y="157"/>
                  </a:lnTo>
                  <a:lnTo>
                    <a:pt x="34" y="159"/>
                  </a:lnTo>
                  <a:lnTo>
                    <a:pt x="31" y="161"/>
                  </a:lnTo>
                  <a:lnTo>
                    <a:pt x="28" y="163"/>
                  </a:lnTo>
                  <a:lnTo>
                    <a:pt x="25" y="166"/>
                  </a:lnTo>
                  <a:lnTo>
                    <a:pt x="23" y="168"/>
                  </a:lnTo>
                  <a:lnTo>
                    <a:pt x="21" y="171"/>
                  </a:lnTo>
                  <a:lnTo>
                    <a:pt x="18" y="173"/>
                  </a:lnTo>
                  <a:lnTo>
                    <a:pt x="16" y="176"/>
                  </a:lnTo>
                  <a:lnTo>
                    <a:pt x="14" y="179"/>
                  </a:lnTo>
                  <a:lnTo>
                    <a:pt x="12" y="181"/>
                  </a:lnTo>
                  <a:lnTo>
                    <a:pt x="10" y="184"/>
                  </a:lnTo>
                  <a:lnTo>
                    <a:pt x="8" y="187"/>
                  </a:lnTo>
                  <a:lnTo>
                    <a:pt x="7" y="191"/>
                  </a:lnTo>
                  <a:lnTo>
                    <a:pt x="5" y="194"/>
                  </a:lnTo>
                  <a:lnTo>
                    <a:pt x="4" y="197"/>
                  </a:lnTo>
                  <a:lnTo>
                    <a:pt x="3" y="201"/>
                  </a:lnTo>
                  <a:lnTo>
                    <a:pt x="2" y="204"/>
                  </a:lnTo>
                  <a:lnTo>
                    <a:pt x="1" y="208"/>
                  </a:lnTo>
                  <a:lnTo>
                    <a:pt x="1" y="212"/>
                  </a:lnTo>
                  <a:lnTo>
                    <a:pt x="0" y="216"/>
                  </a:lnTo>
                  <a:lnTo>
                    <a:pt x="0" y="220"/>
                  </a:lnTo>
                  <a:lnTo>
                    <a:pt x="1" y="225"/>
                  </a:lnTo>
                  <a:lnTo>
                    <a:pt x="1" y="229"/>
                  </a:lnTo>
                  <a:lnTo>
                    <a:pt x="1" y="233"/>
                  </a:lnTo>
                  <a:lnTo>
                    <a:pt x="3" y="23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2" name="Freeform 28"/>
            <p:cNvSpPr>
              <a:spLocks/>
            </p:cNvSpPr>
            <p:nvPr/>
          </p:nvSpPr>
          <p:spPr bwMode="auto">
            <a:xfrm>
              <a:off x="3662" y="1663"/>
              <a:ext cx="232" cy="420"/>
            </a:xfrm>
            <a:custGeom>
              <a:avLst/>
              <a:gdLst/>
              <a:ahLst/>
              <a:cxnLst>
                <a:cxn ang="0">
                  <a:pos x="224" y="20"/>
                </a:cxn>
                <a:cxn ang="0">
                  <a:pos x="215" y="37"/>
                </a:cxn>
                <a:cxn ang="0">
                  <a:pos x="204" y="50"/>
                </a:cxn>
                <a:cxn ang="0">
                  <a:pos x="192" y="61"/>
                </a:cxn>
                <a:cxn ang="0">
                  <a:pos x="179" y="69"/>
                </a:cxn>
                <a:cxn ang="0">
                  <a:pos x="165" y="76"/>
                </a:cxn>
                <a:cxn ang="0">
                  <a:pos x="150" y="81"/>
                </a:cxn>
                <a:cxn ang="0">
                  <a:pos x="135" y="86"/>
                </a:cxn>
                <a:cxn ang="0">
                  <a:pos x="120" y="91"/>
                </a:cxn>
                <a:cxn ang="0">
                  <a:pos x="106" y="96"/>
                </a:cxn>
                <a:cxn ang="0">
                  <a:pos x="92" y="102"/>
                </a:cxn>
                <a:cxn ang="0">
                  <a:pos x="78" y="109"/>
                </a:cxn>
                <a:cxn ang="0">
                  <a:pos x="66" y="118"/>
                </a:cxn>
                <a:cxn ang="0">
                  <a:pos x="56" y="130"/>
                </a:cxn>
                <a:cxn ang="0">
                  <a:pos x="48" y="144"/>
                </a:cxn>
                <a:cxn ang="0">
                  <a:pos x="41" y="162"/>
                </a:cxn>
                <a:cxn ang="0">
                  <a:pos x="38" y="172"/>
                </a:cxn>
                <a:cxn ang="0">
                  <a:pos x="35" y="182"/>
                </a:cxn>
                <a:cxn ang="0">
                  <a:pos x="32" y="194"/>
                </a:cxn>
                <a:cxn ang="0">
                  <a:pos x="28" y="207"/>
                </a:cxn>
                <a:cxn ang="0">
                  <a:pos x="24" y="221"/>
                </a:cxn>
                <a:cxn ang="0">
                  <a:pos x="20" y="237"/>
                </a:cxn>
                <a:cxn ang="0">
                  <a:pos x="16" y="253"/>
                </a:cxn>
                <a:cxn ang="0">
                  <a:pos x="12" y="269"/>
                </a:cxn>
                <a:cxn ang="0">
                  <a:pos x="9" y="284"/>
                </a:cxn>
                <a:cxn ang="0">
                  <a:pos x="6" y="299"/>
                </a:cxn>
                <a:cxn ang="0">
                  <a:pos x="3" y="313"/>
                </a:cxn>
                <a:cxn ang="0">
                  <a:pos x="1" y="325"/>
                </a:cxn>
                <a:cxn ang="0">
                  <a:pos x="0" y="336"/>
                </a:cxn>
                <a:cxn ang="0">
                  <a:pos x="0" y="345"/>
                </a:cxn>
                <a:cxn ang="0">
                  <a:pos x="0" y="351"/>
                </a:cxn>
                <a:cxn ang="0">
                  <a:pos x="4" y="355"/>
                </a:cxn>
                <a:cxn ang="0">
                  <a:pos x="7" y="358"/>
                </a:cxn>
                <a:cxn ang="0">
                  <a:pos x="11" y="362"/>
                </a:cxn>
                <a:cxn ang="0">
                  <a:pos x="16" y="366"/>
                </a:cxn>
                <a:cxn ang="0">
                  <a:pos x="22" y="370"/>
                </a:cxn>
                <a:cxn ang="0">
                  <a:pos x="29" y="375"/>
                </a:cxn>
                <a:cxn ang="0">
                  <a:pos x="35" y="380"/>
                </a:cxn>
                <a:cxn ang="0">
                  <a:pos x="42" y="385"/>
                </a:cxn>
                <a:cxn ang="0">
                  <a:pos x="49" y="389"/>
                </a:cxn>
                <a:cxn ang="0">
                  <a:pos x="56" y="394"/>
                </a:cxn>
                <a:cxn ang="0">
                  <a:pos x="63" y="399"/>
                </a:cxn>
                <a:cxn ang="0">
                  <a:pos x="70" y="403"/>
                </a:cxn>
                <a:cxn ang="0">
                  <a:pos x="75" y="408"/>
                </a:cxn>
                <a:cxn ang="0">
                  <a:pos x="81" y="412"/>
                </a:cxn>
                <a:cxn ang="0">
                  <a:pos x="85" y="416"/>
                </a:cxn>
                <a:cxn ang="0">
                  <a:pos x="89" y="419"/>
                </a:cxn>
              </a:cxnLst>
              <a:rect l="0" t="0" r="r" b="b"/>
              <a:pathLst>
                <a:path w="232" h="420">
                  <a:moveTo>
                    <a:pt x="231" y="0"/>
                  </a:moveTo>
                  <a:lnTo>
                    <a:pt x="224" y="20"/>
                  </a:lnTo>
                  <a:lnTo>
                    <a:pt x="220" y="29"/>
                  </a:lnTo>
                  <a:lnTo>
                    <a:pt x="215" y="37"/>
                  </a:lnTo>
                  <a:lnTo>
                    <a:pt x="210" y="44"/>
                  </a:lnTo>
                  <a:lnTo>
                    <a:pt x="204" y="50"/>
                  </a:lnTo>
                  <a:lnTo>
                    <a:pt x="198" y="56"/>
                  </a:lnTo>
                  <a:lnTo>
                    <a:pt x="192" y="61"/>
                  </a:lnTo>
                  <a:lnTo>
                    <a:pt x="186" y="65"/>
                  </a:lnTo>
                  <a:lnTo>
                    <a:pt x="179" y="69"/>
                  </a:lnTo>
                  <a:lnTo>
                    <a:pt x="172" y="73"/>
                  </a:lnTo>
                  <a:lnTo>
                    <a:pt x="165" y="76"/>
                  </a:lnTo>
                  <a:lnTo>
                    <a:pt x="158" y="79"/>
                  </a:lnTo>
                  <a:lnTo>
                    <a:pt x="150" y="81"/>
                  </a:lnTo>
                  <a:lnTo>
                    <a:pt x="142" y="84"/>
                  </a:lnTo>
                  <a:lnTo>
                    <a:pt x="135" y="86"/>
                  </a:lnTo>
                  <a:lnTo>
                    <a:pt x="128" y="89"/>
                  </a:lnTo>
                  <a:lnTo>
                    <a:pt x="120" y="91"/>
                  </a:lnTo>
                  <a:lnTo>
                    <a:pt x="113" y="93"/>
                  </a:lnTo>
                  <a:lnTo>
                    <a:pt x="106" y="96"/>
                  </a:lnTo>
                  <a:lnTo>
                    <a:pt x="98" y="99"/>
                  </a:lnTo>
                  <a:lnTo>
                    <a:pt x="92" y="102"/>
                  </a:lnTo>
                  <a:lnTo>
                    <a:pt x="85" y="105"/>
                  </a:lnTo>
                  <a:lnTo>
                    <a:pt x="78" y="109"/>
                  </a:lnTo>
                  <a:lnTo>
                    <a:pt x="72" y="113"/>
                  </a:lnTo>
                  <a:lnTo>
                    <a:pt x="66" y="118"/>
                  </a:lnTo>
                  <a:lnTo>
                    <a:pt x="61" y="123"/>
                  </a:lnTo>
                  <a:lnTo>
                    <a:pt x="56" y="130"/>
                  </a:lnTo>
                  <a:lnTo>
                    <a:pt x="52" y="137"/>
                  </a:lnTo>
                  <a:lnTo>
                    <a:pt x="48" y="144"/>
                  </a:lnTo>
                  <a:lnTo>
                    <a:pt x="44" y="153"/>
                  </a:lnTo>
                  <a:lnTo>
                    <a:pt x="41" y="162"/>
                  </a:lnTo>
                  <a:lnTo>
                    <a:pt x="39" y="168"/>
                  </a:lnTo>
                  <a:lnTo>
                    <a:pt x="38" y="172"/>
                  </a:lnTo>
                  <a:lnTo>
                    <a:pt x="37" y="177"/>
                  </a:lnTo>
                  <a:lnTo>
                    <a:pt x="35" y="182"/>
                  </a:lnTo>
                  <a:lnTo>
                    <a:pt x="34" y="188"/>
                  </a:lnTo>
                  <a:lnTo>
                    <a:pt x="32" y="194"/>
                  </a:lnTo>
                  <a:lnTo>
                    <a:pt x="30" y="200"/>
                  </a:lnTo>
                  <a:lnTo>
                    <a:pt x="28" y="207"/>
                  </a:lnTo>
                  <a:lnTo>
                    <a:pt x="26" y="214"/>
                  </a:lnTo>
                  <a:lnTo>
                    <a:pt x="24" y="221"/>
                  </a:lnTo>
                  <a:lnTo>
                    <a:pt x="22" y="229"/>
                  </a:lnTo>
                  <a:lnTo>
                    <a:pt x="20" y="237"/>
                  </a:lnTo>
                  <a:lnTo>
                    <a:pt x="18" y="245"/>
                  </a:lnTo>
                  <a:lnTo>
                    <a:pt x="16" y="253"/>
                  </a:lnTo>
                  <a:lnTo>
                    <a:pt x="14" y="261"/>
                  </a:lnTo>
                  <a:lnTo>
                    <a:pt x="12" y="269"/>
                  </a:lnTo>
                  <a:lnTo>
                    <a:pt x="10" y="276"/>
                  </a:lnTo>
                  <a:lnTo>
                    <a:pt x="9" y="284"/>
                  </a:lnTo>
                  <a:lnTo>
                    <a:pt x="7" y="292"/>
                  </a:lnTo>
                  <a:lnTo>
                    <a:pt x="6" y="299"/>
                  </a:lnTo>
                  <a:lnTo>
                    <a:pt x="4" y="306"/>
                  </a:lnTo>
                  <a:lnTo>
                    <a:pt x="3" y="313"/>
                  </a:lnTo>
                  <a:lnTo>
                    <a:pt x="2" y="319"/>
                  </a:lnTo>
                  <a:lnTo>
                    <a:pt x="1" y="325"/>
                  </a:lnTo>
                  <a:lnTo>
                    <a:pt x="0" y="331"/>
                  </a:lnTo>
                  <a:lnTo>
                    <a:pt x="0" y="336"/>
                  </a:lnTo>
                  <a:lnTo>
                    <a:pt x="0" y="341"/>
                  </a:lnTo>
                  <a:lnTo>
                    <a:pt x="0" y="345"/>
                  </a:lnTo>
                  <a:lnTo>
                    <a:pt x="0" y="348"/>
                  </a:lnTo>
                  <a:lnTo>
                    <a:pt x="0" y="351"/>
                  </a:lnTo>
                  <a:lnTo>
                    <a:pt x="2" y="353"/>
                  </a:lnTo>
                  <a:lnTo>
                    <a:pt x="4" y="355"/>
                  </a:lnTo>
                  <a:lnTo>
                    <a:pt x="5" y="357"/>
                  </a:lnTo>
                  <a:lnTo>
                    <a:pt x="7" y="358"/>
                  </a:lnTo>
                  <a:lnTo>
                    <a:pt x="9" y="360"/>
                  </a:lnTo>
                  <a:lnTo>
                    <a:pt x="11" y="362"/>
                  </a:lnTo>
                  <a:lnTo>
                    <a:pt x="14" y="364"/>
                  </a:lnTo>
                  <a:lnTo>
                    <a:pt x="16" y="366"/>
                  </a:lnTo>
                  <a:lnTo>
                    <a:pt x="19" y="368"/>
                  </a:lnTo>
                  <a:lnTo>
                    <a:pt x="22" y="370"/>
                  </a:lnTo>
                  <a:lnTo>
                    <a:pt x="25" y="373"/>
                  </a:lnTo>
                  <a:lnTo>
                    <a:pt x="29" y="375"/>
                  </a:lnTo>
                  <a:lnTo>
                    <a:pt x="32" y="377"/>
                  </a:lnTo>
                  <a:lnTo>
                    <a:pt x="35" y="380"/>
                  </a:lnTo>
                  <a:lnTo>
                    <a:pt x="39" y="382"/>
                  </a:lnTo>
                  <a:lnTo>
                    <a:pt x="42" y="385"/>
                  </a:lnTo>
                  <a:lnTo>
                    <a:pt x="46" y="387"/>
                  </a:lnTo>
                  <a:lnTo>
                    <a:pt x="49" y="389"/>
                  </a:lnTo>
                  <a:lnTo>
                    <a:pt x="53" y="392"/>
                  </a:lnTo>
                  <a:lnTo>
                    <a:pt x="56" y="394"/>
                  </a:lnTo>
                  <a:lnTo>
                    <a:pt x="60" y="397"/>
                  </a:lnTo>
                  <a:lnTo>
                    <a:pt x="63" y="399"/>
                  </a:lnTo>
                  <a:lnTo>
                    <a:pt x="66" y="401"/>
                  </a:lnTo>
                  <a:lnTo>
                    <a:pt x="70" y="403"/>
                  </a:lnTo>
                  <a:lnTo>
                    <a:pt x="72" y="406"/>
                  </a:lnTo>
                  <a:lnTo>
                    <a:pt x="75" y="408"/>
                  </a:lnTo>
                  <a:lnTo>
                    <a:pt x="78" y="410"/>
                  </a:lnTo>
                  <a:lnTo>
                    <a:pt x="81" y="412"/>
                  </a:lnTo>
                  <a:lnTo>
                    <a:pt x="83" y="414"/>
                  </a:lnTo>
                  <a:lnTo>
                    <a:pt x="85" y="416"/>
                  </a:lnTo>
                  <a:lnTo>
                    <a:pt x="87" y="417"/>
                  </a:lnTo>
                  <a:lnTo>
                    <a:pt x="89" y="41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3" name="Freeform 29"/>
            <p:cNvSpPr>
              <a:spLocks/>
            </p:cNvSpPr>
            <p:nvPr/>
          </p:nvSpPr>
          <p:spPr bwMode="auto">
            <a:xfrm>
              <a:off x="3062" y="1920"/>
              <a:ext cx="88" cy="78"/>
            </a:xfrm>
            <a:custGeom>
              <a:avLst/>
              <a:gdLst/>
              <a:ahLst/>
              <a:cxnLst>
                <a:cxn ang="0">
                  <a:pos x="0" y="77"/>
                </a:cxn>
                <a:cxn ang="0">
                  <a:pos x="7" y="74"/>
                </a:cxn>
                <a:cxn ang="0">
                  <a:pos x="10" y="72"/>
                </a:cxn>
                <a:cxn ang="0">
                  <a:pos x="14" y="70"/>
                </a:cxn>
                <a:cxn ang="0">
                  <a:pos x="17" y="68"/>
                </a:cxn>
                <a:cxn ang="0">
                  <a:pos x="20" y="66"/>
                </a:cxn>
                <a:cxn ang="0">
                  <a:pos x="22" y="63"/>
                </a:cxn>
                <a:cxn ang="0">
                  <a:pos x="25" y="61"/>
                </a:cxn>
                <a:cxn ang="0">
                  <a:pos x="28" y="58"/>
                </a:cxn>
                <a:cxn ang="0">
                  <a:pos x="30" y="55"/>
                </a:cxn>
                <a:cxn ang="0">
                  <a:pos x="32" y="53"/>
                </a:cxn>
                <a:cxn ang="0">
                  <a:pos x="34" y="50"/>
                </a:cxn>
                <a:cxn ang="0">
                  <a:pos x="37" y="47"/>
                </a:cxn>
                <a:cxn ang="0">
                  <a:pos x="39" y="44"/>
                </a:cxn>
                <a:cxn ang="0">
                  <a:pos x="41" y="41"/>
                </a:cxn>
                <a:cxn ang="0">
                  <a:pos x="43" y="38"/>
                </a:cxn>
                <a:cxn ang="0">
                  <a:pos x="45" y="35"/>
                </a:cxn>
                <a:cxn ang="0">
                  <a:pos x="47" y="32"/>
                </a:cxn>
                <a:cxn ang="0">
                  <a:pos x="49" y="30"/>
                </a:cxn>
                <a:cxn ang="0">
                  <a:pos x="52" y="27"/>
                </a:cxn>
                <a:cxn ang="0">
                  <a:pos x="54" y="24"/>
                </a:cxn>
                <a:cxn ang="0">
                  <a:pos x="56" y="21"/>
                </a:cxn>
                <a:cxn ang="0">
                  <a:pos x="58" y="18"/>
                </a:cxn>
                <a:cxn ang="0">
                  <a:pos x="61" y="16"/>
                </a:cxn>
                <a:cxn ang="0">
                  <a:pos x="64" y="14"/>
                </a:cxn>
                <a:cxn ang="0">
                  <a:pos x="66" y="11"/>
                </a:cxn>
                <a:cxn ang="0">
                  <a:pos x="69" y="9"/>
                </a:cxn>
                <a:cxn ang="0">
                  <a:pos x="72" y="7"/>
                </a:cxn>
                <a:cxn ang="0">
                  <a:pos x="76" y="5"/>
                </a:cxn>
                <a:cxn ang="0">
                  <a:pos x="79" y="3"/>
                </a:cxn>
                <a:cxn ang="0">
                  <a:pos x="83" y="2"/>
                </a:cxn>
                <a:cxn ang="0">
                  <a:pos x="87" y="0"/>
                </a:cxn>
              </a:cxnLst>
              <a:rect l="0" t="0" r="r" b="b"/>
              <a:pathLst>
                <a:path w="88" h="78">
                  <a:moveTo>
                    <a:pt x="0" y="77"/>
                  </a:moveTo>
                  <a:lnTo>
                    <a:pt x="7" y="74"/>
                  </a:lnTo>
                  <a:lnTo>
                    <a:pt x="10" y="72"/>
                  </a:lnTo>
                  <a:lnTo>
                    <a:pt x="14" y="70"/>
                  </a:lnTo>
                  <a:lnTo>
                    <a:pt x="17" y="68"/>
                  </a:lnTo>
                  <a:lnTo>
                    <a:pt x="20" y="66"/>
                  </a:lnTo>
                  <a:lnTo>
                    <a:pt x="22" y="63"/>
                  </a:lnTo>
                  <a:lnTo>
                    <a:pt x="25" y="61"/>
                  </a:lnTo>
                  <a:lnTo>
                    <a:pt x="28" y="58"/>
                  </a:lnTo>
                  <a:lnTo>
                    <a:pt x="30" y="55"/>
                  </a:lnTo>
                  <a:lnTo>
                    <a:pt x="32" y="53"/>
                  </a:lnTo>
                  <a:lnTo>
                    <a:pt x="34" y="50"/>
                  </a:lnTo>
                  <a:lnTo>
                    <a:pt x="37" y="47"/>
                  </a:lnTo>
                  <a:lnTo>
                    <a:pt x="39" y="44"/>
                  </a:lnTo>
                  <a:lnTo>
                    <a:pt x="41" y="41"/>
                  </a:lnTo>
                  <a:lnTo>
                    <a:pt x="43" y="38"/>
                  </a:lnTo>
                  <a:lnTo>
                    <a:pt x="45" y="35"/>
                  </a:lnTo>
                  <a:lnTo>
                    <a:pt x="47" y="32"/>
                  </a:lnTo>
                  <a:lnTo>
                    <a:pt x="49" y="30"/>
                  </a:lnTo>
                  <a:lnTo>
                    <a:pt x="52" y="27"/>
                  </a:lnTo>
                  <a:lnTo>
                    <a:pt x="54" y="24"/>
                  </a:lnTo>
                  <a:lnTo>
                    <a:pt x="56" y="21"/>
                  </a:lnTo>
                  <a:lnTo>
                    <a:pt x="58" y="18"/>
                  </a:lnTo>
                  <a:lnTo>
                    <a:pt x="61" y="16"/>
                  </a:lnTo>
                  <a:lnTo>
                    <a:pt x="64" y="14"/>
                  </a:lnTo>
                  <a:lnTo>
                    <a:pt x="66" y="11"/>
                  </a:lnTo>
                  <a:lnTo>
                    <a:pt x="69" y="9"/>
                  </a:lnTo>
                  <a:lnTo>
                    <a:pt x="72" y="7"/>
                  </a:lnTo>
                  <a:lnTo>
                    <a:pt x="76" y="5"/>
                  </a:lnTo>
                  <a:lnTo>
                    <a:pt x="79" y="3"/>
                  </a:lnTo>
                  <a:lnTo>
                    <a:pt x="83" y="2"/>
                  </a:lnTo>
                  <a:lnTo>
                    <a:pt x="87"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4" name="Freeform 30"/>
            <p:cNvSpPr>
              <a:spLocks/>
            </p:cNvSpPr>
            <p:nvPr/>
          </p:nvSpPr>
          <p:spPr bwMode="auto">
            <a:xfrm>
              <a:off x="2587" y="1978"/>
              <a:ext cx="698" cy="401"/>
            </a:xfrm>
            <a:custGeom>
              <a:avLst/>
              <a:gdLst/>
              <a:ahLst/>
              <a:cxnLst>
                <a:cxn ang="0">
                  <a:pos x="687" y="24"/>
                </a:cxn>
                <a:cxn ang="0">
                  <a:pos x="694" y="46"/>
                </a:cxn>
                <a:cxn ang="0">
                  <a:pos x="697" y="64"/>
                </a:cxn>
                <a:cxn ang="0">
                  <a:pos x="694" y="79"/>
                </a:cxn>
                <a:cxn ang="0">
                  <a:pos x="687" y="91"/>
                </a:cxn>
                <a:cxn ang="0">
                  <a:pos x="677" y="102"/>
                </a:cxn>
                <a:cxn ang="0">
                  <a:pos x="664" y="110"/>
                </a:cxn>
                <a:cxn ang="0">
                  <a:pos x="649" y="118"/>
                </a:cxn>
                <a:cxn ang="0">
                  <a:pos x="631" y="124"/>
                </a:cxn>
                <a:cxn ang="0">
                  <a:pos x="613" y="130"/>
                </a:cxn>
                <a:cxn ang="0">
                  <a:pos x="595" y="135"/>
                </a:cxn>
                <a:cxn ang="0">
                  <a:pos x="577" y="140"/>
                </a:cxn>
                <a:cxn ang="0">
                  <a:pos x="560" y="146"/>
                </a:cxn>
                <a:cxn ang="0">
                  <a:pos x="545" y="153"/>
                </a:cxn>
                <a:cxn ang="0">
                  <a:pos x="532" y="161"/>
                </a:cxn>
                <a:cxn ang="0">
                  <a:pos x="522" y="171"/>
                </a:cxn>
                <a:cxn ang="0">
                  <a:pos x="513" y="183"/>
                </a:cxn>
                <a:cxn ang="0">
                  <a:pos x="507" y="190"/>
                </a:cxn>
                <a:cxn ang="0">
                  <a:pos x="501" y="198"/>
                </a:cxn>
                <a:cxn ang="0">
                  <a:pos x="495" y="204"/>
                </a:cxn>
                <a:cxn ang="0">
                  <a:pos x="490" y="211"/>
                </a:cxn>
                <a:cxn ang="0">
                  <a:pos x="484" y="217"/>
                </a:cxn>
                <a:cxn ang="0">
                  <a:pos x="478" y="223"/>
                </a:cxn>
                <a:cxn ang="0">
                  <a:pos x="472" y="228"/>
                </a:cxn>
                <a:cxn ang="0">
                  <a:pos x="465" y="233"/>
                </a:cxn>
                <a:cxn ang="0">
                  <a:pos x="459" y="238"/>
                </a:cxn>
                <a:cxn ang="0">
                  <a:pos x="451" y="242"/>
                </a:cxn>
                <a:cxn ang="0">
                  <a:pos x="443" y="246"/>
                </a:cxn>
                <a:cxn ang="0">
                  <a:pos x="435" y="250"/>
                </a:cxn>
                <a:cxn ang="0">
                  <a:pos x="426" y="253"/>
                </a:cxn>
                <a:cxn ang="0">
                  <a:pos x="416" y="256"/>
                </a:cxn>
                <a:cxn ang="0">
                  <a:pos x="402" y="258"/>
                </a:cxn>
                <a:cxn ang="0">
                  <a:pos x="393" y="260"/>
                </a:cxn>
                <a:cxn ang="0">
                  <a:pos x="385" y="261"/>
                </a:cxn>
                <a:cxn ang="0">
                  <a:pos x="376" y="263"/>
                </a:cxn>
                <a:cxn ang="0">
                  <a:pos x="368" y="264"/>
                </a:cxn>
                <a:cxn ang="0">
                  <a:pos x="360" y="265"/>
                </a:cxn>
                <a:cxn ang="0">
                  <a:pos x="353" y="267"/>
                </a:cxn>
                <a:cxn ang="0">
                  <a:pos x="345" y="269"/>
                </a:cxn>
                <a:cxn ang="0">
                  <a:pos x="337" y="271"/>
                </a:cxn>
                <a:cxn ang="0">
                  <a:pos x="330" y="274"/>
                </a:cxn>
                <a:cxn ang="0">
                  <a:pos x="323" y="277"/>
                </a:cxn>
                <a:cxn ang="0">
                  <a:pos x="315" y="281"/>
                </a:cxn>
                <a:cxn ang="0">
                  <a:pos x="307" y="285"/>
                </a:cxn>
                <a:cxn ang="0">
                  <a:pos x="300" y="291"/>
                </a:cxn>
                <a:cxn ang="0">
                  <a:pos x="292" y="297"/>
                </a:cxn>
                <a:cxn ang="0">
                  <a:pos x="285" y="304"/>
                </a:cxn>
                <a:cxn ang="0">
                  <a:pos x="260" y="324"/>
                </a:cxn>
                <a:cxn ang="0">
                  <a:pos x="243" y="334"/>
                </a:cxn>
                <a:cxn ang="0">
                  <a:pos x="225" y="342"/>
                </a:cxn>
                <a:cxn ang="0">
                  <a:pos x="208" y="348"/>
                </a:cxn>
                <a:cxn ang="0">
                  <a:pos x="190" y="353"/>
                </a:cxn>
                <a:cxn ang="0">
                  <a:pos x="172" y="356"/>
                </a:cxn>
                <a:cxn ang="0">
                  <a:pos x="154" y="359"/>
                </a:cxn>
                <a:cxn ang="0">
                  <a:pos x="136" y="361"/>
                </a:cxn>
                <a:cxn ang="0">
                  <a:pos x="118" y="363"/>
                </a:cxn>
                <a:cxn ang="0">
                  <a:pos x="99" y="365"/>
                </a:cxn>
                <a:cxn ang="0">
                  <a:pos x="81" y="368"/>
                </a:cxn>
                <a:cxn ang="0">
                  <a:pos x="63" y="372"/>
                </a:cxn>
                <a:cxn ang="0">
                  <a:pos x="45" y="378"/>
                </a:cxn>
                <a:cxn ang="0">
                  <a:pos x="26" y="385"/>
                </a:cxn>
                <a:cxn ang="0">
                  <a:pos x="9" y="394"/>
                </a:cxn>
              </a:cxnLst>
              <a:rect l="0" t="0" r="r" b="b"/>
              <a:pathLst>
                <a:path w="698" h="401">
                  <a:moveTo>
                    <a:pt x="673" y="0"/>
                  </a:moveTo>
                  <a:lnTo>
                    <a:pt x="687" y="24"/>
                  </a:lnTo>
                  <a:lnTo>
                    <a:pt x="691" y="36"/>
                  </a:lnTo>
                  <a:lnTo>
                    <a:pt x="694" y="46"/>
                  </a:lnTo>
                  <a:lnTo>
                    <a:pt x="696" y="55"/>
                  </a:lnTo>
                  <a:lnTo>
                    <a:pt x="697" y="64"/>
                  </a:lnTo>
                  <a:lnTo>
                    <a:pt x="696" y="72"/>
                  </a:lnTo>
                  <a:lnTo>
                    <a:pt x="694" y="79"/>
                  </a:lnTo>
                  <a:lnTo>
                    <a:pt x="691" y="85"/>
                  </a:lnTo>
                  <a:lnTo>
                    <a:pt x="687" y="91"/>
                  </a:lnTo>
                  <a:lnTo>
                    <a:pt x="683" y="97"/>
                  </a:lnTo>
                  <a:lnTo>
                    <a:pt x="677" y="102"/>
                  </a:lnTo>
                  <a:lnTo>
                    <a:pt x="671" y="106"/>
                  </a:lnTo>
                  <a:lnTo>
                    <a:pt x="664" y="110"/>
                  </a:lnTo>
                  <a:lnTo>
                    <a:pt x="657" y="114"/>
                  </a:lnTo>
                  <a:lnTo>
                    <a:pt x="649" y="118"/>
                  </a:lnTo>
                  <a:lnTo>
                    <a:pt x="640" y="121"/>
                  </a:lnTo>
                  <a:lnTo>
                    <a:pt x="631" y="124"/>
                  </a:lnTo>
                  <a:lnTo>
                    <a:pt x="623" y="127"/>
                  </a:lnTo>
                  <a:lnTo>
                    <a:pt x="613" y="130"/>
                  </a:lnTo>
                  <a:lnTo>
                    <a:pt x="604" y="132"/>
                  </a:lnTo>
                  <a:lnTo>
                    <a:pt x="595" y="135"/>
                  </a:lnTo>
                  <a:lnTo>
                    <a:pt x="586" y="138"/>
                  </a:lnTo>
                  <a:lnTo>
                    <a:pt x="577" y="140"/>
                  </a:lnTo>
                  <a:lnTo>
                    <a:pt x="569" y="143"/>
                  </a:lnTo>
                  <a:lnTo>
                    <a:pt x="560" y="146"/>
                  </a:lnTo>
                  <a:lnTo>
                    <a:pt x="552" y="150"/>
                  </a:lnTo>
                  <a:lnTo>
                    <a:pt x="545" y="153"/>
                  </a:lnTo>
                  <a:lnTo>
                    <a:pt x="538" y="157"/>
                  </a:lnTo>
                  <a:lnTo>
                    <a:pt x="532" y="161"/>
                  </a:lnTo>
                  <a:lnTo>
                    <a:pt x="527" y="166"/>
                  </a:lnTo>
                  <a:lnTo>
                    <a:pt x="522" y="171"/>
                  </a:lnTo>
                  <a:lnTo>
                    <a:pt x="516" y="179"/>
                  </a:lnTo>
                  <a:lnTo>
                    <a:pt x="513" y="183"/>
                  </a:lnTo>
                  <a:lnTo>
                    <a:pt x="510" y="186"/>
                  </a:lnTo>
                  <a:lnTo>
                    <a:pt x="507" y="190"/>
                  </a:lnTo>
                  <a:lnTo>
                    <a:pt x="504" y="194"/>
                  </a:lnTo>
                  <a:lnTo>
                    <a:pt x="501" y="198"/>
                  </a:lnTo>
                  <a:lnTo>
                    <a:pt x="498" y="201"/>
                  </a:lnTo>
                  <a:lnTo>
                    <a:pt x="495" y="204"/>
                  </a:lnTo>
                  <a:lnTo>
                    <a:pt x="493" y="208"/>
                  </a:lnTo>
                  <a:lnTo>
                    <a:pt x="490" y="211"/>
                  </a:lnTo>
                  <a:lnTo>
                    <a:pt x="487" y="214"/>
                  </a:lnTo>
                  <a:lnTo>
                    <a:pt x="484" y="217"/>
                  </a:lnTo>
                  <a:lnTo>
                    <a:pt x="481" y="220"/>
                  </a:lnTo>
                  <a:lnTo>
                    <a:pt x="478" y="223"/>
                  </a:lnTo>
                  <a:lnTo>
                    <a:pt x="475" y="226"/>
                  </a:lnTo>
                  <a:lnTo>
                    <a:pt x="472" y="228"/>
                  </a:lnTo>
                  <a:lnTo>
                    <a:pt x="469" y="231"/>
                  </a:lnTo>
                  <a:lnTo>
                    <a:pt x="465" y="233"/>
                  </a:lnTo>
                  <a:lnTo>
                    <a:pt x="462" y="236"/>
                  </a:lnTo>
                  <a:lnTo>
                    <a:pt x="459" y="238"/>
                  </a:lnTo>
                  <a:lnTo>
                    <a:pt x="455" y="240"/>
                  </a:lnTo>
                  <a:lnTo>
                    <a:pt x="451" y="242"/>
                  </a:lnTo>
                  <a:lnTo>
                    <a:pt x="447" y="244"/>
                  </a:lnTo>
                  <a:lnTo>
                    <a:pt x="443" y="246"/>
                  </a:lnTo>
                  <a:lnTo>
                    <a:pt x="439" y="248"/>
                  </a:lnTo>
                  <a:lnTo>
                    <a:pt x="435" y="250"/>
                  </a:lnTo>
                  <a:lnTo>
                    <a:pt x="431" y="251"/>
                  </a:lnTo>
                  <a:lnTo>
                    <a:pt x="426" y="253"/>
                  </a:lnTo>
                  <a:lnTo>
                    <a:pt x="421" y="254"/>
                  </a:lnTo>
                  <a:lnTo>
                    <a:pt x="416" y="256"/>
                  </a:lnTo>
                  <a:lnTo>
                    <a:pt x="411" y="257"/>
                  </a:lnTo>
                  <a:lnTo>
                    <a:pt x="402" y="258"/>
                  </a:lnTo>
                  <a:lnTo>
                    <a:pt x="397" y="259"/>
                  </a:lnTo>
                  <a:lnTo>
                    <a:pt x="393" y="260"/>
                  </a:lnTo>
                  <a:lnTo>
                    <a:pt x="389" y="261"/>
                  </a:lnTo>
                  <a:lnTo>
                    <a:pt x="385" y="261"/>
                  </a:lnTo>
                  <a:lnTo>
                    <a:pt x="380" y="262"/>
                  </a:lnTo>
                  <a:lnTo>
                    <a:pt x="376" y="263"/>
                  </a:lnTo>
                  <a:lnTo>
                    <a:pt x="372" y="263"/>
                  </a:lnTo>
                  <a:lnTo>
                    <a:pt x="368" y="264"/>
                  </a:lnTo>
                  <a:lnTo>
                    <a:pt x="364" y="265"/>
                  </a:lnTo>
                  <a:lnTo>
                    <a:pt x="360" y="265"/>
                  </a:lnTo>
                  <a:lnTo>
                    <a:pt x="356" y="266"/>
                  </a:lnTo>
                  <a:lnTo>
                    <a:pt x="353" y="267"/>
                  </a:lnTo>
                  <a:lnTo>
                    <a:pt x="349" y="268"/>
                  </a:lnTo>
                  <a:lnTo>
                    <a:pt x="345" y="269"/>
                  </a:lnTo>
                  <a:lnTo>
                    <a:pt x="341" y="270"/>
                  </a:lnTo>
                  <a:lnTo>
                    <a:pt x="337" y="271"/>
                  </a:lnTo>
                  <a:lnTo>
                    <a:pt x="334" y="272"/>
                  </a:lnTo>
                  <a:lnTo>
                    <a:pt x="330" y="274"/>
                  </a:lnTo>
                  <a:lnTo>
                    <a:pt x="326" y="275"/>
                  </a:lnTo>
                  <a:lnTo>
                    <a:pt x="323" y="277"/>
                  </a:lnTo>
                  <a:lnTo>
                    <a:pt x="319" y="279"/>
                  </a:lnTo>
                  <a:lnTo>
                    <a:pt x="315" y="281"/>
                  </a:lnTo>
                  <a:lnTo>
                    <a:pt x="311" y="283"/>
                  </a:lnTo>
                  <a:lnTo>
                    <a:pt x="307" y="285"/>
                  </a:lnTo>
                  <a:lnTo>
                    <a:pt x="304" y="288"/>
                  </a:lnTo>
                  <a:lnTo>
                    <a:pt x="300" y="291"/>
                  </a:lnTo>
                  <a:lnTo>
                    <a:pt x="296" y="294"/>
                  </a:lnTo>
                  <a:lnTo>
                    <a:pt x="292" y="297"/>
                  </a:lnTo>
                  <a:lnTo>
                    <a:pt x="288" y="300"/>
                  </a:lnTo>
                  <a:lnTo>
                    <a:pt x="285" y="304"/>
                  </a:lnTo>
                  <a:lnTo>
                    <a:pt x="268" y="318"/>
                  </a:lnTo>
                  <a:lnTo>
                    <a:pt x="260" y="324"/>
                  </a:lnTo>
                  <a:lnTo>
                    <a:pt x="251" y="330"/>
                  </a:lnTo>
                  <a:lnTo>
                    <a:pt x="243" y="334"/>
                  </a:lnTo>
                  <a:lnTo>
                    <a:pt x="234" y="339"/>
                  </a:lnTo>
                  <a:lnTo>
                    <a:pt x="225" y="342"/>
                  </a:lnTo>
                  <a:lnTo>
                    <a:pt x="217" y="346"/>
                  </a:lnTo>
                  <a:lnTo>
                    <a:pt x="208" y="348"/>
                  </a:lnTo>
                  <a:lnTo>
                    <a:pt x="199" y="351"/>
                  </a:lnTo>
                  <a:lnTo>
                    <a:pt x="190" y="353"/>
                  </a:lnTo>
                  <a:lnTo>
                    <a:pt x="181" y="354"/>
                  </a:lnTo>
                  <a:lnTo>
                    <a:pt x="172" y="356"/>
                  </a:lnTo>
                  <a:lnTo>
                    <a:pt x="163" y="358"/>
                  </a:lnTo>
                  <a:lnTo>
                    <a:pt x="154" y="359"/>
                  </a:lnTo>
                  <a:lnTo>
                    <a:pt x="145" y="360"/>
                  </a:lnTo>
                  <a:lnTo>
                    <a:pt x="136" y="361"/>
                  </a:lnTo>
                  <a:lnTo>
                    <a:pt x="127" y="362"/>
                  </a:lnTo>
                  <a:lnTo>
                    <a:pt x="118" y="363"/>
                  </a:lnTo>
                  <a:lnTo>
                    <a:pt x="109" y="364"/>
                  </a:lnTo>
                  <a:lnTo>
                    <a:pt x="99" y="365"/>
                  </a:lnTo>
                  <a:lnTo>
                    <a:pt x="90" y="366"/>
                  </a:lnTo>
                  <a:lnTo>
                    <a:pt x="81" y="368"/>
                  </a:lnTo>
                  <a:lnTo>
                    <a:pt x="72" y="370"/>
                  </a:lnTo>
                  <a:lnTo>
                    <a:pt x="63" y="372"/>
                  </a:lnTo>
                  <a:lnTo>
                    <a:pt x="53" y="374"/>
                  </a:lnTo>
                  <a:lnTo>
                    <a:pt x="45" y="378"/>
                  </a:lnTo>
                  <a:lnTo>
                    <a:pt x="35" y="381"/>
                  </a:lnTo>
                  <a:lnTo>
                    <a:pt x="26" y="385"/>
                  </a:lnTo>
                  <a:lnTo>
                    <a:pt x="17" y="389"/>
                  </a:lnTo>
                  <a:lnTo>
                    <a:pt x="9" y="394"/>
                  </a:lnTo>
                  <a:lnTo>
                    <a:pt x="0" y="40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5" name="Freeform 31"/>
            <p:cNvSpPr>
              <a:spLocks/>
            </p:cNvSpPr>
            <p:nvPr/>
          </p:nvSpPr>
          <p:spPr bwMode="auto">
            <a:xfrm>
              <a:off x="2539" y="1015"/>
              <a:ext cx="184" cy="620"/>
            </a:xfrm>
            <a:custGeom>
              <a:avLst/>
              <a:gdLst/>
              <a:ahLst/>
              <a:cxnLst>
                <a:cxn ang="0">
                  <a:pos x="4" y="11"/>
                </a:cxn>
                <a:cxn ang="0">
                  <a:pos x="7" y="25"/>
                </a:cxn>
                <a:cxn ang="0">
                  <a:pos x="11" y="41"/>
                </a:cxn>
                <a:cxn ang="0">
                  <a:pos x="14" y="58"/>
                </a:cxn>
                <a:cxn ang="0">
                  <a:pos x="17" y="75"/>
                </a:cxn>
                <a:cxn ang="0">
                  <a:pos x="21" y="92"/>
                </a:cxn>
                <a:cxn ang="0">
                  <a:pos x="25" y="108"/>
                </a:cxn>
                <a:cxn ang="0">
                  <a:pos x="29" y="123"/>
                </a:cxn>
                <a:cxn ang="0">
                  <a:pos x="35" y="136"/>
                </a:cxn>
                <a:cxn ang="0">
                  <a:pos x="42" y="147"/>
                </a:cxn>
                <a:cxn ang="0">
                  <a:pos x="55" y="157"/>
                </a:cxn>
                <a:cxn ang="0">
                  <a:pos x="65" y="163"/>
                </a:cxn>
                <a:cxn ang="0">
                  <a:pos x="73" y="167"/>
                </a:cxn>
                <a:cxn ang="0">
                  <a:pos x="81" y="171"/>
                </a:cxn>
                <a:cxn ang="0">
                  <a:pos x="89" y="174"/>
                </a:cxn>
                <a:cxn ang="0">
                  <a:pos x="95" y="177"/>
                </a:cxn>
                <a:cxn ang="0">
                  <a:pos x="99" y="182"/>
                </a:cxn>
                <a:cxn ang="0">
                  <a:pos x="104" y="189"/>
                </a:cxn>
                <a:cxn ang="0">
                  <a:pos x="107" y="198"/>
                </a:cxn>
                <a:cxn ang="0">
                  <a:pos x="109" y="211"/>
                </a:cxn>
                <a:cxn ang="0">
                  <a:pos x="111" y="229"/>
                </a:cxn>
                <a:cxn ang="0">
                  <a:pos x="111" y="253"/>
                </a:cxn>
                <a:cxn ang="0">
                  <a:pos x="111" y="269"/>
                </a:cxn>
                <a:cxn ang="0">
                  <a:pos x="111" y="283"/>
                </a:cxn>
                <a:cxn ang="0">
                  <a:pos x="111" y="295"/>
                </a:cxn>
                <a:cxn ang="0">
                  <a:pos x="113" y="307"/>
                </a:cxn>
                <a:cxn ang="0">
                  <a:pos x="114" y="319"/>
                </a:cxn>
                <a:cxn ang="0">
                  <a:pos x="117" y="330"/>
                </a:cxn>
                <a:cxn ang="0">
                  <a:pos x="122" y="341"/>
                </a:cxn>
                <a:cxn ang="0">
                  <a:pos x="129" y="353"/>
                </a:cxn>
                <a:cxn ang="0">
                  <a:pos x="139" y="367"/>
                </a:cxn>
                <a:cxn ang="0">
                  <a:pos x="150" y="379"/>
                </a:cxn>
                <a:cxn ang="0">
                  <a:pos x="157" y="384"/>
                </a:cxn>
                <a:cxn ang="0">
                  <a:pos x="163" y="387"/>
                </a:cxn>
                <a:cxn ang="0">
                  <a:pos x="168" y="388"/>
                </a:cxn>
                <a:cxn ang="0">
                  <a:pos x="172" y="389"/>
                </a:cxn>
                <a:cxn ang="0">
                  <a:pos x="176" y="391"/>
                </a:cxn>
                <a:cxn ang="0">
                  <a:pos x="179" y="394"/>
                </a:cxn>
                <a:cxn ang="0">
                  <a:pos x="181" y="399"/>
                </a:cxn>
                <a:cxn ang="0">
                  <a:pos x="182" y="407"/>
                </a:cxn>
                <a:cxn ang="0">
                  <a:pos x="183" y="418"/>
                </a:cxn>
                <a:cxn ang="0">
                  <a:pos x="182" y="441"/>
                </a:cxn>
                <a:cxn ang="0">
                  <a:pos x="179" y="458"/>
                </a:cxn>
                <a:cxn ang="0">
                  <a:pos x="176" y="475"/>
                </a:cxn>
                <a:cxn ang="0">
                  <a:pos x="171" y="492"/>
                </a:cxn>
                <a:cxn ang="0">
                  <a:pos x="167" y="509"/>
                </a:cxn>
                <a:cxn ang="0">
                  <a:pos x="162" y="526"/>
                </a:cxn>
                <a:cxn ang="0">
                  <a:pos x="159" y="543"/>
                </a:cxn>
                <a:cxn ang="0">
                  <a:pos x="156" y="561"/>
                </a:cxn>
                <a:cxn ang="0">
                  <a:pos x="155" y="579"/>
                </a:cxn>
                <a:cxn ang="0">
                  <a:pos x="155" y="599"/>
                </a:cxn>
                <a:cxn ang="0">
                  <a:pos x="159" y="619"/>
                </a:cxn>
              </a:cxnLst>
              <a:rect l="0" t="0" r="r" b="b"/>
              <a:pathLst>
                <a:path w="184" h="620">
                  <a:moveTo>
                    <a:pt x="0" y="0"/>
                  </a:moveTo>
                  <a:lnTo>
                    <a:pt x="3" y="7"/>
                  </a:lnTo>
                  <a:lnTo>
                    <a:pt x="4" y="11"/>
                  </a:lnTo>
                  <a:lnTo>
                    <a:pt x="5" y="16"/>
                  </a:lnTo>
                  <a:lnTo>
                    <a:pt x="6" y="21"/>
                  </a:lnTo>
                  <a:lnTo>
                    <a:pt x="7" y="25"/>
                  </a:lnTo>
                  <a:lnTo>
                    <a:pt x="8" y="31"/>
                  </a:lnTo>
                  <a:lnTo>
                    <a:pt x="9" y="36"/>
                  </a:lnTo>
                  <a:lnTo>
                    <a:pt x="11" y="41"/>
                  </a:lnTo>
                  <a:lnTo>
                    <a:pt x="11" y="47"/>
                  </a:lnTo>
                  <a:lnTo>
                    <a:pt x="13" y="52"/>
                  </a:lnTo>
                  <a:lnTo>
                    <a:pt x="14" y="58"/>
                  </a:lnTo>
                  <a:lnTo>
                    <a:pt x="15" y="63"/>
                  </a:lnTo>
                  <a:lnTo>
                    <a:pt x="16" y="69"/>
                  </a:lnTo>
                  <a:lnTo>
                    <a:pt x="17" y="75"/>
                  </a:lnTo>
                  <a:lnTo>
                    <a:pt x="18" y="81"/>
                  </a:lnTo>
                  <a:lnTo>
                    <a:pt x="19" y="86"/>
                  </a:lnTo>
                  <a:lnTo>
                    <a:pt x="21" y="92"/>
                  </a:lnTo>
                  <a:lnTo>
                    <a:pt x="22" y="97"/>
                  </a:lnTo>
                  <a:lnTo>
                    <a:pt x="23" y="103"/>
                  </a:lnTo>
                  <a:lnTo>
                    <a:pt x="25" y="108"/>
                  </a:lnTo>
                  <a:lnTo>
                    <a:pt x="26" y="113"/>
                  </a:lnTo>
                  <a:lnTo>
                    <a:pt x="28" y="118"/>
                  </a:lnTo>
                  <a:lnTo>
                    <a:pt x="29" y="123"/>
                  </a:lnTo>
                  <a:lnTo>
                    <a:pt x="31" y="128"/>
                  </a:lnTo>
                  <a:lnTo>
                    <a:pt x="33" y="132"/>
                  </a:lnTo>
                  <a:lnTo>
                    <a:pt x="35" y="136"/>
                  </a:lnTo>
                  <a:lnTo>
                    <a:pt x="37" y="140"/>
                  </a:lnTo>
                  <a:lnTo>
                    <a:pt x="40" y="143"/>
                  </a:lnTo>
                  <a:lnTo>
                    <a:pt x="42" y="147"/>
                  </a:lnTo>
                  <a:lnTo>
                    <a:pt x="45" y="149"/>
                  </a:lnTo>
                  <a:lnTo>
                    <a:pt x="48" y="152"/>
                  </a:lnTo>
                  <a:lnTo>
                    <a:pt x="55" y="157"/>
                  </a:lnTo>
                  <a:lnTo>
                    <a:pt x="58" y="159"/>
                  </a:lnTo>
                  <a:lnTo>
                    <a:pt x="61" y="161"/>
                  </a:lnTo>
                  <a:lnTo>
                    <a:pt x="65" y="163"/>
                  </a:lnTo>
                  <a:lnTo>
                    <a:pt x="68" y="165"/>
                  </a:lnTo>
                  <a:lnTo>
                    <a:pt x="71" y="166"/>
                  </a:lnTo>
                  <a:lnTo>
                    <a:pt x="73" y="167"/>
                  </a:lnTo>
                  <a:lnTo>
                    <a:pt x="76" y="169"/>
                  </a:lnTo>
                  <a:lnTo>
                    <a:pt x="79" y="170"/>
                  </a:lnTo>
                  <a:lnTo>
                    <a:pt x="81" y="171"/>
                  </a:lnTo>
                  <a:lnTo>
                    <a:pt x="84" y="172"/>
                  </a:lnTo>
                  <a:lnTo>
                    <a:pt x="86" y="173"/>
                  </a:lnTo>
                  <a:lnTo>
                    <a:pt x="89" y="174"/>
                  </a:lnTo>
                  <a:lnTo>
                    <a:pt x="91" y="175"/>
                  </a:lnTo>
                  <a:lnTo>
                    <a:pt x="93" y="176"/>
                  </a:lnTo>
                  <a:lnTo>
                    <a:pt x="95" y="177"/>
                  </a:lnTo>
                  <a:lnTo>
                    <a:pt x="96" y="179"/>
                  </a:lnTo>
                  <a:lnTo>
                    <a:pt x="98" y="180"/>
                  </a:lnTo>
                  <a:lnTo>
                    <a:pt x="99" y="182"/>
                  </a:lnTo>
                  <a:lnTo>
                    <a:pt x="101" y="184"/>
                  </a:lnTo>
                  <a:lnTo>
                    <a:pt x="103" y="186"/>
                  </a:lnTo>
                  <a:lnTo>
                    <a:pt x="104" y="189"/>
                  </a:lnTo>
                  <a:lnTo>
                    <a:pt x="105" y="192"/>
                  </a:lnTo>
                  <a:lnTo>
                    <a:pt x="106" y="195"/>
                  </a:lnTo>
                  <a:lnTo>
                    <a:pt x="107" y="198"/>
                  </a:lnTo>
                  <a:lnTo>
                    <a:pt x="108" y="202"/>
                  </a:lnTo>
                  <a:lnTo>
                    <a:pt x="109" y="207"/>
                  </a:lnTo>
                  <a:lnTo>
                    <a:pt x="109" y="211"/>
                  </a:lnTo>
                  <a:lnTo>
                    <a:pt x="110" y="217"/>
                  </a:lnTo>
                  <a:lnTo>
                    <a:pt x="111" y="222"/>
                  </a:lnTo>
                  <a:lnTo>
                    <a:pt x="111" y="229"/>
                  </a:lnTo>
                  <a:lnTo>
                    <a:pt x="111" y="241"/>
                  </a:lnTo>
                  <a:lnTo>
                    <a:pt x="111" y="247"/>
                  </a:lnTo>
                  <a:lnTo>
                    <a:pt x="111" y="253"/>
                  </a:lnTo>
                  <a:lnTo>
                    <a:pt x="111" y="259"/>
                  </a:lnTo>
                  <a:lnTo>
                    <a:pt x="111" y="264"/>
                  </a:lnTo>
                  <a:lnTo>
                    <a:pt x="111" y="269"/>
                  </a:lnTo>
                  <a:lnTo>
                    <a:pt x="111" y="274"/>
                  </a:lnTo>
                  <a:lnTo>
                    <a:pt x="111" y="278"/>
                  </a:lnTo>
                  <a:lnTo>
                    <a:pt x="111" y="283"/>
                  </a:lnTo>
                  <a:lnTo>
                    <a:pt x="111" y="287"/>
                  </a:lnTo>
                  <a:lnTo>
                    <a:pt x="111" y="291"/>
                  </a:lnTo>
                  <a:lnTo>
                    <a:pt x="111" y="295"/>
                  </a:lnTo>
                  <a:lnTo>
                    <a:pt x="112" y="299"/>
                  </a:lnTo>
                  <a:lnTo>
                    <a:pt x="112" y="303"/>
                  </a:lnTo>
                  <a:lnTo>
                    <a:pt x="113" y="307"/>
                  </a:lnTo>
                  <a:lnTo>
                    <a:pt x="113" y="311"/>
                  </a:lnTo>
                  <a:lnTo>
                    <a:pt x="113" y="315"/>
                  </a:lnTo>
                  <a:lnTo>
                    <a:pt x="114" y="319"/>
                  </a:lnTo>
                  <a:lnTo>
                    <a:pt x="115" y="322"/>
                  </a:lnTo>
                  <a:lnTo>
                    <a:pt x="116" y="326"/>
                  </a:lnTo>
                  <a:lnTo>
                    <a:pt x="117" y="330"/>
                  </a:lnTo>
                  <a:lnTo>
                    <a:pt x="119" y="333"/>
                  </a:lnTo>
                  <a:lnTo>
                    <a:pt x="121" y="337"/>
                  </a:lnTo>
                  <a:lnTo>
                    <a:pt x="122" y="341"/>
                  </a:lnTo>
                  <a:lnTo>
                    <a:pt x="125" y="345"/>
                  </a:lnTo>
                  <a:lnTo>
                    <a:pt x="127" y="349"/>
                  </a:lnTo>
                  <a:lnTo>
                    <a:pt x="129" y="353"/>
                  </a:lnTo>
                  <a:lnTo>
                    <a:pt x="132" y="357"/>
                  </a:lnTo>
                  <a:lnTo>
                    <a:pt x="135" y="362"/>
                  </a:lnTo>
                  <a:lnTo>
                    <a:pt x="139" y="367"/>
                  </a:lnTo>
                  <a:lnTo>
                    <a:pt x="143" y="371"/>
                  </a:lnTo>
                  <a:lnTo>
                    <a:pt x="148" y="377"/>
                  </a:lnTo>
                  <a:lnTo>
                    <a:pt x="150" y="379"/>
                  </a:lnTo>
                  <a:lnTo>
                    <a:pt x="153" y="381"/>
                  </a:lnTo>
                  <a:lnTo>
                    <a:pt x="155" y="383"/>
                  </a:lnTo>
                  <a:lnTo>
                    <a:pt x="157" y="384"/>
                  </a:lnTo>
                  <a:lnTo>
                    <a:pt x="159" y="385"/>
                  </a:lnTo>
                  <a:lnTo>
                    <a:pt x="161" y="386"/>
                  </a:lnTo>
                  <a:lnTo>
                    <a:pt x="163" y="387"/>
                  </a:lnTo>
                  <a:lnTo>
                    <a:pt x="165" y="387"/>
                  </a:lnTo>
                  <a:lnTo>
                    <a:pt x="166" y="388"/>
                  </a:lnTo>
                  <a:lnTo>
                    <a:pt x="168" y="388"/>
                  </a:lnTo>
                  <a:lnTo>
                    <a:pt x="169" y="389"/>
                  </a:lnTo>
                  <a:lnTo>
                    <a:pt x="171" y="389"/>
                  </a:lnTo>
                  <a:lnTo>
                    <a:pt x="172" y="389"/>
                  </a:lnTo>
                  <a:lnTo>
                    <a:pt x="173" y="390"/>
                  </a:lnTo>
                  <a:lnTo>
                    <a:pt x="175" y="391"/>
                  </a:lnTo>
                  <a:lnTo>
                    <a:pt x="176" y="391"/>
                  </a:lnTo>
                  <a:lnTo>
                    <a:pt x="177" y="392"/>
                  </a:lnTo>
                  <a:lnTo>
                    <a:pt x="178" y="393"/>
                  </a:lnTo>
                  <a:lnTo>
                    <a:pt x="179" y="394"/>
                  </a:lnTo>
                  <a:lnTo>
                    <a:pt x="179" y="395"/>
                  </a:lnTo>
                  <a:lnTo>
                    <a:pt x="180" y="397"/>
                  </a:lnTo>
                  <a:lnTo>
                    <a:pt x="181" y="399"/>
                  </a:lnTo>
                  <a:lnTo>
                    <a:pt x="181" y="401"/>
                  </a:lnTo>
                  <a:lnTo>
                    <a:pt x="181" y="404"/>
                  </a:lnTo>
                  <a:lnTo>
                    <a:pt x="182" y="407"/>
                  </a:lnTo>
                  <a:lnTo>
                    <a:pt x="182" y="410"/>
                  </a:lnTo>
                  <a:lnTo>
                    <a:pt x="182" y="414"/>
                  </a:lnTo>
                  <a:lnTo>
                    <a:pt x="183" y="418"/>
                  </a:lnTo>
                  <a:lnTo>
                    <a:pt x="183" y="423"/>
                  </a:lnTo>
                  <a:lnTo>
                    <a:pt x="183" y="429"/>
                  </a:lnTo>
                  <a:lnTo>
                    <a:pt x="182" y="441"/>
                  </a:lnTo>
                  <a:lnTo>
                    <a:pt x="181" y="447"/>
                  </a:lnTo>
                  <a:lnTo>
                    <a:pt x="180" y="452"/>
                  </a:lnTo>
                  <a:lnTo>
                    <a:pt x="179" y="458"/>
                  </a:lnTo>
                  <a:lnTo>
                    <a:pt x="178" y="464"/>
                  </a:lnTo>
                  <a:lnTo>
                    <a:pt x="177" y="470"/>
                  </a:lnTo>
                  <a:lnTo>
                    <a:pt x="176" y="475"/>
                  </a:lnTo>
                  <a:lnTo>
                    <a:pt x="174" y="481"/>
                  </a:lnTo>
                  <a:lnTo>
                    <a:pt x="173" y="487"/>
                  </a:lnTo>
                  <a:lnTo>
                    <a:pt x="171" y="492"/>
                  </a:lnTo>
                  <a:lnTo>
                    <a:pt x="170" y="498"/>
                  </a:lnTo>
                  <a:lnTo>
                    <a:pt x="168" y="503"/>
                  </a:lnTo>
                  <a:lnTo>
                    <a:pt x="167" y="509"/>
                  </a:lnTo>
                  <a:lnTo>
                    <a:pt x="165" y="515"/>
                  </a:lnTo>
                  <a:lnTo>
                    <a:pt x="164" y="521"/>
                  </a:lnTo>
                  <a:lnTo>
                    <a:pt x="162" y="526"/>
                  </a:lnTo>
                  <a:lnTo>
                    <a:pt x="161" y="532"/>
                  </a:lnTo>
                  <a:lnTo>
                    <a:pt x="160" y="538"/>
                  </a:lnTo>
                  <a:lnTo>
                    <a:pt x="159" y="543"/>
                  </a:lnTo>
                  <a:lnTo>
                    <a:pt x="157" y="549"/>
                  </a:lnTo>
                  <a:lnTo>
                    <a:pt x="157" y="555"/>
                  </a:lnTo>
                  <a:lnTo>
                    <a:pt x="156" y="561"/>
                  </a:lnTo>
                  <a:lnTo>
                    <a:pt x="155" y="567"/>
                  </a:lnTo>
                  <a:lnTo>
                    <a:pt x="155" y="573"/>
                  </a:lnTo>
                  <a:lnTo>
                    <a:pt x="155" y="579"/>
                  </a:lnTo>
                  <a:lnTo>
                    <a:pt x="155" y="586"/>
                  </a:lnTo>
                  <a:lnTo>
                    <a:pt x="155" y="592"/>
                  </a:lnTo>
                  <a:lnTo>
                    <a:pt x="155" y="599"/>
                  </a:lnTo>
                  <a:lnTo>
                    <a:pt x="156" y="605"/>
                  </a:lnTo>
                  <a:lnTo>
                    <a:pt x="157" y="612"/>
                  </a:lnTo>
                  <a:lnTo>
                    <a:pt x="159" y="61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6" name="Freeform 32"/>
            <p:cNvSpPr>
              <a:spLocks/>
            </p:cNvSpPr>
            <p:nvPr/>
          </p:nvSpPr>
          <p:spPr bwMode="auto">
            <a:xfrm>
              <a:off x="1645" y="1656"/>
              <a:ext cx="373" cy="342"/>
            </a:xfrm>
            <a:custGeom>
              <a:avLst/>
              <a:gdLst/>
              <a:ahLst/>
              <a:cxnLst>
                <a:cxn ang="0">
                  <a:pos x="11" y="2"/>
                </a:cxn>
                <a:cxn ang="0">
                  <a:pos x="23" y="0"/>
                </a:cxn>
                <a:cxn ang="0">
                  <a:pos x="37" y="0"/>
                </a:cxn>
                <a:cxn ang="0">
                  <a:pos x="50" y="4"/>
                </a:cxn>
                <a:cxn ang="0">
                  <a:pos x="64" y="10"/>
                </a:cxn>
                <a:cxn ang="0">
                  <a:pos x="78" y="18"/>
                </a:cxn>
                <a:cxn ang="0">
                  <a:pos x="91" y="27"/>
                </a:cxn>
                <a:cxn ang="0">
                  <a:pos x="105" y="38"/>
                </a:cxn>
                <a:cxn ang="0">
                  <a:pos x="117" y="49"/>
                </a:cxn>
                <a:cxn ang="0">
                  <a:pos x="129" y="62"/>
                </a:cxn>
                <a:cxn ang="0">
                  <a:pos x="140" y="74"/>
                </a:cxn>
                <a:cxn ang="0">
                  <a:pos x="150" y="87"/>
                </a:cxn>
                <a:cxn ang="0">
                  <a:pos x="159" y="99"/>
                </a:cxn>
                <a:cxn ang="0">
                  <a:pos x="165" y="111"/>
                </a:cxn>
                <a:cxn ang="0">
                  <a:pos x="171" y="121"/>
                </a:cxn>
                <a:cxn ang="0">
                  <a:pos x="174" y="131"/>
                </a:cxn>
                <a:cxn ang="0">
                  <a:pos x="183" y="158"/>
                </a:cxn>
                <a:cxn ang="0">
                  <a:pos x="191" y="173"/>
                </a:cxn>
                <a:cxn ang="0">
                  <a:pos x="200" y="185"/>
                </a:cxn>
                <a:cxn ang="0">
                  <a:pos x="211" y="196"/>
                </a:cxn>
                <a:cxn ang="0">
                  <a:pos x="222" y="205"/>
                </a:cxn>
                <a:cxn ang="0">
                  <a:pos x="234" y="212"/>
                </a:cxn>
                <a:cxn ang="0">
                  <a:pos x="247" y="220"/>
                </a:cxn>
                <a:cxn ang="0">
                  <a:pos x="260" y="226"/>
                </a:cxn>
                <a:cxn ang="0">
                  <a:pos x="273" y="233"/>
                </a:cxn>
                <a:cxn ang="0">
                  <a:pos x="287" y="240"/>
                </a:cxn>
                <a:cxn ang="0">
                  <a:pos x="299" y="248"/>
                </a:cxn>
                <a:cxn ang="0">
                  <a:pos x="312" y="256"/>
                </a:cxn>
                <a:cxn ang="0">
                  <a:pos x="323" y="267"/>
                </a:cxn>
                <a:cxn ang="0">
                  <a:pos x="334" y="279"/>
                </a:cxn>
                <a:cxn ang="0">
                  <a:pos x="344" y="294"/>
                </a:cxn>
                <a:cxn ang="0">
                  <a:pos x="349" y="305"/>
                </a:cxn>
                <a:cxn ang="0">
                  <a:pos x="351" y="308"/>
                </a:cxn>
                <a:cxn ang="0">
                  <a:pos x="352" y="310"/>
                </a:cxn>
                <a:cxn ang="0">
                  <a:pos x="353" y="313"/>
                </a:cxn>
                <a:cxn ang="0">
                  <a:pos x="354" y="315"/>
                </a:cxn>
                <a:cxn ang="0">
                  <a:pos x="356" y="318"/>
                </a:cxn>
                <a:cxn ang="0">
                  <a:pos x="357" y="320"/>
                </a:cxn>
                <a:cxn ang="0">
                  <a:pos x="359" y="323"/>
                </a:cxn>
                <a:cxn ang="0">
                  <a:pos x="360" y="325"/>
                </a:cxn>
                <a:cxn ang="0">
                  <a:pos x="361" y="328"/>
                </a:cxn>
                <a:cxn ang="0">
                  <a:pos x="363" y="330"/>
                </a:cxn>
                <a:cxn ang="0">
                  <a:pos x="365" y="332"/>
                </a:cxn>
                <a:cxn ang="0">
                  <a:pos x="366" y="334"/>
                </a:cxn>
                <a:cxn ang="0">
                  <a:pos x="368" y="336"/>
                </a:cxn>
                <a:cxn ang="0">
                  <a:pos x="370" y="338"/>
                </a:cxn>
                <a:cxn ang="0">
                  <a:pos x="372" y="341"/>
                </a:cxn>
              </a:cxnLst>
              <a:rect l="0" t="0" r="r" b="b"/>
              <a:pathLst>
                <a:path w="373" h="342">
                  <a:moveTo>
                    <a:pt x="0" y="7"/>
                  </a:moveTo>
                  <a:lnTo>
                    <a:pt x="11" y="2"/>
                  </a:lnTo>
                  <a:lnTo>
                    <a:pt x="17" y="0"/>
                  </a:lnTo>
                  <a:lnTo>
                    <a:pt x="23" y="0"/>
                  </a:lnTo>
                  <a:lnTo>
                    <a:pt x="30" y="0"/>
                  </a:lnTo>
                  <a:lnTo>
                    <a:pt x="37" y="0"/>
                  </a:lnTo>
                  <a:lnTo>
                    <a:pt x="43" y="2"/>
                  </a:lnTo>
                  <a:lnTo>
                    <a:pt x="50" y="4"/>
                  </a:lnTo>
                  <a:lnTo>
                    <a:pt x="57" y="7"/>
                  </a:lnTo>
                  <a:lnTo>
                    <a:pt x="64" y="10"/>
                  </a:lnTo>
                  <a:lnTo>
                    <a:pt x="71" y="14"/>
                  </a:lnTo>
                  <a:lnTo>
                    <a:pt x="78" y="18"/>
                  </a:lnTo>
                  <a:lnTo>
                    <a:pt x="85" y="22"/>
                  </a:lnTo>
                  <a:lnTo>
                    <a:pt x="91" y="27"/>
                  </a:lnTo>
                  <a:lnTo>
                    <a:pt x="98" y="32"/>
                  </a:lnTo>
                  <a:lnTo>
                    <a:pt x="105" y="38"/>
                  </a:lnTo>
                  <a:lnTo>
                    <a:pt x="111" y="44"/>
                  </a:lnTo>
                  <a:lnTo>
                    <a:pt x="117" y="49"/>
                  </a:lnTo>
                  <a:lnTo>
                    <a:pt x="123" y="55"/>
                  </a:lnTo>
                  <a:lnTo>
                    <a:pt x="129" y="62"/>
                  </a:lnTo>
                  <a:lnTo>
                    <a:pt x="135" y="68"/>
                  </a:lnTo>
                  <a:lnTo>
                    <a:pt x="140" y="74"/>
                  </a:lnTo>
                  <a:lnTo>
                    <a:pt x="145" y="80"/>
                  </a:lnTo>
                  <a:lnTo>
                    <a:pt x="150" y="87"/>
                  </a:lnTo>
                  <a:lnTo>
                    <a:pt x="155" y="93"/>
                  </a:lnTo>
                  <a:lnTo>
                    <a:pt x="159" y="99"/>
                  </a:lnTo>
                  <a:lnTo>
                    <a:pt x="162" y="105"/>
                  </a:lnTo>
                  <a:lnTo>
                    <a:pt x="165" y="111"/>
                  </a:lnTo>
                  <a:lnTo>
                    <a:pt x="168" y="116"/>
                  </a:lnTo>
                  <a:lnTo>
                    <a:pt x="171" y="121"/>
                  </a:lnTo>
                  <a:lnTo>
                    <a:pt x="172" y="126"/>
                  </a:lnTo>
                  <a:lnTo>
                    <a:pt x="174" y="131"/>
                  </a:lnTo>
                  <a:lnTo>
                    <a:pt x="179" y="150"/>
                  </a:lnTo>
                  <a:lnTo>
                    <a:pt x="183" y="158"/>
                  </a:lnTo>
                  <a:lnTo>
                    <a:pt x="187" y="166"/>
                  </a:lnTo>
                  <a:lnTo>
                    <a:pt x="191" y="173"/>
                  </a:lnTo>
                  <a:lnTo>
                    <a:pt x="195" y="179"/>
                  </a:lnTo>
                  <a:lnTo>
                    <a:pt x="200" y="185"/>
                  </a:lnTo>
                  <a:lnTo>
                    <a:pt x="205" y="191"/>
                  </a:lnTo>
                  <a:lnTo>
                    <a:pt x="211" y="196"/>
                  </a:lnTo>
                  <a:lnTo>
                    <a:pt x="216" y="200"/>
                  </a:lnTo>
                  <a:lnTo>
                    <a:pt x="222" y="205"/>
                  </a:lnTo>
                  <a:lnTo>
                    <a:pt x="228" y="209"/>
                  </a:lnTo>
                  <a:lnTo>
                    <a:pt x="234" y="212"/>
                  </a:lnTo>
                  <a:lnTo>
                    <a:pt x="241" y="216"/>
                  </a:lnTo>
                  <a:lnTo>
                    <a:pt x="247" y="220"/>
                  </a:lnTo>
                  <a:lnTo>
                    <a:pt x="254" y="223"/>
                  </a:lnTo>
                  <a:lnTo>
                    <a:pt x="260" y="226"/>
                  </a:lnTo>
                  <a:lnTo>
                    <a:pt x="267" y="230"/>
                  </a:lnTo>
                  <a:lnTo>
                    <a:pt x="273" y="233"/>
                  </a:lnTo>
                  <a:lnTo>
                    <a:pt x="280" y="236"/>
                  </a:lnTo>
                  <a:lnTo>
                    <a:pt x="287" y="240"/>
                  </a:lnTo>
                  <a:lnTo>
                    <a:pt x="293" y="244"/>
                  </a:lnTo>
                  <a:lnTo>
                    <a:pt x="299" y="248"/>
                  </a:lnTo>
                  <a:lnTo>
                    <a:pt x="305" y="252"/>
                  </a:lnTo>
                  <a:lnTo>
                    <a:pt x="312" y="256"/>
                  </a:lnTo>
                  <a:lnTo>
                    <a:pt x="317" y="262"/>
                  </a:lnTo>
                  <a:lnTo>
                    <a:pt x="323" y="267"/>
                  </a:lnTo>
                  <a:lnTo>
                    <a:pt x="329" y="273"/>
                  </a:lnTo>
                  <a:lnTo>
                    <a:pt x="334" y="279"/>
                  </a:lnTo>
                  <a:lnTo>
                    <a:pt x="339" y="286"/>
                  </a:lnTo>
                  <a:lnTo>
                    <a:pt x="344" y="294"/>
                  </a:lnTo>
                  <a:lnTo>
                    <a:pt x="348" y="302"/>
                  </a:lnTo>
                  <a:lnTo>
                    <a:pt x="349" y="305"/>
                  </a:lnTo>
                  <a:lnTo>
                    <a:pt x="350" y="306"/>
                  </a:lnTo>
                  <a:lnTo>
                    <a:pt x="351" y="308"/>
                  </a:lnTo>
                  <a:lnTo>
                    <a:pt x="351" y="309"/>
                  </a:lnTo>
                  <a:lnTo>
                    <a:pt x="352" y="310"/>
                  </a:lnTo>
                  <a:lnTo>
                    <a:pt x="352" y="311"/>
                  </a:lnTo>
                  <a:lnTo>
                    <a:pt x="353" y="313"/>
                  </a:lnTo>
                  <a:lnTo>
                    <a:pt x="353" y="314"/>
                  </a:lnTo>
                  <a:lnTo>
                    <a:pt x="354" y="315"/>
                  </a:lnTo>
                  <a:lnTo>
                    <a:pt x="355" y="316"/>
                  </a:lnTo>
                  <a:lnTo>
                    <a:pt x="356" y="318"/>
                  </a:lnTo>
                  <a:lnTo>
                    <a:pt x="356" y="319"/>
                  </a:lnTo>
                  <a:lnTo>
                    <a:pt x="357" y="320"/>
                  </a:lnTo>
                  <a:lnTo>
                    <a:pt x="358" y="322"/>
                  </a:lnTo>
                  <a:lnTo>
                    <a:pt x="359" y="323"/>
                  </a:lnTo>
                  <a:lnTo>
                    <a:pt x="359" y="324"/>
                  </a:lnTo>
                  <a:lnTo>
                    <a:pt x="360" y="325"/>
                  </a:lnTo>
                  <a:lnTo>
                    <a:pt x="361" y="326"/>
                  </a:lnTo>
                  <a:lnTo>
                    <a:pt x="361" y="328"/>
                  </a:lnTo>
                  <a:lnTo>
                    <a:pt x="362" y="329"/>
                  </a:lnTo>
                  <a:lnTo>
                    <a:pt x="363" y="330"/>
                  </a:lnTo>
                  <a:lnTo>
                    <a:pt x="364" y="331"/>
                  </a:lnTo>
                  <a:lnTo>
                    <a:pt x="365" y="332"/>
                  </a:lnTo>
                  <a:lnTo>
                    <a:pt x="365" y="333"/>
                  </a:lnTo>
                  <a:lnTo>
                    <a:pt x="366" y="334"/>
                  </a:lnTo>
                  <a:lnTo>
                    <a:pt x="367" y="336"/>
                  </a:lnTo>
                  <a:lnTo>
                    <a:pt x="368" y="336"/>
                  </a:lnTo>
                  <a:lnTo>
                    <a:pt x="369" y="338"/>
                  </a:lnTo>
                  <a:lnTo>
                    <a:pt x="370" y="338"/>
                  </a:lnTo>
                  <a:lnTo>
                    <a:pt x="371" y="340"/>
                  </a:lnTo>
                  <a:lnTo>
                    <a:pt x="372" y="34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7" name="Freeform 33"/>
            <p:cNvSpPr>
              <a:spLocks/>
            </p:cNvSpPr>
            <p:nvPr/>
          </p:nvSpPr>
          <p:spPr bwMode="auto">
            <a:xfrm>
              <a:off x="3782" y="3198"/>
              <a:ext cx="112" cy="191"/>
            </a:xfrm>
            <a:custGeom>
              <a:avLst/>
              <a:gdLst/>
              <a:ahLst/>
              <a:cxnLst>
                <a:cxn ang="0">
                  <a:pos x="111" y="0"/>
                </a:cxn>
                <a:cxn ang="0">
                  <a:pos x="97" y="1"/>
                </a:cxn>
                <a:cxn ang="0">
                  <a:pos x="90" y="3"/>
                </a:cxn>
                <a:cxn ang="0">
                  <a:pos x="85" y="5"/>
                </a:cxn>
                <a:cxn ang="0">
                  <a:pos x="79" y="8"/>
                </a:cxn>
                <a:cxn ang="0">
                  <a:pos x="74" y="12"/>
                </a:cxn>
                <a:cxn ang="0">
                  <a:pos x="70" y="16"/>
                </a:cxn>
                <a:cxn ang="0">
                  <a:pos x="65" y="21"/>
                </a:cxn>
                <a:cxn ang="0">
                  <a:pos x="61" y="26"/>
                </a:cxn>
                <a:cxn ang="0">
                  <a:pos x="58" y="32"/>
                </a:cxn>
                <a:cxn ang="0">
                  <a:pos x="54" y="38"/>
                </a:cxn>
                <a:cxn ang="0">
                  <a:pos x="51" y="44"/>
                </a:cxn>
                <a:cxn ang="0">
                  <a:pos x="48" y="51"/>
                </a:cxn>
                <a:cxn ang="0">
                  <a:pos x="45" y="58"/>
                </a:cxn>
                <a:cxn ang="0">
                  <a:pos x="43" y="66"/>
                </a:cxn>
                <a:cxn ang="0">
                  <a:pos x="40" y="73"/>
                </a:cxn>
                <a:cxn ang="0">
                  <a:pos x="38" y="81"/>
                </a:cxn>
                <a:cxn ang="0">
                  <a:pos x="36" y="88"/>
                </a:cxn>
                <a:cxn ang="0">
                  <a:pos x="34" y="96"/>
                </a:cxn>
                <a:cxn ang="0">
                  <a:pos x="32" y="104"/>
                </a:cxn>
                <a:cxn ang="0">
                  <a:pos x="30" y="112"/>
                </a:cxn>
                <a:cxn ang="0">
                  <a:pos x="27" y="120"/>
                </a:cxn>
                <a:cxn ang="0">
                  <a:pos x="25" y="128"/>
                </a:cxn>
                <a:cxn ang="0">
                  <a:pos x="23" y="136"/>
                </a:cxn>
                <a:cxn ang="0">
                  <a:pos x="21" y="144"/>
                </a:cxn>
                <a:cxn ang="0">
                  <a:pos x="18" y="151"/>
                </a:cxn>
                <a:cxn ang="0">
                  <a:pos x="16" y="158"/>
                </a:cxn>
                <a:cxn ang="0">
                  <a:pos x="13" y="166"/>
                </a:cxn>
                <a:cxn ang="0">
                  <a:pos x="10" y="172"/>
                </a:cxn>
                <a:cxn ang="0">
                  <a:pos x="7" y="178"/>
                </a:cxn>
                <a:cxn ang="0">
                  <a:pos x="4" y="184"/>
                </a:cxn>
                <a:cxn ang="0">
                  <a:pos x="0" y="190"/>
                </a:cxn>
              </a:cxnLst>
              <a:rect l="0" t="0" r="r" b="b"/>
              <a:pathLst>
                <a:path w="112" h="191">
                  <a:moveTo>
                    <a:pt x="111" y="0"/>
                  </a:moveTo>
                  <a:lnTo>
                    <a:pt x="97" y="1"/>
                  </a:lnTo>
                  <a:lnTo>
                    <a:pt x="90" y="3"/>
                  </a:lnTo>
                  <a:lnTo>
                    <a:pt x="85" y="5"/>
                  </a:lnTo>
                  <a:lnTo>
                    <a:pt x="79" y="8"/>
                  </a:lnTo>
                  <a:lnTo>
                    <a:pt x="74" y="12"/>
                  </a:lnTo>
                  <a:lnTo>
                    <a:pt x="70" y="16"/>
                  </a:lnTo>
                  <a:lnTo>
                    <a:pt x="65" y="21"/>
                  </a:lnTo>
                  <a:lnTo>
                    <a:pt x="61" y="26"/>
                  </a:lnTo>
                  <a:lnTo>
                    <a:pt x="58" y="32"/>
                  </a:lnTo>
                  <a:lnTo>
                    <a:pt x="54" y="38"/>
                  </a:lnTo>
                  <a:lnTo>
                    <a:pt x="51" y="44"/>
                  </a:lnTo>
                  <a:lnTo>
                    <a:pt x="48" y="51"/>
                  </a:lnTo>
                  <a:lnTo>
                    <a:pt x="45" y="58"/>
                  </a:lnTo>
                  <a:lnTo>
                    <a:pt x="43" y="66"/>
                  </a:lnTo>
                  <a:lnTo>
                    <a:pt x="40" y="73"/>
                  </a:lnTo>
                  <a:lnTo>
                    <a:pt x="38" y="81"/>
                  </a:lnTo>
                  <a:lnTo>
                    <a:pt x="36" y="88"/>
                  </a:lnTo>
                  <a:lnTo>
                    <a:pt x="34" y="96"/>
                  </a:lnTo>
                  <a:lnTo>
                    <a:pt x="32" y="104"/>
                  </a:lnTo>
                  <a:lnTo>
                    <a:pt x="30" y="112"/>
                  </a:lnTo>
                  <a:lnTo>
                    <a:pt x="27" y="120"/>
                  </a:lnTo>
                  <a:lnTo>
                    <a:pt x="25" y="128"/>
                  </a:lnTo>
                  <a:lnTo>
                    <a:pt x="23" y="136"/>
                  </a:lnTo>
                  <a:lnTo>
                    <a:pt x="21" y="144"/>
                  </a:lnTo>
                  <a:lnTo>
                    <a:pt x="18" y="151"/>
                  </a:lnTo>
                  <a:lnTo>
                    <a:pt x="16" y="158"/>
                  </a:lnTo>
                  <a:lnTo>
                    <a:pt x="13" y="166"/>
                  </a:lnTo>
                  <a:lnTo>
                    <a:pt x="10" y="172"/>
                  </a:lnTo>
                  <a:lnTo>
                    <a:pt x="7" y="178"/>
                  </a:lnTo>
                  <a:lnTo>
                    <a:pt x="4" y="184"/>
                  </a:lnTo>
                  <a:lnTo>
                    <a:pt x="0" y="19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8" name="Freeform 34"/>
            <p:cNvSpPr>
              <a:spLocks/>
            </p:cNvSpPr>
            <p:nvPr/>
          </p:nvSpPr>
          <p:spPr bwMode="auto">
            <a:xfrm>
              <a:off x="3252" y="2661"/>
              <a:ext cx="286" cy="70"/>
            </a:xfrm>
            <a:custGeom>
              <a:avLst/>
              <a:gdLst/>
              <a:ahLst/>
              <a:cxnLst>
                <a:cxn ang="0">
                  <a:pos x="0" y="3"/>
                </a:cxn>
                <a:cxn ang="0">
                  <a:pos x="17" y="1"/>
                </a:cxn>
                <a:cxn ang="0">
                  <a:pos x="26" y="0"/>
                </a:cxn>
                <a:cxn ang="0">
                  <a:pos x="34" y="0"/>
                </a:cxn>
                <a:cxn ang="0">
                  <a:pos x="43" y="1"/>
                </a:cxn>
                <a:cxn ang="0">
                  <a:pos x="52" y="2"/>
                </a:cxn>
                <a:cxn ang="0">
                  <a:pos x="61" y="3"/>
                </a:cxn>
                <a:cxn ang="0">
                  <a:pos x="70" y="5"/>
                </a:cxn>
                <a:cxn ang="0">
                  <a:pos x="79" y="7"/>
                </a:cxn>
                <a:cxn ang="0">
                  <a:pos x="88" y="10"/>
                </a:cxn>
                <a:cxn ang="0">
                  <a:pos x="96" y="13"/>
                </a:cxn>
                <a:cxn ang="0">
                  <a:pos x="105" y="15"/>
                </a:cxn>
                <a:cxn ang="0">
                  <a:pos x="114" y="19"/>
                </a:cxn>
                <a:cxn ang="0">
                  <a:pos x="123" y="22"/>
                </a:cxn>
                <a:cxn ang="0">
                  <a:pos x="132" y="25"/>
                </a:cxn>
                <a:cxn ang="0">
                  <a:pos x="141" y="29"/>
                </a:cxn>
                <a:cxn ang="0">
                  <a:pos x="150" y="33"/>
                </a:cxn>
                <a:cxn ang="0">
                  <a:pos x="159" y="36"/>
                </a:cxn>
                <a:cxn ang="0">
                  <a:pos x="168" y="40"/>
                </a:cxn>
                <a:cxn ang="0">
                  <a:pos x="177" y="43"/>
                </a:cxn>
                <a:cxn ang="0">
                  <a:pos x="186" y="47"/>
                </a:cxn>
                <a:cxn ang="0">
                  <a:pos x="195" y="50"/>
                </a:cxn>
                <a:cxn ang="0">
                  <a:pos x="204" y="53"/>
                </a:cxn>
                <a:cxn ang="0">
                  <a:pos x="213" y="56"/>
                </a:cxn>
                <a:cxn ang="0">
                  <a:pos x="222" y="59"/>
                </a:cxn>
                <a:cxn ang="0">
                  <a:pos x="231" y="61"/>
                </a:cxn>
                <a:cxn ang="0">
                  <a:pos x="240" y="64"/>
                </a:cxn>
                <a:cxn ang="0">
                  <a:pos x="249" y="65"/>
                </a:cxn>
                <a:cxn ang="0">
                  <a:pos x="258" y="67"/>
                </a:cxn>
                <a:cxn ang="0">
                  <a:pos x="267" y="68"/>
                </a:cxn>
                <a:cxn ang="0">
                  <a:pos x="276" y="69"/>
                </a:cxn>
                <a:cxn ang="0">
                  <a:pos x="285" y="69"/>
                </a:cxn>
              </a:cxnLst>
              <a:rect l="0" t="0" r="r" b="b"/>
              <a:pathLst>
                <a:path w="286" h="70">
                  <a:moveTo>
                    <a:pt x="0" y="3"/>
                  </a:moveTo>
                  <a:lnTo>
                    <a:pt x="17" y="1"/>
                  </a:lnTo>
                  <a:lnTo>
                    <a:pt x="26" y="0"/>
                  </a:lnTo>
                  <a:lnTo>
                    <a:pt x="34" y="0"/>
                  </a:lnTo>
                  <a:lnTo>
                    <a:pt x="43" y="1"/>
                  </a:lnTo>
                  <a:lnTo>
                    <a:pt x="52" y="2"/>
                  </a:lnTo>
                  <a:lnTo>
                    <a:pt x="61" y="3"/>
                  </a:lnTo>
                  <a:lnTo>
                    <a:pt x="70" y="5"/>
                  </a:lnTo>
                  <a:lnTo>
                    <a:pt x="79" y="7"/>
                  </a:lnTo>
                  <a:lnTo>
                    <a:pt x="88" y="10"/>
                  </a:lnTo>
                  <a:lnTo>
                    <a:pt x="96" y="13"/>
                  </a:lnTo>
                  <a:lnTo>
                    <a:pt x="105" y="15"/>
                  </a:lnTo>
                  <a:lnTo>
                    <a:pt x="114" y="19"/>
                  </a:lnTo>
                  <a:lnTo>
                    <a:pt x="123" y="22"/>
                  </a:lnTo>
                  <a:lnTo>
                    <a:pt x="132" y="25"/>
                  </a:lnTo>
                  <a:lnTo>
                    <a:pt x="141" y="29"/>
                  </a:lnTo>
                  <a:lnTo>
                    <a:pt x="150" y="33"/>
                  </a:lnTo>
                  <a:lnTo>
                    <a:pt x="159" y="36"/>
                  </a:lnTo>
                  <a:lnTo>
                    <a:pt x="168" y="40"/>
                  </a:lnTo>
                  <a:lnTo>
                    <a:pt x="177" y="43"/>
                  </a:lnTo>
                  <a:lnTo>
                    <a:pt x="186" y="47"/>
                  </a:lnTo>
                  <a:lnTo>
                    <a:pt x="195" y="50"/>
                  </a:lnTo>
                  <a:lnTo>
                    <a:pt x="204" y="53"/>
                  </a:lnTo>
                  <a:lnTo>
                    <a:pt x="213" y="56"/>
                  </a:lnTo>
                  <a:lnTo>
                    <a:pt x="222" y="59"/>
                  </a:lnTo>
                  <a:lnTo>
                    <a:pt x="231" y="61"/>
                  </a:lnTo>
                  <a:lnTo>
                    <a:pt x="240" y="64"/>
                  </a:lnTo>
                  <a:lnTo>
                    <a:pt x="249" y="65"/>
                  </a:lnTo>
                  <a:lnTo>
                    <a:pt x="258" y="67"/>
                  </a:lnTo>
                  <a:lnTo>
                    <a:pt x="267" y="68"/>
                  </a:lnTo>
                  <a:lnTo>
                    <a:pt x="276" y="69"/>
                  </a:lnTo>
                  <a:lnTo>
                    <a:pt x="285" y="6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19" name="Line 35"/>
            <p:cNvSpPr>
              <a:spLocks noChangeShapeType="1"/>
            </p:cNvSpPr>
            <p:nvPr/>
          </p:nvSpPr>
          <p:spPr bwMode="auto">
            <a:xfrm flipV="1">
              <a:off x="3315" y="2559"/>
              <a:ext cx="32" cy="9"/>
            </a:xfrm>
            <a:prstGeom prst="line">
              <a:avLst/>
            </a:prstGeom>
            <a:noFill/>
            <a:ln w="74930">
              <a:solidFill>
                <a:srgbClr val="000000"/>
              </a:solidFill>
              <a:round/>
              <a:headEnd/>
              <a:tailEnd/>
            </a:ln>
            <a:effectLst/>
          </p:spPr>
          <p:txBody>
            <a:bodyPr wrap="none" anchor="ctr"/>
            <a:lstStyle/>
            <a:p>
              <a:endParaRPr lang="en-US"/>
            </a:p>
          </p:txBody>
        </p:sp>
        <p:sp>
          <p:nvSpPr>
            <p:cNvPr id="93220" name="Freeform 36"/>
            <p:cNvSpPr>
              <a:spLocks/>
            </p:cNvSpPr>
            <p:nvPr/>
          </p:nvSpPr>
          <p:spPr bwMode="auto">
            <a:xfrm>
              <a:off x="1795" y="1167"/>
              <a:ext cx="366" cy="392"/>
            </a:xfrm>
            <a:custGeom>
              <a:avLst/>
              <a:gdLst/>
              <a:ahLst/>
              <a:cxnLst>
                <a:cxn ang="0">
                  <a:pos x="9" y="382"/>
                </a:cxn>
                <a:cxn ang="0">
                  <a:pos x="17" y="375"/>
                </a:cxn>
                <a:cxn ang="0">
                  <a:pos x="26" y="367"/>
                </a:cxn>
                <a:cxn ang="0">
                  <a:pos x="35" y="360"/>
                </a:cxn>
                <a:cxn ang="0">
                  <a:pos x="43" y="353"/>
                </a:cxn>
                <a:cxn ang="0">
                  <a:pos x="51" y="346"/>
                </a:cxn>
                <a:cxn ang="0">
                  <a:pos x="59" y="339"/>
                </a:cxn>
                <a:cxn ang="0">
                  <a:pos x="67" y="332"/>
                </a:cxn>
                <a:cxn ang="0">
                  <a:pos x="74" y="325"/>
                </a:cxn>
                <a:cxn ang="0">
                  <a:pos x="81" y="316"/>
                </a:cxn>
                <a:cxn ang="0">
                  <a:pos x="87" y="307"/>
                </a:cxn>
                <a:cxn ang="0">
                  <a:pos x="93" y="298"/>
                </a:cxn>
                <a:cxn ang="0">
                  <a:pos x="99" y="287"/>
                </a:cxn>
                <a:cxn ang="0">
                  <a:pos x="103" y="275"/>
                </a:cxn>
                <a:cxn ang="0">
                  <a:pos x="107" y="262"/>
                </a:cxn>
                <a:cxn ang="0">
                  <a:pos x="111" y="248"/>
                </a:cxn>
                <a:cxn ang="0">
                  <a:pos x="114" y="233"/>
                </a:cxn>
                <a:cxn ang="0">
                  <a:pos x="115" y="225"/>
                </a:cxn>
                <a:cxn ang="0">
                  <a:pos x="117" y="217"/>
                </a:cxn>
                <a:cxn ang="0">
                  <a:pos x="119" y="210"/>
                </a:cxn>
                <a:cxn ang="0">
                  <a:pos x="121" y="204"/>
                </a:cxn>
                <a:cxn ang="0">
                  <a:pos x="123" y="199"/>
                </a:cxn>
                <a:cxn ang="0">
                  <a:pos x="126" y="194"/>
                </a:cxn>
                <a:cxn ang="0">
                  <a:pos x="128" y="190"/>
                </a:cxn>
                <a:cxn ang="0">
                  <a:pos x="131" y="186"/>
                </a:cxn>
                <a:cxn ang="0">
                  <a:pos x="135" y="182"/>
                </a:cxn>
                <a:cxn ang="0">
                  <a:pos x="139" y="178"/>
                </a:cxn>
                <a:cxn ang="0">
                  <a:pos x="144" y="175"/>
                </a:cxn>
                <a:cxn ang="0">
                  <a:pos x="149" y="171"/>
                </a:cxn>
                <a:cxn ang="0">
                  <a:pos x="155" y="168"/>
                </a:cxn>
                <a:cxn ang="0">
                  <a:pos x="162" y="164"/>
                </a:cxn>
                <a:cxn ang="0">
                  <a:pos x="177" y="157"/>
                </a:cxn>
                <a:cxn ang="0">
                  <a:pos x="189" y="152"/>
                </a:cxn>
                <a:cxn ang="0">
                  <a:pos x="202" y="147"/>
                </a:cxn>
                <a:cxn ang="0">
                  <a:pos x="214" y="143"/>
                </a:cxn>
                <a:cxn ang="0">
                  <a:pos x="227" y="139"/>
                </a:cxn>
                <a:cxn ang="0">
                  <a:pos x="240" y="135"/>
                </a:cxn>
                <a:cxn ang="0">
                  <a:pos x="253" y="130"/>
                </a:cxn>
                <a:cxn ang="0">
                  <a:pos x="266" y="126"/>
                </a:cxn>
                <a:cxn ang="0">
                  <a:pos x="279" y="121"/>
                </a:cxn>
                <a:cxn ang="0">
                  <a:pos x="292" y="115"/>
                </a:cxn>
                <a:cxn ang="0">
                  <a:pos x="304" y="109"/>
                </a:cxn>
                <a:cxn ang="0">
                  <a:pos x="315" y="103"/>
                </a:cxn>
                <a:cxn ang="0">
                  <a:pos x="327" y="95"/>
                </a:cxn>
                <a:cxn ang="0">
                  <a:pos x="337" y="87"/>
                </a:cxn>
                <a:cxn ang="0">
                  <a:pos x="347" y="77"/>
                </a:cxn>
                <a:cxn ang="0">
                  <a:pos x="356" y="67"/>
                </a:cxn>
                <a:cxn ang="0">
                  <a:pos x="360" y="57"/>
                </a:cxn>
                <a:cxn ang="0">
                  <a:pos x="362" y="52"/>
                </a:cxn>
                <a:cxn ang="0">
                  <a:pos x="364" y="47"/>
                </a:cxn>
                <a:cxn ang="0">
                  <a:pos x="365" y="41"/>
                </a:cxn>
                <a:cxn ang="0">
                  <a:pos x="365" y="37"/>
                </a:cxn>
                <a:cxn ang="0">
                  <a:pos x="365" y="32"/>
                </a:cxn>
                <a:cxn ang="0">
                  <a:pos x="364" y="27"/>
                </a:cxn>
                <a:cxn ang="0">
                  <a:pos x="362" y="23"/>
                </a:cxn>
                <a:cxn ang="0">
                  <a:pos x="360" y="19"/>
                </a:cxn>
                <a:cxn ang="0">
                  <a:pos x="357" y="16"/>
                </a:cxn>
                <a:cxn ang="0">
                  <a:pos x="354" y="12"/>
                </a:cxn>
                <a:cxn ang="0">
                  <a:pos x="350" y="9"/>
                </a:cxn>
                <a:cxn ang="0">
                  <a:pos x="346" y="6"/>
                </a:cxn>
                <a:cxn ang="0">
                  <a:pos x="341" y="3"/>
                </a:cxn>
                <a:cxn ang="0">
                  <a:pos x="335" y="1"/>
                </a:cxn>
              </a:cxnLst>
              <a:rect l="0" t="0" r="r" b="b"/>
              <a:pathLst>
                <a:path w="366" h="392">
                  <a:moveTo>
                    <a:pt x="0" y="391"/>
                  </a:moveTo>
                  <a:lnTo>
                    <a:pt x="9" y="382"/>
                  </a:lnTo>
                  <a:lnTo>
                    <a:pt x="13" y="378"/>
                  </a:lnTo>
                  <a:lnTo>
                    <a:pt x="17" y="375"/>
                  </a:lnTo>
                  <a:lnTo>
                    <a:pt x="22" y="371"/>
                  </a:lnTo>
                  <a:lnTo>
                    <a:pt x="26" y="367"/>
                  </a:lnTo>
                  <a:lnTo>
                    <a:pt x="30" y="363"/>
                  </a:lnTo>
                  <a:lnTo>
                    <a:pt x="35" y="360"/>
                  </a:lnTo>
                  <a:lnTo>
                    <a:pt x="39" y="357"/>
                  </a:lnTo>
                  <a:lnTo>
                    <a:pt x="43" y="353"/>
                  </a:lnTo>
                  <a:lnTo>
                    <a:pt x="47" y="350"/>
                  </a:lnTo>
                  <a:lnTo>
                    <a:pt x="51" y="346"/>
                  </a:lnTo>
                  <a:lnTo>
                    <a:pt x="55" y="343"/>
                  </a:lnTo>
                  <a:lnTo>
                    <a:pt x="59" y="339"/>
                  </a:lnTo>
                  <a:lnTo>
                    <a:pt x="63" y="336"/>
                  </a:lnTo>
                  <a:lnTo>
                    <a:pt x="67" y="332"/>
                  </a:lnTo>
                  <a:lnTo>
                    <a:pt x="71" y="328"/>
                  </a:lnTo>
                  <a:lnTo>
                    <a:pt x="74" y="325"/>
                  </a:lnTo>
                  <a:lnTo>
                    <a:pt x="78" y="321"/>
                  </a:lnTo>
                  <a:lnTo>
                    <a:pt x="81" y="316"/>
                  </a:lnTo>
                  <a:lnTo>
                    <a:pt x="84" y="312"/>
                  </a:lnTo>
                  <a:lnTo>
                    <a:pt x="87" y="307"/>
                  </a:lnTo>
                  <a:lnTo>
                    <a:pt x="90" y="303"/>
                  </a:lnTo>
                  <a:lnTo>
                    <a:pt x="93" y="298"/>
                  </a:lnTo>
                  <a:lnTo>
                    <a:pt x="96" y="293"/>
                  </a:lnTo>
                  <a:lnTo>
                    <a:pt x="99" y="287"/>
                  </a:lnTo>
                  <a:lnTo>
                    <a:pt x="101" y="281"/>
                  </a:lnTo>
                  <a:lnTo>
                    <a:pt x="103" y="275"/>
                  </a:lnTo>
                  <a:lnTo>
                    <a:pt x="105" y="269"/>
                  </a:lnTo>
                  <a:lnTo>
                    <a:pt x="107" y="262"/>
                  </a:lnTo>
                  <a:lnTo>
                    <a:pt x="109" y="255"/>
                  </a:lnTo>
                  <a:lnTo>
                    <a:pt x="111" y="248"/>
                  </a:lnTo>
                  <a:lnTo>
                    <a:pt x="113" y="238"/>
                  </a:lnTo>
                  <a:lnTo>
                    <a:pt x="114" y="233"/>
                  </a:lnTo>
                  <a:lnTo>
                    <a:pt x="115" y="229"/>
                  </a:lnTo>
                  <a:lnTo>
                    <a:pt x="115" y="225"/>
                  </a:lnTo>
                  <a:lnTo>
                    <a:pt x="117" y="221"/>
                  </a:lnTo>
                  <a:lnTo>
                    <a:pt x="117" y="217"/>
                  </a:lnTo>
                  <a:lnTo>
                    <a:pt x="118" y="214"/>
                  </a:lnTo>
                  <a:lnTo>
                    <a:pt x="119" y="210"/>
                  </a:lnTo>
                  <a:lnTo>
                    <a:pt x="120" y="207"/>
                  </a:lnTo>
                  <a:lnTo>
                    <a:pt x="121" y="204"/>
                  </a:lnTo>
                  <a:lnTo>
                    <a:pt x="122" y="201"/>
                  </a:lnTo>
                  <a:lnTo>
                    <a:pt x="123" y="199"/>
                  </a:lnTo>
                  <a:lnTo>
                    <a:pt x="125" y="196"/>
                  </a:lnTo>
                  <a:lnTo>
                    <a:pt x="126" y="194"/>
                  </a:lnTo>
                  <a:lnTo>
                    <a:pt x="127" y="192"/>
                  </a:lnTo>
                  <a:lnTo>
                    <a:pt x="128" y="190"/>
                  </a:lnTo>
                  <a:lnTo>
                    <a:pt x="130" y="187"/>
                  </a:lnTo>
                  <a:lnTo>
                    <a:pt x="131" y="186"/>
                  </a:lnTo>
                  <a:lnTo>
                    <a:pt x="133" y="184"/>
                  </a:lnTo>
                  <a:lnTo>
                    <a:pt x="135" y="182"/>
                  </a:lnTo>
                  <a:lnTo>
                    <a:pt x="137" y="180"/>
                  </a:lnTo>
                  <a:lnTo>
                    <a:pt x="139" y="178"/>
                  </a:lnTo>
                  <a:lnTo>
                    <a:pt x="141" y="177"/>
                  </a:lnTo>
                  <a:lnTo>
                    <a:pt x="144" y="175"/>
                  </a:lnTo>
                  <a:lnTo>
                    <a:pt x="147" y="173"/>
                  </a:lnTo>
                  <a:lnTo>
                    <a:pt x="149" y="171"/>
                  </a:lnTo>
                  <a:lnTo>
                    <a:pt x="152" y="169"/>
                  </a:lnTo>
                  <a:lnTo>
                    <a:pt x="155" y="168"/>
                  </a:lnTo>
                  <a:lnTo>
                    <a:pt x="159" y="166"/>
                  </a:lnTo>
                  <a:lnTo>
                    <a:pt x="162" y="164"/>
                  </a:lnTo>
                  <a:lnTo>
                    <a:pt x="166" y="162"/>
                  </a:lnTo>
                  <a:lnTo>
                    <a:pt x="177" y="157"/>
                  </a:lnTo>
                  <a:lnTo>
                    <a:pt x="183" y="154"/>
                  </a:lnTo>
                  <a:lnTo>
                    <a:pt x="189" y="152"/>
                  </a:lnTo>
                  <a:lnTo>
                    <a:pt x="195" y="149"/>
                  </a:lnTo>
                  <a:lnTo>
                    <a:pt x="202" y="147"/>
                  </a:lnTo>
                  <a:lnTo>
                    <a:pt x="208" y="145"/>
                  </a:lnTo>
                  <a:lnTo>
                    <a:pt x="214" y="143"/>
                  </a:lnTo>
                  <a:lnTo>
                    <a:pt x="221" y="141"/>
                  </a:lnTo>
                  <a:lnTo>
                    <a:pt x="227" y="139"/>
                  </a:lnTo>
                  <a:lnTo>
                    <a:pt x="234" y="137"/>
                  </a:lnTo>
                  <a:lnTo>
                    <a:pt x="240" y="135"/>
                  </a:lnTo>
                  <a:lnTo>
                    <a:pt x="247" y="132"/>
                  </a:lnTo>
                  <a:lnTo>
                    <a:pt x="253" y="130"/>
                  </a:lnTo>
                  <a:lnTo>
                    <a:pt x="260" y="128"/>
                  </a:lnTo>
                  <a:lnTo>
                    <a:pt x="266" y="126"/>
                  </a:lnTo>
                  <a:lnTo>
                    <a:pt x="273" y="123"/>
                  </a:lnTo>
                  <a:lnTo>
                    <a:pt x="279" y="121"/>
                  </a:lnTo>
                  <a:lnTo>
                    <a:pt x="285" y="118"/>
                  </a:lnTo>
                  <a:lnTo>
                    <a:pt x="292" y="115"/>
                  </a:lnTo>
                  <a:lnTo>
                    <a:pt x="298" y="113"/>
                  </a:lnTo>
                  <a:lnTo>
                    <a:pt x="304" y="109"/>
                  </a:lnTo>
                  <a:lnTo>
                    <a:pt x="310" y="106"/>
                  </a:lnTo>
                  <a:lnTo>
                    <a:pt x="315" y="103"/>
                  </a:lnTo>
                  <a:lnTo>
                    <a:pt x="321" y="99"/>
                  </a:lnTo>
                  <a:lnTo>
                    <a:pt x="327" y="95"/>
                  </a:lnTo>
                  <a:lnTo>
                    <a:pt x="332" y="91"/>
                  </a:lnTo>
                  <a:lnTo>
                    <a:pt x="337" y="87"/>
                  </a:lnTo>
                  <a:lnTo>
                    <a:pt x="342" y="82"/>
                  </a:lnTo>
                  <a:lnTo>
                    <a:pt x="347" y="77"/>
                  </a:lnTo>
                  <a:lnTo>
                    <a:pt x="352" y="72"/>
                  </a:lnTo>
                  <a:lnTo>
                    <a:pt x="356" y="67"/>
                  </a:lnTo>
                  <a:lnTo>
                    <a:pt x="359" y="61"/>
                  </a:lnTo>
                  <a:lnTo>
                    <a:pt x="360" y="57"/>
                  </a:lnTo>
                  <a:lnTo>
                    <a:pt x="361" y="55"/>
                  </a:lnTo>
                  <a:lnTo>
                    <a:pt x="362" y="52"/>
                  </a:lnTo>
                  <a:lnTo>
                    <a:pt x="363" y="49"/>
                  </a:lnTo>
                  <a:lnTo>
                    <a:pt x="364" y="47"/>
                  </a:lnTo>
                  <a:lnTo>
                    <a:pt x="364" y="44"/>
                  </a:lnTo>
                  <a:lnTo>
                    <a:pt x="365" y="41"/>
                  </a:lnTo>
                  <a:lnTo>
                    <a:pt x="365" y="39"/>
                  </a:lnTo>
                  <a:lnTo>
                    <a:pt x="365" y="37"/>
                  </a:lnTo>
                  <a:lnTo>
                    <a:pt x="365" y="34"/>
                  </a:lnTo>
                  <a:lnTo>
                    <a:pt x="365" y="32"/>
                  </a:lnTo>
                  <a:lnTo>
                    <a:pt x="364" y="30"/>
                  </a:lnTo>
                  <a:lnTo>
                    <a:pt x="364" y="27"/>
                  </a:lnTo>
                  <a:lnTo>
                    <a:pt x="363" y="25"/>
                  </a:lnTo>
                  <a:lnTo>
                    <a:pt x="362" y="23"/>
                  </a:lnTo>
                  <a:lnTo>
                    <a:pt x="361" y="21"/>
                  </a:lnTo>
                  <a:lnTo>
                    <a:pt x="360" y="19"/>
                  </a:lnTo>
                  <a:lnTo>
                    <a:pt x="359" y="17"/>
                  </a:lnTo>
                  <a:lnTo>
                    <a:pt x="357" y="16"/>
                  </a:lnTo>
                  <a:lnTo>
                    <a:pt x="356" y="14"/>
                  </a:lnTo>
                  <a:lnTo>
                    <a:pt x="354" y="12"/>
                  </a:lnTo>
                  <a:lnTo>
                    <a:pt x="353" y="11"/>
                  </a:lnTo>
                  <a:lnTo>
                    <a:pt x="350" y="9"/>
                  </a:lnTo>
                  <a:lnTo>
                    <a:pt x="348" y="8"/>
                  </a:lnTo>
                  <a:lnTo>
                    <a:pt x="346" y="6"/>
                  </a:lnTo>
                  <a:lnTo>
                    <a:pt x="343" y="5"/>
                  </a:lnTo>
                  <a:lnTo>
                    <a:pt x="341" y="3"/>
                  </a:lnTo>
                  <a:lnTo>
                    <a:pt x="338" y="2"/>
                  </a:lnTo>
                  <a:lnTo>
                    <a:pt x="335" y="1"/>
                  </a:lnTo>
                  <a:lnTo>
                    <a:pt x="333"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1" name="Freeform 37"/>
            <p:cNvSpPr>
              <a:spLocks/>
            </p:cNvSpPr>
            <p:nvPr/>
          </p:nvSpPr>
          <p:spPr bwMode="auto">
            <a:xfrm>
              <a:off x="1906" y="1476"/>
              <a:ext cx="516" cy="321"/>
            </a:xfrm>
            <a:custGeom>
              <a:avLst/>
              <a:gdLst/>
              <a:ahLst/>
              <a:cxnLst>
                <a:cxn ang="0">
                  <a:pos x="19" y="166"/>
                </a:cxn>
                <a:cxn ang="0">
                  <a:pos x="35" y="160"/>
                </a:cxn>
                <a:cxn ang="0">
                  <a:pos x="49" y="152"/>
                </a:cxn>
                <a:cxn ang="0">
                  <a:pos x="61" y="142"/>
                </a:cxn>
                <a:cxn ang="0">
                  <a:pos x="71" y="130"/>
                </a:cxn>
                <a:cxn ang="0">
                  <a:pos x="80" y="118"/>
                </a:cxn>
                <a:cxn ang="0">
                  <a:pos x="89" y="105"/>
                </a:cxn>
                <a:cxn ang="0">
                  <a:pos x="98" y="92"/>
                </a:cxn>
                <a:cxn ang="0">
                  <a:pos x="108" y="80"/>
                </a:cxn>
                <a:cxn ang="0">
                  <a:pos x="118" y="69"/>
                </a:cxn>
                <a:cxn ang="0">
                  <a:pos x="133" y="59"/>
                </a:cxn>
                <a:cxn ang="0">
                  <a:pos x="148" y="52"/>
                </a:cxn>
                <a:cxn ang="0">
                  <a:pos x="169" y="43"/>
                </a:cxn>
                <a:cxn ang="0">
                  <a:pos x="193" y="34"/>
                </a:cxn>
                <a:cxn ang="0">
                  <a:pos x="220" y="24"/>
                </a:cxn>
                <a:cxn ang="0">
                  <a:pos x="248" y="15"/>
                </a:cxn>
                <a:cxn ang="0">
                  <a:pos x="276" y="8"/>
                </a:cxn>
                <a:cxn ang="0">
                  <a:pos x="301" y="2"/>
                </a:cxn>
                <a:cxn ang="0">
                  <a:pos x="322" y="0"/>
                </a:cxn>
                <a:cxn ang="0">
                  <a:pos x="339" y="1"/>
                </a:cxn>
                <a:cxn ang="0">
                  <a:pos x="348" y="6"/>
                </a:cxn>
                <a:cxn ang="0">
                  <a:pos x="361" y="26"/>
                </a:cxn>
                <a:cxn ang="0">
                  <a:pos x="369" y="44"/>
                </a:cxn>
                <a:cxn ang="0">
                  <a:pos x="377" y="63"/>
                </a:cxn>
                <a:cxn ang="0">
                  <a:pos x="385" y="84"/>
                </a:cxn>
                <a:cxn ang="0">
                  <a:pos x="392" y="106"/>
                </a:cxn>
                <a:cxn ang="0">
                  <a:pos x="400" y="128"/>
                </a:cxn>
                <a:cxn ang="0">
                  <a:pos x="408" y="150"/>
                </a:cxn>
                <a:cxn ang="0">
                  <a:pos x="418" y="171"/>
                </a:cxn>
                <a:cxn ang="0">
                  <a:pos x="428" y="191"/>
                </a:cxn>
                <a:cxn ang="0">
                  <a:pos x="439" y="210"/>
                </a:cxn>
                <a:cxn ang="0">
                  <a:pos x="450" y="224"/>
                </a:cxn>
                <a:cxn ang="0">
                  <a:pos x="457" y="228"/>
                </a:cxn>
                <a:cxn ang="0">
                  <a:pos x="463" y="228"/>
                </a:cxn>
                <a:cxn ang="0">
                  <a:pos x="469" y="227"/>
                </a:cxn>
                <a:cxn ang="0">
                  <a:pos x="474" y="225"/>
                </a:cxn>
                <a:cxn ang="0">
                  <a:pos x="479" y="223"/>
                </a:cxn>
                <a:cxn ang="0">
                  <a:pos x="484" y="222"/>
                </a:cxn>
                <a:cxn ang="0">
                  <a:pos x="490" y="223"/>
                </a:cxn>
                <a:cxn ang="0">
                  <a:pos x="496" y="227"/>
                </a:cxn>
                <a:cxn ang="0">
                  <a:pos x="502" y="235"/>
                </a:cxn>
                <a:cxn ang="0">
                  <a:pos x="508" y="248"/>
                </a:cxn>
                <a:cxn ang="0">
                  <a:pos x="510" y="255"/>
                </a:cxn>
                <a:cxn ang="0">
                  <a:pos x="511" y="262"/>
                </a:cxn>
                <a:cxn ang="0">
                  <a:pos x="512" y="269"/>
                </a:cxn>
                <a:cxn ang="0">
                  <a:pos x="512" y="276"/>
                </a:cxn>
                <a:cxn ang="0">
                  <a:pos x="512" y="284"/>
                </a:cxn>
                <a:cxn ang="0">
                  <a:pos x="511" y="291"/>
                </a:cxn>
                <a:cxn ang="0">
                  <a:pos x="511" y="299"/>
                </a:cxn>
                <a:cxn ang="0">
                  <a:pos x="512" y="306"/>
                </a:cxn>
                <a:cxn ang="0">
                  <a:pos x="513" y="313"/>
                </a:cxn>
                <a:cxn ang="0">
                  <a:pos x="515" y="320"/>
                </a:cxn>
              </a:cxnLst>
              <a:rect l="0" t="0" r="r" b="b"/>
              <a:pathLst>
                <a:path w="516" h="321">
                  <a:moveTo>
                    <a:pt x="0" y="168"/>
                  </a:moveTo>
                  <a:lnTo>
                    <a:pt x="13" y="167"/>
                  </a:lnTo>
                  <a:lnTo>
                    <a:pt x="19" y="166"/>
                  </a:lnTo>
                  <a:lnTo>
                    <a:pt x="25" y="164"/>
                  </a:lnTo>
                  <a:lnTo>
                    <a:pt x="30" y="162"/>
                  </a:lnTo>
                  <a:lnTo>
                    <a:pt x="35" y="160"/>
                  </a:lnTo>
                  <a:lnTo>
                    <a:pt x="40" y="158"/>
                  </a:lnTo>
                  <a:lnTo>
                    <a:pt x="45" y="155"/>
                  </a:lnTo>
                  <a:lnTo>
                    <a:pt x="49" y="152"/>
                  </a:lnTo>
                  <a:lnTo>
                    <a:pt x="53" y="149"/>
                  </a:lnTo>
                  <a:lnTo>
                    <a:pt x="57" y="146"/>
                  </a:lnTo>
                  <a:lnTo>
                    <a:pt x="61" y="142"/>
                  </a:lnTo>
                  <a:lnTo>
                    <a:pt x="64" y="138"/>
                  </a:lnTo>
                  <a:lnTo>
                    <a:pt x="68" y="134"/>
                  </a:lnTo>
                  <a:lnTo>
                    <a:pt x="71" y="130"/>
                  </a:lnTo>
                  <a:lnTo>
                    <a:pt x="74" y="126"/>
                  </a:lnTo>
                  <a:lnTo>
                    <a:pt x="77" y="122"/>
                  </a:lnTo>
                  <a:lnTo>
                    <a:pt x="80" y="118"/>
                  </a:lnTo>
                  <a:lnTo>
                    <a:pt x="83" y="114"/>
                  </a:lnTo>
                  <a:lnTo>
                    <a:pt x="86" y="109"/>
                  </a:lnTo>
                  <a:lnTo>
                    <a:pt x="89" y="105"/>
                  </a:lnTo>
                  <a:lnTo>
                    <a:pt x="92" y="100"/>
                  </a:lnTo>
                  <a:lnTo>
                    <a:pt x="95" y="96"/>
                  </a:lnTo>
                  <a:lnTo>
                    <a:pt x="98" y="92"/>
                  </a:lnTo>
                  <a:lnTo>
                    <a:pt x="101" y="88"/>
                  </a:lnTo>
                  <a:lnTo>
                    <a:pt x="104" y="84"/>
                  </a:lnTo>
                  <a:lnTo>
                    <a:pt x="108" y="80"/>
                  </a:lnTo>
                  <a:lnTo>
                    <a:pt x="111" y="76"/>
                  </a:lnTo>
                  <a:lnTo>
                    <a:pt x="114" y="72"/>
                  </a:lnTo>
                  <a:lnTo>
                    <a:pt x="118" y="69"/>
                  </a:lnTo>
                  <a:lnTo>
                    <a:pt x="122" y="66"/>
                  </a:lnTo>
                  <a:lnTo>
                    <a:pt x="126" y="63"/>
                  </a:lnTo>
                  <a:lnTo>
                    <a:pt x="133" y="59"/>
                  </a:lnTo>
                  <a:lnTo>
                    <a:pt x="137" y="57"/>
                  </a:lnTo>
                  <a:lnTo>
                    <a:pt x="142" y="54"/>
                  </a:lnTo>
                  <a:lnTo>
                    <a:pt x="148" y="52"/>
                  </a:lnTo>
                  <a:lnTo>
                    <a:pt x="154" y="49"/>
                  </a:lnTo>
                  <a:lnTo>
                    <a:pt x="161" y="46"/>
                  </a:lnTo>
                  <a:lnTo>
                    <a:pt x="169" y="43"/>
                  </a:lnTo>
                  <a:lnTo>
                    <a:pt x="176" y="40"/>
                  </a:lnTo>
                  <a:lnTo>
                    <a:pt x="185" y="37"/>
                  </a:lnTo>
                  <a:lnTo>
                    <a:pt x="193" y="34"/>
                  </a:lnTo>
                  <a:lnTo>
                    <a:pt x="202" y="30"/>
                  </a:lnTo>
                  <a:lnTo>
                    <a:pt x="211" y="27"/>
                  </a:lnTo>
                  <a:lnTo>
                    <a:pt x="220" y="24"/>
                  </a:lnTo>
                  <a:lnTo>
                    <a:pt x="230" y="21"/>
                  </a:lnTo>
                  <a:lnTo>
                    <a:pt x="239" y="18"/>
                  </a:lnTo>
                  <a:lnTo>
                    <a:pt x="248" y="15"/>
                  </a:lnTo>
                  <a:lnTo>
                    <a:pt x="258" y="13"/>
                  </a:lnTo>
                  <a:lnTo>
                    <a:pt x="267" y="10"/>
                  </a:lnTo>
                  <a:lnTo>
                    <a:pt x="276" y="8"/>
                  </a:lnTo>
                  <a:lnTo>
                    <a:pt x="284" y="6"/>
                  </a:lnTo>
                  <a:lnTo>
                    <a:pt x="293" y="4"/>
                  </a:lnTo>
                  <a:lnTo>
                    <a:pt x="301" y="2"/>
                  </a:lnTo>
                  <a:lnTo>
                    <a:pt x="309" y="1"/>
                  </a:lnTo>
                  <a:lnTo>
                    <a:pt x="316" y="0"/>
                  </a:lnTo>
                  <a:lnTo>
                    <a:pt x="322" y="0"/>
                  </a:lnTo>
                  <a:lnTo>
                    <a:pt x="328" y="0"/>
                  </a:lnTo>
                  <a:lnTo>
                    <a:pt x="334" y="0"/>
                  </a:lnTo>
                  <a:lnTo>
                    <a:pt x="339" y="1"/>
                  </a:lnTo>
                  <a:lnTo>
                    <a:pt x="343" y="2"/>
                  </a:lnTo>
                  <a:lnTo>
                    <a:pt x="346" y="4"/>
                  </a:lnTo>
                  <a:lnTo>
                    <a:pt x="348" y="6"/>
                  </a:lnTo>
                  <a:lnTo>
                    <a:pt x="355" y="15"/>
                  </a:lnTo>
                  <a:lnTo>
                    <a:pt x="358" y="20"/>
                  </a:lnTo>
                  <a:lnTo>
                    <a:pt x="361" y="26"/>
                  </a:lnTo>
                  <a:lnTo>
                    <a:pt x="364" y="32"/>
                  </a:lnTo>
                  <a:lnTo>
                    <a:pt x="366" y="37"/>
                  </a:lnTo>
                  <a:lnTo>
                    <a:pt x="369" y="44"/>
                  </a:lnTo>
                  <a:lnTo>
                    <a:pt x="372" y="50"/>
                  </a:lnTo>
                  <a:lnTo>
                    <a:pt x="374" y="56"/>
                  </a:lnTo>
                  <a:lnTo>
                    <a:pt x="377" y="63"/>
                  </a:lnTo>
                  <a:lnTo>
                    <a:pt x="380" y="70"/>
                  </a:lnTo>
                  <a:lnTo>
                    <a:pt x="382" y="77"/>
                  </a:lnTo>
                  <a:lnTo>
                    <a:pt x="385" y="84"/>
                  </a:lnTo>
                  <a:lnTo>
                    <a:pt x="387" y="91"/>
                  </a:lnTo>
                  <a:lnTo>
                    <a:pt x="390" y="98"/>
                  </a:lnTo>
                  <a:lnTo>
                    <a:pt x="392" y="106"/>
                  </a:lnTo>
                  <a:lnTo>
                    <a:pt x="395" y="113"/>
                  </a:lnTo>
                  <a:lnTo>
                    <a:pt x="398" y="120"/>
                  </a:lnTo>
                  <a:lnTo>
                    <a:pt x="400" y="128"/>
                  </a:lnTo>
                  <a:lnTo>
                    <a:pt x="403" y="135"/>
                  </a:lnTo>
                  <a:lnTo>
                    <a:pt x="406" y="142"/>
                  </a:lnTo>
                  <a:lnTo>
                    <a:pt x="408" y="150"/>
                  </a:lnTo>
                  <a:lnTo>
                    <a:pt x="411" y="157"/>
                  </a:lnTo>
                  <a:lnTo>
                    <a:pt x="414" y="164"/>
                  </a:lnTo>
                  <a:lnTo>
                    <a:pt x="418" y="171"/>
                  </a:lnTo>
                  <a:lnTo>
                    <a:pt x="421" y="178"/>
                  </a:lnTo>
                  <a:lnTo>
                    <a:pt x="424" y="184"/>
                  </a:lnTo>
                  <a:lnTo>
                    <a:pt x="428" y="191"/>
                  </a:lnTo>
                  <a:lnTo>
                    <a:pt x="431" y="197"/>
                  </a:lnTo>
                  <a:lnTo>
                    <a:pt x="435" y="204"/>
                  </a:lnTo>
                  <a:lnTo>
                    <a:pt x="439" y="210"/>
                  </a:lnTo>
                  <a:lnTo>
                    <a:pt x="443" y="216"/>
                  </a:lnTo>
                  <a:lnTo>
                    <a:pt x="448" y="221"/>
                  </a:lnTo>
                  <a:lnTo>
                    <a:pt x="450" y="224"/>
                  </a:lnTo>
                  <a:lnTo>
                    <a:pt x="453" y="225"/>
                  </a:lnTo>
                  <a:lnTo>
                    <a:pt x="455" y="227"/>
                  </a:lnTo>
                  <a:lnTo>
                    <a:pt x="457" y="228"/>
                  </a:lnTo>
                  <a:lnTo>
                    <a:pt x="459" y="228"/>
                  </a:lnTo>
                  <a:lnTo>
                    <a:pt x="461" y="228"/>
                  </a:lnTo>
                  <a:lnTo>
                    <a:pt x="463" y="228"/>
                  </a:lnTo>
                  <a:lnTo>
                    <a:pt x="465" y="228"/>
                  </a:lnTo>
                  <a:lnTo>
                    <a:pt x="467" y="228"/>
                  </a:lnTo>
                  <a:lnTo>
                    <a:pt x="469" y="227"/>
                  </a:lnTo>
                  <a:lnTo>
                    <a:pt x="470" y="227"/>
                  </a:lnTo>
                  <a:lnTo>
                    <a:pt x="472" y="226"/>
                  </a:lnTo>
                  <a:lnTo>
                    <a:pt x="474" y="225"/>
                  </a:lnTo>
                  <a:lnTo>
                    <a:pt x="476" y="224"/>
                  </a:lnTo>
                  <a:lnTo>
                    <a:pt x="478" y="224"/>
                  </a:lnTo>
                  <a:lnTo>
                    <a:pt x="479" y="223"/>
                  </a:lnTo>
                  <a:lnTo>
                    <a:pt x="481" y="222"/>
                  </a:lnTo>
                  <a:lnTo>
                    <a:pt x="483" y="222"/>
                  </a:lnTo>
                  <a:lnTo>
                    <a:pt x="484" y="222"/>
                  </a:lnTo>
                  <a:lnTo>
                    <a:pt x="486" y="222"/>
                  </a:lnTo>
                  <a:lnTo>
                    <a:pt x="488" y="222"/>
                  </a:lnTo>
                  <a:lnTo>
                    <a:pt x="490" y="223"/>
                  </a:lnTo>
                  <a:lnTo>
                    <a:pt x="492" y="224"/>
                  </a:lnTo>
                  <a:lnTo>
                    <a:pt x="494" y="225"/>
                  </a:lnTo>
                  <a:lnTo>
                    <a:pt x="496" y="227"/>
                  </a:lnTo>
                  <a:lnTo>
                    <a:pt x="498" y="229"/>
                  </a:lnTo>
                  <a:lnTo>
                    <a:pt x="500" y="232"/>
                  </a:lnTo>
                  <a:lnTo>
                    <a:pt x="502" y="235"/>
                  </a:lnTo>
                  <a:lnTo>
                    <a:pt x="504" y="239"/>
                  </a:lnTo>
                  <a:lnTo>
                    <a:pt x="507" y="244"/>
                  </a:lnTo>
                  <a:lnTo>
                    <a:pt x="508" y="248"/>
                  </a:lnTo>
                  <a:lnTo>
                    <a:pt x="509" y="250"/>
                  </a:lnTo>
                  <a:lnTo>
                    <a:pt x="510" y="252"/>
                  </a:lnTo>
                  <a:lnTo>
                    <a:pt x="510" y="255"/>
                  </a:lnTo>
                  <a:lnTo>
                    <a:pt x="510" y="257"/>
                  </a:lnTo>
                  <a:lnTo>
                    <a:pt x="511" y="260"/>
                  </a:lnTo>
                  <a:lnTo>
                    <a:pt x="511" y="262"/>
                  </a:lnTo>
                  <a:lnTo>
                    <a:pt x="511" y="264"/>
                  </a:lnTo>
                  <a:lnTo>
                    <a:pt x="512" y="266"/>
                  </a:lnTo>
                  <a:lnTo>
                    <a:pt x="512" y="269"/>
                  </a:lnTo>
                  <a:lnTo>
                    <a:pt x="512" y="272"/>
                  </a:lnTo>
                  <a:lnTo>
                    <a:pt x="512" y="274"/>
                  </a:lnTo>
                  <a:lnTo>
                    <a:pt x="512" y="276"/>
                  </a:lnTo>
                  <a:lnTo>
                    <a:pt x="512" y="279"/>
                  </a:lnTo>
                  <a:lnTo>
                    <a:pt x="512" y="282"/>
                  </a:lnTo>
                  <a:lnTo>
                    <a:pt x="512" y="284"/>
                  </a:lnTo>
                  <a:lnTo>
                    <a:pt x="511" y="286"/>
                  </a:lnTo>
                  <a:lnTo>
                    <a:pt x="511" y="289"/>
                  </a:lnTo>
                  <a:lnTo>
                    <a:pt x="511" y="291"/>
                  </a:lnTo>
                  <a:lnTo>
                    <a:pt x="511" y="294"/>
                  </a:lnTo>
                  <a:lnTo>
                    <a:pt x="511" y="296"/>
                  </a:lnTo>
                  <a:lnTo>
                    <a:pt x="511" y="299"/>
                  </a:lnTo>
                  <a:lnTo>
                    <a:pt x="512" y="301"/>
                  </a:lnTo>
                  <a:lnTo>
                    <a:pt x="512" y="304"/>
                  </a:lnTo>
                  <a:lnTo>
                    <a:pt x="512" y="306"/>
                  </a:lnTo>
                  <a:lnTo>
                    <a:pt x="512" y="308"/>
                  </a:lnTo>
                  <a:lnTo>
                    <a:pt x="512" y="311"/>
                  </a:lnTo>
                  <a:lnTo>
                    <a:pt x="513" y="313"/>
                  </a:lnTo>
                  <a:lnTo>
                    <a:pt x="513" y="316"/>
                  </a:lnTo>
                  <a:lnTo>
                    <a:pt x="514" y="318"/>
                  </a:lnTo>
                  <a:lnTo>
                    <a:pt x="515" y="32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2" name="Freeform 38"/>
            <p:cNvSpPr>
              <a:spLocks/>
            </p:cNvSpPr>
            <p:nvPr/>
          </p:nvSpPr>
          <p:spPr bwMode="auto">
            <a:xfrm>
              <a:off x="1771" y="1949"/>
              <a:ext cx="152" cy="268"/>
            </a:xfrm>
            <a:custGeom>
              <a:avLst/>
              <a:gdLst/>
              <a:ahLst/>
              <a:cxnLst>
                <a:cxn ang="0">
                  <a:pos x="0" y="0"/>
                </a:cxn>
                <a:cxn ang="0">
                  <a:pos x="8" y="17"/>
                </a:cxn>
                <a:cxn ang="0">
                  <a:pos x="13" y="25"/>
                </a:cxn>
                <a:cxn ang="0">
                  <a:pos x="18" y="32"/>
                </a:cxn>
                <a:cxn ang="0">
                  <a:pos x="23" y="40"/>
                </a:cxn>
                <a:cxn ang="0">
                  <a:pos x="28" y="47"/>
                </a:cxn>
                <a:cxn ang="0">
                  <a:pos x="34" y="54"/>
                </a:cxn>
                <a:cxn ang="0">
                  <a:pos x="39" y="61"/>
                </a:cxn>
                <a:cxn ang="0">
                  <a:pos x="45" y="68"/>
                </a:cxn>
                <a:cxn ang="0">
                  <a:pos x="51" y="75"/>
                </a:cxn>
                <a:cxn ang="0">
                  <a:pos x="57" y="82"/>
                </a:cxn>
                <a:cxn ang="0">
                  <a:pos x="63" y="89"/>
                </a:cxn>
                <a:cxn ang="0">
                  <a:pos x="69" y="95"/>
                </a:cxn>
                <a:cxn ang="0">
                  <a:pos x="75" y="102"/>
                </a:cxn>
                <a:cxn ang="0">
                  <a:pos x="81" y="109"/>
                </a:cxn>
                <a:cxn ang="0">
                  <a:pos x="87" y="116"/>
                </a:cxn>
                <a:cxn ang="0">
                  <a:pos x="92" y="123"/>
                </a:cxn>
                <a:cxn ang="0">
                  <a:pos x="98" y="131"/>
                </a:cxn>
                <a:cxn ang="0">
                  <a:pos x="103" y="138"/>
                </a:cxn>
                <a:cxn ang="0">
                  <a:pos x="109" y="145"/>
                </a:cxn>
                <a:cxn ang="0">
                  <a:pos x="114" y="153"/>
                </a:cxn>
                <a:cxn ang="0">
                  <a:pos x="119" y="162"/>
                </a:cxn>
                <a:cxn ang="0">
                  <a:pos x="124" y="170"/>
                </a:cxn>
                <a:cxn ang="0">
                  <a:pos x="128" y="179"/>
                </a:cxn>
                <a:cxn ang="0">
                  <a:pos x="132" y="189"/>
                </a:cxn>
                <a:cxn ang="0">
                  <a:pos x="136" y="198"/>
                </a:cxn>
                <a:cxn ang="0">
                  <a:pos x="139" y="208"/>
                </a:cxn>
                <a:cxn ang="0">
                  <a:pos x="143" y="219"/>
                </a:cxn>
                <a:cxn ang="0">
                  <a:pos x="145" y="230"/>
                </a:cxn>
                <a:cxn ang="0">
                  <a:pos x="147" y="241"/>
                </a:cxn>
                <a:cxn ang="0">
                  <a:pos x="149" y="254"/>
                </a:cxn>
                <a:cxn ang="0">
                  <a:pos x="151" y="267"/>
                </a:cxn>
              </a:cxnLst>
              <a:rect l="0" t="0" r="r" b="b"/>
              <a:pathLst>
                <a:path w="152" h="268">
                  <a:moveTo>
                    <a:pt x="0" y="0"/>
                  </a:moveTo>
                  <a:lnTo>
                    <a:pt x="8" y="17"/>
                  </a:lnTo>
                  <a:lnTo>
                    <a:pt x="13" y="25"/>
                  </a:lnTo>
                  <a:lnTo>
                    <a:pt x="18" y="32"/>
                  </a:lnTo>
                  <a:lnTo>
                    <a:pt x="23" y="40"/>
                  </a:lnTo>
                  <a:lnTo>
                    <a:pt x="28" y="47"/>
                  </a:lnTo>
                  <a:lnTo>
                    <a:pt x="34" y="54"/>
                  </a:lnTo>
                  <a:lnTo>
                    <a:pt x="39" y="61"/>
                  </a:lnTo>
                  <a:lnTo>
                    <a:pt x="45" y="68"/>
                  </a:lnTo>
                  <a:lnTo>
                    <a:pt x="51" y="75"/>
                  </a:lnTo>
                  <a:lnTo>
                    <a:pt x="57" y="82"/>
                  </a:lnTo>
                  <a:lnTo>
                    <a:pt x="63" y="89"/>
                  </a:lnTo>
                  <a:lnTo>
                    <a:pt x="69" y="95"/>
                  </a:lnTo>
                  <a:lnTo>
                    <a:pt x="75" y="102"/>
                  </a:lnTo>
                  <a:lnTo>
                    <a:pt x="81" y="109"/>
                  </a:lnTo>
                  <a:lnTo>
                    <a:pt x="87" y="116"/>
                  </a:lnTo>
                  <a:lnTo>
                    <a:pt x="92" y="123"/>
                  </a:lnTo>
                  <a:lnTo>
                    <a:pt x="98" y="131"/>
                  </a:lnTo>
                  <a:lnTo>
                    <a:pt x="103" y="138"/>
                  </a:lnTo>
                  <a:lnTo>
                    <a:pt x="109" y="145"/>
                  </a:lnTo>
                  <a:lnTo>
                    <a:pt x="114" y="153"/>
                  </a:lnTo>
                  <a:lnTo>
                    <a:pt x="119" y="162"/>
                  </a:lnTo>
                  <a:lnTo>
                    <a:pt x="124" y="170"/>
                  </a:lnTo>
                  <a:lnTo>
                    <a:pt x="128" y="179"/>
                  </a:lnTo>
                  <a:lnTo>
                    <a:pt x="132" y="189"/>
                  </a:lnTo>
                  <a:lnTo>
                    <a:pt x="136" y="198"/>
                  </a:lnTo>
                  <a:lnTo>
                    <a:pt x="139" y="208"/>
                  </a:lnTo>
                  <a:lnTo>
                    <a:pt x="143" y="219"/>
                  </a:lnTo>
                  <a:lnTo>
                    <a:pt x="145" y="230"/>
                  </a:lnTo>
                  <a:lnTo>
                    <a:pt x="147" y="241"/>
                  </a:lnTo>
                  <a:lnTo>
                    <a:pt x="149" y="254"/>
                  </a:lnTo>
                  <a:lnTo>
                    <a:pt x="151" y="26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3" name="Freeform 39"/>
            <p:cNvSpPr>
              <a:spLocks/>
            </p:cNvSpPr>
            <p:nvPr/>
          </p:nvSpPr>
          <p:spPr bwMode="auto">
            <a:xfrm>
              <a:off x="2025" y="1749"/>
              <a:ext cx="240" cy="457"/>
            </a:xfrm>
            <a:custGeom>
              <a:avLst/>
              <a:gdLst/>
              <a:ahLst/>
              <a:cxnLst>
                <a:cxn ang="0">
                  <a:pos x="9" y="381"/>
                </a:cxn>
                <a:cxn ang="0">
                  <a:pos x="20" y="392"/>
                </a:cxn>
                <a:cxn ang="0">
                  <a:pos x="33" y="403"/>
                </a:cxn>
                <a:cxn ang="0">
                  <a:pos x="49" y="413"/>
                </a:cxn>
                <a:cxn ang="0">
                  <a:pos x="65" y="423"/>
                </a:cxn>
                <a:cxn ang="0">
                  <a:pos x="82" y="433"/>
                </a:cxn>
                <a:cxn ang="0">
                  <a:pos x="99" y="441"/>
                </a:cxn>
                <a:cxn ang="0">
                  <a:pos x="117" y="448"/>
                </a:cxn>
                <a:cxn ang="0">
                  <a:pos x="135" y="453"/>
                </a:cxn>
                <a:cxn ang="0">
                  <a:pos x="153" y="455"/>
                </a:cxn>
                <a:cxn ang="0">
                  <a:pos x="169" y="456"/>
                </a:cxn>
                <a:cxn ang="0">
                  <a:pos x="185" y="454"/>
                </a:cxn>
                <a:cxn ang="0">
                  <a:pos x="199" y="448"/>
                </a:cxn>
                <a:cxn ang="0">
                  <a:pos x="211" y="439"/>
                </a:cxn>
                <a:cxn ang="0">
                  <a:pos x="221" y="427"/>
                </a:cxn>
                <a:cxn ang="0">
                  <a:pos x="229" y="410"/>
                </a:cxn>
                <a:cxn ang="0">
                  <a:pos x="233" y="395"/>
                </a:cxn>
                <a:cxn ang="0">
                  <a:pos x="235" y="386"/>
                </a:cxn>
                <a:cxn ang="0">
                  <a:pos x="237" y="376"/>
                </a:cxn>
                <a:cxn ang="0">
                  <a:pos x="238" y="366"/>
                </a:cxn>
                <a:cxn ang="0">
                  <a:pos x="239" y="357"/>
                </a:cxn>
                <a:cxn ang="0">
                  <a:pos x="239" y="347"/>
                </a:cxn>
                <a:cxn ang="0">
                  <a:pos x="239" y="337"/>
                </a:cxn>
                <a:cxn ang="0">
                  <a:pos x="238" y="327"/>
                </a:cxn>
                <a:cxn ang="0">
                  <a:pos x="237" y="317"/>
                </a:cxn>
                <a:cxn ang="0">
                  <a:pos x="236" y="307"/>
                </a:cxn>
                <a:cxn ang="0">
                  <a:pos x="234" y="298"/>
                </a:cxn>
                <a:cxn ang="0">
                  <a:pos x="232" y="288"/>
                </a:cxn>
                <a:cxn ang="0">
                  <a:pos x="229" y="279"/>
                </a:cxn>
                <a:cxn ang="0">
                  <a:pos x="226" y="270"/>
                </a:cxn>
                <a:cxn ang="0">
                  <a:pos x="223" y="261"/>
                </a:cxn>
                <a:cxn ang="0">
                  <a:pos x="215" y="245"/>
                </a:cxn>
                <a:cxn ang="0">
                  <a:pos x="207" y="230"/>
                </a:cxn>
                <a:cxn ang="0">
                  <a:pos x="198" y="213"/>
                </a:cxn>
                <a:cxn ang="0">
                  <a:pos x="187" y="195"/>
                </a:cxn>
                <a:cxn ang="0">
                  <a:pos x="174" y="175"/>
                </a:cxn>
                <a:cxn ang="0">
                  <a:pos x="161" y="154"/>
                </a:cxn>
                <a:cxn ang="0">
                  <a:pos x="147" y="133"/>
                </a:cxn>
                <a:cxn ang="0">
                  <a:pos x="133" y="112"/>
                </a:cxn>
                <a:cxn ang="0">
                  <a:pos x="118" y="91"/>
                </a:cxn>
                <a:cxn ang="0">
                  <a:pos x="103" y="72"/>
                </a:cxn>
                <a:cxn ang="0">
                  <a:pos x="89" y="54"/>
                </a:cxn>
                <a:cxn ang="0">
                  <a:pos x="75" y="37"/>
                </a:cxn>
                <a:cxn ang="0">
                  <a:pos x="62" y="23"/>
                </a:cxn>
                <a:cxn ang="0">
                  <a:pos x="51" y="12"/>
                </a:cxn>
                <a:cxn ang="0">
                  <a:pos x="40" y="4"/>
                </a:cxn>
                <a:cxn ang="0">
                  <a:pos x="31" y="0"/>
                </a:cxn>
              </a:cxnLst>
              <a:rect l="0" t="0" r="r" b="b"/>
              <a:pathLst>
                <a:path w="240" h="457">
                  <a:moveTo>
                    <a:pt x="0" y="371"/>
                  </a:moveTo>
                  <a:lnTo>
                    <a:pt x="9" y="381"/>
                  </a:lnTo>
                  <a:lnTo>
                    <a:pt x="14" y="386"/>
                  </a:lnTo>
                  <a:lnTo>
                    <a:pt x="20" y="392"/>
                  </a:lnTo>
                  <a:lnTo>
                    <a:pt x="27" y="397"/>
                  </a:lnTo>
                  <a:lnTo>
                    <a:pt x="33" y="403"/>
                  </a:lnTo>
                  <a:lnTo>
                    <a:pt x="41" y="408"/>
                  </a:lnTo>
                  <a:lnTo>
                    <a:pt x="49" y="413"/>
                  </a:lnTo>
                  <a:lnTo>
                    <a:pt x="56" y="418"/>
                  </a:lnTo>
                  <a:lnTo>
                    <a:pt x="65" y="423"/>
                  </a:lnTo>
                  <a:lnTo>
                    <a:pt x="73" y="428"/>
                  </a:lnTo>
                  <a:lnTo>
                    <a:pt x="82" y="433"/>
                  </a:lnTo>
                  <a:lnTo>
                    <a:pt x="91" y="437"/>
                  </a:lnTo>
                  <a:lnTo>
                    <a:pt x="99" y="441"/>
                  </a:lnTo>
                  <a:lnTo>
                    <a:pt x="109" y="445"/>
                  </a:lnTo>
                  <a:lnTo>
                    <a:pt x="117" y="448"/>
                  </a:lnTo>
                  <a:lnTo>
                    <a:pt x="126" y="451"/>
                  </a:lnTo>
                  <a:lnTo>
                    <a:pt x="135" y="453"/>
                  </a:lnTo>
                  <a:lnTo>
                    <a:pt x="144" y="455"/>
                  </a:lnTo>
                  <a:lnTo>
                    <a:pt x="153" y="455"/>
                  </a:lnTo>
                  <a:lnTo>
                    <a:pt x="161" y="456"/>
                  </a:lnTo>
                  <a:lnTo>
                    <a:pt x="169" y="456"/>
                  </a:lnTo>
                  <a:lnTo>
                    <a:pt x="177" y="455"/>
                  </a:lnTo>
                  <a:lnTo>
                    <a:pt x="185" y="454"/>
                  </a:lnTo>
                  <a:lnTo>
                    <a:pt x="192" y="451"/>
                  </a:lnTo>
                  <a:lnTo>
                    <a:pt x="199" y="448"/>
                  </a:lnTo>
                  <a:lnTo>
                    <a:pt x="205" y="444"/>
                  </a:lnTo>
                  <a:lnTo>
                    <a:pt x="211" y="439"/>
                  </a:lnTo>
                  <a:lnTo>
                    <a:pt x="217" y="433"/>
                  </a:lnTo>
                  <a:lnTo>
                    <a:pt x="221" y="427"/>
                  </a:lnTo>
                  <a:lnTo>
                    <a:pt x="226" y="419"/>
                  </a:lnTo>
                  <a:lnTo>
                    <a:pt x="229" y="410"/>
                  </a:lnTo>
                  <a:lnTo>
                    <a:pt x="232" y="400"/>
                  </a:lnTo>
                  <a:lnTo>
                    <a:pt x="233" y="395"/>
                  </a:lnTo>
                  <a:lnTo>
                    <a:pt x="234" y="391"/>
                  </a:lnTo>
                  <a:lnTo>
                    <a:pt x="235" y="386"/>
                  </a:lnTo>
                  <a:lnTo>
                    <a:pt x="236" y="381"/>
                  </a:lnTo>
                  <a:lnTo>
                    <a:pt x="237" y="376"/>
                  </a:lnTo>
                  <a:lnTo>
                    <a:pt x="237" y="371"/>
                  </a:lnTo>
                  <a:lnTo>
                    <a:pt x="238" y="366"/>
                  </a:lnTo>
                  <a:lnTo>
                    <a:pt x="239" y="361"/>
                  </a:lnTo>
                  <a:lnTo>
                    <a:pt x="239" y="357"/>
                  </a:lnTo>
                  <a:lnTo>
                    <a:pt x="239" y="351"/>
                  </a:lnTo>
                  <a:lnTo>
                    <a:pt x="239" y="347"/>
                  </a:lnTo>
                  <a:lnTo>
                    <a:pt x="239" y="342"/>
                  </a:lnTo>
                  <a:lnTo>
                    <a:pt x="239" y="337"/>
                  </a:lnTo>
                  <a:lnTo>
                    <a:pt x="239" y="332"/>
                  </a:lnTo>
                  <a:lnTo>
                    <a:pt x="238" y="327"/>
                  </a:lnTo>
                  <a:lnTo>
                    <a:pt x="238" y="322"/>
                  </a:lnTo>
                  <a:lnTo>
                    <a:pt x="237" y="317"/>
                  </a:lnTo>
                  <a:lnTo>
                    <a:pt x="237" y="312"/>
                  </a:lnTo>
                  <a:lnTo>
                    <a:pt x="236" y="307"/>
                  </a:lnTo>
                  <a:lnTo>
                    <a:pt x="235" y="303"/>
                  </a:lnTo>
                  <a:lnTo>
                    <a:pt x="234" y="298"/>
                  </a:lnTo>
                  <a:lnTo>
                    <a:pt x="233" y="293"/>
                  </a:lnTo>
                  <a:lnTo>
                    <a:pt x="232" y="288"/>
                  </a:lnTo>
                  <a:lnTo>
                    <a:pt x="231" y="284"/>
                  </a:lnTo>
                  <a:lnTo>
                    <a:pt x="229" y="279"/>
                  </a:lnTo>
                  <a:lnTo>
                    <a:pt x="228" y="275"/>
                  </a:lnTo>
                  <a:lnTo>
                    <a:pt x="226" y="270"/>
                  </a:lnTo>
                  <a:lnTo>
                    <a:pt x="225" y="266"/>
                  </a:lnTo>
                  <a:lnTo>
                    <a:pt x="223" y="261"/>
                  </a:lnTo>
                  <a:lnTo>
                    <a:pt x="221" y="257"/>
                  </a:lnTo>
                  <a:lnTo>
                    <a:pt x="215" y="245"/>
                  </a:lnTo>
                  <a:lnTo>
                    <a:pt x="211" y="238"/>
                  </a:lnTo>
                  <a:lnTo>
                    <a:pt x="207" y="230"/>
                  </a:lnTo>
                  <a:lnTo>
                    <a:pt x="203" y="222"/>
                  </a:lnTo>
                  <a:lnTo>
                    <a:pt x="198" y="213"/>
                  </a:lnTo>
                  <a:lnTo>
                    <a:pt x="192" y="204"/>
                  </a:lnTo>
                  <a:lnTo>
                    <a:pt x="187" y="195"/>
                  </a:lnTo>
                  <a:lnTo>
                    <a:pt x="181" y="185"/>
                  </a:lnTo>
                  <a:lnTo>
                    <a:pt x="174" y="175"/>
                  </a:lnTo>
                  <a:lnTo>
                    <a:pt x="168" y="164"/>
                  </a:lnTo>
                  <a:lnTo>
                    <a:pt x="161" y="154"/>
                  </a:lnTo>
                  <a:lnTo>
                    <a:pt x="154" y="143"/>
                  </a:lnTo>
                  <a:lnTo>
                    <a:pt x="147" y="133"/>
                  </a:lnTo>
                  <a:lnTo>
                    <a:pt x="140" y="122"/>
                  </a:lnTo>
                  <a:lnTo>
                    <a:pt x="133" y="112"/>
                  </a:lnTo>
                  <a:lnTo>
                    <a:pt x="125" y="101"/>
                  </a:lnTo>
                  <a:lnTo>
                    <a:pt x="118" y="91"/>
                  </a:lnTo>
                  <a:lnTo>
                    <a:pt x="111" y="81"/>
                  </a:lnTo>
                  <a:lnTo>
                    <a:pt x="103" y="72"/>
                  </a:lnTo>
                  <a:lnTo>
                    <a:pt x="96" y="63"/>
                  </a:lnTo>
                  <a:lnTo>
                    <a:pt x="89" y="54"/>
                  </a:lnTo>
                  <a:lnTo>
                    <a:pt x="82" y="45"/>
                  </a:lnTo>
                  <a:lnTo>
                    <a:pt x="75" y="37"/>
                  </a:lnTo>
                  <a:lnTo>
                    <a:pt x="69" y="30"/>
                  </a:lnTo>
                  <a:lnTo>
                    <a:pt x="62" y="23"/>
                  </a:lnTo>
                  <a:lnTo>
                    <a:pt x="56" y="17"/>
                  </a:lnTo>
                  <a:lnTo>
                    <a:pt x="51" y="12"/>
                  </a:lnTo>
                  <a:lnTo>
                    <a:pt x="45" y="8"/>
                  </a:lnTo>
                  <a:lnTo>
                    <a:pt x="40" y="4"/>
                  </a:lnTo>
                  <a:lnTo>
                    <a:pt x="35" y="1"/>
                  </a:lnTo>
                  <a:lnTo>
                    <a:pt x="31"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4" name="Freeform 40"/>
            <p:cNvSpPr>
              <a:spLocks/>
            </p:cNvSpPr>
            <p:nvPr/>
          </p:nvSpPr>
          <p:spPr bwMode="auto">
            <a:xfrm>
              <a:off x="2340" y="1892"/>
              <a:ext cx="105" cy="249"/>
            </a:xfrm>
            <a:custGeom>
              <a:avLst/>
              <a:gdLst/>
              <a:ahLst/>
              <a:cxnLst>
                <a:cxn ang="0">
                  <a:pos x="1" y="0"/>
                </a:cxn>
                <a:cxn ang="0">
                  <a:pos x="0" y="9"/>
                </a:cxn>
                <a:cxn ang="0">
                  <a:pos x="0" y="13"/>
                </a:cxn>
                <a:cxn ang="0">
                  <a:pos x="0" y="18"/>
                </a:cxn>
                <a:cxn ang="0">
                  <a:pos x="2" y="22"/>
                </a:cxn>
                <a:cxn ang="0">
                  <a:pos x="3" y="26"/>
                </a:cxn>
                <a:cxn ang="0">
                  <a:pos x="6" y="30"/>
                </a:cxn>
                <a:cxn ang="0">
                  <a:pos x="8" y="34"/>
                </a:cxn>
                <a:cxn ang="0">
                  <a:pos x="11" y="38"/>
                </a:cxn>
                <a:cxn ang="0">
                  <a:pos x="14" y="42"/>
                </a:cxn>
                <a:cxn ang="0">
                  <a:pos x="18" y="46"/>
                </a:cxn>
                <a:cxn ang="0">
                  <a:pos x="22" y="49"/>
                </a:cxn>
                <a:cxn ang="0">
                  <a:pos x="26" y="53"/>
                </a:cxn>
                <a:cxn ang="0">
                  <a:pos x="30" y="57"/>
                </a:cxn>
                <a:cxn ang="0">
                  <a:pos x="34" y="60"/>
                </a:cxn>
                <a:cxn ang="0">
                  <a:pos x="39" y="64"/>
                </a:cxn>
                <a:cxn ang="0">
                  <a:pos x="43" y="68"/>
                </a:cxn>
                <a:cxn ang="0">
                  <a:pos x="48" y="72"/>
                </a:cxn>
                <a:cxn ang="0">
                  <a:pos x="52" y="75"/>
                </a:cxn>
                <a:cxn ang="0">
                  <a:pos x="57" y="79"/>
                </a:cxn>
                <a:cxn ang="0">
                  <a:pos x="62" y="83"/>
                </a:cxn>
                <a:cxn ang="0">
                  <a:pos x="66" y="87"/>
                </a:cxn>
                <a:cxn ang="0">
                  <a:pos x="70" y="91"/>
                </a:cxn>
                <a:cxn ang="0">
                  <a:pos x="74" y="95"/>
                </a:cxn>
                <a:cxn ang="0">
                  <a:pos x="78" y="99"/>
                </a:cxn>
                <a:cxn ang="0">
                  <a:pos x="82" y="104"/>
                </a:cxn>
                <a:cxn ang="0">
                  <a:pos x="85" y="108"/>
                </a:cxn>
                <a:cxn ang="0">
                  <a:pos x="88" y="113"/>
                </a:cxn>
                <a:cxn ang="0">
                  <a:pos x="91" y="118"/>
                </a:cxn>
                <a:cxn ang="0">
                  <a:pos x="93" y="122"/>
                </a:cxn>
                <a:cxn ang="0">
                  <a:pos x="95" y="128"/>
                </a:cxn>
                <a:cxn ang="0">
                  <a:pos x="96" y="133"/>
                </a:cxn>
                <a:cxn ang="0">
                  <a:pos x="98" y="143"/>
                </a:cxn>
                <a:cxn ang="0">
                  <a:pos x="99" y="148"/>
                </a:cxn>
                <a:cxn ang="0">
                  <a:pos x="100" y="152"/>
                </a:cxn>
                <a:cxn ang="0">
                  <a:pos x="101" y="156"/>
                </a:cxn>
                <a:cxn ang="0">
                  <a:pos x="102" y="160"/>
                </a:cxn>
                <a:cxn ang="0">
                  <a:pos x="102" y="164"/>
                </a:cxn>
                <a:cxn ang="0">
                  <a:pos x="103" y="168"/>
                </a:cxn>
                <a:cxn ang="0">
                  <a:pos x="103" y="171"/>
                </a:cxn>
                <a:cxn ang="0">
                  <a:pos x="103" y="174"/>
                </a:cxn>
                <a:cxn ang="0">
                  <a:pos x="104" y="178"/>
                </a:cxn>
                <a:cxn ang="0">
                  <a:pos x="104" y="181"/>
                </a:cxn>
                <a:cxn ang="0">
                  <a:pos x="104" y="184"/>
                </a:cxn>
                <a:cxn ang="0">
                  <a:pos x="104" y="187"/>
                </a:cxn>
                <a:cxn ang="0">
                  <a:pos x="103" y="190"/>
                </a:cxn>
                <a:cxn ang="0">
                  <a:pos x="103" y="193"/>
                </a:cxn>
                <a:cxn ang="0">
                  <a:pos x="102" y="196"/>
                </a:cxn>
                <a:cxn ang="0">
                  <a:pos x="101" y="198"/>
                </a:cxn>
                <a:cxn ang="0">
                  <a:pos x="100" y="201"/>
                </a:cxn>
                <a:cxn ang="0">
                  <a:pos x="100" y="204"/>
                </a:cxn>
                <a:cxn ang="0">
                  <a:pos x="98" y="207"/>
                </a:cxn>
                <a:cxn ang="0">
                  <a:pos x="97" y="210"/>
                </a:cxn>
                <a:cxn ang="0">
                  <a:pos x="95" y="213"/>
                </a:cxn>
                <a:cxn ang="0">
                  <a:pos x="94" y="216"/>
                </a:cxn>
                <a:cxn ang="0">
                  <a:pos x="92" y="220"/>
                </a:cxn>
                <a:cxn ang="0">
                  <a:pos x="90" y="223"/>
                </a:cxn>
                <a:cxn ang="0">
                  <a:pos x="87" y="227"/>
                </a:cxn>
                <a:cxn ang="0">
                  <a:pos x="85" y="230"/>
                </a:cxn>
                <a:cxn ang="0">
                  <a:pos x="82" y="234"/>
                </a:cxn>
                <a:cxn ang="0">
                  <a:pos x="79" y="238"/>
                </a:cxn>
                <a:cxn ang="0">
                  <a:pos x="76" y="243"/>
                </a:cxn>
                <a:cxn ang="0">
                  <a:pos x="73" y="248"/>
                </a:cxn>
              </a:cxnLst>
              <a:rect l="0" t="0" r="r" b="b"/>
              <a:pathLst>
                <a:path w="105" h="249">
                  <a:moveTo>
                    <a:pt x="1" y="0"/>
                  </a:moveTo>
                  <a:lnTo>
                    <a:pt x="0" y="9"/>
                  </a:lnTo>
                  <a:lnTo>
                    <a:pt x="0" y="13"/>
                  </a:lnTo>
                  <a:lnTo>
                    <a:pt x="0" y="18"/>
                  </a:lnTo>
                  <a:lnTo>
                    <a:pt x="2" y="22"/>
                  </a:lnTo>
                  <a:lnTo>
                    <a:pt x="3" y="26"/>
                  </a:lnTo>
                  <a:lnTo>
                    <a:pt x="6" y="30"/>
                  </a:lnTo>
                  <a:lnTo>
                    <a:pt x="8" y="34"/>
                  </a:lnTo>
                  <a:lnTo>
                    <a:pt x="11" y="38"/>
                  </a:lnTo>
                  <a:lnTo>
                    <a:pt x="14" y="42"/>
                  </a:lnTo>
                  <a:lnTo>
                    <a:pt x="18" y="46"/>
                  </a:lnTo>
                  <a:lnTo>
                    <a:pt x="22" y="49"/>
                  </a:lnTo>
                  <a:lnTo>
                    <a:pt x="26" y="53"/>
                  </a:lnTo>
                  <a:lnTo>
                    <a:pt x="30" y="57"/>
                  </a:lnTo>
                  <a:lnTo>
                    <a:pt x="34" y="60"/>
                  </a:lnTo>
                  <a:lnTo>
                    <a:pt x="39" y="64"/>
                  </a:lnTo>
                  <a:lnTo>
                    <a:pt x="43" y="68"/>
                  </a:lnTo>
                  <a:lnTo>
                    <a:pt x="48" y="72"/>
                  </a:lnTo>
                  <a:lnTo>
                    <a:pt x="52" y="75"/>
                  </a:lnTo>
                  <a:lnTo>
                    <a:pt x="57" y="79"/>
                  </a:lnTo>
                  <a:lnTo>
                    <a:pt x="62" y="83"/>
                  </a:lnTo>
                  <a:lnTo>
                    <a:pt x="66" y="87"/>
                  </a:lnTo>
                  <a:lnTo>
                    <a:pt x="70" y="91"/>
                  </a:lnTo>
                  <a:lnTo>
                    <a:pt x="74" y="95"/>
                  </a:lnTo>
                  <a:lnTo>
                    <a:pt x="78" y="99"/>
                  </a:lnTo>
                  <a:lnTo>
                    <a:pt x="82" y="104"/>
                  </a:lnTo>
                  <a:lnTo>
                    <a:pt x="85" y="108"/>
                  </a:lnTo>
                  <a:lnTo>
                    <a:pt x="88" y="113"/>
                  </a:lnTo>
                  <a:lnTo>
                    <a:pt x="91" y="118"/>
                  </a:lnTo>
                  <a:lnTo>
                    <a:pt x="93" y="122"/>
                  </a:lnTo>
                  <a:lnTo>
                    <a:pt x="95" y="128"/>
                  </a:lnTo>
                  <a:lnTo>
                    <a:pt x="96" y="133"/>
                  </a:lnTo>
                  <a:lnTo>
                    <a:pt x="98" y="143"/>
                  </a:lnTo>
                  <a:lnTo>
                    <a:pt x="99" y="148"/>
                  </a:lnTo>
                  <a:lnTo>
                    <a:pt x="100" y="152"/>
                  </a:lnTo>
                  <a:lnTo>
                    <a:pt x="101" y="156"/>
                  </a:lnTo>
                  <a:lnTo>
                    <a:pt x="102" y="160"/>
                  </a:lnTo>
                  <a:lnTo>
                    <a:pt x="102" y="164"/>
                  </a:lnTo>
                  <a:lnTo>
                    <a:pt x="103" y="168"/>
                  </a:lnTo>
                  <a:lnTo>
                    <a:pt x="103" y="171"/>
                  </a:lnTo>
                  <a:lnTo>
                    <a:pt x="103" y="174"/>
                  </a:lnTo>
                  <a:lnTo>
                    <a:pt x="104" y="178"/>
                  </a:lnTo>
                  <a:lnTo>
                    <a:pt x="104" y="181"/>
                  </a:lnTo>
                  <a:lnTo>
                    <a:pt x="104" y="184"/>
                  </a:lnTo>
                  <a:lnTo>
                    <a:pt x="104" y="187"/>
                  </a:lnTo>
                  <a:lnTo>
                    <a:pt x="103" y="190"/>
                  </a:lnTo>
                  <a:lnTo>
                    <a:pt x="103" y="193"/>
                  </a:lnTo>
                  <a:lnTo>
                    <a:pt x="102" y="196"/>
                  </a:lnTo>
                  <a:lnTo>
                    <a:pt x="101" y="198"/>
                  </a:lnTo>
                  <a:lnTo>
                    <a:pt x="100" y="201"/>
                  </a:lnTo>
                  <a:lnTo>
                    <a:pt x="100" y="204"/>
                  </a:lnTo>
                  <a:lnTo>
                    <a:pt x="98" y="207"/>
                  </a:lnTo>
                  <a:lnTo>
                    <a:pt x="97" y="210"/>
                  </a:lnTo>
                  <a:lnTo>
                    <a:pt x="95" y="213"/>
                  </a:lnTo>
                  <a:lnTo>
                    <a:pt x="94" y="216"/>
                  </a:lnTo>
                  <a:lnTo>
                    <a:pt x="92" y="220"/>
                  </a:lnTo>
                  <a:lnTo>
                    <a:pt x="90" y="223"/>
                  </a:lnTo>
                  <a:lnTo>
                    <a:pt x="87" y="227"/>
                  </a:lnTo>
                  <a:lnTo>
                    <a:pt x="85" y="230"/>
                  </a:lnTo>
                  <a:lnTo>
                    <a:pt x="82" y="234"/>
                  </a:lnTo>
                  <a:lnTo>
                    <a:pt x="79" y="238"/>
                  </a:lnTo>
                  <a:lnTo>
                    <a:pt x="76" y="243"/>
                  </a:lnTo>
                  <a:lnTo>
                    <a:pt x="73" y="248"/>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5" name="Freeform 41"/>
            <p:cNvSpPr>
              <a:spLocks/>
            </p:cNvSpPr>
            <p:nvPr/>
          </p:nvSpPr>
          <p:spPr bwMode="auto">
            <a:xfrm>
              <a:off x="2436" y="1882"/>
              <a:ext cx="359" cy="173"/>
            </a:xfrm>
            <a:custGeom>
              <a:avLst/>
              <a:gdLst/>
              <a:ahLst/>
              <a:cxnLst>
                <a:cxn ang="0">
                  <a:pos x="0" y="172"/>
                </a:cxn>
                <a:cxn ang="0">
                  <a:pos x="6" y="152"/>
                </a:cxn>
                <a:cxn ang="0">
                  <a:pos x="11" y="143"/>
                </a:cxn>
                <a:cxn ang="0">
                  <a:pos x="17" y="134"/>
                </a:cxn>
                <a:cxn ang="0">
                  <a:pos x="24" y="125"/>
                </a:cxn>
                <a:cxn ang="0">
                  <a:pos x="32" y="116"/>
                </a:cxn>
                <a:cxn ang="0">
                  <a:pos x="40" y="108"/>
                </a:cxn>
                <a:cxn ang="0">
                  <a:pos x="50" y="100"/>
                </a:cxn>
                <a:cxn ang="0">
                  <a:pos x="60" y="92"/>
                </a:cxn>
                <a:cxn ang="0">
                  <a:pos x="72" y="85"/>
                </a:cxn>
                <a:cxn ang="0">
                  <a:pos x="83" y="78"/>
                </a:cxn>
                <a:cxn ang="0">
                  <a:pos x="96" y="71"/>
                </a:cxn>
                <a:cxn ang="0">
                  <a:pos x="108" y="64"/>
                </a:cxn>
                <a:cxn ang="0">
                  <a:pos x="121" y="58"/>
                </a:cxn>
                <a:cxn ang="0">
                  <a:pos x="135" y="52"/>
                </a:cxn>
                <a:cxn ang="0">
                  <a:pos x="148" y="47"/>
                </a:cxn>
                <a:cxn ang="0">
                  <a:pos x="162" y="42"/>
                </a:cxn>
                <a:cxn ang="0">
                  <a:pos x="176" y="36"/>
                </a:cxn>
                <a:cxn ang="0">
                  <a:pos x="190" y="32"/>
                </a:cxn>
                <a:cxn ang="0">
                  <a:pos x="205" y="27"/>
                </a:cxn>
                <a:cxn ang="0">
                  <a:pos x="219" y="23"/>
                </a:cxn>
                <a:cxn ang="0">
                  <a:pos x="233" y="19"/>
                </a:cxn>
                <a:cxn ang="0">
                  <a:pos x="246" y="16"/>
                </a:cxn>
                <a:cxn ang="0">
                  <a:pos x="260" y="13"/>
                </a:cxn>
                <a:cxn ang="0">
                  <a:pos x="273" y="10"/>
                </a:cxn>
                <a:cxn ang="0">
                  <a:pos x="286" y="8"/>
                </a:cxn>
                <a:cxn ang="0">
                  <a:pos x="298" y="5"/>
                </a:cxn>
                <a:cxn ang="0">
                  <a:pos x="309" y="4"/>
                </a:cxn>
                <a:cxn ang="0">
                  <a:pos x="320" y="2"/>
                </a:cxn>
                <a:cxn ang="0">
                  <a:pos x="330" y="1"/>
                </a:cxn>
                <a:cxn ang="0">
                  <a:pos x="340" y="0"/>
                </a:cxn>
                <a:cxn ang="0">
                  <a:pos x="349" y="0"/>
                </a:cxn>
                <a:cxn ang="0">
                  <a:pos x="350" y="4"/>
                </a:cxn>
                <a:cxn ang="0">
                  <a:pos x="351" y="7"/>
                </a:cxn>
                <a:cxn ang="0">
                  <a:pos x="351" y="9"/>
                </a:cxn>
                <a:cxn ang="0">
                  <a:pos x="352" y="12"/>
                </a:cxn>
                <a:cxn ang="0">
                  <a:pos x="352" y="14"/>
                </a:cxn>
                <a:cxn ang="0">
                  <a:pos x="353" y="16"/>
                </a:cxn>
                <a:cxn ang="0">
                  <a:pos x="354" y="18"/>
                </a:cxn>
                <a:cxn ang="0">
                  <a:pos x="354" y="21"/>
                </a:cxn>
                <a:cxn ang="0">
                  <a:pos x="354" y="23"/>
                </a:cxn>
                <a:cxn ang="0">
                  <a:pos x="355" y="26"/>
                </a:cxn>
                <a:cxn ang="0">
                  <a:pos x="355" y="28"/>
                </a:cxn>
                <a:cxn ang="0">
                  <a:pos x="356" y="30"/>
                </a:cxn>
                <a:cxn ang="0">
                  <a:pos x="356" y="33"/>
                </a:cxn>
                <a:cxn ang="0">
                  <a:pos x="356" y="35"/>
                </a:cxn>
                <a:cxn ang="0">
                  <a:pos x="356" y="38"/>
                </a:cxn>
                <a:cxn ang="0">
                  <a:pos x="357" y="40"/>
                </a:cxn>
                <a:cxn ang="0">
                  <a:pos x="357" y="42"/>
                </a:cxn>
                <a:cxn ang="0">
                  <a:pos x="357" y="44"/>
                </a:cxn>
                <a:cxn ang="0">
                  <a:pos x="357" y="47"/>
                </a:cxn>
                <a:cxn ang="0">
                  <a:pos x="357" y="49"/>
                </a:cxn>
                <a:cxn ang="0">
                  <a:pos x="358" y="52"/>
                </a:cxn>
                <a:cxn ang="0">
                  <a:pos x="358" y="54"/>
                </a:cxn>
                <a:cxn ang="0">
                  <a:pos x="358" y="57"/>
                </a:cxn>
                <a:cxn ang="0">
                  <a:pos x="358" y="59"/>
                </a:cxn>
                <a:cxn ang="0">
                  <a:pos x="358" y="62"/>
                </a:cxn>
                <a:cxn ang="0">
                  <a:pos x="357" y="64"/>
                </a:cxn>
                <a:cxn ang="0">
                  <a:pos x="357" y="66"/>
                </a:cxn>
                <a:cxn ang="0">
                  <a:pos x="357" y="69"/>
                </a:cxn>
                <a:cxn ang="0">
                  <a:pos x="357" y="71"/>
                </a:cxn>
                <a:cxn ang="0">
                  <a:pos x="357" y="74"/>
                </a:cxn>
                <a:cxn ang="0">
                  <a:pos x="357" y="76"/>
                </a:cxn>
              </a:cxnLst>
              <a:rect l="0" t="0" r="r" b="b"/>
              <a:pathLst>
                <a:path w="359" h="173">
                  <a:moveTo>
                    <a:pt x="0" y="172"/>
                  </a:moveTo>
                  <a:lnTo>
                    <a:pt x="6" y="152"/>
                  </a:lnTo>
                  <a:lnTo>
                    <a:pt x="11" y="143"/>
                  </a:lnTo>
                  <a:lnTo>
                    <a:pt x="17" y="134"/>
                  </a:lnTo>
                  <a:lnTo>
                    <a:pt x="24" y="125"/>
                  </a:lnTo>
                  <a:lnTo>
                    <a:pt x="32" y="116"/>
                  </a:lnTo>
                  <a:lnTo>
                    <a:pt x="40" y="108"/>
                  </a:lnTo>
                  <a:lnTo>
                    <a:pt x="50" y="100"/>
                  </a:lnTo>
                  <a:lnTo>
                    <a:pt x="60" y="92"/>
                  </a:lnTo>
                  <a:lnTo>
                    <a:pt x="72" y="85"/>
                  </a:lnTo>
                  <a:lnTo>
                    <a:pt x="83" y="78"/>
                  </a:lnTo>
                  <a:lnTo>
                    <a:pt x="96" y="71"/>
                  </a:lnTo>
                  <a:lnTo>
                    <a:pt x="108" y="64"/>
                  </a:lnTo>
                  <a:lnTo>
                    <a:pt x="121" y="58"/>
                  </a:lnTo>
                  <a:lnTo>
                    <a:pt x="135" y="52"/>
                  </a:lnTo>
                  <a:lnTo>
                    <a:pt x="148" y="47"/>
                  </a:lnTo>
                  <a:lnTo>
                    <a:pt x="162" y="42"/>
                  </a:lnTo>
                  <a:lnTo>
                    <a:pt x="176" y="36"/>
                  </a:lnTo>
                  <a:lnTo>
                    <a:pt x="190" y="32"/>
                  </a:lnTo>
                  <a:lnTo>
                    <a:pt x="205" y="27"/>
                  </a:lnTo>
                  <a:lnTo>
                    <a:pt x="219" y="23"/>
                  </a:lnTo>
                  <a:lnTo>
                    <a:pt x="233" y="19"/>
                  </a:lnTo>
                  <a:lnTo>
                    <a:pt x="246" y="16"/>
                  </a:lnTo>
                  <a:lnTo>
                    <a:pt x="260" y="13"/>
                  </a:lnTo>
                  <a:lnTo>
                    <a:pt x="273" y="10"/>
                  </a:lnTo>
                  <a:lnTo>
                    <a:pt x="286" y="8"/>
                  </a:lnTo>
                  <a:lnTo>
                    <a:pt x="298" y="5"/>
                  </a:lnTo>
                  <a:lnTo>
                    <a:pt x="309" y="4"/>
                  </a:lnTo>
                  <a:lnTo>
                    <a:pt x="320" y="2"/>
                  </a:lnTo>
                  <a:lnTo>
                    <a:pt x="330" y="1"/>
                  </a:lnTo>
                  <a:lnTo>
                    <a:pt x="340" y="0"/>
                  </a:lnTo>
                  <a:lnTo>
                    <a:pt x="349" y="0"/>
                  </a:lnTo>
                  <a:lnTo>
                    <a:pt x="350" y="4"/>
                  </a:lnTo>
                  <a:lnTo>
                    <a:pt x="351" y="7"/>
                  </a:lnTo>
                  <a:lnTo>
                    <a:pt x="351" y="9"/>
                  </a:lnTo>
                  <a:lnTo>
                    <a:pt x="352" y="12"/>
                  </a:lnTo>
                  <a:lnTo>
                    <a:pt x="352" y="14"/>
                  </a:lnTo>
                  <a:lnTo>
                    <a:pt x="353" y="16"/>
                  </a:lnTo>
                  <a:lnTo>
                    <a:pt x="354" y="18"/>
                  </a:lnTo>
                  <a:lnTo>
                    <a:pt x="354" y="21"/>
                  </a:lnTo>
                  <a:lnTo>
                    <a:pt x="354" y="23"/>
                  </a:lnTo>
                  <a:lnTo>
                    <a:pt x="355" y="26"/>
                  </a:lnTo>
                  <a:lnTo>
                    <a:pt x="355" y="28"/>
                  </a:lnTo>
                  <a:lnTo>
                    <a:pt x="356" y="30"/>
                  </a:lnTo>
                  <a:lnTo>
                    <a:pt x="356" y="33"/>
                  </a:lnTo>
                  <a:lnTo>
                    <a:pt x="356" y="35"/>
                  </a:lnTo>
                  <a:lnTo>
                    <a:pt x="356" y="38"/>
                  </a:lnTo>
                  <a:lnTo>
                    <a:pt x="357" y="40"/>
                  </a:lnTo>
                  <a:lnTo>
                    <a:pt x="357" y="42"/>
                  </a:lnTo>
                  <a:lnTo>
                    <a:pt x="357" y="44"/>
                  </a:lnTo>
                  <a:lnTo>
                    <a:pt x="357" y="47"/>
                  </a:lnTo>
                  <a:lnTo>
                    <a:pt x="357" y="49"/>
                  </a:lnTo>
                  <a:lnTo>
                    <a:pt x="358" y="52"/>
                  </a:lnTo>
                  <a:lnTo>
                    <a:pt x="358" y="54"/>
                  </a:lnTo>
                  <a:lnTo>
                    <a:pt x="358" y="57"/>
                  </a:lnTo>
                  <a:lnTo>
                    <a:pt x="358" y="59"/>
                  </a:lnTo>
                  <a:lnTo>
                    <a:pt x="358" y="62"/>
                  </a:lnTo>
                  <a:lnTo>
                    <a:pt x="357" y="64"/>
                  </a:lnTo>
                  <a:lnTo>
                    <a:pt x="357" y="66"/>
                  </a:lnTo>
                  <a:lnTo>
                    <a:pt x="357" y="69"/>
                  </a:lnTo>
                  <a:lnTo>
                    <a:pt x="357" y="71"/>
                  </a:lnTo>
                  <a:lnTo>
                    <a:pt x="357" y="74"/>
                  </a:lnTo>
                  <a:lnTo>
                    <a:pt x="357" y="7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6" name="Freeform 42"/>
            <p:cNvSpPr>
              <a:spLocks/>
            </p:cNvSpPr>
            <p:nvPr/>
          </p:nvSpPr>
          <p:spPr bwMode="auto">
            <a:xfrm>
              <a:off x="2896" y="1043"/>
              <a:ext cx="222" cy="787"/>
            </a:xfrm>
            <a:custGeom>
              <a:avLst/>
              <a:gdLst/>
              <a:ahLst/>
              <a:cxnLst>
                <a:cxn ang="0">
                  <a:pos x="139" y="10"/>
                </a:cxn>
                <a:cxn ang="0">
                  <a:pos x="126" y="25"/>
                </a:cxn>
                <a:cxn ang="0">
                  <a:pos x="120" y="42"/>
                </a:cxn>
                <a:cxn ang="0">
                  <a:pos x="117" y="63"/>
                </a:cxn>
                <a:cxn ang="0">
                  <a:pos x="117" y="85"/>
                </a:cxn>
                <a:cxn ang="0">
                  <a:pos x="118" y="109"/>
                </a:cxn>
                <a:cxn ang="0">
                  <a:pos x="119" y="132"/>
                </a:cxn>
                <a:cxn ang="0">
                  <a:pos x="119" y="155"/>
                </a:cxn>
                <a:cxn ang="0">
                  <a:pos x="116" y="177"/>
                </a:cxn>
                <a:cxn ang="0">
                  <a:pos x="110" y="198"/>
                </a:cxn>
                <a:cxn ang="0">
                  <a:pos x="98" y="214"/>
                </a:cxn>
                <a:cxn ang="0">
                  <a:pos x="92" y="221"/>
                </a:cxn>
                <a:cxn ang="0">
                  <a:pos x="84" y="227"/>
                </a:cxn>
                <a:cxn ang="0">
                  <a:pos x="76" y="234"/>
                </a:cxn>
                <a:cxn ang="0">
                  <a:pos x="68" y="241"/>
                </a:cxn>
                <a:cxn ang="0">
                  <a:pos x="61" y="249"/>
                </a:cxn>
                <a:cxn ang="0">
                  <a:pos x="55" y="258"/>
                </a:cxn>
                <a:cxn ang="0">
                  <a:pos x="50" y="267"/>
                </a:cxn>
                <a:cxn ang="0">
                  <a:pos x="49" y="279"/>
                </a:cxn>
                <a:cxn ang="0">
                  <a:pos x="50" y="291"/>
                </a:cxn>
                <a:cxn ang="0">
                  <a:pos x="55" y="305"/>
                </a:cxn>
                <a:cxn ang="0">
                  <a:pos x="62" y="319"/>
                </a:cxn>
                <a:cxn ang="0">
                  <a:pos x="69" y="328"/>
                </a:cxn>
                <a:cxn ang="0">
                  <a:pos x="76" y="335"/>
                </a:cxn>
                <a:cxn ang="0">
                  <a:pos x="83" y="342"/>
                </a:cxn>
                <a:cxn ang="0">
                  <a:pos x="90" y="349"/>
                </a:cxn>
                <a:cxn ang="0">
                  <a:pos x="95" y="357"/>
                </a:cxn>
                <a:cxn ang="0">
                  <a:pos x="100" y="365"/>
                </a:cxn>
                <a:cxn ang="0">
                  <a:pos x="103" y="376"/>
                </a:cxn>
                <a:cxn ang="0">
                  <a:pos x="104" y="389"/>
                </a:cxn>
                <a:cxn ang="0">
                  <a:pos x="103" y="404"/>
                </a:cxn>
                <a:cxn ang="0">
                  <a:pos x="101" y="419"/>
                </a:cxn>
                <a:cxn ang="0">
                  <a:pos x="98" y="434"/>
                </a:cxn>
                <a:cxn ang="0">
                  <a:pos x="96" y="454"/>
                </a:cxn>
                <a:cxn ang="0">
                  <a:pos x="92" y="477"/>
                </a:cxn>
                <a:cxn ang="0">
                  <a:pos x="88" y="502"/>
                </a:cxn>
                <a:cxn ang="0">
                  <a:pos x="85" y="527"/>
                </a:cxn>
                <a:cxn ang="0">
                  <a:pos x="81" y="551"/>
                </a:cxn>
                <a:cxn ang="0">
                  <a:pos x="78" y="571"/>
                </a:cxn>
                <a:cxn ang="0">
                  <a:pos x="74" y="587"/>
                </a:cxn>
                <a:cxn ang="0">
                  <a:pos x="72" y="598"/>
                </a:cxn>
                <a:cxn ang="0">
                  <a:pos x="64" y="607"/>
                </a:cxn>
                <a:cxn ang="0">
                  <a:pos x="55" y="612"/>
                </a:cxn>
                <a:cxn ang="0">
                  <a:pos x="46" y="615"/>
                </a:cxn>
                <a:cxn ang="0">
                  <a:pos x="38" y="615"/>
                </a:cxn>
                <a:cxn ang="0">
                  <a:pos x="30" y="615"/>
                </a:cxn>
                <a:cxn ang="0">
                  <a:pos x="23" y="615"/>
                </a:cxn>
                <a:cxn ang="0">
                  <a:pos x="17" y="617"/>
                </a:cxn>
                <a:cxn ang="0">
                  <a:pos x="11" y="621"/>
                </a:cxn>
                <a:cxn ang="0">
                  <a:pos x="6" y="628"/>
                </a:cxn>
                <a:cxn ang="0">
                  <a:pos x="2" y="640"/>
                </a:cxn>
                <a:cxn ang="0">
                  <a:pos x="0" y="658"/>
                </a:cxn>
                <a:cxn ang="0">
                  <a:pos x="4" y="688"/>
                </a:cxn>
                <a:cxn ang="0">
                  <a:pos x="16" y="709"/>
                </a:cxn>
                <a:cxn ang="0">
                  <a:pos x="34" y="728"/>
                </a:cxn>
                <a:cxn ang="0">
                  <a:pos x="58" y="745"/>
                </a:cxn>
                <a:cxn ang="0">
                  <a:pos x="84" y="759"/>
                </a:cxn>
                <a:cxn ang="0">
                  <a:pos x="113" y="771"/>
                </a:cxn>
                <a:cxn ang="0">
                  <a:pos x="142" y="779"/>
                </a:cxn>
                <a:cxn ang="0">
                  <a:pos x="169" y="785"/>
                </a:cxn>
                <a:cxn ang="0">
                  <a:pos x="194" y="786"/>
                </a:cxn>
                <a:cxn ang="0">
                  <a:pos x="215" y="784"/>
                </a:cxn>
              </a:cxnLst>
              <a:rect l="0" t="0" r="r" b="b"/>
              <a:pathLst>
                <a:path w="222" h="787">
                  <a:moveTo>
                    <a:pt x="158" y="0"/>
                  </a:moveTo>
                  <a:lnTo>
                    <a:pt x="144" y="6"/>
                  </a:lnTo>
                  <a:lnTo>
                    <a:pt x="139" y="10"/>
                  </a:lnTo>
                  <a:lnTo>
                    <a:pt x="134" y="15"/>
                  </a:lnTo>
                  <a:lnTo>
                    <a:pt x="130" y="19"/>
                  </a:lnTo>
                  <a:lnTo>
                    <a:pt x="126" y="25"/>
                  </a:lnTo>
                  <a:lnTo>
                    <a:pt x="124" y="30"/>
                  </a:lnTo>
                  <a:lnTo>
                    <a:pt x="122" y="36"/>
                  </a:lnTo>
                  <a:lnTo>
                    <a:pt x="120" y="42"/>
                  </a:lnTo>
                  <a:lnTo>
                    <a:pt x="118" y="49"/>
                  </a:lnTo>
                  <a:lnTo>
                    <a:pt x="117" y="56"/>
                  </a:lnTo>
                  <a:lnTo>
                    <a:pt x="117" y="63"/>
                  </a:lnTo>
                  <a:lnTo>
                    <a:pt x="116" y="70"/>
                  </a:lnTo>
                  <a:lnTo>
                    <a:pt x="116" y="77"/>
                  </a:lnTo>
                  <a:lnTo>
                    <a:pt x="117" y="85"/>
                  </a:lnTo>
                  <a:lnTo>
                    <a:pt x="117" y="93"/>
                  </a:lnTo>
                  <a:lnTo>
                    <a:pt x="117" y="101"/>
                  </a:lnTo>
                  <a:lnTo>
                    <a:pt x="118" y="109"/>
                  </a:lnTo>
                  <a:lnTo>
                    <a:pt x="118" y="116"/>
                  </a:lnTo>
                  <a:lnTo>
                    <a:pt x="119" y="124"/>
                  </a:lnTo>
                  <a:lnTo>
                    <a:pt x="119" y="132"/>
                  </a:lnTo>
                  <a:lnTo>
                    <a:pt x="119" y="140"/>
                  </a:lnTo>
                  <a:lnTo>
                    <a:pt x="119" y="148"/>
                  </a:lnTo>
                  <a:lnTo>
                    <a:pt x="119" y="155"/>
                  </a:lnTo>
                  <a:lnTo>
                    <a:pt x="118" y="163"/>
                  </a:lnTo>
                  <a:lnTo>
                    <a:pt x="118" y="170"/>
                  </a:lnTo>
                  <a:lnTo>
                    <a:pt x="116" y="177"/>
                  </a:lnTo>
                  <a:lnTo>
                    <a:pt x="114" y="185"/>
                  </a:lnTo>
                  <a:lnTo>
                    <a:pt x="112" y="191"/>
                  </a:lnTo>
                  <a:lnTo>
                    <a:pt x="110" y="198"/>
                  </a:lnTo>
                  <a:lnTo>
                    <a:pt x="106" y="204"/>
                  </a:lnTo>
                  <a:lnTo>
                    <a:pt x="102" y="210"/>
                  </a:lnTo>
                  <a:lnTo>
                    <a:pt x="98" y="214"/>
                  </a:lnTo>
                  <a:lnTo>
                    <a:pt x="96" y="216"/>
                  </a:lnTo>
                  <a:lnTo>
                    <a:pt x="94" y="218"/>
                  </a:lnTo>
                  <a:lnTo>
                    <a:pt x="92" y="221"/>
                  </a:lnTo>
                  <a:lnTo>
                    <a:pt x="89" y="223"/>
                  </a:lnTo>
                  <a:lnTo>
                    <a:pt x="86" y="225"/>
                  </a:lnTo>
                  <a:lnTo>
                    <a:pt x="84" y="227"/>
                  </a:lnTo>
                  <a:lnTo>
                    <a:pt x="81" y="229"/>
                  </a:lnTo>
                  <a:lnTo>
                    <a:pt x="78" y="231"/>
                  </a:lnTo>
                  <a:lnTo>
                    <a:pt x="76" y="234"/>
                  </a:lnTo>
                  <a:lnTo>
                    <a:pt x="73" y="236"/>
                  </a:lnTo>
                  <a:lnTo>
                    <a:pt x="70" y="239"/>
                  </a:lnTo>
                  <a:lnTo>
                    <a:pt x="68" y="241"/>
                  </a:lnTo>
                  <a:lnTo>
                    <a:pt x="65" y="244"/>
                  </a:lnTo>
                  <a:lnTo>
                    <a:pt x="63" y="246"/>
                  </a:lnTo>
                  <a:lnTo>
                    <a:pt x="61" y="249"/>
                  </a:lnTo>
                  <a:lnTo>
                    <a:pt x="58" y="252"/>
                  </a:lnTo>
                  <a:lnTo>
                    <a:pt x="56" y="255"/>
                  </a:lnTo>
                  <a:lnTo>
                    <a:pt x="55" y="258"/>
                  </a:lnTo>
                  <a:lnTo>
                    <a:pt x="53" y="261"/>
                  </a:lnTo>
                  <a:lnTo>
                    <a:pt x="52" y="264"/>
                  </a:lnTo>
                  <a:lnTo>
                    <a:pt x="50" y="267"/>
                  </a:lnTo>
                  <a:lnTo>
                    <a:pt x="50" y="271"/>
                  </a:lnTo>
                  <a:lnTo>
                    <a:pt x="49" y="275"/>
                  </a:lnTo>
                  <a:lnTo>
                    <a:pt x="49" y="279"/>
                  </a:lnTo>
                  <a:lnTo>
                    <a:pt x="49" y="283"/>
                  </a:lnTo>
                  <a:lnTo>
                    <a:pt x="49" y="287"/>
                  </a:lnTo>
                  <a:lnTo>
                    <a:pt x="50" y="291"/>
                  </a:lnTo>
                  <a:lnTo>
                    <a:pt x="51" y="296"/>
                  </a:lnTo>
                  <a:lnTo>
                    <a:pt x="53" y="300"/>
                  </a:lnTo>
                  <a:lnTo>
                    <a:pt x="55" y="305"/>
                  </a:lnTo>
                  <a:lnTo>
                    <a:pt x="58" y="313"/>
                  </a:lnTo>
                  <a:lnTo>
                    <a:pt x="60" y="316"/>
                  </a:lnTo>
                  <a:lnTo>
                    <a:pt x="62" y="319"/>
                  </a:lnTo>
                  <a:lnTo>
                    <a:pt x="65" y="323"/>
                  </a:lnTo>
                  <a:lnTo>
                    <a:pt x="67" y="325"/>
                  </a:lnTo>
                  <a:lnTo>
                    <a:pt x="69" y="328"/>
                  </a:lnTo>
                  <a:lnTo>
                    <a:pt x="72" y="331"/>
                  </a:lnTo>
                  <a:lnTo>
                    <a:pt x="74" y="333"/>
                  </a:lnTo>
                  <a:lnTo>
                    <a:pt x="76" y="335"/>
                  </a:lnTo>
                  <a:lnTo>
                    <a:pt x="79" y="338"/>
                  </a:lnTo>
                  <a:lnTo>
                    <a:pt x="81" y="340"/>
                  </a:lnTo>
                  <a:lnTo>
                    <a:pt x="83" y="342"/>
                  </a:lnTo>
                  <a:lnTo>
                    <a:pt x="86" y="345"/>
                  </a:lnTo>
                  <a:lnTo>
                    <a:pt x="88" y="347"/>
                  </a:lnTo>
                  <a:lnTo>
                    <a:pt x="90" y="349"/>
                  </a:lnTo>
                  <a:lnTo>
                    <a:pt x="92" y="352"/>
                  </a:lnTo>
                  <a:lnTo>
                    <a:pt x="94" y="354"/>
                  </a:lnTo>
                  <a:lnTo>
                    <a:pt x="95" y="357"/>
                  </a:lnTo>
                  <a:lnTo>
                    <a:pt x="97" y="359"/>
                  </a:lnTo>
                  <a:lnTo>
                    <a:pt x="98" y="363"/>
                  </a:lnTo>
                  <a:lnTo>
                    <a:pt x="100" y="365"/>
                  </a:lnTo>
                  <a:lnTo>
                    <a:pt x="101" y="369"/>
                  </a:lnTo>
                  <a:lnTo>
                    <a:pt x="102" y="372"/>
                  </a:lnTo>
                  <a:lnTo>
                    <a:pt x="103" y="376"/>
                  </a:lnTo>
                  <a:lnTo>
                    <a:pt x="104" y="380"/>
                  </a:lnTo>
                  <a:lnTo>
                    <a:pt x="104" y="384"/>
                  </a:lnTo>
                  <a:lnTo>
                    <a:pt x="104" y="389"/>
                  </a:lnTo>
                  <a:lnTo>
                    <a:pt x="104" y="393"/>
                  </a:lnTo>
                  <a:lnTo>
                    <a:pt x="104" y="399"/>
                  </a:lnTo>
                  <a:lnTo>
                    <a:pt x="103" y="404"/>
                  </a:lnTo>
                  <a:lnTo>
                    <a:pt x="102" y="410"/>
                  </a:lnTo>
                  <a:lnTo>
                    <a:pt x="101" y="415"/>
                  </a:lnTo>
                  <a:lnTo>
                    <a:pt x="101" y="419"/>
                  </a:lnTo>
                  <a:lnTo>
                    <a:pt x="100" y="423"/>
                  </a:lnTo>
                  <a:lnTo>
                    <a:pt x="99" y="429"/>
                  </a:lnTo>
                  <a:lnTo>
                    <a:pt x="98" y="434"/>
                  </a:lnTo>
                  <a:lnTo>
                    <a:pt x="98" y="441"/>
                  </a:lnTo>
                  <a:lnTo>
                    <a:pt x="97" y="447"/>
                  </a:lnTo>
                  <a:lnTo>
                    <a:pt x="96" y="454"/>
                  </a:lnTo>
                  <a:lnTo>
                    <a:pt x="94" y="462"/>
                  </a:lnTo>
                  <a:lnTo>
                    <a:pt x="94" y="469"/>
                  </a:lnTo>
                  <a:lnTo>
                    <a:pt x="92" y="477"/>
                  </a:lnTo>
                  <a:lnTo>
                    <a:pt x="91" y="485"/>
                  </a:lnTo>
                  <a:lnTo>
                    <a:pt x="90" y="494"/>
                  </a:lnTo>
                  <a:lnTo>
                    <a:pt x="88" y="502"/>
                  </a:lnTo>
                  <a:lnTo>
                    <a:pt x="87" y="511"/>
                  </a:lnTo>
                  <a:lnTo>
                    <a:pt x="86" y="519"/>
                  </a:lnTo>
                  <a:lnTo>
                    <a:pt x="85" y="527"/>
                  </a:lnTo>
                  <a:lnTo>
                    <a:pt x="84" y="535"/>
                  </a:lnTo>
                  <a:lnTo>
                    <a:pt x="82" y="543"/>
                  </a:lnTo>
                  <a:lnTo>
                    <a:pt x="81" y="551"/>
                  </a:lnTo>
                  <a:lnTo>
                    <a:pt x="80" y="558"/>
                  </a:lnTo>
                  <a:lnTo>
                    <a:pt x="78" y="565"/>
                  </a:lnTo>
                  <a:lnTo>
                    <a:pt x="78" y="571"/>
                  </a:lnTo>
                  <a:lnTo>
                    <a:pt x="76" y="577"/>
                  </a:lnTo>
                  <a:lnTo>
                    <a:pt x="75" y="583"/>
                  </a:lnTo>
                  <a:lnTo>
                    <a:pt x="74" y="587"/>
                  </a:lnTo>
                  <a:lnTo>
                    <a:pt x="74" y="592"/>
                  </a:lnTo>
                  <a:lnTo>
                    <a:pt x="72" y="595"/>
                  </a:lnTo>
                  <a:lnTo>
                    <a:pt x="72" y="598"/>
                  </a:lnTo>
                  <a:lnTo>
                    <a:pt x="71" y="600"/>
                  </a:lnTo>
                  <a:lnTo>
                    <a:pt x="71" y="601"/>
                  </a:lnTo>
                  <a:lnTo>
                    <a:pt x="64" y="607"/>
                  </a:lnTo>
                  <a:lnTo>
                    <a:pt x="61" y="609"/>
                  </a:lnTo>
                  <a:lnTo>
                    <a:pt x="58" y="611"/>
                  </a:lnTo>
                  <a:lnTo>
                    <a:pt x="55" y="612"/>
                  </a:lnTo>
                  <a:lnTo>
                    <a:pt x="52" y="613"/>
                  </a:lnTo>
                  <a:lnTo>
                    <a:pt x="49" y="614"/>
                  </a:lnTo>
                  <a:lnTo>
                    <a:pt x="46" y="615"/>
                  </a:lnTo>
                  <a:lnTo>
                    <a:pt x="44" y="615"/>
                  </a:lnTo>
                  <a:lnTo>
                    <a:pt x="41" y="615"/>
                  </a:lnTo>
                  <a:lnTo>
                    <a:pt x="38" y="615"/>
                  </a:lnTo>
                  <a:lnTo>
                    <a:pt x="35" y="615"/>
                  </a:lnTo>
                  <a:lnTo>
                    <a:pt x="33" y="615"/>
                  </a:lnTo>
                  <a:lnTo>
                    <a:pt x="30" y="615"/>
                  </a:lnTo>
                  <a:lnTo>
                    <a:pt x="28" y="615"/>
                  </a:lnTo>
                  <a:lnTo>
                    <a:pt x="26" y="615"/>
                  </a:lnTo>
                  <a:lnTo>
                    <a:pt x="23" y="615"/>
                  </a:lnTo>
                  <a:lnTo>
                    <a:pt x="21" y="616"/>
                  </a:lnTo>
                  <a:lnTo>
                    <a:pt x="19" y="616"/>
                  </a:lnTo>
                  <a:lnTo>
                    <a:pt x="17" y="617"/>
                  </a:lnTo>
                  <a:lnTo>
                    <a:pt x="15" y="618"/>
                  </a:lnTo>
                  <a:lnTo>
                    <a:pt x="13" y="619"/>
                  </a:lnTo>
                  <a:lnTo>
                    <a:pt x="11" y="621"/>
                  </a:lnTo>
                  <a:lnTo>
                    <a:pt x="9" y="623"/>
                  </a:lnTo>
                  <a:lnTo>
                    <a:pt x="8" y="625"/>
                  </a:lnTo>
                  <a:lnTo>
                    <a:pt x="6" y="628"/>
                  </a:lnTo>
                  <a:lnTo>
                    <a:pt x="5" y="631"/>
                  </a:lnTo>
                  <a:lnTo>
                    <a:pt x="4" y="635"/>
                  </a:lnTo>
                  <a:lnTo>
                    <a:pt x="2" y="640"/>
                  </a:lnTo>
                  <a:lnTo>
                    <a:pt x="1" y="645"/>
                  </a:lnTo>
                  <a:lnTo>
                    <a:pt x="0" y="651"/>
                  </a:lnTo>
                  <a:lnTo>
                    <a:pt x="0" y="658"/>
                  </a:lnTo>
                  <a:lnTo>
                    <a:pt x="0" y="673"/>
                  </a:lnTo>
                  <a:lnTo>
                    <a:pt x="1" y="681"/>
                  </a:lnTo>
                  <a:lnTo>
                    <a:pt x="4" y="688"/>
                  </a:lnTo>
                  <a:lnTo>
                    <a:pt x="7" y="695"/>
                  </a:lnTo>
                  <a:lnTo>
                    <a:pt x="11" y="702"/>
                  </a:lnTo>
                  <a:lnTo>
                    <a:pt x="16" y="709"/>
                  </a:lnTo>
                  <a:lnTo>
                    <a:pt x="22" y="715"/>
                  </a:lnTo>
                  <a:lnTo>
                    <a:pt x="28" y="722"/>
                  </a:lnTo>
                  <a:lnTo>
                    <a:pt x="34" y="728"/>
                  </a:lnTo>
                  <a:lnTo>
                    <a:pt x="42" y="734"/>
                  </a:lnTo>
                  <a:lnTo>
                    <a:pt x="50" y="739"/>
                  </a:lnTo>
                  <a:lnTo>
                    <a:pt x="58" y="745"/>
                  </a:lnTo>
                  <a:lnTo>
                    <a:pt x="66" y="750"/>
                  </a:lnTo>
                  <a:lnTo>
                    <a:pt x="75" y="755"/>
                  </a:lnTo>
                  <a:lnTo>
                    <a:pt x="84" y="759"/>
                  </a:lnTo>
                  <a:lnTo>
                    <a:pt x="94" y="763"/>
                  </a:lnTo>
                  <a:lnTo>
                    <a:pt x="103" y="767"/>
                  </a:lnTo>
                  <a:lnTo>
                    <a:pt x="113" y="771"/>
                  </a:lnTo>
                  <a:lnTo>
                    <a:pt x="122" y="774"/>
                  </a:lnTo>
                  <a:lnTo>
                    <a:pt x="132" y="777"/>
                  </a:lnTo>
                  <a:lnTo>
                    <a:pt x="142" y="779"/>
                  </a:lnTo>
                  <a:lnTo>
                    <a:pt x="151" y="781"/>
                  </a:lnTo>
                  <a:lnTo>
                    <a:pt x="160" y="783"/>
                  </a:lnTo>
                  <a:lnTo>
                    <a:pt x="169" y="785"/>
                  </a:lnTo>
                  <a:lnTo>
                    <a:pt x="178" y="785"/>
                  </a:lnTo>
                  <a:lnTo>
                    <a:pt x="186" y="786"/>
                  </a:lnTo>
                  <a:lnTo>
                    <a:pt x="194" y="786"/>
                  </a:lnTo>
                  <a:lnTo>
                    <a:pt x="202" y="786"/>
                  </a:lnTo>
                  <a:lnTo>
                    <a:pt x="209" y="785"/>
                  </a:lnTo>
                  <a:lnTo>
                    <a:pt x="215" y="784"/>
                  </a:lnTo>
                  <a:lnTo>
                    <a:pt x="221" y="78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7" name="Freeform 43"/>
            <p:cNvSpPr>
              <a:spLocks/>
            </p:cNvSpPr>
            <p:nvPr/>
          </p:nvSpPr>
          <p:spPr bwMode="auto">
            <a:xfrm>
              <a:off x="2782" y="1080"/>
              <a:ext cx="99" cy="174"/>
            </a:xfrm>
            <a:custGeom>
              <a:avLst/>
              <a:gdLst/>
              <a:ahLst/>
              <a:cxnLst>
                <a:cxn ang="0">
                  <a:pos x="50" y="173"/>
                </a:cxn>
                <a:cxn ang="0">
                  <a:pos x="53" y="161"/>
                </a:cxn>
                <a:cxn ang="0">
                  <a:pos x="53" y="155"/>
                </a:cxn>
                <a:cxn ang="0">
                  <a:pos x="53" y="150"/>
                </a:cxn>
                <a:cxn ang="0">
                  <a:pos x="53" y="145"/>
                </a:cxn>
                <a:cxn ang="0">
                  <a:pos x="52" y="140"/>
                </a:cxn>
                <a:cxn ang="0">
                  <a:pos x="50" y="135"/>
                </a:cxn>
                <a:cxn ang="0">
                  <a:pos x="49" y="130"/>
                </a:cxn>
                <a:cxn ang="0">
                  <a:pos x="46" y="126"/>
                </a:cxn>
                <a:cxn ang="0">
                  <a:pos x="44" y="121"/>
                </a:cxn>
                <a:cxn ang="0">
                  <a:pos x="42" y="117"/>
                </a:cxn>
                <a:cxn ang="0">
                  <a:pos x="39" y="113"/>
                </a:cxn>
                <a:cxn ang="0">
                  <a:pos x="36" y="109"/>
                </a:cxn>
                <a:cxn ang="0">
                  <a:pos x="33" y="104"/>
                </a:cxn>
                <a:cxn ang="0">
                  <a:pos x="30" y="100"/>
                </a:cxn>
                <a:cxn ang="0">
                  <a:pos x="26" y="96"/>
                </a:cxn>
                <a:cxn ang="0">
                  <a:pos x="23" y="92"/>
                </a:cxn>
                <a:cxn ang="0">
                  <a:pos x="20" y="88"/>
                </a:cxn>
                <a:cxn ang="0">
                  <a:pos x="17" y="84"/>
                </a:cxn>
                <a:cxn ang="0">
                  <a:pos x="14" y="80"/>
                </a:cxn>
                <a:cxn ang="0">
                  <a:pos x="11" y="76"/>
                </a:cxn>
                <a:cxn ang="0">
                  <a:pos x="8" y="71"/>
                </a:cxn>
                <a:cxn ang="0">
                  <a:pos x="6" y="67"/>
                </a:cxn>
                <a:cxn ang="0">
                  <a:pos x="4" y="62"/>
                </a:cxn>
                <a:cxn ang="0">
                  <a:pos x="2" y="58"/>
                </a:cxn>
                <a:cxn ang="0">
                  <a:pos x="1" y="53"/>
                </a:cxn>
                <a:cxn ang="0">
                  <a:pos x="0" y="48"/>
                </a:cxn>
                <a:cxn ang="0">
                  <a:pos x="0" y="43"/>
                </a:cxn>
                <a:cxn ang="0">
                  <a:pos x="0" y="38"/>
                </a:cxn>
                <a:cxn ang="0">
                  <a:pos x="0" y="32"/>
                </a:cxn>
                <a:cxn ang="0">
                  <a:pos x="1" y="26"/>
                </a:cxn>
                <a:cxn ang="0">
                  <a:pos x="3" y="20"/>
                </a:cxn>
                <a:cxn ang="0">
                  <a:pos x="8" y="18"/>
                </a:cxn>
                <a:cxn ang="0">
                  <a:pos x="11" y="18"/>
                </a:cxn>
                <a:cxn ang="0">
                  <a:pos x="14" y="16"/>
                </a:cxn>
                <a:cxn ang="0">
                  <a:pos x="17" y="16"/>
                </a:cxn>
                <a:cxn ang="0">
                  <a:pos x="20" y="15"/>
                </a:cxn>
                <a:cxn ang="0">
                  <a:pos x="23" y="14"/>
                </a:cxn>
                <a:cxn ang="0">
                  <a:pos x="26" y="13"/>
                </a:cxn>
                <a:cxn ang="0">
                  <a:pos x="29" y="12"/>
                </a:cxn>
                <a:cxn ang="0">
                  <a:pos x="32" y="11"/>
                </a:cxn>
                <a:cxn ang="0">
                  <a:pos x="35" y="10"/>
                </a:cxn>
                <a:cxn ang="0">
                  <a:pos x="38" y="9"/>
                </a:cxn>
                <a:cxn ang="0">
                  <a:pos x="40" y="8"/>
                </a:cxn>
                <a:cxn ang="0">
                  <a:pos x="44" y="7"/>
                </a:cxn>
                <a:cxn ang="0">
                  <a:pos x="46" y="6"/>
                </a:cxn>
                <a:cxn ang="0">
                  <a:pos x="50" y="6"/>
                </a:cxn>
                <a:cxn ang="0">
                  <a:pos x="52" y="5"/>
                </a:cxn>
                <a:cxn ang="0">
                  <a:pos x="55" y="4"/>
                </a:cxn>
                <a:cxn ang="0">
                  <a:pos x="58" y="3"/>
                </a:cxn>
                <a:cxn ang="0">
                  <a:pos x="61" y="3"/>
                </a:cxn>
                <a:cxn ang="0">
                  <a:pos x="64" y="2"/>
                </a:cxn>
                <a:cxn ang="0">
                  <a:pos x="67" y="2"/>
                </a:cxn>
                <a:cxn ang="0">
                  <a:pos x="70" y="1"/>
                </a:cxn>
                <a:cxn ang="0">
                  <a:pos x="73" y="1"/>
                </a:cxn>
                <a:cxn ang="0">
                  <a:pos x="76" y="1"/>
                </a:cxn>
                <a:cxn ang="0">
                  <a:pos x="79" y="0"/>
                </a:cxn>
                <a:cxn ang="0">
                  <a:pos x="82" y="0"/>
                </a:cxn>
                <a:cxn ang="0">
                  <a:pos x="86" y="0"/>
                </a:cxn>
                <a:cxn ang="0">
                  <a:pos x="88" y="0"/>
                </a:cxn>
                <a:cxn ang="0">
                  <a:pos x="92" y="1"/>
                </a:cxn>
                <a:cxn ang="0">
                  <a:pos x="95" y="1"/>
                </a:cxn>
                <a:cxn ang="0">
                  <a:pos x="98" y="2"/>
                </a:cxn>
              </a:cxnLst>
              <a:rect l="0" t="0" r="r" b="b"/>
              <a:pathLst>
                <a:path w="99" h="174">
                  <a:moveTo>
                    <a:pt x="50" y="173"/>
                  </a:moveTo>
                  <a:lnTo>
                    <a:pt x="53" y="161"/>
                  </a:lnTo>
                  <a:lnTo>
                    <a:pt x="53" y="155"/>
                  </a:lnTo>
                  <a:lnTo>
                    <a:pt x="53" y="150"/>
                  </a:lnTo>
                  <a:lnTo>
                    <a:pt x="53" y="145"/>
                  </a:lnTo>
                  <a:lnTo>
                    <a:pt x="52" y="140"/>
                  </a:lnTo>
                  <a:lnTo>
                    <a:pt x="50" y="135"/>
                  </a:lnTo>
                  <a:lnTo>
                    <a:pt x="49" y="130"/>
                  </a:lnTo>
                  <a:lnTo>
                    <a:pt x="46" y="126"/>
                  </a:lnTo>
                  <a:lnTo>
                    <a:pt x="44" y="121"/>
                  </a:lnTo>
                  <a:lnTo>
                    <a:pt x="42" y="117"/>
                  </a:lnTo>
                  <a:lnTo>
                    <a:pt x="39" y="113"/>
                  </a:lnTo>
                  <a:lnTo>
                    <a:pt x="36" y="109"/>
                  </a:lnTo>
                  <a:lnTo>
                    <a:pt x="33" y="104"/>
                  </a:lnTo>
                  <a:lnTo>
                    <a:pt x="30" y="100"/>
                  </a:lnTo>
                  <a:lnTo>
                    <a:pt x="26" y="96"/>
                  </a:lnTo>
                  <a:lnTo>
                    <a:pt x="23" y="92"/>
                  </a:lnTo>
                  <a:lnTo>
                    <a:pt x="20" y="88"/>
                  </a:lnTo>
                  <a:lnTo>
                    <a:pt x="17" y="84"/>
                  </a:lnTo>
                  <a:lnTo>
                    <a:pt x="14" y="80"/>
                  </a:lnTo>
                  <a:lnTo>
                    <a:pt x="11" y="76"/>
                  </a:lnTo>
                  <a:lnTo>
                    <a:pt x="8" y="71"/>
                  </a:lnTo>
                  <a:lnTo>
                    <a:pt x="6" y="67"/>
                  </a:lnTo>
                  <a:lnTo>
                    <a:pt x="4" y="62"/>
                  </a:lnTo>
                  <a:lnTo>
                    <a:pt x="2" y="58"/>
                  </a:lnTo>
                  <a:lnTo>
                    <a:pt x="1" y="53"/>
                  </a:lnTo>
                  <a:lnTo>
                    <a:pt x="0" y="48"/>
                  </a:lnTo>
                  <a:lnTo>
                    <a:pt x="0" y="43"/>
                  </a:lnTo>
                  <a:lnTo>
                    <a:pt x="0" y="38"/>
                  </a:lnTo>
                  <a:lnTo>
                    <a:pt x="0" y="32"/>
                  </a:lnTo>
                  <a:lnTo>
                    <a:pt x="1" y="26"/>
                  </a:lnTo>
                  <a:lnTo>
                    <a:pt x="3" y="20"/>
                  </a:lnTo>
                  <a:lnTo>
                    <a:pt x="8" y="18"/>
                  </a:lnTo>
                  <a:lnTo>
                    <a:pt x="11" y="18"/>
                  </a:lnTo>
                  <a:lnTo>
                    <a:pt x="14" y="16"/>
                  </a:lnTo>
                  <a:lnTo>
                    <a:pt x="17" y="16"/>
                  </a:lnTo>
                  <a:lnTo>
                    <a:pt x="20" y="15"/>
                  </a:lnTo>
                  <a:lnTo>
                    <a:pt x="23" y="14"/>
                  </a:lnTo>
                  <a:lnTo>
                    <a:pt x="26" y="13"/>
                  </a:lnTo>
                  <a:lnTo>
                    <a:pt x="29" y="12"/>
                  </a:lnTo>
                  <a:lnTo>
                    <a:pt x="32" y="11"/>
                  </a:lnTo>
                  <a:lnTo>
                    <a:pt x="35" y="10"/>
                  </a:lnTo>
                  <a:lnTo>
                    <a:pt x="38" y="9"/>
                  </a:lnTo>
                  <a:lnTo>
                    <a:pt x="40" y="8"/>
                  </a:lnTo>
                  <a:lnTo>
                    <a:pt x="44" y="7"/>
                  </a:lnTo>
                  <a:lnTo>
                    <a:pt x="46" y="6"/>
                  </a:lnTo>
                  <a:lnTo>
                    <a:pt x="50" y="6"/>
                  </a:lnTo>
                  <a:lnTo>
                    <a:pt x="52" y="5"/>
                  </a:lnTo>
                  <a:lnTo>
                    <a:pt x="55" y="4"/>
                  </a:lnTo>
                  <a:lnTo>
                    <a:pt x="58" y="3"/>
                  </a:lnTo>
                  <a:lnTo>
                    <a:pt x="61" y="3"/>
                  </a:lnTo>
                  <a:lnTo>
                    <a:pt x="64" y="2"/>
                  </a:lnTo>
                  <a:lnTo>
                    <a:pt x="67" y="2"/>
                  </a:lnTo>
                  <a:lnTo>
                    <a:pt x="70" y="1"/>
                  </a:lnTo>
                  <a:lnTo>
                    <a:pt x="73" y="1"/>
                  </a:lnTo>
                  <a:lnTo>
                    <a:pt x="76" y="1"/>
                  </a:lnTo>
                  <a:lnTo>
                    <a:pt x="79" y="0"/>
                  </a:lnTo>
                  <a:lnTo>
                    <a:pt x="82" y="0"/>
                  </a:lnTo>
                  <a:lnTo>
                    <a:pt x="86" y="0"/>
                  </a:lnTo>
                  <a:lnTo>
                    <a:pt x="88" y="0"/>
                  </a:lnTo>
                  <a:lnTo>
                    <a:pt x="92" y="1"/>
                  </a:lnTo>
                  <a:lnTo>
                    <a:pt x="95" y="1"/>
                  </a:lnTo>
                  <a:lnTo>
                    <a:pt x="98" y="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8" name="Freeform 44"/>
            <p:cNvSpPr>
              <a:spLocks/>
            </p:cNvSpPr>
            <p:nvPr/>
          </p:nvSpPr>
          <p:spPr bwMode="auto">
            <a:xfrm>
              <a:off x="2531" y="2533"/>
              <a:ext cx="475" cy="218"/>
            </a:xfrm>
            <a:custGeom>
              <a:avLst/>
              <a:gdLst/>
              <a:ahLst/>
              <a:cxnLst>
                <a:cxn ang="0">
                  <a:pos x="467" y="217"/>
                </a:cxn>
                <a:cxn ang="0">
                  <a:pos x="473" y="186"/>
                </a:cxn>
                <a:cxn ang="0">
                  <a:pos x="474" y="173"/>
                </a:cxn>
                <a:cxn ang="0">
                  <a:pos x="473" y="161"/>
                </a:cxn>
                <a:cxn ang="0">
                  <a:pos x="471" y="151"/>
                </a:cxn>
                <a:cxn ang="0">
                  <a:pos x="468" y="141"/>
                </a:cxn>
                <a:cxn ang="0">
                  <a:pos x="464" y="133"/>
                </a:cxn>
                <a:cxn ang="0">
                  <a:pos x="459" y="125"/>
                </a:cxn>
                <a:cxn ang="0">
                  <a:pos x="452" y="118"/>
                </a:cxn>
                <a:cxn ang="0">
                  <a:pos x="445" y="113"/>
                </a:cxn>
                <a:cxn ang="0">
                  <a:pos x="437" y="108"/>
                </a:cxn>
                <a:cxn ang="0">
                  <a:pos x="428" y="104"/>
                </a:cxn>
                <a:cxn ang="0">
                  <a:pos x="419" y="100"/>
                </a:cxn>
                <a:cxn ang="0">
                  <a:pos x="408" y="97"/>
                </a:cxn>
                <a:cxn ang="0">
                  <a:pos x="398" y="95"/>
                </a:cxn>
                <a:cxn ang="0">
                  <a:pos x="387" y="93"/>
                </a:cxn>
                <a:cxn ang="0">
                  <a:pos x="375" y="92"/>
                </a:cxn>
                <a:cxn ang="0">
                  <a:pos x="364" y="91"/>
                </a:cxn>
                <a:cxn ang="0">
                  <a:pos x="352" y="90"/>
                </a:cxn>
                <a:cxn ang="0">
                  <a:pos x="341" y="89"/>
                </a:cxn>
                <a:cxn ang="0">
                  <a:pos x="329" y="89"/>
                </a:cxn>
                <a:cxn ang="0">
                  <a:pos x="317" y="88"/>
                </a:cxn>
                <a:cxn ang="0">
                  <a:pos x="305" y="88"/>
                </a:cxn>
                <a:cxn ang="0">
                  <a:pos x="294" y="87"/>
                </a:cxn>
                <a:cxn ang="0">
                  <a:pos x="283" y="87"/>
                </a:cxn>
                <a:cxn ang="0">
                  <a:pos x="273" y="86"/>
                </a:cxn>
                <a:cxn ang="0">
                  <a:pos x="263" y="85"/>
                </a:cxn>
                <a:cxn ang="0">
                  <a:pos x="253" y="84"/>
                </a:cxn>
                <a:cxn ang="0">
                  <a:pos x="244" y="82"/>
                </a:cxn>
                <a:cxn ang="0">
                  <a:pos x="236" y="80"/>
                </a:cxn>
                <a:cxn ang="0">
                  <a:pos x="229" y="77"/>
                </a:cxn>
                <a:cxn ang="0">
                  <a:pos x="222" y="74"/>
                </a:cxn>
                <a:cxn ang="0">
                  <a:pos x="211" y="67"/>
                </a:cxn>
                <a:cxn ang="0">
                  <a:pos x="205" y="64"/>
                </a:cxn>
                <a:cxn ang="0">
                  <a:pos x="199" y="60"/>
                </a:cxn>
                <a:cxn ang="0">
                  <a:pos x="193" y="57"/>
                </a:cxn>
                <a:cxn ang="0">
                  <a:pos x="187" y="53"/>
                </a:cxn>
                <a:cxn ang="0">
                  <a:pos x="180" y="49"/>
                </a:cxn>
                <a:cxn ang="0">
                  <a:pos x="173" y="45"/>
                </a:cxn>
                <a:cxn ang="0">
                  <a:pos x="167" y="41"/>
                </a:cxn>
                <a:cxn ang="0">
                  <a:pos x="159" y="38"/>
                </a:cxn>
                <a:cxn ang="0">
                  <a:pos x="152" y="34"/>
                </a:cxn>
                <a:cxn ang="0">
                  <a:pos x="145" y="31"/>
                </a:cxn>
                <a:cxn ang="0">
                  <a:pos x="137" y="27"/>
                </a:cxn>
                <a:cxn ang="0">
                  <a:pos x="130" y="24"/>
                </a:cxn>
                <a:cxn ang="0">
                  <a:pos x="122" y="21"/>
                </a:cxn>
                <a:cxn ang="0">
                  <a:pos x="115" y="17"/>
                </a:cxn>
                <a:cxn ang="0">
                  <a:pos x="107" y="15"/>
                </a:cxn>
                <a:cxn ang="0">
                  <a:pos x="99" y="12"/>
                </a:cxn>
                <a:cxn ang="0">
                  <a:pos x="92" y="9"/>
                </a:cxn>
                <a:cxn ang="0">
                  <a:pos x="84" y="7"/>
                </a:cxn>
                <a:cxn ang="0">
                  <a:pos x="77" y="5"/>
                </a:cxn>
                <a:cxn ang="0">
                  <a:pos x="69" y="3"/>
                </a:cxn>
                <a:cxn ang="0">
                  <a:pos x="61" y="2"/>
                </a:cxn>
                <a:cxn ang="0">
                  <a:pos x="54" y="1"/>
                </a:cxn>
                <a:cxn ang="0">
                  <a:pos x="47" y="0"/>
                </a:cxn>
                <a:cxn ang="0">
                  <a:pos x="40" y="0"/>
                </a:cxn>
                <a:cxn ang="0">
                  <a:pos x="33" y="0"/>
                </a:cxn>
                <a:cxn ang="0">
                  <a:pos x="26" y="0"/>
                </a:cxn>
                <a:cxn ang="0">
                  <a:pos x="19" y="1"/>
                </a:cxn>
                <a:cxn ang="0">
                  <a:pos x="13" y="2"/>
                </a:cxn>
                <a:cxn ang="0">
                  <a:pos x="6" y="4"/>
                </a:cxn>
                <a:cxn ang="0">
                  <a:pos x="0" y="7"/>
                </a:cxn>
              </a:cxnLst>
              <a:rect l="0" t="0" r="r" b="b"/>
              <a:pathLst>
                <a:path w="475" h="218">
                  <a:moveTo>
                    <a:pt x="467" y="217"/>
                  </a:moveTo>
                  <a:lnTo>
                    <a:pt x="473" y="186"/>
                  </a:lnTo>
                  <a:lnTo>
                    <a:pt x="474" y="173"/>
                  </a:lnTo>
                  <a:lnTo>
                    <a:pt x="473" y="161"/>
                  </a:lnTo>
                  <a:lnTo>
                    <a:pt x="471" y="151"/>
                  </a:lnTo>
                  <a:lnTo>
                    <a:pt x="468" y="141"/>
                  </a:lnTo>
                  <a:lnTo>
                    <a:pt x="464" y="133"/>
                  </a:lnTo>
                  <a:lnTo>
                    <a:pt x="459" y="125"/>
                  </a:lnTo>
                  <a:lnTo>
                    <a:pt x="452" y="118"/>
                  </a:lnTo>
                  <a:lnTo>
                    <a:pt x="445" y="113"/>
                  </a:lnTo>
                  <a:lnTo>
                    <a:pt x="437" y="108"/>
                  </a:lnTo>
                  <a:lnTo>
                    <a:pt x="428" y="104"/>
                  </a:lnTo>
                  <a:lnTo>
                    <a:pt x="419" y="100"/>
                  </a:lnTo>
                  <a:lnTo>
                    <a:pt x="408" y="97"/>
                  </a:lnTo>
                  <a:lnTo>
                    <a:pt x="398" y="95"/>
                  </a:lnTo>
                  <a:lnTo>
                    <a:pt x="387" y="93"/>
                  </a:lnTo>
                  <a:lnTo>
                    <a:pt x="375" y="92"/>
                  </a:lnTo>
                  <a:lnTo>
                    <a:pt x="364" y="91"/>
                  </a:lnTo>
                  <a:lnTo>
                    <a:pt x="352" y="90"/>
                  </a:lnTo>
                  <a:lnTo>
                    <a:pt x="341" y="89"/>
                  </a:lnTo>
                  <a:lnTo>
                    <a:pt x="329" y="89"/>
                  </a:lnTo>
                  <a:lnTo>
                    <a:pt x="317" y="88"/>
                  </a:lnTo>
                  <a:lnTo>
                    <a:pt x="305" y="88"/>
                  </a:lnTo>
                  <a:lnTo>
                    <a:pt x="294" y="87"/>
                  </a:lnTo>
                  <a:lnTo>
                    <a:pt x="283" y="87"/>
                  </a:lnTo>
                  <a:lnTo>
                    <a:pt x="273" y="86"/>
                  </a:lnTo>
                  <a:lnTo>
                    <a:pt x="263" y="85"/>
                  </a:lnTo>
                  <a:lnTo>
                    <a:pt x="253" y="84"/>
                  </a:lnTo>
                  <a:lnTo>
                    <a:pt x="244" y="82"/>
                  </a:lnTo>
                  <a:lnTo>
                    <a:pt x="236" y="80"/>
                  </a:lnTo>
                  <a:lnTo>
                    <a:pt x="229" y="77"/>
                  </a:lnTo>
                  <a:lnTo>
                    <a:pt x="222" y="74"/>
                  </a:lnTo>
                  <a:lnTo>
                    <a:pt x="211" y="67"/>
                  </a:lnTo>
                  <a:lnTo>
                    <a:pt x="205" y="64"/>
                  </a:lnTo>
                  <a:lnTo>
                    <a:pt x="199" y="60"/>
                  </a:lnTo>
                  <a:lnTo>
                    <a:pt x="193" y="57"/>
                  </a:lnTo>
                  <a:lnTo>
                    <a:pt x="187" y="53"/>
                  </a:lnTo>
                  <a:lnTo>
                    <a:pt x="180" y="49"/>
                  </a:lnTo>
                  <a:lnTo>
                    <a:pt x="173" y="45"/>
                  </a:lnTo>
                  <a:lnTo>
                    <a:pt x="167" y="41"/>
                  </a:lnTo>
                  <a:lnTo>
                    <a:pt x="159" y="38"/>
                  </a:lnTo>
                  <a:lnTo>
                    <a:pt x="152" y="34"/>
                  </a:lnTo>
                  <a:lnTo>
                    <a:pt x="145" y="31"/>
                  </a:lnTo>
                  <a:lnTo>
                    <a:pt x="137" y="27"/>
                  </a:lnTo>
                  <a:lnTo>
                    <a:pt x="130" y="24"/>
                  </a:lnTo>
                  <a:lnTo>
                    <a:pt x="122" y="21"/>
                  </a:lnTo>
                  <a:lnTo>
                    <a:pt x="115" y="17"/>
                  </a:lnTo>
                  <a:lnTo>
                    <a:pt x="107" y="15"/>
                  </a:lnTo>
                  <a:lnTo>
                    <a:pt x="99" y="12"/>
                  </a:lnTo>
                  <a:lnTo>
                    <a:pt x="92" y="9"/>
                  </a:lnTo>
                  <a:lnTo>
                    <a:pt x="84" y="7"/>
                  </a:lnTo>
                  <a:lnTo>
                    <a:pt x="77" y="5"/>
                  </a:lnTo>
                  <a:lnTo>
                    <a:pt x="69" y="3"/>
                  </a:lnTo>
                  <a:lnTo>
                    <a:pt x="61" y="2"/>
                  </a:lnTo>
                  <a:lnTo>
                    <a:pt x="54" y="1"/>
                  </a:lnTo>
                  <a:lnTo>
                    <a:pt x="47" y="0"/>
                  </a:lnTo>
                  <a:lnTo>
                    <a:pt x="40" y="0"/>
                  </a:lnTo>
                  <a:lnTo>
                    <a:pt x="33" y="0"/>
                  </a:lnTo>
                  <a:lnTo>
                    <a:pt x="26" y="0"/>
                  </a:lnTo>
                  <a:lnTo>
                    <a:pt x="19" y="1"/>
                  </a:lnTo>
                  <a:lnTo>
                    <a:pt x="13" y="2"/>
                  </a:lnTo>
                  <a:lnTo>
                    <a:pt x="6" y="4"/>
                  </a:lnTo>
                  <a:lnTo>
                    <a:pt x="0" y="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29" name="Freeform 45"/>
            <p:cNvSpPr>
              <a:spLocks/>
            </p:cNvSpPr>
            <p:nvPr/>
          </p:nvSpPr>
          <p:spPr bwMode="auto">
            <a:xfrm>
              <a:off x="2880" y="2406"/>
              <a:ext cx="539" cy="155"/>
            </a:xfrm>
            <a:custGeom>
              <a:avLst/>
              <a:gdLst/>
              <a:ahLst/>
              <a:cxnLst>
                <a:cxn ang="0">
                  <a:pos x="8" y="20"/>
                </a:cxn>
                <a:cxn ang="0">
                  <a:pos x="19" y="31"/>
                </a:cxn>
                <a:cxn ang="0">
                  <a:pos x="32" y="43"/>
                </a:cxn>
                <a:cxn ang="0">
                  <a:pos x="47" y="56"/>
                </a:cxn>
                <a:cxn ang="0">
                  <a:pos x="63" y="68"/>
                </a:cxn>
                <a:cxn ang="0">
                  <a:pos x="81" y="81"/>
                </a:cxn>
                <a:cxn ang="0">
                  <a:pos x="99" y="94"/>
                </a:cxn>
                <a:cxn ang="0">
                  <a:pos x="118" y="106"/>
                </a:cxn>
                <a:cxn ang="0">
                  <a:pos x="137" y="117"/>
                </a:cxn>
                <a:cxn ang="0">
                  <a:pos x="156" y="128"/>
                </a:cxn>
                <a:cxn ang="0">
                  <a:pos x="175" y="136"/>
                </a:cxn>
                <a:cxn ang="0">
                  <a:pos x="193" y="144"/>
                </a:cxn>
                <a:cxn ang="0">
                  <a:pos x="210" y="150"/>
                </a:cxn>
                <a:cxn ang="0">
                  <a:pos x="226" y="153"/>
                </a:cxn>
                <a:cxn ang="0">
                  <a:pos x="241" y="154"/>
                </a:cxn>
                <a:cxn ang="0">
                  <a:pos x="253" y="153"/>
                </a:cxn>
                <a:cxn ang="0">
                  <a:pos x="270" y="146"/>
                </a:cxn>
                <a:cxn ang="0">
                  <a:pos x="279" y="138"/>
                </a:cxn>
                <a:cxn ang="0">
                  <a:pos x="287" y="130"/>
                </a:cxn>
                <a:cxn ang="0">
                  <a:pos x="294" y="121"/>
                </a:cxn>
                <a:cxn ang="0">
                  <a:pos x="299" y="111"/>
                </a:cxn>
                <a:cxn ang="0">
                  <a:pos x="304" y="100"/>
                </a:cxn>
                <a:cxn ang="0">
                  <a:pos x="309" y="89"/>
                </a:cxn>
                <a:cxn ang="0">
                  <a:pos x="314" y="78"/>
                </a:cxn>
                <a:cxn ang="0">
                  <a:pos x="319" y="67"/>
                </a:cxn>
                <a:cxn ang="0">
                  <a:pos x="325" y="57"/>
                </a:cxn>
                <a:cxn ang="0">
                  <a:pos x="332" y="47"/>
                </a:cxn>
                <a:cxn ang="0">
                  <a:pos x="339" y="38"/>
                </a:cxn>
                <a:cxn ang="0">
                  <a:pos x="348" y="31"/>
                </a:cxn>
                <a:cxn ang="0">
                  <a:pos x="359" y="25"/>
                </a:cxn>
                <a:cxn ang="0">
                  <a:pos x="372" y="21"/>
                </a:cxn>
                <a:cxn ang="0">
                  <a:pos x="389" y="18"/>
                </a:cxn>
                <a:cxn ang="0">
                  <a:pos x="399" y="16"/>
                </a:cxn>
                <a:cxn ang="0">
                  <a:pos x="408" y="15"/>
                </a:cxn>
                <a:cxn ang="0">
                  <a:pos x="418" y="13"/>
                </a:cxn>
                <a:cxn ang="0">
                  <a:pos x="428" y="11"/>
                </a:cxn>
                <a:cxn ang="0">
                  <a:pos x="438" y="10"/>
                </a:cxn>
                <a:cxn ang="0">
                  <a:pos x="448" y="8"/>
                </a:cxn>
                <a:cxn ang="0">
                  <a:pos x="458" y="7"/>
                </a:cxn>
                <a:cxn ang="0">
                  <a:pos x="468" y="5"/>
                </a:cxn>
                <a:cxn ang="0">
                  <a:pos x="478" y="4"/>
                </a:cxn>
                <a:cxn ang="0">
                  <a:pos x="488" y="3"/>
                </a:cxn>
                <a:cxn ang="0">
                  <a:pos x="498" y="2"/>
                </a:cxn>
                <a:cxn ang="0">
                  <a:pos x="508" y="1"/>
                </a:cxn>
                <a:cxn ang="0">
                  <a:pos x="518" y="0"/>
                </a:cxn>
                <a:cxn ang="0">
                  <a:pos x="528" y="0"/>
                </a:cxn>
                <a:cxn ang="0">
                  <a:pos x="538" y="0"/>
                </a:cxn>
              </a:cxnLst>
              <a:rect l="0" t="0" r="r" b="b"/>
              <a:pathLst>
                <a:path w="539" h="155">
                  <a:moveTo>
                    <a:pt x="0" y="10"/>
                  </a:moveTo>
                  <a:lnTo>
                    <a:pt x="8" y="20"/>
                  </a:lnTo>
                  <a:lnTo>
                    <a:pt x="14" y="25"/>
                  </a:lnTo>
                  <a:lnTo>
                    <a:pt x="19" y="31"/>
                  </a:lnTo>
                  <a:lnTo>
                    <a:pt x="26" y="37"/>
                  </a:lnTo>
                  <a:lnTo>
                    <a:pt x="32" y="43"/>
                  </a:lnTo>
                  <a:lnTo>
                    <a:pt x="40" y="49"/>
                  </a:lnTo>
                  <a:lnTo>
                    <a:pt x="47" y="56"/>
                  </a:lnTo>
                  <a:lnTo>
                    <a:pt x="55" y="62"/>
                  </a:lnTo>
                  <a:lnTo>
                    <a:pt x="63" y="68"/>
                  </a:lnTo>
                  <a:lnTo>
                    <a:pt x="72" y="75"/>
                  </a:lnTo>
                  <a:lnTo>
                    <a:pt x="81" y="81"/>
                  </a:lnTo>
                  <a:lnTo>
                    <a:pt x="90" y="88"/>
                  </a:lnTo>
                  <a:lnTo>
                    <a:pt x="99" y="94"/>
                  </a:lnTo>
                  <a:lnTo>
                    <a:pt x="109" y="100"/>
                  </a:lnTo>
                  <a:lnTo>
                    <a:pt x="118" y="106"/>
                  </a:lnTo>
                  <a:lnTo>
                    <a:pt x="128" y="112"/>
                  </a:lnTo>
                  <a:lnTo>
                    <a:pt x="137" y="117"/>
                  </a:lnTo>
                  <a:lnTo>
                    <a:pt x="147" y="122"/>
                  </a:lnTo>
                  <a:lnTo>
                    <a:pt x="156" y="128"/>
                  </a:lnTo>
                  <a:lnTo>
                    <a:pt x="166" y="132"/>
                  </a:lnTo>
                  <a:lnTo>
                    <a:pt x="175" y="136"/>
                  </a:lnTo>
                  <a:lnTo>
                    <a:pt x="184" y="140"/>
                  </a:lnTo>
                  <a:lnTo>
                    <a:pt x="193" y="144"/>
                  </a:lnTo>
                  <a:lnTo>
                    <a:pt x="202" y="147"/>
                  </a:lnTo>
                  <a:lnTo>
                    <a:pt x="210" y="150"/>
                  </a:lnTo>
                  <a:lnTo>
                    <a:pt x="218" y="152"/>
                  </a:lnTo>
                  <a:lnTo>
                    <a:pt x="226" y="153"/>
                  </a:lnTo>
                  <a:lnTo>
                    <a:pt x="234" y="154"/>
                  </a:lnTo>
                  <a:lnTo>
                    <a:pt x="241" y="154"/>
                  </a:lnTo>
                  <a:lnTo>
                    <a:pt x="247" y="154"/>
                  </a:lnTo>
                  <a:lnTo>
                    <a:pt x="253" y="153"/>
                  </a:lnTo>
                  <a:lnTo>
                    <a:pt x="265" y="148"/>
                  </a:lnTo>
                  <a:lnTo>
                    <a:pt x="270" y="146"/>
                  </a:lnTo>
                  <a:lnTo>
                    <a:pt x="275" y="142"/>
                  </a:lnTo>
                  <a:lnTo>
                    <a:pt x="279" y="138"/>
                  </a:lnTo>
                  <a:lnTo>
                    <a:pt x="283" y="135"/>
                  </a:lnTo>
                  <a:lnTo>
                    <a:pt x="287" y="130"/>
                  </a:lnTo>
                  <a:lnTo>
                    <a:pt x="290" y="126"/>
                  </a:lnTo>
                  <a:lnTo>
                    <a:pt x="294" y="121"/>
                  </a:lnTo>
                  <a:lnTo>
                    <a:pt x="296" y="116"/>
                  </a:lnTo>
                  <a:lnTo>
                    <a:pt x="299" y="111"/>
                  </a:lnTo>
                  <a:lnTo>
                    <a:pt x="302" y="106"/>
                  </a:lnTo>
                  <a:lnTo>
                    <a:pt x="304" y="100"/>
                  </a:lnTo>
                  <a:lnTo>
                    <a:pt x="307" y="95"/>
                  </a:lnTo>
                  <a:lnTo>
                    <a:pt x="309" y="89"/>
                  </a:lnTo>
                  <a:lnTo>
                    <a:pt x="312" y="84"/>
                  </a:lnTo>
                  <a:lnTo>
                    <a:pt x="314" y="78"/>
                  </a:lnTo>
                  <a:lnTo>
                    <a:pt x="317" y="73"/>
                  </a:lnTo>
                  <a:lnTo>
                    <a:pt x="319" y="67"/>
                  </a:lnTo>
                  <a:lnTo>
                    <a:pt x="322" y="62"/>
                  </a:lnTo>
                  <a:lnTo>
                    <a:pt x="325" y="57"/>
                  </a:lnTo>
                  <a:lnTo>
                    <a:pt x="328" y="52"/>
                  </a:lnTo>
                  <a:lnTo>
                    <a:pt x="332" y="47"/>
                  </a:lnTo>
                  <a:lnTo>
                    <a:pt x="335" y="43"/>
                  </a:lnTo>
                  <a:lnTo>
                    <a:pt x="339" y="38"/>
                  </a:lnTo>
                  <a:lnTo>
                    <a:pt x="344" y="34"/>
                  </a:lnTo>
                  <a:lnTo>
                    <a:pt x="348" y="31"/>
                  </a:lnTo>
                  <a:lnTo>
                    <a:pt x="354" y="28"/>
                  </a:lnTo>
                  <a:lnTo>
                    <a:pt x="359" y="25"/>
                  </a:lnTo>
                  <a:lnTo>
                    <a:pt x="366" y="23"/>
                  </a:lnTo>
                  <a:lnTo>
                    <a:pt x="372" y="21"/>
                  </a:lnTo>
                  <a:lnTo>
                    <a:pt x="380" y="20"/>
                  </a:lnTo>
                  <a:lnTo>
                    <a:pt x="389" y="18"/>
                  </a:lnTo>
                  <a:lnTo>
                    <a:pt x="394" y="17"/>
                  </a:lnTo>
                  <a:lnTo>
                    <a:pt x="399" y="16"/>
                  </a:lnTo>
                  <a:lnTo>
                    <a:pt x="404" y="16"/>
                  </a:lnTo>
                  <a:lnTo>
                    <a:pt x="408" y="15"/>
                  </a:lnTo>
                  <a:lnTo>
                    <a:pt x="414" y="14"/>
                  </a:lnTo>
                  <a:lnTo>
                    <a:pt x="418" y="13"/>
                  </a:lnTo>
                  <a:lnTo>
                    <a:pt x="424" y="12"/>
                  </a:lnTo>
                  <a:lnTo>
                    <a:pt x="428" y="11"/>
                  </a:lnTo>
                  <a:lnTo>
                    <a:pt x="433" y="10"/>
                  </a:lnTo>
                  <a:lnTo>
                    <a:pt x="438" y="10"/>
                  </a:lnTo>
                  <a:lnTo>
                    <a:pt x="443" y="9"/>
                  </a:lnTo>
                  <a:lnTo>
                    <a:pt x="448" y="8"/>
                  </a:lnTo>
                  <a:lnTo>
                    <a:pt x="454" y="7"/>
                  </a:lnTo>
                  <a:lnTo>
                    <a:pt x="458" y="7"/>
                  </a:lnTo>
                  <a:lnTo>
                    <a:pt x="464" y="6"/>
                  </a:lnTo>
                  <a:lnTo>
                    <a:pt x="468" y="5"/>
                  </a:lnTo>
                  <a:lnTo>
                    <a:pt x="474" y="4"/>
                  </a:lnTo>
                  <a:lnTo>
                    <a:pt x="478" y="4"/>
                  </a:lnTo>
                  <a:lnTo>
                    <a:pt x="484" y="3"/>
                  </a:lnTo>
                  <a:lnTo>
                    <a:pt x="488" y="3"/>
                  </a:lnTo>
                  <a:lnTo>
                    <a:pt x="494" y="2"/>
                  </a:lnTo>
                  <a:lnTo>
                    <a:pt x="498" y="2"/>
                  </a:lnTo>
                  <a:lnTo>
                    <a:pt x="504" y="1"/>
                  </a:lnTo>
                  <a:lnTo>
                    <a:pt x="508" y="1"/>
                  </a:lnTo>
                  <a:lnTo>
                    <a:pt x="513" y="1"/>
                  </a:lnTo>
                  <a:lnTo>
                    <a:pt x="518" y="0"/>
                  </a:lnTo>
                  <a:lnTo>
                    <a:pt x="523" y="0"/>
                  </a:lnTo>
                  <a:lnTo>
                    <a:pt x="528" y="0"/>
                  </a:lnTo>
                  <a:lnTo>
                    <a:pt x="533" y="0"/>
                  </a:lnTo>
                  <a:lnTo>
                    <a:pt x="538"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30" name="Freeform 46"/>
            <p:cNvSpPr>
              <a:spLocks/>
            </p:cNvSpPr>
            <p:nvPr/>
          </p:nvSpPr>
          <p:spPr bwMode="auto">
            <a:xfrm>
              <a:off x="3109" y="2061"/>
              <a:ext cx="453" cy="318"/>
            </a:xfrm>
            <a:custGeom>
              <a:avLst/>
              <a:gdLst/>
              <a:ahLst/>
              <a:cxnLst>
                <a:cxn ang="0">
                  <a:pos x="0" y="297"/>
                </a:cxn>
                <a:cxn ang="0">
                  <a:pos x="6" y="280"/>
                </a:cxn>
                <a:cxn ang="0">
                  <a:pos x="17" y="264"/>
                </a:cxn>
                <a:cxn ang="0">
                  <a:pos x="32" y="249"/>
                </a:cxn>
                <a:cxn ang="0">
                  <a:pos x="51" y="235"/>
                </a:cxn>
                <a:cxn ang="0">
                  <a:pos x="74" y="222"/>
                </a:cxn>
                <a:cxn ang="0">
                  <a:pos x="98" y="210"/>
                </a:cxn>
                <a:cxn ang="0">
                  <a:pos x="125" y="199"/>
                </a:cxn>
                <a:cxn ang="0">
                  <a:pos x="151" y="187"/>
                </a:cxn>
                <a:cxn ang="0">
                  <a:pos x="179" y="177"/>
                </a:cxn>
                <a:cxn ang="0">
                  <a:pos x="206" y="167"/>
                </a:cxn>
                <a:cxn ang="0">
                  <a:pos x="231" y="157"/>
                </a:cxn>
                <a:cxn ang="0">
                  <a:pos x="255" y="147"/>
                </a:cxn>
                <a:cxn ang="0">
                  <a:pos x="277" y="137"/>
                </a:cxn>
                <a:cxn ang="0">
                  <a:pos x="295" y="127"/>
                </a:cxn>
                <a:cxn ang="0">
                  <a:pos x="309" y="117"/>
                </a:cxn>
                <a:cxn ang="0">
                  <a:pos x="320" y="105"/>
                </a:cxn>
                <a:cxn ang="0">
                  <a:pos x="327" y="97"/>
                </a:cxn>
                <a:cxn ang="0">
                  <a:pos x="333" y="89"/>
                </a:cxn>
                <a:cxn ang="0">
                  <a:pos x="338" y="81"/>
                </a:cxn>
                <a:cxn ang="0">
                  <a:pos x="344" y="72"/>
                </a:cxn>
                <a:cxn ang="0">
                  <a:pos x="349" y="63"/>
                </a:cxn>
                <a:cxn ang="0">
                  <a:pos x="355" y="55"/>
                </a:cxn>
                <a:cxn ang="0">
                  <a:pos x="360" y="47"/>
                </a:cxn>
                <a:cxn ang="0">
                  <a:pos x="366" y="39"/>
                </a:cxn>
                <a:cxn ang="0">
                  <a:pos x="372" y="31"/>
                </a:cxn>
                <a:cxn ang="0">
                  <a:pos x="379" y="24"/>
                </a:cxn>
                <a:cxn ang="0">
                  <a:pos x="387" y="18"/>
                </a:cxn>
                <a:cxn ang="0">
                  <a:pos x="395" y="12"/>
                </a:cxn>
                <a:cxn ang="0">
                  <a:pos x="404" y="7"/>
                </a:cxn>
                <a:cxn ang="0">
                  <a:pos x="414" y="3"/>
                </a:cxn>
                <a:cxn ang="0">
                  <a:pos x="421" y="1"/>
                </a:cxn>
                <a:cxn ang="0">
                  <a:pos x="423" y="1"/>
                </a:cxn>
                <a:cxn ang="0">
                  <a:pos x="425" y="1"/>
                </a:cxn>
                <a:cxn ang="0">
                  <a:pos x="427" y="1"/>
                </a:cxn>
                <a:cxn ang="0">
                  <a:pos x="429" y="1"/>
                </a:cxn>
                <a:cxn ang="0">
                  <a:pos x="431" y="0"/>
                </a:cxn>
                <a:cxn ang="0">
                  <a:pos x="433" y="0"/>
                </a:cxn>
                <a:cxn ang="0">
                  <a:pos x="436" y="0"/>
                </a:cxn>
                <a:cxn ang="0">
                  <a:pos x="438" y="0"/>
                </a:cxn>
                <a:cxn ang="0">
                  <a:pos x="440" y="0"/>
                </a:cxn>
                <a:cxn ang="0">
                  <a:pos x="442" y="1"/>
                </a:cxn>
                <a:cxn ang="0">
                  <a:pos x="444" y="1"/>
                </a:cxn>
                <a:cxn ang="0">
                  <a:pos x="446" y="1"/>
                </a:cxn>
                <a:cxn ang="0">
                  <a:pos x="448" y="1"/>
                </a:cxn>
                <a:cxn ang="0">
                  <a:pos x="450" y="1"/>
                </a:cxn>
                <a:cxn ang="0">
                  <a:pos x="452" y="2"/>
                </a:cxn>
              </a:cxnLst>
              <a:rect l="0" t="0" r="r" b="b"/>
              <a:pathLst>
                <a:path w="453" h="318">
                  <a:moveTo>
                    <a:pt x="0" y="317"/>
                  </a:moveTo>
                  <a:lnTo>
                    <a:pt x="0" y="297"/>
                  </a:lnTo>
                  <a:lnTo>
                    <a:pt x="2" y="289"/>
                  </a:lnTo>
                  <a:lnTo>
                    <a:pt x="6" y="280"/>
                  </a:lnTo>
                  <a:lnTo>
                    <a:pt x="11" y="272"/>
                  </a:lnTo>
                  <a:lnTo>
                    <a:pt x="17" y="264"/>
                  </a:lnTo>
                  <a:lnTo>
                    <a:pt x="24" y="256"/>
                  </a:lnTo>
                  <a:lnTo>
                    <a:pt x="32" y="249"/>
                  </a:lnTo>
                  <a:lnTo>
                    <a:pt x="41" y="242"/>
                  </a:lnTo>
                  <a:lnTo>
                    <a:pt x="51" y="235"/>
                  </a:lnTo>
                  <a:lnTo>
                    <a:pt x="62" y="228"/>
                  </a:lnTo>
                  <a:lnTo>
                    <a:pt x="74" y="222"/>
                  </a:lnTo>
                  <a:lnTo>
                    <a:pt x="86" y="216"/>
                  </a:lnTo>
                  <a:lnTo>
                    <a:pt x="98" y="210"/>
                  </a:lnTo>
                  <a:lnTo>
                    <a:pt x="111" y="204"/>
                  </a:lnTo>
                  <a:lnTo>
                    <a:pt x="125" y="199"/>
                  </a:lnTo>
                  <a:lnTo>
                    <a:pt x="138" y="193"/>
                  </a:lnTo>
                  <a:lnTo>
                    <a:pt x="151" y="187"/>
                  </a:lnTo>
                  <a:lnTo>
                    <a:pt x="165" y="182"/>
                  </a:lnTo>
                  <a:lnTo>
                    <a:pt x="179" y="177"/>
                  </a:lnTo>
                  <a:lnTo>
                    <a:pt x="192" y="172"/>
                  </a:lnTo>
                  <a:lnTo>
                    <a:pt x="206" y="167"/>
                  </a:lnTo>
                  <a:lnTo>
                    <a:pt x="219" y="162"/>
                  </a:lnTo>
                  <a:lnTo>
                    <a:pt x="231" y="157"/>
                  </a:lnTo>
                  <a:lnTo>
                    <a:pt x="243" y="152"/>
                  </a:lnTo>
                  <a:lnTo>
                    <a:pt x="255" y="147"/>
                  </a:lnTo>
                  <a:lnTo>
                    <a:pt x="266" y="142"/>
                  </a:lnTo>
                  <a:lnTo>
                    <a:pt x="277" y="137"/>
                  </a:lnTo>
                  <a:lnTo>
                    <a:pt x="286" y="132"/>
                  </a:lnTo>
                  <a:lnTo>
                    <a:pt x="295" y="127"/>
                  </a:lnTo>
                  <a:lnTo>
                    <a:pt x="302" y="122"/>
                  </a:lnTo>
                  <a:lnTo>
                    <a:pt x="309" y="117"/>
                  </a:lnTo>
                  <a:lnTo>
                    <a:pt x="316" y="109"/>
                  </a:lnTo>
                  <a:lnTo>
                    <a:pt x="320" y="105"/>
                  </a:lnTo>
                  <a:lnTo>
                    <a:pt x="323" y="101"/>
                  </a:lnTo>
                  <a:lnTo>
                    <a:pt x="327" y="97"/>
                  </a:lnTo>
                  <a:lnTo>
                    <a:pt x="329" y="93"/>
                  </a:lnTo>
                  <a:lnTo>
                    <a:pt x="333" y="89"/>
                  </a:lnTo>
                  <a:lnTo>
                    <a:pt x="335" y="85"/>
                  </a:lnTo>
                  <a:lnTo>
                    <a:pt x="338" y="81"/>
                  </a:lnTo>
                  <a:lnTo>
                    <a:pt x="341" y="76"/>
                  </a:lnTo>
                  <a:lnTo>
                    <a:pt x="344" y="72"/>
                  </a:lnTo>
                  <a:lnTo>
                    <a:pt x="347" y="68"/>
                  </a:lnTo>
                  <a:lnTo>
                    <a:pt x="349" y="63"/>
                  </a:lnTo>
                  <a:lnTo>
                    <a:pt x="352" y="59"/>
                  </a:lnTo>
                  <a:lnTo>
                    <a:pt x="355" y="55"/>
                  </a:lnTo>
                  <a:lnTo>
                    <a:pt x="357" y="51"/>
                  </a:lnTo>
                  <a:lnTo>
                    <a:pt x="360" y="47"/>
                  </a:lnTo>
                  <a:lnTo>
                    <a:pt x="363" y="43"/>
                  </a:lnTo>
                  <a:lnTo>
                    <a:pt x="366" y="39"/>
                  </a:lnTo>
                  <a:lnTo>
                    <a:pt x="369" y="35"/>
                  </a:lnTo>
                  <a:lnTo>
                    <a:pt x="372" y="31"/>
                  </a:lnTo>
                  <a:lnTo>
                    <a:pt x="375" y="28"/>
                  </a:lnTo>
                  <a:lnTo>
                    <a:pt x="379" y="24"/>
                  </a:lnTo>
                  <a:lnTo>
                    <a:pt x="383" y="21"/>
                  </a:lnTo>
                  <a:lnTo>
                    <a:pt x="387" y="18"/>
                  </a:lnTo>
                  <a:lnTo>
                    <a:pt x="391" y="15"/>
                  </a:lnTo>
                  <a:lnTo>
                    <a:pt x="395" y="12"/>
                  </a:lnTo>
                  <a:lnTo>
                    <a:pt x="399" y="10"/>
                  </a:lnTo>
                  <a:lnTo>
                    <a:pt x="404" y="7"/>
                  </a:lnTo>
                  <a:lnTo>
                    <a:pt x="409" y="5"/>
                  </a:lnTo>
                  <a:lnTo>
                    <a:pt x="414" y="3"/>
                  </a:lnTo>
                  <a:lnTo>
                    <a:pt x="420" y="2"/>
                  </a:lnTo>
                  <a:lnTo>
                    <a:pt x="421" y="1"/>
                  </a:lnTo>
                  <a:lnTo>
                    <a:pt x="423" y="1"/>
                  </a:lnTo>
                  <a:lnTo>
                    <a:pt x="423" y="1"/>
                  </a:lnTo>
                  <a:lnTo>
                    <a:pt x="425" y="1"/>
                  </a:lnTo>
                  <a:lnTo>
                    <a:pt x="425" y="1"/>
                  </a:lnTo>
                  <a:lnTo>
                    <a:pt x="427" y="1"/>
                  </a:lnTo>
                  <a:lnTo>
                    <a:pt x="427" y="1"/>
                  </a:lnTo>
                  <a:lnTo>
                    <a:pt x="429" y="1"/>
                  </a:lnTo>
                  <a:lnTo>
                    <a:pt x="429" y="1"/>
                  </a:lnTo>
                  <a:lnTo>
                    <a:pt x="431" y="0"/>
                  </a:lnTo>
                  <a:lnTo>
                    <a:pt x="431" y="0"/>
                  </a:lnTo>
                  <a:lnTo>
                    <a:pt x="433" y="0"/>
                  </a:lnTo>
                  <a:lnTo>
                    <a:pt x="433" y="0"/>
                  </a:lnTo>
                  <a:lnTo>
                    <a:pt x="435" y="0"/>
                  </a:lnTo>
                  <a:lnTo>
                    <a:pt x="436" y="0"/>
                  </a:lnTo>
                  <a:lnTo>
                    <a:pt x="437" y="0"/>
                  </a:lnTo>
                  <a:lnTo>
                    <a:pt x="438" y="0"/>
                  </a:lnTo>
                  <a:lnTo>
                    <a:pt x="439" y="0"/>
                  </a:lnTo>
                  <a:lnTo>
                    <a:pt x="440" y="0"/>
                  </a:lnTo>
                  <a:lnTo>
                    <a:pt x="441" y="0"/>
                  </a:lnTo>
                  <a:lnTo>
                    <a:pt x="442" y="1"/>
                  </a:lnTo>
                  <a:lnTo>
                    <a:pt x="443" y="1"/>
                  </a:lnTo>
                  <a:lnTo>
                    <a:pt x="444" y="1"/>
                  </a:lnTo>
                  <a:lnTo>
                    <a:pt x="445" y="1"/>
                  </a:lnTo>
                  <a:lnTo>
                    <a:pt x="446" y="1"/>
                  </a:lnTo>
                  <a:lnTo>
                    <a:pt x="447" y="1"/>
                  </a:lnTo>
                  <a:lnTo>
                    <a:pt x="448" y="1"/>
                  </a:lnTo>
                  <a:lnTo>
                    <a:pt x="449" y="1"/>
                  </a:lnTo>
                  <a:lnTo>
                    <a:pt x="450" y="1"/>
                  </a:lnTo>
                  <a:lnTo>
                    <a:pt x="451" y="2"/>
                  </a:lnTo>
                  <a:lnTo>
                    <a:pt x="452" y="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31" name="Freeform 47"/>
            <p:cNvSpPr>
              <a:spLocks/>
            </p:cNvSpPr>
            <p:nvPr/>
          </p:nvSpPr>
          <p:spPr bwMode="auto">
            <a:xfrm>
              <a:off x="3529" y="2172"/>
              <a:ext cx="144" cy="111"/>
            </a:xfrm>
            <a:custGeom>
              <a:avLst/>
              <a:gdLst/>
              <a:ahLst/>
              <a:cxnLst>
                <a:cxn ang="0">
                  <a:pos x="143" y="6"/>
                </a:cxn>
                <a:cxn ang="0">
                  <a:pos x="130" y="2"/>
                </a:cxn>
                <a:cxn ang="0">
                  <a:pos x="123" y="1"/>
                </a:cxn>
                <a:cxn ang="0">
                  <a:pos x="117" y="1"/>
                </a:cxn>
                <a:cxn ang="0">
                  <a:pos x="111" y="0"/>
                </a:cxn>
                <a:cxn ang="0">
                  <a:pos x="105" y="1"/>
                </a:cxn>
                <a:cxn ang="0">
                  <a:pos x="98" y="2"/>
                </a:cxn>
                <a:cxn ang="0">
                  <a:pos x="92" y="2"/>
                </a:cxn>
                <a:cxn ang="0">
                  <a:pos x="86" y="4"/>
                </a:cxn>
                <a:cxn ang="0">
                  <a:pos x="81" y="6"/>
                </a:cxn>
                <a:cxn ang="0">
                  <a:pos x="75" y="8"/>
                </a:cxn>
                <a:cxn ang="0">
                  <a:pos x="69" y="10"/>
                </a:cxn>
                <a:cxn ang="0">
                  <a:pos x="63" y="13"/>
                </a:cxn>
                <a:cxn ang="0">
                  <a:pos x="58" y="16"/>
                </a:cxn>
                <a:cxn ang="0">
                  <a:pos x="53" y="19"/>
                </a:cxn>
                <a:cxn ang="0">
                  <a:pos x="48" y="23"/>
                </a:cxn>
                <a:cxn ang="0">
                  <a:pos x="43" y="26"/>
                </a:cxn>
                <a:cxn ang="0">
                  <a:pos x="38" y="31"/>
                </a:cxn>
                <a:cxn ang="0">
                  <a:pos x="34" y="35"/>
                </a:cxn>
                <a:cxn ang="0">
                  <a:pos x="30" y="40"/>
                </a:cxn>
                <a:cxn ang="0">
                  <a:pos x="26" y="44"/>
                </a:cxn>
                <a:cxn ang="0">
                  <a:pos x="22" y="50"/>
                </a:cxn>
                <a:cxn ang="0">
                  <a:pos x="18" y="55"/>
                </a:cxn>
                <a:cxn ang="0">
                  <a:pos x="15" y="60"/>
                </a:cxn>
                <a:cxn ang="0">
                  <a:pos x="12" y="66"/>
                </a:cxn>
                <a:cxn ang="0">
                  <a:pos x="9" y="72"/>
                </a:cxn>
                <a:cxn ang="0">
                  <a:pos x="7" y="78"/>
                </a:cxn>
                <a:cxn ang="0">
                  <a:pos x="5" y="84"/>
                </a:cxn>
                <a:cxn ang="0">
                  <a:pos x="3" y="90"/>
                </a:cxn>
                <a:cxn ang="0">
                  <a:pos x="1" y="97"/>
                </a:cxn>
                <a:cxn ang="0">
                  <a:pos x="0" y="104"/>
                </a:cxn>
                <a:cxn ang="0">
                  <a:pos x="0" y="110"/>
                </a:cxn>
              </a:cxnLst>
              <a:rect l="0" t="0" r="r" b="b"/>
              <a:pathLst>
                <a:path w="144" h="111">
                  <a:moveTo>
                    <a:pt x="143" y="6"/>
                  </a:moveTo>
                  <a:lnTo>
                    <a:pt x="130" y="2"/>
                  </a:lnTo>
                  <a:lnTo>
                    <a:pt x="123" y="1"/>
                  </a:lnTo>
                  <a:lnTo>
                    <a:pt x="117" y="1"/>
                  </a:lnTo>
                  <a:lnTo>
                    <a:pt x="111" y="0"/>
                  </a:lnTo>
                  <a:lnTo>
                    <a:pt x="105" y="1"/>
                  </a:lnTo>
                  <a:lnTo>
                    <a:pt x="98" y="2"/>
                  </a:lnTo>
                  <a:lnTo>
                    <a:pt x="92" y="2"/>
                  </a:lnTo>
                  <a:lnTo>
                    <a:pt x="86" y="4"/>
                  </a:lnTo>
                  <a:lnTo>
                    <a:pt x="81" y="6"/>
                  </a:lnTo>
                  <a:lnTo>
                    <a:pt x="75" y="8"/>
                  </a:lnTo>
                  <a:lnTo>
                    <a:pt x="69" y="10"/>
                  </a:lnTo>
                  <a:lnTo>
                    <a:pt x="63" y="13"/>
                  </a:lnTo>
                  <a:lnTo>
                    <a:pt x="58" y="16"/>
                  </a:lnTo>
                  <a:lnTo>
                    <a:pt x="53" y="19"/>
                  </a:lnTo>
                  <a:lnTo>
                    <a:pt x="48" y="23"/>
                  </a:lnTo>
                  <a:lnTo>
                    <a:pt x="43" y="26"/>
                  </a:lnTo>
                  <a:lnTo>
                    <a:pt x="38" y="31"/>
                  </a:lnTo>
                  <a:lnTo>
                    <a:pt x="34" y="35"/>
                  </a:lnTo>
                  <a:lnTo>
                    <a:pt x="30" y="40"/>
                  </a:lnTo>
                  <a:lnTo>
                    <a:pt x="26" y="44"/>
                  </a:lnTo>
                  <a:lnTo>
                    <a:pt x="22" y="50"/>
                  </a:lnTo>
                  <a:lnTo>
                    <a:pt x="18" y="55"/>
                  </a:lnTo>
                  <a:lnTo>
                    <a:pt x="15" y="60"/>
                  </a:lnTo>
                  <a:lnTo>
                    <a:pt x="12" y="66"/>
                  </a:lnTo>
                  <a:lnTo>
                    <a:pt x="9" y="72"/>
                  </a:lnTo>
                  <a:lnTo>
                    <a:pt x="7" y="78"/>
                  </a:lnTo>
                  <a:lnTo>
                    <a:pt x="5" y="84"/>
                  </a:lnTo>
                  <a:lnTo>
                    <a:pt x="3" y="90"/>
                  </a:lnTo>
                  <a:lnTo>
                    <a:pt x="1" y="97"/>
                  </a:lnTo>
                  <a:lnTo>
                    <a:pt x="0" y="104"/>
                  </a:lnTo>
                  <a:lnTo>
                    <a:pt x="0" y="11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32" name="Freeform 48"/>
            <p:cNvSpPr>
              <a:spLocks/>
            </p:cNvSpPr>
            <p:nvPr/>
          </p:nvSpPr>
          <p:spPr bwMode="auto">
            <a:xfrm>
              <a:off x="3386" y="1520"/>
              <a:ext cx="283" cy="445"/>
            </a:xfrm>
            <a:custGeom>
              <a:avLst/>
              <a:gdLst/>
              <a:ahLst/>
              <a:cxnLst>
                <a:cxn ang="0">
                  <a:pos x="276" y="22"/>
                </a:cxn>
                <a:cxn ang="0">
                  <a:pos x="280" y="42"/>
                </a:cxn>
                <a:cxn ang="0">
                  <a:pos x="282" y="58"/>
                </a:cxn>
                <a:cxn ang="0">
                  <a:pos x="282" y="73"/>
                </a:cxn>
                <a:cxn ang="0">
                  <a:pos x="280" y="85"/>
                </a:cxn>
                <a:cxn ang="0">
                  <a:pos x="278" y="96"/>
                </a:cxn>
                <a:cxn ang="0">
                  <a:pos x="274" y="105"/>
                </a:cxn>
                <a:cxn ang="0">
                  <a:pos x="269" y="114"/>
                </a:cxn>
                <a:cxn ang="0">
                  <a:pos x="263" y="122"/>
                </a:cxn>
                <a:cxn ang="0">
                  <a:pos x="257" y="130"/>
                </a:cxn>
                <a:cxn ang="0">
                  <a:pos x="251" y="139"/>
                </a:cxn>
                <a:cxn ang="0">
                  <a:pos x="244" y="148"/>
                </a:cxn>
                <a:cxn ang="0">
                  <a:pos x="238" y="158"/>
                </a:cxn>
                <a:cxn ang="0">
                  <a:pos x="232" y="170"/>
                </a:cxn>
                <a:cxn ang="0">
                  <a:pos x="227" y="184"/>
                </a:cxn>
                <a:cxn ang="0">
                  <a:pos x="222" y="200"/>
                </a:cxn>
                <a:cxn ang="0">
                  <a:pos x="218" y="217"/>
                </a:cxn>
                <a:cxn ang="0">
                  <a:pos x="217" y="226"/>
                </a:cxn>
                <a:cxn ang="0">
                  <a:pos x="216" y="233"/>
                </a:cxn>
                <a:cxn ang="0">
                  <a:pos x="215" y="239"/>
                </a:cxn>
                <a:cxn ang="0">
                  <a:pos x="215" y="244"/>
                </a:cxn>
                <a:cxn ang="0">
                  <a:pos x="215" y="248"/>
                </a:cxn>
                <a:cxn ang="0">
                  <a:pos x="215" y="252"/>
                </a:cxn>
                <a:cxn ang="0">
                  <a:pos x="214" y="255"/>
                </a:cxn>
                <a:cxn ang="0">
                  <a:pos x="214" y="258"/>
                </a:cxn>
                <a:cxn ang="0">
                  <a:pos x="213" y="262"/>
                </a:cxn>
                <a:cxn ang="0">
                  <a:pos x="211" y="266"/>
                </a:cxn>
                <a:cxn ang="0">
                  <a:pos x="208" y="270"/>
                </a:cxn>
                <a:cxn ang="0">
                  <a:pos x="204" y="276"/>
                </a:cxn>
                <a:cxn ang="0">
                  <a:pos x="200" y="282"/>
                </a:cxn>
                <a:cxn ang="0">
                  <a:pos x="194" y="291"/>
                </a:cxn>
                <a:cxn ang="0">
                  <a:pos x="180" y="310"/>
                </a:cxn>
                <a:cxn ang="0">
                  <a:pos x="170" y="325"/>
                </a:cxn>
                <a:cxn ang="0">
                  <a:pos x="161" y="340"/>
                </a:cxn>
                <a:cxn ang="0">
                  <a:pos x="152" y="356"/>
                </a:cxn>
                <a:cxn ang="0">
                  <a:pos x="143" y="371"/>
                </a:cxn>
                <a:cxn ang="0">
                  <a:pos x="134" y="386"/>
                </a:cxn>
                <a:cxn ang="0">
                  <a:pos x="124" y="400"/>
                </a:cxn>
                <a:cxn ang="0">
                  <a:pos x="114" y="412"/>
                </a:cxn>
                <a:cxn ang="0">
                  <a:pos x="104" y="423"/>
                </a:cxn>
                <a:cxn ang="0">
                  <a:pos x="93" y="432"/>
                </a:cxn>
                <a:cxn ang="0">
                  <a:pos x="81" y="439"/>
                </a:cxn>
                <a:cxn ang="0">
                  <a:pos x="68" y="443"/>
                </a:cxn>
                <a:cxn ang="0">
                  <a:pos x="53" y="444"/>
                </a:cxn>
                <a:cxn ang="0">
                  <a:pos x="37" y="443"/>
                </a:cxn>
                <a:cxn ang="0">
                  <a:pos x="20" y="438"/>
                </a:cxn>
                <a:cxn ang="0">
                  <a:pos x="0" y="429"/>
                </a:cxn>
              </a:cxnLst>
              <a:rect l="0" t="0" r="r" b="b"/>
              <a:pathLst>
                <a:path w="283" h="445">
                  <a:moveTo>
                    <a:pt x="270" y="0"/>
                  </a:moveTo>
                  <a:lnTo>
                    <a:pt x="276" y="22"/>
                  </a:lnTo>
                  <a:lnTo>
                    <a:pt x="278" y="32"/>
                  </a:lnTo>
                  <a:lnTo>
                    <a:pt x="280" y="42"/>
                  </a:lnTo>
                  <a:lnTo>
                    <a:pt x="281" y="50"/>
                  </a:lnTo>
                  <a:lnTo>
                    <a:pt x="282" y="58"/>
                  </a:lnTo>
                  <a:lnTo>
                    <a:pt x="282" y="66"/>
                  </a:lnTo>
                  <a:lnTo>
                    <a:pt x="282" y="73"/>
                  </a:lnTo>
                  <a:lnTo>
                    <a:pt x="281" y="79"/>
                  </a:lnTo>
                  <a:lnTo>
                    <a:pt x="280" y="85"/>
                  </a:lnTo>
                  <a:lnTo>
                    <a:pt x="279" y="90"/>
                  </a:lnTo>
                  <a:lnTo>
                    <a:pt x="278" y="96"/>
                  </a:lnTo>
                  <a:lnTo>
                    <a:pt x="276" y="101"/>
                  </a:lnTo>
                  <a:lnTo>
                    <a:pt x="274" y="105"/>
                  </a:lnTo>
                  <a:lnTo>
                    <a:pt x="271" y="110"/>
                  </a:lnTo>
                  <a:lnTo>
                    <a:pt x="269" y="114"/>
                  </a:lnTo>
                  <a:lnTo>
                    <a:pt x="266" y="118"/>
                  </a:lnTo>
                  <a:lnTo>
                    <a:pt x="263" y="122"/>
                  </a:lnTo>
                  <a:lnTo>
                    <a:pt x="260" y="126"/>
                  </a:lnTo>
                  <a:lnTo>
                    <a:pt x="257" y="130"/>
                  </a:lnTo>
                  <a:lnTo>
                    <a:pt x="254" y="135"/>
                  </a:lnTo>
                  <a:lnTo>
                    <a:pt x="251" y="139"/>
                  </a:lnTo>
                  <a:lnTo>
                    <a:pt x="248" y="144"/>
                  </a:lnTo>
                  <a:lnTo>
                    <a:pt x="244" y="148"/>
                  </a:lnTo>
                  <a:lnTo>
                    <a:pt x="241" y="153"/>
                  </a:lnTo>
                  <a:lnTo>
                    <a:pt x="238" y="158"/>
                  </a:lnTo>
                  <a:lnTo>
                    <a:pt x="235" y="164"/>
                  </a:lnTo>
                  <a:lnTo>
                    <a:pt x="232" y="170"/>
                  </a:lnTo>
                  <a:lnTo>
                    <a:pt x="229" y="177"/>
                  </a:lnTo>
                  <a:lnTo>
                    <a:pt x="227" y="184"/>
                  </a:lnTo>
                  <a:lnTo>
                    <a:pt x="224" y="192"/>
                  </a:lnTo>
                  <a:lnTo>
                    <a:pt x="222" y="200"/>
                  </a:lnTo>
                  <a:lnTo>
                    <a:pt x="220" y="212"/>
                  </a:lnTo>
                  <a:lnTo>
                    <a:pt x="218" y="217"/>
                  </a:lnTo>
                  <a:lnTo>
                    <a:pt x="218" y="221"/>
                  </a:lnTo>
                  <a:lnTo>
                    <a:pt x="217" y="226"/>
                  </a:lnTo>
                  <a:lnTo>
                    <a:pt x="216" y="230"/>
                  </a:lnTo>
                  <a:lnTo>
                    <a:pt x="216" y="233"/>
                  </a:lnTo>
                  <a:lnTo>
                    <a:pt x="216" y="236"/>
                  </a:lnTo>
                  <a:lnTo>
                    <a:pt x="215" y="239"/>
                  </a:lnTo>
                  <a:lnTo>
                    <a:pt x="215" y="242"/>
                  </a:lnTo>
                  <a:lnTo>
                    <a:pt x="215" y="244"/>
                  </a:lnTo>
                  <a:lnTo>
                    <a:pt x="215" y="246"/>
                  </a:lnTo>
                  <a:lnTo>
                    <a:pt x="215" y="248"/>
                  </a:lnTo>
                  <a:lnTo>
                    <a:pt x="215" y="250"/>
                  </a:lnTo>
                  <a:lnTo>
                    <a:pt x="215" y="252"/>
                  </a:lnTo>
                  <a:lnTo>
                    <a:pt x="215" y="254"/>
                  </a:lnTo>
                  <a:lnTo>
                    <a:pt x="214" y="255"/>
                  </a:lnTo>
                  <a:lnTo>
                    <a:pt x="214" y="257"/>
                  </a:lnTo>
                  <a:lnTo>
                    <a:pt x="214" y="258"/>
                  </a:lnTo>
                  <a:lnTo>
                    <a:pt x="213" y="260"/>
                  </a:lnTo>
                  <a:lnTo>
                    <a:pt x="213" y="262"/>
                  </a:lnTo>
                  <a:lnTo>
                    <a:pt x="212" y="264"/>
                  </a:lnTo>
                  <a:lnTo>
                    <a:pt x="211" y="266"/>
                  </a:lnTo>
                  <a:lnTo>
                    <a:pt x="210" y="268"/>
                  </a:lnTo>
                  <a:lnTo>
                    <a:pt x="208" y="270"/>
                  </a:lnTo>
                  <a:lnTo>
                    <a:pt x="206" y="273"/>
                  </a:lnTo>
                  <a:lnTo>
                    <a:pt x="204" y="276"/>
                  </a:lnTo>
                  <a:lnTo>
                    <a:pt x="202" y="279"/>
                  </a:lnTo>
                  <a:lnTo>
                    <a:pt x="200" y="282"/>
                  </a:lnTo>
                  <a:lnTo>
                    <a:pt x="197" y="286"/>
                  </a:lnTo>
                  <a:lnTo>
                    <a:pt x="194" y="291"/>
                  </a:lnTo>
                  <a:lnTo>
                    <a:pt x="190" y="296"/>
                  </a:lnTo>
                  <a:lnTo>
                    <a:pt x="180" y="310"/>
                  </a:lnTo>
                  <a:lnTo>
                    <a:pt x="175" y="317"/>
                  </a:lnTo>
                  <a:lnTo>
                    <a:pt x="170" y="325"/>
                  </a:lnTo>
                  <a:lnTo>
                    <a:pt x="166" y="333"/>
                  </a:lnTo>
                  <a:lnTo>
                    <a:pt x="161" y="340"/>
                  </a:lnTo>
                  <a:lnTo>
                    <a:pt x="156" y="348"/>
                  </a:lnTo>
                  <a:lnTo>
                    <a:pt x="152" y="356"/>
                  </a:lnTo>
                  <a:lnTo>
                    <a:pt x="147" y="364"/>
                  </a:lnTo>
                  <a:lnTo>
                    <a:pt x="143" y="371"/>
                  </a:lnTo>
                  <a:lnTo>
                    <a:pt x="138" y="379"/>
                  </a:lnTo>
                  <a:lnTo>
                    <a:pt x="134" y="386"/>
                  </a:lnTo>
                  <a:lnTo>
                    <a:pt x="129" y="393"/>
                  </a:lnTo>
                  <a:lnTo>
                    <a:pt x="124" y="400"/>
                  </a:lnTo>
                  <a:lnTo>
                    <a:pt x="120" y="406"/>
                  </a:lnTo>
                  <a:lnTo>
                    <a:pt x="114" y="412"/>
                  </a:lnTo>
                  <a:lnTo>
                    <a:pt x="109" y="418"/>
                  </a:lnTo>
                  <a:lnTo>
                    <a:pt x="104" y="423"/>
                  </a:lnTo>
                  <a:lnTo>
                    <a:pt x="98" y="428"/>
                  </a:lnTo>
                  <a:lnTo>
                    <a:pt x="93" y="432"/>
                  </a:lnTo>
                  <a:lnTo>
                    <a:pt x="87" y="436"/>
                  </a:lnTo>
                  <a:lnTo>
                    <a:pt x="81" y="439"/>
                  </a:lnTo>
                  <a:lnTo>
                    <a:pt x="74" y="441"/>
                  </a:lnTo>
                  <a:lnTo>
                    <a:pt x="68" y="443"/>
                  </a:lnTo>
                  <a:lnTo>
                    <a:pt x="60" y="444"/>
                  </a:lnTo>
                  <a:lnTo>
                    <a:pt x="53" y="444"/>
                  </a:lnTo>
                  <a:lnTo>
                    <a:pt x="45" y="444"/>
                  </a:lnTo>
                  <a:lnTo>
                    <a:pt x="37" y="443"/>
                  </a:lnTo>
                  <a:lnTo>
                    <a:pt x="28" y="441"/>
                  </a:lnTo>
                  <a:lnTo>
                    <a:pt x="20" y="438"/>
                  </a:lnTo>
                  <a:lnTo>
                    <a:pt x="10" y="434"/>
                  </a:lnTo>
                  <a:lnTo>
                    <a:pt x="0" y="42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33" name="Freeform 49"/>
            <p:cNvSpPr>
              <a:spLocks/>
            </p:cNvSpPr>
            <p:nvPr/>
          </p:nvSpPr>
          <p:spPr bwMode="auto">
            <a:xfrm>
              <a:off x="2558" y="1015"/>
              <a:ext cx="204" cy="687"/>
            </a:xfrm>
            <a:custGeom>
              <a:avLst/>
              <a:gdLst/>
              <a:ahLst/>
              <a:cxnLst>
                <a:cxn ang="0">
                  <a:pos x="1" y="18"/>
                </a:cxn>
                <a:cxn ang="0">
                  <a:pos x="0" y="36"/>
                </a:cxn>
                <a:cxn ang="0">
                  <a:pos x="0" y="53"/>
                </a:cxn>
                <a:cxn ang="0">
                  <a:pos x="4" y="70"/>
                </a:cxn>
                <a:cxn ang="0">
                  <a:pos x="8" y="86"/>
                </a:cxn>
                <a:cxn ang="0">
                  <a:pos x="15" y="101"/>
                </a:cxn>
                <a:cxn ang="0">
                  <a:pos x="22" y="117"/>
                </a:cxn>
                <a:cxn ang="0">
                  <a:pos x="31" y="132"/>
                </a:cxn>
                <a:cxn ang="0">
                  <a:pos x="40" y="147"/>
                </a:cxn>
                <a:cxn ang="0">
                  <a:pos x="48" y="161"/>
                </a:cxn>
                <a:cxn ang="0">
                  <a:pos x="57" y="177"/>
                </a:cxn>
                <a:cxn ang="0">
                  <a:pos x="65" y="192"/>
                </a:cxn>
                <a:cxn ang="0">
                  <a:pos x="72" y="207"/>
                </a:cxn>
                <a:cxn ang="0">
                  <a:pos x="78" y="223"/>
                </a:cxn>
                <a:cxn ang="0">
                  <a:pos x="82" y="240"/>
                </a:cxn>
                <a:cxn ang="0">
                  <a:pos x="84" y="257"/>
                </a:cxn>
                <a:cxn ang="0">
                  <a:pos x="87" y="281"/>
                </a:cxn>
                <a:cxn ang="0">
                  <a:pos x="91" y="296"/>
                </a:cxn>
                <a:cxn ang="0">
                  <a:pos x="95" y="310"/>
                </a:cxn>
                <a:cxn ang="0">
                  <a:pos x="100" y="322"/>
                </a:cxn>
                <a:cxn ang="0">
                  <a:pos x="106" y="334"/>
                </a:cxn>
                <a:cxn ang="0">
                  <a:pos x="112" y="345"/>
                </a:cxn>
                <a:cxn ang="0">
                  <a:pos x="118" y="357"/>
                </a:cxn>
                <a:cxn ang="0">
                  <a:pos x="124" y="367"/>
                </a:cxn>
                <a:cxn ang="0">
                  <a:pos x="130" y="378"/>
                </a:cxn>
                <a:cxn ang="0">
                  <a:pos x="135" y="390"/>
                </a:cxn>
                <a:cxn ang="0">
                  <a:pos x="140" y="401"/>
                </a:cxn>
                <a:cxn ang="0">
                  <a:pos x="144" y="414"/>
                </a:cxn>
                <a:cxn ang="0">
                  <a:pos x="146" y="427"/>
                </a:cxn>
                <a:cxn ang="0">
                  <a:pos x="148" y="442"/>
                </a:cxn>
                <a:cxn ang="0">
                  <a:pos x="148" y="458"/>
                </a:cxn>
                <a:cxn ang="0">
                  <a:pos x="146" y="477"/>
                </a:cxn>
                <a:cxn ang="0">
                  <a:pos x="145" y="487"/>
                </a:cxn>
                <a:cxn ang="0">
                  <a:pos x="144" y="497"/>
                </a:cxn>
                <a:cxn ang="0">
                  <a:pos x="142" y="507"/>
                </a:cxn>
                <a:cxn ang="0">
                  <a:pos x="141" y="517"/>
                </a:cxn>
                <a:cxn ang="0">
                  <a:pos x="140" y="526"/>
                </a:cxn>
                <a:cxn ang="0">
                  <a:pos x="138" y="535"/>
                </a:cxn>
                <a:cxn ang="0">
                  <a:pos x="137" y="545"/>
                </a:cxn>
                <a:cxn ang="0">
                  <a:pos x="137" y="554"/>
                </a:cxn>
                <a:cxn ang="0">
                  <a:pos x="136" y="564"/>
                </a:cxn>
                <a:cxn ang="0">
                  <a:pos x="137" y="573"/>
                </a:cxn>
                <a:cxn ang="0">
                  <a:pos x="138" y="582"/>
                </a:cxn>
                <a:cxn ang="0">
                  <a:pos x="139" y="591"/>
                </a:cxn>
                <a:cxn ang="0">
                  <a:pos x="141" y="601"/>
                </a:cxn>
                <a:cxn ang="0">
                  <a:pos x="144" y="610"/>
                </a:cxn>
                <a:cxn ang="0">
                  <a:pos x="148" y="619"/>
                </a:cxn>
                <a:cxn ang="0">
                  <a:pos x="151" y="627"/>
                </a:cxn>
                <a:cxn ang="0">
                  <a:pos x="154" y="631"/>
                </a:cxn>
                <a:cxn ang="0">
                  <a:pos x="158" y="635"/>
                </a:cxn>
                <a:cxn ang="0">
                  <a:pos x="161" y="639"/>
                </a:cxn>
                <a:cxn ang="0">
                  <a:pos x="165" y="643"/>
                </a:cxn>
                <a:cxn ang="0">
                  <a:pos x="169" y="647"/>
                </a:cxn>
                <a:cxn ang="0">
                  <a:pos x="173" y="651"/>
                </a:cxn>
                <a:cxn ang="0">
                  <a:pos x="177" y="654"/>
                </a:cxn>
                <a:cxn ang="0">
                  <a:pos x="181" y="658"/>
                </a:cxn>
                <a:cxn ang="0">
                  <a:pos x="185" y="662"/>
                </a:cxn>
                <a:cxn ang="0">
                  <a:pos x="189" y="666"/>
                </a:cxn>
                <a:cxn ang="0">
                  <a:pos x="192" y="670"/>
                </a:cxn>
                <a:cxn ang="0">
                  <a:pos x="196" y="674"/>
                </a:cxn>
                <a:cxn ang="0">
                  <a:pos x="199" y="678"/>
                </a:cxn>
                <a:cxn ang="0">
                  <a:pos x="202" y="683"/>
                </a:cxn>
              </a:cxnLst>
              <a:rect l="0" t="0" r="r" b="b"/>
              <a:pathLst>
                <a:path w="204" h="687">
                  <a:moveTo>
                    <a:pt x="5" y="0"/>
                  </a:moveTo>
                  <a:lnTo>
                    <a:pt x="1" y="18"/>
                  </a:lnTo>
                  <a:lnTo>
                    <a:pt x="0" y="27"/>
                  </a:lnTo>
                  <a:lnTo>
                    <a:pt x="0" y="36"/>
                  </a:lnTo>
                  <a:lnTo>
                    <a:pt x="0" y="45"/>
                  </a:lnTo>
                  <a:lnTo>
                    <a:pt x="0" y="53"/>
                  </a:lnTo>
                  <a:lnTo>
                    <a:pt x="2" y="62"/>
                  </a:lnTo>
                  <a:lnTo>
                    <a:pt x="4" y="70"/>
                  </a:lnTo>
                  <a:lnTo>
                    <a:pt x="6" y="78"/>
                  </a:lnTo>
                  <a:lnTo>
                    <a:pt x="8" y="86"/>
                  </a:lnTo>
                  <a:lnTo>
                    <a:pt x="12" y="94"/>
                  </a:lnTo>
                  <a:lnTo>
                    <a:pt x="15" y="101"/>
                  </a:lnTo>
                  <a:lnTo>
                    <a:pt x="19" y="109"/>
                  </a:lnTo>
                  <a:lnTo>
                    <a:pt x="22" y="117"/>
                  </a:lnTo>
                  <a:lnTo>
                    <a:pt x="26" y="124"/>
                  </a:lnTo>
                  <a:lnTo>
                    <a:pt x="31" y="132"/>
                  </a:lnTo>
                  <a:lnTo>
                    <a:pt x="35" y="139"/>
                  </a:lnTo>
                  <a:lnTo>
                    <a:pt x="40" y="147"/>
                  </a:lnTo>
                  <a:lnTo>
                    <a:pt x="44" y="154"/>
                  </a:lnTo>
                  <a:lnTo>
                    <a:pt x="48" y="161"/>
                  </a:lnTo>
                  <a:lnTo>
                    <a:pt x="53" y="169"/>
                  </a:lnTo>
                  <a:lnTo>
                    <a:pt x="57" y="177"/>
                  </a:lnTo>
                  <a:lnTo>
                    <a:pt x="61" y="184"/>
                  </a:lnTo>
                  <a:lnTo>
                    <a:pt x="65" y="192"/>
                  </a:lnTo>
                  <a:lnTo>
                    <a:pt x="68" y="199"/>
                  </a:lnTo>
                  <a:lnTo>
                    <a:pt x="72" y="207"/>
                  </a:lnTo>
                  <a:lnTo>
                    <a:pt x="75" y="215"/>
                  </a:lnTo>
                  <a:lnTo>
                    <a:pt x="78" y="223"/>
                  </a:lnTo>
                  <a:lnTo>
                    <a:pt x="80" y="231"/>
                  </a:lnTo>
                  <a:lnTo>
                    <a:pt x="82" y="240"/>
                  </a:lnTo>
                  <a:lnTo>
                    <a:pt x="83" y="248"/>
                  </a:lnTo>
                  <a:lnTo>
                    <a:pt x="84" y="257"/>
                  </a:lnTo>
                  <a:lnTo>
                    <a:pt x="86" y="274"/>
                  </a:lnTo>
                  <a:lnTo>
                    <a:pt x="87" y="281"/>
                  </a:lnTo>
                  <a:lnTo>
                    <a:pt x="89" y="289"/>
                  </a:lnTo>
                  <a:lnTo>
                    <a:pt x="91" y="296"/>
                  </a:lnTo>
                  <a:lnTo>
                    <a:pt x="93" y="303"/>
                  </a:lnTo>
                  <a:lnTo>
                    <a:pt x="95" y="310"/>
                  </a:lnTo>
                  <a:lnTo>
                    <a:pt x="98" y="316"/>
                  </a:lnTo>
                  <a:lnTo>
                    <a:pt x="100" y="322"/>
                  </a:lnTo>
                  <a:lnTo>
                    <a:pt x="103" y="328"/>
                  </a:lnTo>
                  <a:lnTo>
                    <a:pt x="106" y="334"/>
                  </a:lnTo>
                  <a:lnTo>
                    <a:pt x="109" y="340"/>
                  </a:lnTo>
                  <a:lnTo>
                    <a:pt x="112" y="345"/>
                  </a:lnTo>
                  <a:lnTo>
                    <a:pt x="115" y="351"/>
                  </a:lnTo>
                  <a:lnTo>
                    <a:pt x="118" y="357"/>
                  </a:lnTo>
                  <a:lnTo>
                    <a:pt x="121" y="362"/>
                  </a:lnTo>
                  <a:lnTo>
                    <a:pt x="124" y="367"/>
                  </a:lnTo>
                  <a:lnTo>
                    <a:pt x="127" y="373"/>
                  </a:lnTo>
                  <a:lnTo>
                    <a:pt x="130" y="378"/>
                  </a:lnTo>
                  <a:lnTo>
                    <a:pt x="133" y="384"/>
                  </a:lnTo>
                  <a:lnTo>
                    <a:pt x="135" y="390"/>
                  </a:lnTo>
                  <a:lnTo>
                    <a:pt x="138" y="395"/>
                  </a:lnTo>
                  <a:lnTo>
                    <a:pt x="140" y="401"/>
                  </a:lnTo>
                  <a:lnTo>
                    <a:pt x="142" y="408"/>
                  </a:lnTo>
                  <a:lnTo>
                    <a:pt x="144" y="414"/>
                  </a:lnTo>
                  <a:lnTo>
                    <a:pt x="145" y="421"/>
                  </a:lnTo>
                  <a:lnTo>
                    <a:pt x="146" y="427"/>
                  </a:lnTo>
                  <a:lnTo>
                    <a:pt x="147" y="435"/>
                  </a:lnTo>
                  <a:lnTo>
                    <a:pt x="148" y="442"/>
                  </a:lnTo>
                  <a:lnTo>
                    <a:pt x="148" y="450"/>
                  </a:lnTo>
                  <a:lnTo>
                    <a:pt x="148" y="458"/>
                  </a:lnTo>
                  <a:lnTo>
                    <a:pt x="148" y="467"/>
                  </a:lnTo>
                  <a:lnTo>
                    <a:pt x="146" y="477"/>
                  </a:lnTo>
                  <a:lnTo>
                    <a:pt x="146" y="482"/>
                  </a:lnTo>
                  <a:lnTo>
                    <a:pt x="145" y="487"/>
                  </a:lnTo>
                  <a:lnTo>
                    <a:pt x="144" y="492"/>
                  </a:lnTo>
                  <a:lnTo>
                    <a:pt x="144" y="497"/>
                  </a:lnTo>
                  <a:lnTo>
                    <a:pt x="143" y="502"/>
                  </a:lnTo>
                  <a:lnTo>
                    <a:pt x="142" y="507"/>
                  </a:lnTo>
                  <a:lnTo>
                    <a:pt x="142" y="511"/>
                  </a:lnTo>
                  <a:lnTo>
                    <a:pt x="141" y="517"/>
                  </a:lnTo>
                  <a:lnTo>
                    <a:pt x="140" y="521"/>
                  </a:lnTo>
                  <a:lnTo>
                    <a:pt x="140" y="526"/>
                  </a:lnTo>
                  <a:lnTo>
                    <a:pt x="139" y="531"/>
                  </a:lnTo>
                  <a:lnTo>
                    <a:pt x="138" y="535"/>
                  </a:lnTo>
                  <a:lnTo>
                    <a:pt x="138" y="540"/>
                  </a:lnTo>
                  <a:lnTo>
                    <a:pt x="137" y="545"/>
                  </a:lnTo>
                  <a:lnTo>
                    <a:pt x="137" y="550"/>
                  </a:lnTo>
                  <a:lnTo>
                    <a:pt x="137" y="554"/>
                  </a:lnTo>
                  <a:lnTo>
                    <a:pt x="136" y="559"/>
                  </a:lnTo>
                  <a:lnTo>
                    <a:pt x="136" y="564"/>
                  </a:lnTo>
                  <a:lnTo>
                    <a:pt x="136" y="568"/>
                  </a:lnTo>
                  <a:lnTo>
                    <a:pt x="137" y="573"/>
                  </a:lnTo>
                  <a:lnTo>
                    <a:pt x="137" y="577"/>
                  </a:lnTo>
                  <a:lnTo>
                    <a:pt x="138" y="582"/>
                  </a:lnTo>
                  <a:lnTo>
                    <a:pt x="138" y="587"/>
                  </a:lnTo>
                  <a:lnTo>
                    <a:pt x="139" y="591"/>
                  </a:lnTo>
                  <a:lnTo>
                    <a:pt x="140" y="596"/>
                  </a:lnTo>
                  <a:lnTo>
                    <a:pt x="141" y="601"/>
                  </a:lnTo>
                  <a:lnTo>
                    <a:pt x="142" y="605"/>
                  </a:lnTo>
                  <a:lnTo>
                    <a:pt x="144" y="610"/>
                  </a:lnTo>
                  <a:lnTo>
                    <a:pt x="146" y="615"/>
                  </a:lnTo>
                  <a:lnTo>
                    <a:pt x="148" y="619"/>
                  </a:lnTo>
                  <a:lnTo>
                    <a:pt x="150" y="624"/>
                  </a:lnTo>
                  <a:lnTo>
                    <a:pt x="151" y="627"/>
                  </a:lnTo>
                  <a:lnTo>
                    <a:pt x="153" y="629"/>
                  </a:lnTo>
                  <a:lnTo>
                    <a:pt x="154" y="631"/>
                  </a:lnTo>
                  <a:lnTo>
                    <a:pt x="156" y="633"/>
                  </a:lnTo>
                  <a:lnTo>
                    <a:pt x="158" y="635"/>
                  </a:lnTo>
                  <a:lnTo>
                    <a:pt x="160" y="637"/>
                  </a:lnTo>
                  <a:lnTo>
                    <a:pt x="161" y="639"/>
                  </a:lnTo>
                  <a:lnTo>
                    <a:pt x="163" y="641"/>
                  </a:lnTo>
                  <a:lnTo>
                    <a:pt x="165" y="643"/>
                  </a:lnTo>
                  <a:lnTo>
                    <a:pt x="167" y="645"/>
                  </a:lnTo>
                  <a:lnTo>
                    <a:pt x="169" y="647"/>
                  </a:lnTo>
                  <a:lnTo>
                    <a:pt x="171" y="649"/>
                  </a:lnTo>
                  <a:lnTo>
                    <a:pt x="173" y="651"/>
                  </a:lnTo>
                  <a:lnTo>
                    <a:pt x="175" y="653"/>
                  </a:lnTo>
                  <a:lnTo>
                    <a:pt x="177" y="654"/>
                  </a:lnTo>
                  <a:lnTo>
                    <a:pt x="179" y="656"/>
                  </a:lnTo>
                  <a:lnTo>
                    <a:pt x="181" y="658"/>
                  </a:lnTo>
                  <a:lnTo>
                    <a:pt x="183" y="660"/>
                  </a:lnTo>
                  <a:lnTo>
                    <a:pt x="185" y="662"/>
                  </a:lnTo>
                  <a:lnTo>
                    <a:pt x="187" y="664"/>
                  </a:lnTo>
                  <a:lnTo>
                    <a:pt x="189" y="666"/>
                  </a:lnTo>
                  <a:lnTo>
                    <a:pt x="191" y="668"/>
                  </a:lnTo>
                  <a:lnTo>
                    <a:pt x="192" y="670"/>
                  </a:lnTo>
                  <a:lnTo>
                    <a:pt x="194" y="672"/>
                  </a:lnTo>
                  <a:lnTo>
                    <a:pt x="196" y="674"/>
                  </a:lnTo>
                  <a:lnTo>
                    <a:pt x="198" y="676"/>
                  </a:lnTo>
                  <a:lnTo>
                    <a:pt x="199" y="678"/>
                  </a:lnTo>
                  <a:lnTo>
                    <a:pt x="200" y="681"/>
                  </a:lnTo>
                  <a:lnTo>
                    <a:pt x="202" y="683"/>
                  </a:lnTo>
                  <a:lnTo>
                    <a:pt x="203" y="68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34" name="Freeform 50"/>
            <p:cNvSpPr>
              <a:spLocks/>
            </p:cNvSpPr>
            <p:nvPr/>
          </p:nvSpPr>
          <p:spPr bwMode="auto">
            <a:xfrm>
              <a:off x="2421" y="1920"/>
              <a:ext cx="713" cy="401"/>
            </a:xfrm>
            <a:custGeom>
              <a:avLst/>
              <a:gdLst/>
              <a:ahLst/>
              <a:cxnLst>
                <a:cxn ang="0">
                  <a:pos x="701" y="18"/>
                </a:cxn>
                <a:cxn ang="0">
                  <a:pos x="686" y="35"/>
                </a:cxn>
                <a:cxn ang="0">
                  <a:pos x="668" y="51"/>
                </a:cxn>
                <a:cxn ang="0">
                  <a:pos x="647" y="66"/>
                </a:cxn>
                <a:cxn ang="0">
                  <a:pos x="623" y="81"/>
                </a:cxn>
                <a:cxn ang="0">
                  <a:pos x="597" y="95"/>
                </a:cxn>
                <a:cxn ang="0">
                  <a:pos x="571" y="109"/>
                </a:cxn>
                <a:cxn ang="0">
                  <a:pos x="543" y="122"/>
                </a:cxn>
                <a:cxn ang="0">
                  <a:pos x="514" y="134"/>
                </a:cxn>
                <a:cxn ang="0">
                  <a:pos x="486" y="145"/>
                </a:cxn>
                <a:cxn ang="0">
                  <a:pos x="458" y="156"/>
                </a:cxn>
                <a:cxn ang="0">
                  <a:pos x="431" y="166"/>
                </a:cxn>
                <a:cxn ang="0">
                  <a:pos x="405" y="175"/>
                </a:cxn>
                <a:cxn ang="0">
                  <a:pos x="381" y="184"/>
                </a:cxn>
                <a:cxn ang="0">
                  <a:pos x="359" y="192"/>
                </a:cxn>
                <a:cxn ang="0">
                  <a:pos x="340" y="200"/>
                </a:cxn>
                <a:cxn ang="0">
                  <a:pos x="314" y="210"/>
                </a:cxn>
                <a:cxn ang="0">
                  <a:pos x="297" y="216"/>
                </a:cxn>
                <a:cxn ang="0">
                  <a:pos x="281" y="221"/>
                </a:cxn>
                <a:cxn ang="0">
                  <a:pos x="265" y="226"/>
                </a:cxn>
                <a:cxn ang="0">
                  <a:pos x="249" y="230"/>
                </a:cxn>
                <a:cxn ang="0">
                  <a:pos x="233" y="234"/>
                </a:cxn>
                <a:cxn ang="0">
                  <a:pos x="218" y="239"/>
                </a:cxn>
                <a:cxn ang="0">
                  <a:pos x="202" y="244"/>
                </a:cxn>
                <a:cxn ang="0">
                  <a:pos x="187" y="249"/>
                </a:cxn>
                <a:cxn ang="0">
                  <a:pos x="171" y="254"/>
                </a:cxn>
                <a:cxn ang="0">
                  <a:pos x="156" y="261"/>
                </a:cxn>
                <a:cxn ang="0">
                  <a:pos x="141" y="268"/>
                </a:cxn>
                <a:cxn ang="0">
                  <a:pos x="125" y="277"/>
                </a:cxn>
                <a:cxn ang="0">
                  <a:pos x="110" y="287"/>
                </a:cxn>
                <a:cxn ang="0">
                  <a:pos x="94" y="299"/>
                </a:cxn>
                <a:cxn ang="0">
                  <a:pos x="80" y="310"/>
                </a:cxn>
                <a:cxn ang="0">
                  <a:pos x="74" y="315"/>
                </a:cxn>
                <a:cxn ang="0">
                  <a:pos x="68" y="320"/>
                </a:cxn>
                <a:cxn ang="0">
                  <a:pos x="62" y="325"/>
                </a:cxn>
                <a:cxn ang="0">
                  <a:pos x="56" y="330"/>
                </a:cxn>
                <a:cxn ang="0">
                  <a:pos x="50" y="336"/>
                </a:cxn>
                <a:cxn ang="0">
                  <a:pos x="44" y="341"/>
                </a:cxn>
                <a:cxn ang="0">
                  <a:pos x="38" y="347"/>
                </a:cxn>
                <a:cxn ang="0">
                  <a:pos x="33" y="353"/>
                </a:cxn>
                <a:cxn ang="0">
                  <a:pos x="27" y="359"/>
                </a:cxn>
                <a:cxn ang="0">
                  <a:pos x="22" y="365"/>
                </a:cxn>
                <a:cxn ang="0">
                  <a:pos x="17" y="372"/>
                </a:cxn>
                <a:cxn ang="0">
                  <a:pos x="12" y="378"/>
                </a:cxn>
                <a:cxn ang="0">
                  <a:pos x="7" y="385"/>
                </a:cxn>
                <a:cxn ang="0">
                  <a:pos x="3" y="392"/>
                </a:cxn>
                <a:cxn ang="0">
                  <a:pos x="0" y="400"/>
                </a:cxn>
              </a:cxnLst>
              <a:rect l="0" t="0" r="r" b="b"/>
              <a:pathLst>
                <a:path w="713" h="401">
                  <a:moveTo>
                    <a:pt x="712" y="0"/>
                  </a:moveTo>
                  <a:lnTo>
                    <a:pt x="701" y="18"/>
                  </a:lnTo>
                  <a:lnTo>
                    <a:pt x="694" y="26"/>
                  </a:lnTo>
                  <a:lnTo>
                    <a:pt x="686" y="35"/>
                  </a:lnTo>
                  <a:lnTo>
                    <a:pt x="677" y="43"/>
                  </a:lnTo>
                  <a:lnTo>
                    <a:pt x="668" y="51"/>
                  </a:lnTo>
                  <a:lnTo>
                    <a:pt x="657" y="59"/>
                  </a:lnTo>
                  <a:lnTo>
                    <a:pt x="647" y="66"/>
                  </a:lnTo>
                  <a:lnTo>
                    <a:pt x="635" y="74"/>
                  </a:lnTo>
                  <a:lnTo>
                    <a:pt x="623" y="81"/>
                  </a:lnTo>
                  <a:lnTo>
                    <a:pt x="611" y="88"/>
                  </a:lnTo>
                  <a:lnTo>
                    <a:pt x="597" y="95"/>
                  </a:lnTo>
                  <a:lnTo>
                    <a:pt x="584" y="102"/>
                  </a:lnTo>
                  <a:lnTo>
                    <a:pt x="571" y="109"/>
                  </a:lnTo>
                  <a:lnTo>
                    <a:pt x="557" y="115"/>
                  </a:lnTo>
                  <a:lnTo>
                    <a:pt x="543" y="122"/>
                  </a:lnTo>
                  <a:lnTo>
                    <a:pt x="529" y="128"/>
                  </a:lnTo>
                  <a:lnTo>
                    <a:pt x="514" y="134"/>
                  </a:lnTo>
                  <a:lnTo>
                    <a:pt x="500" y="139"/>
                  </a:lnTo>
                  <a:lnTo>
                    <a:pt x="486" y="145"/>
                  </a:lnTo>
                  <a:lnTo>
                    <a:pt x="471" y="150"/>
                  </a:lnTo>
                  <a:lnTo>
                    <a:pt x="458" y="156"/>
                  </a:lnTo>
                  <a:lnTo>
                    <a:pt x="444" y="161"/>
                  </a:lnTo>
                  <a:lnTo>
                    <a:pt x="431" y="166"/>
                  </a:lnTo>
                  <a:lnTo>
                    <a:pt x="417" y="171"/>
                  </a:lnTo>
                  <a:lnTo>
                    <a:pt x="405" y="175"/>
                  </a:lnTo>
                  <a:lnTo>
                    <a:pt x="392" y="180"/>
                  </a:lnTo>
                  <a:lnTo>
                    <a:pt x="381" y="184"/>
                  </a:lnTo>
                  <a:lnTo>
                    <a:pt x="369" y="188"/>
                  </a:lnTo>
                  <a:lnTo>
                    <a:pt x="359" y="192"/>
                  </a:lnTo>
                  <a:lnTo>
                    <a:pt x="349" y="196"/>
                  </a:lnTo>
                  <a:lnTo>
                    <a:pt x="340" y="200"/>
                  </a:lnTo>
                  <a:lnTo>
                    <a:pt x="323" y="207"/>
                  </a:lnTo>
                  <a:lnTo>
                    <a:pt x="314" y="210"/>
                  </a:lnTo>
                  <a:lnTo>
                    <a:pt x="306" y="213"/>
                  </a:lnTo>
                  <a:lnTo>
                    <a:pt x="297" y="216"/>
                  </a:lnTo>
                  <a:lnTo>
                    <a:pt x="289" y="218"/>
                  </a:lnTo>
                  <a:lnTo>
                    <a:pt x="281" y="221"/>
                  </a:lnTo>
                  <a:lnTo>
                    <a:pt x="273" y="224"/>
                  </a:lnTo>
                  <a:lnTo>
                    <a:pt x="265" y="226"/>
                  </a:lnTo>
                  <a:lnTo>
                    <a:pt x="257" y="228"/>
                  </a:lnTo>
                  <a:lnTo>
                    <a:pt x="249" y="230"/>
                  </a:lnTo>
                  <a:lnTo>
                    <a:pt x="241" y="232"/>
                  </a:lnTo>
                  <a:lnTo>
                    <a:pt x="233" y="234"/>
                  </a:lnTo>
                  <a:lnTo>
                    <a:pt x="225" y="237"/>
                  </a:lnTo>
                  <a:lnTo>
                    <a:pt x="218" y="239"/>
                  </a:lnTo>
                  <a:lnTo>
                    <a:pt x="210" y="241"/>
                  </a:lnTo>
                  <a:lnTo>
                    <a:pt x="202" y="244"/>
                  </a:lnTo>
                  <a:lnTo>
                    <a:pt x="195" y="246"/>
                  </a:lnTo>
                  <a:lnTo>
                    <a:pt x="187" y="249"/>
                  </a:lnTo>
                  <a:lnTo>
                    <a:pt x="179" y="252"/>
                  </a:lnTo>
                  <a:lnTo>
                    <a:pt x="171" y="254"/>
                  </a:lnTo>
                  <a:lnTo>
                    <a:pt x="164" y="258"/>
                  </a:lnTo>
                  <a:lnTo>
                    <a:pt x="156" y="261"/>
                  </a:lnTo>
                  <a:lnTo>
                    <a:pt x="149" y="265"/>
                  </a:lnTo>
                  <a:lnTo>
                    <a:pt x="141" y="268"/>
                  </a:lnTo>
                  <a:lnTo>
                    <a:pt x="133" y="273"/>
                  </a:lnTo>
                  <a:lnTo>
                    <a:pt x="125" y="277"/>
                  </a:lnTo>
                  <a:lnTo>
                    <a:pt x="118" y="282"/>
                  </a:lnTo>
                  <a:lnTo>
                    <a:pt x="110" y="287"/>
                  </a:lnTo>
                  <a:lnTo>
                    <a:pt x="102" y="293"/>
                  </a:lnTo>
                  <a:lnTo>
                    <a:pt x="94" y="299"/>
                  </a:lnTo>
                  <a:lnTo>
                    <a:pt x="87" y="305"/>
                  </a:lnTo>
                  <a:lnTo>
                    <a:pt x="80" y="310"/>
                  </a:lnTo>
                  <a:lnTo>
                    <a:pt x="77" y="312"/>
                  </a:lnTo>
                  <a:lnTo>
                    <a:pt x="74" y="315"/>
                  </a:lnTo>
                  <a:lnTo>
                    <a:pt x="71" y="318"/>
                  </a:lnTo>
                  <a:lnTo>
                    <a:pt x="68" y="320"/>
                  </a:lnTo>
                  <a:lnTo>
                    <a:pt x="65" y="322"/>
                  </a:lnTo>
                  <a:lnTo>
                    <a:pt x="62" y="325"/>
                  </a:lnTo>
                  <a:lnTo>
                    <a:pt x="59" y="328"/>
                  </a:lnTo>
                  <a:lnTo>
                    <a:pt x="56" y="330"/>
                  </a:lnTo>
                  <a:lnTo>
                    <a:pt x="53" y="333"/>
                  </a:lnTo>
                  <a:lnTo>
                    <a:pt x="50" y="336"/>
                  </a:lnTo>
                  <a:lnTo>
                    <a:pt x="47" y="338"/>
                  </a:lnTo>
                  <a:lnTo>
                    <a:pt x="44" y="341"/>
                  </a:lnTo>
                  <a:lnTo>
                    <a:pt x="41" y="344"/>
                  </a:lnTo>
                  <a:lnTo>
                    <a:pt x="38" y="347"/>
                  </a:lnTo>
                  <a:lnTo>
                    <a:pt x="35" y="350"/>
                  </a:lnTo>
                  <a:lnTo>
                    <a:pt x="33" y="353"/>
                  </a:lnTo>
                  <a:lnTo>
                    <a:pt x="30" y="356"/>
                  </a:lnTo>
                  <a:lnTo>
                    <a:pt x="27" y="359"/>
                  </a:lnTo>
                  <a:lnTo>
                    <a:pt x="24" y="362"/>
                  </a:lnTo>
                  <a:lnTo>
                    <a:pt x="22" y="365"/>
                  </a:lnTo>
                  <a:lnTo>
                    <a:pt x="19" y="368"/>
                  </a:lnTo>
                  <a:lnTo>
                    <a:pt x="17" y="372"/>
                  </a:lnTo>
                  <a:lnTo>
                    <a:pt x="14" y="375"/>
                  </a:lnTo>
                  <a:lnTo>
                    <a:pt x="12" y="378"/>
                  </a:lnTo>
                  <a:lnTo>
                    <a:pt x="10" y="382"/>
                  </a:lnTo>
                  <a:lnTo>
                    <a:pt x="7" y="385"/>
                  </a:lnTo>
                  <a:lnTo>
                    <a:pt x="5" y="389"/>
                  </a:lnTo>
                  <a:lnTo>
                    <a:pt x="3" y="392"/>
                  </a:lnTo>
                  <a:lnTo>
                    <a:pt x="1" y="396"/>
                  </a:lnTo>
                  <a:lnTo>
                    <a:pt x="0" y="40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35" name="Line 51"/>
            <p:cNvSpPr>
              <a:spLocks noChangeShapeType="1"/>
            </p:cNvSpPr>
            <p:nvPr/>
          </p:nvSpPr>
          <p:spPr bwMode="auto">
            <a:xfrm flipV="1">
              <a:off x="1906" y="2282"/>
              <a:ext cx="32" cy="20"/>
            </a:xfrm>
            <a:prstGeom prst="line">
              <a:avLst/>
            </a:prstGeom>
            <a:noFill/>
            <a:ln w="74930">
              <a:solidFill>
                <a:srgbClr val="000000"/>
              </a:solidFill>
              <a:round/>
              <a:headEnd/>
              <a:tailEnd/>
            </a:ln>
            <a:effectLst/>
          </p:spPr>
          <p:txBody>
            <a:bodyPr wrap="none" anchor="ctr"/>
            <a:lstStyle/>
            <a:p>
              <a:endParaRPr lang="en-US"/>
            </a:p>
          </p:txBody>
        </p:sp>
        <p:sp>
          <p:nvSpPr>
            <p:cNvPr id="93236" name="Line 52"/>
            <p:cNvSpPr>
              <a:spLocks noChangeShapeType="1"/>
            </p:cNvSpPr>
            <p:nvPr/>
          </p:nvSpPr>
          <p:spPr bwMode="auto">
            <a:xfrm>
              <a:off x="3204" y="1301"/>
              <a:ext cx="0" cy="38"/>
            </a:xfrm>
            <a:prstGeom prst="line">
              <a:avLst/>
            </a:prstGeom>
            <a:noFill/>
            <a:ln w="74930">
              <a:solidFill>
                <a:srgbClr val="000000"/>
              </a:solidFill>
              <a:round/>
              <a:headEnd/>
              <a:tailEnd/>
            </a:ln>
            <a:effectLst/>
          </p:spPr>
          <p:txBody>
            <a:bodyPr wrap="none" anchor="ctr"/>
            <a:lstStyle/>
            <a:p>
              <a:endParaRPr lang="en-US"/>
            </a:p>
          </p:txBody>
        </p:sp>
        <p:sp>
          <p:nvSpPr>
            <p:cNvPr id="93237" name="Freeform 53"/>
            <p:cNvSpPr>
              <a:spLocks/>
            </p:cNvSpPr>
            <p:nvPr/>
          </p:nvSpPr>
          <p:spPr bwMode="auto">
            <a:xfrm>
              <a:off x="3125" y="1852"/>
              <a:ext cx="247" cy="117"/>
            </a:xfrm>
            <a:custGeom>
              <a:avLst/>
              <a:gdLst/>
              <a:ahLst/>
              <a:cxnLst>
                <a:cxn ang="0">
                  <a:pos x="0" y="78"/>
                </a:cxn>
                <a:cxn ang="0">
                  <a:pos x="20" y="69"/>
                </a:cxn>
                <a:cxn ang="0">
                  <a:pos x="30" y="64"/>
                </a:cxn>
                <a:cxn ang="0">
                  <a:pos x="40" y="59"/>
                </a:cxn>
                <a:cxn ang="0">
                  <a:pos x="49" y="54"/>
                </a:cxn>
                <a:cxn ang="0">
                  <a:pos x="59" y="48"/>
                </a:cxn>
                <a:cxn ang="0">
                  <a:pos x="69" y="42"/>
                </a:cxn>
                <a:cxn ang="0">
                  <a:pos x="79" y="37"/>
                </a:cxn>
                <a:cxn ang="0">
                  <a:pos x="89" y="32"/>
                </a:cxn>
                <a:cxn ang="0">
                  <a:pos x="99" y="26"/>
                </a:cxn>
                <a:cxn ang="0">
                  <a:pos x="108" y="21"/>
                </a:cxn>
                <a:cxn ang="0">
                  <a:pos x="118" y="17"/>
                </a:cxn>
                <a:cxn ang="0">
                  <a:pos x="127" y="12"/>
                </a:cxn>
                <a:cxn ang="0">
                  <a:pos x="136" y="9"/>
                </a:cxn>
                <a:cxn ang="0">
                  <a:pos x="145" y="6"/>
                </a:cxn>
                <a:cxn ang="0">
                  <a:pos x="153" y="3"/>
                </a:cxn>
                <a:cxn ang="0">
                  <a:pos x="162" y="1"/>
                </a:cxn>
                <a:cxn ang="0">
                  <a:pos x="170" y="0"/>
                </a:cxn>
                <a:cxn ang="0">
                  <a:pos x="178" y="0"/>
                </a:cxn>
                <a:cxn ang="0">
                  <a:pos x="185" y="1"/>
                </a:cxn>
                <a:cxn ang="0">
                  <a:pos x="193" y="3"/>
                </a:cxn>
                <a:cxn ang="0">
                  <a:pos x="200" y="6"/>
                </a:cxn>
                <a:cxn ang="0">
                  <a:pos x="206" y="10"/>
                </a:cxn>
                <a:cxn ang="0">
                  <a:pos x="213" y="16"/>
                </a:cxn>
                <a:cxn ang="0">
                  <a:pos x="218" y="23"/>
                </a:cxn>
                <a:cxn ang="0">
                  <a:pos x="223" y="31"/>
                </a:cxn>
                <a:cxn ang="0">
                  <a:pos x="229" y="41"/>
                </a:cxn>
                <a:cxn ang="0">
                  <a:pos x="233" y="52"/>
                </a:cxn>
                <a:cxn ang="0">
                  <a:pos x="237" y="66"/>
                </a:cxn>
                <a:cxn ang="0">
                  <a:pos x="240" y="80"/>
                </a:cxn>
                <a:cxn ang="0">
                  <a:pos x="243" y="97"/>
                </a:cxn>
                <a:cxn ang="0">
                  <a:pos x="246" y="116"/>
                </a:cxn>
              </a:cxnLst>
              <a:rect l="0" t="0" r="r" b="b"/>
              <a:pathLst>
                <a:path w="247" h="117">
                  <a:moveTo>
                    <a:pt x="0" y="78"/>
                  </a:moveTo>
                  <a:lnTo>
                    <a:pt x="20" y="69"/>
                  </a:lnTo>
                  <a:lnTo>
                    <a:pt x="30" y="64"/>
                  </a:lnTo>
                  <a:lnTo>
                    <a:pt x="40" y="59"/>
                  </a:lnTo>
                  <a:lnTo>
                    <a:pt x="49" y="54"/>
                  </a:lnTo>
                  <a:lnTo>
                    <a:pt x="59" y="48"/>
                  </a:lnTo>
                  <a:lnTo>
                    <a:pt x="69" y="42"/>
                  </a:lnTo>
                  <a:lnTo>
                    <a:pt x="79" y="37"/>
                  </a:lnTo>
                  <a:lnTo>
                    <a:pt x="89" y="32"/>
                  </a:lnTo>
                  <a:lnTo>
                    <a:pt x="99" y="26"/>
                  </a:lnTo>
                  <a:lnTo>
                    <a:pt x="108" y="21"/>
                  </a:lnTo>
                  <a:lnTo>
                    <a:pt x="118" y="17"/>
                  </a:lnTo>
                  <a:lnTo>
                    <a:pt x="127" y="12"/>
                  </a:lnTo>
                  <a:lnTo>
                    <a:pt x="136" y="9"/>
                  </a:lnTo>
                  <a:lnTo>
                    <a:pt x="145" y="6"/>
                  </a:lnTo>
                  <a:lnTo>
                    <a:pt x="153" y="3"/>
                  </a:lnTo>
                  <a:lnTo>
                    <a:pt x="162" y="1"/>
                  </a:lnTo>
                  <a:lnTo>
                    <a:pt x="170" y="0"/>
                  </a:lnTo>
                  <a:lnTo>
                    <a:pt x="178" y="0"/>
                  </a:lnTo>
                  <a:lnTo>
                    <a:pt x="185" y="1"/>
                  </a:lnTo>
                  <a:lnTo>
                    <a:pt x="193" y="3"/>
                  </a:lnTo>
                  <a:lnTo>
                    <a:pt x="200" y="6"/>
                  </a:lnTo>
                  <a:lnTo>
                    <a:pt x="206" y="10"/>
                  </a:lnTo>
                  <a:lnTo>
                    <a:pt x="213" y="16"/>
                  </a:lnTo>
                  <a:lnTo>
                    <a:pt x="218" y="23"/>
                  </a:lnTo>
                  <a:lnTo>
                    <a:pt x="223" y="31"/>
                  </a:lnTo>
                  <a:lnTo>
                    <a:pt x="229" y="41"/>
                  </a:lnTo>
                  <a:lnTo>
                    <a:pt x="233" y="52"/>
                  </a:lnTo>
                  <a:lnTo>
                    <a:pt x="237" y="66"/>
                  </a:lnTo>
                  <a:lnTo>
                    <a:pt x="240" y="80"/>
                  </a:lnTo>
                  <a:lnTo>
                    <a:pt x="243" y="97"/>
                  </a:lnTo>
                  <a:lnTo>
                    <a:pt x="246" y="11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38" name="Freeform 54"/>
            <p:cNvSpPr>
              <a:spLocks/>
            </p:cNvSpPr>
            <p:nvPr/>
          </p:nvSpPr>
          <p:spPr bwMode="auto">
            <a:xfrm>
              <a:off x="3147" y="1339"/>
              <a:ext cx="288" cy="393"/>
            </a:xfrm>
            <a:custGeom>
              <a:avLst/>
              <a:gdLst/>
              <a:ahLst/>
              <a:cxnLst>
                <a:cxn ang="0">
                  <a:pos x="69" y="25"/>
                </a:cxn>
                <a:cxn ang="0">
                  <a:pos x="73" y="47"/>
                </a:cxn>
                <a:cxn ang="0">
                  <a:pos x="71" y="67"/>
                </a:cxn>
                <a:cxn ang="0">
                  <a:pos x="65" y="85"/>
                </a:cxn>
                <a:cxn ang="0">
                  <a:pos x="56" y="103"/>
                </a:cxn>
                <a:cxn ang="0">
                  <a:pos x="45" y="119"/>
                </a:cxn>
                <a:cxn ang="0">
                  <a:pos x="33" y="137"/>
                </a:cxn>
                <a:cxn ang="0">
                  <a:pos x="21" y="154"/>
                </a:cxn>
                <a:cxn ang="0">
                  <a:pos x="11" y="173"/>
                </a:cxn>
                <a:cxn ang="0">
                  <a:pos x="4" y="194"/>
                </a:cxn>
                <a:cxn ang="0">
                  <a:pos x="1" y="216"/>
                </a:cxn>
                <a:cxn ang="0">
                  <a:pos x="1" y="227"/>
                </a:cxn>
                <a:cxn ang="0">
                  <a:pos x="1" y="237"/>
                </a:cxn>
                <a:cxn ang="0">
                  <a:pos x="0" y="248"/>
                </a:cxn>
                <a:cxn ang="0">
                  <a:pos x="1" y="259"/>
                </a:cxn>
                <a:cxn ang="0">
                  <a:pos x="1" y="270"/>
                </a:cxn>
                <a:cxn ang="0">
                  <a:pos x="1" y="281"/>
                </a:cxn>
                <a:cxn ang="0">
                  <a:pos x="1" y="292"/>
                </a:cxn>
                <a:cxn ang="0">
                  <a:pos x="1" y="302"/>
                </a:cxn>
                <a:cxn ang="0">
                  <a:pos x="1" y="313"/>
                </a:cxn>
                <a:cxn ang="0">
                  <a:pos x="2" y="324"/>
                </a:cxn>
                <a:cxn ang="0">
                  <a:pos x="27" y="337"/>
                </a:cxn>
                <a:cxn ang="0">
                  <a:pos x="46" y="337"/>
                </a:cxn>
                <a:cxn ang="0">
                  <a:pos x="64" y="331"/>
                </a:cxn>
                <a:cxn ang="0">
                  <a:pos x="82" y="322"/>
                </a:cxn>
                <a:cxn ang="0">
                  <a:pos x="100" y="311"/>
                </a:cxn>
                <a:cxn ang="0">
                  <a:pos x="117" y="299"/>
                </a:cxn>
                <a:cxn ang="0">
                  <a:pos x="135" y="290"/>
                </a:cxn>
                <a:cxn ang="0">
                  <a:pos x="152" y="284"/>
                </a:cxn>
                <a:cxn ang="0">
                  <a:pos x="169" y="283"/>
                </a:cxn>
                <a:cxn ang="0">
                  <a:pos x="186" y="291"/>
                </a:cxn>
                <a:cxn ang="0">
                  <a:pos x="201" y="305"/>
                </a:cxn>
                <a:cxn ang="0">
                  <a:pos x="207" y="315"/>
                </a:cxn>
                <a:cxn ang="0">
                  <a:pos x="212" y="326"/>
                </a:cxn>
                <a:cxn ang="0">
                  <a:pos x="215" y="336"/>
                </a:cxn>
                <a:cxn ang="0">
                  <a:pos x="218" y="347"/>
                </a:cxn>
                <a:cxn ang="0">
                  <a:pos x="220" y="357"/>
                </a:cxn>
                <a:cxn ang="0">
                  <a:pos x="224" y="366"/>
                </a:cxn>
                <a:cxn ang="0">
                  <a:pos x="229" y="374"/>
                </a:cxn>
                <a:cxn ang="0">
                  <a:pos x="236" y="381"/>
                </a:cxn>
                <a:cxn ang="0">
                  <a:pos x="246" y="387"/>
                </a:cxn>
                <a:cxn ang="0">
                  <a:pos x="257" y="391"/>
                </a:cxn>
                <a:cxn ang="0">
                  <a:pos x="260" y="391"/>
                </a:cxn>
                <a:cxn ang="0">
                  <a:pos x="263" y="392"/>
                </a:cxn>
                <a:cxn ang="0">
                  <a:pos x="266" y="392"/>
                </a:cxn>
                <a:cxn ang="0">
                  <a:pos x="269" y="392"/>
                </a:cxn>
                <a:cxn ang="0">
                  <a:pos x="272" y="392"/>
                </a:cxn>
                <a:cxn ang="0">
                  <a:pos x="275" y="392"/>
                </a:cxn>
                <a:cxn ang="0">
                  <a:pos x="278" y="392"/>
                </a:cxn>
                <a:cxn ang="0">
                  <a:pos x="281" y="391"/>
                </a:cxn>
                <a:cxn ang="0">
                  <a:pos x="284" y="391"/>
                </a:cxn>
                <a:cxn ang="0">
                  <a:pos x="287" y="391"/>
                </a:cxn>
              </a:cxnLst>
              <a:rect l="0" t="0" r="r" b="b"/>
              <a:pathLst>
                <a:path w="288" h="393">
                  <a:moveTo>
                    <a:pt x="57" y="0"/>
                  </a:moveTo>
                  <a:lnTo>
                    <a:pt x="66" y="17"/>
                  </a:lnTo>
                  <a:lnTo>
                    <a:pt x="69" y="25"/>
                  </a:lnTo>
                  <a:lnTo>
                    <a:pt x="71" y="33"/>
                  </a:lnTo>
                  <a:lnTo>
                    <a:pt x="72" y="40"/>
                  </a:lnTo>
                  <a:lnTo>
                    <a:pt x="73" y="47"/>
                  </a:lnTo>
                  <a:lnTo>
                    <a:pt x="73" y="54"/>
                  </a:lnTo>
                  <a:lnTo>
                    <a:pt x="73" y="61"/>
                  </a:lnTo>
                  <a:lnTo>
                    <a:pt x="71" y="67"/>
                  </a:lnTo>
                  <a:lnTo>
                    <a:pt x="70" y="73"/>
                  </a:lnTo>
                  <a:lnTo>
                    <a:pt x="68" y="79"/>
                  </a:lnTo>
                  <a:lnTo>
                    <a:pt x="65" y="85"/>
                  </a:lnTo>
                  <a:lnTo>
                    <a:pt x="63" y="91"/>
                  </a:lnTo>
                  <a:lnTo>
                    <a:pt x="59" y="97"/>
                  </a:lnTo>
                  <a:lnTo>
                    <a:pt x="56" y="103"/>
                  </a:lnTo>
                  <a:lnTo>
                    <a:pt x="53" y="109"/>
                  </a:lnTo>
                  <a:lnTo>
                    <a:pt x="49" y="114"/>
                  </a:lnTo>
                  <a:lnTo>
                    <a:pt x="45" y="119"/>
                  </a:lnTo>
                  <a:lnTo>
                    <a:pt x="41" y="125"/>
                  </a:lnTo>
                  <a:lnTo>
                    <a:pt x="37" y="131"/>
                  </a:lnTo>
                  <a:lnTo>
                    <a:pt x="33" y="137"/>
                  </a:lnTo>
                  <a:lnTo>
                    <a:pt x="29" y="142"/>
                  </a:lnTo>
                  <a:lnTo>
                    <a:pt x="25" y="148"/>
                  </a:lnTo>
                  <a:lnTo>
                    <a:pt x="21" y="154"/>
                  </a:lnTo>
                  <a:lnTo>
                    <a:pt x="17" y="160"/>
                  </a:lnTo>
                  <a:lnTo>
                    <a:pt x="14" y="167"/>
                  </a:lnTo>
                  <a:lnTo>
                    <a:pt x="11" y="173"/>
                  </a:lnTo>
                  <a:lnTo>
                    <a:pt x="8" y="180"/>
                  </a:lnTo>
                  <a:lnTo>
                    <a:pt x="6" y="187"/>
                  </a:lnTo>
                  <a:lnTo>
                    <a:pt x="4" y="194"/>
                  </a:lnTo>
                  <a:lnTo>
                    <a:pt x="3" y="201"/>
                  </a:lnTo>
                  <a:lnTo>
                    <a:pt x="2" y="209"/>
                  </a:lnTo>
                  <a:lnTo>
                    <a:pt x="1" y="216"/>
                  </a:lnTo>
                  <a:lnTo>
                    <a:pt x="1" y="220"/>
                  </a:lnTo>
                  <a:lnTo>
                    <a:pt x="1" y="223"/>
                  </a:lnTo>
                  <a:lnTo>
                    <a:pt x="1" y="227"/>
                  </a:lnTo>
                  <a:lnTo>
                    <a:pt x="1" y="230"/>
                  </a:lnTo>
                  <a:lnTo>
                    <a:pt x="1" y="234"/>
                  </a:lnTo>
                  <a:lnTo>
                    <a:pt x="1" y="237"/>
                  </a:lnTo>
                  <a:lnTo>
                    <a:pt x="0" y="241"/>
                  </a:lnTo>
                  <a:lnTo>
                    <a:pt x="0" y="245"/>
                  </a:lnTo>
                  <a:lnTo>
                    <a:pt x="0" y="248"/>
                  </a:lnTo>
                  <a:lnTo>
                    <a:pt x="0" y="252"/>
                  </a:lnTo>
                  <a:lnTo>
                    <a:pt x="0" y="255"/>
                  </a:lnTo>
                  <a:lnTo>
                    <a:pt x="1" y="259"/>
                  </a:lnTo>
                  <a:lnTo>
                    <a:pt x="1" y="263"/>
                  </a:lnTo>
                  <a:lnTo>
                    <a:pt x="1" y="267"/>
                  </a:lnTo>
                  <a:lnTo>
                    <a:pt x="1" y="270"/>
                  </a:lnTo>
                  <a:lnTo>
                    <a:pt x="1" y="274"/>
                  </a:lnTo>
                  <a:lnTo>
                    <a:pt x="1" y="277"/>
                  </a:lnTo>
                  <a:lnTo>
                    <a:pt x="1" y="281"/>
                  </a:lnTo>
                  <a:lnTo>
                    <a:pt x="1" y="285"/>
                  </a:lnTo>
                  <a:lnTo>
                    <a:pt x="1" y="288"/>
                  </a:lnTo>
                  <a:lnTo>
                    <a:pt x="1" y="292"/>
                  </a:lnTo>
                  <a:lnTo>
                    <a:pt x="1" y="295"/>
                  </a:lnTo>
                  <a:lnTo>
                    <a:pt x="1" y="299"/>
                  </a:lnTo>
                  <a:lnTo>
                    <a:pt x="1" y="302"/>
                  </a:lnTo>
                  <a:lnTo>
                    <a:pt x="1" y="306"/>
                  </a:lnTo>
                  <a:lnTo>
                    <a:pt x="1" y="309"/>
                  </a:lnTo>
                  <a:lnTo>
                    <a:pt x="1" y="313"/>
                  </a:lnTo>
                  <a:lnTo>
                    <a:pt x="1" y="317"/>
                  </a:lnTo>
                  <a:lnTo>
                    <a:pt x="1" y="320"/>
                  </a:lnTo>
                  <a:lnTo>
                    <a:pt x="2" y="324"/>
                  </a:lnTo>
                  <a:lnTo>
                    <a:pt x="15" y="332"/>
                  </a:lnTo>
                  <a:lnTo>
                    <a:pt x="21" y="335"/>
                  </a:lnTo>
                  <a:lnTo>
                    <a:pt x="27" y="337"/>
                  </a:lnTo>
                  <a:lnTo>
                    <a:pt x="33" y="337"/>
                  </a:lnTo>
                  <a:lnTo>
                    <a:pt x="39" y="337"/>
                  </a:lnTo>
                  <a:lnTo>
                    <a:pt x="46" y="337"/>
                  </a:lnTo>
                  <a:lnTo>
                    <a:pt x="52" y="336"/>
                  </a:lnTo>
                  <a:lnTo>
                    <a:pt x="58" y="334"/>
                  </a:lnTo>
                  <a:lnTo>
                    <a:pt x="64" y="331"/>
                  </a:lnTo>
                  <a:lnTo>
                    <a:pt x="70" y="329"/>
                  </a:lnTo>
                  <a:lnTo>
                    <a:pt x="76" y="326"/>
                  </a:lnTo>
                  <a:lnTo>
                    <a:pt x="82" y="322"/>
                  </a:lnTo>
                  <a:lnTo>
                    <a:pt x="88" y="319"/>
                  </a:lnTo>
                  <a:lnTo>
                    <a:pt x="94" y="315"/>
                  </a:lnTo>
                  <a:lnTo>
                    <a:pt x="100" y="311"/>
                  </a:lnTo>
                  <a:lnTo>
                    <a:pt x="105" y="307"/>
                  </a:lnTo>
                  <a:lnTo>
                    <a:pt x="111" y="303"/>
                  </a:lnTo>
                  <a:lnTo>
                    <a:pt x="117" y="299"/>
                  </a:lnTo>
                  <a:lnTo>
                    <a:pt x="123" y="296"/>
                  </a:lnTo>
                  <a:lnTo>
                    <a:pt x="129" y="293"/>
                  </a:lnTo>
                  <a:lnTo>
                    <a:pt x="135" y="290"/>
                  </a:lnTo>
                  <a:lnTo>
                    <a:pt x="140" y="287"/>
                  </a:lnTo>
                  <a:lnTo>
                    <a:pt x="146" y="285"/>
                  </a:lnTo>
                  <a:lnTo>
                    <a:pt x="152" y="284"/>
                  </a:lnTo>
                  <a:lnTo>
                    <a:pt x="157" y="283"/>
                  </a:lnTo>
                  <a:lnTo>
                    <a:pt x="163" y="283"/>
                  </a:lnTo>
                  <a:lnTo>
                    <a:pt x="169" y="283"/>
                  </a:lnTo>
                  <a:lnTo>
                    <a:pt x="175" y="285"/>
                  </a:lnTo>
                  <a:lnTo>
                    <a:pt x="180" y="287"/>
                  </a:lnTo>
                  <a:lnTo>
                    <a:pt x="186" y="291"/>
                  </a:lnTo>
                  <a:lnTo>
                    <a:pt x="192" y="295"/>
                  </a:lnTo>
                  <a:lnTo>
                    <a:pt x="198" y="302"/>
                  </a:lnTo>
                  <a:lnTo>
                    <a:pt x="201" y="305"/>
                  </a:lnTo>
                  <a:lnTo>
                    <a:pt x="203" y="309"/>
                  </a:lnTo>
                  <a:lnTo>
                    <a:pt x="206" y="312"/>
                  </a:lnTo>
                  <a:lnTo>
                    <a:pt x="207" y="315"/>
                  </a:lnTo>
                  <a:lnTo>
                    <a:pt x="209" y="319"/>
                  </a:lnTo>
                  <a:lnTo>
                    <a:pt x="211" y="322"/>
                  </a:lnTo>
                  <a:lnTo>
                    <a:pt x="212" y="326"/>
                  </a:lnTo>
                  <a:lnTo>
                    <a:pt x="213" y="329"/>
                  </a:lnTo>
                  <a:lnTo>
                    <a:pt x="214" y="333"/>
                  </a:lnTo>
                  <a:lnTo>
                    <a:pt x="215" y="336"/>
                  </a:lnTo>
                  <a:lnTo>
                    <a:pt x="216" y="340"/>
                  </a:lnTo>
                  <a:lnTo>
                    <a:pt x="217" y="343"/>
                  </a:lnTo>
                  <a:lnTo>
                    <a:pt x="218" y="347"/>
                  </a:lnTo>
                  <a:lnTo>
                    <a:pt x="219" y="350"/>
                  </a:lnTo>
                  <a:lnTo>
                    <a:pt x="219" y="353"/>
                  </a:lnTo>
                  <a:lnTo>
                    <a:pt x="220" y="357"/>
                  </a:lnTo>
                  <a:lnTo>
                    <a:pt x="221" y="360"/>
                  </a:lnTo>
                  <a:lnTo>
                    <a:pt x="222" y="363"/>
                  </a:lnTo>
                  <a:lnTo>
                    <a:pt x="224" y="366"/>
                  </a:lnTo>
                  <a:lnTo>
                    <a:pt x="225" y="369"/>
                  </a:lnTo>
                  <a:lnTo>
                    <a:pt x="227" y="371"/>
                  </a:lnTo>
                  <a:lnTo>
                    <a:pt x="229" y="374"/>
                  </a:lnTo>
                  <a:lnTo>
                    <a:pt x="231" y="377"/>
                  </a:lnTo>
                  <a:lnTo>
                    <a:pt x="233" y="379"/>
                  </a:lnTo>
                  <a:lnTo>
                    <a:pt x="236" y="381"/>
                  </a:lnTo>
                  <a:lnTo>
                    <a:pt x="239" y="383"/>
                  </a:lnTo>
                  <a:lnTo>
                    <a:pt x="243" y="385"/>
                  </a:lnTo>
                  <a:lnTo>
                    <a:pt x="246" y="387"/>
                  </a:lnTo>
                  <a:lnTo>
                    <a:pt x="251" y="389"/>
                  </a:lnTo>
                  <a:lnTo>
                    <a:pt x="255" y="391"/>
                  </a:lnTo>
                  <a:lnTo>
                    <a:pt x="257" y="391"/>
                  </a:lnTo>
                  <a:lnTo>
                    <a:pt x="258" y="391"/>
                  </a:lnTo>
                  <a:lnTo>
                    <a:pt x="259" y="391"/>
                  </a:lnTo>
                  <a:lnTo>
                    <a:pt x="260" y="391"/>
                  </a:lnTo>
                  <a:lnTo>
                    <a:pt x="261" y="392"/>
                  </a:lnTo>
                  <a:lnTo>
                    <a:pt x="262" y="392"/>
                  </a:lnTo>
                  <a:lnTo>
                    <a:pt x="263" y="392"/>
                  </a:lnTo>
                  <a:lnTo>
                    <a:pt x="264" y="392"/>
                  </a:lnTo>
                  <a:lnTo>
                    <a:pt x="265" y="392"/>
                  </a:lnTo>
                  <a:lnTo>
                    <a:pt x="266" y="392"/>
                  </a:lnTo>
                  <a:lnTo>
                    <a:pt x="267" y="392"/>
                  </a:lnTo>
                  <a:lnTo>
                    <a:pt x="268" y="392"/>
                  </a:lnTo>
                  <a:lnTo>
                    <a:pt x="269" y="392"/>
                  </a:lnTo>
                  <a:lnTo>
                    <a:pt x="270" y="392"/>
                  </a:lnTo>
                  <a:lnTo>
                    <a:pt x="271" y="392"/>
                  </a:lnTo>
                  <a:lnTo>
                    <a:pt x="272" y="392"/>
                  </a:lnTo>
                  <a:lnTo>
                    <a:pt x="273" y="392"/>
                  </a:lnTo>
                  <a:lnTo>
                    <a:pt x="274" y="392"/>
                  </a:lnTo>
                  <a:lnTo>
                    <a:pt x="275" y="392"/>
                  </a:lnTo>
                  <a:lnTo>
                    <a:pt x="276" y="392"/>
                  </a:lnTo>
                  <a:lnTo>
                    <a:pt x="277" y="392"/>
                  </a:lnTo>
                  <a:lnTo>
                    <a:pt x="278" y="392"/>
                  </a:lnTo>
                  <a:lnTo>
                    <a:pt x="279" y="392"/>
                  </a:lnTo>
                  <a:lnTo>
                    <a:pt x="280" y="392"/>
                  </a:lnTo>
                  <a:lnTo>
                    <a:pt x="281" y="391"/>
                  </a:lnTo>
                  <a:lnTo>
                    <a:pt x="282" y="391"/>
                  </a:lnTo>
                  <a:lnTo>
                    <a:pt x="283" y="391"/>
                  </a:lnTo>
                  <a:lnTo>
                    <a:pt x="284" y="391"/>
                  </a:lnTo>
                  <a:lnTo>
                    <a:pt x="285" y="391"/>
                  </a:lnTo>
                  <a:lnTo>
                    <a:pt x="286" y="391"/>
                  </a:lnTo>
                  <a:lnTo>
                    <a:pt x="287" y="39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39" name="Freeform 55"/>
            <p:cNvSpPr>
              <a:spLocks/>
            </p:cNvSpPr>
            <p:nvPr/>
          </p:nvSpPr>
          <p:spPr bwMode="auto">
            <a:xfrm>
              <a:off x="3291" y="1272"/>
              <a:ext cx="302" cy="180"/>
            </a:xfrm>
            <a:custGeom>
              <a:avLst/>
              <a:gdLst/>
              <a:ahLst/>
              <a:cxnLst>
                <a:cxn ang="0">
                  <a:pos x="0" y="0"/>
                </a:cxn>
                <a:cxn ang="0">
                  <a:pos x="7" y="15"/>
                </a:cxn>
                <a:cxn ang="0">
                  <a:pos x="12" y="22"/>
                </a:cxn>
                <a:cxn ang="0">
                  <a:pos x="16" y="28"/>
                </a:cxn>
                <a:cxn ang="0">
                  <a:pos x="21" y="33"/>
                </a:cxn>
                <a:cxn ang="0">
                  <a:pos x="26" y="38"/>
                </a:cxn>
                <a:cxn ang="0">
                  <a:pos x="32" y="43"/>
                </a:cxn>
                <a:cxn ang="0">
                  <a:pos x="37" y="47"/>
                </a:cxn>
                <a:cxn ang="0">
                  <a:pos x="43" y="51"/>
                </a:cxn>
                <a:cxn ang="0">
                  <a:pos x="49" y="54"/>
                </a:cxn>
                <a:cxn ang="0">
                  <a:pos x="55" y="57"/>
                </a:cxn>
                <a:cxn ang="0">
                  <a:pos x="62" y="60"/>
                </a:cxn>
                <a:cxn ang="0">
                  <a:pos x="68" y="63"/>
                </a:cxn>
                <a:cxn ang="0">
                  <a:pos x="75" y="65"/>
                </a:cxn>
                <a:cxn ang="0">
                  <a:pos x="81" y="68"/>
                </a:cxn>
                <a:cxn ang="0">
                  <a:pos x="88" y="70"/>
                </a:cxn>
                <a:cxn ang="0">
                  <a:pos x="94" y="72"/>
                </a:cxn>
                <a:cxn ang="0">
                  <a:pos x="101" y="74"/>
                </a:cxn>
                <a:cxn ang="0">
                  <a:pos x="108" y="76"/>
                </a:cxn>
                <a:cxn ang="0">
                  <a:pos x="114" y="78"/>
                </a:cxn>
                <a:cxn ang="0">
                  <a:pos x="121" y="80"/>
                </a:cxn>
                <a:cxn ang="0">
                  <a:pos x="127" y="83"/>
                </a:cxn>
                <a:cxn ang="0">
                  <a:pos x="134" y="86"/>
                </a:cxn>
                <a:cxn ang="0">
                  <a:pos x="140" y="88"/>
                </a:cxn>
                <a:cxn ang="0">
                  <a:pos x="146" y="92"/>
                </a:cxn>
                <a:cxn ang="0">
                  <a:pos x="152" y="95"/>
                </a:cxn>
                <a:cxn ang="0">
                  <a:pos x="157" y="98"/>
                </a:cxn>
                <a:cxn ang="0">
                  <a:pos x="163" y="103"/>
                </a:cxn>
                <a:cxn ang="0">
                  <a:pos x="168" y="107"/>
                </a:cxn>
                <a:cxn ang="0">
                  <a:pos x="173" y="112"/>
                </a:cxn>
                <a:cxn ang="0">
                  <a:pos x="178" y="118"/>
                </a:cxn>
                <a:cxn ang="0">
                  <a:pos x="183" y="124"/>
                </a:cxn>
                <a:cxn ang="0">
                  <a:pos x="187" y="131"/>
                </a:cxn>
                <a:cxn ang="0">
                  <a:pos x="190" y="134"/>
                </a:cxn>
                <a:cxn ang="0">
                  <a:pos x="193" y="138"/>
                </a:cxn>
                <a:cxn ang="0">
                  <a:pos x="196" y="141"/>
                </a:cxn>
                <a:cxn ang="0">
                  <a:pos x="199" y="145"/>
                </a:cxn>
                <a:cxn ang="0">
                  <a:pos x="202" y="148"/>
                </a:cxn>
                <a:cxn ang="0">
                  <a:pos x="205" y="151"/>
                </a:cxn>
                <a:cxn ang="0">
                  <a:pos x="209" y="154"/>
                </a:cxn>
                <a:cxn ang="0">
                  <a:pos x="212" y="157"/>
                </a:cxn>
                <a:cxn ang="0">
                  <a:pos x="215" y="159"/>
                </a:cxn>
                <a:cxn ang="0">
                  <a:pos x="219" y="162"/>
                </a:cxn>
                <a:cxn ang="0">
                  <a:pos x="223" y="164"/>
                </a:cxn>
                <a:cxn ang="0">
                  <a:pos x="227" y="166"/>
                </a:cxn>
                <a:cxn ang="0">
                  <a:pos x="230" y="169"/>
                </a:cxn>
                <a:cxn ang="0">
                  <a:pos x="234" y="170"/>
                </a:cxn>
                <a:cxn ang="0">
                  <a:pos x="238" y="172"/>
                </a:cxn>
                <a:cxn ang="0">
                  <a:pos x="242" y="174"/>
                </a:cxn>
                <a:cxn ang="0">
                  <a:pos x="246" y="175"/>
                </a:cxn>
                <a:cxn ang="0">
                  <a:pos x="250" y="176"/>
                </a:cxn>
                <a:cxn ang="0">
                  <a:pos x="254" y="177"/>
                </a:cxn>
                <a:cxn ang="0">
                  <a:pos x="258" y="178"/>
                </a:cxn>
                <a:cxn ang="0">
                  <a:pos x="262" y="178"/>
                </a:cxn>
                <a:cxn ang="0">
                  <a:pos x="267" y="179"/>
                </a:cxn>
                <a:cxn ang="0">
                  <a:pos x="271" y="179"/>
                </a:cxn>
                <a:cxn ang="0">
                  <a:pos x="275" y="178"/>
                </a:cxn>
                <a:cxn ang="0">
                  <a:pos x="279" y="178"/>
                </a:cxn>
                <a:cxn ang="0">
                  <a:pos x="283" y="177"/>
                </a:cxn>
                <a:cxn ang="0">
                  <a:pos x="288" y="176"/>
                </a:cxn>
                <a:cxn ang="0">
                  <a:pos x="292" y="175"/>
                </a:cxn>
                <a:cxn ang="0">
                  <a:pos x="297" y="173"/>
                </a:cxn>
                <a:cxn ang="0">
                  <a:pos x="301" y="172"/>
                </a:cxn>
              </a:cxnLst>
              <a:rect l="0" t="0" r="r" b="b"/>
              <a:pathLst>
                <a:path w="302" h="180">
                  <a:moveTo>
                    <a:pt x="0" y="0"/>
                  </a:moveTo>
                  <a:lnTo>
                    <a:pt x="7" y="15"/>
                  </a:lnTo>
                  <a:lnTo>
                    <a:pt x="12" y="22"/>
                  </a:lnTo>
                  <a:lnTo>
                    <a:pt x="16" y="28"/>
                  </a:lnTo>
                  <a:lnTo>
                    <a:pt x="21" y="33"/>
                  </a:lnTo>
                  <a:lnTo>
                    <a:pt x="26" y="38"/>
                  </a:lnTo>
                  <a:lnTo>
                    <a:pt x="32" y="43"/>
                  </a:lnTo>
                  <a:lnTo>
                    <a:pt x="37" y="47"/>
                  </a:lnTo>
                  <a:lnTo>
                    <a:pt x="43" y="51"/>
                  </a:lnTo>
                  <a:lnTo>
                    <a:pt x="49" y="54"/>
                  </a:lnTo>
                  <a:lnTo>
                    <a:pt x="55" y="57"/>
                  </a:lnTo>
                  <a:lnTo>
                    <a:pt x="62" y="60"/>
                  </a:lnTo>
                  <a:lnTo>
                    <a:pt x="68" y="63"/>
                  </a:lnTo>
                  <a:lnTo>
                    <a:pt x="75" y="65"/>
                  </a:lnTo>
                  <a:lnTo>
                    <a:pt x="81" y="68"/>
                  </a:lnTo>
                  <a:lnTo>
                    <a:pt x="88" y="70"/>
                  </a:lnTo>
                  <a:lnTo>
                    <a:pt x="94" y="72"/>
                  </a:lnTo>
                  <a:lnTo>
                    <a:pt x="101" y="74"/>
                  </a:lnTo>
                  <a:lnTo>
                    <a:pt x="108" y="76"/>
                  </a:lnTo>
                  <a:lnTo>
                    <a:pt x="114" y="78"/>
                  </a:lnTo>
                  <a:lnTo>
                    <a:pt x="121" y="80"/>
                  </a:lnTo>
                  <a:lnTo>
                    <a:pt x="127" y="83"/>
                  </a:lnTo>
                  <a:lnTo>
                    <a:pt x="134" y="86"/>
                  </a:lnTo>
                  <a:lnTo>
                    <a:pt x="140" y="88"/>
                  </a:lnTo>
                  <a:lnTo>
                    <a:pt x="146" y="92"/>
                  </a:lnTo>
                  <a:lnTo>
                    <a:pt x="152" y="95"/>
                  </a:lnTo>
                  <a:lnTo>
                    <a:pt x="157" y="98"/>
                  </a:lnTo>
                  <a:lnTo>
                    <a:pt x="163" y="103"/>
                  </a:lnTo>
                  <a:lnTo>
                    <a:pt x="168" y="107"/>
                  </a:lnTo>
                  <a:lnTo>
                    <a:pt x="173" y="112"/>
                  </a:lnTo>
                  <a:lnTo>
                    <a:pt x="178" y="118"/>
                  </a:lnTo>
                  <a:lnTo>
                    <a:pt x="183" y="124"/>
                  </a:lnTo>
                  <a:lnTo>
                    <a:pt x="187" y="131"/>
                  </a:lnTo>
                  <a:lnTo>
                    <a:pt x="190" y="134"/>
                  </a:lnTo>
                  <a:lnTo>
                    <a:pt x="193" y="138"/>
                  </a:lnTo>
                  <a:lnTo>
                    <a:pt x="196" y="141"/>
                  </a:lnTo>
                  <a:lnTo>
                    <a:pt x="199" y="145"/>
                  </a:lnTo>
                  <a:lnTo>
                    <a:pt x="202" y="148"/>
                  </a:lnTo>
                  <a:lnTo>
                    <a:pt x="205" y="151"/>
                  </a:lnTo>
                  <a:lnTo>
                    <a:pt x="209" y="154"/>
                  </a:lnTo>
                  <a:lnTo>
                    <a:pt x="212" y="157"/>
                  </a:lnTo>
                  <a:lnTo>
                    <a:pt x="215" y="159"/>
                  </a:lnTo>
                  <a:lnTo>
                    <a:pt x="219" y="162"/>
                  </a:lnTo>
                  <a:lnTo>
                    <a:pt x="223" y="164"/>
                  </a:lnTo>
                  <a:lnTo>
                    <a:pt x="227" y="166"/>
                  </a:lnTo>
                  <a:lnTo>
                    <a:pt x="230" y="169"/>
                  </a:lnTo>
                  <a:lnTo>
                    <a:pt x="234" y="170"/>
                  </a:lnTo>
                  <a:lnTo>
                    <a:pt x="238" y="172"/>
                  </a:lnTo>
                  <a:lnTo>
                    <a:pt x="242" y="174"/>
                  </a:lnTo>
                  <a:lnTo>
                    <a:pt x="246" y="175"/>
                  </a:lnTo>
                  <a:lnTo>
                    <a:pt x="250" y="176"/>
                  </a:lnTo>
                  <a:lnTo>
                    <a:pt x="254" y="177"/>
                  </a:lnTo>
                  <a:lnTo>
                    <a:pt x="258" y="178"/>
                  </a:lnTo>
                  <a:lnTo>
                    <a:pt x="262" y="178"/>
                  </a:lnTo>
                  <a:lnTo>
                    <a:pt x="267" y="179"/>
                  </a:lnTo>
                  <a:lnTo>
                    <a:pt x="271" y="179"/>
                  </a:lnTo>
                  <a:lnTo>
                    <a:pt x="275" y="178"/>
                  </a:lnTo>
                  <a:lnTo>
                    <a:pt x="279" y="178"/>
                  </a:lnTo>
                  <a:lnTo>
                    <a:pt x="283" y="177"/>
                  </a:lnTo>
                  <a:lnTo>
                    <a:pt x="288" y="176"/>
                  </a:lnTo>
                  <a:lnTo>
                    <a:pt x="292" y="175"/>
                  </a:lnTo>
                  <a:lnTo>
                    <a:pt x="297" y="173"/>
                  </a:lnTo>
                  <a:lnTo>
                    <a:pt x="301" y="17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0" name="Freeform 56"/>
            <p:cNvSpPr>
              <a:spLocks/>
            </p:cNvSpPr>
            <p:nvPr/>
          </p:nvSpPr>
          <p:spPr bwMode="auto">
            <a:xfrm>
              <a:off x="3339" y="1444"/>
              <a:ext cx="190" cy="88"/>
            </a:xfrm>
            <a:custGeom>
              <a:avLst/>
              <a:gdLst/>
              <a:ahLst/>
              <a:cxnLst>
                <a:cxn ang="0">
                  <a:pos x="182" y="0"/>
                </a:cxn>
                <a:cxn ang="0">
                  <a:pos x="189" y="28"/>
                </a:cxn>
                <a:cxn ang="0">
                  <a:pos x="189" y="40"/>
                </a:cxn>
                <a:cxn ang="0">
                  <a:pos x="189" y="51"/>
                </a:cxn>
                <a:cxn ang="0">
                  <a:pos x="188" y="60"/>
                </a:cxn>
                <a:cxn ang="0">
                  <a:pos x="186" y="67"/>
                </a:cxn>
                <a:cxn ang="0">
                  <a:pos x="183" y="73"/>
                </a:cxn>
                <a:cxn ang="0">
                  <a:pos x="179" y="78"/>
                </a:cxn>
                <a:cxn ang="0">
                  <a:pos x="173" y="82"/>
                </a:cxn>
                <a:cxn ang="0">
                  <a:pos x="167" y="84"/>
                </a:cxn>
                <a:cxn ang="0">
                  <a:pos x="161" y="86"/>
                </a:cxn>
                <a:cxn ang="0">
                  <a:pos x="153" y="87"/>
                </a:cxn>
                <a:cxn ang="0">
                  <a:pos x="146" y="87"/>
                </a:cxn>
                <a:cxn ang="0">
                  <a:pos x="137" y="86"/>
                </a:cxn>
                <a:cxn ang="0">
                  <a:pos x="129" y="85"/>
                </a:cxn>
                <a:cxn ang="0">
                  <a:pos x="120" y="83"/>
                </a:cxn>
                <a:cxn ang="0">
                  <a:pos x="111" y="81"/>
                </a:cxn>
                <a:cxn ang="0">
                  <a:pos x="101" y="78"/>
                </a:cxn>
                <a:cxn ang="0">
                  <a:pos x="92" y="75"/>
                </a:cxn>
                <a:cxn ang="0">
                  <a:pos x="83" y="72"/>
                </a:cxn>
                <a:cxn ang="0">
                  <a:pos x="73" y="68"/>
                </a:cxn>
                <a:cxn ang="0">
                  <a:pos x="65" y="65"/>
                </a:cxn>
                <a:cxn ang="0">
                  <a:pos x="55" y="62"/>
                </a:cxn>
                <a:cxn ang="0">
                  <a:pos x="47" y="58"/>
                </a:cxn>
                <a:cxn ang="0">
                  <a:pos x="39" y="55"/>
                </a:cxn>
                <a:cxn ang="0">
                  <a:pos x="31" y="52"/>
                </a:cxn>
                <a:cxn ang="0">
                  <a:pos x="24" y="50"/>
                </a:cxn>
                <a:cxn ang="0">
                  <a:pos x="18" y="48"/>
                </a:cxn>
                <a:cxn ang="0">
                  <a:pos x="12" y="47"/>
                </a:cxn>
                <a:cxn ang="0">
                  <a:pos x="7" y="46"/>
                </a:cxn>
                <a:cxn ang="0">
                  <a:pos x="3" y="46"/>
                </a:cxn>
                <a:cxn ang="0">
                  <a:pos x="0" y="47"/>
                </a:cxn>
              </a:cxnLst>
              <a:rect l="0" t="0" r="r" b="b"/>
              <a:pathLst>
                <a:path w="190" h="88">
                  <a:moveTo>
                    <a:pt x="182" y="0"/>
                  </a:moveTo>
                  <a:lnTo>
                    <a:pt x="189" y="28"/>
                  </a:lnTo>
                  <a:lnTo>
                    <a:pt x="189" y="40"/>
                  </a:lnTo>
                  <a:lnTo>
                    <a:pt x="189" y="51"/>
                  </a:lnTo>
                  <a:lnTo>
                    <a:pt x="188" y="60"/>
                  </a:lnTo>
                  <a:lnTo>
                    <a:pt x="186" y="67"/>
                  </a:lnTo>
                  <a:lnTo>
                    <a:pt x="183" y="73"/>
                  </a:lnTo>
                  <a:lnTo>
                    <a:pt x="179" y="78"/>
                  </a:lnTo>
                  <a:lnTo>
                    <a:pt x="173" y="82"/>
                  </a:lnTo>
                  <a:lnTo>
                    <a:pt x="167" y="84"/>
                  </a:lnTo>
                  <a:lnTo>
                    <a:pt x="161" y="86"/>
                  </a:lnTo>
                  <a:lnTo>
                    <a:pt x="153" y="87"/>
                  </a:lnTo>
                  <a:lnTo>
                    <a:pt x="146" y="87"/>
                  </a:lnTo>
                  <a:lnTo>
                    <a:pt x="137" y="86"/>
                  </a:lnTo>
                  <a:lnTo>
                    <a:pt x="129" y="85"/>
                  </a:lnTo>
                  <a:lnTo>
                    <a:pt x="120" y="83"/>
                  </a:lnTo>
                  <a:lnTo>
                    <a:pt x="111" y="81"/>
                  </a:lnTo>
                  <a:lnTo>
                    <a:pt x="101" y="78"/>
                  </a:lnTo>
                  <a:lnTo>
                    <a:pt x="92" y="75"/>
                  </a:lnTo>
                  <a:lnTo>
                    <a:pt x="83" y="72"/>
                  </a:lnTo>
                  <a:lnTo>
                    <a:pt x="73" y="68"/>
                  </a:lnTo>
                  <a:lnTo>
                    <a:pt x="65" y="65"/>
                  </a:lnTo>
                  <a:lnTo>
                    <a:pt x="55" y="62"/>
                  </a:lnTo>
                  <a:lnTo>
                    <a:pt x="47" y="58"/>
                  </a:lnTo>
                  <a:lnTo>
                    <a:pt x="39" y="55"/>
                  </a:lnTo>
                  <a:lnTo>
                    <a:pt x="31" y="52"/>
                  </a:lnTo>
                  <a:lnTo>
                    <a:pt x="24" y="50"/>
                  </a:lnTo>
                  <a:lnTo>
                    <a:pt x="18" y="48"/>
                  </a:lnTo>
                  <a:lnTo>
                    <a:pt x="12" y="47"/>
                  </a:lnTo>
                  <a:lnTo>
                    <a:pt x="7" y="46"/>
                  </a:lnTo>
                  <a:lnTo>
                    <a:pt x="3" y="46"/>
                  </a:lnTo>
                  <a:lnTo>
                    <a:pt x="0" y="4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1" name="Freeform 57"/>
            <p:cNvSpPr>
              <a:spLocks/>
            </p:cNvSpPr>
            <p:nvPr/>
          </p:nvSpPr>
          <p:spPr bwMode="auto">
            <a:xfrm>
              <a:off x="3719" y="1471"/>
              <a:ext cx="223" cy="212"/>
            </a:xfrm>
            <a:custGeom>
              <a:avLst/>
              <a:gdLst/>
              <a:ahLst/>
              <a:cxnLst>
                <a:cxn ang="0">
                  <a:pos x="222" y="211"/>
                </a:cxn>
                <a:cxn ang="0">
                  <a:pos x="213" y="208"/>
                </a:cxn>
                <a:cxn ang="0">
                  <a:pos x="209" y="206"/>
                </a:cxn>
                <a:cxn ang="0">
                  <a:pos x="206" y="203"/>
                </a:cxn>
                <a:cxn ang="0">
                  <a:pos x="202" y="200"/>
                </a:cxn>
                <a:cxn ang="0">
                  <a:pos x="199" y="196"/>
                </a:cxn>
                <a:cxn ang="0">
                  <a:pos x="196" y="192"/>
                </a:cxn>
                <a:cxn ang="0">
                  <a:pos x="193" y="188"/>
                </a:cxn>
                <a:cxn ang="0">
                  <a:pos x="191" y="183"/>
                </a:cxn>
                <a:cxn ang="0">
                  <a:pos x="188" y="179"/>
                </a:cxn>
                <a:cxn ang="0">
                  <a:pos x="185" y="173"/>
                </a:cxn>
                <a:cxn ang="0">
                  <a:pos x="183" y="168"/>
                </a:cxn>
                <a:cxn ang="0">
                  <a:pos x="181" y="163"/>
                </a:cxn>
                <a:cxn ang="0">
                  <a:pos x="179" y="157"/>
                </a:cxn>
                <a:cxn ang="0">
                  <a:pos x="177" y="151"/>
                </a:cxn>
                <a:cxn ang="0">
                  <a:pos x="174" y="145"/>
                </a:cxn>
                <a:cxn ang="0">
                  <a:pos x="172" y="139"/>
                </a:cxn>
                <a:cxn ang="0">
                  <a:pos x="170" y="133"/>
                </a:cxn>
                <a:cxn ang="0">
                  <a:pos x="168" y="126"/>
                </a:cxn>
                <a:cxn ang="0">
                  <a:pos x="165" y="120"/>
                </a:cxn>
                <a:cxn ang="0">
                  <a:pos x="163" y="114"/>
                </a:cxn>
                <a:cxn ang="0">
                  <a:pos x="161" y="108"/>
                </a:cxn>
                <a:cxn ang="0">
                  <a:pos x="158" y="102"/>
                </a:cxn>
                <a:cxn ang="0">
                  <a:pos x="155" y="96"/>
                </a:cxn>
                <a:cxn ang="0">
                  <a:pos x="152" y="91"/>
                </a:cxn>
                <a:cxn ang="0">
                  <a:pos x="149" y="85"/>
                </a:cxn>
                <a:cxn ang="0">
                  <a:pos x="146" y="80"/>
                </a:cxn>
                <a:cxn ang="0">
                  <a:pos x="143" y="75"/>
                </a:cxn>
                <a:cxn ang="0">
                  <a:pos x="139" y="71"/>
                </a:cxn>
                <a:cxn ang="0">
                  <a:pos x="135" y="66"/>
                </a:cxn>
                <a:cxn ang="0">
                  <a:pos x="131" y="62"/>
                </a:cxn>
                <a:cxn ang="0">
                  <a:pos x="127" y="59"/>
                </a:cxn>
                <a:cxn ang="0">
                  <a:pos x="119" y="53"/>
                </a:cxn>
                <a:cxn ang="0">
                  <a:pos x="115" y="49"/>
                </a:cxn>
                <a:cxn ang="0">
                  <a:pos x="111" y="47"/>
                </a:cxn>
                <a:cxn ang="0">
                  <a:pos x="107" y="44"/>
                </a:cxn>
                <a:cxn ang="0">
                  <a:pos x="104" y="41"/>
                </a:cxn>
                <a:cxn ang="0">
                  <a:pos x="100" y="38"/>
                </a:cxn>
                <a:cxn ang="0">
                  <a:pos x="97" y="35"/>
                </a:cxn>
                <a:cxn ang="0">
                  <a:pos x="93" y="32"/>
                </a:cxn>
                <a:cxn ang="0">
                  <a:pos x="89" y="29"/>
                </a:cxn>
                <a:cxn ang="0">
                  <a:pos x="86" y="27"/>
                </a:cxn>
                <a:cxn ang="0">
                  <a:pos x="82" y="24"/>
                </a:cxn>
                <a:cxn ang="0">
                  <a:pos x="79" y="22"/>
                </a:cxn>
                <a:cxn ang="0">
                  <a:pos x="75" y="19"/>
                </a:cxn>
                <a:cxn ang="0">
                  <a:pos x="71" y="17"/>
                </a:cxn>
                <a:cxn ang="0">
                  <a:pos x="67" y="15"/>
                </a:cxn>
                <a:cxn ang="0">
                  <a:pos x="63" y="13"/>
                </a:cxn>
                <a:cxn ang="0">
                  <a:pos x="60" y="11"/>
                </a:cxn>
                <a:cxn ang="0">
                  <a:pos x="56" y="9"/>
                </a:cxn>
                <a:cxn ang="0">
                  <a:pos x="52" y="7"/>
                </a:cxn>
                <a:cxn ang="0">
                  <a:pos x="48" y="6"/>
                </a:cxn>
                <a:cxn ang="0">
                  <a:pos x="44" y="5"/>
                </a:cxn>
                <a:cxn ang="0">
                  <a:pos x="40" y="3"/>
                </a:cxn>
                <a:cxn ang="0">
                  <a:pos x="36" y="2"/>
                </a:cxn>
                <a:cxn ang="0">
                  <a:pos x="32" y="1"/>
                </a:cxn>
                <a:cxn ang="0">
                  <a:pos x="27" y="1"/>
                </a:cxn>
                <a:cxn ang="0">
                  <a:pos x="23" y="0"/>
                </a:cxn>
                <a:cxn ang="0">
                  <a:pos x="19" y="0"/>
                </a:cxn>
                <a:cxn ang="0">
                  <a:pos x="14" y="0"/>
                </a:cxn>
                <a:cxn ang="0">
                  <a:pos x="9" y="0"/>
                </a:cxn>
                <a:cxn ang="0">
                  <a:pos x="5" y="1"/>
                </a:cxn>
                <a:cxn ang="0">
                  <a:pos x="0" y="1"/>
                </a:cxn>
              </a:cxnLst>
              <a:rect l="0" t="0" r="r" b="b"/>
              <a:pathLst>
                <a:path w="223" h="212">
                  <a:moveTo>
                    <a:pt x="222" y="211"/>
                  </a:moveTo>
                  <a:lnTo>
                    <a:pt x="213" y="208"/>
                  </a:lnTo>
                  <a:lnTo>
                    <a:pt x="209" y="206"/>
                  </a:lnTo>
                  <a:lnTo>
                    <a:pt x="206" y="203"/>
                  </a:lnTo>
                  <a:lnTo>
                    <a:pt x="202" y="200"/>
                  </a:lnTo>
                  <a:lnTo>
                    <a:pt x="199" y="196"/>
                  </a:lnTo>
                  <a:lnTo>
                    <a:pt x="196" y="192"/>
                  </a:lnTo>
                  <a:lnTo>
                    <a:pt x="193" y="188"/>
                  </a:lnTo>
                  <a:lnTo>
                    <a:pt x="191" y="183"/>
                  </a:lnTo>
                  <a:lnTo>
                    <a:pt x="188" y="179"/>
                  </a:lnTo>
                  <a:lnTo>
                    <a:pt x="185" y="173"/>
                  </a:lnTo>
                  <a:lnTo>
                    <a:pt x="183" y="168"/>
                  </a:lnTo>
                  <a:lnTo>
                    <a:pt x="181" y="163"/>
                  </a:lnTo>
                  <a:lnTo>
                    <a:pt x="179" y="157"/>
                  </a:lnTo>
                  <a:lnTo>
                    <a:pt x="177" y="151"/>
                  </a:lnTo>
                  <a:lnTo>
                    <a:pt x="174" y="145"/>
                  </a:lnTo>
                  <a:lnTo>
                    <a:pt x="172" y="139"/>
                  </a:lnTo>
                  <a:lnTo>
                    <a:pt x="170" y="133"/>
                  </a:lnTo>
                  <a:lnTo>
                    <a:pt x="168" y="126"/>
                  </a:lnTo>
                  <a:lnTo>
                    <a:pt x="165" y="120"/>
                  </a:lnTo>
                  <a:lnTo>
                    <a:pt x="163" y="114"/>
                  </a:lnTo>
                  <a:lnTo>
                    <a:pt x="161" y="108"/>
                  </a:lnTo>
                  <a:lnTo>
                    <a:pt x="158" y="102"/>
                  </a:lnTo>
                  <a:lnTo>
                    <a:pt x="155" y="96"/>
                  </a:lnTo>
                  <a:lnTo>
                    <a:pt x="152" y="91"/>
                  </a:lnTo>
                  <a:lnTo>
                    <a:pt x="149" y="85"/>
                  </a:lnTo>
                  <a:lnTo>
                    <a:pt x="146" y="80"/>
                  </a:lnTo>
                  <a:lnTo>
                    <a:pt x="143" y="75"/>
                  </a:lnTo>
                  <a:lnTo>
                    <a:pt x="139" y="71"/>
                  </a:lnTo>
                  <a:lnTo>
                    <a:pt x="135" y="66"/>
                  </a:lnTo>
                  <a:lnTo>
                    <a:pt x="131" y="62"/>
                  </a:lnTo>
                  <a:lnTo>
                    <a:pt x="127" y="59"/>
                  </a:lnTo>
                  <a:lnTo>
                    <a:pt x="119" y="53"/>
                  </a:lnTo>
                  <a:lnTo>
                    <a:pt x="115" y="49"/>
                  </a:lnTo>
                  <a:lnTo>
                    <a:pt x="111" y="47"/>
                  </a:lnTo>
                  <a:lnTo>
                    <a:pt x="107" y="44"/>
                  </a:lnTo>
                  <a:lnTo>
                    <a:pt x="104" y="41"/>
                  </a:lnTo>
                  <a:lnTo>
                    <a:pt x="100" y="38"/>
                  </a:lnTo>
                  <a:lnTo>
                    <a:pt x="97" y="35"/>
                  </a:lnTo>
                  <a:lnTo>
                    <a:pt x="93" y="32"/>
                  </a:lnTo>
                  <a:lnTo>
                    <a:pt x="89" y="29"/>
                  </a:lnTo>
                  <a:lnTo>
                    <a:pt x="86" y="27"/>
                  </a:lnTo>
                  <a:lnTo>
                    <a:pt x="82" y="24"/>
                  </a:lnTo>
                  <a:lnTo>
                    <a:pt x="79" y="22"/>
                  </a:lnTo>
                  <a:lnTo>
                    <a:pt x="75" y="19"/>
                  </a:lnTo>
                  <a:lnTo>
                    <a:pt x="71" y="17"/>
                  </a:lnTo>
                  <a:lnTo>
                    <a:pt x="67" y="15"/>
                  </a:lnTo>
                  <a:lnTo>
                    <a:pt x="63" y="13"/>
                  </a:lnTo>
                  <a:lnTo>
                    <a:pt x="60" y="11"/>
                  </a:lnTo>
                  <a:lnTo>
                    <a:pt x="56" y="9"/>
                  </a:lnTo>
                  <a:lnTo>
                    <a:pt x="52" y="7"/>
                  </a:lnTo>
                  <a:lnTo>
                    <a:pt x="48" y="6"/>
                  </a:lnTo>
                  <a:lnTo>
                    <a:pt x="44" y="5"/>
                  </a:lnTo>
                  <a:lnTo>
                    <a:pt x="40" y="3"/>
                  </a:lnTo>
                  <a:lnTo>
                    <a:pt x="36" y="2"/>
                  </a:lnTo>
                  <a:lnTo>
                    <a:pt x="32" y="1"/>
                  </a:lnTo>
                  <a:lnTo>
                    <a:pt x="27" y="1"/>
                  </a:lnTo>
                  <a:lnTo>
                    <a:pt x="23" y="0"/>
                  </a:lnTo>
                  <a:lnTo>
                    <a:pt x="19" y="0"/>
                  </a:lnTo>
                  <a:lnTo>
                    <a:pt x="14" y="0"/>
                  </a:lnTo>
                  <a:lnTo>
                    <a:pt x="9" y="0"/>
                  </a:lnTo>
                  <a:lnTo>
                    <a:pt x="5" y="1"/>
                  </a:lnTo>
                  <a:lnTo>
                    <a:pt x="0" y="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2" name="Freeform 58"/>
            <p:cNvSpPr>
              <a:spLocks/>
            </p:cNvSpPr>
            <p:nvPr/>
          </p:nvSpPr>
          <p:spPr bwMode="auto">
            <a:xfrm>
              <a:off x="1977" y="983"/>
              <a:ext cx="262" cy="147"/>
            </a:xfrm>
            <a:custGeom>
              <a:avLst/>
              <a:gdLst/>
              <a:ahLst/>
              <a:cxnLst>
                <a:cxn ang="0">
                  <a:pos x="261" y="70"/>
                </a:cxn>
                <a:cxn ang="0">
                  <a:pos x="255" y="49"/>
                </a:cxn>
                <a:cxn ang="0">
                  <a:pos x="251" y="40"/>
                </a:cxn>
                <a:cxn ang="0">
                  <a:pos x="245" y="32"/>
                </a:cxn>
                <a:cxn ang="0">
                  <a:pos x="238" y="25"/>
                </a:cxn>
                <a:cxn ang="0">
                  <a:pos x="230" y="19"/>
                </a:cxn>
                <a:cxn ang="0">
                  <a:pos x="222" y="14"/>
                </a:cxn>
                <a:cxn ang="0">
                  <a:pos x="213" y="9"/>
                </a:cxn>
                <a:cxn ang="0">
                  <a:pos x="203" y="6"/>
                </a:cxn>
                <a:cxn ang="0">
                  <a:pos x="193" y="3"/>
                </a:cxn>
                <a:cxn ang="0">
                  <a:pos x="182" y="1"/>
                </a:cxn>
                <a:cxn ang="0">
                  <a:pos x="171" y="0"/>
                </a:cxn>
                <a:cxn ang="0">
                  <a:pos x="159" y="0"/>
                </a:cxn>
                <a:cxn ang="0">
                  <a:pos x="147" y="1"/>
                </a:cxn>
                <a:cxn ang="0">
                  <a:pos x="136" y="2"/>
                </a:cxn>
                <a:cxn ang="0">
                  <a:pos x="124" y="4"/>
                </a:cxn>
                <a:cxn ang="0">
                  <a:pos x="112" y="7"/>
                </a:cxn>
                <a:cxn ang="0">
                  <a:pos x="101" y="11"/>
                </a:cxn>
                <a:cxn ang="0">
                  <a:pos x="89" y="16"/>
                </a:cxn>
                <a:cxn ang="0">
                  <a:pos x="78" y="21"/>
                </a:cxn>
                <a:cxn ang="0">
                  <a:pos x="67" y="28"/>
                </a:cxn>
                <a:cxn ang="0">
                  <a:pos x="57" y="35"/>
                </a:cxn>
                <a:cxn ang="0">
                  <a:pos x="47" y="43"/>
                </a:cxn>
                <a:cxn ang="0">
                  <a:pos x="38" y="51"/>
                </a:cxn>
                <a:cxn ang="0">
                  <a:pos x="30" y="61"/>
                </a:cxn>
                <a:cxn ang="0">
                  <a:pos x="23" y="71"/>
                </a:cxn>
                <a:cxn ang="0">
                  <a:pos x="16" y="81"/>
                </a:cxn>
                <a:cxn ang="0">
                  <a:pos x="11" y="93"/>
                </a:cxn>
                <a:cxn ang="0">
                  <a:pos x="6" y="105"/>
                </a:cxn>
                <a:cxn ang="0">
                  <a:pos x="3" y="118"/>
                </a:cxn>
                <a:cxn ang="0">
                  <a:pos x="1" y="132"/>
                </a:cxn>
                <a:cxn ang="0">
                  <a:pos x="0" y="146"/>
                </a:cxn>
              </a:cxnLst>
              <a:rect l="0" t="0" r="r" b="b"/>
              <a:pathLst>
                <a:path w="262" h="147">
                  <a:moveTo>
                    <a:pt x="261" y="70"/>
                  </a:moveTo>
                  <a:lnTo>
                    <a:pt x="255" y="49"/>
                  </a:lnTo>
                  <a:lnTo>
                    <a:pt x="251" y="40"/>
                  </a:lnTo>
                  <a:lnTo>
                    <a:pt x="245" y="32"/>
                  </a:lnTo>
                  <a:lnTo>
                    <a:pt x="238" y="25"/>
                  </a:lnTo>
                  <a:lnTo>
                    <a:pt x="230" y="19"/>
                  </a:lnTo>
                  <a:lnTo>
                    <a:pt x="222" y="14"/>
                  </a:lnTo>
                  <a:lnTo>
                    <a:pt x="213" y="9"/>
                  </a:lnTo>
                  <a:lnTo>
                    <a:pt x="203" y="6"/>
                  </a:lnTo>
                  <a:lnTo>
                    <a:pt x="193" y="3"/>
                  </a:lnTo>
                  <a:lnTo>
                    <a:pt x="182" y="1"/>
                  </a:lnTo>
                  <a:lnTo>
                    <a:pt x="171" y="0"/>
                  </a:lnTo>
                  <a:lnTo>
                    <a:pt x="159" y="0"/>
                  </a:lnTo>
                  <a:lnTo>
                    <a:pt x="147" y="1"/>
                  </a:lnTo>
                  <a:lnTo>
                    <a:pt x="136" y="2"/>
                  </a:lnTo>
                  <a:lnTo>
                    <a:pt x="124" y="4"/>
                  </a:lnTo>
                  <a:lnTo>
                    <a:pt x="112" y="7"/>
                  </a:lnTo>
                  <a:lnTo>
                    <a:pt x="101" y="11"/>
                  </a:lnTo>
                  <a:lnTo>
                    <a:pt x="89" y="16"/>
                  </a:lnTo>
                  <a:lnTo>
                    <a:pt x="78" y="21"/>
                  </a:lnTo>
                  <a:lnTo>
                    <a:pt x="67" y="28"/>
                  </a:lnTo>
                  <a:lnTo>
                    <a:pt x="57" y="35"/>
                  </a:lnTo>
                  <a:lnTo>
                    <a:pt x="47" y="43"/>
                  </a:lnTo>
                  <a:lnTo>
                    <a:pt x="38" y="51"/>
                  </a:lnTo>
                  <a:lnTo>
                    <a:pt x="30" y="61"/>
                  </a:lnTo>
                  <a:lnTo>
                    <a:pt x="23" y="71"/>
                  </a:lnTo>
                  <a:lnTo>
                    <a:pt x="16" y="81"/>
                  </a:lnTo>
                  <a:lnTo>
                    <a:pt x="11" y="93"/>
                  </a:lnTo>
                  <a:lnTo>
                    <a:pt x="6" y="105"/>
                  </a:lnTo>
                  <a:lnTo>
                    <a:pt x="3" y="118"/>
                  </a:lnTo>
                  <a:lnTo>
                    <a:pt x="1" y="132"/>
                  </a:lnTo>
                  <a:lnTo>
                    <a:pt x="0" y="14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3" name="Freeform 59"/>
            <p:cNvSpPr>
              <a:spLocks/>
            </p:cNvSpPr>
            <p:nvPr/>
          </p:nvSpPr>
          <p:spPr bwMode="auto">
            <a:xfrm>
              <a:off x="1655" y="1215"/>
              <a:ext cx="133" cy="153"/>
            </a:xfrm>
            <a:custGeom>
              <a:avLst/>
              <a:gdLst/>
              <a:ahLst/>
              <a:cxnLst>
                <a:cxn ang="0">
                  <a:pos x="5" y="152"/>
                </a:cxn>
                <a:cxn ang="0">
                  <a:pos x="1" y="134"/>
                </a:cxn>
                <a:cxn ang="0">
                  <a:pos x="0" y="126"/>
                </a:cxn>
                <a:cxn ang="0">
                  <a:pos x="0" y="118"/>
                </a:cxn>
                <a:cxn ang="0">
                  <a:pos x="0" y="111"/>
                </a:cxn>
                <a:cxn ang="0">
                  <a:pos x="1" y="103"/>
                </a:cxn>
                <a:cxn ang="0">
                  <a:pos x="3" y="97"/>
                </a:cxn>
                <a:cxn ang="0">
                  <a:pos x="5" y="90"/>
                </a:cxn>
                <a:cxn ang="0">
                  <a:pos x="7" y="84"/>
                </a:cxn>
                <a:cxn ang="0">
                  <a:pos x="10" y="78"/>
                </a:cxn>
                <a:cxn ang="0">
                  <a:pos x="13" y="72"/>
                </a:cxn>
                <a:cxn ang="0">
                  <a:pos x="17" y="67"/>
                </a:cxn>
                <a:cxn ang="0">
                  <a:pos x="21" y="61"/>
                </a:cxn>
                <a:cxn ang="0">
                  <a:pos x="26" y="57"/>
                </a:cxn>
                <a:cxn ang="0">
                  <a:pos x="31" y="52"/>
                </a:cxn>
                <a:cxn ang="0">
                  <a:pos x="36" y="47"/>
                </a:cxn>
                <a:cxn ang="0">
                  <a:pos x="41" y="43"/>
                </a:cxn>
                <a:cxn ang="0">
                  <a:pos x="47" y="39"/>
                </a:cxn>
                <a:cxn ang="0">
                  <a:pos x="53" y="35"/>
                </a:cxn>
                <a:cxn ang="0">
                  <a:pos x="59" y="32"/>
                </a:cxn>
                <a:cxn ang="0">
                  <a:pos x="65" y="28"/>
                </a:cxn>
                <a:cxn ang="0">
                  <a:pos x="71" y="25"/>
                </a:cxn>
                <a:cxn ang="0">
                  <a:pos x="77" y="22"/>
                </a:cxn>
                <a:cxn ang="0">
                  <a:pos x="83" y="19"/>
                </a:cxn>
                <a:cxn ang="0">
                  <a:pos x="90" y="16"/>
                </a:cxn>
                <a:cxn ang="0">
                  <a:pos x="96" y="13"/>
                </a:cxn>
                <a:cxn ang="0">
                  <a:pos x="102" y="11"/>
                </a:cxn>
                <a:cxn ang="0">
                  <a:pos x="109" y="9"/>
                </a:cxn>
                <a:cxn ang="0">
                  <a:pos x="115" y="6"/>
                </a:cxn>
                <a:cxn ang="0">
                  <a:pos x="121" y="4"/>
                </a:cxn>
                <a:cxn ang="0">
                  <a:pos x="126" y="2"/>
                </a:cxn>
                <a:cxn ang="0">
                  <a:pos x="132" y="0"/>
                </a:cxn>
              </a:cxnLst>
              <a:rect l="0" t="0" r="r" b="b"/>
              <a:pathLst>
                <a:path w="133" h="153">
                  <a:moveTo>
                    <a:pt x="5" y="152"/>
                  </a:moveTo>
                  <a:lnTo>
                    <a:pt x="1" y="134"/>
                  </a:lnTo>
                  <a:lnTo>
                    <a:pt x="0" y="126"/>
                  </a:lnTo>
                  <a:lnTo>
                    <a:pt x="0" y="118"/>
                  </a:lnTo>
                  <a:lnTo>
                    <a:pt x="0" y="111"/>
                  </a:lnTo>
                  <a:lnTo>
                    <a:pt x="1" y="103"/>
                  </a:lnTo>
                  <a:lnTo>
                    <a:pt x="3" y="97"/>
                  </a:lnTo>
                  <a:lnTo>
                    <a:pt x="5" y="90"/>
                  </a:lnTo>
                  <a:lnTo>
                    <a:pt x="7" y="84"/>
                  </a:lnTo>
                  <a:lnTo>
                    <a:pt x="10" y="78"/>
                  </a:lnTo>
                  <a:lnTo>
                    <a:pt x="13" y="72"/>
                  </a:lnTo>
                  <a:lnTo>
                    <a:pt x="17" y="67"/>
                  </a:lnTo>
                  <a:lnTo>
                    <a:pt x="21" y="61"/>
                  </a:lnTo>
                  <a:lnTo>
                    <a:pt x="26" y="57"/>
                  </a:lnTo>
                  <a:lnTo>
                    <a:pt x="31" y="52"/>
                  </a:lnTo>
                  <a:lnTo>
                    <a:pt x="36" y="47"/>
                  </a:lnTo>
                  <a:lnTo>
                    <a:pt x="41" y="43"/>
                  </a:lnTo>
                  <a:lnTo>
                    <a:pt x="47" y="39"/>
                  </a:lnTo>
                  <a:lnTo>
                    <a:pt x="53" y="35"/>
                  </a:lnTo>
                  <a:lnTo>
                    <a:pt x="59" y="32"/>
                  </a:lnTo>
                  <a:lnTo>
                    <a:pt x="65" y="28"/>
                  </a:lnTo>
                  <a:lnTo>
                    <a:pt x="71" y="25"/>
                  </a:lnTo>
                  <a:lnTo>
                    <a:pt x="77" y="22"/>
                  </a:lnTo>
                  <a:lnTo>
                    <a:pt x="83" y="19"/>
                  </a:lnTo>
                  <a:lnTo>
                    <a:pt x="90" y="16"/>
                  </a:lnTo>
                  <a:lnTo>
                    <a:pt x="96" y="13"/>
                  </a:lnTo>
                  <a:lnTo>
                    <a:pt x="102" y="11"/>
                  </a:lnTo>
                  <a:lnTo>
                    <a:pt x="109" y="9"/>
                  </a:lnTo>
                  <a:lnTo>
                    <a:pt x="115" y="6"/>
                  </a:lnTo>
                  <a:lnTo>
                    <a:pt x="121" y="4"/>
                  </a:lnTo>
                  <a:lnTo>
                    <a:pt x="126" y="2"/>
                  </a:lnTo>
                  <a:lnTo>
                    <a:pt x="132"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4" name="Freeform 60"/>
            <p:cNvSpPr>
              <a:spLocks/>
            </p:cNvSpPr>
            <p:nvPr/>
          </p:nvSpPr>
          <p:spPr bwMode="auto">
            <a:xfrm>
              <a:off x="1716" y="2178"/>
              <a:ext cx="135" cy="143"/>
            </a:xfrm>
            <a:custGeom>
              <a:avLst/>
              <a:gdLst/>
              <a:ahLst/>
              <a:cxnLst>
                <a:cxn ang="0">
                  <a:pos x="0" y="0"/>
                </a:cxn>
                <a:cxn ang="0">
                  <a:pos x="6" y="11"/>
                </a:cxn>
                <a:cxn ang="0">
                  <a:pos x="9" y="17"/>
                </a:cxn>
                <a:cxn ang="0">
                  <a:pos x="12" y="23"/>
                </a:cxn>
                <a:cxn ang="0">
                  <a:pos x="15" y="29"/>
                </a:cxn>
                <a:cxn ang="0">
                  <a:pos x="18" y="35"/>
                </a:cxn>
                <a:cxn ang="0">
                  <a:pos x="22" y="41"/>
                </a:cxn>
                <a:cxn ang="0">
                  <a:pos x="25" y="47"/>
                </a:cxn>
                <a:cxn ang="0">
                  <a:pos x="28" y="52"/>
                </a:cxn>
                <a:cxn ang="0">
                  <a:pos x="32" y="58"/>
                </a:cxn>
                <a:cxn ang="0">
                  <a:pos x="35" y="64"/>
                </a:cxn>
                <a:cxn ang="0">
                  <a:pos x="38" y="70"/>
                </a:cxn>
                <a:cxn ang="0">
                  <a:pos x="42" y="76"/>
                </a:cxn>
                <a:cxn ang="0">
                  <a:pos x="46" y="82"/>
                </a:cxn>
                <a:cxn ang="0">
                  <a:pos x="49" y="87"/>
                </a:cxn>
                <a:cxn ang="0">
                  <a:pos x="53" y="92"/>
                </a:cxn>
                <a:cxn ang="0">
                  <a:pos x="57" y="97"/>
                </a:cxn>
                <a:cxn ang="0">
                  <a:pos x="61" y="102"/>
                </a:cxn>
                <a:cxn ang="0">
                  <a:pos x="65" y="107"/>
                </a:cxn>
                <a:cxn ang="0">
                  <a:pos x="70" y="112"/>
                </a:cxn>
                <a:cxn ang="0">
                  <a:pos x="74" y="116"/>
                </a:cxn>
                <a:cxn ang="0">
                  <a:pos x="79" y="120"/>
                </a:cxn>
                <a:cxn ang="0">
                  <a:pos x="84" y="124"/>
                </a:cxn>
                <a:cxn ang="0">
                  <a:pos x="88" y="127"/>
                </a:cxn>
                <a:cxn ang="0">
                  <a:pos x="94" y="130"/>
                </a:cxn>
                <a:cxn ang="0">
                  <a:pos x="99" y="133"/>
                </a:cxn>
                <a:cxn ang="0">
                  <a:pos x="104" y="136"/>
                </a:cxn>
                <a:cxn ang="0">
                  <a:pos x="110" y="138"/>
                </a:cxn>
                <a:cxn ang="0">
                  <a:pos x="116" y="140"/>
                </a:cxn>
                <a:cxn ang="0">
                  <a:pos x="122" y="141"/>
                </a:cxn>
                <a:cxn ang="0">
                  <a:pos x="128" y="142"/>
                </a:cxn>
                <a:cxn ang="0">
                  <a:pos x="134" y="142"/>
                </a:cxn>
              </a:cxnLst>
              <a:rect l="0" t="0" r="r" b="b"/>
              <a:pathLst>
                <a:path w="135" h="143">
                  <a:moveTo>
                    <a:pt x="0" y="0"/>
                  </a:moveTo>
                  <a:lnTo>
                    <a:pt x="6" y="11"/>
                  </a:lnTo>
                  <a:lnTo>
                    <a:pt x="9" y="17"/>
                  </a:lnTo>
                  <a:lnTo>
                    <a:pt x="12" y="23"/>
                  </a:lnTo>
                  <a:lnTo>
                    <a:pt x="15" y="29"/>
                  </a:lnTo>
                  <a:lnTo>
                    <a:pt x="18" y="35"/>
                  </a:lnTo>
                  <a:lnTo>
                    <a:pt x="22" y="41"/>
                  </a:lnTo>
                  <a:lnTo>
                    <a:pt x="25" y="47"/>
                  </a:lnTo>
                  <a:lnTo>
                    <a:pt x="28" y="52"/>
                  </a:lnTo>
                  <a:lnTo>
                    <a:pt x="32" y="58"/>
                  </a:lnTo>
                  <a:lnTo>
                    <a:pt x="35" y="64"/>
                  </a:lnTo>
                  <a:lnTo>
                    <a:pt x="38" y="70"/>
                  </a:lnTo>
                  <a:lnTo>
                    <a:pt x="42" y="76"/>
                  </a:lnTo>
                  <a:lnTo>
                    <a:pt x="46" y="82"/>
                  </a:lnTo>
                  <a:lnTo>
                    <a:pt x="49" y="87"/>
                  </a:lnTo>
                  <a:lnTo>
                    <a:pt x="53" y="92"/>
                  </a:lnTo>
                  <a:lnTo>
                    <a:pt x="57" y="97"/>
                  </a:lnTo>
                  <a:lnTo>
                    <a:pt x="61" y="102"/>
                  </a:lnTo>
                  <a:lnTo>
                    <a:pt x="65" y="107"/>
                  </a:lnTo>
                  <a:lnTo>
                    <a:pt x="70" y="112"/>
                  </a:lnTo>
                  <a:lnTo>
                    <a:pt x="74" y="116"/>
                  </a:lnTo>
                  <a:lnTo>
                    <a:pt x="79" y="120"/>
                  </a:lnTo>
                  <a:lnTo>
                    <a:pt x="84" y="124"/>
                  </a:lnTo>
                  <a:lnTo>
                    <a:pt x="88" y="127"/>
                  </a:lnTo>
                  <a:lnTo>
                    <a:pt x="94" y="130"/>
                  </a:lnTo>
                  <a:lnTo>
                    <a:pt x="99" y="133"/>
                  </a:lnTo>
                  <a:lnTo>
                    <a:pt x="104" y="136"/>
                  </a:lnTo>
                  <a:lnTo>
                    <a:pt x="110" y="138"/>
                  </a:lnTo>
                  <a:lnTo>
                    <a:pt x="116" y="140"/>
                  </a:lnTo>
                  <a:lnTo>
                    <a:pt x="122" y="141"/>
                  </a:lnTo>
                  <a:lnTo>
                    <a:pt x="128" y="142"/>
                  </a:lnTo>
                  <a:lnTo>
                    <a:pt x="134" y="14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5" name="Freeform 61"/>
            <p:cNvSpPr>
              <a:spLocks/>
            </p:cNvSpPr>
            <p:nvPr/>
          </p:nvSpPr>
          <p:spPr bwMode="auto">
            <a:xfrm>
              <a:off x="1946" y="2273"/>
              <a:ext cx="523" cy="132"/>
            </a:xfrm>
            <a:custGeom>
              <a:avLst/>
              <a:gdLst/>
              <a:ahLst/>
              <a:cxnLst>
                <a:cxn ang="0">
                  <a:pos x="0" y="29"/>
                </a:cxn>
                <a:cxn ang="0">
                  <a:pos x="14" y="60"/>
                </a:cxn>
                <a:cxn ang="0">
                  <a:pos x="24" y="74"/>
                </a:cxn>
                <a:cxn ang="0">
                  <a:pos x="36" y="85"/>
                </a:cxn>
                <a:cxn ang="0">
                  <a:pos x="48" y="96"/>
                </a:cxn>
                <a:cxn ang="0">
                  <a:pos x="62" y="105"/>
                </a:cxn>
                <a:cxn ang="0">
                  <a:pos x="78" y="113"/>
                </a:cxn>
                <a:cxn ang="0">
                  <a:pos x="94" y="119"/>
                </a:cxn>
                <a:cxn ang="0">
                  <a:pos x="112" y="124"/>
                </a:cxn>
                <a:cxn ang="0">
                  <a:pos x="130" y="127"/>
                </a:cxn>
                <a:cxn ang="0">
                  <a:pos x="149" y="130"/>
                </a:cxn>
                <a:cxn ang="0">
                  <a:pos x="169" y="131"/>
                </a:cxn>
                <a:cxn ang="0">
                  <a:pos x="189" y="131"/>
                </a:cxn>
                <a:cxn ang="0">
                  <a:pos x="210" y="131"/>
                </a:cxn>
                <a:cxn ang="0">
                  <a:pos x="231" y="129"/>
                </a:cxn>
                <a:cxn ang="0">
                  <a:pos x="252" y="126"/>
                </a:cxn>
                <a:cxn ang="0">
                  <a:pos x="273" y="123"/>
                </a:cxn>
                <a:cxn ang="0">
                  <a:pos x="294" y="118"/>
                </a:cxn>
                <a:cxn ang="0">
                  <a:pos x="315" y="113"/>
                </a:cxn>
                <a:cxn ang="0">
                  <a:pos x="336" y="107"/>
                </a:cxn>
                <a:cxn ang="0">
                  <a:pos x="356" y="101"/>
                </a:cxn>
                <a:cxn ang="0">
                  <a:pos x="376" y="93"/>
                </a:cxn>
                <a:cxn ang="0">
                  <a:pos x="395" y="86"/>
                </a:cxn>
                <a:cxn ang="0">
                  <a:pos x="414" y="77"/>
                </a:cxn>
                <a:cxn ang="0">
                  <a:pos x="431" y="69"/>
                </a:cxn>
                <a:cxn ang="0">
                  <a:pos x="448" y="60"/>
                </a:cxn>
                <a:cxn ang="0">
                  <a:pos x="464" y="50"/>
                </a:cxn>
                <a:cxn ang="0">
                  <a:pos x="478" y="41"/>
                </a:cxn>
                <a:cxn ang="0">
                  <a:pos x="491" y="31"/>
                </a:cxn>
                <a:cxn ang="0">
                  <a:pos x="503" y="20"/>
                </a:cxn>
                <a:cxn ang="0">
                  <a:pos x="513" y="10"/>
                </a:cxn>
                <a:cxn ang="0">
                  <a:pos x="522" y="0"/>
                </a:cxn>
              </a:cxnLst>
              <a:rect l="0" t="0" r="r" b="b"/>
              <a:pathLst>
                <a:path w="523" h="132">
                  <a:moveTo>
                    <a:pt x="0" y="29"/>
                  </a:moveTo>
                  <a:lnTo>
                    <a:pt x="14" y="60"/>
                  </a:lnTo>
                  <a:lnTo>
                    <a:pt x="24" y="74"/>
                  </a:lnTo>
                  <a:lnTo>
                    <a:pt x="36" y="85"/>
                  </a:lnTo>
                  <a:lnTo>
                    <a:pt x="48" y="96"/>
                  </a:lnTo>
                  <a:lnTo>
                    <a:pt x="62" y="105"/>
                  </a:lnTo>
                  <a:lnTo>
                    <a:pt x="78" y="113"/>
                  </a:lnTo>
                  <a:lnTo>
                    <a:pt x="94" y="119"/>
                  </a:lnTo>
                  <a:lnTo>
                    <a:pt x="112" y="124"/>
                  </a:lnTo>
                  <a:lnTo>
                    <a:pt x="130" y="127"/>
                  </a:lnTo>
                  <a:lnTo>
                    <a:pt x="149" y="130"/>
                  </a:lnTo>
                  <a:lnTo>
                    <a:pt x="169" y="131"/>
                  </a:lnTo>
                  <a:lnTo>
                    <a:pt x="189" y="131"/>
                  </a:lnTo>
                  <a:lnTo>
                    <a:pt x="210" y="131"/>
                  </a:lnTo>
                  <a:lnTo>
                    <a:pt x="231" y="129"/>
                  </a:lnTo>
                  <a:lnTo>
                    <a:pt x="252" y="126"/>
                  </a:lnTo>
                  <a:lnTo>
                    <a:pt x="273" y="123"/>
                  </a:lnTo>
                  <a:lnTo>
                    <a:pt x="294" y="118"/>
                  </a:lnTo>
                  <a:lnTo>
                    <a:pt x="315" y="113"/>
                  </a:lnTo>
                  <a:lnTo>
                    <a:pt x="336" y="107"/>
                  </a:lnTo>
                  <a:lnTo>
                    <a:pt x="356" y="101"/>
                  </a:lnTo>
                  <a:lnTo>
                    <a:pt x="376" y="93"/>
                  </a:lnTo>
                  <a:lnTo>
                    <a:pt x="395" y="86"/>
                  </a:lnTo>
                  <a:lnTo>
                    <a:pt x="414" y="77"/>
                  </a:lnTo>
                  <a:lnTo>
                    <a:pt x="431" y="69"/>
                  </a:lnTo>
                  <a:lnTo>
                    <a:pt x="448" y="60"/>
                  </a:lnTo>
                  <a:lnTo>
                    <a:pt x="464" y="50"/>
                  </a:lnTo>
                  <a:lnTo>
                    <a:pt x="478" y="41"/>
                  </a:lnTo>
                  <a:lnTo>
                    <a:pt x="491" y="31"/>
                  </a:lnTo>
                  <a:lnTo>
                    <a:pt x="503" y="20"/>
                  </a:lnTo>
                  <a:lnTo>
                    <a:pt x="513" y="10"/>
                  </a:lnTo>
                  <a:lnTo>
                    <a:pt x="522"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6" name="Freeform 62"/>
            <p:cNvSpPr>
              <a:spLocks/>
            </p:cNvSpPr>
            <p:nvPr/>
          </p:nvSpPr>
          <p:spPr bwMode="auto">
            <a:xfrm>
              <a:off x="1698" y="2149"/>
              <a:ext cx="59" cy="106"/>
            </a:xfrm>
            <a:custGeom>
              <a:avLst/>
              <a:gdLst/>
              <a:ahLst/>
              <a:cxnLst>
                <a:cxn ang="0">
                  <a:pos x="2" y="0"/>
                </a:cxn>
                <a:cxn ang="0">
                  <a:pos x="0" y="9"/>
                </a:cxn>
                <a:cxn ang="0">
                  <a:pos x="0" y="13"/>
                </a:cxn>
                <a:cxn ang="0">
                  <a:pos x="0" y="18"/>
                </a:cxn>
                <a:cxn ang="0">
                  <a:pos x="0" y="22"/>
                </a:cxn>
                <a:cxn ang="0">
                  <a:pos x="0" y="25"/>
                </a:cxn>
                <a:cxn ang="0">
                  <a:pos x="1" y="29"/>
                </a:cxn>
                <a:cxn ang="0">
                  <a:pos x="2" y="33"/>
                </a:cxn>
                <a:cxn ang="0">
                  <a:pos x="4" y="36"/>
                </a:cxn>
                <a:cxn ang="0">
                  <a:pos x="5" y="39"/>
                </a:cxn>
                <a:cxn ang="0">
                  <a:pos x="7" y="42"/>
                </a:cxn>
                <a:cxn ang="0">
                  <a:pos x="9" y="45"/>
                </a:cxn>
                <a:cxn ang="0">
                  <a:pos x="11" y="48"/>
                </a:cxn>
                <a:cxn ang="0">
                  <a:pos x="13" y="51"/>
                </a:cxn>
                <a:cxn ang="0">
                  <a:pos x="15" y="54"/>
                </a:cxn>
                <a:cxn ang="0">
                  <a:pos x="18" y="57"/>
                </a:cxn>
                <a:cxn ang="0">
                  <a:pos x="20" y="59"/>
                </a:cxn>
                <a:cxn ang="0">
                  <a:pos x="23" y="62"/>
                </a:cxn>
                <a:cxn ang="0">
                  <a:pos x="25" y="65"/>
                </a:cxn>
                <a:cxn ang="0">
                  <a:pos x="28" y="67"/>
                </a:cxn>
                <a:cxn ang="0">
                  <a:pos x="31" y="70"/>
                </a:cxn>
                <a:cxn ang="0">
                  <a:pos x="34" y="73"/>
                </a:cxn>
                <a:cxn ang="0">
                  <a:pos x="36" y="76"/>
                </a:cxn>
                <a:cxn ang="0">
                  <a:pos x="39" y="79"/>
                </a:cxn>
                <a:cxn ang="0">
                  <a:pos x="42" y="81"/>
                </a:cxn>
                <a:cxn ang="0">
                  <a:pos x="44" y="85"/>
                </a:cxn>
                <a:cxn ang="0">
                  <a:pos x="47" y="88"/>
                </a:cxn>
                <a:cxn ang="0">
                  <a:pos x="49" y="91"/>
                </a:cxn>
                <a:cxn ang="0">
                  <a:pos x="51" y="94"/>
                </a:cxn>
                <a:cxn ang="0">
                  <a:pos x="54" y="97"/>
                </a:cxn>
                <a:cxn ang="0">
                  <a:pos x="56" y="101"/>
                </a:cxn>
                <a:cxn ang="0">
                  <a:pos x="58" y="105"/>
                </a:cxn>
              </a:cxnLst>
              <a:rect l="0" t="0" r="r" b="b"/>
              <a:pathLst>
                <a:path w="59" h="106">
                  <a:moveTo>
                    <a:pt x="2" y="0"/>
                  </a:moveTo>
                  <a:lnTo>
                    <a:pt x="0" y="9"/>
                  </a:lnTo>
                  <a:lnTo>
                    <a:pt x="0" y="13"/>
                  </a:lnTo>
                  <a:lnTo>
                    <a:pt x="0" y="18"/>
                  </a:lnTo>
                  <a:lnTo>
                    <a:pt x="0" y="22"/>
                  </a:lnTo>
                  <a:lnTo>
                    <a:pt x="0" y="25"/>
                  </a:lnTo>
                  <a:lnTo>
                    <a:pt x="1" y="29"/>
                  </a:lnTo>
                  <a:lnTo>
                    <a:pt x="2" y="33"/>
                  </a:lnTo>
                  <a:lnTo>
                    <a:pt x="4" y="36"/>
                  </a:lnTo>
                  <a:lnTo>
                    <a:pt x="5" y="39"/>
                  </a:lnTo>
                  <a:lnTo>
                    <a:pt x="7" y="42"/>
                  </a:lnTo>
                  <a:lnTo>
                    <a:pt x="9" y="45"/>
                  </a:lnTo>
                  <a:lnTo>
                    <a:pt x="11" y="48"/>
                  </a:lnTo>
                  <a:lnTo>
                    <a:pt x="13" y="51"/>
                  </a:lnTo>
                  <a:lnTo>
                    <a:pt x="15" y="54"/>
                  </a:lnTo>
                  <a:lnTo>
                    <a:pt x="18" y="57"/>
                  </a:lnTo>
                  <a:lnTo>
                    <a:pt x="20" y="59"/>
                  </a:lnTo>
                  <a:lnTo>
                    <a:pt x="23" y="62"/>
                  </a:lnTo>
                  <a:lnTo>
                    <a:pt x="25" y="65"/>
                  </a:lnTo>
                  <a:lnTo>
                    <a:pt x="28" y="67"/>
                  </a:lnTo>
                  <a:lnTo>
                    <a:pt x="31" y="70"/>
                  </a:lnTo>
                  <a:lnTo>
                    <a:pt x="34" y="73"/>
                  </a:lnTo>
                  <a:lnTo>
                    <a:pt x="36" y="76"/>
                  </a:lnTo>
                  <a:lnTo>
                    <a:pt x="39" y="79"/>
                  </a:lnTo>
                  <a:lnTo>
                    <a:pt x="42" y="81"/>
                  </a:lnTo>
                  <a:lnTo>
                    <a:pt x="44" y="85"/>
                  </a:lnTo>
                  <a:lnTo>
                    <a:pt x="47" y="88"/>
                  </a:lnTo>
                  <a:lnTo>
                    <a:pt x="49" y="91"/>
                  </a:lnTo>
                  <a:lnTo>
                    <a:pt x="51" y="94"/>
                  </a:lnTo>
                  <a:lnTo>
                    <a:pt x="54" y="97"/>
                  </a:lnTo>
                  <a:lnTo>
                    <a:pt x="56" y="101"/>
                  </a:lnTo>
                  <a:lnTo>
                    <a:pt x="58" y="10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7" name="Freeform 63"/>
            <p:cNvSpPr>
              <a:spLocks/>
            </p:cNvSpPr>
            <p:nvPr/>
          </p:nvSpPr>
          <p:spPr bwMode="auto">
            <a:xfrm>
              <a:off x="3315" y="2664"/>
              <a:ext cx="444" cy="223"/>
            </a:xfrm>
            <a:custGeom>
              <a:avLst/>
              <a:gdLst/>
              <a:ahLst/>
              <a:cxnLst>
                <a:cxn ang="0">
                  <a:pos x="11" y="4"/>
                </a:cxn>
                <a:cxn ang="0">
                  <a:pos x="22" y="6"/>
                </a:cxn>
                <a:cxn ang="0">
                  <a:pos x="33" y="9"/>
                </a:cxn>
                <a:cxn ang="0">
                  <a:pos x="46" y="11"/>
                </a:cxn>
                <a:cxn ang="0">
                  <a:pos x="59" y="13"/>
                </a:cxn>
                <a:cxn ang="0">
                  <a:pos x="71" y="15"/>
                </a:cxn>
                <a:cxn ang="0">
                  <a:pos x="85" y="17"/>
                </a:cxn>
                <a:cxn ang="0">
                  <a:pos x="98" y="19"/>
                </a:cxn>
                <a:cxn ang="0">
                  <a:pos x="111" y="22"/>
                </a:cxn>
                <a:cxn ang="0">
                  <a:pos x="123" y="24"/>
                </a:cxn>
                <a:cxn ang="0">
                  <a:pos x="136" y="28"/>
                </a:cxn>
                <a:cxn ang="0">
                  <a:pos x="148" y="32"/>
                </a:cxn>
                <a:cxn ang="0">
                  <a:pos x="160" y="36"/>
                </a:cxn>
                <a:cxn ang="0">
                  <a:pos x="171" y="42"/>
                </a:cxn>
                <a:cxn ang="0">
                  <a:pos x="181" y="49"/>
                </a:cxn>
                <a:cxn ang="0">
                  <a:pos x="190" y="57"/>
                </a:cxn>
                <a:cxn ang="0">
                  <a:pos x="207" y="74"/>
                </a:cxn>
                <a:cxn ang="0">
                  <a:pos x="217" y="86"/>
                </a:cxn>
                <a:cxn ang="0">
                  <a:pos x="227" y="98"/>
                </a:cxn>
                <a:cxn ang="0">
                  <a:pos x="237" y="110"/>
                </a:cxn>
                <a:cxn ang="0">
                  <a:pos x="247" y="121"/>
                </a:cxn>
                <a:cxn ang="0">
                  <a:pos x="256" y="132"/>
                </a:cxn>
                <a:cxn ang="0">
                  <a:pos x="265" y="144"/>
                </a:cxn>
                <a:cxn ang="0">
                  <a:pos x="275" y="154"/>
                </a:cxn>
                <a:cxn ang="0">
                  <a:pos x="285" y="164"/>
                </a:cxn>
                <a:cxn ang="0">
                  <a:pos x="295" y="174"/>
                </a:cxn>
                <a:cxn ang="0">
                  <a:pos x="306" y="182"/>
                </a:cxn>
                <a:cxn ang="0">
                  <a:pos x="317" y="190"/>
                </a:cxn>
                <a:cxn ang="0">
                  <a:pos x="330" y="197"/>
                </a:cxn>
                <a:cxn ang="0">
                  <a:pos x="343" y="203"/>
                </a:cxn>
                <a:cxn ang="0">
                  <a:pos x="357" y="208"/>
                </a:cxn>
                <a:cxn ang="0">
                  <a:pos x="370" y="211"/>
                </a:cxn>
                <a:cxn ang="0">
                  <a:pos x="376" y="213"/>
                </a:cxn>
                <a:cxn ang="0">
                  <a:pos x="383" y="215"/>
                </a:cxn>
                <a:cxn ang="0">
                  <a:pos x="389" y="217"/>
                </a:cxn>
                <a:cxn ang="0">
                  <a:pos x="395" y="219"/>
                </a:cxn>
                <a:cxn ang="0">
                  <a:pos x="402" y="220"/>
                </a:cxn>
                <a:cxn ang="0">
                  <a:pos x="408" y="221"/>
                </a:cxn>
                <a:cxn ang="0">
                  <a:pos x="413" y="222"/>
                </a:cxn>
                <a:cxn ang="0">
                  <a:pos x="419" y="221"/>
                </a:cxn>
                <a:cxn ang="0">
                  <a:pos x="424" y="219"/>
                </a:cxn>
                <a:cxn ang="0">
                  <a:pos x="429" y="217"/>
                </a:cxn>
                <a:cxn ang="0">
                  <a:pos x="433" y="213"/>
                </a:cxn>
                <a:cxn ang="0">
                  <a:pos x="437" y="207"/>
                </a:cxn>
                <a:cxn ang="0">
                  <a:pos x="439" y="200"/>
                </a:cxn>
                <a:cxn ang="0">
                  <a:pos x="442" y="191"/>
                </a:cxn>
                <a:cxn ang="0">
                  <a:pos x="443" y="181"/>
                </a:cxn>
              </a:cxnLst>
              <a:rect l="0" t="0" r="r" b="b"/>
              <a:pathLst>
                <a:path w="444" h="223">
                  <a:moveTo>
                    <a:pt x="0" y="0"/>
                  </a:moveTo>
                  <a:lnTo>
                    <a:pt x="11" y="4"/>
                  </a:lnTo>
                  <a:lnTo>
                    <a:pt x="16" y="5"/>
                  </a:lnTo>
                  <a:lnTo>
                    <a:pt x="22" y="6"/>
                  </a:lnTo>
                  <a:lnTo>
                    <a:pt x="27" y="8"/>
                  </a:lnTo>
                  <a:lnTo>
                    <a:pt x="33" y="9"/>
                  </a:lnTo>
                  <a:lnTo>
                    <a:pt x="40" y="10"/>
                  </a:lnTo>
                  <a:lnTo>
                    <a:pt x="46" y="11"/>
                  </a:lnTo>
                  <a:lnTo>
                    <a:pt x="52" y="12"/>
                  </a:lnTo>
                  <a:lnTo>
                    <a:pt x="59" y="13"/>
                  </a:lnTo>
                  <a:lnTo>
                    <a:pt x="65" y="14"/>
                  </a:lnTo>
                  <a:lnTo>
                    <a:pt x="71" y="15"/>
                  </a:lnTo>
                  <a:lnTo>
                    <a:pt x="78" y="16"/>
                  </a:lnTo>
                  <a:lnTo>
                    <a:pt x="85" y="17"/>
                  </a:lnTo>
                  <a:lnTo>
                    <a:pt x="91" y="18"/>
                  </a:lnTo>
                  <a:lnTo>
                    <a:pt x="98" y="19"/>
                  </a:lnTo>
                  <a:lnTo>
                    <a:pt x="104" y="20"/>
                  </a:lnTo>
                  <a:lnTo>
                    <a:pt x="111" y="22"/>
                  </a:lnTo>
                  <a:lnTo>
                    <a:pt x="117" y="23"/>
                  </a:lnTo>
                  <a:lnTo>
                    <a:pt x="123" y="24"/>
                  </a:lnTo>
                  <a:lnTo>
                    <a:pt x="130" y="26"/>
                  </a:lnTo>
                  <a:lnTo>
                    <a:pt x="136" y="28"/>
                  </a:lnTo>
                  <a:lnTo>
                    <a:pt x="142" y="30"/>
                  </a:lnTo>
                  <a:lnTo>
                    <a:pt x="148" y="32"/>
                  </a:lnTo>
                  <a:lnTo>
                    <a:pt x="154" y="34"/>
                  </a:lnTo>
                  <a:lnTo>
                    <a:pt x="160" y="36"/>
                  </a:lnTo>
                  <a:lnTo>
                    <a:pt x="165" y="39"/>
                  </a:lnTo>
                  <a:lnTo>
                    <a:pt x="171" y="42"/>
                  </a:lnTo>
                  <a:lnTo>
                    <a:pt x="176" y="46"/>
                  </a:lnTo>
                  <a:lnTo>
                    <a:pt x="181" y="49"/>
                  </a:lnTo>
                  <a:lnTo>
                    <a:pt x="185" y="53"/>
                  </a:lnTo>
                  <a:lnTo>
                    <a:pt x="190" y="57"/>
                  </a:lnTo>
                  <a:lnTo>
                    <a:pt x="201" y="68"/>
                  </a:lnTo>
                  <a:lnTo>
                    <a:pt x="207" y="74"/>
                  </a:lnTo>
                  <a:lnTo>
                    <a:pt x="212" y="80"/>
                  </a:lnTo>
                  <a:lnTo>
                    <a:pt x="217" y="86"/>
                  </a:lnTo>
                  <a:lnTo>
                    <a:pt x="222" y="92"/>
                  </a:lnTo>
                  <a:lnTo>
                    <a:pt x="227" y="98"/>
                  </a:lnTo>
                  <a:lnTo>
                    <a:pt x="232" y="104"/>
                  </a:lnTo>
                  <a:lnTo>
                    <a:pt x="237" y="110"/>
                  </a:lnTo>
                  <a:lnTo>
                    <a:pt x="242" y="115"/>
                  </a:lnTo>
                  <a:lnTo>
                    <a:pt x="247" y="121"/>
                  </a:lnTo>
                  <a:lnTo>
                    <a:pt x="251" y="127"/>
                  </a:lnTo>
                  <a:lnTo>
                    <a:pt x="256" y="132"/>
                  </a:lnTo>
                  <a:lnTo>
                    <a:pt x="261" y="138"/>
                  </a:lnTo>
                  <a:lnTo>
                    <a:pt x="265" y="144"/>
                  </a:lnTo>
                  <a:lnTo>
                    <a:pt x="270" y="149"/>
                  </a:lnTo>
                  <a:lnTo>
                    <a:pt x="275" y="154"/>
                  </a:lnTo>
                  <a:lnTo>
                    <a:pt x="280" y="159"/>
                  </a:lnTo>
                  <a:lnTo>
                    <a:pt x="285" y="164"/>
                  </a:lnTo>
                  <a:lnTo>
                    <a:pt x="290" y="169"/>
                  </a:lnTo>
                  <a:lnTo>
                    <a:pt x="295" y="174"/>
                  </a:lnTo>
                  <a:lnTo>
                    <a:pt x="301" y="178"/>
                  </a:lnTo>
                  <a:lnTo>
                    <a:pt x="306" y="182"/>
                  </a:lnTo>
                  <a:lnTo>
                    <a:pt x="312" y="186"/>
                  </a:lnTo>
                  <a:lnTo>
                    <a:pt x="317" y="190"/>
                  </a:lnTo>
                  <a:lnTo>
                    <a:pt x="323" y="194"/>
                  </a:lnTo>
                  <a:lnTo>
                    <a:pt x="330" y="197"/>
                  </a:lnTo>
                  <a:lnTo>
                    <a:pt x="336" y="200"/>
                  </a:lnTo>
                  <a:lnTo>
                    <a:pt x="343" y="203"/>
                  </a:lnTo>
                  <a:lnTo>
                    <a:pt x="349" y="205"/>
                  </a:lnTo>
                  <a:lnTo>
                    <a:pt x="357" y="208"/>
                  </a:lnTo>
                  <a:lnTo>
                    <a:pt x="364" y="210"/>
                  </a:lnTo>
                  <a:lnTo>
                    <a:pt x="370" y="211"/>
                  </a:lnTo>
                  <a:lnTo>
                    <a:pt x="373" y="212"/>
                  </a:lnTo>
                  <a:lnTo>
                    <a:pt x="376" y="213"/>
                  </a:lnTo>
                  <a:lnTo>
                    <a:pt x="379" y="214"/>
                  </a:lnTo>
                  <a:lnTo>
                    <a:pt x="383" y="215"/>
                  </a:lnTo>
                  <a:lnTo>
                    <a:pt x="386" y="216"/>
                  </a:lnTo>
                  <a:lnTo>
                    <a:pt x="389" y="217"/>
                  </a:lnTo>
                  <a:lnTo>
                    <a:pt x="392" y="218"/>
                  </a:lnTo>
                  <a:lnTo>
                    <a:pt x="395" y="219"/>
                  </a:lnTo>
                  <a:lnTo>
                    <a:pt x="399" y="220"/>
                  </a:lnTo>
                  <a:lnTo>
                    <a:pt x="402" y="220"/>
                  </a:lnTo>
                  <a:lnTo>
                    <a:pt x="405" y="221"/>
                  </a:lnTo>
                  <a:lnTo>
                    <a:pt x="408" y="221"/>
                  </a:lnTo>
                  <a:lnTo>
                    <a:pt x="411" y="221"/>
                  </a:lnTo>
                  <a:lnTo>
                    <a:pt x="413" y="222"/>
                  </a:lnTo>
                  <a:lnTo>
                    <a:pt x="416" y="221"/>
                  </a:lnTo>
                  <a:lnTo>
                    <a:pt x="419" y="221"/>
                  </a:lnTo>
                  <a:lnTo>
                    <a:pt x="421" y="220"/>
                  </a:lnTo>
                  <a:lnTo>
                    <a:pt x="424" y="219"/>
                  </a:lnTo>
                  <a:lnTo>
                    <a:pt x="427" y="218"/>
                  </a:lnTo>
                  <a:lnTo>
                    <a:pt x="429" y="217"/>
                  </a:lnTo>
                  <a:lnTo>
                    <a:pt x="431" y="215"/>
                  </a:lnTo>
                  <a:lnTo>
                    <a:pt x="433" y="213"/>
                  </a:lnTo>
                  <a:lnTo>
                    <a:pt x="435" y="210"/>
                  </a:lnTo>
                  <a:lnTo>
                    <a:pt x="437" y="207"/>
                  </a:lnTo>
                  <a:lnTo>
                    <a:pt x="438" y="204"/>
                  </a:lnTo>
                  <a:lnTo>
                    <a:pt x="439" y="200"/>
                  </a:lnTo>
                  <a:lnTo>
                    <a:pt x="441" y="196"/>
                  </a:lnTo>
                  <a:lnTo>
                    <a:pt x="442" y="191"/>
                  </a:lnTo>
                  <a:lnTo>
                    <a:pt x="443" y="186"/>
                  </a:lnTo>
                  <a:lnTo>
                    <a:pt x="443" y="18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8" name="Freeform 64"/>
            <p:cNvSpPr>
              <a:spLocks/>
            </p:cNvSpPr>
            <p:nvPr/>
          </p:nvSpPr>
          <p:spPr bwMode="auto">
            <a:xfrm>
              <a:off x="3751" y="2769"/>
              <a:ext cx="151" cy="70"/>
            </a:xfrm>
            <a:custGeom>
              <a:avLst/>
              <a:gdLst/>
              <a:ahLst/>
              <a:cxnLst>
                <a:cxn ang="0">
                  <a:pos x="0" y="67"/>
                </a:cxn>
                <a:cxn ang="0">
                  <a:pos x="10" y="67"/>
                </a:cxn>
                <a:cxn ang="0">
                  <a:pos x="16" y="67"/>
                </a:cxn>
                <a:cxn ang="0">
                  <a:pos x="21" y="68"/>
                </a:cxn>
                <a:cxn ang="0">
                  <a:pos x="27" y="68"/>
                </a:cxn>
                <a:cxn ang="0">
                  <a:pos x="32" y="68"/>
                </a:cxn>
                <a:cxn ang="0">
                  <a:pos x="38" y="69"/>
                </a:cxn>
                <a:cxn ang="0">
                  <a:pos x="43" y="69"/>
                </a:cxn>
                <a:cxn ang="0">
                  <a:pos x="49" y="69"/>
                </a:cxn>
                <a:cxn ang="0">
                  <a:pos x="54" y="68"/>
                </a:cxn>
                <a:cxn ang="0">
                  <a:pos x="60" y="68"/>
                </a:cxn>
                <a:cxn ang="0">
                  <a:pos x="65" y="68"/>
                </a:cxn>
                <a:cxn ang="0">
                  <a:pos x="71" y="67"/>
                </a:cxn>
                <a:cxn ang="0">
                  <a:pos x="76" y="66"/>
                </a:cxn>
                <a:cxn ang="0">
                  <a:pos x="81" y="65"/>
                </a:cxn>
                <a:cxn ang="0">
                  <a:pos x="87" y="64"/>
                </a:cxn>
                <a:cxn ang="0">
                  <a:pos x="91" y="62"/>
                </a:cxn>
                <a:cxn ang="0">
                  <a:pos x="97" y="61"/>
                </a:cxn>
                <a:cxn ang="0">
                  <a:pos x="101" y="59"/>
                </a:cxn>
                <a:cxn ang="0">
                  <a:pos x="106" y="56"/>
                </a:cxn>
                <a:cxn ang="0">
                  <a:pos x="111" y="54"/>
                </a:cxn>
                <a:cxn ang="0">
                  <a:pos x="115" y="51"/>
                </a:cxn>
                <a:cxn ang="0">
                  <a:pos x="120" y="47"/>
                </a:cxn>
                <a:cxn ang="0">
                  <a:pos x="124" y="44"/>
                </a:cxn>
                <a:cxn ang="0">
                  <a:pos x="128" y="40"/>
                </a:cxn>
                <a:cxn ang="0">
                  <a:pos x="132" y="35"/>
                </a:cxn>
                <a:cxn ang="0">
                  <a:pos x="135" y="31"/>
                </a:cxn>
                <a:cxn ang="0">
                  <a:pos x="139" y="25"/>
                </a:cxn>
                <a:cxn ang="0">
                  <a:pos x="142" y="19"/>
                </a:cxn>
                <a:cxn ang="0">
                  <a:pos x="145" y="13"/>
                </a:cxn>
                <a:cxn ang="0">
                  <a:pos x="147" y="7"/>
                </a:cxn>
                <a:cxn ang="0">
                  <a:pos x="150" y="0"/>
                </a:cxn>
              </a:cxnLst>
              <a:rect l="0" t="0" r="r" b="b"/>
              <a:pathLst>
                <a:path w="151" h="70">
                  <a:moveTo>
                    <a:pt x="0" y="67"/>
                  </a:moveTo>
                  <a:lnTo>
                    <a:pt x="10" y="67"/>
                  </a:lnTo>
                  <a:lnTo>
                    <a:pt x="16" y="67"/>
                  </a:lnTo>
                  <a:lnTo>
                    <a:pt x="21" y="68"/>
                  </a:lnTo>
                  <a:lnTo>
                    <a:pt x="27" y="68"/>
                  </a:lnTo>
                  <a:lnTo>
                    <a:pt x="32" y="68"/>
                  </a:lnTo>
                  <a:lnTo>
                    <a:pt x="38" y="69"/>
                  </a:lnTo>
                  <a:lnTo>
                    <a:pt x="43" y="69"/>
                  </a:lnTo>
                  <a:lnTo>
                    <a:pt x="49" y="69"/>
                  </a:lnTo>
                  <a:lnTo>
                    <a:pt x="54" y="68"/>
                  </a:lnTo>
                  <a:lnTo>
                    <a:pt x="60" y="68"/>
                  </a:lnTo>
                  <a:lnTo>
                    <a:pt x="65" y="68"/>
                  </a:lnTo>
                  <a:lnTo>
                    <a:pt x="71" y="67"/>
                  </a:lnTo>
                  <a:lnTo>
                    <a:pt x="76" y="66"/>
                  </a:lnTo>
                  <a:lnTo>
                    <a:pt x="81" y="65"/>
                  </a:lnTo>
                  <a:lnTo>
                    <a:pt x="87" y="64"/>
                  </a:lnTo>
                  <a:lnTo>
                    <a:pt x="91" y="62"/>
                  </a:lnTo>
                  <a:lnTo>
                    <a:pt x="97" y="61"/>
                  </a:lnTo>
                  <a:lnTo>
                    <a:pt x="101" y="59"/>
                  </a:lnTo>
                  <a:lnTo>
                    <a:pt x="106" y="56"/>
                  </a:lnTo>
                  <a:lnTo>
                    <a:pt x="111" y="54"/>
                  </a:lnTo>
                  <a:lnTo>
                    <a:pt x="115" y="51"/>
                  </a:lnTo>
                  <a:lnTo>
                    <a:pt x="120" y="47"/>
                  </a:lnTo>
                  <a:lnTo>
                    <a:pt x="124" y="44"/>
                  </a:lnTo>
                  <a:lnTo>
                    <a:pt x="128" y="40"/>
                  </a:lnTo>
                  <a:lnTo>
                    <a:pt x="132" y="35"/>
                  </a:lnTo>
                  <a:lnTo>
                    <a:pt x="135" y="31"/>
                  </a:lnTo>
                  <a:lnTo>
                    <a:pt x="139" y="25"/>
                  </a:lnTo>
                  <a:lnTo>
                    <a:pt x="142" y="19"/>
                  </a:lnTo>
                  <a:lnTo>
                    <a:pt x="145" y="13"/>
                  </a:lnTo>
                  <a:lnTo>
                    <a:pt x="147" y="7"/>
                  </a:lnTo>
                  <a:lnTo>
                    <a:pt x="15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49" name="Freeform 65"/>
            <p:cNvSpPr>
              <a:spLocks/>
            </p:cNvSpPr>
            <p:nvPr/>
          </p:nvSpPr>
          <p:spPr bwMode="auto">
            <a:xfrm>
              <a:off x="3901" y="2712"/>
              <a:ext cx="64" cy="59"/>
            </a:xfrm>
            <a:custGeom>
              <a:avLst/>
              <a:gdLst/>
              <a:ahLst/>
              <a:cxnLst>
                <a:cxn ang="0">
                  <a:pos x="55" y="0"/>
                </a:cxn>
                <a:cxn ang="0">
                  <a:pos x="59" y="9"/>
                </a:cxn>
                <a:cxn ang="0">
                  <a:pos x="61" y="13"/>
                </a:cxn>
                <a:cxn ang="0">
                  <a:pos x="62" y="17"/>
                </a:cxn>
                <a:cxn ang="0">
                  <a:pos x="63" y="21"/>
                </a:cxn>
                <a:cxn ang="0">
                  <a:pos x="63" y="25"/>
                </a:cxn>
                <a:cxn ang="0">
                  <a:pos x="63" y="28"/>
                </a:cxn>
                <a:cxn ang="0">
                  <a:pos x="63" y="32"/>
                </a:cxn>
                <a:cxn ang="0">
                  <a:pos x="62" y="34"/>
                </a:cxn>
                <a:cxn ang="0">
                  <a:pos x="61" y="37"/>
                </a:cxn>
                <a:cxn ang="0">
                  <a:pos x="60" y="40"/>
                </a:cxn>
                <a:cxn ang="0">
                  <a:pos x="58" y="42"/>
                </a:cxn>
                <a:cxn ang="0">
                  <a:pos x="57" y="45"/>
                </a:cxn>
                <a:cxn ang="0">
                  <a:pos x="55" y="47"/>
                </a:cxn>
                <a:cxn ang="0">
                  <a:pos x="52" y="49"/>
                </a:cxn>
                <a:cxn ang="0">
                  <a:pos x="50" y="50"/>
                </a:cxn>
                <a:cxn ang="0">
                  <a:pos x="47" y="52"/>
                </a:cxn>
                <a:cxn ang="0">
                  <a:pos x="45" y="53"/>
                </a:cxn>
                <a:cxn ang="0">
                  <a:pos x="41" y="54"/>
                </a:cxn>
                <a:cxn ang="0">
                  <a:pos x="39" y="56"/>
                </a:cxn>
                <a:cxn ang="0">
                  <a:pos x="35" y="56"/>
                </a:cxn>
                <a:cxn ang="0">
                  <a:pos x="32" y="57"/>
                </a:cxn>
                <a:cxn ang="0">
                  <a:pos x="29" y="58"/>
                </a:cxn>
                <a:cxn ang="0">
                  <a:pos x="26" y="58"/>
                </a:cxn>
                <a:cxn ang="0">
                  <a:pos x="22" y="58"/>
                </a:cxn>
                <a:cxn ang="0">
                  <a:pos x="19" y="58"/>
                </a:cxn>
                <a:cxn ang="0">
                  <a:pos x="16" y="58"/>
                </a:cxn>
                <a:cxn ang="0">
                  <a:pos x="12" y="58"/>
                </a:cxn>
                <a:cxn ang="0">
                  <a:pos x="9" y="58"/>
                </a:cxn>
                <a:cxn ang="0">
                  <a:pos x="6" y="58"/>
                </a:cxn>
                <a:cxn ang="0">
                  <a:pos x="3" y="57"/>
                </a:cxn>
                <a:cxn ang="0">
                  <a:pos x="0" y="57"/>
                </a:cxn>
              </a:cxnLst>
              <a:rect l="0" t="0" r="r" b="b"/>
              <a:pathLst>
                <a:path w="64" h="59">
                  <a:moveTo>
                    <a:pt x="55" y="0"/>
                  </a:moveTo>
                  <a:lnTo>
                    <a:pt x="59" y="9"/>
                  </a:lnTo>
                  <a:lnTo>
                    <a:pt x="61" y="13"/>
                  </a:lnTo>
                  <a:lnTo>
                    <a:pt x="62" y="17"/>
                  </a:lnTo>
                  <a:lnTo>
                    <a:pt x="63" y="21"/>
                  </a:lnTo>
                  <a:lnTo>
                    <a:pt x="63" y="25"/>
                  </a:lnTo>
                  <a:lnTo>
                    <a:pt x="63" y="28"/>
                  </a:lnTo>
                  <a:lnTo>
                    <a:pt x="63" y="32"/>
                  </a:lnTo>
                  <a:lnTo>
                    <a:pt x="62" y="34"/>
                  </a:lnTo>
                  <a:lnTo>
                    <a:pt x="61" y="37"/>
                  </a:lnTo>
                  <a:lnTo>
                    <a:pt x="60" y="40"/>
                  </a:lnTo>
                  <a:lnTo>
                    <a:pt x="58" y="42"/>
                  </a:lnTo>
                  <a:lnTo>
                    <a:pt x="57" y="45"/>
                  </a:lnTo>
                  <a:lnTo>
                    <a:pt x="55" y="47"/>
                  </a:lnTo>
                  <a:lnTo>
                    <a:pt x="52" y="49"/>
                  </a:lnTo>
                  <a:lnTo>
                    <a:pt x="50" y="50"/>
                  </a:lnTo>
                  <a:lnTo>
                    <a:pt x="47" y="52"/>
                  </a:lnTo>
                  <a:lnTo>
                    <a:pt x="45" y="53"/>
                  </a:lnTo>
                  <a:lnTo>
                    <a:pt x="41" y="54"/>
                  </a:lnTo>
                  <a:lnTo>
                    <a:pt x="39" y="56"/>
                  </a:lnTo>
                  <a:lnTo>
                    <a:pt x="35" y="56"/>
                  </a:lnTo>
                  <a:lnTo>
                    <a:pt x="32" y="57"/>
                  </a:lnTo>
                  <a:lnTo>
                    <a:pt x="29" y="58"/>
                  </a:lnTo>
                  <a:lnTo>
                    <a:pt x="26" y="58"/>
                  </a:lnTo>
                  <a:lnTo>
                    <a:pt x="22" y="58"/>
                  </a:lnTo>
                  <a:lnTo>
                    <a:pt x="19" y="58"/>
                  </a:lnTo>
                  <a:lnTo>
                    <a:pt x="16" y="58"/>
                  </a:lnTo>
                  <a:lnTo>
                    <a:pt x="12" y="58"/>
                  </a:lnTo>
                  <a:lnTo>
                    <a:pt x="9" y="58"/>
                  </a:lnTo>
                  <a:lnTo>
                    <a:pt x="6" y="58"/>
                  </a:lnTo>
                  <a:lnTo>
                    <a:pt x="3" y="57"/>
                  </a:lnTo>
                  <a:lnTo>
                    <a:pt x="0" y="5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0" name="Freeform 66"/>
            <p:cNvSpPr>
              <a:spLocks/>
            </p:cNvSpPr>
            <p:nvPr/>
          </p:nvSpPr>
          <p:spPr bwMode="auto">
            <a:xfrm>
              <a:off x="4044" y="2549"/>
              <a:ext cx="26" cy="78"/>
            </a:xfrm>
            <a:custGeom>
              <a:avLst/>
              <a:gdLst/>
              <a:ahLst/>
              <a:cxnLst>
                <a:cxn ang="0">
                  <a:pos x="23" y="0"/>
                </a:cxn>
                <a:cxn ang="0">
                  <a:pos x="24" y="6"/>
                </a:cxn>
                <a:cxn ang="0">
                  <a:pos x="24" y="9"/>
                </a:cxn>
                <a:cxn ang="0">
                  <a:pos x="25" y="11"/>
                </a:cxn>
                <a:cxn ang="0">
                  <a:pos x="25" y="14"/>
                </a:cxn>
                <a:cxn ang="0">
                  <a:pos x="25" y="17"/>
                </a:cxn>
                <a:cxn ang="0">
                  <a:pos x="25" y="20"/>
                </a:cxn>
                <a:cxn ang="0">
                  <a:pos x="25" y="22"/>
                </a:cxn>
                <a:cxn ang="0">
                  <a:pos x="25" y="25"/>
                </a:cxn>
                <a:cxn ang="0">
                  <a:pos x="25" y="27"/>
                </a:cxn>
                <a:cxn ang="0">
                  <a:pos x="24" y="30"/>
                </a:cxn>
                <a:cxn ang="0">
                  <a:pos x="24" y="33"/>
                </a:cxn>
                <a:cxn ang="0">
                  <a:pos x="24" y="35"/>
                </a:cxn>
                <a:cxn ang="0">
                  <a:pos x="23" y="38"/>
                </a:cxn>
                <a:cxn ang="0">
                  <a:pos x="23" y="40"/>
                </a:cxn>
                <a:cxn ang="0">
                  <a:pos x="22" y="43"/>
                </a:cxn>
                <a:cxn ang="0">
                  <a:pos x="21" y="45"/>
                </a:cxn>
                <a:cxn ang="0">
                  <a:pos x="20" y="47"/>
                </a:cxn>
                <a:cxn ang="0">
                  <a:pos x="20" y="49"/>
                </a:cxn>
                <a:cxn ang="0">
                  <a:pos x="18" y="52"/>
                </a:cxn>
                <a:cxn ang="0">
                  <a:pos x="17" y="54"/>
                </a:cxn>
                <a:cxn ang="0">
                  <a:pos x="16" y="56"/>
                </a:cxn>
                <a:cxn ang="0">
                  <a:pos x="15" y="59"/>
                </a:cxn>
                <a:cxn ang="0">
                  <a:pos x="14" y="61"/>
                </a:cxn>
                <a:cxn ang="0">
                  <a:pos x="12" y="63"/>
                </a:cxn>
                <a:cxn ang="0">
                  <a:pos x="10" y="65"/>
                </a:cxn>
                <a:cxn ang="0">
                  <a:pos x="9" y="67"/>
                </a:cxn>
                <a:cxn ang="0">
                  <a:pos x="7" y="69"/>
                </a:cxn>
                <a:cxn ang="0">
                  <a:pos x="5" y="71"/>
                </a:cxn>
                <a:cxn ang="0">
                  <a:pos x="4" y="73"/>
                </a:cxn>
                <a:cxn ang="0">
                  <a:pos x="2" y="75"/>
                </a:cxn>
                <a:cxn ang="0">
                  <a:pos x="0" y="77"/>
                </a:cxn>
              </a:cxnLst>
              <a:rect l="0" t="0" r="r" b="b"/>
              <a:pathLst>
                <a:path w="26" h="78">
                  <a:moveTo>
                    <a:pt x="23" y="0"/>
                  </a:moveTo>
                  <a:lnTo>
                    <a:pt x="24" y="6"/>
                  </a:lnTo>
                  <a:lnTo>
                    <a:pt x="24" y="9"/>
                  </a:lnTo>
                  <a:lnTo>
                    <a:pt x="25" y="11"/>
                  </a:lnTo>
                  <a:lnTo>
                    <a:pt x="25" y="14"/>
                  </a:lnTo>
                  <a:lnTo>
                    <a:pt x="25" y="17"/>
                  </a:lnTo>
                  <a:lnTo>
                    <a:pt x="25" y="20"/>
                  </a:lnTo>
                  <a:lnTo>
                    <a:pt x="25" y="22"/>
                  </a:lnTo>
                  <a:lnTo>
                    <a:pt x="25" y="25"/>
                  </a:lnTo>
                  <a:lnTo>
                    <a:pt x="25" y="27"/>
                  </a:lnTo>
                  <a:lnTo>
                    <a:pt x="24" y="30"/>
                  </a:lnTo>
                  <a:lnTo>
                    <a:pt x="24" y="33"/>
                  </a:lnTo>
                  <a:lnTo>
                    <a:pt x="24" y="35"/>
                  </a:lnTo>
                  <a:lnTo>
                    <a:pt x="23" y="38"/>
                  </a:lnTo>
                  <a:lnTo>
                    <a:pt x="23" y="40"/>
                  </a:lnTo>
                  <a:lnTo>
                    <a:pt x="22" y="43"/>
                  </a:lnTo>
                  <a:lnTo>
                    <a:pt x="21" y="45"/>
                  </a:lnTo>
                  <a:lnTo>
                    <a:pt x="20" y="47"/>
                  </a:lnTo>
                  <a:lnTo>
                    <a:pt x="20" y="49"/>
                  </a:lnTo>
                  <a:lnTo>
                    <a:pt x="18" y="52"/>
                  </a:lnTo>
                  <a:lnTo>
                    <a:pt x="17" y="54"/>
                  </a:lnTo>
                  <a:lnTo>
                    <a:pt x="16" y="56"/>
                  </a:lnTo>
                  <a:lnTo>
                    <a:pt x="15" y="59"/>
                  </a:lnTo>
                  <a:lnTo>
                    <a:pt x="14" y="61"/>
                  </a:lnTo>
                  <a:lnTo>
                    <a:pt x="12" y="63"/>
                  </a:lnTo>
                  <a:lnTo>
                    <a:pt x="10" y="65"/>
                  </a:lnTo>
                  <a:lnTo>
                    <a:pt x="9" y="67"/>
                  </a:lnTo>
                  <a:lnTo>
                    <a:pt x="7" y="69"/>
                  </a:lnTo>
                  <a:lnTo>
                    <a:pt x="5" y="71"/>
                  </a:lnTo>
                  <a:lnTo>
                    <a:pt x="4" y="73"/>
                  </a:lnTo>
                  <a:lnTo>
                    <a:pt x="2" y="75"/>
                  </a:lnTo>
                  <a:lnTo>
                    <a:pt x="0" y="7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1" name="Freeform 67"/>
            <p:cNvSpPr>
              <a:spLocks/>
            </p:cNvSpPr>
            <p:nvPr/>
          </p:nvSpPr>
          <p:spPr bwMode="auto">
            <a:xfrm>
              <a:off x="4075" y="2454"/>
              <a:ext cx="33" cy="68"/>
            </a:xfrm>
            <a:custGeom>
              <a:avLst/>
              <a:gdLst/>
              <a:ahLst/>
              <a:cxnLst>
                <a:cxn ang="0">
                  <a:pos x="8" y="0"/>
                </a:cxn>
                <a:cxn ang="0">
                  <a:pos x="14" y="5"/>
                </a:cxn>
                <a:cxn ang="0">
                  <a:pos x="17" y="8"/>
                </a:cxn>
                <a:cxn ang="0">
                  <a:pos x="19" y="10"/>
                </a:cxn>
                <a:cxn ang="0">
                  <a:pos x="21" y="13"/>
                </a:cxn>
                <a:cxn ang="0">
                  <a:pos x="23" y="15"/>
                </a:cxn>
                <a:cxn ang="0">
                  <a:pos x="25" y="18"/>
                </a:cxn>
                <a:cxn ang="0">
                  <a:pos x="27" y="20"/>
                </a:cxn>
                <a:cxn ang="0">
                  <a:pos x="28" y="22"/>
                </a:cxn>
                <a:cxn ang="0">
                  <a:pos x="29" y="25"/>
                </a:cxn>
                <a:cxn ang="0">
                  <a:pos x="30" y="27"/>
                </a:cxn>
                <a:cxn ang="0">
                  <a:pos x="31" y="29"/>
                </a:cxn>
                <a:cxn ang="0">
                  <a:pos x="31" y="32"/>
                </a:cxn>
                <a:cxn ang="0">
                  <a:pos x="32" y="34"/>
                </a:cxn>
                <a:cxn ang="0">
                  <a:pos x="32" y="36"/>
                </a:cxn>
                <a:cxn ang="0">
                  <a:pos x="32" y="38"/>
                </a:cxn>
                <a:cxn ang="0">
                  <a:pos x="31" y="40"/>
                </a:cxn>
                <a:cxn ang="0">
                  <a:pos x="31" y="42"/>
                </a:cxn>
                <a:cxn ang="0">
                  <a:pos x="30" y="44"/>
                </a:cxn>
                <a:cxn ang="0">
                  <a:pos x="29" y="46"/>
                </a:cxn>
                <a:cxn ang="0">
                  <a:pos x="28" y="48"/>
                </a:cxn>
                <a:cxn ang="0">
                  <a:pos x="26" y="50"/>
                </a:cxn>
                <a:cxn ang="0">
                  <a:pos x="25" y="52"/>
                </a:cxn>
                <a:cxn ang="0">
                  <a:pos x="23" y="54"/>
                </a:cxn>
                <a:cxn ang="0">
                  <a:pos x="21" y="55"/>
                </a:cxn>
                <a:cxn ang="0">
                  <a:pos x="18" y="57"/>
                </a:cxn>
                <a:cxn ang="0">
                  <a:pos x="16" y="59"/>
                </a:cxn>
                <a:cxn ang="0">
                  <a:pos x="13" y="60"/>
                </a:cxn>
                <a:cxn ang="0">
                  <a:pos x="10" y="62"/>
                </a:cxn>
                <a:cxn ang="0">
                  <a:pos x="7" y="64"/>
                </a:cxn>
                <a:cxn ang="0">
                  <a:pos x="3" y="65"/>
                </a:cxn>
                <a:cxn ang="0">
                  <a:pos x="0" y="67"/>
                </a:cxn>
              </a:cxnLst>
              <a:rect l="0" t="0" r="r" b="b"/>
              <a:pathLst>
                <a:path w="33" h="68">
                  <a:moveTo>
                    <a:pt x="8" y="0"/>
                  </a:moveTo>
                  <a:lnTo>
                    <a:pt x="14" y="5"/>
                  </a:lnTo>
                  <a:lnTo>
                    <a:pt x="17" y="8"/>
                  </a:lnTo>
                  <a:lnTo>
                    <a:pt x="19" y="10"/>
                  </a:lnTo>
                  <a:lnTo>
                    <a:pt x="21" y="13"/>
                  </a:lnTo>
                  <a:lnTo>
                    <a:pt x="23" y="15"/>
                  </a:lnTo>
                  <a:lnTo>
                    <a:pt x="25" y="18"/>
                  </a:lnTo>
                  <a:lnTo>
                    <a:pt x="27" y="20"/>
                  </a:lnTo>
                  <a:lnTo>
                    <a:pt x="28" y="22"/>
                  </a:lnTo>
                  <a:lnTo>
                    <a:pt x="29" y="25"/>
                  </a:lnTo>
                  <a:lnTo>
                    <a:pt x="30" y="27"/>
                  </a:lnTo>
                  <a:lnTo>
                    <a:pt x="31" y="29"/>
                  </a:lnTo>
                  <a:lnTo>
                    <a:pt x="31" y="32"/>
                  </a:lnTo>
                  <a:lnTo>
                    <a:pt x="32" y="34"/>
                  </a:lnTo>
                  <a:lnTo>
                    <a:pt x="32" y="36"/>
                  </a:lnTo>
                  <a:lnTo>
                    <a:pt x="32" y="38"/>
                  </a:lnTo>
                  <a:lnTo>
                    <a:pt x="31" y="40"/>
                  </a:lnTo>
                  <a:lnTo>
                    <a:pt x="31" y="42"/>
                  </a:lnTo>
                  <a:lnTo>
                    <a:pt x="30" y="44"/>
                  </a:lnTo>
                  <a:lnTo>
                    <a:pt x="29" y="46"/>
                  </a:lnTo>
                  <a:lnTo>
                    <a:pt x="28" y="48"/>
                  </a:lnTo>
                  <a:lnTo>
                    <a:pt x="26" y="50"/>
                  </a:lnTo>
                  <a:lnTo>
                    <a:pt x="25" y="52"/>
                  </a:lnTo>
                  <a:lnTo>
                    <a:pt x="23" y="54"/>
                  </a:lnTo>
                  <a:lnTo>
                    <a:pt x="21" y="55"/>
                  </a:lnTo>
                  <a:lnTo>
                    <a:pt x="18" y="57"/>
                  </a:lnTo>
                  <a:lnTo>
                    <a:pt x="16" y="59"/>
                  </a:lnTo>
                  <a:lnTo>
                    <a:pt x="13" y="60"/>
                  </a:lnTo>
                  <a:lnTo>
                    <a:pt x="10" y="62"/>
                  </a:lnTo>
                  <a:lnTo>
                    <a:pt x="7" y="64"/>
                  </a:lnTo>
                  <a:lnTo>
                    <a:pt x="3" y="65"/>
                  </a:lnTo>
                  <a:lnTo>
                    <a:pt x="0" y="6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2" name="Freeform 68"/>
            <p:cNvSpPr>
              <a:spLocks/>
            </p:cNvSpPr>
            <p:nvPr/>
          </p:nvSpPr>
          <p:spPr bwMode="auto">
            <a:xfrm>
              <a:off x="4091" y="2347"/>
              <a:ext cx="38" cy="108"/>
            </a:xfrm>
            <a:custGeom>
              <a:avLst/>
              <a:gdLst/>
              <a:ahLst/>
              <a:cxnLst>
                <a:cxn ang="0">
                  <a:pos x="0" y="2"/>
                </a:cxn>
                <a:cxn ang="0">
                  <a:pos x="9" y="0"/>
                </a:cxn>
                <a:cxn ang="0">
                  <a:pos x="13" y="1"/>
                </a:cxn>
                <a:cxn ang="0">
                  <a:pos x="17" y="2"/>
                </a:cxn>
                <a:cxn ang="0">
                  <a:pos x="20" y="3"/>
                </a:cxn>
                <a:cxn ang="0">
                  <a:pos x="23" y="6"/>
                </a:cxn>
                <a:cxn ang="0">
                  <a:pos x="26" y="9"/>
                </a:cxn>
                <a:cxn ang="0">
                  <a:pos x="28" y="12"/>
                </a:cxn>
                <a:cxn ang="0">
                  <a:pos x="30" y="16"/>
                </a:cxn>
                <a:cxn ang="0">
                  <a:pos x="32" y="20"/>
                </a:cxn>
                <a:cxn ang="0">
                  <a:pos x="33" y="25"/>
                </a:cxn>
                <a:cxn ang="0">
                  <a:pos x="35" y="29"/>
                </a:cxn>
                <a:cxn ang="0">
                  <a:pos x="36" y="35"/>
                </a:cxn>
                <a:cxn ang="0">
                  <a:pos x="36" y="40"/>
                </a:cxn>
                <a:cxn ang="0">
                  <a:pos x="37" y="45"/>
                </a:cxn>
                <a:cxn ang="0">
                  <a:pos x="37" y="51"/>
                </a:cxn>
                <a:cxn ang="0">
                  <a:pos x="37" y="56"/>
                </a:cxn>
                <a:cxn ang="0">
                  <a:pos x="36" y="62"/>
                </a:cxn>
                <a:cxn ang="0">
                  <a:pos x="35" y="67"/>
                </a:cxn>
                <a:cxn ang="0">
                  <a:pos x="34" y="72"/>
                </a:cxn>
                <a:cxn ang="0">
                  <a:pos x="33" y="77"/>
                </a:cxn>
                <a:cxn ang="0">
                  <a:pos x="31" y="82"/>
                </a:cxn>
                <a:cxn ang="0">
                  <a:pos x="29" y="87"/>
                </a:cxn>
                <a:cxn ang="0">
                  <a:pos x="27" y="91"/>
                </a:cxn>
                <a:cxn ang="0">
                  <a:pos x="25" y="95"/>
                </a:cxn>
                <a:cxn ang="0">
                  <a:pos x="22" y="99"/>
                </a:cxn>
                <a:cxn ang="0">
                  <a:pos x="19" y="101"/>
                </a:cxn>
                <a:cxn ang="0">
                  <a:pos x="15" y="104"/>
                </a:cxn>
                <a:cxn ang="0">
                  <a:pos x="12" y="105"/>
                </a:cxn>
                <a:cxn ang="0">
                  <a:pos x="8" y="107"/>
                </a:cxn>
                <a:cxn ang="0">
                  <a:pos x="4" y="107"/>
                </a:cxn>
                <a:cxn ang="0">
                  <a:pos x="0" y="107"/>
                </a:cxn>
              </a:cxnLst>
              <a:rect l="0" t="0" r="r" b="b"/>
              <a:pathLst>
                <a:path w="38" h="108">
                  <a:moveTo>
                    <a:pt x="0" y="2"/>
                  </a:moveTo>
                  <a:lnTo>
                    <a:pt x="9" y="0"/>
                  </a:lnTo>
                  <a:lnTo>
                    <a:pt x="13" y="1"/>
                  </a:lnTo>
                  <a:lnTo>
                    <a:pt x="17" y="2"/>
                  </a:lnTo>
                  <a:lnTo>
                    <a:pt x="20" y="3"/>
                  </a:lnTo>
                  <a:lnTo>
                    <a:pt x="23" y="6"/>
                  </a:lnTo>
                  <a:lnTo>
                    <a:pt x="26" y="9"/>
                  </a:lnTo>
                  <a:lnTo>
                    <a:pt x="28" y="12"/>
                  </a:lnTo>
                  <a:lnTo>
                    <a:pt x="30" y="16"/>
                  </a:lnTo>
                  <a:lnTo>
                    <a:pt x="32" y="20"/>
                  </a:lnTo>
                  <a:lnTo>
                    <a:pt x="33" y="25"/>
                  </a:lnTo>
                  <a:lnTo>
                    <a:pt x="35" y="29"/>
                  </a:lnTo>
                  <a:lnTo>
                    <a:pt x="36" y="35"/>
                  </a:lnTo>
                  <a:lnTo>
                    <a:pt x="36" y="40"/>
                  </a:lnTo>
                  <a:lnTo>
                    <a:pt x="37" y="45"/>
                  </a:lnTo>
                  <a:lnTo>
                    <a:pt x="37" y="51"/>
                  </a:lnTo>
                  <a:lnTo>
                    <a:pt x="37" y="56"/>
                  </a:lnTo>
                  <a:lnTo>
                    <a:pt x="36" y="62"/>
                  </a:lnTo>
                  <a:lnTo>
                    <a:pt x="35" y="67"/>
                  </a:lnTo>
                  <a:lnTo>
                    <a:pt x="34" y="72"/>
                  </a:lnTo>
                  <a:lnTo>
                    <a:pt x="33" y="77"/>
                  </a:lnTo>
                  <a:lnTo>
                    <a:pt x="31" y="82"/>
                  </a:lnTo>
                  <a:lnTo>
                    <a:pt x="29" y="87"/>
                  </a:lnTo>
                  <a:lnTo>
                    <a:pt x="27" y="91"/>
                  </a:lnTo>
                  <a:lnTo>
                    <a:pt x="25" y="95"/>
                  </a:lnTo>
                  <a:lnTo>
                    <a:pt x="22" y="99"/>
                  </a:lnTo>
                  <a:lnTo>
                    <a:pt x="19" y="101"/>
                  </a:lnTo>
                  <a:lnTo>
                    <a:pt x="15" y="104"/>
                  </a:lnTo>
                  <a:lnTo>
                    <a:pt x="12" y="105"/>
                  </a:lnTo>
                  <a:lnTo>
                    <a:pt x="8" y="107"/>
                  </a:lnTo>
                  <a:lnTo>
                    <a:pt x="4" y="107"/>
                  </a:lnTo>
                  <a:lnTo>
                    <a:pt x="0" y="10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3" name="Freeform 69"/>
            <p:cNvSpPr>
              <a:spLocks/>
            </p:cNvSpPr>
            <p:nvPr/>
          </p:nvSpPr>
          <p:spPr bwMode="auto">
            <a:xfrm>
              <a:off x="4036" y="2269"/>
              <a:ext cx="56" cy="43"/>
            </a:xfrm>
            <a:custGeom>
              <a:avLst/>
              <a:gdLst/>
              <a:ahLst/>
              <a:cxnLst>
                <a:cxn ang="0">
                  <a:pos x="0" y="4"/>
                </a:cxn>
                <a:cxn ang="0">
                  <a:pos x="4" y="2"/>
                </a:cxn>
                <a:cxn ang="0">
                  <a:pos x="7" y="1"/>
                </a:cxn>
                <a:cxn ang="0">
                  <a:pos x="10" y="1"/>
                </a:cxn>
                <a:cxn ang="0">
                  <a:pos x="12" y="1"/>
                </a:cxn>
                <a:cxn ang="0">
                  <a:pos x="14" y="0"/>
                </a:cxn>
                <a:cxn ang="0">
                  <a:pos x="16" y="0"/>
                </a:cxn>
                <a:cxn ang="0">
                  <a:pos x="19" y="0"/>
                </a:cxn>
                <a:cxn ang="0">
                  <a:pos x="21" y="1"/>
                </a:cxn>
                <a:cxn ang="0">
                  <a:pos x="23" y="1"/>
                </a:cxn>
                <a:cxn ang="0">
                  <a:pos x="25" y="1"/>
                </a:cxn>
                <a:cxn ang="0">
                  <a:pos x="27" y="2"/>
                </a:cxn>
                <a:cxn ang="0">
                  <a:pos x="29" y="3"/>
                </a:cxn>
                <a:cxn ang="0">
                  <a:pos x="31" y="3"/>
                </a:cxn>
                <a:cxn ang="0">
                  <a:pos x="33" y="5"/>
                </a:cxn>
                <a:cxn ang="0">
                  <a:pos x="34" y="6"/>
                </a:cxn>
                <a:cxn ang="0">
                  <a:pos x="36" y="7"/>
                </a:cxn>
                <a:cxn ang="0">
                  <a:pos x="38" y="8"/>
                </a:cxn>
                <a:cxn ang="0">
                  <a:pos x="39" y="10"/>
                </a:cxn>
                <a:cxn ang="0">
                  <a:pos x="41" y="11"/>
                </a:cxn>
                <a:cxn ang="0">
                  <a:pos x="42" y="13"/>
                </a:cxn>
                <a:cxn ang="0">
                  <a:pos x="44" y="15"/>
                </a:cxn>
                <a:cxn ang="0">
                  <a:pos x="45" y="17"/>
                </a:cxn>
                <a:cxn ang="0">
                  <a:pos x="46" y="19"/>
                </a:cxn>
                <a:cxn ang="0">
                  <a:pos x="48" y="22"/>
                </a:cxn>
                <a:cxn ang="0">
                  <a:pos x="49" y="24"/>
                </a:cxn>
                <a:cxn ang="0">
                  <a:pos x="50" y="27"/>
                </a:cxn>
                <a:cxn ang="0">
                  <a:pos x="51" y="30"/>
                </a:cxn>
                <a:cxn ang="0">
                  <a:pos x="52" y="33"/>
                </a:cxn>
                <a:cxn ang="0">
                  <a:pos x="53" y="35"/>
                </a:cxn>
                <a:cxn ang="0">
                  <a:pos x="54" y="39"/>
                </a:cxn>
                <a:cxn ang="0">
                  <a:pos x="55" y="42"/>
                </a:cxn>
              </a:cxnLst>
              <a:rect l="0" t="0" r="r" b="b"/>
              <a:pathLst>
                <a:path w="56" h="43">
                  <a:moveTo>
                    <a:pt x="0" y="4"/>
                  </a:moveTo>
                  <a:lnTo>
                    <a:pt x="4" y="2"/>
                  </a:lnTo>
                  <a:lnTo>
                    <a:pt x="7" y="1"/>
                  </a:lnTo>
                  <a:lnTo>
                    <a:pt x="10" y="1"/>
                  </a:lnTo>
                  <a:lnTo>
                    <a:pt x="12" y="1"/>
                  </a:lnTo>
                  <a:lnTo>
                    <a:pt x="14" y="0"/>
                  </a:lnTo>
                  <a:lnTo>
                    <a:pt x="16" y="0"/>
                  </a:lnTo>
                  <a:lnTo>
                    <a:pt x="19" y="0"/>
                  </a:lnTo>
                  <a:lnTo>
                    <a:pt x="21" y="1"/>
                  </a:lnTo>
                  <a:lnTo>
                    <a:pt x="23" y="1"/>
                  </a:lnTo>
                  <a:lnTo>
                    <a:pt x="25" y="1"/>
                  </a:lnTo>
                  <a:lnTo>
                    <a:pt x="27" y="2"/>
                  </a:lnTo>
                  <a:lnTo>
                    <a:pt x="29" y="3"/>
                  </a:lnTo>
                  <a:lnTo>
                    <a:pt x="31" y="3"/>
                  </a:lnTo>
                  <a:lnTo>
                    <a:pt x="33" y="5"/>
                  </a:lnTo>
                  <a:lnTo>
                    <a:pt x="34" y="6"/>
                  </a:lnTo>
                  <a:lnTo>
                    <a:pt x="36" y="7"/>
                  </a:lnTo>
                  <a:lnTo>
                    <a:pt x="38" y="8"/>
                  </a:lnTo>
                  <a:lnTo>
                    <a:pt x="39" y="10"/>
                  </a:lnTo>
                  <a:lnTo>
                    <a:pt x="41" y="11"/>
                  </a:lnTo>
                  <a:lnTo>
                    <a:pt x="42" y="13"/>
                  </a:lnTo>
                  <a:lnTo>
                    <a:pt x="44" y="15"/>
                  </a:lnTo>
                  <a:lnTo>
                    <a:pt x="45" y="17"/>
                  </a:lnTo>
                  <a:lnTo>
                    <a:pt x="46" y="19"/>
                  </a:lnTo>
                  <a:lnTo>
                    <a:pt x="48" y="22"/>
                  </a:lnTo>
                  <a:lnTo>
                    <a:pt x="49" y="24"/>
                  </a:lnTo>
                  <a:lnTo>
                    <a:pt x="50" y="27"/>
                  </a:lnTo>
                  <a:lnTo>
                    <a:pt x="51" y="30"/>
                  </a:lnTo>
                  <a:lnTo>
                    <a:pt x="52" y="33"/>
                  </a:lnTo>
                  <a:lnTo>
                    <a:pt x="53" y="35"/>
                  </a:lnTo>
                  <a:lnTo>
                    <a:pt x="54" y="39"/>
                  </a:lnTo>
                  <a:lnTo>
                    <a:pt x="55" y="4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4" name="Freeform 70"/>
            <p:cNvSpPr>
              <a:spLocks/>
            </p:cNvSpPr>
            <p:nvPr/>
          </p:nvSpPr>
          <p:spPr bwMode="auto">
            <a:xfrm>
              <a:off x="4052" y="2268"/>
              <a:ext cx="40" cy="44"/>
            </a:xfrm>
            <a:custGeom>
              <a:avLst/>
              <a:gdLst/>
              <a:ahLst/>
              <a:cxnLst>
                <a:cxn ang="0">
                  <a:pos x="0" y="5"/>
                </a:cxn>
                <a:cxn ang="0">
                  <a:pos x="5" y="3"/>
                </a:cxn>
                <a:cxn ang="0">
                  <a:pos x="7" y="2"/>
                </a:cxn>
                <a:cxn ang="0">
                  <a:pos x="10" y="1"/>
                </a:cxn>
                <a:cxn ang="0">
                  <a:pos x="12" y="1"/>
                </a:cxn>
                <a:cxn ang="0">
                  <a:pos x="14" y="0"/>
                </a:cxn>
                <a:cxn ang="0">
                  <a:pos x="16" y="0"/>
                </a:cxn>
                <a:cxn ang="0">
                  <a:pos x="18" y="0"/>
                </a:cxn>
                <a:cxn ang="0">
                  <a:pos x="20" y="0"/>
                </a:cxn>
                <a:cxn ang="0">
                  <a:pos x="22" y="0"/>
                </a:cxn>
                <a:cxn ang="0">
                  <a:pos x="24" y="1"/>
                </a:cxn>
                <a:cxn ang="0">
                  <a:pos x="26" y="2"/>
                </a:cxn>
                <a:cxn ang="0">
                  <a:pos x="27" y="2"/>
                </a:cxn>
                <a:cxn ang="0">
                  <a:pos x="29" y="3"/>
                </a:cxn>
                <a:cxn ang="0">
                  <a:pos x="30" y="4"/>
                </a:cxn>
                <a:cxn ang="0">
                  <a:pos x="31" y="5"/>
                </a:cxn>
                <a:cxn ang="0">
                  <a:pos x="32" y="6"/>
                </a:cxn>
                <a:cxn ang="0">
                  <a:pos x="34" y="8"/>
                </a:cxn>
                <a:cxn ang="0">
                  <a:pos x="34" y="9"/>
                </a:cxn>
                <a:cxn ang="0">
                  <a:pos x="36" y="11"/>
                </a:cxn>
                <a:cxn ang="0">
                  <a:pos x="36" y="13"/>
                </a:cxn>
                <a:cxn ang="0">
                  <a:pos x="37" y="15"/>
                </a:cxn>
                <a:cxn ang="0">
                  <a:pos x="38" y="17"/>
                </a:cxn>
                <a:cxn ang="0">
                  <a:pos x="38" y="19"/>
                </a:cxn>
                <a:cxn ang="0">
                  <a:pos x="38" y="22"/>
                </a:cxn>
                <a:cxn ang="0">
                  <a:pos x="39" y="24"/>
                </a:cxn>
                <a:cxn ang="0">
                  <a:pos x="39" y="27"/>
                </a:cxn>
                <a:cxn ang="0">
                  <a:pos x="39" y="30"/>
                </a:cxn>
                <a:cxn ang="0">
                  <a:pos x="39" y="33"/>
                </a:cxn>
                <a:cxn ang="0">
                  <a:pos x="39" y="36"/>
                </a:cxn>
                <a:cxn ang="0">
                  <a:pos x="39" y="40"/>
                </a:cxn>
                <a:cxn ang="0">
                  <a:pos x="39" y="43"/>
                </a:cxn>
              </a:cxnLst>
              <a:rect l="0" t="0" r="r" b="b"/>
              <a:pathLst>
                <a:path w="40" h="44">
                  <a:moveTo>
                    <a:pt x="0" y="5"/>
                  </a:moveTo>
                  <a:lnTo>
                    <a:pt x="5" y="3"/>
                  </a:lnTo>
                  <a:lnTo>
                    <a:pt x="7" y="2"/>
                  </a:lnTo>
                  <a:lnTo>
                    <a:pt x="10" y="1"/>
                  </a:lnTo>
                  <a:lnTo>
                    <a:pt x="12" y="1"/>
                  </a:lnTo>
                  <a:lnTo>
                    <a:pt x="14" y="0"/>
                  </a:lnTo>
                  <a:lnTo>
                    <a:pt x="16" y="0"/>
                  </a:lnTo>
                  <a:lnTo>
                    <a:pt x="18" y="0"/>
                  </a:lnTo>
                  <a:lnTo>
                    <a:pt x="20" y="0"/>
                  </a:lnTo>
                  <a:lnTo>
                    <a:pt x="22" y="0"/>
                  </a:lnTo>
                  <a:lnTo>
                    <a:pt x="24" y="1"/>
                  </a:lnTo>
                  <a:lnTo>
                    <a:pt x="26" y="2"/>
                  </a:lnTo>
                  <a:lnTo>
                    <a:pt x="27" y="2"/>
                  </a:lnTo>
                  <a:lnTo>
                    <a:pt x="29" y="3"/>
                  </a:lnTo>
                  <a:lnTo>
                    <a:pt x="30" y="4"/>
                  </a:lnTo>
                  <a:lnTo>
                    <a:pt x="31" y="5"/>
                  </a:lnTo>
                  <a:lnTo>
                    <a:pt x="32" y="6"/>
                  </a:lnTo>
                  <a:lnTo>
                    <a:pt x="34" y="8"/>
                  </a:lnTo>
                  <a:lnTo>
                    <a:pt x="34" y="9"/>
                  </a:lnTo>
                  <a:lnTo>
                    <a:pt x="36" y="11"/>
                  </a:lnTo>
                  <a:lnTo>
                    <a:pt x="36" y="13"/>
                  </a:lnTo>
                  <a:lnTo>
                    <a:pt x="37" y="15"/>
                  </a:lnTo>
                  <a:lnTo>
                    <a:pt x="38" y="17"/>
                  </a:lnTo>
                  <a:lnTo>
                    <a:pt x="38" y="19"/>
                  </a:lnTo>
                  <a:lnTo>
                    <a:pt x="38" y="22"/>
                  </a:lnTo>
                  <a:lnTo>
                    <a:pt x="39" y="24"/>
                  </a:lnTo>
                  <a:lnTo>
                    <a:pt x="39" y="27"/>
                  </a:lnTo>
                  <a:lnTo>
                    <a:pt x="39" y="30"/>
                  </a:lnTo>
                  <a:lnTo>
                    <a:pt x="39" y="33"/>
                  </a:lnTo>
                  <a:lnTo>
                    <a:pt x="39" y="36"/>
                  </a:lnTo>
                  <a:lnTo>
                    <a:pt x="39" y="40"/>
                  </a:lnTo>
                  <a:lnTo>
                    <a:pt x="39" y="43"/>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5" name="Freeform 71"/>
            <p:cNvSpPr>
              <a:spLocks/>
            </p:cNvSpPr>
            <p:nvPr/>
          </p:nvSpPr>
          <p:spPr bwMode="auto">
            <a:xfrm>
              <a:off x="4091" y="2349"/>
              <a:ext cx="33" cy="78"/>
            </a:xfrm>
            <a:custGeom>
              <a:avLst/>
              <a:gdLst/>
              <a:ahLst/>
              <a:cxnLst>
                <a:cxn ang="0">
                  <a:pos x="0" y="0"/>
                </a:cxn>
                <a:cxn ang="0">
                  <a:pos x="3" y="4"/>
                </a:cxn>
                <a:cxn ang="0">
                  <a:pos x="5" y="6"/>
                </a:cxn>
                <a:cxn ang="0">
                  <a:pos x="7" y="8"/>
                </a:cxn>
                <a:cxn ang="0">
                  <a:pos x="8" y="10"/>
                </a:cxn>
                <a:cxn ang="0">
                  <a:pos x="10" y="12"/>
                </a:cxn>
                <a:cxn ang="0">
                  <a:pos x="11" y="14"/>
                </a:cxn>
                <a:cxn ang="0">
                  <a:pos x="13" y="16"/>
                </a:cxn>
                <a:cxn ang="0">
                  <a:pos x="14" y="19"/>
                </a:cxn>
                <a:cxn ang="0">
                  <a:pos x="15" y="21"/>
                </a:cxn>
                <a:cxn ang="0">
                  <a:pos x="17" y="23"/>
                </a:cxn>
                <a:cxn ang="0">
                  <a:pos x="18" y="25"/>
                </a:cxn>
                <a:cxn ang="0">
                  <a:pos x="19" y="27"/>
                </a:cxn>
                <a:cxn ang="0">
                  <a:pos x="20" y="30"/>
                </a:cxn>
                <a:cxn ang="0">
                  <a:pos x="21" y="32"/>
                </a:cxn>
                <a:cxn ang="0">
                  <a:pos x="22" y="35"/>
                </a:cxn>
                <a:cxn ang="0">
                  <a:pos x="23" y="37"/>
                </a:cxn>
                <a:cxn ang="0">
                  <a:pos x="24" y="39"/>
                </a:cxn>
                <a:cxn ang="0">
                  <a:pos x="25" y="42"/>
                </a:cxn>
                <a:cxn ang="0">
                  <a:pos x="26" y="44"/>
                </a:cxn>
                <a:cxn ang="0">
                  <a:pos x="27" y="47"/>
                </a:cxn>
                <a:cxn ang="0">
                  <a:pos x="27" y="49"/>
                </a:cxn>
                <a:cxn ang="0">
                  <a:pos x="28" y="52"/>
                </a:cxn>
                <a:cxn ang="0">
                  <a:pos x="29" y="55"/>
                </a:cxn>
                <a:cxn ang="0">
                  <a:pos x="29" y="57"/>
                </a:cxn>
                <a:cxn ang="0">
                  <a:pos x="29" y="60"/>
                </a:cxn>
                <a:cxn ang="0">
                  <a:pos x="30" y="63"/>
                </a:cxn>
                <a:cxn ang="0">
                  <a:pos x="31" y="65"/>
                </a:cxn>
                <a:cxn ang="0">
                  <a:pos x="31" y="68"/>
                </a:cxn>
                <a:cxn ang="0">
                  <a:pos x="31" y="71"/>
                </a:cxn>
                <a:cxn ang="0">
                  <a:pos x="31" y="73"/>
                </a:cxn>
                <a:cxn ang="0">
                  <a:pos x="32" y="77"/>
                </a:cxn>
              </a:cxnLst>
              <a:rect l="0" t="0" r="r" b="b"/>
              <a:pathLst>
                <a:path w="33" h="78">
                  <a:moveTo>
                    <a:pt x="0" y="0"/>
                  </a:moveTo>
                  <a:lnTo>
                    <a:pt x="3" y="4"/>
                  </a:lnTo>
                  <a:lnTo>
                    <a:pt x="5" y="6"/>
                  </a:lnTo>
                  <a:lnTo>
                    <a:pt x="7" y="8"/>
                  </a:lnTo>
                  <a:lnTo>
                    <a:pt x="8" y="10"/>
                  </a:lnTo>
                  <a:lnTo>
                    <a:pt x="10" y="12"/>
                  </a:lnTo>
                  <a:lnTo>
                    <a:pt x="11" y="14"/>
                  </a:lnTo>
                  <a:lnTo>
                    <a:pt x="13" y="16"/>
                  </a:lnTo>
                  <a:lnTo>
                    <a:pt x="14" y="19"/>
                  </a:lnTo>
                  <a:lnTo>
                    <a:pt x="15" y="21"/>
                  </a:lnTo>
                  <a:lnTo>
                    <a:pt x="17" y="23"/>
                  </a:lnTo>
                  <a:lnTo>
                    <a:pt x="18" y="25"/>
                  </a:lnTo>
                  <a:lnTo>
                    <a:pt x="19" y="27"/>
                  </a:lnTo>
                  <a:lnTo>
                    <a:pt x="20" y="30"/>
                  </a:lnTo>
                  <a:lnTo>
                    <a:pt x="21" y="32"/>
                  </a:lnTo>
                  <a:lnTo>
                    <a:pt x="22" y="35"/>
                  </a:lnTo>
                  <a:lnTo>
                    <a:pt x="23" y="37"/>
                  </a:lnTo>
                  <a:lnTo>
                    <a:pt x="24" y="39"/>
                  </a:lnTo>
                  <a:lnTo>
                    <a:pt x="25" y="42"/>
                  </a:lnTo>
                  <a:lnTo>
                    <a:pt x="26" y="44"/>
                  </a:lnTo>
                  <a:lnTo>
                    <a:pt x="27" y="47"/>
                  </a:lnTo>
                  <a:lnTo>
                    <a:pt x="27" y="49"/>
                  </a:lnTo>
                  <a:lnTo>
                    <a:pt x="28" y="52"/>
                  </a:lnTo>
                  <a:lnTo>
                    <a:pt x="29" y="55"/>
                  </a:lnTo>
                  <a:lnTo>
                    <a:pt x="29" y="57"/>
                  </a:lnTo>
                  <a:lnTo>
                    <a:pt x="29" y="60"/>
                  </a:lnTo>
                  <a:lnTo>
                    <a:pt x="30" y="63"/>
                  </a:lnTo>
                  <a:lnTo>
                    <a:pt x="31" y="65"/>
                  </a:lnTo>
                  <a:lnTo>
                    <a:pt x="31" y="68"/>
                  </a:lnTo>
                  <a:lnTo>
                    <a:pt x="31" y="71"/>
                  </a:lnTo>
                  <a:lnTo>
                    <a:pt x="31" y="73"/>
                  </a:lnTo>
                  <a:lnTo>
                    <a:pt x="32" y="7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6" name="Freeform 72"/>
            <p:cNvSpPr>
              <a:spLocks/>
            </p:cNvSpPr>
            <p:nvPr/>
          </p:nvSpPr>
          <p:spPr bwMode="auto">
            <a:xfrm>
              <a:off x="3846" y="2721"/>
              <a:ext cx="111" cy="42"/>
            </a:xfrm>
            <a:custGeom>
              <a:avLst/>
              <a:gdLst/>
              <a:ahLst/>
              <a:cxnLst>
                <a:cxn ang="0">
                  <a:pos x="110" y="0"/>
                </a:cxn>
                <a:cxn ang="0">
                  <a:pos x="108" y="13"/>
                </a:cxn>
                <a:cxn ang="0">
                  <a:pos x="107" y="18"/>
                </a:cxn>
                <a:cxn ang="0">
                  <a:pos x="105" y="22"/>
                </a:cxn>
                <a:cxn ang="0">
                  <a:pos x="103" y="26"/>
                </a:cxn>
                <a:cxn ang="0">
                  <a:pos x="101" y="30"/>
                </a:cxn>
                <a:cxn ang="0">
                  <a:pos x="98" y="33"/>
                </a:cxn>
                <a:cxn ang="0">
                  <a:pos x="96" y="35"/>
                </a:cxn>
                <a:cxn ang="0">
                  <a:pos x="92" y="37"/>
                </a:cxn>
                <a:cxn ang="0">
                  <a:pos x="89" y="39"/>
                </a:cxn>
                <a:cxn ang="0">
                  <a:pos x="86" y="39"/>
                </a:cxn>
                <a:cxn ang="0">
                  <a:pos x="82" y="41"/>
                </a:cxn>
                <a:cxn ang="0">
                  <a:pos x="78" y="41"/>
                </a:cxn>
                <a:cxn ang="0">
                  <a:pos x="74" y="41"/>
                </a:cxn>
                <a:cxn ang="0">
                  <a:pos x="70" y="41"/>
                </a:cxn>
                <a:cxn ang="0">
                  <a:pos x="66" y="41"/>
                </a:cxn>
                <a:cxn ang="0">
                  <a:pos x="62" y="41"/>
                </a:cxn>
                <a:cxn ang="0">
                  <a:pos x="58" y="40"/>
                </a:cxn>
                <a:cxn ang="0">
                  <a:pos x="53" y="39"/>
                </a:cxn>
                <a:cxn ang="0">
                  <a:pos x="49" y="39"/>
                </a:cxn>
                <a:cxn ang="0">
                  <a:pos x="44" y="38"/>
                </a:cxn>
                <a:cxn ang="0">
                  <a:pos x="40" y="37"/>
                </a:cxn>
                <a:cxn ang="0">
                  <a:pos x="36" y="37"/>
                </a:cxn>
                <a:cxn ang="0">
                  <a:pos x="31" y="36"/>
                </a:cxn>
                <a:cxn ang="0">
                  <a:pos x="27" y="35"/>
                </a:cxn>
                <a:cxn ang="0">
                  <a:pos x="22" y="35"/>
                </a:cxn>
                <a:cxn ang="0">
                  <a:pos x="18" y="35"/>
                </a:cxn>
                <a:cxn ang="0">
                  <a:pos x="14" y="35"/>
                </a:cxn>
                <a:cxn ang="0">
                  <a:pos x="10" y="35"/>
                </a:cxn>
                <a:cxn ang="0">
                  <a:pos x="6" y="36"/>
                </a:cxn>
                <a:cxn ang="0">
                  <a:pos x="3" y="37"/>
                </a:cxn>
                <a:cxn ang="0">
                  <a:pos x="0" y="38"/>
                </a:cxn>
              </a:cxnLst>
              <a:rect l="0" t="0" r="r" b="b"/>
              <a:pathLst>
                <a:path w="111" h="42">
                  <a:moveTo>
                    <a:pt x="110" y="0"/>
                  </a:moveTo>
                  <a:lnTo>
                    <a:pt x="108" y="13"/>
                  </a:lnTo>
                  <a:lnTo>
                    <a:pt x="107" y="18"/>
                  </a:lnTo>
                  <a:lnTo>
                    <a:pt x="105" y="22"/>
                  </a:lnTo>
                  <a:lnTo>
                    <a:pt x="103" y="26"/>
                  </a:lnTo>
                  <a:lnTo>
                    <a:pt x="101" y="30"/>
                  </a:lnTo>
                  <a:lnTo>
                    <a:pt x="98" y="33"/>
                  </a:lnTo>
                  <a:lnTo>
                    <a:pt x="96" y="35"/>
                  </a:lnTo>
                  <a:lnTo>
                    <a:pt x="92" y="37"/>
                  </a:lnTo>
                  <a:lnTo>
                    <a:pt x="89" y="39"/>
                  </a:lnTo>
                  <a:lnTo>
                    <a:pt x="86" y="39"/>
                  </a:lnTo>
                  <a:lnTo>
                    <a:pt x="82" y="41"/>
                  </a:lnTo>
                  <a:lnTo>
                    <a:pt x="78" y="41"/>
                  </a:lnTo>
                  <a:lnTo>
                    <a:pt x="74" y="41"/>
                  </a:lnTo>
                  <a:lnTo>
                    <a:pt x="70" y="41"/>
                  </a:lnTo>
                  <a:lnTo>
                    <a:pt x="66" y="41"/>
                  </a:lnTo>
                  <a:lnTo>
                    <a:pt x="62" y="41"/>
                  </a:lnTo>
                  <a:lnTo>
                    <a:pt x="58" y="40"/>
                  </a:lnTo>
                  <a:lnTo>
                    <a:pt x="53" y="39"/>
                  </a:lnTo>
                  <a:lnTo>
                    <a:pt x="49" y="39"/>
                  </a:lnTo>
                  <a:lnTo>
                    <a:pt x="44" y="38"/>
                  </a:lnTo>
                  <a:lnTo>
                    <a:pt x="40" y="37"/>
                  </a:lnTo>
                  <a:lnTo>
                    <a:pt x="36" y="37"/>
                  </a:lnTo>
                  <a:lnTo>
                    <a:pt x="31" y="36"/>
                  </a:lnTo>
                  <a:lnTo>
                    <a:pt x="27" y="35"/>
                  </a:lnTo>
                  <a:lnTo>
                    <a:pt x="22" y="35"/>
                  </a:lnTo>
                  <a:lnTo>
                    <a:pt x="18" y="35"/>
                  </a:lnTo>
                  <a:lnTo>
                    <a:pt x="14" y="35"/>
                  </a:lnTo>
                  <a:lnTo>
                    <a:pt x="10" y="35"/>
                  </a:lnTo>
                  <a:lnTo>
                    <a:pt x="6" y="36"/>
                  </a:lnTo>
                  <a:lnTo>
                    <a:pt x="3" y="37"/>
                  </a:lnTo>
                  <a:lnTo>
                    <a:pt x="0" y="38"/>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7" name="Freeform 73"/>
            <p:cNvSpPr>
              <a:spLocks/>
            </p:cNvSpPr>
            <p:nvPr/>
          </p:nvSpPr>
          <p:spPr bwMode="auto">
            <a:xfrm>
              <a:off x="3078" y="2854"/>
              <a:ext cx="381" cy="192"/>
            </a:xfrm>
            <a:custGeom>
              <a:avLst/>
              <a:gdLst/>
              <a:ahLst/>
              <a:cxnLst>
                <a:cxn ang="0">
                  <a:pos x="0" y="0"/>
                </a:cxn>
                <a:cxn ang="0">
                  <a:pos x="7" y="30"/>
                </a:cxn>
                <a:cxn ang="0">
                  <a:pos x="13" y="43"/>
                </a:cxn>
                <a:cxn ang="0">
                  <a:pos x="20" y="54"/>
                </a:cxn>
                <a:cxn ang="0">
                  <a:pos x="28" y="65"/>
                </a:cxn>
                <a:cxn ang="0">
                  <a:pos x="37" y="74"/>
                </a:cxn>
                <a:cxn ang="0">
                  <a:pos x="47" y="83"/>
                </a:cxn>
                <a:cxn ang="0">
                  <a:pos x="58" y="90"/>
                </a:cxn>
                <a:cxn ang="0">
                  <a:pos x="70" y="97"/>
                </a:cxn>
                <a:cxn ang="0">
                  <a:pos x="82" y="102"/>
                </a:cxn>
                <a:cxn ang="0">
                  <a:pos x="96" y="108"/>
                </a:cxn>
                <a:cxn ang="0">
                  <a:pos x="109" y="112"/>
                </a:cxn>
                <a:cxn ang="0">
                  <a:pos x="123" y="116"/>
                </a:cxn>
                <a:cxn ang="0">
                  <a:pos x="138" y="120"/>
                </a:cxn>
                <a:cxn ang="0">
                  <a:pos x="153" y="123"/>
                </a:cxn>
                <a:cxn ang="0">
                  <a:pos x="168" y="126"/>
                </a:cxn>
                <a:cxn ang="0">
                  <a:pos x="183" y="128"/>
                </a:cxn>
                <a:cxn ang="0">
                  <a:pos x="199" y="130"/>
                </a:cxn>
                <a:cxn ang="0">
                  <a:pos x="214" y="133"/>
                </a:cxn>
                <a:cxn ang="0">
                  <a:pos x="229" y="135"/>
                </a:cxn>
                <a:cxn ang="0">
                  <a:pos x="244" y="137"/>
                </a:cxn>
                <a:cxn ang="0">
                  <a:pos x="260" y="140"/>
                </a:cxn>
                <a:cxn ang="0">
                  <a:pos x="274" y="143"/>
                </a:cxn>
                <a:cxn ang="0">
                  <a:pos x="288" y="146"/>
                </a:cxn>
                <a:cxn ang="0">
                  <a:pos x="302" y="149"/>
                </a:cxn>
                <a:cxn ang="0">
                  <a:pos x="316" y="153"/>
                </a:cxn>
                <a:cxn ang="0">
                  <a:pos x="328" y="158"/>
                </a:cxn>
                <a:cxn ang="0">
                  <a:pos x="340" y="163"/>
                </a:cxn>
                <a:cxn ang="0">
                  <a:pos x="351" y="169"/>
                </a:cxn>
                <a:cxn ang="0">
                  <a:pos x="362" y="175"/>
                </a:cxn>
                <a:cxn ang="0">
                  <a:pos x="371" y="183"/>
                </a:cxn>
                <a:cxn ang="0">
                  <a:pos x="380" y="191"/>
                </a:cxn>
              </a:cxnLst>
              <a:rect l="0" t="0" r="r" b="b"/>
              <a:pathLst>
                <a:path w="381" h="192">
                  <a:moveTo>
                    <a:pt x="0" y="0"/>
                  </a:moveTo>
                  <a:lnTo>
                    <a:pt x="7" y="30"/>
                  </a:lnTo>
                  <a:lnTo>
                    <a:pt x="13" y="43"/>
                  </a:lnTo>
                  <a:lnTo>
                    <a:pt x="20" y="54"/>
                  </a:lnTo>
                  <a:lnTo>
                    <a:pt x="28" y="65"/>
                  </a:lnTo>
                  <a:lnTo>
                    <a:pt x="37" y="74"/>
                  </a:lnTo>
                  <a:lnTo>
                    <a:pt x="47" y="83"/>
                  </a:lnTo>
                  <a:lnTo>
                    <a:pt x="58" y="90"/>
                  </a:lnTo>
                  <a:lnTo>
                    <a:pt x="70" y="97"/>
                  </a:lnTo>
                  <a:lnTo>
                    <a:pt x="82" y="102"/>
                  </a:lnTo>
                  <a:lnTo>
                    <a:pt x="96" y="108"/>
                  </a:lnTo>
                  <a:lnTo>
                    <a:pt x="109" y="112"/>
                  </a:lnTo>
                  <a:lnTo>
                    <a:pt x="123" y="116"/>
                  </a:lnTo>
                  <a:lnTo>
                    <a:pt x="138" y="120"/>
                  </a:lnTo>
                  <a:lnTo>
                    <a:pt x="153" y="123"/>
                  </a:lnTo>
                  <a:lnTo>
                    <a:pt x="168" y="126"/>
                  </a:lnTo>
                  <a:lnTo>
                    <a:pt x="183" y="128"/>
                  </a:lnTo>
                  <a:lnTo>
                    <a:pt x="199" y="130"/>
                  </a:lnTo>
                  <a:lnTo>
                    <a:pt x="214" y="133"/>
                  </a:lnTo>
                  <a:lnTo>
                    <a:pt x="229" y="135"/>
                  </a:lnTo>
                  <a:lnTo>
                    <a:pt x="244" y="137"/>
                  </a:lnTo>
                  <a:lnTo>
                    <a:pt x="260" y="140"/>
                  </a:lnTo>
                  <a:lnTo>
                    <a:pt x="274" y="143"/>
                  </a:lnTo>
                  <a:lnTo>
                    <a:pt x="288" y="146"/>
                  </a:lnTo>
                  <a:lnTo>
                    <a:pt x="302" y="149"/>
                  </a:lnTo>
                  <a:lnTo>
                    <a:pt x="316" y="153"/>
                  </a:lnTo>
                  <a:lnTo>
                    <a:pt x="328" y="158"/>
                  </a:lnTo>
                  <a:lnTo>
                    <a:pt x="340" y="163"/>
                  </a:lnTo>
                  <a:lnTo>
                    <a:pt x="351" y="169"/>
                  </a:lnTo>
                  <a:lnTo>
                    <a:pt x="362" y="175"/>
                  </a:lnTo>
                  <a:lnTo>
                    <a:pt x="371" y="183"/>
                  </a:lnTo>
                  <a:lnTo>
                    <a:pt x="380" y="19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8" name="Freeform 74"/>
            <p:cNvSpPr>
              <a:spLocks/>
            </p:cNvSpPr>
            <p:nvPr/>
          </p:nvSpPr>
          <p:spPr bwMode="auto">
            <a:xfrm>
              <a:off x="3450" y="3036"/>
              <a:ext cx="325" cy="363"/>
            </a:xfrm>
            <a:custGeom>
              <a:avLst/>
              <a:gdLst/>
              <a:ahLst/>
              <a:cxnLst>
                <a:cxn ang="0">
                  <a:pos x="0" y="0"/>
                </a:cxn>
                <a:cxn ang="0">
                  <a:pos x="18" y="21"/>
                </a:cxn>
                <a:cxn ang="0">
                  <a:pos x="27" y="32"/>
                </a:cxn>
                <a:cxn ang="0">
                  <a:pos x="38" y="42"/>
                </a:cxn>
                <a:cxn ang="0">
                  <a:pos x="48" y="52"/>
                </a:cxn>
                <a:cxn ang="0">
                  <a:pos x="58" y="63"/>
                </a:cxn>
                <a:cxn ang="0">
                  <a:pos x="69" y="73"/>
                </a:cxn>
                <a:cxn ang="0">
                  <a:pos x="80" y="83"/>
                </a:cxn>
                <a:cxn ang="0">
                  <a:pos x="91" y="93"/>
                </a:cxn>
                <a:cxn ang="0">
                  <a:pos x="103" y="103"/>
                </a:cxn>
                <a:cxn ang="0">
                  <a:pos x="114" y="113"/>
                </a:cxn>
                <a:cxn ang="0">
                  <a:pos x="126" y="124"/>
                </a:cxn>
                <a:cxn ang="0">
                  <a:pos x="137" y="134"/>
                </a:cxn>
                <a:cxn ang="0">
                  <a:pos x="149" y="144"/>
                </a:cxn>
                <a:cxn ang="0">
                  <a:pos x="160" y="154"/>
                </a:cxn>
                <a:cxn ang="0">
                  <a:pos x="172" y="164"/>
                </a:cxn>
                <a:cxn ang="0">
                  <a:pos x="184" y="175"/>
                </a:cxn>
                <a:cxn ang="0">
                  <a:pos x="195" y="186"/>
                </a:cxn>
                <a:cxn ang="0">
                  <a:pos x="206" y="196"/>
                </a:cxn>
                <a:cxn ang="0">
                  <a:pos x="217" y="208"/>
                </a:cxn>
                <a:cxn ang="0">
                  <a:pos x="228" y="219"/>
                </a:cxn>
                <a:cxn ang="0">
                  <a:pos x="238" y="230"/>
                </a:cxn>
                <a:cxn ang="0">
                  <a:pos x="249" y="242"/>
                </a:cxn>
                <a:cxn ang="0">
                  <a:pos x="259" y="254"/>
                </a:cxn>
                <a:cxn ang="0">
                  <a:pos x="268" y="266"/>
                </a:cxn>
                <a:cxn ang="0">
                  <a:pos x="278" y="279"/>
                </a:cxn>
                <a:cxn ang="0">
                  <a:pos x="286" y="292"/>
                </a:cxn>
                <a:cxn ang="0">
                  <a:pos x="295" y="305"/>
                </a:cxn>
                <a:cxn ang="0">
                  <a:pos x="303" y="318"/>
                </a:cxn>
                <a:cxn ang="0">
                  <a:pos x="311" y="332"/>
                </a:cxn>
                <a:cxn ang="0">
                  <a:pos x="318" y="347"/>
                </a:cxn>
                <a:cxn ang="0">
                  <a:pos x="324" y="362"/>
                </a:cxn>
              </a:cxnLst>
              <a:rect l="0" t="0" r="r" b="b"/>
              <a:pathLst>
                <a:path w="325" h="363">
                  <a:moveTo>
                    <a:pt x="0" y="0"/>
                  </a:moveTo>
                  <a:lnTo>
                    <a:pt x="18" y="21"/>
                  </a:lnTo>
                  <a:lnTo>
                    <a:pt x="27" y="32"/>
                  </a:lnTo>
                  <a:lnTo>
                    <a:pt x="38" y="42"/>
                  </a:lnTo>
                  <a:lnTo>
                    <a:pt x="48" y="52"/>
                  </a:lnTo>
                  <a:lnTo>
                    <a:pt x="58" y="63"/>
                  </a:lnTo>
                  <a:lnTo>
                    <a:pt x="69" y="73"/>
                  </a:lnTo>
                  <a:lnTo>
                    <a:pt x="80" y="83"/>
                  </a:lnTo>
                  <a:lnTo>
                    <a:pt x="91" y="93"/>
                  </a:lnTo>
                  <a:lnTo>
                    <a:pt x="103" y="103"/>
                  </a:lnTo>
                  <a:lnTo>
                    <a:pt x="114" y="113"/>
                  </a:lnTo>
                  <a:lnTo>
                    <a:pt x="126" y="124"/>
                  </a:lnTo>
                  <a:lnTo>
                    <a:pt x="137" y="134"/>
                  </a:lnTo>
                  <a:lnTo>
                    <a:pt x="149" y="144"/>
                  </a:lnTo>
                  <a:lnTo>
                    <a:pt x="160" y="154"/>
                  </a:lnTo>
                  <a:lnTo>
                    <a:pt x="172" y="164"/>
                  </a:lnTo>
                  <a:lnTo>
                    <a:pt x="184" y="175"/>
                  </a:lnTo>
                  <a:lnTo>
                    <a:pt x="195" y="186"/>
                  </a:lnTo>
                  <a:lnTo>
                    <a:pt x="206" y="196"/>
                  </a:lnTo>
                  <a:lnTo>
                    <a:pt x="217" y="208"/>
                  </a:lnTo>
                  <a:lnTo>
                    <a:pt x="228" y="219"/>
                  </a:lnTo>
                  <a:lnTo>
                    <a:pt x="238" y="230"/>
                  </a:lnTo>
                  <a:lnTo>
                    <a:pt x="249" y="242"/>
                  </a:lnTo>
                  <a:lnTo>
                    <a:pt x="259" y="254"/>
                  </a:lnTo>
                  <a:lnTo>
                    <a:pt x="268" y="266"/>
                  </a:lnTo>
                  <a:lnTo>
                    <a:pt x="278" y="279"/>
                  </a:lnTo>
                  <a:lnTo>
                    <a:pt x="286" y="292"/>
                  </a:lnTo>
                  <a:lnTo>
                    <a:pt x="295" y="305"/>
                  </a:lnTo>
                  <a:lnTo>
                    <a:pt x="303" y="318"/>
                  </a:lnTo>
                  <a:lnTo>
                    <a:pt x="311" y="332"/>
                  </a:lnTo>
                  <a:lnTo>
                    <a:pt x="318" y="347"/>
                  </a:lnTo>
                  <a:lnTo>
                    <a:pt x="324" y="36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59" name="Line 75"/>
            <p:cNvSpPr>
              <a:spLocks noChangeShapeType="1"/>
            </p:cNvSpPr>
            <p:nvPr/>
          </p:nvSpPr>
          <p:spPr bwMode="auto">
            <a:xfrm>
              <a:off x="3679" y="2902"/>
              <a:ext cx="0" cy="38"/>
            </a:xfrm>
            <a:prstGeom prst="line">
              <a:avLst/>
            </a:prstGeom>
            <a:noFill/>
            <a:ln w="74930">
              <a:solidFill>
                <a:srgbClr val="000000"/>
              </a:solidFill>
              <a:round/>
              <a:headEnd/>
              <a:tailEnd/>
            </a:ln>
            <a:effectLst/>
          </p:spPr>
          <p:txBody>
            <a:bodyPr wrap="none" anchor="ctr"/>
            <a:lstStyle/>
            <a:p>
              <a:endParaRPr lang="en-US"/>
            </a:p>
          </p:txBody>
        </p:sp>
        <p:sp>
          <p:nvSpPr>
            <p:cNvPr id="93260" name="Freeform 76"/>
            <p:cNvSpPr>
              <a:spLocks/>
            </p:cNvSpPr>
            <p:nvPr/>
          </p:nvSpPr>
          <p:spPr bwMode="auto">
            <a:xfrm>
              <a:off x="1800" y="1077"/>
              <a:ext cx="175" cy="167"/>
            </a:xfrm>
            <a:custGeom>
              <a:avLst/>
              <a:gdLst/>
              <a:ahLst/>
              <a:cxnLst>
                <a:cxn ang="0">
                  <a:pos x="173" y="41"/>
                </a:cxn>
                <a:cxn ang="0">
                  <a:pos x="170" y="40"/>
                </a:cxn>
                <a:cxn ang="0">
                  <a:pos x="164" y="38"/>
                </a:cxn>
                <a:cxn ang="0">
                  <a:pos x="158" y="36"/>
                </a:cxn>
                <a:cxn ang="0">
                  <a:pos x="150" y="33"/>
                </a:cxn>
                <a:cxn ang="0">
                  <a:pos x="141" y="29"/>
                </a:cxn>
                <a:cxn ang="0">
                  <a:pos x="132" y="25"/>
                </a:cxn>
                <a:cxn ang="0">
                  <a:pos x="122" y="21"/>
                </a:cxn>
                <a:cxn ang="0">
                  <a:pos x="115" y="16"/>
                </a:cxn>
                <a:cxn ang="0">
                  <a:pos x="110" y="13"/>
                </a:cxn>
                <a:cxn ang="0">
                  <a:pos x="106" y="9"/>
                </a:cxn>
                <a:cxn ang="0">
                  <a:pos x="103" y="5"/>
                </a:cxn>
                <a:cxn ang="0">
                  <a:pos x="100" y="3"/>
                </a:cxn>
                <a:cxn ang="0">
                  <a:pos x="96" y="1"/>
                </a:cxn>
                <a:cxn ang="0">
                  <a:pos x="91" y="0"/>
                </a:cxn>
                <a:cxn ang="0">
                  <a:pos x="80" y="1"/>
                </a:cxn>
                <a:cxn ang="0">
                  <a:pos x="68" y="4"/>
                </a:cxn>
                <a:cxn ang="0">
                  <a:pos x="58" y="8"/>
                </a:cxn>
                <a:cxn ang="0">
                  <a:pos x="49" y="13"/>
                </a:cxn>
                <a:cxn ang="0">
                  <a:pos x="41" y="21"/>
                </a:cxn>
                <a:cxn ang="0">
                  <a:pos x="34" y="30"/>
                </a:cxn>
                <a:cxn ang="0">
                  <a:pos x="28" y="41"/>
                </a:cxn>
                <a:cxn ang="0">
                  <a:pos x="21" y="55"/>
                </a:cxn>
                <a:cxn ang="0">
                  <a:pos x="16" y="66"/>
                </a:cxn>
                <a:cxn ang="0">
                  <a:pos x="15" y="71"/>
                </a:cxn>
                <a:cxn ang="0">
                  <a:pos x="14" y="76"/>
                </a:cxn>
                <a:cxn ang="0">
                  <a:pos x="15" y="80"/>
                </a:cxn>
                <a:cxn ang="0">
                  <a:pos x="16" y="85"/>
                </a:cxn>
                <a:cxn ang="0">
                  <a:pos x="16" y="89"/>
                </a:cxn>
                <a:cxn ang="0">
                  <a:pos x="17" y="95"/>
                </a:cxn>
                <a:cxn ang="0">
                  <a:pos x="18" y="102"/>
                </a:cxn>
                <a:cxn ang="0">
                  <a:pos x="18" y="107"/>
                </a:cxn>
                <a:cxn ang="0">
                  <a:pos x="18" y="110"/>
                </a:cxn>
                <a:cxn ang="0">
                  <a:pos x="18" y="112"/>
                </a:cxn>
                <a:cxn ang="0">
                  <a:pos x="19" y="114"/>
                </a:cxn>
                <a:cxn ang="0">
                  <a:pos x="19" y="116"/>
                </a:cxn>
                <a:cxn ang="0">
                  <a:pos x="19" y="119"/>
                </a:cxn>
                <a:cxn ang="0">
                  <a:pos x="18" y="121"/>
                </a:cxn>
                <a:cxn ang="0">
                  <a:pos x="18" y="124"/>
                </a:cxn>
                <a:cxn ang="0">
                  <a:pos x="15" y="129"/>
                </a:cxn>
                <a:cxn ang="0">
                  <a:pos x="13" y="133"/>
                </a:cxn>
                <a:cxn ang="0">
                  <a:pos x="11" y="135"/>
                </a:cxn>
                <a:cxn ang="0">
                  <a:pos x="8" y="137"/>
                </a:cxn>
                <a:cxn ang="0">
                  <a:pos x="6" y="139"/>
                </a:cxn>
                <a:cxn ang="0">
                  <a:pos x="4" y="141"/>
                </a:cxn>
                <a:cxn ang="0">
                  <a:pos x="2" y="143"/>
                </a:cxn>
                <a:cxn ang="0">
                  <a:pos x="0" y="145"/>
                </a:cxn>
                <a:cxn ang="0">
                  <a:pos x="0" y="145"/>
                </a:cxn>
                <a:cxn ang="0">
                  <a:pos x="0" y="145"/>
                </a:cxn>
                <a:cxn ang="0">
                  <a:pos x="0" y="145"/>
                </a:cxn>
                <a:cxn ang="0">
                  <a:pos x="0" y="145"/>
                </a:cxn>
                <a:cxn ang="0">
                  <a:pos x="0" y="145"/>
                </a:cxn>
                <a:cxn ang="0">
                  <a:pos x="0" y="145"/>
                </a:cxn>
                <a:cxn ang="0">
                  <a:pos x="0" y="145"/>
                </a:cxn>
                <a:cxn ang="0">
                  <a:pos x="0" y="146"/>
                </a:cxn>
                <a:cxn ang="0">
                  <a:pos x="0" y="149"/>
                </a:cxn>
                <a:cxn ang="0">
                  <a:pos x="0" y="153"/>
                </a:cxn>
                <a:cxn ang="0">
                  <a:pos x="0" y="156"/>
                </a:cxn>
                <a:cxn ang="0">
                  <a:pos x="0" y="159"/>
                </a:cxn>
                <a:cxn ang="0">
                  <a:pos x="0" y="162"/>
                </a:cxn>
                <a:cxn ang="0">
                  <a:pos x="0" y="165"/>
                </a:cxn>
                <a:cxn ang="0">
                  <a:pos x="0" y="165"/>
                </a:cxn>
              </a:cxnLst>
              <a:rect l="0" t="0" r="r" b="b"/>
              <a:pathLst>
                <a:path w="175" h="167">
                  <a:moveTo>
                    <a:pt x="174" y="42"/>
                  </a:moveTo>
                  <a:lnTo>
                    <a:pt x="174" y="41"/>
                  </a:lnTo>
                  <a:lnTo>
                    <a:pt x="174" y="41"/>
                  </a:lnTo>
                  <a:lnTo>
                    <a:pt x="173" y="41"/>
                  </a:lnTo>
                  <a:lnTo>
                    <a:pt x="172" y="41"/>
                  </a:lnTo>
                  <a:lnTo>
                    <a:pt x="172" y="41"/>
                  </a:lnTo>
                  <a:lnTo>
                    <a:pt x="171" y="40"/>
                  </a:lnTo>
                  <a:lnTo>
                    <a:pt x="170" y="40"/>
                  </a:lnTo>
                  <a:lnTo>
                    <a:pt x="168" y="40"/>
                  </a:lnTo>
                  <a:lnTo>
                    <a:pt x="167" y="39"/>
                  </a:lnTo>
                  <a:lnTo>
                    <a:pt x="166" y="39"/>
                  </a:lnTo>
                  <a:lnTo>
                    <a:pt x="164" y="38"/>
                  </a:lnTo>
                  <a:lnTo>
                    <a:pt x="163" y="37"/>
                  </a:lnTo>
                  <a:lnTo>
                    <a:pt x="161" y="37"/>
                  </a:lnTo>
                  <a:lnTo>
                    <a:pt x="160" y="36"/>
                  </a:lnTo>
                  <a:lnTo>
                    <a:pt x="158" y="36"/>
                  </a:lnTo>
                  <a:lnTo>
                    <a:pt x="156" y="35"/>
                  </a:lnTo>
                  <a:lnTo>
                    <a:pt x="154" y="34"/>
                  </a:lnTo>
                  <a:lnTo>
                    <a:pt x="152" y="33"/>
                  </a:lnTo>
                  <a:lnTo>
                    <a:pt x="150" y="33"/>
                  </a:lnTo>
                  <a:lnTo>
                    <a:pt x="148" y="32"/>
                  </a:lnTo>
                  <a:lnTo>
                    <a:pt x="145" y="31"/>
                  </a:lnTo>
                  <a:lnTo>
                    <a:pt x="143" y="30"/>
                  </a:lnTo>
                  <a:lnTo>
                    <a:pt x="141" y="29"/>
                  </a:lnTo>
                  <a:lnTo>
                    <a:pt x="139" y="28"/>
                  </a:lnTo>
                  <a:lnTo>
                    <a:pt x="136" y="27"/>
                  </a:lnTo>
                  <a:lnTo>
                    <a:pt x="134" y="26"/>
                  </a:lnTo>
                  <a:lnTo>
                    <a:pt x="132" y="25"/>
                  </a:lnTo>
                  <a:lnTo>
                    <a:pt x="129" y="24"/>
                  </a:lnTo>
                  <a:lnTo>
                    <a:pt x="127" y="23"/>
                  </a:lnTo>
                  <a:lnTo>
                    <a:pt x="124" y="22"/>
                  </a:lnTo>
                  <a:lnTo>
                    <a:pt x="122" y="21"/>
                  </a:lnTo>
                  <a:lnTo>
                    <a:pt x="119" y="19"/>
                  </a:lnTo>
                  <a:lnTo>
                    <a:pt x="118" y="18"/>
                  </a:lnTo>
                  <a:lnTo>
                    <a:pt x="116" y="17"/>
                  </a:lnTo>
                  <a:lnTo>
                    <a:pt x="115" y="16"/>
                  </a:lnTo>
                  <a:lnTo>
                    <a:pt x="114" y="15"/>
                  </a:lnTo>
                  <a:lnTo>
                    <a:pt x="112" y="14"/>
                  </a:lnTo>
                  <a:lnTo>
                    <a:pt x="111" y="13"/>
                  </a:lnTo>
                  <a:lnTo>
                    <a:pt x="110" y="13"/>
                  </a:lnTo>
                  <a:lnTo>
                    <a:pt x="109" y="11"/>
                  </a:lnTo>
                  <a:lnTo>
                    <a:pt x="108" y="11"/>
                  </a:lnTo>
                  <a:lnTo>
                    <a:pt x="107" y="10"/>
                  </a:lnTo>
                  <a:lnTo>
                    <a:pt x="106" y="9"/>
                  </a:lnTo>
                  <a:lnTo>
                    <a:pt x="106" y="8"/>
                  </a:lnTo>
                  <a:lnTo>
                    <a:pt x="105" y="7"/>
                  </a:lnTo>
                  <a:lnTo>
                    <a:pt x="104" y="6"/>
                  </a:lnTo>
                  <a:lnTo>
                    <a:pt x="103" y="5"/>
                  </a:lnTo>
                  <a:lnTo>
                    <a:pt x="102" y="5"/>
                  </a:lnTo>
                  <a:lnTo>
                    <a:pt x="101" y="4"/>
                  </a:lnTo>
                  <a:lnTo>
                    <a:pt x="100" y="3"/>
                  </a:lnTo>
                  <a:lnTo>
                    <a:pt x="100" y="3"/>
                  </a:lnTo>
                  <a:lnTo>
                    <a:pt x="99" y="2"/>
                  </a:lnTo>
                  <a:lnTo>
                    <a:pt x="98" y="1"/>
                  </a:lnTo>
                  <a:lnTo>
                    <a:pt x="97" y="1"/>
                  </a:lnTo>
                  <a:lnTo>
                    <a:pt x="96" y="1"/>
                  </a:lnTo>
                  <a:lnTo>
                    <a:pt x="95" y="0"/>
                  </a:lnTo>
                  <a:lnTo>
                    <a:pt x="94" y="0"/>
                  </a:lnTo>
                  <a:lnTo>
                    <a:pt x="92" y="0"/>
                  </a:lnTo>
                  <a:lnTo>
                    <a:pt x="91" y="0"/>
                  </a:lnTo>
                  <a:lnTo>
                    <a:pt x="90" y="0"/>
                  </a:lnTo>
                  <a:lnTo>
                    <a:pt x="88" y="0"/>
                  </a:lnTo>
                  <a:lnTo>
                    <a:pt x="87" y="0"/>
                  </a:lnTo>
                  <a:lnTo>
                    <a:pt x="80" y="1"/>
                  </a:lnTo>
                  <a:lnTo>
                    <a:pt x="77" y="1"/>
                  </a:lnTo>
                  <a:lnTo>
                    <a:pt x="74" y="2"/>
                  </a:lnTo>
                  <a:lnTo>
                    <a:pt x="71" y="3"/>
                  </a:lnTo>
                  <a:lnTo>
                    <a:pt x="68" y="4"/>
                  </a:lnTo>
                  <a:lnTo>
                    <a:pt x="66" y="5"/>
                  </a:lnTo>
                  <a:lnTo>
                    <a:pt x="63" y="5"/>
                  </a:lnTo>
                  <a:lnTo>
                    <a:pt x="60" y="7"/>
                  </a:lnTo>
                  <a:lnTo>
                    <a:pt x="58" y="8"/>
                  </a:lnTo>
                  <a:lnTo>
                    <a:pt x="56" y="9"/>
                  </a:lnTo>
                  <a:lnTo>
                    <a:pt x="54" y="11"/>
                  </a:lnTo>
                  <a:lnTo>
                    <a:pt x="51" y="12"/>
                  </a:lnTo>
                  <a:lnTo>
                    <a:pt x="49" y="13"/>
                  </a:lnTo>
                  <a:lnTo>
                    <a:pt x="47" y="15"/>
                  </a:lnTo>
                  <a:lnTo>
                    <a:pt x="45" y="17"/>
                  </a:lnTo>
                  <a:lnTo>
                    <a:pt x="43" y="19"/>
                  </a:lnTo>
                  <a:lnTo>
                    <a:pt x="41" y="21"/>
                  </a:lnTo>
                  <a:lnTo>
                    <a:pt x="39" y="23"/>
                  </a:lnTo>
                  <a:lnTo>
                    <a:pt x="38" y="25"/>
                  </a:lnTo>
                  <a:lnTo>
                    <a:pt x="36" y="28"/>
                  </a:lnTo>
                  <a:lnTo>
                    <a:pt x="34" y="30"/>
                  </a:lnTo>
                  <a:lnTo>
                    <a:pt x="32" y="33"/>
                  </a:lnTo>
                  <a:lnTo>
                    <a:pt x="31" y="35"/>
                  </a:lnTo>
                  <a:lnTo>
                    <a:pt x="29" y="38"/>
                  </a:lnTo>
                  <a:lnTo>
                    <a:pt x="28" y="41"/>
                  </a:lnTo>
                  <a:lnTo>
                    <a:pt x="26" y="44"/>
                  </a:lnTo>
                  <a:lnTo>
                    <a:pt x="24" y="48"/>
                  </a:lnTo>
                  <a:lnTo>
                    <a:pt x="22" y="51"/>
                  </a:lnTo>
                  <a:lnTo>
                    <a:pt x="21" y="55"/>
                  </a:lnTo>
                  <a:lnTo>
                    <a:pt x="19" y="58"/>
                  </a:lnTo>
                  <a:lnTo>
                    <a:pt x="18" y="62"/>
                  </a:lnTo>
                  <a:lnTo>
                    <a:pt x="17" y="65"/>
                  </a:lnTo>
                  <a:lnTo>
                    <a:pt x="16" y="66"/>
                  </a:lnTo>
                  <a:lnTo>
                    <a:pt x="16" y="68"/>
                  </a:lnTo>
                  <a:lnTo>
                    <a:pt x="15" y="69"/>
                  </a:lnTo>
                  <a:lnTo>
                    <a:pt x="15" y="70"/>
                  </a:lnTo>
                  <a:lnTo>
                    <a:pt x="15" y="71"/>
                  </a:lnTo>
                  <a:lnTo>
                    <a:pt x="15" y="73"/>
                  </a:lnTo>
                  <a:lnTo>
                    <a:pt x="15" y="73"/>
                  </a:lnTo>
                  <a:lnTo>
                    <a:pt x="14" y="75"/>
                  </a:lnTo>
                  <a:lnTo>
                    <a:pt x="14" y="76"/>
                  </a:lnTo>
                  <a:lnTo>
                    <a:pt x="15" y="77"/>
                  </a:lnTo>
                  <a:lnTo>
                    <a:pt x="15" y="78"/>
                  </a:lnTo>
                  <a:lnTo>
                    <a:pt x="15" y="79"/>
                  </a:lnTo>
                  <a:lnTo>
                    <a:pt x="15" y="80"/>
                  </a:lnTo>
                  <a:lnTo>
                    <a:pt x="15" y="81"/>
                  </a:lnTo>
                  <a:lnTo>
                    <a:pt x="15" y="82"/>
                  </a:lnTo>
                  <a:lnTo>
                    <a:pt x="16" y="83"/>
                  </a:lnTo>
                  <a:lnTo>
                    <a:pt x="16" y="85"/>
                  </a:lnTo>
                  <a:lnTo>
                    <a:pt x="16" y="86"/>
                  </a:lnTo>
                  <a:lnTo>
                    <a:pt x="16" y="87"/>
                  </a:lnTo>
                  <a:lnTo>
                    <a:pt x="16" y="88"/>
                  </a:lnTo>
                  <a:lnTo>
                    <a:pt x="16" y="89"/>
                  </a:lnTo>
                  <a:lnTo>
                    <a:pt x="17" y="91"/>
                  </a:lnTo>
                  <a:lnTo>
                    <a:pt x="17" y="92"/>
                  </a:lnTo>
                  <a:lnTo>
                    <a:pt x="17" y="93"/>
                  </a:lnTo>
                  <a:lnTo>
                    <a:pt x="17" y="95"/>
                  </a:lnTo>
                  <a:lnTo>
                    <a:pt x="18" y="97"/>
                  </a:lnTo>
                  <a:lnTo>
                    <a:pt x="18" y="98"/>
                  </a:lnTo>
                  <a:lnTo>
                    <a:pt x="18" y="100"/>
                  </a:lnTo>
                  <a:lnTo>
                    <a:pt x="18" y="102"/>
                  </a:lnTo>
                  <a:lnTo>
                    <a:pt x="18" y="104"/>
                  </a:lnTo>
                  <a:lnTo>
                    <a:pt x="18" y="105"/>
                  </a:lnTo>
                  <a:lnTo>
                    <a:pt x="18" y="106"/>
                  </a:lnTo>
                  <a:lnTo>
                    <a:pt x="18" y="107"/>
                  </a:lnTo>
                  <a:lnTo>
                    <a:pt x="18" y="108"/>
                  </a:lnTo>
                  <a:lnTo>
                    <a:pt x="18" y="109"/>
                  </a:lnTo>
                  <a:lnTo>
                    <a:pt x="18" y="109"/>
                  </a:lnTo>
                  <a:lnTo>
                    <a:pt x="18" y="110"/>
                  </a:lnTo>
                  <a:lnTo>
                    <a:pt x="18" y="110"/>
                  </a:lnTo>
                  <a:lnTo>
                    <a:pt x="18" y="111"/>
                  </a:lnTo>
                  <a:lnTo>
                    <a:pt x="18" y="111"/>
                  </a:lnTo>
                  <a:lnTo>
                    <a:pt x="18" y="112"/>
                  </a:lnTo>
                  <a:lnTo>
                    <a:pt x="18" y="113"/>
                  </a:lnTo>
                  <a:lnTo>
                    <a:pt x="19" y="113"/>
                  </a:lnTo>
                  <a:lnTo>
                    <a:pt x="19" y="114"/>
                  </a:lnTo>
                  <a:lnTo>
                    <a:pt x="19" y="114"/>
                  </a:lnTo>
                  <a:lnTo>
                    <a:pt x="19" y="115"/>
                  </a:lnTo>
                  <a:lnTo>
                    <a:pt x="19" y="115"/>
                  </a:lnTo>
                  <a:lnTo>
                    <a:pt x="19" y="116"/>
                  </a:lnTo>
                  <a:lnTo>
                    <a:pt x="19" y="116"/>
                  </a:lnTo>
                  <a:lnTo>
                    <a:pt x="19" y="117"/>
                  </a:lnTo>
                  <a:lnTo>
                    <a:pt x="19" y="117"/>
                  </a:lnTo>
                  <a:lnTo>
                    <a:pt x="19" y="118"/>
                  </a:lnTo>
                  <a:lnTo>
                    <a:pt x="19" y="119"/>
                  </a:lnTo>
                  <a:lnTo>
                    <a:pt x="19" y="119"/>
                  </a:lnTo>
                  <a:lnTo>
                    <a:pt x="19" y="120"/>
                  </a:lnTo>
                  <a:lnTo>
                    <a:pt x="19" y="120"/>
                  </a:lnTo>
                  <a:lnTo>
                    <a:pt x="18" y="121"/>
                  </a:lnTo>
                  <a:lnTo>
                    <a:pt x="18" y="122"/>
                  </a:lnTo>
                  <a:lnTo>
                    <a:pt x="18" y="123"/>
                  </a:lnTo>
                  <a:lnTo>
                    <a:pt x="18" y="123"/>
                  </a:lnTo>
                  <a:lnTo>
                    <a:pt x="18" y="124"/>
                  </a:lnTo>
                  <a:lnTo>
                    <a:pt x="17" y="126"/>
                  </a:lnTo>
                  <a:lnTo>
                    <a:pt x="16" y="127"/>
                  </a:lnTo>
                  <a:lnTo>
                    <a:pt x="16" y="128"/>
                  </a:lnTo>
                  <a:lnTo>
                    <a:pt x="15" y="129"/>
                  </a:lnTo>
                  <a:lnTo>
                    <a:pt x="15" y="130"/>
                  </a:lnTo>
                  <a:lnTo>
                    <a:pt x="14" y="131"/>
                  </a:lnTo>
                  <a:lnTo>
                    <a:pt x="14" y="132"/>
                  </a:lnTo>
                  <a:lnTo>
                    <a:pt x="13" y="133"/>
                  </a:lnTo>
                  <a:lnTo>
                    <a:pt x="12" y="133"/>
                  </a:lnTo>
                  <a:lnTo>
                    <a:pt x="12" y="134"/>
                  </a:lnTo>
                  <a:lnTo>
                    <a:pt x="11" y="135"/>
                  </a:lnTo>
                  <a:lnTo>
                    <a:pt x="11" y="135"/>
                  </a:lnTo>
                  <a:lnTo>
                    <a:pt x="10" y="136"/>
                  </a:lnTo>
                  <a:lnTo>
                    <a:pt x="10" y="136"/>
                  </a:lnTo>
                  <a:lnTo>
                    <a:pt x="9" y="137"/>
                  </a:lnTo>
                  <a:lnTo>
                    <a:pt x="8" y="137"/>
                  </a:lnTo>
                  <a:lnTo>
                    <a:pt x="8" y="138"/>
                  </a:lnTo>
                  <a:lnTo>
                    <a:pt x="7" y="138"/>
                  </a:lnTo>
                  <a:lnTo>
                    <a:pt x="6" y="139"/>
                  </a:lnTo>
                  <a:lnTo>
                    <a:pt x="6" y="139"/>
                  </a:lnTo>
                  <a:lnTo>
                    <a:pt x="5" y="140"/>
                  </a:lnTo>
                  <a:lnTo>
                    <a:pt x="5" y="140"/>
                  </a:lnTo>
                  <a:lnTo>
                    <a:pt x="4" y="141"/>
                  </a:lnTo>
                  <a:lnTo>
                    <a:pt x="4" y="141"/>
                  </a:lnTo>
                  <a:lnTo>
                    <a:pt x="3" y="142"/>
                  </a:lnTo>
                  <a:lnTo>
                    <a:pt x="2" y="142"/>
                  </a:lnTo>
                  <a:lnTo>
                    <a:pt x="2" y="143"/>
                  </a:lnTo>
                  <a:lnTo>
                    <a:pt x="2" y="143"/>
                  </a:lnTo>
                  <a:lnTo>
                    <a:pt x="1" y="143"/>
                  </a:lnTo>
                  <a:lnTo>
                    <a:pt x="1" y="144"/>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6"/>
                  </a:lnTo>
                  <a:lnTo>
                    <a:pt x="0" y="147"/>
                  </a:lnTo>
                  <a:lnTo>
                    <a:pt x="0" y="147"/>
                  </a:lnTo>
                  <a:lnTo>
                    <a:pt x="0" y="148"/>
                  </a:lnTo>
                  <a:lnTo>
                    <a:pt x="0" y="149"/>
                  </a:lnTo>
                  <a:lnTo>
                    <a:pt x="0" y="150"/>
                  </a:lnTo>
                  <a:lnTo>
                    <a:pt x="0" y="151"/>
                  </a:lnTo>
                  <a:lnTo>
                    <a:pt x="0" y="151"/>
                  </a:lnTo>
                  <a:lnTo>
                    <a:pt x="0" y="153"/>
                  </a:lnTo>
                  <a:lnTo>
                    <a:pt x="0" y="153"/>
                  </a:lnTo>
                  <a:lnTo>
                    <a:pt x="0" y="154"/>
                  </a:lnTo>
                  <a:lnTo>
                    <a:pt x="0" y="155"/>
                  </a:lnTo>
                  <a:lnTo>
                    <a:pt x="0" y="156"/>
                  </a:lnTo>
                  <a:lnTo>
                    <a:pt x="0" y="157"/>
                  </a:lnTo>
                  <a:lnTo>
                    <a:pt x="0" y="158"/>
                  </a:lnTo>
                  <a:lnTo>
                    <a:pt x="0" y="159"/>
                  </a:lnTo>
                  <a:lnTo>
                    <a:pt x="0" y="159"/>
                  </a:lnTo>
                  <a:lnTo>
                    <a:pt x="0" y="160"/>
                  </a:lnTo>
                  <a:lnTo>
                    <a:pt x="0" y="161"/>
                  </a:lnTo>
                  <a:lnTo>
                    <a:pt x="0" y="162"/>
                  </a:lnTo>
                  <a:lnTo>
                    <a:pt x="0" y="162"/>
                  </a:lnTo>
                  <a:lnTo>
                    <a:pt x="0" y="163"/>
                  </a:lnTo>
                  <a:lnTo>
                    <a:pt x="0" y="163"/>
                  </a:lnTo>
                  <a:lnTo>
                    <a:pt x="0" y="164"/>
                  </a:lnTo>
                  <a:lnTo>
                    <a:pt x="0" y="165"/>
                  </a:lnTo>
                  <a:lnTo>
                    <a:pt x="0" y="165"/>
                  </a:lnTo>
                  <a:lnTo>
                    <a:pt x="0" y="165"/>
                  </a:lnTo>
                  <a:lnTo>
                    <a:pt x="0" y="165"/>
                  </a:lnTo>
                  <a:lnTo>
                    <a:pt x="0" y="165"/>
                  </a:lnTo>
                  <a:lnTo>
                    <a:pt x="0" y="16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61" name="Freeform 77"/>
            <p:cNvSpPr>
              <a:spLocks/>
            </p:cNvSpPr>
            <p:nvPr/>
          </p:nvSpPr>
          <p:spPr bwMode="auto">
            <a:xfrm>
              <a:off x="1608" y="1366"/>
              <a:ext cx="55" cy="271"/>
            </a:xfrm>
            <a:custGeom>
              <a:avLst/>
              <a:gdLst/>
              <a:ahLst/>
              <a:cxnLst>
                <a:cxn ang="0">
                  <a:pos x="52" y="2"/>
                </a:cxn>
                <a:cxn ang="0">
                  <a:pos x="50" y="8"/>
                </a:cxn>
                <a:cxn ang="0">
                  <a:pos x="47" y="16"/>
                </a:cxn>
                <a:cxn ang="0">
                  <a:pos x="42" y="26"/>
                </a:cxn>
                <a:cxn ang="0">
                  <a:pos x="38" y="38"/>
                </a:cxn>
                <a:cxn ang="0">
                  <a:pos x="32" y="50"/>
                </a:cxn>
                <a:cxn ang="0">
                  <a:pos x="29" y="57"/>
                </a:cxn>
                <a:cxn ang="0">
                  <a:pos x="27" y="63"/>
                </a:cxn>
                <a:cxn ang="0">
                  <a:pos x="24" y="69"/>
                </a:cxn>
                <a:cxn ang="0">
                  <a:pos x="21" y="77"/>
                </a:cxn>
                <a:cxn ang="0">
                  <a:pos x="16" y="90"/>
                </a:cxn>
                <a:cxn ang="0">
                  <a:pos x="12" y="97"/>
                </a:cxn>
                <a:cxn ang="0">
                  <a:pos x="8" y="103"/>
                </a:cxn>
                <a:cxn ang="0">
                  <a:pos x="5" y="109"/>
                </a:cxn>
                <a:cxn ang="0">
                  <a:pos x="3" y="117"/>
                </a:cxn>
                <a:cxn ang="0">
                  <a:pos x="0" y="129"/>
                </a:cxn>
                <a:cxn ang="0">
                  <a:pos x="0" y="137"/>
                </a:cxn>
                <a:cxn ang="0">
                  <a:pos x="0" y="143"/>
                </a:cxn>
                <a:cxn ang="0">
                  <a:pos x="0" y="149"/>
                </a:cxn>
                <a:cxn ang="0">
                  <a:pos x="1" y="157"/>
                </a:cxn>
                <a:cxn ang="0">
                  <a:pos x="2" y="167"/>
                </a:cxn>
                <a:cxn ang="0">
                  <a:pos x="2" y="171"/>
                </a:cxn>
                <a:cxn ang="0">
                  <a:pos x="2" y="174"/>
                </a:cxn>
                <a:cxn ang="0">
                  <a:pos x="2" y="177"/>
                </a:cxn>
                <a:cxn ang="0">
                  <a:pos x="2" y="181"/>
                </a:cxn>
                <a:cxn ang="0">
                  <a:pos x="2" y="186"/>
                </a:cxn>
                <a:cxn ang="0">
                  <a:pos x="2" y="192"/>
                </a:cxn>
                <a:cxn ang="0">
                  <a:pos x="2" y="196"/>
                </a:cxn>
                <a:cxn ang="0">
                  <a:pos x="2" y="200"/>
                </a:cxn>
                <a:cxn ang="0">
                  <a:pos x="2" y="203"/>
                </a:cxn>
                <a:cxn ang="0">
                  <a:pos x="2" y="206"/>
                </a:cxn>
                <a:cxn ang="0">
                  <a:pos x="2" y="207"/>
                </a:cxn>
                <a:cxn ang="0">
                  <a:pos x="2" y="207"/>
                </a:cxn>
                <a:cxn ang="0">
                  <a:pos x="2" y="207"/>
                </a:cxn>
                <a:cxn ang="0">
                  <a:pos x="2" y="207"/>
                </a:cxn>
                <a:cxn ang="0">
                  <a:pos x="2" y="207"/>
                </a:cxn>
                <a:cxn ang="0">
                  <a:pos x="1" y="209"/>
                </a:cxn>
                <a:cxn ang="0">
                  <a:pos x="1" y="212"/>
                </a:cxn>
                <a:cxn ang="0">
                  <a:pos x="0" y="216"/>
                </a:cxn>
                <a:cxn ang="0">
                  <a:pos x="0" y="220"/>
                </a:cxn>
                <a:cxn ang="0">
                  <a:pos x="1" y="225"/>
                </a:cxn>
                <a:cxn ang="0">
                  <a:pos x="3" y="235"/>
                </a:cxn>
                <a:cxn ang="0">
                  <a:pos x="4" y="244"/>
                </a:cxn>
                <a:cxn ang="0">
                  <a:pos x="6" y="252"/>
                </a:cxn>
                <a:cxn ang="0">
                  <a:pos x="9" y="259"/>
                </a:cxn>
                <a:cxn ang="0">
                  <a:pos x="14" y="265"/>
                </a:cxn>
                <a:cxn ang="0">
                  <a:pos x="20" y="270"/>
                </a:cxn>
                <a:cxn ang="0">
                  <a:pos x="24" y="270"/>
                </a:cxn>
                <a:cxn ang="0">
                  <a:pos x="27" y="270"/>
                </a:cxn>
                <a:cxn ang="0">
                  <a:pos x="30" y="270"/>
                </a:cxn>
                <a:cxn ang="0">
                  <a:pos x="34" y="269"/>
                </a:cxn>
                <a:cxn ang="0">
                  <a:pos x="36" y="269"/>
                </a:cxn>
                <a:cxn ang="0">
                  <a:pos x="36" y="269"/>
                </a:cxn>
                <a:cxn ang="0">
                  <a:pos x="36" y="269"/>
                </a:cxn>
                <a:cxn ang="0">
                  <a:pos x="36" y="269"/>
                </a:cxn>
                <a:cxn ang="0">
                  <a:pos x="36" y="269"/>
                </a:cxn>
                <a:cxn ang="0">
                  <a:pos x="36" y="269"/>
                </a:cxn>
              </a:cxnLst>
              <a:rect l="0" t="0" r="r" b="b"/>
              <a:pathLst>
                <a:path w="55" h="271">
                  <a:moveTo>
                    <a:pt x="54" y="0"/>
                  </a:moveTo>
                  <a:lnTo>
                    <a:pt x="53" y="0"/>
                  </a:lnTo>
                  <a:lnTo>
                    <a:pt x="53" y="1"/>
                  </a:lnTo>
                  <a:lnTo>
                    <a:pt x="53" y="1"/>
                  </a:lnTo>
                  <a:lnTo>
                    <a:pt x="53" y="2"/>
                  </a:lnTo>
                  <a:lnTo>
                    <a:pt x="52" y="2"/>
                  </a:lnTo>
                  <a:lnTo>
                    <a:pt x="52" y="3"/>
                  </a:lnTo>
                  <a:lnTo>
                    <a:pt x="52" y="4"/>
                  </a:lnTo>
                  <a:lnTo>
                    <a:pt x="52" y="5"/>
                  </a:lnTo>
                  <a:lnTo>
                    <a:pt x="51" y="6"/>
                  </a:lnTo>
                  <a:lnTo>
                    <a:pt x="50" y="7"/>
                  </a:lnTo>
                  <a:lnTo>
                    <a:pt x="50" y="8"/>
                  </a:lnTo>
                  <a:lnTo>
                    <a:pt x="50" y="9"/>
                  </a:lnTo>
                  <a:lnTo>
                    <a:pt x="49" y="10"/>
                  </a:lnTo>
                  <a:lnTo>
                    <a:pt x="48" y="12"/>
                  </a:lnTo>
                  <a:lnTo>
                    <a:pt x="48" y="13"/>
                  </a:lnTo>
                  <a:lnTo>
                    <a:pt x="47" y="15"/>
                  </a:lnTo>
                  <a:lnTo>
                    <a:pt x="47" y="16"/>
                  </a:lnTo>
                  <a:lnTo>
                    <a:pt x="46" y="18"/>
                  </a:lnTo>
                  <a:lnTo>
                    <a:pt x="45" y="20"/>
                  </a:lnTo>
                  <a:lnTo>
                    <a:pt x="44" y="21"/>
                  </a:lnTo>
                  <a:lnTo>
                    <a:pt x="44" y="23"/>
                  </a:lnTo>
                  <a:lnTo>
                    <a:pt x="43" y="25"/>
                  </a:lnTo>
                  <a:lnTo>
                    <a:pt x="42" y="26"/>
                  </a:lnTo>
                  <a:lnTo>
                    <a:pt x="42" y="28"/>
                  </a:lnTo>
                  <a:lnTo>
                    <a:pt x="41" y="30"/>
                  </a:lnTo>
                  <a:lnTo>
                    <a:pt x="40" y="32"/>
                  </a:lnTo>
                  <a:lnTo>
                    <a:pt x="39" y="34"/>
                  </a:lnTo>
                  <a:lnTo>
                    <a:pt x="38" y="36"/>
                  </a:lnTo>
                  <a:lnTo>
                    <a:pt x="38" y="38"/>
                  </a:lnTo>
                  <a:lnTo>
                    <a:pt x="37" y="40"/>
                  </a:lnTo>
                  <a:lnTo>
                    <a:pt x="36" y="42"/>
                  </a:lnTo>
                  <a:lnTo>
                    <a:pt x="34" y="45"/>
                  </a:lnTo>
                  <a:lnTo>
                    <a:pt x="34" y="47"/>
                  </a:lnTo>
                  <a:lnTo>
                    <a:pt x="33" y="48"/>
                  </a:lnTo>
                  <a:lnTo>
                    <a:pt x="32" y="50"/>
                  </a:lnTo>
                  <a:lnTo>
                    <a:pt x="32" y="51"/>
                  </a:lnTo>
                  <a:lnTo>
                    <a:pt x="31" y="52"/>
                  </a:lnTo>
                  <a:lnTo>
                    <a:pt x="30" y="54"/>
                  </a:lnTo>
                  <a:lnTo>
                    <a:pt x="30" y="55"/>
                  </a:lnTo>
                  <a:lnTo>
                    <a:pt x="30" y="56"/>
                  </a:lnTo>
                  <a:lnTo>
                    <a:pt x="29" y="57"/>
                  </a:lnTo>
                  <a:lnTo>
                    <a:pt x="29" y="58"/>
                  </a:lnTo>
                  <a:lnTo>
                    <a:pt x="28" y="59"/>
                  </a:lnTo>
                  <a:lnTo>
                    <a:pt x="28" y="60"/>
                  </a:lnTo>
                  <a:lnTo>
                    <a:pt x="28" y="61"/>
                  </a:lnTo>
                  <a:lnTo>
                    <a:pt x="27" y="62"/>
                  </a:lnTo>
                  <a:lnTo>
                    <a:pt x="27" y="63"/>
                  </a:lnTo>
                  <a:lnTo>
                    <a:pt x="26" y="64"/>
                  </a:lnTo>
                  <a:lnTo>
                    <a:pt x="26" y="65"/>
                  </a:lnTo>
                  <a:lnTo>
                    <a:pt x="25" y="66"/>
                  </a:lnTo>
                  <a:lnTo>
                    <a:pt x="25" y="67"/>
                  </a:lnTo>
                  <a:lnTo>
                    <a:pt x="24" y="68"/>
                  </a:lnTo>
                  <a:lnTo>
                    <a:pt x="24" y="69"/>
                  </a:lnTo>
                  <a:lnTo>
                    <a:pt x="24" y="70"/>
                  </a:lnTo>
                  <a:lnTo>
                    <a:pt x="23" y="72"/>
                  </a:lnTo>
                  <a:lnTo>
                    <a:pt x="22" y="73"/>
                  </a:lnTo>
                  <a:lnTo>
                    <a:pt x="22" y="74"/>
                  </a:lnTo>
                  <a:lnTo>
                    <a:pt x="21" y="76"/>
                  </a:lnTo>
                  <a:lnTo>
                    <a:pt x="21" y="77"/>
                  </a:lnTo>
                  <a:lnTo>
                    <a:pt x="20" y="79"/>
                  </a:lnTo>
                  <a:lnTo>
                    <a:pt x="19" y="81"/>
                  </a:lnTo>
                  <a:lnTo>
                    <a:pt x="19" y="83"/>
                  </a:lnTo>
                  <a:lnTo>
                    <a:pt x="17" y="86"/>
                  </a:lnTo>
                  <a:lnTo>
                    <a:pt x="16" y="88"/>
                  </a:lnTo>
                  <a:lnTo>
                    <a:pt x="16" y="90"/>
                  </a:lnTo>
                  <a:lnTo>
                    <a:pt x="15" y="91"/>
                  </a:lnTo>
                  <a:lnTo>
                    <a:pt x="14" y="92"/>
                  </a:lnTo>
                  <a:lnTo>
                    <a:pt x="13" y="94"/>
                  </a:lnTo>
                  <a:lnTo>
                    <a:pt x="13" y="95"/>
                  </a:lnTo>
                  <a:lnTo>
                    <a:pt x="12" y="96"/>
                  </a:lnTo>
                  <a:lnTo>
                    <a:pt x="12" y="97"/>
                  </a:lnTo>
                  <a:lnTo>
                    <a:pt x="11" y="98"/>
                  </a:lnTo>
                  <a:lnTo>
                    <a:pt x="10" y="99"/>
                  </a:lnTo>
                  <a:lnTo>
                    <a:pt x="10" y="100"/>
                  </a:lnTo>
                  <a:lnTo>
                    <a:pt x="9" y="101"/>
                  </a:lnTo>
                  <a:lnTo>
                    <a:pt x="9" y="102"/>
                  </a:lnTo>
                  <a:lnTo>
                    <a:pt x="8" y="103"/>
                  </a:lnTo>
                  <a:lnTo>
                    <a:pt x="8" y="104"/>
                  </a:lnTo>
                  <a:lnTo>
                    <a:pt x="7" y="105"/>
                  </a:lnTo>
                  <a:lnTo>
                    <a:pt x="7" y="106"/>
                  </a:lnTo>
                  <a:lnTo>
                    <a:pt x="6" y="107"/>
                  </a:lnTo>
                  <a:lnTo>
                    <a:pt x="6" y="108"/>
                  </a:lnTo>
                  <a:lnTo>
                    <a:pt x="5" y="109"/>
                  </a:lnTo>
                  <a:lnTo>
                    <a:pt x="5" y="110"/>
                  </a:lnTo>
                  <a:lnTo>
                    <a:pt x="4" y="111"/>
                  </a:lnTo>
                  <a:lnTo>
                    <a:pt x="4" y="112"/>
                  </a:lnTo>
                  <a:lnTo>
                    <a:pt x="4" y="114"/>
                  </a:lnTo>
                  <a:lnTo>
                    <a:pt x="3" y="115"/>
                  </a:lnTo>
                  <a:lnTo>
                    <a:pt x="3" y="117"/>
                  </a:lnTo>
                  <a:lnTo>
                    <a:pt x="2" y="118"/>
                  </a:lnTo>
                  <a:lnTo>
                    <a:pt x="2" y="120"/>
                  </a:lnTo>
                  <a:lnTo>
                    <a:pt x="2" y="122"/>
                  </a:lnTo>
                  <a:lnTo>
                    <a:pt x="2" y="124"/>
                  </a:lnTo>
                  <a:lnTo>
                    <a:pt x="1" y="128"/>
                  </a:lnTo>
                  <a:lnTo>
                    <a:pt x="0" y="129"/>
                  </a:lnTo>
                  <a:lnTo>
                    <a:pt x="0" y="131"/>
                  </a:lnTo>
                  <a:lnTo>
                    <a:pt x="0" y="132"/>
                  </a:lnTo>
                  <a:lnTo>
                    <a:pt x="0" y="133"/>
                  </a:lnTo>
                  <a:lnTo>
                    <a:pt x="0" y="134"/>
                  </a:lnTo>
                  <a:lnTo>
                    <a:pt x="0" y="136"/>
                  </a:lnTo>
                  <a:lnTo>
                    <a:pt x="0" y="137"/>
                  </a:lnTo>
                  <a:lnTo>
                    <a:pt x="0" y="138"/>
                  </a:lnTo>
                  <a:lnTo>
                    <a:pt x="0" y="139"/>
                  </a:lnTo>
                  <a:lnTo>
                    <a:pt x="0" y="140"/>
                  </a:lnTo>
                  <a:lnTo>
                    <a:pt x="0" y="141"/>
                  </a:lnTo>
                  <a:lnTo>
                    <a:pt x="0" y="142"/>
                  </a:lnTo>
                  <a:lnTo>
                    <a:pt x="0" y="143"/>
                  </a:lnTo>
                  <a:lnTo>
                    <a:pt x="0" y="144"/>
                  </a:lnTo>
                  <a:lnTo>
                    <a:pt x="0" y="145"/>
                  </a:lnTo>
                  <a:lnTo>
                    <a:pt x="0" y="146"/>
                  </a:lnTo>
                  <a:lnTo>
                    <a:pt x="0" y="147"/>
                  </a:lnTo>
                  <a:lnTo>
                    <a:pt x="0" y="148"/>
                  </a:lnTo>
                  <a:lnTo>
                    <a:pt x="0" y="149"/>
                  </a:lnTo>
                  <a:lnTo>
                    <a:pt x="0" y="150"/>
                  </a:lnTo>
                  <a:lnTo>
                    <a:pt x="1" y="152"/>
                  </a:lnTo>
                  <a:lnTo>
                    <a:pt x="1" y="153"/>
                  </a:lnTo>
                  <a:lnTo>
                    <a:pt x="1" y="154"/>
                  </a:lnTo>
                  <a:lnTo>
                    <a:pt x="1" y="156"/>
                  </a:lnTo>
                  <a:lnTo>
                    <a:pt x="1" y="157"/>
                  </a:lnTo>
                  <a:lnTo>
                    <a:pt x="1" y="158"/>
                  </a:lnTo>
                  <a:lnTo>
                    <a:pt x="1" y="160"/>
                  </a:lnTo>
                  <a:lnTo>
                    <a:pt x="1" y="162"/>
                  </a:lnTo>
                  <a:lnTo>
                    <a:pt x="1" y="164"/>
                  </a:lnTo>
                  <a:lnTo>
                    <a:pt x="2" y="166"/>
                  </a:lnTo>
                  <a:lnTo>
                    <a:pt x="2" y="167"/>
                  </a:lnTo>
                  <a:lnTo>
                    <a:pt x="2" y="168"/>
                  </a:lnTo>
                  <a:lnTo>
                    <a:pt x="2" y="169"/>
                  </a:lnTo>
                  <a:lnTo>
                    <a:pt x="2" y="169"/>
                  </a:lnTo>
                  <a:lnTo>
                    <a:pt x="2" y="170"/>
                  </a:lnTo>
                  <a:lnTo>
                    <a:pt x="2" y="171"/>
                  </a:lnTo>
                  <a:lnTo>
                    <a:pt x="2" y="171"/>
                  </a:lnTo>
                  <a:lnTo>
                    <a:pt x="2" y="172"/>
                  </a:lnTo>
                  <a:lnTo>
                    <a:pt x="2" y="172"/>
                  </a:lnTo>
                  <a:lnTo>
                    <a:pt x="2" y="173"/>
                  </a:lnTo>
                  <a:lnTo>
                    <a:pt x="2" y="174"/>
                  </a:lnTo>
                  <a:lnTo>
                    <a:pt x="2" y="174"/>
                  </a:lnTo>
                  <a:lnTo>
                    <a:pt x="2" y="174"/>
                  </a:lnTo>
                  <a:lnTo>
                    <a:pt x="2" y="175"/>
                  </a:lnTo>
                  <a:lnTo>
                    <a:pt x="2" y="176"/>
                  </a:lnTo>
                  <a:lnTo>
                    <a:pt x="2" y="176"/>
                  </a:lnTo>
                  <a:lnTo>
                    <a:pt x="2" y="176"/>
                  </a:lnTo>
                  <a:lnTo>
                    <a:pt x="2" y="177"/>
                  </a:lnTo>
                  <a:lnTo>
                    <a:pt x="2" y="177"/>
                  </a:lnTo>
                  <a:lnTo>
                    <a:pt x="2" y="178"/>
                  </a:lnTo>
                  <a:lnTo>
                    <a:pt x="2" y="178"/>
                  </a:lnTo>
                  <a:lnTo>
                    <a:pt x="2" y="179"/>
                  </a:lnTo>
                  <a:lnTo>
                    <a:pt x="2" y="180"/>
                  </a:lnTo>
                  <a:lnTo>
                    <a:pt x="2" y="180"/>
                  </a:lnTo>
                  <a:lnTo>
                    <a:pt x="2" y="181"/>
                  </a:lnTo>
                  <a:lnTo>
                    <a:pt x="2" y="182"/>
                  </a:lnTo>
                  <a:lnTo>
                    <a:pt x="2" y="182"/>
                  </a:lnTo>
                  <a:lnTo>
                    <a:pt x="2" y="183"/>
                  </a:lnTo>
                  <a:lnTo>
                    <a:pt x="2" y="184"/>
                  </a:lnTo>
                  <a:lnTo>
                    <a:pt x="2" y="185"/>
                  </a:lnTo>
                  <a:lnTo>
                    <a:pt x="2" y="186"/>
                  </a:lnTo>
                  <a:lnTo>
                    <a:pt x="2" y="188"/>
                  </a:lnTo>
                  <a:lnTo>
                    <a:pt x="2" y="188"/>
                  </a:lnTo>
                  <a:lnTo>
                    <a:pt x="2" y="190"/>
                  </a:lnTo>
                  <a:lnTo>
                    <a:pt x="2" y="190"/>
                  </a:lnTo>
                  <a:lnTo>
                    <a:pt x="2" y="191"/>
                  </a:lnTo>
                  <a:lnTo>
                    <a:pt x="2" y="192"/>
                  </a:lnTo>
                  <a:lnTo>
                    <a:pt x="2" y="193"/>
                  </a:lnTo>
                  <a:lnTo>
                    <a:pt x="2" y="194"/>
                  </a:lnTo>
                  <a:lnTo>
                    <a:pt x="2" y="194"/>
                  </a:lnTo>
                  <a:lnTo>
                    <a:pt x="2" y="195"/>
                  </a:lnTo>
                  <a:lnTo>
                    <a:pt x="2" y="196"/>
                  </a:lnTo>
                  <a:lnTo>
                    <a:pt x="2" y="196"/>
                  </a:lnTo>
                  <a:lnTo>
                    <a:pt x="2" y="197"/>
                  </a:lnTo>
                  <a:lnTo>
                    <a:pt x="2" y="198"/>
                  </a:lnTo>
                  <a:lnTo>
                    <a:pt x="2" y="198"/>
                  </a:lnTo>
                  <a:lnTo>
                    <a:pt x="2" y="199"/>
                  </a:lnTo>
                  <a:lnTo>
                    <a:pt x="2" y="199"/>
                  </a:lnTo>
                  <a:lnTo>
                    <a:pt x="2" y="200"/>
                  </a:lnTo>
                  <a:lnTo>
                    <a:pt x="2" y="200"/>
                  </a:lnTo>
                  <a:lnTo>
                    <a:pt x="2" y="201"/>
                  </a:lnTo>
                  <a:lnTo>
                    <a:pt x="2" y="202"/>
                  </a:lnTo>
                  <a:lnTo>
                    <a:pt x="2" y="202"/>
                  </a:lnTo>
                  <a:lnTo>
                    <a:pt x="2" y="203"/>
                  </a:lnTo>
                  <a:lnTo>
                    <a:pt x="2" y="203"/>
                  </a:lnTo>
                  <a:lnTo>
                    <a:pt x="2" y="204"/>
                  </a:lnTo>
                  <a:lnTo>
                    <a:pt x="2" y="204"/>
                  </a:lnTo>
                  <a:lnTo>
                    <a:pt x="2" y="205"/>
                  </a:lnTo>
                  <a:lnTo>
                    <a:pt x="2" y="206"/>
                  </a:lnTo>
                  <a:lnTo>
                    <a:pt x="2" y="206"/>
                  </a:lnTo>
                  <a:lnTo>
                    <a:pt x="2" y="206"/>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1" y="208"/>
                  </a:lnTo>
                  <a:lnTo>
                    <a:pt x="1" y="208"/>
                  </a:lnTo>
                  <a:lnTo>
                    <a:pt x="1" y="209"/>
                  </a:lnTo>
                  <a:lnTo>
                    <a:pt x="1" y="209"/>
                  </a:lnTo>
                  <a:lnTo>
                    <a:pt x="1" y="210"/>
                  </a:lnTo>
                  <a:lnTo>
                    <a:pt x="1" y="210"/>
                  </a:lnTo>
                  <a:lnTo>
                    <a:pt x="1" y="211"/>
                  </a:lnTo>
                  <a:lnTo>
                    <a:pt x="1" y="211"/>
                  </a:lnTo>
                  <a:lnTo>
                    <a:pt x="1" y="212"/>
                  </a:lnTo>
                  <a:lnTo>
                    <a:pt x="1" y="212"/>
                  </a:lnTo>
                  <a:lnTo>
                    <a:pt x="1" y="213"/>
                  </a:lnTo>
                  <a:lnTo>
                    <a:pt x="1" y="214"/>
                  </a:lnTo>
                  <a:lnTo>
                    <a:pt x="1" y="214"/>
                  </a:lnTo>
                  <a:lnTo>
                    <a:pt x="1" y="215"/>
                  </a:lnTo>
                  <a:lnTo>
                    <a:pt x="1" y="215"/>
                  </a:lnTo>
                  <a:lnTo>
                    <a:pt x="0" y="216"/>
                  </a:lnTo>
                  <a:lnTo>
                    <a:pt x="0" y="216"/>
                  </a:lnTo>
                  <a:lnTo>
                    <a:pt x="0" y="217"/>
                  </a:lnTo>
                  <a:lnTo>
                    <a:pt x="0" y="218"/>
                  </a:lnTo>
                  <a:lnTo>
                    <a:pt x="0" y="218"/>
                  </a:lnTo>
                  <a:lnTo>
                    <a:pt x="0" y="219"/>
                  </a:lnTo>
                  <a:lnTo>
                    <a:pt x="0" y="220"/>
                  </a:lnTo>
                  <a:lnTo>
                    <a:pt x="0" y="221"/>
                  </a:lnTo>
                  <a:lnTo>
                    <a:pt x="0" y="222"/>
                  </a:lnTo>
                  <a:lnTo>
                    <a:pt x="1" y="222"/>
                  </a:lnTo>
                  <a:lnTo>
                    <a:pt x="1" y="223"/>
                  </a:lnTo>
                  <a:lnTo>
                    <a:pt x="1" y="224"/>
                  </a:lnTo>
                  <a:lnTo>
                    <a:pt x="1" y="225"/>
                  </a:lnTo>
                  <a:lnTo>
                    <a:pt x="1" y="226"/>
                  </a:lnTo>
                  <a:lnTo>
                    <a:pt x="1" y="226"/>
                  </a:lnTo>
                  <a:lnTo>
                    <a:pt x="2" y="228"/>
                  </a:lnTo>
                  <a:lnTo>
                    <a:pt x="2" y="231"/>
                  </a:lnTo>
                  <a:lnTo>
                    <a:pt x="2" y="233"/>
                  </a:lnTo>
                  <a:lnTo>
                    <a:pt x="3" y="235"/>
                  </a:lnTo>
                  <a:lnTo>
                    <a:pt x="3" y="237"/>
                  </a:lnTo>
                  <a:lnTo>
                    <a:pt x="3" y="238"/>
                  </a:lnTo>
                  <a:lnTo>
                    <a:pt x="4" y="240"/>
                  </a:lnTo>
                  <a:lnTo>
                    <a:pt x="4" y="242"/>
                  </a:lnTo>
                  <a:lnTo>
                    <a:pt x="4" y="243"/>
                  </a:lnTo>
                  <a:lnTo>
                    <a:pt x="4" y="244"/>
                  </a:lnTo>
                  <a:lnTo>
                    <a:pt x="4" y="246"/>
                  </a:lnTo>
                  <a:lnTo>
                    <a:pt x="5" y="247"/>
                  </a:lnTo>
                  <a:lnTo>
                    <a:pt x="5" y="248"/>
                  </a:lnTo>
                  <a:lnTo>
                    <a:pt x="5" y="250"/>
                  </a:lnTo>
                  <a:lnTo>
                    <a:pt x="6" y="251"/>
                  </a:lnTo>
                  <a:lnTo>
                    <a:pt x="6" y="252"/>
                  </a:lnTo>
                  <a:lnTo>
                    <a:pt x="6" y="253"/>
                  </a:lnTo>
                  <a:lnTo>
                    <a:pt x="7" y="254"/>
                  </a:lnTo>
                  <a:lnTo>
                    <a:pt x="7" y="256"/>
                  </a:lnTo>
                  <a:lnTo>
                    <a:pt x="8" y="257"/>
                  </a:lnTo>
                  <a:lnTo>
                    <a:pt x="8" y="258"/>
                  </a:lnTo>
                  <a:lnTo>
                    <a:pt x="9" y="259"/>
                  </a:lnTo>
                  <a:lnTo>
                    <a:pt x="10" y="260"/>
                  </a:lnTo>
                  <a:lnTo>
                    <a:pt x="10" y="261"/>
                  </a:lnTo>
                  <a:lnTo>
                    <a:pt x="11" y="262"/>
                  </a:lnTo>
                  <a:lnTo>
                    <a:pt x="12" y="263"/>
                  </a:lnTo>
                  <a:lnTo>
                    <a:pt x="13" y="264"/>
                  </a:lnTo>
                  <a:lnTo>
                    <a:pt x="14" y="265"/>
                  </a:lnTo>
                  <a:lnTo>
                    <a:pt x="15" y="266"/>
                  </a:lnTo>
                  <a:lnTo>
                    <a:pt x="16" y="267"/>
                  </a:lnTo>
                  <a:lnTo>
                    <a:pt x="17" y="268"/>
                  </a:lnTo>
                  <a:lnTo>
                    <a:pt x="19" y="269"/>
                  </a:lnTo>
                  <a:lnTo>
                    <a:pt x="20" y="269"/>
                  </a:lnTo>
                  <a:lnTo>
                    <a:pt x="20" y="270"/>
                  </a:lnTo>
                  <a:lnTo>
                    <a:pt x="21" y="270"/>
                  </a:lnTo>
                  <a:lnTo>
                    <a:pt x="22" y="270"/>
                  </a:lnTo>
                  <a:lnTo>
                    <a:pt x="22" y="270"/>
                  </a:lnTo>
                  <a:lnTo>
                    <a:pt x="23" y="270"/>
                  </a:lnTo>
                  <a:lnTo>
                    <a:pt x="23" y="270"/>
                  </a:lnTo>
                  <a:lnTo>
                    <a:pt x="24" y="270"/>
                  </a:lnTo>
                  <a:lnTo>
                    <a:pt x="24" y="270"/>
                  </a:lnTo>
                  <a:lnTo>
                    <a:pt x="25" y="270"/>
                  </a:lnTo>
                  <a:lnTo>
                    <a:pt x="26" y="270"/>
                  </a:lnTo>
                  <a:lnTo>
                    <a:pt x="26" y="270"/>
                  </a:lnTo>
                  <a:lnTo>
                    <a:pt x="27" y="270"/>
                  </a:lnTo>
                  <a:lnTo>
                    <a:pt x="27" y="270"/>
                  </a:lnTo>
                  <a:lnTo>
                    <a:pt x="28" y="270"/>
                  </a:lnTo>
                  <a:lnTo>
                    <a:pt x="28" y="270"/>
                  </a:lnTo>
                  <a:lnTo>
                    <a:pt x="29" y="270"/>
                  </a:lnTo>
                  <a:lnTo>
                    <a:pt x="30" y="270"/>
                  </a:lnTo>
                  <a:lnTo>
                    <a:pt x="30" y="270"/>
                  </a:lnTo>
                  <a:lnTo>
                    <a:pt x="30" y="270"/>
                  </a:lnTo>
                  <a:lnTo>
                    <a:pt x="31" y="270"/>
                  </a:lnTo>
                  <a:lnTo>
                    <a:pt x="32" y="269"/>
                  </a:lnTo>
                  <a:lnTo>
                    <a:pt x="32" y="269"/>
                  </a:lnTo>
                  <a:lnTo>
                    <a:pt x="32" y="269"/>
                  </a:lnTo>
                  <a:lnTo>
                    <a:pt x="33" y="269"/>
                  </a:lnTo>
                  <a:lnTo>
                    <a:pt x="34" y="269"/>
                  </a:lnTo>
                  <a:lnTo>
                    <a:pt x="34" y="269"/>
                  </a:lnTo>
                  <a:lnTo>
                    <a:pt x="34" y="269"/>
                  </a:lnTo>
                  <a:lnTo>
                    <a:pt x="35" y="269"/>
                  </a:lnTo>
                  <a:lnTo>
                    <a:pt x="35"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62" name="Freeform 78"/>
            <p:cNvSpPr>
              <a:spLocks/>
            </p:cNvSpPr>
            <p:nvPr/>
          </p:nvSpPr>
          <p:spPr bwMode="auto">
            <a:xfrm>
              <a:off x="1586" y="1654"/>
              <a:ext cx="129" cy="498"/>
            </a:xfrm>
            <a:custGeom>
              <a:avLst/>
              <a:gdLst/>
              <a:ahLst/>
              <a:cxnLst>
                <a:cxn ang="0">
                  <a:pos x="56" y="1"/>
                </a:cxn>
                <a:cxn ang="0">
                  <a:pos x="50" y="0"/>
                </a:cxn>
                <a:cxn ang="0">
                  <a:pos x="44" y="0"/>
                </a:cxn>
                <a:cxn ang="0">
                  <a:pos x="36" y="4"/>
                </a:cxn>
                <a:cxn ang="0">
                  <a:pos x="30" y="8"/>
                </a:cxn>
                <a:cxn ang="0">
                  <a:pos x="27" y="13"/>
                </a:cxn>
                <a:cxn ang="0">
                  <a:pos x="24" y="22"/>
                </a:cxn>
                <a:cxn ang="0">
                  <a:pos x="20" y="35"/>
                </a:cxn>
                <a:cxn ang="0">
                  <a:pos x="22" y="44"/>
                </a:cxn>
                <a:cxn ang="0">
                  <a:pos x="23" y="56"/>
                </a:cxn>
                <a:cxn ang="0">
                  <a:pos x="24" y="68"/>
                </a:cxn>
                <a:cxn ang="0">
                  <a:pos x="24" y="73"/>
                </a:cxn>
                <a:cxn ang="0">
                  <a:pos x="24" y="78"/>
                </a:cxn>
                <a:cxn ang="0">
                  <a:pos x="24" y="86"/>
                </a:cxn>
                <a:cxn ang="0">
                  <a:pos x="24" y="92"/>
                </a:cxn>
                <a:cxn ang="0">
                  <a:pos x="24" y="96"/>
                </a:cxn>
                <a:cxn ang="0">
                  <a:pos x="24" y="102"/>
                </a:cxn>
                <a:cxn ang="0">
                  <a:pos x="20" y="116"/>
                </a:cxn>
                <a:cxn ang="0">
                  <a:pos x="15" y="125"/>
                </a:cxn>
                <a:cxn ang="0">
                  <a:pos x="10" y="134"/>
                </a:cxn>
                <a:cxn ang="0">
                  <a:pos x="5" y="153"/>
                </a:cxn>
                <a:cxn ang="0">
                  <a:pos x="4" y="170"/>
                </a:cxn>
                <a:cxn ang="0">
                  <a:pos x="5" y="184"/>
                </a:cxn>
                <a:cxn ang="0">
                  <a:pos x="6" y="202"/>
                </a:cxn>
                <a:cxn ang="0">
                  <a:pos x="6" y="214"/>
                </a:cxn>
                <a:cxn ang="0">
                  <a:pos x="6" y="218"/>
                </a:cxn>
                <a:cxn ang="0">
                  <a:pos x="6" y="223"/>
                </a:cxn>
                <a:cxn ang="0">
                  <a:pos x="6" y="232"/>
                </a:cxn>
                <a:cxn ang="0">
                  <a:pos x="6" y="237"/>
                </a:cxn>
                <a:cxn ang="0">
                  <a:pos x="6" y="242"/>
                </a:cxn>
                <a:cxn ang="0">
                  <a:pos x="6" y="248"/>
                </a:cxn>
                <a:cxn ang="0">
                  <a:pos x="4" y="271"/>
                </a:cxn>
                <a:cxn ang="0">
                  <a:pos x="1" y="288"/>
                </a:cxn>
                <a:cxn ang="0">
                  <a:pos x="2" y="302"/>
                </a:cxn>
                <a:cxn ang="0">
                  <a:pos x="15" y="320"/>
                </a:cxn>
                <a:cxn ang="0">
                  <a:pos x="36" y="322"/>
                </a:cxn>
                <a:cxn ang="0">
                  <a:pos x="57" y="320"/>
                </a:cxn>
                <a:cxn ang="0">
                  <a:pos x="76" y="332"/>
                </a:cxn>
                <a:cxn ang="0">
                  <a:pos x="77" y="337"/>
                </a:cxn>
                <a:cxn ang="0">
                  <a:pos x="76" y="342"/>
                </a:cxn>
                <a:cxn ang="0">
                  <a:pos x="75" y="349"/>
                </a:cxn>
                <a:cxn ang="0">
                  <a:pos x="78" y="362"/>
                </a:cxn>
                <a:cxn ang="0">
                  <a:pos x="84" y="372"/>
                </a:cxn>
                <a:cxn ang="0">
                  <a:pos x="89" y="381"/>
                </a:cxn>
                <a:cxn ang="0">
                  <a:pos x="93" y="397"/>
                </a:cxn>
                <a:cxn ang="0">
                  <a:pos x="94" y="408"/>
                </a:cxn>
                <a:cxn ang="0">
                  <a:pos x="94" y="418"/>
                </a:cxn>
                <a:cxn ang="0">
                  <a:pos x="93" y="430"/>
                </a:cxn>
                <a:cxn ang="0">
                  <a:pos x="92" y="440"/>
                </a:cxn>
                <a:cxn ang="0">
                  <a:pos x="92" y="446"/>
                </a:cxn>
                <a:cxn ang="0">
                  <a:pos x="91" y="450"/>
                </a:cxn>
                <a:cxn ang="0">
                  <a:pos x="94" y="458"/>
                </a:cxn>
                <a:cxn ang="0">
                  <a:pos x="98" y="465"/>
                </a:cxn>
                <a:cxn ang="0">
                  <a:pos x="102" y="469"/>
                </a:cxn>
                <a:cxn ang="0">
                  <a:pos x="108" y="474"/>
                </a:cxn>
                <a:cxn ang="0">
                  <a:pos x="116" y="484"/>
                </a:cxn>
                <a:cxn ang="0">
                  <a:pos x="122" y="491"/>
                </a:cxn>
                <a:cxn ang="0">
                  <a:pos x="126" y="496"/>
                </a:cxn>
              </a:cxnLst>
              <a:rect l="0" t="0" r="r" b="b"/>
              <a:pathLst>
                <a:path w="129" h="498">
                  <a:moveTo>
                    <a:pt x="58" y="2"/>
                  </a:moveTo>
                  <a:lnTo>
                    <a:pt x="58" y="1"/>
                  </a:lnTo>
                  <a:lnTo>
                    <a:pt x="58" y="1"/>
                  </a:lnTo>
                  <a:lnTo>
                    <a:pt x="57" y="1"/>
                  </a:lnTo>
                  <a:lnTo>
                    <a:pt x="57" y="1"/>
                  </a:lnTo>
                  <a:lnTo>
                    <a:pt x="57" y="1"/>
                  </a:lnTo>
                  <a:lnTo>
                    <a:pt x="56" y="1"/>
                  </a:lnTo>
                  <a:lnTo>
                    <a:pt x="56" y="1"/>
                  </a:lnTo>
                  <a:lnTo>
                    <a:pt x="56" y="1"/>
                  </a:lnTo>
                  <a:lnTo>
                    <a:pt x="55" y="0"/>
                  </a:lnTo>
                  <a:lnTo>
                    <a:pt x="55" y="0"/>
                  </a:lnTo>
                  <a:lnTo>
                    <a:pt x="54" y="0"/>
                  </a:lnTo>
                  <a:lnTo>
                    <a:pt x="54" y="0"/>
                  </a:lnTo>
                  <a:lnTo>
                    <a:pt x="53" y="0"/>
                  </a:lnTo>
                  <a:lnTo>
                    <a:pt x="52" y="0"/>
                  </a:lnTo>
                  <a:lnTo>
                    <a:pt x="52" y="0"/>
                  </a:lnTo>
                  <a:lnTo>
                    <a:pt x="51" y="0"/>
                  </a:lnTo>
                  <a:lnTo>
                    <a:pt x="50" y="0"/>
                  </a:lnTo>
                  <a:lnTo>
                    <a:pt x="50" y="0"/>
                  </a:lnTo>
                  <a:lnTo>
                    <a:pt x="49" y="0"/>
                  </a:lnTo>
                  <a:lnTo>
                    <a:pt x="48" y="0"/>
                  </a:lnTo>
                  <a:lnTo>
                    <a:pt x="48" y="0"/>
                  </a:lnTo>
                  <a:lnTo>
                    <a:pt x="47" y="0"/>
                  </a:lnTo>
                  <a:lnTo>
                    <a:pt x="46" y="0"/>
                  </a:lnTo>
                  <a:lnTo>
                    <a:pt x="46" y="0"/>
                  </a:lnTo>
                  <a:lnTo>
                    <a:pt x="45" y="0"/>
                  </a:lnTo>
                  <a:lnTo>
                    <a:pt x="44" y="0"/>
                  </a:lnTo>
                  <a:lnTo>
                    <a:pt x="43" y="0"/>
                  </a:lnTo>
                  <a:lnTo>
                    <a:pt x="43" y="0"/>
                  </a:lnTo>
                  <a:lnTo>
                    <a:pt x="42" y="1"/>
                  </a:lnTo>
                  <a:lnTo>
                    <a:pt x="41" y="1"/>
                  </a:lnTo>
                  <a:lnTo>
                    <a:pt x="41" y="2"/>
                  </a:lnTo>
                  <a:lnTo>
                    <a:pt x="39" y="2"/>
                  </a:lnTo>
                  <a:lnTo>
                    <a:pt x="38" y="3"/>
                  </a:lnTo>
                  <a:lnTo>
                    <a:pt x="37" y="3"/>
                  </a:lnTo>
                  <a:lnTo>
                    <a:pt x="36" y="4"/>
                  </a:lnTo>
                  <a:lnTo>
                    <a:pt x="36" y="4"/>
                  </a:lnTo>
                  <a:lnTo>
                    <a:pt x="35" y="4"/>
                  </a:lnTo>
                  <a:lnTo>
                    <a:pt x="34" y="5"/>
                  </a:lnTo>
                  <a:lnTo>
                    <a:pt x="34" y="5"/>
                  </a:lnTo>
                  <a:lnTo>
                    <a:pt x="33" y="6"/>
                  </a:lnTo>
                  <a:lnTo>
                    <a:pt x="32" y="6"/>
                  </a:lnTo>
                  <a:lnTo>
                    <a:pt x="32" y="7"/>
                  </a:lnTo>
                  <a:lnTo>
                    <a:pt x="31" y="7"/>
                  </a:lnTo>
                  <a:lnTo>
                    <a:pt x="30" y="8"/>
                  </a:lnTo>
                  <a:lnTo>
                    <a:pt x="30" y="8"/>
                  </a:lnTo>
                  <a:lnTo>
                    <a:pt x="30" y="9"/>
                  </a:lnTo>
                  <a:lnTo>
                    <a:pt x="29" y="9"/>
                  </a:lnTo>
                  <a:lnTo>
                    <a:pt x="29" y="10"/>
                  </a:lnTo>
                  <a:lnTo>
                    <a:pt x="28" y="10"/>
                  </a:lnTo>
                  <a:lnTo>
                    <a:pt x="28" y="11"/>
                  </a:lnTo>
                  <a:lnTo>
                    <a:pt x="28" y="12"/>
                  </a:lnTo>
                  <a:lnTo>
                    <a:pt x="27" y="12"/>
                  </a:lnTo>
                  <a:lnTo>
                    <a:pt x="27" y="13"/>
                  </a:lnTo>
                  <a:lnTo>
                    <a:pt x="26" y="14"/>
                  </a:lnTo>
                  <a:lnTo>
                    <a:pt x="26" y="15"/>
                  </a:lnTo>
                  <a:lnTo>
                    <a:pt x="26" y="16"/>
                  </a:lnTo>
                  <a:lnTo>
                    <a:pt x="25" y="16"/>
                  </a:lnTo>
                  <a:lnTo>
                    <a:pt x="25" y="18"/>
                  </a:lnTo>
                  <a:lnTo>
                    <a:pt x="24" y="18"/>
                  </a:lnTo>
                  <a:lnTo>
                    <a:pt x="24" y="20"/>
                  </a:lnTo>
                  <a:lnTo>
                    <a:pt x="24" y="21"/>
                  </a:lnTo>
                  <a:lnTo>
                    <a:pt x="24" y="22"/>
                  </a:lnTo>
                  <a:lnTo>
                    <a:pt x="22" y="25"/>
                  </a:lnTo>
                  <a:lnTo>
                    <a:pt x="22" y="26"/>
                  </a:lnTo>
                  <a:lnTo>
                    <a:pt x="22" y="28"/>
                  </a:lnTo>
                  <a:lnTo>
                    <a:pt x="21" y="29"/>
                  </a:lnTo>
                  <a:lnTo>
                    <a:pt x="21" y="30"/>
                  </a:lnTo>
                  <a:lnTo>
                    <a:pt x="21" y="32"/>
                  </a:lnTo>
                  <a:lnTo>
                    <a:pt x="21" y="33"/>
                  </a:lnTo>
                  <a:lnTo>
                    <a:pt x="21" y="34"/>
                  </a:lnTo>
                  <a:lnTo>
                    <a:pt x="20" y="35"/>
                  </a:lnTo>
                  <a:lnTo>
                    <a:pt x="20" y="36"/>
                  </a:lnTo>
                  <a:lnTo>
                    <a:pt x="20" y="37"/>
                  </a:lnTo>
                  <a:lnTo>
                    <a:pt x="21" y="38"/>
                  </a:lnTo>
                  <a:lnTo>
                    <a:pt x="21" y="39"/>
                  </a:lnTo>
                  <a:lnTo>
                    <a:pt x="21" y="40"/>
                  </a:lnTo>
                  <a:lnTo>
                    <a:pt x="21" y="41"/>
                  </a:lnTo>
                  <a:lnTo>
                    <a:pt x="21" y="42"/>
                  </a:lnTo>
                  <a:lnTo>
                    <a:pt x="21" y="43"/>
                  </a:lnTo>
                  <a:lnTo>
                    <a:pt x="22" y="44"/>
                  </a:lnTo>
                  <a:lnTo>
                    <a:pt x="22" y="46"/>
                  </a:lnTo>
                  <a:lnTo>
                    <a:pt x="22" y="46"/>
                  </a:lnTo>
                  <a:lnTo>
                    <a:pt x="22" y="48"/>
                  </a:lnTo>
                  <a:lnTo>
                    <a:pt x="22" y="49"/>
                  </a:lnTo>
                  <a:lnTo>
                    <a:pt x="22" y="50"/>
                  </a:lnTo>
                  <a:lnTo>
                    <a:pt x="23" y="52"/>
                  </a:lnTo>
                  <a:lnTo>
                    <a:pt x="23" y="53"/>
                  </a:lnTo>
                  <a:lnTo>
                    <a:pt x="23" y="54"/>
                  </a:lnTo>
                  <a:lnTo>
                    <a:pt x="23" y="56"/>
                  </a:lnTo>
                  <a:lnTo>
                    <a:pt x="23" y="58"/>
                  </a:lnTo>
                  <a:lnTo>
                    <a:pt x="23" y="59"/>
                  </a:lnTo>
                  <a:lnTo>
                    <a:pt x="23" y="61"/>
                  </a:lnTo>
                  <a:lnTo>
                    <a:pt x="24" y="63"/>
                  </a:lnTo>
                  <a:lnTo>
                    <a:pt x="24" y="65"/>
                  </a:lnTo>
                  <a:lnTo>
                    <a:pt x="24" y="66"/>
                  </a:lnTo>
                  <a:lnTo>
                    <a:pt x="24" y="66"/>
                  </a:lnTo>
                  <a:lnTo>
                    <a:pt x="24" y="67"/>
                  </a:lnTo>
                  <a:lnTo>
                    <a:pt x="24" y="68"/>
                  </a:lnTo>
                  <a:lnTo>
                    <a:pt x="24" y="68"/>
                  </a:lnTo>
                  <a:lnTo>
                    <a:pt x="24" y="69"/>
                  </a:lnTo>
                  <a:lnTo>
                    <a:pt x="24" y="70"/>
                  </a:lnTo>
                  <a:lnTo>
                    <a:pt x="24" y="70"/>
                  </a:lnTo>
                  <a:lnTo>
                    <a:pt x="24" y="71"/>
                  </a:lnTo>
                  <a:lnTo>
                    <a:pt x="24" y="72"/>
                  </a:lnTo>
                  <a:lnTo>
                    <a:pt x="24" y="72"/>
                  </a:lnTo>
                  <a:lnTo>
                    <a:pt x="24" y="72"/>
                  </a:lnTo>
                  <a:lnTo>
                    <a:pt x="24" y="73"/>
                  </a:lnTo>
                  <a:lnTo>
                    <a:pt x="24" y="74"/>
                  </a:lnTo>
                  <a:lnTo>
                    <a:pt x="24" y="74"/>
                  </a:lnTo>
                  <a:lnTo>
                    <a:pt x="24" y="74"/>
                  </a:lnTo>
                  <a:lnTo>
                    <a:pt x="24" y="75"/>
                  </a:lnTo>
                  <a:lnTo>
                    <a:pt x="24" y="75"/>
                  </a:lnTo>
                  <a:lnTo>
                    <a:pt x="24" y="76"/>
                  </a:lnTo>
                  <a:lnTo>
                    <a:pt x="24" y="76"/>
                  </a:lnTo>
                  <a:lnTo>
                    <a:pt x="24" y="77"/>
                  </a:lnTo>
                  <a:lnTo>
                    <a:pt x="24" y="78"/>
                  </a:lnTo>
                  <a:lnTo>
                    <a:pt x="24" y="78"/>
                  </a:lnTo>
                  <a:lnTo>
                    <a:pt x="24" y="79"/>
                  </a:lnTo>
                  <a:lnTo>
                    <a:pt x="24" y="80"/>
                  </a:lnTo>
                  <a:lnTo>
                    <a:pt x="24" y="80"/>
                  </a:lnTo>
                  <a:lnTo>
                    <a:pt x="24" y="81"/>
                  </a:lnTo>
                  <a:lnTo>
                    <a:pt x="24" y="82"/>
                  </a:lnTo>
                  <a:lnTo>
                    <a:pt x="24" y="83"/>
                  </a:lnTo>
                  <a:lnTo>
                    <a:pt x="24" y="84"/>
                  </a:lnTo>
                  <a:lnTo>
                    <a:pt x="24" y="86"/>
                  </a:lnTo>
                  <a:lnTo>
                    <a:pt x="24" y="86"/>
                  </a:lnTo>
                  <a:lnTo>
                    <a:pt x="24" y="87"/>
                  </a:lnTo>
                  <a:lnTo>
                    <a:pt x="24" y="88"/>
                  </a:lnTo>
                  <a:lnTo>
                    <a:pt x="24" y="89"/>
                  </a:lnTo>
                  <a:lnTo>
                    <a:pt x="24" y="89"/>
                  </a:lnTo>
                  <a:lnTo>
                    <a:pt x="24" y="90"/>
                  </a:lnTo>
                  <a:lnTo>
                    <a:pt x="24" y="91"/>
                  </a:lnTo>
                  <a:lnTo>
                    <a:pt x="24" y="91"/>
                  </a:lnTo>
                  <a:lnTo>
                    <a:pt x="24" y="92"/>
                  </a:lnTo>
                  <a:lnTo>
                    <a:pt x="24" y="92"/>
                  </a:lnTo>
                  <a:lnTo>
                    <a:pt x="24" y="93"/>
                  </a:lnTo>
                  <a:lnTo>
                    <a:pt x="24" y="93"/>
                  </a:lnTo>
                  <a:lnTo>
                    <a:pt x="24" y="94"/>
                  </a:lnTo>
                  <a:lnTo>
                    <a:pt x="24" y="94"/>
                  </a:lnTo>
                  <a:lnTo>
                    <a:pt x="24" y="95"/>
                  </a:lnTo>
                  <a:lnTo>
                    <a:pt x="24" y="95"/>
                  </a:lnTo>
                  <a:lnTo>
                    <a:pt x="24" y="96"/>
                  </a:lnTo>
                  <a:lnTo>
                    <a:pt x="24" y="96"/>
                  </a:lnTo>
                  <a:lnTo>
                    <a:pt x="24" y="97"/>
                  </a:lnTo>
                  <a:lnTo>
                    <a:pt x="24" y="98"/>
                  </a:lnTo>
                  <a:lnTo>
                    <a:pt x="24" y="98"/>
                  </a:lnTo>
                  <a:lnTo>
                    <a:pt x="24" y="98"/>
                  </a:lnTo>
                  <a:lnTo>
                    <a:pt x="24" y="99"/>
                  </a:lnTo>
                  <a:lnTo>
                    <a:pt x="24" y="100"/>
                  </a:lnTo>
                  <a:lnTo>
                    <a:pt x="24" y="100"/>
                  </a:lnTo>
                  <a:lnTo>
                    <a:pt x="24" y="101"/>
                  </a:lnTo>
                  <a:lnTo>
                    <a:pt x="24" y="102"/>
                  </a:lnTo>
                  <a:lnTo>
                    <a:pt x="24" y="103"/>
                  </a:lnTo>
                  <a:lnTo>
                    <a:pt x="24" y="104"/>
                  </a:lnTo>
                  <a:lnTo>
                    <a:pt x="24" y="105"/>
                  </a:lnTo>
                  <a:lnTo>
                    <a:pt x="22" y="108"/>
                  </a:lnTo>
                  <a:lnTo>
                    <a:pt x="22" y="110"/>
                  </a:lnTo>
                  <a:lnTo>
                    <a:pt x="22" y="112"/>
                  </a:lnTo>
                  <a:lnTo>
                    <a:pt x="21" y="113"/>
                  </a:lnTo>
                  <a:lnTo>
                    <a:pt x="20" y="114"/>
                  </a:lnTo>
                  <a:lnTo>
                    <a:pt x="20" y="116"/>
                  </a:lnTo>
                  <a:lnTo>
                    <a:pt x="20" y="117"/>
                  </a:lnTo>
                  <a:lnTo>
                    <a:pt x="19" y="118"/>
                  </a:lnTo>
                  <a:lnTo>
                    <a:pt x="18" y="119"/>
                  </a:lnTo>
                  <a:lnTo>
                    <a:pt x="18" y="120"/>
                  </a:lnTo>
                  <a:lnTo>
                    <a:pt x="17" y="121"/>
                  </a:lnTo>
                  <a:lnTo>
                    <a:pt x="16" y="122"/>
                  </a:lnTo>
                  <a:lnTo>
                    <a:pt x="16" y="123"/>
                  </a:lnTo>
                  <a:lnTo>
                    <a:pt x="15" y="124"/>
                  </a:lnTo>
                  <a:lnTo>
                    <a:pt x="15" y="125"/>
                  </a:lnTo>
                  <a:lnTo>
                    <a:pt x="14" y="126"/>
                  </a:lnTo>
                  <a:lnTo>
                    <a:pt x="14" y="127"/>
                  </a:lnTo>
                  <a:lnTo>
                    <a:pt x="13" y="128"/>
                  </a:lnTo>
                  <a:lnTo>
                    <a:pt x="12" y="129"/>
                  </a:lnTo>
                  <a:lnTo>
                    <a:pt x="12" y="130"/>
                  </a:lnTo>
                  <a:lnTo>
                    <a:pt x="11" y="131"/>
                  </a:lnTo>
                  <a:lnTo>
                    <a:pt x="10" y="132"/>
                  </a:lnTo>
                  <a:lnTo>
                    <a:pt x="10" y="133"/>
                  </a:lnTo>
                  <a:lnTo>
                    <a:pt x="10" y="134"/>
                  </a:lnTo>
                  <a:lnTo>
                    <a:pt x="9" y="136"/>
                  </a:lnTo>
                  <a:lnTo>
                    <a:pt x="8" y="137"/>
                  </a:lnTo>
                  <a:lnTo>
                    <a:pt x="8" y="138"/>
                  </a:lnTo>
                  <a:lnTo>
                    <a:pt x="8" y="140"/>
                  </a:lnTo>
                  <a:lnTo>
                    <a:pt x="7" y="142"/>
                  </a:lnTo>
                  <a:lnTo>
                    <a:pt x="6" y="144"/>
                  </a:lnTo>
                  <a:lnTo>
                    <a:pt x="6" y="146"/>
                  </a:lnTo>
                  <a:lnTo>
                    <a:pt x="5" y="151"/>
                  </a:lnTo>
                  <a:lnTo>
                    <a:pt x="5" y="153"/>
                  </a:lnTo>
                  <a:lnTo>
                    <a:pt x="4" y="156"/>
                  </a:lnTo>
                  <a:lnTo>
                    <a:pt x="4" y="158"/>
                  </a:lnTo>
                  <a:lnTo>
                    <a:pt x="4" y="160"/>
                  </a:lnTo>
                  <a:lnTo>
                    <a:pt x="4" y="162"/>
                  </a:lnTo>
                  <a:lnTo>
                    <a:pt x="4" y="164"/>
                  </a:lnTo>
                  <a:lnTo>
                    <a:pt x="4" y="165"/>
                  </a:lnTo>
                  <a:lnTo>
                    <a:pt x="4" y="167"/>
                  </a:lnTo>
                  <a:lnTo>
                    <a:pt x="4" y="168"/>
                  </a:lnTo>
                  <a:lnTo>
                    <a:pt x="4" y="170"/>
                  </a:lnTo>
                  <a:lnTo>
                    <a:pt x="4" y="172"/>
                  </a:lnTo>
                  <a:lnTo>
                    <a:pt x="4" y="173"/>
                  </a:lnTo>
                  <a:lnTo>
                    <a:pt x="4" y="174"/>
                  </a:lnTo>
                  <a:lnTo>
                    <a:pt x="4" y="176"/>
                  </a:lnTo>
                  <a:lnTo>
                    <a:pt x="4" y="178"/>
                  </a:lnTo>
                  <a:lnTo>
                    <a:pt x="4" y="179"/>
                  </a:lnTo>
                  <a:lnTo>
                    <a:pt x="4" y="180"/>
                  </a:lnTo>
                  <a:lnTo>
                    <a:pt x="5" y="182"/>
                  </a:lnTo>
                  <a:lnTo>
                    <a:pt x="5" y="184"/>
                  </a:lnTo>
                  <a:lnTo>
                    <a:pt x="5" y="186"/>
                  </a:lnTo>
                  <a:lnTo>
                    <a:pt x="5" y="187"/>
                  </a:lnTo>
                  <a:lnTo>
                    <a:pt x="5" y="189"/>
                  </a:lnTo>
                  <a:lnTo>
                    <a:pt x="6" y="191"/>
                  </a:lnTo>
                  <a:lnTo>
                    <a:pt x="6" y="193"/>
                  </a:lnTo>
                  <a:lnTo>
                    <a:pt x="6" y="195"/>
                  </a:lnTo>
                  <a:lnTo>
                    <a:pt x="6" y="197"/>
                  </a:lnTo>
                  <a:lnTo>
                    <a:pt x="6" y="200"/>
                  </a:lnTo>
                  <a:lnTo>
                    <a:pt x="6" y="202"/>
                  </a:lnTo>
                  <a:lnTo>
                    <a:pt x="6" y="205"/>
                  </a:lnTo>
                  <a:lnTo>
                    <a:pt x="6" y="208"/>
                  </a:lnTo>
                  <a:lnTo>
                    <a:pt x="6" y="210"/>
                  </a:lnTo>
                  <a:lnTo>
                    <a:pt x="6" y="210"/>
                  </a:lnTo>
                  <a:lnTo>
                    <a:pt x="6" y="211"/>
                  </a:lnTo>
                  <a:lnTo>
                    <a:pt x="6" y="212"/>
                  </a:lnTo>
                  <a:lnTo>
                    <a:pt x="6" y="212"/>
                  </a:lnTo>
                  <a:lnTo>
                    <a:pt x="6" y="213"/>
                  </a:lnTo>
                  <a:lnTo>
                    <a:pt x="6" y="214"/>
                  </a:lnTo>
                  <a:lnTo>
                    <a:pt x="6" y="214"/>
                  </a:lnTo>
                  <a:lnTo>
                    <a:pt x="6" y="215"/>
                  </a:lnTo>
                  <a:lnTo>
                    <a:pt x="6" y="215"/>
                  </a:lnTo>
                  <a:lnTo>
                    <a:pt x="6" y="216"/>
                  </a:lnTo>
                  <a:lnTo>
                    <a:pt x="6" y="216"/>
                  </a:lnTo>
                  <a:lnTo>
                    <a:pt x="6" y="217"/>
                  </a:lnTo>
                  <a:lnTo>
                    <a:pt x="6" y="217"/>
                  </a:lnTo>
                  <a:lnTo>
                    <a:pt x="6" y="218"/>
                  </a:lnTo>
                  <a:lnTo>
                    <a:pt x="6" y="218"/>
                  </a:lnTo>
                  <a:lnTo>
                    <a:pt x="6" y="219"/>
                  </a:lnTo>
                  <a:lnTo>
                    <a:pt x="6" y="219"/>
                  </a:lnTo>
                  <a:lnTo>
                    <a:pt x="6" y="220"/>
                  </a:lnTo>
                  <a:lnTo>
                    <a:pt x="6" y="220"/>
                  </a:lnTo>
                  <a:lnTo>
                    <a:pt x="6" y="221"/>
                  </a:lnTo>
                  <a:lnTo>
                    <a:pt x="6" y="222"/>
                  </a:lnTo>
                  <a:lnTo>
                    <a:pt x="6" y="222"/>
                  </a:lnTo>
                  <a:lnTo>
                    <a:pt x="6" y="223"/>
                  </a:lnTo>
                  <a:lnTo>
                    <a:pt x="6" y="223"/>
                  </a:lnTo>
                  <a:lnTo>
                    <a:pt x="6" y="224"/>
                  </a:lnTo>
                  <a:lnTo>
                    <a:pt x="6" y="225"/>
                  </a:lnTo>
                  <a:lnTo>
                    <a:pt x="6" y="226"/>
                  </a:lnTo>
                  <a:lnTo>
                    <a:pt x="6" y="226"/>
                  </a:lnTo>
                  <a:lnTo>
                    <a:pt x="6" y="227"/>
                  </a:lnTo>
                  <a:lnTo>
                    <a:pt x="6" y="228"/>
                  </a:lnTo>
                  <a:lnTo>
                    <a:pt x="6" y="230"/>
                  </a:lnTo>
                  <a:lnTo>
                    <a:pt x="6" y="231"/>
                  </a:lnTo>
                  <a:lnTo>
                    <a:pt x="6" y="232"/>
                  </a:lnTo>
                  <a:lnTo>
                    <a:pt x="6" y="232"/>
                  </a:lnTo>
                  <a:lnTo>
                    <a:pt x="6" y="233"/>
                  </a:lnTo>
                  <a:lnTo>
                    <a:pt x="6" y="234"/>
                  </a:lnTo>
                  <a:lnTo>
                    <a:pt x="6" y="234"/>
                  </a:lnTo>
                  <a:lnTo>
                    <a:pt x="6" y="235"/>
                  </a:lnTo>
                  <a:lnTo>
                    <a:pt x="6" y="236"/>
                  </a:lnTo>
                  <a:lnTo>
                    <a:pt x="6" y="236"/>
                  </a:lnTo>
                  <a:lnTo>
                    <a:pt x="6" y="237"/>
                  </a:lnTo>
                  <a:lnTo>
                    <a:pt x="6" y="237"/>
                  </a:lnTo>
                  <a:lnTo>
                    <a:pt x="6" y="238"/>
                  </a:lnTo>
                  <a:lnTo>
                    <a:pt x="6" y="238"/>
                  </a:lnTo>
                  <a:lnTo>
                    <a:pt x="6" y="239"/>
                  </a:lnTo>
                  <a:lnTo>
                    <a:pt x="6" y="239"/>
                  </a:lnTo>
                  <a:lnTo>
                    <a:pt x="6" y="240"/>
                  </a:lnTo>
                  <a:lnTo>
                    <a:pt x="6" y="240"/>
                  </a:lnTo>
                  <a:lnTo>
                    <a:pt x="6" y="240"/>
                  </a:lnTo>
                  <a:lnTo>
                    <a:pt x="6" y="241"/>
                  </a:lnTo>
                  <a:lnTo>
                    <a:pt x="6" y="242"/>
                  </a:lnTo>
                  <a:lnTo>
                    <a:pt x="6" y="242"/>
                  </a:lnTo>
                  <a:lnTo>
                    <a:pt x="6" y="243"/>
                  </a:lnTo>
                  <a:lnTo>
                    <a:pt x="6" y="244"/>
                  </a:lnTo>
                  <a:lnTo>
                    <a:pt x="6" y="244"/>
                  </a:lnTo>
                  <a:lnTo>
                    <a:pt x="6" y="245"/>
                  </a:lnTo>
                  <a:lnTo>
                    <a:pt x="6" y="246"/>
                  </a:lnTo>
                  <a:lnTo>
                    <a:pt x="6" y="246"/>
                  </a:lnTo>
                  <a:lnTo>
                    <a:pt x="6" y="247"/>
                  </a:lnTo>
                  <a:lnTo>
                    <a:pt x="6" y="248"/>
                  </a:lnTo>
                  <a:lnTo>
                    <a:pt x="6" y="249"/>
                  </a:lnTo>
                  <a:lnTo>
                    <a:pt x="6" y="254"/>
                  </a:lnTo>
                  <a:lnTo>
                    <a:pt x="6" y="257"/>
                  </a:lnTo>
                  <a:lnTo>
                    <a:pt x="6" y="260"/>
                  </a:lnTo>
                  <a:lnTo>
                    <a:pt x="5" y="262"/>
                  </a:lnTo>
                  <a:lnTo>
                    <a:pt x="5" y="264"/>
                  </a:lnTo>
                  <a:lnTo>
                    <a:pt x="5" y="267"/>
                  </a:lnTo>
                  <a:lnTo>
                    <a:pt x="4" y="269"/>
                  </a:lnTo>
                  <a:lnTo>
                    <a:pt x="4" y="271"/>
                  </a:lnTo>
                  <a:lnTo>
                    <a:pt x="4" y="273"/>
                  </a:lnTo>
                  <a:lnTo>
                    <a:pt x="3" y="275"/>
                  </a:lnTo>
                  <a:lnTo>
                    <a:pt x="3" y="277"/>
                  </a:lnTo>
                  <a:lnTo>
                    <a:pt x="2" y="279"/>
                  </a:lnTo>
                  <a:lnTo>
                    <a:pt x="2" y="281"/>
                  </a:lnTo>
                  <a:lnTo>
                    <a:pt x="2" y="282"/>
                  </a:lnTo>
                  <a:lnTo>
                    <a:pt x="2" y="284"/>
                  </a:lnTo>
                  <a:lnTo>
                    <a:pt x="1" y="286"/>
                  </a:lnTo>
                  <a:lnTo>
                    <a:pt x="1" y="288"/>
                  </a:lnTo>
                  <a:lnTo>
                    <a:pt x="1" y="289"/>
                  </a:lnTo>
                  <a:lnTo>
                    <a:pt x="0" y="291"/>
                  </a:lnTo>
                  <a:lnTo>
                    <a:pt x="0" y="293"/>
                  </a:lnTo>
                  <a:lnTo>
                    <a:pt x="0" y="294"/>
                  </a:lnTo>
                  <a:lnTo>
                    <a:pt x="1" y="296"/>
                  </a:lnTo>
                  <a:lnTo>
                    <a:pt x="1" y="298"/>
                  </a:lnTo>
                  <a:lnTo>
                    <a:pt x="1" y="299"/>
                  </a:lnTo>
                  <a:lnTo>
                    <a:pt x="2" y="301"/>
                  </a:lnTo>
                  <a:lnTo>
                    <a:pt x="2" y="302"/>
                  </a:lnTo>
                  <a:lnTo>
                    <a:pt x="2" y="304"/>
                  </a:lnTo>
                  <a:lnTo>
                    <a:pt x="3" y="306"/>
                  </a:lnTo>
                  <a:lnTo>
                    <a:pt x="4" y="308"/>
                  </a:lnTo>
                  <a:lnTo>
                    <a:pt x="5" y="309"/>
                  </a:lnTo>
                  <a:lnTo>
                    <a:pt x="6" y="311"/>
                  </a:lnTo>
                  <a:lnTo>
                    <a:pt x="10" y="315"/>
                  </a:lnTo>
                  <a:lnTo>
                    <a:pt x="12" y="317"/>
                  </a:lnTo>
                  <a:lnTo>
                    <a:pt x="13" y="318"/>
                  </a:lnTo>
                  <a:lnTo>
                    <a:pt x="15" y="320"/>
                  </a:lnTo>
                  <a:lnTo>
                    <a:pt x="18" y="320"/>
                  </a:lnTo>
                  <a:lnTo>
                    <a:pt x="20" y="321"/>
                  </a:lnTo>
                  <a:lnTo>
                    <a:pt x="22" y="322"/>
                  </a:lnTo>
                  <a:lnTo>
                    <a:pt x="24" y="322"/>
                  </a:lnTo>
                  <a:lnTo>
                    <a:pt x="26" y="322"/>
                  </a:lnTo>
                  <a:lnTo>
                    <a:pt x="29" y="322"/>
                  </a:lnTo>
                  <a:lnTo>
                    <a:pt x="31" y="322"/>
                  </a:lnTo>
                  <a:lnTo>
                    <a:pt x="33" y="322"/>
                  </a:lnTo>
                  <a:lnTo>
                    <a:pt x="36" y="322"/>
                  </a:lnTo>
                  <a:lnTo>
                    <a:pt x="38" y="322"/>
                  </a:lnTo>
                  <a:lnTo>
                    <a:pt x="41" y="321"/>
                  </a:lnTo>
                  <a:lnTo>
                    <a:pt x="43" y="321"/>
                  </a:lnTo>
                  <a:lnTo>
                    <a:pt x="46" y="321"/>
                  </a:lnTo>
                  <a:lnTo>
                    <a:pt x="48" y="320"/>
                  </a:lnTo>
                  <a:lnTo>
                    <a:pt x="50" y="320"/>
                  </a:lnTo>
                  <a:lnTo>
                    <a:pt x="53" y="320"/>
                  </a:lnTo>
                  <a:lnTo>
                    <a:pt x="55" y="320"/>
                  </a:lnTo>
                  <a:lnTo>
                    <a:pt x="57" y="320"/>
                  </a:lnTo>
                  <a:lnTo>
                    <a:pt x="60" y="321"/>
                  </a:lnTo>
                  <a:lnTo>
                    <a:pt x="62" y="322"/>
                  </a:lnTo>
                  <a:lnTo>
                    <a:pt x="64" y="322"/>
                  </a:lnTo>
                  <a:lnTo>
                    <a:pt x="66" y="323"/>
                  </a:lnTo>
                  <a:lnTo>
                    <a:pt x="68" y="324"/>
                  </a:lnTo>
                  <a:lnTo>
                    <a:pt x="70" y="326"/>
                  </a:lnTo>
                  <a:lnTo>
                    <a:pt x="72" y="328"/>
                  </a:lnTo>
                  <a:lnTo>
                    <a:pt x="74" y="330"/>
                  </a:lnTo>
                  <a:lnTo>
                    <a:pt x="76" y="332"/>
                  </a:lnTo>
                  <a:lnTo>
                    <a:pt x="76" y="333"/>
                  </a:lnTo>
                  <a:lnTo>
                    <a:pt x="76" y="334"/>
                  </a:lnTo>
                  <a:lnTo>
                    <a:pt x="76" y="334"/>
                  </a:lnTo>
                  <a:lnTo>
                    <a:pt x="76" y="334"/>
                  </a:lnTo>
                  <a:lnTo>
                    <a:pt x="77" y="335"/>
                  </a:lnTo>
                  <a:lnTo>
                    <a:pt x="77" y="336"/>
                  </a:lnTo>
                  <a:lnTo>
                    <a:pt x="77" y="336"/>
                  </a:lnTo>
                  <a:lnTo>
                    <a:pt x="77" y="337"/>
                  </a:lnTo>
                  <a:lnTo>
                    <a:pt x="77" y="337"/>
                  </a:lnTo>
                  <a:lnTo>
                    <a:pt x="77" y="338"/>
                  </a:lnTo>
                  <a:lnTo>
                    <a:pt x="77" y="338"/>
                  </a:lnTo>
                  <a:lnTo>
                    <a:pt x="76" y="339"/>
                  </a:lnTo>
                  <a:lnTo>
                    <a:pt x="76" y="339"/>
                  </a:lnTo>
                  <a:lnTo>
                    <a:pt x="76" y="340"/>
                  </a:lnTo>
                  <a:lnTo>
                    <a:pt x="76" y="340"/>
                  </a:lnTo>
                  <a:lnTo>
                    <a:pt x="76" y="341"/>
                  </a:lnTo>
                  <a:lnTo>
                    <a:pt x="76" y="342"/>
                  </a:lnTo>
                  <a:lnTo>
                    <a:pt x="76" y="342"/>
                  </a:lnTo>
                  <a:lnTo>
                    <a:pt x="76" y="343"/>
                  </a:lnTo>
                  <a:lnTo>
                    <a:pt x="76" y="344"/>
                  </a:lnTo>
                  <a:lnTo>
                    <a:pt x="75" y="344"/>
                  </a:lnTo>
                  <a:lnTo>
                    <a:pt x="75" y="345"/>
                  </a:lnTo>
                  <a:lnTo>
                    <a:pt x="75" y="346"/>
                  </a:lnTo>
                  <a:lnTo>
                    <a:pt x="75" y="346"/>
                  </a:lnTo>
                  <a:lnTo>
                    <a:pt x="75" y="347"/>
                  </a:lnTo>
                  <a:lnTo>
                    <a:pt x="75" y="348"/>
                  </a:lnTo>
                  <a:lnTo>
                    <a:pt x="75" y="349"/>
                  </a:lnTo>
                  <a:lnTo>
                    <a:pt x="75" y="350"/>
                  </a:lnTo>
                  <a:lnTo>
                    <a:pt x="75" y="350"/>
                  </a:lnTo>
                  <a:lnTo>
                    <a:pt x="75" y="351"/>
                  </a:lnTo>
                  <a:lnTo>
                    <a:pt x="76" y="352"/>
                  </a:lnTo>
                  <a:lnTo>
                    <a:pt x="76" y="356"/>
                  </a:lnTo>
                  <a:lnTo>
                    <a:pt x="77" y="358"/>
                  </a:lnTo>
                  <a:lnTo>
                    <a:pt x="77" y="359"/>
                  </a:lnTo>
                  <a:lnTo>
                    <a:pt x="78" y="361"/>
                  </a:lnTo>
                  <a:lnTo>
                    <a:pt x="78" y="362"/>
                  </a:lnTo>
                  <a:lnTo>
                    <a:pt x="79" y="364"/>
                  </a:lnTo>
                  <a:lnTo>
                    <a:pt x="79" y="365"/>
                  </a:lnTo>
                  <a:lnTo>
                    <a:pt x="80" y="366"/>
                  </a:lnTo>
                  <a:lnTo>
                    <a:pt x="80" y="367"/>
                  </a:lnTo>
                  <a:lnTo>
                    <a:pt x="81" y="368"/>
                  </a:lnTo>
                  <a:lnTo>
                    <a:pt x="82" y="369"/>
                  </a:lnTo>
                  <a:lnTo>
                    <a:pt x="82" y="370"/>
                  </a:lnTo>
                  <a:lnTo>
                    <a:pt x="83" y="371"/>
                  </a:lnTo>
                  <a:lnTo>
                    <a:pt x="84" y="372"/>
                  </a:lnTo>
                  <a:lnTo>
                    <a:pt x="84" y="373"/>
                  </a:lnTo>
                  <a:lnTo>
                    <a:pt x="84" y="374"/>
                  </a:lnTo>
                  <a:lnTo>
                    <a:pt x="85" y="374"/>
                  </a:lnTo>
                  <a:lnTo>
                    <a:pt x="86" y="375"/>
                  </a:lnTo>
                  <a:lnTo>
                    <a:pt x="86" y="376"/>
                  </a:lnTo>
                  <a:lnTo>
                    <a:pt x="87" y="377"/>
                  </a:lnTo>
                  <a:lnTo>
                    <a:pt x="88" y="378"/>
                  </a:lnTo>
                  <a:lnTo>
                    <a:pt x="88" y="380"/>
                  </a:lnTo>
                  <a:lnTo>
                    <a:pt x="89" y="381"/>
                  </a:lnTo>
                  <a:lnTo>
                    <a:pt x="89" y="382"/>
                  </a:lnTo>
                  <a:lnTo>
                    <a:pt x="90" y="383"/>
                  </a:lnTo>
                  <a:lnTo>
                    <a:pt x="90" y="385"/>
                  </a:lnTo>
                  <a:lnTo>
                    <a:pt x="91" y="386"/>
                  </a:lnTo>
                  <a:lnTo>
                    <a:pt x="91" y="388"/>
                  </a:lnTo>
                  <a:lnTo>
                    <a:pt x="92" y="390"/>
                  </a:lnTo>
                  <a:lnTo>
                    <a:pt x="92" y="391"/>
                  </a:lnTo>
                  <a:lnTo>
                    <a:pt x="93" y="394"/>
                  </a:lnTo>
                  <a:lnTo>
                    <a:pt x="93" y="397"/>
                  </a:lnTo>
                  <a:lnTo>
                    <a:pt x="94" y="398"/>
                  </a:lnTo>
                  <a:lnTo>
                    <a:pt x="94" y="400"/>
                  </a:lnTo>
                  <a:lnTo>
                    <a:pt x="94" y="401"/>
                  </a:lnTo>
                  <a:lnTo>
                    <a:pt x="94" y="403"/>
                  </a:lnTo>
                  <a:lnTo>
                    <a:pt x="94" y="404"/>
                  </a:lnTo>
                  <a:lnTo>
                    <a:pt x="94" y="405"/>
                  </a:lnTo>
                  <a:lnTo>
                    <a:pt x="94" y="406"/>
                  </a:lnTo>
                  <a:lnTo>
                    <a:pt x="94" y="408"/>
                  </a:lnTo>
                  <a:lnTo>
                    <a:pt x="94" y="408"/>
                  </a:lnTo>
                  <a:lnTo>
                    <a:pt x="94" y="410"/>
                  </a:lnTo>
                  <a:lnTo>
                    <a:pt x="94" y="411"/>
                  </a:lnTo>
                  <a:lnTo>
                    <a:pt x="94" y="412"/>
                  </a:lnTo>
                  <a:lnTo>
                    <a:pt x="94" y="413"/>
                  </a:lnTo>
                  <a:lnTo>
                    <a:pt x="94" y="414"/>
                  </a:lnTo>
                  <a:lnTo>
                    <a:pt x="94" y="415"/>
                  </a:lnTo>
                  <a:lnTo>
                    <a:pt x="94" y="416"/>
                  </a:lnTo>
                  <a:lnTo>
                    <a:pt x="94" y="417"/>
                  </a:lnTo>
                  <a:lnTo>
                    <a:pt x="94" y="418"/>
                  </a:lnTo>
                  <a:lnTo>
                    <a:pt x="94" y="419"/>
                  </a:lnTo>
                  <a:lnTo>
                    <a:pt x="93" y="420"/>
                  </a:lnTo>
                  <a:lnTo>
                    <a:pt x="93" y="421"/>
                  </a:lnTo>
                  <a:lnTo>
                    <a:pt x="93" y="422"/>
                  </a:lnTo>
                  <a:lnTo>
                    <a:pt x="93" y="424"/>
                  </a:lnTo>
                  <a:lnTo>
                    <a:pt x="93" y="425"/>
                  </a:lnTo>
                  <a:lnTo>
                    <a:pt x="93" y="426"/>
                  </a:lnTo>
                  <a:lnTo>
                    <a:pt x="93" y="428"/>
                  </a:lnTo>
                  <a:lnTo>
                    <a:pt x="93" y="430"/>
                  </a:lnTo>
                  <a:lnTo>
                    <a:pt x="93" y="431"/>
                  </a:lnTo>
                  <a:lnTo>
                    <a:pt x="93" y="433"/>
                  </a:lnTo>
                  <a:lnTo>
                    <a:pt x="93" y="435"/>
                  </a:lnTo>
                  <a:lnTo>
                    <a:pt x="92" y="437"/>
                  </a:lnTo>
                  <a:lnTo>
                    <a:pt x="92" y="438"/>
                  </a:lnTo>
                  <a:lnTo>
                    <a:pt x="92" y="438"/>
                  </a:lnTo>
                  <a:lnTo>
                    <a:pt x="92" y="439"/>
                  </a:lnTo>
                  <a:lnTo>
                    <a:pt x="92" y="440"/>
                  </a:lnTo>
                  <a:lnTo>
                    <a:pt x="92" y="440"/>
                  </a:lnTo>
                  <a:lnTo>
                    <a:pt x="92" y="441"/>
                  </a:lnTo>
                  <a:lnTo>
                    <a:pt x="92" y="442"/>
                  </a:lnTo>
                  <a:lnTo>
                    <a:pt x="92" y="442"/>
                  </a:lnTo>
                  <a:lnTo>
                    <a:pt x="92" y="443"/>
                  </a:lnTo>
                  <a:lnTo>
                    <a:pt x="92" y="444"/>
                  </a:lnTo>
                  <a:lnTo>
                    <a:pt x="92" y="444"/>
                  </a:lnTo>
                  <a:lnTo>
                    <a:pt x="92" y="444"/>
                  </a:lnTo>
                  <a:lnTo>
                    <a:pt x="92" y="445"/>
                  </a:lnTo>
                  <a:lnTo>
                    <a:pt x="92" y="446"/>
                  </a:lnTo>
                  <a:lnTo>
                    <a:pt x="91" y="446"/>
                  </a:lnTo>
                  <a:lnTo>
                    <a:pt x="91" y="447"/>
                  </a:lnTo>
                  <a:lnTo>
                    <a:pt x="91" y="447"/>
                  </a:lnTo>
                  <a:lnTo>
                    <a:pt x="91" y="448"/>
                  </a:lnTo>
                  <a:lnTo>
                    <a:pt x="91" y="448"/>
                  </a:lnTo>
                  <a:lnTo>
                    <a:pt x="91" y="449"/>
                  </a:lnTo>
                  <a:lnTo>
                    <a:pt x="91" y="449"/>
                  </a:lnTo>
                  <a:lnTo>
                    <a:pt x="91" y="450"/>
                  </a:lnTo>
                  <a:lnTo>
                    <a:pt x="91" y="450"/>
                  </a:lnTo>
                  <a:lnTo>
                    <a:pt x="91" y="451"/>
                  </a:lnTo>
                  <a:lnTo>
                    <a:pt x="92" y="452"/>
                  </a:lnTo>
                  <a:lnTo>
                    <a:pt x="92" y="452"/>
                  </a:lnTo>
                  <a:lnTo>
                    <a:pt x="92" y="453"/>
                  </a:lnTo>
                  <a:lnTo>
                    <a:pt x="92" y="454"/>
                  </a:lnTo>
                  <a:lnTo>
                    <a:pt x="92" y="454"/>
                  </a:lnTo>
                  <a:lnTo>
                    <a:pt x="93" y="456"/>
                  </a:lnTo>
                  <a:lnTo>
                    <a:pt x="94" y="458"/>
                  </a:lnTo>
                  <a:lnTo>
                    <a:pt x="94" y="458"/>
                  </a:lnTo>
                  <a:lnTo>
                    <a:pt x="94" y="460"/>
                  </a:lnTo>
                  <a:lnTo>
                    <a:pt x="95" y="460"/>
                  </a:lnTo>
                  <a:lnTo>
                    <a:pt x="95" y="461"/>
                  </a:lnTo>
                  <a:lnTo>
                    <a:pt x="96" y="462"/>
                  </a:lnTo>
                  <a:lnTo>
                    <a:pt x="96" y="462"/>
                  </a:lnTo>
                  <a:lnTo>
                    <a:pt x="96" y="463"/>
                  </a:lnTo>
                  <a:lnTo>
                    <a:pt x="97" y="464"/>
                  </a:lnTo>
                  <a:lnTo>
                    <a:pt x="97" y="464"/>
                  </a:lnTo>
                  <a:lnTo>
                    <a:pt x="98" y="465"/>
                  </a:lnTo>
                  <a:lnTo>
                    <a:pt x="98" y="465"/>
                  </a:lnTo>
                  <a:lnTo>
                    <a:pt x="99" y="466"/>
                  </a:lnTo>
                  <a:lnTo>
                    <a:pt x="99" y="466"/>
                  </a:lnTo>
                  <a:lnTo>
                    <a:pt x="100" y="466"/>
                  </a:lnTo>
                  <a:lnTo>
                    <a:pt x="100" y="467"/>
                  </a:lnTo>
                  <a:lnTo>
                    <a:pt x="101" y="468"/>
                  </a:lnTo>
                  <a:lnTo>
                    <a:pt x="101" y="468"/>
                  </a:lnTo>
                  <a:lnTo>
                    <a:pt x="102" y="468"/>
                  </a:lnTo>
                  <a:lnTo>
                    <a:pt x="102" y="469"/>
                  </a:lnTo>
                  <a:lnTo>
                    <a:pt x="103" y="469"/>
                  </a:lnTo>
                  <a:lnTo>
                    <a:pt x="104" y="470"/>
                  </a:lnTo>
                  <a:lnTo>
                    <a:pt x="104" y="470"/>
                  </a:lnTo>
                  <a:lnTo>
                    <a:pt x="105" y="471"/>
                  </a:lnTo>
                  <a:lnTo>
                    <a:pt x="106" y="472"/>
                  </a:lnTo>
                  <a:lnTo>
                    <a:pt x="106" y="472"/>
                  </a:lnTo>
                  <a:lnTo>
                    <a:pt x="107" y="473"/>
                  </a:lnTo>
                  <a:lnTo>
                    <a:pt x="108" y="474"/>
                  </a:lnTo>
                  <a:lnTo>
                    <a:pt x="108" y="474"/>
                  </a:lnTo>
                  <a:lnTo>
                    <a:pt x="109" y="475"/>
                  </a:lnTo>
                  <a:lnTo>
                    <a:pt x="110" y="476"/>
                  </a:lnTo>
                  <a:lnTo>
                    <a:pt x="112" y="478"/>
                  </a:lnTo>
                  <a:lnTo>
                    <a:pt x="112" y="479"/>
                  </a:lnTo>
                  <a:lnTo>
                    <a:pt x="113" y="480"/>
                  </a:lnTo>
                  <a:lnTo>
                    <a:pt x="114" y="481"/>
                  </a:lnTo>
                  <a:lnTo>
                    <a:pt x="115" y="482"/>
                  </a:lnTo>
                  <a:lnTo>
                    <a:pt x="116" y="483"/>
                  </a:lnTo>
                  <a:lnTo>
                    <a:pt x="116" y="484"/>
                  </a:lnTo>
                  <a:lnTo>
                    <a:pt x="117" y="484"/>
                  </a:lnTo>
                  <a:lnTo>
                    <a:pt x="118" y="486"/>
                  </a:lnTo>
                  <a:lnTo>
                    <a:pt x="118" y="486"/>
                  </a:lnTo>
                  <a:lnTo>
                    <a:pt x="119" y="487"/>
                  </a:lnTo>
                  <a:lnTo>
                    <a:pt x="120" y="488"/>
                  </a:lnTo>
                  <a:lnTo>
                    <a:pt x="121" y="489"/>
                  </a:lnTo>
                  <a:lnTo>
                    <a:pt x="121" y="490"/>
                  </a:lnTo>
                  <a:lnTo>
                    <a:pt x="122" y="490"/>
                  </a:lnTo>
                  <a:lnTo>
                    <a:pt x="122" y="491"/>
                  </a:lnTo>
                  <a:lnTo>
                    <a:pt x="123" y="492"/>
                  </a:lnTo>
                  <a:lnTo>
                    <a:pt x="124" y="492"/>
                  </a:lnTo>
                  <a:lnTo>
                    <a:pt x="124" y="493"/>
                  </a:lnTo>
                  <a:lnTo>
                    <a:pt x="125" y="494"/>
                  </a:lnTo>
                  <a:lnTo>
                    <a:pt x="125" y="494"/>
                  </a:lnTo>
                  <a:lnTo>
                    <a:pt x="126" y="495"/>
                  </a:lnTo>
                  <a:lnTo>
                    <a:pt x="126" y="495"/>
                  </a:lnTo>
                  <a:lnTo>
                    <a:pt x="126" y="496"/>
                  </a:lnTo>
                  <a:lnTo>
                    <a:pt x="126" y="496"/>
                  </a:lnTo>
                  <a:lnTo>
                    <a:pt x="127" y="496"/>
                  </a:lnTo>
                  <a:lnTo>
                    <a:pt x="127" y="496"/>
                  </a:lnTo>
                  <a:lnTo>
                    <a:pt x="127" y="497"/>
                  </a:lnTo>
                  <a:lnTo>
                    <a:pt x="127" y="497"/>
                  </a:lnTo>
                  <a:lnTo>
                    <a:pt x="127" y="497"/>
                  </a:lnTo>
                  <a:lnTo>
                    <a:pt x="128" y="49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63" name="Freeform 79"/>
            <p:cNvSpPr>
              <a:spLocks/>
            </p:cNvSpPr>
            <p:nvPr/>
          </p:nvSpPr>
          <p:spPr bwMode="auto">
            <a:xfrm>
              <a:off x="1870" y="22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1"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64" name="Freeform 80"/>
            <p:cNvSpPr>
              <a:spLocks/>
            </p:cNvSpPr>
            <p:nvPr/>
          </p:nvSpPr>
          <p:spPr bwMode="auto">
            <a:xfrm>
              <a:off x="1847" y="2270"/>
              <a:ext cx="57" cy="68"/>
            </a:xfrm>
            <a:custGeom>
              <a:avLst/>
              <a:gdLst/>
              <a:ahLst/>
              <a:cxnLst>
                <a:cxn ang="0">
                  <a:pos x="56" y="0"/>
                </a:cxn>
                <a:cxn ang="0">
                  <a:pos x="55" y="0"/>
                </a:cxn>
                <a:cxn ang="0">
                  <a:pos x="55" y="0"/>
                </a:cxn>
                <a:cxn ang="0">
                  <a:pos x="55" y="2"/>
                </a:cxn>
                <a:cxn ang="0">
                  <a:pos x="55" y="3"/>
                </a:cxn>
                <a:cxn ang="0">
                  <a:pos x="54" y="4"/>
                </a:cxn>
                <a:cxn ang="0">
                  <a:pos x="54" y="6"/>
                </a:cxn>
                <a:cxn ang="0">
                  <a:pos x="53" y="7"/>
                </a:cxn>
                <a:cxn ang="0">
                  <a:pos x="53" y="9"/>
                </a:cxn>
                <a:cxn ang="0">
                  <a:pos x="52" y="11"/>
                </a:cxn>
                <a:cxn ang="0">
                  <a:pos x="51" y="14"/>
                </a:cxn>
                <a:cxn ang="0">
                  <a:pos x="51" y="16"/>
                </a:cxn>
                <a:cxn ang="0">
                  <a:pos x="50" y="18"/>
                </a:cxn>
                <a:cxn ang="0">
                  <a:pos x="49" y="21"/>
                </a:cxn>
                <a:cxn ang="0">
                  <a:pos x="48" y="23"/>
                </a:cxn>
                <a:cxn ang="0">
                  <a:pos x="47" y="26"/>
                </a:cxn>
                <a:cxn ang="0">
                  <a:pos x="45" y="29"/>
                </a:cxn>
                <a:cxn ang="0">
                  <a:pos x="44" y="32"/>
                </a:cxn>
                <a:cxn ang="0">
                  <a:pos x="43" y="34"/>
                </a:cxn>
                <a:cxn ang="0">
                  <a:pos x="41" y="37"/>
                </a:cxn>
                <a:cxn ang="0">
                  <a:pos x="40" y="40"/>
                </a:cxn>
                <a:cxn ang="0">
                  <a:pos x="39" y="42"/>
                </a:cxn>
                <a:cxn ang="0">
                  <a:pos x="37" y="45"/>
                </a:cxn>
                <a:cxn ang="0">
                  <a:pos x="35" y="48"/>
                </a:cxn>
                <a:cxn ang="0">
                  <a:pos x="33" y="50"/>
                </a:cxn>
                <a:cxn ang="0">
                  <a:pos x="31" y="53"/>
                </a:cxn>
                <a:cxn ang="0">
                  <a:pos x="29" y="55"/>
                </a:cxn>
                <a:cxn ang="0">
                  <a:pos x="27" y="58"/>
                </a:cxn>
                <a:cxn ang="0">
                  <a:pos x="25" y="60"/>
                </a:cxn>
                <a:cxn ang="0">
                  <a:pos x="23" y="62"/>
                </a:cxn>
                <a:cxn ang="0">
                  <a:pos x="21" y="63"/>
                </a:cxn>
                <a:cxn ang="0">
                  <a:pos x="19" y="65"/>
                </a:cxn>
                <a:cxn ang="0">
                  <a:pos x="17" y="66"/>
                </a:cxn>
                <a:cxn ang="0">
                  <a:pos x="16" y="66"/>
                </a:cxn>
                <a:cxn ang="0">
                  <a:pos x="15" y="66"/>
                </a:cxn>
                <a:cxn ang="0">
                  <a:pos x="15" y="66"/>
                </a:cxn>
                <a:cxn ang="0">
                  <a:pos x="14" y="67"/>
                </a:cxn>
                <a:cxn ang="0">
                  <a:pos x="13" y="67"/>
                </a:cxn>
                <a:cxn ang="0">
                  <a:pos x="13" y="67"/>
                </a:cxn>
                <a:cxn ang="0">
                  <a:pos x="12" y="67"/>
                </a:cxn>
                <a:cxn ang="0">
                  <a:pos x="11" y="67"/>
                </a:cxn>
                <a:cxn ang="0">
                  <a:pos x="10" y="67"/>
                </a:cxn>
                <a:cxn ang="0">
                  <a:pos x="9" y="67"/>
                </a:cxn>
                <a:cxn ang="0">
                  <a:pos x="9" y="67"/>
                </a:cxn>
                <a:cxn ang="0">
                  <a:pos x="8" y="67"/>
                </a:cxn>
                <a:cxn ang="0">
                  <a:pos x="7" y="67"/>
                </a:cxn>
                <a:cxn ang="0">
                  <a:pos x="7" y="67"/>
                </a:cxn>
                <a:cxn ang="0">
                  <a:pos x="6" y="66"/>
                </a:cxn>
                <a:cxn ang="0">
                  <a:pos x="5" y="66"/>
                </a:cxn>
                <a:cxn ang="0">
                  <a:pos x="5" y="66"/>
                </a:cxn>
                <a:cxn ang="0">
                  <a:pos x="4" y="66"/>
                </a:cxn>
                <a:cxn ang="0">
                  <a:pos x="3" y="66"/>
                </a:cxn>
                <a:cxn ang="0">
                  <a:pos x="3" y="66"/>
                </a:cxn>
                <a:cxn ang="0">
                  <a:pos x="2" y="66"/>
                </a:cxn>
                <a:cxn ang="0">
                  <a:pos x="2" y="66"/>
                </a:cxn>
                <a:cxn ang="0">
                  <a:pos x="1" y="66"/>
                </a:cxn>
                <a:cxn ang="0">
                  <a:pos x="1" y="65"/>
                </a:cxn>
                <a:cxn ang="0">
                  <a:pos x="1" y="65"/>
                </a:cxn>
                <a:cxn ang="0">
                  <a:pos x="1" y="65"/>
                </a:cxn>
                <a:cxn ang="0">
                  <a:pos x="0" y="65"/>
                </a:cxn>
                <a:cxn ang="0">
                  <a:pos x="0" y="65"/>
                </a:cxn>
                <a:cxn ang="0">
                  <a:pos x="0" y="65"/>
                </a:cxn>
                <a:cxn ang="0">
                  <a:pos x="0" y="65"/>
                </a:cxn>
              </a:cxnLst>
              <a:rect l="0" t="0" r="r" b="b"/>
              <a:pathLst>
                <a:path w="57" h="68">
                  <a:moveTo>
                    <a:pt x="56" y="0"/>
                  </a:moveTo>
                  <a:lnTo>
                    <a:pt x="55" y="0"/>
                  </a:lnTo>
                  <a:lnTo>
                    <a:pt x="55" y="0"/>
                  </a:lnTo>
                  <a:lnTo>
                    <a:pt x="55" y="2"/>
                  </a:lnTo>
                  <a:lnTo>
                    <a:pt x="55" y="3"/>
                  </a:lnTo>
                  <a:lnTo>
                    <a:pt x="54" y="4"/>
                  </a:lnTo>
                  <a:lnTo>
                    <a:pt x="54" y="6"/>
                  </a:lnTo>
                  <a:lnTo>
                    <a:pt x="53" y="7"/>
                  </a:lnTo>
                  <a:lnTo>
                    <a:pt x="53" y="9"/>
                  </a:lnTo>
                  <a:lnTo>
                    <a:pt x="52" y="11"/>
                  </a:lnTo>
                  <a:lnTo>
                    <a:pt x="51" y="14"/>
                  </a:lnTo>
                  <a:lnTo>
                    <a:pt x="51" y="16"/>
                  </a:lnTo>
                  <a:lnTo>
                    <a:pt x="50" y="18"/>
                  </a:lnTo>
                  <a:lnTo>
                    <a:pt x="49" y="21"/>
                  </a:lnTo>
                  <a:lnTo>
                    <a:pt x="48" y="23"/>
                  </a:lnTo>
                  <a:lnTo>
                    <a:pt x="47" y="26"/>
                  </a:lnTo>
                  <a:lnTo>
                    <a:pt x="45" y="29"/>
                  </a:lnTo>
                  <a:lnTo>
                    <a:pt x="44" y="32"/>
                  </a:lnTo>
                  <a:lnTo>
                    <a:pt x="43" y="34"/>
                  </a:lnTo>
                  <a:lnTo>
                    <a:pt x="41" y="37"/>
                  </a:lnTo>
                  <a:lnTo>
                    <a:pt x="40" y="40"/>
                  </a:lnTo>
                  <a:lnTo>
                    <a:pt x="39" y="42"/>
                  </a:lnTo>
                  <a:lnTo>
                    <a:pt x="37" y="45"/>
                  </a:lnTo>
                  <a:lnTo>
                    <a:pt x="35" y="48"/>
                  </a:lnTo>
                  <a:lnTo>
                    <a:pt x="33" y="50"/>
                  </a:lnTo>
                  <a:lnTo>
                    <a:pt x="31" y="53"/>
                  </a:lnTo>
                  <a:lnTo>
                    <a:pt x="29" y="55"/>
                  </a:lnTo>
                  <a:lnTo>
                    <a:pt x="27" y="58"/>
                  </a:lnTo>
                  <a:lnTo>
                    <a:pt x="25" y="60"/>
                  </a:lnTo>
                  <a:lnTo>
                    <a:pt x="23" y="62"/>
                  </a:lnTo>
                  <a:lnTo>
                    <a:pt x="21" y="63"/>
                  </a:lnTo>
                  <a:lnTo>
                    <a:pt x="19" y="65"/>
                  </a:lnTo>
                  <a:lnTo>
                    <a:pt x="17" y="66"/>
                  </a:lnTo>
                  <a:lnTo>
                    <a:pt x="16" y="66"/>
                  </a:lnTo>
                  <a:lnTo>
                    <a:pt x="15" y="66"/>
                  </a:lnTo>
                  <a:lnTo>
                    <a:pt x="15" y="66"/>
                  </a:lnTo>
                  <a:lnTo>
                    <a:pt x="14" y="67"/>
                  </a:lnTo>
                  <a:lnTo>
                    <a:pt x="13" y="67"/>
                  </a:lnTo>
                  <a:lnTo>
                    <a:pt x="13" y="67"/>
                  </a:lnTo>
                  <a:lnTo>
                    <a:pt x="12" y="67"/>
                  </a:lnTo>
                  <a:lnTo>
                    <a:pt x="11" y="67"/>
                  </a:lnTo>
                  <a:lnTo>
                    <a:pt x="10" y="67"/>
                  </a:lnTo>
                  <a:lnTo>
                    <a:pt x="9" y="67"/>
                  </a:lnTo>
                  <a:lnTo>
                    <a:pt x="9" y="67"/>
                  </a:lnTo>
                  <a:lnTo>
                    <a:pt x="8" y="67"/>
                  </a:lnTo>
                  <a:lnTo>
                    <a:pt x="7" y="67"/>
                  </a:lnTo>
                  <a:lnTo>
                    <a:pt x="7" y="67"/>
                  </a:lnTo>
                  <a:lnTo>
                    <a:pt x="6" y="66"/>
                  </a:lnTo>
                  <a:lnTo>
                    <a:pt x="5" y="66"/>
                  </a:lnTo>
                  <a:lnTo>
                    <a:pt x="5" y="66"/>
                  </a:lnTo>
                  <a:lnTo>
                    <a:pt x="4" y="66"/>
                  </a:lnTo>
                  <a:lnTo>
                    <a:pt x="3" y="66"/>
                  </a:lnTo>
                  <a:lnTo>
                    <a:pt x="3" y="66"/>
                  </a:lnTo>
                  <a:lnTo>
                    <a:pt x="2" y="66"/>
                  </a:lnTo>
                  <a:lnTo>
                    <a:pt x="2" y="66"/>
                  </a:lnTo>
                  <a:lnTo>
                    <a:pt x="1" y="66"/>
                  </a:lnTo>
                  <a:lnTo>
                    <a:pt x="1" y="65"/>
                  </a:lnTo>
                  <a:lnTo>
                    <a:pt x="1" y="65"/>
                  </a:lnTo>
                  <a:lnTo>
                    <a:pt x="1" y="65"/>
                  </a:lnTo>
                  <a:lnTo>
                    <a:pt x="0" y="65"/>
                  </a:lnTo>
                  <a:lnTo>
                    <a:pt x="0" y="65"/>
                  </a:lnTo>
                  <a:lnTo>
                    <a:pt x="0" y="65"/>
                  </a:lnTo>
                  <a:lnTo>
                    <a:pt x="0" y="6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65" name="Freeform 81"/>
            <p:cNvSpPr>
              <a:spLocks/>
            </p:cNvSpPr>
            <p:nvPr/>
          </p:nvSpPr>
          <p:spPr bwMode="auto">
            <a:xfrm>
              <a:off x="3701" y="2971"/>
              <a:ext cx="38" cy="44"/>
            </a:xfrm>
            <a:custGeom>
              <a:avLst/>
              <a:gdLst/>
              <a:ahLst/>
              <a:cxnLst>
                <a:cxn ang="0">
                  <a:pos x="0" y="0"/>
                </a:cxn>
                <a:cxn ang="0">
                  <a:pos x="0" y="0"/>
                </a:cxn>
                <a:cxn ang="0">
                  <a:pos x="1" y="1"/>
                </a:cxn>
                <a:cxn ang="0">
                  <a:pos x="1" y="1"/>
                </a:cxn>
                <a:cxn ang="0">
                  <a:pos x="2" y="2"/>
                </a:cxn>
                <a:cxn ang="0">
                  <a:pos x="3" y="3"/>
                </a:cxn>
                <a:cxn ang="0">
                  <a:pos x="3" y="4"/>
                </a:cxn>
                <a:cxn ang="0">
                  <a:pos x="5" y="5"/>
                </a:cxn>
                <a:cxn ang="0">
                  <a:pos x="5" y="6"/>
                </a:cxn>
                <a:cxn ang="0">
                  <a:pos x="7" y="7"/>
                </a:cxn>
                <a:cxn ang="0">
                  <a:pos x="8" y="9"/>
                </a:cxn>
                <a:cxn ang="0">
                  <a:pos x="9" y="11"/>
                </a:cxn>
                <a:cxn ang="0">
                  <a:pos x="11" y="12"/>
                </a:cxn>
                <a:cxn ang="0">
                  <a:pos x="12" y="14"/>
                </a:cxn>
                <a:cxn ang="0">
                  <a:pos x="14" y="15"/>
                </a:cxn>
                <a:cxn ang="0">
                  <a:pos x="15" y="17"/>
                </a:cxn>
                <a:cxn ang="0">
                  <a:pos x="17" y="19"/>
                </a:cxn>
                <a:cxn ang="0">
                  <a:pos x="18" y="21"/>
                </a:cxn>
                <a:cxn ang="0">
                  <a:pos x="20" y="23"/>
                </a:cxn>
                <a:cxn ang="0">
                  <a:pos x="21" y="25"/>
                </a:cxn>
                <a:cxn ang="0">
                  <a:pos x="23" y="27"/>
                </a:cxn>
                <a:cxn ang="0">
                  <a:pos x="25" y="28"/>
                </a:cxn>
                <a:cxn ang="0">
                  <a:pos x="26" y="30"/>
                </a:cxn>
                <a:cxn ang="0">
                  <a:pos x="27" y="32"/>
                </a:cxn>
                <a:cxn ang="0">
                  <a:pos x="29" y="33"/>
                </a:cxn>
                <a:cxn ang="0">
                  <a:pos x="30" y="35"/>
                </a:cxn>
                <a:cxn ang="0">
                  <a:pos x="32" y="37"/>
                </a:cxn>
                <a:cxn ang="0">
                  <a:pos x="33" y="38"/>
                </a:cxn>
                <a:cxn ang="0">
                  <a:pos x="34" y="40"/>
                </a:cxn>
                <a:cxn ang="0">
                  <a:pos x="35" y="41"/>
                </a:cxn>
                <a:cxn ang="0">
                  <a:pos x="36" y="42"/>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Lst>
              <a:rect l="0" t="0" r="r" b="b"/>
              <a:pathLst>
                <a:path w="38" h="44">
                  <a:moveTo>
                    <a:pt x="0" y="0"/>
                  </a:moveTo>
                  <a:lnTo>
                    <a:pt x="0" y="0"/>
                  </a:lnTo>
                  <a:lnTo>
                    <a:pt x="1" y="1"/>
                  </a:lnTo>
                  <a:lnTo>
                    <a:pt x="1" y="1"/>
                  </a:lnTo>
                  <a:lnTo>
                    <a:pt x="2" y="2"/>
                  </a:lnTo>
                  <a:lnTo>
                    <a:pt x="3" y="3"/>
                  </a:lnTo>
                  <a:lnTo>
                    <a:pt x="3" y="4"/>
                  </a:lnTo>
                  <a:lnTo>
                    <a:pt x="5" y="5"/>
                  </a:lnTo>
                  <a:lnTo>
                    <a:pt x="5" y="6"/>
                  </a:lnTo>
                  <a:lnTo>
                    <a:pt x="7" y="7"/>
                  </a:lnTo>
                  <a:lnTo>
                    <a:pt x="8" y="9"/>
                  </a:lnTo>
                  <a:lnTo>
                    <a:pt x="9" y="11"/>
                  </a:lnTo>
                  <a:lnTo>
                    <a:pt x="11" y="12"/>
                  </a:lnTo>
                  <a:lnTo>
                    <a:pt x="12" y="14"/>
                  </a:lnTo>
                  <a:lnTo>
                    <a:pt x="14" y="15"/>
                  </a:lnTo>
                  <a:lnTo>
                    <a:pt x="15" y="17"/>
                  </a:lnTo>
                  <a:lnTo>
                    <a:pt x="17" y="19"/>
                  </a:lnTo>
                  <a:lnTo>
                    <a:pt x="18" y="21"/>
                  </a:lnTo>
                  <a:lnTo>
                    <a:pt x="20" y="23"/>
                  </a:lnTo>
                  <a:lnTo>
                    <a:pt x="21" y="25"/>
                  </a:lnTo>
                  <a:lnTo>
                    <a:pt x="23" y="27"/>
                  </a:lnTo>
                  <a:lnTo>
                    <a:pt x="25" y="28"/>
                  </a:lnTo>
                  <a:lnTo>
                    <a:pt x="26" y="30"/>
                  </a:lnTo>
                  <a:lnTo>
                    <a:pt x="27" y="32"/>
                  </a:lnTo>
                  <a:lnTo>
                    <a:pt x="29" y="33"/>
                  </a:lnTo>
                  <a:lnTo>
                    <a:pt x="30" y="35"/>
                  </a:lnTo>
                  <a:lnTo>
                    <a:pt x="32" y="37"/>
                  </a:lnTo>
                  <a:lnTo>
                    <a:pt x="33" y="38"/>
                  </a:lnTo>
                  <a:lnTo>
                    <a:pt x="34" y="40"/>
                  </a:lnTo>
                  <a:lnTo>
                    <a:pt x="35" y="41"/>
                  </a:lnTo>
                  <a:lnTo>
                    <a:pt x="36" y="42"/>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66" name="Freeform 82"/>
            <p:cNvSpPr>
              <a:spLocks/>
            </p:cNvSpPr>
            <p:nvPr/>
          </p:nvSpPr>
          <p:spPr bwMode="auto">
            <a:xfrm>
              <a:off x="3683" y="2949"/>
              <a:ext cx="75" cy="88"/>
            </a:xfrm>
            <a:custGeom>
              <a:avLst/>
              <a:gdLst/>
              <a:ahLst/>
              <a:cxnLst>
                <a:cxn ang="0">
                  <a:pos x="0" y="0"/>
                </a:cxn>
                <a:cxn ang="0">
                  <a:pos x="0" y="0"/>
                </a:cxn>
                <a:cxn ang="0">
                  <a:pos x="1" y="1"/>
                </a:cxn>
                <a:cxn ang="0">
                  <a:pos x="2" y="3"/>
                </a:cxn>
                <a:cxn ang="0">
                  <a:pos x="3" y="4"/>
                </a:cxn>
                <a:cxn ang="0">
                  <a:pos x="5" y="6"/>
                </a:cxn>
                <a:cxn ang="0">
                  <a:pos x="7" y="8"/>
                </a:cxn>
                <a:cxn ang="0">
                  <a:pos x="9" y="10"/>
                </a:cxn>
                <a:cxn ang="0">
                  <a:pos x="11" y="13"/>
                </a:cxn>
                <a:cxn ang="0">
                  <a:pos x="13" y="15"/>
                </a:cxn>
                <a:cxn ang="0">
                  <a:pos x="15" y="18"/>
                </a:cxn>
                <a:cxn ang="0">
                  <a:pos x="18" y="21"/>
                </a:cxn>
                <a:cxn ang="0">
                  <a:pos x="21" y="25"/>
                </a:cxn>
                <a:cxn ang="0">
                  <a:pos x="24" y="28"/>
                </a:cxn>
                <a:cxn ang="0">
                  <a:pos x="27" y="31"/>
                </a:cxn>
                <a:cxn ang="0">
                  <a:pos x="29" y="35"/>
                </a:cxn>
                <a:cxn ang="0">
                  <a:pos x="33" y="39"/>
                </a:cxn>
                <a:cxn ang="0">
                  <a:pos x="36" y="43"/>
                </a:cxn>
                <a:cxn ang="0">
                  <a:pos x="39" y="46"/>
                </a:cxn>
                <a:cxn ang="0">
                  <a:pos x="42" y="50"/>
                </a:cxn>
                <a:cxn ang="0">
                  <a:pos x="45" y="53"/>
                </a:cxn>
                <a:cxn ang="0">
                  <a:pos x="48" y="57"/>
                </a:cxn>
                <a:cxn ang="0">
                  <a:pos x="51" y="61"/>
                </a:cxn>
                <a:cxn ang="0">
                  <a:pos x="54" y="64"/>
                </a:cxn>
                <a:cxn ang="0">
                  <a:pos x="57" y="68"/>
                </a:cxn>
                <a:cxn ang="0">
                  <a:pos x="60" y="71"/>
                </a:cxn>
                <a:cxn ang="0">
                  <a:pos x="63" y="74"/>
                </a:cxn>
                <a:cxn ang="0">
                  <a:pos x="65" y="77"/>
                </a:cxn>
                <a:cxn ang="0">
                  <a:pos x="67" y="80"/>
                </a:cxn>
                <a:cxn ang="0">
                  <a:pos x="70" y="83"/>
                </a:cxn>
                <a:cxn ang="0">
                  <a:pos x="72" y="85"/>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Lst>
              <a:rect l="0" t="0" r="r" b="b"/>
              <a:pathLst>
                <a:path w="75" h="88">
                  <a:moveTo>
                    <a:pt x="0" y="0"/>
                  </a:moveTo>
                  <a:lnTo>
                    <a:pt x="0" y="0"/>
                  </a:lnTo>
                  <a:lnTo>
                    <a:pt x="1" y="1"/>
                  </a:lnTo>
                  <a:lnTo>
                    <a:pt x="2" y="3"/>
                  </a:lnTo>
                  <a:lnTo>
                    <a:pt x="3" y="4"/>
                  </a:lnTo>
                  <a:lnTo>
                    <a:pt x="5" y="6"/>
                  </a:lnTo>
                  <a:lnTo>
                    <a:pt x="7" y="8"/>
                  </a:lnTo>
                  <a:lnTo>
                    <a:pt x="9" y="10"/>
                  </a:lnTo>
                  <a:lnTo>
                    <a:pt x="11" y="13"/>
                  </a:lnTo>
                  <a:lnTo>
                    <a:pt x="13" y="15"/>
                  </a:lnTo>
                  <a:lnTo>
                    <a:pt x="15" y="18"/>
                  </a:lnTo>
                  <a:lnTo>
                    <a:pt x="18" y="21"/>
                  </a:lnTo>
                  <a:lnTo>
                    <a:pt x="21" y="25"/>
                  </a:lnTo>
                  <a:lnTo>
                    <a:pt x="24" y="28"/>
                  </a:lnTo>
                  <a:lnTo>
                    <a:pt x="27" y="31"/>
                  </a:lnTo>
                  <a:lnTo>
                    <a:pt x="29" y="35"/>
                  </a:lnTo>
                  <a:lnTo>
                    <a:pt x="33" y="39"/>
                  </a:lnTo>
                  <a:lnTo>
                    <a:pt x="36" y="43"/>
                  </a:lnTo>
                  <a:lnTo>
                    <a:pt x="39" y="46"/>
                  </a:lnTo>
                  <a:lnTo>
                    <a:pt x="42" y="50"/>
                  </a:lnTo>
                  <a:lnTo>
                    <a:pt x="45" y="53"/>
                  </a:lnTo>
                  <a:lnTo>
                    <a:pt x="48" y="57"/>
                  </a:lnTo>
                  <a:lnTo>
                    <a:pt x="51" y="61"/>
                  </a:lnTo>
                  <a:lnTo>
                    <a:pt x="54" y="64"/>
                  </a:lnTo>
                  <a:lnTo>
                    <a:pt x="57" y="68"/>
                  </a:lnTo>
                  <a:lnTo>
                    <a:pt x="60" y="71"/>
                  </a:lnTo>
                  <a:lnTo>
                    <a:pt x="63" y="74"/>
                  </a:lnTo>
                  <a:lnTo>
                    <a:pt x="65" y="77"/>
                  </a:lnTo>
                  <a:lnTo>
                    <a:pt x="67" y="80"/>
                  </a:lnTo>
                  <a:lnTo>
                    <a:pt x="70" y="83"/>
                  </a:lnTo>
                  <a:lnTo>
                    <a:pt x="72" y="85"/>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67" name="Line 83"/>
            <p:cNvSpPr>
              <a:spLocks noChangeShapeType="1"/>
            </p:cNvSpPr>
            <p:nvPr/>
          </p:nvSpPr>
          <p:spPr bwMode="auto">
            <a:xfrm>
              <a:off x="3683" y="2927"/>
              <a:ext cx="37" cy="87"/>
            </a:xfrm>
            <a:prstGeom prst="line">
              <a:avLst/>
            </a:prstGeom>
            <a:noFill/>
            <a:ln w="74930">
              <a:solidFill>
                <a:srgbClr val="000000"/>
              </a:solidFill>
              <a:round/>
              <a:headEnd/>
              <a:tailEnd/>
            </a:ln>
            <a:effectLst/>
          </p:spPr>
          <p:txBody>
            <a:bodyPr wrap="none" anchor="ctr"/>
            <a:lstStyle/>
            <a:p>
              <a:endParaRPr lang="en-US"/>
            </a:p>
          </p:txBody>
        </p:sp>
        <p:sp>
          <p:nvSpPr>
            <p:cNvPr id="93268" name="Freeform 84"/>
            <p:cNvSpPr>
              <a:spLocks/>
            </p:cNvSpPr>
            <p:nvPr/>
          </p:nvSpPr>
          <p:spPr bwMode="auto">
            <a:xfrm>
              <a:off x="3983" y="2617"/>
              <a:ext cx="63" cy="78"/>
            </a:xfrm>
            <a:custGeom>
              <a:avLst/>
              <a:gdLst/>
              <a:ahLst/>
              <a:cxnLst>
                <a:cxn ang="0">
                  <a:pos x="60" y="0"/>
                </a:cxn>
                <a:cxn ang="0">
                  <a:pos x="61" y="9"/>
                </a:cxn>
                <a:cxn ang="0">
                  <a:pos x="62" y="13"/>
                </a:cxn>
                <a:cxn ang="0">
                  <a:pos x="62" y="17"/>
                </a:cxn>
                <a:cxn ang="0">
                  <a:pos x="61" y="21"/>
                </a:cxn>
                <a:cxn ang="0">
                  <a:pos x="61" y="24"/>
                </a:cxn>
                <a:cxn ang="0">
                  <a:pos x="60" y="27"/>
                </a:cxn>
                <a:cxn ang="0">
                  <a:pos x="59" y="31"/>
                </a:cxn>
                <a:cxn ang="0">
                  <a:pos x="58" y="33"/>
                </a:cxn>
                <a:cxn ang="0">
                  <a:pos x="57" y="36"/>
                </a:cxn>
                <a:cxn ang="0">
                  <a:pos x="55" y="39"/>
                </a:cxn>
                <a:cxn ang="0">
                  <a:pos x="53" y="41"/>
                </a:cxn>
                <a:cxn ang="0">
                  <a:pos x="51" y="44"/>
                </a:cxn>
                <a:cxn ang="0">
                  <a:pos x="49" y="46"/>
                </a:cxn>
                <a:cxn ang="0">
                  <a:pos x="47" y="48"/>
                </a:cxn>
                <a:cxn ang="0">
                  <a:pos x="45" y="51"/>
                </a:cxn>
                <a:cxn ang="0">
                  <a:pos x="42" y="52"/>
                </a:cxn>
                <a:cxn ang="0">
                  <a:pos x="39" y="54"/>
                </a:cxn>
                <a:cxn ang="0">
                  <a:pos x="37" y="56"/>
                </a:cxn>
                <a:cxn ang="0">
                  <a:pos x="34" y="58"/>
                </a:cxn>
                <a:cxn ang="0">
                  <a:pos x="31" y="59"/>
                </a:cxn>
                <a:cxn ang="0">
                  <a:pos x="28" y="61"/>
                </a:cxn>
                <a:cxn ang="0">
                  <a:pos x="25" y="63"/>
                </a:cxn>
                <a:cxn ang="0">
                  <a:pos x="22" y="64"/>
                </a:cxn>
                <a:cxn ang="0">
                  <a:pos x="19" y="66"/>
                </a:cxn>
                <a:cxn ang="0">
                  <a:pos x="16" y="67"/>
                </a:cxn>
                <a:cxn ang="0">
                  <a:pos x="13" y="69"/>
                </a:cxn>
                <a:cxn ang="0">
                  <a:pos x="10" y="70"/>
                </a:cxn>
                <a:cxn ang="0">
                  <a:pos x="7" y="72"/>
                </a:cxn>
                <a:cxn ang="0">
                  <a:pos x="5" y="73"/>
                </a:cxn>
                <a:cxn ang="0">
                  <a:pos x="2" y="75"/>
                </a:cxn>
                <a:cxn ang="0">
                  <a:pos x="0" y="77"/>
                </a:cxn>
              </a:cxnLst>
              <a:rect l="0" t="0" r="r" b="b"/>
              <a:pathLst>
                <a:path w="63" h="78">
                  <a:moveTo>
                    <a:pt x="60" y="0"/>
                  </a:moveTo>
                  <a:lnTo>
                    <a:pt x="61" y="9"/>
                  </a:lnTo>
                  <a:lnTo>
                    <a:pt x="62" y="13"/>
                  </a:lnTo>
                  <a:lnTo>
                    <a:pt x="62" y="17"/>
                  </a:lnTo>
                  <a:lnTo>
                    <a:pt x="61" y="21"/>
                  </a:lnTo>
                  <a:lnTo>
                    <a:pt x="61" y="24"/>
                  </a:lnTo>
                  <a:lnTo>
                    <a:pt x="60" y="27"/>
                  </a:lnTo>
                  <a:lnTo>
                    <a:pt x="59" y="31"/>
                  </a:lnTo>
                  <a:lnTo>
                    <a:pt x="58" y="33"/>
                  </a:lnTo>
                  <a:lnTo>
                    <a:pt x="57" y="36"/>
                  </a:lnTo>
                  <a:lnTo>
                    <a:pt x="55" y="39"/>
                  </a:lnTo>
                  <a:lnTo>
                    <a:pt x="53" y="41"/>
                  </a:lnTo>
                  <a:lnTo>
                    <a:pt x="51" y="44"/>
                  </a:lnTo>
                  <a:lnTo>
                    <a:pt x="49" y="46"/>
                  </a:lnTo>
                  <a:lnTo>
                    <a:pt x="47" y="48"/>
                  </a:lnTo>
                  <a:lnTo>
                    <a:pt x="45" y="51"/>
                  </a:lnTo>
                  <a:lnTo>
                    <a:pt x="42" y="52"/>
                  </a:lnTo>
                  <a:lnTo>
                    <a:pt x="39" y="54"/>
                  </a:lnTo>
                  <a:lnTo>
                    <a:pt x="37" y="56"/>
                  </a:lnTo>
                  <a:lnTo>
                    <a:pt x="34" y="58"/>
                  </a:lnTo>
                  <a:lnTo>
                    <a:pt x="31" y="59"/>
                  </a:lnTo>
                  <a:lnTo>
                    <a:pt x="28" y="61"/>
                  </a:lnTo>
                  <a:lnTo>
                    <a:pt x="25" y="63"/>
                  </a:lnTo>
                  <a:lnTo>
                    <a:pt x="22" y="64"/>
                  </a:lnTo>
                  <a:lnTo>
                    <a:pt x="19" y="66"/>
                  </a:lnTo>
                  <a:lnTo>
                    <a:pt x="16" y="67"/>
                  </a:lnTo>
                  <a:lnTo>
                    <a:pt x="13" y="69"/>
                  </a:lnTo>
                  <a:lnTo>
                    <a:pt x="10" y="70"/>
                  </a:lnTo>
                  <a:lnTo>
                    <a:pt x="7" y="72"/>
                  </a:lnTo>
                  <a:lnTo>
                    <a:pt x="5" y="73"/>
                  </a:lnTo>
                  <a:lnTo>
                    <a:pt x="2" y="75"/>
                  </a:lnTo>
                  <a:lnTo>
                    <a:pt x="0" y="7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69" name="Line 85"/>
            <p:cNvSpPr>
              <a:spLocks noChangeShapeType="1"/>
            </p:cNvSpPr>
            <p:nvPr/>
          </p:nvSpPr>
          <p:spPr bwMode="auto">
            <a:xfrm flipH="1">
              <a:off x="3978" y="2694"/>
              <a:ext cx="18" cy="0"/>
            </a:xfrm>
            <a:prstGeom prst="line">
              <a:avLst/>
            </a:prstGeom>
            <a:noFill/>
            <a:ln w="74930">
              <a:solidFill>
                <a:srgbClr val="000000"/>
              </a:solidFill>
              <a:round/>
              <a:headEnd/>
              <a:tailEnd/>
            </a:ln>
            <a:effectLst/>
          </p:spPr>
          <p:txBody>
            <a:bodyPr wrap="none" anchor="ctr"/>
            <a:lstStyle/>
            <a:p>
              <a:endParaRPr lang="en-US"/>
            </a:p>
          </p:txBody>
        </p:sp>
        <p:sp>
          <p:nvSpPr>
            <p:cNvPr id="93270" name="Freeform 86"/>
            <p:cNvSpPr>
              <a:spLocks/>
            </p:cNvSpPr>
            <p:nvPr/>
          </p:nvSpPr>
          <p:spPr bwMode="auto">
            <a:xfrm>
              <a:off x="4094" y="2289"/>
              <a:ext cx="11" cy="45"/>
            </a:xfrm>
            <a:custGeom>
              <a:avLst/>
              <a:gdLst/>
              <a:ahLst/>
              <a:cxnLst>
                <a:cxn ang="0">
                  <a:pos x="0" y="0"/>
                </a:cxn>
                <a:cxn ang="0">
                  <a:pos x="1" y="2"/>
                </a:cxn>
                <a:cxn ang="0">
                  <a:pos x="2" y="3"/>
                </a:cxn>
                <a:cxn ang="0">
                  <a:pos x="3" y="5"/>
                </a:cxn>
                <a:cxn ang="0">
                  <a:pos x="4" y="6"/>
                </a:cxn>
                <a:cxn ang="0">
                  <a:pos x="4" y="7"/>
                </a:cxn>
                <a:cxn ang="0">
                  <a:pos x="5" y="8"/>
                </a:cxn>
                <a:cxn ang="0">
                  <a:pos x="5" y="10"/>
                </a:cxn>
                <a:cxn ang="0">
                  <a:pos x="6" y="11"/>
                </a:cxn>
                <a:cxn ang="0">
                  <a:pos x="6" y="12"/>
                </a:cxn>
                <a:cxn ang="0">
                  <a:pos x="7" y="13"/>
                </a:cxn>
                <a:cxn ang="0">
                  <a:pos x="7" y="15"/>
                </a:cxn>
                <a:cxn ang="0">
                  <a:pos x="8" y="16"/>
                </a:cxn>
                <a:cxn ang="0">
                  <a:pos x="8" y="18"/>
                </a:cxn>
                <a:cxn ang="0">
                  <a:pos x="8" y="19"/>
                </a:cxn>
                <a:cxn ang="0">
                  <a:pos x="9" y="21"/>
                </a:cxn>
                <a:cxn ang="0">
                  <a:pos x="9" y="22"/>
                </a:cxn>
                <a:cxn ang="0">
                  <a:pos x="9" y="23"/>
                </a:cxn>
                <a:cxn ang="0">
                  <a:pos x="10" y="25"/>
                </a:cxn>
                <a:cxn ang="0">
                  <a:pos x="10" y="26"/>
                </a:cxn>
                <a:cxn ang="0">
                  <a:pos x="10" y="27"/>
                </a:cxn>
                <a:cxn ang="0">
                  <a:pos x="10" y="29"/>
                </a:cxn>
                <a:cxn ang="0">
                  <a:pos x="10" y="30"/>
                </a:cxn>
                <a:cxn ang="0">
                  <a:pos x="10" y="32"/>
                </a:cxn>
                <a:cxn ang="0">
                  <a:pos x="10" y="33"/>
                </a:cxn>
                <a:cxn ang="0">
                  <a:pos x="10" y="35"/>
                </a:cxn>
                <a:cxn ang="0">
                  <a:pos x="10" y="36"/>
                </a:cxn>
                <a:cxn ang="0">
                  <a:pos x="10" y="38"/>
                </a:cxn>
                <a:cxn ang="0">
                  <a:pos x="10" y="39"/>
                </a:cxn>
                <a:cxn ang="0">
                  <a:pos x="10" y="41"/>
                </a:cxn>
                <a:cxn ang="0">
                  <a:pos x="9" y="42"/>
                </a:cxn>
                <a:cxn ang="0">
                  <a:pos x="9" y="44"/>
                </a:cxn>
              </a:cxnLst>
              <a:rect l="0" t="0" r="r" b="b"/>
              <a:pathLst>
                <a:path w="11" h="45">
                  <a:moveTo>
                    <a:pt x="0" y="0"/>
                  </a:moveTo>
                  <a:lnTo>
                    <a:pt x="1" y="2"/>
                  </a:lnTo>
                  <a:lnTo>
                    <a:pt x="2" y="3"/>
                  </a:lnTo>
                  <a:lnTo>
                    <a:pt x="3" y="5"/>
                  </a:lnTo>
                  <a:lnTo>
                    <a:pt x="4" y="6"/>
                  </a:lnTo>
                  <a:lnTo>
                    <a:pt x="4" y="7"/>
                  </a:lnTo>
                  <a:lnTo>
                    <a:pt x="5" y="8"/>
                  </a:lnTo>
                  <a:lnTo>
                    <a:pt x="5" y="10"/>
                  </a:lnTo>
                  <a:lnTo>
                    <a:pt x="6" y="11"/>
                  </a:lnTo>
                  <a:lnTo>
                    <a:pt x="6" y="12"/>
                  </a:lnTo>
                  <a:lnTo>
                    <a:pt x="7" y="13"/>
                  </a:lnTo>
                  <a:lnTo>
                    <a:pt x="7" y="15"/>
                  </a:lnTo>
                  <a:lnTo>
                    <a:pt x="8" y="16"/>
                  </a:lnTo>
                  <a:lnTo>
                    <a:pt x="8" y="18"/>
                  </a:lnTo>
                  <a:lnTo>
                    <a:pt x="8" y="19"/>
                  </a:lnTo>
                  <a:lnTo>
                    <a:pt x="9" y="21"/>
                  </a:lnTo>
                  <a:lnTo>
                    <a:pt x="9" y="22"/>
                  </a:lnTo>
                  <a:lnTo>
                    <a:pt x="9" y="23"/>
                  </a:lnTo>
                  <a:lnTo>
                    <a:pt x="10" y="25"/>
                  </a:lnTo>
                  <a:lnTo>
                    <a:pt x="10" y="26"/>
                  </a:lnTo>
                  <a:lnTo>
                    <a:pt x="10" y="27"/>
                  </a:lnTo>
                  <a:lnTo>
                    <a:pt x="10" y="29"/>
                  </a:lnTo>
                  <a:lnTo>
                    <a:pt x="10" y="30"/>
                  </a:lnTo>
                  <a:lnTo>
                    <a:pt x="10" y="32"/>
                  </a:lnTo>
                  <a:lnTo>
                    <a:pt x="10" y="33"/>
                  </a:lnTo>
                  <a:lnTo>
                    <a:pt x="10" y="35"/>
                  </a:lnTo>
                  <a:lnTo>
                    <a:pt x="10" y="36"/>
                  </a:lnTo>
                  <a:lnTo>
                    <a:pt x="10" y="38"/>
                  </a:lnTo>
                  <a:lnTo>
                    <a:pt x="10" y="39"/>
                  </a:lnTo>
                  <a:lnTo>
                    <a:pt x="10" y="41"/>
                  </a:lnTo>
                  <a:lnTo>
                    <a:pt x="9" y="42"/>
                  </a:lnTo>
                  <a:lnTo>
                    <a:pt x="9" y="4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71" name="Line 87"/>
            <p:cNvSpPr>
              <a:spLocks noChangeShapeType="1"/>
            </p:cNvSpPr>
            <p:nvPr/>
          </p:nvSpPr>
          <p:spPr bwMode="auto">
            <a:xfrm flipH="1">
              <a:off x="4090" y="2305"/>
              <a:ext cx="9" cy="22"/>
            </a:xfrm>
            <a:prstGeom prst="line">
              <a:avLst/>
            </a:prstGeom>
            <a:noFill/>
            <a:ln w="74930">
              <a:solidFill>
                <a:srgbClr val="000000"/>
              </a:solidFill>
              <a:round/>
              <a:headEnd/>
              <a:tailEnd/>
            </a:ln>
            <a:effectLst/>
          </p:spPr>
          <p:txBody>
            <a:bodyPr wrap="none" anchor="ctr"/>
            <a:lstStyle/>
            <a:p>
              <a:endParaRPr lang="en-US"/>
            </a:p>
          </p:txBody>
        </p:sp>
        <p:sp>
          <p:nvSpPr>
            <p:cNvPr id="93272" name="Freeform 88"/>
            <p:cNvSpPr>
              <a:spLocks/>
            </p:cNvSpPr>
            <p:nvPr/>
          </p:nvSpPr>
          <p:spPr bwMode="auto">
            <a:xfrm>
              <a:off x="3955" y="2199"/>
              <a:ext cx="58" cy="25"/>
            </a:xfrm>
            <a:custGeom>
              <a:avLst/>
              <a:gdLst/>
              <a:ahLst/>
              <a:cxnLst>
                <a:cxn ang="0">
                  <a:pos x="0" y="2"/>
                </a:cxn>
                <a:cxn ang="0">
                  <a:pos x="3" y="3"/>
                </a:cxn>
                <a:cxn ang="0">
                  <a:pos x="5" y="4"/>
                </a:cxn>
                <a:cxn ang="0">
                  <a:pos x="7" y="4"/>
                </a:cxn>
                <a:cxn ang="0">
                  <a:pos x="9" y="4"/>
                </a:cxn>
                <a:cxn ang="0">
                  <a:pos x="12" y="4"/>
                </a:cxn>
                <a:cxn ang="0">
                  <a:pos x="14" y="3"/>
                </a:cxn>
                <a:cxn ang="0">
                  <a:pos x="17" y="3"/>
                </a:cxn>
                <a:cxn ang="0">
                  <a:pos x="20" y="3"/>
                </a:cxn>
                <a:cxn ang="0">
                  <a:pos x="22" y="3"/>
                </a:cxn>
                <a:cxn ang="0">
                  <a:pos x="25" y="2"/>
                </a:cxn>
                <a:cxn ang="0">
                  <a:pos x="28" y="1"/>
                </a:cxn>
                <a:cxn ang="0">
                  <a:pos x="31" y="1"/>
                </a:cxn>
                <a:cxn ang="0">
                  <a:pos x="33" y="1"/>
                </a:cxn>
                <a:cxn ang="0">
                  <a:pos x="36" y="0"/>
                </a:cxn>
                <a:cxn ang="0">
                  <a:pos x="38" y="0"/>
                </a:cxn>
                <a:cxn ang="0">
                  <a:pos x="41" y="0"/>
                </a:cxn>
                <a:cxn ang="0">
                  <a:pos x="43" y="0"/>
                </a:cxn>
                <a:cxn ang="0">
                  <a:pos x="45" y="0"/>
                </a:cxn>
                <a:cxn ang="0">
                  <a:pos x="47" y="0"/>
                </a:cxn>
                <a:cxn ang="0">
                  <a:pos x="49" y="1"/>
                </a:cxn>
                <a:cxn ang="0">
                  <a:pos x="51" y="1"/>
                </a:cxn>
                <a:cxn ang="0">
                  <a:pos x="53" y="2"/>
                </a:cxn>
                <a:cxn ang="0">
                  <a:pos x="54" y="3"/>
                </a:cxn>
                <a:cxn ang="0">
                  <a:pos x="55" y="5"/>
                </a:cxn>
                <a:cxn ang="0">
                  <a:pos x="56" y="7"/>
                </a:cxn>
                <a:cxn ang="0">
                  <a:pos x="57" y="9"/>
                </a:cxn>
                <a:cxn ang="0">
                  <a:pos x="57" y="11"/>
                </a:cxn>
                <a:cxn ang="0">
                  <a:pos x="57" y="13"/>
                </a:cxn>
                <a:cxn ang="0">
                  <a:pos x="57" y="17"/>
                </a:cxn>
                <a:cxn ang="0">
                  <a:pos x="56" y="20"/>
                </a:cxn>
                <a:cxn ang="0">
                  <a:pos x="55" y="24"/>
                </a:cxn>
              </a:cxnLst>
              <a:rect l="0" t="0" r="r" b="b"/>
              <a:pathLst>
                <a:path w="58" h="25">
                  <a:moveTo>
                    <a:pt x="0" y="2"/>
                  </a:moveTo>
                  <a:lnTo>
                    <a:pt x="3" y="3"/>
                  </a:lnTo>
                  <a:lnTo>
                    <a:pt x="5" y="4"/>
                  </a:lnTo>
                  <a:lnTo>
                    <a:pt x="7" y="4"/>
                  </a:lnTo>
                  <a:lnTo>
                    <a:pt x="9" y="4"/>
                  </a:lnTo>
                  <a:lnTo>
                    <a:pt x="12" y="4"/>
                  </a:lnTo>
                  <a:lnTo>
                    <a:pt x="14" y="3"/>
                  </a:lnTo>
                  <a:lnTo>
                    <a:pt x="17" y="3"/>
                  </a:lnTo>
                  <a:lnTo>
                    <a:pt x="20" y="3"/>
                  </a:lnTo>
                  <a:lnTo>
                    <a:pt x="22" y="3"/>
                  </a:lnTo>
                  <a:lnTo>
                    <a:pt x="25" y="2"/>
                  </a:lnTo>
                  <a:lnTo>
                    <a:pt x="28" y="1"/>
                  </a:lnTo>
                  <a:lnTo>
                    <a:pt x="31" y="1"/>
                  </a:lnTo>
                  <a:lnTo>
                    <a:pt x="33" y="1"/>
                  </a:lnTo>
                  <a:lnTo>
                    <a:pt x="36" y="0"/>
                  </a:lnTo>
                  <a:lnTo>
                    <a:pt x="38" y="0"/>
                  </a:lnTo>
                  <a:lnTo>
                    <a:pt x="41" y="0"/>
                  </a:lnTo>
                  <a:lnTo>
                    <a:pt x="43" y="0"/>
                  </a:lnTo>
                  <a:lnTo>
                    <a:pt x="45" y="0"/>
                  </a:lnTo>
                  <a:lnTo>
                    <a:pt x="47" y="0"/>
                  </a:lnTo>
                  <a:lnTo>
                    <a:pt x="49" y="1"/>
                  </a:lnTo>
                  <a:lnTo>
                    <a:pt x="51" y="1"/>
                  </a:lnTo>
                  <a:lnTo>
                    <a:pt x="53" y="2"/>
                  </a:lnTo>
                  <a:lnTo>
                    <a:pt x="54" y="3"/>
                  </a:lnTo>
                  <a:lnTo>
                    <a:pt x="55" y="5"/>
                  </a:lnTo>
                  <a:lnTo>
                    <a:pt x="56" y="7"/>
                  </a:lnTo>
                  <a:lnTo>
                    <a:pt x="57" y="9"/>
                  </a:lnTo>
                  <a:lnTo>
                    <a:pt x="57" y="11"/>
                  </a:lnTo>
                  <a:lnTo>
                    <a:pt x="57" y="13"/>
                  </a:lnTo>
                  <a:lnTo>
                    <a:pt x="57" y="17"/>
                  </a:lnTo>
                  <a:lnTo>
                    <a:pt x="56" y="20"/>
                  </a:lnTo>
                  <a:lnTo>
                    <a:pt x="55" y="2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73" name="Freeform 89"/>
            <p:cNvSpPr>
              <a:spLocks/>
            </p:cNvSpPr>
            <p:nvPr/>
          </p:nvSpPr>
          <p:spPr bwMode="auto">
            <a:xfrm>
              <a:off x="4015" y="2219"/>
              <a:ext cx="57" cy="60"/>
            </a:xfrm>
            <a:custGeom>
              <a:avLst/>
              <a:gdLst/>
              <a:ahLst/>
              <a:cxnLst>
                <a:cxn ang="0">
                  <a:pos x="0" y="4"/>
                </a:cxn>
                <a:cxn ang="0">
                  <a:pos x="5" y="3"/>
                </a:cxn>
                <a:cxn ang="0">
                  <a:pos x="8" y="2"/>
                </a:cxn>
                <a:cxn ang="0">
                  <a:pos x="10" y="1"/>
                </a:cxn>
                <a:cxn ang="0">
                  <a:pos x="13" y="1"/>
                </a:cxn>
                <a:cxn ang="0">
                  <a:pos x="15" y="1"/>
                </a:cxn>
                <a:cxn ang="0">
                  <a:pos x="18" y="0"/>
                </a:cxn>
                <a:cxn ang="0">
                  <a:pos x="20" y="0"/>
                </a:cxn>
                <a:cxn ang="0">
                  <a:pos x="23" y="0"/>
                </a:cxn>
                <a:cxn ang="0">
                  <a:pos x="25" y="0"/>
                </a:cxn>
                <a:cxn ang="0">
                  <a:pos x="27" y="1"/>
                </a:cxn>
                <a:cxn ang="0">
                  <a:pos x="30" y="1"/>
                </a:cxn>
                <a:cxn ang="0">
                  <a:pos x="32" y="1"/>
                </a:cxn>
                <a:cxn ang="0">
                  <a:pos x="34" y="2"/>
                </a:cxn>
                <a:cxn ang="0">
                  <a:pos x="36" y="3"/>
                </a:cxn>
                <a:cxn ang="0">
                  <a:pos x="38" y="4"/>
                </a:cxn>
                <a:cxn ang="0">
                  <a:pos x="40" y="5"/>
                </a:cxn>
                <a:cxn ang="0">
                  <a:pos x="42" y="6"/>
                </a:cxn>
                <a:cxn ang="0">
                  <a:pos x="44" y="7"/>
                </a:cxn>
                <a:cxn ang="0">
                  <a:pos x="45" y="9"/>
                </a:cxn>
                <a:cxn ang="0">
                  <a:pos x="47" y="11"/>
                </a:cxn>
                <a:cxn ang="0">
                  <a:pos x="49" y="13"/>
                </a:cxn>
                <a:cxn ang="0">
                  <a:pos x="50" y="15"/>
                </a:cxn>
                <a:cxn ang="0">
                  <a:pos x="51" y="17"/>
                </a:cxn>
                <a:cxn ang="0">
                  <a:pos x="52" y="19"/>
                </a:cxn>
                <a:cxn ang="0">
                  <a:pos x="53" y="22"/>
                </a:cxn>
                <a:cxn ang="0">
                  <a:pos x="54" y="25"/>
                </a:cxn>
                <a:cxn ang="0">
                  <a:pos x="55" y="28"/>
                </a:cxn>
                <a:cxn ang="0">
                  <a:pos x="55" y="31"/>
                </a:cxn>
                <a:cxn ang="0">
                  <a:pos x="55" y="35"/>
                </a:cxn>
                <a:cxn ang="0">
                  <a:pos x="55" y="38"/>
                </a:cxn>
                <a:cxn ang="0">
                  <a:pos x="56" y="42"/>
                </a:cxn>
                <a:cxn ang="0">
                  <a:pos x="55" y="43"/>
                </a:cxn>
                <a:cxn ang="0">
                  <a:pos x="54" y="44"/>
                </a:cxn>
                <a:cxn ang="0">
                  <a:pos x="53" y="44"/>
                </a:cxn>
                <a:cxn ang="0">
                  <a:pos x="53" y="45"/>
                </a:cxn>
                <a:cxn ang="0">
                  <a:pos x="52" y="45"/>
                </a:cxn>
                <a:cxn ang="0">
                  <a:pos x="52" y="46"/>
                </a:cxn>
                <a:cxn ang="0">
                  <a:pos x="51" y="47"/>
                </a:cxn>
                <a:cxn ang="0">
                  <a:pos x="51" y="47"/>
                </a:cxn>
                <a:cxn ang="0">
                  <a:pos x="50" y="48"/>
                </a:cxn>
                <a:cxn ang="0">
                  <a:pos x="49" y="49"/>
                </a:cxn>
                <a:cxn ang="0">
                  <a:pos x="49" y="49"/>
                </a:cxn>
                <a:cxn ang="0">
                  <a:pos x="49" y="50"/>
                </a:cxn>
                <a:cxn ang="0">
                  <a:pos x="48" y="50"/>
                </a:cxn>
                <a:cxn ang="0">
                  <a:pos x="47" y="51"/>
                </a:cxn>
                <a:cxn ang="0">
                  <a:pos x="47" y="51"/>
                </a:cxn>
                <a:cxn ang="0">
                  <a:pos x="46" y="52"/>
                </a:cxn>
                <a:cxn ang="0">
                  <a:pos x="46" y="53"/>
                </a:cxn>
                <a:cxn ang="0">
                  <a:pos x="45" y="53"/>
                </a:cxn>
                <a:cxn ang="0">
                  <a:pos x="45" y="54"/>
                </a:cxn>
                <a:cxn ang="0">
                  <a:pos x="44" y="54"/>
                </a:cxn>
                <a:cxn ang="0">
                  <a:pos x="43" y="55"/>
                </a:cxn>
                <a:cxn ang="0">
                  <a:pos x="43" y="55"/>
                </a:cxn>
                <a:cxn ang="0">
                  <a:pos x="42" y="56"/>
                </a:cxn>
                <a:cxn ang="0">
                  <a:pos x="42" y="56"/>
                </a:cxn>
                <a:cxn ang="0">
                  <a:pos x="41" y="57"/>
                </a:cxn>
                <a:cxn ang="0">
                  <a:pos x="40" y="57"/>
                </a:cxn>
                <a:cxn ang="0">
                  <a:pos x="40" y="57"/>
                </a:cxn>
                <a:cxn ang="0">
                  <a:pos x="39" y="58"/>
                </a:cxn>
                <a:cxn ang="0">
                  <a:pos x="39" y="58"/>
                </a:cxn>
                <a:cxn ang="0">
                  <a:pos x="38" y="58"/>
                </a:cxn>
                <a:cxn ang="0">
                  <a:pos x="37" y="59"/>
                </a:cxn>
              </a:cxnLst>
              <a:rect l="0" t="0" r="r" b="b"/>
              <a:pathLst>
                <a:path w="57" h="60">
                  <a:moveTo>
                    <a:pt x="0" y="4"/>
                  </a:moveTo>
                  <a:lnTo>
                    <a:pt x="5" y="3"/>
                  </a:lnTo>
                  <a:lnTo>
                    <a:pt x="8" y="2"/>
                  </a:lnTo>
                  <a:lnTo>
                    <a:pt x="10" y="1"/>
                  </a:lnTo>
                  <a:lnTo>
                    <a:pt x="13" y="1"/>
                  </a:lnTo>
                  <a:lnTo>
                    <a:pt x="15" y="1"/>
                  </a:lnTo>
                  <a:lnTo>
                    <a:pt x="18" y="0"/>
                  </a:lnTo>
                  <a:lnTo>
                    <a:pt x="20" y="0"/>
                  </a:lnTo>
                  <a:lnTo>
                    <a:pt x="23" y="0"/>
                  </a:lnTo>
                  <a:lnTo>
                    <a:pt x="25" y="0"/>
                  </a:lnTo>
                  <a:lnTo>
                    <a:pt x="27" y="1"/>
                  </a:lnTo>
                  <a:lnTo>
                    <a:pt x="30" y="1"/>
                  </a:lnTo>
                  <a:lnTo>
                    <a:pt x="32" y="1"/>
                  </a:lnTo>
                  <a:lnTo>
                    <a:pt x="34" y="2"/>
                  </a:lnTo>
                  <a:lnTo>
                    <a:pt x="36" y="3"/>
                  </a:lnTo>
                  <a:lnTo>
                    <a:pt x="38" y="4"/>
                  </a:lnTo>
                  <a:lnTo>
                    <a:pt x="40" y="5"/>
                  </a:lnTo>
                  <a:lnTo>
                    <a:pt x="42" y="6"/>
                  </a:lnTo>
                  <a:lnTo>
                    <a:pt x="44" y="7"/>
                  </a:lnTo>
                  <a:lnTo>
                    <a:pt x="45" y="9"/>
                  </a:lnTo>
                  <a:lnTo>
                    <a:pt x="47" y="11"/>
                  </a:lnTo>
                  <a:lnTo>
                    <a:pt x="49" y="13"/>
                  </a:lnTo>
                  <a:lnTo>
                    <a:pt x="50" y="15"/>
                  </a:lnTo>
                  <a:lnTo>
                    <a:pt x="51" y="17"/>
                  </a:lnTo>
                  <a:lnTo>
                    <a:pt x="52" y="19"/>
                  </a:lnTo>
                  <a:lnTo>
                    <a:pt x="53" y="22"/>
                  </a:lnTo>
                  <a:lnTo>
                    <a:pt x="54" y="25"/>
                  </a:lnTo>
                  <a:lnTo>
                    <a:pt x="55" y="28"/>
                  </a:lnTo>
                  <a:lnTo>
                    <a:pt x="55" y="31"/>
                  </a:lnTo>
                  <a:lnTo>
                    <a:pt x="55" y="35"/>
                  </a:lnTo>
                  <a:lnTo>
                    <a:pt x="55" y="38"/>
                  </a:lnTo>
                  <a:lnTo>
                    <a:pt x="56" y="42"/>
                  </a:lnTo>
                  <a:lnTo>
                    <a:pt x="55" y="43"/>
                  </a:lnTo>
                  <a:lnTo>
                    <a:pt x="54" y="44"/>
                  </a:lnTo>
                  <a:lnTo>
                    <a:pt x="53" y="44"/>
                  </a:lnTo>
                  <a:lnTo>
                    <a:pt x="53" y="45"/>
                  </a:lnTo>
                  <a:lnTo>
                    <a:pt x="52" y="45"/>
                  </a:lnTo>
                  <a:lnTo>
                    <a:pt x="52" y="46"/>
                  </a:lnTo>
                  <a:lnTo>
                    <a:pt x="51" y="47"/>
                  </a:lnTo>
                  <a:lnTo>
                    <a:pt x="51" y="47"/>
                  </a:lnTo>
                  <a:lnTo>
                    <a:pt x="50" y="48"/>
                  </a:lnTo>
                  <a:lnTo>
                    <a:pt x="49" y="49"/>
                  </a:lnTo>
                  <a:lnTo>
                    <a:pt x="49" y="49"/>
                  </a:lnTo>
                  <a:lnTo>
                    <a:pt x="49" y="50"/>
                  </a:lnTo>
                  <a:lnTo>
                    <a:pt x="48" y="50"/>
                  </a:lnTo>
                  <a:lnTo>
                    <a:pt x="47" y="51"/>
                  </a:lnTo>
                  <a:lnTo>
                    <a:pt x="47" y="51"/>
                  </a:lnTo>
                  <a:lnTo>
                    <a:pt x="46" y="52"/>
                  </a:lnTo>
                  <a:lnTo>
                    <a:pt x="46" y="53"/>
                  </a:lnTo>
                  <a:lnTo>
                    <a:pt x="45" y="53"/>
                  </a:lnTo>
                  <a:lnTo>
                    <a:pt x="45" y="54"/>
                  </a:lnTo>
                  <a:lnTo>
                    <a:pt x="44" y="54"/>
                  </a:lnTo>
                  <a:lnTo>
                    <a:pt x="43" y="55"/>
                  </a:lnTo>
                  <a:lnTo>
                    <a:pt x="43" y="55"/>
                  </a:lnTo>
                  <a:lnTo>
                    <a:pt x="42" y="56"/>
                  </a:lnTo>
                  <a:lnTo>
                    <a:pt x="42" y="56"/>
                  </a:lnTo>
                  <a:lnTo>
                    <a:pt x="41" y="57"/>
                  </a:lnTo>
                  <a:lnTo>
                    <a:pt x="40" y="57"/>
                  </a:lnTo>
                  <a:lnTo>
                    <a:pt x="40" y="57"/>
                  </a:lnTo>
                  <a:lnTo>
                    <a:pt x="39" y="58"/>
                  </a:lnTo>
                  <a:lnTo>
                    <a:pt x="39" y="58"/>
                  </a:lnTo>
                  <a:lnTo>
                    <a:pt x="38" y="58"/>
                  </a:lnTo>
                  <a:lnTo>
                    <a:pt x="37" y="5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74" name="Freeform 90"/>
            <p:cNvSpPr>
              <a:spLocks/>
            </p:cNvSpPr>
            <p:nvPr/>
          </p:nvSpPr>
          <p:spPr bwMode="auto">
            <a:xfrm>
              <a:off x="3054" y="2792"/>
              <a:ext cx="25" cy="67"/>
            </a:xfrm>
            <a:custGeom>
              <a:avLst/>
              <a:gdLst/>
              <a:ahLst/>
              <a:cxnLst>
                <a:cxn ang="0">
                  <a:pos x="1" y="0"/>
                </a:cxn>
                <a:cxn ang="0">
                  <a:pos x="0" y="5"/>
                </a:cxn>
                <a:cxn ang="0">
                  <a:pos x="0" y="8"/>
                </a:cxn>
                <a:cxn ang="0">
                  <a:pos x="0" y="10"/>
                </a:cxn>
                <a:cxn ang="0">
                  <a:pos x="0" y="12"/>
                </a:cxn>
                <a:cxn ang="0">
                  <a:pos x="0" y="14"/>
                </a:cxn>
                <a:cxn ang="0">
                  <a:pos x="0" y="17"/>
                </a:cxn>
                <a:cxn ang="0">
                  <a:pos x="1" y="19"/>
                </a:cxn>
                <a:cxn ang="0">
                  <a:pos x="1" y="21"/>
                </a:cxn>
                <a:cxn ang="0">
                  <a:pos x="2" y="23"/>
                </a:cxn>
                <a:cxn ang="0">
                  <a:pos x="2" y="25"/>
                </a:cxn>
                <a:cxn ang="0">
                  <a:pos x="3" y="27"/>
                </a:cxn>
                <a:cxn ang="0">
                  <a:pos x="4" y="29"/>
                </a:cxn>
                <a:cxn ang="0">
                  <a:pos x="5" y="31"/>
                </a:cxn>
                <a:cxn ang="0">
                  <a:pos x="6" y="33"/>
                </a:cxn>
                <a:cxn ang="0">
                  <a:pos x="7" y="35"/>
                </a:cxn>
                <a:cxn ang="0">
                  <a:pos x="8" y="36"/>
                </a:cxn>
                <a:cxn ang="0">
                  <a:pos x="9" y="38"/>
                </a:cxn>
                <a:cxn ang="0">
                  <a:pos x="10" y="40"/>
                </a:cxn>
                <a:cxn ang="0">
                  <a:pos x="12" y="42"/>
                </a:cxn>
                <a:cxn ang="0">
                  <a:pos x="12" y="44"/>
                </a:cxn>
                <a:cxn ang="0">
                  <a:pos x="14" y="46"/>
                </a:cxn>
                <a:cxn ang="0">
                  <a:pos x="15" y="48"/>
                </a:cxn>
                <a:cxn ang="0">
                  <a:pos x="16" y="50"/>
                </a:cxn>
                <a:cxn ang="0">
                  <a:pos x="17" y="52"/>
                </a:cxn>
                <a:cxn ang="0">
                  <a:pos x="18" y="54"/>
                </a:cxn>
                <a:cxn ang="0">
                  <a:pos x="19" y="56"/>
                </a:cxn>
                <a:cxn ang="0">
                  <a:pos x="20" y="58"/>
                </a:cxn>
                <a:cxn ang="0">
                  <a:pos x="21" y="60"/>
                </a:cxn>
                <a:cxn ang="0">
                  <a:pos x="22" y="62"/>
                </a:cxn>
                <a:cxn ang="0">
                  <a:pos x="23" y="64"/>
                </a:cxn>
                <a:cxn ang="0">
                  <a:pos x="24" y="66"/>
                </a:cxn>
              </a:cxnLst>
              <a:rect l="0" t="0" r="r" b="b"/>
              <a:pathLst>
                <a:path w="25" h="67">
                  <a:moveTo>
                    <a:pt x="1" y="0"/>
                  </a:moveTo>
                  <a:lnTo>
                    <a:pt x="0" y="5"/>
                  </a:lnTo>
                  <a:lnTo>
                    <a:pt x="0" y="8"/>
                  </a:lnTo>
                  <a:lnTo>
                    <a:pt x="0" y="10"/>
                  </a:lnTo>
                  <a:lnTo>
                    <a:pt x="0" y="12"/>
                  </a:lnTo>
                  <a:lnTo>
                    <a:pt x="0" y="14"/>
                  </a:lnTo>
                  <a:lnTo>
                    <a:pt x="0" y="17"/>
                  </a:lnTo>
                  <a:lnTo>
                    <a:pt x="1" y="19"/>
                  </a:lnTo>
                  <a:lnTo>
                    <a:pt x="1" y="21"/>
                  </a:lnTo>
                  <a:lnTo>
                    <a:pt x="2" y="23"/>
                  </a:lnTo>
                  <a:lnTo>
                    <a:pt x="2" y="25"/>
                  </a:lnTo>
                  <a:lnTo>
                    <a:pt x="3" y="27"/>
                  </a:lnTo>
                  <a:lnTo>
                    <a:pt x="4" y="29"/>
                  </a:lnTo>
                  <a:lnTo>
                    <a:pt x="5" y="31"/>
                  </a:lnTo>
                  <a:lnTo>
                    <a:pt x="6" y="33"/>
                  </a:lnTo>
                  <a:lnTo>
                    <a:pt x="7" y="35"/>
                  </a:lnTo>
                  <a:lnTo>
                    <a:pt x="8" y="36"/>
                  </a:lnTo>
                  <a:lnTo>
                    <a:pt x="9" y="38"/>
                  </a:lnTo>
                  <a:lnTo>
                    <a:pt x="10" y="40"/>
                  </a:lnTo>
                  <a:lnTo>
                    <a:pt x="12" y="42"/>
                  </a:lnTo>
                  <a:lnTo>
                    <a:pt x="12" y="44"/>
                  </a:lnTo>
                  <a:lnTo>
                    <a:pt x="14" y="46"/>
                  </a:lnTo>
                  <a:lnTo>
                    <a:pt x="15" y="48"/>
                  </a:lnTo>
                  <a:lnTo>
                    <a:pt x="16" y="50"/>
                  </a:lnTo>
                  <a:lnTo>
                    <a:pt x="17" y="52"/>
                  </a:lnTo>
                  <a:lnTo>
                    <a:pt x="18" y="54"/>
                  </a:lnTo>
                  <a:lnTo>
                    <a:pt x="19" y="56"/>
                  </a:lnTo>
                  <a:lnTo>
                    <a:pt x="20" y="58"/>
                  </a:lnTo>
                  <a:lnTo>
                    <a:pt x="21" y="60"/>
                  </a:lnTo>
                  <a:lnTo>
                    <a:pt x="22" y="62"/>
                  </a:lnTo>
                  <a:lnTo>
                    <a:pt x="23" y="64"/>
                  </a:lnTo>
                  <a:lnTo>
                    <a:pt x="24" y="6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75" name="Freeform 91"/>
            <p:cNvSpPr>
              <a:spLocks/>
            </p:cNvSpPr>
            <p:nvPr/>
          </p:nvSpPr>
          <p:spPr bwMode="auto">
            <a:xfrm>
              <a:off x="3212" y="2661"/>
              <a:ext cx="57" cy="23"/>
            </a:xfrm>
            <a:custGeom>
              <a:avLst/>
              <a:gdLst/>
              <a:ahLst/>
              <a:cxnLst>
                <a:cxn ang="0">
                  <a:pos x="56" y="0"/>
                </a:cxn>
                <a:cxn ang="0">
                  <a:pos x="52" y="1"/>
                </a:cxn>
                <a:cxn ang="0">
                  <a:pos x="50" y="1"/>
                </a:cxn>
                <a:cxn ang="0">
                  <a:pos x="49" y="2"/>
                </a:cxn>
                <a:cxn ang="0">
                  <a:pos x="47" y="2"/>
                </a:cxn>
                <a:cxn ang="0">
                  <a:pos x="45" y="3"/>
                </a:cxn>
                <a:cxn ang="0">
                  <a:pos x="43" y="3"/>
                </a:cxn>
                <a:cxn ang="0">
                  <a:pos x="42" y="4"/>
                </a:cxn>
                <a:cxn ang="0">
                  <a:pos x="40" y="4"/>
                </a:cxn>
                <a:cxn ang="0">
                  <a:pos x="38" y="5"/>
                </a:cxn>
                <a:cxn ang="0">
                  <a:pos x="36" y="5"/>
                </a:cxn>
                <a:cxn ang="0">
                  <a:pos x="34" y="6"/>
                </a:cxn>
                <a:cxn ang="0">
                  <a:pos x="32" y="7"/>
                </a:cxn>
                <a:cxn ang="0">
                  <a:pos x="31" y="7"/>
                </a:cxn>
                <a:cxn ang="0">
                  <a:pos x="29" y="8"/>
                </a:cxn>
                <a:cxn ang="0">
                  <a:pos x="27" y="8"/>
                </a:cxn>
                <a:cxn ang="0">
                  <a:pos x="26" y="9"/>
                </a:cxn>
                <a:cxn ang="0">
                  <a:pos x="24" y="9"/>
                </a:cxn>
                <a:cxn ang="0">
                  <a:pos x="22" y="10"/>
                </a:cxn>
                <a:cxn ang="0">
                  <a:pos x="20" y="11"/>
                </a:cxn>
                <a:cxn ang="0">
                  <a:pos x="18" y="11"/>
                </a:cxn>
                <a:cxn ang="0">
                  <a:pos x="17" y="12"/>
                </a:cxn>
                <a:cxn ang="0">
                  <a:pos x="15" y="13"/>
                </a:cxn>
                <a:cxn ang="0">
                  <a:pos x="13" y="14"/>
                </a:cxn>
                <a:cxn ang="0">
                  <a:pos x="12" y="15"/>
                </a:cxn>
                <a:cxn ang="0">
                  <a:pos x="10" y="15"/>
                </a:cxn>
                <a:cxn ang="0">
                  <a:pos x="8" y="17"/>
                </a:cxn>
                <a:cxn ang="0">
                  <a:pos x="7" y="17"/>
                </a:cxn>
                <a:cxn ang="0">
                  <a:pos x="5" y="18"/>
                </a:cxn>
                <a:cxn ang="0">
                  <a:pos x="3" y="19"/>
                </a:cxn>
                <a:cxn ang="0">
                  <a:pos x="2" y="21"/>
                </a:cxn>
                <a:cxn ang="0">
                  <a:pos x="0" y="22"/>
                </a:cxn>
              </a:cxnLst>
              <a:rect l="0" t="0" r="r" b="b"/>
              <a:pathLst>
                <a:path w="57" h="23">
                  <a:moveTo>
                    <a:pt x="56" y="0"/>
                  </a:moveTo>
                  <a:lnTo>
                    <a:pt x="52" y="1"/>
                  </a:lnTo>
                  <a:lnTo>
                    <a:pt x="50" y="1"/>
                  </a:lnTo>
                  <a:lnTo>
                    <a:pt x="49" y="2"/>
                  </a:lnTo>
                  <a:lnTo>
                    <a:pt x="47" y="2"/>
                  </a:lnTo>
                  <a:lnTo>
                    <a:pt x="45" y="3"/>
                  </a:lnTo>
                  <a:lnTo>
                    <a:pt x="43" y="3"/>
                  </a:lnTo>
                  <a:lnTo>
                    <a:pt x="42" y="4"/>
                  </a:lnTo>
                  <a:lnTo>
                    <a:pt x="40" y="4"/>
                  </a:lnTo>
                  <a:lnTo>
                    <a:pt x="38" y="5"/>
                  </a:lnTo>
                  <a:lnTo>
                    <a:pt x="36" y="5"/>
                  </a:lnTo>
                  <a:lnTo>
                    <a:pt x="34" y="6"/>
                  </a:lnTo>
                  <a:lnTo>
                    <a:pt x="32" y="7"/>
                  </a:lnTo>
                  <a:lnTo>
                    <a:pt x="31" y="7"/>
                  </a:lnTo>
                  <a:lnTo>
                    <a:pt x="29" y="8"/>
                  </a:lnTo>
                  <a:lnTo>
                    <a:pt x="27" y="8"/>
                  </a:lnTo>
                  <a:lnTo>
                    <a:pt x="26" y="9"/>
                  </a:lnTo>
                  <a:lnTo>
                    <a:pt x="24" y="9"/>
                  </a:lnTo>
                  <a:lnTo>
                    <a:pt x="22" y="10"/>
                  </a:lnTo>
                  <a:lnTo>
                    <a:pt x="20" y="11"/>
                  </a:lnTo>
                  <a:lnTo>
                    <a:pt x="18" y="11"/>
                  </a:lnTo>
                  <a:lnTo>
                    <a:pt x="17" y="12"/>
                  </a:lnTo>
                  <a:lnTo>
                    <a:pt x="15" y="13"/>
                  </a:lnTo>
                  <a:lnTo>
                    <a:pt x="13" y="14"/>
                  </a:lnTo>
                  <a:lnTo>
                    <a:pt x="12" y="15"/>
                  </a:lnTo>
                  <a:lnTo>
                    <a:pt x="10" y="15"/>
                  </a:lnTo>
                  <a:lnTo>
                    <a:pt x="8" y="17"/>
                  </a:lnTo>
                  <a:lnTo>
                    <a:pt x="7" y="17"/>
                  </a:lnTo>
                  <a:lnTo>
                    <a:pt x="5" y="18"/>
                  </a:lnTo>
                  <a:lnTo>
                    <a:pt x="3" y="19"/>
                  </a:lnTo>
                  <a:lnTo>
                    <a:pt x="2" y="21"/>
                  </a:lnTo>
                  <a:lnTo>
                    <a:pt x="0" y="2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76" name="Freeform 92"/>
            <p:cNvSpPr>
              <a:spLocks/>
            </p:cNvSpPr>
            <p:nvPr/>
          </p:nvSpPr>
          <p:spPr bwMode="auto">
            <a:xfrm>
              <a:off x="3681" y="2420"/>
              <a:ext cx="30" cy="111"/>
            </a:xfrm>
            <a:custGeom>
              <a:avLst/>
              <a:gdLst/>
              <a:ahLst/>
              <a:cxnLst>
                <a:cxn ang="0">
                  <a:pos x="0" y="0"/>
                </a:cxn>
                <a:cxn ang="0">
                  <a:pos x="1" y="7"/>
                </a:cxn>
                <a:cxn ang="0">
                  <a:pos x="2" y="10"/>
                </a:cxn>
                <a:cxn ang="0">
                  <a:pos x="3" y="14"/>
                </a:cxn>
                <a:cxn ang="0">
                  <a:pos x="4" y="17"/>
                </a:cxn>
                <a:cxn ang="0">
                  <a:pos x="6" y="21"/>
                </a:cxn>
                <a:cxn ang="0">
                  <a:pos x="7" y="24"/>
                </a:cxn>
                <a:cxn ang="0">
                  <a:pos x="9" y="28"/>
                </a:cxn>
                <a:cxn ang="0">
                  <a:pos x="11" y="31"/>
                </a:cxn>
                <a:cxn ang="0">
                  <a:pos x="13" y="35"/>
                </a:cxn>
                <a:cxn ang="0">
                  <a:pos x="14" y="38"/>
                </a:cxn>
                <a:cxn ang="0">
                  <a:pos x="16" y="42"/>
                </a:cxn>
                <a:cxn ang="0">
                  <a:pos x="18" y="45"/>
                </a:cxn>
                <a:cxn ang="0">
                  <a:pos x="19" y="48"/>
                </a:cxn>
                <a:cxn ang="0">
                  <a:pos x="21" y="52"/>
                </a:cxn>
                <a:cxn ang="0">
                  <a:pos x="23" y="56"/>
                </a:cxn>
                <a:cxn ang="0">
                  <a:pos x="24" y="59"/>
                </a:cxn>
                <a:cxn ang="0">
                  <a:pos x="25" y="62"/>
                </a:cxn>
                <a:cxn ang="0">
                  <a:pos x="27" y="66"/>
                </a:cxn>
                <a:cxn ang="0">
                  <a:pos x="27" y="69"/>
                </a:cxn>
                <a:cxn ang="0">
                  <a:pos x="28" y="73"/>
                </a:cxn>
                <a:cxn ang="0">
                  <a:pos x="29" y="76"/>
                </a:cxn>
                <a:cxn ang="0">
                  <a:pos x="29" y="80"/>
                </a:cxn>
                <a:cxn ang="0">
                  <a:pos x="29" y="83"/>
                </a:cxn>
                <a:cxn ang="0">
                  <a:pos x="28" y="86"/>
                </a:cxn>
                <a:cxn ang="0">
                  <a:pos x="27" y="90"/>
                </a:cxn>
                <a:cxn ang="0">
                  <a:pos x="26" y="93"/>
                </a:cxn>
                <a:cxn ang="0">
                  <a:pos x="25" y="96"/>
                </a:cxn>
                <a:cxn ang="0">
                  <a:pos x="23" y="100"/>
                </a:cxn>
                <a:cxn ang="0">
                  <a:pos x="20" y="103"/>
                </a:cxn>
                <a:cxn ang="0">
                  <a:pos x="17" y="106"/>
                </a:cxn>
                <a:cxn ang="0">
                  <a:pos x="14" y="110"/>
                </a:cxn>
              </a:cxnLst>
              <a:rect l="0" t="0" r="r" b="b"/>
              <a:pathLst>
                <a:path w="30" h="111">
                  <a:moveTo>
                    <a:pt x="0" y="0"/>
                  </a:moveTo>
                  <a:lnTo>
                    <a:pt x="1" y="7"/>
                  </a:lnTo>
                  <a:lnTo>
                    <a:pt x="2" y="10"/>
                  </a:lnTo>
                  <a:lnTo>
                    <a:pt x="3" y="14"/>
                  </a:lnTo>
                  <a:lnTo>
                    <a:pt x="4" y="17"/>
                  </a:lnTo>
                  <a:lnTo>
                    <a:pt x="6" y="21"/>
                  </a:lnTo>
                  <a:lnTo>
                    <a:pt x="7" y="24"/>
                  </a:lnTo>
                  <a:lnTo>
                    <a:pt x="9" y="28"/>
                  </a:lnTo>
                  <a:lnTo>
                    <a:pt x="11" y="31"/>
                  </a:lnTo>
                  <a:lnTo>
                    <a:pt x="13" y="35"/>
                  </a:lnTo>
                  <a:lnTo>
                    <a:pt x="14" y="38"/>
                  </a:lnTo>
                  <a:lnTo>
                    <a:pt x="16" y="42"/>
                  </a:lnTo>
                  <a:lnTo>
                    <a:pt x="18" y="45"/>
                  </a:lnTo>
                  <a:lnTo>
                    <a:pt x="19" y="48"/>
                  </a:lnTo>
                  <a:lnTo>
                    <a:pt x="21" y="52"/>
                  </a:lnTo>
                  <a:lnTo>
                    <a:pt x="23" y="56"/>
                  </a:lnTo>
                  <a:lnTo>
                    <a:pt x="24" y="59"/>
                  </a:lnTo>
                  <a:lnTo>
                    <a:pt x="25" y="62"/>
                  </a:lnTo>
                  <a:lnTo>
                    <a:pt x="27" y="66"/>
                  </a:lnTo>
                  <a:lnTo>
                    <a:pt x="27" y="69"/>
                  </a:lnTo>
                  <a:lnTo>
                    <a:pt x="28" y="73"/>
                  </a:lnTo>
                  <a:lnTo>
                    <a:pt x="29" y="76"/>
                  </a:lnTo>
                  <a:lnTo>
                    <a:pt x="29" y="80"/>
                  </a:lnTo>
                  <a:lnTo>
                    <a:pt x="29" y="83"/>
                  </a:lnTo>
                  <a:lnTo>
                    <a:pt x="28" y="86"/>
                  </a:lnTo>
                  <a:lnTo>
                    <a:pt x="27" y="90"/>
                  </a:lnTo>
                  <a:lnTo>
                    <a:pt x="26" y="93"/>
                  </a:lnTo>
                  <a:lnTo>
                    <a:pt x="25" y="96"/>
                  </a:lnTo>
                  <a:lnTo>
                    <a:pt x="23" y="100"/>
                  </a:lnTo>
                  <a:lnTo>
                    <a:pt x="20" y="103"/>
                  </a:lnTo>
                  <a:lnTo>
                    <a:pt x="17" y="106"/>
                  </a:lnTo>
                  <a:lnTo>
                    <a:pt x="14" y="11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77" name="Freeform 93"/>
            <p:cNvSpPr>
              <a:spLocks/>
            </p:cNvSpPr>
            <p:nvPr/>
          </p:nvSpPr>
          <p:spPr bwMode="auto">
            <a:xfrm>
              <a:off x="3532" y="2524"/>
              <a:ext cx="169" cy="187"/>
            </a:xfrm>
            <a:custGeom>
              <a:avLst/>
              <a:gdLst/>
              <a:ahLst/>
              <a:cxnLst>
                <a:cxn ang="0">
                  <a:pos x="168" y="0"/>
                </a:cxn>
                <a:cxn ang="0">
                  <a:pos x="156" y="9"/>
                </a:cxn>
                <a:cxn ang="0">
                  <a:pos x="150" y="14"/>
                </a:cxn>
                <a:cxn ang="0">
                  <a:pos x="144" y="18"/>
                </a:cxn>
                <a:cxn ang="0">
                  <a:pos x="139" y="24"/>
                </a:cxn>
                <a:cxn ang="0">
                  <a:pos x="133" y="29"/>
                </a:cxn>
                <a:cxn ang="0">
                  <a:pos x="128" y="34"/>
                </a:cxn>
                <a:cxn ang="0">
                  <a:pos x="122" y="40"/>
                </a:cxn>
                <a:cxn ang="0">
                  <a:pos x="117" y="46"/>
                </a:cxn>
                <a:cxn ang="0">
                  <a:pos x="112" y="52"/>
                </a:cxn>
                <a:cxn ang="0">
                  <a:pos x="107" y="58"/>
                </a:cxn>
                <a:cxn ang="0">
                  <a:pos x="102" y="64"/>
                </a:cxn>
                <a:cxn ang="0">
                  <a:pos x="96" y="70"/>
                </a:cxn>
                <a:cxn ang="0">
                  <a:pos x="92" y="76"/>
                </a:cxn>
                <a:cxn ang="0">
                  <a:pos x="86" y="83"/>
                </a:cxn>
                <a:cxn ang="0">
                  <a:pos x="82" y="89"/>
                </a:cxn>
                <a:cxn ang="0">
                  <a:pos x="76" y="95"/>
                </a:cxn>
                <a:cxn ang="0">
                  <a:pos x="72" y="102"/>
                </a:cxn>
                <a:cxn ang="0">
                  <a:pos x="67" y="108"/>
                </a:cxn>
                <a:cxn ang="0">
                  <a:pos x="62" y="115"/>
                </a:cxn>
                <a:cxn ang="0">
                  <a:pos x="57" y="121"/>
                </a:cxn>
                <a:cxn ang="0">
                  <a:pos x="52" y="128"/>
                </a:cxn>
                <a:cxn ang="0">
                  <a:pos x="47" y="134"/>
                </a:cxn>
                <a:cxn ang="0">
                  <a:pos x="42" y="140"/>
                </a:cxn>
                <a:cxn ang="0">
                  <a:pos x="37" y="146"/>
                </a:cxn>
                <a:cxn ang="0">
                  <a:pos x="32" y="152"/>
                </a:cxn>
                <a:cxn ang="0">
                  <a:pos x="26" y="158"/>
                </a:cxn>
                <a:cxn ang="0">
                  <a:pos x="22" y="164"/>
                </a:cxn>
                <a:cxn ang="0">
                  <a:pos x="16" y="170"/>
                </a:cxn>
                <a:cxn ang="0">
                  <a:pos x="11" y="176"/>
                </a:cxn>
                <a:cxn ang="0">
                  <a:pos x="6" y="181"/>
                </a:cxn>
                <a:cxn ang="0">
                  <a:pos x="0" y="186"/>
                </a:cxn>
              </a:cxnLst>
              <a:rect l="0" t="0" r="r" b="b"/>
              <a:pathLst>
                <a:path w="169" h="187">
                  <a:moveTo>
                    <a:pt x="168" y="0"/>
                  </a:moveTo>
                  <a:lnTo>
                    <a:pt x="156" y="9"/>
                  </a:lnTo>
                  <a:lnTo>
                    <a:pt x="150" y="14"/>
                  </a:lnTo>
                  <a:lnTo>
                    <a:pt x="144" y="18"/>
                  </a:lnTo>
                  <a:lnTo>
                    <a:pt x="139" y="24"/>
                  </a:lnTo>
                  <a:lnTo>
                    <a:pt x="133" y="29"/>
                  </a:lnTo>
                  <a:lnTo>
                    <a:pt x="128" y="34"/>
                  </a:lnTo>
                  <a:lnTo>
                    <a:pt x="122" y="40"/>
                  </a:lnTo>
                  <a:lnTo>
                    <a:pt x="117" y="46"/>
                  </a:lnTo>
                  <a:lnTo>
                    <a:pt x="112" y="52"/>
                  </a:lnTo>
                  <a:lnTo>
                    <a:pt x="107" y="58"/>
                  </a:lnTo>
                  <a:lnTo>
                    <a:pt x="102" y="64"/>
                  </a:lnTo>
                  <a:lnTo>
                    <a:pt x="96" y="70"/>
                  </a:lnTo>
                  <a:lnTo>
                    <a:pt x="92" y="76"/>
                  </a:lnTo>
                  <a:lnTo>
                    <a:pt x="86" y="83"/>
                  </a:lnTo>
                  <a:lnTo>
                    <a:pt x="82" y="89"/>
                  </a:lnTo>
                  <a:lnTo>
                    <a:pt x="76" y="95"/>
                  </a:lnTo>
                  <a:lnTo>
                    <a:pt x="72" y="102"/>
                  </a:lnTo>
                  <a:lnTo>
                    <a:pt x="67" y="108"/>
                  </a:lnTo>
                  <a:lnTo>
                    <a:pt x="62" y="115"/>
                  </a:lnTo>
                  <a:lnTo>
                    <a:pt x="57" y="121"/>
                  </a:lnTo>
                  <a:lnTo>
                    <a:pt x="52" y="128"/>
                  </a:lnTo>
                  <a:lnTo>
                    <a:pt x="47" y="134"/>
                  </a:lnTo>
                  <a:lnTo>
                    <a:pt x="42" y="140"/>
                  </a:lnTo>
                  <a:lnTo>
                    <a:pt x="37" y="146"/>
                  </a:lnTo>
                  <a:lnTo>
                    <a:pt x="32" y="152"/>
                  </a:lnTo>
                  <a:lnTo>
                    <a:pt x="26" y="158"/>
                  </a:lnTo>
                  <a:lnTo>
                    <a:pt x="22" y="164"/>
                  </a:lnTo>
                  <a:lnTo>
                    <a:pt x="16" y="170"/>
                  </a:lnTo>
                  <a:lnTo>
                    <a:pt x="11" y="176"/>
                  </a:lnTo>
                  <a:lnTo>
                    <a:pt x="6" y="181"/>
                  </a:lnTo>
                  <a:lnTo>
                    <a:pt x="0" y="18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78" name="Freeform 94"/>
            <p:cNvSpPr>
              <a:spLocks/>
            </p:cNvSpPr>
            <p:nvPr/>
          </p:nvSpPr>
          <p:spPr bwMode="auto">
            <a:xfrm>
              <a:off x="3783" y="3192"/>
              <a:ext cx="146" cy="210"/>
            </a:xfrm>
            <a:custGeom>
              <a:avLst/>
              <a:gdLst/>
              <a:ahLst/>
              <a:cxnLst>
                <a:cxn ang="0">
                  <a:pos x="116" y="0"/>
                </a:cxn>
                <a:cxn ang="0">
                  <a:pos x="128" y="0"/>
                </a:cxn>
                <a:cxn ang="0">
                  <a:pos x="133" y="2"/>
                </a:cxn>
                <a:cxn ang="0">
                  <a:pos x="137" y="6"/>
                </a:cxn>
                <a:cxn ang="0">
                  <a:pos x="140" y="10"/>
                </a:cxn>
                <a:cxn ang="0">
                  <a:pos x="143" y="15"/>
                </a:cxn>
                <a:cxn ang="0">
                  <a:pos x="144" y="21"/>
                </a:cxn>
                <a:cxn ang="0">
                  <a:pos x="145" y="28"/>
                </a:cxn>
                <a:cxn ang="0">
                  <a:pos x="145" y="36"/>
                </a:cxn>
                <a:cxn ang="0">
                  <a:pos x="145" y="44"/>
                </a:cxn>
                <a:cxn ang="0">
                  <a:pos x="144" y="53"/>
                </a:cxn>
                <a:cxn ang="0">
                  <a:pos x="142" y="62"/>
                </a:cxn>
                <a:cxn ang="0">
                  <a:pos x="140" y="72"/>
                </a:cxn>
                <a:cxn ang="0">
                  <a:pos x="137" y="81"/>
                </a:cxn>
                <a:cxn ang="0">
                  <a:pos x="133" y="91"/>
                </a:cxn>
                <a:cxn ang="0">
                  <a:pos x="129" y="102"/>
                </a:cxn>
                <a:cxn ang="0">
                  <a:pos x="124" y="112"/>
                </a:cxn>
                <a:cxn ang="0">
                  <a:pos x="119" y="122"/>
                </a:cxn>
                <a:cxn ang="0">
                  <a:pos x="113" y="132"/>
                </a:cxn>
                <a:cxn ang="0">
                  <a:pos x="107" y="142"/>
                </a:cxn>
                <a:cxn ang="0">
                  <a:pos x="100" y="151"/>
                </a:cxn>
                <a:cxn ang="0">
                  <a:pos x="93" y="160"/>
                </a:cxn>
                <a:cxn ang="0">
                  <a:pos x="85" y="168"/>
                </a:cxn>
                <a:cxn ang="0">
                  <a:pos x="77" y="176"/>
                </a:cxn>
                <a:cxn ang="0">
                  <a:pos x="69" y="184"/>
                </a:cxn>
                <a:cxn ang="0">
                  <a:pos x="60" y="190"/>
                </a:cxn>
                <a:cxn ang="0">
                  <a:pos x="51" y="196"/>
                </a:cxn>
                <a:cxn ang="0">
                  <a:pos x="41" y="200"/>
                </a:cxn>
                <a:cxn ang="0">
                  <a:pos x="31" y="204"/>
                </a:cxn>
                <a:cxn ang="0">
                  <a:pos x="21" y="207"/>
                </a:cxn>
                <a:cxn ang="0">
                  <a:pos x="11" y="208"/>
                </a:cxn>
                <a:cxn ang="0">
                  <a:pos x="0" y="209"/>
                </a:cxn>
              </a:cxnLst>
              <a:rect l="0" t="0" r="r" b="b"/>
              <a:pathLst>
                <a:path w="146" h="210">
                  <a:moveTo>
                    <a:pt x="116" y="0"/>
                  </a:moveTo>
                  <a:lnTo>
                    <a:pt x="128" y="0"/>
                  </a:lnTo>
                  <a:lnTo>
                    <a:pt x="133" y="2"/>
                  </a:lnTo>
                  <a:lnTo>
                    <a:pt x="137" y="6"/>
                  </a:lnTo>
                  <a:lnTo>
                    <a:pt x="140" y="10"/>
                  </a:lnTo>
                  <a:lnTo>
                    <a:pt x="143" y="15"/>
                  </a:lnTo>
                  <a:lnTo>
                    <a:pt x="144" y="21"/>
                  </a:lnTo>
                  <a:lnTo>
                    <a:pt x="145" y="28"/>
                  </a:lnTo>
                  <a:lnTo>
                    <a:pt x="145" y="36"/>
                  </a:lnTo>
                  <a:lnTo>
                    <a:pt x="145" y="44"/>
                  </a:lnTo>
                  <a:lnTo>
                    <a:pt x="144" y="53"/>
                  </a:lnTo>
                  <a:lnTo>
                    <a:pt x="142" y="62"/>
                  </a:lnTo>
                  <a:lnTo>
                    <a:pt x="140" y="72"/>
                  </a:lnTo>
                  <a:lnTo>
                    <a:pt x="137" y="81"/>
                  </a:lnTo>
                  <a:lnTo>
                    <a:pt x="133" y="91"/>
                  </a:lnTo>
                  <a:lnTo>
                    <a:pt x="129" y="102"/>
                  </a:lnTo>
                  <a:lnTo>
                    <a:pt x="124" y="112"/>
                  </a:lnTo>
                  <a:lnTo>
                    <a:pt x="119" y="122"/>
                  </a:lnTo>
                  <a:lnTo>
                    <a:pt x="113" y="132"/>
                  </a:lnTo>
                  <a:lnTo>
                    <a:pt x="107" y="142"/>
                  </a:lnTo>
                  <a:lnTo>
                    <a:pt x="100" y="151"/>
                  </a:lnTo>
                  <a:lnTo>
                    <a:pt x="93" y="160"/>
                  </a:lnTo>
                  <a:lnTo>
                    <a:pt x="85" y="168"/>
                  </a:lnTo>
                  <a:lnTo>
                    <a:pt x="77" y="176"/>
                  </a:lnTo>
                  <a:lnTo>
                    <a:pt x="69" y="184"/>
                  </a:lnTo>
                  <a:lnTo>
                    <a:pt x="60" y="190"/>
                  </a:lnTo>
                  <a:lnTo>
                    <a:pt x="51" y="196"/>
                  </a:lnTo>
                  <a:lnTo>
                    <a:pt x="41" y="200"/>
                  </a:lnTo>
                  <a:lnTo>
                    <a:pt x="31" y="204"/>
                  </a:lnTo>
                  <a:lnTo>
                    <a:pt x="21" y="207"/>
                  </a:lnTo>
                  <a:lnTo>
                    <a:pt x="11" y="208"/>
                  </a:lnTo>
                  <a:lnTo>
                    <a:pt x="0" y="20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79" name="Freeform 95"/>
            <p:cNvSpPr>
              <a:spLocks/>
            </p:cNvSpPr>
            <p:nvPr/>
          </p:nvSpPr>
          <p:spPr bwMode="auto">
            <a:xfrm>
              <a:off x="3264" y="2623"/>
              <a:ext cx="38" cy="7"/>
            </a:xfrm>
            <a:custGeom>
              <a:avLst/>
              <a:gdLst/>
              <a:ahLst/>
              <a:cxnLst>
                <a:cxn ang="0">
                  <a:pos x="37" y="0"/>
                </a:cxn>
                <a:cxn ang="0">
                  <a:pos x="34" y="1"/>
                </a:cxn>
                <a:cxn ang="0">
                  <a:pos x="33" y="1"/>
                </a:cxn>
                <a:cxn ang="0">
                  <a:pos x="32" y="1"/>
                </a:cxn>
                <a:cxn ang="0">
                  <a:pos x="31" y="2"/>
                </a:cxn>
                <a:cxn ang="0">
                  <a:pos x="30" y="2"/>
                </a:cxn>
                <a:cxn ang="0">
                  <a:pos x="28" y="3"/>
                </a:cxn>
                <a:cxn ang="0">
                  <a:pos x="28" y="3"/>
                </a:cxn>
                <a:cxn ang="0">
                  <a:pos x="26" y="3"/>
                </a:cxn>
                <a:cxn ang="0">
                  <a:pos x="25" y="3"/>
                </a:cxn>
                <a:cxn ang="0">
                  <a:pos x="24" y="4"/>
                </a:cxn>
                <a:cxn ang="0">
                  <a:pos x="23" y="4"/>
                </a:cxn>
                <a:cxn ang="0">
                  <a:pos x="22" y="4"/>
                </a:cxn>
                <a:cxn ang="0">
                  <a:pos x="20" y="5"/>
                </a:cxn>
                <a:cxn ang="0">
                  <a:pos x="19" y="5"/>
                </a:cxn>
                <a:cxn ang="0">
                  <a:pos x="18" y="5"/>
                </a:cxn>
                <a:cxn ang="0">
                  <a:pos x="17" y="5"/>
                </a:cxn>
                <a:cxn ang="0">
                  <a:pos x="16" y="5"/>
                </a:cxn>
                <a:cxn ang="0">
                  <a:pos x="14" y="5"/>
                </a:cxn>
                <a:cxn ang="0">
                  <a:pos x="14" y="5"/>
                </a:cxn>
                <a:cxn ang="0">
                  <a:pos x="12" y="5"/>
                </a:cxn>
                <a:cxn ang="0">
                  <a:pos x="11" y="6"/>
                </a:cxn>
                <a:cxn ang="0">
                  <a:pos x="10" y="6"/>
                </a:cxn>
                <a:cxn ang="0">
                  <a:pos x="9" y="6"/>
                </a:cxn>
                <a:cxn ang="0">
                  <a:pos x="8" y="6"/>
                </a:cxn>
                <a:cxn ang="0">
                  <a:pos x="6" y="6"/>
                </a:cxn>
                <a:cxn ang="0">
                  <a:pos x="5" y="6"/>
                </a:cxn>
                <a:cxn ang="0">
                  <a:pos x="4" y="6"/>
                </a:cxn>
                <a:cxn ang="0">
                  <a:pos x="3" y="5"/>
                </a:cxn>
                <a:cxn ang="0">
                  <a:pos x="2" y="5"/>
                </a:cxn>
                <a:cxn ang="0">
                  <a:pos x="0" y="5"/>
                </a:cxn>
                <a:cxn ang="0">
                  <a:pos x="0" y="5"/>
                </a:cxn>
              </a:cxnLst>
              <a:rect l="0" t="0" r="r" b="b"/>
              <a:pathLst>
                <a:path w="38" h="7">
                  <a:moveTo>
                    <a:pt x="37" y="0"/>
                  </a:moveTo>
                  <a:lnTo>
                    <a:pt x="34" y="1"/>
                  </a:lnTo>
                  <a:lnTo>
                    <a:pt x="33" y="1"/>
                  </a:lnTo>
                  <a:lnTo>
                    <a:pt x="32" y="1"/>
                  </a:lnTo>
                  <a:lnTo>
                    <a:pt x="31" y="2"/>
                  </a:lnTo>
                  <a:lnTo>
                    <a:pt x="30" y="2"/>
                  </a:lnTo>
                  <a:lnTo>
                    <a:pt x="28" y="3"/>
                  </a:lnTo>
                  <a:lnTo>
                    <a:pt x="28" y="3"/>
                  </a:lnTo>
                  <a:lnTo>
                    <a:pt x="26" y="3"/>
                  </a:lnTo>
                  <a:lnTo>
                    <a:pt x="25" y="3"/>
                  </a:lnTo>
                  <a:lnTo>
                    <a:pt x="24" y="4"/>
                  </a:lnTo>
                  <a:lnTo>
                    <a:pt x="23" y="4"/>
                  </a:lnTo>
                  <a:lnTo>
                    <a:pt x="22" y="4"/>
                  </a:lnTo>
                  <a:lnTo>
                    <a:pt x="20" y="5"/>
                  </a:lnTo>
                  <a:lnTo>
                    <a:pt x="19" y="5"/>
                  </a:lnTo>
                  <a:lnTo>
                    <a:pt x="18" y="5"/>
                  </a:lnTo>
                  <a:lnTo>
                    <a:pt x="17" y="5"/>
                  </a:lnTo>
                  <a:lnTo>
                    <a:pt x="16" y="5"/>
                  </a:lnTo>
                  <a:lnTo>
                    <a:pt x="14" y="5"/>
                  </a:lnTo>
                  <a:lnTo>
                    <a:pt x="14" y="5"/>
                  </a:lnTo>
                  <a:lnTo>
                    <a:pt x="12" y="5"/>
                  </a:lnTo>
                  <a:lnTo>
                    <a:pt x="11" y="6"/>
                  </a:lnTo>
                  <a:lnTo>
                    <a:pt x="10" y="6"/>
                  </a:lnTo>
                  <a:lnTo>
                    <a:pt x="9" y="6"/>
                  </a:lnTo>
                  <a:lnTo>
                    <a:pt x="8" y="6"/>
                  </a:lnTo>
                  <a:lnTo>
                    <a:pt x="6" y="6"/>
                  </a:lnTo>
                  <a:lnTo>
                    <a:pt x="5" y="6"/>
                  </a:lnTo>
                  <a:lnTo>
                    <a:pt x="4" y="6"/>
                  </a:lnTo>
                  <a:lnTo>
                    <a:pt x="3" y="5"/>
                  </a:lnTo>
                  <a:lnTo>
                    <a:pt x="2" y="5"/>
                  </a:lnTo>
                  <a:lnTo>
                    <a:pt x="0" y="5"/>
                  </a:lnTo>
                  <a:lnTo>
                    <a:pt x="0" y="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80" name="Freeform 96"/>
            <p:cNvSpPr>
              <a:spLocks/>
            </p:cNvSpPr>
            <p:nvPr/>
          </p:nvSpPr>
          <p:spPr bwMode="auto">
            <a:xfrm>
              <a:off x="3287" y="2562"/>
              <a:ext cx="56" cy="13"/>
            </a:xfrm>
            <a:custGeom>
              <a:avLst/>
              <a:gdLst/>
              <a:ahLst/>
              <a:cxnLst>
                <a:cxn ang="0">
                  <a:pos x="55" y="1"/>
                </a:cxn>
                <a:cxn ang="0">
                  <a:pos x="51" y="0"/>
                </a:cxn>
                <a:cxn ang="0">
                  <a:pos x="50" y="0"/>
                </a:cxn>
                <a:cxn ang="0">
                  <a:pos x="48" y="0"/>
                </a:cxn>
                <a:cxn ang="0">
                  <a:pos x="46" y="0"/>
                </a:cxn>
                <a:cxn ang="0">
                  <a:pos x="44" y="0"/>
                </a:cxn>
                <a:cxn ang="0">
                  <a:pos x="42" y="0"/>
                </a:cxn>
                <a:cxn ang="0">
                  <a:pos x="41" y="0"/>
                </a:cxn>
                <a:cxn ang="0">
                  <a:pos x="39" y="0"/>
                </a:cxn>
                <a:cxn ang="0">
                  <a:pos x="37" y="0"/>
                </a:cxn>
                <a:cxn ang="0">
                  <a:pos x="35" y="0"/>
                </a:cxn>
                <a:cxn ang="0">
                  <a:pos x="33" y="0"/>
                </a:cxn>
                <a:cxn ang="0">
                  <a:pos x="31" y="0"/>
                </a:cxn>
                <a:cxn ang="0">
                  <a:pos x="30" y="0"/>
                </a:cxn>
                <a:cxn ang="0">
                  <a:pos x="28" y="0"/>
                </a:cxn>
                <a:cxn ang="0">
                  <a:pos x="26" y="0"/>
                </a:cxn>
                <a:cxn ang="0">
                  <a:pos x="25" y="0"/>
                </a:cxn>
                <a:cxn ang="0">
                  <a:pos x="23" y="0"/>
                </a:cxn>
                <a:cxn ang="0">
                  <a:pos x="21" y="1"/>
                </a:cxn>
                <a:cxn ang="0">
                  <a:pos x="19" y="1"/>
                </a:cxn>
                <a:cxn ang="0">
                  <a:pos x="17" y="1"/>
                </a:cxn>
                <a:cxn ang="0">
                  <a:pos x="16" y="2"/>
                </a:cxn>
                <a:cxn ang="0">
                  <a:pos x="14" y="2"/>
                </a:cxn>
                <a:cxn ang="0">
                  <a:pos x="13" y="3"/>
                </a:cxn>
                <a:cxn ang="0">
                  <a:pos x="11" y="4"/>
                </a:cxn>
                <a:cxn ang="0">
                  <a:pos x="9" y="4"/>
                </a:cxn>
                <a:cxn ang="0">
                  <a:pos x="7" y="5"/>
                </a:cxn>
                <a:cxn ang="0">
                  <a:pos x="6" y="6"/>
                </a:cxn>
                <a:cxn ang="0">
                  <a:pos x="4" y="8"/>
                </a:cxn>
                <a:cxn ang="0">
                  <a:pos x="3" y="9"/>
                </a:cxn>
                <a:cxn ang="0">
                  <a:pos x="1" y="10"/>
                </a:cxn>
                <a:cxn ang="0">
                  <a:pos x="0" y="12"/>
                </a:cxn>
              </a:cxnLst>
              <a:rect l="0" t="0" r="r" b="b"/>
              <a:pathLst>
                <a:path w="56" h="13">
                  <a:moveTo>
                    <a:pt x="55" y="1"/>
                  </a:moveTo>
                  <a:lnTo>
                    <a:pt x="51" y="0"/>
                  </a:lnTo>
                  <a:lnTo>
                    <a:pt x="50" y="0"/>
                  </a:lnTo>
                  <a:lnTo>
                    <a:pt x="48" y="0"/>
                  </a:lnTo>
                  <a:lnTo>
                    <a:pt x="46" y="0"/>
                  </a:lnTo>
                  <a:lnTo>
                    <a:pt x="44" y="0"/>
                  </a:lnTo>
                  <a:lnTo>
                    <a:pt x="42" y="0"/>
                  </a:lnTo>
                  <a:lnTo>
                    <a:pt x="41" y="0"/>
                  </a:lnTo>
                  <a:lnTo>
                    <a:pt x="39" y="0"/>
                  </a:lnTo>
                  <a:lnTo>
                    <a:pt x="37" y="0"/>
                  </a:lnTo>
                  <a:lnTo>
                    <a:pt x="35" y="0"/>
                  </a:lnTo>
                  <a:lnTo>
                    <a:pt x="33" y="0"/>
                  </a:lnTo>
                  <a:lnTo>
                    <a:pt x="31" y="0"/>
                  </a:lnTo>
                  <a:lnTo>
                    <a:pt x="30" y="0"/>
                  </a:lnTo>
                  <a:lnTo>
                    <a:pt x="28" y="0"/>
                  </a:lnTo>
                  <a:lnTo>
                    <a:pt x="26" y="0"/>
                  </a:lnTo>
                  <a:lnTo>
                    <a:pt x="25" y="0"/>
                  </a:lnTo>
                  <a:lnTo>
                    <a:pt x="23" y="0"/>
                  </a:lnTo>
                  <a:lnTo>
                    <a:pt x="21" y="1"/>
                  </a:lnTo>
                  <a:lnTo>
                    <a:pt x="19" y="1"/>
                  </a:lnTo>
                  <a:lnTo>
                    <a:pt x="17" y="1"/>
                  </a:lnTo>
                  <a:lnTo>
                    <a:pt x="16" y="2"/>
                  </a:lnTo>
                  <a:lnTo>
                    <a:pt x="14" y="2"/>
                  </a:lnTo>
                  <a:lnTo>
                    <a:pt x="13" y="3"/>
                  </a:lnTo>
                  <a:lnTo>
                    <a:pt x="11" y="4"/>
                  </a:lnTo>
                  <a:lnTo>
                    <a:pt x="9" y="4"/>
                  </a:lnTo>
                  <a:lnTo>
                    <a:pt x="7" y="5"/>
                  </a:lnTo>
                  <a:lnTo>
                    <a:pt x="6" y="6"/>
                  </a:lnTo>
                  <a:lnTo>
                    <a:pt x="4" y="8"/>
                  </a:lnTo>
                  <a:lnTo>
                    <a:pt x="3" y="9"/>
                  </a:lnTo>
                  <a:lnTo>
                    <a:pt x="1" y="10"/>
                  </a:lnTo>
                  <a:lnTo>
                    <a:pt x="0" y="1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81" name="Freeform 97"/>
            <p:cNvSpPr>
              <a:spLocks/>
            </p:cNvSpPr>
            <p:nvPr/>
          </p:nvSpPr>
          <p:spPr bwMode="auto">
            <a:xfrm>
              <a:off x="3245" y="2628"/>
              <a:ext cx="38" cy="1"/>
            </a:xfrm>
            <a:custGeom>
              <a:avLst/>
              <a:gdLst/>
              <a:ahLst/>
              <a:cxnLst>
                <a:cxn ang="0">
                  <a:pos x="37" y="0"/>
                </a:cxn>
                <a:cxn ang="0">
                  <a:pos x="35" y="0"/>
                </a:cxn>
                <a:cxn ang="0">
                  <a:pos x="33" y="0"/>
                </a:cxn>
                <a:cxn ang="0">
                  <a:pos x="32" y="0"/>
                </a:cxn>
                <a:cxn ang="0">
                  <a:pos x="31" y="0"/>
                </a:cxn>
                <a:cxn ang="0">
                  <a:pos x="30" y="0"/>
                </a:cxn>
                <a:cxn ang="0">
                  <a:pos x="29" y="0"/>
                </a:cxn>
                <a:cxn ang="0">
                  <a:pos x="28" y="0"/>
                </a:cxn>
                <a:cxn ang="0">
                  <a:pos x="27" y="0"/>
                </a:cxn>
                <a:cxn ang="0">
                  <a:pos x="25" y="0"/>
                </a:cxn>
                <a:cxn ang="0">
                  <a:pos x="24" y="0"/>
                </a:cxn>
                <a:cxn ang="0">
                  <a:pos x="23" y="0"/>
                </a:cxn>
                <a:cxn ang="0">
                  <a:pos x="22" y="0"/>
                </a:cxn>
                <a:cxn ang="0">
                  <a:pos x="21" y="0"/>
                </a:cxn>
                <a:cxn ang="0">
                  <a:pos x="19" y="0"/>
                </a:cxn>
                <a:cxn ang="0">
                  <a:pos x="18" y="0"/>
                </a:cxn>
                <a:cxn ang="0">
                  <a:pos x="17" y="0"/>
                </a:cxn>
                <a:cxn ang="0">
                  <a:pos x="16" y="0"/>
                </a:cxn>
                <a:cxn ang="0">
                  <a:pos x="15" y="0"/>
                </a:cxn>
                <a:cxn ang="0">
                  <a:pos x="14" y="0"/>
                </a:cxn>
                <a:cxn ang="0">
                  <a:pos x="13" y="0"/>
                </a:cxn>
                <a:cxn ang="0">
                  <a:pos x="11" y="0"/>
                </a:cxn>
                <a:cxn ang="0">
                  <a:pos x="10" y="0"/>
                </a:cxn>
                <a:cxn ang="0">
                  <a:pos x="9" y="0"/>
                </a:cxn>
                <a:cxn ang="0">
                  <a:pos x="8" y="0"/>
                </a:cxn>
                <a:cxn ang="0">
                  <a:pos x="7" y="0"/>
                </a:cxn>
                <a:cxn ang="0">
                  <a:pos x="5" y="0"/>
                </a:cxn>
                <a:cxn ang="0">
                  <a:pos x="4" y="0"/>
                </a:cxn>
                <a:cxn ang="0">
                  <a:pos x="3" y="0"/>
                </a:cxn>
                <a:cxn ang="0">
                  <a:pos x="2" y="0"/>
                </a:cxn>
                <a:cxn ang="0">
                  <a:pos x="1" y="0"/>
                </a:cxn>
                <a:cxn ang="0">
                  <a:pos x="0" y="0"/>
                </a:cxn>
              </a:cxnLst>
              <a:rect l="0" t="0" r="r" b="b"/>
              <a:pathLst>
                <a:path w="38" h="1">
                  <a:moveTo>
                    <a:pt x="37" y="0"/>
                  </a:moveTo>
                  <a:lnTo>
                    <a:pt x="35" y="0"/>
                  </a:lnTo>
                  <a:lnTo>
                    <a:pt x="33" y="0"/>
                  </a:lnTo>
                  <a:lnTo>
                    <a:pt x="32" y="0"/>
                  </a:lnTo>
                  <a:lnTo>
                    <a:pt x="31" y="0"/>
                  </a:lnTo>
                  <a:lnTo>
                    <a:pt x="30" y="0"/>
                  </a:lnTo>
                  <a:lnTo>
                    <a:pt x="29" y="0"/>
                  </a:lnTo>
                  <a:lnTo>
                    <a:pt x="28" y="0"/>
                  </a:lnTo>
                  <a:lnTo>
                    <a:pt x="27"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1" y="0"/>
                  </a:lnTo>
                  <a:lnTo>
                    <a:pt x="10" y="0"/>
                  </a:lnTo>
                  <a:lnTo>
                    <a:pt x="9" y="0"/>
                  </a:lnTo>
                  <a:lnTo>
                    <a:pt x="8" y="0"/>
                  </a:lnTo>
                  <a:lnTo>
                    <a:pt x="7" y="0"/>
                  </a:lnTo>
                  <a:lnTo>
                    <a:pt x="5" y="0"/>
                  </a:lnTo>
                  <a:lnTo>
                    <a:pt x="4" y="0"/>
                  </a:lnTo>
                  <a:lnTo>
                    <a:pt x="3" y="0"/>
                  </a:lnTo>
                  <a:lnTo>
                    <a:pt x="2" y="0"/>
                  </a:lnTo>
                  <a:lnTo>
                    <a:pt x="1" y="0"/>
                  </a:lnTo>
                  <a:lnTo>
                    <a:pt x="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93282" name="Line 98"/>
            <p:cNvSpPr>
              <a:spLocks noChangeShapeType="1"/>
            </p:cNvSpPr>
            <p:nvPr/>
          </p:nvSpPr>
          <p:spPr bwMode="auto">
            <a:xfrm flipH="1">
              <a:off x="4085" y="2322"/>
              <a:ext cx="18" cy="5"/>
            </a:xfrm>
            <a:prstGeom prst="line">
              <a:avLst/>
            </a:prstGeom>
            <a:noFill/>
            <a:ln w="74930">
              <a:solidFill>
                <a:srgbClr val="000000"/>
              </a:solidFill>
              <a:round/>
              <a:headEnd/>
              <a:tailEnd/>
            </a:ln>
            <a:effectLst/>
          </p:spPr>
          <p:txBody>
            <a:bodyPr wrap="none" anchor="ctr"/>
            <a:lstStyle/>
            <a:p>
              <a:endParaRPr lang="en-US"/>
            </a:p>
          </p:txBody>
        </p:sp>
        <p:sp>
          <p:nvSpPr>
            <p:cNvPr id="93283" name="Line 99"/>
            <p:cNvSpPr>
              <a:spLocks noChangeShapeType="1"/>
            </p:cNvSpPr>
            <p:nvPr/>
          </p:nvSpPr>
          <p:spPr bwMode="auto">
            <a:xfrm>
              <a:off x="4094" y="2316"/>
              <a:ext cx="9" cy="22"/>
            </a:xfrm>
            <a:prstGeom prst="line">
              <a:avLst/>
            </a:prstGeom>
            <a:noFill/>
            <a:ln w="74930">
              <a:solidFill>
                <a:srgbClr val="000000"/>
              </a:solidFill>
              <a:round/>
              <a:headEnd/>
              <a:tailEnd/>
            </a:ln>
            <a:effectLst/>
          </p:spPr>
          <p:txBody>
            <a:bodyPr wrap="none" anchor="ctr"/>
            <a:lstStyle/>
            <a:p>
              <a:endParaRPr lang="en-US"/>
            </a:p>
          </p:txBody>
        </p:sp>
        <p:sp>
          <p:nvSpPr>
            <p:cNvPr id="93284" name="Freeform 100"/>
            <p:cNvSpPr>
              <a:spLocks/>
            </p:cNvSpPr>
            <p:nvPr/>
          </p:nvSpPr>
          <p:spPr bwMode="auto">
            <a:xfrm>
              <a:off x="3794" y="3214"/>
              <a:ext cx="120" cy="171"/>
            </a:xfrm>
            <a:custGeom>
              <a:avLst/>
              <a:gdLst/>
              <a:ahLst/>
              <a:cxnLst>
                <a:cxn ang="0">
                  <a:pos x="95" y="0"/>
                </a:cxn>
                <a:cxn ang="0">
                  <a:pos x="78" y="7"/>
                </a:cxn>
                <a:cxn ang="0">
                  <a:pos x="62" y="20"/>
                </a:cxn>
                <a:cxn ang="0">
                  <a:pos x="62" y="20"/>
                </a:cxn>
                <a:cxn ang="0">
                  <a:pos x="46" y="40"/>
                </a:cxn>
                <a:cxn ang="0">
                  <a:pos x="44" y="64"/>
                </a:cxn>
                <a:cxn ang="0">
                  <a:pos x="36" y="90"/>
                </a:cxn>
                <a:cxn ang="0">
                  <a:pos x="22" y="127"/>
                </a:cxn>
                <a:cxn ang="0">
                  <a:pos x="11" y="150"/>
                </a:cxn>
                <a:cxn ang="0">
                  <a:pos x="0" y="170"/>
                </a:cxn>
                <a:cxn ang="0">
                  <a:pos x="14" y="170"/>
                </a:cxn>
                <a:cxn ang="0">
                  <a:pos x="38" y="164"/>
                </a:cxn>
                <a:cxn ang="0">
                  <a:pos x="57" y="150"/>
                </a:cxn>
                <a:cxn ang="0">
                  <a:pos x="68" y="140"/>
                </a:cxn>
                <a:cxn ang="0">
                  <a:pos x="90" y="114"/>
                </a:cxn>
                <a:cxn ang="0">
                  <a:pos x="106" y="80"/>
                </a:cxn>
                <a:cxn ang="0">
                  <a:pos x="114" y="50"/>
                </a:cxn>
                <a:cxn ang="0">
                  <a:pos x="119" y="20"/>
                </a:cxn>
                <a:cxn ang="0">
                  <a:pos x="119" y="7"/>
                </a:cxn>
                <a:cxn ang="0">
                  <a:pos x="111" y="3"/>
                </a:cxn>
                <a:cxn ang="0">
                  <a:pos x="100" y="0"/>
                </a:cxn>
                <a:cxn ang="0">
                  <a:pos x="98" y="0"/>
                </a:cxn>
                <a:cxn ang="0">
                  <a:pos x="95" y="0"/>
                </a:cxn>
              </a:cxnLst>
              <a:rect l="0" t="0" r="r" b="b"/>
              <a:pathLst>
                <a:path w="120" h="171">
                  <a:moveTo>
                    <a:pt x="95" y="0"/>
                  </a:moveTo>
                  <a:lnTo>
                    <a:pt x="78" y="7"/>
                  </a:lnTo>
                  <a:lnTo>
                    <a:pt x="62" y="20"/>
                  </a:lnTo>
                  <a:lnTo>
                    <a:pt x="62" y="20"/>
                  </a:lnTo>
                  <a:lnTo>
                    <a:pt x="46" y="40"/>
                  </a:lnTo>
                  <a:lnTo>
                    <a:pt x="44" y="64"/>
                  </a:lnTo>
                  <a:lnTo>
                    <a:pt x="36" y="90"/>
                  </a:lnTo>
                  <a:lnTo>
                    <a:pt x="22" y="127"/>
                  </a:lnTo>
                  <a:lnTo>
                    <a:pt x="11" y="150"/>
                  </a:lnTo>
                  <a:lnTo>
                    <a:pt x="0" y="170"/>
                  </a:lnTo>
                  <a:lnTo>
                    <a:pt x="14" y="170"/>
                  </a:lnTo>
                  <a:lnTo>
                    <a:pt x="38" y="164"/>
                  </a:lnTo>
                  <a:lnTo>
                    <a:pt x="57" y="150"/>
                  </a:lnTo>
                  <a:lnTo>
                    <a:pt x="68" y="140"/>
                  </a:lnTo>
                  <a:lnTo>
                    <a:pt x="90" y="114"/>
                  </a:lnTo>
                  <a:lnTo>
                    <a:pt x="106" y="80"/>
                  </a:lnTo>
                  <a:lnTo>
                    <a:pt x="114" y="50"/>
                  </a:lnTo>
                  <a:lnTo>
                    <a:pt x="119" y="20"/>
                  </a:lnTo>
                  <a:lnTo>
                    <a:pt x="119" y="7"/>
                  </a:lnTo>
                  <a:lnTo>
                    <a:pt x="111" y="3"/>
                  </a:lnTo>
                  <a:lnTo>
                    <a:pt x="100" y="0"/>
                  </a:lnTo>
                  <a:lnTo>
                    <a:pt x="98" y="0"/>
                  </a:lnTo>
                  <a:lnTo>
                    <a:pt x="9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85" name="Rectangle 101"/>
            <p:cNvSpPr>
              <a:spLocks noChangeArrowheads="1"/>
            </p:cNvSpPr>
            <p:nvPr/>
          </p:nvSpPr>
          <p:spPr bwMode="auto">
            <a:xfrm flipV="1">
              <a:off x="3566" y="2775"/>
              <a:ext cx="9" cy="1"/>
            </a:xfrm>
            <a:prstGeom prst="rect">
              <a:avLst/>
            </a:prstGeom>
            <a:gradFill rotWithShape="0">
              <a:gsLst>
                <a:gs pos="0">
                  <a:srgbClr val="0099FF"/>
                </a:gs>
                <a:gs pos="100000">
                  <a:srgbClr val="FF0066"/>
                </a:gs>
              </a:gsLst>
              <a:lin ang="5400000" scaled="1"/>
            </a:gradFill>
            <a:ln w="9525">
              <a:noFill/>
              <a:miter lim="800000"/>
              <a:headEnd/>
              <a:tailEnd/>
            </a:ln>
            <a:effectLst/>
          </p:spPr>
          <p:txBody>
            <a:bodyPr wrap="none" anchor="ctr"/>
            <a:lstStyle/>
            <a:p>
              <a:endParaRPr lang="en-US"/>
            </a:p>
          </p:txBody>
        </p:sp>
        <p:sp>
          <p:nvSpPr>
            <p:cNvPr id="93286" name="Freeform 102"/>
            <p:cNvSpPr>
              <a:spLocks/>
            </p:cNvSpPr>
            <p:nvPr/>
          </p:nvSpPr>
          <p:spPr bwMode="auto">
            <a:xfrm>
              <a:off x="3562" y="2785"/>
              <a:ext cx="168" cy="79"/>
            </a:xfrm>
            <a:custGeom>
              <a:avLst/>
              <a:gdLst/>
              <a:ahLst/>
              <a:cxnLst>
                <a:cxn ang="0">
                  <a:pos x="23" y="0"/>
                </a:cxn>
                <a:cxn ang="0">
                  <a:pos x="5" y="3"/>
                </a:cxn>
                <a:cxn ang="0">
                  <a:pos x="0" y="19"/>
                </a:cxn>
                <a:cxn ang="0">
                  <a:pos x="11" y="35"/>
                </a:cxn>
                <a:cxn ang="0">
                  <a:pos x="28" y="47"/>
                </a:cxn>
                <a:cxn ang="0">
                  <a:pos x="49" y="47"/>
                </a:cxn>
                <a:cxn ang="0">
                  <a:pos x="69" y="56"/>
                </a:cxn>
                <a:cxn ang="0">
                  <a:pos x="95" y="59"/>
                </a:cxn>
                <a:cxn ang="0">
                  <a:pos x="121" y="69"/>
                </a:cxn>
                <a:cxn ang="0">
                  <a:pos x="132" y="72"/>
                </a:cxn>
                <a:cxn ang="0">
                  <a:pos x="162" y="78"/>
                </a:cxn>
                <a:cxn ang="0">
                  <a:pos x="167" y="75"/>
                </a:cxn>
                <a:cxn ang="0">
                  <a:pos x="164" y="63"/>
                </a:cxn>
                <a:cxn ang="0">
                  <a:pos x="118" y="50"/>
                </a:cxn>
                <a:cxn ang="0">
                  <a:pos x="72" y="22"/>
                </a:cxn>
                <a:cxn ang="0">
                  <a:pos x="52" y="16"/>
                </a:cxn>
                <a:cxn ang="0">
                  <a:pos x="28" y="6"/>
                </a:cxn>
                <a:cxn ang="0">
                  <a:pos x="28" y="6"/>
                </a:cxn>
                <a:cxn ang="0">
                  <a:pos x="23" y="0"/>
                </a:cxn>
              </a:cxnLst>
              <a:rect l="0" t="0" r="r" b="b"/>
              <a:pathLst>
                <a:path w="168" h="79">
                  <a:moveTo>
                    <a:pt x="23" y="0"/>
                  </a:moveTo>
                  <a:lnTo>
                    <a:pt x="5" y="3"/>
                  </a:lnTo>
                  <a:lnTo>
                    <a:pt x="0" y="19"/>
                  </a:lnTo>
                  <a:lnTo>
                    <a:pt x="11" y="35"/>
                  </a:lnTo>
                  <a:lnTo>
                    <a:pt x="28" y="47"/>
                  </a:lnTo>
                  <a:lnTo>
                    <a:pt x="49" y="47"/>
                  </a:lnTo>
                  <a:lnTo>
                    <a:pt x="69" y="56"/>
                  </a:lnTo>
                  <a:lnTo>
                    <a:pt x="95" y="59"/>
                  </a:lnTo>
                  <a:lnTo>
                    <a:pt x="121" y="69"/>
                  </a:lnTo>
                  <a:lnTo>
                    <a:pt x="132" y="72"/>
                  </a:lnTo>
                  <a:lnTo>
                    <a:pt x="162" y="78"/>
                  </a:lnTo>
                  <a:lnTo>
                    <a:pt x="167" y="75"/>
                  </a:lnTo>
                  <a:lnTo>
                    <a:pt x="164" y="63"/>
                  </a:lnTo>
                  <a:lnTo>
                    <a:pt x="118" y="50"/>
                  </a:lnTo>
                  <a:lnTo>
                    <a:pt x="72" y="22"/>
                  </a:lnTo>
                  <a:lnTo>
                    <a:pt x="52" y="16"/>
                  </a:lnTo>
                  <a:lnTo>
                    <a:pt x="28" y="6"/>
                  </a:lnTo>
                  <a:lnTo>
                    <a:pt x="28" y="6"/>
                  </a:lnTo>
                  <a:lnTo>
                    <a:pt x="23"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87" name="Freeform 103"/>
            <p:cNvSpPr>
              <a:spLocks/>
            </p:cNvSpPr>
            <p:nvPr/>
          </p:nvSpPr>
          <p:spPr bwMode="auto">
            <a:xfrm>
              <a:off x="3558" y="2708"/>
              <a:ext cx="313" cy="98"/>
            </a:xfrm>
            <a:custGeom>
              <a:avLst/>
              <a:gdLst/>
              <a:ahLst/>
              <a:cxnLst>
                <a:cxn ang="0">
                  <a:pos x="51" y="2"/>
                </a:cxn>
                <a:cxn ang="0">
                  <a:pos x="30" y="0"/>
                </a:cxn>
                <a:cxn ang="0">
                  <a:pos x="13" y="1"/>
                </a:cxn>
                <a:cxn ang="0">
                  <a:pos x="0" y="11"/>
                </a:cxn>
                <a:cxn ang="0">
                  <a:pos x="0" y="13"/>
                </a:cxn>
                <a:cxn ang="0">
                  <a:pos x="17" y="22"/>
                </a:cxn>
                <a:cxn ang="0">
                  <a:pos x="37" y="31"/>
                </a:cxn>
                <a:cxn ang="0">
                  <a:pos x="55" y="37"/>
                </a:cxn>
                <a:cxn ang="0">
                  <a:pos x="78" y="42"/>
                </a:cxn>
                <a:cxn ang="0">
                  <a:pos x="87" y="47"/>
                </a:cxn>
                <a:cxn ang="0">
                  <a:pos x="107" y="54"/>
                </a:cxn>
                <a:cxn ang="0">
                  <a:pos x="110" y="56"/>
                </a:cxn>
                <a:cxn ang="0">
                  <a:pos x="150" y="74"/>
                </a:cxn>
                <a:cxn ang="0">
                  <a:pos x="168" y="80"/>
                </a:cxn>
                <a:cxn ang="0">
                  <a:pos x="180" y="84"/>
                </a:cxn>
                <a:cxn ang="0">
                  <a:pos x="198" y="85"/>
                </a:cxn>
                <a:cxn ang="0">
                  <a:pos x="206" y="86"/>
                </a:cxn>
                <a:cxn ang="0">
                  <a:pos x="232" y="93"/>
                </a:cxn>
                <a:cxn ang="0">
                  <a:pos x="247" y="95"/>
                </a:cxn>
                <a:cxn ang="0">
                  <a:pos x="271" y="97"/>
                </a:cxn>
                <a:cxn ang="0">
                  <a:pos x="286" y="92"/>
                </a:cxn>
                <a:cxn ang="0">
                  <a:pos x="296" y="88"/>
                </a:cxn>
                <a:cxn ang="0">
                  <a:pos x="311" y="80"/>
                </a:cxn>
                <a:cxn ang="0">
                  <a:pos x="312" y="74"/>
                </a:cxn>
                <a:cxn ang="0">
                  <a:pos x="297" y="72"/>
                </a:cxn>
                <a:cxn ang="0">
                  <a:pos x="258" y="69"/>
                </a:cxn>
                <a:cxn ang="0">
                  <a:pos x="232" y="57"/>
                </a:cxn>
                <a:cxn ang="0">
                  <a:pos x="215" y="53"/>
                </a:cxn>
                <a:cxn ang="0">
                  <a:pos x="180" y="45"/>
                </a:cxn>
                <a:cxn ang="0">
                  <a:pos x="150" y="40"/>
                </a:cxn>
                <a:cxn ang="0">
                  <a:pos x="109" y="26"/>
                </a:cxn>
                <a:cxn ang="0">
                  <a:pos x="92" y="20"/>
                </a:cxn>
                <a:cxn ang="0">
                  <a:pos x="72" y="11"/>
                </a:cxn>
                <a:cxn ang="0">
                  <a:pos x="36" y="3"/>
                </a:cxn>
                <a:cxn ang="0">
                  <a:pos x="25" y="0"/>
                </a:cxn>
                <a:cxn ang="0">
                  <a:pos x="12" y="6"/>
                </a:cxn>
                <a:cxn ang="0">
                  <a:pos x="9" y="8"/>
                </a:cxn>
                <a:cxn ang="0">
                  <a:pos x="9" y="10"/>
                </a:cxn>
                <a:cxn ang="0">
                  <a:pos x="51" y="2"/>
                </a:cxn>
              </a:cxnLst>
              <a:rect l="0" t="0" r="r" b="b"/>
              <a:pathLst>
                <a:path w="313" h="98">
                  <a:moveTo>
                    <a:pt x="51" y="2"/>
                  </a:moveTo>
                  <a:lnTo>
                    <a:pt x="30" y="0"/>
                  </a:lnTo>
                  <a:lnTo>
                    <a:pt x="13" y="1"/>
                  </a:lnTo>
                  <a:lnTo>
                    <a:pt x="0" y="11"/>
                  </a:lnTo>
                  <a:lnTo>
                    <a:pt x="0" y="13"/>
                  </a:lnTo>
                  <a:lnTo>
                    <a:pt x="17" y="22"/>
                  </a:lnTo>
                  <a:lnTo>
                    <a:pt x="37" y="31"/>
                  </a:lnTo>
                  <a:lnTo>
                    <a:pt x="55" y="37"/>
                  </a:lnTo>
                  <a:lnTo>
                    <a:pt x="78" y="42"/>
                  </a:lnTo>
                  <a:lnTo>
                    <a:pt x="87" y="47"/>
                  </a:lnTo>
                  <a:lnTo>
                    <a:pt x="107" y="54"/>
                  </a:lnTo>
                  <a:lnTo>
                    <a:pt x="110" y="56"/>
                  </a:lnTo>
                  <a:lnTo>
                    <a:pt x="150" y="74"/>
                  </a:lnTo>
                  <a:lnTo>
                    <a:pt x="168" y="80"/>
                  </a:lnTo>
                  <a:lnTo>
                    <a:pt x="180" y="84"/>
                  </a:lnTo>
                  <a:lnTo>
                    <a:pt x="198" y="85"/>
                  </a:lnTo>
                  <a:lnTo>
                    <a:pt x="206" y="86"/>
                  </a:lnTo>
                  <a:lnTo>
                    <a:pt x="232" y="93"/>
                  </a:lnTo>
                  <a:lnTo>
                    <a:pt x="247" y="95"/>
                  </a:lnTo>
                  <a:lnTo>
                    <a:pt x="271" y="97"/>
                  </a:lnTo>
                  <a:lnTo>
                    <a:pt x="286" y="92"/>
                  </a:lnTo>
                  <a:lnTo>
                    <a:pt x="296" y="88"/>
                  </a:lnTo>
                  <a:lnTo>
                    <a:pt x="311" y="80"/>
                  </a:lnTo>
                  <a:lnTo>
                    <a:pt x="312" y="74"/>
                  </a:lnTo>
                  <a:lnTo>
                    <a:pt x="297" y="72"/>
                  </a:lnTo>
                  <a:lnTo>
                    <a:pt x="258" y="69"/>
                  </a:lnTo>
                  <a:lnTo>
                    <a:pt x="232" y="57"/>
                  </a:lnTo>
                  <a:lnTo>
                    <a:pt x="215" y="53"/>
                  </a:lnTo>
                  <a:lnTo>
                    <a:pt x="180" y="45"/>
                  </a:lnTo>
                  <a:lnTo>
                    <a:pt x="150" y="40"/>
                  </a:lnTo>
                  <a:lnTo>
                    <a:pt x="109" y="26"/>
                  </a:lnTo>
                  <a:lnTo>
                    <a:pt x="92" y="20"/>
                  </a:lnTo>
                  <a:lnTo>
                    <a:pt x="72" y="11"/>
                  </a:lnTo>
                  <a:lnTo>
                    <a:pt x="36" y="3"/>
                  </a:lnTo>
                  <a:lnTo>
                    <a:pt x="25" y="0"/>
                  </a:lnTo>
                  <a:lnTo>
                    <a:pt x="12" y="6"/>
                  </a:lnTo>
                  <a:lnTo>
                    <a:pt x="9" y="8"/>
                  </a:lnTo>
                  <a:lnTo>
                    <a:pt x="9" y="10"/>
                  </a:lnTo>
                  <a:lnTo>
                    <a:pt x="51" y="2"/>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88" name="Freeform 104"/>
            <p:cNvSpPr>
              <a:spLocks/>
            </p:cNvSpPr>
            <p:nvPr/>
          </p:nvSpPr>
          <p:spPr bwMode="auto">
            <a:xfrm>
              <a:off x="3087" y="2696"/>
              <a:ext cx="756" cy="633"/>
            </a:xfrm>
            <a:custGeom>
              <a:avLst/>
              <a:gdLst/>
              <a:ahLst/>
              <a:cxnLst>
                <a:cxn ang="0">
                  <a:pos x="187" y="7"/>
                </a:cxn>
                <a:cxn ang="0">
                  <a:pos x="163" y="7"/>
                </a:cxn>
                <a:cxn ang="0">
                  <a:pos x="143" y="17"/>
                </a:cxn>
                <a:cxn ang="0">
                  <a:pos x="125" y="28"/>
                </a:cxn>
                <a:cxn ang="0">
                  <a:pos x="93" y="46"/>
                </a:cxn>
                <a:cxn ang="0">
                  <a:pos x="61" y="67"/>
                </a:cxn>
                <a:cxn ang="0">
                  <a:pos x="29" y="88"/>
                </a:cxn>
                <a:cxn ang="0">
                  <a:pos x="0" y="109"/>
                </a:cxn>
                <a:cxn ang="0">
                  <a:pos x="15" y="127"/>
                </a:cxn>
                <a:cxn ang="0">
                  <a:pos x="29" y="159"/>
                </a:cxn>
                <a:cxn ang="0">
                  <a:pos x="38" y="197"/>
                </a:cxn>
                <a:cxn ang="0">
                  <a:pos x="50" y="215"/>
                </a:cxn>
                <a:cxn ang="0">
                  <a:pos x="73" y="222"/>
                </a:cxn>
                <a:cxn ang="0">
                  <a:pos x="93" y="229"/>
                </a:cxn>
                <a:cxn ang="0">
                  <a:pos x="125" y="250"/>
                </a:cxn>
                <a:cxn ang="0">
                  <a:pos x="152" y="254"/>
                </a:cxn>
                <a:cxn ang="0">
                  <a:pos x="172" y="254"/>
                </a:cxn>
                <a:cxn ang="0">
                  <a:pos x="216" y="264"/>
                </a:cxn>
                <a:cxn ang="0">
                  <a:pos x="257" y="271"/>
                </a:cxn>
                <a:cxn ang="0">
                  <a:pos x="283" y="271"/>
                </a:cxn>
                <a:cxn ang="0">
                  <a:pos x="330" y="286"/>
                </a:cxn>
                <a:cxn ang="0">
                  <a:pos x="370" y="303"/>
                </a:cxn>
                <a:cxn ang="0">
                  <a:pos x="397" y="328"/>
                </a:cxn>
                <a:cxn ang="0">
                  <a:pos x="420" y="356"/>
                </a:cxn>
                <a:cxn ang="0">
                  <a:pos x="457" y="395"/>
                </a:cxn>
                <a:cxn ang="0">
                  <a:pos x="621" y="536"/>
                </a:cxn>
                <a:cxn ang="0">
                  <a:pos x="650" y="568"/>
                </a:cxn>
                <a:cxn ang="0">
                  <a:pos x="679" y="614"/>
                </a:cxn>
                <a:cxn ang="0">
                  <a:pos x="693" y="632"/>
                </a:cxn>
                <a:cxn ang="0">
                  <a:pos x="702" y="585"/>
                </a:cxn>
                <a:cxn ang="0">
                  <a:pos x="702" y="561"/>
                </a:cxn>
                <a:cxn ang="0">
                  <a:pos x="714" y="518"/>
                </a:cxn>
                <a:cxn ang="0">
                  <a:pos x="735" y="497"/>
                </a:cxn>
                <a:cxn ang="0">
                  <a:pos x="743" y="490"/>
                </a:cxn>
                <a:cxn ang="0">
                  <a:pos x="752" y="487"/>
                </a:cxn>
                <a:cxn ang="0">
                  <a:pos x="755" y="472"/>
                </a:cxn>
                <a:cxn ang="0">
                  <a:pos x="720" y="452"/>
                </a:cxn>
                <a:cxn ang="0">
                  <a:pos x="679" y="420"/>
                </a:cxn>
                <a:cxn ang="0">
                  <a:pos x="647" y="370"/>
                </a:cxn>
                <a:cxn ang="0">
                  <a:pos x="627" y="342"/>
                </a:cxn>
                <a:cxn ang="0">
                  <a:pos x="615" y="321"/>
                </a:cxn>
                <a:cxn ang="0">
                  <a:pos x="601" y="303"/>
                </a:cxn>
                <a:cxn ang="0">
                  <a:pos x="580" y="278"/>
                </a:cxn>
                <a:cxn ang="0">
                  <a:pos x="551" y="229"/>
                </a:cxn>
                <a:cxn ang="0">
                  <a:pos x="548" y="215"/>
                </a:cxn>
                <a:cxn ang="0">
                  <a:pos x="539" y="201"/>
                </a:cxn>
                <a:cxn ang="0">
                  <a:pos x="522" y="201"/>
                </a:cxn>
                <a:cxn ang="0">
                  <a:pos x="463" y="176"/>
                </a:cxn>
                <a:cxn ang="0">
                  <a:pos x="428" y="102"/>
                </a:cxn>
                <a:cxn ang="0">
                  <a:pos x="420" y="74"/>
                </a:cxn>
                <a:cxn ang="0">
                  <a:pos x="405" y="67"/>
                </a:cxn>
                <a:cxn ang="0">
                  <a:pos x="370" y="52"/>
                </a:cxn>
                <a:cxn ang="0">
                  <a:pos x="335" y="49"/>
                </a:cxn>
                <a:cxn ang="0">
                  <a:pos x="303" y="38"/>
                </a:cxn>
                <a:cxn ang="0">
                  <a:pos x="269" y="28"/>
                </a:cxn>
                <a:cxn ang="0">
                  <a:pos x="233" y="14"/>
                </a:cxn>
                <a:cxn ang="0">
                  <a:pos x="219" y="0"/>
                </a:cxn>
                <a:cxn ang="0">
                  <a:pos x="210" y="7"/>
                </a:cxn>
                <a:cxn ang="0">
                  <a:pos x="187" y="7"/>
                </a:cxn>
              </a:cxnLst>
              <a:rect l="0" t="0" r="r" b="b"/>
              <a:pathLst>
                <a:path w="756" h="633">
                  <a:moveTo>
                    <a:pt x="187" y="7"/>
                  </a:moveTo>
                  <a:lnTo>
                    <a:pt x="163" y="7"/>
                  </a:lnTo>
                  <a:lnTo>
                    <a:pt x="143" y="17"/>
                  </a:lnTo>
                  <a:lnTo>
                    <a:pt x="125" y="28"/>
                  </a:lnTo>
                  <a:lnTo>
                    <a:pt x="93" y="46"/>
                  </a:lnTo>
                  <a:lnTo>
                    <a:pt x="61" y="67"/>
                  </a:lnTo>
                  <a:lnTo>
                    <a:pt x="29" y="88"/>
                  </a:lnTo>
                  <a:lnTo>
                    <a:pt x="0" y="109"/>
                  </a:lnTo>
                  <a:lnTo>
                    <a:pt x="15" y="127"/>
                  </a:lnTo>
                  <a:lnTo>
                    <a:pt x="29" y="159"/>
                  </a:lnTo>
                  <a:lnTo>
                    <a:pt x="38" y="197"/>
                  </a:lnTo>
                  <a:lnTo>
                    <a:pt x="50" y="215"/>
                  </a:lnTo>
                  <a:lnTo>
                    <a:pt x="73" y="222"/>
                  </a:lnTo>
                  <a:lnTo>
                    <a:pt x="93" y="229"/>
                  </a:lnTo>
                  <a:lnTo>
                    <a:pt x="125" y="250"/>
                  </a:lnTo>
                  <a:lnTo>
                    <a:pt x="152" y="254"/>
                  </a:lnTo>
                  <a:lnTo>
                    <a:pt x="172" y="254"/>
                  </a:lnTo>
                  <a:lnTo>
                    <a:pt x="216" y="264"/>
                  </a:lnTo>
                  <a:lnTo>
                    <a:pt x="257" y="271"/>
                  </a:lnTo>
                  <a:lnTo>
                    <a:pt x="283" y="271"/>
                  </a:lnTo>
                  <a:lnTo>
                    <a:pt x="330" y="286"/>
                  </a:lnTo>
                  <a:lnTo>
                    <a:pt x="370" y="303"/>
                  </a:lnTo>
                  <a:lnTo>
                    <a:pt x="397" y="328"/>
                  </a:lnTo>
                  <a:lnTo>
                    <a:pt x="420" y="356"/>
                  </a:lnTo>
                  <a:lnTo>
                    <a:pt x="457" y="395"/>
                  </a:lnTo>
                  <a:lnTo>
                    <a:pt x="621" y="536"/>
                  </a:lnTo>
                  <a:lnTo>
                    <a:pt x="650" y="568"/>
                  </a:lnTo>
                  <a:lnTo>
                    <a:pt x="679" y="614"/>
                  </a:lnTo>
                  <a:lnTo>
                    <a:pt x="693" y="632"/>
                  </a:lnTo>
                  <a:lnTo>
                    <a:pt x="702" y="585"/>
                  </a:lnTo>
                  <a:lnTo>
                    <a:pt x="702" y="561"/>
                  </a:lnTo>
                  <a:lnTo>
                    <a:pt x="714" y="518"/>
                  </a:lnTo>
                  <a:lnTo>
                    <a:pt x="735" y="497"/>
                  </a:lnTo>
                  <a:lnTo>
                    <a:pt x="743" y="490"/>
                  </a:lnTo>
                  <a:lnTo>
                    <a:pt x="752" y="487"/>
                  </a:lnTo>
                  <a:lnTo>
                    <a:pt x="755" y="472"/>
                  </a:lnTo>
                  <a:lnTo>
                    <a:pt x="720" y="452"/>
                  </a:lnTo>
                  <a:lnTo>
                    <a:pt x="679" y="420"/>
                  </a:lnTo>
                  <a:lnTo>
                    <a:pt x="647" y="370"/>
                  </a:lnTo>
                  <a:lnTo>
                    <a:pt x="627" y="342"/>
                  </a:lnTo>
                  <a:lnTo>
                    <a:pt x="615" y="321"/>
                  </a:lnTo>
                  <a:lnTo>
                    <a:pt x="601" y="303"/>
                  </a:lnTo>
                  <a:lnTo>
                    <a:pt x="580" y="278"/>
                  </a:lnTo>
                  <a:lnTo>
                    <a:pt x="551" y="229"/>
                  </a:lnTo>
                  <a:lnTo>
                    <a:pt x="548" y="215"/>
                  </a:lnTo>
                  <a:lnTo>
                    <a:pt x="539" y="201"/>
                  </a:lnTo>
                  <a:lnTo>
                    <a:pt x="522" y="201"/>
                  </a:lnTo>
                  <a:lnTo>
                    <a:pt x="463" y="176"/>
                  </a:lnTo>
                  <a:lnTo>
                    <a:pt x="428" y="102"/>
                  </a:lnTo>
                  <a:lnTo>
                    <a:pt x="420" y="74"/>
                  </a:lnTo>
                  <a:lnTo>
                    <a:pt x="405" y="67"/>
                  </a:lnTo>
                  <a:lnTo>
                    <a:pt x="370" y="52"/>
                  </a:lnTo>
                  <a:lnTo>
                    <a:pt x="335" y="49"/>
                  </a:lnTo>
                  <a:lnTo>
                    <a:pt x="303" y="38"/>
                  </a:lnTo>
                  <a:lnTo>
                    <a:pt x="269" y="28"/>
                  </a:lnTo>
                  <a:lnTo>
                    <a:pt x="233" y="14"/>
                  </a:lnTo>
                  <a:lnTo>
                    <a:pt x="219" y="0"/>
                  </a:lnTo>
                  <a:lnTo>
                    <a:pt x="210" y="7"/>
                  </a:lnTo>
                  <a:lnTo>
                    <a:pt x="187" y="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89" name="Freeform 105"/>
            <p:cNvSpPr>
              <a:spLocks/>
            </p:cNvSpPr>
            <p:nvPr/>
          </p:nvSpPr>
          <p:spPr bwMode="auto">
            <a:xfrm>
              <a:off x="3310" y="2641"/>
              <a:ext cx="73" cy="20"/>
            </a:xfrm>
            <a:custGeom>
              <a:avLst/>
              <a:gdLst/>
              <a:ahLst/>
              <a:cxnLst>
                <a:cxn ang="0">
                  <a:pos x="0" y="0"/>
                </a:cxn>
                <a:cxn ang="0">
                  <a:pos x="48" y="15"/>
                </a:cxn>
                <a:cxn ang="0">
                  <a:pos x="72" y="19"/>
                </a:cxn>
                <a:cxn ang="0">
                  <a:pos x="72" y="19"/>
                </a:cxn>
                <a:cxn ang="0">
                  <a:pos x="0" y="0"/>
                </a:cxn>
              </a:cxnLst>
              <a:rect l="0" t="0" r="r" b="b"/>
              <a:pathLst>
                <a:path w="73" h="20">
                  <a:moveTo>
                    <a:pt x="0" y="0"/>
                  </a:moveTo>
                  <a:lnTo>
                    <a:pt x="48" y="15"/>
                  </a:lnTo>
                  <a:lnTo>
                    <a:pt x="72" y="19"/>
                  </a:lnTo>
                  <a:lnTo>
                    <a:pt x="72" y="19"/>
                  </a:lnTo>
                  <a:lnTo>
                    <a:pt x="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0" name="Freeform 106"/>
            <p:cNvSpPr>
              <a:spLocks/>
            </p:cNvSpPr>
            <p:nvPr/>
          </p:nvSpPr>
          <p:spPr bwMode="auto">
            <a:xfrm>
              <a:off x="3298" y="2583"/>
              <a:ext cx="233" cy="103"/>
            </a:xfrm>
            <a:custGeom>
              <a:avLst/>
              <a:gdLst/>
              <a:ahLst/>
              <a:cxnLst>
                <a:cxn ang="0">
                  <a:pos x="74" y="0"/>
                </a:cxn>
                <a:cxn ang="0">
                  <a:pos x="60" y="0"/>
                </a:cxn>
                <a:cxn ang="0">
                  <a:pos x="42" y="0"/>
                </a:cxn>
                <a:cxn ang="0">
                  <a:pos x="24" y="4"/>
                </a:cxn>
                <a:cxn ang="0">
                  <a:pos x="12" y="7"/>
                </a:cxn>
                <a:cxn ang="0">
                  <a:pos x="0" y="18"/>
                </a:cxn>
                <a:cxn ang="0">
                  <a:pos x="60" y="18"/>
                </a:cxn>
                <a:cxn ang="0">
                  <a:pos x="101" y="40"/>
                </a:cxn>
                <a:cxn ang="0">
                  <a:pos x="149" y="58"/>
                </a:cxn>
                <a:cxn ang="0">
                  <a:pos x="187" y="77"/>
                </a:cxn>
                <a:cxn ang="0">
                  <a:pos x="211" y="91"/>
                </a:cxn>
                <a:cxn ang="0">
                  <a:pos x="232" y="102"/>
                </a:cxn>
                <a:cxn ang="0">
                  <a:pos x="232" y="84"/>
                </a:cxn>
                <a:cxn ang="0">
                  <a:pos x="217" y="62"/>
                </a:cxn>
                <a:cxn ang="0">
                  <a:pos x="187" y="47"/>
                </a:cxn>
                <a:cxn ang="0">
                  <a:pos x="170" y="40"/>
                </a:cxn>
                <a:cxn ang="0">
                  <a:pos x="170" y="40"/>
                </a:cxn>
                <a:cxn ang="0">
                  <a:pos x="74" y="0"/>
                </a:cxn>
              </a:cxnLst>
              <a:rect l="0" t="0" r="r" b="b"/>
              <a:pathLst>
                <a:path w="233" h="103">
                  <a:moveTo>
                    <a:pt x="74" y="0"/>
                  </a:moveTo>
                  <a:lnTo>
                    <a:pt x="60" y="0"/>
                  </a:lnTo>
                  <a:lnTo>
                    <a:pt x="42" y="0"/>
                  </a:lnTo>
                  <a:lnTo>
                    <a:pt x="24" y="4"/>
                  </a:lnTo>
                  <a:lnTo>
                    <a:pt x="12" y="7"/>
                  </a:lnTo>
                  <a:lnTo>
                    <a:pt x="0" y="18"/>
                  </a:lnTo>
                  <a:lnTo>
                    <a:pt x="60" y="18"/>
                  </a:lnTo>
                  <a:lnTo>
                    <a:pt x="101" y="40"/>
                  </a:lnTo>
                  <a:lnTo>
                    <a:pt x="149" y="58"/>
                  </a:lnTo>
                  <a:lnTo>
                    <a:pt x="187" y="77"/>
                  </a:lnTo>
                  <a:lnTo>
                    <a:pt x="211" y="91"/>
                  </a:lnTo>
                  <a:lnTo>
                    <a:pt x="232" y="102"/>
                  </a:lnTo>
                  <a:lnTo>
                    <a:pt x="232" y="84"/>
                  </a:lnTo>
                  <a:lnTo>
                    <a:pt x="217" y="62"/>
                  </a:lnTo>
                  <a:lnTo>
                    <a:pt x="187" y="47"/>
                  </a:lnTo>
                  <a:lnTo>
                    <a:pt x="170" y="40"/>
                  </a:lnTo>
                  <a:lnTo>
                    <a:pt x="170" y="40"/>
                  </a:lnTo>
                  <a:lnTo>
                    <a:pt x="7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1" name="Freeform 107"/>
            <p:cNvSpPr>
              <a:spLocks/>
            </p:cNvSpPr>
            <p:nvPr/>
          </p:nvSpPr>
          <p:spPr bwMode="auto">
            <a:xfrm>
              <a:off x="3352" y="2514"/>
              <a:ext cx="224" cy="125"/>
            </a:xfrm>
            <a:custGeom>
              <a:avLst/>
              <a:gdLst/>
              <a:ahLst/>
              <a:cxnLst>
                <a:cxn ang="0">
                  <a:pos x="24" y="0"/>
                </a:cxn>
                <a:cxn ang="0">
                  <a:pos x="12" y="14"/>
                </a:cxn>
                <a:cxn ang="0">
                  <a:pos x="0" y="22"/>
                </a:cxn>
                <a:cxn ang="0">
                  <a:pos x="36" y="25"/>
                </a:cxn>
                <a:cxn ang="0">
                  <a:pos x="77" y="32"/>
                </a:cxn>
                <a:cxn ang="0">
                  <a:pos x="118" y="51"/>
                </a:cxn>
                <a:cxn ang="0">
                  <a:pos x="166" y="84"/>
                </a:cxn>
                <a:cxn ang="0">
                  <a:pos x="187" y="94"/>
                </a:cxn>
                <a:cxn ang="0">
                  <a:pos x="213" y="124"/>
                </a:cxn>
                <a:cxn ang="0">
                  <a:pos x="223" y="94"/>
                </a:cxn>
                <a:cxn ang="0">
                  <a:pos x="175" y="58"/>
                </a:cxn>
                <a:cxn ang="0">
                  <a:pos x="148" y="44"/>
                </a:cxn>
                <a:cxn ang="0">
                  <a:pos x="118" y="29"/>
                </a:cxn>
                <a:cxn ang="0">
                  <a:pos x="92" y="22"/>
                </a:cxn>
                <a:cxn ang="0">
                  <a:pos x="89" y="22"/>
                </a:cxn>
                <a:cxn ang="0">
                  <a:pos x="24" y="0"/>
                </a:cxn>
              </a:cxnLst>
              <a:rect l="0" t="0" r="r" b="b"/>
              <a:pathLst>
                <a:path w="224" h="125">
                  <a:moveTo>
                    <a:pt x="24" y="0"/>
                  </a:moveTo>
                  <a:lnTo>
                    <a:pt x="12" y="14"/>
                  </a:lnTo>
                  <a:lnTo>
                    <a:pt x="0" y="22"/>
                  </a:lnTo>
                  <a:lnTo>
                    <a:pt x="36" y="25"/>
                  </a:lnTo>
                  <a:lnTo>
                    <a:pt x="77" y="32"/>
                  </a:lnTo>
                  <a:lnTo>
                    <a:pt x="118" y="51"/>
                  </a:lnTo>
                  <a:lnTo>
                    <a:pt x="166" y="84"/>
                  </a:lnTo>
                  <a:lnTo>
                    <a:pt x="187" y="94"/>
                  </a:lnTo>
                  <a:lnTo>
                    <a:pt x="213" y="124"/>
                  </a:lnTo>
                  <a:lnTo>
                    <a:pt x="223" y="94"/>
                  </a:lnTo>
                  <a:lnTo>
                    <a:pt x="175" y="58"/>
                  </a:lnTo>
                  <a:lnTo>
                    <a:pt x="148" y="44"/>
                  </a:lnTo>
                  <a:lnTo>
                    <a:pt x="118" y="29"/>
                  </a:lnTo>
                  <a:lnTo>
                    <a:pt x="92" y="22"/>
                  </a:lnTo>
                  <a:lnTo>
                    <a:pt x="89" y="22"/>
                  </a:lnTo>
                  <a:lnTo>
                    <a:pt x="2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2" name="Freeform 108"/>
            <p:cNvSpPr>
              <a:spLocks/>
            </p:cNvSpPr>
            <p:nvPr/>
          </p:nvSpPr>
          <p:spPr bwMode="auto">
            <a:xfrm>
              <a:off x="3438" y="2477"/>
              <a:ext cx="200" cy="100"/>
            </a:xfrm>
            <a:custGeom>
              <a:avLst/>
              <a:gdLst/>
              <a:ahLst/>
              <a:cxnLst>
                <a:cxn ang="0">
                  <a:pos x="83" y="8"/>
                </a:cxn>
                <a:cxn ang="0">
                  <a:pos x="50" y="0"/>
                </a:cxn>
                <a:cxn ang="0">
                  <a:pos x="0" y="0"/>
                </a:cxn>
                <a:cxn ang="0">
                  <a:pos x="18" y="11"/>
                </a:cxn>
                <a:cxn ang="0">
                  <a:pos x="41" y="15"/>
                </a:cxn>
                <a:cxn ang="0">
                  <a:pos x="65" y="29"/>
                </a:cxn>
                <a:cxn ang="0">
                  <a:pos x="89" y="37"/>
                </a:cxn>
                <a:cxn ang="0">
                  <a:pos x="130" y="59"/>
                </a:cxn>
                <a:cxn ang="0">
                  <a:pos x="148" y="77"/>
                </a:cxn>
                <a:cxn ang="0">
                  <a:pos x="163" y="88"/>
                </a:cxn>
                <a:cxn ang="0">
                  <a:pos x="166" y="99"/>
                </a:cxn>
                <a:cxn ang="0">
                  <a:pos x="175" y="92"/>
                </a:cxn>
                <a:cxn ang="0">
                  <a:pos x="199" y="62"/>
                </a:cxn>
                <a:cxn ang="0">
                  <a:pos x="199" y="59"/>
                </a:cxn>
                <a:cxn ang="0">
                  <a:pos x="83" y="8"/>
                </a:cxn>
              </a:cxnLst>
              <a:rect l="0" t="0" r="r" b="b"/>
              <a:pathLst>
                <a:path w="200" h="100">
                  <a:moveTo>
                    <a:pt x="83" y="8"/>
                  </a:moveTo>
                  <a:lnTo>
                    <a:pt x="50" y="0"/>
                  </a:lnTo>
                  <a:lnTo>
                    <a:pt x="0" y="0"/>
                  </a:lnTo>
                  <a:lnTo>
                    <a:pt x="18" y="11"/>
                  </a:lnTo>
                  <a:lnTo>
                    <a:pt x="41" y="15"/>
                  </a:lnTo>
                  <a:lnTo>
                    <a:pt x="65" y="29"/>
                  </a:lnTo>
                  <a:lnTo>
                    <a:pt x="89" y="37"/>
                  </a:lnTo>
                  <a:lnTo>
                    <a:pt x="130" y="59"/>
                  </a:lnTo>
                  <a:lnTo>
                    <a:pt x="148" y="77"/>
                  </a:lnTo>
                  <a:lnTo>
                    <a:pt x="163" y="88"/>
                  </a:lnTo>
                  <a:lnTo>
                    <a:pt x="166" y="99"/>
                  </a:lnTo>
                  <a:lnTo>
                    <a:pt x="175" y="92"/>
                  </a:lnTo>
                  <a:lnTo>
                    <a:pt x="199" y="62"/>
                  </a:lnTo>
                  <a:lnTo>
                    <a:pt x="199" y="59"/>
                  </a:lnTo>
                  <a:lnTo>
                    <a:pt x="83" y="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3" name="Freeform 109"/>
            <p:cNvSpPr>
              <a:spLocks/>
            </p:cNvSpPr>
            <p:nvPr/>
          </p:nvSpPr>
          <p:spPr bwMode="auto">
            <a:xfrm>
              <a:off x="3550" y="2448"/>
              <a:ext cx="141" cy="56"/>
            </a:xfrm>
            <a:custGeom>
              <a:avLst/>
              <a:gdLst/>
              <a:ahLst/>
              <a:cxnLst>
                <a:cxn ang="0">
                  <a:pos x="114" y="0"/>
                </a:cxn>
                <a:cxn ang="0">
                  <a:pos x="84" y="8"/>
                </a:cxn>
                <a:cxn ang="0">
                  <a:pos x="15" y="8"/>
                </a:cxn>
                <a:cxn ang="0">
                  <a:pos x="0" y="8"/>
                </a:cxn>
                <a:cxn ang="0">
                  <a:pos x="36" y="15"/>
                </a:cxn>
                <a:cxn ang="0">
                  <a:pos x="75" y="33"/>
                </a:cxn>
                <a:cxn ang="0">
                  <a:pos x="108" y="44"/>
                </a:cxn>
                <a:cxn ang="0">
                  <a:pos x="132" y="51"/>
                </a:cxn>
                <a:cxn ang="0">
                  <a:pos x="140" y="55"/>
                </a:cxn>
                <a:cxn ang="0">
                  <a:pos x="140" y="55"/>
                </a:cxn>
                <a:cxn ang="0">
                  <a:pos x="114" y="0"/>
                </a:cxn>
              </a:cxnLst>
              <a:rect l="0" t="0" r="r" b="b"/>
              <a:pathLst>
                <a:path w="141" h="56">
                  <a:moveTo>
                    <a:pt x="114" y="0"/>
                  </a:moveTo>
                  <a:lnTo>
                    <a:pt x="84" y="8"/>
                  </a:lnTo>
                  <a:lnTo>
                    <a:pt x="15" y="8"/>
                  </a:lnTo>
                  <a:lnTo>
                    <a:pt x="0" y="8"/>
                  </a:lnTo>
                  <a:lnTo>
                    <a:pt x="36" y="15"/>
                  </a:lnTo>
                  <a:lnTo>
                    <a:pt x="75" y="33"/>
                  </a:lnTo>
                  <a:lnTo>
                    <a:pt x="108" y="44"/>
                  </a:lnTo>
                  <a:lnTo>
                    <a:pt x="132" y="51"/>
                  </a:lnTo>
                  <a:lnTo>
                    <a:pt x="140" y="55"/>
                  </a:lnTo>
                  <a:lnTo>
                    <a:pt x="140" y="55"/>
                  </a:lnTo>
                  <a:lnTo>
                    <a:pt x="11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4" name="Freeform 110"/>
            <p:cNvSpPr>
              <a:spLocks/>
            </p:cNvSpPr>
            <p:nvPr/>
          </p:nvSpPr>
          <p:spPr bwMode="auto">
            <a:xfrm>
              <a:off x="3607" y="2664"/>
              <a:ext cx="328" cy="77"/>
            </a:xfrm>
            <a:custGeom>
              <a:avLst/>
              <a:gdLst/>
              <a:ahLst/>
              <a:cxnLst>
                <a:cxn ang="0">
                  <a:pos x="77" y="9"/>
                </a:cxn>
                <a:cxn ang="0">
                  <a:pos x="15" y="0"/>
                </a:cxn>
                <a:cxn ang="0">
                  <a:pos x="3" y="0"/>
                </a:cxn>
                <a:cxn ang="0">
                  <a:pos x="0" y="6"/>
                </a:cxn>
                <a:cxn ang="0">
                  <a:pos x="77" y="26"/>
                </a:cxn>
                <a:cxn ang="0">
                  <a:pos x="134" y="46"/>
                </a:cxn>
                <a:cxn ang="0">
                  <a:pos x="172" y="56"/>
                </a:cxn>
                <a:cxn ang="0">
                  <a:pos x="199" y="62"/>
                </a:cxn>
                <a:cxn ang="0">
                  <a:pos x="256" y="72"/>
                </a:cxn>
                <a:cxn ang="0">
                  <a:pos x="297" y="76"/>
                </a:cxn>
                <a:cxn ang="0">
                  <a:pos x="327" y="66"/>
                </a:cxn>
                <a:cxn ang="0">
                  <a:pos x="77" y="9"/>
                </a:cxn>
              </a:cxnLst>
              <a:rect l="0" t="0" r="r" b="b"/>
              <a:pathLst>
                <a:path w="328" h="77">
                  <a:moveTo>
                    <a:pt x="77" y="9"/>
                  </a:moveTo>
                  <a:lnTo>
                    <a:pt x="15" y="0"/>
                  </a:lnTo>
                  <a:lnTo>
                    <a:pt x="3" y="0"/>
                  </a:lnTo>
                  <a:lnTo>
                    <a:pt x="0" y="6"/>
                  </a:lnTo>
                  <a:lnTo>
                    <a:pt x="77" y="26"/>
                  </a:lnTo>
                  <a:lnTo>
                    <a:pt x="134" y="46"/>
                  </a:lnTo>
                  <a:lnTo>
                    <a:pt x="172" y="56"/>
                  </a:lnTo>
                  <a:lnTo>
                    <a:pt x="199" y="62"/>
                  </a:lnTo>
                  <a:lnTo>
                    <a:pt x="256" y="72"/>
                  </a:lnTo>
                  <a:lnTo>
                    <a:pt x="297" y="76"/>
                  </a:lnTo>
                  <a:lnTo>
                    <a:pt x="327" y="66"/>
                  </a:lnTo>
                  <a:lnTo>
                    <a:pt x="77" y="9"/>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5" name="Freeform 111"/>
            <p:cNvSpPr>
              <a:spLocks/>
            </p:cNvSpPr>
            <p:nvPr/>
          </p:nvSpPr>
          <p:spPr bwMode="auto">
            <a:xfrm>
              <a:off x="3640" y="2615"/>
              <a:ext cx="375" cy="56"/>
            </a:xfrm>
            <a:custGeom>
              <a:avLst/>
              <a:gdLst/>
              <a:ahLst/>
              <a:cxnLst>
                <a:cxn ang="0">
                  <a:pos x="112" y="13"/>
                </a:cxn>
                <a:cxn ang="0">
                  <a:pos x="18" y="0"/>
                </a:cxn>
                <a:cxn ang="0">
                  <a:pos x="3" y="0"/>
                </a:cxn>
                <a:cxn ang="0">
                  <a:pos x="0" y="13"/>
                </a:cxn>
                <a:cxn ang="0">
                  <a:pos x="103" y="26"/>
                </a:cxn>
                <a:cxn ang="0">
                  <a:pos x="174" y="39"/>
                </a:cxn>
                <a:cxn ang="0">
                  <a:pos x="230" y="47"/>
                </a:cxn>
                <a:cxn ang="0">
                  <a:pos x="268" y="55"/>
                </a:cxn>
                <a:cxn ang="0">
                  <a:pos x="304" y="55"/>
                </a:cxn>
                <a:cxn ang="0">
                  <a:pos x="350" y="44"/>
                </a:cxn>
                <a:cxn ang="0">
                  <a:pos x="374" y="31"/>
                </a:cxn>
                <a:cxn ang="0">
                  <a:pos x="374" y="31"/>
                </a:cxn>
                <a:cxn ang="0">
                  <a:pos x="112" y="13"/>
                </a:cxn>
              </a:cxnLst>
              <a:rect l="0" t="0" r="r" b="b"/>
              <a:pathLst>
                <a:path w="375" h="56">
                  <a:moveTo>
                    <a:pt x="112" y="13"/>
                  </a:moveTo>
                  <a:lnTo>
                    <a:pt x="18" y="0"/>
                  </a:lnTo>
                  <a:lnTo>
                    <a:pt x="3" y="0"/>
                  </a:lnTo>
                  <a:lnTo>
                    <a:pt x="0" y="13"/>
                  </a:lnTo>
                  <a:lnTo>
                    <a:pt x="103" y="26"/>
                  </a:lnTo>
                  <a:lnTo>
                    <a:pt x="174" y="39"/>
                  </a:lnTo>
                  <a:lnTo>
                    <a:pt x="230" y="47"/>
                  </a:lnTo>
                  <a:lnTo>
                    <a:pt x="268" y="55"/>
                  </a:lnTo>
                  <a:lnTo>
                    <a:pt x="304" y="55"/>
                  </a:lnTo>
                  <a:lnTo>
                    <a:pt x="350" y="44"/>
                  </a:lnTo>
                  <a:lnTo>
                    <a:pt x="374" y="31"/>
                  </a:lnTo>
                  <a:lnTo>
                    <a:pt x="374" y="31"/>
                  </a:lnTo>
                  <a:lnTo>
                    <a:pt x="112" y="13"/>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6" name="Freeform 112"/>
            <p:cNvSpPr>
              <a:spLocks/>
            </p:cNvSpPr>
            <p:nvPr/>
          </p:nvSpPr>
          <p:spPr bwMode="auto">
            <a:xfrm>
              <a:off x="3717" y="2570"/>
              <a:ext cx="337" cy="32"/>
            </a:xfrm>
            <a:custGeom>
              <a:avLst/>
              <a:gdLst/>
              <a:ahLst/>
              <a:cxnLst>
                <a:cxn ang="0">
                  <a:pos x="336" y="0"/>
                </a:cxn>
                <a:cxn ang="0">
                  <a:pos x="116" y="6"/>
                </a:cxn>
                <a:cxn ang="0">
                  <a:pos x="21" y="14"/>
                </a:cxn>
                <a:cxn ang="0">
                  <a:pos x="0" y="17"/>
                </a:cxn>
                <a:cxn ang="0">
                  <a:pos x="98" y="26"/>
                </a:cxn>
                <a:cxn ang="0">
                  <a:pos x="143" y="26"/>
                </a:cxn>
                <a:cxn ang="0">
                  <a:pos x="181" y="26"/>
                </a:cxn>
                <a:cxn ang="0">
                  <a:pos x="223" y="26"/>
                </a:cxn>
                <a:cxn ang="0">
                  <a:pos x="297" y="31"/>
                </a:cxn>
                <a:cxn ang="0">
                  <a:pos x="321" y="31"/>
                </a:cxn>
                <a:cxn ang="0">
                  <a:pos x="321" y="31"/>
                </a:cxn>
                <a:cxn ang="0">
                  <a:pos x="336" y="0"/>
                </a:cxn>
              </a:cxnLst>
              <a:rect l="0" t="0" r="r" b="b"/>
              <a:pathLst>
                <a:path w="337" h="32">
                  <a:moveTo>
                    <a:pt x="336" y="0"/>
                  </a:moveTo>
                  <a:lnTo>
                    <a:pt x="116" y="6"/>
                  </a:lnTo>
                  <a:lnTo>
                    <a:pt x="21" y="14"/>
                  </a:lnTo>
                  <a:lnTo>
                    <a:pt x="0" y="17"/>
                  </a:lnTo>
                  <a:lnTo>
                    <a:pt x="98" y="26"/>
                  </a:lnTo>
                  <a:lnTo>
                    <a:pt x="143" y="26"/>
                  </a:lnTo>
                  <a:lnTo>
                    <a:pt x="181" y="26"/>
                  </a:lnTo>
                  <a:lnTo>
                    <a:pt x="223" y="26"/>
                  </a:lnTo>
                  <a:lnTo>
                    <a:pt x="297" y="31"/>
                  </a:lnTo>
                  <a:lnTo>
                    <a:pt x="321" y="31"/>
                  </a:lnTo>
                  <a:lnTo>
                    <a:pt x="321" y="31"/>
                  </a:lnTo>
                  <a:lnTo>
                    <a:pt x="336"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7" name="Freeform 113"/>
            <p:cNvSpPr>
              <a:spLocks/>
            </p:cNvSpPr>
            <p:nvPr/>
          </p:nvSpPr>
          <p:spPr bwMode="auto">
            <a:xfrm>
              <a:off x="3726" y="2475"/>
              <a:ext cx="358" cy="67"/>
            </a:xfrm>
            <a:custGeom>
              <a:avLst/>
              <a:gdLst/>
              <a:ahLst/>
              <a:cxnLst>
                <a:cxn ang="0">
                  <a:pos x="351" y="0"/>
                </a:cxn>
                <a:cxn ang="0">
                  <a:pos x="306" y="0"/>
                </a:cxn>
                <a:cxn ang="0">
                  <a:pos x="270" y="6"/>
                </a:cxn>
                <a:cxn ang="0">
                  <a:pos x="214" y="22"/>
                </a:cxn>
                <a:cxn ang="0">
                  <a:pos x="172" y="25"/>
                </a:cxn>
                <a:cxn ang="0">
                  <a:pos x="131" y="35"/>
                </a:cxn>
                <a:cxn ang="0">
                  <a:pos x="89" y="41"/>
                </a:cxn>
                <a:cxn ang="0">
                  <a:pos x="27" y="57"/>
                </a:cxn>
                <a:cxn ang="0">
                  <a:pos x="27" y="60"/>
                </a:cxn>
                <a:cxn ang="0">
                  <a:pos x="0" y="66"/>
                </a:cxn>
                <a:cxn ang="0">
                  <a:pos x="98" y="60"/>
                </a:cxn>
                <a:cxn ang="0">
                  <a:pos x="131" y="50"/>
                </a:cxn>
                <a:cxn ang="0">
                  <a:pos x="166" y="47"/>
                </a:cxn>
                <a:cxn ang="0">
                  <a:pos x="211" y="47"/>
                </a:cxn>
                <a:cxn ang="0">
                  <a:pos x="244" y="47"/>
                </a:cxn>
                <a:cxn ang="0">
                  <a:pos x="291" y="47"/>
                </a:cxn>
                <a:cxn ang="0">
                  <a:pos x="303" y="44"/>
                </a:cxn>
                <a:cxn ang="0">
                  <a:pos x="318" y="44"/>
                </a:cxn>
                <a:cxn ang="0">
                  <a:pos x="333" y="44"/>
                </a:cxn>
                <a:cxn ang="0">
                  <a:pos x="348" y="38"/>
                </a:cxn>
                <a:cxn ang="0">
                  <a:pos x="357" y="22"/>
                </a:cxn>
                <a:cxn ang="0">
                  <a:pos x="357" y="15"/>
                </a:cxn>
                <a:cxn ang="0">
                  <a:pos x="351" y="0"/>
                </a:cxn>
              </a:cxnLst>
              <a:rect l="0" t="0" r="r" b="b"/>
              <a:pathLst>
                <a:path w="358" h="67">
                  <a:moveTo>
                    <a:pt x="351" y="0"/>
                  </a:moveTo>
                  <a:lnTo>
                    <a:pt x="306" y="0"/>
                  </a:lnTo>
                  <a:lnTo>
                    <a:pt x="270" y="6"/>
                  </a:lnTo>
                  <a:lnTo>
                    <a:pt x="214" y="22"/>
                  </a:lnTo>
                  <a:lnTo>
                    <a:pt x="172" y="25"/>
                  </a:lnTo>
                  <a:lnTo>
                    <a:pt x="131" y="35"/>
                  </a:lnTo>
                  <a:lnTo>
                    <a:pt x="89" y="41"/>
                  </a:lnTo>
                  <a:lnTo>
                    <a:pt x="27" y="57"/>
                  </a:lnTo>
                  <a:lnTo>
                    <a:pt x="27" y="60"/>
                  </a:lnTo>
                  <a:lnTo>
                    <a:pt x="0" y="66"/>
                  </a:lnTo>
                  <a:lnTo>
                    <a:pt x="98" y="60"/>
                  </a:lnTo>
                  <a:lnTo>
                    <a:pt x="131" y="50"/>
                  </a:lnTo>
                  <a:lnTo>
                    <a:pt x="166" y="47"/>
                  </a:lnTo>
                  <a:lnTo>
                    <a:pt x="211" y="47"/>
                  </a:lnTo>
                  <a:lnTo>
                    <a:pt x="244" y="47"/>
                  </a:lnTo>
                  <a:lnTo>
                    <a:pt x="291" y="47"/>
                  </a:lnTo>
                  <a:lnTo>
                    <a:pt x="303" y="44"/>
                  </a:lnTo>
                  <a:lnTo>
                    <a:pt x="318" y="44"/>
                  </a:lnTo>
                  <a:lnTo>
                    <a:pt x="333" y="44"/>
                  </a:lnTo>
                  <a:lnTo>
                    <a:pt x="348" y="38"/>
                  </a:lnTo>
                  <a:lnTo>
                    <a:pt x="357" y="22"/>
                  </a:lnTo>
                  <a:lnTo>
                    <a:pt x="357" y="15"/>
                  </a:lnTo>
                  <a:lnTo>
                    <a:pt x="351"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8" name="Freeform 114"/>
            <p:cNvSpPr>
              <a:spLocks/>
            </p:cNvSpPr>
            <p:nvPr/>
          </p:nvSpPr>
          <p:spPr bwMode="auto">
            <a:xfrm>
              <a:off x="3732" y="2372"/>
              <a:ext cx="372" cy="125"/>
            </a:xfrm>
            <a:custGeom>
              <a:avLst/>
              <a:gdLst/>
              <a:ahLst/>
              <a:cxnLst>
                <a:cxn ang="0">
                  <a:pos x="356" y="0"/>
                </a:cxn>
                <a:cxn ang="0">
                  <a:pos x="333" y="18"/>
                </a:cxn>
                <a:cxn ang="0">
                  <a:pos x="303" y="33"/>
                </a:cxn>
                <a:cxn ang="0">
                  <a:pos x="255" y="54"/>
                </a:cxn>
                <a:cxn ang="0">
                  <a:pos x="226" y="66"/>
                </a:cxn>
                <a:cxn ang="0">
                  <a:pos x="169" y="73"/>
                </a:cxn>
                <a:cxn ang="0">
                  <a:pos x="65" y="105"/>
                </a:cxn>
                <a:cxn ang="0">
                  <a:pos x="36" y="109"/>
                </a:cxn>
                <a:cxn ang="0">
                  <a:pos x="0" y="124"/>
                </a:cxn>
                <a:cxn ang="0">
                  <a:pos x="330" y="44"/>
                </a:cxn>
                <a:cxn ang="0">
                  <a:pos x="362" y="58"/>
                </a:cxn>
                <a:cxn ang="0">
                  <a:pos x="371" y="47"/>
                </a:cxn>
                <a:cxn ang="0">
                  <a:pos x="371" y="36"/>
                </a:cxn>
                <a:cxn ang="0">
                  <a:pos x="356" y="0"/>
                </a:cxn>
              </a:cxnLst>
              <a:rect l="0" t="0" r="r" b="b"/>
              <a:pathLst>
                <a:path w="372" h="125">
                  <a:moveTo>
                    <a:pt x="356" y="0"/>
                  </a:moveTo>
                  <a:lnTo>
                    <a:pt x="333" y="18"/>
                  </a:lnTo>
                  <a:lnTo>
                    <a:pt x="303" y="33"/>
                  </a:lnTo>
                  <a:lnTo>
                    <a:pt x="255" y="54"/>
                  </a:lnTo>
                  <a:lnTo>
                    <a:pt x="226" y="66"/>
                  </a:lnTo>
                  <a:lnTo>
                    <a:pt x="169" y="73"/>
                  </a:lnTo>
                  <a:lnTo>
                    <a:pt x="65" y="105"/>
                  </a:lnTo>
                  <a:lnTo>
                    <a:pt x="36" y="109"/>
                  </a:lnTo>
                  <a:lnTo>
                    <a:pt x="0" y="124"/>
                  </a:lnTo>
                  <a:lnTo>
                    <a:pt x="330" y="44"/>
                  </a:lnTo>
                  <a:lnTo>
                    <a:pt x="362" y="58"/>
                  </a:lnTo>
                  <a:lnTo>
                    <a:pt x="371" y="47"/>
                  </a:lnTo>
                  <a:lnTo>
                    <a:pt x="371" y="36"/>
                  </a:lnTo>
                  <a:lnTo>
                    <a:pt x="356"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299" name="Freeform 115"/>
            <p:cNvSpPr>
              <a:spLocks/>
            </p:cNvSpPr>
            <p:nvPr/>
          </p:nvSpPr>
          <p:spPr bwMode="auto">
            <a:xfrm>
              <a:off x="3716" y="2298"/>
              <a:ext cx="359" cy="159"/>
            </a:xfrm>
            <a:custGeom>
              <a:avLst/>
              <a:gdLst/>
              <a:ahLst/>
              <a:cxnLst>
                <a:cxn ang="0">
                  <a:pos x="340" y="0"/>
                </a:cxn>
                <a:cxn ang="0">
                  <a:pos x="328" y="20"/>
                </a:cxn>
                <a:cxn ang="0">
                  <a:pos x="302" y="34"/>
                </a:cxn>
                <a:cxn ang="0">
                  <a:pos x="270" y="55"/>
                </a:cxn>
                <a:cxn ang="0">
                  <a:pos x="243" y="72"/>
                </a:cxn>
                <a:cxn ang="0">
                  <a:pos x="214" y="86"/>
                </a:cxn>
                <a:cxn ang="0">
                  <a:pos x="184" y="100"/>
                </a:cxn>
                <a:cxn ang="0">
                  <a:pos x="155" y="110"/>
                </a:cxn>
                <a:cxn ang="0">
                  <a:pos x="126" y="120"/>
                </a:cxn>
                <a:cxn ang="0">
                  <a:pos x="79" y="130"/>
                </a:cxn>
                <a:cxn ang="0">
                  <a:pos x="0" y="158"/>
                </a:cxn>
                <a:cxn ang="0">
                  <a:pos x="53" y="151"/>
                </a:cxn>
                <a:cxn ang="0">
                  <a:pos x="123" y="134"/>
                </a:cxn>
                <a:cxn ang="0">
                  <a:pos x="170" y="123"/>
                </a:cxn>
                <a:cxn ang="0">
                  <a:pos x="217" y="110"/>
                </a:cxn>
                <a:cxn ang="0">
                  <a:pos x="255" y="96"/>
                </a:cxn>
                <a:cxn ang="0">
                  <a:pos x="293" y="79"/>
                </a:cxn>
                <a:cxn ang="0">
                  <a:pos x="358" y="41"/>
                </a:cxn>
                <a:cxn ang="0">
                  <a:pos x="358" y="24"/>
                </a:cxn>
                <a:cxn ang="0">
                  <a:pos x="340" y="0"/>
                </a:cxn>
              </a:cxnLst>
              <a:rect l="0" t="0" r="r" b="b"/>
              <a:pathLst>
                <a:path w="359" h="159">
                  <a:moveTo>
                    <a:pt x="340" y="0"/>
                  </a:moveTo>
                  <a:lnTo>
                    <a:pt x="328" y="20"/>
                  </a:lnTo>
                  <a:lnTo>
                    <a:pt x="302" y="34"/>
                  </a:lnTo>
                  <a:lnTo>
                    <a:pt x="270" y="55"/>
                  </a:lnTo>
                  <a:lnTo>
                    <a:pt x="243" y="72"/>
                  </a:lnTo>
                  <a:lnTo>
                    <a:pt x="214" y="86"/>
                  </a:lnTo>
                  <a:lnTo>
                    <a:pt x="184" y="100"/>
                  </a:lnTo>
                  <a:lnTo>
                    <a:pt x="155" y="110"/>
                  </a:lnTo>
                  <a:lnTo>
                    <a:pt x="126" y="120"/>
                  </a:lnTo>
                  <a:lnTo>
                    <a:pt x="79" y="130"/>
                  </a:lnTo>
                  <a:lnTo>
                    <a:pt x="0" y="158"/>
                  </a:lnTo>
                  <a:lnTo>
                    <a:pt x="53" y="151"/>
                  </a:lnTo>
                  <a:lnTo>
                    <a:pt x="123" y="134"/>
                  </a:lnTo>
                  <a:lnTo>
                    <a:pt x="170" y="123"/>
                  </a:lnTo>
                  <a:lnTo>
                    <a:pt x="217" y="110"/>
                  </a:lnTo>
                  <a:lnTo>
                    <a:pt x="255" y="96"/>
                  </a:lnTo>
                  <a:lnTo>
                    <a:pt x="293" y="79"/>
                  </a:lnTo>
                  <a:lnTo>
                    <a:pt x="358" y="41"/>
                  </a:lnTo>
                  <a:lnTo>
                    <a:pt x="358" y="24"/>
                  </a:lnTo>
                  <a:lnTo>
                    <a:pt x="34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0" name="Freeform 116"/>
            <p:cNvSpPr>
              <a:spLocks/>
            </p:cNvSpPr>
            <p:nvPr/>
          </p:nvSpPr>
          <p:spPr bwMode="auto">
            <a:xfrm>
              <a:off x="3723" y="2237"/>
              <a:ext cx="340" cy="176"/>
            </a:xfrm>
            <a:custGeom>
              <a:avLst/>
              <a:gdLst/>
              <a:ahLst/>
              <a:cxnLst>
                <a:cxn ang="0">
                  <a:pos x="306" y="0"/>
                </a:cxn>
                <a:cxn ang="0">
                  <a:pos x="265" y="22"/>
                </a:cxn>
                <a:cxn ang="0">
                  <a:pos x="0" y="175"/>
                </a:cxn>
                <a:cxn ang="0">
                  <a:pos x="119" y="131"/>
                </a:cxn>
                <a:cxn ang="0">
                  <a:pos x="175" y="105"/>
                </a:cxn>
                <a:cxn ang="0">
                  <a:pos x="217" y="87"/>
                </a:cxn>
                <a:cxn ang="0">
                  <a:pos x="250" y="62"/>
                </a:cxn>
                <a:cxn ang="0">
                  <a:pos x="271" y="47"/>
                </a:cxn>
                <a:cxn ang="0">
                  <a:pos x="285" y="29"/>
                </a:cxn>
                <a:cxn ang="0">
                  <a:pos x="339" y="7"/>
                </a:cxn>
                <a:cxn ang="0">
                  <a:pos x="324" y="4"/>
                </a:cxn>
                <a:cxn ang="0">
                  <a:pos x="306" y="0"/>
                </a:cxn>
              </a:cxnLst>
              <a:rect l="0" t="0" r="r" b="b"/>
              <a:pathLst>
                <a:path w="340" h="176">
                  <a:moveTo>
                    <a:pt x="306" y="0"/>
                  </a:moveTo>
                  <a:lnTo>
                    <a:pt x="265" y="22"/>
                  </a:lnTo>
                  <a:lnTo>
                    <a:pt x="0" y="175"/>
                  </a:lnTo>
                  <a:lnTo>
                    <a:pt x="119" y="131"/>
                  </a:lnTo>
                  <a:lnTo>
                    <a:pt x="175" y="105"/>
                  </a:lnTo>
                  <a:lnTo>
                    <a:pt x="217" y="87"/>
                  </a:lnTo>
                  <a:lnTo>
                    <a:pt x="250" y="62"/>
                  </a:lnTo>
                  <a:lnTo>
                    <a:pt x="271" y="47"/>
                  </a:lnTo>
                  <a:lnTo>
                    <a:pt x="285" y="29"/>
                  </a:lnTo>
                  <a:lnTo>
                    <a:pt x="339" y="7"/>
                  </a:lnTo>
                  <a:lnTo>
                    <a:pt x="324" y="4"/>
                  </a:lnTo>
                  <a:lnTo>
                    <a:pt x="306"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1" name="Freeform 117"/>
            <p:cNvSpPr>
              <a:spLocks/>
            </p:cNvSpPr>
            <p:nvPr/>
          </p:nvSpPr>
          <p:spPr bwMode="auto">
            <a:xfrm>
              <a:off x="3842" y="1808"/>
              <a:ext cx="191" cy="343"/>
            </a:xfrm>
            <a:custGeom>
              <a:avLst/>
              <a:gdLst/>
              <a:ahLst/>
              <a:cxnLst>
                <a:cxn ang="0">
                  <a:pos x="129" y="0"/>
                </a:cxn>
                <a:cxn ang="0">
                  <a:pos x="109" y="58"/>
                </a:cxn>
                <a:cxn ang="0">
                  <a:pos x="109" y="95"/>
                </a:cxn>
                <a:cxn ang="0">
                  <a:pos x="82" y="146"/>
                </a:cxn>
                <a:cxn ang="0">
                  <a:pos x="34" y="167"/>
                </a:cxn>
                <a:cxn ang="0">
                  <a:pos x="34" y="189"/>
                </a:cxn>
                <a:cxn ang="0">
                  <a:pos x="7" y="226"/>
                </a:cxn>
                <a:cxn ang="0">
                  <a:pos x="0" y="291"/>
                </a:cxn>
                <a:cxn ang="0">
                  <a:pos x="14" y="320"/>
                </a:cxn>
                <a:cxn ang="0">
                  <a:pos x="54" y="335"/>
                </a:cxn>
                <a:cxn ang="0">
                  <a:pos x="122" y="342"/>
                </a:cxn>
                <a:cxn ang="0">
                  <a:pos x="142" y="328"/>
                </a:cxn>
                <a:cxn ang="0">
                  <a:pos x="176" y="298"/>
                </a:cxn>
                <a:cxn ang="0">
                  <a:pos x="176" y="277"/>
                </a:cxn>
                <a:cxn ang="0">
                  <a:pos x="190" y="233"/>
                </a:cxn>
                <a:cxn ang="0">
                  <a:pos x="190" y="218"/>
                </a:cxn>
                <a:cxn ang="0">
                  <a:pos x="129" y="0"/>
                </a:cxn>
              </a:cxnLst>
              <a:rect l="0" t="0" r="r" b="b"/>
              <a:pathLst>
                <a:path w="191" h="343">
                  <a:moveTo>
                    <a:pt x="129" y="0"/>
                  </a:moveTo>
                  <a:lnTo>
                    <a:pt x="109" y="58"/>
                  </a:lnTo>
                  <a:lnTo>
                    <a:pt x="109" y="95"/>
                  </a:lnTo>
                  <a:lnTo>
                    <a:pt x="82" y="146"/>
                  </a:lnTo>
                  <a:lnTo>
                    <a:pt x="34" y="167"/>
                  </a:lnTo>
                  <a:lnTo>
                    <a:pt x="34" y="189"/>
                  </a:lnTo>
                  <a:lnTo>
                    <a:pt x="7" y="226"/>
                  </a:lnTo>
                  <a:lnTo>
                    <a:pt x="0" y="291"/>
                  </a:lnTo>
                  <a:lnTo>
                    <a:pt x="14" y="320"/>
                  </a:lnTo>
                  <a:lnTo>
                    <a:pt x="54" y="335"/>
                  </a:lnTo>
                  <a:lnTo>
                    <a:pt x="122" y="342"/>
                  </a:lnTo>
                  <a:lnTo>
                    <a:pt x="142" y="328"/>
                  </a:lnTo>
                  <a:lnTo>
                    <a:pt x="176" y="298"/>
                  </a:lnTo>
                  <a:lnTo>
                    <a:pt x="176" y="277"/>
                  </a:lnTo>
                  <a:lnTo>
                    <a:pt x="190" y="233"/>
                  </a:lnTo>
                  <a:lnTo>
                    <a:pt x="190" y="218"/>
                  </a:lnTo>
                  <a:lnTo>
                    <a:pt x="129"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2" name="Freeform 118"/>
            <p:cNvSpPr>
              <a:spLocks/>
            </p:cNvSpPr>
            <p:nvPr/>
          </p:nvSpPr>
          <p:spPr bwMode="auto">
            <a:xfrm>
              <a:off x="3705" y="1699"/>
              <a:ext cx="245" cy="358"/>
            </a:xfrm>
            <a:custGeom>
              <a:avLst/>
              <a:gdLst/>
              <a:ahLst/>
              <a:cxnLst>
                <a:cxn ang="0">
                  <a:pos x="208" y="0"/>
                </a:cxn>
                <a:cxn ang="0">
                  <a:pos x="179" y="51"/>
                </a:cxn>
                <a:cxn ang="0">
                  <a:pos x="160" y="65"/>
                </a:cxn>
                <a:cxn ang="0">
                  <a:pos x="131" y="80"/>
                </a:cxn>
                <a:cxn ang="0">
                  <a:pos x="71" y="102"/>
                </a:cxn>
                <a:cxn ang="0">
                  <a:pos x="54" y="124"/>
                </a:cxn>
                <a:cxn ang="0">
                  <a:pos x="36" y="131"/>
                </a:cxn>
                <a:cxn ang="0">
                  <a:pos x="18" y="196"/>
                </a:cxn>
                <a:cxn ang="0">
                  <a:pos x="18" y="269"/>
                </a:cxn>
                <a:cxn ang="0">
                  <a:pos x="0" y="276"/>
                </a:cxn>
                <a:cxn ang="0">
                  <a:pos x="18" y="320"/>
                </a:cxn>
                <a:cxn ang="0">
                  <a:pos x="71" y="342"/>
                </a:cxn>
                <a:cxn ang="0">
                  <a:pos x="77" y="357"/>
                </a:cxn>
                <a:cxn ang="0">
                  <a:pos x="95" y="313"/>
                </a:cxn>
                <a:cxn ang="0">
                  <a:pos x="113" y="240"/>
                </a:cxn>
                <a:cxn ang="0">
                  <a:pos x="143" y="211"/>
                </a:cxn>
                <a:cxn ang="0">
                  <a:pos x="172" y="189"/>
                </a:cxn>
                <a:cxn ang="0">
                  <a:pos x="196" y="138"/>
                </a:cxn>
                <a:cxn ang="0">
                  <a:pos x="244" y="58"/>
                </a:cxn>
                <a:cxn ang="0">
                  <a:pos x="244" y="58"/>
                </a:cxn>
                <a:cxn ang="0">
                  <a:pos x="208" y="0"/>
                </a:cxn>
              </a:cxnLst>
              <a:rect l="0" t="0" r="r" b="b"/>
              <a:pathLst>
                <a:path w="245" h="358">
                  <a:moveTo>
                    <a:pt x="208" y="0"/>
                  </a:moveTo>
                  <a:lnTo>
                    <a:pt x="179" y="51"/>
                  </a:lnTo>
                  <a:lnTo>
                    <a:pt x="160" y="65"/>
                  </a:lnTo>
                  <a:lnTo>
                    <a:pt x="131" y="80"/>
                  </a:lnTo>
                  <a:lnTo>
                    <a:pt x="71" y="102"/>
                  </a:lnTo>
                  <a:lnTo>
                    <a:pt x="54" y="124"/>
                  </a:lnTo>
                  <a:lnTo>
                    <a:pt x="36" y="131"/>
                  </a:lnTo>
                  <a:lnTo>
                    <a:pt x="18" y="196"/>
                  </a:lnTo>
                  <a:lnTo>
                    <a:pt x="18" y="269"/>
                  </a:lnTo>
                  <a:lnTo>
                    <a:pt x="0" y="276"/>
                  </a:lnTo>
                  <a:lnTo>
                    <a:pt x="18" y="320"/>
                  </a:lnTo>
                  <a:lnTo>
                    <a:pt x="71" y="342"/>
                  </a:lnTo>
                  <a:lnTo>
                    <a:pt x="77" y="357"/>
                  </a:lnTo>
                  <a:lnTo>
                    <a:pt x="95" y="313"/>
                  </a:lnTo>
                  <a:lnTo>
                    <a:pt x="113" y="240"/>
                  </a:lnTo>
                  <a:lnTo>
                    <a:pt x="143" y="211"/>
                  </a:lnTo>
                  <a:lnTo>
                    <a:pt x="172" y="189"/>
                  </a:lnTo>
                  <a:lnTo>
                    <a:pt x="196" y="138"/>
                  </a:lnTo>
                  <a:lnTo>
                    <a:pt x="244" y="58"/>
                  </a:lnTo>
                  <a:lnTo>
                    <a:pt x="244" y="58"/>
                  </a:lnTo>
                  <a:lnTo>
                    <a:pt x="208"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3" name="Freeform 119"/>
            <p:cNvSpPr>
              <a:spLocks/>
            </p:cNvSpPr>
            <p:nvPr/>
          </p:nvSpPr>
          <p:spPr bwMode="auto">
            <a:xfrm>
              <a:off x="3764" y="2041"/>
              <a:ext cx="91" cy="88"/>
            </a:xfrm>
            <a:custGeom>
              <a:avLst/>
              <a:gdLst/>
              <a:ahLst/>
              <a:cxnLst>
                <a:cxn ang="0">
                  <a:pos x="84" y="0"/>
                </a:cxn>
                <a:cxn ang="0">
                  <a:pos x="36" y="0"/>
                </a:cxn>
                <a:cxn ang="0">
                  <a:pos x="12" y="29"/>
                </a:cxn>
                <a:cxn ang="0">
                  <a:pos x="0" y="87"/>
                </a:cxn>
                <a:cxn ang="0">
                  <a:pos x="48" y="87"/>
                </a:cxn>
                <a:cxn ang="0">
                  <a:pos x="90" y="87"/>
                </a:cxn>
                <a:cxn ang="0">
                  <a:pos x="90" y="80"/>
                </a:cxn>
                <a:cxn ang="0">
                  <a:pos x="84" y="0"/>
                </a:cxn>
              </a:cxnLst>
              <a:rect l="0" t="0" r="r" b="b"/>
              <a:pathLst>
                <a:path w="91" h="88">
                  <a:moveTo>
                    <a:pt x="84" y="0"/>
                  </a:moveTo>
                  <a:lnTo>
                    <a:pt x="36" y="0"/>
                  </a:lnTo>
                  <a:lnTo>
                    <a:pt x="12" y="29"/>
                  </a:lnTo>
                  <a:lnTo>
                    <a:pt x="0" y="87"/>
                  </a:lnTo>
                  <a:lnTo>
                    <a:pt x="48" y="87"/>
                  </a:lnTo>
                  <a:lnTo>
                    <a:pt x="90" y="87"/>
                  </a:lnTo>
                  <a:lnTo>
                    <a:pt x="90" y="80"/>
                  </a:lnTo>
                  <a:lnTo>
                    <a:pt x="8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4" name="Freeform 120"/>
            <p:cNvSpPr>
              <a:spLocks/>
            </p:cNvSpPr>
            <p:nvPr/>
          </p:nvSpPr>
          <p:spPr bwMode="auto">
            <a:xfrm>
              <a:off x="3592" y="2219"/>
              <a:ext cx="370" cy="186"/>
            </a:xfrm>
            <a:custGeom>
              <a:avLst/>
              <a:gdLst/>
              <a:ahLst/>
              <a:cxnLst>
                <a:cxn ang="0">
                  <a:pos x="369" y="0"/>
                </a:cxn>
                <a:cxn ang="0">
                  <a:pos x="324" y="0"/>
                </a:cxn>
                <a:cxn ang="0">
                  <a:pos x="283" y="17"/>
                </a:cxn>
                <a:cxn ang="0">
                  <a:pos x="250" y="38"/>
                </a:cxn>
                <a:cxn ang="0">
                  <a:pos x="202" y="73"/>
                </a:cxn>
                <a:cxn ang="0">
                  <a:pos x="158" y="94"/>
                </a:cxn>
                <a:cxn ang="0">
                  <a:pos x="90" y="139"/>
                </a:cxn>
                <a:cxn ang="0">
                  <a:pos x="30" y="171"/>
                </a:cxn>
                <a:cxn ang="0">
                  <a:pos x="0" y="185"/>
                </a:cxn>
                <a:cxn ang="0">
                  <a:pos x="86" y="174"/>
                </a:cxn>
                <a:cxn ang="0">
                  <a:pos x="194" y="111"/>
                </a:cxn>
                <a:cxn ang="0">
                  <a:pos x="194" y="111"/>
                </a:cxn>
                <a:cxn ang="0">
                  <a:pos x="369" y="0"/>
                </a:cxn>
              </a:cxnLst>
              <a:rect l="0" t="0" r="r" b="b"/>
              <a:pathLst>
                <a:path w="370" h="186">
                  <a:moveTo>
                    <a:pt x="369" y="0"/>
                  </a:moveTo>
                  <a:lnTo>
                    <a:pt x="324" y="0"/>
                  </a:lnTo>
                  <a:lnTo>
                    <a:pt x="283" y="17"/>
                  </a:lnTo>
                  <a:lnTo>
                    <a:pt x="250" y="38"/>
                  </a:lnTo>
                  <a:lnTo>
                    <a:pt x="202" y="73"/>
                  </a:lnTo>
                  <a:lnTo>
                    <a:pt x="158" y="94"/>
                  </a:lnTo>
                  <a:lnTo>
                    <a:pt x="90" y="139"/>
                  </a:lnTo>
                  <a:lnTo>
                    <a:pt x="30" y="171"/>
                  </a:lnTo>
                  <a:lnTo>
                    <a:pt x="0" y="185"/>
                  </a:lnTo>
                  <a:lnTo>
                    <a:pt x="86" y="174"/>
                  </a:lnTo>
                  <a:lnTo>
                    <a:pt x="194" y="111"/>
                  </a:lnTo>
                  <a:lnTo>
                    <a:pt x="194" y="111"/>
                  </a:lnTo>
                  <a:lnTo>
                    <a:pt x="369"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5" name="Freeform 121"/>
            <p:cNvSpPr>
              <a:spLocks/>
            </p:cNvSpPr>
            <p:nvPr/>
          </p:nvSpPr>
          <p:spPr bwMode="auto">
            <a:xfrm>
              <a:off x="3526" y="2207"/>
              <a:ext cx="345" cy="178"/>
            </a:xfrm>
            <a:custGeom>
              <a:avLst/>
              <a:gdLst/>
              <a:ahLst/>
              <a:cxnLst>
                <a:cxn ang="0">
                  <a:pos x="329" y="0"/>
                </a:cxn>
                <a:cxn ang="0">
                  <a:pos x="314" y="0"/>
                </a:cxn>
                <a:cxn ang="0">
                  <a:pos x="274" y="3"/>
                </a:cxn>
                <a:cxn ang="0">
                  <a:pos x="190" y="39"/>
                </a:cxn>
                <a:cxn ang="0">
                  <a:pos x="143" y="69"/>
                </a:cxn>
                <a:cxn ang="0">
                  <a:pos x="0" y="177"/>
                </a:cxn>
                <a:cxn ang="0">
                  <a:pos x="85" y="144"/>
                </a:cxn>
                <a:cxn ang="0">
                  <a:pos x="146" y="113"/>
                </a:cxn>
                <a:cxn ang="0">
                  <a:pos x="285" y="27"/>
                </a:cxn>
                <a:cxn ang="0">
                  <a:pos x="344" y="9"/>
                </a:cxn>
                <a:cxn ang="0">
                  <a:pos x="326" y="6"/>
                </a:cxn>
                <a:cxn ang="0">
                  <a:pos x="326" y="6"/>
                </a:cxn>
                <a:cxn ang="0">
                  <a:pos x="329" y="0"/>
                </a:cxn>
              </a:cxnLst>
              <a:rect l="0" t="0" r="r" b="b"/>
              <a:pathLst>
                <a:path w="345" h="178">
                  <a:moveTo>
                    <a:pt x="329" y="0"/>
                  </a:moveTo>
                  <a:lnTo>
                    <a:pt x="314" y="0"/>
                  </a:lnTo>
                  <a:lnTo>
                    <a:pt x="274" y="3"/>
                  </a:lnTo>
                  <a:lnTo>
                    <a:pt x="190" y="39"/>
                  </a:lnTo>
                  <a:lnTo>
                    <a:pt x="143" y="69"/>
                  </a:lnTo>
                  <a:lnTo>
                    <a:pt x="0" y="177"/>
                  </a:lnTo>
                  <a:lnTo>
                    <a:pt x="85" y="144"/>
                  </a:lnTo>
                  <a:lnTo>
                    <a:pt x="146" y="113"/>
                  </a:lnTo>
                  <a:lnTo>
                    <a:pt x="285" y="27"/>
                  </a:lnTo>
                  <a:lnTo>
                    <a:pt x="344" y="9"/>
                  </a:lnTo>
                  <a:lnTo>
                    <a:pt x="326" y="6"/>
                  </a:lnTo>
                  <a:lnTo>
                    <a:pt x="326" y="6"/>
                  </a:lnTo>
                  <a:lnTo>
                    <a:pt x="329"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6" name="Freeform 122"/>
            <p:cNvSpPr>
              <a:spLocks/>
            </p:cNvSpPr>
            <p:nvPr/>
          </p:nvSpPr>
          <p:spPr bwMode="auto">
            <a:xfrm>
              <a:off x="2493" y="2572"/>
              <a:ext cx="482" cy="227"/>
            </a:xfrm>
            <a:custGeom>
              <a:avLst/>
              <a:gdLst/>
              <a:ahLst/>
              <a:cxnLst>
                <a:cxn ang="0">
                  <a:pos x="268" y="73"/>
                </a:cxn>
                <a:cxn ang="0">
                  <a:pos x="208" y="36"/>
                </a:cxn>
                <a:cxn ang="0">
                  <a:pos x="155" y="15"/>
                </a:cxn>
                <a:cxn ang="0">
                  <a:pos x="71" y="0"/>
                </a:cxn>
                <a:cxn ang="0">
                  <a:pos x="48" y="0"/>
                </a:cxn>
                <a:cxn ang="0">
                  <a:pos x="6" y="15"/>
                </a:cxn>
                <a:cxn ang="0">
                  <a:pos x="0" y="58"/>
                </a:cxn>
                <a:cxn ang="0">
                  <a:pos x="30" y="95"/>
                </a:cxn>
                <a:cxn ang="0">
                  <a:pos x="77" y="131"/>
                </a:cxn>
                <a:cxn ang="0">
                  <a:pos x="155" y="160"/>
                </a:cxn>
                <a:cxn ang="0">
                  <a:pos x="196" y="174"/>
                </a:cxn>
                <a:cxn ang="0">
                  <a:pos x="256" y="204"/>
                </a:cxn>
                <a:cxn ang="0">
                  <a:pos x="315" y="226"/>
                </a:cxn>
                <a:cxn ang="0">
                  <a:pos x="386" y="226"/>
                </a:cxn>
                <a:cxn ang="0">
                  <a:pos x="416" y="226"/>
                </a:cxn>
                <a:cxn ang="0">
                  <a:pos x="451" y="204"/>
                </a:cxn>
                <a:cxn ang="0">
                  <a:pos x="481" y="168"/>
                </a:cxn>
                <a:cxn ang="0">
                  <a:pos x="481" y="124"/>
                </a:cxn>
                <a:cxn ang="0">
                  <a:pos x="457" y="95"/>
                </a:cxn>
                <a:cxn ang="0">
                  <a:pos x="439" y="95"/>
                </a:cxn>
                <a:cxn ang="0">
                  <a:pos x="268" y="73"/>
                </a:cxn>
              </a:cxnLst>
              <a:rect l="0" t="0" r="r" b="b"/>
              <a:pathLst>
                <a:path w="482" h="227">
                  <a:moveTo>
                    <a:pt x="268" y="73"/>
                  </a:moveTo>
                  <a:lnTo>
                    <a:pt x="208" y="36"/>
                  </a:lnTo>
                  <a:lnTo>
                    <a:pt x="155" y="15"/>
                  </a:lnTo>
                  <a:lnTo>
                    <a:pt x="71" y="0"/>
                  </a:lnTo>
                  <a:lnTo>
                    <a:pt x="48" y="0"/>
                  </a:lnTo>
                  <a:lnTo>
                    <a:pt x="6" y="15"/>
                  </a:lnTo>
                  <a:lnTo>
                    <a:pt x="0" y="58"/>
                  </a:lnTo>
                  <a:lnTo>
                    <a:pt x="30" y="95"/>
                  </a:lnTo>
                  <a:lnTo>
                    <a:pt x="77" y="131"/>
                  </a:lnTo>
                  <a:lnTo>
                    <a:pt x="155" y="160"/>
                  </a:lnTo>
                  <a:lnTo>
                    <a:pt x="196" y="174"/>
                  </a:lnTo>
                  <a:lnTo>
                    <a:pt x="256" y="204"/>
                  </a:lnTo>
                  <a:lnTo>
                    <a:pt x="315" y="226"/>
                  </a:lnTo>
                  <a:lnTo>
                    <a:pt x="386" y="226"/>
                  </a:lnTo>
                  <a:lnTo>
                    <a:pt x="416" y="226"/>
                  </a:lnTo>
                  <a:lnTo>
                    <a:pt x="451" y="204"/>
                  </a:lnTo>
                  <a:lnTo>
                    <a:pt x="481" y="168"/>
                  </a:lnTo>
                  <a:lnTo>
                    <a:pt x="481" y="124"/>
                  </a:lnTo>
                  <a:lnTo>
                    <a:pt x="457" y="95"/>
                  </a:lnTo>
                  <a:lnTo>
                    <a:pt x="439" y="95"/>
                  </a:lnTo>
                  <a:lnTo>
                    <a:pt x="268" y="73"/>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7" name="Freeform 123"/>
            <p:cNvSpPr>
              <a:spLocks/>
            </p:cNvSpPr>
            <p:nvPr/>
          </p:nvSpPr>
          <p:spPr bwMode="auto">
            <a:xfrm>
              <a:off x="3046" y="2426"/>
              <a:ext cx="357" cy="315"/>
            </a:xfrm>
            <a:custGeom>
              <a:avLst/>
              <a:gdLst/>
              <a:ahLst/>
              <a:cxnLst>
                <a:cxn ang="0">
                  <a:pos x="302" y="8"/>
                </a:cxn>
                <a:cxn ang="0">
                  <a:pos x="255" y="0"/>
                </a:cxn>
                <a:cxn ang="0">
                  <a:pos x="214" y="30"/>
                </a:cxn>
                <a:cxn ang="0">
                  <a:pos x="190" y="66"/>
                </a:cxn>
                <a:cxn ang="0">
                  <a:pos x="166" y="117"/>
                </a:cxn>
                <a:cxn ang="0">
                  <a:pos x="148" y="132"/>
                </a:cxn>
                <a:cxn ang="0">
                  <a:pos x="112" y="168"/>
                </a:cxn>
                <a:cxn ang="0">
                  <a:pos x="83" y="182"/>
                </a:cxn>
                <a:cxn ang="0">
                  <a:pos x="47" y="255"/>
                </a:cxn>
                <a:cxn ang="0">
                  <a:pos x="0" y="306"/>
                </a:cxn>
                <a:cxn ang="0">
                  <a:pos x="17" y="314"/>
                </a:cxn>
                <a:cxn ang="0">
                  <a:pos x="160" y="219"/>
                </a:cxn>
                <a:cxn ang="0">
                  <a:pos x="190" y="182"/>
                </a:cxn>
                <a:cxn ang="0">
                  <a:pos x="220" y="124"/>
                </a:cxn>
                <a:cxn ang="0">
                  <a:pos x="261" y="95"/>
                </a:cxn>
                <a:cxn ang="0">
                  <a:pos x="332" y="30"/>
                </a:cxn>
                <a:cxn ang="0">
                  <a:pos x="356" y="8"/>
                </a:cxn>
                <a:cxn ang="0">
                  <a:pos x="356" y="8"/>
                </a:cxn>
                <a:cxn ang="0">
                  <a:pos x="302" y="8"/>
                </a:cxn>
              </a:cxnLst>
              <a:rect l="0" t="0" r="r" b="b"/>
              <a:pathLst>
                <a:path w="357" h="315">
                  <a:moveTo>
                    <a:pt x="302" y="8"/>
                  </a:moveTo>
                  <a:lnTo>
                    <a:pt x="255" y="0"/>
                  </a:lnTo>
                  <a:lnTo>
                    <a:pt x="214" y="30"/>
                  </a:lnTo>
                  <a:lnTo>
                    <a:pt x="190" y="66"/>
                  </a:lnTo>
                  <a:lnTo>
                    <a:pt x="166" y="117"/>
                  </a:lnTo>
                  <a:lnTo>
                    <a:pt x="148" y="132"/>
                  </a:lnTo>
                  <a:lnTo>
                    <a:pt x="112" y="168"/>
                  </a:lnTo>
                  <a:lnTo>
                    <a:pt x="83" y="182"/>
                  </a:lnTo>
                  <a:lnTo>
                    <a:pt x="47" y="255"/>
                  </a:lnTo>
                  <a:lnTo>
                    <a:pt x="0" y="306"/>
                  </a:lnTo>
                  <a:lnTo>
                    <a:pt x="17" y="314"/>
                  </a:lnTo>
                  <a:lnTo>
                    <a:pt x="160" y="219"/>
                  </a:lnTo>
                  <a:lnTo>
                    <a:pt x="190" y="182"/>
                  </a:lnTo>
                  <a:lnTo>
                    <a:pt x="220" y="124"/>
                  </a:lnTo>
                  <a:lnTo>
                    <a:pt x="261" y="95"/>
                  </a:lnTo>
                  <a:lnTo>
                    <a:pt x="332" y="30"/>
                  </a:lnTo>
                  <a:lnTo>
                    <a:pt x="356" y="8"/>
                  </a:lnTo>
                  <a:lnTo>
                    <a:pt x="356" y="8"/>
                  </a:lnTo>
                  <a:lnTo>
                    <a:pt x="302" y="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8" name="Freeform 124"/>
            <p:cNvSpPr>
              <a:spLocks/>
            </p:cNvSpPr>
            <p:nvPr/>
          </p:nvSpPr>
          <p:spPr bwMode="auto">
            <a:xfrm>
              <a:off x="2522" y="1891"/>
              <a:ext cx="825" cy="446"/>
            </a:xfrm>
            <a:custGeom>
              <a:avLst/>
              <a:gdLst/>
              <a:ahLst/>
              <a:cxnLst>
                <a:cxn ang="0">
                  <a:pos x="554" y="121"/>
                </a:cxn>
                <a:cxn ang="0">
                  <a:pos x="492" y="143"/>
                </a:cxn>
                <a:cxn ang="0">
                  <a:pos x="440" y="170"/>
                </a:cxn>
                <a:cxn ang="0">
                  <a:pos x="366" y="197"/>
                </a:cxn>
                <a:cxn ang="0">
                  <a:pos x="297" y="244"/>
                </a:cxn>
                <a:cxn ang="0">
                  <a:pos x="228" y="265"/>
                </a:cxn>
                <a:cxn ang="0">
                  <a:pos x="148" y="273"/>
                </a:cxn>
                <a:cxn ang="0">
                  <a:pos x="102" y="313"/>
                </a:cxn>
                <a:cxn ang="0">
                  <a:pos x="11" y="354"/>
                </a:cxn>
                <a:cxn ang="0">
                  <a:pos x="0" y="407"/>
                </a:cxn>
                <a:cxn ang="0">
                  <a:pos x="1" y="445"/>
                </a:cxn>
                <a:cxn ang="0">
                  <a:pos x="70" y="444"/>
                </a:cxn>
                <a:cxn ang="0">
                  <a:pos x="144" y="410"/>
                </a:cxn>
                <a:cxn ang="0">
                  <a:pos x="207" y="396"/>
                </a:cxn>
                <a:cxn ang="0">
                  <a:pos x="248" y="395"/>
                </a:cxn>
                <a:cxn ang="0">
                  <a:pos x="288" y="394"/>
                </a:cxn>
                <a:cxn ang="0">
                  <a:pos x="345" y="360"/>
                </a:cxn>
                <a:cxn ang="0">
                  <a:pos x="384" y="314"/>
                </a:cxn>
                <a:cxn ang="0">
                  <a:pos x="413" y="300"/>
                </a:cxn>
                <a:cxn ang="0">
                  <a:pos x="453" y="299"/>
                </a:cxn>
                <a:cxn ang="0">
                  <a:pos x="534" y="272"/>
                </a:cxn>
                <a:cxn ang="0">
                  <a:pos x="562" y="233"/>
                </a:cxn>
                <a:cxn ang="0">
                  <a:pos x="584" y="199"/>
                </a:cxn>
                <a:cxn ang="0">
                  <a:pos x="590" y="199"/>
                </a:cxn>
                <a:cxn ang="0">
                  <a:pos x="624" y="186"/>
                </a:cxn>
                <a:cxn ang="0">
                  <a:pos x="676" y="171"/>
                </a:cxn>
                <a:cxn ang="0">
                  <a:pos x="722" y="151"/>
                </a:cxn>
                <a:cxn ang="0">
                  <a:pos x="733" y="125"/>
                </a:cxn>
                <a:cxn ang="0">
                  <a:pos x="716" y="99"/>
                </a:cxn>
                <a:cxn ang="0">
                  <a:pos x="755" y="72"/>
                </a:cxn>
                <a:cxn ang="0">
                  <a:pos x="824" y="64"/>
                </a:cxn>
                <a:cxn ang="0">
                  <a:pos x="812" y="19"/>
                </a:cxn>
                <a:cxn ang="0">
                  <a:pos x="783" y="0"/>
                </a:cxn>
                <a:cxn ang="0">
                  <a:pos x="760" y="0"/>
                </a:cxn>
                <a:cxn ang="0">
                  <a:pos x="726" y="14"/>
                </a:cxn>
                <a:cxn ang="0">
                  <a:pos x="674" y="41"/>
                </a:cxn>
                <a:cxn ang="0">
                  <a:pos x="634" y="61"/>
                </a:cxn>
                <a:cxn ang="0">
                  <a:pos x="629" y="81"/>
                </a:cxn>
                <a:cxn ang="0">
                  <a:pos x="554" y="121"/>
                </a:cxn>
              </a:cxnLst>
              <a:rect l="0" t="0" r="r" b="b"/>
              <a:pathLst>
                <a:path w="825" h="446">
                  <a:moveTo>
                    <a:pt x="554" y="121"/>
                  </a:moveTo>
                  <a:lnTo>
                    <a:pt x="492" y="143"/>
                  </a:lnTo>
                  <a:lnTo>
                    <a:pt x="440" y="170"/>
                  </a:lnTo>
                  <a:lnTo>
                    <a:pt x="366" y="197"/>
                  </a:lnTo>
                  <a:lnTo>
                    <a:pt x="297" y="244"/>
                  </a:lnTo>
                  <a:lnTo>
                    <a:pt x="228" y="265"/>
                  </a:lnTo>
                  <a:lnTo>
                    <a:pt x="148" y="273"/>
                  </a:lnTo>
                  <a:lnTo>
                    <a:pt x="102" y="313"/>
                  </a:lnTo>
                  <a:lnTo>
                    <a:pt x="11" y="354"/>
                  </a:lnTo>
                  <a:lnTo>
                    <a:pt x="0" y="407"/>
                  </a:lnTo>
                  <a:lnTo>
                    <a:pt x="1" y="445"/>
                  </a:lnTo>
                  <a:lnTo>
                    <a:pt x="70" y="444"/>
                  </a:lnTo>
                  <a:lnTo>
                    <a:pt x="144" y="410"/>
                  </a:lnTo>
                  <a:lnTo>
                    <a:pt x="207" y="396"/>
                  </a:lnTo>
                  <a:lnTo>
                    <a:pt x="248" y="395"/>
                  </a:lnTo>
                  <a:lnTo>
                    <a:pt x="288" y="394"/>
                  </a:lnTo>
                  <a:lnTo>
                    <a:pt x="345" y="360"/>
                  </a:lnTo>
                  <a:lnTo>
                    <a:pt x="384" y="314"/>
                  </a:lnTo>
                  <a:lnTo>
                    <a:pt x="413" y="300"/>
                  </a:lnTo>
                  <a:lnTo>
                    <a:pt x="453" y="299"/>
                  </a:lnTo>
                  <a:lnTo>
                    <a:pt x="534" y="272"/>
                  </a:lnTo>
                  <a:lnTo>
                    <a:pt x="562" y="233"/>
                  </a:lnTo>
                  <a:lnTo>
                    <a:pt x="584" y="199"/>
                  </a:lnTo>
                  <a:lnTo>
                    <a:pt x="590" y="199"/>
                  </a:lnTo>
                  <a:lnTo>
                    <a:pt x="624" y="186"/>
                  </a:lnTo>
                  <a:lnTo>
                    <a:pt x="676" y="171"/>
                  </a:lnTo>
                  <a:lnTo>
                    <a:pt x="722" y="151"/>
                  </a:lnTo>
                  <a:lnTo>
                    <a:pt x="733" y="125"/>
                  </a:lnTo>
                  <a:lnTo>
                    <a:pt x="716" y="99"/>
                  </a:lnTo>
                  <a:lnTo>
                    <a:pt x="755" y="72"/>
                  </a:lnTo>
                  <a:lnTo>
                    <a:pt x="824" y="64"/>
                  </a:lnTo>
                  <a:lnTo>
                    <a:pt x="812" y="19"/>
                  </a:lnTo>
                  <a:lnTo>
                    <a:pt x="783" y="0"/>
                  </a:lnTo>
                  <a:lnTo>
                    <a:pt x="760" y="0"/>
                  </a:lnTo>
                  <a:lnTo>
                    <a:pt x="726" y="14"/>
                  </a:lnTo>
                  <a:lnTo>
                    <a:pt x="674" y="41"/>
                  </a:lnTo>
                  <a:lnTo>
                    <a:pt x="634" y="61"/>
                  </a:lnTo>
                  <a:lnTo>
                    <a:pt x="629" y="81"/>
                  </a:lnTo>
                  <a:lnTo>
                    <a:pt x="554" y="121"/>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09" name="Freeform 125"/>
            <p:cNvSpPr>
              <a:spLocks/>
            </p:cNvSpPr>
            <p:nvPr/>
          </p:nvSpPr>
          <p:spPr bwMode="auto">
            <a:xfrm>
              <a:off x="3295" y="1946"/>
              <a:ext cx="174" cy="227"/>
            </a:xfrm>
            <a:custGeom>
              <a:avLst/>
              <a:gdLst/>
              <a:ahLst/>
              <a:cxnLst>
                <a:cxn ang="0">
                  <a:pos x="47" y="0"/>
                </a:cxn>
                <a:cxn ang="0">
                  <a:pos x="18" y="22"/>
                </a:cxn>
                <a:cxn ang="0">
                  <a:pos x="24" y="44"/>
                </a:cxn>
                <a:cxn ang="0">
                  <a:pos x="6" y="29"/>
                </a:cxn>
                <a:cxn ang="0">
                  <a:pos x="18" y="58"/>
                </a:cxn>
                <a:cxn ang="0">
                  <a:pos x="24" y="110"/>
                </a:cxn>
                <a:cxn ang="0">
                  <a:pos x="0" y="175"/>
                </a:cxn>
                <a:cxn ang="0">
                  <a:pos x="0" y="190"/>
                </a:cxn>
                <a:cxn ang="0">
                  <a:pos x="24" y="226"/>
                </a:cxn>
                <a:cxn ang="0">
                  <a:pos x="30" y="226"/>
                </a:cxn>
                <a:cxn ang="0">
                  <a:pos x="59" y="226"/>
                </a:cxn>
                <a:cxn ang="0">
                  <a:pos x="95" y="182"/>
                </a:cxn>
                <a:cxn ang="0">
                  <a:pos x="131" y="153"/>
                </a:cxn>
                <a:cxn ang="0">
                  <a:pos x="161" y="131"/>
                </a:cxn>
                <a:cxn ang="0">
                  <a:pos x="173" y="117"/>
                </a:cxn>
                <a:cxn ang="0">
                  <a:pos x="173" y="80"/>
                </a:cxn>
                <a:cxn ang="0">
                  <a:pos x="155" y="66"/>
                </a:cxn>
                <a:cxn ang="0">
                  <a:pos x="137" y="58"/>
                </a:cxn>
                <a:cxn ang="0">
                  <a:pos x="113" y="44"/>
                </a:cxn>
                <a:cxn ang="0">
                  <a:pos x="89" y="36"/>
                </a:cxn>
                <a:cxn ang="0">
                  <a:pos x="89" y="36"/>
                </a:cxn>
                <a:cxn ang="0">
                  <a:pos x="47" y="0"/>
                </a:cxn>
              </a:cxnLst>
              <a:rect l="0" t="0" r="r" b="b"/>
              <a:pathLst>
                <a:path w="174" h="227">
                  <a:moveTo>
                    <a:pt x="47" y="0"/>
                  </a:moveTo>
                  <a:lnTo>
                    <a:pt x="18" y="22"/>
                  </a:lnTo>
                  <a:lnTo>
                    <a:pt x="24" y="44"/>
                  </a:lnTo>
                  <a:lnTo>
                    <a:pt x="6" y="29"/>
                  </a:lnTo>
                  <a:lnTo>
                    <a:pt x="18" y="58"/>
                  </a:lnTo>
                  <a:lnTo>
                    <a:pt x="24" y="110"/>
                  </a:lnTo>
                  <a:lnTo>
                    <a:pt x="0" y="175"/>
                  </a:lnTo>
                  <a:lnTo>
                    <a:pt x="0" y="190"/>
                  </a:lnTo>
                  <a:lnTo>
                    <a:pt x="24" y="226"/>
                  </a:lnTo>
                  <a:lnTo>
                    <a:pt x="30" y="226"/>
                  </a:lnTo>
                  <a:lnTo>
                    <a:pt x="59" y="226"/>
                  </a:lnTo>
                  <a:lnTo>
                    <a:pt x="95" y="182"/>
                  </a:lnTo>
                  <a:lnTo>
                    <a:pt x="131" y="153"/>
                  </a:lnTo>
                  <a:lnTo>
                    <a:pt x="161" y="131"/>
                  </a:lnTo>
                  <a:lnTo>
                    <a:pt x="173" y="117"/>
                  </a:lnTo>
                  <a:lnTo>
                    <a:pt x="173" y="80"/>
                  </a:lnTo>
                  <a:lnTo>
                    <a:pt x="155" y="66"/>
                  </a:lnTo>
                  <a:lnTo>
                    <a:pt x="137" y="58"/>
                  </a:lnTo>
                  <a:lnTo>
                    <a:pt x="113" y="44"/>
                  </a:lnTo>
                  <a:lnTo>
                    <a:pt x="89" y="36"/>
                  </a:lnTo>
                  <a:lnTo>
                    <a:pt x="89" y="36"/>
                  </a:lnTo>
                  <a:lnTo>
                    <a:pt x="47"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0" name="Freeform 126"/>
            <p:cNvSpPr>
              <a:spLocks/>
            </p:cNvSpPr>
            <p:nvPr/>
          </p:nvSpPr>
          <p:spPr bwMode="auto">
            <a:xfrm>
              <a:off x="2980" y="2085"/>
              <a:ext cx="447" cy="262"/>
            </a:xfrm>
            <a:custGeom>
              <a:avLst/>
              <a:gdLst/>
              <a:ahLst/>
              <a:cxnLst>
                <a:cxn ang="0">
                  <a:pos x="315" y="0"/>
                </a:cxn>
                <a:cxn ang="0">
                  <a:pos x="297" y="21"/>
                </a:cxn>
                <a:cxn ang="0">
                  <a:pos x="220" y="43"/>
                </a:cxn>
                <a:cxn ang="0">
                  <a:pos x="172" y="73"/>
                </a:cxn>
                <a:cxn ang="0">
                  <a:pos x="137" y="116"/>
                </a:cxn>
                <a:cxn ang="0">
                  <a:pos x="125" y="116"/>
                </a:cxn>
                <a:cxn ang="0">
                  <a:pos x="66" y="174"/>
                </a:cxn>
                <a:cxn ang="0">
                  <a:pos x="0" y="189"/>
                </a:cxn>
                <a:cxn ang="0">
                  <a:pos x="0" y="225"/>
                </a:cxn>
                <a:cxn ang="0">
                  <a:pos x="78" y="261"/>
                </a:cxn>
                <a:cxn ang="0">
                  <a:pos x="101" y="261"/>
                </a:cxn>
                <a:cxn ang="0">
                  <a:pos x="119" y="203"/>
                </a:cxn>
                <a:cxn ang="0">
                  <a:pos x="166" y="181"/>
                </a:cxn>
                <a:cxn ang="0">
                  <a:pos x="232" y="159"/>
                </a:cxn>
                <a:cxn ang="0">
                  <a:pos x="280" y="130"/>
                </a:cxn>
                <a:cxn ang="0">
                  <a:pos x="339" y="109"/>
                </a:cxn>
                <a:cxn ang="0">
                  <a:pos x="368" y="94"/>
                </a:cxn>
                <a:cxn ang="0">
                  <a:pos x="392" y="79"/>
                </a:cxn>
                <a:cxn ang="0">
                  <a:pos x="416" y="58"/>
                </a:cxn>
                <a:cxn ang="0">
                  <a:pos x="440" y="29"/>
                </a:cxn>
                <a:cxn ang="0">
                  <a:pos x="446" y="21"/>
                </a:cxn>
                <a:cxn ang="0">
                  <a:pos x="315" y="0"/>
                </a:cxn>
              </a:cxnLst>
              <a:rect l="0" t="0" r="r" b="b"/>
              <a:pathLst>
                <a:path w="447" h="262">
                  <a:moveTo>
                    <a:pt x="315" y="0"/>
                  </a:moveTo>
                  <a:lnTo>
                    <a:pt x="297" y="21"/>
                  </a:lnTo>
                  <a:lnTo>
                    <a:pt x="220" y="43"/>
                  </a:lnTo>
                  <a:lnTo>
                    <a:pt x="172" y="73"/>
                  </a:lnTo>
                  <a:lnTo>
                    <a:pt x="137" y="116"/>
                  </a:lnTo>
                  <a:lnTo>
                    <a:pt x="125" y="116"/>
                  </a:lnTo>
                  <a:lnTo>
                    <a:pt x="66" y="174"/>
                  </a:lnTo>
                  <a:lnTo>
                    <a:pt x="0" y="189"/>
                  </a:lnTo>
                  <a:lnTo>
                    <a:pt x="0" y="225"/>
                  </a:lnTo>
                  <a:lnTo>
                    <a:pt x="78" y="261"/>
                  </a:lnTo>
                  <a:lnTo>
                    <a:pt x="101" y="261"/>
                  </a:lnTo>
                  <a:lnTo>
                    <a:pt x="119" y="203"/>
                  </a:lnTo>
                  <a:lnTo>
                    <a:pt x="166" y="181"/>
                  </a:lnTo>
                  <a:lnTo>
                    <a:pt x="232" y="159"/>
                  </a:lnTo>
                  <a:lnTo>
                    <a:pt x="280" y="130"/>
                  </a:lnTo>
                  <a:lnTo>
                    <a:pt x="339" y="109"/>
                  </a:lnTo>
                  <a:lnTo>
                    <a:pt x="368" y="94"/>
                  </a:lnTo>
                  <a:lnTo>
                    <a:pt x="392" y="79"/>
                  </a:lnTo>
                  <a:lnTo>
                    <a:pt x="416" y="58"/>
                  </a:lnTo>
                  <a:lnTo>
                    <a:pt x="440" y="29"/>
                  </a:lnTo>
                  <a:lnTo>
                    <a:pt x="446" y="21"/>
                  </a:lnTo>
                  <a:lnTo>
                    <a:pt x="31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1" name="Freeform 127"/>
            <p:cNvSpPr>
              <a:spLocks/>
            </p:cNvSpPr>
            <p:nvPr/>
          </p:nvSpPr>
          <p:spPr bwMode="auto">
            <a:xfrm>
              <a:off x="2392" y="2245"/>
              <a:ext cx="227" cy="397"/>
            </a:xfrm>
            <a:custGeom>
              <a:avLst/>
              <a:gdLst/>
              <a:ahLst/>
              <a:cxnLst>
                <a:cxn ang="0">
                  <a:pos x="182" y="76"/>
                </a:cxn>
                <a:cxn ang="0">
                  <a:pos x="140" y="0"/>
                </a:cxn>
                <a:cxn ang="0">
                  <a:pos x="67" y="87"/>
                </a:cxn>
                <a:cxn ang="0">
                  <a:pos x="72" y="94"/>
                </a:cxn>
                <a:cxn ang="0">
                  <a:pos x="54" y="109"/>
                </a:cxn>
                <a:cxn ang="0">
                  <a:pos x="29" y="132"/>
                </a:cxn>
                <a:cxn ang="0">
                  <a:pos x="16" y="153"/>
                </a:cxn>
                <a:cxn ang="0">
                  <a:pos x="16" y="168"/>
                </a:cxn>
                <a:cxn ang="0">
                  <a:pos x="0" y="211"/>
                </a:cxn>
                <a:cxn ang="0">
                  <a:pos x="0" y="254"/>
                </a:cxn>
                <a:cxn ang="0">
                  <a:pos x="24" y="298"/>
                </a:cxn>
                <a:cxn ang="0">
                  <a:pos x="50" y="341"/>
                </a:cxn>
                <a:cxn ang="0">
                  <a:pos x="66" y="371"/>
                </a:cxn>
                <a:cxn ang="0">
                  <a:pos x="6" y="283"/>
                </a:cxn>
                <a:cxn ang="0">
                  <a:pos x="102" y="396"/>
                </a:cxn>
                <a:cxn ang="0">
                  <a:pos x="131" y="325"/>
                </a:cxn>
                <a:cxn ang="0">
                  <a:pos x="119" y="269"/>
                </a:cxn>
                <a:cxn ang="0">
                  <a:pos x="214" y="269"/>
                </a:cxn>
                <a:cxn ang="0">
                  <a:pos x="226" y="269"/>
                </a:cxn>
                <a:cxn ang="0">
                  <a:pos x="226" y="269"/>
                </a:cxn>
                <a:cxn ang="0">
                  <a:pos x="182" y="76"/>
                </a:cxn>
              </a:cxnLst>
              <a:rect l="0" t="0" r="r" b="b"/>
              <a:pathLst>
                <a:path w="227" h="397">
                  <a:moveTo>
                    <a:pt x="182" y="76"/>
                  </a:moveTo>
                  <a:lnTo>
                    <a:pt x="140" y="0"/>
                  </a:lnTo>
                  <a:lnTo>
                    <a:pt x="67" y="87"/>
                  </a:lnTo>
                  <a:lnTo>
                    <a:pt x="72" y="94"/>
                  </a:lnTo>
                  <a:lnTo>
                    <a:pt x="54" y="109"/>
                  </a:lnTo>
                  <a:lnTo>
                    <a:pt x="29" y="132"/>
                  </a:lnTo>
                  <a:lnTo>
                    <a:pt x="16" y="153"/>
                  </a:lnTo>
                  <a:lnTo>
                    <a:pt x="16" y="168"/>
                  </a:lnTo>
                  <a:lnTo>
                    <a:pt x="0" y="211"/>
                  </a:lnTo>
                  <a:lnTo>
                    <a:pt x="0" y="254"/>
                  </a:lnTo>
                  <a:lnTo>
                    <a:pt x="24" y="298"/>
                  </a:lnTo>
                  <a:lnTo>
                    <a:pt x="50" y="341"/>
                  </a:lnTo>
                  <a:lnTo>
                    <a:pt x="66" y="371"/>
                  </a:lnTo>
                  <a:lnTo>
                    <a:pt x="6" y="283"/>
                  </a:lnTo>
                  <a:lnTo>
                    <a:pt x="102" y="396"/>
                  </a:lnTo>
                  <a:lnTo>
                    <a:pt x="131" y="325"/>
                  </a:lnTo>
                  <a:lnTo>
                    <a:pt x="119" y="269"/>
                  </a:lnTo>
                  <a:lnTo>
                    <a:pt x="214" y="269"/>
                  </a:lnTo>
                  <a:lnTo>
                    <a:pt x="226" y="269"/>
                  </a:lnTo>
                  <a:lnTo>
                    <a:pt x="226" y="269"/>
                  </a:lnTo>
                  <a:lnTo>
                    <a:pt x="182" y="76"/>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2" name="Freeform 128"/>
            <p:cNvSpPr>
              <a:spLocks/>
            </p:cNvSpPr>
            <p:nvPr/>
          </p:nvSpPr>
          <p:spPr bwMode="auto">
            <a:xfrm>
              <a:off x="2583" y="2354"/>
              <a:ext cx="523" cy="314"/>
            </a:xfrm>
            <a:custGeom>
              <a:avLst/>
              <a:gdLst/>
              <a:ahLst/>
              <a:cxnLst>
                <a:cxn ang="0">
                  <a:pos x="12" y="51"/>
                </a:cxn>
                <a:cxn ang="0">
                  <a:pos x="62" y="29"/>
                </a:cxn>
                <a:cxn ang="0">
                  <a:pos x="143" y="29"/>
                </a:cxn>
                <a:cxn ang="0">
                  <a:pos x="187" y="14"/>
                </a:cxn>
                <a:cxn ang="0">
                  <a:pos x="211" y="7"/>
                </a:cxn>
                <a:cxn ang="0">
                  <a:pos x="230" y="0"/>
                </a:cxn>
                <a:cxn ang="0">
                  <a:pos x="273" y="29"/>
                </a:cxn>
                <a:cxn ang="0">
                  <a:pos x="273" y="94"/>
                </a:cxn>
                <a:cxn ang="0">
                  <a:pos x="298" y="123"/>
                </a:cxn>
                <a:cxn ang="0">
                  <a:pos x="311" y="138"/>
                </a:cxn>
                <a:cxn ang="0">
                  <a:pos x="341" y="160"/>
                </a:cxn>
                <a:cxn ang="0">
                  <a:pos x="360" y="160"/>
                </a:cxn>
                <a:cxn ang="0">
                  <a:pos x="367" y="182"/>
                </a:cxn>
                <a:cxn ang="0">
                  <a:pos x="410" y="211"/>
                </a:cxn>
                <a:cxn ang="0">
                  <a:pos x="466" y="233"/>
                </a:cxn>
                <a:cxn ang="0">
                  <a:pos x="516" y="254"/>
                </a:cxn>
                <a:cxn ang="0">
                  <a:pos x="522" y="262"/>
                </a:cxn>
                <a:cxn ang="0">
                  <a:pos x="516" y="306"/>
                </a:cxn>
                <a:cxn ang="0">
                  <a:pos x="485" y="313"/>
                </a:cxn>
                <a:cxn ang="0">
                  <a:pos x="447" y="284"/>
                </a:cxn>
                <a:cxn ang="0">
                  <a:pos x="385" y="262"/>
                </a:cxn>
                <a:cxn ang="0">
                  <a:pos x="304" y="240"/>
                </a:cxn>
                <a:cxn ang="0">
                  <a:pos x="230" y="233"/>
                </a:cxn>
                <a:cxn ang="0">
                  <a:pos x="193" y="233"/>
                </a:cxn>
                <a:cxn ang="0">
                  <a:pos x="81" y="182"/>
                </a:cxn>
                <a:cxn ang="0">
                  <a:pos x="49" y="152"/>
                </a:cxn>
                <a:cxn ang="0">
                  <a:pos x="31" y="145"/>
                </a:cxn>
                <a:cxn ang="0">
                  <a:pos x="12" y="109"/>
                </a:cxn>
                <a:cxn ang="0">
                  <a:pos x="0" y="65"/>
                </a:cxn>
                <a:cxn ang="0">
                  <a:pos x="0" y="58"/>
                </a:cxn>
                <a:cxn ang="0">
                  <a:pos x="12" y="51"/>
                </a:cxn>
              </a:cxnLst>
              <a:rect l="0" t="0" r="r" b="b"/>
              <a:pathLst>
                <a:path w="523" h="314">
                  <a:moveTo>
                    <a:pt x="12" y="51"/>
                  </a:moveTo>
                  <a:lnTo>
                    <a:pt x="62" y="29"/>
                  </a:lnTo>
                  <a:lnTo>
                    <a:pt x="143" y="29"/>
                  </a:lnTo>
                  <a:lnTo>
                    <a:pt x="187" y="14"/>
                  </a:lnTo>
                  <a:lnTo>
                    <a:pt x="211" y="7"/>
                  </a:lnTo>
                  <a:lnTo>
                    <a:pt x="230" y="0"/>
                  </a:lnTo>
                  <a:lnTo>
                    <a:pt x="273" y="29"/>
                  </a:lnTo>
                  <a:lnTo>
                    <a:pt x="273" y="94"/>
                  </a:lnTo>
                  <a:lnTo>
                    <a:pt x="298" y="123"/>
                  </a:lnTo>
                  <a:lnTo>
                    <a:pt x="311" y="138"/>
                  </a:lnTo>
                  <a:lnTo>
                    <a:pt x="341" y="160"/>
                  </a:lnTo>
                  <a:lnTo>
                    <a:pt x="360" y="160"/>
                  </a:lnTo>
                  <a:lnTo>
                    <a:pt x="367" y="182"/>
                  </a:lnTo>
                  <a:lnTo>
                    <a:pt x="410" y="211"/>
                  </a:lnTo>
                  <a:lnTo>
                    <a:pt x="466" y="233"/>
                  </a:lnTo>
                  <a:lnTo>
                    <a:pt x="516" y="254"/>
                  </a:lnTo>
                  <a:lnTo>
                    <a:pt x="522" y="262"/>
                  </a:lnTo>
                  <a:lnTo>
                    <a:pt x="516" y="306"/>
                  </a:lnTo>
                  <a:lnTo>
                    <a:pt x="485" y="313"/>
                  </a:lnTo>
                  <a:lnTo>
                    <a:pt x="447" y="284"/>
                  </a:lnTo>
                  <a:lnTo>
                    <a:pt x="385" y="262"/>
                  </a:lnTo>
                  <a:lnTo>
                    <a:pt x="304" y="240"/>
                  </a:lnTo>
                  <a:lnTo>
                    <a:pt x="230" y="233"/>
                  </a:lnTo>
                  <a:lnTo>
                    <a:pt x="193" y="233"/>
                  </a:lnTo>
                  <a:lnTo>
                    <a:pt x="81" y="182"/>
                  </a:lnTo>
                  <a:lnTo>
                    <a:pt x="49" y="152"/>
                  </a:lnTo>
                  <a:lnTo>
                    <a:pt x="31" y="145"/>
                  </a:lnTo>
                  <a:lnTo>
                    <a:pt x="12" y="109"/>
                  </a:lnTo>
                  <a:lnTo>
                    <a:pt x="0" y="65"/>
                  </a:lnTo>
                  <a:lnTo>
                    <a:pt x="0" y="58"/>
                  </a:lnTo>
                  <a:lnTo>
                    <a:pt x="12" y="51"/>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3" name="Freeform 129"/>
            <p:cNvSpPr>
              <a:spLocks/>
            </p:cNvSpPr>
            <p:nvPr/>
          </p:nvSpPr>
          <p:spPr bwMode="auto">
            <a:xfrm>
              <a:off x="2815" y="2304"/>
              <a:ext cx="338" cy="225"/>
            </a:xfrm>
            <a:custGeom>
              <a:avLst/>
              <a:gdLst/>
              <a:ahLst/>
              <a:cxnLst>
                <a:cxn ang="0">
                  <a:pos x="134" y="0"/>
                </a:cxn>
                <a:cxn ang="0">
                  <a:pos x="77" y="0"/>
                </a:cxn>
                <a:cxn ang="0">
                  <a:pos x="49" y="0"/>
                </a:cxn>
                <a:cxn ang="0">
                  <a:pos x="14" y="40"/>
                </a:cxn>
                <a:cxn ang="0">
                  <a:pos x="14" y="46"/>
                </a:cxn>
                <a:cxn ang="0">
                  <a:pos x="0" y="59"/>
                </a:cxn>
                <a:cxn ang="0">
                  <a:pos x="0" y="92"/>
                </a:cxn>
                <a:cxn ang="0">
                  <a:pos x="77" y="92"/>
                </a:cxn>
                <a:cxn ang="0">
                  <a:pos x="49" y="92"/>
                </a:cxn>
                <a:cxn ang="0">
                  <a:pos x="84" y="119"/>
                </a:cxn>
                <a:cxn ang="0">
                  <a:pos x="112" y="138"/>
                </a:cxn>
                <a:cxn ang="0">
                  <a:pos x="183" y="178"/>
                </a:cxn>
                <a:cxn ang="0">
                  <a:pos x="218" y="198"/>
                </a:cxn>
                <a:cxn ang="0">
                  <a:pos x="239" y="211"/>
                </a:cxn>
                <a:cxn ang="0">
                  <a:pos x="267" y="211"/>
                </a:cxn>
                <a:cxn ang="0">
                  <a:pos x="309" y="224"/>
                </a:cxn>
                <a:cxn ang="0">
                  <a:pos x="330" y="204"/>
                </a:cxn>
                <a:cxn ang="0">
                  <a:pos x="337" y="185"/>
                </a:cxn>
                <a:cxn ang="0">
                  <a:pos x="337" y="172"/>
                </a:cxn>
                <a:cxn ang="0">
                  <a:pos x="337" y="145"/>
                </a:cxn>
                <a:cxn ang="0">
                  <a:pos x="337" y="132"/>
                </a:cxn>
                <a:cxn ang="0">
                  <a:pos x="288" y="112"/>
                </a:cxn>
                <a:cxn ang="0">
                  <a:pos x="253" y="79"/>
                </a:cxn>
                <a:cxn ang="0">
                  <a:pos x="253" y="72"/>
                </a:cxn>
                <a:cxn ang="0">
                  <a:pos x="246" y="72"/>
                </a:cxn>
                <a:cxn ang="0">
                  <a:pos x="134" y="0"/>
                </a:cxn>
              </a:cxnLst>
              <a:rect l="0" t="0" r="r" b="b"/>
              <a:pathLst>
                <a:path w="338" h="225">
                  <a:moveTo>
                    <a:pt x="134" y="0"/>
                  </a:moveTo>
                  <a:lnTo>
                    <a:pt x="77" y="0"/>
                  </a:lnTo>
                  <a:lnTo>
                    <a:pt x="49" y="0"/>
                  </a:lnTo>
                  <a:lnTo>
                    <a:pt x="14" y="40"/>
                  </a:lnTo>
                  <a:lnTo>
                    <a:pt x="14" y="46"/>
                  </a:lnTo>
                  <a:lnTo>
                    <a:pt x="0" y="59"/>
                  </a:lnTo>
                  <a:lnTo>
                    <a:pt x="0" y="92"/>
                  </a:lnTo>
                  <a:lnTo>
                    <a:pt x="77" y="92"/>
                  </a:lnTo>
                  <a:lnTo>
                    <a:pt x="49" y="92"/>
                  </a:lnTo>
                  <a:lnTo>
                    <a:pt x="84" y="119"/>
                  </a:lnTo>
                  <a:lnTo>
                    <a:pt x="112" y="138"/>
                  </a:lnTo>
                  <a:lnTo>
                    <a:pt x="183" y="178"/>
                  </a:lnTo>
                  <a:lnTo>
                    <a:pt x="218" y="198"/>
                  </a:lnTo>
                  <a:lnTo>
                    <a:pt x="239" y="211"/>
                  </a:lnTo>
                  <a:lnTo>
                    <a:pt x="267" y="211"/>
                  </a:lnTo>
                  <a:lnTo>
                    <a:pt x="309" y="224"/>
                  </a:lnTo>
                  <a:lnTo>
                    <a:pt x="330" y="204"/>
                  </a:lnTo>
                  <a:lnTo>
                    <a:pt x="337" y="185"/>
                  </a:lnTo>
                  <a:lnTo>
                    <a:pt x="337" y="172"/>
                  </a:lnTo>
                  <a:lnTo>
                    <a:pt x="337" y="145"/>
                  </a:lnTo>
                  <a:lnTo>
                    <a:pt x="337" y="132"/>
                  </a:lnTo>
                  <a:lnTo>
                    <a:pt x="288" y="112"/>
                  </a:lnTo>
                  <a:lnTo>
                    <a:pt x="253" y="79"/>
                  </a:lnTo>
                  <a:lnTo>
                    <a:pt x="253" y="72"/>
                  </a:lnTo>
                  <a:lnTo>
                    <a:pt x="246" y="72"/>
                  </a:lnTo>
                  <a:lnTo>
                    <a:pt x="13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4" name="Freeform 130"/>
            <p:cNvSpPr>
              <a:spLocks/>
            </p:cNvSpPr>
            <p:nvPr/>
          </p:nvSpPr>
          <p:spPr bwMode="auto">
            <a:xfrm>
              <a:off x="3022" y="2587"/>
              <a:ext cx="125" cy="175"/>
            </a:xfrm>
            <a:custGeom>
              <a:avLst/>
              <a:gdLst/>
              <a:ahLst/>
              <a:cxnLst>
                <a:cxn ang="0">
                  <a:pos x="118" y="0"/>
                </a:cxn>
                <a:cxn ang="0">
                  <a:pos x="30" y="0"/>
                </a:cxn>
                <a:cxn ang="0">
                  <a:pos x="0" y="7"/>
                </a:cxn>
                <a:cxn ang="0">
                  <a:pos x="12" y="65"/>
                </a:cxn>
                <a:cxn ang="0">
                  <a:pos x="24" y="123"/>
                </a:cxn>
                <a:cxn ang="0">
                  <a:pos x="6" y="138"/>
                </a:cxn>
                <a:cxn ang="0">
                  <a:pos x="24" y="174"/>
                </a:cxn>
                <a:cxn ang="0">
                  <a:pos x="36" y="174"/>
                </a:cxn>
                <a:cxn ang="0">
                  <a:pos x="101" y="116"/>
                </a:cxn>
                <a:cxn ang="0">
                  <a:pos x="118" y="80"/>
                </a:cxn>
                <a:cxn ang="0">
                  <a:pos x="124" y="43"/>
                </a:cxn>
                <a:cxn ang="0">
                  <a:pos x="124" y="43"/>
                </a:cxn>
                <a:cxn ang="0">
                  <a:pos x="118" y="0"/>
                </a:cxn>
              </a:cxnLst>
              <a:rect l="0" t="0" r="r" b="b"/>
              <a:pathLst>
                <a:path w="125" h="175">
                  <a:moveTo>
                    <a:pt x="118" y="0"/>
                  </a:moveTo>
                  <a:lnTo>
                    <a:pt x="30" y="0"/>
                  </a:lnTo>
                  <a:lnTo>
                    <a:pt x="0" y="7"/>
                  </a:lnTo>
                  <a:lnTo>
                    <a:pt x="12" y="65"/>
                  </a:lnTo>
                  <a:lnTo>
                    <a:pt x="24" y="123"/>
                  </a:lnTo>
                  <a:lnTo>
                    <a:pt x="6" y="138"/>
                  </a:lnTo>
                  <a:lnTo>
                    <a:pt x="24" y="174"/>
                  </a:lnTo>
                  <a:lnTo>
                    <a:pt x="36" y="174"/>
                  </a:lnTo>
                  <a:lnTo>
                    <a:pt x="101" y="116"/>
                  </a:lnTo>
                  <a:lnTo>
                    <a:pt x="118" y="80"/>
                  </a:lnTo>
                  <a:lnTo>
                    <a:pt x="124" y="43"/>
                  </a:lnTo>
                  <a:lnTo>
                    <a:pt x="124" y="43"/>
                  </a:lnTo>
                  <a:lnTo>
                    <a:pt x="118"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5" name="Freeform 131"/>
            <p:cNvSpPr>
              <a:spLocks/>
            </p:cNvSpPr>
            <p:nvPr/>
          </p:nvSpPr>
          <p:spPr bwMode="auto">
            <a:xfrm>
              <a:off x="3117" y="2077"/>
              <a:ext cx="530" cy="394"/>
            </a:xfrm>
            <a:custGeom>
              <a:avLst/>
              <a:gdLst/>
              <a:ahLst/>
              <a:cxnLst>
                <a:cxn ang="0">
                  <a:pos x="327" y="117"/>
                </a:cxn>
                <a:cxn ang="0">
                  <a:pos x="291" y="145"/>
                </a:cxn>
                <a:cxn ang="0">
                  <a:pos x="255" y="160"/>
                </a:cxn>
                <a:cxn ang="0">
                  <a:pos x="220" y="182"/>
                </a:cxn>
                <a:cxn ang="0">
                  <a:pos x="196" y="189"/>
                </a:cxn>
                <a:cxn ang="0">
                  <a:pos x="166" y="197"/>
                </a:cxn>
                <a:cxn ang="0">
                  <a:pos x="125" y="219"/>
                </a:cxn>
                <a:cxn ang="0">
                  <a:pos x="89" y="226"/>
                </a:cxn>
                <a:cxn ang="0">
                  <a:pos x="35" y="241"/>
                </a:cxn>
                <a:cxn ang="0">
                  <a:pos x="35" y="284"/>
                </a:cxn>
                <a:cxn ang="0">
                  <a:pos x="35" y="299"/>
                </a:cxn>
                <a:cxn ang="0">
                  <a:pos x="0" y="313"/>
                </a:cxn>
                <a:cxn ang="0">
                  <a:pos x="29" y="357"/>
                </a:cxn>
                <a:cxn ang="0">
                  <a:pos x="29" y="371"/>
                </a:cxn>
                <a:cxn ang="0">
                  <a:pos x="41" y="393"/>
                </a:cxn>
                <a:cxn ang="0">
                  <a:pos x="125" y="328"/>
                </a:cxn>
                <a:cxn ang="0">
                  <a:pos x="172" y="321"/>
                </a:cxn>
                <a:cxn ang="0">
                  <a:pos x="225" y="299"/>
                </a:cxn>
                <a:cxn ang="0">
                  <a:pos x="279" y="299"/>
                </a:cxn>
                <a:cxn ang="0">
                  <a:pos x="303" y="299"/>
                </a:cxn>
                <a:cxn ang="0">
                  <a:pos x="357" y="284"/>
                </a:cxn>
                <a:cxn ang="0">
                  <a:pos x="368" y="219"/>
                </a:cxn>
                <a:cxn ang="0">
                  <a:pos x="380" y="182"/>
                </a:cxn>
                <a:cxn ang="0">
                  <a:pos x="392" y="145"/>
                </a:cxn>
                <a:cxn ang="0">
                  <a:pos x="422" y="102"/>
                </a:cxn>
                <a:cxn ang="0">
                  <a:pos x="481" y="73"/>
                </a:cxn>
                <a:cxn ang="0">
                  <a:pos x="511" y="59"/>
                </a:cxn>
                <a:cxn ang="0">
                  <a:pos x="529" y="37"/>
                </a:cxn>
                <a:cxn ang="0">
                  <a:pos x="511" y="15"/>
                </a:cxn>
                <a:cxn ang="0">
                  <a:pos x="487" y="0"/>
                </a:cxn>
                <a:cxn ang="0">
                  <a:pos x="433" y="8"/>
                </a:cxn>
                <a:cxn ang="0">
                  <a:pos x="404" y="22"/>
                </a:cxn>
                <a:cxn ang="0">
                  <a:pos x="386" y="44"/>
                </a:cxn>
                <a:cxn ang="0">
                  <a:pos x="386" y="44"/>
                </a:cxn>
                <a:cxn ang="0">
                  <a:pos x="327" y="117"/>
                </a:cxn>
              </a:cxnLst>
              <a:rect l="0" t="0" r="r" b="b"/>
              <a:pathLst>
                <a:path w="530" h="394">
                  <a:moveTo>
                    <a:pt x="327" y="117"/>
                  </a:moveTo>
                  <a:lnTo>
                    <a:pt x="291" y="145"/>
                  </a:lnTo>
                  <a:lnTo>
                    <a:pt x="255" y="160"/>
                  </a:lnTo>
                  <a:lnTo>
                    <a:pt x="220" y="182"/>
                  </a:lnTo>
                  <a:lnTo>
                    <a:pt x="196" y="189"/>
                  </a:lnTo>
                  <a:lnTo>
                    <a:pt x="166" y="197"/>
                  </a:lnTo>
                  <a:lnTo>
                    <a:pt x="125" y="219"/>
                  </a:lnTo>
                  <a:lnTo>
                    <a:pt x="89" y="226"/>
                  </a:lnTo>
                  <a:lnTo>
                    <a:pt x="35" y="241"/>
                  </a:lnTo>
                  <a:lnTo>
                    <a:pt x="35" y="284"/>
                  </a:lnTo>
                  <a:lnTo>
                    <a:pt x="35" y="299"/>
                  </a:lnTo>
                  <a:lnTo>
                    <a:pt x="0" y="313"/>
                  </a:lnTo>
                  <a:lnTo>
                    <a:pt x="29" y="357"/>
                  </a:lnTo>
                  <a:lnTo>
                    <a:pt x="29" y="371"/>
                  </a:lnTo>
                  <a:lnTo>
                    <a:pt x="41" y="393"/>
                  </a:lnTo>
                  <a:lnTo>
                    <a:pt x="125" y="328"/>
                  </a:lnTo>
                  <a:lnTo>
                    <a:pt x="172" y="321"/>
                  </a:lnTo>
                  <a:lnTo>
                    <a:pt x="225" y="299"/>
                  </a:lnTo>
                  <a:lnTo>
                    <a:pt x="279" y="299"/>
                  </a:lnTo>
                  <a:lnTo>
                    <a:pt x="303" y="299"/>
                  </a:lnTo>
                  <a:lnTo>
                    <a:pt x="357" y="284"/>
                  </a:lnTo>
                  <a:lnTo>
                    <a:pt x="368" y="219"/>
                  </a:lnTo>
                  <a:lnTo>
                    <a:pt x="380" y="182"/>
                  </a:lnTo>
                  <a:lnTo>
                    <a:pt x="392" y="145"/>
                  </a:lnTo>
                  <a:lnTo>
                    <a:pt x="422" y="102"/>
                  </a:lnTo>
                  <a:lnTo>
                    <a:pt x="481" y="73"/>
                  </a:lnTo>
                  <a:lnTo>
                    <a:pt x="511" y="59"/>
                  </a:lnTo>
                  <a:lnTo>
                    <a:pt x="529" y="37"/>
                  </a:lnTo>
                  <a:lnTo>
                    <a:pt x="511" y="15"/>
                  </a:lnTo>
                  <a:lnTo>
                    <a:pt x="487" y="0"/>
                  </a:lnTo>
                  <a:lnTo>
                    <a:pt x="433" y="8"/>
                  </a:lnTo>
                  <a:lnTo>
                    <a:pt x="404" y="22"/>
                  </a:lnTo>
                  <a:lnTo>
                    <a:pt x="386" y="44"/>
                  </a:lnTo>
                  <a:lnTo>
                    <a:pt x="386" y="44"/>
                  </a:lnTo>
                  <a:lnTo>
                    <a:pt x="327" y="11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6" name="Freeform 132"/>
            <p:cNvSpPr>
              <a:spLocks/>
            </p:cNvSpPr>
            <p:nvPr/>
          </p:nvSpPr>
          <p:spPr bwMode="auto">
            <a:xfrm>
              <a:off x="3556" y="2194"/>
              <a:ext cx="109" cy="103"/>
            </a:xfrm>
            <a:custGeom>
              <a:avLst/>
              <a:gdLst/>
              <a:ahLst/>
              <a:cxnLst>
                <a:cxn ang="0">
                  <a:pos x="102" y="0"/>
                </a:cxn>
                <a:cxn ang="0">
                  <a:pos x="60" y="0"/>
                </a:cxn>
                <a:cxn ang="0">
                  <a:pos x="42" y="21"/>
                </a:cxn>
                <a:cxn ang="0">
                  <a:pos x="12" y="58"/>
                </a:cxn>
                <a:cxn ang="0">
                  <a:pos x="6" y="80"/>
                </a:cxn>
                <a:cxn ang="0">
                  <a:pos x="0" y="102"/>
                </a:cxn>
                <a:cxn ang="0">
                  <a:pos x="6" y="102"/>
                </a:cxn>
                <a:cxn ang="0">
                  <a:pos x="54" y="72"/>
                </a:cxn>
                <a:cxn ang="0">
                  <a:pos x="96" y="50"/>
                </a:cxn>
                <a:cxn ang="0">
                  <a:pos x="108" y="28"/>
                </a:cxn>
                <a:cxn ang="0">
                  <a:pos x="102" y="0"/>
                </a:cxn>
              </a:cxnLst>
              <a:rect l="0" t="0" r="r" b="b"/>
              <a:pathLst>
                <a:path w="109" h="103">
                  <a:moveTo>
                    <a:pt x="102" y="0"/>
                  </a:moveTo>
                  <a:lnTo>
                    <a:pt x="60" y="0"/>
                  </a:lnTo>
                  <a:lnTo>
                    <a:pt x="42" y="21"/>
                  </a:lnTo>
                  <a:lnTo>
                    <a:pt x="12" y="58"/>
                  </a:lnTo>
                  <a:lnTo>
                    <a:pt x="6" y="80"/>
                  </a:lnTo>
                  <a:lnTo>
                    <a:pt x="0" y="102"/>
                  </a:lnTo>
                  <a:lnTo>
                    <a:pt x="6" y="102"/>
                  </a:lnTo>
                  <a:lnTo>
                    <a:pt x="54" y="72"/>
                  </a:lnTo>
                  <a:lnTo>
                    <a:pt x="96" y="50"/>
                  </a:lnTo>
                  <a:lnTo>
                    <a:pt x="108" y="28"/>
                  </a:lnTo>
                  <a:lnTo>
                    <a:pt x="102"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7" name="Freeform 133"/>
            <p:cNvSpPr>
              <a:spLocks/>
            </p:cNvSpPr>
            <p:nvPr/>
          </p:nvSpPr>
          <p:spPr bwMode="auto">
            <a:xfrm>
              <a:off x="3462" y="1502"/>
              <a:ext cx="399" cy="576"/>
            </a:xfrm>
            <a:custGeom>
              <a:avLst/>
              <a:gdLst/>
              <a:ahLst/>
              <a:cxnLst>
                <a:cxn ang="0">
                  <a:pos x="338" y="30"/>
                </a:cxn>
                <a:cxn ang="0">
                  <a:pos x="285" y="7"/>
                </a:cxn>
                <a:cxn ang="0">
                  <a:pos x="267" y="0"/>
                </a:cxn>
                <a:cxn ang="0">
                  <a:pos x="243" y="7"/>
                </a:cxn>
                <a:cxn ang="0">
                  <a:pos x="243" y="58"/>
                </a:cxn>
                <a:cxn ang="0">
                  <a:pos x="243" y="95"/>
                </a:cxn>
                <a:cxn ang="0">
                  <a:pos x="220" y="160"/>
                </a:cxn>
                <a:cxn ang="0">
                  <a:pos x="190" y="226"/>
                </a:cxn>
                <a:cxn ang="0">
                  <a:pos x="184" y="262"/>
                </a:cxn>
                <a:cxn ang="0">
                  <a:pos x="166" y="306"/>
                </a:cxn>
                <a:cxn ang="0">
                  <a:pos x="136" y="350"/>
                </a:cxn>
                <a:cxn ang="0">
                  <a:pos x="106" y="386"/>
                </a:cxn>
                <a:cxn ang="0">
                  <a:pos x="94" y="430"/>
                </a:cxn>
                <a:cxn ang="0">
                  <a:pos x="35" y="473"/>
                </a:cxn>
                <a:cxn ang="0">
                  <a:pos x="0" y="524"/>
                </a:cxn>
                <a:cxn ang="0">
                  <a:pos x="53" y="532"/>
                </a:cxn>
                <a:cxn ang="0">
                  <a:pos x="94" y="524"/>
                </a:cxn>
                <a:cxn ang="0">
                  <a:pos x="124" y="524"/>
                </a:cxn>
                <a:cxn ang="0">
                  <a:pos x="124" y="575"/>
                </a:cxn>
                <a:cxn ang="0">
                  <a:pos x="160" y="539"/>
                </a:cxn>
                <a:cxn ang="0">
                  <a:pos x="166" y="459"/>
                </a:cxn>
                <a:cxn ang="0">
                  <a:pos x="202" y="350"/>
                </a:cxn>
                <a:cxn ang="0">
                  <a:pos x="231" y="277"/>
                </a:cxn>
                <a:cxn ang="0">
                  <a:pos x="297" y="218"/>
                </a:cxn>
                <a:cxn ang="0">
                  <a:pos x="362" y="197"/>
                </a:cxn>
                <a:cxn ang="0">
                  <a:pos x="398" y="168"/>
                </a:cxn>
                <a:cxn ang="0">
                  <a:pos x="398" y="153"/>
                </a:cxn>
                <a:cxn ang="0">
                  <a:pos x="398" y="153"/>
                </a:cxn>
                <a:cxn ang="0">
                  <a:pos x="338" y="30"/>
                </a:cxn>
              </a:cxnLst>
              <a:rect l="0" t="0" r="r" b="b"/>
              <a:pathLst>
                <a:path w="399" h="576">
                  <a:moveTo>
                    <a:pt x="338" y="30"/>
                  </a:moveTo>
                  <a:lnTo>
                    <a:pt x="285" y="7"/>
                  </a:lnTo>
                  <a:lnTo>
                    <a:pt x="267" y="0"/>
                  </a:lnTo>
                  <a:lnTo>
                    <a:pt x="243" y="7"/>
                  </a:lnTo>
                  <a:lnTo>
                    <a:pt x="243" y="58"/>
                  </a:lnTo>
                  <a:lnTo>
                    <a:pt x="243" y="95"/>
                  </a:lnTo>
                  <a:lnTo>
                    <a:pt x="220" y="160"/>
                  </a:lnTo>
                  <a:lnTo>
                    <a:pt x="190" y="226"/>
                  </a:lnTo>
                  <a:lnTo>
                    <a:pt x="184" y="262"/>
                  </a:lnTo>
                  <a:lnTo>
                    <a:pt x="166" y="306"/>
                  </a:lnTo>
                  <a:lnTo>
                    <a:pt x="136" y="350"/>
                  </a:lnTo>
                  <a:lnTo>
                    <a:pt x="106" y="386"/>
                  </a:lnTo>
                  <a:lnTo>
                    <a:pt x="94" y="430"/>
                  </a:lnTo>
                  <a:lnTo>
                    <a:pt x="35" y="473"/>
                  </a:lnTo>
                  <a:lnTo>
                    <a:pt x="0" y="524"/>
                  </a:lnTo>
                  <a:lnTo>
                    <a:pt x="53" y="532"/>
                  </a:lnTo>
                  <a:lnTo>
                    <a:pt x="94" y="524"/>
                  </a:lnTo>
                  <a:lnTo>
                    <a:pt x="124" y="524"/>
                  </a:lnTo>
                  <a:lnTo>
                    <a:pt x="124" y="575"/>
                  </a:lnTo>
                  <a:lnTo>
                    <a:pt x="160" y="539"/>
                  </a:lnTo>
                  <a:lnTo>
                    <a:pt x="166" y="459"/>
                  </a:lnTo>
                  <a:lnTo>
                    <a:pt x="202" y="350"/>
                  </a:lnTo>
                  <a:lnTo>
                    <a:pt x="231" y="277"/>
                  </a:lnTo>
                  <a:lnTo>
                    <a:pt x="297" y="218"/>
                  </a:lnTo>
                  <a:lnTo>
                    <a:pt x="362" y="197"/>
                  </a:lnTo>
                  <a:lnTo>
                    <a:pt x="398" y="168"/>
                  </a:lnTo>
                  <a:lnTo>
                    <a:pt x="398" y="153"/>
                  </a:lnTo>
                  <a:lnTo>
                    <a:pt x="398" y="153"/>
                  </a:lnTo>
                  <a:lnTo>
                    <a:pt x="338" y="3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8" name="Freeform 134"/>
            <p:cNvSpPr>
              <a:spLocks/>
            </p:cNvSpPr>
            <p:nvPr/>
          </p:nvSpPr>
          <p:spPr bwMode="auto">
            <a:xfrm>
              <a:off x="3622" y="2063"/>
              <a:ext cx="161" cy="124"/>
            </a:xfrm>
            <a:custGeom>
              <a:avLst/>
              <a:gdLst/>
              <a:ahLst/>
              <a:cxnLst>
                <a:cxn ang="0">
                  <a:pos x="119" y="51"/>
                </a:cxn>
                <a:cxn ang="0">
                  <a:pos x="95" y="29"/>
                </a:cxn>
                <a:cxn ang="0">
                  <a:pos x="77" y="14"/>
                </a:cxn>
                <a:cxn ang="0">
                  <a:pos x="36" y="0"/>
                </a:cxn>
                <a:cxn ang="0">
                  <a:pos x="12" y="0"/>
                </a:cxn>
                <a:cxn ang="0">
                  <a:pos x="0" y="36"/>
                </a:cxn>
                <a:cxn ang="0">
                  <a:pos x="0" y="51"/>
                </a:cxn>
                <a:cxn ang="0">
                  <a:pos x="48" y="73"/>
                </a:cxn>
                <a:cxn ang="0">
                  <a:pos x="54" y="80"/>
                </a:cxn>
                <a:cxn ang="0">
                  <a:pos x="65" y="95"/>
                </a:cxn>
                <a:cxn ang="0">
                  <a:pos x="71" y="116"/>
                </a:cxn>
                <a:cxn ang="0">
                  <a:pos x="71" y="123"/>
                </a:cxn>
                <a:cxn ang="0">
                  <a:pos x="101" y="116"/>
                </a:cxn>
                <a:cxn ang="0">
                  <a:pos x="160" y="95"/>
                </a:cxn>
                <a:cxn ang="0">
                  <a:pos x="160" y="87"/>
                </a:cxn>
                <a:cxn ang="0">
                  <a:pos x="160" y="87"/>
                </a:cxn>
                <a:cxn ang="0">
                  <a:pos x="119" y="51"/>
                </a:cxn>
              </a:cxnLst>
              <a:rect l="0" t="0" r="r" b="b"/>
              <a:pathLst>
                <a:path w="161" h="124">
                  <a:moveTo>
                    <a:pt x="119" y="51"/>
                  </a:moveTo>
                  <a:lnTo>
                    <a:pt x="95" y="29"/>
                  </a:lnTo>
                  <a:lnTo>
                    <a:pt x="77" y="14"/>
                  </a:lnTo>
                  <a:lnTo>
                    <a:pt x="36" y="0"/>
                  </a:lnTo>
                  <a:lnTo>
                    <a:pt x="12" y="0"/>
                  </a:lnTo>
                  <a:lnTo>
                    <a:pt x="0" y="36"/>
                  </a:lnTo>
                  <a:lnTo>
                    <a:pt x="0" y="51"/>
                  </a:lnTo>
                  <a:lnTo>
                    <a:pt x="48" y="73"/>
                  </a:lnTo>
                  <a:lnTo>
                    <a:pt x="54" y="80"/>
                  </a:lnTo>
                  <a:lnTo>
                    <a:pt x="65" y="95"/>
                  </a:lnTo>
                  <a:lnTo>
                    <a:pt x="71" y="116"/>
                  </a:lnTo>
                  <a:lnTo>
                    <a:pt x="71" y="123"/>
                  </a:lnTo>
                  <a:lnTo>
                    <a:pt x="101" y="116"/>
                  </a:lnTo>
                  <a:lnTo>
                    <a:pt x="160" y="95"/>
                  </a:lnTo>
                  <a:lnTo>
                    <a:pt x="160" y="87"/>
                  </a:lnTo>
                  <a:lnTo>
                    <a:pt x="160" y="87"/>
                  </a:lnTo>
                  <a:lnTo>
                    <a:pt x="119" y="51"/>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19" name="Freeform 135"/>
            <p:cNvSpPr>
              <a:spLocks/>
            </p:cNvSpPr>
            <p:nvPr/>
          </p:nvSpPr>
          <p:spPr bwMode="auto">
            <a:xfrm>
              <a:off x="3372" y="1488"/>
              <a:ext cx="269" cy="430"/>
            </a:xfrm>
            <a:custGeom>
              <a:avLst/>
              <a:gdLst/>
              <a:ahLst/>
              <a:cxnLst>
                <a:cxn ang="0">
                  <a:pos x="268" y="0"/>
                </a:cxn>
                <a:cxn ang="0">
                  <a:pos x="214" y="0"/>
                </a:cxn>
                <a:cxn ang="0">
                  <a:pos x="184" y="0"/>
                </a:cxn>
                <a:cxn ang="0">
                  <a:pos x="184" y="36"/>
                </a:cxn>
                <a:cxn ang="0">
                  <a:pos x="167" y="80"/>
                </a:cxn>
                <a:cxn ang="0">
                  <a:pos x="143" y="102"/>
                </a:cxn>
                <a:cxn ang="0">
                  <a:pos x="107" y="116"/>
                </a:cxn>
                <a:cxn ang="0">
                  <a:pos x="84" y="160"/>
                </a:cxn>
                <a:cxn ang="0">
                  <a:pos x="72" y="218"/>
                </a:cxn>
                <a:cxn ang="0">
                  <a:pos x="66" y="291"/>
                </a:cxn>
                <a:cxn ang="0">
                  <a:pos x="18" y="335"/>
                </a:cxn>
                <a:cxn ang="0">
                  <a:pos x="0" y="386"/>
                </a:cxn>
                <a:cxn ang="0">
                  <a:pos x="0" y="400"/>
                </a:cxn>
                <a:cxn ang="0">
                  <a:pos x="12" y="422"/>
                </a:cxn>
                <a:cxn ang="0">
                  <a:pos x="60" y="429"/>
                </a:cxn>
                <a:cxn ang="0">
                  <a:pos x="78" y="429"/>
                </a:cxn>
                <a:cxn ang="0">
                  <a:pos x="113" y="407"/>
                </a:cxn>
                <a:cxn ang="0">
                  <a:pos x="125" y="378"/>
                </a:cxn>
                <a:cxn ang="0">
                  <a:pos x="155" y="349"/>
                </a:cxn>
                <a:cxn ang="0">
                  <a:pos x="178" y="327"/>
                </a:cxn>
                <a:cxn ang="0">
                  <a:pos x="178" y="298"/>
                </a:cxn>
                <a:cxn ang="0">
                  <a:pos x="184" y="262"/>
                </a:cxn>
                <a:cxn ang="0">
                  <a:pos x="196" y="225"/>
                </a:cxn>
                <a:cxn ang="0">
                  <a:pos x="208" y="189"/>
                </a:cxn>
                <a:cxn ang="0">
                  <a:pos x="214" y="182"/>
                </a:cxn>
                <a:cxn ang="0">
                  <a:pos x="232" y="160"/>
                </a:cxn>
                <a:cxn ang="0">
                  <a:pos x="262" y="131"/>
                </a:cxn>
                <a:cxn ang="0">
                  <a:pos x="262" y="123"/>
                </a:cxn>
                <a:cxn ang="0">
                  <a:pos x="268" y="0"/>
                </a:cxn>
              </a:cxnLst>
              <a:rect l="0" t="0" r="r" b="b"/>
              <a:pathLst>
                <a:path w="269" h="430">
                  <a:moveTo>
                    <a:pt x="268" y="0"/>
                  </a:moveTo>
                  <a:lnTo>
                    <a:pt x="214" y="0"/>
                  </a:lnTo>
                  <a:lnTo>
                    <a:pt x="184" y="0"/>
                  </a:lnTo>
                  <a:lnTo>
                    <a:pt x="184" y="36"/>
                  </a:lnTo>
                  <a:lnTo>
                    <a:pt x="167" y="80"/>
                  </a:lnTo>
                  <a:lnTo>
                    <a:pt x="143" y="102"/>
                  </a:lnTo>
                  <a:lnTo>
                    <a:pt x="107" y="116"/>
                  </a:lnTo>
                  <a:lnTo>
                    <a:pt x="84" y="160"/>
                  </a:lnTo>
                  <a:lnTo>
                    <a:pt x="72" y="218"/>
                  </a:lnTo>
                  <a:lnTo>
                    <a:pt x="66" y="291"/>
                  </a:lnTo>
                  <a:lnTo>
                    <a:pt x="18" y="335"/>
                  </a:lnTo>
                  <a:lnTo>
                    <a:pt x="0" y="386"/>
                  </a:lnTo>
                  <a:lnTo>
                    <a:pt x="0" y="400"/>
                  </a:lnTo>
                  <a:lnTo>
                    <a:pt x="12" y="422"/>
                  </a:lnTo>
                  <a:lnTo>
                    <a:pt x="60" y="429"/>
                  </a:lnTo>
                  <a:lnTo>
                    <a:pt x="78" y="429"/>
                  </a:lnTo>
                  <a:lnTo>
                    <a:pt x="113" y="407"/>
                  </a:lnTo>
                  <a:lnTo>
                    <a:pt x="125" y="378"/>
                  </a:lnTo>
                  <a:lnTo>
                    <a:pt x="155" y="349"/>
                  </a:lnTo>
                  <a:lnTo>
                    <a:pt x="178" y="327"/>
                  </a:lnTo>
                  <a:lnTo>
                    <a:pt x="178" y="298"/>
                  </a:lnTo>
                  <a:lnTo>
                    <a:pt x="184" y="262"/>
                  </a:lnTo>
                  <a:lnTo>
                    <a:pt x="196" y="225"/>
                  </a:lnTo>
                  <a:lnTo>
                    <a:pt x="208" y="189"/>
                  </a:lnTo>
                  <a:lnTo>
                    <a:pt x="214" y="182"/>
                  </a:lnTo>
                  <a:lnTo>
                    <a:pt x="232" y="160"/>
                  </a:lnTo>
                  <a:lnTo>
                    <a:pt x="262" y="131"/>
                  </a:lnTo>
                  <a:lnTo>
                    <a:pt x="262" y="123"/>
                  </a:lnTo>
                  <a:lnTo>
                    <a:pt x="268"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0" name="Freeform 136"/>
            <p:cNvSpPr>
              <a:spLocks/>
            </p:cNvSpPr>
            <p:nvPr/>
          </p:nvSpPr>
          <p:spPr bwMode="auto">
            <a:xfrm>
              <a:off x="3134" y="1662"/>
              <a:ext cx="305" cy="191"/>
            </a:xfrm>
            <a:custGeom>
              <a:avLst/>
              <a:gdLst/>
              <a:ahLst/>
              <a:cxnLst>
                <a:cxn ang="0">
                  <a:pos x="268" y="80"/>
                </a:cxn>
                <a:cxn ang="0">
                  <a:pos x="244" y="73"/>
                </a:cxn>
                <a:cxn ang="0">
                  <a:pos x="197" y="15"/>
                </a:cxn>
                <a:cxn ang="0">
                  <a:pos x="179" y="0"/>
                </a:cxn>
                <a:cxn ang="0">
                  <a:pos x="161" y="0"/>
                </a:cxn>
                <a:cxn ang="0">
                  <a:pos x="126" y="22"/>
                </a:cxn>
                <a:cxn ang="0">
                  <a:pos x="114" y="30"/>
                </a:cxn>
                <a:cxn ang="0">
                  <a:pos x="72" y="51"/>
                </a:cxn>
                <a:cxn ang="0">
                  <a:pos x="36" y="66"/>
                </a:cxn>
                <a:cxn ang="0">
                  <a:pos x="24" y="95"/>
                </a:cxn>
                <a:cxn ang="0">
                  <a:pos x="6" y="161"/>
                </a:cxn>
                <a:cxn ang="0">
                  <a:pos x="0" y="190"/>
                </a:cxn>
                <a:cxn ang="0">
                  <a:pos x="72" y="190"/>
                </a:cxn>
                <a:cxn ang="0">
                  <a:pos x="102" y="168"/>
                </a:cxn>
                <a:cxn ang="0">
                  <a:pos x="137" y="161"/>
                </a:cxn>
                <a:cxn ang="0">
                  <a:pos x="179" y="153"/>
                </a:cxn>
                <a:cxn ang="0">
                  <a:pos x="220" y="168"/>
                </a:cxn>
                <a:cxn ang="0">
                  <a:pos x="238" y="190"/>
                </a:cxn>
                <a:cxn ang="0">
                  <a:pos x="256" y="168"/>
                </a:cxn>
                <a:cxn ang="0">
                  <a:pos x="292" y="132"/>
                </a:cxn>
                <a:cxn ang="0">
                  <a:pos x="304" y="117"/>
                </a:cxn>
                <a:cxn ang="0">
                  <a:pos x="304" y="117"/>
                </a:cxn>
                <a:cxn ang="0">
                  <a:pos x="268" y="80"/>
                </a:cxn>
              </a:cxnLst>
              <a:rect l="0" t="0" r="r" b="b"/>
              <a:pathLst>
                <a:path w="305" h="191">
                  <a:moveTo>
                    <a:pt x="268" y="80"/>
                  </a:moveTo>
                  <a:lnTo>
                    <a:pt x="244" y="73"/>
                  </a:lnTo>
                  <a:lnTo>
                    <a:pt x="197" y="15"/>
                  </a:lnTo>
                  <a:lnTo>
                    <a:pt x="179" y="0"/>
                  </a:lnTo>
                  <a:lnTo>
                    <a:pt x="161" y="0"/>
                  </a:lnTo>
                  <a:lnTo>
                    <a:pt x="126" y="22"/>
                  </a:lnTo>
                  <a:lnTo>
                    <a:pt x="114" y="30"/>
                  </a:lnTo>
                  <a:lnTo>
                    <a:pt x="72" y="51"/>
                  </a:lnTo>
                  <a:lnTo>
                    <a:pt x="36" y="66"/>
                  </a:lnTo>
                  <a:lnTo>
                    <a:pt x="24" y="95"/>
                  </a:lnTo>
                  <a:lnTo>
                    <a:pt x="6" y="161"/>
                  </a:lnTo>
                  <a:lnTo>
                    <a:pt x="0" y="190"/>
                  </a:lnTo>
                  <a:lnTo>
                    <a:pt x="72" y="190"/>
                  </a:lnTo>
                  <a:lnTo>
                    <a:pt x="102" y="168"/>
                  </a:lnTo>
                  <a:lnTo>
                    <a:pt x="137" y="161"/>
                  </a:lnTo>
                  <a:lnTo>
                    <a:pt x="179" y="153"/>
                  </a:lnTo>
                  <a:lnTo>
                    <a:pt x="220" y="168"/>
                  </a:lnTo>
                  <a:lnTo>
                    <a:pt x="238" y="190"/>
                  </a:lnTo>
                  <a:lnTo>
                    <a:pt x="256" y="168"/>
                  </a:lnTo>
                  <a:lnTo>
                    <a:pt x="292" y="132"/>
                  </a:lnTo>
                  <a:lnTo>
                    <a:pt x="304" y="117"/>
                  </a:lnTo>
                  <a:lnTo>
                    <a:pt x="304" y="117"/>
                  </a:lnTo>
                  <a:lnTo>
                    <a:pt x="268" y="8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1" name="Freeform 137"/>
            <p:cNvSpPr>
              <a:spLocks/>
            </p:cNvSpPr>
            <p:nvPr/>
          </p:nvSpPr>
          <p:spPr bwMode="auto">
            <a:xfrm>
              <a:off x="2422" y="1910"/>
              <a:ext cx="369" cy="313"/>
            </a:xfrm>
            <a:custGeom>
              <a:avLst/>
              <a:gdLst/>
              <a:ahLst/>
              <a:cxnLst>
                <a:cxn ang="0">
                  <a:pos x="356" y="36"/>
                </a:cxn>
                <a:cxn ang="0">
                  <a:pos x="356" y="0"/>
                </a:cxn>
                <a:cxn ang="0">
                  <a:pos x="279" y="7"/>
                </a:cxn>
                <a:cxn ang="0">
                  <a:pos x="208" y="36"/>
                </a:cxn>
                <a:cxn ang="0">
                  <a:pos x="154" y="51"/>
                </a:cxn>
                <a:cxn ang="0">
                  <a:pos x="83" y="87"/>
                </a:cxn>
                <a:cxn ang="0">
                  <a:pos x="71" y="131"/>
                </a:cxn>
                <a:cxn ang="0">
                  <a:pos x="65" y="146"/>
                </a:cxn>
                <a:cxn ang="0">
                  <a:pos x="53" y="196"/>
                </a:cxn>
                <a:cxn ang="0">
                  <a:pos x="18" y="240"/>
                </a:cxn>
                <a:cxn ang="0">
                  <a:pos x="0" y="269"/>
                </a:cxn>
                <a:cxn ang="0">
                  <a:pos x="47" y="312"/>
                </a:cxn>
                <a:cxn ang="0">
                  <a:pos x="95" y="269"/>
                </a:cxn>
                <a:cxn ang="0">
                  <a:pos x="154" y="254"/>
                </a:cxn>
                <a:cxn ang="0">
                  <a:pos x="243" y="226"/>
                </a:cxn>
                <a:cxn ang="0">
                  <a:pos x="297" y="196"/>
                </a:cxn>
                <a:cxn ang="0">
                  <a:pos x="350" y="175"/>
                </a:cxn>
                <a:cxn ang="0">
                  <a:pos x="368" y="167"/>
                </a:cxn>
                <a:cxn ang="0">
                  <a:pos x="356" y="36"/>
                </a:cxn>
              </a:cxnLst>
              <a:rect l="0" t="0" r="r" b="b"/>
              <a:pathLst>
                <a:path w="369" h="313">
                  <a:moveTo>
                    <a:pt x="356" y="36"/>
                  </a:moveTo>
                  <a:lnTo>
                    <a:pt x="356" y="0"/>
                  </a:lnTo>
                  <a:lnTo>
                    <a:pt x="279" y="7"/>
                  </a:lnTo>
                  <a:lnTo>
                    <a:pt x="208" y="36"/>
                  </a:lnTo>
                  <a:lnTo>
                    <a:pt x="154" y="51"/>
                  </a:lnTo>
                  <a:lnTo>
                    <a:pt x="83" y="87"/>
                  </a:lnTo>
                  <a:lnTo>
                    <a:pt x="71" y="131"/>
                  </a:lnTo>
                  <a:lnTo>
                    <a:pt x="65" y="146"/>
                  </a:lnTo>
                  <a:lnTo>
                    <a:pt x="53" y="196"/>
                  </a:lnTo>
                  <a:lnTo>
                    <a:pt x="18" y="240"/>
                  </a:lnTo>
                  <a:lnTo>
                    <a:pt x="0" y="269"/>
                  </a:lnTo>
                  <a:lnTo>
                    <a:pt x="47" y="312"/>
                  </a:lnTo>
                  <a:lnTo>
                    <a:pt x="95" y="269"/>
                  </a:lnTo>
                  <a:lnTo>
                    <a:pt x="154" y="254"/>
                  </a:lnTo>
                  <a:lnTo>
                    <a:pt x="243" y="226"/>
                  </a:lnTo>
                  <a:lnTo>
                    <a:pt x="297" y="196"/>
                  </a:lnTo>
                  <a:lnTo>
                    <a:pt x="350" y="175"/>
                  </a:lnTo>
                  <a:lnTo>
                    <a:pt x="368" y="167"/>
                  </a:lnTo>
                  <a:lnTo>
                    <a:pt x="356" y="36"/>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2" name="Freeform 138"/>
            <p:cNvSpPr>
              <a:spLocks/>
            </p:cNvSpPr>
            <p:nvPr/>
          </p:nvSpPr>
          <p:spPr bwMode="auto">
            <a:xfrm>
              <a:off x="2781" y="1644"/>
              <a:ext cx="454" cy="427"/>
            </a:xfrm>
            <a:custGeom>
              <a:avLst/>
              <a:gdLst/>
              <a:ahLst/>
              <a:cxnLst>
                <a:cxn ang="0">
                  <a:pos x="9" y="325"/>
                </a:cxn>
                <a:cxn ang="0">
                  <a:pos x="0" y="403"/>
                </a:cxn>
                <a:cxn ang="0">
                  <a:pos x="17" y="426"/>
                </a:cxn>
                <a:cxn ang="0">
                  <a:pos x="119" y="388"/>
                </a:cxn>
                <a:cxn ang="0">
                  <a:pos x="157" y="373"/>
                </a:cxn>
                <a:cxn ang="0">
                  <a:pos x="229" y="338"/>
                </a:cxn>
                <a:cxn ang="0">
                  <a:pos x="306" y="302"/>
                </a:cxn>
                <a:cxn ang="0">
                  <a:pos x="347" y="272"/>
                </a:cxn>
                <a:cxn ang="0">
                  <a:pos x="453" y="190"/>
                </a:cxn>
                <a:cxn ang="0">
                  <a:pos x="360" y="215"/>
                </a:cxn>
                <a:cxn ang="0">
                  <a:pos x="353" y="215"/>
                </a:cxn>
                <a:cxn ang="0">
                  <a:pos x="324" y="215"/>
                </a:cxn>
                <a:cxn ang="0">
                  <a:pos x="277" y="215"/>
                </a:cxn>
                <a:cxn ang="0">
                  <a:pos x="233" y="200"/>
                </a:cxn>
                <a:cxn ang="0">
                  <a:pos x="174" y="180"/>
                </a:cxn>
                <a:cxn ang="0">
                  <a:pos x="148" y="154"/>
                </a:cxn>
                <a:cxn ang="0">
                  <a:pos x="128" y="120"/>
                </a:cxn>
                <a:cxn ang="0">
                  <a:pos x="110" y="76"/>
                </a:cxn>
                <a:cxn ang="0">
                  <a:pos x="101" y="0"/>
                </a:cxn>
                <a:cxn ang="0">
                  <a:pos x="59" y="10"/>
                </a:cxn>
                <a:cxn ang="0">
                  <a:pos x="34" y="58"/>
                </a:cxn>
                <a:cxn ang="0">
                  <a:pos x="17" y="142"/>
                </a:cxn>
                <a:cxn ang="0">
                  <a:pos x="15" y="98"/>
                </a:cxn>
                <a:cxn ang="0">
                  <a:pos x="15" y="172"/>
                </a:cxn>
                <a:cxn ang="0">
                  <a:pos x="30" y="226"/>
                </a:cxn>
                <a:cxn ang="0">
                  <a:pos x="38" y="282"/>
                </a:cxn>
                <a:cxn ang="0">
                  <a:pos x="13" y="322"/>
                </a:cxn>
                <a:cxn ang="0">
                  <a:pos x="0" y="353"/>
                </a:cxn>
                <a:cxn ang="0">
                  <a:pos x="9" y="325"/>
                </a:cxn>
              </a:cxnLst>
              <a:rect l="0" t="0" r="r" b="b"/>
              <a:pathLst>
                <a:path w="454" h="427">
                  <a:moveTo>
                    <a:pt x="9" y="325"/>
                  </a:moveTo>
                  <a:lnTo>
                    <a:pt x="0" y="403"/>
                  </a:lnTo>
                  <a:lnTo>
                    <a:pt x="17" y="426"/>
                  </a:lnTo>
                  <a:lnTo>
                    <a:pt x="119" y="388"/>
                  </a:lnTo>
                  <a:lnTo>
                    <a:pt x="157" y="373"/>
                  </a:lnTo>
                  <a:lnTo>
                    <a:pt x="229" y="338"/>
                  </a:lnTo>
                  <a:lnTo>
                    <a:pt x="306" y="302"/>
                  </a:lnTo>
                  <a:lnTo>
                    <a:pt x="347" y="272"/>
                  </a:lnTo>
                  <a:lnTo>
                    <a:pt x="453" y="190"/>
                  </a:lnTo>
                  <a:lnTo>
                    <a:pt x="360" y="215"/>
                  </a:lnTo>
                  <a:lnTo>
                    <a:pt x="353" y="215"/>
                  </a:lnTo>
                  <a:lnTo>
                    <a:pt x="324" y="215"/>
                  </a:lnTo>
                  <a:lnTo>
                    <a:pt x="277" y="215"/>
                  </a:lnTo>
                  <a:lnTo>
                    <a:pt x="233" y="200"/>
                  </a:lnTo>
                  <a:lnTo>
                    <a:pt x="174" y="180"/>
                  </a:lnTo>
                  <a:lnTo>
                    <a:pt x="148" y="154"/>
                  </a:lnTo>
                  <a:lnTo>
                    <a:pt x="128" y="120"/>
                  </a:lnTo>
                  <a:lnTo>
                    <a:pt x="110" y="76"/>
                  </a:lnTo>
                  <a:lnTo>
                    <a:pt x="101" y="0"/>
                  </a:lnTo>
                  <a:lnTo>
                    <a:pt x="59" y="10"/>
                  </a:lnTo>
                  <a:lnTo>
                    <a:pt x="34" y="58"/>
                  </a:lnTo>
                  <a:lnTo>
                    <a:pt x="17" y="142"/>
                  </a:lnTo>
                  <a:lnTo>
                    <a:pt x="15" y="98"/>
                  </a:lnTo>
                  <a:lnTo>
                    <a:pt x="15" y="172"/>
                  </a:lnTo>
                  <a:lnTo>
                    <a:pt x="30" y="226"/>
                  </a:lnTo>
                  <a:lnTo>
                    <a:pt x="38" y="282"/>
                  </a:lnTo>
                  <a:lnTo>
                    <a:pt x="13" y="322"/>
                  </a:lnTo>
                  <a:lnTo>
                    <a:pt x="0" y="353"/>
                  </a:lnTo>
                  <a:lnTo>
                    <a:pt x="9" y="325"/>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3" name="Freeform 139"/>
            <p:cNvSpPr>
              <a:spLocks/>
            </p:cNvSpPr>
            <p:nvPr/>
          </p:nvSpPr>
          <p:spPr bwMode="auto">
            <a:xfrm>
              <a:off x="2363" y="1713"/>
              <a:ext cx="446" cy="263"/>
            </a:xfrm>
            <a:custGeom>
              <a:avLst/>
              <a:gdLst/>
              <a:ahLst/>
              <a:cxnLst>
                <a:cxn ang="0">
                  <a:pos x="410" y="0"/>
                </a:cxn>
                <a:cxn ang="0">
                  <a:pos x="362" y="0"/>
                </a:cxn>
                <a:cxn ang="0">
                  <a:pos x="315" y="22"/>
                </a:cxn>
                <a:cxn ang="0">
                  <a:pos x="244" y="35"/>
                </a:cxn>
                <a:cxn ang="0">
                  <a:pos x="213" y="51"/>
                </a:cxn>
                <a:cxn ang="0">
                  <a:pos x="159" y="55"/>
                </a:cxn>
                <a:cxn ang="0">
                  <a:pos x="104" y="75"/>
                </a:cxn>
                <a:cxn ang="0">
                  <a:pos x="66" y="96"/>
                </a:cxn>
                <a:cxn ang="0">
                  <a:pos x="35" y="124"/>
                </a:cxn>
                <a:cxn ang="0">
                  <a:pos x="0" y="153"/>
                </a:cxn>
                <a:cxn ang="0">
                  <a:pos x="0" y="190"/>
                </a:cxn>
                <a:cxn ang="0">
                  <a:pos x="28" y="223"/>
                </a:cxn>
                <a:cxn ang="0">
                  <a:pos x="53" y="233"/>
                </a:cxn>
                <a:cxn ang="0">
                  <a:pos x="77" y="255"/>
                </a:cxn>
                <a:cxn ang="0">
                  <a:pos x="83" y="262"/>
                </a:cxn>
                <a:cxn ang="0">
                  <a:pos x="184" y="219"/>
                </a:cxn>
                <a:cxn ang="0">
                  <a:pos x="237" y="204"/>
                </a:cxn>
                <a:cxn ang="0">
                  <a:pos x="297" y="175"/>
                </a:cxn>
                <a:cxn ang="0">
                  <a:pos x="332" y="168"/>
                </a:cxn>
                <a:cxn ang="0">
                  <a:pos x="362" y="146"/>
                </a:cxn>
                <a:cxn ang="0">
                  <a:pos x="404" y="139"/>
                </a:cxn>
                <a:cxn ang="0">
                  <a:pos x="443" y="121"/>
                </a:cxn>
                <a:cxn ang="0">
                  <a:pos x="445" y="88"/>
                </a:cxn>
                <a:cxn ang="0">
                  <a:pos x="445" y="51"/>
                </a:cxn>
                <a:cxn ang="0">
                  <a:pos x="445" y="22"/>
                </a:cxn>
                <a:cxn ang="0">
                  <a:pos x="410" y="0"/>
                </a:cxn>
              </a:cxnLst>
              <a:rect l="0" t="0" r="r" b="b"/>
              <a:pathLst>
                <a:path w="446" h="263">
                  <a:moveTo>
                    <a:pt x="410" y="0"/>
                  </a:moveTo>
                  <a:lnTo>
                    <a:pt x="362" y="0"/>
                  </a:lnTo>
                  <a:lnTo>
                    <a:pt x="315" y="22"/>
                  </a:lnTo>
                  <a:lnTo>
                    <a:pt x="244" y="35"/>
                  </a:lnTo>
                  <a:lnTo>
                    <a:pt x="213" y="51"/>
                  </a:lnTo>
                  <a:lnTo>
                    <a:pt x="159" y="55"/>
                  </a:lnTo>
                  <a:lnTo>
                    <a:pt x="104" y="75"/>
                  </a:lnTo>
                  <a:lnTo>
                    <a:pt x="66" y="96"/>
                  </a:lnTo>
                  <a:lnTo>
                    <a:pt x="35" y="124"/>
                  </a:lnTo>
                  <a:lnTo>
                    <a:pt x="0" y="153"/>
                  </a:lnTo>
                  <a:lnTo>
                    <a:pt x="0" y="190"/>
                  </a:lnTo>
                  <a:lnTo>
                    <a:pt x="28" y="223"/>
                  </a:lnTo>
                  <a:lnTo>
                    <a:pt x="53" y="233"/>
                  </a:lnTo>
                  <a:lnTo>
                    <a:pt x="77" y="255"/>
                  </a:lnTo>
                  <a:lnTo>
                    <a:pt x="83" y="262"/>
                  </a:lnTo>
                  <a:lnTo>
                    <a:pt x="184" y="219"/>
                  </a:lnTo>
                  <a:lnTo>
                    <a:pt x="237" y="204"/>
                  </a:lnTo>
                  <a:lnTo>
                    <a:pt x="297" y="175"/>
                  </a:lnTo>
                  <a:lnTo>
                    <a:pt x="332" y="168"/>
                  </a:lnTo>
                  <a:lnTo>
                    <a:pt x="362" y="146"/>
                  </a:lnTo>
                  <a:lnTo>
                    <a:pt x="404" y="139"/>
                  </a:lnTo>
                  <a:lnTo>
                    <a:pt x="443" y="121"/>
                  </a:lnTo>
                  <a:lnTo>
                    <a:pt x="445" y="88"/>
                  </a:lnTo>
                  <a:lnTo>
                    <a:pt x="445" y="51"/>
                  </a:lnTo>
                  <a:lnTo>
                    <a:pt x="445" y="22"/>
                  </a:lnTo>
                  <a:lnTo>
                    <a:pt x="41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4" name="Freeform 140"/>
            <p:cNvSpPr>
              <a:spLocks/>
            </p:cNvSpPr>
            <p:nvPr/>
          </p:nvSpPr>
          <p:spPr bwMode="auto">
            <a:xfrm>
              <a:off x="2090" y="2164"/>
              <a:ext cx="386" cy="209"/>
            </a:xfrm>
            <a:custGeom>
              <a:avLst/>
              <a:gdLst/>
              <a:ahLst/>
              <a:cxnLst>
                <a:cxn ang="0">
                  <a:pos x="320" y="0"/>
                </a:cxn>
                <a:cxn ang="0">
                  <a:pos x="254" y="20"/>
                </a:cxn>
                <a:cxn ang="0">
                  <a:pos x="204" y="30"/>
                </a:cxn>
                <a:cxn ang="0">
                  <a:pos x="115" y="76"/>
                </a:cxn>
                <a:cxn ang="0">
                  <a:pos x="76" y="80"/>
                </a:cxn>
                <a:cxn ang="0">
                  <a:pos x="0" y="88"/>
                </a:cxn>
                <a:cxn ang="0">
                  <a:pos x="0" y="110"/>
                </a:cxn>
                <a:cxn ang="0">
                  <a:pos x="17" y="183"/>
                </a:cxn>
                <a:cxn ang="0">
                  <a:pos x="68" y="208"/>
                </a:cxn>
                <a:cxn ang="0">
                  <a:pos x="115" y="208"/>
                </a:cxn>
                <a:cxn ang="0">
                  <a:pos x="204" y="188"/>
                </a:cxn>
                <a:cxn ang="0">
                  <a:pos x="290" y="161"/>
                </a:cxn>
                <a:cxn ang="0">
                  <a:pos x="348" y="102"/>
                </a:cxn>
                <a:cxn ang="0">
                  <a:pos x="368" y="58"/>
                </a:cxn>
                <a:cxn ang="0">
                  <a:pos x="380" y="51"/>
                </a:cxn>
                <a:cxn ang="0">
                  <a:pos x="385" y="44"/>
                </a:cxn>
                <a:cxn ang="0">
                  <a:pos x="320" y="0"/>
                </a:cxn>
              </a:cxnLst>
              <a:rect l="0" t="0" r="r" b="b"/>
              <a:pathLst>
                <a:path w="386" h="209">
                  <a:moveTo>
                    <a:pt x="320" y="0"/>
                  </a:moveTo>
                  <a:lnTo>
                    <a:pt x="254" y="20"/>
                  </a:lnTo>
                  <a:lnTo>
                    <a:pt x="204" y="30"/>
                  </a:lnTo>
                  <a:lnTo>
                    <a:pt x="115" y="76"/>
                  </a:lnTo>
                  <a:lnTo>
                    <a:pt x="76" y="80"/>
                  </a:lnTo>
                  <a:lnTo>
                    <a:pt x="0" y="88"/>
                  </a:lnTo>
                  <a:lnTo>
                    <a:pt x="0" y="110"/>
                  </a:lnTo>
                  <a:lnTo>
                    <a:pt x="17" y="183"/>
                  </a:lnTo>
                  <a:lnTo>
                    <a:pt x="68" y="208"/>
                  </a:lnTo>
                  <a:lnTo>
                    <a:pt x="115" y="208"/>
                  </a:lnTo>
                  <a:lnTo>
                    <a:pt x="204" y="188"/>
                  </a:lnTo>
                  <a:lnTo>
                    <a:pt x="290" y="161"/>
                  </a:lnTo>
                  <a:lnTo>
                    <a:pt x="348" y="102"/>
                  </a:lnTo>
                  <a:lnTo>
                    <a:pt x="368" y="58"/>
                  </a:lnTo>
                  <a:lnTo>
                    <a:pt x="380" y="51"/>
                  </a:lnTo>
                  <a:lnTo>
                    <a:pt x="385" y="44"/>
                  </a:lnTo>
                  <a:lnTo>
                    <a:pt x="32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5" name="Freeform 141"/>
            <p:cNvSpPr>
              <a:spLocks/>
            </p:cNvSpPr>
            <p:nvPr/>
          </p:nvSpPr>
          <p:spPr bwMode="auto">
            <a:xfrm>
              <a:off x="2404" y="1189"/>
              <a:ext cx="327" cy="555"/>
            </a:xfrm>
            <a:custGeom>
              <a:avLst/>
              <a:gdLst/>
              <a:ahLst/>
              <a:cxnLst>
                <a:cxn ang="0">
                  <a:pos x="155" y="0"/>
                </a:cxn>
                <a:cxn ang="0">
                  <a:pos x="60" y="29"/>
                </a:cxn>
                <a:cxn ang="0">
                  <a:pos x="18" y="66"/>
                </a:cxn>
                <a:cxn ang="0">
                  <a:pos x="18" y="88"/>
                </a:cxn>
                <a:cxn ang="0">
                  <a:pos x="6" y="146"/>
                </a:cxn>
                <a:cxn ang="0">
                  <a:pos x="0" y="189"/>
                </a:cxn>
                <a:cxn ang="0">
                  <a:pos x="0" y="211"/>
                </a:cxn>
                <a:cxn ang="0">
                  <a:pos x="6" y="255"/>
                </a:cxn>
                <a:cxn ang="0">
                  <a:pos x="6" y="255"/>
                </a:cxn>
                <a:cxn ang="0">
                  <a:pos x="34" y="279"/>
                </a:cxn>
                <a:cxn ang="0">
                  <a:pos x="60" y="291"/>
                </a:cxn>
                <a:cxn ang="0">
                  <a:pos x="83" y="313"/>
                </a:cxn>
                <a:cxn ang="0">
                  <a:pos x="101" y="364"/>
                </a:cxn>
                <a:cxn ang="0">
                  <a:pos x="101" y="423"/>
                </a:cxn>
                <a:cxn ang="0">
                  <a:pos x="106" y="477"/>
                </a:cxn>
                <a:cxn ang="0">
                  <a:pos x="167" y="503"/>
                </a:cxn>
                <a:cxn ang="0">
                  <a:pos x="190" y="517"/>
                </a:cxn>
                <a:cxn ang="0">
                  <a:pos x="190" y="546"/>
                </a:cxn>
                <a:cxn ang="0">
                  <a:pos x="216" y="554"/>
                </a:cxn>
                <a:cxn ang="0">
                  <a:pos x="284" y="554"/>
                </a:cxn>
                <a:cxn ang="0">
                  <a:pos x="326" y="523"/>
                </a:cxn>
                <a:cxn ang="0">
                  <a:pos x="285" y="488"/>
                </a:cxn>
                <a:cxn ang="0">
                  <a:pos x="285" y="430"/>
                </a:cxn>
                <a:cxn ang="0">
                  <a:pos x="285" y="357"/>
                </a:cxn>
                <a:cxn ang="0">
                  <a:pos x="280" y="239"/>
                </a:cxn>
                <a:cxn ang="0">
                  <a:pos x="250" y="211"/>
                </a:cxn>
                <a:cxn ang="0">
                  <a:pos x="220" y="139"/>
                </a:cxn>
                <a:cxn ang="0">
                  <a:pos x="214" y="66"/>
                </a:cxn>
                <a:cxn ang="0">
                  <a:pos x="190" y="37"/>
                </a:cxn>
                <a:cxn ang="0">
                  <a:pos x="190" y="37"/>
                </a:cxn>
                <a:cxn ang="0">
                  <a:pos x="155" y="0"/>
                </a:cxn>
              </a:cxnLst>
              <a:rect l="0" t="0" r="r" b="b"/>
              <a:pathLst>
                <a:path w="327" h="555">
                  <a:moveTo>
                    <a:pt x="155" y="0"/>
                  </a:moveTo>
                  <a:lnTo>
                    <a:pt x="60" y="29"/>
                  </a:lnTo>
                  <a:lnTo>
                    <a:pt x="18" y="66"/>
                  </a:lnTo>
                  <a:lnTo>
                    <a:pt x="18" y="88"/>
                  </a:lnTo>
                  <a:lnTo>
                    <a:pt x="6" y="146"/>
                  </a:lnTo>
                  <a:lnTo>
                    <a:pt x="0" y="189"/>
                  </a:lnTo>
                  <a:lnTo>
                    <a:pt x="0" y="211"/>
                  </a:lnTo>
                  <a:lnTo>
                    <a:pt x="6" y="255"/>
                  </a:lnTo>
                  <a:lnTo>
                    <a:pt x="6" y="255"/>
                  </a:lnTo>
                  <a:lnTo>
                    <a:pt x="34" y="279"/>
                  </a:lnTo>
                  <a:lnTo>
                    <a:pt x="60" y="291"/>
                  </a:lnTo>
                  <a:lnTo>
                    <a:pt x="83" y="313"/>
                  </a:lnTo>
                  <a:lnTo>
                    <a:pt x="101" y="364"/>
                  </a:lnTo>
                  <a:lnTo>
                    <a:pt x="101" y="423"/>
                  </a:lnTo>
                  <a:lnTo>
                    <a:pt x="106" y="477"/>
                  </a:lnTo>
                  <a:lnTo>
                    <a:pt x="167" y="503"/>
                  </a:lnTo>
                  <a:lnTo>
                    <a:pt x="190" y="517"/>
                  </a:lnTo>
                  <a:lnTo>
                    <a:pt x="190" y="546"/>
                  </a:lnTo>
                  <a:lnTo>
                    <a:pt x="216" y="554"/>
                  </a:lnTo>
                  <a:lnTo>
                    <a:pt x="284" y="554"/>
                  </a:lnTo>
                  <a:lnTo>
                    <a:pt x="326" y="523"/>
                  </a:lnTo>
                  <a:lnTo>
                    <a:pt x="285" y="488"/>
                  </a:lnTo>
                  <a:lnTo>
                    <a:pt x="285" y="430"/>
                  </a:lnTo>
                  <a:lnTo>
                    <a:pt x="285" y="357"/>
                  </a:lnTo>
                  <a:lnTo>
                    <a:pt x="280" y="239"/>
                  </a:lnTo>
                  <a:lnTo>
                    <a:pt x="250" y="211"/>
                  </a:lnTo>
                  <a:lnTo>
                    <a:pt x="220" y="139"/>
                  </a:lnTo>
                  <a:lnTo>
                    <a:pt x="214" y="66"/>
                  </a:lnTo>
                  <a:lnTo>
                    <a:pt x="190" y="37"/>
                  </a:lnTo>
                  <a:lnTo>
                    <a:pt x="190" y="37"/>
                  </a:lnTo>
                  <a:lnTo>
                    <a:pt x="15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6" name="Freeform 142"/>
            <p:cNvSpPr>
              <a:spLocks/>
            </p:cNvSpPr>
            <p:nvPr/>
          </p:nvSpPr>
          <p:spPr bwMode="auto">
            <a:xfrm>
              <a:off x="2321" y="1706"/>
              <a:ext cx="78" cy="169"/>
            </a:xfrm>
            <a:custGeom>
              <a:avLst/>
              <a:gdLst/>
              <a:ahLst/>
              <a:cxnLst>
                <a:cxn ang="0">
                  <a:pos x="65" y="0"/>
                </a:cxn>
                <a:cxn ang="0">
                  <a:pos x="18" y="29"/>
                </a:cxn>
                <a:cxn ang="0">
                  <a:pos x="0" y="51"/>
                </a:cxn>
                <a:cxn ang="0">
                  <a:pos x="0" y="95"/>
                </a:cxn>
                <a:cxn ang="0">
                  <a:pos x="18" y="160"/>
                </a:cxn>
                <a:cxn ang="0">
                  <a:pos x="35" y="168"/>
                </a:cxn>
                <a:cxn ang="0">
                  <a:pos x="59" y="138"/>
                </a:cxn>
                <a:cxn ang="0">
                  <a:pos x="71" y="124"/>
                </a:cxn>
                <a:cxn ang="0">
                  <a:pos x="77" y="109"/>
                </a:cxn>
                <a:cxn ang="0">
                  <a:pos x="65" y="0"/>
                </a:cxn>
              </a:cxnLst>
              <a:rect l="0" t="0" r="r" b="b"/>
              <a:pathLst>
                <a:path w="78" h="169">
                  <a:moveTo>
                    <a:pt x="65" y="0"/>
                  </a:moveTo>
                  <a:lnTo>
                    <a:pt x="18" y="29"/>
                  </a:lnTo>
                  <a:lnTo>
                    <a:pt x="0" y="51"/>
                  </a:lnTo>
                  <a:lnTo>
                    <a:pt x="0" y="95"/>
                  </a:lnTo>
                  <a:lnTo>
                    <a:pt x="18" y="160"/>
                  </a:lnTo>
                  <a:lnTo>
                    <a:pt x="35" y="168"/>
                  </a:lnTo>
                  <a:lnTo>
                    <a:pt x="59" y="138"/>
                  </a:lnTo>
                  <a:lnTo>
                    <a:pt x="71" y="124"/>
                  </a:lnTo>
                  <a:lnTo>
                    <a:pt x="77" y="109"/>
                  </a:lnTo>
                  <a:lnTo>
                    <a:pt x="6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7" name="Freeform 143"/>
            <p:cNvSpPr>
              <a:spLocks/>
            </p:cNvSpPr>
            <p:nvPr/>
          </p:nvSpPr>
          <p:spPr bwMode="auto">
            <a:xfrm>
              <a:off x="3331" y="1357"/>
              <a:ext cx="173" cy="139"/>
            </a:xfrm>
            <a:custGeom>
              <a:avLst/>
              <a:gdLst/>
              <a:ahLst/>
              <a:cxnLst>
                <a:cxn ang="0">
                  <a:pos x="17" y="7"/>
                </a:cxn>
                <a:cxn ang="0">
                  <a:pos x="11" y="0"/>
                </a:cxn>
                <a:cxn ang="0">
                  <a:pos x="0" y="29"/>
                </a:cxn>
                <a:cxn ang="0">
                  <a:pos x="0" y="65"/>
                </a:cxn>
                <a:cxn ang="0">
                  <a:pos x="17" y="87"/>
                </a:cxn>
                <a:cxn ang="0">
                  <a:pos x="35" y="109"/>
                </a:cxn>
                <a:cxn ang="0">
                  <a:pos x="35" y="109"/>
                </a:cxn>
                <a:cxn ang="0">
                  <a:pos x="77" y="116"/>
                </a:cxn>
                <a:cxn ang="0">
                  <a:pos x="119" y="131"/>
                </a:cxn>
                <a:cxn ang="0">
                  <a:pos x="125" y="131"/>
                </a:cxn>
                <a:cxn ang="0">
                  <a:pos x="137" y="131"/>
                </a:cxn>
                <a:cxn ang="0">
                  <a:pos x="154" y="138"/>
                </a:cxn>
                <a:cxn ang="0">
                  <a:pos x="172" y="109"/>
                </a:cxn>
                <a:cxn ang="0">
                  <a:pos x="137" y="72"/>
                </a:cxn>
                <a:cxn ang="0">
                  <a:pos x="119" y="58"/>
                </a:cxn>
                <a:cxn ang="0">
                  <a:pos x="119" y="58"/>
                </a:cxn>
                <a:cxn ang="0">
                  <a:pos x="17" y="7"/>
                </a:cxn>
              </a:cxnLst>
              <a:rect l="0" t="0" r="r" b="b"/>
              <a:pathLst>
                <a:path w="173" h="139">
                  <a:moveTo>
                    <a:pt x="17" y="7"/>
                  </a:moveTo>
                  <a:lnTo>
                    <a:pt x="11" y="0"/>
                  </a:lnTo>
                  <a:lnTo>
                    <a:pt x="0" y="29"/>
                  </a:lnTo>
                  <a:lnTo>
                    <a:pt x="0" y="65"/>
                  </a:lnTo>
                  <a:lnTo>
                    <a:pt x="17" y="87"/>
                  </a:lnTo>
                  <a:lnTo>
                    <a:pt x="35" y="109"/>
                  </a:lnTo>
                  <a:lnTo>
                    <a:pt x="35" y="109"/>
                  </a:lnTo>
                  <a:lnTo>
                    <a:pt x="77" y="116"/>
                  </a:lnTo>
                  <a:lnTo>
                    <a:pt x="119" y="131"/>
                  </a:lnTo>
                  <a:lnTo>
                    <a:pt x="125" y="131"/>
                  </a:lnTo>
                  <a:lnTo>
                    <a:pt x="137" y="131"/>
                  </a:lnTo>
                  <a:lnTo>
                    <a:pt x="154" y="138"/>
                  </a:lnTo>
                  <a:lnTo>
                    <a:pt x="172" y="109"/>
                  </a:lnTo>
                  <a:lnTo>
                    <a:pt x="137" y="72"/>
                  </a:lnTo>
                  <a:lnTo>
                    <a:pt x="119" y="58"/>
                  </a:lnTo>
                  <a:lnTo>
                    <a:pt x="119" y="58"/>
                  </a:lnTo>
                  <a:lnTo>
                    <a:pt x="17" y="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8" name="Freeform 144"/>
            <p:cNvSpPr>
              <a:spLocks/>
            </p:cNvSpPr>
            <p:nvPr/>
          </p:nvSpPr>
          <p:spPr bwMode="auto">
            <a:xfrm>
              <a:off x="3301" y="1517"/>
              <a:ext cx="214" cy="190"/>
            </a:xfrm>
            <a:custGeom>
              <a:avLst/>
              <a:gdLst/>
              <a:ahLst/>
              <a:cxnLst>
                <a:cxn ang="0">
                  <a:pos x="213" y="68"/>
                </a:cxn>
                <a:cxn ang="0">
                  <a:pos x="143" y="43"/>
                </a:cxn>
                <a:cxn ang="0">
                  <a:pos x="71" y="15"/>
                </a:cxn>
                <a:cxn ang="0">
                  <a:pos x="24" y="0"/>
                </a:cxn>
                <a:cxn ang="0">
                  <a:pos x="0" y="0"/>
                </a:cxn>
                <a:cxn ang="0">
                  <a:pos x="12" y="43"/>
                </a:cxn>
                <a:cxn ang="0">
                  <a:pos x="31" y="68"/>
                </a:cxn>
                <a:cxn ang="0">
                  <a:pos x="65" y="109"/>
                </a:cxn>
                <a:cxn ang="0">
                  <a:pos x="89" y="131"/>
                </a:cxn>
                <a:cxn ang="0">
                  <a:pos x="89" y="160"/>
                </a:cxn>
                <a:cxn ang="0">
                  <a:pos x="107" y="182"/>
                </a:cxn>
                <a:cxn ang="0">
                  <a:pos x="131" y="189"/>
                </a:cxn>
                <a:cxn ang="0">
                  <a:pos x="150" y="149"/>
                </a:cxn>
                <a:cxn ang="0">
                  <a:pos x="175" y="94"/>
                </a:cxn>
                <a:cxn ang="0">
                  <a:pos x="196" y="79"/>
                </a:cxn>
                <a:cxn ang="0">
                  <a:pos x="202" y="43"/>
                </a:cxn>
                <a:cxn ang="0">
                  <a:pos x="202" y="43"/>
                </a:cxn>
                <a:cxn ang="0">
                  <a:pos x="213" y="68"/>
                </a:cxn>
              </a:cxnLst>
              <a:rect l="0" t="0" r="r" b="b"/>
              <a:pathLst>
                <a:path w="214" h="190">
                  <a:moveTo>
                    <a:pt x="213" y="68"/>
                  </a:moveTo>
                  <a:lnTo>
                    <a:pt x="143" y="43"/>
                  </a:lnTo>
                  <a:lnTo>
                    <a:pt x="71" y="15"/>
                  </a:lnTo>
                  <a:lnTo>
                    <a:pt x="24" y="0"/>
                  </a:lnTo>
                  <a:lnTo>
                    <a:pt x="0" y="0"/>
                  </a:lnTo>
                  <a:lnTo>
                    <a:pt x="12" y="43"/>
                  </a:lnTo>
                  <a:lnTo>
                    <a:pt x="31" y="68"/>
                  </a:lnTo>
                  <a:lnTo>
                    <a:pt x="65" y="109"/>
                  </a:lnTo>
                  <a:lnTo>
                    <a:pt x="89" y="131"/>
                  </a:lnTo>
                  <a:lnTo>
                    <a:pt x="89" y="160"/>
                  </a:lnTo>
                  <a:lnTo>
                    <a:pt x="107" y="182"/>
                  </a:lnTo>
                  <a:lnTo>
                    <a:pt x="131" y="189"/>
                  </a:lnTo>
                  <a:lnTo>
                    <a:pt x="150" y="149"/>
                  </a:lnTo>
                  <a:lnTo>
                    <a:pt x="175" y="94"/>
                  </a:lnTo>
                  <a:lnTo>
                    <a:pt x="196" y="79"/>
                  </a:lnTo>
                  <a:lnTo>
                    <a:pt x="202" y="43"/>
                  </a:lnTo>
                  <a:lnTo>
                    <a:pt x="202" y="43"/>
                  </a:lnTo>
                  <a:lnTo>
                    <a:pt x="213" y="6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29" name="Freeform 145"/>
            <p:cNvSpPr>
              <a:spLocks/>
            </p:cNvSpPr>
            <p:nvPr/>
          </p:nvSpPr>
          <p:spPr bwMode="auto">
            <a:xfrm>
              <a:off x="3295" y="1160"/>
              <a:ext cx="388" cy="299"/>
            </a:xfrm>
            <a:custGeom>
              <a:avLst/>
              <a:gdLst/>
              <a:ahLst/>
              <a:cxnLst>
                <a:cxn ang="0">
                  <a:pos x="387" y="248"/>
                </a:cxn>
                <a:cxn ang="0">
                  <a:pos x="387" y="284"/>
                </a:cxn>
                <a:cxn ang="0">
                  <a:pos x="369" y="298"/>
                </a:cxn>
                <a:cxn ang="0">
                  <a:pos x="351" y="298"/>
                </a:cxn>
                <a:cxn ang="0">
                  <a:pos x="339" y="298"/>
                </a:cxn>
                <a:cxn ang="0">
                  <a:pos x="333" y="262"/>
                </a:cxn>
                <a:cxn ang="0">
                  <a:pos x="303" y="262"/>
                </a:cxn>
                <a:cxn ang="0">
                  <a:pos x="273" y="255"/>
                </a:cxn>
                <a:cxn ang="0">
                  <a:pos x="232" y="240"/>
                </a:cxn>
                <a:cxn ang="0">
                  <a:pos x="196" y="218"/>
                </a:cxn>
                <a:cxn ang="0">
                  <a:pos x="131" y="175"/>
                </a:cxn>
                <a:cxn ang="0">
                  <a:pos x="95" y="160"/>
                </a:cxn>
                <a:cxn ang="0">
                  <a:pos x="65" y="146"/>
                </a:cxn>
                <a:cxn ang="0">
                  <a:pos x="30" y="124"/>
                </a:cxn>
                <a:cxn ang="0">
                  <a:pos x="0" y="95"/>
                </a:cxn>
                <a:cxn ang="0">
                  <a:pos x="0" y="0"/>
                </a:cxn>
                <a:cxn ang="0">
                  <a:pos x="42" y="0"/>
                </a:cxn>
                <a:cxn ang="0">
                  <a:pos x="77" y="0"/>
                </a:cxn>
                <a:cxn ang="0">
                  <a:pos x="125" y="73"/>
                </a:cxn>
                <a:cxn ang="0">
                  <a:pos x="202" y="110"/>
                </a:cxn>
                <a:cxn ang="0">
                  <a:pos x="255" y="124"/>
                </a:cxn>
                <a:cxn ang="0">
                  <a:pos x="315" y="153"/>
                </a:cxn>
                <a:cxn ang="0">
                  <a:pos x="381" y="218"/>
                </a:cxn>
                <a:cxn ang="0">
                  <a:pos x="381" y="218"/>
                </a:cxn>
                <a:cxn ang="0">
                  <a:pos x="387" y="248"/>
                </a:cxn>
              </a:cxnLst>
              <a:rect l="0" t="0" r="r" b="b"/>
              <a:pathLst>
                <a:path w="388" h="299">
                  <a:moveTo>
                    <a:pt x="387" y="248"/>
                  </a:moveTo>
                  <a:lnTo>
                    <a:pt x="387" y="284"/>
                  </a:lnTo>
                  <a:lnTo>
                    <a:pt x="369" y="298"/>
                  </a:lnTo>
                  <a:lnTo>
                    <a:pt x="351" y="298"/>
                  </a:lnTo>
                  <a:lnTo>
                    <a:pt x="339" y="298"/>
                  </a:lnTo>
                  <a:lnTo>
                    <a:pt x="333" y="262"/>
                  </a:lnTo>
                  <a:lnTo>
                    <a:pt x="303" y="262"/>
                  </a:lnTo>
                  <a:lnTo>
                    <a:pt x="273" y="255"/>
                  </a:lnTo>
                  <a:lnTo>
                    <a:pt x="232" y="240"/>
                  </a:lnTo>
                  <a:lnTo>
                    <a:pt x="196" y="218"/>
                  </a:lnTo>
                  <a:lnTo>
                    <a:pt x="131" y="175"/>
                  </a:lnTo>
                  <a:lnTo>
                    <a:pt x="95" y="160"/>
                  </a:lnTo>
                  <a:lnTo>
                    <a:pt x="65" y="146"/>
                  </a:lnTo>
                  <a:lnTo>
                    <a:pt x="30" y="124"/>
                  </a:lnTo>
                  <a:lnTo>
                    <a:pt x="0" y="95"/>
                  </a:lnTo>
                  <a:lnTo>
                    <a:pt x="0" y="0"/>
                  </a:lnTo>
                  <a:lnTo>
                    <a:pt x="42" y="0"/>
                  </a:lnTo>
                  <a:lnTo>
                    <a:pt x="77" y="0"/>
                  </a:lnTo>
                  <a:lnTo>
                    <a:pt x="125" y="73"/>
                  </a:lnTo>
                  <a:lnTo>
                    <a:pt x="202" y="110"/>
                  </a:lnTo>
                  <a:lnTo>
                    <a:pt x="255" y="124"/>
                  </a:lnTo>
                  <a:lnTo>
                    <a:pt x="315" y="153"/>
                  </a:lnTo>
                  <a:lnTo>
                    <a:pt x="381" y="218"/>
                  </a:lnTo>
                  <a:lnTo>
                    <a:pt x="381" y="218"/>
                  </a:lnTo>
                  <a:lnTo>
                    <a:pt x="387" y="24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0" name="Freeform 146"/>
            <p:cNvSpPr>
              <a:spLocks/>
            </p:cNvSpPr>
            <p:nvPr/>
          </p:nvSpPr>
          <p:spPr bwMode="auto">
            <a:xfrm>
              <a:off x="2916" y="1247"/>
              <a:ext cx="267" cy="573"/>
            </a:xfrm>
            <a:custGeom>
              <a:avLst/>
              <a:gdLst/>
              <a:ahLst/>
              <a:cxnLst>
                <a:cxn ang="0">
                  <a:pos x="266" y="51"/>
                </a:cxn>
                <a:cxn ang="0">
                  <a:pos x="189" y="0"/>
                </a:cxn>
                <a:cxn ang="0">
                  <a:pos x="142" y="0"/>
                </a:cxn>
                <a:cxn ang="0">
                  <a:pos x="118" y="0"/>
                </a:cxn>
                <a:cxn ang="0">
                  <a:pos x="73" y="64"/>
                </a:cxn>
                <a:cxn ang="0">
                  <a:pos x="60" y="89"/>
                </a:cxn>
                <a:cxn ang="0">
                  <a:pos x="118" y="182"/>
                </a:cxn>
                <a:cxn ang="0">
                  <a:pos x="102" y="283"/>
                </a:cxn>
                <a:cxn ang="0">
                  <a:pos x="70" y="430"/>
                </a:cxn>
                <a:cxn ang="0">
                  <a:pos x="0" y="445"/>
                </a:cxn>
                <a:cxn ang="0">
                  <a:pos x="18" y="496"/>
                </a:cxn>
                <a:cxn ang="0">
                  <a:pos x="64" y="525"/>
                </a:cxn>
                <a:cxn ang="0">
                  <a:pos x="94" y="532"/>
                </a:cxn>
                <a:cxn ang="0">
                  <a:pos x="106" y="539"/>
                </a:cxn>
                <a:cxn ang="0">
                  <a:pos x="130" y="547"/>
                </a:cxn>
                <a:cxn ang="0">
                  <a:pos x="148" y="547"/>
                </a:cxn>
                <a:cxn ang="0">
                  <a:pos x="189" y="547"/>
                </a:cxn>
                <a:cxn ang="0">
                  <a:pos x="225" y="572"/>
                </a:cxn>
                <a:cxn ang="0">
                  <a:pos x="255" y="475"/>
                </a:cxn>
                <a:cxn ang="0">
                  <a:pos x="213" y="452"/>
                </a:cxn>
                <a:cxn ang="0">
                  <a:pos x="204" y="384"/>
                </a:cxn>
                <a:cxn ang="0">
                  <a:pos x="204" y="298"/>
                </a:cxn>
                <a:cxn ang="0">
                  <a:pos x="242" y="197"/>
                </a:cxn>
                <a:cxn ang="0">
                  <a:pos x="260" y="146"/>
                </a:cxn>
                <a:cxn ang="0">
                  <a:pos x="260" y="131"/>
                </a:cxn>
                <a:cxn ang="0">
                  <a:pos x="266" y="51"/>
                </a:cxn>
              </a:cxnLst>
              <a:rect l="0" t="0" r="r" b="b"/>
              <a:pathLst>
                <a:path w="267" h="573">
                  <a:moveTo>
                    <a:pt x="266" y="51"/>
                  </a:moveTo>
                  <a:lnTo>
                    <a:pt x="189" y="0"/>
                  </a:lnTo>
                  <a:lnTo>
                    <a:pt x="142" y="0"/>
                  </a:lnTo>
                  <a:lnTo>
                    <a:pt x="118" y="0"/>
                  </a:lnTo>
                  <a:lnTo>
                    <a:pt x="73" y="64"/>
                  </a:lnTo>
                  <a:lnTo>
                    <a:pt x="60" y="89"/>
                  </a:lnTo>
                  <a:lnTo>
                    <a:pt x="118" y="182"/>
                  </a:lnTo>
                  <a:lnTo>
                    <a:pt x="102" y="283"/>
                  </a:lnTo>
                  <a:lnTo>
                    <a:pt x="70" y="430"/>
                  </a:lnTo>
                  <a:lnTo>
                    <a:pt x="0" y="445"/>
                  </a:lnTo>
                  <a:lnTo>
                    <a:pt x="18" y="496"/>
                  </a:lnTo>
                  <a:lnTo>
                    <a:pt x="64" y="525"/>
                  </a:lnTo>
                  <a:lnTo>
                    <a:pt x="94" y="532"/>
                  </a:lnTo>
                  <a:lnTo>
                    <a:pt x="106" y="539"/>
                  </a:lnTo>
                  <a:lnTo>
                    <a:pt x="130" y="547"/>
                  </a:lnTo>
                  <a:lnTo>
                    <a:pt x="148" y="547"/>
                  </a:lnTo>
                  <a:lnTo>
                    <a:pt x="189" y="547"/>
                  </a:lnTo>
                  <a:lnTo>
                    <a:pt x="225" y="572"/>
                  </a:lnTo>
                  <a:lnTo>
                    <a:pt x="255" y="475"/>
                  </a:lnTo>
                  <a:lnTo>
                    <a:pt x="213" y="452"/>
                  </a:lnTo>
                  <a:lnTo>
                    <a:pt x="204" y="384"/>
                  </a:lnTo>
                  <a:lnTo>
                    <a:pt x="204" y="298"/>
                  </a:lnTo>
                  <a:lnTo>
                    <a:pt x="242" y="197"/>
                  </a:lnTo>
                  <a:lnTo>
                    <a:pt x="260" y="146"/>
                  </a:lnTo>
                  <a:lnTo>
                    <a:pt x="260" y="131"/>
                  </a:lnTo>
                  <a:lnTo>
                    <a:pt x="266" y="51"/>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1" name="Freeform 147"/>
            <p:cNvSpPr>
              <a:spLocks/>
            </p:cNvSpPr>
            <p:nvPr/>
          </p:nvSpPr>
          <p:spPr bwMode="auto">
            <a:xfrm>
              <a:off x="3175" y="1306"/>
              <a:ext cx="175" cy="331"/>
            </a:xfrm>
            <a:custGeom>
              <a:avLst/>
              <a:gdLst/>
              <a:ahLst/>
              <a:cxnLst>
                <a:cxn ang="0">
                  <a:pos x="108" y="0"/>
                </a:cxn>
                <a:cxn ang="0">
                  <a:pos x="91" y="0"/>
                </a:cxn>
                <a:cxn ang="0">
                  <a:pos x="73" y="44"/>
                </a:cxn>
                <a:cxn ang="0">
                  <a:pos x="79" y="87"/>
                </a:cxn>
                <a:cxn ang="0">
                  <a:pos x="43" y="152"/>
                </a:cxn>
                <a:cxn ang="0">
                  <a:pos x="17" y="224"/>
                </a:cxn>
                <a:cxn ang="0">
                  <a:pos x="5" y="264"/>
                </a:cxn>
                <a:cxn ang="0">
                  <a:pos x="0" y="330"/>
                </a:cxn>
                <a:cxn ang="0">
                  <a:pos x="31" y="327"/>
                </a:cxn>
                <a:cxn ang="0">
                  <a:pos x="72" y="295"/>
                </a:cxn>
                <a:cxn ang="0">
                  <a:pos x="108" y="276"/>
                </a:cxn>
                <a:cxn ang="0">
                  <a:pos x="132" y="276"/>
                </a:cxn>
                <a:cxn ang="0">
                  <a:pos x="144" y="254"/>
                </a:cxn>
                <a:cxn ang="0">
                  <a:pos x="153" y="213"/>
                </a:cxn>
                <a:cxn ang="0">
                  <a:pos x="165" y="173"/>
                </a:cxn>
                <a:cxn ang="0">
                  <a:pos x="174" y="132"/>
                </a:cxn>
                <a:cxn ang="0">
                  <a:pos x="144" y="94"/>
                </a:cxn>
                <a:cxn ang="0">
                  <a:pos x="170" y="40"/>
                </a:cxn>
                <a:cxn ang="0">
                  <a:pos x="140" y="36"/>
                </a:cxn>
                <a:cxn ang="0">
                  <a:pos x="108" y="0"/>
                </a:cxn>
              </a:cxnLst>
              <a:rect l="0" t="0" r="r" b="b"/>
              <a:pathLst>
                <a:path w="175" h="331">
                  <a:moveTo>
                    <a:pt x="108" y="0"/>
                  </a:moveTo>
                  <a:lnTo>
                    <a:pt x="91" y="0"/>
                  </a:lnTo>
                  <a:lnTo>
                    <a:pt x="73" y="44"/>
                  </a:lnTo>
                  <a:lnTo>
                    <a:pt x="79" y="87"/>
                  </a:lnTo>
                  <a:lnTo>
                    <a:pt x="43" y="152"/>
                  </a:lnTo>
                  <a:lnTo>
                    <a:pt x="17" y="224"/>
                  </a:lnTo>
                  <a:lnTo>
                    <a:pt x="5" y="264"/>
                  </a:lnTo>
                  <a:lnTo>
                    <a:pt x="0" y="330"/>
                  </a:lnTo>
                  <a:lnTo>
                    <a:pt x="31" y="327"/>
                  </a:lnTo>
                  <a:lnTo>
                    <a:pt x="72" y="295"/>
                  </a:lnTo>
                  <a:lnTo>
                    <a:pt x="108" y="276"/>
                  </a:lnTo>
                  <a:lnTo>
                    <a:pt x="132" y="276"/>
                  </a:lnTo>
                  <a:lnTo>
                    <a:pt x="144" y="254"/>
                  </a:lnTo>
                  <a:lnTo>
                    <a:pt x="153" y="213"/>
                  </a:lnTo>
                  <a:lnTo>
                    <a:pt x="165" y="173"/>
                  </a:lnTo>
                  <a:lnTo>
                    <a:pt x="174" y="132"/>
                  </a:lnTo>
                  <a:lnTo>
                    <a:pt x="144" y="94"/>
                  </a:lnTo>
                  <a:lnTo>
                    <a:pt x="170" y="40"/>
                  </a:lnTo>
                  <a:lnTo>
                    <a:pt x="140" y="36"/>
                  </a:lnTo>
                  <a:lnTo>
                    <a:pt x="108"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2" name="Freeform 148"/>
            <p:cNvSpPr>
              <a:spLocks/>
            </p:cNvSpPr>
            <p:nvPr/>
          </p:nvSpPr>
          <p:spPr bwMode="auto">
            <a:xfrm>
              <a:off x="3052" y="1066"/>
              <a:ext cx="250" cy="234"/>
            </a:xfrm>
            <a:custGeom>
              <a:avLst/>
              <a:gdLst/>
              <a:ahLst/>
              <a:cxnLst>
                <a:cxn ang="0">
                  <a:pos x="100" y="7"/>
                </a:cxn>
                <a:cxn ang="0">
                  <a:pos x="82" y="7"/>
                </a:cxn>
                <a:cxn ang="0">
                  <a:pos x="47" y="7"/>
                </a:cxn>
                <a:cxn ang="0">
                  <a:pos x="6" y="7"/>
                </a:cxn>
                <a:cxn ang="0">
                  <a:pos x="0" y="50"/>
                </a:cxn>
                <a:cxn ang="0">
                  <a:pos x="0" y="116"/>
                </a:cxn>
                <a:cxn ang="0">
                  <a:pos x="0" y="130"/>
                </a:cxn>
                <a:cxn ang="0">
                  <a:pos x="29" y="174"/>
                </a:cxn>
                <a:cxn ang="0">
                  <a:pos x="59" y="189"/>
                </a:cxn>
                <a:cxn ang="0">
                  <a:pos x="82" y="204"/>
                </a:cxn>
                <a:cxn ang="0">
                  <a:pos x="142" y="211"/>
                </a:cxn>
                <a:cxn ang="0">
                  <a:pos x="172" y="233"/>
                </a:cxn>
                <a:cxn ang="0">
                  <a:pos x="178" y="233"/>
                </a:cxn>
                <a:cxn ang="0">
                  <a:pos x="249" y="211"/>
                </a:cxn>
                <a:cxn ang="0">
                  <a:pos x="243" y="102"/>
                </a:cxn>
                <a:cxn ang="0">
                  <a:pos x="172" y="72"/>
                </a:cxn>
                <a:cxn ang="0">
                  <a:pos x="130" y="0"/>
                </a:cxn>
                <a:cxn ang="0">
                  <a:pos x="136" y="0"/>
                </a:cxn>
                <a:cxn ang="0">
                  <a:pos x="100" y="7"/>
                </a:cxn>
              </a:cxnLst>
              <a:rect l="0" t="0" r="r" b="b"/>
              <a:pathLst>
                <a:path w="250" h="234">
                  <a:moveTo>
                    <a:pt x="100" y="7"/>
                  </a:moveTo>
                  <a:lnTo>
                    <a:pt x="82" y="7"/>
                  </a:lnTo>
                  <a:lnTo>
                    <a:pt x="47" y="7"/>
                  </a:lnTo>
                  <a:lnTo>
                    <a:pt x="6" y="7"/>
                  </a:lnTo>
                  <a:lnTo>
                    <a:pt x="0" y="50"/>
                  </a:lnTo>
                  <a:lnTo>
                    <a:pt x="0" y="116"/>
                  </a:lnTo>
                  <a:lnTo>
                    <a:pt x="0" y="130"/>
                  </a:lnTo>
                  <a:lnTo>
                    <a:pt x="29" y="174"/>
                  </a:lnTo>
                  <a:lnTo>
                    <a:pt x="59" y="189"/>
                  </a:lnTo>
                  <a:lnTo>
                    <a:pt x="82" y="204"/>
                  </a:lnTo>
                  <a:lnTo>
                    <a:pt x="142" y="211"/>
                  </a:lnTo>
                  <a:lnTo>
                    <a:pt x="172" y="233"/>
                  </a:lnTo>
                  <a:lnTo>
                    <a:pt x="178" y="233"/>
                  </a:lnTo>
                  <a:lnTo>
                    <a:pt x="249" y="211"/>
                  </a:lnTo>
                  <a:lnTo>
                    <a:pt x="243" y="102"/>
                  </a:lnTo>
                  <a:lnTo>
                    <a:pt x="172" y="72"/>
                  </a:lnTo>
                  <a:lnTo>
                    <a:pt x="130" y="0"/>
                  </a:lnTo>
                  <a:lnTo>
                    <a:pt x="136" y="0"/>
                  </a:lnTo>
                  <a:lnTo>
                    <a:pt x="100" y="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3" name="Freeform 149"/>
            <p:cNvSpPr>
              <a:spLocks/>
            </p:cNvSpPr>
            <p:nvPr/>
          </p:nvSpPr>
          <p:spPr bwMode="auto">
            <a:xfrm>
              <a:off x="3438" y="2288"/>
              <a:ext cx="108" cy="89"/>
            </a:xfrm>
            <a:custGeom>
              <a:avLst/>
              <a:gdLst/>
              <a:ahLst/>
              <a:cxnLst>
                <a:cxn ang="0">
                  <a:pos x="107" y="0"/>
                </a:cxn>
                <a:cxn ang="0">
                  <a:pos x="65" y="8"/>
                </a:cxn>
                <a:cxn ang="0">
                  <a:pos x="30" y="22"/>
                </a:cxn>
                <a:cxn ang="0">
                  <a:pos x="18" y="58"/>
                </a:cxn>
                <a:cxn ang="0">
                  <a:pos x="0" y="80"/>
                </a:cxn>
                <a:cxn ang="0">
                  <a:pos x="12" y="88"/>
                </a:cxn>
                <a:cxn ang="0">
                  <a:pos x="53" y="80"/>
                </a:cxn>
                <a:cxn ang="0">
                  <a:pos x="83" y="51"/>
                </a:cxn>
                <a:cxn ang="0">
                  <a:pos x="89" y="37"/>
                </a:cxn>
                <a:cxn ang="0">
                  <a:pos x="107" y="0"/>
                </a:cxn>
              </a:cxnLst>
              <a:rect l="0" t="0" r="r" b="b"/>
              <a:pathLst>
                <a:path w="108" h="89">
                  <a:moveTo>
                    <a:pt x="107" y="0"/>
                  </a:moveTo>
                  <a:lnTo>
                    <a:pt x="65" y="8"/>
                  </a:lnTo>
                  <a:lnTo>
                    <a:pt x="30" y="22"/>
                  </a:lnTo>
                  <a:lnTo>
                    <a:pt x="18" y="58"/>
                  </a:lnTo>
                  <a:lnTo>
                    <a:pt x="0" y="80"/>
                  </a:lnTo>
                  <a:lnTo>
                    <a:pt x="12" y="88"/>
                  </a:lnTo>
                  <a:lnTo>
                    <a:pt x="53" y="80"/>
                  </a:lnTo>
                  <a:lnTo>
                    <a:pt x="83" y="51"/>
                  </a:lnTo>
                  <a:lnTo>
                    <a:pt x="89" y="37"/>
                  </a:lnTo>
                  <a:lnTo>
                    <a:pt x="107"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4" name="Freeform 150"/>
            <p:cNvSpPr>
              <a:spLocks/>
            </p:cNvSpPr>
            <p:nvPr/>
          </p:nvSpPr>
          <p:spPr bwMode="auto">
            <a:xfrm>
              <a:off x="2950" y="2732"/>
              <a:ext cx="91" cy="52"/>
            </a:xfrm>
            <a:custGeom>
              <a:avLst/>
              <a:gdLst/>
              <a:ahLst/>
              <a:cxnLst>
                <a:cxn ang="0">
                  <a:pos x="66" y="8"/>
                </a:cxn>
                <a:cxn ang="0">
                  <a:pos x="6" y="8"/>
                </a:cxn>
                <a:cxn ang="0">
                  <a:pos x="0" y="51"/>
                </a:cxn>
                <a:cxn ang="0">
                  <a:pos x="90" y="29"/>
                </a:cxn>
                <a:cxn ang="0">
                  <a:pos x="90" y="0"/>
                </a:cxn>
                <a:cxn ang="0">
                  <a:pos x="66" y="8"/>
                </a:cxn>
              </a:cxnLst>
              <a:rect l="0" t="0" r="r" b="b"/>
              <a:pathLst>
                <a:path w="91" h="52">
                  <a:moveTo>
                    <a:pt x="66" y="8"/>
                  </a:moveTo>
                  <a:lnTo>
                    <a:pt x="6" y="8"/>
                  </a:lnTo>
                  <a:lnTo>
                    <a:pt x="0" y="51"/>
                  </a:lnTo>
                  <a:lnTo>
                    <a:pt x="90" y="29"/>
                  </a:lnTo>
                  <a:lnTo>
                    <a:pt x="90" y="0"/>
                  </a:lnTo>
                  <a:lnTo>
                    <a:pt x="66" y="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5" name="Freeform 151"/>
            <p:cNvSpPr>
              <a:spLocks/>
            </p:cNvSpPr>
            <p:nvPr/>
          </p:nvSpPr>
          <p:spPr bwMode="auto">
            <a:xfrm>
              <a:off x="2031" y="1504"/>
              <a:ext cx="315" cy="516"/>
            </a:xfrm>
            <a:custGeom>
              <a:avLst/>
              <a:gdLst/>
              <a:ahLst/>
              <a:cxnLst>
                <a:cxn ang="0">
                  <a:pos x="308" y="216"/>
                </a:cxn>
                <a:cxn ang="0">
                  <a:pos x="260" y="153"/>
                </a:cxn>
                <a:cxn ang="0">
                  <a:pos x="225" y="39"/>
                </a:cxn>
                <a:cxn ang="0">
                  <a:pos x="203" y="0"/>
                </a:cxn>
                <a:cxn ang="0">
                  <a:pos x="82" y="25"/>
                </a:cxn>
                <a:cxn ang="0">
                  <a:pos x="0" y="71"/>
                </a:cxn>
                <a:cxn ang="0">
                  <a:pos x="25" y="117"/>
                </a:cxn>
                <a:cxn ang="0">
                  <a:pos x="38" y="178"/>
                </a:cxn>
                <a:cxn ang="0">
                  <a:pos x="29" y="218"/>
                </a:cxn>
                <a:cxn ang="0">
                  <a:pos x="141" y="324"/>
                </a:cxn>
                <a:cxn ang="0">
                  <a:pos x="189" y="394"/>
                </a:cxn>
                <a:cxn ang="0">
                  <a:pos x="219" y="451"/>
                </a:cxn>
                <a:cxn ang="0">
                  <a:pos x="260" y="515"/>
                </a:cxn>
                <a:cxn ang="0">
                  <a:pos x="296" y="401"/>
                </a:cxn>
                <a:cxn ang="0">
                  <a:pos x="308" y="380"/>
                </a:cxn>
                <a:cxn ang="0">
                  <a:pos x="314" y="359"/>
                </a:cxn>
                <a:cxn ang="0">
                  <a:pos x="308" y="216"/>
                </a:cxn>
              </a:cxnLst>
              <a:rect l="0" t="0" r="r" b="b"/>
              <a:pathLst>
                <a:path w="315" h="516">
                  <a:moveTo>
                    <a:pt x="308" y="216"/>
                  </a:moveTo>
                  <a:lnTo>
                    <a:pt x="260" y="153"/>
                  </a:lnTo>
                  <a:lnTo>
                    <a:pt x="225" y="39"/>
                  </a:lnTo>
                  <a:lnTo>
                    <a:pt x="203" y="0"/>
                  </a:lnTo>
                  <a:lnTo>
                    <a:pt x="82" y="25"/>
                  </a:lnTo>
                  <a:lnTo>
                    <a:pt x="0" y="71"/>
                  </a:lnTo>
                  <a:lnTo>
                    <a:pt x="25" y="117"/>
                  </a:lnTo>
                  <a:lnTo>
                    <a:pt x="38" y="178"/>
                  </a:lnTo>
                  <a:lnTo>
                    <a:pt x="29" y="218"/>
                  </a:lnTo>
                  <a:lnTo>
                    <a:pt x="141" y="324"/>
                  </a:lnTo>
                  <a:lnTo>
                    <a:pt x="189" y="394"/>
                  </a:lnTo>
                  <a:lnTo>
                    <a:pt x="219" y="451"/>
                  </a:lnTo>
                  <a:lnTo>
                    <a:pt x="260" y="515"/>
                  </a:lnTo>
                  <a:lnTo>
                    <a:pt x="296" y="401"/>
                  </a:lnTo>
                  <a:lnTo>
                    <a:pt x="308" y="380"/>
                  </a:lnTo>
                  <a:lnTo>
                    <a:pt x="314" y="359"/>
                  </a:lnTo>
                  <a:lnTo>
                    <a:pt x="308" y="216"/>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6" name="Freeform 152"/>
            <p:cNvSpPr>
              <a:spLocks/>
            </p:cNvSpPr>
            <p:nvPr/>
          </p:nvSpPr>
          <p:spPr bwMode="auto">
            <a:xfrm>
              <a:off x="2290" y="1939"/>
              <a:ext cx="115" cy="267"/>
            </a:xfrm>
            <a:custGeom>
              <a:avLst/>
              <a:gdLst/>
              <a:ahLst/>
              <a:cxnLst>
                <a:cxn ang="0">
                  <a:pos x="49" y="15"/>
                </a:cxn>
                <a:cxn ang="0">
                  <a:pos x="19" y="0"/>
                </a:cxn>
                <a:cxn ang="0">
                  <a:pos x="1" y="95"/>
                </a:cxn>
                <a:cxn ang="0">
                  <a:pos x="4" y="149"/>
                </a:cxn>
                <a:cxn ang="0">
                  <a:pos x="4" y="220"/>
                </a:cxn>
                <a:cxn ang="0">
                  <a:pos x="0" y="255"/>
                </a:cxn>
                <a:cxn ang="0">
                  <a:pos x="76" y="266"/>
                </a:cxn>
                <a:cxn ang="0">
                  <a:pos x="114" y="225"/>
                </a:cxn>
                <a:cxn ang="0">
                  <a:pos x="108" y="167"/>
                </a:cxn>
                <a:cxn ang="0">
                  <a:pos x="114" y="139"/>
                </a:cxn>
                <a:cxn ang="0">
                  <a:pos x="114" y="102"/>
                </a:cxn>
                <a:cxn ang="0">
                  <a:pos x="96" y="73"/>
                </a:cxn>
                <a:cxn ang="0">
                  <a:pos x="49" y="15"/>
                </a:cxn>
              </a:cxnLst>
              <a:rect l="0" t="0" r="r" b="b"/>
              <a:pathLst>
                <a:path w="115" h="267">
                  <a:moveTo>
                    <a:pt x="49" y="15"/>
                  </a:moveTo>
                  <a:lnTo>
                    <a:pt x="19" y="0"/>
                  </a:lnTo>
                  <a:lnTo>
                    <a:pt x="1" y="95"/>
                  </a:lnTo>
                  <a:lnTo>
                    <a:pt x="4" y="149"/>
                  </a:lnTo>
                  <a:lnTo>
                    <a:pt x="4" y="220"/>
                  </a:lnTo>
                  <a:lnTo>
                    <a:pt x="0" y="255"/>
                  </a:lnTo>
                  <a:lnTo>
                    <a:pt x="76" y="266"/>
                  </a:lnTo>
                  <a:lnTo>
                    <a:pt x="114" y="225"/>
                  </a:lnTo>
                  <a:lnTo>
                    <a:pt x="108" y="167"/>
                  </a:lnTo>
                  <a:lnTo>
                    <a:pt x="114" y="139"/>
                  </a:lnTo>
                  <a:lnTo>
                    <a:pt x="114" y="102"/>
                  </a:lnTo>
                  <a:lnTo>
                    <a:pt x="96" y="73"/>
                  </a:lnTo>
                  <a:lnTo>
                    <a:pt x="49" y="15"/>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7" name="Freeform 153"/>
            <p:cNvSpPr>
              <a:spLocks/>
            </p:cNvSpPr>
            <p:nvPr/>
          </p:nvSpPr>
          <p:spPr bwMode="auto">
            <a:xfrm>
              <a:off x="2446" y="1699"/>
              <a:ext cx="95" cy="85"/>
            </a:xfrm>
            <a:custGeom>
              <a:avLst/>
              <a:gdLst/>
              <a:ahLst/>
              <a:cxnLst>
                <a:cxn ang="0">
                  <a:pos x="6" y="0"/>
                </a:cxn>
                <a:cxn ang="0">
                  <a:pos x="0" y="51"/>
                </a:cxn>
                <a:cxn ang="0">
                  <a:pos x="18" y="80"/>
                </a:cxn>
                <a:cxn ang="0">
                  <a:pos x="60" y="84"/>
                </a:cxn>
                <a:cxn ang="0">
                  <a:pos x="94" y="59"/>
                </a:cxn>
                <a:cxn ang="0">
                  <a:pos x="6" y="0"/>
                </a:cxn>
              </a:cxnLst>
              <a:rect l="0" t="0" r="r" b="b"/>
              <a:pathLst>
                <a:path w="95" h="85">
                  <a:moveTo>
                    <a:pt x="6" y="0"/>
                  </a:moveTo>
                  <a:lnTo>
                    <a:pt x="0" y="51"/>
                  </a:lnTo>
                  <a:lnTo>
                    <a:pt x="18" y="80"/>
                  </a:lnTo>
                  <a:lnTo>
                    <a:pt x="60" y="84"/>
                  </a:lnTo>
                  <a:lnTo>
                    <a:pt x="94" y="59"/>
                  </a:lnTo>
                  <a:lnTo>
                    <a:pt x="6"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8" name="Freeform 154"/>
            <p:cNvSpPr>
              <a:spLocks/>
            </p:cNvSpPr>
            <p:nvPr/>
          </p:nvSpPr>
          <p:spPr bwMode="auto">
            <a:xfrm>
              <a:off x="2285" y="1444"/>
              <a:ext cx="167" cy="263"/>
            </a:xfrm>
            <a:custGeom>
              <a:avLst/>
              <a:gdLst/>
              <a:ahLst/>
              <a:cxnLst>
                <a:cxn ang="0">
                  <a:pos x="42" y="0"/>
                </a:cxn>
                <a:cxn ang="0">
                  <a:pos x="18" y="7"/>
                </a:cxn>
                <a:cxn ang="0">
                  <a:pos x="0" y="29"/>
                </a:cxn>
                <a:cxn ang="0">
                  <a:pos x="24" y="109"/>
                </a:cxn>
                <a:cxn ang="0">
                  <a:pos x="77" y="182"/>
                </a:cxn>
                <a:cxn ang="0">
                  <a:pos x="77" y="211"/>
                </a:cxn>
                <a:cxn ang="0">
                  <a:pos x="101" y="226"/>
                </a:cxn>
                <a:cxn ang="0">
                  <a:pos x="155" y="262"/>
                </a:cxn>
                <a:cxn ang="0">
                  <a:pos x="161" y="233"/>
                </a:cxn>
                <a:cxn ang="0">
                  <a:pos x="166" y="189"/>
                </a:cxn>
                <a:cxn ang="0">
                  <a:pos x="166" y="138"/>
                </a:cxn>
                <a:cxn ang="0">
                  <a:pos x="166" y="116"/>
                </a:cxn>
                <a:cxn ang="0">
                  <a:pos x="166" y="116"/>
                </a:cxn>
                <a:cxn ang="0">
                  <a:pos x="42" y="0"/>
                </a:cxn>
              </a:cxnLst>
              <a:rect l="0" t="0" r="r" b="b"/>
              <a:pathLst>
                <a:path w="167" h="263">
                  <a:moveTo>
                    <a:pt x="42" y="0"/>
                  </a:moveTo>
                  <a:lnTo>
                    <a:pt x="18" y="7"/>
                  </a:lnTo>
                  <a:lnTo>
                    <a:pt x="0" y="29"/>
                  </a:lnTo>
                  <a:lnTo>
                    <a:pt x="24" y="109"/>
                  </a:lnTo>
                  <a:lnTo>
                    <a:pt x="77" y="182"/>
                  </a:lnTo>
                  <a:lnTo>
                    <a:pt x="77" y="211"/>
                  </a:lnTo>
                  <a:lnTo>
                    <a:pt x="101" y="226"/>
                  </a:lnTo>
                  <a:lnTo>
                    <a:pt x="155" y="262"/>
                  </a:lnTo>
                  <a:lnTo>
                    <a:pt x="161" y="233"/>
                  </a:lnTo>
                  <a:lnTo>
                    <a:pt x="166" y="189"/>
                  </a:lnTo>
                  <a:lnTo>
                    <a:pt x="166" y="138"/>
                  </a:lnTo>
                  <a:lnTo>
                    <a:pt x="166" y="116"/>
                  </a:lnTo>
                  <a:lnTo>
                    <a:pt x="166" y="116"/>
                  </a:lnTo>
                  <a:lnTo>
                    <a:pt x="42"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39" name="Freeform 155"/>
            <p:cNvSpPr>
              <a:spLocks/>
            </p:cNvSpPr>
            <p:nvPr/>
          </p:nvSpPr>
          <p:spPr bwMode="auto">
            <a:xfrm>
              <a:off x="2737" y="1378"/>
              <a:ext cx="227" cy="322"/>
            </a:xfrm>
            <a:custGeom>
              <a:avLst/>
              <a:gdLst/>
              <a:ahLst/>
              <a:cxnLst>
                <a:cxn ang="0">
                  <a:pos x="190" y="0"/>
                </a:cxn>
                <a:cxn ang="0">
                  <a:pos x="119" y="15"/>
                </a:cxn>
                <a:cxn ang="0">
                  <a:pos x="65" y="30"/>
                </a:cxn>
                <a:cxn ang="0">
                  <a:pos x="30" y="59"/>
                </a:cxn>
                <a:cxn ang="0">
                  <a:pos x="18" y="88"/>
                </a:cxn>
                <a:cxn ang="0">
                  <a:pos x="6" y="124"/>
                </a:cxn>
                <a:cxn ang="0">
                  <a:pos x="0" y="182"/>
                </a:cxn>
                <a:cxn ang="0">
                  <a:pos x="0" y="226"/>
                </a:cxn>
                <a:cxn ang="0">
                  <a:pos x="31" y="278"/>
                </a:cxn>
                <a:cxn ang="0">
                  <a:pos x="77" y="321"/>
                </a:cxn>
                <a:cxn ang="0">
                  <a:pos x="113" y="299"/>
                </a:cxn>
                <a:cxn ang="0">
                  <a:pos x="142" y="263"/>
                </a:cxn>
                <a:cxn ang="0">
                  <a:pos x="213" y="226"/>
                </a:cxn>
                <a:cxn ang="0">
                  <a:pos x="222" y="167"/>
                </a:cxn>
                <a:cxn ang="0">
                  <a:pos x="222" y="101"/>
                </a:cxn>
                <a:cxn ang="0">
                  <a:pos x="226" y="80"/>
                </a:cxn>
                <a:cxn ang="0">
                  <a:pos x="226" y="65"/>
                </a:cxn>
                <a:cxn ang="0">
                  <a:pos x="190" y="0"/>
                </a:cxn>
              </a:cxnLst>
              <a:rect l="0" t="0" r="r" b="b"/>
              <a:pathLst>
                <a:path w="227" h="322">
                  <a:moveTo>
                    <a:pt x="190" y="0"/>
                  </a:moveTo>
                  <a:lnTo>
                    <a:pt x="119" y="15"/>
                  </a:lnTo>
                  <a:lnTo>
                    <a:pt x="65" y="30"/>
                  </a:lnTo>
                  <a:lnTo>
                    <a:pt x="30" y="59"/>
                  </a:lnTo>
                  <a:lnTo>
                    <a:pt x="18" y="88"/>
                  </a:lnTo>
                  <a:lnTo>
                    <a:pt x="6" y="124"/>
                  </a:lnTo>
                  <a:lnTo>
                    <a:pt x="0" y="182"/>
                  </a:lnTo>
                  <a:lnTo>
                    <a:pt x="0" y="226"/>
                  </a:lnTo>
                  <a:lnTo>
                    <a:pt x="31" y="278"/>
                  </a:lnTo>
                  <a:lnTo>
                    <a:pt x="77" y="321"/>
                  </a:lnTo>
                  <a:lnTo>
                    <a:pt x="113" y="299"/>
                  </a:lnTo>
                  <a:lnTo>
                    <a:pt x="142" y="263"/>
                  </a:lnTo>
                  <a:lnTo>
                    <a:pt x="213" y="226"/>
                  </a:lnTo>
                  <a:lnTo>
                    <a:pt x="222" y="167"/>
                  </a:lnTo>
                  <a:lnTo>
                    <a:pt x="222" y="101"/>
                  </a:lnTo>
                  <a:lnTo>
                    <a:pt x="226" y="80"/>
                  </a:lnTo>
                  <a:lnTo>
                    <a:pt x="226" y="65"/>
                  </a:lnTo>
                  <a:lnTo>
                    <a:pt x="19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0" name="Freeform 156"/>
            <p:cNvSpPr>
              <a:spLocks/>
            </p:cNvSpPr>
            <p:nvPr/>
          </p:nvSpPr>
          <p:spPr bwMode="auto">
            <a:xfrm>
              <a:off x="2683" y="1131"/>
              <a:ext cx="156" cy="292"/>
            </a:xfrm>
            <a:custGeom>
              <a:avLst/>
              <a:gdLst/>
              <a:ahLst/>
              <a:cxnLst>
                <a:cxn ang="0">
                  <a:pos x="72" y="0"/>
                </a:cxn>
                <a:cxn ang="0">
                  <a:pos x="12" y="22"/>
                </a:cxn>
                <a:cxn ang="0">
                  <a:pos x="0" y="73"/>
                </a:cxn>
                <a:cxn ang="0">
                  <a:pos x="0" y="146"/>
                </a:cxn>
                <a:cxn ang="0">
                  <a:pos x="6" y="182"/>
                </a:cxn>
                <a:cxn ang="0">
                  <a:pos x="36" y="219"/>
                </a:cxn>
                <a:cxn ang="0">
                  <a:pos x="54" y="269"/>
                </a:cxn>
                <a:cxn ang="0">
                  <a:pos x="101" y="291"/>
                </a:cxn>
                <a:cxn ang="0">
                  <a:pos x="155" y="269"/>
                </a:cxn>
                <a:cxn ang="0">
                  <a:pos x="155" y="247"/>
                </a:cxn>
                <a:cxn ang="0">
                  <a:pos x="155" y="204"/>
                </a:cxn>
                <a:cxn ang="0">
                  <a:pos x="155" y="175"/>
                </a:cxn>
                <a:cxn ang="0">
                  <a:pos x="143" y="146"/>
                </a:cxn>
                <a:cxn ang="0">
                  <a:pos x="72" y="0"/>
                </a:cxn>
              </a:cxnLst>
              <a:rect l="0" t="0" r="r" b="b"/>
              <a:pathLst>
                <a:path w="156" h="292">
                  <a:moveTo>
                    <a:pt x="72" y="0"/>
                  </a:moveTo>
                  <a:lnTo>
                    <a:pt x="12" y="22"/>
                  </a:lnTo>
                  <a:lnTo>
                    <a:pt x="0" y="73"/>
                  </a:lnTo>
                  <a:lnTo>
                    <a:pt x="0" y="146"/>
                  </a:lnTo>
                  <a:lnTo>
                    <a:pt x="6" y="182"/>
                  </a:lnTo>
                  <a:lnTo>
                    <a:pt x="36" y="219"/>
                  </a:lnTo>
                  <a:lnTo>
                    <a:pt x="54" y="269"/>
                  </a:lnTo>
                  <a:lnTo>
                    <a:pt x="101" y="291"/>
                  </a:lnTo>
                  <a:lnTo>
                    <a:pt x="155" y="269"/>
                  </a:lnTo>
                  <a:lnTo>
                    <a:pt x="155" y="247"/>
                  </a:lnTo>
                  <a:lnTo>
                    <a:pt x="155" y="204"/>
                  </a:lnTo>
                  <a:lnTo>
                    <a:pt x="155" y="175"/>
                  </a:lnTo>
                  <a:lnTo>
                    <a:pt x="143" y="146"/>
                  </a:lnTo>
                  <a:lnTo>
                    <a:pt x="72"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1" name="Freeform 157"/>
            <p:cNvSpPr>
              <a:spLocks/>
            </p:cNvSpPr>
            <p:nvPr/>
          </p:nvSpPr>
          <p:spPr bwMode="auto">
            <a:xfrm>
              <a:off x="2819" y="1012"/>
              <a:ext cx="192" cy="387"/>
            </a:xfrm>
            <a:custGeom>
              <a:avLst/>
              <a:gdLst/>
              <a:ahLst/>
              <a:cxnLst>
                <a:cxn ang="0">
                  <a:pos x="93" y="86"/>
                </a:cxn>
                <a:cxn ang="0">
                  <a:pos x="21" y="101"/>
                </a:cxn>
                <a:cxn ang="0">
                  <a:pos x="0" y="121"/>
                </a:cxn>
                <a:cxn ang="0">
                  <a:pos x="17" y="147"/>
                </a:cxn>
                <a:cxn ang="0">
                  <a:pos x="47" y="185"/>
                </a:cxn>
                <a:cxn ang="0">
                  <a:pos x="60" y="221"/>
                </a:cxn>
                <a:cxn ang="0">
                  <a:pos x="19" y="294"/>
                </a:cxn>
                <a:cxn ang="0">
                  <a:pos x="21" y="380"/>
                </a:cxn>
                <a:cxn ang="0">
                  <a:pos x="115" y="386"/>
                </a:cxn>
                <a:cxn ang="0">
                  <a:pos x="93" y="324"/>
                </a:cxn>
                <a:cxn ang="0">
                  <a:pos x="113" y="265"/>
                </a:cxn>
                <a:cxn ang="0">
                  <a:pos x="149" y="223"/>
                </a:cxn>
                <a:cxn ang="0">
                  <a:pos x="161" y="187"/>
                </a:cxn>
                <a:cxn ang="0">
                  <a:pos x="155" y="134"/>
                </a:cxn>
                <a:cxn ang="0">
                  <a:pos x="161" y="104"/>
                </a:cxn>
                <a:cxn ang="0">
                  <a:pos x="191" y="0"/>
                </a:cxn>
                <a:cxn ang="0">
                  <a:pos x="137" y="32"/>
                </a:cxn>
                <a:cxn ang="0">
                  <a:pos x="113" y="39"/>
                </a:cxn>
                <a:cxn ang="0">
                  <a:pos x="113" y="39"/>
                </a:cxn>
                <a:cxn ang="0">
                  <a:pos x="93" y="86"/>
                </a:cxn>
              </a:cxnLst>
              <a:rect l="0" t="0" r="r" b="b"/>
              <a:pathLst>
                <a:path w="192" h="387">
                  <a:moveTo>
                    <a:pt x="93" y="86"/>
                  </a:moveTo>
                  <a:lnTo>
                    <a:pt x="21" y="101"/>
                  </a:lnTo>
                  <a:lnTo>
                    <a:pt x="0" y="121"/>
                  </a:lnTo>
                  <a:lnTo>
                    <a:pt x="17" y="147"/>
                  </a:lnTo>
                  <a:lnTo>
                    <a:pt x="47" y="185"/>
                  </a:lnTo>
                  <a:lnTo>
                    <a:pt x="60" y="221"/>
                  </a:lnTo>
                  <a:lnTo>
                    <a:pt x="19" y="294"/>
                  </a:lnTo>
                  <a:lnTo>
                    <a:pt x="21" y="380"/>
                  </a:lnTo>
                  <a:lnTo>
                    <a:pt x="115" y="386"/>
                  </a:lnTo>
                  <a:lnTo>
                    <a:pt x="93" y="324"/>
                  </a:lnTo>
                  <a:lnTo>
                    <a:pt x="113" y="265"/>
                  </a:lnTo>
                  <a:lnTo>
                    <a:pt x="149" y="223"/>
                  </a:lnTo>
                  <a:lnTo>
                    <a:pt x="161" y="187"/>
                  </a:lnTo>
                  <a:lnTo>
                    <a:pt x="155" y="134"/>
                  </a:lnTo>
                  <a:lnTo>
                    <a:pt x="161" y="104"/>
                  </a:lnTo>
                  <a:lnTo>
                    <a:pt x="191" y="0"/>
                  </a:lnTo>
                  <a:lnTo>
                    <a:pt x="137" y="32"/>
                  </a:lnTo>
                  <a:lnTo>
                    <a:pt x="113" y="39"/>
                  </a:lnTo>
                  <a:lnTo>
                    <a:pt x="113" y="39"/>
                  </a:lnTo>
                  <a:lnTo>
                    <a:pt x="93" y="86"/>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2" name="Freeform 158"/>
            <p:cNvSpPr>
              <a:spLocks/>
            </p:cNvSpPr>
            <p:nvPr/>
          </p:nvSpPr>
          <p:spPr bwMode="auto">
            <a:xfrm>
              <a:off x="2592" y="968"/>
              <a:ext cx="405" cy="96"/>
            </a:xfrm>
            <a:custGeom>
              <a:avLst/>
              <a:gdLst/>
              <a:ahLst/>
              <a:cxnLst>
                <a:cxn ang="0">
                  <a:pos x="404" y="44"/>
                </a:cxn>
                <a:cxn ang="0">
                  <a:pos x="291" y="22"/>
                </a:cxn>
                <a:cxn ang="0">
                  <a:pos x="197" y="8"/>
                </a:cxn>
                <a:cxn ang="0">
                  <a:pos x="161" y="0"/>
                </a:cxn>
                <a:cxn ang="0">
                  <a:pos x="66" y="0"/>
                </a:cxn>
                <a:cxn ang="0">
                  <a:pos x="30" y="0"/>
                </a:cxn>
                <a:cxn ang="0">
                  <a:pos x="0" y="22"/>
                </a:cxn>
                <a:cxn ang="0">
                  <a:pos x="0" y="73"/>
                </a:cxn>
                <a:cxn ang="0">
                  <a:pos x="12" y="95"/>
                </a:cxn>
                <a:cxn ang="0">
                  <a:pos x="60" y="95"/>
                </a:cxn>
                <a:cxn ang="0">
                  <a:pos x="155" y="95"/>
                </a:cxn>
                <a:cxn ang="0">
                  <a:pos x="250" y="73"/>
                </a:cxn>
                <a:cxn ang="0">
                  <a:pos x="250" y="73"/>
                </a:cxn>
                <a:cxn ang="0">
                  <a:pos x="309" y="81"/>
                </a:cxn>
                <a:cxn ang="0">
                  <a:pos x="333" y="95"/>
                </a:cxn>
                <a:cxn ang="0">
                  <a:pos x="404" y="44"/>
                </a:cxn>
              </a:cxnLst>
              <a:rect l="0" t="0" r="r" b="b"/>
              <a:pathLst>
                <a:path w="405" h="96">
                  <a:moveTo>
                    <a:pt x="404" y="44"/>
                  </a:moveTo>
                  <a:lnTo>
                    <a:pt x="291" y="22"/>
                  </a:lnTo>
                  <a:lnTo>
                    <a:pt x="197" y="8"/>
                  </a:lnTo>
                  <a:lnTo>
                    <a:pt x="161" y="0"/>
                  </a:lnTo>
                  <a:lnTo>
                    <a:pt x="66" y="0"/>
                  </a:lnTo>
                  <a:lnTo>
                    <a:pt x="30" y="0"/>
                  </a:lnTo>
                  <a:lnTo>
                    <a:pt x="0" y="22"/>
                  </a:lnTo>
                  <a:lnTo>
                    <a:pt x="0" y="73"/>
                  </a:lnTo>
                  <a:lnTo>
                    <a:pt x="12" y="95"/>
                  </a:lnTo>
                  <a:lnTo>
                    <a:pt x="60" y="95"/>
                  </a:lnTo>
                  <a:lnTo>
                    <a:pt x="155" y="95"/>
                  </a:lnTo>
                  <a:lnTo>
                    <a:pt x="250" y="73"/>
                  </a:lnTo>
                  <a:lnTo>
                    <a:pt x="250" y="73"/>
                  </a:lnTo>
                  <a:lnTo>
                    <a:pt x="309" y="81"/>
                  </a:lnTo>
                  <a:lnTo>
                    <a:pt x="333" y="95"/>
                  </a:lnTo>
                  <a:lnTo>
                    <a:pt x="404" y="44"/>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3" name="Freeform 159"/>
            <p:cNvSpPr>
              <a:spLocks/>
            </p:cNvSpPr>
            <p:nvPr/>
          </p:nvSpPr>
          <p:spPr bwMode="auto">
            <a:xfrm>
              <a:off x="2595" y="1062"/>
              <a:ext cx="166" cy="118"/>
            </a:xfrm>
            <a:custGeom>
              <a:avLst/>
              <a:gdLst/>
              <a:ahLst/>
              <a:cxnLst>
                <a:cxn ang="0">
                  <a:pos x="165" y="0"/>
                </a:cxn>
                <a:cxn ang="0">
                  <a:pos x="63" y="0"/>
                </a:cxn>
                <a:cxn ang="0">
                  <a:pos x="12" y="5"/>
                </a:cxn>
                <a:cxn ang="0">
                  <a:pos x="0" y="26"/>
                </a:cxn>
                <a:cxn ang="0">
                  <a:pos x="25" y="82"/>
                </a:cxn>
                <a:cxn ang="0">
                  <a:pos x="76" y="117"/>
                </a:cxn>
                <a:cxn ang="0">
                  <a:pos x="116" y="103"/>
                </a:cxn>
                <a:cxn ang="0">
                  <a:pos x="152" y="82"/>
                </a:cxn>
                <a:cxn ang="0">
                  <a:pos x="152" y="82"/>
                </a:cxn>
                <a:cxn ang="0">
                  <a:pos x="165" y="0"/>
                </a:cxn>
              </a:cxnLst>
              <a:rect l="0" t="0" r="r" b="b"/>
              <a:pathLst>
                <a:path w="166" h="118">
                  <a:moveTo>
                    <a:pt x="165" y="0"/>
                  </a:moveTo>
                  <a:lnTo>
                    <a:pt x="63" y="0"/>
                  </a:lnTo>
                  <a:lnTo>
                    <a:pt x="12" y="5"/>
                  </a:lnTo>
                  <a:lnTo>
                    <a:pt x="0" y="26"/>
                  </a:lnTo>
                  <a:lnTo>
                    <a:pt x="25" y="82"/>
                  </a:lnTo>
                  <a:lnTo>
                    <a:pt x="76" y="117"/>
                  </a:lnTo>
                  <a:lnTo>
                    <a:pt x="116" y="103"/>
                  </a:lnTo>
                  <a:lnTo>
                    <a:pt x="152" y="82"/>
                  </a:lnTo>
                  <a:lnTo>
                    <a:pt x="152" y="82"/>
                  </a:lnTo>
                  <a:lnTo>
                    <a:pt x="16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4" name="Freeform 160"/>
            <p:cNvSpPr>
              <a:spLocks/>
            </p:cNvSpPr>
            <p:nvPr/>
          </p:nvSpPr>
          <p:spPr bwMode="auto">
            <a:xfrm>
              <a:off x="2290" y="998"/>
              <a:ext cx="267" cy="241"/>
            </a:xfrm>
            <a:custGeom>
              <a:avLst/>
              <a:gdLst/>
              <a:ahLst/>
              <a:cxnLst>
                <a:cxn ang="0">
                  <a:pos x="213" y="44"/>
                </a:cxn>
                <a:cxn ang="0">
                  <a:pos x="148" y="21"/>
                </a:cxn>
                <a:cxn ang="0">
                  <a:pos x="83" y="0"/>
                </a:cxn>
                <a:cxn ang="0">
                  <a:pos x="23" y="0"/>
                </a:cxn>
                <a:cxn ang="0">
                  <a:pos x="5" y="7"/>
                </a:cxn>
                <a:cxn ang="0">
                  <a:pos x="0" y="44"/>
                </a:cxn>
                <a:cxn ang="0">
                  <a:pos x="0" y="80"/>
                </a:cxn>
                <a:cxn ang="0">
                  <a:pos x="11" y="109"/>
                </a:cxn>
                <a:cxn ang="0">
                  <a:pos x="20" y="156"/>
                </a:cxn>
                <a:cxn ang="0">
                  <a:pos x="33" y="186"/>
                </a:cxn>
                <a:cxn ang="0">
                  <a:pos x="59" y="189"/>
                </a:cxn>
                <a:cxn ang="0">
                  <a:pos x="77" y="196"/>
                </a:cxn>
                <a:cxn ang="0">
                  <a:pos x="112" y="225"/>
                </a:cxn>
                <a:cxn ang="0">
                  <a:pos x="182" y="237"/>
                </a:cxn>
                <a:cxn ang="0">
                  <a:pos x="219" y="240"/>
                </a:cxn>
                <a:cxn ang="0">
                  <a:pos x="266" y="196"/>
                </a:cxn>
                <a:cxn ang="0">
                  <a:pos x="255" y="203"/>
                </a:cxn>
                <a:cxn ang="0">
                  <a:pos x="255" y="203"/>
                </a:cxn>
                <a:cxn ang="0">
                  <a:pos x="213" y="44"/>
                </a:cxn>
              </a:cxnLst>
              <a:rect l="0" t="0" r="r" b="b"/>
              <a:pathLst>
                <a:path w="267" h="241">
                  <a:moveTo>
                    <a:pt x="213" y="44"/>
                  </a:moveTo>
                  <a:lnTo>
                    <a:pt x="148" y="21"/>
                  </a:lnTo>
                  <a:lnTo>
                    <a:pt x="83" y="0"/>
                  </a:lnTo>
                  <a:lnTo>
                    <a:pt x="23" y="0"/>
                  </a:lnTo>
                  <a:lnTo>
                    <a:pt x="5" y="7"/>
                  </a:lnTo>
                  <a:lnTo>
                    <a:pt x="0" y="44"/>
                  </a:lnTo>
                  <a:lnTo>
                    <a:pt x="0" y="80"/>
                  </a:lnTo>
                  <a:lnTo>
                    <a:pt x="11" y="109"/>
                  </a:lnTo>
                  <a:lnTo>
                    <a:pt x="20" y="156"/>
                  </a:lnTo>
                  <a:lnTo>
                    <a:pt x="33" y="186"/>
                  </a:lnTo>
                  <a:lnTo>
                    <a:pt x="59" y="189"/>
                  </a:lnTo>
                  <a:lnTo>
                    <a:pt x="77" y="196"/>
                  </a:lnTo>
                  <a:lnTo>
                    <a:pt x="112" y="225"/>
                  </a:lnTo>
                  <a:lnTo>
                    <a:pt x="182" y="237"/>
                  </a:lnTo>
                  <a:lnTo>
                    <a:pt x="219" y="240"/>
                  </a:lnTo>
                  <a:lnTo>
                    <a:pt x="266" y="196"/>
                  </a:lnTo>
                  <a:lnTo>
                    <a:pt x="255" y="203"/>
                  </a:lnTo>
                  <a:lnTo>
                    <a:pt x="255" y="203"/>
                  </a:lnTo>
                  <a:lnTo>
                    <a:pt x="213" y="44"/>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5" name="Freeform 161"/>
            <p:cNvSpPr>
              <a:spLocks/>
            </p:cNvSpPr>
            <p:nvPr/>
          </p:nvSpPr>
          <p:spPr bwMode="auto">
            <a:xfrm>
              <a:off x="1826" y="1230"/>
              <a:ext cx="518" cy="380"/>
            </a:xfrm>
            <a:custGeom>
              <a:avLst/>
              <a:gdLst/>
              <a:ahLst/>
              <a:cxnLst>
                <a:cxn ang="0">
                  <a:pos x="440" y="8"/>
                </a:cxn>
                <a:cxn ang="0">
                  <a:pos x="380" y="22"/>
                </a:cxn>
                <a:cxn ang="0">
                  <a:pos x="344" y="52"/>
                </a:cxn>
                <a:cxn ang="0">
                  <a:pos x="303" y="74"/>
                </a:cxn>
                <a:cxn ang="0">
                  <a:pos x="249" y="88"/>
                </a:cxn>
                <a:cxn ang="0">
                  <a:pos x="208" y="102"/>
                </a:cxn>
                <a:cxn ang="0">
                  <a:pos x="154" y="132"/>
                </a:cxn>
                <a:cxn ang="0">
                  <a:pos x="119" y="175"/>
                </a:cxn>
                <a:cxn ang="0">
                  <a:pos x="89" y="262"/>
                </a:cxn>
                <a:cxn ang="0">
                  <a:pos x="77" y="277"/>
                </a:cxn>
                <a:cxn ang="0">
                  <a:pos x="35" y="299"/>
                </a:cxn>
                <a:cxn ang="0">
                  <a:pos x="0" y="350"/>
                </a:cxn>
                <a:cxn ang="0">
                  <a:pos x="30" y="372"/>
                </a:cxn>
                <a:cxn ang="0">
                  <a:pos x="101" y="379"/>
                </a:cxn>
                <a:cxn ang="0">
                  <a:pos x="131" y="328"/>
                </a:cxn>
                <a:cxn ang="0">
                  <a:pos x="214" y="262"/>
                </a:cxn>
                <a:cxn ang="0">
                  <a:pos x="243" y="248"/>
                </a:cxn>
                <a:cxn ang="0">
                  <a:pos x="291" y="219"/>
                </a:cxn>
                <a:cxn ang="0">
                  <a:pos x="350" y="197"/>
                </a:cxn>
                <a:cxn ang="0">
                  <a:pos x="446" y="190"/>
                </a:cxn>
                <a:cxn ang="0">
                  <a:pos x="475" y="233"/>
                </a:cxn>
                <a:cxn ang="0">
                  <a:pos x="493" y="204"/>
                </a:cxn>
                <a:cxn ang="0">
                  <a:pos x="517" y="161"/>
                </a:cxn>
                <a:cxn ang="0">
                  <a:pos x="517" y="124"/>
                </a:cxn>
                <a:cxn ang="0">
                  <a:pos x="517" y="66"/>
                </a:cxn>
                <a:cxn ang="0">
                  <a:pos x="517" y="37"/>
                </a:cxn>
                <a:cxn ang="0">
                  <a:pos x="469" y="0"/>
                </a:cxn>
                <a:cxn ang="0">
                  <a:pos x="451" y="0"/>
                </a:cxn>
                <a:cxn ang="0">
                  <a:pos x="440" y="8"/>
                </a:cxn>
              </a:cxnLst>
              <a:rect l="0" t="0" r="r" b="b"/>
              <a:pathLst>
                <a:path w="518" h="380">
                  <a:moveTo>
                    <a:pt x="440" y="8"/>
                  </a:moveTo>
                  <a:lnTo>
                    <a:pt x="380" y="22"/>
                  </a:lnTo>
                  <a:lnTo>
                    <a:pt x="344" y="52"/>
                  </a:lnTo>
                  <a:lnTo>
                    <a:pt x="303" y="74"/>
                  </a:lnTo>
                  <a:lnTo>
                    <a:pt x="249" y="88"/>
                  </a:lnTo>
                  <a:lnTo>
                    <a:pt x="208" y="102"/>
                  </a:lnTo>
                  <a:lnTo>
                    <a:pt x="154" y="132"/>
                  </a:lnTo>
                  <a:lnTo>
                    <a:pt x="119" y="175"/>
                  </a:lnTo>
                  <a:lnTo>
                    <a:pt x="89" y="262"/>
                  </a:lnTo>
                  <a:lnTo>
                    <a:pt x="77" y="277"/>
                  </a:lnTo>
                  <a:lnTo>
                    <a:pt x="35" y="299"/>
                  </a:lnTo>
                  <a:lnTo>
                    <a:pt x="0" y="350"/>
                  </a:lnTo>
                  <a:lnTo>
                    <a:pt x="30" y="372"/>
                  </a:lnTo>
                  <a:lnTo>
                    <a:pt x="101" y="379"/>
                  </a:lnTo>
                  <a:lnTo>
                    <a:pt x="131" y="328"/>
                  </a:lnTo>
                  <a:lnTo>
                    <a:pt x="214" y="262"/>
                  </a:lnTo>
                  <a:lnTo>
                    <a:pt x="243" y="248"/>
                  </a:lnTo>
                  <a:lnTo>
                    <a:pt x="291" y="219"/>
                  </a:lnTo>
                  <a:lnTo>
                    <a:pt x="350" y="197"/>
                  </a:lnTo>
                  <a:lnTo>
                    <a:pt x="446" y="190"/>
                  </a:lnTo>
                  <a:lnTo>
                    <a:pt x="475" y="233"/>
                  </a:lnTo>
                  <a:lnTo>
                    <a:pt x="493" y="204"/>
                  </a:lnTo>
                  <a:lnTo>
                    <a:pt x="517" y="161"/>
                  </a:lnTo>
                  <a:lnTo>
                    <a:pt x="517" y="124"/>
                  </a:lnTo>
                  <a:lnTo>
                    <a:pt x="517" y="66"/>
                  </a:lnTo>
                  <a:lnTo>
                    <a:pt x="517" y="37"/>
                  </a:lnTo>
                  <a:lnTo>
                    <a:pt x="469" y="0"/>
                  </a:lnTo>
                  <a:lnTo>
                    <a:pt x="451" y="0"/>
                  </a:lnTo>
                  <a:lnTo>
                    <a:pt x="440" y="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6" name="Freeform 162"/>
            <p:cNvSpPr>
              <a:spLocks/>
            </p:cNvSpPr>
            <p:nvPr/>
          </p:nvSpPr>
          <p:spPr bwMode="auto">
            <a:xfrm>
              <a:off x="2111" y="1026"/>
              <a:ext cx="156" cy="220"/>
            </a:xfrm>
            <a:custGeom>
              <a:avLst/>
              <a:gdLst/>
              <a:ahLst/>
              <a:cxnLst>
                <a:cxn ang="0">
                  <a:pos x="155" y="190"/>
                </a:cxn>
                <a:cxn ang="0">
                  <a:pos x="131" y="182"/>
                </a:cxn>
                <a:cxn ang="0">
                  <a:pos x="131" y="117"/>
                </a:cxn>
                <a:cxn ang="0">
                  <a:pos x="107" y="37"/>
                </a:cxn>
                <a:cxn ang="0">
                  <a:pos x="48" y="0"/>
                </a:cxn>
                <a:cxn ang="0">
                  <a:pos x="12" y="0"/>
                </a:cxn>
                <a:cxn ang="0">
                  <a:pos x="0" y="23"/>
                </a:cxn>
                <a:cxn ang="0">
                  <a:pos x="12" y="74"/>
                </a:cxn>
                <a:cxn ang="0">
                  <a:pos x="48" y="110"/>
                </a:cxn>
                <a:cxn ang="0">
                  <a:pos x="65" y="168"/>
                </a:cxn>
                <a:cxn ang="0">
                  <a:pos x="71" y="212"/>
                </a:cxn>
                <a:cxn ang="0">
                  <a:pos x="71" y="219"/>
                </a:cxn>
                <a:cxn ang="0">
                  <a:pos x="113" y="219"/>
                </a:cxn>
                <a:cxn ang="0">
                  <a:pos x="155" y="190"/>
                </a:cxn>
              </a:cxnLst>
              <a:rect l="0" t="0" r="r" b="b"/>
              <a:pathLst>
                <a:path w="156" h="220">
                  <a:moveTo>
                    <a:pt x="155" y="190"/>
                  </a:moveTo>
                  <a:lnTo>
                    <a:pt x="131" y="182"/>
                  </a:lnTo>
                  <a:lnTo>
                    <a:pt x="131" y="117"/>
                  </a:lnTo>
                  <a:lnTo>
                    <a:pt x="107" y="37"/>
                  </a:lnTo>
                  <a:lnTo>
                    <a:pt x="48" y="0"/>
                  </a:lnTo>
                  <a:lnTo>
                    <a:pt x="12" y="0"/>
                  </a:lnTo>
                  <a:lnTo>
                    <a:pt x="0" y="23"/>
                  </a:lnTo>
                  <a:lnTo>
                    <a:pt x="12" y="74"/>
                  </a:lnTo>
                  <a:lnTo>
                    <a:pt x="48" y="110"/>
                  </a:lnTo>
                  <a:lnTo>
                    <a:pt x="65" y="168"/>
                  </a:lnTo>
                  <a:lnTo>
                    <a:pt x="71" y="212"/>
                  </a:lnTo>
                  <a:lnTo>
                    <a:pt x="71" y="219"/>
                  </a:lnTo>
                  <a:lnTo>
                    <a:pt x="113" y="219"/>
                  </a:lnTo>
                  <a:lnTo>
                    <a:pt x="155" y="19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7" name="Freeform 163"/>
            <p:cNvSpPr>
              <a:spLocks/>
            </p:cNvSpPr>
            <p:nvPr/>
          </p:nvSpPr>
          <p:spPr bwMode="auto">
            <a:xfrm>
              <a:off x="1689" y="1114"/>
              <a:ext cx="429" cy="379"/>
            </a:xfrm>
            <a:custGeom>
              <a:avLst/>
              <a:gdLst/>
              <a:ahLst/>
              <a:cxnLst>
                <a:cxn ang="0">
                  <a:pos x="250" y="14"/>
                </a:cxn>
                <a:cxn ang="0">
                  <a:pos x="208" y="0"/>
                </a:cxn>
                <a:cxn ang="0">
                  <a:pos x="167" y="7"/>
                </a:cxn>
                <a:cxn ang="0">
                  <a:pos x="149" y="73"/>
                </a:cxn>
                <a:cxn ang="0">
                  <a:pos x="149" y="116"/>
                </a:cxn>
                <a:cxn ang="0">
                  <a:pos x="155" y="145"/>
                </a:cxn>
                <a:cxn ang="0">
                  <a:pos x="131" y="175"/>
                </a:cxn>
                <a:cxn ang="0">
                  <a:pos x="89" y="175"/>
                </a:cxn>
                <a:cxn ang="0">
                  <a:pos x="77" y="175"/>
                </a:cxn>
                <a:cxn ang="0">
                  <a:pos x="71" y="175"/>
                </a:cxn>
                <a:cxn ang="0">
                  <a:pos x="30" y="190"/>
                </a:cxn>
                <a:cxn ang="0">
                  <a:pos x="6" y="226"/>
                </a:cxn>
                <a:cxn ang="0">
                  <a:pos x="0" y="269"/>
                </a:cxn>
                <a:cxn ang="0">
                  <a:pos x="12" y="328"/>
                </a:cxn>
                <a:cxn ang="0">
                  <a:pos x="54" y="349"/>
                </a:cxn>
                <a:cxn ang="0">
                  <a:pos x="65" y="371"/>
                </a:cxn>
                <a:cxn ang="0">
                  <a:pos x="77" y="378"/>
                </a:cxn>
                <a:cxn ang="0">
                  <a:pos x="172" y="298"/>
                </a:cxn>
                <a:cxn ang="0">
                  <a:pos x="190" y="269"/>
                </a:cxn>
                <a:cxn ang="0">
                  <a:pos x="214" y="226"/>
                </a:cxn>
                <a:cxn ang="0">
                  <a:pos x="250" y="182"/>
                </a:cxn>
                <a:cxn ang="0">
                  <a:pos x="309" y="168"/>
                </a:cxn>
                <a:cxn ang="0">
                  <a:pos x="339" y="153"/>
                </a:cxn>
                <a:cxn ang="0">
                  <a:pos x="398" y="124"/>
                </a:cxn>
                <a:cxn ang="0">
                  <a:pos x="416" y="109"/>
                </a:cxn>
                <a:cxn ang="0">
                  <a:pos x="428" y="94"/>
                </a:cxn>
                <a:cxn ang="0">
                  <a:pos x="404" y="65"/>
                </a:cxn>
                <a:cxn ang="0">
                  <a:pos x="404" y="65"/>
                </a:cxn>
                <a:cxn ang="0">
                  <a:pos x="250" y="14"/>
                </a:cxn>
              </a:cxnLst>
              <a:rect l="0" t="0" r="r" b="b"/>
              <a:pathLst>
                <a:path w="429" h="379">
                  <a:moveTo>
                    <a:pt x="250" y="14"/>
                  </a:moveTo>
                  <a:lnTo>
                    <a:pt x="208" y="0"/>
                  </a:lnTo>
                  <a:lnTo>
                    <a:pt x="167" y="7"/>
                  </a:lnTo>
                  <a:lnTo>
                    <a:pt x="149" y="73"/>
                  </a:lnTo>
                  <a:lnTo>
                    <a:pt x="149" y="116"/>
                  </a:lnTo>
                  <a:lnTo>
                    <a:pt x="155" y="145"/>
                  </a:lnTo>
                  <a:lnTo>
                    <a:pt x="131" y="175"/>
                  </a:lnTo>
                  <a:lnTo>
                    <a:pt x="89" y="175"/>
                  </a:lnTo>
                  <a:lnTo>
                    <a:pt x="77" y="175"/>
                  </a:lnTo>
                  <a:lnTo>
                    <a:pt x="71" y="175"/>
                  </a:lnTo>
                  <a:lnTo>
                    <a:pt x="30" y="190"/>
                  </a:lnTo>
                  <a:lnTo>
                    <a:pt x="6" y="226"/>
                  </a:lnTo>
                  <a:lnTo>
                    <a:pt x="0" y="269"/>
                  </a:lnTo>
                  <a:lnTo>
                    <a:pt x="12" y="328"/>
                  </a:lnTo>
                  <a:lnTo>
                    <a:pt x="54" y="349"/>
                  </a:lnTo>
                  <a:lnTo>
                    <a:pt x="65" y="371"/>
                  </a:lnTo>
                  <a:lnTo>
                    <a:pt x="77" y="378"/>
                  </a:lnTo>
                  <a:lnTo>
                    <a:pt x="172" y="298"/>
                  </a:lnTo>
                  <a:lnTo>
                    <a:pt x="190" y="269"/>
                  </a:lnTo>
                  <a:lnTo>
                    <a:pt x="214" y="226"/>
                  </a:lnTo>
                  <a:lnTo>
                    <a:pt x="250" y="182"/>
                  </a:lnTo>
                  <a:lnTo>
                    <a:pt x="309" y="168"/>
                  </a:lnTo>
                  <a:lnTo>
                    <a:pt x="339" y="153"/>
                  </a:lnTo>
                  <a:lnTo>
                    <a:pt x="398" y="124"/>
                  </a:lnTo>
                  <a:lnTo>
                    <a:pt x="416" y="109"/>
                  </a:lnTo>
                  <a:lnTo>
                    <a:pt x="428" y="94"/>
                  </a:lnTo>
                  <a:lnTo>
                    <a:pt x="404" y="65"/>
                  </a:lnTo>
                  <a:lnTo>
                    <a:pt x="404" y="65"/>
                  </a:lnTo>
                  <a:lnTo>
                    <a:pt x="250" y="14"/>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8" name="Freeform 164"/>
            <p:cNvSpPr>
              <a:spLocks/>
            </p:cNvSpPr>
            <p:nvPr/>
          </p:nvSpPr>
          <p:spPr bwMode="auto">
            <a:xfrm>
              <a:off x="2022" y="1026"/>
              <a:ext cx="96" cy="133"/>
            </a:xfrm>
            <a:custGeom>
              <a:avLst/>
              <a:gdLst/>
              <a:ahLst/>
              <a:cxnLst>
                <a:cxn ang="0">
                  <a:pos x="65" y="0"/>
                </a:cxn>
                <a:cxn ang="0">
                  <a:pos x="30" y="15"/>
                </a:cxn>
                <a:cxn ang="0">
                  <a:pos x="12" y="52"/>
                </a:cxn>
                <a:cxn ang="0">
                  <a:pos x="0" y="110"/>
                </a:cxn>
                <a:cxn ang="0">
                  <a:pos x="24" y="124"/>
                </a:cxn>
                <a:cxn ang="0">
                  <a:pos x="42" y="132"/>
                </a:cxn>
                <a:cxn ang="0">
                  <a:pos x="65" y="132"/>
                </a:cxn>
                <a:cxn ang="0">
                  <a:pos x="77" y="110"/>
                </a:cxn>
                <a:cxn ang="0">
                  <a:pos x="95" y="95"/>
                </a:cxn>
                <a:cxn ang="0">
                  <a:pos x="95" y="74"/>
                </a:cxn>
                <a:cxn ang="0">
                  <a:pos x="65" y="0"/>
                </a:cxn>
              </a:cxnLst>
              <a:rect l="0" t="0" r="r" b="b"/>
              <a:pathLst>
                <a:path w="96" h="133">
                  <a:moveTo>
                    <a:pt x="65" y="0"/>
                  </a:moveTo>
                  <a:lnTo>
                    <a:pt x="30" y="15"/>
                  </a:lnTo>
                  <a:lnTo>
                    <a:pt x="12" y="52"/>
                  </a:lnTo>
                  <a:lnTo>
                    <a:pt x="0" y="110"/>
                  </a:lnTo>
                  <a:lnTo>
                    <a:pt x="24" y="124"/>
                  </a:lnTo>
                  <a:lnTo>
                    <a:pt x="42" y="132"/>
                  </a:lnTo>
                  <a:lnTo>
                    <a:pt x="65" y="132"/>
                  </a:lnTo>
                  <a:lnTo>
                    <a:pt x="77" y="110"/>
                  </a:lnTo>
                  <a:lnTo>
                    <a:pt x="95" y="95"/>
                  </a:lnTo>
                  <a:lnTo>
                    <a:pt x="95" y="74"/>
                  </a:lnTo>
                  <a:lnTo>
                    <a:pt x="6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49" name="Freeform 165"/>
            <p:cNvSpPr>
              <a:spLocks/>
            </p:cNvSpPr>
            <p:nvPr/>
          </p:nvSpPr>
          <p:spPr bwMode="auto">
            <a:xfrm>
              <a:off x="1955" y="1587"/>
              <a:ext cx="122" cy="146"/>
            </a:xfrm>
            <a:custGeom>
              <a:avLst/>
              <a:gdLst/>
              <a:ahLst/>
              <a:cxnLst>
                <a:cxn ang="0">
                  <a:pos x="84" y="145"/>
                </a:cxn>
                <a:cxn ang="0">
                  <a:pos x="121" y="95"/>
                </a:cxn>
                <a:cxn ang="0">
                  <a:pos x="101" y="44"/>
                </a:cxn>
                <a:cxn ang="0">
                  <a:pos x="73" y="0"/>
                </a:cxn>
                <a:cxn ang="0">
                  <a:pos x="59" y="34"/>
                </a:cxn>
                <a:cxn ang="0">
                  <a:pos x="25" y="58"/>
                </a:cxn>
                <a:cxn ang="0">
                  <a:pos x="0" y="100"/>
                </a:cxn>
                <a:cxn ang="0">
                  <a:pos x="38" y="120"/>
                </a:cxn>
                <a:cxn ang="0">
                  <a:pos x="102" y="145"/>
                </a:cxn>
                <a:cxn ang="0">
                  <a:pos x="64" y="141"/>
                </a:cxn>
                <a:cxn ang="0">
                  <a:pos x="84" y="145"/>
                </a:cxn>
              </a:cxnLst>
              <a:rect l="0" t="0" r="r" b="b"/>
              <a:pathLst>
                <a:path w="122" h="146">
                  <a:moveTo>
                    <a:pt x="84" y="145"/>
                  </a:moveTo>
                  <a:lnTo>
                    <a:pt x="121" y="95"/>
                  </a:lnTo>
                  <a:lnTo>
                    <a:pt x="101" y="44"/>
                  </a:lnTo>
                  <a:lnTo>
                    <a:pt x="73" y="0"/>
                  </a:lnTo>
                  <a:lnTo>
                    <a:pt x="59" y="34"/>
                  </a:lnTo>
                  <a:lnTo>
                    <a:pt x="25" y="58"/>
                  </a:lnTo>
                  <a:lnTo>
                    <a:pt x="0" y="100"/>
                  </a:lnTo>
                  <a:lnTo>
                    <a:pt x="38" y="120"/>
                  </a:lnTo>
                  <a:lnTo>
                    <a:pt x="102" y="145"/>
                  </a:lnTo>
                  <a:lnTo>
                    <a:pt x="64" y="141"/>
                  </a:lnTo>
                  <a:lnTo>
                    <a:pt x="84" y="145"/>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50" name="Freeform 166"/>
            <p:cNvSpPr>
              <a:spLocks/>
            </p:cNvSpPr>
            <p:nvPr/>
          </p:nvSpPr>
          <p:spPr bwMode="auto">
            <a:xfrm>
              <a:off x="1850" y="1667"/>
              <a:ext cx="381" cy="503"/>
            </a:xfrm>
            <a:custGeom>
              <a:avLst/>
              <a:gdLst/>
              <a:ahLst/>
              <a:cxnLst>
                <a:cxn ang="0">
                  <a:pos x="83" y="0"/>
                </a:cxn>
                <a:cxn ang="0">
                  <a:pos x="29" y="22"/>
                </a:cxn>
                <a:cxn ang="0">
                  <a:pos x="0" y="51"/>
                </a:cxn>
                <a:cxn ang="0">
                  <a:pos x="29" y="117"/>
                </a:cxn>
                <a:cxn ang="0">
                  <a:pos x="11" y="139"/>
                </a:cxn>
                <a:cxn ang="0">
                  <a:pos x="59" y="168"/>
                </a:cxn>
                <a:cxn ang="0">
                  <a:pos x="101" y="204"/>
                </a:cxn>
                <a:cxn ang="0">
                  <a:pos x="124" y="211"/>
                </a:cxn>
                <a:cxn ang="0">
                  <a:pos x="160" y="241"/>
                </a:cxn>
                <a:cxn ang="0">
                  <a:pos x="184" y="328"/>
                </a:cxn>
                <a:cxn ang="0">
                  <a:pos x="184" y="379"/>
                </a:cxn>
                <a:cxn ang="0">
                  <a:pos x="219" y="423"/>
                </a:cxn>
                <a:cxn ang="0">
                  <a:pos x="243" y="466"/>
                </a:cxn>
                <a:cxn ang="0">
                  <a:pos x="267" y="495"/>
                </a:cxn>
                <a:cxn ang="0">
                  <a:pos x="332" y="502"/>
                </a:cxn>
                <a:cxn ang="0">
                  <a:pos x="344" y="495"/>
                </a:cxn>
                <a:cxn ang="0">
                  <a:pos x="368" y="437"/>
                </a:cxn>
                <a:cxn ang="0">
                  <a:pos x="380" y="401"/>
                </a:cxn>
                <a:cxn ang="0">
                  <a:pos x="338" y="321"/>
                </a:cxn>
                <a:cxn ang="0">
                  <a:pos x="309" y="262"/>
                </a:cxn>
                <a:cxn ang="0">
                  <a:pos x="297" y="233"/>
                </a:cxn>
                <a:cxn ang="0">
                  <a:pos x="231" y="153"/>
                </a:cxn>
                <a:cxn ang="0">
                  <a:pos x="202" y="109"/>
                </a:cxn>
                <a:cxn ang="0">
                  <a:pos x="190" y="88"/>
                </a:cxn>
                <a:cxn ang="0">
                  <a:pos x="190" y="73"/>
                </a:cxn>
                <a:cxn ang="0">
                  <a:pos x="83" y="0"/>
                </a:cxn>
              </a:cxnLst>
              <a:rect l="0" t="0" r="r" b="b"/>
              <a:pathLst>
                <a:path w="381" h="503">
                  <a:moveTo>
                    <a:pt x="83" y="0"/>
                  </a:moveTo>
                  <a:lnTo>
                    <a:pt x="29" y="22"/>
                  </a:lnTo>
                  <a:lnTo>
                    <a:pt x="0" y="51"/>
                  </a:lnTo>
                  <a:lnTo>
                    <a:pt x="29" y="117"/>
                  </a:lnTo>
                  <a:lnTo>
                    <a:pt x="11" y="139"/>
                  </a:lnTo>
                  <a:lnTo>
                    <a:pt x="59" y="168"/>
                  </a:lnTo>
                  <a:lnTo>
                    <a:pt x="101" y="204"/>
                  </a:lnTo>
                  <a:lnTo>
                    <a:pt x="124" y="211"/>
                  </a:lnTo>
                  <a:lnTo>
                    <a:pt x="160" y="241"/>
                  </a:lnTo>
                  <a:lnTo>
                    <a:pt x="184" y="328"/>
                  </a:lnTo>
                  <a:lnTo>
                    <a:pt x="184" y="379"/>
                  </a:lnTo>
                  <a:lnTo>
                    <a:pt x="219" y="423"/>
                  </a:lnTo>
                  <a:lnTo>
                    <a:pt x="243" y="466"/>
                  </a:lnTo>
                  <a:lnTo>
                    <a:pt x="267" y="495"/>
                  </a:lnTo>
                  <a:lnTo>
                    <a:pt x="332" y="502"/>
                  </a:lnTo>
                  <a:lnTo>
                    <a:pt x="344" y="495"/>
                  </a:lnTo>
                  <a:lnTo>
                    <a:pt x="368" y="437"/>
                  </a:lnTo>
                  <a:lnTo>
                    <a:pt x="380" y="401"/>
                  </a:lnTo>
                  <a:lnTo>
                    <a:pt x="338" y="321"/>
                  </a:lnTo>
                  <a:lnTo>
                    <a:pt x="309" y="262"/>
                  </a:lnTo>
                  <a:lnTo>
                    <a:pt x="297" y="233"/>
                  </a:lnTo>
                  <a:lnTo>
                    <a:pt x="231" y="153"/>
                  </a:lnTo>
                  <a:lnTo>
                    <a:pt x="202" y="109"/>
                  </a:lnTo>
                  <a:lnTo>
                    <a:pt x="190" y="88"/>
                  </a:lnTo>
                  <a:lnTo>
                    <a:pt x="190" y="73"/>
                  </a:lnTo>
                  <a:lnTo>
                    <a:pt x="83"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51" name="Freeform 167"/>
            <p:cNvSpPr>
              <a:spLocks/>
            </p:cNvSpPr>
            <p:nvPr/>
          </p:nvSpPr>
          <p:spPr bwMode="auto">
            <a:xfrm>
              <a:off x="1938" y="2142"/>
              <a:ext cx="234" cy="231"/>
            </a:xfrm>
            <a:custGeom>
              <a:avLst/>
              <a:gdLst/>
              <a:ahLst/>
              <a:cxnLst>
                <a:cxn ang="0">
                  <a:pos x="191" y="98"/>
                </a:cxn>
                <a:cxn ang="0">
                  <a:pos x="18" y="0"/>
                </a:cxn>
                <a:cxn ang="0">
                  <a:pos x="18" y="7"/>
                </a:cxn>
                <a:cxn ang="0">
                  <a:pos x="0" y="137"/>
                </a:cxn>
                <a:cxn ang="0">
                  <a:pos x="27" y="159"/>
                </a:cxn>
                <a:cxn ang="0">
                  <a:pos x="80" y="195"/>
                </a:cxn>
                <a:cxn ang="0">
                  <a:pos x="152" y="210"/>
                </a:cxn>
                <a:cxn ang="0">
                  <a:pos x="178" y="220"/>
                </a:cxn>
                <a:cxn ang="0">
                  <a:pos x="233" y="230"/>
                </a:cxn>
                <a:cxn ang="0">
                  <a:pos x="232" y="210"/>
                </a:cxn>
                <a:cxn ang="0">
                  <a:pos x="191" y="98"/>
                </a:cxn>
              </a:cxnLst>
              <a:rect l="0" t="0" r="r" b="b"/>
              <a:pathLst>
                <a:path w="234" h="231">
                  <a:moveTo>
                    <a:pt x="191" y="98"/>
                  </a:moveTo>
                  <a:lnTo>
                    <a:pt x="18" y="0"/>
                  </a:lnTo>
                  <a:lnTo>
                    <a:pt x="18" y="7"/>
                  </a:lnTo>
                  <a:lnTo>
                    <a:pt x="0" y="137"/>
                  </a:lnTo>
                  <a:lnTo>
                    <a:pt x="27" y="159"/>
                  </a:lnTo>
                  <a:lnTo>
                    <a:pt x="80" y="195"/>
                  </a:lnTo>
                  <a:lnTo>
                    <a:pt x="152" y="210"/>
                  </a:lnTo>
                  <a:lnTo>
                    <a:pt x="178" y="220"/>
                  </a:lnTo>
                  <a:lnTo>
                    <a:pt x="233" y="230"/>
                  </a:lnTo>
                  <a:lnTo>
                    <a:pt x="232" y="210"/>
                  </a:lnTo>
                  <a:lnTo>
                    <a:pt x="191" y="9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52" name="Freeform 168"/>
            <p:cNvSpPr>
              <a:spLocks/>
            </p:cNvSpPr>
            <p:nvPr/>
          </p:nvSpPr>
          <p:spPr bwMode="auto">
            <a:xfrm>
              <a:off x="1642" y="1440"/>
              <a:ext cx="238" cy="352"/>
            </a:xfrm>
            <a:custGeom>
              <a:avLst/>
              <a:gdLst/>
              <a:ahLst/>
              <a:cxnLst>
                <a:cxn ang="0">
                  <a:pos x="237" y="227"/>
                </a:cxn>
                <a:cxn ang="0">
                  <a:pos x="214" y="184"/>
                </a:cxn>
                <a:cxn ang="0">
                  <a:pos x="172" y="154"/>
                </a:cxn>
                <a:cxn ang="0">
                  <a:pos x="142" y="140"/>
                </a:cxn>
                <a:cxn ang="0">
                  <a:pos x="125" y="111"/>
                </a:cxn>
                <a:cxn ang="0">
                  <a:pos x="132" y="31"/>
                </a:cxn>
                <a:cxn ang="0">
                  <a:pos x="47" y="0"/>
                </a:cxn>
                <a:cxn ang="0">
                  <a:pos x="24" y="9"/>
                </a:cxn>
                <a:cxn ang="0">
                  <a:pos x="6" y="31"/>
                </a:cxn>
                <a:cxn ang="0">
                  <a:pos x="0" y="89"/>
                </a:cxn>
                <a:cxn ang="0">
                  <a:pos x="6" y="118"/>
                </a:cxn>
                <a:cxn ang="0">
                  <a:pos x="24" y="147"/>
                </a:cxn>
                <a:cxn ang="0">
                  <a:pos x="53" y="169"/>
                </a:cxn>
                <a:cxn ang="0">
                  <a:pos x="113" y="198"/>
                </a:cxn>
                <a:cxn ang="0">
                  <a:pos x="119" y="213"/>
                </a:cxn>
                <a:cxn ang="0">
                  <a:pos x="142" y="256"/>
                </a:cxn>
                <a:cxn ang="0">
                  <a:pos x="196" y="308"/>
                </a:cxn>
                <a:cxn ang="0">
                  <a:pos x="214" y="336"/>
                </a:cxn>
                <a:cxn ang="0">
                  <a:pos x="237" y="351"/>
                </a:cxn>
                <a:cxn ang="0">
                  <a:pos x="237" y="227"/>
                </a:cxn>
              </a:cxnLst>
              <a:rect l="0" t="0" r="r" b="b"/>
              <a:pathLst>
                <a:path w="238" h="352">
                  <a:moveTo>
                    <a:pt x="237" y="227"/>
                  </a:moveTo>
                  <a:lnTo>
                    <a:pt x="214" y="184"/>
                  </a:lnTo>
                  <a:lnTo>
                    <a:pt x="172" y="154"/>
                  </a:lnTo>
                  <a:lnTo>
                    <a:pt x="142" y="140"/>
                  </a:lnTo>
                  <a:lnTo>
                    <a:pt x="125" y="111"/>
                  </a:lnTo>
                  <a:lnTo>
                    <a:pt x="132" y="31"/>
                  </a:lnTo>
                  <a:lnTo>
                    <a:pt x="47" y="0"/>
                  </a:lnTo>
                  <a:lnTo>
                    <a:pt x="24" y="9"/>
                  </a:lnTo>
                  <a:lnTo>
                    <a:pt x="6" y="31"/>
                  </a:lnTo>
                  <a:lnTo>
                    <a:pt x="0" y="89"/>
                  </a:lnTo>
                  <a:lnTo>
                    <a:pt x="6" y="118"/>
                  </a:lnTo>
                  <a:lnTo>
                    <a:pt x="24" y="147"/>
                  </a:lnTo>
                  <a:lnTo>
                    <a:pt x="53" y="169"/>
                  </a:lnTo>
                  <a:lnTo>
                    <a:pt x="113" y="198"/>
                  </a:lnTo>
                  <a:lnTo>
                    <a:pt x="119" y="213"/>
                  </a:lnTo>
                  <a:lnTo>
                    <a:pt x="142" y="256"/>
                  </a:lnTo>
                  <a:lnTo>
                    <a:pt x="196" y="308"/>
                  </a:lnTo>
                  <a:lnTo>
                    <a:pt x="214" y="336"/>
                  </a:lnTo>
                  <a:lnTo>
                    <a:pt x="237" y="351"/>
                  </a:lnTo>
                  <a:lnTo>
                    <a:pt x="237" y="22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53" name="Freeform 169"/>
            <p:cNvSpPr>
              <a:spLocks/>
            </p:cNvSpPr>
            <p:nvPr/>
          </p:nvSpPr>
          <p:spPr bwMode="auto">
            <a:xfrm>
              <a:off x="1754" y="1798"/>
              <a:ext cx="316" cy="394"/>
            </a:xfrm>
            <a:custGeom>
              <a:avLst/>
              <a:gdLst/>
              <a:ahLst/>
              <a:cxnLst>
                <a:cxn ang="0">
                  <a:pos x="244" y="212"/>
                </a:cxn>
                <a:cxn ang="0">
                  <a:pos x="208" y="182"/>
                </a:cxn>
                <a:cxn ang="0">
                  <a:pos x="173" y="138"/>
                </a:cxn>
                <a:cxn ang="0">
                  <a:pos x="137" y="110"/>
                </a:cxn>
                <a:cxn ang="0">
                  <a:pos x="60" y="58"/>
                </a:cxn>
                <a:cxn ang="0">
                  <a:pos x="18" y="15"/>
                </a:cxn>
                <a:cxn ang="0">
                  <a:pos x="12" y="0"/>
                </a:cxn>
                <a:cxn ang="0">
                  <a:pos x="0" y="15"/>
                </a:cxn>
                <a:cxn ang="0">
                  <a:pos x="0" y="80"/>
                </a:cxn>
                <a:cxn ang="0">
                  <a:pos x="24" y="110"/>
                </a:cxn>
                <a:cxn ang="0">
                  <a:pos x="48" y="146"/>
                </a:cxn>
                <a:cxn ang="0">
                  <a:pos x="84" y="190"/>
                </a:cxn>
                <a:cxn ang="0">
                  <a:pos x="102" y="212"/>
                </a:cxn>
                <a:cxn ang="0">
                  <a:pos x="155" y="262"/>
                </a:cxn>
                <a:cxn ang="0">
                  <a:pos x="167" y="299"/>
                </a:cxn>
                <a:cxn ang="0">
                  <a:pos x="191" y="335"/>
                </a:cxn>
                <a:cxn ang="0">
                  <a:pos x="191" y="371"/>
                </a:cxn>
                <a:cxn ang="0">
                  <a:pos x="197" y="393"/>
                </a:cxn>
                <a:cxn ang="0">
                  <a:pos x="238" y="320"/>
                </a:cxn>
                <a:cxn ang="0">
                  <a:pos x="250" y="299"/>
                </a:cxn>
                <a:cxn ang="0">
                  <a:pos x="298" y="284"/>
                </a:cxn>
                <a:cxn ang="0">
                  <a:pos x="315" y="284"/>
                </a:cxn>
                <a:cxn ang="0">
                  <a:pos x="315" y="248"/>
                </a:cxn>
                <a:cxn ang="0">
                  <a:pos x="244" y="212"/>
                </a:cxn>
              </a:cxnLst>
              <a:rect l="0" t="0" r="r" b="b"/>
              <a:pathLst>
                <a:path w="316" h="394">
                  <a:moveTo>
                    <a:pt x="244" y="212"/>
                  </a:moveTo>
                  <a:lnTo>
                    <a:pt x="208" y="182"/>
                  </a:lnTo>
                  <a:lnTo>
                    <a:pt x="173" y="138"/>
                  </a:lnTo>
                  <a:lnTo>
                    <a:pt x="137" y="110"/>
                  </a:lnTo>
                  <a:lnTo>
                    <a:pt x="60" y="58"/>
                  </a:lnTo>
                  <a:lnTo>
                    <a:pt x="18" y="15"/>
                  </a:lnTo>
                  <a:lnTo>
                    <a:pt x="12" y="0"/>
                  </a:lnTo>
                  <a:lnTo>
                    <a:pt x="0" y="15"/>
                  </a:lnTo>
                  <a:lnTo>
                    <a:pt x="0" y="80"/>
                  </a:lnTo>
                  <a:lnTo>
                    <a:pt x="24" y="110"/>
                  </a:lnTo>
                  <a:lnTo>
                    <a:pt x="48" y="146"/>
                  </a:lnTo>
                  <a:lnTo>
                    <a:pt x="84" y="190"/>
                  </a:lnTo>
                  <a:lnTo>
                    <a:pt x="102" y="212"/>
                  </a:lnTo>
                  <a:lnTo>
                    <a:pt x="155" y="262"/>
                  </a:lnTo>
                  <a:lnTo>
                    <a:pt x="167" y="299"/>
                  </a:lnTo>
                  <a:lnTo>
                    <a:pt x="191" y="335"/>
                  </a:lnTo>
                  <a:lnTo>
                    <a:pt x="191" y="371"/>
                  </a:lnTo>
                  <a:lnTo>
                    <a:pt x="197" y="393"/>
                  </a:lnTo>
                  <a:lnTo>
                    <a:pt x="238" y="320"/>
                  </a:lnTo>
                  <a:lnTo>
                    <a:pt x="250" y="299"/>
                  </a:lnTo>
                  <a:lnTo>
                    <a:pt x="298" y="284"/>
                  </a:lnTo>
                  <a:lnTo>
                    <a:pt x="315" y="284"/>
                  </a:lnTo>
                  <a:lnTo>
                    <a:pt x="315" y="248"/>
                  </a:lnTo>
                  <a:lnTo>
                    <a:pt x="244" y="212"/>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54" name="Freeform 170"/>
            <p:cNvSpPr>
              <a:spLocks/>
            </p:cNvSpPr>
            <p:nvPr/>
          </p:nvSpPr>
          <p:spPr bwMode="auto">
            <a:xfrm>
              <a:off x="1612" y="1696"/>
              <a:ext cx="185" cy="256"/>
            </a:xfrm>
            <a:custGeom>
              <a:avLst/>
              <a:gdLst/>
              <a:ahLst/>
              <a:cxnLst>
                <a:cxn ang="0">
                  <a:pos x="184" y="124"/>
                </a:cxn>
                <a:cxn ang="0">
                  <a:pos x="166" y="80"/>
                </a:cxn>
                <a:cxn ang="0">
                  <a:pos x="119" y="29"/>
                </a:cxn>
                <a:cxn ang="0">
                  <a:pos x="47" y="0"/>
                </a:cxn>
                <a:cxn ang="0">
                  <a:pos x="24" y="0"/>
                </a:cxn>
                <a:cxn ang="0">
                  <a:pos x="24" y="66"/>
                </a:cxn>
                <a:cxn ang="0">
                  <a:pos x="24" y="124"/>
                </a:cxn>
                <a:cxn ang="0">
                  <a:pos x="0" y="153"/>
                </a:cxn>
                <a:cxn ang="0">
                  <a:pos x="0" y="212"/>
                </a:cxn>
                <a:cxn ang="0">
                  <a:pos x="24" y="240"/>
                </a:cxn>
                <a:cxn ang="0">
                  <a:pos x="41" y="240"/>
                </a:cxn>
                <a:cxn ang="0">
                  <a:pos x="77" y="240"/>
                </a:cxn>
                <a:cxn ang="0">
                  <a:pos x="101" y="255"/>
                </a:cxn>
                <a:cxn ang="0">
                  <a:pos x="137" y="248"/>
                </a:cxn>
                <a:cxn ang="0">
                  <a:pos x="148" y="240"/>
                </a:cxn>
                <a:cxn ang="0">
                  <a:pos x="148" y="240"/>
                </a:cxn>
                <a:cxn ang="0">
                  <a:pos x="184" y="124"/>
                </a:cxn>
              </a:cxnLst>
              <a:rect l="0" t="0" r="r" b="b"/>
              <a:pathLst>
                <a:path w="185" h="256">
                  <a:moveTo>
                    <a:pt x="184" y="124"/>
                  </a:moveTo>
                  <a:lnTo>
                    <a:pt x="166" y="80"/>
                  </a:lnTo>
                  <a:lnTo>
                    <a:pt x="119" y="29"/>
                  </a:lnTo>
                  <a:lnTo>
                    <a:pt x="47" y="0"/>
                  </a:lnTo>
                  <a:lnTo>
                    <a:pt x="24" y="0"/>
                  </a:lnTo>
                  <a:lnTo>
                    <a:pt x="24" y="66"/>
                  </a:lnTo>
                  <a:lnTo>
                    <a:pt x="24" y="124"/>
                  </a:lnTo>
                  <a:lnTo>
                    <a:pt x="0" y="153"/>
                  </a:lnTo>
                  <a:lnTo>
                    <a:pt x="0" y="212"/>
                  </a:lnTo>
                  <a:lnTo>
                    <a:pt x="24" y="240"/>
                  </a:lnTo>
                  <a:lnTo>
                    <a:pt x="41" y="240"/>
                  </a:lnTo>
                  <a:lnTo>
                    <a:pt x="77" y="240"/>
                  </a:lnTo>
                  <a:lnTo>
                    <a:pt x="101" y="255"/>
                  </a:lnTo>
                  <a:lnTo>
                    <a:pt x="137" y="248"/>
                  </a:lnTo>
                  <a:lnTo>
                    <a:pt x="148" y="240"/>
                  </a:lnTo>
                  <a:lnTo>
                    <a:pt x="148" y="240"/>
                  </a:lnTo>
                  <a:lnTo>
                    <a:pt x="184" y="124"/>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93355" name="Freeform 171"/>
            <p:cNvSpPr>
              <a:spLocks/>
            </p:cNvSpPr>
            <p:nvPr/>
          </p:nvSpPr>
          <p:spPr bwMode="auto">
            <a:xfrm>
              <a:off x="1695" y="1966"/>
              <a:ext cx="244" cy="343"/>
            </a:xfrm>
            <a:custGeom>
              <a:avLst/>
              <a:gdLst/>
              <a:ahLst/>
              <a:cxnLst>
                <a:cxn ang="0">
                  <a:pos x="217" y="240"/>
                </a:cxn>
                <a:cxn ang="0">
                  <a:pos x="184" y="167"/>
                </a:cxn>
                <a:cxn ang="0">
                  <a:pos x="177" y="124"/>
                </a:cxn>
                <a:cxn ang="0">
                  <a:pos x="131" y="109"/>
                </a:cxn>
                <a:cxn ang="0">
                  <a:pos x="73" y="29"/>
                </a:cxn>
                <a:cxn ang="0">
                  <a:pos x="53" y="7"/>
                </a:cxn>
                <a:cxn ang="0">
                  <a:pos x="13" y="0"/>
                </a:cxn>
                <a:cxn ang="0">
                  <a:pos x="0" y="36"/>
                </a:cxn>
                <a:cxn ang="0">
                  <a:pos x="33" y="87"/>
                </a:cxn>
                <a:cxn ang="0">
                  <a:pos x="33" y="145"/>
                </a:cxn>
                <a:cxn ang="0">
                  <a:pos x="33" y="189"/>
                </a:cxn>
                <a:cxn ang="0">
                  <a:pos x="99" y="269"/>
                </a:cxn>
                <a:cxn ang="0">
                  <a:pos x="112" y="291"/>
                </a:cxn>
                <a:cxn ang="0">
                  <a:pos x="158" y="342"/>
                </a:cxn>
                <a:cxn ang="0">
                  <a:pos x="191" y="327"/>
                </a:cxn>
                <a:cxn ang="0">
                  <a:pos x="217" y="291"/>
                </a:cxn>
                <a:cxn ang="0">
                  <a:pos x="243" y="291"/>
                </a:cxn>
                <a:cxn ang="0">
                  <a:pos x="217" y="240"/>
                </a:cxn>
              </a:cxnLst>
              <a:rect l="0" t="0" r="r" b="b"/>
              <a:pathLst>
                <a:path w="244" h="343">
                  <a:moveTo>
                    <a:pt x="217" y="240"/>
                  </a:moveTo>
                  <a:lnTo>
                    <a:pt x="184" y="167"/>
                  </a:lnTo>
                  <a:lnTo>
                    <a:pt x="177" y="124"/>
                  </a:lnTo>
                  <a:lnTo>
                    <a:pt x="131" y="109"/>
                  </a:lnTo>
                  <a:lnTo>
                    <a:pt x="73" y="29"/>
                  </a:lnTo>
                  <a:lnTo>
                    <a:pt x="53" y="7"/>
                  </a:lnTo>
                  <a:lnTo>
                    <a:pt x="13" y="0"/>
                  </a:lnTo>
                  <a:lnTo>
                    <a:pt x="0" y="36"/>
                  </a:lnTo>
                  <a:lnTo>
                    <a:pt x="33" y="87"/>
                  </a:lnTo>
                  <a:lnTo>
                    <a:pt x="33" y="145"/>
                  </a:lnTo>
                  <a:lnTo>
                    <a:pt x="33" y="189"/>
                  </a:lnTo>
                  <a:lnTo>
                    <a:pt x="99" y="269"/>
                  </a:lnTo>
                  <a:lnTo>
                    <a:pt x="112" y="291"/>
                  </a:lnTo>
                  <a:lnTo>
                    <a:pt x="158" y="342"/>
                  </a:lnTo>
                  <a:lnTo>
                    <a:pt x="191" y="327"/>
                  </a:lnTo>
                  <a:lnTo>
                    <a:pt x="217" y="291"/>
                  </a:lnTo>
                  <a:lnTo>
                    <a:pt x="243" y="291"/>
                  </a:lnTo>
                  <a:lnTo>
                    <a:pt x="217" y="24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grpSp>
      <p:grpSp>
        <p:nvGrpSpPr>
          <p:cNvPr id="3" name="Group 172"/>
          <p:cNvGrpSpPr>
            <a:grpSpLocks/>
          </p:cNvGrpSpPr>
          <p:nvPr/>
        </p:nvGrpSpPr>
        <p:grpSpPr bwMode="auto">
          <a:xfrm>
            <a:off x="5824538" y="2632075"/>
            <a:ext cx="2970267" cy="1254125"/>
            <a:chOff x="4128" y="1658"/>
            <a:chExt cx="2104" cy="790"/>
          </a:xfrm>
        </p:grpSpPr>
        <p:sp>
          <p:nvSpPr>
            <p:cNvPr id="93357" name="Text Box 173"/>
            <p:cNvSpPr txBox="1">
              <a:spLocks noChangeArrowheads="1"/>
            </p:cNvSpPr>
            <p:nvPr/>
          </p:nvSpPr>
          <p:spPr bwMode="auto">
            <a:xfrm>
              <a:off x="4732" y="1658"/>
              <a:ext cx="1500" cy="696"/>
            </a:xfrm>
            <a:prstGeom prst="rect">
              <a:avLst/>
            </a:prstGeom>
            <a:noFill/>
            <a:ln w="9525">
              <a:noFill/>
              <a:miter lim="800000"/>
              <a:headEnd/>
              <a:tailEnd/>
            </a:ln>
            <a:effectLst>
              <a:outerShdw dist="56796" dir="1593903" algn="ctr" rotWithShape="0">
                <a:schemeClr val="tx2"/>
              </a:outerShdw>
            </a:effectLst>
          </p:spPr>
          <p:txBody>
            <a:bodyPr wrap="none" anchor="ctr">
              <a:spAutoFit/>
            </a:bodyPr>
            <a:lstStyle/>
            <a:p>
              <a:pPr>
                <a:lnSpc>
                  <a:spcPct val="45000"/>
                </a:lnSpc>
                <a:spcBef>
                  <a:spcPct val="30000"/>
                </a:spcBef>
              </a:pPr>
              <a:r>
                <a:rPr lang="en-US" sz="3200" dirty="0">
                  <a:solidFill>
                    <a:srgbClr val="FF0000"/>
                  </a:solidFill>
                </a:rPr>
                <a:t>Compulsive</a:t>
              </a:r>
            </a:p>
            <a:p>
              <a:pPr>
                <a:lnSpc>
                  <a:spcPct val="45000"/>
                </a:lnSpc>
                <a:spcBef>
                  <a:spcPct val="30000"/>
                </a:spcBef>
              </a:pPr>
              <a:r>
                <a:rPr lang="en-US" sz="3200" dirty="0">
                  <a:solidFill>
                    <a:srgbClr val="FF0000"/>
                  </a:solidFill>
                </a:rPr>
                <a:t>Drug Use</a:t>
              </a:r>
            </a:p>
            <a:p>
              <a:pPr>
                <a:lnSpc>
                  <a:spcPct val="45000"/>
                </a:lnSpc>
                <a:spcBef>
                  <a:spcPct val="30000"/>
                </a:spcBef>
              </a:pPr>
              <a:r>
                <a:rPr lang="en-US" sz="3200" dirty="0">
                  <a:solidFill>
                    <a:srgbClr val="FF0000"/>
                  </a:solidFill>
                </a:rPr>
                <a:t>(Addiction)</a:t>
              </a:r>
              <a:endParaRPr lang="en-US" sz="3200" b="0" dirty="0">
                <a:solidFill>
                  <a:srgbClr val="FF0000"/>
                </a:solidFill>
              </a:endParaRPr>
            </a:p>
          </p:txBody>
        </p:sp>
        <p:sp>
          <p:nvSpPr>
            <p:cNvPr id="93358" name="Line 174"/>
            <p:cNvSpPr>
              <a:spLocks noChangeShapeType="1"/>
            </p:cNvSpPr>
            <p:nvPr/>
          </p:nvSpPr>
          <p:spPr bwMode="auto">
            <a:xfrm>
              <a:off x="4128" y="2448"/>
              <a:ext cx="1211" cy="0"/>
            </a:xfrm>
            <a:prstGeom prst="line">
              <a:avLst/>
            </a:prstGeom>
            <a:noFill/>
            <a:ln w="123189">
              <a:solidFill>
                <a:srgbClr val="FF0080"/>
              </a:solidFill>
              <a:round/>
              <a:headEnd/>
              <a:tailEnd type="triangle" w="med" len="med"/>
            </a:ln>
            <a:effectLst>
              <a:outerShdw dist="56796" dir="1593903" algn="ctr" rotWithShape="0">
                <a:schemeClr val="tx2"/>
              </a:outerShdw>
            </a:effectLst>
          </p:spPr>
          <p:txBody>
            <a:bodyPr wrap="none" anchor="ctr"/>
            <a:lstStyle/>
            <a:p>
              <a:endParaRPr lang="en-US"/>
            </a:p>
          </p:txBody>
        </p:sp>
      </p:grpSp>
      <p:grpSp>
        <p:nvGrpSpPr>
          <p:cNvPr id="4" name="Group 175"/>
          <p:cNvGrpSpPr>
            <a:grpSpLocks/>
          </p:cNvGrpSpPr>
          <p:nvPr/>
        </p:nvGrpSpPr>
        <p:grpSpPr bwMode="auto">
          <a:xfrm>
            <a:off x="565150" y="1900239"/>
            <a:ext cx="2563813" cy="842963"/>
            <a:chOff x="401" y="1197"/>
            <a:chExt cx="1816" cy="531"/>
          </a:xfrm>
        </p:grpSpPr>
        <p:sp>
          <p:nvSpPr>
            <p:cNvPr id="93360" name="Text Box 176"/>
            <p:cNvSpPr txBox="1">
              <a:spLocks noChangeArrowheads="1"/>
            </p:cNvSpPr>
            <p:nvPr/>
          </p:nvSpPr>
          <p:spPr bwMode="auto">
            <a:xfrm>
              <a:off x="401" y="1197"/>
              <a:ext cx="1309" cy="464"/>
            </a:xfrm>
            <a:prstGeom prst="rect">
              <a:avLst/>
            </a:prstGeom>
            <a:noFill/>
            <a:ln w="9525">
              <a:noFill/>
              <a:miter lim="800000"/>
              <a:headEnd/>
              <a:tailEnd/>
            </a:ln>
            <a:effectLst>
              <a:outerShdw dist="56796" dir="1593903" algn="ctr" rotWithShape="0">
                <a:schemeClr val="tx2"/>
              </a:outerShdw>
            </a:effectLst>
          </p:spPr>
          <p:txBody>
            <a:bodyPr wrap="none" anchor="ctr">
              <a:spAutoFit/>
            </a:bodyPr>
            <a:lstStyle/>
            <a:p>
              <a:pPr>
                <a:lnSpc>
                  <a:spcPct val="45000"/>
                </a:lnSpc>
                <a:spcBef>
                  <a:spcPct val="30000"/>
                </a:spcBef>
              </a:pPr>
              <a:r>
                <a:rPr lang="en-US" sz="3200" b="1" dirty="0">
                  <a:solidFill>
                    <a:srgbClr val="0099FF"/>
                  </a:solidFill>
                </a:rPr>
                <a:t>Voluntary</a:t>
              </a:r>
            </a:p>
            <a:p>
              <a:pPr>
                <a:lnSpc>
                  <a:spcPct val="45000"/>
                </a:lnSpc>
                <a:spcBef>
                  <a:spcPct val="30000"/>
                </a:spcBef>
              </a:pPr>
              <a:r>
                <a:rPr lang="en-US" sz="3200" b="1" dirty="0">
                  <a:solidFill>
                    <a:srgbClr val="0099FF"/>
                  </a:solidFill>
                </a:rPr>
                <a:t>Drug Use</a:t>
              </a:r>
              <a:endParaRPr lang="en-US" sz="3200" b="1" dirty="0"/>
            </a:p>
          </p:txBody>
        </p:sp>
        <p:sp>
          <p:nvSpPr>
            <p:cNvPr id="93361" name="Line 177"/>
            <p:cNvSpPr>
              <a:spLocks noChangeShapeType="1"/>
            </p:cNvSpPr>
            <p:nvPr/>
          </p:nvSpPr>
          <p:spPr bwMode="auto">
            <a:xfrm>
              <a:off x="1008" y="1728"/>
              <a:ext cx="1209" cy="0"/>
            </a:xfrm>
            <a:prstGeom prst="line">
              <a:avLst/>
            </a:prstGeom>
            <a:noFill/>
            <a:ln w="123189">
              <a:solidFill>
                <a:srgbClr val="0099FF"/>
              </a:solidFill>
              <a:round/>
              <a:headEnd/>
              <a:tailEnd type="triangle" w="med" len="med"/>
            </a:ln>
            <a:effectLst>
              <a:outerShdw dist="56796" dir="1593903" algn="ctr" rotWithShape="0">
                <a:schemeClr val="tx2"/>
              </a:outerShdw>
            </a:effectLst>
          </p:spPr>
          <p:txBody>
            <a:bodyPr wrap="none" anchor="ctr"/>
            <a:lstStyle/>
            <a:p>
              <a:endParaRPr lang="en-US"/>
            </a:p>
          </p:txBody>
        </p:sp>
      </p:grpSp>
      <p:grpSp>
        <p:nvGrpSpPr>
          <p:cNvPr id="5" name="Group 178"/>
          <p:cNvGrpSpPr>
            <a:grpSpLocks/>
          </p:cNvGrpSpPr>
          <p:nvPr/>
        </p:nvGrpSpPr>
        <p:grpSpPr bwMode="auto">
          <a:xfrm>
            <a:off x="4164013" y="2597150"/>
            <a:ext cx="731837" cy="747713"/>
            <a:chOff x="2951" y="1636"/>
            <a:chExt cx="519" cy="471"/>
          </a:xfrm>
        </p:grpSpPr>
        <p:sp>
          <p:nvSpPr>
            <p:cNvPr id="93363" name="AutoShape 179"/>
            <p:cNvSpPr>
              <a:spLocks noChangeArrowheads="1"/>
            </p:cNvSpPr>
            <p:nvPr/>
          </p:nvSpPr>
          <p:spPr bwMode="auto">
            <a:xfrm flipV="1">
              <a:off x="2951" y="1636"/>
              <a:ext cx="519" cy="471"/>
            </a:xfrm>
            <a:prstGeom prst="roundRect">
              <a:avLst>
                <a:gd name="adj" fmla="val 17310"/>
              </a:avLst>
            </a:prstGeom>
            <a:solidFill>
              <a:srgbClr val="FFFFFF"/>
            </a:solidFill>
            <a:ln w="0">
              <a:solidFill>
                <a:srgbClr val="000000"/>
              </a:solidFill>
              <a:round/>
              <a:headEnd/>
              <a:tailEnd/>
            </a:ln>
            <a:effectLst/>
          </p:spPr>
          <p:txBody>
            <a:bodyPr wrap="none" anchor="ctr"/>
            <a:lstStyle/>
            <a:p>
              <a:endParaRPr lang="en-US"/>
            </a:p>
          </p:txBody>
        </p:sp>
        <p:sp>
          <p:nvSpPr>
            <p:cNvPr id="93364" name="Oval 180"/>
            <p:cNvSpPr>
              <a:spLocks noChangeArrowheads="1"/>
            </p:cNvSpPr>
            <p:nvPr/>
          </p:nvSpPr>
          <p:spPr bwMode="auto">
            <a:xfrm flipV="1">
              <a:off x="3097" y="1774"/>
              <a:ext cx="226" cy="200"/>
            </a:xfrm>
            <a:prstGeom prst="ellipse">
              <a:avLst/>
            </a:prstGeom>
            <a:solidFill>
              <a:srgbClr val="AAAAAA"/>
            </a:solidFill>
            <a:ln w="0">
              <a:solidFill>
                <a:srgbClr val="000000"/>
              </a:solidFill>
              <a:round/>
              <a:headEnd/>
              <a:tailEnd/>
            </a:ln>
            <a:effectLst/>
          </p:spPr>
          <p:txBody>
            <a:bodyPr wrap="none" anchor="ctr"/>
            <a:lstStyle/>
            <a:p>
              <a:endParaRPr lang="en-US"/>
            </a:p>
          </p:txBody>
        </p:sp>
        <p:sp>
          <p:nvSpPr>
            <p:cNvPr id="93365" name="Oval 181"/>
            <p:cNvSpPr>
              <a:spLocks noChangeArrowheads="1"/>
            </p:cNvSpPr>
            <p:nvPr/>
          </p:nvSpPr>
          <p:spPr bwMode="auto">
            <a:xfrm flipV="1">
              <a:off x="3168" y="1836"/>
              <a:ext cx="85" cy="75"/>
            </a:xfrm>
            <a:prstGeom prst="ellipse">
              <a:avLst/>
            </a:prstGeom>
            <a:solidFill>
              <a:srgbClr val="AAAAAA"/>
            </a:solidFill>
            <a:ln w="0">
              <a:solidFill>
                <a:srgbClr val="000000"/>
              </a:solidFill>
              <a:round/>
              <a:headEnd/>
              <a:tailEnd/>
            </a:ln>
            <a:effectLst/>
          </p:spPr>
          <p:txBody>
            <a:bodyPr wrap="none" anchor="ctr"/>
            <a:lstStyle/>
            <a:p>
              <a:endParaRPr lang="en-US"/>
            </a:p>
          </p:txBody>
        </p:sp>
      </p:grpSp>
      <p:sp>
        <p:nvSpPr>
          <p:cNvPr id="93366" name="Freeform 182"/>
          <p:cNvSpPr>
            <a:spLocks/>
          </p:cNvSpPr>
          <p:nvPr/>
        </p:nvSpPr>
        <p:spPr bwMode="auto">
          <a:xfrm flipH="1" flipV="1">
            <a:off x="4397375" y="2971800"/>
            <a:ext cx="276225" cy="835025"/>
          </a:xfrm>
          <a:custGeom>
            <a:avLst/>
            <a:gdLst/>
            <a:ahLst/>
            <a:cxnLst>
              <a:cxn ang="0">
                <a:pos x="0" y="233"/>
              </a:cxn>
              <a:cxn ang="0">
                <a:pos x="0" y="0"/>
              </a:cxn>
              <a:cxn ang="0">
                <a:pos x="173" y="0"/>
              </a:cxn>
              <a:cxn ang="0">
                <a:pos x="173" y="233"/>
              </a:cxn>
              <a:cxn ang="0">
                <a:pos x="115" y="525"/>
              </a:cxn>
              <a:cxn ang="0">
                <a:pos x="58" y="525"/>
              </a:cxn>
              <a:cxn ang="0">
                <a:pos x="0" y="233"/>
              </a:cxn>
              <a:cxn ang="0">
                <a:pos x="0" y="233"/>
              </a:cxn>
            </a:cxnLst>
            <a:rect l="0" t="0" r="r" b="b"/>
            <a:pathLst>
              <a:path w="174" h="526">
                <a:moveTo>
                  <a:pt x="0" y="233"/>
                </a:moveTo>
                <a:lnTo>
                  <a:pt x="0" y="0"/>
                </a:lnTo>
                <a:lnTo>
                  <a:pt x="173" y="0"/>
                </a:lnTo>
                <a:lnTo>
                  <a:pt x="173" y="233"/>
                </a:lnTo>
                <a:lnTo>
                  <a:pt x="115" y="525"/>
                </a:lnTo>
                <a:lnTo>
                  <a:pt x="58" y="525"/>
                </a:lnTo>
                <a:lnTo>
                  <a:pt x="0" y="233"/>
                </a:lnTo>
                <a:lnTo>
                  <a:pt x="0" y="233"/>
                </a:lnTo>
              </a:path>
            </a:pathLst>
          </a:custGeom>
          <a:solidFill>
            <a:srgbClr val="000000"/>
          </a:solidFill>
          <a:ln w="0" cap="flat" cmpd="sng">
            <a:solidFill>
              <a:srgbClr val="AAAAAA"/>
            </a:solidFill>
            <a:prstDash val="solid"/>
            <a:round/>
            <a:headEnd type="none" w="med" len="med"/>
            <a:tailEnd type="non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2000"/>
                            </p:stCondLst>
                            <p:childTnLst>
                              <p:par>
                                <p:cTn id="13" presetID="17" presetClass="entr" presetSubtype="1" fill="hold" grpId="0" nodeType="afterEffect">
                                  <p:stCondLst>
                                    <p:cond delay="2000"/>
                                  </p:stCondLst>
                                  <p:childTnLst>
                                    <p:set>
                                      <p:cBhvr>
                                        <p:cTn id="14" dur="1" fill="hold">
                                          <p:stCondLst>
                                            <p:cond delay="0"/>
                                          </p:stCondLst>
                                        </p:cTn>
                                        <p:tgtEl>
                                          <p:spTgt spid="93366"/>
                                        </p:tgtEl>
                                        <p:attrNameLst>
                                          <p:attrName>style.visibility</p:attrName>
                                        </p:attrNameLst>
                                      </p:cBhvr>
                                      <p:to>
                                        <p:strVal val="visible"/>
                                      </p:to>
                                    </p:set>
                                    <p:anim calcmode="lin" valueType="num">
                                      <p:cBhvr>
                                        <p:cTn id="15" dur="500" fill="hold"/>
                                        <p:tgtEl>
                                          <p:spTgt spid="93366"/>
                                        </p:tgtEl>
                                        <p:attrNameLst>
                                          <p:attrName>ppt_x</p:attrName>
                                        </p:attrNameLst>
                                      </p:cBhvr>
                                      <p:tavLst>
                                        <p:tav tm="0">
                                          <p:val>
                                            <p:strVal val="#ppt_x"/>
                                          </p:val>
                                        </p:tav>
                                        <p:tav tm="100000">
                                          <p:val>
                                            <p:strVal val="#ppt_x"/>
                                          </p:val>
                                        </p:tav>
                                      </p:tavLst>
                                    </p:anim>
                                    <p:anim calcmode="lin" valueType="num">
                                      <p:cBhvr>
                                        <p:cTn id="16" dur="500" fill="hold"/>
                                        <p:tgtEl>
                                          <p:spTgt spid="93366"/>
                                        </p:tgtEl>
                                        <p:attrNameLst>
                                          <p:attrName>ppt_y</p:attrName>
                                        </p:attrNameLst>
                                      </p:cBhvr>
                                      <p:tavLst>
                                        <p:tav tm="0">
                                          <p:val>
                                            <p:strVal val="#ppt_y-#ppt_h/2"/>
                                          </p:val>
                                        </p:tav>
                                        <p:tav tm="100000">
                                          <p:val>
                                            <p:strVal val="#ppt_y"/>
                                          </p:val>
                                        </p:tav>
                                      </p:tavLst>
                                    </p:anim>
                                    <p:anim calcmode="lin" valueType="num">
                                      <p:cBhvr>
                                        <p:cTn id="17" dur="500" fill="hold"/>
                                        <p:tgtEl>
                                          <p:spTgt spid="93366"/>
                                        </p:tgtEl>
                                        <p:attrNameLst>
                                          <p:attrName>ppt_w</p:attrName>
                                        </p:attrNameLst>
                                      </p:cBhvr>
                                      <p:tavLst>
                                        <p:tav tm="0">
                                          <p:val>
                                            <p:strVal val="#ppt_w"/>
                                          </p:val>
                                        </p:tav>
                                        <p:tav tm="100000">
                                          <p:val>
                                            <p:strVal val="#ppt_w"/>
                                          </p:val>
                                        </p:tav>
                                      </p:tavLst>
                                    </p:anim>
                                    <p:anim calcmode="lin" valueType="num">
                                      <p:cBhvr>
                                        <p:cTn id="18" dur="500" fill="hold"/>
                                        <p:tgtEl>
                                          <p:spTgt spid="93366"/>
                                        </p:tgtEl>
                                        <p:attrNameLst>
                                          <p:attrName>ppt_h</p:attrName>
                                        </p:attrNameLst>
                                      </p:cBhvr>
                                      <p:tavLst>
                                        <p:tav tm="0">
                                          <p:val>
                                            <p:fltVal val="0"/>
                                          </p:val>
                                        </p:tav>
                                        <p:tav tm="100000">
                                          <p:val>
                                            <p:strVal val="#ppt_h"/>
                                          </p:val>
                                        </p:tav>
                                      </p:tavLst>
                                    </p:anim>
                                  </p:childTnLst>
                                </p:cTn>
                              </p:par>
                            </p:childTnLst>
                          </p:cTn>
                        </p:par>
                        <p:par>
                          <p:cTn id="19" fill="hold">
                            <p:stCondLst>
                              <p:cond delay="4500"/>
                            </p:stCondLst>
                            <p:childTnLst>
                              <p:par>
                                <p:cTn id="20" presetID="9" presetClass="entr" presetSubtype="0" fill="hold" nodeType="afterEffect">
                                  <p:stCondLst>
                                    <p:cond delay="200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00263" y="1143000"/>
            <a:ext cx="4648200" cy="4953000"/>
            <a:chOff x="883" y="758"/>
            <a:chExt cx="3800" cy="3054"/>
          </a:xfrm>
        </p:grpSpPr>
        <p:sp>
          <p:nvSpPr>
            <p:cNvPr id="94211" name="Freeform 3"/>
            <p:cNvSpPr>
              <a:spLocks/>
            </p:cNvSpPr>
            <p:nvPr/>
          </p:nvSpPr>
          <p:spPr bwMode="auto">
            <a:xfrm>
              <a:off x="2036" y="2298"/>
              <a:ext cx="2177" cy="815"/>
            </a:xfrm>
            <a:custGeom>
              <a:avLst/>
              <a:gdLst/>
              <a:ahLst/>
              <a:cxnLst>
                <a:cxn ang="0">
                  <a:pos x="53" y="238"/>
                </a:cxn>
                <a:cxn ang="0">
                  <a:pos x="31" y="261"/>
                </a:cxn>
                <a:cxn ang="0">
                  <a:pos x="15" y="288"/>
                </a:cxn>
                <a:cxn ang="0">
                  <a:pos x="5" y="321"/>
                </a:cxn>
                <a:cxn ang="0">
                  <a:pos x="0" y="356"/>
                </a:cxn>
                <a:cxn ang="0">
                  <a:pos x="0" y="392"/>
                </a:cxn>
                <a:cxn ang="0">
                  <a:pos x="5" y="427"/>
                </a:cxn>
                <a:cxn ang="0">
                  <a:pos x="14" y="461"/>
                </a:cxn>
                <a:cxn ang="0">
                  <a:pos x="28" y="491"/>
                </a:cxn>
                <a:cxn ang="0">
                  <a:pos x="45" y="517"/>
                </a:cxn>
                <a:cxn ang="0">
                  <a:pos x="84" y="551"/>
                </a:cxn>
                <a:cxn ang="0">
                  <a:pos x="131" y="585"/>
                </a:cxn>
                <a:cxn ang="0">
                  <a:pos x="187" y="620"/>
                </a:cxn>
                <a:cxn ang="0">
                  <a:pos x="249" y="656"/>
                </a:cxn>
                <a:cxn ang="0">
                  <a:pos x="315" y="690"/>
                </a:cxn>
                <a:cxn ang="0">
                  <a:pos x="383" y="723"/>
                </a:cxn>
                <a:cxn ang="0">
                  <a:pos x="451" y="752"/>
                </a:cxn>
                <a:cxn ang="0">
                  <a:pos x="517" y="777"/>
                </a:cxn>
                <a:cxn ang="0">
                  <a:pos x="580" y="796"/>
                </a:cxn>
                <a:cxn ang="0">
                  <a:pos x="636" y="809"/>
                </a:cxn>
                <a:cxn ang="0">
                  <a:pos x="685" y="814"/>
                </a:cxn>
                <a:cxn ang="0">
                  <a:pos x="732" y="814"/>
                </a:cxn>
                <a:cxn ang="0">
                  <a:pos x="769" y="814"/>
                </a:cxn>
                <a:cxn ang="0">
                  <a:pos x="807" y="812"/>
                </a:cxn>
                <a:cxn ang="0">
                  <a:pos x="844" y="810"/>
                </a:cxn>
                <a:cxn ang="0">
                  <a:pos x="882" y="806"/>
                </a:cxn>
                <a:cxn ang="0">
                  <a:pos x="919" y="801"/>
                </a:cxn>
                <a:cxn ang="0">
                  <a:pos x="956" y="792"/>
                </a:cxn>
                <a:cxn ang="0">
                  <a:pos x="990" y="782"/>
                </a:cxn>
                <a:cxn ang="0">
                  <a:pos x="1023" y="767"/>
                </a:cxn>
                <a:cxn ang="0">
                  <a:pos x="1054" y="750"/>
                </a:cxn>
                <a:cxn ang="0">
                  <a:pos x="1081" y="730"/>
                </a:cxn>
                <a:cxn ang="0">
                  <a:pos x="1096" y="718"/>
                </a:cxn>
                <a:cxn ang="0">
                  <a:pos x="1110" y="706"/>
                </a:cxn>
                <a:cxn ang="0">
                  <a:pos x="1122" y="696"/>
                </a:cxn>
                <a:cxn ang="0">
                  <a:pos x="1135" y="686"/>
                </a:cxn>
                <a:cxn ang="0">
                  <a:pos x="1148" y="677"/>
                </a:cxn>
                <a:cxn ang="0">
                  <a:pos x="1161" y="668"/>
                </a:cxn>
                <a:cxn ang="0">
                  <a:pos x="1176" y="660"/>
                </a:cxn>
                <a:cxn ang="0">
                  <a:pos x="1194" y="651"/>
                </a:cxn>
                <a:cxn ang="0">
                  <a:pos x="1214" y="642"/>
                </a:cxn>
                <a:cxn ang="0">
                  <a:pos x="1250" y="628"/>
                </a:cxn>
                <a:cxn ang="0">
                  <a:pos x="1278" y="608"/>
                </a:cxn>
                <a:cxn ang="0">
                  <a:pos x="1306" y="584"/>
                </a:cxn>
                <a:cxn ang="0">
                  <a:pos x="1332" y="557"/>
                </a:cxn>
                <a:cxn ang="0">
                  <a:pos x="1359" y="527"/>
                </a:cxn>
                <a:cxn ang="0">
                  <a:pos x="1386" y="495"/>
                </a:cxn>
                <a:cxn ang="0">
                  <a:pos x="1414" y="464"/>
                </a:cxn>
                <a:cxn ang="0">
                  <a:pos x="1444" y="434"/>
                </a:cxn>
                <a:cxn ang="0">
                  <a:pos x="1476" y="407"/>
                </a:cxn>
                <a:cxn ang="0">
                  <a:pos x="1511" y="383"/>
                </a:cxn>
                <a:cxn ang="0">
                  <a:pos x="1549" y="365"/>
                </a:cxn>
                <a:cxn ang="0">
                  <a:pos x="1621" y="330"/>
                </a:cxn>
                <a:cxn ang="0">
                  <a:pos x="1678" y="294"/>
                </a:cxn>
                <a:cxn ang="0">
                  <a:pos x="1736" y="254"/>
                </a:cxn>
                <a:cxn ang="0">
                  <a:pos x="1796" y="209"/>
                </a:cxn>
                <a:cxn ang="0">
                  <a:pos x="1857" y="164"/>
                </a:cxn>
                <a:cxn ang="0">
                  <a:pos x="1918" y="120"/>
                </a:cxn>
                <a:cxn ang="0">
                  <a:pos x="1979" y="80"/>
                </a:cxn>
                <a:cxn ang="0">
                  <a:pos x="2040" y="45"/>
                </a:cxn>
                <a:cxn ang="0">
                  <a:pos x="2099" y="19"/>
                </a:cxn>
                <a:cxn ang="0">
                  <a:pos x="2157" y="2"/>
                </a:cxn>
              </a:cxnLst>
              <a:rect l="0" t="0" r="r" b="b"/>
              <a:pathLst>
                <a:path w="2177" h="815">
                  <a:moveTo>
                    <a:pt x="82" y="224"/>
                  </a:moveTo>
                  <a:lnTo>
                    <a:pt x="62" y="232"/>
                  </a:lnTo>
                  <a:lnTo>
                    <a:pt x="53" y="238"/>
                  </a:lnTo>
                  <a:lnTo>
                    <a:pt x="45" y="245"/>
                  </a:lnTo>
                  <a:lnTo>
                    <a:pt x="38" y="252"/>
                  </a:lnTo>
                  <a:lnTo>
                    <a:pt x="31" y="261"/>
                  </a:lnTo>
                  <a:lnTo>
                    <a:pt x="25" y="270"/>
                  </a:lnTo>
                  <a:lnTo>
                    <a:pt x="20" y="279"/>
                  </a:lnTo>
                  <a:lnTo>
                    <a:pt x="15" y="288"/>
                  </a:lnTo>
                  <a:lnTo>
                    <a:pt x="11" y="299"/>
                  </a:lnTo>
                  <a:lnTo>
                    <a:pt x="8" y="310"/>
                  </a:lnTo>
                  <a:lnTo>
                    <a:pt x="5" y="321"/>
                  </a:lnTo>
                  <a:lnTo>
                    <a:pt x="3" y="332"/>
                  </a:lnTo>
                  <a:lnTo>
                    <a:pt x="1" y="344"/>
                  </a:lnTo>
                  <a:lnTo>
                    <a:pt x="0" y="356"/>
                  </a:lnTo>
                  <a:lnTo>
                    <a:pt x="0" y="368"/>
                  </a:lnTo>
                  <a:lnTo>
                    <a:pt x="0" y="380"/>
                  </a:lnTo>
                  <a:lnTo>
                    <a:pt x="0" y="392"/>
                  </a:lnTo>
                  <a:lnTo>
                    <a:pt x="2" y="404"/>
                  </a:lnTo>
                  <a:lnTo>
                    <a:pt x="3" y="415"/>
                  </a:lnTo>
                  <a:lnTo>
                    <a:pt x="5" y="427"/>
                  </a:lnTo>
                  <a:lnTo>
                    <a:pt x="8" y="439"/>
                  </a:lnTo>
                  <a:lnTo>
                    <a:pt x="11" y="450"/>
                  </a:lnTo>
                  <a:lnTo>
                    <a:pt x="14" y="461"/>
                  </a:lnTo>
                  <a:lnTo>
                    <a:pt x="18" y="472"/>
                  </a:lnTo>
                  <a:lnTo>
                    <a:pt x="23" y="482"/>
                  </a:lnTo>
                  <a:lnTo>
                    <a:pt x="28" y="491"/>
                  </a:lnTo>
                  <a:lnTo>
                    <a:pt x="33" y="500"/>
                  </a:lnTo>
                  <a:lnTo>
                    <a:pt x="38" y="509"/>
                  </a:lnTo>
                  <a:lnTo>
                    <a:pt x="45" y="517"/>
                  </a:lnTo>
                  <a:lnTo>
                    <a:pt x="51" y="524"/>
                  </a:lnTo>
                  <a:lnTo>
                    <a:pt x="58" y="530"/>
                  </a:lnTo>
                  <a:lnTo>
                    <a:pt x="84" y="551"/>
                  </a:lnTo>
                  <a:lnTo>
                    <a:pt x="99" y="562"/>
                  </a:lnTo>
                  <a:lnTo>
                    <a:pt x="114" y="574"/>
                  </a:lnTo>
                  <a:lnTo>
                    <a:pt x="131" y="585"/>
                  </a:lnTo>
                  <a:lnTo>
                    <a:pt x="149" y="597"/>
                  </a:lnTo>
                  <a:lnTo>
                    <a:pt x="168" y="608"/>
                  </a:lnTo>
                  <a:lnTo>
                    <a:pt x="187" y="620"/>
                  </a:lnTo>
                  <a:lnTo>
                    <a:pt x="207" y="632"/>
                  </a:lnTo>
                  <a:lnTo>
                    <a:pt x="228" y="644"/>
                  </a:lnTo>
                  <a:lnTo>
                    <a:pt x="249" y="656"/>
                  </a:lnTo>
                  <a:lnTo>
                    <a:pt x="270" y="668"/>
                  </a:lnTo>
                  <a:lnTo>
                    <a:pt x="292" y="679"/>
                  </a:lnTo>
                  <a:lnTo>
                    <a:pt x="315" y="690"/>
                  </a:lnTo>
                  <a:lnTo>
                    <a:pt x="337" y="702"/>
                  </a:lnTo>
                  <a:lnTo>
                    <a:pt x="360" y="712"/>
                  </a:lnTo>
                  <a:lnTo>
                    <a:pt x="383" y="723"/>
                  </a:lnTo>
                  <a:lnTo>
                    <a:pt x="406" y="733"/>
                  </a:lnTo>
                  <a:lnTo>
                    <a:pt x="428" y="743"/>
                  </a:lnTo>
                  <a:lnTo>
                    <a:pt x="451" y="752"/>
                  </a:lnTo>
                  <a:lnTo>
                    <a:pt x="474" y="761"/>
                  </a:lnTo>
                  <a:lnTo>
                    <a:pt x="496" y="769"/>
                  </a:lnTo>
                  <a:lnTo>
                    <a:pt x="517" y="777"/>
                  </a:lnTo>
                  <a:lnTo>
                    <a:pt x="539" y="784"/>
                  </a:lnTo>
                  <a:lnTo>
                    <a:pt x="560" y="790"/>
                  </a:lnTo>
                  <a:lnTo>
                    <a:pt x="580" y="796"/>
                  </a:lnTo>
                  <a:lnTo>
                    <a:pt x="600" y="801"/>
                  </a:lnTo>
                  <a:lnTo>
                    <a:pt x="618" y="806"/>
                  </a:lnTo>
                  <a:lnTo>
                    <a:pt x="636" y="809"/>
                  </a:lnTo>
                  <a:lnTo>
                    <a:pt x="654" y="811"/>
                  </a:lnTo>
                  <a:lnTo>
                    <a:pt x="670" y="813"/>
                  </a:lnTo>
                  <a:lnTo>
                    <a:pt x="685" y="814"/>
                  </a:lnTo>
                  <a:lnTo>
                    <a:pt x="708" y="814"/>
                  </a:lnTo>
                  <a:lnTo>
                    <a:pt x="720" y="814"/>
                  </a:lnTo>
                  <a:lnTo>
                    <a:pt x="732" y="814"/>
                  </a:lnTo>
                  <a:lnTo>
                    <a:pt x="744" y="814"/>
                  </a:lnTo>
                  <a:lnTo>
                    <a:pt x="757" y="814"/>
                  </a:lnTo>
                  <a:lnTo>
                    <a:pt x="769" y="814"/>
                  </a:lnTo>
                  <a:lnTo>
                    <a:pt x="782" y="813"/>
                  </a:lnTo>
                  <a:lnTo>
                    <a:pt x="794" y="813"/>
                  </a:lnTo>
                  <a:lnTo>
                    <a:pt x="807" y="812"/>
                  </a:lnTo>
                  <a:lnTo>
                    <a:pt x="819" y="812"/>
                  </a:lnTo>
                  <a:lnTo>
                    <a:pt x="832" y="811"/>
                  </a:lnTo>
                  <a:lnTo>
                    <a:pt x="844" y="810"/>
                  </a:lnTo>
                  <a:lnTo>
                    <a:pt x="857" y="809"/>
                  </a:lnTo>
                  <a:lnTo>
                    <a:pt x="870" y="808"/>
                  </a:lnTo>
                  <a:lnTo>
                    <a:pt x="882" y="806"/>
                  </a:lnTo>
                  <a:lnTo>
                    <a:pt x="895" y="805"/>
                  </a:lnTo>
                  <a:lnTo>
                    <a:pt x="907" y="803"/>
                  </a:lnTo>
                  <a:lnTo>
                    <a:pt x="919" y="801"/>
                  </a:lnTo>
                  <a:lnTo>
                    <a:pt x="932" y="798"/>
                  </a:lnTo>
                  <a:lnTo>
                    <a:pt x="944" y="796"/>
                  </a:lnTo>
                  <a:lnTo>
                    <a:pt x="956" y="792"/>
                  </a:lnTo>
                  <a:lnTo>
                    <a:pt x="967" y="789"/>
                  </a:lnTo>
                  <a:lnTo>
                    <a:pt x="979" y="786"/>
                  </a:lnTo>
                  <a:lnTo>
                    <a:pt x="990" y="782"/>
                  </a:lnTo>
                  <a:lnTo>
                    <a:pt x="1002" y="777"/>
                  </a:lnTo>
                  <a:lnTo>
                    <a:pt x="1012" y="772"/>
                  </a:lnTo>
                  <a:lnTo>
                    <a:pt x="1023" y="767"/>
                  </a:lnTo>
                  <a:lnTo>
                    <a:pt x="1034" y="762"/>
                  </a:lnTo>
                  <a:lnTo>
                    <a:pt x="1044" y="756"/>
                  </a:lnTo>
                  <a:lnTo>
                    <a:pt x="1054" y="750"/>
                  </a:lnTo>
                  <a:lnTo>
                    <a:pt x="1064" y="743"/>
                  </a:lnTo>
                  <a:lnTo>
                    <a:pt x="1076" y="734"/>
                  </a:lnTo>
                  <a:lnTo>
                    <a:pt x="1081" y="730"/>
                  </a:lnTo>
                  <a:lnTo>
                    <a:pt x="1086" y="726"/>
                  </a:lnTo>
                  <a:lnTo>
                    <a:pt x="1091" y="721"/>
                  </a:lnTo>
                  <a:lnTo>
                    <a:pt x="1096" y="718"/>
                  </a:lnTo>
                  <a:lnTo>
                    <a:pt x="1101" y="714"/>
                  </a:lnTo>
                  <a:lnTo>
                    <a:pt x="1105" y="710"/>
                  </a:lnTo>
                  <a:lnTo>
                    <a:pt x="1110" y="706"/>
                  </a:lnTo>
                  <a:lnTo>
                    <a:pt x="1114" y="703"/>
                  </a:lnTo>
                  <a:lnTo>
                    <a:pt x="1118" y="699"/>
                  </a:lnTo>
                  <a:lnTo>
                    <a:pt x="1122" y="696"/>
                  </a:lnTo>
                  <a:lnTo>
                    <a:pt x="1126" y="693"/>
                  </a:lnTo>
                  <a:lnTo>
                    <a:pt x="1131" y="690"/>
                  </a:lnTo>
                  <a:lnTo>
                    <a:pt x="1135" y="686"/>
                  </a:lnTo>
                  <a:lnTo>
                    <a:pt x="1139" y="683"/>
                  </a:lnTo>
                  <a:lnTo>
                    <a:pt x="1143" y="680"/>
                  </a:lnTo>
                  <a:lnTo>
                    <a:pt x="1148" y="677"/>
                  </a:lnTo>
                  <a:lnTo>
                    <a:pt x="1152" y="674"/>
                  </a:lnTo>
                  <a:lnTo>
                    <a:pt x="1156" y="671"/>
                  </a:lnTo>
                  <a:lnTo>
                    <a:pt x="1161" y="668"/>
                  </a:lnTo>
                  <a:lnTo>
                    <a:pt x="1166" y="665"/>
                  </a:lnTo>
                  <a:lnTo>
                    <a:pt x="1171" y="662"/>
                  </a:lnTo>
                  <a:lnTo>
                    <a:pt x="1176" y="660"/>
                  </a:lnTo>
                  <a:lnTo>
                    <a:pt x="1182" y="657"/>
                  </a:lnTo>
                  <a:lnTo>
                    <a:pt x="1188" y="654"/>
                  </a:lnTo>
                  <a:lnTo>
                    <a:pt x="1194" y="651"/>
                  </a:lnTo>
                  <a:lnTo>
                    <a:pt x="1200" y="648"/>
                  </a:lnTo>
                  <a:lnTo>
                    <a:pt x="1207" y="645"/>
                  </a:lnTo>
                  <a:lnTo>
                    <a:pt x="1214" y="642"/>
                  </a:lnTo>
                  <a:lnTo>
                    <a:pt x="1222" y="640"/>
                  </a:lnTo>
                  <a:lnTo>
                    <a:pt x="1230" y="637"/>
                  </a:lnTo>
                  <a:lnTo>
                    <a:pt x="1250" y="628"/>
                  </a:lnTo>
                  <a:lnTo>
                    <a:pt x="1260" y="622"/>
                  </a:lnTo>
                  <a:lnTo>
                    <a:pt x="1269" y="616"/>
                  </a:lnTo>
                  <a:lnTo>
                    <a:pt x="1278" y="608"/>
                  </a:lnTo>
                  <a:lnTo>
                    <a:pt x="1288" y="601"/>
                  </a:lnTo>
                  <a:lnTo>
                    <a:pt x="1297" y="593"/>
                  </a:lnTo>
                  <a:lnTo>
                    <a:pt x="1306" y="584"/>
                  </a:lnTo>
                  <a:lnTo>
                    <a:pt x="1315" y="576"/>
                  </a:lnTo>
                  <a:lnTo>
                    <a:pt x="1324" y="566"/>
                  </a:lnTo>
                  <a:lnTo>
                    <a:pt x="1332" y="557"/>
                  </a:lnTo>
                  <a:lnTo>
                    <a:pt x="1342" y="547"/>
                  </a:lnTo>
                  <a:lnTo>
                    <a:pt x="1350" y="537"/>
                  </a:lnTo>
                  <a:lnTo>
                    <a:pt x="1359" y="527"/>
                  </a:lnTo>
                  <a:lnTo>
                    <a:pt x="1368" y="516"/>
                  </a:lnTo>
                  <a:lnTo>
                    <a:pt x="1377" y="506"/>
                  </a:lnTo>
                  <a:lnTo>
                    <a:pt x="1386" y="495"/>
                  </a:lnTo>
                  <a:lnTo>
                    <a:pt x="1395" y="485"/>
                  </a:lnTo>
                  <a:lnTo>
                    <a:pt x="1405" y="474"/>
                  </a:lnTo>
                  <a:lnTo>
                    <a:pt x="1414" y="464"/>
                  </a:lnTo>
                  <a:lnTo>
                    <a:pt x="1424" y="454"/>
                  </a:lnTo>
                  <a:lnTo>
                    <a:pt x="1434" y="444"/>
                  </a:lnTo>
                  <a:lnTo>
                    <a:pt x="1444" y="434"/>
                  </a:lnTo>
                  <a:lnTo>
                    <a:pt x="1454" y="424"/>
                  </a:lnTo>
                  <a:lnTo>
                    <a:pt x="1465" y="415"/>
                  </a:lnTo>
                  <a:lnTo>
                    <a:pt x="1476" y="407"/>
                  </a:lnTo>
                  <a:lnTo>
                    <a:pt x="1487" y="398"/>
                  </a:lnTo>
                  <a:lnTo>
                    <a:pt x="1499" y="390"/>
                  </a:lnTo>
                  <a:lnTo>
                    <a:pt x="1511" y="383"/>
                  </a:lnTo>
                  <a:lnTo>
                    <a:pt x="1523" y="376"/>
                  </a:lnTo>
                  <a:lnTo>
                    <a:pt x="1536" y="370"/>
                  </a:lnTo>
                  <a:lnTo>
                    <a:pt x="1549" y="365"/>
                  </a:lnTo>
                  <a:lnTo>
                    <a:pt x="1584" y="350"/>
                  </a:lnTo>
                  <a:lnTo>
                    <a:pt x="1603" y="340"/>
                  </a:lnTo>
                  <a:lnTo>
                    <a:pt x="1621" y="330"/>
                  </a:lnTo>
                  <a:lnTo>
                    <a:pt x="1640" y="319"/>
                  </a:lnTo>
                  <a:lnTo>
                    <a:pt x="1659" y="307"/>
                  </a:lnTo>
                  <a:lnTo>
                    <a:pt x="1678" y="294"/>
                  </a:lnTo>
                  <a:lnTo>
                    <a:pt x="1697" y="281"/>
                  </a:lnTo>
                  <a:lnTo>
                    <a:pt x="1717" y="268"/>
                  </a:lnTo>
                  <a:lnTo>
                    <a:pt x="1736" y="254"/>
                  </a:lnTo>
                  <a:lnTo>
                    <a:pt x="1756" y="239"/>
                  </a:lnTo>
                  <a:lnTo>
                    <a:pt x="1776" y="224"/>
                  </a:lnTo>
                  <a:lnTo>
                    <a:pt x="1796" y="209"/>
                  </a:lnTo>
                  <a:lnTo>
                    <a:pt x="1816" y="194"/>
                  </a:lnTo>
                  <a:lnTo>
                    <a:pt x="1836" y="179"/>
                  </a:lnTo>
                  <a:lnTo>
                    <a:pt x="1857" y="164"/>
                  </a:lnTo>
                  <a:lnTo>
                    <a:pt x="1877" y="149"/>
                  </a:lnTo>
                  <a:lnTo>
                    <a:pt x="1898" y="135"/>
                  </a:lnTo>
                  <a:lnTo>
                    <a:pt x="1918" y="120"/>
                  </a:lnTo>
                  <a:lnTo>
                    <a:pt x="1938" y="106"/>
                  </a:lnTo>
                  <a:lnTo>
                    <a:pt x="1959" y="93"/>
                  </a:lnTo>
                  <a:lnTo>
                    <a:pt x="1979" y="80"/>
                  </a:lnTo>
                  <a:lnTo>
                    <a:pt x="1999" y="68"/>
                  </a:lnTo>
                  <a:lnTo>
                    <a:pt x="2020" y="56"/>
                  </a:lnTo>
                  <a:lnTo>
                    <a:pt x="2040" y="45"/>
                  </a:lnTo>
                  <a:lnTo>
                    <a:pt x="2060" y="36"/>
                  </a:lnTo>
                  <a:lnTo>
                    <a:pt x="2079" y="26"/>
                  </a:lnTo>
                  <a:lnTo>
                    <a:pt x="2099" y="19"/>
                  </a:lnTo>
                  <a:lnTo>
                    <a:pt x="2119" y="12"/>
                  </a:lnTo>
                  <a:lnTo>
                    <a:pt x="2138" y="6"/>
                  </a:lnTo>
                  <a:lnTo>
                    <a:pt x="2157" y="2"/>
                  </a:lnTo>
                  <a:lnTo>
                    <a:pt x="2176"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12" name="Freeform 4"/>
            <p:cNvSpPr>
              <a:spLocks/>
            </p:cNvSpPr>
            <p:nvPr/>
          </p:nvSpPr>
          <p:spPr bwMode="auto">
            <a:xfrm>
              <a:off x="3976" y="1424"/>
              <a:ext cx="611" cy="880"/>
            </a:xfrm>
            <a:custGeom>
              <a:avLst/>
              <a:gdLst/>
              <a:ahLst/>
              <a:cxnLst>
                <a:cxn ang="0">
                  <a:pos x="21" y="14"/>
                </a:cxn>
                <a:cxn ang="0">
                  <a:pos x="44" y="7"/>
                </a:cxn>
                <a:cxn ang="0">
                  <a:pos x="67" y="2"/>
                </a:cxn>
                <a:cxn ang="0">
                  <a:pos x="91" y="0"/>
                </a:cxn>
                <a:cxn ang="0">
                  <a:pos x="114" y="0"/>
                </a:cxn>
                <a:cxn ang="0">
                  <a:pos x="137" y="3"/>
                </a:cxn>
                <a:cxn ang="0">
                  <a:pos x="160" y="8"/>
                </a:cxn>
                <a:cxn ang="0">
                  <a:pos x="182" y="14"/>
                </a:cxn>
                <a:cxn ang="0">
                  <a:pos x="204" y="23"/>
                </a:cxn>
                <a:cxn ang="0">
                  <a:pos x="224" y="34"/>
                </a:cxn>
                <a:cxn ang="0">
                  <a:pos x="242" y="46"/>
                </a:cxn>
                <a:cxn ang="0">
                  <a:pos x="260" y="60"/>
                </a:cxn>
                <a:cxn ang="0">
                  <a:pos x="275" y="76"/>
                </a:cxn>
                <a:cxn ang="0">
                  <a:pos x="288" y="92"/>
                </a:cxn>
                <a:cxn ang="0">
                  <a:pos x="299" y="111"/>
                </a:cxn>
                <a:cxn ang="0">
                  <a:pos x="307" y="130"/>
                </a:cxn>
                <a:cxn ang="0">
                  <a:pos x="321" y="160"/>
                </a:cxn>
                <a:cxn ang="0">
                  <a:pos x="333" y="180"/>
                </a:cxn>
                <a:cxn ang="0">
                  <a:pos x="346" y="198"/>
                </a:cxn>
                <a:cxn ang="0">
                  <a:pos x="362" y="216"/>
                </a:cxn>
                <a:cxn ang="0">
                  <a:pos x="378" y="234"/>
                </a:cxn>
                <a:cxn ang="0">
                  <a:pos x="395" y="252"/>
                </a:cxn>
                <a:cxn ang="0">
                  <a:pos x="413" y="270"/>
                </a:cxn>
                <a:cxn ang="0">
                  <a:pos x="430" y="288"/>
                </a:cxn>
                <a:cxn ang="0">
                  <a:pos x="447" y="305"/>
                </a:cxn>
                <a:cxn ang="0">
                  <a:pos x="463" y="324"/>
                </a:cxn>
                <a:cxn ang="0">
                  <a:pos x="478" y="343"/>
                </a:cxn>
                <a:cxn ang="0">
                  <a:pos x="492" y="362"/>
                </a:cxn>
                <a:cxn ang="0">
                  <a:pos x="503" y="382"/>
                </a:cxn>
                <a:cxn ang="0">
                  <a:pos x="512" y="403"/>
                </a:cxn>
                <a:cxn ang="0">
                  <a:pos x="518" y="426"/>
                </a:cxn>
                <a:cxn ang="0">
                  <a:pos x="524" y="458"/>
                </a:cxn>
                <a:cxn ang="0">
                  <a:pos x="530" y="480"/>
                </a:cxn>
                <a:cxn ang="0">
                  <a:pos x="536" y="502"/>
                </a:cxn>
                <a:cxn ang="0">
                  <a:pos x="544" y="525"/>
                </a:cxn>
                <a:cxn ang="0">
                  <a:pos x="553" y="548"/>
                </a:cxn>
                <a:cxn ang="0">
                  <a:pos x="562" y="572"/>
                </a:cxn>
                <a:cxn ang="0">
                  <a:pos x="572" y="595"/>
                </a:cxn>
                <a:cxn ang="0">
                  <a:pos x="580" y="618"/>
                </a:cxn>
                <a:cxn ang="0">
                  <a:pos x="589" y="642"/>
                </a:cxn>
                <a:cxn ang="0">
                  <a:pos x="596" y="665"/>
                </a:cxn>
                <a:cxn ang="0">
                  <a:pos x="602" y="689"/>
                </a:cxn>
                <a:cxn ang="0">
                  <a:pos x="607" y="712"/>
                </a:cxn>
                <a:cxn ang="0">
                  <a:pos x="610" y="735"/>
                </a:cxn>
                <a:cxn ang="0">
                  <a:pos x="610" y="758"/>
                </a:cxn>
                <a:cxn ang="0">
                  <a:pos x="608" y="780"/>
                </a:cxn>
                <a:cxn ang="0">
                  <a:pos x="603" y="803"/>
                </a:cxn>
                <a:cxn ang="0">
                  <a:pos x="589" y="827"/>
                </a:cxn>
                <a:cxn ang="0">
                  <a:pos x="574" y="841"/>
                </a:cxn>
                <a:cxn ang="0">
                  <a:pos x="555" y="852"/>
                </a:cxn>
                <a:cxn ang="0">
                  <a:pos x="532" y="861"/>
                </a:cxn>
                <a:cxn ang="0">
                  <a:pos x="508" y="868"/>
                </a:cxn>
                <a:cxn ang="0">
                  <a:pos x="481" y="873"/>
                </a:cxn>
                <a:cxn ang="0">
                  <a:pos x="452" y="876"/>
                </a:cxn>
                <a:cxn ang="0">
                  <a:pos x="423" y="878"/>
                </a:cxn>
                <a:cxn ang="0">
                  <a:pos x="393" y="879"/>
                </a:cxn>
                <a:cxn ang="0">
                  <a:pos x="364" y="879"/>
                </a:cxn>
                <a:cxn ang="0">
                  <a:pos x="336" y="877"/>
                </a:cxn>
                <a:cxn ang="0">
                  <a:pos x="309" y="875"/>
                </a:cxn>
                <a:cxn ang="0">
                  <a:pos x="284" y="872"/>
                </a:cxn>
                <a:cxn ang="0">
                  <a:pos x="262" y="868"/>
                </a:cxn>
                <a:cxn ang="0">
                  <a:pos x="244" y="864"/>
                </a:cxn>
              </a:cxnLst>
              <a:rect l="0" t="0" r="r" b="b"/>
              <a:pathLst>
                <a:path w="611" h="880">
                  <a:moveTo>
                    <a:pt x="0" y="24"/>
                  </a:moveTo>
                  <a:lnTo>
                    <a:pt x="21" y="14"/>
                  </a:lnTo>
                  <a:lnTo>
                    <a:pt x="32" y="10"/>
                  </a:lnTo>
                  <a:lnTo>
                    <a:pt x="44" y="7"/>
                  </a:lnTo>
                  <a:lnTo>
                    <a:pt x="56" y="4"/>
                  </a:lnTo>
                  <a:lnTo>
                    <a:pt x="67" y="2"/>
                  </a:lnTo>
                  <a:lnTo>
                    <a:pt x="79" y="1"/>
                  </a:lnTo>
                  <a:lnTo>
                    <a:pt x="91" y="0"/>
                  </a:lnTo>
                  <a:lnTo>
                    <a:pt x="102" y="0"/>
                  </a:lnTo>
                  <a:lnTo>
                    <a:pt x="114" y="0"/>
                  </a:lnTo>
                  <a:lnTo>
                    <a:pt x="126" y="2"/>
                  </a:lnTo>
                  <a:lnTo>
                    <a:pt x="137" y="3"/>
                  </a:lnTo>
                  <a:lnTo>
                    <a:pt x="149" y="5"/>
                  </a:lnTo>
                  <a:lnTo>
                    <a:pt x="160" y="8"/>
                  </a:lnTo>
                  <a:lnTo>
                    <a:pt x="172" y="11"/>
                  </a:lnTo>
                  <a:lnTo>
                    <a:pt x="182" y="14"/>
                  </a:lnTo>
                  <a:lnTo>
                    <a:pt x="193" y="18"/>
                  </a:lnTo>
                  <a:lnTo>
                    <a:pt x="204" y="23"/>
                  </a:lnTo>
                  <a:lnTo>
                    <a:pt x="214" y="28"/>
                  </a:lnTo>
                  <a:lnTo>
                    <a:pt x="224" y="34"/>
                  </a:lnTo>
                  <a:lnTo>
                    <a:pt x="233" y="40"/>
                  </a:lnTo>
                  <a:lnTo>
                    <a:pt x="242" y="46"/>
                  </a:lnTo>
                  <a:lnTo>
                    <a:pt x="251" y="53"/>
                  </a:lnTo>
                  <a:lnTo>
                    <a:pt x="260" y="60"/>
                  </a:lnTo>
                  <a:lnTo>
                    <a:pt x="268" y="68"/>
                  </a:lnTo>
                  <a:lnTo>
                    <a:pt x="275" y="76"/>
                  </a:lnTo>
                  <a:lnTo>
                    <a:pt x="282" y="84"/>
                  </a:lnTo>
                  <a:lnTo>
                    <a:pt x="288" y="92"/>
                  </a:lnTo>
                  <a:lnTo>
                    <a:pt x="294" y="101"/>
                  </a:lnTo>
                  <a:lnTo>
                    <a:pt x="299" y="111"/>
                  </a:lnTo>
                  <a:lnTo>
                    <a:pt x="303" y="120"/>
                  </a:lnTo>
                  <a:lnTo>
                    <a:pt x="307" y="130"/>
                  </a:lnTo>
                  <a:lnTo>
                    <a:pt x="316" y="150"/>
                  </a:lnTo>
                  <a:lnTo>
                    <a:pt x="321" y="160"/>
                  </a:lnTo>
                  <a:lnTo>
                    <a:pt x="326" y="170"/>
                  </a:lnTo>
                  <a:lnTo>
                    <a:pt x="333" y="180"/>
                  </a:lnTo>
                  <a:lnTo>
                    <a:pt x="339" y="189"/>
                  </a:lnTo>
                  <a:lnTo>
                    <a:pt x="346" y="198"/>
                  </a:lnTo>
                  <a:lnTo>
                    <a:pt x="354" y="207"/>
                  </a:lnTo>
                  <a:lnTo>
                    <a:pt x="362" y="216"/>
                  </a:lnTo>
                  <a:lnTo>
                    <a:pt x="370" y="225"/>
                  </a:lnTo>
                  <a:lnTo>
                    <a:pt x="378" y="234"/>
                  </a:lnTo>
                  <a:lnTo>
                    <a:pt x="387" y="243"/>
                  </a:lnTo>
                  <a:lnTo>
                    <a:pt x="395" y="252"/>
                  </a:lnTo>
                  <a:lnTo>
                    <a:pt x="404" y="261"/>
                  </a:lnTo>
                  <a:lnTo>
                    <a:pt x="413" y="270"/>
                  </a:lnTo>
                  <a:lnTo>
                    <a:pt x="422" y="278"/>
                  </a:lnTo>
                  <a:lnTo>
                    <a:pt x="430" y="288"/>
                  </a:lnTo>
                  <a:lnTo>
                    <a:pt x="439" y="296"/>
                  </a:lnTo>
                  <a:lnTo>
                    <a:pt x="447" y="305"/>
                  </a:lnTo>
                  <a:lnTo>
                    <a:pt x="455" y="314"/>
                  </a:lnTo>
                  <a:lnTo>
                    <a:pt x="463" y="324"/>
                  </a:lnTo>
                  <a:lnTo>
                    <a:pt x="471" y="333"/>
                  </a:lnTo>
                  <a:lnTo>
                    <a:pt x="478" y="343"/>
                  </a:lnTo>
                  <a:lnTo>
                    <a:pt x="485" y="352"/>
                  </a:lnTo>
                  <a:lnTo>
                    <a:pt x="492" y="362"/>
                  </a:lnTo>
                  <a:lnTo>
                    <a:pt x="498" y="372"/>
                  </a:lnTo>
                  <a:lnTo>
                    <a:pt x="503" y="382"/>
                  </a:lnTo>
                  <a:lnTo>
                    <a:pt x="508" y="393"/>
                  </a:lnTo>
                  <a:lnTo>
                    <a:pt x="512" y="403"/>
                  </a:lnTo>
                  <a:lnTo>
                    <a:pt x="516" y="414"/>
                  </a:lnTo>
                  <a:lnTo>
                    <a:pt x="518" y="426"/>
                  </a:lnTo>
                  <a:lnTo>
                    <a:pt x="520" y="437"/>
                  </a:lnTo>
                  <a:lnTo>
                    <a:pt x="524" y="458"/>
                  </a:lnTo>
                  <a:lnTo>
                    <a:pt x="526" y="469"/>
                  </a:lnTo>
                  <a:lnTo>
                    <a:pt x="530" y="480"/>
                  </a:lnTo>
                  <a:lnTo>
                    <a:pt x="533" y="491"/>
                  </a:lnTo>
                  <a:lnTo>
                    <a:pt x="536" y="502"/>
                  </a:lnTo>
                  <a:lnTo>
                    <a:pt x="540" y="514"/>
                  </a:lnTo>
                  <a:lnTo>
                    <a:pt x="544" y="525"/>
                  </a:lnTo>
                  <a:lnTo>
                    <a:pt x="549" y="537"/>
                  </a:lnTo>
                  <a:lnTo>
                    <a:pt x="553" y="548"/>
                  </a:lnTo>
                  <a:lnTo>
                    <a:pt x="558" y="560"/>
                  </a:lnTo>
                  <a:lnTo>
                    <a:pt x="562" y="572"/>
                  </a:lnTo>
                  <a:lnTo>
                    <a:pt x="567" y="583"/>
                  </a:lnTo>
                  <a:lnTo>
                    <a:pt x="572" y="595"/>
                  </a:lnTo>
                  <a:lnTo>
                    <a:pt x="576" y="606"/>
                  </a:lnTo>
                  <a:lnTo>
                    <a:pt x="580" y="618"/>
                  </a:lnTo>
                  <a:lnTo>
                    <a:pt x="585" y="630"/>
                  </a:lnTo>
                  <a:lnTo>
                    <a:pt x="589" y="642"/>
                  </a:lnTo>
                  <a:lnTo>
                    <a:pt x="593" y="654"/>
                  </a:lnTo>
                  <a:lnTo>
                    <a:pt x="596" y="665"/>
                  </a:lnTo>
                  <a:lnTo>
                    <a:pt x="600" y="677"/>
                  </a:lnTo>
                  <a:lnTo>
                    <a:pt x="602" y="689"/>
                  </a:lnTo>
                  <a:lnTo>
                    <a:pt x="605" y="700"/>
                  </a:lnTo>
                  <a:lnTo>
                    <a:pt x="607" y="712"/>
                  </a:lnTo>
                  <a:lnTo>
                    <a:pt x="609" y="724"/>
                  </a:lnTo>
                  <a:lnTo>
                    <a:pt x="610" y="735"/>
                  </a:lnTo>
                  <a:lnTo>
                    <a:pt x="610" y="746"/>
                  </a:lnTo>
                  <a:lnTo>
                    <a:pt x="610" y="758"/>
                  </a:lnTo>
                  <a:lnTo>
                    <a:pt x="610" y="769"/>
                  </a:lnTo>
                  <a:lnTo>
                    <a:pt x="608" y="780"/>
                  </a:lnTo>
                  <a:lnTo>
                    <a:pt x="606" y="792"/>
                  </a:lnTo>
                  <a:lnTo>
                    <a:pt x="603" y="803"/>
                  </a:lnTo>
                  <a:lnTo>
                    <a:pt x="595" y="820"/>
                  </a:lnTo>
                  <a:lnTo>
                    <a:pt x="589" y="827"/>
                  </a:lnTo>
                  <a:lnTo>
                    <a:pt x="582" y="834"/>
                  </a:lnTo>
                  <a:lnTo>
                    <a:pt x="574" y="841"/>
                  </a:lnTo>
                  <a:lnTo>
                    <a:pt x="565" y="846"/>
                  </a:lnTo>
                  <a:lnTo>
                    <a:pt x="555" y="852"/>
                  </a:lnTo>
                  <a:lnTo>
                    <a:pt x="544" y="857"/>
                  </a:lnTo>
                  <a:lnTo>
                    <a:pt x="532" y="861"/>
                  </a:lnTo>
                  <a:lnTo>
                    <a:pt x="520" y="864"/>
                  </a:lnTo>
                  <a:lnTo>
                    <a:pt x="508" y="868"/>
                  </a:lnTo>
                  <a:lnTo>
                    <a:pt x="494" y="871"/>
                  </a:lnTo>
                  <a:lnTo>
                    <a:pt x="481" y="873"/>
                  </a:lnTo>
                  <a:lnTo>
                    <a:pt x="466" y="875"/>
                  </a:lnTo>
                  <a:lnTo>
                    <a:pt x="452" y="876"/>
                  </a:lnTo>
                  <a:lnTo>
                    <a:pt x="438" y="878"/>
                  </a:lnTo>
                  <a:lnTo>
                    <a:pt x="423" y="878"/>
                  </a:lnTo>
                  <a:lnTo>
                    <a:pt x="408" y="879"/>
                  </a:lnTo>
                  <a:lnTo>
                    <a:pt x="393" y="879"/>
                  </a:lnTo>
                  <a:lnTo>
                    <a:pt x="378" y="879"/>
                  </a:lnTo>
                  <a:lnTo>
                    <a:pt x="364" y="879"/>
                  </a:lnTo>
                  <a:lnTo>
                    <a:pt x="350" y="878"/>
                  </a:lnTo>
                  <a:lnTo>
                    <a:pt x="336" y="877"/>
                  </a:lnTo>
                  <a:lnTo>
                    <a:pt x="322" y="876"/>
                  </a:lnTo>
                  <a:lnTo>
                    <a:pt x="309" y="875"/>
                  </a:lnTo>
                  <a:lnTo>
                    <a:pt x="296" y="873"/>
                  </a:lnTo>
                  <a:lnTo>
                    <a:pt x="284" y="872"/>
                  </a:lnTo>
                  <a:lnTo>
                    <a:pt x="273" y="870"/>
                  </a:lnTo>
                  <a:lnTo>
                    <a:pt x="262" y="868"/>
                  </a:lnTo>
                  <a:lnTo>
                    <a:pt x="253" y="866"/>
                  </a:lnTo>
                  <a:lnTo>
                    <a:pt x="244" y="864"/>
                  </a:lnTo>
                  <a:lnTo>
                    <a:pt x="236" y="86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13" name="Freeform 5"/>
            <p:cNvSpPr>
              <a:spLocks/>
            </p:cNvSpPr>
            <p:nvPr/>
          </p:nvSpPr>
          <p:spPr bwMode="auto">
            <a:xfrm>
              <a:off x="3431" y="2848"/>
              <a:ext cx="652" cy="327"/>
            </a:xfrm>
            <a:custGeom>
              <a:avLst/>
              <a:gdLst/>
              <a:ahLst/>
              <a:cxnLst>
                <a:cxn ang="0">
                  <a:pos x="17" y="1"/>
                </a:cxn>
                <a:cxn ang="0">
                  <a:pos x="35" y="0"/>
                </a:cxn>
                <a:cxn ang="0">
                  <a:pos x="56" y="2"/>
                </a:cxn>
                <a:cxn ang="0">
                  <a:pos x="77" y="6"/>
                </a:cxn>
                <a:cxn ang="0">
                  <a:pos x="100" y="11"/>
                </a:cxn>
                <a:cxn ang="0">
                  <a:pos x="124" y="17"/>
                </a:cxn>
                <a:cxn ang="0">
                  <a:pos x="148" y="25"/>
                </a:cxn>
                <a:cxn ang="0">
                  <a:pos x="172" y="34"/>
                </a:cxn>
                <a:cxn ang="0">
                  <a:pos x="196" y="43"/>
                </a:cxn>
                <a:cxn ang="0">
                  <a:pos x="219" y="53"/>
                </a:cxn>
                <a:cxn ang="0">
                  <a:pos x="242" y="64"/>
                </a:cxn>
                <a:cxn ang="0">
                  <a:pos x="263" y="74"/>
                </a:cxn>
                <a:cxn ang="0">
                  <a:pos x="283" y="84"/>
                </a:cxn>
                <a:cxn ang="0">
                  <a:pos x="302" y="93"/>
                </a:cxn>
                <a:cxn ang="0">
                  <a:pos x="318" y="102"/>
                </a:cxn>
                <a:cxn ang="0">
                  <a:pos x="332" y="110"/>
                </a:cxn>
                <a:cxn ang="0">
                  <a:pos x="351" y="124"/>
                </a:cxn>
                <a:cxn ang="0">
                  <a:pos x="359" y="134"/>
                </a:cxn>
                <a:cxn ang="0">
                  <a:pos x="365" y="144"/>
                </a:cxn>
                <a:cxn ang="0">
                  <a:pos x="369" y="154"/>
                </a:cxn>
                <a:cxn ang="0">
                  <a:pos x="371" y="164"/>
                </a:cxn>
                <a:cxn ang="0">
                  <a:pos x="372" y="174"/>
                </a:cxn>
                <a:cxn ang="0">
                  <a:pos x="372" y="184"/>
                </a:cxn>
                <a:cxn ang="0">
                  <a:pos x="372" y="194"/>
                </a:cxn>
                <a:cxn ang="0">
                  <a:pos x="373" y="204"/>
                </a:cxn>
                <a:cxn ang="0">
                  <a:pos x="373" y="214"/>
                </a:cxn>
                <a:cxn ang="0">
                  <a:pos x="376" y="223"/>
                </a:cxn>
                <a:cxn ang="0">
                  <a:pos x="379" y="233"/>
                </a:cxn>
                <a:cxn ang="0">
                  <a:pos x="386" y="242"/>
                </a:cxn>
                <a:cxn ang="0">
                  <a:pos x="395" y="251"/>
                </a:cxn>
                <a:cxn ang="0">
                  <a:pos x="407" y="259"/>
                </a:cxn>
                <a:cxn ang="0">
                  <a:pos x="428" y="271"/>
                </a:cxn>
                <a:cxn ang="0">
                  <a:pos x="443" y="278"/>
                </a:cxn>
                <a:cxn ang="0">
                  <a:pos x="457" y="284"/>
                </a:cxn>
                <a:cxn ang="0">
                  <a:pos x="471" y="291"/>
                </a:cxn>
                <a:cxn ang="0">
                  <a:pos x="485" y="297"/>
                </a:cxn>
                <a:cxn ang="0">
                  <a:pos x="499" y="303"/>
                </a:cxn>
                <a:cxn ang="0">
                  <a:pos x="513" y="308"/>
                </a:cxn>
                <a:cxn ang="0">
                  <a:pos x="528" y="313"/>
                </a:cxn>
                <a:cxn ang="0">
                  <a:pos x="543" y="317"/>
                </a:cxn>
                <a:cxn ang="0">
                  <a:pos x="557" y="320"/>
                </a:cxn>
                <a:cxn ang="0">
                  <a:pos x="572" y="323"/>
                </a:cxn>
                <a:cxn ang="0">
                  <a:pos x="587" y="325"/>
                </a:cxn>
                <a:cxn ang="0">
                  <a:pos x="603" y="326"/>
                </a:cxn>
                <a:cxn ang="0">
                  <a:pos x="619" y="326"/>
                </a:cxn>
                <a:cxn ang="0">
                  <a:pos x="635" y="325"/>
                </a:cxn>
                <a:cxn ang="0">
                  <a:pos x="651" y="323"/>
                </a:cxn>
              </a:cxnLst>
              <a:rect l="0" t="0" r="r" b="b"/>
              <a:pathLst>
                <a:path w="652" h="327">
                  <a:moveTo>
                    <a:pt x="0" y="4"/>
                  </a:moveTo>
                  <a:lnTo>
                    <a:pt x="17" y="1"/>
                  </a:lnTo>
                  <a:lnTo>
                    <a:pt x="26" y="0"/>
                  </a:lnTo>
                  <a:lnTo>
                    <a:pt x="35" y="0"/>
                  </a:lnTo>
                  <a:lnTo>
                    <a:pt x="45" y="1"/>
                  </a:lnTo>
                  <a:lnTo>
                    <a:pt x="56" y="2"/>
                  </a:lnTo>
                  <a:lnTo>
                    <a:pt x="67" y="4"/>
                  </a:lnTo>
                  <a:lnTo>
                    <a:pt x="77" y="6"/>
                  </a:lnTo>
                  <a:lnTo>
                    <a:pt x="89" y="8"/>
                  </a:lnTo>
                  <a:lnTo>
                    <a:pt x="100" y="11"/>
                  </a:lnTo>
                  <a:lnTo>
                    <a:pt x="112" y="14"/>
                  </a:lnTo>
                  <a:lnTo>
                    <a:pt x="124" y="17"/>
                  </a:lnTo>
                  <a:lnTo>
                    <a:pt x="136" y="21"/>
                  </a:lnTo>
                  <a:lnTo>
                    <a:pt x="148" y="25"/>
                  </a:lnTo>
                  <a:lnTo>
                    <a:pt x="160" y="29"/>
                  </a:lnTo>
                  <a:lnTo>
                    <a:pt x="172" y="34"/>
                  </a:lnTo>
                  <a:lnTo>
                    <a:pt x="184" y="38"/>
                  </a:lnTo>
                  <a:lnTo>
                    <a:pt x="196" y="43"/>
                  </a:lnTo>
                  <a:lnTo>
                    <a:pt x="208" y="48"/>
                  </a:lnTo>
                  <a:lnTo>
                    <a:pt x="219" y="53"/>
                  </a:lnTo>
                  <a:lnTo>
                    <a:pt x="231" y="58"/>
                  </a:lnTo>
                  <a:lnTo>
                    <a:pt x="242" y="64"/>
                  </a:lnTo>
                  <a:lnTo>
                    <a:pt x="253" y="68"/>
                  </a:lnTo>
                  <a:lnTo>
                    <a:pt x="263" y="74"/>
                  </a:lnTo>
                  <a:lnTo>
                    <a:pt x="274" y="79"/>
                  </a:lnTo>
                  <a:lnTo>
                    <a:pt x="283" y="84"/>
                  </a:lnTo>
                  <a:lnTo>
                    <a:pt x="293" y="88"/>
                  </a:lnTo>
                  <a:lnTo>
                    <a:pt x="302" y="93"/>
                  </a:lnTo>
                  <a:lnTo>
                    <a:pt x="310" y="98"/>
                  </a:lnTo>
                  <a:lnTo>
                    <a:pt x="318" y="102"/>
                  </a:lnTo>
                  <a:lnTo>
                    <a:pt x="325" y="106"/>
                  </a:lnTo>
                  <a:lnTo>
                    <a:pt x="332" y="110"/>
                  </a:lnTo>
                  <a:lnTo>
                    <a:pt x="345" y="119"/>
                  </a:lnTo>
                  <a:lnTo>
                    <a:pt x="351" y="124"/>
                  </a:lnTo>
                  <a:lnTo>
                    <a:pt x="355" y="129"/>
                  </a:lnTo>
                  <a:lnTo>
                    <a:pt x="359" y="134"/>
                  </a:lnTo>
                  <a:lnTo>
                    <a:pt x="363" y="139"/>
                  </a:lnTo>
                  <a:lnTo>
                    <a:pt x="365" y="144"/>
                  </a:lnTo>
                  <a:lnTo>
                    <a:pt x="367" y="149"/>
                  </a:lnTo>
                  <a:lnTo>
                    <a:pt x="369" y="154"/>
                  </a:lnTo>
                  <a:lnTo>
                    <a:pt x="371" y="159"/>
                  </a:lnTo>
                  <a:lnTo>
                    <a:pt x="371" y="164"/>
                  </a:lnTo>
                  <a:lnTo>
                    <a:pt x="372" y="169"/>
                  </a:lnTo>
                  <a:lnTo>
                    <a:pt x="372" y="174"/>
                  </a:lnTo>
                  <a:lnTo>
                    <a:pt x="372" y="179"/>
                  </a:lnTo>
                  <a:lnTo>
                    <a:pt x="372" y="184"/>
                  </a:lnTo>
                  <a:lnTo>
                    <a:pt x="372" y="189"/>
                  </a:lnTo>
                  <a:lnTo>
                    <a:pt x="372" y="194"/>
                  </a:lnTo>
                  <a:lnTo>
                    <a:pt x="372" y="199"/>
                  </a:lnTo>
                  <a:lnTo>
                    <a:pt x="373" y="204"/>
                  </a:lnTo>
                  <a:lnTo>
                    <a:pt x="373" y="209"/>
                  </a:lnTo>
                  <a:lnTo>
                    <a:pt x="373" y="214"/>
                  </a:lnTo>
                  <a:lnTo>
                    <a:pt x="374" y="219"/>
                  </a:lnTo>
                  <a:lnTo>
                    <a:pt x="376" y="223"/>
                  </a:lnTo>
                  <a:lnTo>
                    <a:pt x="377" y="228"/>
                  </a:lnTo>
                  <a:lnTo>
                    <a:pt x="379" y="233"/>
                  </a:lnTo>
                  <a:lnTo>
                    <a:pt x="382" y="238"/>
                  </a:lnTo>
                  <a:lnTo>
                    <a:pt x="386" y="242"/>
                  </a:lnTo>
                  <a:lnTo>
                    <a:pt x="390" y="246"/>
                  </a:lnTo>
                  <a:lnTo>
                    <a:pt x="395" y="251"/>
                  </a:lnTo>
                  <a:lnTo>
                    <a:pt x="400" y="255"/>
                  </a:lnTo>
                  <a:lnTo>
                    <a:pt x="407" y="259"/>
                  </a:lnTo>
                  <a:lnTo>
                    <a:pt x="414" y="264"/>
                  </a:lnTo>
                  <a:lnTo>
                    <a:pt x="428" y="271"/>
                  </a:lnTo>
                  <a:lnTo>
                    <a:pt x="435" y="274"/>
                  </a:lnTo>
                  <a:lnTo>
                    <a:pt x="443" y="278"/>
                  </a:lnTo>
                  <a:lnTo>
                    <a:pt x="450" y="281"/>
                  </a:lnTo>
                  <a:lnTo>
                    <a:pt x="457" y="284"/>
                  </a:lnTo>
                  <a:lnTo>
                    <a:pt x="464" y="288"/>
                  </a:lnTo>
                  <a:lnTo>
                    <a:pt x="471" y="291"/>
                  </a:lnTo>
                  <a:lnTo>
                    <a:pt x="478" y="294"/>
                  </a:lnTo>
                  <a:lnTo>
                    <a:pt x="485" y="297"/>
                  </a:lnTo>
                  <a:lnTo>
                    <a:pt x="492" y="300"/>
                  </a:lnTo>
                  <a:lnTo>
                    <a:pt x="499" y="303"/>
                  </a:lnTo>
                  <a:lnTo>
                    <a:pt x="506" y="306"/>
                  </a:lnTo>
                  <a:lnTo>
                    <a:pt x="513" y="308"/>
                  </a:lnTo>
                  <a:lnTo>
                    <a:pt x="521" y="311"/>
                  </a:lnTo>
                  <a:lnTo>
                    <a:pt x="528" y="313"/>
                  </a:lnTo>
                  <a:lnTo>
                    <a:pt x="535" y="315"/>
                  </a:lnTo>
                  <a:lnTo>
                    <a:pt x="543" y="317"/>
                  </a:lnTo>
                  <a:lnTo>
                    <a:pt x="550" y="319"/>
                  </a:lnTo>
                  <a:lnTo>
                    <a:pt x="557" y="320"/>
                  </a:lnTo>
                  <a:lnTo>
                    <a:pt x="565" y="322"/>
                  </a:lnTo>
                  <a:lnTo>
                    <a:pt x="572" y="323"/>
                  </a:lnTo>
                  <a:lnTo>
                    <a:pt x="580" y="324"/>
                  </a:lnTo>
                  <a:lnTo>
                    <a:pt x="587" y="325"/>
                  </a:lnTo>
                  <a:lnTo>
                    <a:pt x="595" y="325"/>
                  </a:lnTo>
                  <a:lnTo>
                    <a:pt x="603" y="326"/>
                  </a:lnTo>
                  <a:lnTo>
                    <a:pt x="611" y="326"/>
                  </a:lnTo>
                  <a:lnTo>
                    <a:pt x="619" y="326"/>
                  </a:lnTo>
                  <a:lnTo>
                    <a:pt x="627" y="325"/>
                  </a:lnTo>
                  <a:lnTo>
                    <a:pt x="635" y="325"/>
                  </a:lnTo>
                  <a:lnTo>
                    <a:pt x="643" y="324"/>
                  </a:lnTo>
                  <a:lnTo>
                    <a:pt x="651" y="323"/>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14" name="Freeform 6"/>
            <p:cNvSpPr>
              <a:spLocks/>
            </p:cNvSpPr>
            <p:nvPr/>
          </p:nvSpPr>
          <p:spPr bwMode="auto">
            <a:xfrm>
              <a:off x="3076" y="888"/>
              <a:ext cx="982" cy="549"/>
            </a:xfrm>
            <a:custGeom>
              <a:avLst/>
              <a:gdLst/>
              <a:ahLst/>
              <a:cxnLst>
                <a:cxn ang="0">
                  <a:pos x="975" y="511"/>
                </a:cxn>
                <a:cxn ang="0">
                  <a:pos x="980" y="473"/>
                </a:cxn>
                <a:cxn ang="0">
                  <a:pos x="966" y="436"/>
                </a:cxn>
                <a:cxn ang="0">
                  <a:pos x="937" y="400"/>
                </a:cxn>
                <a:cxn ang="0">
                  <a:pos x="896" y="366"/>
                </a:cxn>
                <a:cxn ang="0">
                  <a:pos x="847" y="334"/>
                </a:cxn>
                <a:cxn ang="0">
                  <a:pos x="794" y="306"/>
                </a:cxn>
                <a:cxn ang="0">
                  <a:pos x="742" y="281"/>
                </a:cxn>
                <a:cxn ang="0">
                  <a:pos x="692" y="262"/>
                </a:cxn>
                <a:cxn ang="0">
                  <a:pos x="650" y="248"/>
                </a:cxn>
                <a:cxn ang="0">
                  <a:pos x="611" y="236"/>
                </a:cxn>
                <a:cxn ang="0">
                  <a:pos x="590" y="226"/>
                </a:cxn>
                <a:cxn ang="0">
                  <a:pos x="572" y="214"/>
                </a:cxn>
                <a:cxn ang="0">
                  <a:pos x="557" y="199"/>
                </a:cxn>
                <a:cxn ang="0">
                  <a:pos x="542" y="183"/>
                </a:cxn>
                <a:cxn ang="0">
                  <a:pos x="528" y="167"/>
                </a:cxn>
                <a:cxn ang="0">
                  <a:pos x="513" y="152"/>
                </a:cxn>
                <a:cxn ang="0">
                  <a:pos x="496" y="137"/>
                </a:cxn>
                <a:cxn ang="0">
                  <a:pos x="477" y="126"/>
                </a:cxn>
                <a:cxn ang="0">
                  <a:pos x="454" y="117"/>
                </a:cxn>
                <a:cxn ang="0">
                  <a:pos x="426" y="112"/>
                </a:cxn>
                <a:cxn ang="0">
                  <a:pos x="413" y="112"/>
                </a:cxn>
                <a:cxn ang="0">
                  <a:pos x="400" y="112"/>
                </a:cxn>
                <a:cxn ang="0">
                  <a:pos x="386" y="114"/>
                </a:cxn>
                <a:cxn ang="0">
                  <a:pos x="369" y="115"/>
                </a:cxn>
                <a:cxn ang="0">
                  <a:pos x="353" y="117"/>
                </a:cxn>
                <a:cxn ang="0">
                  <a:pos x="336" y="118"/>
                </a:cxn>
                <a:cxn ang="0">
                  <a:pos x="320" y="118"/>
                </a:cxn>
                <a:cxn ang="0">
                  <a:pos x="306" y="118"/>
                </a:cxn>
                <a:cxn ang="0">
                  <a:pos x="295" y="116"/>
                </a:cxn>
                <a:cxn ang="0">
                  <a:pos x="286" y="113"/>
                </a:cxn>
                <a:cxn ang="0">
                  <a:pos x="271" y="100"/>
                </a:cxn>
                <a:cxn ang="0">
                  <a:pos x="262" y="87"/>
                </a:cxn>
                <a:cxn ang="0">
                  <a:pos x="256" y="75"/>
                </a:cxn>
                <a:cxn ang="0">
                  <a:pos x="252" y="64"/>
                </a:cxn>
                <a:cxn ang="0">
                  <a:pos x="248" y="52"/>
                </a:cxn>
                <a:cxn ang="0">
                  <a:pos x="245" y="42"/>
                </a:cxn>
                <a:cxn ang="0">
                  <a:pos x="240" y="32"/>
                </a:cxn>
                <a:cxn ang="0">
                  <a:pos x="232" y="23"/>
                </a:cxn>
                <a:cxn ang="0">
                  <a:pos x="220" y="16"/>
                </a:cxn>
                <a:cxn ang="0">
                  <a:pos x="204" y="9"/>
                </a:cxn>
                <a:cxn ang="0">
                  <a:pos x="178" y="4"/>
                </a:cxn>
                <a:cxn ang="0">
                  <a:pos x="162" y="2"/>
                </a:cxn>
                <a:cxn ang="0">
                  <a:pos x="144" y="0"/>
                </a:cxn>
                <a:cxn ang="0">
                  <a:pos x="126" y="0"/>
                </a:cxn>
                <a:cxn ang="0">
                  <a:pos x="108" y="0"/>
                </a:cxn>
                <a:cxn ang="0">
                  <a:pos x="89" y="1"/>
                </a:cxn>
                <a:cxn ang="0">
                  <a:pos x="70" y="2"/>
                </a:cxn>
                <a:cxn ang="0">
                  <a:pos x="52" y="3"/>
                </a:cxn>
                <a:cxn ang="0">
                  <a:pos x="34" y="4"/>
                </a:cxn>
                <a:cxn ang="0">
                  <a:pos x="17" y="5"/>
                </a:cxn>
                <a:cxn ang="0">
                  <a:pos x="0" y="6"/>
                </a:cxn>
              </a:cxnLst>
              <a:rect l="0" t="0" r="r" b="b"/>
              <a:pathLst>
                <a:path w="982" h="549">
                  <a:moveTo>
                    <a:pt x="947" y="548"/>
                  </a:moveTo>
                  <a:lnTo>
                    <a:pt x="968" y="523"/>
                  </a:lnTo>
                  <a:lnTo>
                    <a:pt x="975" y="511"/>
                  </a:lnTo>
                  <a:lnTo>
                    <a:pt x="979" y="498"/>
                  </a:lnTo>
                  <a:lnTo>
                    <a:pt x="981" y="486"/>
                  </a:lnTo>
                  <a:lnTo>
                    <a:pt x="980" y="473"/>
                  </a:lnTo>
                  <a:lnTo>
                    <a:pt x="978" y="461"/>
                  </a:lnTo>
                  <a:lnTo>
                    <a:pt x="973" y="448"/>
                  </a:lnTo>
                  <a:lnTo>
                    <a:pt x="966" y="436"/>
                  </a:lnTo>
                  <a:lnTo>
                    <a:pt x="958" y="424"/>
                  </a:lnTo>
                  <a:lnTo>
                    <a:pt x="948" y="412"/>
                  </a:lnTo>
                  <a:lnTo>
                    <a:pt x="937" y="400"/>
                  </a:lnTo>
                  <a:lnTo>
                    <a:pt x="924" y="388"/>
                  </a:lnTo>
                  <a:lnTo>
                    <a:pt x="911" y="377"/>
                  </a:lnTo>
                  <a:lnTo>
                    <a:pt x="896" y="366"/>
                  </a:lnTo>
                  <a:lnTo>
                    <a:pt x="880" y="355"/>
                  </a:lnTo>
                  <a:lnTo>
                    <a:pt x="864" y="344"/>
                  </a:lnTo>
                  <a:lnTo>
                    <a:pt x="847" y="334"/>
                  </a:lnTo>
                  <a:lnTo>
                    <a:pt x="830" y="324"/>
                  </a:lnTo>
                  <a:lnTo>
                    <a:pt x="812" y="314"/>
                  </a:lnTo>
                  <a:lnTo>
                    <a:pt x="794" y="306"/>
                  </a:lnTo>
                  <a:lnTo>
                    <a:pt x="777" y="297"/>
                  </a:lnTo>
                  <a:lnTo>
                    <a:pt x="759" y="289"/>
                  </a:lnTo>
                  <a:lnTo>
                    <a:pt x="742" y="281"/>
                  </a:lnTo>
                  <a:lnTo>
                    <a:pt x="724" y="274"/>
                  </a:lnTo>
                  <a:lnTo>
                    <a:pt x="708" y="268"/>
                  </a:lnTo>
                  <a:lnTo>
                    <a:pt x="692" y="262"/>
                  </a:lnTo>
                  <a:lnTo>
                    <a:pt x="677" y="256"/>
                  </a:lnTo>
                  <a:lnTo>
                    <a:pt x="663" y="252"/>
                  </a:lnTo>
                  <a:lnTo>
                    <a:pt x="650" y="248"/>
                  </a:lnTo>
                  <a:lnTo>
                    <a:pt x="638" y="244"/>
                  </a:lnTo>
                  <a:lnTo>
                    <a:pt x="628" y="242"/>
                  </a:lnTo>
                  <a:lnTo>
                    <a:pt x="611" y="236"/>
                  </a:lnTo>
                  <a:lnTo>
                    <a:pt x="604" y="234"/>
                  </a:lnTo>
                  <a:lnTo>
                    <a:pt x="597" y="230"/>
                  </a:lnTo>
                  <a:lnTo>
                    <a:pt x="590" y="226"/>
                  </a:lnTo>
                  <a:lnTo>
                    <a:pt x="584" y="222"/>
                  </a:lnTo>
                  <a:lnTo>
                    <a:pt x="578" y="218"/>
                  </a:lnTo>
                  <a:lnTo>
                    <a:pt x="572" y="214"/>
                  </a:lnTo>
                  <a:lnTo>
                    <a:pt x="567" y="209"/>
                  </a:lnTo>
                  <a:lnTo>
                    <a:pt x="562" y="204"/>
                  </a:lnTo>
                  <a:lnTo>
                    <a:pt x="557" y="199"/>
                  </a:lnTo>
                  <a:lnTo>
                    <a:pt x="552" y="194"/>
                  </a:lnTo>
                  <a:lnTo>
                    <a:pt x="547" y="188"/>
                  </a:lnTo>
                  <a:lnTo>
                    <a:pt x="542" y="183"/>
                  </a:lnTo>
                  <a:lnTo>
                    <a:pt x="537" y="178"/>
                  </a:lnTo>
                  <a:lnTo>
                    <a:pt x="533" y="172"/>
                  </a:lnTo>
                  <a:lnTo>
                    <a:pt x="528" y="167"/>
                  </a:lnTo>
                  <a:lnTo>
                    <a:pt x="523" y="162"/>
                  </a:lnTo>
                  <a:lnTo>
                    <a:pt x="518" y="156"/>
                  </a:lnTo>
                  <a:lnTo>
                    <a:pt x="513" y="152"/>
                  </a:lnTo>
                  <a:lnTo>
                    <a:pt x="508" y="146"/>
                  </a:lnTo>
                  <a:lnTo>
                    <a:pt x="502" y="142"/>
                  </a:lnTo>
                  <a:lnTo>
                    <a:pt x="496" y="137"/>
                  </a:lnTo>
                  <a:lnTo>
                    <a:pt x="490" y="133"/>
                  </a:lnTo>
                  <a:lnTo>
                    <a:pt x="484" y="129"/>
                  </a:lnTo>
                  <a:lnTo>
                    <a:pt x="477" y="126"/>
                  </a:lnTo>
                  <a:lnTo>
                    <a:pt x="470" y="122"/>
                  </a:lnTo>
                  <a:lnTo>
                    <a:pt x="462" y="119"/>
                  </a:lnTo>
                  <a:lnTo>
                    <a:pt x="454" y="117"/>
                  </a:lnTo>
                  <a:lnTo>
                    <a:pt x="445" y="114"/>
                  </a:lnTo>
                  <a:lnTo>
                    <a:pt x="436" y="113"/>
                  </a:lnTo>
                  <a:lnTo>
                    <a:pt x="426" y="112"/>
                  </a:lnTo>
                  <a:lnTo>
                    <a:pt x="420" y="112"/>
                  </a:lnTo>
                  <a:lnTo>
                    <a:pt x="417" y="112"/>
                  </a:lnTo>
                  <a:lnTo>
                    <a:pt x="413" y="112"/>
                  </a:lnTo>
                  <a:lnTo>
                    <a:pt x="409" y="112"/>
                  </a:lnTo>
                  <a:lnTo>
                    <a:pt x="405" y="112"/>
                  </a:lnTo>
                  <a:lnTo>
                    <a:pt x="400" y="112"/>
                  </a:lnTo>
                  <a:lnTo>
                    <a:pt x="396" y="113"/>
                  </a:lnTo>
                  <a:lnTo>
                    <a:pt x="391" y="113"/>
                  </a:lnTo>
                  <a:lnTo>
                    <a:pt x="386" y="114"/>
                  </a:lnTo>
                  <a:lnTo>
                    <a:pt x="380" y="114"/>
                  </a:lnTo>
                  <a:lnTo>
                    <a:pt x="375" y="115"/>
                  </a:lnTo>
                  <a:lnTo>
                    <a:pt x="369" y="115"/>
                  </a:lnTo>
                  <a:lnTo>
                    <a:pt x="364" y="116"/>
                  </a:lnTo>
                  <a:lnTo>
                    <a:pt x="358" y="116"/>
                  </a:lnTo>
                  <a:lnTo>
                    <a:pt x="353" y="117"/>
                  </a:lnTo>
                  <a:lnTo>
                    <a:pt x="347" y="117"/>
                  </a:lnTo>
                  <a:lnTo>
                    <a:pt x="342" y="117"/>
                  </a:lnTo>
                  <a:lnTo>
                    <a:pt x="336" y="118"/>
                  </a:lnTo>
                  <a:lnTo>
                    <a:pt x="331" y="118"/>
                  </a:lnTo>
                  <a:lnTo>
                    <a:pt x="326" y="118"/>
                  </a:lnTo>
                  <a:lnTo>
                    <a:pt x="320" y="118"/>
                  </a:lnTo>
                  <a:lnTo>
                    <a:pt x="316" y="118"/>
                  </a:lnTo>
                  <a:lnTo>
                    <a:pt x="311" y="118"/>
                  </a:lnTo>
                  <a:lnTo>
                    <a:pt x="306" y="118"/>
                  </a:lnTo>
                  <a:lnTo>
                    <a:pt x="302" y="117"/>
                  </a:lnTo>
                  <a:lnTo>
                    <a:pt x="298" y="117"/>
                  </a:lnTo>
                  <a:lnTo>
                    <a:pt x="295" y="116"/>
                  </a:lnTo>
                  <a:lnTo>
                    <a:pt x="292" y="115"/>
                  </a:lnTo>
                  <a:lnTo>
                    <a:pt x="289" y="114"/>
                  </a:lnTo>
                  <a:lnTo>
                    <a:pt x="286" y="113"/>
                  </a:lnTo>
                  <a:lnTo>
                    <a:pt x="284" y="112"/>
                  </a:lnTo>
                  <a:lnTo>
                    <a:pt x="275" y="104"/>
                  </a:lnTo>
                  <a:lnTo>
                    <a:pt x="271" y="100"/>
                  </a:lnTo>
                  <a:lnTo>
                    <a:pt x="268" y="96"/>
                  </a:lnTo>
                  <a:lnTo>
                    <a:pt x="264" y="92"/>
                  </a:lnTo>
                  <a:lnTo>
                    <a:pt x="262" y="87"/>
                  </a:lnTo>
                  <a:lnTo>
                    <a:pt x="260" y="83"/>
                  </a:lnTo>
                  <a:lnTo>
                    <a:pt x="258" y="79"/>
                  </a:lnTo>
                  <a:lnTo>
                    <a:pt x="256" y="75"/>
                  </a:lnTo>
                  <a:lnTo>
                    <a:pt x="254" y="72"/>
                  </a:lnTo>
                  <a:lnTo>
                    <a:pt x="253" y="68"/>
                  </a:lnTo>
                  <a:lnTo>
                    <a:pt x="252" y="64"/>
                  </a:lnTo>
                  <a:lnTo>
                    <a:pt x="251" y="60"/>
                  </a:lnTo>
                  <a:lnTo>
                    <a:pt x="250" y="56"/>
                  </a:lnTo>
                  <a:lnTo>
                    <a:pt x="248" y="52"/>
                  </a:lnTo>
                  <a:lnTo>
                    <a:pt x="248" y="49"/>
                  </a:lnTo>
                  <a:lnTo>
                    <a:pt x="246" y="45"/>
                  </a:lnTo>
                  <a:lnTo>
                    <a:pt x="245" y="42"/>
                  </a:lnTo>
                  <a:lnTo>
                    <a:pt x="243" y="38"/>
                  </a:lnTo>
                  <a:lnTo>
                    <a:pt x="242" y="35"/>
                  </a:lnTo>
                  <a:lnTo>
                    <a:pt x="240" y="32"/>
                  </a:lnTo>
                  <a:lnTo>
                    <a:pt x="237" y="29"/>
                  </a:lnTo>
                  <a:lnTo>
                    <a:pt x="235" y="26"/>
                  </a:lnTo>
                  <a:lnTo>
                    <a:pt x="232" y="23"/>
                  </a:lnTo>
                  <a:lnTo>
                    <a:pt x="228" y="20"/>
                  </a:lnTo>
                  <a:lnTo>
                    <a:pt x="224" y="18"/>
                  </a:lnTo>
                  <a:lnTo>
                    <a:pt x="220" y="16"/>
                  </a:lnTo>
                  <a:lnTo>
                    <a:pt x="215" y="13"/>
                  </a:lnTo>
                  <a:lnTo>
                    <a:pt x="210" y="11"/>
                  </a:lnTo>
                  <a:lnTo>
                    <a:pt x="204" y="9"/>
                  </a:lnTo>
                  <a:lnTo>
                    <a:pt x="197" y="7"/>
                  </a:lnTo>
                  <a:lnTo>
                    <a:pt x="190" y="6"/>
                  </a:lnTo>
                  <a:lnTo>
                    <a:pt x="178" y="4"/>
                  </a:lnTo>
                  <a:lnTo>
                    <a:pt x="173" y="3"/>
                  </a:lnTo>
                  <a:lnTo>
                    <a:pt x="167" y="2"/>
                  </a:lnTo>
                  <a:lnTo>
                    <a:pt x="162" y="2"/>
                  </a:lnTo>
                  <a:lnTo>
                    <a:pt x="156" y="1"/>
                  </a:lnTo>
                  <a:lnTo>
                    <a:pt x="150" y="1"/>
                  </a:lnTo>
                  <a:lnTo>
                    <a:pt x="144" y="0"/>
                  </a:lnTo>
                  <a:lnTo>
                    <a:pt x="138" y="0"/>
                  </a:lnTo>
                  <a:lnTo>
                    <a:pt x="132" y="0"/>
                  </a:lnTo>
                  <a:lnTo>
                    <a:pt x="126" y="0"/>
                  </a:lnTo>
                  <a:lnTo>
                    <a:pt x="120" y="0"/>
                  </a:lnTo>
                  <a:lnTo>
                    <a:pt x="114" y="0"/>
                  </a:lnTo>
                  <a:lnTo>
                    <a:pt x="108" y="0"/>
                  </a:lnTo>
                  <a:lnTo>
                    <a:pt x="101" y="1"/>
                  </a:lnTo>
                  <a:lnTo>
                    <a:pt x="95" y="1"/>
                  </a:lnTo>
                  <a:lnTo>
                    <a:pt x="89" y="1"/>
                  </a:lnTo>
                  <a:lnTo>
                    <a:pt x="83" y="2"/>
                  </a:lnTo>
                  <a:lnTo>
                    <a:pt x="77" y="2"/>
                  </a:lnTo>
                  <a:lnTo>
                    <a:pt x="70" y="2"/>
                  </a:lnTo>
                  <a:lnTo>
                    <a:pt x="64" y="3"/>
                  </a:lnTo>
                  <a:lnTo>
                    <a:pt x="58" y="3"/>
                  </a:lnTo>
                  <a:lnTo>
                    <a:pt x="52" y="3"/>
                  </a:lnTo>
                  <a:lnTo>
                    <a:pt x="46" y="4"/>
                  </a:lnTo>
                  <a:lnTo>
                    <a:pt x="40" y="4"/>
                  </a:lnTo>
                  <a:lnTo>
                    <a:pt x="34" y="4"/>
                  </a:lnTo>
                  <a:lnTo>
                    <a:pt x="28" y="5"/>
                  </a:lnTo>
                  <a:lnTo>
                    <a:pt x="22" y="5"/>
                  </a:lnTo>
                  <a:lnTo>
                    <a:pt x="17" y="5"/>
                  </a:lnTo>
                  <a:lnTo>
                    <a:pt x="11" y="5"/>
                  </a:lnTo>
                  <a:lnTo>
                    <a:pt x="5" y="5"/>
                  </a:lnTo>
                  <a:lnTo>
                    <a:pt x="0" y="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15" name="Freeform 7"/>
            <p:cNvSpPr>
              <a:spLocks/>
            </p:cNvSpPr>
            <p:nvPr/>
          </p:nvSpPr>
          <p:spPr bwMode="auto">
            <a:xfrm>
              <a:off x="1857" y="758"/>
              <a:ext cx="1248" cy="137"/>
            </a:xfrm>
            <a:custGeom>
              <a:avLst/>
              <a:gdLst/>
              <a:ahLst/>
              <a:cxnLst>
                <a:cxn ang="0">
                  <a:pos x="1243" y="131"/>
                </a:cxn>
                <a:cxn ang="0">
                  <a:pos x="1243" y="126"/>
                </a:cxn>
                <a:cxn ang="0">
                  <a:pos x="1245" y="121"/>
                </a:cxn>
                <a:cxn ang="0">
                  <a:pos x="1245" y="116"/>
                </a:cxn>
                <a:cxn ang="0">
                  <a:pos x="1247" y="112"/>
                </a:cxn>
                <a:cxn ang="0">
                  <a:pos x="1247" y="107"/>
                </a:cxn>
                <a:cxn ang="0">
                  <a:pos x="1247" y="102"/>
                </a:cxn>
                <a:cxn ang="0">
                  <a:pos x="1247" y="98"/>
                </a:cxn>
                <a:cxn ang="0">
                  <a:pos x="1246" y="94"/>
                </a:cxn>
                <a:cxn ang="0">
                  <a:pos x="1245" y="90"/>
                </a:cxn>
                <a:cxn ang="0">
                  <a:pos x="1223" y="74"/>
                </a:cxn>
                <a:cxn ang="0">
                  <a:pos x="1179" y="54"/>
                </a:cxn>
                <a:cxn ang="0">
                  <a:pos x="1121" y="38"/>
                </a:cxn>
                <a:cxn ang="0">
                  <a:pos x="1053" y="25"/>
                </a:cxn>
                <a:cxn ang="0">
                  <a:pos x="978" y="15"/>
                </a:cxn>
                <a:cxn ang="0">
                  <a:pos x="899" y="7"/>
                </a:cxn>
                <a:cxn ang="0">
                  <a:pos x="821" y="2"/>
                </a:cxn>
                <a:cxn ang="0">
                  <a:pos x="746" y="0"/>
                </a:cxn>
                <a:cxn ang="0">
                  <a:pos x="679" y="0"/>
                </a:cxn>
                <a:cxn ang="0">
                  <a:pos x="622" y="2"/>
                </a:cxn>
                <a:cxn ang="0">
                  <a:pos x="580" y="6"/>
                </a:cxn>
                <a:cxn ang="0">
                  <a:pos x="564" y="11"/>
                </a:cxn>
                <a:cxn ang="0">
                  <a:pos x="551" y="18"/>
                </a:cxn>
                <a:cxn ang="0">
                  <a:pos x="537" y="27"/>
                </a:cxn>
                <a:cxn ang="0">
                  <a:pos x="523" y="38"/>
                </a:cxn>
                <a:cxn ang="0">
                  <a:pos x="510" y="49"/>
                </a:cxn>
                <a:cxn ang="0">
                  <a:pos x="497" y="60"/>
                </a:cxn>
                <a:cxn ang="0">
                  <a:pos x="485" y="70"/>
                </a:cxn>
                <a:cxn ang="0">
                  <a:pos x="475" y="78"/>
                </a:cxn>
                <a:cxn ang="0">
                  <a:pos x="468" y="84"/>
                </a:cxn>
                <a:cxn ang="0">
                  <a:pos x="463" y="88"/>
                </a:cxn>
                <a:cxn ang="0">
                  <a:pos x="440" y="89"/>
                </a:cxn>
                <a:cxn ang="0">
                  <a:pos x="415" y="86"/>
                </a:cxn>
                <a:cxn ang="0">
                  <a:pos x="385" y="80"/>
                </a:cxn>
                <a:cxn ang="0">
                  <a:pos x="353" y="72"/>
                </a:cxn>
                <a:cxn ang="0">
                  <a:pos x="319" y="64"/>
                </a:cxn>
                <a:cxn ang="0">
                  <a:pos x="284" y="54"/>
                </a:cxn>
                <a:cxn ang="0">
                  <a:pos x="249" y="45"/>
                </a:cxn>
                <a:cxn ang="0">
                  <a:pos x="214" y="38"/>
                </a:cxn>
                <a:cxn ang="0">
                  <a:pos x="181" y="32"/>
                </a:cxn>
                <a:cxn ang="0">
                  <a:pos x="149" y="29"/>
                </a:cxn>
                <a:cxn ang="0">
                  <a:pos x="119" y="30"/>
                </a:cxn>
                <a:cxn ang="0">
                  <a:pos x="103" y="32"/>
                </a:cxn>
                <a:cxn ang="0">
                  <a:pos x="88" y="35"/>
                </a:cxn>
                <a:cxn ang="0">
                  <a:pos x="74" y="40"/>
                </a:cxn>
                <a:cxn ang="0">
                  <a:pos x="61" y="45"/>
                </a:cxn>
                <a:cxn ang="0">
                  <a:pos x="50" y="52"/>
                </a:cxn>
                <a:cxn ang="0">
                  <a:pos x="39" y="60"/>
                </a:cxn>
                <a:cxn ang="0">
                  <a:pos x="29" y="71"/>
                </a:cxn>
                <a:cxn ang="0">
                  <a:pos x="19" y="82"/>
                </a:cxn>
                <a:cxn ang="0">
                  <a:pos x="9" y="96"/>
                </a:cxn>
                <a:cxn ang="0">
                  <a:pos x="0" y="112"/>
                </a:cxn>
              </a:cxnLst>
              <a:rect l="0" t="0" r="r" b="b"/>
              <a:pathLst>
                <a:path w="1248" h="137">
                  <a:moveTo>
                    <a:pt x="1243" y="136"/>
                  </a:moveTo>
                  <a:lnTo>
                    <a:pt x="1243" y="132"/>
                  </a:lnTo>
                  <a:lnTo>
                    <a:pt x="1243" y="131"/>
                  </a:lnTo>
                  <a:lnTo>
                    <a:pt x="1243" y="129"/>
                  </a:lnTo>
                  <a:lnTo>
                    <a:pt x="1243" y="128"/>
                  </a:lnTo>
                  <a:lnTo>
                    <a:pt x="1243" y="126"/>
                  </a:lnTo>
                  <a:lnTo>
                    <a:pt x="1244" y="124"/>
                  </a:lnTo>
                  <a:lnTo>
                    <a:pt x="1244" y="123"/>
                  </a:lnTo>
                  <a:lnTo>
                    <a:pt x="1245" y="121"/>
                  </a:lnTo>
                  <a:lnTo>
                    <a:pt x="1245" y="120"/>
                  </a:lnTo>
                  <a:lnTo>
                    <a:pt x="1245" y="118"/>
                  </a:lnTo>
                  <a:lnTo>
                    <a:pt x="1245" y="116"/>
                  </a:lnTo>
                  <a:lnTo>
                    <a:pt x="1246" y="115"/>
                  </a:lnTo>
                  <a:lnTo>
                    <a:pt x="1246" y="113"/>
                  </a:lnTo>
                  <a:lnTo>
                    <a:pt x="1247" y="112"/>
                  </a:lnTo>
                  <a:lnTo>
                    <a:pt x="1247" y="110"/>
                  </a:lnTo>
                  <a:lnTo>
                    <a:pt x="1247" y="108"/>
                  </a:lnTo>
                  <a:lnTo>
                    <a:pt x="1247" y="107"/>
                  </a:lnTo>
                  <a:lnTo>
                    <a:pt x="1247" y="106"/>
                  </a:lnTo>
                  <a:lnTo>
                    <a:pt x="1247" y="104"/>
                  </a:lnTo>
                  <a:lnTo>
                    <a:pt x="1247" y="102"/>
                  </a:lnTo>
                  <a:lnTo>
                    <a:pt x="1247" y="101"/>
                  </a:lnTo>
                  <a:lnTo>
                    <a:pt x="1247" y="100"/>
                  </a:lnTo>
                  <a:lnTo>
                    <a:pt x="1247" y="98"/>
                  </a:lnTo>
                  <a:lnTo>
                    <a:pt x="1247" y="97"/>
                  </a:lnTo>
                  <a:lnTo>
                    <a:pt x="1247" y="95"/>
                  </a:lnTo>
                  <a:lnTo>
                    <a:pt x="1246" y="94"/>
                  </a:lnTo>
                  <a:lnTo>
                    <a:pt x="1246" y="93"/>
                  </a:lnTo>
                  <a:lnTo>
                    <a:pt x="1245" y="92"/>
                  </a:lnTo>
                  <a:lnTo>
                    <a:pt x="1245" y="90"/>
                  </a:lnTo>
                  <a:lnTo>
                    <a:pt x="1244" y="89"/>
                  </a:lnTo>
                  <a:lnTo>
                    <a:pt x="1243" y="88"/>
                  </a:lnTo>
                  <a:lnTo>
                    <a:pt x="1223" y="74"/>
                  </a:lnTo>
                  <a:lnTo>
                    <a:pt x="1210" y="66"/>
                  </a:lnTo>
                  <a:lnTo>
                    <a:pt x="1196" y="60"/>
                  </a:lnTo>
                  <a:lnTo>
                    <a:pt x="1179" y="54"/>
                  </a:lnTo>
                  <a:lnTo>
                    <a:pt x="1161" y="48"/>
                  </a:lnTo>
                  <a:lnTo>
                    <a:pt x="1142" y="43"/>
                  </a:lnTo>
                  <a:lnTo>
                    <a:pt x="1121" y="38"/>
                  </a:lnTo>
                  <a:lnTo>
                    <a:pt x="1100" y="33"/>
                  </a:lnTo>
                  <a:lnTo>
                    <a:pt x="1077" y="29"/>
                  </a:lnTo>
                  <a:lnTo>
                    <a:pt x="1053" y="25"/>
                  </a:lnTo>
                  <a:lnTo>
                    <a:pt x="1029" y="21"/>
                  </a:lnTo>
                  <a:lnTo>
                    <a:pt x="1004" y="18"/>
                  </a:lnTo>
                  <a:lnTo>
                    <a:pt x="978" y="15"/>
                  </a:lnTo>
                  <a:lnTo>
                    <a:pt x="952" y="12"/>
                  </a:lnTo>
                  <a:lnTo>
                    <a:pt x="926" y="9"/>
                  </a:lnTo>
                  <a:lnTo>
                    <a:pt x="899" y="7"/>
                  </a:lnTo>
                  <a:lnTo>
                    <a:pt x="873" y="5"/>
                  </a:lnTo>
                  <a:lnTo>
                    <a:pt x="847" y="4"/>
                  </a:lnTo>
                  <a:lnTo>
                    <a:pt x="821" y="2"/>
                  </a:lnTo>
                  <a:lnTo>
                    <a:pt x="795" y="1"/>
                  </a:lnTo>
                  <a:lnTo>
                    <a:pt x="771" y="0"/>
                  </a:lnTo>
                  <a:lnTo>
                    <a:pt x="746" y="0"/>
                  </a:lnTo>
                  <a:lnTo>
                    <a:pt x="723" y="0"/>
                  </a:lnTo>
                  <a:lnTo>
                    <a:pt x="700" y="0"/>
                  </a:lnTo>
                  <a:lnTo>
                    <a:pt x="679" y="0"/>
                  </a:lnTo>
                  <a:lnTo>
                    <a:pt x="659" y="0"/>
                  </a:lnTo>
                  <a:lnTo>
                    <a:pt x="640" y="1"/>
                  </a:lnTo>
                  <a:lnTo>
                    <a:pt x="622" y="2"/>
                  </a:lnTo>
                  <a:lnTo>
                    <a:pt x="606" y="3"/>
                  </a:lnTo>
                  <a:lnTo>
                    <a:pt x="592" y="4"/>
                  </a:lnTo>
                  <a:lnTo>
                    <a:pt x="580" y="6"/>
                  </a:lnTo>
                  <a:lnTo>
                    <a:pt x="573" y="8"/>
                  </a:lnTo>
                  <a:lnTo>
                    <a:pt x="568" y="9"/>
                  </a:lnTo>
                  <a:lnTo>
                    <a:pt x="564" y="11"/>
                  </a:lnTo>
                  <a:lnTo>
                    <a:pt x="560" y="13"/>
                  </a:lnTo>
                  <a:lnTo>
                    <a:pt x="555" y="15"/>
                  </a:lnTo>
                  <a:lnTo>
                    <a:pt x="551" y="18"/>
                  </a:lnTo>
                  <a:lnTo>
                    <a:pt x="547" y="21"/>
                  </a:lnTo>
                  <a:lnTo>
                    <a:pt x="542" y="24"/>
                  </a:lnTo>
                  <a:lnTo>
                    <a:pt x="537" y="27"/>
                  </a:lnTo>
                  <a:lnTo>
                    <a:pt x="533" y="30"/>
                  </a:lnTo>
                  <a:lnTo>
                    <a:pt x="528" y="34"/>
                  </a:lnTo>
                  <a:lnTo>
                    <a:pt x="523" y="38"/>
                  </a:lnTo>
                  <a:lnTo>
                    <a:pt x="519" y="41"/>
                  </a:lnTo>
                  <a:lnTo>
                    <a:pt x="514" y="45"/>
                  </a:lnTo>
                  <a:lnTo>
                    <a:pt x="510" y="49"/>
                  </a:lnTo>
                  <a:lnTo>
                    <a:pt x="505" y="52"/>
                  </a:lnTo>
                  <a:lnTo>
                    <a:pt x="501" y="56"/>
                  </a:lnTo>
                  <a:lnTo>
                    <a:pt x="497" y="60"/>
                  </a:lnTo>
                  <a:lnTo>
                    <a:pt x="493" y="63"/>
                  </a:lnTo>
                  <a:lnTo>
                    <a:pt x="489" y="66"/>
                  </a:lnTo>
                  <a:lnTo>
                    <a:pt x="485" y="70"/>
                  </a:lnTo>
                  <a:lnTo>
                    <a:pt x="482" y="73"/>
                  </a:lnTo>
                  <a:lnTo>
                    <a:pt x="479" y="76"/>
                  </a:lnTo>
                  <a:lnTo>
                    <a:pt x="475" y="78"/>
                  </a:lnTo>
                  <a:lnTo>
                    <a:pt x="473" y="81"/>
                  </a:lnTo>
                  <a:lnTo>
                    <a:pt x="470" y="83"/>
                  </a:lnTo>
                  <a:lnTo>
                    <a:pt x="468" y="84"/>
                  </a:lnTo>
                  <a:lnTo>
                    <a:pt x="466" y="86"/>
                  </a:lnTo>
                  <a:lnTo>
                    <a:pt x="464" y="87"/>
                  </a:lnTo>
                  <a:lnTo>
                    <a:pt x="463" y="88"/>
                  </a:lnTo>
                  <a:lnTo>
                    <a:pt x="462" y="88"/>
                  </a:lnTo>
                  <a:lnTo>
                    <a:pt x="448" y="89"/>
                  </a:lnTo>
                  <a:lnTo>
                    <a:pt x="440" y="89"/>
                  </a:lnTo>
                  <a:lnTo>
                    <a:pt x="432" y="88"/>
                  </a:lnTo>
                  <a:lnTo>
                    <a:pt x="424" y="87"/>
                  </a:lnTo>
                  <a:lnTo>
                    <a:pt x="415" y="86"/>
                  </a:lnTo>
                  <a:lnTo>
                    <a:pt x="405" y="84"/>
                  </a:lnTo>
                  <a:lnTo>
                    <a:pt x="395" y="82"/>
                  </a:lnTo>
                  <a:lnTo>
                    <a:pt x="385" y="80"/>
                  </a:lnTo>
                  <a:lnTo>
                    <a:pt x="375" y="78"/>
                  </a:lnTo>
                  <a:lnTo>
                    <a:pt x="364" y="75"/>
                  </a:lnTo>
                  <a:lnTo>
                    <a:pt x="353" y="72"/>
                  </a:lnTo>
                  <a:lnTo>
                    <a:pt x="342" y="70"/>
                  </a:lnTo>
                  <a:lnTo>
                    <a:pt x="331" y="66"/>
                  </a:lnTo>
                  <a:lnTo>
                    <a:pt x="319" y="64"/>
                  </a:lnTo>
                  <a:lnTo>
                    <a:pt x="307" y="60"/>
                  </a:lnTo>
                  <a:lnTo>
                    <a:pt x="296" y="57"/>
                  </a:lnTo>
                  <a:lnTo>
                    <a:pt x="284" y="54"/>
                  </a:lnTo>
                  <a:lnTo>
                    <a:pt x="272" y="51"/>
                  </a:lnTo>
                  <a:lnTo>
                    <a:pt x="260" y="48"/>
                  </a:lnTo>
                  <a:lnTo>
                    <a:pt x="249" y="45"/>
                  </a:lnTo>
                  <a:lnTo>
                    <a:pt x="237" y="43"/>
                  </a:lnTo>
                  <a:lnTo>
                    <a:pt x="225" y="40"/>
                  </a:lnTo>
                  <a:lnTo>
                    <a:pt x="214" y="38"/>
                  </a:lnTo>
                  <a:lnTo>
                    <a:pt x="203" y="36"/>
                  </a:lnTo>
                  <a:lnTo>
                    <a:pt x="191" y="34"/>
                  </a:lnTo>
                  <a:lnTo>
                    <a:pt x="181" y="32"/>
                  </a:lnTo>
                  <a:lnTo>
                    <a:pt x="170" y="31"/>
                  </a:lnTo>
                  <a:lnTo>
                    <a:pt x="159" y="30"/>
                  </a:lnTo>
                  <a:lnTo>
                    <a:pt x="149" y="29"/>
                  </a:lnTo>
                  <a:lnTo>
                    <a:pt x="140" y="29"/>
                  </a:lnTo>
                  <a:lnTo>
                    <a:pt x="131" y="30"/>
                  </a:lnTo>
                  <a:lnTo>
                    <a:pt x="119" y="30"/>
                  </a:lnTo>
                  <a:lnTo>
                    <a:pt x="113" y="31"/>
                  </a:lnTo>
                  <a:lnTo>
                    <a:pt x="108" y="32"/>
                  </a:lnTo>
                  <a:lnTo>
                    <a:pt x="103" y="32"/>
                  </a:lnTo>
                  <a:lnTo>
                    <a:pt x="97" y="33"/>
                  </a:lnTo>
                  <a:lnTo>
                    <a:pt x="93" y="34"/>
                  </a:lnTo>
                  <a:lnTo>
                    <a:pt x="88" y="35"/>
                  </a:lnTo>
                  <a:lnTo>
                    <a:pt x="83" y="36"/>
                  </a:lnTo>
                  <a:lnTo>
                    <a:pt x="79" y="38"/>
                  </a:lnTo>
                  <a:lnTo>
                    <a:pt x="74" y="40"/>
                  </a:lnTo>
                  <a:lnTo>
                    <a:pt x="70" y="41"/>
                  </a:lnTo>
                  <a:lnTo>
                    <a:pt x="65" y="43"/>
                  </a:lnTo>
                  <a:lnTo>
                    <a:pt x="61" y="45"/>
                  </a:lnTo>
                  <a:lnTo>
                    <a:pt x="57" y="47"/>
                  </a:lnTo>
                  <a:lnTo>
                    <a:pt x="54" y="50"/>
                  </a:lnTo>
                  <a:lnTo>
                    <a:pt x="50" y="52"/>
                  </a:lnTo>
                  <a:lnTo>
                    <a:pt x="46" y="55"/>
                  </a:lnTo>
                  <a:lnTo>
                    <a:pt x="43" y="58"/>
                  </a:lnTo>
                  <a:lnTo>
                    <a:pt x="39" y="60"/>
                  </a:lnTo>
                  <a:lnTo>
                    <a:pt x="35" y="64"/>
                  </a:lnTo>
                  <a:lnTo>
                    <a:pt x="32" y="67"/>
                  </a:lnTo>
                  <a:lnTo>
                    <a:pt x="29" y="71"/>
                  </a:lnTo>
                  <a:lnTo>
                    <a:pt x="25" y="74"/>
                  </a:lnTo>
                  <a:lnTo>
                    <a:pt x="22" y="78"/>
                  </a:lnTo>
                  <a:lnTo>
                    <a:pt x="19" y="82"/>
                  </a:lnTo>
                  <a:lnTo>
                    <a:pt x="15" y="87"/>
                  </a:lnTo>
                  <a:lnTo>
                    <a:pt x="12" y="91"/>
                  </a:lnTo>
                  <a:lnTo>
                    <a:pt x="9" y="96"/>
                  </a:lnTo>
                  <a:lnTo>
                    <a:pt x="6" y="101"/>
                  </a:lnTo>
                  <a:lnTo>
                    <a:pt x="3" y="106"/>
                  </a:lnTo>
                  <a:lnTo>
                    <a:pt x="0" y="11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16" name="Freeform 8"/>
            <p:cNvSpPr>
              <a:spLocks/>
            </p:cNvSpPr>
            <p:nvPr/>
          </p:nvSpPr>
          <p:spPr bwMode="auto">
            <a:xfrm>
              <a:off x="3964" y="3171"/>
              <a:ext cx="380" cy="378"/>
            </a:xfrm>
            <a:custGeom>
              <a:avLst/>
              <a:gdLst/>
              <a:ahLst/>
              <a:cxnLst>
                <a:cxn ang="0">
                  <a:pos x="0" y="0"/>
                </a:cxn>
                <a:cxn ang="0">
                  <a:pos x="19" y="28"/>
                </a:cxn>
                <a:cxn ang="0">
                  <a:pos x="29" y="42"/>
                </a:cxn>
                <a:cxn ang="0">
                  <a:pos x="39" y="55"/>
                </a:cxn>
                <a:cxn ang="0">
                  <a:pos x="49" y="69"/>
                </a:cxn>
                <a:cxn ang="0">
                  <a:pos x="59" y="82"/>
                </a:cxn>
                <a:cxn ang="0">
                  <a:pos x="70" y="95"/>
                </a:cxn>
                <a:cxn ang="0">
                  <a:pos x="80" y="108"/>
                </a:cxn>
                <a:cxn ang="0">
                  <a:pos x="90" y="121"/>
                </a:cxn>
                <a:cxn ang="0">
                  <a:pos x="101" y="133"/>
                </a:cxn>
                <a:cxn ang="0">
                  <a:pos x="111" y="146"/>
                </a:cxn>
                <a:cxn ang="0">
                  <a:pos x="122" y="158"/>
                </a:cxn>
                <a:cxn ang="0">
                  <a:pos x="133" y="170"/>
                </a:cxn>
                <a:cxn ang="0">
                  <a:pos x="144" y="182"/>
                </a:cxn>
                <a:cxn ang="0">
                  <a:pos x="155" y="193"/>
                </a:cxn>
                <a:cxn ang="0">
                  <a:pos x="167" y="205"/>
                </a:cxn>
                <a:cxn ang="0">
                  <a:pos x="178" y="217"/>
                </a:cxn>
                <a:cxn ang="0">
                  <a:pos x="190" y="228"/>
                </a:cxn>
                <a:cxn ang="0">
                  <a:pos x="202" y="239"/>
                </a:cxn>
                <a:cxn ang="0">
                  <a:pos x="214" y="250"/>
                </a:cxn>
                <a:cxn ang="0">
                  <a:pos x="226" y="261"/>
                </a:cxn>
                <a:cxn ang="0">
                  <a:pos x="239" y="272"/>
                </a:cxn>
                <a:cxn ang="0">
                  <a:pos x="252" y="283"/>
                </a:cxn>
                <a:cxn ang="0">
                  <a:pos x="265" y="294"/>
                </a:cxn>
                <a:cxn ang="0">
                  <a:pos x="278" y="305"/>
                </a:cxn>
                <a:cxn ang="0">
                  <a:pos x="292" y="315"/>
                </a:cxn>
                <a:cxn ang="0">
                  <a:pos x="305" y="325"/>
                </a:cxn>
                <a:cxn ang="0">
                  <a:pos x="320" y="336"/>
                </a:cxn>
                <a:cxn ang="0">
                  <a:pos x="334" y="346"/>
                </a:cxn>
                <a:cxn ang="0">
                  <a:pos x="348" y="357"/>
                </a:cxn>
                <a:cxn ang="0">
                  <a:pos x="363" y="367"/>
                </a:cxn>
                <a:cxn ang="0">
                  <a:pos x="379" y="377"/>
                </a:cxn>
              </a:cxnLst>
              <a:rect l="0" t="0" r="r" b="b"/>
              <a:pathLst>
                <a:path w="380" h="378">
                  <a:moveTo>
                    <a:pt x="0" y="0"/>
                  </a:moveTo>
                  <a:lnTo>
                    <a:pt x="19" y="28"/>
                  </a:lnTo>
                  <a:lnTo>
                    <a:pt x="29" y="42"/>
                  </a:lnTo>
                  <a:lnTo>
                    <a:pt x="39" y="55"/>
                  </a:lnTo>
                  <a:lnTo>
                    <a:pt x="49" y="69"/>
                  </a:lnTo>
                  <a:lnTo>
                    <a:pt x="59" y="82"/>
                  </a:lnTo>
                  <a:lnTo>
                    <a:pt x="70" y="95"/>
                  </a:lnTo>
                  <a:lnTo>
                    <a:pt x="80" y="108"/>
                  </a:lnTo>
                  <a:lnTo>
                    <a:pt x="90" y="121"/>
                  </a:lnTo>
                  <a:lnTo>
                    <a:pt x="101" y="133"/>
                  </a:lnTo>
                  <a:lnTo>
                    <a:pt x="111" y="146"/>
                  </a:lnTo>
                  <a:lnTo>
                    <a:pt x="122" y="158"/>
                  </a:lnTo>
                  <a:lnTo>
                    <a:pt x="133" y="170"/>
                  </a:lnTo>
                  <a:lnTo>
                    <a:pt x="144" y="182"/>
                  </a:lnTo>
                  <a:lnTo>
                    <a:pt x="155" y="193"/>
                  </a:lnTo>
                  <a:lnTo>
                    <a:pt x="167" y="205"/>
                  </a:lnTo>
                  <a:lnTo>
                    <a:pt x="178" y="217"/>
                  </a:lnTo>
                  <a:lnTo>
                    <a:pt x="190" y="228"/>
                  </a:lnTo>
                  <a:lnTo>
                    <a:pt x="202" y="239"/>
                  </a:lnTo>
                  <a:lnTo>
                    <a:pt x="214" y="250"/>
                  </a:lnTo>
                  <a:lnTo>
                    <a:pt x="226" y="261"/>
                  </a:lnTo>
                  <a:lnTo>
                    <a:pt x="239" y="272"/>
                  </a:lnTo>
                  <a:lnTo>
                    <a:pt x="252" y="283"/>
                  </a:lnTo>
                  <a:lnTo>
                    <a:pt x="265" y="294"/>
                  </a:lnTo>
                  <a:lnTo>
                    <a:pt x="278" y="305"/>
                  </a:lnTo>
                  <a:lnTo>
                    <a:pt x="292" y="315"/>
                  </a:lnTo>
                  <a:lnTo>
                    <a:pt x="305" y="325"/>
                  </a:lnTo>
                  <a:lnTo>
                    <a:pt x="320" y="336"/>
                  </a:lnTo>
                  <a:lnTo>
                    <a:pt x="334" y="346"/>
                  </a:lnTo>
                  <a:lnTo>
                    <a:pt x="348" y="357"/>
                  </a:lnTo>
                  <a:lnTo>
                    <a:pt x="363" y="367"/>
                  </a:lnTo>
                  <a:lnTo>
                    <a:pt x="379" y="37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17" name="Line 9"/>
            <p:cNvSpPr>
              <a:spLocks noChangeShapeType="1"/>
            </p:cNvSpPr>
            <p:nvPr/>
          </p:nvSpPr>
          <p:spPr bwMode="auto">
            <a:xfrm flipV="1">
              <a:off x="4082" y="3135"/>
              <a:ext cx="48" cy="12"/>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218" name="Freeform 10"/>
            <p:cNvSpPr>
              <a:spLocks/>
            </p:cNvSpPr>
            <p:nvPr/>
          </p:nvSpPr>
          <p:spPr bwMode="auto">
            <a:xfrm>
              <a:off x="4390" y="2958"/>
              <a:ext cx="72" cy="72"/>
            </a:xfrm>
            <a:custGeom>
              <a:avLst/>
              <a:gdLst/>
              <a:ahLst/>
              <a:cxnLst>
                <a:cxn ang="0">
                  <a:pos x="71" y="0"/>
                </a:cxn>
                <a:cxn ang="0">
                  <a:pos x="64" y="2"/>
                </a:cxn>
                <a:cxn ang="0">
                  <a:pos x="60" y="2"/>
                </a:cxn>
                <a:cxn ang="0">
                  <a:pos x="57" y="4"/>
                </a:cxn>
                <a:cxn ang="0">
                  <a:pos x="54" y="5"/>
                </a:cxn>
                <a:cxn ang="0">
                  <a:pos x="50" y="6"/>
                </a:cxn>
                <a:cxn ang="0">
                  <a:pos x="47" y="7"/>
                </a:cxn>
                <a:cxn ang="0">
                  <a:pos x="44" y="9"/>
                </a:cxn>
                <a:cxn ang="0">
                  <a:pos x="41" y="10"/>
                </a:cxn>
                <a:cxn ang="0">
                  <a:pos x="38" y="12"/>
                </a:cxn>
                <a:cxn ang="0">
                  <a:pos x="36" y="14"/>
                </a:cxn>
                <a:cxn ang="0">
                  <a:pos x="33" y="15"/>
                </a:cxn>
                <a:cxn ang="0">
                  <a:pos x="30" y="17"/>
                </a:cxn>
                <a:cxn ang="0">
                  <a:pos x="28" y="19"/>
                </a:cxn>
                <a:cxn ang="0">
                  <a:pos x="26" y="21"/>
                </a:cxn>
                <a:cxn ang="0">
                  <a:pos x="24" y="24"/>
                </a:cxn>
                <a:cxn ang="0">
                  <a:pos x="21" y="26"/>
                </a:cxn>
                <a:cxn ang="0">
                  <a:pos x="19" y="28"/>
                </a:cxn>
                <a:cxn ang="0">
                  <a:pos x="17" y="30"/>
                </a:cxn>
                <a:cxn ang="0">
                  <a:pos x="15" y="33"/>
                </a:cxn>
                <a:cxn ang="0">
                  <a:pos x="13" y="36"/>
                </a:cxn>
                <a:cxn ang="0">
                  <a:pos x="12" y="38"/>
                </a:cxn>
                <a:cxn ang="0">
                  <a:pos x="10" y="41"/>
                </a:cxn>
                <a:cxn ang="0">
                  <a:pos x="8" y="44"/>
                </a:cxn>
                <a:cxn ang="0">
                  <a:pos x="7" y="47"/>
                </a:cxn>
                <a:cxn ang="0">
                  <a:pos x="6" y="50"/>
                </a:cxn>
                <a:cxn ang="0">
                  <a:pos x="4" y="53"/>
                </a:cxn>
                <a:cxn ang="0">
                  <a:pos x="4" y="57"/>
                </a:cxn>
                <a:cxn ang="0">
                  <a:pos x="2" y="60"/>
                </a:cxn>
                <a:cxn ang="0">
                  <a:pos x="2" y="64"/>
                </a:cxn>
                <a:cxn ang="0">
                  <a:pos x="0" y="67"/>
                </a:cxn>
                <a:cxn ang="0">
                  <a:pos x="0" y="71"/>
                </a:cxn>
              </a:cxnLst>
              <a:rect l="0" t="0" r="r" b="b"/>
              <a:pathLst>
                <a:path w="72" h="72">
                  <a:moveTo>
                    <a:pt x="71" y="0"/>
                  </a:moveTo>
                  <a:lnTo>
                    <a:pt x="64" y="2"/>
                  </a:lnTo>
                  <a:lnTo>
                    <a:pt x="60" y="2"/>
                  </a:lnTo>
                  <a:lnTo>
                    <a:pt x="57" y="4"/>
                  </a:lnTo>
                  <a:lnTo>
                    <a:pt x="54" y="5"/>
                  </a:lnTo>
                  <a:lnTo>
                    <a:pt x="50" y="6"/>
                  </a:lnTo>
                  <a:lnTo>
                    <a:pt x="47" y="7"/>
                  </a:lnTo>
                  <a:lnTo>
                    <a:pt x="44" y="9"/>
                  </a:lnTo>
                  <a:lnTo>
                    <a:pt x="41" y="10"/>
                  </a:lnTo>
                  <a:lnTo>
                    <a:pt x="38" y="12"/>
                  </a:lnTo>
                  <a:lnTo>
                    <a:pt x="36" y="14"/>
                  </a:lnTo>
                  <a:lnTo>
                    <a:pt x="33" y="15"/>
                  </a:lnTo>
                  <a:lnTo>
                    <a:pt x="30" y="17"/>
                  </a:lnTo>
                  <a:lnTo>
                    <a:pt x="28" y="19"/>
                  </a:lnTo>
                  <a:lnTo>
                    <a:pt x="26" y="21"/>
                  </a:lnTo>
                  <a:lnTo>
                    <a:pt x="24" y="24"/>
                  </a:lnTo>
                  <a:lnTo>
                    <a:pt x="21" y="26"/>
                  </a:lnTo>
                  <a:lnTo>
                    <a:pt x="19" y="28"/>
                  </a:lnTo>
                  <a:lnTo>
                    <a:pt x="17" y="30"/>
                  </a:lnTo>
                  <a:lnTo>
                    <a:pt x="15" y="33"/>
                  </a:lnTo>
                  <a:lnTo>
                    <a:pt x="13" y="36"/>
                  </a:lnTo>
                  <a:lnTo>
                    <a:pt x="12" y="38"/>
                  </a:lnTo>
                  <a:lnTo>
                    <a:pt x="10" y="41"/>
                  </a:lnTo>
                  <a:lnTo>
                    <a:pt x="8" y="44"/>
                  </a:lnTo>
                  <a:lnTo>
                    <a:pt x="7" y="47"/>
                  </a:lnTo>
                  <a:lnTo>
                    <a:pt x="6" y="50"/>
                  </a:lnTo>
                  <a:lnTo>
                    <a:pt x="4" y="53"/>
                  </a:lnTo>
                  <a:lnTo>
                    <a:pt x="4" y="57"/>
                  </a:lnTo>
                  <a:lnTo>
                    <a:pt x="2" y="60"/>
                  </a:lnTo>
                  <a:lnTo>
                    <a:pt x="2" y="64"/>
                  </a:lnTo>
                  <a:lnTo>
                    <a:pt x="0" y="67"/>
                  </a:lnTo>
                  <a:lnTo>
                    <a:pt x="0" y="7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19" name="Freeform 11"/>
            <p:cNvSpPr>
              <a:spLocks/>
            </p:cNvSpPr>
            <p:nvPr/>
          </p:nvSpPr>
          <p:spPr bwMode="auto">
            <a:xfrm>
              <a:off x="1834" y="870"/>
              <a:ext cx="521" cy="886"/>
            </a:xfrm>
            <a:custGeom>
              <a:avLst/>
              <a:gdLst/>
              <a:ahLst/>
              <a:cxnLst>
                <a:cxn ang="0">
                  <a:pos x="24" y="8"/>
                </a:cxn>
                <a:cxn ang="0">
                  <a:pos x="40" y="22"/>
                </a:cxn>
                <a:cxn ang="0">
                  <a:pos x="51" y="39"/>
                </a:cxn>
                <a:cxn ang="0">
                  <a:pos x="58" y="60"/>
                </a:cxn>
                <a:cxn ang="0">
                  <a:pos x="62" y="84"/>
                </a:cxn>
                <a:cxn ang="0">
                  <a:pos x="64" y="108"/>
                </a:cxn>
                <a:cxn ang="0">
                  <a:pos x="67" y="134"/>
                </a:cxn>
                <a:cxn ang="0">
                  <a:pos x="72" y="158"/>
                </a:cxn>
                <a:cxn ang="0">
                  <a:pos x="80" y="181"/>
                </a:cxn>
                <a:cxn ang="0">
                  <a:pos x="93" y="201"/>
                </a:cxn>
                <a:cxn ang="0">
                  <a:pos x="115" y="218"/>
                </a:cxn>
                <a:cxn ang="0">
                  <a:pos x="129" y="226"/>
                </a:cxn>
                <a:cxn ang="0">
                  <a:pos x="142" y="233"/>
                </a:cxn>
                <a:cxn ang="0">
                  <a:pos x="156" y="238"/>
                </a:cxn>
                <a:cxn ang="0">
                  <a:pos x="168" y="244"/>
                </a:cxn>
                <a:cxn ang="0">
                  <a:pos x="180" y="249"/>
                </a:cxn>
                <a:cxn ang="0">
                  <a:pos x="191" y="256"/>
                </a:cxn>
                <a:cxn ang="0">
                  <a:pos x="201" y="265"/>
                </a:cxn>
                <a:cxn ang="0">
                  <a:pos x="210" y="276"/>
                </a:cxn>
                <a:cxn ang="0">
                  <a:pos x="218" y="289"/>
                </a:cxn>
                <a:cxn ang="0">
                  <a:pos x="224" y="307"/>
                </a:cxn>
                <a:cxn ang="0">
                  <a:pos x="229" y="337"/>
                </a:cxn>
                <a:cxn ang="0">
                  <a:pos x="230" y="360"/>
                </a:cxn>
                <a:cxn ang="0">
                  <a:pos x="228" y="385"/>
                </a:cxn>
                <a:cxn ang="0">
                  <a:pos x="225" y="409"/>
                </a:cxn>
                <a:cxn ang="0">
                  <a:pos x="223" y="434"/>
                </a:cxn>
                <a:cxn ang="0">
                  <a:pos x="221" y="458"/>
                </a:cxn>
                <a:cxn ang="0">
                  <a:pos x="221" y="482"/>
                </a:cxn>
                <a:cxn ang="0">
                  <a:pos x="224" y="505"/>
                </a:cxn>
                <a:cxn ang="0">
                  <a:pos x="231" y="527"/>
                </a:cxn>
                <a:cxn ang="0">
                  <a:pos x="243" y="548"/>
                </a:cxn>
                <a:cxn ang="0">
                  <a:pos x="264" y="571"/>
                </a:cxn>
                <a:cxn ang="0">
                  <a:pos x="280" y="586"/>
                </a:cxn>
                <a:cxn ang="0">
                  <a:pos x="297" y="598"/>
                </a:cxn>
                <a:cxn ang="0">
                  <a:pos x="313" y="609"/>
                </a:cxn>
                <a:cxn ang="0">
                  <a:pos x="329" y="620"/>
                </a:cxn>
                <a:cxn ang="0">
                  <a:pos x="343" y="632"/>
                </a:cxn>
                <a:cxn ang="0">
                  <a:pos x="355" y="645"/>
                </a:cxn>
                <a:cxn ang="0">
                  <a:pos x="366" y="661"/>
                </a:cxn>
                <a:cxn ang="0">
                  <a:pos x="373" y="679"/>
                </a:cxn>
                <a:cxn ang="0">
                  <a:pos x="377" y="702"/>
                </a:cxn>
                <a:cxn ang="0">
                  <a:pos x="378" y="731"/>
                </a:cxn>
                <a:cxn ang="0">
                  <a:pos x="377" y="747"/>
                </a:cxn>
                <a:cxn ang="0">
                  <a:pos x="376" y="762"/>
                </a:cxn>
                <a:cxn ang="0">
                  <a:pos x="376" y="775"/>
                </a:cxn>
                <a:cxn ang="0">
                  <a:pos x="376" y="788"/>
                </a:cxn>
                <a:cxn ang="0">
                  <a:pos x="378" y="799"/>
                </a:cxn>
                <a:cxn ang="0">
                  <a:pos x="382" y="810"/>
                </a:cxn>
                <a:cxn ang="0">
                  <a:pos x="388" y="820"/>
                </a:cxn>
                <a:cxn ang="0">
                  <a:pos x="397" y="830"/>
                </a:cxn>
                <a:cxn ang="0">
                  <a:pos x="409" y="840"/>
                </a:cxn>
                <a:cxn ang="0">
                  <a:pos x="426" y="850"/>
                </a:cxn>
                <a:cxn ang="0">
                  <a:pos x="475" y="875"/>
                </a:cxn>
                <a:cxn ang="0">
                  <a:pos x="490" y="881"/>
                </a:cxn>
                <a:cxn ang="0">
                  <a:pos x="491" y="878"/>
                </a:cxn>
                <a:cxn ang="0">
                  <a:pos x="483" y="870"/>
                </a:cxn>
                <a:cxn ang="0">
                  <a:pos x="470" y="859"/>
                </a:cxn>
                <a:cxn ang="0">
                  <a:pos x="457" y="848"/>
                </a:cxn>
                <a:cxn ang="0">
                  <a:pos x="450" y="842"/>
                </a:cxn>
                <a:cxn ang="0">
                  <a:pos x="452" y="842"/>
                </a:cxn>
                <a:cxn ang="0">
                  <a:pos x="468" y="852"/>
                </a:cxn>
                <a:cxn ang="0">
                  <a:pos x="503" y="874"/>
                </a:cxn>
              </a:cxnLst>
              <a:rect l="0" t="0" r="r" b="b"/>
              <a:pathLst>
                <a:path w="521" h="886">
                  <a:moveTo>
                    <a:pt x="0" y="0"/>
                  </a:moveTo>
                  <a:lnTo>
                    <a:pt x="16" y="5"/>
                  </a:lnTo>
                  <a:lnTo>
                    <a:pt x="24" y="8"/>
                  </a:lnTo>
                  <a:lnTo>
                    <a:pt x="30" y="12"/>
                  </a:lnTo>
                  <a:lnTo>
                    <a:pt x="36" y="16"/>
                  </a:lnTo>
                  <a:lnTo>
                    <a:pt x="40" y="22"/>
                  </a:lnTo>
                  <a:lnTo>
                    <a:pt x="45" y="27"/>
                  </a:lnTo>
                  <a:lnTo>
                    <a:pt x="48" y="33"/>
                  </a:lnTo>
                  <a:lnTo>
                    <a:pt x="51" y="39"/>
                  </a:lnTo>
                  <a:lnTo>
                    <a:pt x="54" y="46"/>
                  </a:lnTo>
                  <a:lnTo>
                    <a:pt x="56" y="53"/>
                  </a:lnTo>
                  <a:lnTo>
                    <a:pt x="58" y="60"/>
                  </a:lnTo>
                  <a:lnTo>
                    <a:pt x="59" y="68"/>
                  </a:lnTo>
                  <a:lnTo>
                    <a:pt x="60" y="76"/>
                  </a:lnTo>
                  <a:lnTo>
                    <a:pt x="62" y="84"/>
                  </a:lnTo>
                  <a:lnTo>
                    <a:pt x="62" y="92"/>
                  </a:lnTo>
                  <a:lnTo>
                    <a:pt x="63" y="100"/>
                  </a:lnTo>
                  <a:lnTo>
                    <a:pt x="64" y="108"/>
                  </a:lnTo>
                  <a:lnTo>
                    <a:pt x="65" y="117"/>
                  </a:lnTo>
                  <a:lnTo>
                    <a:pt x="66" y="125"/>
                  </a:lnTo>
                  <a:lnTo>
                    <a:pt x="67" y="134"/>
                  </a:lnTo>
                  <a:lnTo>
                    <a:pt x="68" y="142"/>
                  </a:lnTo>
                  <a:lnTo>
                    <a:pt x="70" y="150"/>
                  </a:lnTo>
                  <a:lnTo>
                    <a:pt x="72" y="158"/>
                  </a:lnTo>
                  <a:lnTo>
                    <a:pt x="74" y="166"/>
                  </a:lnTo>
                  <a:lnTo>
                    <a:pt x="76" y="174"/>
                  </a:lnTo>
                  <a:lnTo>
                    <a:pt x="80" y="181"/>
                  </a:lnTo>
                  <a:lnTo>
                    <a:pt x="84" y="188"/>
                  </a:lnTo>
                  <a:lnTo>
                    <a:pt x="88" y="194"/>
                  </a:lnTo>
                  <a:lnTo>
                    <a:pt x="93" y="201"/>
                  </a:lnTo>
                  <a:lnTo>
                    <a:pt x="99" y="207"/>
                  </a:lnTo>
                  <a:lnTo>
                    <a:pt x="106" y="212"/>
                  </a:lnTo>
                  <a:lnTo>
                    <a:pt x="115" y="218"/>
                  </a:lnTo>
                  <a:lnTo>
                    <a:pt x="120" y="221"/>
                  </a:lnTo>
                  <a:lnTo>
                    <a:pt x="124" y="224"/>
                  </a:lnTo>
                  <a:lnTo>
                    <a:pt x="129" y="226"/>
                  </a:lnTo>
                  <a:lnTo>
                    <a:pt x="134" y="229"/>
                  </a:lnTo>
                  <a:lnTo>
                    <a:pt x="138" y="231"/>
                  </a:lnTo>
                  <a:lnTo>
                    <a:pt x="142" y="233"/>
                  </a:lnTo>
                  <a:lnTo>
                    <a:pt x="147" y="235"/>
                  </a:lnTo>
                  <a:lnTo>
                    <a:pt x="151" y="236"/>
                  </a:lnTo>
                  <a:lnTo>
                    <a:pt x="156" y="238"/>
                  </a:lnTo>
                  <a:lnTo>
                    <a:pt x="160" y="240"/>
                  </a:lnTo>
                  <a:lnTo>
                    <a:pt x="164" y="242"/>
                  </a:lnTo>
                  <a:lnTo>
                    <a:pt x="168" y="244"/>
                  </a:lnTo>
                  <a:lnTo>
                    <a:pt x="172" y="246"/>
                  </a:lnTo>
                  <a:lnTo>
                    <a:pt x="176" y="248"/>
                  </a:lnTo>
                  <a:lnTo>
                    <a:pt x="180" y="249"/>
                  </a:lnTo>
                  <a:lnTo>
                    <a:pt x="184" y="252"/>
                  </a:lnTo>
                  <a:lnTo>
                    <a:pt x="188" y="254"/>
                  </a:lnTo>
                  <a:lnTo>
                    <a:pt x="191" y="256"/>
                  </a:lnTo>
                  <a:lnTo>
                    <a:pt x="195" y="259"/>
                  </a:lnTo>
                  <a:lnTo>
                    <a:pt x="198" y="262"/>
                  </a:lnTo>
                  <a:lnTo>
                    <a:pt x="201" y="265"/>
                  </a:lnTo>
                  <a:lnTo>
                    <a:pt x="204" y="268"/>
                  </a:lnTo>
                  <a:lnTo>
                    <a:pt x="207" y="272"/>
                  </a:lnTo>
                  <a:lnTo>
                    <a:pt x="210" y="276"/>
                  </a:lnTo>
                  <a:lnTo>
                    <a:pt x="213" y="280"/>
                  </a:lnTo>
                  <a:lnTo>
                    <a:pt x="216" y="284"/>
                  </a:lnTo>
                  <a:lnTo>
                    <a:pt x="218" y="289"/>
                  </a:lnTo>
                  <a:lnTo>
                    <a:pt x="220" y="295"/>
                  </a:lnTo>
                  <a:lnTo>
                    <a:pt x="222" y="300"/>
                  </a:lnTo>
                  <a:lnTo>
                    <a:pt x="224" y="307"/>
                  </a:lnTo>
                  <a:lnTo>
                    <a:pt x="228" y="322"/>
                  </a:lnTo>
                  <a:lnTo>
                    <a:pt x="228" y="329"/>
                  </a:lnTo>
                  <a:lnTo>
                    <a:pt x="229" y="337"/>
                  </a:lnTo>
                  <a:lnTo>
                    <a:pt x="230" y="344"/>
                  </a:lnTo>
                  <a:lnTo>
                    <a:pt x="230" y="352"/>
                  </a:lnTo>
                  <a:lnTo>
                    <a:pt x="230" y="360"/>
                  </a:lnTo>
                  <a:lnTo>
                    <a:pt x="229" y="368"/>
                  </a:lnTo>
                  <a:lnTo>
                    <a:pt x="228" y="376"/>
                  </a:lnTo>
                  <a:lnTo>
                    <a:pt x="228" y="385"/>
                  </a:lnTo>
                  <a:lnTo>
                    <a:pt x="227" y="393"/>
                  </a:lnTo>
                  <a:lnTo>
                    <a:pt x="226" y="401"/>
                  </a:lnTo>
                  <a:lnTo>
                    <a:pt x="225" y="409"/>
                  </a:lnTo>
                  <a:lnTo>
                    <a:pt x="224" y="417"/>
                  </a:lnTo>
                  <a:lnTo>
                    <a:pt x="224" y="426"/>
                  </a:lnTo>
                  <a:lnTo>
                    <a:pt x="223" y="434"/>
                  </a:lnTo>
                  <a:lnTo>
                    <a:pt x="222" y="442"/>
                  </a:lnTo>
                  <a:lnTo>
                    <a:pt x="222" y="450"/>
                  </a:lnTo>
                  <a:lnTo>
                    <a:pt x="221" y="458"/>
                  </a:lnTo>
                  <a:lnTo>
                    <a:pt x="221" y="466"/>
                  </a:lnTo>
                  <a:lnTo>
                    <a:pt x="221" y="474"/>
                  </a:lnTo>
                  <a:lnTo>
                    <a:pt x="221" y="482"/>
                  </a:lnTo>
                  <a:lnTo>
                    <a:pt x="222" y="490"/>
                  </a:lnTo>
                  <a:lnTo>
                    <a:pt x="223" y="498"/>
                  </a:lnTo>
                  <a:lnTo>
                    <a:pt x="224" y="505"/>
                  </a:lnTo>
                  <a:lnTo>
                    <a:pt x="226" y="512"/>
                  </a:lnTo>
                  <a:lnTo>
                    <a:pt x="228" y="520"/>
                  </a:lnTo>
                  <a:lnTo>
                    <a:pt x="231" y="527"/>
                  </a:lnTo>
                  <a:lnTo>
                    <a:pt x="235" y="534"/>
                  </a:lnTo>
                  <a:lnTo>
                    <a:pt x="238" y="541"/>
                  </a:lnTo>
                  <a:lnTo>
                    <a:pt x="243" y="548"/>
                  </a:lnTo>
                  <a:lnTo>
                    <a:pt x="248" y="555"/>
                  </a:lnTo>
                  <a:lnTo>
                    <a:pt x="259" y="566"/>
                  </a:lnTo>
                  <a:lnTo>
                    <a:pt x="264" y="571"/>
                  </a:lnTo>
                  <a:lnTo>
                    <a:pt x="270" y="576"/>
                  </a:lnTo>
                  <a:lnTo>
                    <a:pt x="275" y="581"/>
                  </a:lnTo>
                  <a:lnTo>
                    <a:pt x="280" y="586"/>
                  </a:lnTo>
                  <a:lnTo>
                    <a:pt x="286" y="590"/>
                  </a:lnTo>
                  <a:lnTo>
                    <a:pt x="292" y="594"/>
                  </a:lnTo>
                  <a:lnTo>
                    <a:pt x="297" y="598"/>
                  </a:lnTo>
                  <a:lnTo>
                    <a:pt x="302" y="602"/>
                  </a:lnTo>
                  <a:lnTo>
                    <a:pt x="308" y="605"/>
                  </a:lnTo>
                  <a:lnTo>
                    <a:pt x="313" y="609"/>
                  </a:lnTo>
                  <a:lnTo>
                    <a:pt x="318" y="613"/>
                  </a:lnTo>
                  <a:lnTo>
                    <a:pt x="324" y="616"/>
                  </a:lnTo>
                  <a:lnTo>
                    <a:pt x="329" y="620"/>
                  </a:lnTo>
                  <a:lnTo>
                    <a:pt x="334" y="624"/>
                  </a:lnTo>
                  <a:lnTo>
                    <a:pt x="338" y="628"/>
                  </a:lnTo>
                  <a:lnTo>
                    <a:pt x="343" y="632"/>
                  </a:lnTo>
                  <a:lnTo>
                    <a:pt x="347" y="636"/>
                  </a:lnTo>
                  <a:lnTo>
                    <a:pt x="351" y="640"/>
                  </a:lnTo>
                  <a:lnTo>
                    <a:pt x="355" y="645"/>
                  </a:lnTo>
                  <a:lnTo>
                    <a:pt x="359" y="650"/>
                  </a:lnTo>
                  <a:lnTo>
                    <a:pt x="362" y="655"/>
                  </a:lnTo>
                  <a:lnTo>
                    <a:pt x="366" y="661"/>
                  </a:lnTo>
                  <a:lnTo>
                    <a:pt x="368" y="666"/>
                  </a:lnTo>
                  <a:lnTo>
                    <a:pt x="371" y="673"/>
                  </a:lnTo>
                  <a:lnTo>
                    <a:pt x="373" y="679"/>
                  </a:lnTo>
                  <a:lnTo>
                    <a:pt x="375" y="686"/>
                  </a:lnTo>
                  <a:lnTo>
                    <a:pt x="376" y="694"/>
                  </a:lnTo>
                  <a:lnTo>
                    <a:pt x="377" y="702"/>
                  </a:lnTo>
                  <a:lnTo>
                    <a:pt x="378" y="711"/>
                  </a:lnTo>
                  <a:lnTo>
                    <a:pt x="378" y="720"/>
                  </a:lnTo>
                  <a:lnTo>
                    <a:pt x="378" y="731"/>
                  </a:lnTo>
                  <a:lnTo>
                    <a:pt x="378" y="737"/>
                  </a:lnTo>
                  <a:lnTo>
                    <a:pt x="378" y="742"/>
                  </a:lnTo>
                  <a:lnTo>
                    <a:pt x="377" y="747"/>
                  </a:lnTo>
                  <a:lnTo>
                    <a:pt x="377" y="752"/>
                  </a:lnTo>
                  <a:lnTo>
                    <a:pt x="377" y="757"/>
                  </a:lnTo>
                  <a:lnTo>
                    <a:pt x="376" y="762"/>
                  </a:lnTo>
                  <a:lnTo>
                    <a:pt x="376" y="766"/>
                  </a:lnTo>
                  <a:lnTo>
                    <a:pt x="376" y="771"/>
                  </a:lnTo>
                  <a:lnTo>
                    <a:pt x="376" y="775"/>
                  </a:lnTo>
                  <a:lnTo>
                    <a:pt x="376" y="780"/>
                  </a:lnTo>
                  <a:lnTo>
                    <a:pt x="376" y="784"/>
                  </a:lnTo>
                  <a:lnTo>
                    <a:pt x="376" y="788"/>
                  </a:lnTo>
                  <a:lnTo>
                    <a:pt x="377" y="791"/>
                  </a:lnTo>
                  <a:lnTo>
                    <a:pt x="378" y="795"/>
                  </a:lnTo>
                  <a:lnTo>
                    <a:pt x="378" y="799"/>
                  </a:lnTo>
                  <a:lnTo>
                    <a:pt x="379" y="802"/>
                  </a:lnTo>
                  <a:lnTo>
                    <a:pt x="380" y="806"/>
                  </a:lnTo>
                  <a:lnTo>
                    <a:pt x="382" y="810"/>
                  </a:lnTo>
                  <a:lnTo>
                    <a:pt x="384" y="813"/>
                  </a:lnTo>
                  <a:lnTo>
                    <a:pt x="386" y="816"/>
                  </a:lnTo>
                  <a:lnTo>
                    <a:pt x="388" y="820"/>
                  </a:lnTo>
                  <a:lnTo>
                    <a:pt x="390" y="823"/>
                  </a:lnTo>
                  <a:lnTo>
                    <a:pt x="394" y="826"/>
                  </a:lnTo>
                  <a:lnTo>
                    <a:pt x="397" y="830"/>
                  </a:lnTo>
                  <a:lnTo>
                    <a:pt x="400" y="833"/>
                  </a:lnTo>
                  <a:lnTo>
                    <a:pt x="405" y="836"/>
                  </a:lnTo>
                  <a:lnTo>
                    <a:pt x="409" y="840"/>
                  </a:lnTo>
                  <a:lnTo>
                    <a:pt x="414" y="843"/>
                  </a:lnTo>
                  <a:lnTo>
                    <a:pt x="420" y="846"/>
                  </a:lnTo>
                  <a:lnTo>
                    <a:pt x="426" y="850"/>
                  </a:lnTo>
                  <a:lnTo>
                    <a:pt x="455" y="866"/>
                  </a:lnTo>
                  <a:lnTo>
                    <a:pt x="466" y="871"/>
                  </a:lnTo>
                  <a:lnTo>
                    <a:pt x="475" y="875"/>
                  </a:lnTo>
                  <a:lnTo>
                    <a:pt x="482" y="878"/>
                  </a:lnTo>
                  <a:lnTo>
                    <a:pt x="487" y="880"/>
                  </a:lnTo>
                  <a:lnTo>
                    <a:pt x="490" y="881"/>
                  </a:lnTo>
                  <a:lnTo>
                    <a:pt x="492" y="881"/>
                  </a:lnTo>
                  <a:lnTo>
                    <a:pt x="492" y="880"/>
                  </a:lnTo>
                  <a:lnTo>
                    <a:pt x="491" y="878"/>
                  </a:lnTo>
                  <a:lnTo>
                    <a:pt x="489" y="876"/>
                  </a:lnTo>
                  <a:lnTo>
                    <a:pt x="486" y="873"/>
                  </a:lnTo>
                  <a:lnTo>
                    <a:pt x="483" y="870"/>
                  </a:lnTo>
                  <a:lnTo>
                    <a:pt x="479" y="866"/>
                  </a:lnTo>
                  <a:lnTo>
                    <a:pt x="474" y="862"/>
                  </a:lnTo>
                  <a:lnTo>
                    <a:pt x="470" y="859"/>
                  </a:lnTo>
                  <a:lnTo>
                    <a:pt x="466" y="855"/>
                  </a:lnTo>
                  <a:lnTo>
                    <a:pt x="461" y="852"/>
                  </a:lnTo>
                  <a:lnTo>
                    <a:pt x="457" y="848"/>
                  </a:lnTo>
                  <a:lnTo>
                    <a:pt x="454" y="846"/>
                  </a:lnTo>
                  <a:lnTo>
                    <a:pt x="452" y="843"/>
                  </a:lnTo>
                  <a:lnTo>
                    <a:pt x="450" y="842"/>
                  </a:lnTo>
                  <a:lnTo>
                    <a:pt x="449" y="841"/>
                  </a:lnTo>
                  <a:lnTo>
                    <a:pt x="450" y="841"/>
                  </a:lnTo>
                  <a:lnTo>
                    <a:pt x="452" y="842"/>
                  </a:lnTo>
                  <a:lnTo>
                    <a:pt x="455" y="844"/>
                  </a:lnTo>
                  <a:lnTo>
                    <a:pt x="461" y="847"/>
                  </a:lnTo>
                  <a:lnTo>
                    <a:pt x="468" y="852"/>
                  </a:lnTo>
                  <a:lnTo>
                    <a:pt x="478" y="858"/>
                  </a:lnTo>
                  <a:lnTo>
                    <a:pt x="489" y="865"/>
                  </a:lnTo>
                  <a:lnTo>
                    <a:pt x="503" y="874"/>
                  </a:lnTo>
                  <a:lnTo>
                    <a:pt x="520" y="88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0" name="Freeform 12"/>
            <p:cNvSpPr>
              <a:spLocks/>
            </p:cNvSpPr>
            <p:nvPr/>
          </p:nvSpPr>
          <p:spPr bwMode="auto">
            <a:xfrm>
              <a:off x="3809" y="2975"/>
              <a:ext cx="322" cy="138"/>
            </a:xfrm>
            <a:custGeom>
              <a:avLst/>
              <a:gdLst/>
              <a:ahLst/>
              <a:cxnLst>
                <a:cxn ang="0">
                  <a:pos x="0" y="0"/>
                </a:cxn>
                <a:cxn ang="0">
                  <a:pos x="20" y="8"/>
                </a:cxn>
                <a:cxn ang="0">
                  <a:pos x="29" y="13"/>
                </a:cxn>
                <a:cxn ang="0">
                  <a:pos x="39" y="17"/>
                </a:cxn>
                <a:cxn ang="0">
                  <a:pos x="49" y="22"/>
                </a:cxn>
                <a:cxn ang="0">
                  <a:pos x="59" y="27"/>
                </a:cxn>
                <a:cxn ang="0">
                  <a:pos x="69" y="32"/>
                </a:cxn>
                <a:cxn ang="0">
                  <a:pos x="79" y="37"/>
                </a:cxn>
                <a:cxn ang="0">
                  <a:pos x="88" y="43"/>
                </a:cxn>
                <a:cxn ang="0">
                  <a:pos x="98" y="48"/>
                </a:cxn>
                <a:cxn ang="0">
                  <a:pos x="108" y="53"/>
                </a:cxn>
                <a:cxn ang="0">
                  <a:pos x="118" y="59"/>
                </a:cxn>
                <a:cxn ang="0">
                  <a:pos x="128" y="64"/>
                </a:cxn>
                <a:cxn ang="0">
                  <a:pos x="137" y="69"/>
                </a:cxn>
                <a:cxn ang="0">
                  <a:pos x="147" y="74"/>
                </a:cxn>
                <a:cxn ang="0">
                  <a:pos x="157" y="79"/>
                </a:cxn>
                <a:cxn ang="0">
                  <a:pos x="167" y="84"/>
                </a:cxn>
                <a:cxn ang="0">
                  <a:pos x="177" y="89"/>
                </a:cxn>
                <a:cxn ang="0">
                  <a:pos x="187" y="94"/>
                </a:cxn>
                <a:cxn ang="0">
                  <a:pos x="197" y="98"/>
                </a:cxn>
                <a:cxn ang="0">
                  <a:pos x="207" y="103"/>
                </a:cxn>
                <a:cxn ang="0">
                  <a:pos x="217" y="107"/>
                </a:cxn>
                <a:cxn ang="0">
                  <a:pos x="227" y="111"/>
                </a:cxn>
                <a:cxn ang="0">
                  <a:pos x="237" y="115"/>
                </a:cxn>
                <a:cxn ang="0">
                  <a:pos x="247" y="119"/>
                </a:cxn>
                <a:cxn ang="0">
                  <a:pos x="258" y="122"/>
                </a:cxn>
                <a:cxn ang="0">
                  <a:pos x="268" y="125"/>
                </a:cxn>
                <a:cxn ang="0">
                  <a:pos x="278" y="128"/>
                </a:cxn>
                <a:cxn ang="0">
                  <a:pos x="289" y="131"/>
                </a:cxn>
                <a:cxn ang="0">
                  <a:pos x="299" y="133"/>
                </a:cxn>
                <a:cxn ang="0">
                  <a:pos x="310" y="135"/>
                </a:cxn>
                <a:cxn ang="0">
                  <a:pos x="321" y="137"/>
                </a:cxn>
              </a:cxnLst>
              <a:rect l="0" t="0" r="r" b="b"/>
              <a:pathLst>
                <a:path w="322" h="138">
                  <a:moveTo>
                    <a:pt x="0" y="0"/>
                  </a:moveTo>
                  <a:lnTo>
                    <a:pt x="20" y="8"/>
                  </a:lnTo>
                  <a:lnTo>
                    <a:pt x="29" y="13"/>
                  </a:lnTo>
                  <a:lnTo>
                    <a:pt x="39" y="17"/>
                  </a:lnTo>
                  <a:lnTo>
                    <a:pt x="49" y="22"/>
                  </a:lnTo>
                  <a:lnTo>
                    <a:pt x="59" y="27"/>
                  </a:lnTo>
                  <a:lnTo>
                    <a:pt x="69" y="32"/>
                  </a:lnTo>
                  <a:lnTo>
                    <a:pt x="79" y="37"/>
                  </a:lnTo>
                  <a:lnTo>
                    <a:pt x="88" y="43"/>
                  </a:lnTo>
                  <a:lnTo>
                    <a:pt x="98" y="48"/>
                  </a:lnTo>
                  <a:lnTo>
                    <a:pt x="108" y="53"/>
                  </a:lnTo>
                  <a:lnTo>
                    <a:pt x="118" y="59"/>
                  </a:lnTo>
                  <a:lnTo>
                    <a:pt x="128" y="64"/>
                  </a:lnTo>
                  <a:lnTo>
                    <a:pt x="137" y="69"/>
                  </a:lnTo>
                  <a:lnTo>
                    <a:pt x="147" y="74"/>
                  </a:lnTo>
                  <a:lnTo>
                    <a:pt x="157" y="79"/>
                  </a:lnTo>
                  <a:lnTo>
                    <a:pt x="167" y="84"/>
                  </a:lnTo>
                  <a:lnTo>
                    <a:pt x="177" y="89"/>
                  </a:lnTo>
                  <a:lnTo>
                    <a:pt x="187" y="94"/>
                  </a:lnTo>
                  <a:lnTo>
                    <a:pt x="197" y="98"/>
                  </a:lnTo>
                  <a:lnTo>
                    <a:pt x="207" y="103"/>
                  </a:lnTo>
                  <a:lnTo>
                    <a:pt x="217" y="107"/>
                  </a:lnTo>
                  <a:lnTo>
                    <a:pt x="227" y="111"/>
                  </a:lnTo>
                  <a:lnTo>
                    <a:pt x="237" y="115"/>
                  </a:lnTo>
                  <a:lnTo>
                    <a:pt x="247" y="119"/>
                  </a:lnTo>
                  <a:lnTo>
                    <a:pt x="258" y="122"/>
                  </a:lnTo>
                  <a:lnTo>
                    <a:pt x="268" y="125"/>
                  </a:lnTo>
                  <a:lnTo>
                    <a:pt x="278" y="128"/>
                  </a:lnTo>
                  <a:lnTo>
                    <a:pt x="289" y="131"/>
                  </a:lnTo>
                  <a:lnTo>
                    <a:pt x="299" y="133"/>
                  </a:lnTo>
                  <a:lnTo>
                    <a:pt x="310" y="135"/>
                  </a:lnTo>
                  <a:lnTo>
                    <a:pt x="321" y="13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1" name="Freeform 13"/>
            <p:cNvSpPr>
              <a:spLocks/>
            </p:cNvSpPr>
            <p:nvPr/>
          </p:nvSpPr>
          <p:spPr bwMode="auto">
            <a:xfrm>
              <a:off x="3791" y="2938"/>
              <a:ext cx="603" cy="69"/>
            </a:xfrm>
            <a:custGeom>
              <a:avLst/>
              <a:gdLst/>
              <a:ahLst/>
              <a:cxnLst>
                <a:cxn ang="0">
                  <a:pos x="0" y="0"/>
                </a:cxn>
                <a:cxn ang="0">
                  <a:pos x="37" y="4"/>
                </a:cxn>
                <a:cxn ang="0">
                  <a:pos x="56" y="6"/>
                </a:cxn>
                <a:cxn ang="0">
                  <a:pos x="75" y="8"/>
                </a:cxn>
                <a:cxn ang="0">
                  <a:pos x="93" y="11"/>
                </a:cxn>
                <a:cxn ang="0">
                  <a:pos x="112" y="14"/>
                </a:cxn>
                <a:cxn ang="0">
                  <a:pos x="130" y="16"/>
                </a:cxn>
                <a:cxn ang="0">
                  <a:pos x="149" y="19"/>
                </a:cxn>
                <a:cxn ang="0">
                  <a:pos x="167" y="22"/>
                </a:cxn>
                <a:cxn ang="0">
                  <a:pos x="185" y="24"/>
                </a:cxn>
                <a:cxn ang="0">
                  <a:pos x="203" y="27"/>
                </a:cxn>
                <a:cxn ang="0">
                  <a:pos x="221" y="30"/>
                </a:cxn>
                <a:cxn ang="0">
                  <a:pos x="239" y="32"/>
                </a:cxn>
                <a:cxn ang="0">
                  <a:pos x="257" y="35"/>
                </a:cxn>
                <a:cxn ang="0">
                  <a:pos x="276" y="38"/>
                </a:cxn>
                <a:cxn ang="0">
                  <a:pos x="294" y="40"/>
                </a:cxn>
                <a:cxn ang="0">
                  <a:pos x="312" y="43"/>
                </a:cxn>
                <a:cxn ang="0">
                  <a:pos x="331" y="45"/>
                </a:cxn>
                <a:cxn ang="0">
                  <a:pos x="349" y="48"/>
                </a:cxn>
                <a:cxn ang="0">
                  <a:pos x="367" y="50"/>
                </a:cxn>
                <a:cxn ang="0">
                  <a:pos x="386" y="52"/>
                </a:cxn>
                <a:cxn ang="0">
                  <a:pos x="405" y="54"/>
                </a:cxn>
                <a:cxn ang="0">
                  <a:pos x="424" y="56"/>
                </a:cxn>
                <a:cxn ang="0">
                  <a:pos x="443" y="58"/>
                </a:cxn>
                <a:cxn ang="0">
                  <a:pos x="462" y="60"/>
                </a:cxn>
                <a:cxn ang="0">
                  <a:pos x="481" y="62"/>
                </a:cxn>
                <a:cxn ang="0">
                  <a:pos x="501" y="63"/>
                </a:cxn>
                <a:cxn ang="0">
                  <a:pos x="521" y="64"/>
                </a:cxn>
                <a:cxn ang="0">
                  <a:pos x="541" y="66"/>
                </a:cxn>
                <a:cxn ang="0">
                  <a:pos x="561" y="66"/>
                </a:cxn>
                <a:cxn ang="0">
                  <a:pos x="581" y="67"/>
                </a:cxn>
                <a:cxn ang="0">
                  <a:pos x="602" y="68"/>
                </a:cxn>
              </a:cxnLst>
              <a:rect l="0" t="0" r="r" b="b"/>
              <a:pathLst>
                <a:path w="603" h="69">
                  <a:moveTo>
                    <a:pt x="0" y="0"/>
                  </a:moveTo>
                  <a:lnTo>
                    <a:pt x="37" y="4"/>
                  </a:lnTo>
                  <a:lnTo>
                    <a:pt x="56" y="6"/>
                  </a:lnTo>
                  <a:lnTo>
                    <a:pt x="75" y="8"/>
                  </a:lnTo>
                  <a:lnTo>
                    <a:pt x="93" y="11"/>
                  </a:lnTo>
                  <a:lnTo>
                    <a:pt x="112" y="14"/>
                  </a:lnTo>
                  <a:lnTo>
                    <a:pt x="130" y="16"/>
                  </a:lnTo>
                  <a:lnTo>
                    <a:pt x="149" y="19"/>
                  </a:lnTo>
                  <a:lnTo>
                    <a:pt x="167" y="22"/>
                  </a:lnTo>
                  <a:lnTo>
                    <a:pt x="185" y="24"/>
                  </a:lnTo>
                  <a:lnTo>
                    <a:pt x="203" y="27"/>
                  </a:lnTo>
                  <a:lnTo>
                    <a:pt x="221" y="30"/>
                  </a:lnTo>
                  <a:lnTo>
                    <a:pt x="239" y="32"/>
                  </a:lnTo>
                  <a:lnTo>
                    <a:pt x="257" y="35"/>
                  </a:lnTo>
                  <a:lnTo>
                    <a:pt x="276" y="38"/>
                  </a:lnTo>
                  <a:lnTo>
                    <a:pt x="294" y="40"/>
                  </a:lnTo>
                  <a:lnTo>
                    <a:pt x="312" y="43"/>
                  </a:lnTo>
                  <a:lnTo>
                    <a:pt x="331" y="45"/>
                  </a:lnTo>
                  <a:lnTo>
                    <a:pt x="349" y="48"/>
                  </a:lnTo>
                  <a:lnTo>
                    <a:pt x="367" y="50"/>
                  </a:lnTo>
                  <a:lnTo>
                    <a:pt x="386" y="52"/>
                  </a:lnTo>
                  <a:lnTo>
                    <a:pt x="405" y="54"/>
                  </a:lnTo>
                  <a:lnTo>
                    <a:pt x="424" y="56"/>
                  </a:lnTo>
                  <a:lnTo>
                    <a:pt x="443" y="58"/>
                  </a:lnTo>
                  <a:lnTo>
                    <a:pt x="462" y="60"/>
                  </a:lnTo>
                  <a:lnTo>
                    <a:pt x="481" y="62"/>
                  </a:lnTo>
                  <a:lnTo>
                    <a:pt x="501" y="63"/>
                  </a:lnTo>
                  <a:lnTo>
                    <a:pt x="521" y="64"/>
                  </a:lnTo>
                  <a:lnTo>
                    <a:pt x="541" y="66"/>
                  </a:lnTo>
                  <a:lnTo>
                    <a:pt x="561" y="66"/>
                  </a:lnTo>
                  <a:lnTo>
                    <a:pt x="581" y="67"/>
                  </a:lnTo>
                  <a:lnTo>
                    <a:pt x="602" y="6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2" name="Freeform 14"/>
            <p:cNvSpPr>
              <a:spLocks/>
            </p:cNvSpPr>
            <p:nvPr/>
          </p:nvSpPr>
          <p:spPr bwMode="auto">
            <a:xfrm>
              <a:off x="3810" y="2932"/>
              <a:ext cx="96" cy="27"/>
            </a:xfrm>
            <a:custGeom>
              <a:avLst/>
              <a:gdLst/>
              <a:ahLst/>
              <a:cxnLst>
                <a:cxn ang="0">
                  <a:pos x="95" y="3"/>
                </a:cxn>
                <a:cxn ang="0">
                  <a:pos x="88" y="2"/>
                </a:cxn>
                <a:cxn ang="0">
                  <a:pos x="85" y="1"/>
                </a:cxn>
                <a:cxn ang="0">
                  <a:pos x="82" y="1"/>
                </a:cxn>
                <a:cxn ang="0">
                  <a:pos x="78" y="0"/>
                </a:cxn>
                <a:cxn ang="0">
                  <a:pos x="75" y="0"/>
                </a:cxn>
                <a:cxn ang="0">
                  <a:pos x="72" y="0"/>
                </a:cxn>
                <a:cxn ang="0">
                  <a:pos x="69" y="0"/>
                </a:cxn>
                <a:cxn ang="0">
                  <a:pos x="66" y="0"/>
                </a:cxn>
                <a:cxn ang="0">
                  <a:pos x="63" y="0"/>
                </a:cxn>
                <a:cxn ang="0">
                  <a:pos x="60" y="0"/>
                </a:cxn>
                <a:cxn ang="0">
                  <a:pos x="56" y="1"/>
                </a:cxn>
                <a:cxn ang="0">
                  <a:pos x="54" y="1"/>
                </a:cxn>
                <a:cxn ang="0">
                  <a:pos x="50" y="2"/>
                </a:cxn>
                <a:cxn ang="0">
                  <a:pos x="48" y="2"/>
                </a:cxn>
                <a:cxn ang="0">
                  <a:pos x="44" y="3"/>
                </a:cxn>
                <a:cxn ang="0">
                  <a:pos x="42" y="4"/>
                </a:cxn>
                <a:cxn ang="0">
                  <a:pos x="39" y="5"/>
                </a:cxn>
                <a:cxn ang="0">
                  <a:pos x="36" y="6"/>
                </a:cxn>
                <a:cxn ang="0">
                  <a:pos x="33" y="7"/>
                </a:cxn>
                <a:cxn ang="0">
                  <a:pos x="30" y="8"/>
                </a:cxn>
                <a:cxn ang="0">
                  <a:pos x="27" y="9"/>
                </a:cxn>
                <a:cxn ang="0">
                  <a:pos x="24" y="10"/>
                </a:cxn>
                <a:cxn ang="0">
                  <a:pos x="22" y="12"/>
                </a:cxn>
                <a:cxn ang="0">
                  <a:pos x="19" y="13"/>
                </a:cxn>
                <a:cxn ang="0">
                  <a:pos x="16" y="15"/>
                </a:cxn>
                <a:cxn ang="0">
                  <a:pos x="13" y="16"/>
                </a:cxn>
                <a:cxn ang="0">
                  <a:pos x="10" y="18"/>
                </a:cxn>
                <a:cxn ang="0">
                  <a:pos x="8" y="20"/>
                </a:cxn>
                <a:cxn ang="0">
                  <a:pos x="5" y="22"/>
                </a:cxn>
                <a:cxn ang="0">
                  <a:pos x="2" y="24"/>
                </a:cxn>
                <a:cxn ang="0">
                  <a:pos x="0" y="26"/>
                </a:cxn>
              </a:cxnLst>
              <a:rect l="0" t="0" r="r" b="b"/>
              <a:pathLst>
                <a:path w="96" h="27">
                  <a:moveTo>
                    <a:pt x="95" y="3"/>
                  </a:moveTo>
                  <a:lnTo>
                    <a:pt x="88" y="2"/>
                  </a:lnTo>
                  <a:lnTo>
                    <a:pt x="85" y="1"/>
                  </a:lnTo>
                  <a:lnTo>
                    <a:pt x="82" y="1"/>
                  </a:lnTo>
                  <a:lnTo>
                    <a:pt x="78" y="0"/>
                  </a:lnTo>
                  <a:lnTo>
                    <a:pt x="75" y="0"/>
                  </a:lnTo>
                  <a:lnTo>
                    <a:pt x="72" y="0"/>
                  </a:lnTo>
                  <a:lnTo>
                    <a:pt x="69" y="0"/>
                  </a:lnTo>
                  <a:lnTo>
                    <a:pt x="66" y="0"/>
                  </a:lnTo>
                  <a:lnTo>
                    <a:pt x="63" y="0"/>
                  </a:lnTo>
                  <a:lnTo>
                    <a:pt x="60" y="0"/>
                  </a:lnTo>
                  <a:lnTo>
                    <a:pt x="56" y="1"/>
                  </a:lnTo>
                  <a:lnTo>
                    <a:pt x="54" y="1"/>
                  </a:lnTo>
                  <a:lnTo>
                    <a:pt x="50" y="2"/>
                  </a:lnTo>
                  <a:lnTo>
                    <a:pt x="48" y="2"/>
                  </a:lnTo>
                  <a:lnTo>
                    <a:pt x="44" y="3"/>
                  </a:lnTo>
                  <a:lnTo>
                    <a:pt x="42" y="4"/>
                  </a:lnTo>
                  <a:lnTo>
                    <a:pt x="39" y="5"/>
                  </a:lnTo>
                  <a:lnTo>
                    <a:pt x="36" y="6"/>
                  </a:lnTo>
                  <a:lnTo>
                    <a:pt x="33" y="7"/>
                  </a:lnTo>
                  <a:lnTo>
                    <a:pt x="30" y="8"/>
                  </a:lnTo>
                  <a:lnTo>
                    <a:pt x="27" y="9"/>
                  </a:lnTo>
                  <a:lnTo>
                    <a:pt x="24" y="10"/>
                  </a:lnTo>
                  <a:lnTo>
                    <a:pt x="22" y="12"/>
                  </a:lnTo>
                  <a:lnTo>
                    <a:pt x="19" y="13"/>
                  </a:lnTo>
                  <a:lnTo>
                    <a:pt x="16" y="15"/>
                  </a:lnTo>
                  <a:lnTo>
                    <a:pt x="13" y="16"/>
                  </a:lnTo>
                  <a:lnTo>
                    <a:pt x="10" y="18"/>
                  </a:lnTo>
                  <a:lnTo>
                    <a:pt x="8" y="20"/>
                  </a:lnTo>
                  <a:lnTo>
                    <a:pt x="5" y="22"/>
                  </a:lnTo>
                  <a:lnTo>
                    <a:pt x="2" y="24"/>
                  </a:lnTo>
                  <a:lnTo>
                    <a:pt x="0" y="2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3" name="Freeform 15"/>
            <p:cNvSpPr>
              <a:spLocks/>
            </p:cNvSpPr>
            <p:nvPr/>
          </p:nvSpPr>
          <p:spPr bwMode="auto">
            <a:xfrm>
              <a:off x="3881" y="2864"/>
              <a:ext cx="569" cy="85"/>
            </a:xfrm>
            <a:custGeom>
              <a:avLst/>
              <a:gdLst/>
              <a:ahLst/>
              <a:cxnLst>
                <a:cxn ang="0">
                  <a:pos x="568" y="82"/>
                </a:cxn>
                <a:cxn ang="0">
                  <a:pos x="533" y="84"/>
                </a:cxn>
                <a:cxn ang="0">
                  <a:pos x="515" y="83"/>
                </a:cxn>
                <a:cxn ang="0">
                  <a:pos x="497" y="83"/>
                </a:cxn>
                <a:cxn ang="0">
                  <a:pos x="480" y="82"/>
                </a:cxn>
                <a:cxn ang="0">
                  <a:pos x="462" y="80"/>
                </a:cxn>
                <a:cxn ang="0">
                  <a:pos x="444" y="78"/>
                </a:cxn>
                <a:cxn ang="0">
                  <a:pos x="427" y="76"/>
                </a:cxn>
                <a:cxn ang="0">
                  <a:pos x="409" y="73"/>
                </a:cxn>
                <a:cxn ang="0">
                  <a:pos x="391" y="70"/>
                </a:cxn>
                <a:cxn ang="0">
                  <a:pos x="374" y="67"/>
                </a:cxn>
                <a:cxn ang="0">
                  <a:pos x="356" y="63"/>
                </a:cxn>
                <a:cxn ang="0">
                  <a:pos x="339" y="60"/>
                </a:cxn>
                <a:cxn ang="0">
                  <a:pos x="321" y="56"/>
                </a:cxn>
                <a:cxn ang="0">
                  <a:pos x="303" y="52"/>
                </a:cxn>
                <a:cxn ang="0">
                  <a:pos x="286" y="48"/>
                </a:cxn>
                <a:cxn ang="0">
                  <a:pos x="268" y="44"/>
                </a:cxn>
                <a:cxn ang="0">
                  <a:pos x="250" y="40"/>
                </a:cxn>
                <a:cxn ang="0">
                  <a:pos x="233" y="36"/>
                </a:cxn>
                <a:cxn ang="0">
                  <a:pos x="215" y="32"/>
                </a:cxn>
                <a:cxn ang="0">
                  <a:pos x="197" y="28"/>
                </a:cxn>
                <a:cxn ang="0">
                  <a:pos x="179" y="24"/>
                </a:cxn>
                <a:cxn ang="0">
                  <a:pos x="161" y="20"/>
                </a:cxn>
                <a:cxn ang="0">
                  <a:pos x="144" y="17"/>
                </a:cxn>
                <a:cxn ang="0">
                  <a:pos x="126" y="14"/>
                </a:cxn>
                <a:cxn ang="0">
                  <a:pos x="108" y="10"/>
                </a:cxn>
                <a:cxn ang="0">
                  <a:pos x="90" y="8"/>
                </a:cxn>
                <a:cxn ang="0">
                  <a:pos x="72" y="5"/>
                </a:cxn>
                <a:cxn ang="0">
                  <a:pos x="54" y="3"/>
                </a:cxn>
                <a:cxn ang="0">
                  <a:pos x="36" y="2"/>
                </a:cxn>
                <a:cxn ang="0">
                  <a:pos x="18" y="0"/>
                </a:cxn>
                <a:cxn ang="0">
                  <a:pos x="0" y="0"/>
                </a:cxn>
              </a:cxnLst>
              <a:rect l="0" t="0" r="r" b="b"/>
              <a:pathLst>
                <a:path w="569" h="85">
                  <a:moveTo>
                    <a:pt x="568" y="82"/>
                  </a:moveTo>
                  <a:lnTo>
                    <a:pt x="533" y="84"/>
                  </a:lnTo>
                  <a:lnTo>
                    <a:pt x="515" y="83"/>
                  </a:lnTo>
                  <a:lnTo>
                    <a:pt x="497" y="83"/>
                  </a:lnTo>
                  <a:lnTo>
                    <a:pt x="480" y="82"/>
                  </a:lnTo>
                  <a:lnTo>
                    <a:pt x="462" y="80"/>
                  </a:lnTo>
                  <a:lnTo>
                    <a:pt x="444" y="78"/>
                  </a:lnTo>
                  <a:lnTo>
                    <a:pt x="427" y="76"/>
                  </a:lnTo>
                  <a:lnTo>
                    <a:pt x="409" y="73"/>
                  </a:lnTo>
                  <a:lnTo>
                    <a:pt x="391" y="70"/>
                  </a:lnTo>
                  <a:lnTo>
                    <a:pt x="374" y="67"/>
                  </a:lnTo>
                  <a:lnTo>
                    <a:pt x="356" y="63"/>
                  </a:lnTo>
                  <a:lnTo>
                    <a:pt x="339" y="60"/>
                  </a:lnTo>
                  <a:lnTo>
                    <a:pt x="321" y="56"/>
                  </a:lnTo>
                  <a:lnTo>
                    <a:pt x="303" y="52"/>
                  </a:lnTo>
                  <a:lnTo>
                    <a:pt x="286" y="48"/>
                  </a:lnTo>
                  <a:lnTo>
                    <a:pt x="268" y="44"/>
                  </a:lnTo>
                  <a:lnTo>
                    <a:pt x="250" y="40"/>
                  </a:lnTo>
                  <a:lnTo>
                    <a:pt x="233" y="36"/>
                  </a:lnTo>
                  <a:lnTo>
                    <a:pt x="215" y="32"/>
                  </a:lnTo>
                  <a:lnTo>
                    <a:pt x="197" y="28"/>
                  </a:lnTo>
                  <a:lnTo>
                    <a:pt x="179" y="24"/>
                  </a:lnTo>
                  <a:lnTo>
                    <a:pt x="161" y="20"/>
                  </a:lnTo>
                  <a:lnTo>
                    <a:pt x="144" y="17"/>
                  </a:lnTo>
                  <a:lnTo>
                    <a:pt x="126" y="14"/>
                  </a:lnTo>
                  <a:lnTo>
                    <a:pt x="108" y="10"/>
                  </a:lnTo>
                  <a:lnTo>
                    <a:pt x="90" y="8"/>
                  </a:lnTo>
                  <a:lnTo>
                    <a:pt x="72" y="5"/>
                  </a:lnTo>
                  <a:lnTo>
                    <a:pt x="54" y="3"/>
                  </a:lnTo>
                  <a:lnTo>
                    <a:pt x="36" y="2"/>
                  </a:lnTo>
                  <a:lnTo>
                    <a:pt x="18" y="0"/>
                  </a:lnTo>
                  <a:lnTo>
                    <a:pt x="0"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4" name="Freeform 16"/>
            <p:cNvSpPr>
              <a:spLocks/>
            </p:cNvSpPr>
            <p:nvPr/>
          </p:nvSpPr>
          <p:spPr bwMode="auto">
            <a:xfrm>
              <a:off x="3964" y="2817"/>
              <a:ext cx="569" cy="36"/>
            </a:xfrm>
            <a:custGeom>
              <a:avLst/>
              <a:gdLst/>
              <a:ahLst/>
              <a:cxnLst>
                <a:cxn ang="0">
                  <a:pos x="568" y="35"/>
                </a:cxn>
                <a:cxn ang="0">
                  <a:pos x="532" y="34"/>
                </a:cxn>
                <a:cxn ang="0">
                  <a:pos x="515" y="33"/>
                </a:cxn>
                <a:cxn ang="0">
                  <a:pos x="497" y="33"/>
                </a:cxn>
                <a:cxn ang="0">
                  <a:pos x="479" y="32"/>
                </a:cxn>
                <a:cxn ang="0">
                  <a:pos x="461" y="32"/>
                </a:cxn>
                <a:cxn ang="0">
                  <a:pos x="444" y="31"/>
                </a:cxn>
                <a:cxn ang="0">
                  <a:pos x="426" y="31"/>
                </a:cxn>
                <a:cxn ang="0">
                  <a:pos x="408" y="30"/>
                </a:cxn>
                <a:cxn ang="0">
                  <a:pos x="390" y="29"/>
                </a:cxn>
                <a:cxn ang="0">
                  <a:pos x="372" y="29"/>
                </a:cxn>
                <a:cxn ang="0">
                  <a:pos x="354" y="28"/>
                </a:cxn>
                <a:cxn ang="0">
                  <a:pos x="336" y="27"/>
                </a:cxn>
                <a:cxn ang="0">
                  <a:pos x="319" y="27"/>
                </a:cxn>
                <a:cxn ang="0">
                  <a:pos x="301" y="26"/>
                </a:cxn>
                <a:cxn ang="0">
                  <a:pos x="283" y="25"/>
                </a:cxn>
                <a:cxn ang="0">
                  <a:pos x="265" y="24"/>
                </a:cxn>
                <a:cxn ang="0">
                  <a:pos x="247" y="23"/>
                </a:cxn>
                <a:cxn ang="0">
                  <a:pos x="229" y="21"/>
                </a:cxn>
                <a:cxn ang="0">
                  <a:pos x="212" y="20"/>
                </a:cxn>
                <a:cxn ang="0">
                  <a:pos x="194" y="19"/>
                </a:cxn>
                <a:cxn ang="0">
                  <a:pos x="176" y="18"/>
                </a:cxn>
                <a:cxn ang="0">
                  <a:pos x="158" y="16"/>
                </a:cxn>
                <a:cxn ang="0">
                  <a:pos x="140" y="15"/>
                </a:cxn>
                <a:cxn ang="0">
                  <a:pos x="123" y="13"/>
                </a:cxn>
                <a:cxn ang="0">
                  <a:pos x="105" y="12"/>
                </a:cxn>
                <a:cxn ang="0">
                  <a:pos x="88" y="10"/>
                </a:cxn>
                <a:cxn ang="0">
                  <a:pos x="70" y="8"/>
                </a:cxn>
                <a:cxn ang="0">
                  <a:pos x="52" y="6"/>
                </a:cxn>
                <a:cxn ang="0">
                  <a:pos x="35" y="4"/>
                </a:cxn>
                <a:cxn ang="0">
                  <a:pos x="17" y="2"/>
                </a:cxn>
                <a:cxn ang="0">
                  <a:pos x="0" y="0"/>
                </a:cxn>
              </a:cxnLst>
              <a:rect l="0" t="0" r="r" b="b"/>
              <a:pathLst>
                <a:path w="569" h="36">
                  <a:moveTo>
                    <a:pt x="568" y="35"/>
                  </a:moveTo>
                  <a:lnTo>
                    <a:pt x="532" y="34"/>
                  </a:lnTo>
                  <a:lnTo>
                    <a:pt x="515" y="33"/>
                  </a:lnTo>
                  <a:lnTo>
                    <a:pt x="497" y="33"/>
                  </a:lnTo>
                  <a:lnTo>
                    <a:pt x="479" y="32"/>
                  </a:lnTo>
                  <a:lnTo>
                    <a:pt x="461" y="32"/>
                  </a:lnTo>
                  <a:lnTo>
                    <a:pt x="444" y="31"/>
                  </a:lnTo>
                  <a:lnTo>
                    <a:pt x="426" y="31"/>
                  </a:lnTo>
                  <a:lnTo>
                    <a:pt x="408" y="30"/>
                  </a:lnTo>
                  <a:lnTo>
                    <a:pt x="390" y="29"/>
                  </a:lnTo>
                  <a:lnTo>
                    <a:pt x="372" y="29"/>
                  </a:lnTo>
                  <a:lnTo>
                    <a:pt x="354" y="28"/>
                  </a:lnTo>
                  <a:lnTo>
                    <a:pt x="336" y="27"/>
                  </a:lnTo>
                  <a:lnTo>
                    <a:pt x="319" y="27"/>
                  </a:lnTo>
                  <a:lnTo>
                    <a:pt x="301" y="26"/>
                  </a:lnTo>
                  <a:lnTo>
                    <a:pt x="283" y="25"/>
                  </a:lnTo>
                  <a:lnTo>
                    <a:pt x="265" y="24"/>
                  </a:lnTo>
                  <a:lnTo>
                    <a:pt x="247" y="23"/>
                  </a:lnTo>
                  <a:lnTo>
                    <a:pt x="229" y="21"/>
                  </a:lnTo>
                  <a:lnTo>
                    <a:pt x="212" y="20"/>
                  </a:lnTo>
                  <a:lnTo>
                    <a:pt x="194" y="19"/>
                  </a:lnTo>
                  <a:lnTo>
                    <a:pt x="176" y="18"/>
                  </a:lnTo>
                  <a:lnTo>
                    <a:pt x="158" y="16"/>
                  </a:lnTo>
                  <a:lnTo>
                    <a:pt x="140" y="15"/>
                  </a:lnTo>
                  <a:lnTo>
                    <a:pt x="123" y="13"/>
                  </a:lnTo>
                  <a:lnTo>
                    <a:pt x="105" y="12"/>
                  </a:lnTo>
                  <a:lnTo>
                    <a:pt x="88" y="10"/>
                  </a:lnTo>
                  <a:lnTo>
                    <a:pt x="70" y="8"/>
                  </a:lnTo>
                  <a:lnTo>
                    <a:pt x="52" y="6"/>
                  </a:lnTo>
                  <a:lnTo>
                    <a:pt x="35" y="4"/>
                  </a:lnTo>
                  <a:lnTo>
                    <a:pt x="17" y="2"/>
                  </a:lnTo>
                  <a:lnTo>
                    <a:pt x="0"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5" name="Freeform 17"/>
            <p:cNvSpPr>
              <a:spLocks/>
            </p:cNvSpPr>
            <p:nvPr/>
          </p:nvSpPr>
          <p:spPr bwMode="auto">
            <a:xfrm>
              <a:off x="3988" y="2746"/>
              <a:ext cx="616" cy="48"/>
            </a:xfrm>
            <a:custGeom>
              <a:avLst/>
              <a:gdLst/>
              <a:ahLst/>
              <a:cxnLst>
                <a:cxn ang="0">
                  <a:pos x="615" y="0"/>
                </a:cxn>
                <a:cxn ang="0">
                  <a:pos x="576" y="2"/>
                </a:cxn>
                <a:cxn ang="0">
                  <a:pos x="557" y="3"/>
                </a:cxn>
                <a:cxn ang="0">
                  <a:pos x="538" y="4"/>
                </a:cxn>
                <a:cxn ang="0">
                  <a:pos x="518" y="5"/>
                </a:cxn>
                <a:cxn ang="0">
                  <a:pos x="499" y="6"/>
                </a:cxn>
                <a:cxn ang="0">
                  <a:pos x="480" y="7"/>
                </a:cxn>
                <a:cxn ang="0">
                  <a:pos x="460" y="8"/>
                </a:cxn>
                <a:cxn ang="0">
                  <a:pos x="441" y="8"/>
                </a:cxn>
                <a:cxn ang="0">
                  <a:pos x="422" y="9"/>
                </a:cxn>
                <a:cxn ang="0">
                  <a:pos x="402" y="10"/>
                </a:cxn>
                <a:cxn ang="0">
                  <a:pos x="383" y="10"/>
                </a:cxn>
                <a:cxn ang="0">
                  <a:pos x="364" y="11"/>
                </a:cxn>
                <a:cxn ang="0">
                  <a:pos x="344" y="12"/>
                </a:cxn>
                <a:cxn ang="0">
                  <a:pos x="325" y="12"/>
                </a:cxn>
                <a:cxn ang="0">
                  <a:pos x="306" y="13"/>
                </a:cxn>
                <a:cxn ang="0">
                  <a:pos x="286" y="14"/>
                </a:cxn>
                <a:cxn ang="0">
                  <a:pos x="267" y="15"/>
                </a:cxn>
                <a:cxn ang="0">
                  <a:pos x="248" y="16"/>
                </a:cxn>
                <a:cxn ang="0">
                  <a:pos x="229" y="18"/>
                </a:cxn>
                <a:cxn ang="0">
                  <a:pos x="210" y="19"/>
                </a:cxn>
                <a:cxn ang="0">
                  <a:pos x="190" y="20"/>
                </a:cxn>
                <a:cxn ang="0">
                  <a:pos x="171" y="22"/>
                </a:cxn>
                <a:cxn ang="0">
                  <a:pos x="152" y="24"/>
                </a:cxn>
                <a:cxn ang="0">
                  <a:pos x="133" y="26"/>
                </a:cxn>
                <a:cxn ang="0">
                  <a:pos x="114" y="28"/>
                </a:cxn>
                <a:cxn ang="0">
                  <a:pos x="94" y="31"/>
                </a:cxn>
                <a:cxn ang="0">
                  <a:pos x="76" y="34"/>
                </a:cxn>
                <a:cxn ang="0">
                  <a:pos x="56" y="36"/>
                </a:cxn>
                <a:cxn ang="0">
                  <a:pos x="37" y="40"/>
                </a:cxn>
                <a:cxn ang="0">
                  <a:pos x="18" y="43"/>
                </a:cxn>
                <a:cxn ang="0">
                  <a:pos x="0" y="47"/>
                </a:cxn>
              </a:cxnLst>
              <a:rect l="0" t="0" r="r" b="b"/>
              <a:pathLst>
                <a:path w="616" h="48">
                  <a:moveTo>
                    <a:pt x="615" y="0"/>
                  </a:moveTo>
                  <a:lnTo>
                    <a:pt x="576" y="2"/>
                  </a:lnTo>
                  <a:lnTo>
                    <a:pt x="557" y="3"/>
                  </a:lnTo>
                  <a:lnTo>
                    <a:pt x="538" y="4"/>
                  </a:lnTo>
                  <a:lnTo>
                    <a:pt x="518" y="5"/>
                  </a:lnTo>
                  <a:lnTo>
                    <a:pt x="499" y="6"/>
                  </a:lnTo>
                  <a:lnTo>
                    <a:pt x="480" y="7"/>
                  </a:lnTo>
                  <a:lnTo>
                    <a:pt x="460" y="8"/>
                  </a:lnTo>
                  <a:lnTo>
                    <a:pt x="441" y="8"/>
                  </a:lnTo>
                  <a:lnTo>
                    <a:pt x="422" y="9"/>
                  </a:lnTo>
                  <a:lnTo>
                    <a:pt x="402" y="10"/>
                  </a:lnTo>
                  <a:lnTo>
                    <a:pt x="383" y="10"/>
                  </a:lnTo>
                  <a:lnTo>
                    <a:pt x="364" y="11"/>
                  </a:lnTo>
                  <a:lnTo>
                    <a:pt x="344" y="12"/>
                  </a:lnTo>
                  <a:lnTo>
                    <a:pt x="325" y="12"/>
                  </a:lnTo>
                  <a:lnTo>
                    <a:pt x="306" y="13"/>
                  </a:lnTo>
                  <a:lnTo>
                    <a:pt x="286" y="14"/>
                  </a:lnTo>
                  <a:lnTo>
                    <a:pt x="267" y="15"/>
                  </a:lnTo>
                  <a:lnTo>
                    <a:pt x="248" y="16"/>
                  </a:lnTo>
                  <a:lnTo>
                    <a:pt x="229" y="18"/>
                  </a:lnTo>
                  <a:lnTo>
                    <a:pt x="210" y="19"/>
                  </a:lnTo>
                  <a:lnTo>
                    <a:pt x="190" y="20"/>
                  </a:lnTo>
                  <a:lnTo>
                    <a:pt x="171" y="22"/>
                  </a:lnTo>
                  <a:lnTo>
                    <a:pt x="152" y="24"/>
                  </a:lnTo>
                  <a:lnTo>
                    <a:pt x="133" y="26"/>
                  </a:lnTo>
                  <a:lnTo>
                    <a:pt x="114" y="28"/>
                  </a:lnTo>
                  <a:lnTo>
                    <a:pt x="94" y="31"/>
                  </a:lnTo>
                  <a:lnTo>
                    <a:pt x="76" y="34"/>
                  </a:lnTo>
                  <a:lnTo>
                    <a:pt x="56" y="36"/>
                  </a:lnTo>
                  <a:lnTo>
                    <a:pt x="37" y="40"/>
                  </a:lnTo>
                  <a:lnTo>
                    <a:pt x="18" y="43"/>
                  </a:lnTo>
                  <a:lnTo>
                    <a:pt x="0" y="4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6" name="Freeform 18"/>
            <p:cNvSpPr>
              <a:spLocks/>
            </p:cNvSpPr>
            <p:nvPr/>
          </p:nvSpPr>
          <p:spPr bwMode="auto">
            <a:xfrm>
              <a:off x="4011" y="2628"/>
              <a:ext cx="616" cy="119"/>
            </a:xfrm>
            <a:custGeom>
              <a:avLst/>
              <a:gdLst/>
              <a:ahLst/>
              <a:cxnLst>
                <a:cxn ang="0">
                  <a:pos x="615" y="0"/>
                </a:cxn>
                <a:cxn ang="0">
                  <a:pos x="580" y="0"/>
                </a:cxn>
                <a:cxn ang="0">
                  <a:pos x="562" y="2"/>
                </a:cxn>
                <a:cxn ang="0">
                  <a:pos x="543" y="3"/>
                </a:cxn>
                <a:cxn ang="0">
                  <a:pos x="524" y="4"/>
                </a:cxn>
                <a:cxn ang="0">
                  <a:pos x="505" y="6"/>
                </a:cxn>
                <a:cxn ang="0">
                  <a:pos x="485" y="8"/>
                </a:cxn>
                <a:cxn ang="0">
                  <a:pos x="466" y="11"/>
                </a:cxn>
                <a:cxn ang="0">
                  <a:pos x="446" y="14"/>
                </a:cxn>
                <a:cxn ang="0">
                  <a:pos x="426" y="17"/>
                </a:cxn>
                <a:cxn ang="0">
                  <a:pos x="406" y="20"/>
                </a:cxn>
                <a:cxn ang="0">
                  <a:pos x="386" y="24"/>
                </a:cxn>
                <a:cxn ang="0">
                  <a:pos x="365" y="27"/>
                </a:cxn>
                <a:cxn ang="0">
                  <a:pos x="345" y="31"/>
                </a:cxn>
                <a:cxn ang="0">
                  <a:pos x="325" y="35"/>
                </a:cxn>
                <a:cxn ang="0">
                  <a:pos x="304" y="40"/>
                </a:cxn>
                <a:cxn ang="0">
                  <a:pos x="283" y="44"/>
                </a:cxn>
                <a:cxn ang="0">
                  <a:pos x="263" y="48"/>
                </a:cxn>
                <a:cxn ang="0">
                  <a:pos x="243" y="53"/>
                </a:cxn>
                <a:cxn ang="0">
                  <a:pos x="223" y="58"/>
                </a:cxn>
                <a:cxn ang="0">
                  <a:pos x="203" y="63"/>
                </a:cxn>
                <a:cxn ang="0">
                  <a:pos x="183" y="68"/>
                </a:cxn>
                <a:cxn ang="0">
                  <a:pos x="163" y="72"/>
                </a:cxn>
                <a:cxn ang="0">
                  <a:pos x="144" y="78"/>
                </a:cxn>
                <a:cxn ang="0">
                  <a:pos x="125" y="83"/>
                </a:cxn>
                <a:cxn ang="0">
                  <a:pos x="106" y="88"/>
                </a:cxn>
                <a:cxn ang="0">
                  <a:pos x="87" y="93"/>
                </a:cxn>
                <a:cxn ang="0">
                  <a:pos x="69" y="98"/>
                </a:cxn>
                <a:cxn ang="0">
                  <a:pos x="51" y="103"/>
                </a:cxn>
                <a:cxn ang="0">
                  <a:pos x="34" y="108"/>
                </a:cxn>
                <a:cxn ang="0">
                  <a:pos x="17" y="112"/>
                </a:cxn>
                <a:cxn ang="0">
                  <a:pos x="0" y="118"/>
                </a:cxn>
              </a:cxnLst>
              <a:rect l="0" t="0" r="r" b="b"/>
              <a:pathLst>
                <a:path w="616" h="119">
                  <a:moveTo>
                    <a:pt x="615" y="0"/>
                  </a:moveTo>
                  <a:lnTo>
                    <a:pt x="580" y="0"/>
                  </a:lnTo>
                  <a:lnTo>
                    <a:pt x="562" y="2"/>
                  </a:lnTo>
                  <a:lnTo>
                    <a:pt x="543" y="3"/>
                  </a:lnTo>
                  <a:lnTo>
                    <a:pt x="524" y="4"/>
                  </a:lnTo>
                  <a:lnTo>
                    <a:pt x="505" y="6"/>
                  </a:lnTo>
                  <a:lnTo>
                    <a:pt x="485" y="8"/>
                  </a:lnTo>
                  <a:lnTo>
                    <a:pt x="466" y="11"/>
                  </a:lnTo>
                  <a:lnTo>
                    <a:pt x="446" y="14"/>
                  </a:lnTo>
                  <a:lnTo>
                    <a:pt x="426" y="17"/>
                  </a:lnTo>
                  <a:lnTo>
                    <a:pt x="406" y="20"/>
                  </a:lnTo>
                  <a:lnTo>
                    <a:pt x="386" y="24"/>
                  </a:lnTo>
                  <a:lnTo>
                    <a:pt x="365" y="27"/>
                  </a:lnTo>
                  <a:lnTo>
                    <a:pt x="345" y="31"/>
                  </a:lnTo>
                  <a:lnTo>
                    <a:pt x="325" y="35"/>
                  </a:lnTo>
                  <a:lnTo>
                    <a:pt x="304" y="40"/>
                  </a:lnTo>
                  <a:lnTo>
                    <a:pt x="283" y="44"/>
                  </a:lnTo>
                  <a:lnTo>
                    <a:pt x="263" y="48"/>
                  </a:lnTo>
                  <a:lnTo>
                    <a:pt x="243" y="53"/>
                  </a:lnTo>
                  <a:lnTo>
                    <a:pt x="223" y="58"/>
                  </a:lnTo>
                  <a:lnTo>
                    <a:pt x="203" y="63"/>
                  </a:lnTo>
                  <a:lnTo>
                    <a:pt x="183" y="68"/>
                  </a:lnTo>
                  <a:lnTo>
                    <a:pt x="163" y="72"/>
                  </a:lnTo>
                  <a:lnTo>
                    <a:pt x="144" y="78"/>
                  </a:lnTo>
                  <a:lnTo>
                    <a:pt x="125" y="83"/>
                  </a:lnTo>
                  <a:lnTo>
                    <a:pt x="106" y="88"/>
                  </a:lnTo>
                  <a:lnTo>
                    <a:pt x="87" y="93"/>
                  </a:lnTo>
                  <a:lnTo>
                    <a:pt x="69" y="98"/>
                  </a:lnTo>
                  <a:lnTo>
                    <a:pt x="51" y="103"/>
                  </a:lnTo>
                  <a:lnTo>
                    <a:pt x="34" y="108"/>
                  </a:lnTo>
                  <a:lnTo>
                    <a:pt x="17" y="112"/>
                  </a:lnTo>
                  <a:lnTo>
                    <a:pt x="0" y="11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7" name="Freeform 19"/>
            <p:cNvSpPr>
              <a:spLocks/>
            </p:cNvSpPr>
            <p:nvPr/>
          </p:nvSpPr>
          <p:spPr bwMode="auto">
            <a:xfrm>
              <a:off x="4047" y="2510"/>
              <a:ext cx="569" cy="166"/>
            </a:xfrm>
            <a:custGeom>
              <a:avLst/>
              <a:gdLst/>
              <a:ahLst/>
              <a:cxnLst>
                <a:cxn ang="0">
                  <a:pos x="568" y="0"/>
                </a:cxn>
                <a:cxn ang="0">
                  <a:pos x="538" y="18"/>
                </a:cxn>
                <a:cxn ang="0">
                  <a:pos x="522" y="26"/>
                </a:cxn>
                <a:cxn ang="0">
                  <a:pos x="506" y="34"/>
                </a:cxn>
                <a:cxn ang="0">
                  <a:pos x="490" y="42"/>
                </a:cxn>
                <a:cxn ang="0">
                  <a:pos x="473" y="49"/>
                </a:cxn>
                <a:cxn ang="0">
                  <a:pos x="456" y="56"/>
                </a:cxn>
                <a:cxn ang="0">
                  <a:pos x="439" y="62"/>
                </a:cxn>
                <a:cxn ang="0">
                  <a:pos x="421" y="68"/>
                </a:cxn>
                <a:cxn ang="0">
                  <a:pos x="403" y="74"/>
                </a:cxn>
                <a:cxn ang="0">
                  <a:pos x="385" y="80"/>
                </a:cxn>
                <a:cxn ang="0">
                  <a:pos x="367" y="85"/>
                </a:cxn>
                <a:cxn ang="0">
                  <a:pos x="349" y="90"/>
                </a:cxn>
                <a:cxn ang="0">
                  <a:pos x="330" y="95"/>
                </a:cxn>
                <a:cxn ang="0">
                  <a:pos x="311" y="100"/>
                </a:cxn>
                <a:cxn ang="0">
                  <a:pos x="293" y="104"/>
                </a:cxn>
                <a:cxn ang="0">
                  <a:pos x="273" y="108"/>
                </a:cxn>
                <a:cxn ang="0">
                  <a:pos x="255" y="112"/>
                </a:cxn>
                <a:cxn ang="0">
                  <a:pos x="236" y="116"/>
                </a:cxn>
                <a:cxn ang="0">
                  <a:pos x="217" y="120"/>
                </a:cxn>
                <a:cxn ang="0">
                  <a:pos x="198" y="124"/>
                </a:cxn>
                <a:cxn ang="0">
                  <a:pos x="179" y="128"/>
                </a:cxn>
                <a:cxn ang="0">
                  <a:pos x="160" y="131"/>
                </a:cxn>
                <a:cxn ang="0">
                  <a:pos x="141" y="135"/>
                </a:cxn>
                <a:cxn ang="0">
                  <a:pos x="123" y="138"/>
                </a:cxn>
                <a:cxn ang="0">
                  <a:pos x="105" y="142"/>
                </a:cxn>
                <a:cxn ang="0">
                  <a:pos x="87" y="146"/>
                </a:cxn>
                <a:cxn ang="0">
                  <a:pos x="69" y="149"/>
                </a:cxn>
                <a:cxn ang="0">
                  <a:pos x="51" y="153"/>
                </a:cxn>
                <a:cxn ang="0">
                  <a:pos x="33" y="157"/>
                </a:cxn>
                <a:cxn ang="0">
                  <a:pos x="16" y="161"/>
                </a:cxn>
                <a:cxn ang="0">
                  <a:pos x="0" y="165"/>
                </a:cxn>
              </a:cxnLst>
              <a:rect l="0" t="0" r="r" b="b"/>
              <a:pathLst>
                <a:path w="569" h="166">
                  <a:moveTo>
                    <a:pt x="568" y="0"/>
                  </a:moveTo>
                  <a:lnTo>
                    <a:pt x="538" y="18"/>
                  </a:lnTo>
                  <a:lnTo>
                    <a:pt x="522" y="26"/>
                  </a:lnTo>
                  <a:lnTo>
                    <a:pt x="506" y="34"/>
                  </a:lnTo>
                  <a:lnTo>
                    <a:pt x="490" y="42"/>
                  </a:lnTo>
                  <a:lnTo>
                    <a:pt x="473" y="49"/>
                  </a:lnTo>
                  <a:lnTo>
                    <a:pt x="456" y="56"/>
                  </a:lnTo>
                  <a:lnTo>
                    <a:pt x="439" y="62"/>
                  </a:lnTo>
                  <a:lnTo>
                    <a:pt x="421" y="68"/>
                  </a:lnTo>
                  <a:lnTo>
                    <a:pt x="403" y="74"/>
                  </a:lnTo>
                  <a:lnTo>
                    <a:pt x="385" y="80"/>
                  </a:lnTo>
                  <a:lnTo>
                    <a:pt x="367" y="85"/>
                  </a:lnTo>
                  <a:lnTo>
                    <a:pt x="349" y="90"/>
                  </a:lnTo>
                  <a:lnTo>
                    <a:pt x="330" y="95"/>
                  </a:lnTo>
                  <a:lnTo>
                    <a:pt x="311" y="100"/>
                  </a:lnTo>
                  <a:lnTo>
                    <a:pt x="293" y="104"/>
                  </a:lnTo>
                  <a:lnTo>
                    <a:pt x="273" y="108"/>
                  </a:lnTo>
                  <a:lnTo>
                    <a:pt x="255" y="112"/>
                  </a:lnTo>
                  <a:lnTo>
                    <a:pt x="236" y="116"/>
                  </a:lnTo>
                  <a:lnTo>
                    <a:pt x="217" y="120"/>
                  </a:lnTo>
                  <a:lnTo>
                    <a:pt x="198" y="124"/>
                  </a:lnTo>
                  <a:lnTo>
                    <a:pt x="179" y="128"/>
                  </a:lnTo>
                  <a:lnTo>
                    <a:pt x="160" y="131"/>
                  </a:lnTo>
                  <a:lnTo>
                    <a:pt x="141" y="135"/>
                  </a:lnTo>
                  <a:lnTo>
                    <a:pt x="123" y="138"/>
                  </a:lnTo>
                  <a:lnTo>
                    <a:pt x="105" y="142"/>
                  </a:lnTo>
                  <a:lnTo>
                    <a:pt x="87" y="146"/>
                  </a:lnTo>
                  <a:lnTo>
                    <a:pt x="69" y="149"/>
                  </a:lnTo>
                  <a:lnTo>
                    <a:pt x="51" y="153"/>
                  </a:lnTo>
                  <a:lnTo>
                    <a:pt x="33" y="157"/>
                  </a:lnTo>
                  <a:lnTo>
                    <a:pt x="16" y="161"/>
                  </a:lnTo>
                  <a:lnTo>
                    <a:pt x="0" y="16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8" name="Freeform 20"/>
            <p:cNvSpPr>
              <a:spLocks/>
            </p:cNvSpPr>
            <p:nvPr/>
          </p:nvSpPr>
          <p:spPr bwMode="auto">
            <a:xfrm>
              <a:off x="4035" y="2416"/>
              <a:ext cx="522" cy="213"/>
            </a:xfrm>
            <a:custGeom>
              <a:avLst/>
              <a:gdLst/>
              <a:ahLst/>
              <a:cxnLst>
                <a:cxn ang="0">
                  <a:pos x="521" y="0"/>
                </a:cxn>
                <a:cxn ang="0">
                  <a:pos x="491" y="22"/>
                </a:cxn>
                <a:cxn ang="0">
                  <a:pos x="477" y="33"/>
                </a:cxn>
                <a:cxn ang="0">
                  <a:pos x="462" y="43"/>
                </a:cxn>
                <a:cxn ang="0">
                  <a:pos x="447" y="52"/>
                </a:cxn>
                <a:cxn ang="0">
                  <a:pos x="431" y="61"/>
                </a:cxn>
                <a:cxn ang="0">
                  <a:pos x="416" y="70"/>
                </a:cxn>
                <a:cxn ang="0">
                  <a:pos x="401" y="78"/>
                </a:cxn>
                <a:cxn ang="0">
                  <a:pos x="385" y="86"/>
                </a:cxn>
                <a:cxn ang="0">
                  <a:pos x="369" y="93"/>
                </a:cxn>
                <a:cxn ang="0">
                  <a:pos x="353" y="100"/>
                </a:cxn>
                <a:cxn ang="0">
                  <a:pos x="337" y="107"/>
                </a:cxn>
                <a:cxn ang="0">
                  <a:pos x="321" y="114"/>
                </a:cxn>
                <a:cxn ang="0">
                  <a:pos x="305" y="120"/>
                </a:cxn>
                <a:cxn ang="0">
                  <a:pos x="288" y="126"/>
                </a:cxn>
                <a:cxn ang="0">
                  <a:pos x="271" y="131"/>
                </a:cxn>
                <a:cxn ang="0">
                  <a:pos x="255" y="137"/>
                </a:cxn>
                <a:cxn ang="0">
                  <a:pos x="238" y="142"/>
                </a:cxn>
                <a:cxn ang="0">
                  <a:pos x="221" y="147"/>
                </a:cxn>
                <a:cxn ang="0">
                  <a:pos x="205" y="152"/>
                </a:cxn>
                <a:cxn ang="0">
                  <a:pos x="188" y="157"/>
                </a:cxn>
                <a:cxn ang="0">
                  <a:pos x="171" y="162"/>
                </a:cxn>
                <a:cxn ang="0">
                  <a:pos x="154" y="167"/>
                </a:cxn>
                <a:cxn ang="0">
                  <a:pos x="137" y="172"/>
                </a:cxn>
                <a:cxn ang="0">
                  <a:pos x="120" y="176"/>
                </a:cxn>
                <a:cxn ang="0">
                  <a:pos x="103" y="181"/>
                </a:cxn>
                <a:cxn ang="0">
                  <a:pos x="85" y="186"/>
                </a:cxn>
                <a:cxn ang="0">
                  <a:pos x="68" y="191"/>
                </a:cxn>
                <a:cxn ang="0">
                  <a:pos x="51" y="196"/>
                </a:cxn>
                <a:cxn ang="0">
                  <a:pos x="34" y="201"/>
                </a:cxn>
                <a:cxn ang="0">
                  <a:pos x="17" y="206"/>
                </a:cxn>
                <a:cxn ang="0">
                  <a:pos x="0" y="212"/>
                </a:cxn>
              </a:cxnLst>
              <a:rect l="0" t="0" r="r" b="b"/>
              <a:pathLst>
                <a:path w="522" h="213">
                  <a:moveTo>
                    <a:pt x="521" y="0"/>
                  </a:moveTo>
                  <a:lnTo>
                    <a:pt x="491" y="22"/>
                  </a:lnTo>
                  <a:lnTo>
                    <a:pt x="477" y="33"/>
                  </a:lnTo>
                  <a:lnTo>
                    <a:pt x="462" y="43"/>
                  </a:lnTo>
                  <a:lnTo>
                    <a:pt x="447" y="52"/>
                  </a:lnTo>
                  <a:lnTo>
                    <a:pt x="431" y="61"/>
                  </a:lnTo>
                  <a:lnTo>
                    <a:pt x="416" y="70"/>
                  </a:lnTo>
                  <a:lnTo>
                    <a:pt x="401" y="78"/>
                  </a:lnTo>
                  <a:lnTo>
                    <a:pt x="385" y="86"/>
                  </a:lnTo>
                  <a:lnTo>
                    <a:pt x="369" y="93"/>
                  </a:lnTo>
                  <a:lnTo>
                    <a:pt x="353" y="100"/>
                  </a:lnTo>
                  <a:lnTo>
                    <a:pt x="337" y="107"/>
                  </a:lnTo>
                  <a:lnTo>
                    <a:pt x="321" y="114"/>
                  </a:lnTo>
                  <a:lnTo>
                    <a:pt x="305" y="120"/>
                  </a:lnTo>
                  <a:lnTo>
                    <a:pt x="288" y="126"/>
                  </a:lnTo>
                  <a:lnTo>
                    <a:pt x="271" y="131"/>
                  </a:lnTo>
                  <a:lnTo>
                    <a:pt x="255" y="137"/>
                  </a:lnTo>
                  <a:lnTo>
                    <a:pt x="238" y="142"/>
                  </a:lnTo>
                  <a:lnTo>
                    <a:pt x="221" y="147"/>
                  </a:lnTo>
                  <a:lnTo>
                    <a:pt x="205" y="152"/>
                  </a:lnTo>
                  <a:lnTo>
                    <a:pt x="188" y="157"/>
                  </a:lnTo>
                  <a:lnTo>
                    <a:pt x="171" y="162"/>
                  </a:lnTo>
                  <a:lnTo>
                    <a:pt x="154" y="167"/>
                  </a:lnTo>
                  <a:lnTo>
                    <a:pt x="137" y="172"/>
                  </a:lnTo>
                  <a:lnTo>
                    <a:pt x="120" y="176"/>
                  </a:lnTo>
                  <a:lnTo>
                    <a:pt x="103" y="181"/>
                  </a:lnTo>
                  <a:lnTo>
                    <a:pt x="85" y="186"/>
                  </a:lnTo>
                  <a:lnTo>
                    <a:pt x="68" y="191"/>
                  </a:lnTo>
                  <a:lnTo>
                    <a:pt x="51" y="196"/>
                  </a:lnTo>
                  <a:lnTo>
                    <a:pt x="34" y="201"/>
                  </a:lnTo>
                  <a:lnTo>
                    <a:pt x="17" y="206"/>
                  </a:lnTo>
                  <a:lnTo>
                    <a:pt x="0" y="21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29" name="Freeform 21"/>
            <p:cNvSpPr>
              <a:spLocks/>
            </p:cNvSpPr>
            <p:nvPr/>
          </p:nvSpPr>
          <p:spPr bwMode="auto">
            <a:xfrm>
              <a:off x="3988" y="2356"/>
              <a:ext cx="521" cy="249"/>
            </a:xfrm>
            <a:custGeom>
              <a:avLst/>
              <a:gdLst/>
              <a:ahLst/>
              <a:cxnLst>
                <a:cxn ang="0">
                  <a:pos x="520" y="0"/>
                </a:cxn>
                <a:cxn ang="0">
                  <a:pos x="486" y="12"/>
                </a:cxn>
                <a:cxn ang="0">
                  <a:pos x="470" y="18"/>
                </a:cxn>
                <a:cxn ang="0">
                  <a:pos x="453" y="25"/>
                </a:cxn>
                <a:cxn ang="0">
                  <a:pos x="436" y="32"/>
                </a:cxn>
                <a:cxn ang="0">
                  <a:pos x="420" y="39"/>
                </a:cxn>
                <a:cxn ang="0">
                  <a:pos x="404" y="47"/>
                </a:cxn>
                <a:cxn ang="0">
                  <a:pos x="387" y="54"/>
                </a:cxn>
                <a:cxn ang="0">
                  <a:pos x="371" y="62"/>
                </a:cxn>
                <a:cxn ang="0">
                  <a:pos x="355" y="70"/>
                </a:cxn>
                <a:cxn ang="0">
                  <a:pos x="339" y="78"/>
                </a:cxn>
                <a:cxn ang="0">
                  <a:pos x="323" y="87"/>
                </a:cxn>
                <a:cxn ang="0">
                  <a:pos x="307" y="95"/>
                </a:cxn>
                <a:cxn ang="0">
                  <a:pos x="291" y="104"/>
                </a:cxn>
                <a:cxn ang="0">
                  <a:pos x="275" y="112"/>
                </a:cxn>
                <a:cxn ang="0">
                  <a:pos x="259" y="121"/>
                </a:cxn>
                <a:cxn ang="0">
                  <a:pos x="243" y="130"/>
                </a:cxn>
                <a:cxn ang="0">
                  <a:pos x="228" y="138"/>
                </a:cxn>
                <a:cxn ang="0">
                  <a:pos x="212" y="147"/>
                </a:cxn>
                <a:cxn ang="0">
                  <a:pos x="196" y="156"/>
                </a:cxn>
                <a:cxn ang="0">
                  <a:pos x="180" y="164"/>
                </a:cxn>
                <a:cxn ang="0">
                  <a:pos x="164" y="173"/>
                </a:cxn>
                <a:cxn ang="0">
                  <a:pos x="148" y="181"/>
                </a:cxn>
                <a:cxn ang="0">
                  <a:pos x="132" y="190"/>
                </a:cxn>
                <a:cxn ang="0">
                  <a:pos x="115" y="198"/>
                </a:cxn>
                <a:cxn ang="0">
                  <a:pos x="99" y="206"/>
                </a:cxn>
                <a:cxn ang="0">
                  <a:pos x="83" y="213"/>
                </a:cxn>
                <a:cxn ang="0">
                  <a:pos x="66" y="221"/>
                </a:cxn>
                <a:cxn ang="0">
                  <a:pos x="50" y="228"/>
                </a:cxn>
                <a:cxn ang="0">
                  <a:pos x="33" y="235"/>
                </a:cxn>
                <a:cxn ang="0">
                  <a:pos x="16" y="242"/>
                </a:cxn>
                <a:cxn ang="0">
                  <a:pos x="0" y="248"/>
                </a:cxn>
              </a:cxnLst>
              <a:rect l="0" t="0" r="r" b="b"/>
              <a:pathLst>
                <a:path w="521" h="249">
                  <a:moveTo>
                    <a:pt x="520" y="0"/>
                  </a:moveTo>
                  <a:lnTo>
                    <a:pt x="486" y="12"/>
                  </a:lnTo>
                  <a:lnTo>
                    <a:pt x="470" y="18"/>
                  </a:lnTo>
                  <a:lnTo>
                    <a:pt x="453" y="25"/>
                  </a:lnTo>
                  <a:lnTo>
                    <a:pt x="436" y="32"/>
                  </a:lnTo>
                  <a:lnTo>
                    <a:pt x="420" y="39"/>
                  </a:lnTo>
                  <a:lnTo>
                    <a:pt x="404" y="47"/>
                  </a:lnTo>
                  <a:lnTo>
                    <a:pt x="387" y="54"/>
                  </a:lnTo>
                  <a:lnTo>
                    <a:pt x="371" y="62"/>
                  </a:lnTo>
                  <a:lnTo>
                    <a:pt x="355" y="70"/>
                  </a:lnTo>
                  <a:lnTo>
                    <a:pt x="339" y="78"/>
                  </a:lnTo>
                  <a:lnTo>
                    <a:pt x="323" y="87"/>
                  </a:lnTo>
                  <a:lnTo>
                    <a:pt x="307" y="95"/>
                  </a:lnTo>
                  <a:lnTo>
                    <a:pt x="291" y="104"/>
                  </a:lnTo>
                  <a:lnTo>
                    <a:pt x="275" y="112"/>
                  </a:lnTo>
                  <a:lnTo>
                    <a:pt x="259" y="121"/>
                  </a:lnTo>
                  <a:lnTo>
                    <a:pt x="243" y="130"/>
                  </a:lnTo>
                  <a:lnTo>
                    <a:pt x="228" y="138"/>
                  </a:lnTo>
                  <a:lnTo>
                    <a:pt x="212" y="147"/>
                  </a:lnTo>
                  <a:lnTo>
                    <a:pt x="196" y="156"/>
                  </a:lnTo>
                  <a:lnTo>
                    <a:pt x="180" y="164"/>
                  </a:lnTo>
                  <a:lnTo>
                    <a:pt x="164" y="173"/>
                  </a:lnTo>
                  <a:lnTo>
                    <a:pt x="148" y="181"/>
                  </a:lnTo>
                  <a:lnTo>
                    <a:pt x="132" y="190"/>
                  </a:lnTo>
                  <a:lnTo>
                    <a:pt x="115" y="198"/>
                  </a:lnTo>
                  <a:lnTo>
                    <a:pt x="99" y="206"/>
                  </a:lnTo>
                  <a:lnTo>
                    <a:pt x="83" y="213"/>
                  </a:lnTo>
                  <a:lnTo>
                    <a:pt x="66" y="221"/>
                  </a:lnTo>
                  <a:lnTo>
                    <a:pt x="50" y="228"/>
                  </a:lnTo>
                  <a:lnTo>
                    <a:pt x="33" y="235"/>
                  </a:lnTo>
                  <a:lnTo>
                    <a:pt x="16" y="242"/>
                  </a:lnTo>
                  <a:lnTo>
                    <a:pt x="0" y="24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0" name="Freeform 22"/>
            <p:cNvSpPr>
              <a:spLocks/>
            </p:cNvSpPr>
            <p:nvPr/>
          </p:nvSpPr>
          <p:spPr bwMode="auto">
            <a:xfrm>
              <a:off x="3715" y="2328"/>
              <a:ext cx="712" cy="289"/>
            </a:xfrm>
            <a:custGeom>
              <a:avLst/>
              <a:gdLst/>
              <a:ahLst/>
              <a:cxnLst>
                <a:cxn ang="0">
                  <a:pos x="711" y="5"/>
                </a:cxn>
                <a:cxn ang="0">
                  <a:pos x="688" y="0"/>
                </a:cxn>
                <a:cxn ang="0">
                  <a:pos x="676" y="0"/>
                </a:cxn>
                <a:cxn ang="0">
                  <a:pos x="664" y="0"/>
                </a:cxn>
                <a:cxn ang="0">
                  <a:pos x="652" y="1"/>
                </a:cxn>
                <a:cxn ang="0">
                  <a:pos x="640" y="2"/>
                </a:cxn>
                <a:cxn ang="0">
                  <a:pos x="628" y="5"/>
                </a:cxn>
                <a:cxn ang="0">
                  <a:pos x="615" y="8"/>
                </a:cxn>
                <a:cxn ang="0">
                  <a:pos x="603" y="11"/>
                </a:cxn>
                <a:cxn ang="0">
                  <a:pos x="591" y="16"/>
                </a:cxn>
                <a:cxn ang="0">
                  <a:pos x="578" y="20"/>
                </a:cxn>
                <a:cxn ang="0">
                  <a:pos x="565" y="26"/>
                </a:cxn>
                <a:cxn ang="0">
                  <a:pos x="553" y="31"/>
                </a:cxn>
                <a:cxn ang="0">
                  <a:pos x="540" y="37"/>
                </a:cxn>
                <a:cxn ang="0">
                  <a:pos x="527" y="43"/>
                </a:cxn>
                <a:cxn ang="0">
                  <a:pos x="515" y="50"/>
                </a:cxn>
                <a:cxn ang="0">
                  <a:pos x="502" y="57"/>
                </a:cxn>
                <a:cxn ang="0">
                  <a:pos x="490" y="64"/>
                </a:cxn>
                <a:cxn ang="0">
                  <a:pos x="477" y="71"/>
                </a:cxn>
                <a:cxn ang="0">
                  <a:pos x="465" y="78"/>
                </a:cxn>
                <a:cxn ang="0">
                  <a:pos x="453" y="86"/>
                </a:cxn>
                <a:cxn ang="0">
                  <a:pos x="441" y="93"/>
                </a:cxn>
                <a:cxn ang="0">
                  <a:pos x="429" y="101"/>
                </a:cxn>
                <a:cxn ang="0">
                  <a:pos x="417" y="108"/>
                </a:cxn>
                <a:cxn ang="0">
                  <a:pos x="406" y="115"/>
                </a:cxn>
                <a:cxn ang="0">
                  <a:pos x="394" y="122"/>
                </a:cxn>
                <a:cxn ang="0">
                  <a:pos x="383" y="129"/>
                </a:cxn>
                <a:cxn ang="0">
                  <a:pos x="372" y="136"/>
                </a:cxn>
                <a:cxn ang="0">
                  <a:pos x="362" y="142"/>
                </a:cxn>
                <a:cxn ang="0">
                  <a:pos x="351" y="148"/>
                </a:cxn>
                <a:cxn ang="0">
                  <a:pos x="341" y="153"/>
                </a:cxn>
                <a:cxn ang="0">
                  <a:pos x="332" y="158"/>
                </a:cxn>
                <a:cxn ang="0">
                  <a:pos x="311" y="168"/>
                </a:cxn>
                <a:cxn ang="0">
                  <a:pos x="301" y="173"/>
                </a:cxn>
                <a:cxn ang="0">
                  <a:pos x="291" y="178"/>
                </a:cxn>
                <a:cxn ang="0">
                  <a:pos x="281" y="183"/>
                </a:cxn>
                <a:cxn ang="0">
                  <a:pos x="271" y="188"/>
                </a:cxn>
                <a:cxn ang="0">
                  <a:pos x="261" y="193"/>
                </a:cxn>
                <a:cxn ang="0">
                  <a:pos x="251" y="198"/>
                </a:cxn>
                <a:cxn ang="0">
                  <a:pos x="241" y="203"/>
                </a:cxn>
                <a:cxn ang="0">
                  <a:pos x="231" y="208"/>
                </a:cxn>
                <a:cxn ang="0">
                  <a:pos x="221" y="213"/>
                </a:cxn>
                <a:cxn ang="0">
                  <a:pos x="211" y="218"/>
                </a:cxn>
                <a:cxn ang="0">
                  <a:pos x="201" y="222"/>
                </a:cxn>
                <a:cxn ang="0">
                  <a:pos x="191" y="227"/>
                </a:cxn>
                <a:cxn ang="0">
                  <a:pos x="181" y="232"/>
                </a:cxn>
                <a:cxn ang="0">
                  <a:pos x="171" y="236"/>
                </a:cxn>
                <a:cxn ang="0">
                  <a:pos x="160" y="240"/>
                </a:cxn>
                <a:cxn ang="0">
                  <a:pos x="150" y="244"/>
                </a:cxn>
                <a:cxn ang="0">
                  <a:pos x="140" y="248"/>
                </a:cxn>
                <a:cxn ang="0">
                  <a:pos x="129" y="252"/>
                </a:cxn>
                <a:cxn ang="0">
                  <a:pos x="119" y="256"/>
                </a:cxn>
                <a:cxn ang="0">
                  <a:pos x="109" y="260"/>
                </a:cxn>
                <a:cxn ang="0">
                  <a:pos x="98" y="264"/>
                </a:cxn>
                <a:cxn ang="0">
                  <a:pos x="87" y="267"/>
                </a:cxn>
                <a:cxn ang="0">
                  <a:pos x="77" y="270"/>
                </a:cxn>
                <a:cxn ang="0">
                  <a:pos x="66" y="273"/>
                </a:cxn>
                <a:cxn ang="0">
                  <a:pos x="55" y="276"/>
                </a:cxn>
                <a:cxn ang="0">
                  <a:pos x="45" y="279"/>
                </a:cxn>
                <a:cxn ang="0">
                  <a:pos x="33" y="282"/>
                </a:cxn>
                <a:cxn ang="0">
                  <a:pos x="23" y="284"/>
                </a:cxn>
                <a:cxn ang="0">
                  <a:pos x="11" y="286"/>
                </a:cxn>
                <a:cxn ang="0">
                  <a:pos x="0" y="288"/>
                </a:cxn>
              </a:cxnLst>
              <a:rect l="0" t="0" r="r" b="b"/>
              <a:pathLst>
                <a:path w="712" h="289">
                  <a:moveTo>
                    <a:pt x="711" y="5"/>
                  </a:moveTo>
                  <a:lnTo>
                    <a:pt x="688" y="0"/>
                  </a:lnTo>
                  <a:lnTo>
                    <a:pt x="676" y="0"/>
                  </a:lnTo>
                  <a:lnTo>
                    <a:pt x="664" y="0"/>
                  </a:lnTo>
                  <a:lnTo>
                    <a:pt x="652" y="1"/>
                  </a:lnTo>
                  <a:lnTo>
                    <a:pt x="640" y="2"/>
                  </a:lnTo>
                  <a:lnTo>
                    <a:pt x="628" y="5"/>
                  </a:lnTo>
                  <a:lnTo>
                    <a:pt x="615" y="8"/>
                  </a:lnTo>
                  <a:lnTo>
                    <a:pt x="603" y="11"/>
                  </a:lnTo>
                  <a:lnTo>
                    <a:pt x="591" y="16"/>
                  </a:lnTo>
                  <a:lnTo>
                    <a:pt x="578" y="20"/>
                  </a:lnTo>
                  <a:lnTo>
                    <a:pt x="565" y="26"/>
                  </a:lnTo>
                  <a:lnTo>
                    <a:pt x="553" y="31"/>
                  </a:lnTo>
                  <a:lnTo>
                    <a:pt x="540" y="37"/>
                  </a:lnTo>
                  <a:lnTo>
                    <a:pt x="527" y="43"/>
                  </a:lnTo>
                  <a:lnTo>
                    <a:pt x="515" y="50"/>
                  </a:lnTo>
                  <a:lnTo>
                    <a:pt x="502" y="57"/>
                  </a:lnTo>
                  <a:lnTo>
                    <a:pt x="490" y="64"/>
                  </a:lnTo>
                  <a:lnTo>
                    <a:pt x="477" y="71"/>
                  </a:lnTo>
                  <a:lnTo>
                    <a:pt x="465" y="78"/>
                  </a:lnTo>
                  <a:lnTo>
                    <a:pt x="453" y="86"/>
                  </a:lnTo>
                  <a:lnTo>
                    <a:pt x="441" y="93"/>
                  </a:lnTo>
                  <a:lnTo>
                    <a:pt x="429" y="101"/>
                  </a:lnTo>
                  <a:lnTo>
                    <a:pt x="417" y="108"/>
                  </a:lnTo>
                  <a:lnTo>
                    <a:pt x="406" y="115"/>
                  </a:lnTo>
                  <a:lnTo>
                    <a:pt x="394" y="122"/>
                  </a:lnTo>
                  <a:lnTo>
                    <a:pt x="383" y="129"/>
                  </a:lnTo>
                  <a:lnTo>
                    <a:pt x="372" y="136"/>
                  </a:lnTo>
                  <a:lnTo>
                    <a:pt x="362" y="142"/>
                  </a:lnTo>
                  <a:lnTo>
                    <a:pt x="351" y="148"/>
                  </a:lnTo>
                  <a:lnTo>
                    <a:pt x="341" y="153"/>
                  </a:lnTo>
                  <a:lnTo>
                    <a:pt x="332" y="158"/>
                  </a:lnTo>
                  <a:lnTo>
                    <a:pt x="311" y="168"/>
                  </a:lnTo>
                  <a:lnTo>
                    <a:pt x="301" y="173"/>
                  </a:lnTo>
                  <a:lnTo>
                    <a:pt x="291" y="178"/>
                  </a:lnTo>
                  <a:lnTo>
                    <a:pt x="281" y="183"/>
                  </a:lnTo>
                  <a:lnTo>
                    <a:pt x="271" y="188"/>
                  </a:lnTo>
                  <a:lnTo>
                    <a:pt x="261" y="193"/>
                  </a:lnTo>
                  <a:lnTo>
                    <a:pt x="251" y="198"/>
                  </a:lnTo>
                  <a:lnTo>
                    <a:pt x="241" y="203"/>
                  </a:lnTo>
                  <a:lnTo>
                    <a:pt x="231" y="208"/>
                  </a:lnTo>
                  <a:lnTo>
                    <a:pt x="221" y="213"/>
                  </a:lnTo>
                  <a:lnTo>
                    <a:pt x="211" y="218"/>
                  </a:lnTo>
                  <a:lnTo>
                    <a:pt x="201" y="222"/>
                  </a:lnTo>
                  <a:lnTo>
                    <a:pt x="191" y="227"/>
                  </a:lnTo>
                  <a:lnTo>
                    <a:pt x="181" y="232"/>
                  </a:lnTo>
                  <a:lnTo>
                    <a:pt x="171" y="236"/>
                  </a:lnTo>
                  <a:lnTo>
                    <a:pt x="160" y="240"/>
                  </a:lnTo>
                  <a:lnTo>
                    <a:pt x="150" y="244"/>
                  </a:lnTo>
                  <a:lnTo>
                    <a:pt x="140" y="248"/>
                  </a:lnTo>
                  <a:lnTo>
                    <a:pt x="129" y="252"/>
                  </a:lnTo>
                  <a:lnTo>
                    <a:pt x="119" y="256"/>
                  </a:lnTo>
                  <a:lnTo>
                    <a:pt x="109" y="260"/>
                  </a:lnTo>
                  <a:lnTo>
                    <a:pt x="98" y="264"/>
                  </a:lnTo>
                  <a:lnTo>
                    <a:pt x="87" y="267"/>
                  </a:lnTo>
                  <a:lnTo>
                    <a:pt x="77" y="270"/>
                  </a:lnTo>
                  <a:lnTo>
                    <a:pt x="66" y="273"/>
                  </a:lnTo>
                  <a:lnTo>
                    <a:pt x="55" y="276"/>
                  </a:lnTo>
                  <a:lnTo>
                    <a:pt x="45" y="279"/>
                  </a:lnTo>
                  <a:lnTo>
                    <a:pt x="33" y="282"/>
                  </a:lnTo>
                  <a:lnTo>
                    <a:pt x="23" y="284"/>
                  </a:lnTo>
                  <a:lnTo>
                    <a:pt x="11" y="286"/>
                  </a:lnTo>
                  <a:lnTo>
                    <a:pt x="0" y="28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1" name="Freeform 23"/>
            <p:cNvSpPr>
              <a:spLocks/>
            </p:cNvSpPr>
            <p:nvPr/>
          </p:nvSpPr>
          <p:spPr bwMode="auto">
            <a:xfrm>
              <a:off x="3774" y="2604"/>
              <a:ext cx="238" cy="15"/>
            </a:xfrm>
            <a:custGeom>
              <a:avLst/>
              <a:gdLst/>
              <a:ahLst/>
              <a:cxnLst>
                <a:cxn ang="0">
                  <a:pos x="237" y="0"/>
                </a:cxn>
                <a:cxn ang="0">
                  <a:pos x="222" y="2"/>
                </a:cxn>
                <a:cxn ang="0">
                  <a:pos x="215" y="2"/>
                </a:cxn>
                <a:cxn ang="0">
                  <a:pos x="208" y="3"/>
                </a:cxn>
                <a:cxn ang="0">
                  <a:pos x="200" y="4"/>
                </a:cxn>
                <a:cxn ang="0">
                  <a:pos x="193" y="4"/>
                </a:cxn>
                <a:cxn ang="0">
                  <a:pos x="186" y="5"/>
                </a:cxn>
                <a:cxn ang="0">
                  <a:pos x="178" y="6"/>
                </a:cxn>
                <a:cxn ang="0">
                  <a:pos x="171" y="6"/>
                </a:cxn>
                <a:cxn ang="0">
                  <a:pos x="164" y="7"/>
                </a:cxn>
                <a:cxn ang="0">
                  <a:pos x="156" y="8"/>
                </a:cxn>
                <a:cxn ang="0">
                  <a:pos x="149" y="9"/>
                </a:cxn>
                <a:cxn ang="0">
                  <a:pos x="141" y="9"/>
                </a:cxn>
                <a:cxn ang="0">
                  <a:pos x="134" y="10"/>
                </a:cxn>
                <a:cxn ang="0">
                  <a:pos x="126" y="11"/>
                </a:cxn>
                <a:cxn ang="0">
                  <a:pos x="119" y="11"/>
                </a:cxn>
                <a:cxn ang="0">
                  <a:pos x="112" y="12"/>
                </a:cxn>
                <a:cxn ang="0">
                  <a:pos x="104" y="12"/>
                </a:cxn>
                <a:cxn ang="0">
                  <a:pos x="97" y="13"/>
                </a:cxn>
                <a:cxn ang="0">
                  <a:pos x="89" y="13"/>
                </a:cxn>
                <a:cxn ang="0">
                  <a:pos x="82" y="14"/>
                </a:cxn>
                <a:cxn ang="0">
                  <a:pos x="74" y="14"/>
                </a:cxn>
                <a:cxn ang="0">
                  <a:pos x="67" y="14"/>
                </a:cxn>
                <a:cxn ang="0">
                  <a:pos x="60" y="14"/>
                </a:cxn>
                <a:cxn ang="0">
                  <a:pos x="52" y="14"/>
                </a:cxn>
                <a:cxn ang="0">
                  <a:pos x="45" y="14"/>
                </a:cxn>
                <a:cxn ang="0">
                  <a:pos x="37" y="14"/>
                </a:cxn>
                <a:cxn ang="0">
                  <a:pos x="30" y="14"/>
                </a:cxn>
                <a:cxn ang="0">
                  <a:pos x="22" y="14"/>
                </a:cxn>
                <a:cxn ang="0">
                  <a:pos x="15" y="13"/>
                </a:cxn>
                <a:cxn ang="0">
                  <a:pos x="8" y="12"/>
                </a:cxn>
                <a:cxn ang="0">
                  <a:pos x="0" y="12"/>
                </a:cxn>
              </a:cxnLst>
              <a:rect l="0" t="0" r="r" b="b"/>
              <a:pathLst>
                <a:path w="238" h="15">
                  <a:moveTo>
                    <a:pt x="237" y="0"/>
                  </a:moveTo>
                  <a:lnTo>
                    <a:pt x="222" y="2"/>
                  </a:lnTo>
                  <a:lnTo>
                    <a:pt x="215" y="2"/>
                  </a:lnTo>
                  <a:lnTo>
                    <a:pt x="208" y="3"/>
                  </a:lnTo>
                  <a:lnTo>
                    <a:pt x="200" y="4"/>
                  </a:lnTo>
                  <a:lnTo>
                    <a:pt x="193" y="4"/>
                  </a:lnTo>
                  <a:lnTo>
                    <a:pt x="186" y="5"/>
                  </a:lnTo>
                  <a:lnTo>
                    <a:pt x="178" y="6"/>
                  </a:lnTo>
                  <a:lnTo>
                    <a:pt x="171" y="6"/>
                  </a:lnTo>
                  <a:lnTo>
                    <a:pt x="164" y="7"/>
                  </a:lnTo>
                  <a:lnTo>
                    <a:pt x="156" y="8"/>
                  </a:lnTo>
                  <a:lnTo>
                    <a:pt x="149" y="9"/>
                  </a:lnTo>
                  <a:lnTo>
                    <a:pt x="141" y="9"/>
                  </a:lnTo>
                  <a:lnTo>
                    <a:pt x="134" y="10"/>
                  </a:lnTo>
                  <a:lnTo>
                    <a:pt x="126" y="11"/>
                  </a:lnTo>
                  <a:lnTo>
                    <a:pt x="119" y="11"/>
                  </a:lnTo>
                  <a:lnTo>
                    <a:pt x="112" y="12"/>
                  </a:lnTo>
                  <a:lnTo>
                    <a:pt x="104" y="12"/>
                  </a:lnTo>
                  <a:lnTo>
                    <a:pt x="97" y="13"/>
                  </a:lnTo>
                  <a:lnTo>
                    <a:pt x="89" y="13"/>
                  </a:lnTo>
                  <a:lnTo>
                    <a:pt x="82" y="14"/>
                  </a:lnTo>
                  <a:lnTo>
                    <a:pt x="74" y="14"/>
                  </a:lnTo>
                  <a:lnTo>
                    <a:pt x="67" y="14"/>
                  </a:lnTo>
                  <a:lnTo>
                    <a:pt x="60" y="14"/>
                  </a:lnTo>
                  <a:lnTo>
                    <a:pt x="52" y="14"/>
                  </a:lnTo>
                  <a:lnTo>
                    <a:pt x="45" y="14"/>
                  </a:lnTo>
                  <a:lnTo>
                    <a:pt x="37" y="14"/>
                  </a:lnTo>
                  <a:lnTo>
                    <a:pt x="30" y="14"/>
                  </a:lnTo>
                  <a:lnTo>
                    <a:pt x="22" y="14"/>
                  </a:lnTo>
                  <a:lnTo>
                    <a:pt x="15" y="13"/>
                  </a:lnTo>
                  <a:lnTo>
                    <a:pt x="8" y="12"/>
                  </a:lnTo>
                  <a:lnTo>
                    <a:pt x="0" y="1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2" name="Freeform 24"/>
            <p:cNvSpPr>
              <a:spLocks/>
            </p:cNvSpPr>
            <p:nvPr/>
          </p:nvSpPr>
          <p:spPr bwMode="auto">
            <a:xfrm>
              <a:off x="3502" y="2770"/>
              <a:ext cx="333" cy="142"/>
            </a:xfrm>
            <a:custGeom>
              <a:avLst/>
              <a:gdLst/>
              <a:ahLst/>
              <a:cxnLst>
                <a:cxn ang="0">
                  <a:pos x="0" y="0"/>
                </a:cxn>
                <a:cxn ang="0">
                  <a:pos x="19" y="0"/>
                </a:cxn>
                <a:cxn ang="0">
                  <a:pos x="28" y="1"/>
                </a:cxn>
                <a:cxn ang="0">
                  <a:pos x="39" y="2"/>
                </a:cxn>
                <a:cxn ang="0">
                  <a:pos x="49" y="4"/>
                </a:cxn>
                <a:cxn ang="0">
                  <a:pos x="60" y="6"/>
                </a:cxn>
                <a:cxn ang="0">
                  <a:pos x="72" y="8"/>
                </a:cxn>
                <a:cxn ang="0">
                  <a:pos x="83" y="10"/>
                </a:cxn>
                <a:cxn ang="0">
                  <a:pos x="94" y="13"/>
                </a:cxn>
                <a:cxn ang="0">
                  <a:pos x="106" y="16"/>
                </a:cxn>
                <a:cxn ang="0">
                  <a:pos x="118" y="20"/>
                </a:cxn>
                <a:cxn ang="0">
                  <a:pos x="130" y="24"/>
                </a:cxn>
                <a:cxn ang="0">
                  <a:pos x="142" y="28"/>
                </a:cxn>
                <a:cxn ang="0">
                  <a:pos x="154" y="32"/>
                </a:cxn>
                <a:cxn ang="0">
                  <a:pos x="166" y="36"/>
                </a:cxn>
                <a:cxn ang="0">
                  <a:pos x="178" y="41"/>
                </a:cxn>
                <a:cxn ang="0">
                  <a:pos x="190" y="46"/>
                </a:cxn>
                <a:cxn ang="0">
                  <a:pos x="202" y="51"/>
                </a:cxn>
                <a:cxn ang="0">
                  <a:pos x="213" y="56"/>
                </a:cxn>
                <a:cxn ang="0">
                  <a:pos x="225" y="62"/>
                </a:cxn>
                <a:cxn ang="0">
                  <a:pos x="236" y="68"/>
                </a:cxn>
                <a:cxn ang="0">
                  <a:pos x="247" y="74"/>
                </a:cxn>
                <a:cxn ang="0">
                  <a:pos x="257" y="80"/>
                </a:cxn>
                <a:cxn ang="0">
                  <a:pos x="267" y="86"/>
                </a:cxn>
                <a:cxn ang="0">
                  <a:pos x="277" y="92"/>
                </a:cxn>
                <a:cxn ang="0">
                  <a:pos x="286" y="99"/>
                </a:cxn>
                <a:cxn ang="0">
                  <a:pos x="295" y="106"/>
                </a:cxn>
                <a:cxn ang="0">
                  <a:pos x="304" y="112"/>
                </a:cxn>
                <a:cxn ang="0">
                  <a:pos x="312" y="120"/>
                </a:cxn>
                <a:cxn ang="0">
                  <a:pos x="319" y="126"/>
                </a:cxn>
                <a:cxn ang="0">
                  <a:pos x="325" y="134"/>
                </a:cxn>
                <a:cxn ang="0">
                  <a:pos x="332" y="141"/>
                </a:cxn>
              </a:cxnLst>
              <a:rect l="0" t="0" r="r" b="b"/>
              <a:pathLst>
                <a:path w="333" h="142">
                  <a:moveTo>
                    <a:pt x="0" y="0"/>
                  </a:moveTo>
                  <a:lnTo>
                    <a:pt x="19" y="0"/>
                  </a:lnTo>
                  <a:lnTo>
                    <a:pt x="28" y="1"/>
                  </a:lnTo>
                  <a:lnTo>
                    <a:pt x="39" y="2"/>
                  </a:lnTo>
                  <a:lnTo>
                    <a:pt x="49" y="4"/>
                  </a:lnTo>
                  <a:lnTo>
                    <a:pt x="60" y="6"/>
                  </a:lnTo>
                  <a:lnTo>
                    <a:pt x="72" y="8"/>
                  </a:lnTo>
                  <a:lnTo>
                    <a:pt x="83" y="10"/>
                  </a:lnTo>
                  <a:lnTo>
                    <a:pt x="94" y="13"/>
                  </a:lnTo>
                  <a:lnTo>
                    <a:pt x="106" y="16"/>
                  </a:lnTo>
                  <a:lnTo>
                    <a:pt x="118" y="20"/>
                  </a:lnTo>
                  <a:lnTo>
                    <a:pt x="130" y="24"/>
                  </a:lnTo>
                  <a:lnTo>
                    <a:pt x="142" y="28"/>
                  </a:lnTo>
                  <a:lnTo>
                    <a:pt x="154" y="32"/>
                  </a:lnTo>
                  <a:lnTo>
                    <a:pt x="166" y="36"/>
                  </a:lnTo>
                  <a:lnTo>
                    <a:pt x="178" y="41"/>
                  </a:lnTo>
                  <a:lnTo>
                    <a:pt x="190" y="46"/>
                  </a:lnTo>
                  <a:lnTo>
                    <a:pt x="202" y="51"/>
                  </a:lnTo>
                  <a:lnTo>
                    <a:pt x="213" y="56"/>
                  </a:lnTo>
                  <a:lnTo>
                    <a:pt x="225" y="62"/>
                  </a:lnTo>
                  <a:lnTo>
                    <a:pt x="236" y="68"/>
                  </a:lnTo>
                  <a:lnTo>
                    <a:pt x="247" y="74"/>
                  </a:lnTo>
                  <a:lnTo>
                    <a:pt x="257" y="80"/>
                  </a:lnTo>
                  <a:lnTo>
                    <a:pt x="267" y="86"/>
                  </a:lnTo>
                  <a:lnTo>
                    <a:pt x="277" y="92"/>
                  </a:lnTo>
                  <a:lnTo>
                    <a:pt x="286" y="99"/>
                  </a:lnTo>
                  <a:lnTo>
                    <a:pt x="295" y="106"/>
                  </a:lnTo>
                  <a:lnTo>
                    <a:pt x="304" y="112"/>
                  </a:lnTo>
                  <a:lnTo>
                    <a:pt x="312" y="120"/>
                  </a:lnTo>
                  <a:lnTo>
                    <a:pt x="319" y="126"/>
                  </a:lnTo>
                  <a:lnTo>
                    <a:pt x="325" y="134"/>
                  </a:lnTo>
                  <a:lnTo>
                    <a:pt x="332" y="14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3" name="Freeform 25"/>
            <p:cNvSpPr>
              <a:spLocks/>
            </p:cNvSpPr>
            <p:nvPr/>
          </p:nvSpPr>
          <p:spPr bwMode="auto">
            <a:xfrm>
              <a:off x="3538" y="2694"/>
              <a:ext cx="379" cy="147"/>
            </a:xfrm>
            <a:custGeom>
              <a:avLst/>
              <a:gdLst/>
              <a:ahLst/>
              <a:cxnLst>
                <a:cxn ang="0">
                  <a:pos x="0" y="5"/>
                </a:cxn>
                <a:cxn ang="0">
                  <a:pos x="20" y="1"/>
                </a:cxn>
                <a:cxn ang="0">
                  <a:pos x="30" y="0"/>
                </a:cxn>
                <a:cxn ang="0">
                  <a:pos x="42" y="0"/>
                </a:cxn>
                <a:cxn ang="0">
                  <a:pos x="54" y="1"/>
                </a:cxn>
                <a:cxn ang="0">
                  <a:pos x="66" y="2"/>
                </a:cxn>
                <a:cxn ang="0">
                  <a:pos x="78" y="4"/>
                </a:cxn>
                <a:cxn ang="0">
                  <a:pos x="91" y="6"/>
                </a:cxn>
                <a:cxn ang="0">
                  <a:pos x="104" y="9"/>
                </a:cxn>
                <a:cxn ang="0">
                  <a:pos x="117" y="12"/>
                </a:cxn>
                <a:cxn ang="0">
                  <a:pos x="130" y="16"/>
                </a:cxn>
                <a:cxn ang="0">
                  <a:pos x="144" y="20"/>
                </a:cxn>
                <a:cxn ang="0">
                  <a:pos x="158" y="25"/>
                </a:cxn>
                <a:cxn ang="0">
                  <a:pos x="171" y="30"/>
                </a:cxn>
                <a:cxn ang="0">
                  <a:pos x="185" y="35"/>
                </a:cxn>
                <a:cxn ang="0">
                  <a:pos x="199" y="41"/>
                </a:cxn>
                <a:cxn ang="0">
                  <a:pos x="212" y="47"/>
                </a:cxn>
                <a:cxn ang="0">
                  <a:pos x="226" y="53"/>
                </a:cxn>
                <a:cxn ang="0">
                  <a:pos x="239" y="59"/>
                </a:cxn>
                <a:cxn ang="0">
                  <a:pos x="252" y="66"/>
                </a:cxn>
                <a:cxn ang="0">
                  <a:pos x="265" y="72"/>
                </a:cxn>
                <a:cxn ang="0">
                  <a:pos x="278" y="79"/>
                </a:cxn>
                <a:cxn ang="0">
                  <a:pos x="290" y="86"/>
                </a:cxn>
                <a:cxn ang="0">
                  <a:pos x="302" y="93"/>
                </a:cxn>
                <a:cxn ang="0">
                  <a:pos x="313" y="100"/>
                </a:cxn>
                <a:cxn ang="0">
                  <a:pos x="324" y="107"/>
                </a:cxn>
                <a:cxn ang="0">
                  <a:pos x="334" y="114"/>
                </a:cxn>
                <a:cxn ang="0">
                  <a:pos x="344" y="120"/>
                </a:cxn>
                <a:cxn ang="0">
                  <a:pos x="354" y="127"/>
                </a:cxn>
                <a:cxn ang="0">
                  <a:pos x="363" y="134"/>
                </a:cxn>
                <a:cxn ang="0">
                  <a:pos x="371" y="140"/>
                </a:cxn>
                <a:cxn ang="0">
                  <a:pos x="378" y="146"/>
                </a:cxn>
              </a:cxnLst>
              <a:rect l="0" t="0" r="r" b="b"/>
              <a:pathLst>
                <a:path w="379" h="147">
                  <a:moveTo>
                    <a:pt x="0" y="5"/>
                  </a:moveTo>
                  <a:lnTo>
                    <a:pt x="20" y="1"/>
                  </a:lnTo>
                  <a:lnTo>
                    <a:pt x="30" y="0"/>
                  </a:lnTo>
                  <a:lnTo>
                    <a:pt x="42" y="0"/>
                  </a:lnTo>
                  <a:lnTo>
                    <a:pt x="54" y="1"/>
                  </a:lnTo>
                  <a:lnTo>
                    <a:pt x="66" y="2"/>
                  </a:lnTo>
                  <a:lnTo>
                    <a:pt x="78" y="4"/>
                  </a:lnTo>
                  <a:lnTo>
                    <a:pt x="91" y="6"/>
                  </a:lnTo>
                  <a:lnTo>
                    <a:pt x="104" y="9"/>
                  </a:lnTo>
                  <a:lnTo>
                    <a:pt x="117" y="12"/>
                  </a:lnTo>
                  <a:lnTo>
                    <a:pt x="130" y="16"/>
                  </a:lnTo>
                  <a:lnTo>
                    <a:pt x="144" y="20"/>
                  </a:lnTo>
                  <a:lnTo>
                    <a:pt x="158" y="25"/>
                  </a:lnTo>
                  <a:lnTo>
                    <a:pt x="171" y="30"/>
                  </a:lnTo>
                  <a:lnTo>
                    <a:pt x="185" y="35"/>
                  </a:lnTo>
                  <a:lnTo>
                    <a:pt x="199" y="41"/>
                  </a:lnTo>
                  <a:lnTo>
                    <a:pt x="212" y="47"/>
                  </a:lnTo>
                  <a:lnTo>
                    <a:pt x="226" y="53"/>
                  </a:lnTo>
                  <a:lnTo>
                    <a:pt x="239" y="59"/>
                  </a:lnTo>
                  <a:lnTo>
                    <a:pt x="252" y="66"/>
                  </a:lnTo>
                  <a:lnTo>
                    <a:pt x="265" y="72"/>
                  </a:lnTo>
                  <a:lnTo>
                    <a:pt x="278" y="79"/>
                  </a:lnTo>
                  <a:lnTo>
                    <a:pt x="290" y="86"/>
                  </a:lnTo>
                  <a:lnTo>
                    <a:pt x="302" y="93"/>
                  </a:lnTo>
                  <a:lnTo>
                    <a:pt x="313" y="100"/>
                  </a:lnTo>
                  <a:lnTo>
                    <a:pt x="324" y="107"/>
                  </a:lnTo>
                  <a:lnTo>
                    <a:pt x="334" y="114"/>
                  </a:lnTo>
                  <a:lnTo>
                    <a:pt x="344" y="120"/>
                  </a:lnTo>
                  <a:lnTo>
                    <a:pt x="354" y="127"/>
                  </a:lnTo>
                  <a:lnTo>
                    <a:pt x="363" y="134"/>
                  </a:lnTo>
                  <a:lnTo>
                    <a:pt x="371" y="140"/>
                  </a:lnTo>
                  <a:lnTo>
                    <a:pt x="378" y="14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4" name="Freeform 26"/>
            <p:cNvSpPr>
              <a:spLocks/>
            </p:cNvSpPr>
            <p:nvPr/>
          </p:nvSpPr>
          <p:spPr bwMode="auto">
            <a:xfrm>
              <a:off x="3644" y="2646"/>
              <a:ext cx="380" cy="89"/>
            </a:xfrm>
            <a:custGeom>
              <a:avLst/>
              <a:gdLst/>
              <a:ahLst/>
              <a:cxnLst>
                <a:cxn ang="0">
                  <a:pos x="0" y="5"/>
                </a:cxn>
                <a:cxn ang="0">
                  <a:pos x="23" y="1"/>
                </a:cxn>
                <a:cxn ang="0">
                  <a:pos x="34" y="0"/>
                </a:cxn>
                <a:cxn ang="0">
                  <a:pos x="46" y="0"/>
                </a:cxn>
                <a:cxn ang="0">
                  <a:pos x="58" y="0"/>
                </a:cxn>
                <a:cxn ang="0">
                  <a:pos x="69" y="1"/>
                </a:cxn>
                <a:cxn ang="0">
                  <a:pos x="81" y="2"/>
                </a:cxn>
                <a:cxn ang="0">
                  <a:pos x="93" y="4"/>
                </a:cxn>
                <a:cxn ang="0">
                  <a:pos x="105" y="6"/>
                </a:cxn>
                <a:cxn ang="0">
                  <a:pos x="117" y="8"/>
                </a:cxn>
                <a:cxn ang="0">
                  <a:pos x="130" y="10"/>
                </a:cxn>
                <a:cxn ang="0">
                  <a:pos x="142" y="14"/>
                </a:cxn>
                <a:cxn ang="0">
                  <a:pos x="154" y="17"/>
                </a:cxn>
                <a:cxn ang="0">
                  <a:pos x="166" y="20"/>
                </a:cxn>
                <a:cxn ang="0">
                  <a:pos x="178" y="24"/>
                </a:cxn>
                <a:cxn ang="0">
                  <a:pos x="190" y="28"/>
                </a:cxn>
                <a:cxn ang="0">
                  <a:pos x="203" y="32"/>
                </a:cxn>
                <a:cxn ang="0">
                  <a:pos x="215" y="36"/>
                </a:cxn>
                <a:cxn ang="0">
                  <a:pos x="227" y="40"/>
                </a:cxn>
                <a:cxn ang="0">
                  <a:pos x="239" y="44"/>
                </a:cxn>
                <a:cxn ang="0">
                  <a:pos x="251" y="49"/>
                </a:cxn>
                <a:cxn ang="0">
                  <a:pos x="263" y="53"/>
                </a:cxn>
                <a:cxn ang="0">
                  <a:pos x="275" y="57"/>
                </a:cxn>
                <a:cxn ang="0">
                  <a:pos x="287" y="61"/>
                </a:cxn>
                <a:cxn ang="0">
                  <a:pos x="299" y="65"/>
                </a:cxn>
                <a:cxn ang="0">
                  <a:pos x="311" y="69"/>
                </a:cxn>
                <a:cxn ang="0">
                  <a:pos x="322" y="73"/>
                </a:cxn>
                <a:cxn ang="0">
                  <a:pos x="334" y="76"/>
                </a:cxn>
                <a:cxn ang="0">
                  <a:pos x="346" y="80"/>
                </a:cxn>
                <a:cxn ang="0">
                  <a:pos x="357" y="83"/>
                </a:cxn>
                <a:cxn ang="0">
                  <a:pos x="368" y="85"/>
                </a:cxn>
                <a:cxn ang="0">
                  <a:pos x="379" y="88"/>
                </a:cxn>
              </a:cxnLst>
              <a:rect l="0" t="0" r="r" b="b"/>
              <a:pathLst>
                <a:path w="380" h="89">
                  <a:moveTo>
                    <a:pt x="0" y="5"/>
                  </a:moveTo>
                  <a:lnTo>
                    <a:pt x="23" y="1"/>
                  </a:lnTo>
                  <a:lnTo>
                    <a:pt x="34" y="0"/>
                  </a:lnTo>
                  <a:lnTo>
                    <a:pt x="46" y="0"/>
                  </a:lnTo>
                  <a:lnTo>
                    <a:pt x="58" y="0"/>
                  </a:lnTo>
                  <a:lnTo>
                    <a:pt x="69" y="1"/>
                  </a:lnTo>
                  <a:lnTo>
                    <a:pt x="81" y="2"/>
                  </a:lnTo>
                  <a:lnTo>
                    <a:pt x="93" y="4"/>
                  </a:lnTo>
                  <a:lnTo>
                    <a:pt x="105" y="6"/>
                  </a:lnTo>
                  <a:lnTo>
                    <a:pt x="117" y="8"/>
                  </a:lnTo>
                  <a:lnTo>
                    <a:pt x="130" y="10"/>
                  </a:lnTo>
                  <a:lnTo>
                    <a:pt x="142" y="14"/>
                  </a:lnTo>
                  <a:lnTo>
                    <a:pt x="154" y="17"/>
                  </a:lnTo>
                  <a:lnTo>
                    <a:pt x="166" y="20"/>
                  </a:lnTo>
                  <a:lnTo>
                    <a:pt x="178" y="24"/>
                  </a:lnTo>
                  <a:lnTo>
                    <a:pt x="190" y="28"/>
                  </a:lnTo>
                  <a:lnTo>
                    <a:pt x="203" y="32"/>
                  </a:lnTo>
                  <a:lnTo>
                    <a:pt x="215" y="36"/>
                  </a:lnTo>
                  <a:lnTo>
                    <a:pt x="227" y="40"/>
                  </a:lnTo>
                  <a:lnTo>
                    <a:pt x="239" y="44"/>
                  </a:lnTo>
                  <a:lnTo>
                    <a:pt x="251" y="49"/>
                  </a:lnTo>
                  <a:lnTo>
                    <a:pt x="263" y="53"/>
                  </a:lnTo>
                  <a:lnTo>
                    <a:pt x="275" y="57"/>
                  </a:lnTo>
                  <a:lnTo>
                    <a:pt x="287" y="61"/>
                  </a:lnTo>
                  <a:lnTo>
                    <a:pt x="299" y="65"/>
                  </a:lnTo>
                  <a:lnTo>
                    <a:pt x="311" y="69"/>
                  </a:lnTo>
                  <a:lnTo>
                    <a:pt x="322" y="73"/>
                  </a:lnTo>
                  <a:lnTo>
                    <a:pt x="334" y="76"/>
                  </a:lnTo>
                  <a:lnTo>
                    <a:pt x="346" y="80"/>
                  </a:lnTo>
                  <a:lnTo>
                    <a:pt x="357" y="83"/>
                  </a:lnTo>
                  <a:lnTo>
                    <a:pt x="368" y="85"/>
                  </a:lnTo>
                  <a:lnTo>
                    <a:pt x="379" y="8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5" name="Freeform 27"/>
            <p:cNvSpPr>
              <a:spLocks/>
            </p:cNvSpPr>
            <p:nvPr/>
          </p:nvSpPr>
          <p:spPr bwMode="auto">
            <a:xfrm>
              <a:off x="4256" y="1802"/>
              <a:ext cx="218" cy="296"/>
            </a:xfrm>
            <a:custGeom>
              <a:avLst/>
              <a:gdLst/>
              <a:ahLst/>
              <a:cxnLst>
                <a:cxn ang="0">
                  <a:pos x="217" y="0"/>
                </a:cxn>
                <a:cxn ang="0">
                  <a:pos x="199" y="2"/>
                </a:cxn>
                <a:cxn ang="0">
                  <a:pos x="191" y="4"/>
                </a:cxn>
                <a:cxn ang="0">
                  <a:pos x="184" y="6"/>
                </a:cxn>
                <a:cxn ang="0">
                  <a:pos x="178" y="10"/>
                </a:cxn>
                <a:cxn ang="0">
                  <a:pos x="172" y="14"/>
                </a:cxn>
                <a:cxn ang="0">
                  <a:pos x="166" y="18"/>
                </a:cxn>
                <a:cxn ang="0">
                  <a:pos x="162" y="24"/>
                </a:cxn>
                <a:cxn ang="0">
                  <a:pos x="157" y="29"/>
                </a:cxn>
                <a:cxn ang="0">
                  <a:pos x="154" y="35"/>
                </a:cxn>
                <a:cxn ang="0">
                  <a:pos x="150" y="42"/>
                </a:cxn>
                <a:cxn ang="0">
                  <a:pos x="147" y="48"/>
                </a:cxn>
                <a:cxn ang="0">
                  <a:pos x="144" y="55"/>
                </a:cxn>
                <a:cxn ang="0">
                  <a:pos x="142" y="62"/>
                </a:cxn>
                <a:cxn ang="0">
                  <a:pos x="139" y="70"/>
                </a:cxn>
                <a:cxn ang="0">
                  <a:pos x="137" y="77"/>
                </a:cxn>
                <a:cxn ang="0">
                  <a:pos x="135" y="84"/>
                </a:cxn>
                <a:cxn ang="0">
                  <a:pos x="133" y="92"/>
                </a:cxn>
                <a:cxn ang="0">
                  <a:pos x="131" y="100"/>
                </a:cxn>
                <a:cxn ang="0">
                  <a:pos x="129" y="107"/>
                </a:cxn>
                <a:cxn ang="0">
                  <a:pos x="126" y="115"/>
                </a:cxn>
                <a:cxn ang="0">
                  <a:pos x="124" y="122"/>
                </a:cxn>
                <a:cxn ang="0">
                  <a:pos x="122" y="129"/>
                </a:cxn>
                <a:cxn ang="0">
                  <a:pos x="120" y="136"/>
                </a:cxn>
                <a:cxn ang="0">
                  <a:pos x="117" y="143"/>
                </a:cxn>
                <a:cxn ang="0">
                  <a:pos x="114" y="149"/>
                </a:cxn>
                <a:cxn ang="0">
                  <a:pos x="110" y="155"/>
                </a:cxn>
                <a:cxn ang="0">
                  <a:pos x="106" y="160"/>
                </a:cxn>
                <a:cxn ang="0">
                  <a:pos x="102" y="165"/>
                </a:cxn>
                <a:cxn ang="0">
                  <a:pos x="98" y="170"/>
                </a:cxn>
                <a:cxn ang="0">
                  <a:pos x="92" y="174"/>
                </a:cxn>
                <a:cxn ang="0">
                  <a:pos x="87" y="177"/>
                </a:cxn>
                <a:cxn ang="0">
                  <a:pos x="77" y="182"/>
                </a:cxn>
                <a:cxn ang="0">
                  <a:pos x="73" y="184"/>
                </a:cxn>
                <a:cxn ang="0">
                  <a:pos x="68" y="186"/>
                </a:cxn>
                <a:cxn ang="0">
                  <a:pos x="64" y="189"/>
                </a:cxn>
                <a:cxn ang="0">
                  <a:pos x="59" y="191"/>
                </a:cxn>
                <a:cxn ang="0">
                  <a:pos x="55" y="194"/>
                </a:cxn>
                <a:cxn ang="0">
                  <a:pos x="50" y="196"/>
                </a:cxn>
                <a:cxn ang="0">
                  <a:pos x="46" y="199"/>
                </a:cxn>
                <a:cxn ang="0">
                  <a:pos x="42" y="202"/>
                </a:cxn>
                <a:cxn ang="0">
                  <a:pos x="38" y="205"/>
                </a:cxn>
                <a:cxn ang="0">
                  <a:pos x="34" y="208"/>
                </a:cxn>
                <a:cxn ang="0">
                  <a:pos x="31" y="211"/>
                </a:cxn>
                <a:cxn ang="0">
                  <a:pos x="27" y="214"/>
                </a:cxn>
                <a:cxn ang="0">
                  <a:pos x="24" y="217"/>
                </a:cxn>
                <a:cxn ang="0">
                  <a:pos x="20" y="220"/>
                </a:cxn>
                <a:cxn ang="0">
                  <a:pos x="18" y="224"/>
                </a:cxn>
                <a:cxn ang="0">
                  <a:pos x="15" y="228"/>
                </a:cxn>
                <a:cxn ang="0">
                  <a:pos x="12" y="232"/>
                </a:cxn>
                <a:cxn ang="0">
                  <a:pos x="10" y="235"/>
                </a:cxn>
                <a:cxn ang="0">
                  <a:pos x="8" y="239"/>
                </a:cxn>
                <a:cxn ang="0">
                  <a:pos x="6" y="244"/>
                </a:cxn>
                <a:cxn ang="0">
                  <a:pos x="4" y="248"/>
                </a:cxn>
                <a:cxn ang="0">
                  <a:pos x="3" y="252"/>
                </a:cxn>
                <a:cxn ang="0">
                  <a:pos x="2" y="257"/>
                </a:cxn>
                <a:cxn ang="0">
                  <a:pos x="1" y="262"/>
                </a:cxn>
                <a:cxn ang="0">
                  <a:pos x="0" y="267"/>
                </a:cxn>
                <a:cxn ang="0">
                  <a:pos x="0" y="272"/>
                </a:cxn>
                <a:cxn ang="0">
                  <a:pos x="1" y="278"/>
                </a:cxn>
                <a:cxn ang="0">
                  <a:pos x="1" y="283"/>
                </a:cxn>
                <a:cxn ang="0">
                  <a:pos x="2" y="289"/>
                </a:cxn>
                <a:cxn ang="0">
                  <a:pos x="4" y="295"/>
                </a:cxn>
              </a:cxnLst>
              <a:rect l="0" t="0" r="r" b="b"/>
              <a:pathLst>
                <a:path w="218" h="296">
                  <a:moveTo>
                    <a:pt x="217" y="0"/>
                  </a:moveTo>
                  <a:lnTo>
                    <a:pt x="199" y="2"/>
                  </a:lnTo>
                  <a:lnTo>
                    <a:pt x="191" y="4"/>
                  </a:lnTo>
                  <a:lnTo>
                    <a:pt x="184" y="6"/>
                  </a:lnTo>
                  <a:lnTo>
                    <a:pt x="178" y="10"/>
                  </a:lnTo>
                  <a:lnTo>
                    <a:pt x="172" y="14"/>
                  </a:lnTo>
                  <a:lnTo>
                    <a:pt x="166" y="18"/>
                  </a:lnTo>
                  <a:lnTo>
                    <a:pt x="162" y="24"/>
                  </a:lnTo>
                  <a:lnTo>
                    <a:pt x="157" y="29"/>
                  </a:lnTo>
                  <a:lnTo>
                    <a:pt x="154" y="35"/>
                  </a:lnTo>
                  <a:lnTo>
                    <a:pt x="150" y="42"/>
                  </a:lnTo>
                  <a:lnTo>
                    <a:pt x="147" y="48"/>
                  </a:lnTo>
                  <a:lnTo>
                    <a:pt x="144" y="55"/>
                  </a:lnTo>
                  <a:lnTo>
                    <a:pt x="142" y="62"/>
                  </a:lnTo>
                  <a:lnTo>
                    <a:pt x="139" y="70"/>
                  </a:lnTo>
                  <a:lnTo>
                    <a:pt x="137" y="77"/>
                  </a:lnTo>
                  <a:lnTo>
                    <a:pt x="135" y="84"/>
                  </a:lnTo>
                  <a:lnTo>
                    <a:pt x="133" y="92"/>
                  </a:lnTo>
                  <a:lnTo>
                    <a:pt x="131" y="100"/>
                  </a:lnTo>
                  <a:lnTo>
                    <a:pt x="129" y="107"/>
                  </a:lnTo>
                  <a:lnTo>
                    <a:pt x="126" y="115"/>
                  </a:lnTo>
                  <a:lnTo>
                    <a:pt x="124" y="122"/>
                  </a:lnTo>
                  <a:lnTo>
                    <a:pt x="122" y="129"/>
                  </a:lnTo>
                  <a:lnTo>
                    <a:pt x="120" y="136"/>
                  </a:lnTo>
                  <a:lnTo>
                    <a:pt x="117" y="143"/>
                  </a:lnTo>
                  <a:lnTo>
                    <a:pt x="114" y="149"/>
                  </a:lnTo>
                  <a:lnTo>
                    <a:pt x="110" y="155"/>
                  </a:lnTo>
                  <a:lnTo>
                    <a:pt x="106" y="160"/>
                  </a:lnTo>
                  <a:lnTo>
                    <a:pt x="102" y="165"/>
                  </a:lnTo>
                  <a:lnTo>
                    <a:pt x="98" y="170"/>
                  </a:lnTo>
                  <a:lnTo>
                    <a:pt x="92" y="174"/>
                  </a:lnTo>
                  <a:lnTo>
                    <a:pt x="87" y="177"/>
                  </a:lnTo>
                  <a:lnTo>
                    <a:pt x="77" y="182"/>
                  </a:lnTo>
                  <a:lnTo>
                    <a:pt x="73" y="184"/>
                  </a:lnTo>
                  <a:lnTo>
                    <a:pt x="68" y="186"/>
                  </a:lnTo>
                  <a:lnTo>
                    <a:pt x="64" y="189"/>
                  </a:lnTo>
                  <a:lnTo>
                    <a:pt x="59" y="191"/>
                  </a:lnTo>
                  <a:lnTo>
                    <a:pt x="55" y="194"/>
                  </a:lnTo>
                  <a:lnTo>
                    <a:pt x="50" y="196"/>
                  </a:lnTo>
                  <a:lnTo>
                    <a:pt x="46" y="199"/>
                  </a:lnTo>
                  <a:lnTo>
                    <a:pt x="42" y="202"/>
                  </a:lnTo>
                  <a:lnTo>
                    <a:pt x="38" y="205"/>
                  </a:lnTo>
                  <a:lnTo>
                    <a:pt x="34" y="208"/>
                  </a:lnTo>
                  <a:lnTo>
                    <a:pt x="31" y="211"/>
                  </a:lnTo>
                  <a:lnTo>
                    <a:pt x="27" y="214"/>
                  </a:lnTo>
                  <a:lnTo>
                    <a:pt x="24" y="217"/>
                  </a:lnTo>
                  <a:lnTo>
                    <a:pt x="20" y="220"/>
                  </a:lnTo>
                  <a:lnTo>
                    <a:pt x="18" y="224"/>
                  </a:lnTo>
                  <a:lnTo>
                    <a:pt x="15" y="228"/>
                  </a:lnTo>
                  <a:lnTo>
                    <a:pt x="12" y="232"/>
                  </a:lnTo>
                  <a:lnTo>
                    <a:pt x="10" y="235"/>
                  </a:lnTo>
                  <a:lnTo>
                    <a:pt x="8" y="239"/>
                  </a:lnTo>
                  <a:lnTo>
                    <a:pt x="6" y="244"/>
                  </a:lnTo>
                  <a:lnTo>
                    <a:pt x="4" y="248"/>
                  </a:lnTo>
                  <a:lnTo>
                    <a:pt x="3" y="252"/>
                  </a:lnTo>
                  <a:lnTo>
                    <a:pt x="2" y="257"/>
                  </a:lnTo>
                  <a:lnTo>
                    <a:pt x="1" y="262"/>
                  </a:lnTo>
                  <a:lnTo>
                    <a:pt x="0" y="267"/>
                  </a:lnTo>
                  <a:lnTo>
                    <a:pt x="0" y="272"/>
                  </a:lnTo>
                  <a:lnTo>
                    <a:pt x="1" y="278"/>
                  </a:lnTo>
                  <a:lnTo>
                    <a:pt x="1" y="283"/>
                  </a:lnTo>
                  <a:lnTo>
                    <a:pt x="2" y="289"/>
                  </a:lnTo>
                  <a:lnTo>
                    <a:pt x="4" y="29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6" name="Freeform 28"/>
            <p:cNvSpPr>
              <a:spLocks/>
            </p:cNvSpPr>
            <p:nvPr/>
          </p:nvSpPr>
          <p:spPr bwMode="auto">
            <a:xfrm>
              <a:off x="3985" y="1660"/>
              <a:ext cx="347" cy="521"/>
            </a:xfrm>
            <a:custGeom>
              <a:avLst/>
              <a:gdLst/>
              <a:ahLst/>
              <a:cxnLst>
                <a:cxn ang="0">
                  <a:pos x="335" y="26"/>
                </a:cxn>
                <a:cxn ang="0">
                  <a:pos x="322" y="46"/>
                </a:cxn>
                <a:cxn ang="0">
                  <a:pos x="306" y="63"/>
                </a:cxn>
                <a:cxn ang="0">
                  <a:pos x="287" y="76"/>
                </a:cxn>
                <a:cxn ang="0">
                  <a:pos x="268" y="86"/>
                </a:cxn>
                <a:cxn ang="0">
                  <a:pos x="247" y="95"/>
                </a:cxn>
                <a:cxn ang="0">
                  <a:pos x="225" y="102"/>
                </a:cxn>
                <a:cxn ang="0">
                  <a:pos x="202" y="108"/>
                </a:cxn>
                <a:cxn ang="0">
                  <a:pos x="180" y="113"/>
                </a:cxn>
                <a:cxn ang="0">
                  <a:pos x="158" y="120"/>
                </a:cxn>
                <a:cxn ang="0">
                  <a:pos x="137" y="127"/>
                </a:cxn>
                <a:cxn ang="0">
                  <a:pos x="118" y="136"/>
                </a:cxn>
                <a:cxn ang="0">
                  <a:pos x="100" y="147"/>
                </a:cxn>
                <a:cxn ang="0">
                  <a:pos x="84" y="161"/>
                </a:cxn>
                <a:cxn ang="0">
                  <a:pos x="71" y="179"/>
                </a:cxn>
                <a:cxn ang="0">
                  <a:pos x="62" y="201"/>
                </a:cxn>
                <a:cxn ang="0">
                  <a:pos x="57" y="214"/>
                </a:cxn>
                <a:cxn ang="0">
                  <a:pos x="53" y="226"/>
                </a:cxn>
                <a:cxn ang="0">
                  <a:pos x="48" y="240"/>
                </a:cxn>
                <a:cxn ang="0">
                  <a:pos x="43" y="257"/>
                </a:cxn>
                <a:cxn ang="0">
                  <a:pos x="37" y="275"/>
                </a:cxn>
                <a:cxn ang="0">
                  <a:pos x="31" y="294"/>
                </a:cxn>
                <a:cxn ang="0">
                  <a:pos x="25" y="313"/>
                </a:cxn>
                <a:cxn ang="0">
                  <a:pos x="19" y="333"/>
                </a:cxn>
                <a:cxn ang="0">
                  <a:pos x="13" y="352"/>
                </a:cxn>
                <a:cxn ang="0">
                  <a:pos x="9" y="370"/>
                </a:cxn>
                <a:cxn ang="0">
                  <a:pos x="5" y="388"/>
                </a:cxn>
                <a:cxn ang="0">
                  <a:pos x="2" y="403"/>
                </a:cxn>
                <a:cxn ang="0">
                  <a:pos x="0" y="416"/>
                </a:cxn>
                <a:cxn ang="0">
                  <a:pos x="0" y="427"/>
                </a:cxn>
                <a:cxn ang="0">
                  <a:pos x="1" y="434"/>
                </a:cxn>
                <a:cxn ang="0">
                  <a:pos x="6" y="440"/>
                </a:cxn>
                <a:cxn ang="0">
                  <a:pos x="11" y="444"/>
                </a:cxn>
                <a:cxn ang="0">
                  <a:pos x="17" y="449"/>
                </a:cxn>
                <a:cxn ang="0">
                  <a:pos x="25" y="454"/>
                </a:cxn>
                <a:cxn ang="0">
                  <a:pos x="34" y="459"/>
                </a:cxn>
                <a:cxn ang="0">
                  <a:pos x="43" y="465"/>
                </a:cxn>
                <a:cxn ang="0">
                  <a:pos x="53" y="470"/>
                </a:cxn>
                <a:cxn ang="0">
                  <a:pos x="63" y="476"/>
                </a:cxn>
                <a:cxn ang="0">
                  <a:pos x="74" y="482"/>
                </a:cxn>
                <a:cxn ang="0">
                  <a:pos x="84" y="488"/>
                </a:cxn>
                <a:cxn ang="0">
                  <a:pos x="95" y="494"/>
                </a:cxn>
                <a:cxn ang="0">
                  <a:pos x="104" y="500"/>
                </a:cxn>
                <a:cxn ang="0">
                  <a:pos x="113" y="506"/>
                </a:cxn>
                <a:cxn ang="0">
                  <a:pos x="121" y="510"/>
                </a:cxn>
                <a:cxn ang="0">
                  <a:pos x="127" y="515"/>
                </a:cxn>
                <a:cxn ang="0">
                  <a:pos x="133" y="520"/>
                </a:cxn>
              </a:cxnLst>
              <a:rect l="0" t="0" r="r" b="b"/>
              <a:pathLst>
                <a:path w="347" h="521">
                  <a:moveTo>
                    <a:pt x="346" y="0"/>
                  </a:moveTo>
                  <a:lnTo>
                    <a:pt x="335" y="26"/>
                  </a:lnTo>
                  <a:lnTo>
                    <a:pt x="329" y="36"/>
                  </a:lnTo>
                  <a:lnTo>
                    <a:pt x="322" y="46"/>
                  </a:lnTo>
                  <a:lnTo>
                    <a:pt x="314" y="55"/>
                  </a:lnTo>
                  <a:lnTo>
                    <a:pt x="306" y="63"/>
                  </a:lnTo>
                  <a:lnTo>
                    <a:pt x="297" y="70"/>
                  </a:lnTo>
                  <a:lnTo>
                    <a:pt x="287" y="76"/>
                  </a:lnTo>
                  <a:lnTo>
                    <a:pt x="278" y="82"/>
                  </a:lnTo>
                  <a:lnTo>
                    <a:pt x="268" y="86"/>
                  </a:lnTo>
                  <a:lnTo>
                    <a:pt x="257" y="91"/>
                  </a:lnTo>
                  <a:lnTo>
                    <a:pt x="247" y="95"/>
                  </a:lnTo>
                  <a:lnTo>
                    <a:pt x="236" y="98"/>
                  </a:lnTo>
                  <a:lnTo>
                    <a:pt x="225" y="102"/>
                  </a:lnTo>
                  <a:lnTo>
                    <a:pt x="213" y="104"/>
                  </a:lnTo>
                  <a:lnTo>
                    <a:pt x="202" y="108"/>
                  </a:lnTo>
                  <a:lnTo>
                    <a:pt x="191" y="110"/>
                  </a:lnTo>
                  <a:lnTo>
                    <a:pt x="180" y="113"/>
                  </a:lnTo>
                  <a:lnTo>
                    <a:pt x="169" y="116"/>
                  </a:lnTo>
                  <a:lnTo>
                    <a:pt x="158" y="120"/>
                  </a:lnTo>
                  <a:lnTo>
                    <a:pt x="147" y="123"/>
                  </a:lnTo>
                  <a:lnTo>
                    <a:pt x="137" y="127"/>
                  </a:lnTo>
                  <a:lnTo>
                    <a:pt x="127" y="131"/>
                  </a:lnTo>
                  <a:lnTo>
                    <a:pt x="118" y="136"/>
                  </a:lnTo>
                  <a:lnTo>
                    <a:pt x="109" y="141"/>
                  </a:lnTo>
                  <a:lnTo>
                    <a:pt x="100" y="147"/>
                  </a:lnTo>
                  <a:lnTo>
                    <a:pt x="92" y="154"/>
                  </a:lnTo>
                  <a:lnTo>
                    <a:pt x="84" y="161"/>
                  </a:lnTo>
                  <a:lnTo>
                    <a:pt x="77" y="170"/>
                  </a:lnTo>
                  <a:lnTo>
                    <a:pt x="71" y="179"/>
                  </a:lnTo>
                  <a:lnTo>
                    <a:pt x="66" y="189"/>
                  </a:lnTo>
                  <a:lnTo>
                    <a:pt x="62" y="201"/>
                  </a:lnTo>
                  <a:lnTo>
                    <a:pt x="59" y="209"/>
                  </a:lnTo>
                  <a:lnTo>
                    <a:pt x="57" y="214"/>
                  </a:lnTo>
                  <a:lnTo>
                    <a:pt x="55" y="219"/>
                  </a:lnTo>
                  <a:lnTo>
                    <a:pt x="53" y="226"/>
                  </a:lnTo>
                  <a:lnTo>
                    <a:pt x="51" y="233"/>
                  </a:lnTo>
                  <a:lnTo>
                    <a:pt x="48" y="240"/>
                  </a:lnTo>
                  <a:lnTo>
                    <a:pt x="45" y="248"/>
                  </a:lnTo>
                  <a:lnTo>
                    <a:pt x="43" y="257"/>
                  </a:lnTo>
                  <a:lnTo>
                    <a:pt x="40" y="266"/>
                  </a:lnTo>
                  <a:lnTo>
                    <a:pt x="37" y="275"/>
                  </a:lnTo>
                  <a:lnTo>
                    <a:pt x="34" y="284"/>
                  </a:lnTo>
                  <a:lnTo>
                    <a:pt x="31" y="294"/>
                  </a:lnTo>
                  <a:lnTo>
                    <a:pt x="27" y="303"/>
                  </a:lnTo>
                  <a:lnTo>
                    <a:pt x="25" y="313"/>
                  </a:lnTo>
                  <a:lnTo>
                    <a:pt x="22" y="323"/>
                  </a:lnTo>
                  <a:lnTo>
                    <a:pt x="19" y="333"/>
                  </a:lnTo>
                  <a:lnTo>
                    <a:pt x="16" y="342"/>
                  </a:lnTo>
                  <a:lnTo>
                    <a:pt x="13" y="352"/>
                  </a:lnTo>
                  <a:lnTo>
                    <a:pt x="11" y="362"/>
                  </a:lnTo>
                  <a:lnTo>
                    <a:pt x="9" y="370"/>
                  </a:lnTo>
                  <a:lnTo>
                    <a:pt x="7" y="379"/>
                  </a:lnTo>
                  <a:lnTo>
                    <a:pt x="5" y="388"/>
                  </a:lnTo>
                  <a:lnTo>
                    <a:pt x="3" y="396"/>
                  </a:lnTo>
                  <a:lnTo>
                    <a:pt x="2" y="403"/>
                  </a:lnTo>
                  <a:lnTo>
                    <a:pt x="1" y="410"/>
                  </a:lnTo>
                  <a:lnTo>
                    <a:pt x="0" y="416"/>
                  </a:lnTo>
                  <a:lnTo>
                    <a:pt x="0" y="422"/>
                  </a:lnTo>
                  <a:lnTo>
                    <a:pt x="0" y="427"/>
                  </a:lnTo>
                  <a:lnTo>
                    <a:pt x="0" y="431"/>
                  </a:lnTo>
                  <a:lnTo>
                    <a:pt x="1" y="434"/>
                  </a:lnTo>
                  <a:lnTo>
                    <a:pt x="3" y="437"/>
                  </a:lnTo>
                  <a:lnTo>
                    <a:pt x="6" y="440"/>
                  </a:lnTo>
                  <a:lnTo>
                    <a:pt x="8" y="442"/>
                  </a:lnTo>
                  <a:lnTo>
                    <a:pt x="11" y="444"/>
                  </a:lnTo>
                  <a:lnTo>
                    <a:pt x="14" y="446"/>
                  </a:lnTo>
                  <a:lnTo>
                    <a:pt x="17" y="449"/>
                  </a:lnTo>
                  <a:lnTo>
                    <a:pt x="21" y="451"/>
                  </a:lnTo>
                  <a:lnTo>
                    <a:pt x="25" y="454"/>
                  </a:lnTo>
                  <a:lnTo>
                    <a:pt x="29" y="456"/>
                  </a:lnTo>
                  <a:lnTo>
                    <a:pt x="34" y="459"/>
                  </a:lnTo>
                  <a:lnTo>
                    <a:pt x="38" y="462"/>
                  </a:lnTo>
                  <a:lnTo>
                    <a:pt x="43" y="465"/>
                  </a:lnTo>
                  <a:lnTo>
                    <a:pt x="48" y="468"/>
                  </a:lnTo>
                  <a:lnTo>
                    <a:pt x="53" y="470"/>
                  </a:lnTo>
                  <a:lnTo>
                    <a:pt x="58" y="474"/>
                  </a:lnTo>
                  <a:lnTo>
                    <a:pt x="63" y="476"/>
                  </a:lnTo>
                  <a:lnTo>
                    <a:pt x="69" y="480"/>
                  </a:lnTo>
                  <a:lnTo>
                    <a:pt x="74" y="482"/>
                  </a:lnTo>
                  <a:lnTo>
                    <a:pt x="79" y="486"/>
                  </a:lnTo>
                  <a:lnTo>
                    <a:pt x="84" y="488"/>
                  </a:lnTo>
                  <a:lnTo>
                    <a:pt x="89" y="491"/>
                  </a:lnTo>
                  <a:lnTo>
                    <a:pt x="95" y="494"/>
                  </a:lnTo>
                  <a:lnTo>
                    <a:pt x="99" y="497"/>
                  </a:lnTo>
                  <a:lnTo>
                    <a:pt x="104" y="500"/>
                  </a:lnTo>
                  <a:lnTo>
                    <a:pt x="109" y="503"/>
                  </a:lnTo>
                  <a:lnTo>
                    <a:pt x="113" y="506"/>
                  </a:lnTo>
                  <a:lnTo>
                    <a:pt x="117" y="508"/>
                  </a:lnTo>
                  <a:lnTo>
                    <a:pt x="121" y="510"/>
                  </a:lnTo>
                  <a:lnTo>
                    <a:pt x="124" y="513"/>
                  </a:lnTo>
                  <a:lnTo>
                    <a:pt x="127" y="515"/>
                  </a:lnTo>
                  <a:lnTo>
                    <a:pt x="130" y="517"/>
                  </a:lnTo>
                  <a:lnTo>
                    <a:pt x="133" y="52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7" name="Freeform 29"/>
            <p:cNvSpPr>
              <a:spLocks/>
            </p:cNvSpPr>
            <p:nvPr/>
          </p:nvSpPr>
          <p:spPr bwMode="auto">
            <a:xfrm>
              <a:off x="3088" y="1979"/>
              <a:ext cx="131" cy="96"/>
            </a:xfrm>
            <a:custGeom>
              <a:avLst/>
              <a:gdLst/>
              <a:ahLst/>
              <a:cxnLst>
                <a:cxn ang="0">
                  <a:pos x="0" y="95"/>
                </a:cxn>
                <a:cxn ang="0">
                  <a:pos x="11" y="91"/>
                </a:cxn>
                <a:cxn ang="0">
                  <a:pos x="16" y="89"/>
                </a:cxn>
                <a:cxn ang="0">
                  <a:pos x="21" y="86"/>
                </a:cxn>
                <a:cxn ang="0">
                  <a:pos x="26" y="83"/>
                </a:cxn>
                <a:cxn ang="0">
                  <a:pos x="30" y="81"/>
                </a:cxn>
                <a:cxn ang="0">
                  <a:pos x="34" y="78"/>
                </a:cxn>
                <a:cxn ang="0">
                  <a:pos x="38" y="75"/>
                </a:cxn>
                <a:cxn ang="0">
                  <a:pos x="42" y="71"/>
                </a:cxn>
                <a:cxn ang="0">
                  <a:pos x="45" y="68"/>
                </a:cxn>
                <a:cxn ang="0">
                  <a:pos x="49" y="65"/>
                </a:cxn>
                <a:cxn ang="0">
                  <a:pos x="52" y="61"/>
                </a:cxn>
                <a:cxn ang="0">
                  <a:pos x="56" y="58"/>
                </a:cxn>
                <a:cxn ang="0">
                  <a:pos x="59" y="54"/>
                </a:cxn>
                <a:cxn ang="0">
                  <a:pos x="62" y="51"/>
                </a:cxn>
                <a:cxn ang="0">
                  <a:pos x="65" y="47"/>
                </a:cxn>
                <a:cxn ang="0">
                  <a:pos x="68" y="43"/>
                </a:cxn>
                <a:cxn ang="0">
                  <a:pos x="71" y="40"/>
                </a:cxn>
                <a:cxn ang="0">
                  <a:pos x="74" y="36"/>
                </a:cxn>
                <a:cxn ang="0">
                  <a:pos x="78" y="33"/>
                </a:cxn>
                <a:cxn ang="0">
                  <a:pos x="81" y="29"/>
                </a:cxn>
                <a:cxn ang="0">
                  <a:pos x="84" y="26"/>
                </a:cxn>
                <a:cxn ang="0">
                  <a:pos x="88" y="23"/>
                </a:cxn>
                <a:cxn ang="0">
                  <a:pos x="92" y="19"/>
                </a:cxn>
                <a:cxn ang="0">
                  <a:pos x="96" y="16"/>
                </a:cxn>
                <a:cxn ang="0">
                  <a:pos x="100" y="13"/>
                </a:cxn>
                <a:cxn ang="0">
                  <a:pos x="104" y="11"/>
                </a:cxn>
                <a:cxn ang="0">
                  <a:pos x="109" y="8"/>
                </a:cxn>
                <a:cxn ang="0">
                  <a:pos x="114" y="6"/>
                </a:cxn>
                <a:cxn ang="0">
                  <a:pos x="119" y="4"/>
                </a:cxn>
                <a:cxn ang="0">
                  <a:pos x="124" y="2"/>
                </a:cxn>
                <a:cxn ang="0">
                  <a:pos x="130" y="0"/>
                </a:cxn>
              </a:cxnLst>
              <a:rect l="0" t="0" r="r" b="b"/>
              <a:pathLst>
                <a:path w="131" h="96">
                  <a:moveTo>
                    <a:pt x="0" y="95"/>
                  </a:moveTo>
                  <a:lnTo>
                    <a:pt x="11" y="91"/>
                  </a:lnTo>
                  <a:lnTo>
                    <a:pt x="16" y="89"/>
                  </a:lnTo>
                  <a:lnTo>
                    <a:pt x="21" y="86"/>
                  </a:lnTo>
                  <a:lnTo>
                    <a:pt x="26" y="83"/>
                  </a:lnTo>
                  <a:lnTo>
                    <a:pt x="30" y="81"/>
                  </a:lnTo>
                  <a:lnTo>
                    <a:pt x="34" y="78"/>
                  </a:lnTo>
                  <a:lnTo>
                    <a:pt x="38" y="75"/>
                  </a:lnTo>
                  <a:lnTo>
                    <a:pt x="42" y="71"/>
                  </a:lnTo>
                  <a:lnTo>
                    <a:pt x="45" y="68"/>
                  </a:lnTo>
                  <a:lnTo>
                    <a:pt x="49" y="65"/>
                  </a:lnTo>
                  <a:lnTo>
                    <a:pt x="52" y="61"/>
                  </a:lnTo>
                  <a:lnTo>
                    <a:pt x="56" y="58"/>
                  </a:lnTo>
                  <a:lnTo>
                    <a:pt x="59" y="54"/>
                  </a:lnTo>
                  <a:lnTo>
                    <a:pt x="62" y="51"/>
                  </a:lnTo>
                  <a:lnTo>
                    <a:pt x="65" y="47"/>
                  </a:lnTo>
                  <a:lnTo>
                    <a:pt x="68" y="43"/>
                  </a:lnTo>
                  <a:lnTo>
                    <a:pt x="71" y="40"/>
                  </a:lnTo>
                  <a:lnTo>
                    <a:pt x="74" y="36"/>
                  </a:lnTo>
                  <a:lnTo>
                    <a:pt x="78" y="33"/>
                  </a:lnTo>
                  <a:lnTo>
                    <a:pt x="81" y="29"/>
                  </a:lnTo>
                  <a:lnTo>
                    <a:pt x="84" y="26"/>
                  </a:lnTo>
                  <a:lnTo>
                    <a:pt x="88" y="23"/>
                  </a:lnTo>
                  <a:lnTo>
                    <a:pt x="92" y="19"/>
                  </a:lnTo>
                  <a:lnTo>
                    <a:pt x="96" y="16"/>
                  </a:lnTo>
                  <a:lnTo>
                    <a:pt x="100" y="13"/>
                  </a:lnTo>
                  <a:lnTo>
                    <a:pt x="104" y="11"/>
                  </a:lnTo>
                  <a:lnTo>
                    <a:pt x="109" y="8"/>
                  </a:lnTo>
                  <a:lnTo>
                    <a:pt x="114" y="6"/>
                  </a:lnTo>
                  <a:lnTo>
                    <a:pt x="119" y="4"/>
                  </a:lnTo>
                  <a:lnTo>
                    <a:pt x="124" y="2"/>
                  </a:lnTo>
                  <a:lnTo>
                    <a:pt x="130"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8" name="Freeform 30"/>
            <p:cNvSpPr>
              <a:spLocks/>
            </p:cNvSpPr>
            <p:nvPr/>
          </p:nvSpPr>
          <p:spPr bwMode="auto">
            <a:xfrm>
              <a:off x="2378" y="2050"/>
              <a:ext cx="1043" cy="496"/>
            </a:xfrm>
            <a:custGeom>
              <a:avLst/>
              <a:gdLst/>
              <a:ahLst/>
              <a:cxnLst>
                <a:cxn ang="0">
                  <a:pos x="1027" y="30"/>
                </a:cxn>
                <a:cxn ang="0">
                  <a:pos x="1038" y="57"/>
                </a:cxn>
                <a:cxn ang="0">
                  <a:pos x="1042" y="79"/>
                </a:cxn>
                <a:cxn ang="0">
                  <a:pos x="1038" y="98"/>
                </a:cxn>
                <a:cxn ang="0">
                  <a:pos x="1028" y="114"/>
                </a:cxn>
                <a:cxn ang="0">
                  <a:pos x="1013" y="126"/>
                </a:cxn>
                <a:cxn ang="0">
                  <a:pos x="993" y="137"/>
                </a:cxn>
                <a:cxn ang="0">
                  <a:pos x="970" y="146"/>
                </a:cxn>
                <a:cxn ang="0">
                  <a:pos x="944" y="154"/>
                </a:cxn>
                <a:cxn ang="0">
                  <a:pos x="918" y="161"/>
                </a:cxn>
                <a:cxn ang="0">
                  <a:pos x="890" y="168"/>
                </a:cxn>
                <a:cxn ang="0">
                  <a:pos x="864" y="174"/>
                </a:cxn>
                <a:cxn ang="0">
                  <a:pos x="838" y="182"/>
                </a:cxn>
                <a:cxn ang="0">
                  <a:pos x="815" y="190"/>
                </a:cxn>
                <a:cxn ang="0">
                  <a:pos x="796" y="200"/>
                </a:cxn>
                <a:cxn ang="0">
                  <a:pos x="781" y="212"/>
                </a:cxn>
                <a:cxn ang="0">
                  <a:pos x="767" y="226"/>
                </a:cxn>
                <a:cxn ang="0">
                  <a:pos x="758" y="236"/>
                </a:cxn>
                <a:cxn ang="0">
                  <a:pos x="750" y="245"/>
                </a:cxn>
                <a:cxn ang="0">
                  <a:pos x="741" y="253"/>
                </a:cxn>
                <a:cxn ang="0">
                  <a:pos x="732" y="262"/>
                </a:cxn>
                <a:cxn ang="0">
                  <a:pos x="724" y="269"/>
                </a:cxn>
                <a:cxn ang="0">
                  <a:pos x="715" y="276"/>
                </a:cxn>
                <a:cxn ang="0">
                  <a:pos x="706" y="283"/>
                </a:cxn>
                <a:cxn ang="0">
                  <a:pos x="696" y="290"/>
                </a:cxn>
                <a:cxn ang="0">
                  <a:pos x="686" y="295"/>
                </a:cxn>
                <a:cxn ang="0">
                  <a:pos x="675" y="300"/>
                </a:cxn>
                <a:cxn ang="0">
                  <a:pos x="664" y="306"/>
                </a:cxn>
                <a:cxn ang="0">
                  <a:pos x="651" y="310"/>
                </a:cxn>
                <a:cxn ang="0">
                  <a:pos x="638" y="314"/>
                </a:cxn>
                <a:cxn ang="0">
                  <a:pos x="623" y="317"/>
                </a:cxn>
                <a:cxn ang="0">
                  <a:pos x="602" y="320"/>
                </a:cxn>
                <a:cxn ang="0">
                  <a:pos x="588" y="322"/>
                </a:cxn>
                <a:cxn ang="0">
                  <a:pos x="576" y="324"/>
                </a:cxn>
                <a:cxn ang="0">
                  <a:pos x="563" y="326"/>
                </a:cxn>
                <a:cxn ang="0">
                  <a:pos x="551" y="327"/>
                </a:cxn>
                <a:cxn ang="0">
                  <a:pos x="539" y="329"/>
                </a:cxn>
                <a:cxn ang="0">
                  <a:pos x="528" y="331"/>
                </a:cxn>
                <a:cxn ang="0">
                  <a:pos x="516" y="333"/>
                </a:cxn>
                <a:cxn ang="0">
                  <a:pos x="505" y="336"/>
                </a:cxn>
                <a:cxn ang="0">
                  <a:pos x="494" y="340"/>
                </a:cxn>
                <a:cxn ang="0">
                  <a:pos x="483" y="344"/>
                </a:cxn>
                <a:cxn ang="0">
                  <a:pos x="472" y="348"/>
                </a:cxn>
                <a:cxn ang="0">
                  <a:pos x="460" y="354"/>
                </a:cxn>
                <a:cxn ang="0">
                  <a:pos x="449" y="360"/>
                </a:cxn>
                <a:cxn ang="0">
                  <a:pos x="438" y="368"/>
                </a:cxn>
                <a:cxn ang="0">
                  <a:pos x="426" y="377"/>
                </a:cxn>
                <a:cxn ang="0">
                  <a:pos x="389" y="402"/>
                </a:cxn>
                <a:cxn ang="0">
                  <a:pos x="364" y="414"/>
                </a:cxn>
                <a:cxn ang="0">
                  <a:pos x="338" y="424"/>
                </a:cxn>
                <a:cxn ang="0">
                  <a:pos x="312" y="432"/>
                </a:cxn>
                <a:cxn ang="0">
                  <a:pos x="285" y="437"/>
                </a:cxn>
                <a:cxn ang="0">
                  <a:pos x="258" y="441"/>
                </a:cxn>
                <a:cxn ang="0">
                  <a:pos x="231" y="444"/>
                </a:cxn>
                <a:cxn ang="0">
                  <a:pos x="204" y="447"/>
                </a:cxn>
                <a:cxn ang="0">
                  <a:pos x="176" y="450"/>
                </a:cxn>
                <a:cxn ang="0">
                  <a:pos x="149" y="452"/>
                </a:cxn>
                <a:cxn ang="0">
                  <a:pos x="122" y="456"/>
                </a:cxn>
                <a:cxn ang="0">
                  <a:pos x="94" y="461"/>
                </a:cxn>
                <a:cxn ang="0">
                  <a:pos x="67" y="468"/>
                </a:cxn>
                <a:cxn ang="0">
                  <a:pos x="40" y="477"/>
                </a:cxn>
                <a:cxn ang="0">
                  <a:pos x="13" y="488"/>
                </a:cxn>
              </a:cxnLst>
              <a:rect l="0" t="0" r="r" b="b"/>
              <a:pathLst>
                <a:path w="1043" h="496">
                  <a:moveTo>
                    <a:pt x="1006" y="0"/>
                  </a:moveTo>
                  <a:lnTo>
                    <a:pt x="1027" y="30"/>
                  </a:lnTo>
                  <a:lnTo>
                    <a:pt x="1034" y="44"/>
                  </a:lnTo>
                  <a:lnTo>
                    <a:pt x="1038" y="57"/>
                  </a:lnTo>
                  <a:lnTo>
                    <a:pt x="1041" y="68"/>
                  </a:lnTo>
                  <a:lnTo>
                    <a:pt x="1042" y="79"/>
                  </a:lnTo>
                  <a:lnTo>
                    <a:pt x="1041" y="89"/>
                  </a:lnTo>
                  <a:lnTo>
                    <a:pt x="1038" y="98"/>
                  </a:lnTo>
                  <a:lnTo>
                    <a:pt x="1034" y="106"/>
                  </a:lnTo>
                  <a:lnTo>
                    <a:pt x="1028" y="114"/>
                  </a:lnTo>
                  <a:lnTo>
                    <a:pt x="1021" y="120"/>
                  </a:lnTo>
                  <a:lnTo>
                    <a:pt x="1013" y="126"/>
                  </a:lnTo>
                  <a:lnTo>
                    <a:pt x="1004" y="132"/>
                  </a:lnTo>
                  <a:lnTo>
                    <a:pt x="993" y="137"/>
                  </a:lnTo>
                  <a:lnTo>
                    <a:pt x="982" y="142"/>
                  </a:lnTo>
                  <a:lnTo>
                    <a:pt x="970" y="146"/>
                  </a:lnTo>
                  <a:lnTo>
                    <a:pt x="958" y="150"/>
                  </a:lnTo>
                  <a:lnTo>
                    <a:pt x="944" y="154"/>
                  </a:lnTo>
                  <a:lnTo>
                    <a:pt x="931" y="158"/>
                  </a:lnTo>
                  <a:lnTo>
                    <a:pt x="918" y="161"/>
                  </a:lnTo>
                  <a:lnTo>
                    <a:pt x="904" y="164"/>
                  </a:lnTo>
                  <a:lnTo>
                    <a:pt x="890" y="168"/>
                  </a:lnTo>
                  <a:lnTo>
                    <a:pt x="877" y="171"/>
                  </a:lnTo>
                  <a:lnTo>
                    <a:pt x="864" y="174"/>
                  </a:lnTo>
                  <a:lnTo>
                    <a:pt x="850" y="178"/>
                  </a:lnTo>
                  <a:lnTo>
                    <a:pt x="838" y="182"/>
                  </a:lnTo>
                  <a:lnTo>
                    <a:pt x="826" y="186"/>
                  </a:lnTo>
                  <a:lnTo>
                    <a:pt x="815" y="190"/>
                  </a:lnTo>
                  <a:lnTo>
                    <a:pt x="805" y="195"/>
                  </a:lnTo>
                  <a:lnTo>
                    <a:pt x="796" y="200"/>
                  </a:lnTo>
                  <a:lnTo>
                    <a:pt x="788" y="206"/>
                  </a:lnTo>
                  <a:lnTo>
                    <a:pt x="781" y="212"/>
                  </a:lnTo>
                  <a:lnTo>
                    <a:pt x="772" y="222"/>
                  </a:lnTo>
                  <a:lnTo>
                    <a:pt x="767" y="226"/>
                  </a:lnTo>
                  <a:lnTo>
                    <a:pt x="763" y="231"/>
                  </a:lnTo>
                  <a:lnTo>
                    <a:pt x="758" y="236"/>
                  </a:lnTo>
                  <a:lnTo>
                    <a:pt x="754" y="240"/>
                  </a:lnTo>
                  <a:lnTo>
                    <a:pt x="750" y="245"/>
                  </a:lnTo>
                  <a:lnTo>
                    <a:pt x="746" y="249"/>
                  </a:lnTo>
                  <a:lnTo>
                    <a:pt x="741" y="253"/>
                  </a:lnTo>
                  <a:lnTo>
                    <a:pt x="737" y="258"/>
                  </a:lnTo>
                  <a:lnTo>
                    <a:pt x="732" y="262"/>
                  </a:lnTo>
                  <a:lnTo>
                    <a:pt x="728" y="265"/>
                  </a:lnTo>
                  <a:lnTo>
                    <a:pt x="724" y="269"/>
                  </a:lnTo>
                  <a:lnTo>
                    <a:pt x="720" y="273"/>
                  </a:lnTo>
                  <a:lnTo>
                    <a:pt x="715" y="276"/>
                  </a:lnTo>
                  <a:lnTo>
                    <a:pt x="710" y="280"/>
                  </a:lnTo>
                  <a:lnTo>
                    <a:pt x="706" y="283"/>
                  </a:lnTo>
                  <a:lnTo>
                    <a:pt x="701" y="286"/>
                  </a:lnTo>
                  <a:lnTo>
                    <a:pt x="696" y="290"/>
                  </a:lnTo>
                  <a:lnTo>
                    <a:pt x="691" y="292"/>
                  </a:lnTo>
                  <a:lnTo>
                    <a:pt x="686" y="295"/>
                  </a:lnTo>
                  <a:lnTo>
                    <a:pt x="681" y="298"/>
                  </a:lnTo>
                  <a:lnTo>
                    <a:pt x="675" y="300"/>
                  </a:lnTo>
                  <a:lnTo>
                    <a:pt x="670" y="303"/>
                  </a:lnTo>
                  <a:lnTo>
                    <a:pt x="664" y="306"/>
                  </a:lnTo>
                  <a:lnTo>
                    <a:pt x="657" y="308"/>
                  </a:lnTo>
                  <a:lnTo>
                    <a:pt x="651" y="310"/>
                  </a:lnTo>
                  <a:lnTo>
                    <a:pt x="644" y="312"/>
                  </a:lnTo>
                  <a:lnTo>
                    <a:pt x="638" y="314"/>
                  </a:lnTo>
                  <a:lnTo>
                    <a:pt x="630" y="315"/>
                  </a:lnTo>
                  <a:lnTo>
                    <a:pt x="623" y="317"/>
                  </a:lnTo>
                  <a:lnTo>
                    <a:pt x="616" y="318"/>
                  </a:lnTo>
                  <a:lnTo>
                    <a:pt x="602" y="320"/>
                  </a:lnTo>
                  <a:lnTo>
                    <a:pt x="595" y="321"/>
                  </a:lnTo>
                  <a:lnTo>
                    <a:pt x="588" y="322"/>
                  </a:lnTo>
                  <a:lnTo>
                    <a:pt x="582" y="323"/>
                  </a:lnTo>
                  <a:lnTo>
                    <a:pt x="576" y="324"/>
                  </a:lnTo>
                  <a:lnTo>
                    <a:pt x="569" y="325"/>
                  </a:lnTo>
                  <a:lnTo>
                    <a:pt x="563" y="326"/>
                  </a:lnTo>
                  <a:lnTo>
                    <a:pt x="557" y="326"/>
                  </a:lnTo>
                  <a:lnTo>
                    <a:pt x="551" y="327"/>
                  </a:lnTo>
                  <a:lnTo>
                    <a:pt x="545" y="328"/>
                  </a:lnTo>
                  <a:lnTo>
                    <a:pt x="539" y="329"/>
                  </a:lnTo>
                  <a:lnTo>
                    <a:pt x="533" y="330"/>
                  </a:lnTo>
                  <a:lnTo>
                    <a:pt x="528" y="331"/>
                  </a:lnTo>
                  <a:lnTo>
                    <a:pt x="522" y="332"/>
                  </a:lnTo>
                  <a:lnTo>
                    <a:pt x="516" y="333"/>
                  </a:lnTo>
                  <a:lnTo>
                    <a:pt x="511" y="335"/>
                  </a:lnTo>
                  <a:lnTo>
                    <a:pt x="505" y="336"/>
                  </a:lnTo>
                  <a:lnTo>
                    <a:pt x="500" y="338"/>
                  </a:lnTo>
                  <a:lnTo>
                    <a:pt x="494" y="340"/>
                  </a:lnTo>
                  <a:lnTo>
                    <a:pt x="488" y="341"/>
                  </a:lnTo>
                  <a:lnTo>
                    <a:pt x="483" y="344"/>
                  </a:lnTo>
                  <a:lnTo>
                    <a:pt x="477" y="346"/>
                  </a:lnTo>
                  <a:lnTo>
                    <a:pt x="472" y="348"/>
                  </a:lnTo>
                  <a:lnTo>
                    <a:pt x="466" y="351"/>
                  </a:lnTo>
                  <a:lnTo>
                    <a:pt x="460" y="354"/>
                  </a:lnTo>
                  <a:lnTo>
                    <a:pt x="455" y="357"/>
                  </a:lnTo>
                  <a:lnTo>
                    <a:pt x="449" y="360"/>
                  </a:lnTo>
                  <a:lnTo>
                    <a:pt x="443" y="364"/>
                  </a:lnTo>
                  <a:lnTo>
                    <a:pt x="438" y="368"/>
                  </a:lnTo>
                  <a:lnTo>
                    <a:pt x="432" y="372"/>
                  </a:lnTo>
                  <a:lnTo>
                    <a:pt x="426" y="377"/>
                  </a:lnTo>
                  <a:lnTo>
                    <a:pt x="401" y="394"/>
                  </a:lnTo>
                  <a:lnTo>
                    <a:pt x="389" y="402"/>
                  </a:lnTo>
                  <a:lnTo>
                    <a:pt x="376" y="409"/>
                  </a:lnTo>
                  <a:lnTo>
                    <a:pt x="364" y="414"/>
                  </a:lnTo>
                  <a:lnTo>
                    <a:pt x="351" y="420"/>
                  </a:lnTo>
                  <a:lnTo>
                    <a:pt x="338" y="424"/>
                  </a:lnTo>
                  <a:lnTo>
                    <a:pt x="325" y="428"/>
                  </a:lnTo>
                  <a:lnTo>
                    <a:pt x="312" y="432"/>
                  </a:lnTo>
                  <a:lnTo>
                    <a:pt x="298" y="435"/>
                  </a:lnTo>
                  <a:lnTo>
                    <a:pt x="285" y="437"/>
                  </a:lnTo>
                  <a:lnTo>
                    <a:pt x="272" y="439"/>
                  </a:lnTo>
                  <a:lnTo>
                    <a:pt x="258" y="441"/>
                  </a:lnTo>
                  <a:lnTo>
                    <a:pt x="245" y="443"/>
                  </a:lnTo>
                  <a:lnTo>
                    <a:pt x="231" y="444"/>
                  </a:lnTo>
                  <a:lnTo>
                    <a:pt x="218" y="446"/>
                  </a:lnTo>
                  <a:lnTo>
                    <a:pt x="204" y="447"/>
                  </a:lnTo>
                  <a:lnTo>
                    <a:pt x="190" y="448"/>
                  </a:lnTo>
                  <a:lnTo>
                    <a:pt x="176" y="450"/>
                  </a:lnTo>
                  <a:lnTo>
                    <a:pt x="163" y="451"/>
                  </a:lnTo>
                  <a:lnTo>
                    <a:pt x="149" y="452"/>
                  </a:lnTo>
                  <a:lnTo>
                    <a:pt x="135" y="454"/>
                  </a:lnTo>
                  <a:lnTo>
                    <a:pt x="122" y="456"/>
                  </a:lnTo>
                  <a:lnTo>
                    <a:pt x="108" y="458"/>
                  </a:lnTo>
                  <a:lnTo>
                    <a:pt x="94" y="461"/>
                  </a:lnTo>
                  <a:lnTo>
                    <a:pt x="80" y="464"/>
                  </a:lnTo>
                  <a:lnTo>
                    <a:pt x="67" y="468"/>
                  </a:lnTo>
                  <a:lnTo>
                    <a:pt x="53" y="472"/>
                  </a:lnTo>
                  <a:lnTo>
                    <a:pt x="40" y="477"/>
                  </a:lnTo>
                  <a:lnTo>
                    <a:pt x="26" y="482"/>
                  </a:lnTo>
                  <a:lnTo>
                    <a:pt x="13" y="488"/>
                  </a:lnTo>
                  <a:lnTo>
                    <a:pt x="0" y="49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39" name="Freeform 31"/>
            <p:cNvSpPr>
              <a:spLocks/>
            </p:cNvSpPr>
            <p:nvPr/>
          </p:nvSpPr>
          <p:spPr bwMode="auto">
            <a:xfrm>
              <a:off x="2307" y="858"/>
              <a:ext cx="273" cy="768"/>
            </a:xfrm>
            <a:custGeom>
              <a:avLst/>
              <a:gdLst/>
              <a:ahLst/>
              <a:cxnLst>
                <a:cxn ang="0">
                  <a:pos x="6" y="15"/>
                </a:cxn>
                <a:cxn ang="0">
                  <a:pos x="11" y="32"/>
                </a:cxn>
                <a:cxn ang="0">
                  <a:pos x="15" y="52"/>
                </a:cxn>
                <a:cxn ang="0">
                  <a:pos x="20" y="72"/>
                </a:cxn>
                <a:cxn ang="0">
                  <a:pos x="25" y="94"/>
                </a:cxn>
                <a:cxn ang="0">
                  <a:pos x="31" y="115"/>
                </a:cxn>
                <a:cxn ang="0">
                  <a:pos x="37" y="135"/>
                </a:cxn>
                <a:cxn ang="0">
                  <a:pos x="44" y="153"/>
                </a:cxn>
                <a:cxn ang="0">
                  <a:pos x="53" y="169"/>
                </a:cxn>
                <a:cxn ang="0">
                  <a:pos x="63" y="182"/>
                </a:cxn>
                <a:cxn ang="0">
                  <a:pos x="81" y="196"/>
                </a:cxn>
                <a:cxn ang="0">
                  <a:pos x="96" y="203"/>
                </a:cxn>
                <a:cxn ang="0">
                  <a:pos x="109" y="208"/>
                </a:cxn>
                <a:cxn ang="0">
                  <a:pos x="121" y="212"/>
                </a:cxn>
                <a:cxn ang="0">
                  <a:pos x="132" y="216"/>
                </a:cxn>
                <a:cxn ang="0">
                  <a:pos x="141" y="220"/>
                </a:cxn>
                <a:cxn ang="0">
                  <a:pos x="149" y="226"/>
                </a:cxn>
                <a:cxn ang="0">
                  <a:pos x="155" y="234"/>
                </a:cxn>
                <a:cxn ang="0">
                  <a:pos x="160" y="246"/>
                </a:cxn>
                <a:cxn ang="0">
                  <a:pos x="163" y="262"/>
                </a:cxn>
                <a:cxn ang="0">
                  <a:pos x="166" y="284"/>
                </a:cxn>
                <a:cxn ang="0">
                  <a:pos x="167" y="314"/>
                </a:cxn>
                <a:cxn ang="0">
                  <a:pos x="167" y="334"/>
                </a:cxn>
                <a:cxn ang="0">
                  <a:pos x="167" y="351"/>
                </a:cxn>
                <a:cxn ang="0">
                  <a:pos x="167" y="367"/>
                </a:cxn>
                <a:cxn ang="0">
                  <a:pos x="168" y="381"/>
                </a:cxn>
                <a:cxn ang="0">
                  <a:pos x="170" y="395"/>
                </a:cxn>
                <a:cxn ang="0">
                  <a:pos x="175" y="409"/>
                </a:cxn>
                <a:cxn ang="0">
                  <a:pos x="182" y="423"/>
                </a:cxn>
                <a:cxn ang="0">
                  <a:pos x="193" y="438"/>
                </a:cxn>
                <a:cxn ang="0">
                  <a:pos x="207" y="454"/>
                </a:cxn>
                <a:cxn ang="0">
                  <a:pos x="224" y="470"/>
                </a:cxn>
                <a:cxn ang="0">
                  <a:pos x="234" y="476"/>
                </a:cxn>
                <a:cxn ang="0">
                  <a:pos x="243" y="480"/>
                </a:cxn>
                <a:cxn ang="0">
                  <a:pos x="251" y="482"/>
                </a:cxn>
                <a:cxn ang="0">
                  <a:pos x="257" y="483"/>
                </a:cxn>
                <a:cxn ang="0">
                  <a:pos x="262" y="485"/>
                </a:cxn>
                <a:cxn ang="0">
                  <a:pos x="267" y="488"/>
                </a:cxn>
                <a:cxn ang="0">
                  <a:pos x="270" y="494"/>
                </a:cxn>
                <a:cxn ang="0">
                  <a:pos x="271" y="504"/>
                </a:cxn>
                <a:cxn ang="0">
                  <a:pos x="272" y="518"/>
                </a:cxn>
                <a:cxn ang="0">
                  <a:pos x="271" y="546"/>
                </a:cxn>
                <a:cxn ang="0">
                  <a:pos x="267" y="568"/>
                </a:cxn>
                <a:cxn ang="0">
                  <a:pos x="262" y="589"/>
                </a:cxn>
                <a:cxn ang="0">
                  <a:pos x="255" y="610"/>
                </a:cxn>
                <a:cxn ang="0">
                  <a:pos x="249" y="631"/>
                </a:cxn>
                <a:cxn ang="0">
                  <a:pos x="242" y="652"/>
                </a:cxn>
                <a:cxn ang="0">
                  <a:pos x="237" y="673"/>
                </a:cxn>
                <a:cxn ang="0">
                  <a:pos x="233" y="695"/>
                </a:cxn>
                <a:cxn ang="0">
                  <a:pos x="231" y="718"/>
                </a:cxn>
                <a:cxn ang="0">
                  <a:pos x="232" y="742"/>
                </a:cxn>
                <a:cxn ang="0">
                  <a:pos x="237" y="767"/>
                </a:cxn>
              </a:cxnLst>
              <a:rect l="0" t="0" r="r" b="b"/>
              <a:pathLst>
                <a:path w="273" h="768">
                  <a:moveTo>
                    <a:pt x="0" y="0"/>
                  </a:moveTo>
                  <a:lnTo>
                    <a:pt x="4" y="10"/>
                  </a:lnTo>
                  <a:lnTo>
                    <a:pt x="6" y="15"/>
                  </a:lnTo>
                  <a:lnTo>
                    <a:pt x="7" y="20"/>
                  </a:lnTo>
                  <a:lnTo>
                    <a:pt x="9" y="26"/>
                  </a:lnTo>
                  <a:lnTo>
                    <a:pt x="11" y="32"/>
                  </a:lnTo>
                  <a:lnTo>
                    <a:pt x="12" y="39"/>
                  </a:lnTo>
                  <a:lnTo>
                    <a:pt x="14" y="45"/>
                  </a:lnTo>
                  <a:lnTo>
                    <a:pt x="15" y="52"/>
                  </a:lnTo>
                  <a:lnTo>
                    <a:pt x="17" y="58"/>
                  </a:lnTo>
                  <a:lnTo>
                    <a:pt x="19" y="66"/>
                  </a:lnTo>
                  <a:lnTo>
                    <a:pt x="20" y="72"/>
                  </a:lnTo>
                  <a:lnTo>
                    <a:pt x="22" y="80"/>
                  </a:lnTo>
                  <a:lnTo>
                    <a:pt x="23" y="86"/>
                  </a:lnTo>
                  <a:lnTo>
                    <a:pt x="25" y="94"/>
                  </a:lnTo>
                  <a:lnTo>
                    <a:pt x="27" y="101"/>
                  </a:lnTo>
                  <a:lnTo>
                    <a:pt x="29" y="108"/>
                  </a:lnTo>
                  <a:lnTo>
                    <a:pt x="31" y="115"/>
                  </a:lnTo>
                  <a:lnTo>
                    <a:pt x="33" y="122"/>
                  </a:lnTo>
                  <a:lnTo>
                    <a:pt x="35" y="128"/>
                  </a:lnTo>
                  <a:lnTo>
                    <a:pt x="37" y="135"/>
                  </a:lnTo>
                  <a:lnTo>
                    <a:pt x="39" y="141"/>
                  </a:lnTo>
                  <a:lnTo>
                    <a:pt x="41" y="147"/>
                  </a:lnTo>
                  <a:lnTo>
                    <a:pt x="44" y="153"/>
                  </a:lnTo>
                  <a:lnTo>
                    <a:pt x="47" y="159"/>
                  </a:lnTo>
                  <a:lnTo>
                    <a:pt x="50" y="164"/>
                  </a:lnTo>
                  <a:lnTo>
                    <a:pt x="53" y="169"/>
                  </a:lnTo>
                  <a:lnTo>
                    <a:pt x="56" y="174"/>
                  </a:lnTo>
                  <a:lnTo>
                    <a:pt x="59" y="178"/>
                  </a:lnTo>
                  <a:lnTo>
                    <a:pt x="63" y="182"/>
                  </a:lnTo>
                  <a:lnTo>
                    <a:pt x="67" y="186"/>
                  </a:lnTo>
                  <a:lnTo>
                    <a:pt x="71" y="189"/>
                  </a:lnTo>
                  <a:lnTo>
                    <a:pt x="81" y="196"/>
                  </a:lnTo>
                  <a:lnTo>
                    <a:pt x="87" y="198"/>
                  </a:lnTo>
                  <a:lnTo>
                    <a:pt x="91" y="201"/>
                  </a:lnTo>
                  <a:lnTo>
                    <a:pt x="96" y="203"/>
                  </a:lnTo>
                  <a:lnTo>
                    <a:pt x="101" y="205"/>
                  </a:lnTo>
                  <a:lnTo>
                    <a:pt x="105" y="207"/>
                  </a:lnTo>
                  <a:lnTo>
                    <a:pt x="109" y="208"/>
                  </a:lnTo>
                  <a:lnTo>
                    <a:pt x="113" y="210"/>
                  </a:lnTo>
                  <a:lnTo>
                    <a:pt x="117" y="211"/>
                  </a:lnTo>
                  <a:lnTo>
                    <a:pt x="121" y="212"/>
                  </a:lnTo>
                  <a:lnTo>
                    <a:pt x="125" y="214"/>
                  </a:lnTo>
                  <a:lnTo>
                    <a:pt x="129" y="215"/>
                  </a:lnTo>
                  <a:lnTo>
                    <a:pt x="132" y="216"/>
                  </a:lnTo>
                  <a:lnTo>
                    <a:pt x="135" y="217"/>
                  </a:lnTo>
                  <a:lnTo>
                    <a:pt x="138" y="219"/>
                  </a:lnTo>
                  <a:lnTo>
                    <a:pt x="141" y="220"/>
                  </a:lnTo>
                  <a:lnTo>
                    <a:pt x="143" y="222"/>
                  </a:lnTo>
                  <a:lnTo>
                    <a:pt x="146" y="224"/>
                  </a:lnTo>
                  <a:lnTo>
                    <a:pt x="149" y="226"/>
                  </a:lnTo>
                  <a:lnTo>
                    <a:pt x="151" y="229"/>
                  </a:lnTo>
                  <a:lnTo>
                    <a:pt x="153" y="232"/>
                  </a:lnTo>
                  <a:lnTo>
                    <a:pt x="155" y="234"/>
                  </a:lnTo>
                  <a:lnTo>
                    <a:pt x="157" y="238"/>
                  </a:lnTo>
                  <a:lnTo>
                    <a:pt x="158" y="242"/>
                  </a:lnTo>
                  <a:lnTo>
                    <a:pt x="160" y="246"/>
                  </a:lnTo>
                  <a:lnTo>
                    <a:pt x="161" y="251"/>
                  </a:lnTo>
                  <a:lnTo>
                    <a:pt x="162" y="256"/>
                  </a:lnTo>
                  <a:lnTo>
                    <a:pt x="163" y="262"/>
                  </a:lnTo>
                  <a:lnTo>
                    <a:pt x="164" y="269"/>
                  </a:lnTo>
                  <a:lnTo>
                    <a:pt x="165" y="276"/>
                  </a:lnTo>
                  <a:lnTo>
                    <a:pt x="166" y="284"/>
                  </a:lnTo>
                  <a:lnTo>
                    <a:pt x="167" y="299"/>
                  </a:lnTo>
                  <a:lnTo>
                    <a:pt x="167" y="307"/>
                  </a:lnTo>
                  <a:lnTo>
                    <a:pt x="167" y="314"/>
                  </a:lnTo>
                  <a:lnTo>
                    <a:pt x="167" y="321"/>
                  </a:lnTo>
                  <a:lnTo>
                    <a:pt x="167" y="327"/>
                  </a:lnTo>
                  <a:lnTo>
                    <a:pt x="167" y="334"/>
                  </a:lnTo>
                  <a:lnTo>
                    <a:pt x="167" y="340"/>
                  </a:lnTo>
                  <a:lnTo>
                    <a:pt x="167" y="345"/>
                  </a:lnTo>
                  <a:lnTo>
                    <a:pt x="167" y="351"/>
                  </a:lnTo>
                  <a:lnTo>
                    <a:pt x="167" y="356"/>
                  </a:lnTo>
                  <a:lnTo>
                    <a:pt x="167" y="362"/>
                  </a:lnTo>
                  <a:lnTo>
                    <a:pt x="167" y="367"/>
                  </a:lnTo>
                  <a:lnTo>
                    <a:pt x="167" y="372"/>
                  </a:lnTo>
                  <a:lnTo>
                    <a:pt x="167" y="376"/>
                  </a:lnTo>
                  <a:lnTo>
                    <a:pt x="168" y="381"/>
                  </a:lnTo>
                  <a:lnTo>
                    <a:pt x="169" y="386"/>
                  </a:lnTo>
                  <a:lnTo>
                    <a:pt x="169" y="390"/>
                  </a:lnTo>
                  <a:lnTo>
                    <a:pt x="170" y="395"/>
                  </a:lnTo>
                  <a:lnTo>
                    <a:pt x="172" y="400"/>
                  </a:lnTo>
                  <a:lnTo>
                    <a:pt x="173" y="404"/>
                  </a:lnTo>
                  <a:lnTo>
                    <a:pt x="175" y="409"/>
                  </a:lnTo>
                  <a:lnTo>
                    <a:pt x="177" y="414"/>
                  </a:lnTo>
                  <a:lnTo>
                    <a:pt x="180" y="418"/>
                  </a:lnTo>
                  <a:lnTo>
                    <a:pt x="182" y="423"/>
                  </a:lnTo>
                  <a:lnTo>
                    <a:pt x="185" y="428"/>
                  </a:lnTo>
                  <a:lnTo>
                    <a:pt x="189" y="433"/>
                  </a:lnTo>
                  <a:lnTo>
                    <a:pt x="193" y="438"/>
                  </a:lnTo>
                  <a:lnTo>
                    <a:pt x="197" y="443"/>
                  </a:lnTo>
                  <a:lnTo>
                    <a:pt x="202" y="449"/>
                  </a:lnTo>
                  <a:lnTo>
                    <a:pt x="207" y="454"/>
                  </a:lnTo>
                  <a:lnTo>
                    <a:pt x="213" y="460"/>
                  </a:lnTo>
                  <a:lnTo>
                    <a:pt x="220" y="467"/>
                  </a:lnTo>
                  <a:lnTo>
                    <a:pt x="224" y="470"/>
                  </a:lnTo>
                  <a:lnTo>
                    <a:pt x="227" y="472"/>
                  </a:lnTo>
                  <a:lnTo>
                    <a:pt x="231" y="474"/>
                  </a:lnTo>
                  <a:lnTo>
                    <a:pt x="234" y="476"/>
                  </a:lnTo>
                  <a:lnTo>
                    <a:pt x="237" y="477"/>
                  </a:lnTo>
                  <a:lnTo>
                    <a:pt x="240" y="478"/>
                  </a:lnTo>
                  <a:lnTo>
                    <a:pt x="243" y="480"/>
                  </a:lnTo>
                  <a:lnTo>
                    <a:pt x="245" y="480"/>
                  </a:lnTo>
                  <a:lnTo>
                    <a:pt x="248" y="481"/>
                  </a:lnTo>
                  <a:lnTo>
                    <a:pt x="251" y="482"/>
                  </a:lnTo>
                  <a:lnTo>
                    <a:pt x="253" y="482"/>
                  </a:lnTo>
                  <a:lnTo>
                    <a:pt x="255" y="482"/>
                  </a:lnTo>
                  <a:lnTo>
                    <a:pt x="257" y="483"/>
                  </a:lnTo>
                  <a:lnTo>
                    <a:pt x="259" y="484"/>
                  </a:lnTo>
                  <a:lnTo>
                    <a:pt x="261" y="484"/>
                  </a:lnTo>
                  <a:lnTo>
                    <a:pt x="262" y="485"/>
                  </a:lnTo>
                  <a:lnTo>
                    <a:pt x="264" y="486"/>
                  </a:lnTo>
                  <a:lnTo>
                    <a:pt x="265" y="487"/>
                  </a:lnTo>
                  <a:lnTo>
                    <a:pt x="267" y="488"/>
                  </a:lnTo>
                  <a:lnTo>
                    <a:pt x="268" y="490"/>
                  </a:lnTo>
                  <a:lnTo>
                    <a:pt x="269" y="492"/>
                  </a:lnTo>
                  <a:lnTo>
                    <a:pt x="270" y="494"/>
                  </a:lnTo>
                  <a:lnTo>
                    <a:pt x="270" y="497"/>
                  </a:lnTo>
                  <a:lnTo>
                    <a:pt x="271" y="500"/>
                  </a:lnTo>
                  <a:lnTo>
                    <a:pt x="271" y="504"/>
                  </a:lnTo>
                  <a:lnTo>
                    <a:pt x="272" y="508"/>
                  </a:lnTo>
                  <a:lnTo>
                    <a:pt x="272" y="513"/>
                  </a:lnTo>
                  <a:lnTo>
                    <a:pt x="272" y="518"/>
                  </a:lnTo>
                  <a:lnTo>
                    <a:pt x="272" y="524"/>
                  </a:lnTo>
                  <a:lnTo>
                    <a:pt x="272" y="531"/>
                  </a:lnTo>
                  <a:lnTo>
                    <a:pt x="271" y="546"/>
                  </a:lnTo>
                  <a:lnTo>
                    <a:pt x="270" y="553"/>
                  </a:lnTo>
                  <a:lnTo>
                    <a:pt x="269" y="560"/>
                  </a:lnTo>
                  <a:lnTo>
                    <a:pt x="267" y="568"/>
                  </a:lnTo>
                  <a:lnTo>
                    <a:pt x="266" y="575"/>
                  </a:lnTo>
                  <a:lnTo>
                    <a:pt x="264" y="582"/>
                  </a:lnTo>
                  <a:lnTo>
                    <a:pt x="262" y="589"/>
                  </a:lnTo>
                  <a:lnTo>
                    <a:pt x="260" y="596"/>
                  </a:lnTo>
                  <a:lnTo>
                    <a:pt x="258" y="603"/>
                  </a:lnTo>
                  <a:lnTo>
                    <a:pt x="255" y="610"/>
                  </a:lnTo>
                  <a:lnTo>
                    <a:pt x="253" y="617"/>
                  </a:lnTo>
                  <a:lnTo>
                    <a:pt x="251" y="624"/>
                  </a:lnTo>
                  <a:lnTo>
                    <a:pt x="249" y="631"/>
                  </a:lnTo>
                  <a:lnTo>
                    <a:pt x="247" y="638"/>
                  </a:lnTo>
                  <a:lnTo>
                    <a:pt x="245" y="645"/>
                  </a:lnTo>
                  <a:lnTo>
                    <a:pt x="242" y="652"/>
                  </a:lnTo>
                  <a:lnTo>
                    <a:pt x="240" y="659"/>
                  </a:lnTo>
                  <a:lnTo>
                    <a:pt x="239" y="666"/>
                  </a:lnTo>
                  <a:lnTo>
                    <a:pt x="237" y="673"/>
                  </a:lnTo>
                  <a:lnTo>
                    <a:pt x="235" y="680"/>
                  </a:lnTo>
                  <a:lnTo>
                    <a:pt x="234" y="688"/>
                  </a:lnTo>
                  <a:lnTo>
                    <a:pt x="233" y="695"/>
                  </a:lnTo>
                  <a:lnTo>
                    <a:pt x="232" y="703"/>
                  </a:lnTo>
                  <a:lnTo>
                    <a:pt x="231" y="710"/>
                  </a:lnTo>
                  <a:lnTo>
                    <a:pt x="231" y="718"/>
                  </a:lnTo>
                  <a:lnTo>
                    <a:pt x="231" y="726"/>
                  </a:lnTo>
                  <a:lnTo>
                    <a:pt x="231" y="734"/>
                  </a:lnTo>
                  <a:lnTo>
                    <a:pt x="232" y="742"/>
                  </a:lnTo>
                  <a:lnTo>
                    <a:pt x="233" y="750"/>
                  </a:lnTo>
                  <a:lnTo>
                    <a:pt x="235" y="758"/>
                  </a:lnTo>
                  <a:lnTo>
                    <a:pt x="237" y="76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0" name="Freeform 32"/>
            <p:cNvSpPr>
              <a:spLocks/>
            </p:cNvSpPr>
            <p:nvPr/>
          </p:nvSpPr>
          <p:spPr bwMode="auto">
            <a:xfrm>
              <a:off x="970" y="1651"/>
              <a:ext cx="557" cy="424"/>
            </a:xfrm>
            <a:custGeom>
              <a:avLst/>
              <a:gdLst/>
              <a:ahLst/>
              <a:cxnLst>
                <a:cxn ang="0">
                  <a:pos x="17" y="3"/>
                </a:cxn>
                <a:cxn ang="0">
                  <a:pos x="35" y="0"/>
                </a:cxn>
                <a:cxn ang="0">
                  <a:pos x="55" y="1"/>
                </a:cxn>
                <a:cxn ang="0">
                  <a:pos x="75" y="6"/>
                </a:cxn>
                <a:cxn ang="0">
                  <a:pos x="96" y="13"/>
                </a:cxn>
                <a:cxn ang="0">
                  <a:pos x="116" y="23"/>
                </a:cxn>
                <a:cxn ang="0">
                  <a:pos x="137" y="34"/>
                </a:cxn>
                <a:cxn ang="0">
                  <a:pos x="157" y="48"/>
                </a:cxn>
                <a:cxn ang="0">
                  <a:pos x="176" y="62"/>
                </a:cxn>
                <a:cxn ang="0">
                  <a:pos x="194" y="77"/>
                </a:cxn>
                <a:cxn ang="0">
                  <a:pos x="210" y="93"/>
                </a:cxn>
                <a:cxn ang="0">
                  <a:pos x="225" y="109"/>
                </a:cxn>
                <a:cxn ang="0">
                  <a:pos x="237" y="124"/>
                </a:cxn>
                <a:cxn ang="0">
                  <a:pos x="248" y="138"/>
                </a:cxn>
                <a:cxn ang="0">
                  <a:pos x="255" y="151"/>
                </a:cxn>
                <a:cxn ang="0">
                  <a:pos x="260" y="163"/>
                </a:cxn>
                <a:cxn ang="0">
                  <a:pos x="273" y="197"/>
                </a:cxn>
                <a:cxn ang="0">
                  <a:pos x="286" y="215"/>
                </a:cxn>
                <a:cxn ang="0">
                  <a:pos x="300" y="230"/>
                </a:cxn>
                <a:cxn ang="0">
                  <a:pos x="315" y="243"/>
                </a:cxn>
                <a:cxn ang="0">
                  <a:pos x="332" y="255"/>
                </a:cxn>
                <a:cxn ang="0">
                  <a:pos x="350" y="264"/>
                </a:cxn>
                <a:cxn ang="0">
                  <a:pos x="370" y="273"/>
                </a:cxn>
                <a:cxn ang="0">
                  <a:pos x="389" y="281"/>
                </a:cxn>
                <a:cxn ang="0">
                  <a:pos x="409" y="289"/>
                </a:cxn>
                <a:cxn ang="0">
                  <a:pos x="428" y="298"/>
                </a:cxn>
                <a:cxn ang="0">
                  <a:pos x="448" y="308"/>
                </a:cxn>
                <a:cxn ang="0">
                  <a:pos x="466" y="319"/>
                </a:cxn>
                <a:cxn ang="0">
                  <a:pos x="483" y="331"/>
                </a:cxn>
                <a:cxn ang="0">
                  <a:pos x="499" y="347"/>
                </a:cxn>
                <a:cxn ang="0">
                  <a:pos x="514" y="365"/>
                </a:cxn>
                <a:cxn ang="0">
                  <a:pos x="522" y="378"/>
                </a:cxn>
                <a:cxn ang="0">
                  <a:pos x="524" y="381"/>
                </a:cxn>
                <a:cxn ang="0">
                  <a:pos x="526" y="385"/>
                </a:cxn>
                <a:cxn ang="0">
                  <a:pos x="528" y="388"/>
                </a:cxn>
                <a:cxn ang="0">
                  <a:pos x="530" y="391"/>
                </a:cxn>
                <a:cxn ang="0">
                  <a:pos x="532" y="394"/>
                </a:cxn>
                <a:cxn ang="0">
                  <a:pos x="534" y="397"/>
                </a:cxn>
                <a:cxn ang="0">
                  <a:pos x="536" y="400"/>
                </a:cxn>
                <a:cxn ang="0">
                  <a:pos x="538" y="403"/>
                </a:cxn>
                <a:cxn ang="0">
                  <a:pos x="541" y="406"/>
                </a:cxn>
                <a:cxn ang="0">
                  <a:pos x="543" y="409"/>
                </a:cxn>
                <a:cxn ang="0">
                  <a:pos x="546" y="412"/>
                </a:cxn>
                <a:cxn ang="0">
                  <a:pos x="548" y="415"/>
                </a:cxn>
                <a:cxn ang="0">
                  <a:pos x="550" y="417"/>
                </a:cxn>
                <a:cxn ang="0">
                  <a:pos x="553" y="420"/>
                </a:cxn>
                <a:cxn ang="0">
                  <a:pos x="556" y="423"/>
                </a:cxn>
              </a:cxnLst>
              <a:rect l="0" t="0" r="r" b="b"/>
              <a:pathLst>
                <a:path w="557" h="424">
                  <a:moveTo>
                    <a:pt x="0" y="9"/>
                  </a:moveTo>
                  <a:lnTo>
                    <a:pt x="17" y="3"/>
                  </a:lnTo>
                  <a:lnTo>
                    <a:pt x="26" y="1"/>
                  </a:lnTo>
                  <a:lnTo>
                    <a:pt x="35" y="0"/>
                  </a:lnTo>
                  <a:lnTo>
                    <a:pt x="45" y="1"/>
                  </a:lnTo>
                  <a:lnTo>
                    <a:pt x="55" y="1"/>
                  </a:lnTo>
                  <a:lnTo>
                    <a:pt x="65" y="3"/>
                  </a:lnTo>
                  <a:lnTo>
                    <a:pt x="75" y="6"/>
                  </a:lnTo>
                  <a:lnTo>
                    <a:pt x="85" y="9"/>
                  </a:lnTo>
                  <a:lnTo>
                    <a:pt x="96" y="13"/>
                  </a:lnTo>
                  <a:lnTo>
                    <a:pt x="106" y="18"/>
                  </a:lnTo>
                  <a:lnTo>
                    <a:pt x="116" y="23"/>
                  </a:lnTo>
                  <a:lnTo>
                    <a:pt x="127" y="28"/>
                  </a:lnTo>
                  <a:lnTo>
                    <a:pt x="137" y="34"/>
                  </a:lnTo>
                  <a:lnTo>
                    <a:pt x="147" y="41"/>
                  </a:lnTo>
                  <a:lnTo>
                    <a:pt x="157" y="48"/>
                  </a:lnTo>
                  <a:lnTo>
                    <a:pt x="166" y="55"/>
                  </a:lnTo>
                  <a:lnTo>
                    <a:pt x="176" y="62"/>
                  </a:lnTo>
                  <a:lnTo>
                    <a:pt x="185" y="69"/>
                  </a:lnTo>
                  <a:lnTo>
                    <a:pt x="194" y="77"/>
                  </a:lnTo>
                  <a:lnTo>
                    <a:pt x="202" y="85"/>
                  </a:lnTo>
                  <a:lnTo>
                    <a:pt x="210" y="93"/>
                  </a:lnTo>
                  <a:lnTo>
                    <a:pt x="218" y="101"/>
                  </a:lnTo>
                  <a:lnTo>
                    <a:pt x="225" y="109"/>
                  </a:lnTo>
                  <a:lnTo>
                    <a:pt x="231" y="116"/>
                  </a:lnTo>
                  <a:lnTo>
                    <a:pt x="237" y="124"/>
                  </a:lnTo>
                  <a:lnTo>
                    <a:pt x="243" y="131"/>
                  </a:lnTo>
                  <a:lnTo>
                    <a:pt x="248" y="138"/>
                  </a:lnTo>
                  <a:lnTo>
                    <a:pt x="252" y="145"/>
                  </a:lnTo>
                  <a:lnTo>
                    <a:pt x="255" y="151"/>
                  </a:lnTo>
                  <a:lnTo>
                    <a:pt x="258" y="157"/>
                  </a:lnTo>
                  <a:lnTo>
                    <a:pt x="260" y="163"/>
                  </a:lnTo>
                  <a:lnTo>
                    <a:pt x="268" y="186"/>
                  </a:lnTo>
                  <a:lnTo>
                    <a:pt x="273" y="197"/>
                  </a:lnTo>
                  <a:lnTo>
                    <a:pt x="279" y="206"/>
                  </a:lnTo>
                  <a:lnTo>
                    <a:pt x="286" y="215"/>
                  </a:lnTo>
                  <a:lnTo>
                    <a:pt x="292" y="223"/>
                  </a:lnTo>
                  <a:lnTo>
                    <a:pt x="300" y="230"/>
                  </a:lnTo>
                  <a:lnTo>
                    <a:pt x="307" y="237"/>
                  </a:lnTo>
                  <a:lnTo>
                    <a:pt x="315" y="243"/>
                  </a:lnTo>
                  <a:lnTo>
                    <a:pt x="324" y="249"/>
                  </a:lnTo>
                  <a:lnTo>
                    <a:pt x="332" y="255"/>
                  </a:lnTo>
                  <a:lnTo>
                    <a:pt x="341" y="259"/>
                  </a:lnTo>
                  <a:lnTo>
                    <a:pt x="350" y="264"/>
                  </a:lnTo>
                  <a:lnTo>
                    <a:pt x="360" y="269"/>
                  </a:lnTo>
                  <a:lnTo>
                    <a:pt x="370" y="273"/>
                  </a:lnTo>
                  <a:lnTo>
                    <a:pt x="379" y="277"/>
                  </a:lnTo>
                  <a:lnTo>
                    <a:pt x="389" y="281"/>
                  </a:lnTo>
                  <a:lnTo>
                    <a:pt x="399" y="285"/>
                  </a:lnTo>
                  <a:lnTo>
                    <a:pt x="409" y="289"/>
                  </a:lnTo>
                  <a:lnTo>
                    <a:pt x="419" y="294"/>
                  </a:lnTo>
                  <a:lnTo>
                    <a:pt x="428" y="298"/>
                  </a:lnTo>
                  <a:lnTo>
                    <a:pt x="438" y="303"/>
                  </a:lnTo>
                  <a:lnTo>
                    <a:pt x="448" y="308"/>
                  </a:lnTo>
                  <a:lnTo>
                    <a:pt x="457" y="313"/>
                  </a:lnTo>
                  <a:lnTo>
                    <a:pt x="466" y="319"/>
                  </a:lnTo>
                  <a:lnTo>
                    <a:pt x="475" y="325"/>
                  </a:lnTo>
                  <a:lnTo>
                    <a:pt x="483" y="331"/>
                  </a:lnTo>
                  <a:lnTo>
                    <a:pt x="492" y="339"/>
                  </a:lnTo>
                  <a:lnTo>
                    <a:pt x="499" y="347"/>
                  </a:lnTo>
                  <a:lnTo>
                    <a:pt x="507" y="355"/>
                  </a:lnTo>
                  <a:lnTo>
                    <a:pt x="514" y="365"/>
                  </a:lnTo>
                  <a:lnTo>
                    <a:pt x="520" y="375"/>
                  </a:lnTo>
                  <a:lnTo>
                    <a:pt x="522" y="378"/>
                  </a:lnTo>
                  <a:lnTo>
                    <a:pt x="523" y="380"/>
                  </a:lnTo>
                  <a:lnTo>
                    <a:pt x="524" y="381"/>
                  </a:lnTo>
                  <a:lnTo>
                    <a:pt x="525" y="383"/>
                  </a:lnTo>
                  <a:lnTo>
                    <a:pt x="526" y="385"/>
                  </a:lnTo>
                  <a:lnTo>
                    <a:pt x="527" y="386"/>
                  </a:lnTo>
                  <a:lnTo>
                    <a:pt x="528" y="388"/>
                  </a:lnTo>
                  <a:lnTo>
                    <a:pt x="529" y="389"/>
                  </a:lnTo>
                  <a:lnTo>
                    <a:pt x="530" y="391"/>
                  </a:lnTo>
                  <a:lnTo>
                    <a:pt x="531" y="393"/>
                  </a:lnTo>
                  <a:lnTo>
                    <a:pt x="532" y="394"/>
                  </a:lnTo>
                  <a:lnTo>
                    <a:pt x="533" y="396"/>
                  </a:lnTo>
                  <a:lnTo>
                    <a:pt x="534" y="397"/>
                  </a:lnTo>
                  <a:lnTo>
                    <a:pt x="535" y="399"/>
                  </a:lnTo>
                  <a:lnTo>
                    <a:pt x="536" y="400"/>
                  </a:lnTo>
                  <a:lnTo>
                    <a:pt x="537" y="402"/>
                  </a:lnTo>
                  <a:lnTo>
                    <a:pt x="538" y="403"/>
                  </a:lnTo>
                  <a:lnTo>
                    <a:pt x="540" y="405"/>
                  </a:lnTo>
                  <a:lnTo>
                    <a:pt x="541" y="406"/>
                  </a:lnTo>
                  <a:lnTo>
                    <a:pt x="542" y="408"/>
                  </a:lnTo>
                  <a:lnTo>
                    <a:pt x="543" y="409"/>
                  </a:lnTo>
                  <a:lnTo>
                    <a:pt x="544" y="411"/>
                  </a:lnTo>
                  <a:lnTo>
                    <a:pt x="546" y="412"/>
                  </a:lnTo>
                  <a:lnTo>
                    <a:pt x="547" y="413"/>
                  </a:lnTo>
                  <a:lnTo>
                    <a:pt x="548" y="415"/>
                  </a:lnTo>
                  <a:lnTo>
                    <a:pt x="549" y="416"/>
                  </a:lnTo>
                  <a:lnTo>
                    <a:pt x="550" y="417"/>
                  </a:lnTo>
                  <a:lnTo>
                    <a:pt x="552" y="419"/>
                  </a:lnTo>
                  <a:lnTo>
                    <a:pt x="553" y="420"/>
                  </a:lnTo>
                  <a:lnTo>
                    <a:pt x="554" y="421"/>
                  </a:lnTo>
                  <a:lnTo>
                    <a:pt x="556" y="423"/>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1" name="Freeform 33"/>
            <p:cNvSpPr>
              <a:spLocks/>
            </p:cNvSpPr>
            <p:nvPr/>
          </p:nvSpPr>
          <p:spPr bwMode="auto">
            <a:xfrm>
              <a:off x="4165" y="3560"/>
              <a:ext cx="167" cy="237"/>
            </a:xfrm>
            <a:custGeom>
              <a:avLst/>
              <a:gdLst/>
              <a:ahLst/>
              <a:cxnLst>
                <a:cxn ang="0">
                  <a:pos x="166" y="0"/>
                </a:cxn>
                <a:cxn ang="0">
                  <a:pos x="145" y="2"/>
                </a:cxn>
                <a:cxn ang="0">
                  <a:pos x="135" y="4"/>
                </a:cxn>
                <a:cxn ang="0">
                  <a:pos x="126" y="7"/>
                </a:cxn>
                <a:cxn ang="0">
                  <a:pos x="118" y="11"/>
                </a:cxn>
                <a:cxn ang="0">
                  <a:pos x="111" y="15"/>
                </a:cxn>
                <a:cxn ang="0">
                  <a:pos x="103" y="20"/>
                </a:cxn>
                <a:cxn ang="0">
                  <a:pos x="97" y="26"/>
                </a:cxn>
                <a:cxn ang="0">
                  <a:pos x="91" y="33"/>
                </a:cxn>
                <a:cxn ang="0">
                  <a:pos x="86" y="40"/>
                </a:cxn>
                <a:cxn ang="0">
                  <a:pos x="81" y="48"/>
                </a:cxn>
                <a:cxn ang="0">
                  <a:pos x="76" y="56"/>
                </a:cxn>
                <a:cxn ang="0">
                  <a:pos x="71" y="64"/>
                </a:cxn>
                <a:cxn ang="0">
                  <a:pos x="67" y="72"/>
                </a:cxn>
                <a:cxn ang="0">
                  <a:pos x="63" y="82"/>
                </a:cxn>
                <a:cxn ang="0">
                  <a:pos x="60" y="91"/>
                </a:cxn>
                <a:cxn ang="0">
                  <a:pos x="56" y="100"/>
                </a:cxn>
                <a:cxn ang="0">
                  <a:pos x="53" y="110"/>
                </a:cxn>
                <a:cxn ang="0">
                  <a:pos x="50" y="120"/>
                </a:cxn>
                <a:cxn ang="0">
                  <a:pos x="47" y="130"/>
                </a:cxn>
                <a:cxn ang="0">
                  <a:pos x="43" y="139"/>
                </a:cxn>
                <a:cxn ang="0">
                  <a:pos x="41" y="149"/>
                </a:cxn>
                <a:cxn ang="0">
                  <a:pos x="37" y="159"/>
                </a:cxn>
                <a:cxn ang="0">
                  <a:pos x="34" y="169"/>
                </a:cxn>
                <a:cxn ang="0">
                  <a:pos x="31" y="178"/>
                </a:cxn>
                <a:cxn ang="0">
                  <a:pos x="27" y="187"/>
                </a:cxn>
                <a:cxn ang="0">
                  <a:pos x="23" y="196"/>
                </a:cxn>
                <a:cxn ang="0">
                  <a:pos x="19" y="205"/>
                </a:cxn>
                <a:cxn ang="0">
                  <a:pos x="15" y="213"/>
                </a:cxn>
                <a:cxn ang="0">
                  <a:pos x="10" y="221"/>
                </a:cxn>
                <a:cxn ang="0">
                  <a:pos x="5" y="229"/>
                </a:cxn>
                <a:cxn ang="0">
                  <a:pos x="0" y="236"/>
                </a:cxn>
              </a:cxnLst>
              <a:rect l="0" t="0" r="r" b="b"/>
              <a:pathLst>
                <a:path w="167" h="237">
                  <a:moveTo>
                    <a:pt x="166" y="0"/>
                  </a:moveTo>
                  <a:lnTo>
                    <a:pt x="145" y="2"/>
                  </a:lnTo>
                  <a:lnTo>
                    <a:pt x="135" y="4"/>
                  </a:lnTo>
                  <a:lnTo>
                    <a:pt x="126" y="7"/>
                  </a:lnTo>
                  <a:lnTo>
                    <a:pt x="118" y="11"/>
                  </a:lnTo>
                  <a:lnTo>
                    <a:pt x="111" y="15"/>
                  </a:lnTo>
                  <a:lnTo>
                    <a:pt x="103" y="20"/>
                  </a:lnTo>
                  <a:lnTo>
                    <a:pt x="97" y="26"/>
                  </a:lnTo>
                  <a:lnTo>
                    <a:pt x="91" y="33"/>
                  </a:lnTo>
                  <a:lnTo>
                    <a:pt x="86" y="40"/>
                  </a:lnTo>
                  <a:lnTo>
                    <a:pt x="81" y="48"/>
                  </a:lnTo>
                  <a:lnTo>
                    <a:pt x="76" y="56"/>
                  </a:lnTo>
                  <a:lnTo>
                    <a:pt x="71" y="64"/>
                  </a:lnTo>
                  <a:lnTo>
                    <a:pt x="67" y="72"/>
                  </a:lnTo>
                  <a:lnTo>
                    <a:pt x="63" y="82"/>
                  </a:lnTo>
                  <a:lnTo>
                    <a:pt x="60" y="91"/>
                  </a:lnTo>
                  <a:lnTo>
                    <a:pt x="56" y="100"/>
                  </a:lnTo>
                  <a:lnTo>
                    <a:pt x="53" y="110"/>
                  </a:lnTo>
                  <a:lnTo>
                    <a:pt x="50" y="120"/>
                  </a:lnTo>
                  <a:lnTo>
                    <a:pt x="47" y="130"/>
                  </a:lnTo>
                  <a:lnTo>
                    <a:pt x="43" y="139"/>
                  </a:lnTo>
                  <a:lnTo>
                    <a:pt x="41" y="149"/>
                  </a:lnTo>
                  <a:lnTo>
                    <a:pt x="37" y="159"/>
                  </a:lnTo>
                  <a:lnTo>
                    <a:pt x="34" y="169"/>
                  </a:lnTo>
                  <a:lnTo>
                    <a:pt x="31" y="178"/>
                  </a:lnTo>
                  <a:lnTo>
                    <a:pt x="27" y="187"/>
                  </a:lnTo>
                  <a:lnTo>
                    <a:pt x="23" y="196"/>
                  </a:lnTo>
                  <a:lnTo>
                    <a:pt x="19" y="205"/>
                  </a:lnTo>
                  <a:lnTo>
                    <a:pt x="15" y="213"/>
                  </a:lnTo>
                  <a:lnTo>
                    <a:pt x="10" y="221"/>
                  </a:lnTo>
                  <a:lnTo>
                    <a:pt x="5" y="229"/>
                  </a:lnTo>
                  <a:lnTo>
                    <a:pt x="0" y="23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2" name="Freeform 34"/>
            <p:cNvSpPr>
              <a:spLocks/>
            </p:cNvSpPr>
            <p:nvPr/>
          </p:nvSpPr>
          <p:spPr bwMode="auto">
            <a:xfrm>
              <a:off x="3372" y="2896"/>
              <a:ext cx="427" cy="87"/>
            </a:xfrm>
            <a:custGeom>
              <a:avLst/>
              <a:gdLst/>
              <a:ahLst/>
              <a:cxnLst>
                <a:cxn ang="0">
                  <a:pos x="0" y="3"/>
                </a:cxn>
                <a:cxn ang="0">
                  <a:pos x="26" y="0"/>
                </a:cxn>
                <a:cxn ang="0">
                  <a:pos x="39" y="0"/>
                </a:cxn>
                <a:cxn ang="0">
                  <a:pos x="52" y="0"/>
                </a:cxn>
                <a:cxn ang="0">
                  <a:pos x="65" y="1"/>
                </a:cxn>
                <a:cxn ang="0">
                  <a:pos x="78" y="2"/>
                </a:cxn>
                <a:cxn ang="0">
                  <a:pos x="92" y="4"/>
                </a:cxn>
                <a:cxn ang="0">
                  <a:pos x="105" y="6"/>
                </a:cxn>
                <a:cxn ang="0">
                  <a:pos x="118" y="9"/>
                </a:cxn>
                <a:cxn ang="0">
                  <a:pos x="132" y="12"/>
                </a:cxn>
                <a:cxn ang="0">
                  <a:pos x="145" y="15"/>
                </a:cxn>
                <a:cxn ang="0">
                  <a:pos x="158" y="19"/>
                </a:cxn>
                <a:cxn ang="0">
                  <a:pos x="171" y="23"/>
                </a:cxn>
                <a:cxn ang="0">
                  <a:pos x="185" y="27"/>
                </a:cxn>
                <a:cxn ang="0">
                  <a:pos x="198" y="31"/>
                </a:cxn>
                <a:cxn ang="0">
                  <a:pos x="212" y="36"/>
                </a:cxn>
                <a:cxn ang="0">
                  <a:pos x="225" y="40"/>
                </a:cxn>
                <a:cxn ang="0">
                  <a:pos x="238" y="45"/>
                </a:cxn>
                <a:cxn ang="0">
                  <a:pos x="252" y="49"/>
                </a:cxn>
                <a:cxn ang="0">
                  <a:pos x="265" y="54"/>
                </a:cxn>
                <a:cxn ang="0">
                  <a:pos x="278" y="58"/>
                </a:cxn>
                <a:cxn ang="0">
                  <a:pos x="292" y="62"/>
                </a:cxn>
                <a:cxn ang="0">
                  <a:pos x="305" y="66"/>
                </a:cxn>
                <a:cxn ang="0">
                  <a:pos x="318" y="70"/>
                </a:cxn>
                <a:cxn ang="0">
                  <a:pos x="332" y="73"/>
                </a:cxn>
                <a:cxn ang="0">
                  <a:pos x="345" y="76"/>
                </a:cxn>
                <a:cxn ang="0">
                  <a:pos x="359" y="79"/>
                </a:cxn>
                <a:cxn ang="0">
                  <a:pos x="372" y="81"/>
                </a:cxn>
                <a:cxn ang="0">
                  <a:pos x="386" y="83"/>
                </a:cxn>
                <a:cxn ang="0">
                  <a:pos x="399" y="85"/>
                </a:cxn>
                <a:cxn ang="0">
                  <a:pos x="412" y="86"/>
                </a:cxn>
                <a:cxn ang="0">
                  <a:pos x="426" y="86"/>
                </a:cxn>
              </a:cxnLst>
              <a:rect l="0" t="0" r="r" b="b"/>
              <a:pathLst>
                <a:path w="427" h="87">
                  <a:moveTo>
                    <a:pt x="0" y="3"/>
                  </a:moveTo>
                  <a:lnTo>
                    <a:pt x="26" y="0"/>
                  </a:lnTo>
                  <a:lnTo>
                    <a:pt x="39" y="0"/>
                  </a:lnTo>
                  <a:lnTo>
                    <a:pt x="52" y="0"/>
                  </a:lnTo>
                  <a:lnTo>
                    <a:pt x="65" y="1"/>
                  </a:lnTo>
                  <a:lnTo>
                    <a:pt x="78" y="2"/>
                  </a:lnTo>
                  <a:lnTo>
                    <a:pt x="92" y="4"/>
                  </a:lnTo>
                  <a:lnTo>
                    <a:pt x="105" y="6"/>
                  </a:lnTo>
                  <a:lnTo>
                    <a:pt x="118" y="9"/>
                  </a:lnTo>
                  <a:lnTo>
                    <a:pt x="132" y="12"/>
                  </a:lnTo>
                  <a:lnTo>
                    <a:pt x="145" y="15"/>
                  </a:lnTo>
                  <a:lnTo>
                    <a:pt x="158" y="19"/>
                  </a:lnTo>
                  <a:lnTo>
                    <a:pt x="171" y="23"/>
                  </a:lnTo>
                  <a:lnTo>
                    <a:pt x="185" y="27"/>
                  </a:lnTo>
                  <a:lnTo>
                    <a:pt x="198" y="31"/>
                  </a:lnTo>
                  <a:lnTo>
                    <a:pt x="212" y="36"/>
                  </a:lnTo>
                  <a:lnTo>
                    <a:pt x="225" y="40"/>
                  </a:lnTo>
                  <a:lnTo>
                    <a:pt x="238" y="45"/>
                  </a:lnTo>
                  <a:lnTo>
                    <a:pt x="252" y="49"/>
                  </a:lnTo>
                  <a:lnTo>
                    <a:pt x="265" y="54"/>
                  </a:lnTo>
                  <a:lnTo>
                    <a:pt x="278" y="58"/>
                  </a:lnTo>
                  <a:lnTo>
                    <a:pt x="292" y="62"/>
                  </a:lnTo>
                  <a:lnTo>
                    <a:pt x="305" y="66"/>
                  </a:lnTo>
                  <a:lnTo>
                    <a:pt x="318" y="70"/>
                  </a:lnTo>
                  <a:lnTo>
                    <a:pt x="332" y="73"/>
                  </a:lnTo>
                  <a:lnTo>
                    <a:pt x="345" y="76"/>
                  </a:lnTo>
                  <a:lnTo>
                    <a:pt x="359" y="79"/>
                  </a:lnTo>
                  <a:lnTo>
                    <a:pt x="372" y="81"/>
                  </a:lnTo>
                  <a:lnTo>
                    <a:pt x="386" y="83"/>
                  </a:lnTo>
                  <a:lnTo>
                    <a:pt x="399" y="85"/>
                  </a:lnTo>
                  <a:lnTo>
                    <a:pt x="412" y="86"/>
                  </a:lnTo>
                  <a:lnTo>
                    <a:pt x="426" y="8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3" name="Line 35"/>
            <p:cNvSpPr>
              <a:spLocks noChangeShapeType="1"/>
            </p:cNvSpPr>
            <p:nvPr/>
          </p:nvSpPr>
          <p:spPr bwMode="auto">
            <a:xfrm flipV="1">
              <a:off x="3467" y="2770"/>
              <a:ext cx="47" cy="11"/>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244" name="Freeform 36"/>
            <p:cNvSpPr>
              <a:spLocks/>
            </p:cNvSpPr>
            <p:nvPr/>
          </p:nvSpPr>
          <p:spPr bwMode="auto">
            <a:xfrm>
              <a:off x="1194" y="1047"/>
              <a:ext cx="547" cy="485"/>
            </a:xfrm>
            <a:custGeom>
              <a:avLst/>
              <a:gdLst/>
              <a:ahLst/>
              <a:cxnLst>
                <a:cxn ang="0">
                  <a:pos x="13" y="473"/>
                </a:cxn>
                <a:cxn ang="0">
                  <a:pos x="26" y="463"/>
                </a:cxn>
                <a:cxn ang="0">
                  <a:pos x="40" y="454"/>
                </a:cxn>
                <a:cxn ang="0">
                  <a:pos x="52" y="445"/>
                </a:cxn>
                <a:cxn ang="0">
                  <a:pos x="65" y="437"/>
                </a:cxn>
                <a:cxn ang="0">
                  <a:pos x="77" y="429"/>
                </a:cxn>
                <a:cxn ang="0">
                  <a:pos x="89" y="420"/>
                </a:cxn>
                <a:cxn ang="0">
                  <a:pos x="100" y="411"/>
                </a:cxn>
                <a:cxn ang="0">
                  <a:pos x="111" y="401"/>
                </a:cxn>
                <a:cxn ang="0">
                  <a:pos x="122" y="391"/>
                </a:cxn>
                <a:cxn ang="0">
                  <a:pos x="131" y="380"/>
                </a:cxn>
                <a:cxn ang="0">
                  <a:pos x="140" y="368"/>
                </a:cxn>
                <a:cxn ang="0">
                  <a:pos x="148" y="355"/>
                </a:cxn>
                <a:cxn ang="0">
                  <a:pos x="155" y="341"/>
                </a:cxn>
                <a:cxn ang="0">
                  <a:pos x="161" y="324"/>
                </a:cxn>
                <a:cxn ang="0">
                  <a:pos x="166" y="307"/>
                </a:cxn>
                <a:cxn ang="0">
                  <a:pos x="170" y="288"/>
                </a:cxn>
                <a:cxn ang="0">
                  <a:pos x="173" y="278"/>
                </a:cxn>
                <a:cxn ang="0">
                  <a:pos x="176" y="268"/>
                </a:cxn>
                <a:cxn ang="0">
                  <a:pos x="179" y="260"/>
                </a:cxn>
                <a:cxn ang="0">
                  <a:pos x="182" y="253"/>
                </a:cxn>
                <a:cxn ang="0">
                  <a:pos x="185" y="246"/>
                </a:cxn>
                <a:cxn ang="0">
                  <a:pos x="188" y="240"/>
                </a:cxn>
                <a:cxn ang="0">
                  <a:pos x="192" y="234"/>
                </a:cxn>
                <a:cxn ang="0">
                  <a:pos x="197" y="229"/>
                </a:cxn>
                <a:cxn ang="0">
                  <a:pos x="202" y="225"/>
                </a:cxn>
                <a:cxn ang="0">
                  <a:pos x="209" y="220"/>
                </a:cxn>
                <a:cxn ang="0">
                  <a:pos x="216" y="216"/>
                </a:cxn>
                <a:cxn ang="0">
                  <a:pos x="224" y="212"/>
                </a:cxn>
                <a:cxn ang="0">
                  <a:pos x="233" y="207"/>
                </a:cxn>
                <a:cxn ang="0">
                  <a:pos x="243" y="203"/>
                </a:cxn>
                <a:cxn ang="0">
                  <a:pos x="266" y="194"/>
                </a:cxn>
                <a:cxn ang="0">
                  <a:pos x="284" y="188"/>
                </a:cxn>
                <a:cxn ang="0">
                  <a:pos x="302" y="182"/>
                </a:cxn>
                <a:cxn ang="0">
                  <a:pos x="321" y="177"/>
                </a:cxn>
                <a:cxn ang="0">
                  <a:pos x="340" y="171"/>
                </a:cxn>
                <a:cxn ang="0">
                  <a:pos x="360" y="166"/>
                </a:cxn>
                <a:cxn ang="0">
                  <a:pos x="379" y="161"/>
                </a:cxn>
                <a:cxn ang="0">
                  <a:pos x="399" y="155"/>
                </a:cxn>
                <a:cxn ang="0">
                  <a:pos x="418" y="149"/>
                </a:cxn>
                <a:cxn ang="0">
                  <a:pos x="437" y="143"/>
                </a:cxn>
                <a:cxn ang="0">
                  <a:pos x="455" y="135"/>
                </a:cxn>
                <a:cxn ang="0">
                  <a:pos x="472" y="127"/>
                </a:cxn>
                <a:cxn ang="0">
                  <a:pos x="489" y="118"/>
                </a:cxn>
                <a:cxn ang="0">
                  <a:pos x="505" y="107"/>
                </a:cxn>
                <a:cxn ang="0">
                  <a:pos x="520" y="96"/>
                </a:cxn>
                <a:cxn ang="0">
                  <a:pos x="533" y="83"/>
                </a:cxn>
                <a:cxn ang="0">
                  <a:pos x="539" y="71"/>
                </a:cxn>
                <a:cxn ang="0">
                  <a:pos x="542" y="64"/>
                </a:cxn>
                <a:cxn ang="0">
                  <a:pos x="544" y="57"/>
                </a:cxn>
                <a:cxn ang="0">
                  <a:pos x="546" y="51"/>
                </a:cxn>
                <a:cxn ang="0">
                  <a:pos x="546" y="45"/>
                </a:cxn>
                <a:cxn ang="0">
                  <a:pos x="546" y="39"/>
                </a:cxn>
                <a:cxn ang="0">
                  <a:pos x="544" y="34"/>
                </a:cxn>
                <a:cxn ang="0">
                  <a:pos x="542" y="29"/>
                </a:cxn>
                <a:cxn ang="0">
                  <a:pos x="539" y="24"/>
                </a:cxn>
                <a:cxn ang="0">
                  <a:pos x="535" y="19"/>
                </a:cxn>
                <a:cxn ang="0">
                  <a:pos x="530" y="15"/>
                </a:cxn>
                <a:cxn ang="0">
                  <a:pos x="524" y="11"/>
                </a:cxn>
                <a:cxn ang="0">
                  <a:pos x="518" y="7"/>
                </a:cxn>
                <a:cxn ang="0">
                  <a:pos x="510" y="4"/>
                </a:cxn>
                <a:cxn ang="0">
                  <a:pos x="502" y="1"/>
                </a:cxn>
              </a:cxnLst>
              <a:rect l="0" t="0" r="r" b="b"/>
              <a:pathLst>
                <a:path w="547" h="485">
                  <a:moveTo>
                    <a:pt x="0" y="484"/>
                  </a:moveTo>
                  <a:lnTo>
                    <a:pt x="13" y="473"/>
                  </a:lnTo>
                  <a:lnTo>
                    <a:pt x="20" y="468"/>
                  </a:lnTo>
                  <a:lnTo>
                    <a:pt x="26" y="463"/>
                  </a:lnTo>
                  <a:lnTo>
                    <a:pt x="33" y="459"/>
                  </a:lnTo>
                  <a:lnTo>
                    <a:pt x="40" y="454"/>
                  </a:lnTo>
                  <a:lnTo>
                    <a:pt x="46" y="450"/>
                  </a:lnTo>
                  <a:lnTo>
                    <a:pt x="52" y="445"/>
                  </a:lnTo>
                  <a:lnTo>
                    <a:pt x="59" y="441"/>
                  </a:lnTo>
                  <a:lnTo>
                    <a:pt x="65" y="437"/>
                  </a:lnTo>
                  <a:lnTo>
                    <a:pt x="71" y="433"/>
                  </a:lnTo>
                  <a:lnTo>
                    <a:pt x="77" y="429"/>
                  </a:lnTo>
                  <a:lnTo>
                    <a:pt x="83" y="424"/>
                  </a:lnTo>
                  <a:lnTo>
                    <a:pt x="89" y="420"/>
                  </a:lnTo>
                  <a:lnTo>
                    <a:pt x="95" y="415"/>
                  </a:lnTo>
                  <a:lnTo>
                    <a:pt x="100" y="411"/>
                  </a:lnTo>
                  <a:lnTo>
                    <a:pt x="106" y="406"/>
                  </a:lnTo>
                  <a:lnTo>
                    <a:pt x="111" y="401"/>
                  </a:lnTo>
                  <a:lnTo>
                    <a:pt x="116" y="397"/>
                  </a:lnTo>
                  <a:lnTo>
                    <a:pt x="122" y="391"/>
                  </a:lnTo>
                  <a:lnTo>
                    <a:pt x="126" y="386"/>
                  </a:lnTo>
                  <a:lnTo>
                    <a:pt x="131" y="380"/>
                  </a:lnTo>
                  <a:lnTo>
                    <a:pt x="136" y="375"/>
                  </a:lnTo>
                  <a:lnTo>
                    <a:pt x="140" y="368"/>
                  </a:lnTo>
                  <a:lnTo>
                    <a:pt x="144" y="362"/>
                  </a:lnTo>
                  <a:lnTo>
                    <a:pt x="148" y="355"/>
                  </a:lnTo>
                  <a:lnTo>
                    <a:pt x="151" y="348"/>
                  </a:lnTo>
                  <a:lnTo>
                    <a:pt x="155" y="341"/>
                  </a:lnTo>
                  <a:lnTo>
                    <a:pt x="158" y="333"/>
                  </a:lnTo>
                  <a:lnTo>
                    <a:pt x="161" y="324"/>
                  </a:lnTo>
                  <a:lnTo>
                    <a:pt x="164" y="315"/>
                  </a:lnTo>
                  <a:lnTo>
                    <a:pt x="166" y="307"/>
                  </a:lnTo>
                  <a:lnTo>
                    <a:pt x="169" y="294"/>
                  </a:lnTo>
                  <a:lnTo>
                    <a:pt x="170" y="288"/>
                  </a:lnTo>
                  <a:lnTo>
                    <a:pt x="172" y="283"/>
                  </a:lnTo>
                  <a:lnTo>
                    <a:pt x="173" y="278"/>
                  </a:lnTo>
                  <a:lnTo>
                    <a:pt x="174" y="273"/>
                  </a:lnTo>
                  <a:lnTo>
                    <a:pt x="176" y="268"/>
                  </a:lnTo>
                  <a:lnTo>
                    <a:pt x="177" y="264"/>
                  </a:lnTo>
                  <a:lnTo>
                    <a:pt x="179" y="260"/>
                  </a:lnTo>
                  <a:lnTo>
                    <a:pt x="180" y="256"/>
                  </a:lnTo>
                  <a:lnTo>
                    <a:pt x="182" y="253"/>
                  </a:lnTo>
                  <a:lnTo>
                    <a:pt x="183" y="249"/>
                  </a:lnTo>
                  <a:lnTo>
                    <a:pt x="185" y="246"/>
                  </a:lnTo>
                  <a:lnTo>
                    <a:pt x="187" y="243"/>
                  </a:lnTo>
                  <a:lnTo>
                    <a:pt x="188" y="240"/>
                  </a:lnTo>
                  <a:lnTo>
                    <a:pt x="190" y="237"/>
                  </a:lnTo>
                  <a:lnTo>
                    <a:pt x="192" y="234"/>
                  </a:lnTo>
                  <a:lnTo>
                    <a:pt x="195" y="232"/>
                  </a:lnTo>
                  <a:lnTo>
                    <a:pt x="197" y="229"/>
                  </a:lnTo>
                  <a:lnTo>
                    <a:pt x="200" y="227"/>
                  </a:lnTo>
                  <a:lnTo>
                    <a:pt x="202" y="225"/>
                  </a:lnTo>
                  <a:lnTo>
                    <a:pt x="206" y="223"/>
                  </a:lnTo>
                  <a:lnTo>
                    <a:pt x="209" y="220"/>
                  </a:lnTo>
                  <a:lnTo>
                    <a:pt x="212" y="218"/>
                  </a:lnTo>
                  <a:lnTo>
                    <a:pt x="216" y="216"/>
                  </a:lnTo>
                  <a:lnTo>
                    <a:pt x="220" y="214"/>
                  </a:lnTo>
                  <a:lnTo>
                    <a:pt x="224" y="212"/>
                  </a:lnTo>
                  <a:lnTo>
                    <a:pt x="228" y="210"/>
                  </a:lnTo>
                  <a:lnTo>
                    <a:pt x="233" y="207"/>
                  </a:lnTo>
                  <a:lnTo>
                    <a:pt x="238" y="205"/>
                  </a:lnTo>
                  <a:lnTo>
                    <a:pt x="243" y="203"/>
                  </a:lnTo>
                  <a:lnTo>
                    <a:pt x="249" y="201"/>
                  </a:lnTo>
                  <a:lnTo>
                    <a:pt x="266" y="194"/>
                  </a:lnTo>
                  <a:lnTo>
                    <a:pt x="275" y="191"/>
                  </a:lnTo>
                  <a:lnTo>
                    <a:pt x="284" y="188"/>
                  </a:lnTo>
                  <a:lnTo>
                    <a:pt x="293" y="185"/>
                  </a:lnTo>
                  <a:lnTo>
                    <a:pt x="302" y="182"/>
                  </a:lnTo>
                  <a:lnTo>
                    <a:pt x="312" y="179"/>
                  </a:lnTo>
                  <a:lnTo>
                    <a:pt x="321" y="177"/>
                  </a:lnTo>
                  <a:lnTo>
                    <a:pt x="331" y="174"/>
                  </a:lnTo>
                  <a:lnTo>
                    <a:pt x="340" y="171"/>
                  </a:lnTo>
                  <a:lnTo>
                    <a:pt x="350" y="169"/>
                  </a:lnTo>
                  <a:lnTo>
                    <a:pt x="360" y="166"/>
                  </a:lnTo>
                  <a:lnTo>
                    <a:pt x="370" y="164"/>
                  </a:lnTo>
                  <a:lnTo>
                    <a:pt x="379" y="161"/>
                  </a:lnTo>
                  <a:lnTo>
                    <a:pt x="389" y="158"/>
                  </a:lnTo>
                  <a:lnTo>
                    <a:pt x="399" y="155"/>
                  </a:lnTo>
                  <a:lnTo>
                    <a:pt x="408" y="153"/>
                  </a:lnTo>
                  <a:lnTo>
                    <a:pt x="418" y="149"/>
                  </a:lnTo>
                  <a:lnTo>
                    <a:pt x="427" y="146"/>
                  </a:lnTo>
                  <a:lnTo>
                    <a:pt x="437" y="143"/>
                  </a:lnTo>
                  <a:lnTo>
                    <a:pt x="446" y="139"/>
                  </a:lnTo>
                  <a:lnTo>
                    <a:pt x="455" y="135"/>
                  </a:lnTo>
                  <a:lnTo>
                    <a:pt x="464" y="131"/>
                  </a:lnTo>
                  <a:lnTo>
                    <a:pt x="472" y="127"/>
                  </a:lnTo>
                  <a:lnTo>
                    <a:pt x="481" y="123"/>
                  </a:lnTo>
                  <a:lnTo>
                    <a:pt x="489" y="118"/>
                  </a:lnTo>
                  <a:lnTo>
                    <a:pt x="497" y="113"/>
                  </a:lnTo>
                  <a:lnTo>
                    <a:pt x="505" y="107"/>
                  </a:lnTo>
                  <a:lnTo>
                    <a:pt x="512" y="102"/>
                  </a:lnTo>
                  <a:lnTo>
                    <a:pt x="520" y="96"/>
                  </a:lnTo>
                  <a:lnTo>
                    <a:pt x="526" y="89"/>
                  </a:lnTo>
                  <a:lnTo>
                    <a:pt x="533" y="83"/>
                  </a:lnTo>
                  <a:lnTo>
                    <a:pt x="537" y="75"/>
                  </a:lnTo>
                  <a:lnTo>
                    <a:pt x="539" y="71"/>
                  </a:lnTo>
                  <a:lnTo>
                    <a:pt x="541" y="68"/>
                  </a:lnTo>
                  <a:lnTo>
                    <a:pt x="542" y="64"/>
                  </a:lnTo>
                  <a:lnTo>
                    <a:pt x="544" y="61"/>
                  </a:lnTo>
                  <a:lnTo>
                    <a:pt x="544" y="57"/>
                  </a:lnTo>
                  <a:lnTo>
                    <a:pt x="545" y="54"/>
                  </a:lnTo>
                  <a:lnTo>
                    <a:pt x="546" y="51"/>
                  </a:lnTo>
                  <a:lnTo>
                    <a:pt x="546" y="48"/>
                  </a:lnTo>
                  <a:lnTo>
                    <a:pt x="546" y="45"/>
                  </a:lnTo>
                  <a:lnTo>
                    <a:pt x="546" y="42"/>
                  </a:lnTo>
                  <a:lnTo>
                    <a:pt x="546" y="39"/>
                  </a:lnTo>
                  <a:lnTo>
                    <a:pt x="545" y="37"/>
                  </a:lnTo>
                  <a:lnTo>
                    <a:pt x="544" y="34"/>
                  </a:lnTo>
                  <a:lnTo>
                    <a:pt x="543" y="31"/>
                  </a:lnTo>
                  <a:lnTo>
                    <a:pt x="542" y="29"/>
                  </a:lnTo>
                  <a:lnTo>
                    <a:pt x="540" y="26"/>
                  </a:lnTo>
                  <a:lnTo>
                    <a:pt x="539" y="24"/>
                  </a:lnTo>
                  <a:lnTo>
                    <a:pt x="537" y="21"/>
                  </a:lnTo>
                  <a:lnTo>
                    <a:pt x="535" y="19"/>
                  </a:lnTo>
                  <a:lnTo>
                    <a:pt x="532" y="17"/>
                  </a:lnTo>
                  <a:lnTo>
                    <a:pt x="530" y="15"/>
                  </a:lnTo>
                  <a:lnTo>
                    <a:pt x="527" y="13"/>
                  </a:lnTo>
                  <a:lnTo>
                    <a:pt x="524" y="11"/>
                  </a:lnTo>
                  <a:lnTo>
                    <a:pt x="521" y="9"/>
                  </a:lnTo>
                  <a:lnTo>
                    <a:pt x="518" y="7"/>
                  </a:lnTo>
                  <a:lnTo>
                    <a:pt x="514" y="6"/>
                  </a:lnTo>
                  <a:lnTo>
                    <a:pt x="510" y="4"/>
                  </a:lnTo>
                  <a:lnTo>
                    <a:pt x="506" y="3"/>
                  </a:lnTo>
                  <a:lnTo>
                    <a:pt x="502" y="1"/>
                  </a:lnTo>
                  <a:lnTo>
                    <a:pt x="498"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5" name="Freeform 37"/>
            <p:cNvSpPr>
              <a:spLocks/>
            </p:cNvSpPr>
            <p:nvPr/>
          </p:nvSpPr>
          <p:spPr bwMode="auto">
            <a:xfrm>
              <a:off x="1360" y="1429"/>
              <a:ext cx="771" cy="398"/>
            </a:xfrm>
            <a:custGeom>
              <a:avLst/>
              <a:gdLst/>
              <a:ahLst/>
              <a:cxnLst>
                <a:cxn ang="0">
                  <a:pos x="29" y="205"/>
                </a:cxn>
                <a:cxn ang="0">
                  <a:pos x="53" y="199"/>
                </a:cxn>
                <a:cxn ang="0">
                  <a:pos x="74" y="189"/>
                </a:cxn>
                <a:cxn ang="0">
                  <a:pos x="92" y="176"/>
                </a:cxn>
                <a:cxn ang="0">
                  <a:pos x="107" y="162"/>
                </a:cxn>
                <a:cxn ang="0">
                  <a:pos x="121" y="146"/>
                </a:cxn>
                <a:cxn ang="0">
                  <a:pos x="134" y="130"/>
                </a:cxn>
                <a:cxn ang="0">
                  <a:pos x="147" y="114"/>
                </a:cxn>
                <a:cxn ang="0">
                  <a:pos x="162" y="99"/>
                </a:cxn>
                <a:cxn ang="0">
                  <a:pos x="178" y="86"/>
                </a:cxn>
                <a:cxn ang="0">
                  <a:pos x="199" y="73"/>
                </a:cxn>
                <a:cxn ang="0">
                  <a:pos x="222" y="64"/>
                </a:cxn>
                <a:cxn ang="0">
                  <a:pos x="253" y="53"/>
                </a:cxn>
                <a:cxn ang="0">
                  <a:pos x="290" y="42"/>
                </a:cxn>
                <a:cxn ang="0">
                  <a:pos x="330" y="30"/>
                </a:cxn>
                <a:cxn ang="0">
                  <a:pos x="372" y="19"/>
                </a:cxn>
                <a:cxn ang="0">
                  <a:pos x="413" y="10"/>
                </a:cxn>
                <a:cxn ang="0">
                  <a:pos x="450" y="3"/>
                </a:cxn>
                <a:cxn ang="0">
                  <a:pos x="482" y="0"/>
                </a:cxn>
                <a:cxn ang="0">
                  <a:pos x="506" y="1"/>
                </a:cxn>
                <a:cxn ang="0">
                  <a:pos x="521" y="7"/>
                </a:cxn>
                <a:cxn ang="0">
                  <a:pos x="540" y="32"/>
                </a:cxn>
                <a:cxn ang="0">
                  <a:pos x="552" y="54"/>
                </a:cxn>
                <a:cxn ang="0">
                  <a:pos x="564" y="78"/>
                </a:cxn>
                <a:cxn ang="0">
                  <a:pos x="576" y="104"/>
                </a:cxn>
                <a:cxn ang="0">
                  <a:pos x="587" y="131"/>
                </a:cxn>
                <a:cxn ang="0">
                  <a:pos x="598" y="158"/>
                </a:cxn>
                <a:cxn ang="0">
                  <a:pos x="611" y="185"/>
                </a:cxn>
                <a:cxn ang="0">
                  <a:pos x="624" y="211"/>
                </a:cxn>
                <a:cxn ang="0">
                  <a:pos x="640" y="237"/>
                </a:cxn>
                <a:cxn ang="0">
                  <a:pos x="656" y="260"/>
                </a:cxn>
                <a:cxn ang="0">
                  <a:pos x="674" y="277"/>
                </a:cxn>
                <a:cxn ang="0">
                  <a:pos x="684" y="282"/>
                </a:cxn>
                <a:cxn ang="0">
                  <a:pos x="693" y="283"/>
                </a:cxn>
                <a:cxn ang="0">
                  <a:pos x="701" y="281"/>
                </a:cxn>
                <a:cxn ang="0">
                  <a:pos x="709" y="279"/>
                </a:cxn>
                <a:cxn ang="0">
                  <a:pos x="717" y="276"/>
                </a:cxn>
                <a:cxn ang="0">
                  <a:pos x="725" y="275"/>
                </a:cxn>
                <a:cxn ang="0">
                  <a:pos x="733" y="276"/>
                </a:cxn>
                <a:cxn ang="0">
                  <a:pos x="741" y="281"/>
                </a:cxn>
                <a:cxn ang="0">
                  <a:pos x="750" y="291"/>
                </a:cxn>
                <a:cxn ang="0">
                  <a:pos x="760" y="307"/>
                </a:cxn>
                <a:cxn ang="0">
                  <a:pos x="763" y="315"/>
                </a:cxn>
                <a:cxn ang="0">
                  <a:pos x="764" y="324"/>
                </a:cxn>
                <a:cxn ang="0">
                  <a:pos x="765" y="333"/>
                </a:cxn>
                <a:cxn ang="0">
                  <a:pos x="765" y="342"/>
                </a:cxn>
                <a:cxn ang="0">
                  <a:pos x="765" y="351"/>
                </a:cxn>
                <a:cxn ang="0">
                  <a:pos x="765" y="361"/>
                </a:cxn>
                <a:cxn ang="0">
                  <a:pos x="765" y="370"/>
                </a:cxn>
                <a:cxn ang="0">
                  <a:pos x="766" y="379"/>
                </a:cxn>
                <a:cxn ang="0">
                  <a:pos x="767" y="388"/>
                </a:cxn>
                <a:cxn ang="0">
                  <a:pos x="770" y="397"/>
                </a:cxn>
              </a:cxnLst>
              <a:rect l="0" t="0" r="r" b="b"/>
              <a:pathLst>
                <a:path w="771" h="398">
                  <a:moveTo>
                    <a:pt x="0" y="208"/>
                  </a:moveTo>
                  <a:lnTo>
                    <a:pt x="20" y="206"/>
                  </a:lnTo>
                  <a:lnTo>
                    <a:pt x="29" y="205"/>
                  </a:lnTo>
                  <a:lnTo>
                    <a:pt x="38" y="203"/>
                  </a:lnTo>
                  <a:lnTo>
                    <a:pt x="46" y="201"/>
                  </a:lnTo>
                  <a:lnTo>
                    <a:pt x="53" y="199"/>
                  </a:lnTo>
                  <a:lnTo>
                    <a:pt x="60" y="195"/>
                  </a:lnTo>
                  <a:lnTo>
                    <a:pt x="67" y="192"/>
                  </a:lnTo>
                  <a:lnTo>
                    <a:pt x="74" y="189"/>
                  </a:lnTo>
                  <a:lnTo>
                    <a:pt x="80" y="185"/>
                  </a:lnTo>
                  <a:lnTo>
                    <a:pt x="86" y="181"/>
                  </a:lnTo>
                  <a:lnTo>
                    <a:pt x="92" y="176"/>
                  </a:lnTo>
                  <a:lnTo>
                    <a:pt x="97" y="171"/>
                  </a:lnTo>
                  <a:lnTo>
                    <a:pt x="102" y="167"/>
                  </a:lnTo>
                  <a:lnTo>
                    <a:pt x="107" y="162"/>
                  </a:lnTo>
                  <a:lnTo>
                    <a:pt x="112" y="157"/>
                  </a:lnTo>
                  <a:lnTo>
                    <a:pt x="116" y="151"/>
                  </a:lnTo>
                  <a:lnTo>
                    <a:pt x="121" y="146"/>
                  </a:lnTo>
                  <a:lnTo>
                    <a:pt x="125" y="141"/>
                  </a:lnTo>
                  <a:lnTo>
                    <a:pt x="130" y="135"/>
                  </a:lnTo>
                  <a:lnTo>
                    <a:pt x="134" y="130"/>
                  </a:lnTo>
                  <a:lnTo>
                    <a:pt x="138" y="125"/>
                  </a:lnTo>
                  <a:lnTo>
                    <a:pt x="143" y="119"/>
                  </a:lnTo>
                  <a:lnTo>
                    <a:pt x="147" y="114"/>
                  </a:lnTo>
                  <a:lnTo>
                    <a:pt x="152" y="109"/>
                  </a:lnTo>
                  <a:lnTo>
                    <a:pt x="156" y="104"/>
                  </a:lnTo>
                  <a:lnTo>
                    <a:pt x="162" y="99"/>
                  </a:lnTo>
                  <a:lnTo>
                    <a:pt x="166" y="95"/>
                  </a:lnTo>
                  <a:lnTo>
                    <a:pt x="172" y="90"/>
                  </a:lnTo>
                  <a:lnTo>
                    <a:pt x="178" y="86"/>
                  </a:lnTo>
                  <a:lnTo>
                    <a:pt x="183" y="82"/>
                  </a:lnTo>
                  <a:lnTo>
                    <a:pt x="190" y="78"/>
                  </a:lnTo>
                  <a:lnTo>
                    <a:pt x="199" y="73"/>
                  </a:lnTo>
                  <a:lnTo>
                    <a:pt x="206" y="71"/>
                  </a:lnTo>
                  <a:lnTo>
                    <a:pt x="213" y="67"/>
                  </a:lnTo>
                  <a:lnTo>
                    <a:pt x="222" y="64"/>
                  </a:lnTo>
                  <a:lnTo>
                    <a:pt x="231" y="61"/>
                  </a:lnTo>
                  <a:lnTo>
                    <a:pt x="242" y="57"/>
                  </a:lnTo>
                  <a:lnTo>
                    <a:pt x="253" y="53"/>
                  </a:lnTo>
                  <a:lnTo>
                    <a:pt x="264" y="50"/>
                  </a:lnTo>
                  <a:lnTo>
                    <a:pt x="277" y="46"/>
                  </a:lnTo>
                  <a:lnTo>
                    <a:pt x="290" y="42"/>
                  </a:lnTo>
                  <a:lnTo>
                    <a:pt x="303" y="38"/>
                  </a:lnTo>
                  <a:lnTo>
                    <a:pt x="316" y="34"/>
                  </a:lnTo>
                  <a:lnTo>
                    <a:pt x="330" y="30"/>
                  </a:lnTo>
                  <a:lnTo>
                    <a:pt x="344" y="26"/>
                  </a:lnTo>
                  <a:lnTo>
                    <a:pt x="358" y="23"/>
                  </a:lnTo>
                  <a:lnTo>
                    <a:pt x="372" y="19"/>
                  </a:lnTo>
                  <a:lnTo>
                    <a:pt x="386" y="16"/>
                  </a:lnTo>
                  <a:lnTo>
                    <a:pt x="399" y="13"/>
                  </a:lnTo>
                  <a:lnTo>
                    <a:pt x="413" y="10"/>
                  </a:lnTo>
                  <a:lnTo>
                    <a:pt x="426" y="7"/>
                  </a:lnTo>
                  <a:lnTo>
                    <a:pt x="438" y="5"/>
                  </a:lnTo>
                  <a:lnTo>
                    <a:pt x="450" y="3"/>
                  </a:lnTo>
                  <a:lnTo>
                    <a:pt x="462" y="2"/>
                  </a:lnTo>
                  <a:lnTo>
                    <a:pt x="472" y="1"/>
                  </a:lnTo>
                  <a:lnTo>
                    <a:pt x="482" y="0"/>
                  </a:lnTo>
                  <a:lnTo>
                    <a:pt x="491" y="0"/>
                  </a:lnTo>
                  <a:lnTo>
                    <a:pt x="500" y="0"/>
                  </a:lnTo>
                  <a:lnTo>
                    <a:pt x="506" y="1"/>
                  </a:lnTo>
                  <a:lnTo>
                    <a:pt x="512" y="3"/>
                  </a:lnTo>
                  <a:lnTo>
                    <a:pt x="517" y="5"/>
                  </a:lnTo>
                  <a:lnTo>
                    <a:pt x="521" y="7"/>
                  </a:lnTo>
                  <a:lnTo>
                    <a:pt x="530" y="19"/>
                  </a:lnTo>
                  <a:lnTo>
                    <a:pt x="535" y="25"/>
                  </a:lnTo>
                  <a:lnTo>
                    <a:pt x="540" y="32"/>
                  </a:lnTo>
                  <a:lnTo>
                    <a:pt x="544" y="39"/>
                  </a:lnTo>
                  <a:lnTo>
                    <a:pt x="548" y="47"/>
                  </a:lnTo>
                  <a:lnTo>
                    <a:pt x="552" y="54"/>
                  </a:lnTo>
                  <a:lnTo>
                    <a:pt x="556" y="62"/>
                  </a:lnTo>
                  <a:lnTo>
                    <a:pt x="560" y="70"/>
                  </a:lnTo>
                  <a:lnTo>
                    <a:pt x="564" y="78"/>
                  </a:lnTo>
                  <a:lnTo>
                    <a:pt x="568" y="87"/>
                  </a:lnTo>
                  <a:lnTo>
                    <a:pt x="572" y="95"/>
                  </a:lnTo>
                  <a:lnTo>
                    <a:pt x="576" y="104"/>
                  </a:lnTo>
                  <a:lnTo>
                    <a:pt x="579" y="113"/>
                  </a:lnTo>
                  <a:lnTo>
                    <a:pt x="583" y="122"/>
                  </a:lnTo>
                  <a:lnTo>
                    <a:pt x="587" y="131"/>
                  </a:lnTo>
                  <a:lnTo>
                    <a:pt x="591" y="140"/>
                  </a:lnTo>
                  <a:lnTo>
                    <a:pt x="595" y="149"/>
                  </a:lnTo>
                  <a:lnTo>
                    <a:pt x="598" y="158"/>
                  </a:lnTo>
                  <a:lnTo>
                    <a:pt x="603" y="167"/>
                  </a:lnTo>
                  <a:lnTo>
                    <a:pt x="607" y="176"/>
                  </a:lnTo>
                  <a:lnTo>
                    <a:pt x="611" y="185"/>
                  </a:lnTo>
                  <a:lnTo>
                    <a:pt x="615" y="194"/>
                  </a:lnTo>
                  <a:lnTo>
                    <a:pt x="620" y="203"/>
                  </a:lnTo>
                  <a:lnTo>
                    <a:pt x="624" y="211"/>
                  </a:lnTo>
                  <a:lnTo>
                    <a:pt x="629" y="220"/>
                  </a:lnTo>
                  <a:lnTo>
                    <a:pt x="634" y="228"/>
                  </a:lnTo>
                  <a:lnTo>
                    <a:pt x="640" y="237"/>
                  </a:lnTo>
                  <a:lnTo>
                    <a:pt x="645" y="245"/>
                  </a:lnTo>
                  <a:lnTo>
                    <a:pt x="650" y="252"/>
                  </a:lnTo>
                  <a:lnTo>
                    <a:pt x="656" y="260"/>
                  </a:lnTo>
                  <a:lnTo>
                    <a:pt x="663" y="267"/>
                  </a:lnTo>
                  <a:lnTo>
                    <a:pt x="670" y="274"/>
                  </a:lnTo>
                  <a:lnTo>
                    <a:pt x="674" y="277"/>
                  </a:lnTo>
                  <a:lnTo>
                    <a:pt x="677" y="279"/>
                  </a:lnTo>
                  <a:lnTo>
                    <a:pt x="681" y="281"/>
                  </a:lnTo>
                  <a:lnTo>
                    <a:pt x="684" y="282"/>
                  </a:lnTo>
                  <a:lnTo>
                    <a:pt x="687" y="283"/>
                  </a:lnTo>
                  <a:lnTo>
                    <a:pt x="690" y="283"/>
                  </a:lnTo>
                  <a:lnTo>
                    <a:pt x="693" y="283"/>
                  </a:lnTo>
                  <a:lnTo>
                    <a:pt x="696" y="283"/>
                  </a:lnTo>
                  <a:lnTo>
                    <a:pt x="698" y="282"/>
                  </a:lnTo>
                  <a:lnTo>
                    <a:pt x="701" y="281"/>
                  </a:lnTo>
                  <a:lnTo>
                    <a:pt x="704" y="281"/>
                  </a:lnTo>
                  <a:lnTo>
                    <a:pt x="707" y="280"/>
                  </a:lnTo>
                  <a:lnTo>
                    <a:pt x="709" y="279"/>
                  </a:lnTo>
                  <a:lnTo>
                    <a:pt x="712" y="278"/>
                  </a:lnTo>
                  <a:lnTo>
                    <a:pt x="714" y="277"/>
                  </a:lnTo>
                  <a:lnTo>
                    <a:pt x="717" y="276"/>
                  </a:lnTo>
                  <a:lnTo>
                    <a:pt x="720" y="275"/>
                  </a:lnTo>
                  <a:lnTo>
                    <a:pt x="722" y="275"/>
                  </a:lnTo>
                  <a:lnTo>
                    <a:pt x="725" y="275"/>
                  </a:lnTo>
                  <a:lnTo>
                    <a:pt x="727" y="275"/>
                  </a:lnTo>
                  <a:lnTo>
                    <a:pt x="730" y="275"/>
                  </a:lnTo>
                  <a:lnTo>
                    <a:pt x="733" y="276"/>
                  </a:lnTo>
                  <a:lnTo>
                    <a:pt x="736" y="277"/>
                  </a:lnTo>
                  <a:lnTo>
                    <a:pt x="738" y="279"/>
                  </a:lnTo>
                  <a:lnTo>
                    <a:pt x="741" y="281"/>
                  </a:lnTo>
                  <a:lnTo>
                    <a:pt x="744" y="284"/>
                  </a:lnTo>
                  <a:lnTo>
                    <a:pt x="747" y="287"/>
                  </a:lnTo>
                  <a:lnTo>
                    <a:pt x="750" y="291"/>
                  </a:lnTo>
                  <a:lnTo>
                    <a:pt x="754" y="296"/>
                  </a:lnTo>
                  <a:lnTo>
                    <a:pt x="758" y="302"/>
                  </a:lnTo>
                  <a:lnTo>
                    <a:pt x="760" y="307"/>
                  </a:lnTo>
                  <a:lnTo>
                    <a:pt x="761" y="310"/>
                  </a:lnTo>
                  <a:lnTo>
                    <a:pt x="762" y="313"/>
                  </a:lnTo>
                  <a:lnTo>
                    <a:pt x="763" y="315"/>
                  </a:lnTo>
                  <a:lnTo>
                    <a:pt x="764" y="318"/>
                  </a:lnTo>
                  <a:lnTo>
                    <a:pt x="764" y="321"/>
                  </a:lnTo>
                  <a:lnTo>
                    <a:pt x="764" y="324"/>
                  </a:lnTo>
                  <a:lnTo>
                    <a:pt x="765" y="327"/>
                  </a:lnTo>
                  <a:lnTo>
                    <a:pt x="765" y="330"/>
                  </a:lnTo>
                  <a:lnTo>
                    <a:pt x="765" y="333"/>
                  </a:lnTo>
                  <a:lnTo>
                    <a:pt x="765" y="336"/>
                  </a:lnTo>
                  <a:lnTo>
                    <a:pt x="765" y="339"/>
                  </a:lnTo>
                  <a:lnTo>
                    <a:pt x="765" y="342"/>
                  </a:lnTo>
                  <a:lnTo>
                    <a:pt x="765" y="345"/>
                  </a:lnTo>
                  <a:lnTo>
                    <a:pt x="765" y="349"/>
                  </a:lnTo>
                  <a:lnTo>
                    <a:pt x="765" y="351"/>
                  </a:lnTo>
                  <a:lnTo>
                    <a:pt x="765" y="355"/>
                  </a:lnTo>
                  <a:lnTo>
                    <a:pt x="765" y="358"/>
                  </a:lnTo>
                  <a:lnTo>
                    <a:pt x="765" y="361"/>
                  </a:lnTo>
                  <a:lnTo>
                    <a:pt x="765" y="364"/>
                  </a:lnTo>
                  <a:lnTo>
                    <a:pt x="765" y="367"/>
                  </a:lnTo>
                  <a:lnTo>
                    <a:pt x="765" y="370"/>
                  </a:lnTo>
                  <a:lnTo>
                    <a:pt x="765" y="373"/>
                  </a:lnTo>
                  <a:lnTo>
                    <a:pt x="765" y="376"/>
                  </a:lnTo>
                  <a:lnTo>
                    <a:pt x="766" y="379"/>
                  </a:lnTo>
                  <a:lnTo>
                    <a:pt x="766" y="382"/>
                  </a:lnTo>
                  <a:lnTo>
                    <a:pt x="766" y="385"/>
                  </a:lnTo>
                  <a:lnTo>
                    <a:pt x="767" y="388"/>
                  </a:lnTo>
                  <a:lnTo>
                    <a:pt x="768" y="391"/>
                  </a:lnTo>
                  <a:lnTo>
                    <a:pt x="768" y="393"/>
                  </a:lnTo>
                  <a:lnTo>
                    <a:pt x="770" y="39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6" name="Freeform 38"/>
            <p:cNvSpPr>
              <a:spLocks/>
            </p:cNvSpPr>
            <p:nvPr/>
          </p:nvSpPr>
          <p:spPr bwMode="auto">
            <a:xfrm>
              <a:off x="1159" y="2014"/>
              <a:ext cx="226" cy="332"/>
            </a:xfrm>
            <a:custGeom>
              <a:avLst/>
              <a:gdLst/>
              <a:ahLst/>
              <a:cxnLst>
                <a:cxn ang="0">
                  <a:pos x="0" y="0"/>
                </a:cxn>
                <a:cxn ang="0">
                  <a:pos x="12" y="21"/>
                </a:cxn>
                <a:cxn ang="0">
                  <a:pos x="19" y="31"/>
                </a:cxn>
                <a:cxn ang="0">
                  <a:pos x="26" y="41"/>
                </a:cxn>
                <a:cxn ang="0">
                  <a:pos x="34" y="50"/>
                </a:cxn>
                <a:cxn ang="0">
                  <a:pos x="42" y="59"/>
                </a:cxn>
                <a:cxn ang="0">
                  <a:pos x="50" y="68"/>
                </a:cxn>
                <a:cxn ang="0">
                  <a:pos x="59" y="77"/>
                </a:cxn>
                <a:cxn ang="0">
                  <a:pos x="67" y="85"/>
                </a:cxn>
                <a:cxn ang="0">
                  <a:pos x="76" y="94"/>
                </a:cxn>
                <a:cxn ang="0">
                  <a:pos x="85" y="102"/>
                </a:cxn>
                <a:cxn ang="0">
                  <a:pos x="93" y="110"/>
                </a:cxn>
                <a:cxn ang="0">
                  <a:pos x="103" y="119"/>
                </a:cxn>
                <a:cxn ang="0">
                  <a:pos x="111" y="127"/>
                </a:cxn>
                <a:cxn ang="0">
                  <a:pos x="120" y="136"/>
                </a:cxn>
                <a:cxn ang="0">
                  <a:pos x="129" y="144"/>
                </a:cxn>
                <a:cxn ang="0">
                  <a:pos x="138" y="153"/>
                </a:cxn>
                <a:cxn ang="0">
                  <a:pos x="146" y="162"/>
                </a:cxn>
                <a:cxn ang="0">
                  <a:pos x="155" y="172"/>
                </a:cxn>
                <a:cxn ang="0">
                  <a:pos x="163" y="181"/>
                </a:cxn>
                <a:cxn ang="0">
                  <a:pos x="171" y="191"/>
                </a:cxn>
                <a:cxn ang="0">
                  <a:pos x="178" y="201"/>
                </a:cxn>
                <a:cxn ang="0">
                  <a:pos x="185" y="212"/>
                </a:cxn>
                <a:cxn ang="0">
                  <a:pos x="191" y="223"/>
                </a:cxn>
                <a:cxn ang="0">
                  <a:pos x="198" y="234"/>
                </a:cxn>
                <a:cxn ang="0">
                  <a:pos x="203" y="246"/>
                </a:cxn>
                <a:cxn ang="0">
                  <a:pos x="209" y="258"/>
                </a:cxn>
                <a:cxn ang="0">
                  <a:pos x="213" y="272"/>
                </a:cxn>
                <a:cxn ang="0">
                  <a:pos x="217" y="285"/>
                </a:cxn>
                <a:cxn ang="0">
                  <a:pos x="220" y="300"/>
                </a:cxn>
                <a:cxn ang="0">
                  <a:pos x="223" y="315"/>
                </a:cxn>
                <a:cxn ang="0">
                  <a:pos x="225" y="331"/>
                </a:cxn>
              </a:cxnLst>
              <a:rect l="0" t="0" r="r" b="b"/>
              <a:pathLst>
                <a:path w="226" h="332">
                  <a:moveTo>
                    <a:pt x="0" y="0"/>
                  </a:moveTo>
                  <a:lnTo>
                    <a:pt x="12" y="21"/>
                  </a:lnTo>
                  <a:lnTo>
                    <a:pt x="19" y="31"/>
                  </a:lnTo>
                  <a:lnTo>
                    <a:pt x="26" y="41"/>
                  </a:lnTo>
                  <a:lnTo>
                    <a:pt x="34" y="50"/>
                  </a:lnTo>
                  <a:lnTo>
                    <a:pt x="42" y="59"/>
                  </a:lnTo>
                  <a:lnTo>
                    <a:pt x="50" y="68"/>
                  </a:lnTo>
                  <a:lnTo>
                    <a:pt x="59" y="77"/>
                  </a:lnTo>
                  <a:lnTo>
                    <a:pt x="67" y="85"/>
                  </a:lnTo>
                  <a:lnTo>
                    <a:pt x="76" y="94"/>
                  </a:lnTo>
                  <a:lnTo>
                    <a:pt x="85" y="102"/>
                  </a:lnTo>
                  <a:lnTo>
                    <a:pt x="93" y="110"/>
                  </a:lnTo>
                  <a:lnTo>
                    <a:pt x="103" y="119"/>
                  </a:lnTo>
                  <a:lnTo>
                    <a:pt x="111" y="127"/>
                  </a:lnTo>
                  <a:lnTo>
                    <a:pt x="120" y="136"/>
                  </a:lnTo>
                  <a:lnTo>
                    <a:pt x="129" y="144"/>
                  </a:lnTo>
                  <a:lnTo>
                    <a:pt x="138" y="153"/>
                  </a:lnTo>
                  <a:lnTo>
                    <a:pt x="146" y="162"/>
                  </a:lnTo>
                  <a:lnTo>
                    <a:pt x="155" y="172"/>
                  </a:lnTo>
                  <a:lnTo>
                    <a:pt x="163" y="181"/>
                  </a:lnTo>
                  <a:lnTo>
                    <a:pt x="171" y="191"/>
                  </a:lnTo>
                  <a:lnTo>
                    <a:pt x="178" y="201"/>
                  </a:lnTo>
                  <a:lnTo>
                    <a:pt x="185" y="212"/>
                  </a:lnTo>
                  <a:lnTo>
                    <a:pt x="191" y="223"/>
                  </a:lnTo>
                  <a:lnTo>
                    <a:pt x="198" y="234"/>
                  </a:lnTo>
                  <a:lnTo>
                    <a:pt x="203" y="246"/>
                  </a:lnTo>
                  <a:lnTo>
                    <a:pt x="209" y="258"/>
                  </a:lnTo>
                  <a:lnTo>
                    <a:pt x="213" y="272"/>
                  </a:lnTo>
                  <a:lnTo>
                    <a:pt x="217" y="285"/>
                  </a:lnTo>
                  <a:lnTo>
                    <a:pt x="220" y="300"/>
                  </a:lnTo>
                  <a:lnTo>
                    <a:pt x="223" y="315"/>
                  </a:lnTo>
                  <a:lnTo>
                    <a:pt x="225" y="33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7" name="Freeform 39"/>
            <p:cNvSpPr>
              <a:spLocks/>
            </p:cNvSpPr>
            <p:nvPr/>
          </p:nvSpPr>
          <p:spPr bwMode="auto">
            <a:xfrm>
              <a:off x="1538" y="1767"/>
              <a:ext cx="359" cy="566"/>
            </a:xfrm>
            <a:custGeom>
              <a:avLst/>
              <a:gdLst/>
              <a:ahLst/>
              <a:cxnLst>
                <a:cxn ang="0">
                  <a:pos x="13" y="472"/>
                </a:cxn>
                <a:cxn ang="0">
                  <a:pos x="30" y="485"/>
                </a:cxn>
                <a:cxn ang="0">
                  <a:pos x="50" y="498"/>
                </a:cxn>
                <a:cxn ang="0">
                  <a:pos x="73" y="511"/>
                </a:cxn>
                <a:cxn ang="0">
                  <a:pos x="97" y="524"/>
                </a:cxn>
                <a:cxn ang="0">
                  <a:pos x="122" y="535"/>
                </a:cxn>
                <a:cxn ang="0">
                  <a:pos x="149" y="546"/>
                </a:cxn>
                <a:cxn ang="0">
                  <a:pos x="176" y="554"/>
                </a:cxn>
                <a:cxn ang="0">
                  <a:pos x="202" y="560"/>
                </a:cxn>
                <a:cxn ang="0">
                  <a:pos x="228" y="564"/>
                </a:cxn>
                <a:cxn ang="0">
                  <a:pos x="253" y="564"/>
                </a:cxn>
                <a:cxn ang="0">
                  <a:pos x="277" y="561"/>
                </a:cxn>
                <a:cxn ang="0">
                  <a:pos x="298" y="555"/>
                </a:cxn>
                <a:cxn ang="0">
                  <a:pos x="316" y="543"/>
                </a:cxn>
                <a:cxn ang="0">
                  <a:pos x="331" y="528"/>
                </a:cxn>
                <a:cxn ang="0">
                  <a:pos x="343" y="507"/>
                </a:cxn>
                <a:cxn ang="0">
                  <a:pos x="349" y="489"/>
                </a:cxn>
                <a:cxn ang="0">
                  <a:pos x="352" y="477"/>
                </a:cxn>
                <a:cxn ang="0">
                  <a:pos x="354" y="465"/>
                </a:cxn>
                <a:cxn ang="0">
                  <a:pos x="356" y="453"/>
                </a:cxn>
                <a:cxn ang="0">
                  <a:pos x="357" y="441"/>
                </a:cxn>
                <a:cxn ang="0">
                  <a:pos x="358" y="429"/>
                </a:cxn>
                <a:cxn ang="0">
                  <a:pos x="357" y="417"/>
                </a:cxn>
                <a:cxn ang="0">
                  <a:pos x="356" y="405"/>
                </a:cxn>
                <a:cxn ang="0">
                  <a:pos x="355" y="392"/>
                </a:cxn>
                <a:cxn ang="0">
                  <a:pos x="353" y="380"/>
                </a:cxn>
                <a:cxn ang="0">
                  <a:pos x="350" y="369"/>
                </a:cxn>
                <a:cxn ang="0">
                  <a:pos x="347" y="357"/>
                </a:cxn>
                <a:cxn ang="0">
                  <a:pos x="343" y="345"/>
                </a:cxn>
                <a:cxn ang="0">
                  <a:pos x="339" y="335"/>
                </a:cxn>
                <a:cxn ang="0">
                  <a:pos x="334" y="324"/>
                </a:cxn>
                <a:cxn ang="0">
                  <a:pos x="322" y="303"/>
                </a:cxn>
                <a:cxn ang="0">
                  <a:pos x="310" y="285"/>
                </a:cxn>
                <a:cxn ang="0">
                  <a:pos x="296" y="264"/>
                </a:cxn>
                <a:cxn ang="0">
                  <a:pos x="280" y="241"/>
                </a:cxn>
                <a:cxn ang="0">
                  <a:pos x="261" y="216"/>
                </a:cxn>
                <a:cxn ang="0">
                  <a:pos x="241" y="191"/>
                </a:cxn>
                <a:cxn ang="0">
                  <a:pos x="220" y="165"/>
                </a:cxn>
                <a:cxn ang="0">
                  <a:pos x="198" y="139"/>
                </a:cxn>
                <a:cxn ang="0">
                  <a:pos x="176" y="113"/>
                </a:cxn>
                <a:cxn ang="0">
                  <a:pos x="154" y="89"/>
                </a:cxn>
                <a:cxn ang="0">
                  <a:pos x="133" y="67"/>
                </a:cxn>
                <a:cxn ang="0">
                  <a:pos x="113" y="47"/>
                </a:cxn>
                <a:cxn ang="0">
                  <a:pos x="94" y="29"/>
                </a:cxn>
                <a:cxn ang="0">
                  <a:pos x="76" y="15"/>
                </a:cxn>
                <a:cxn ang="0">
                  <a:pos x="60" y="5"/>
                </a:cxn>
                <a:cxn ang="0">
                  <a:pos x="47" y="0"/>
                </a:cxn>
              </a:cxnLst>
              <a:rect l="0" t="0" r="r" b="b"/>
              <a:pathLst>
                <a:path w="359" h="566">
                  <a:moveTo>
                    <a:pt x="0" y="460"/>
                  </a:moveTo>
                  <a:lnTo>
                    <a:pt x="13" y="472"/>
                  </a:lnTo>
                  <a:lnTo>
                    <a:pt x="21" y="478"/>
                  </a:lnTo>
                  <a:lnTo>
                    <a:pt x="30" y="485"/>
                  </a:lnTo>
                  <a:lnTo>
                    <a:pt x="40" y="491"/>
                  </a:lnTo>
                  <a:lnTo>
                    <a:pt x="50" y="498"/>
                  </a:lnTo>
                  <a:lnTo>
                    <a:pt x="61" y="505"/>
                  </a:lnTo>
                  <a:lnTo>
                    <a:pt x="73" y="511"/>
                  </a:lnTo>
                  <a:lnTo>
                    <a:pt x="84" y="518"/>
                  </a:lnTo>
                  <a:lnTo>
                    <a:pt x="97" y="524"/>
                  </a:lnTo>
                  <a:lnTo>
                    <a:pt x="110" y="530"/>
                  </a:lnTo>
                  <a:lnTo>
                    <a:pt x="122" y="535"/>
                  </a:lnTo>
                  <a:lnTo>
                    <a:pt x="136" y="541"/>
                  </a:lnTo>
                  <a:lnTo>
                    <a:pt x="149" y="546"/>
                  </a:lnTo>
                  <a:lnTo>
                    <a:pt x="162" y="550"/>
                  </a:lnTo>
                  <a:lnTo>
                    <a:pt x="176" y="554"/>
                  </a:lnTo>
                  <a:lnTo>
                    <a:pt x="189" y="557"/>
                  </a:lnTo>
                  <a:lnTo>
                    <a:pt x="202" y="560"/>
                  </a:lnTo>
                  <a:lnTo>
                    <a:pt x="216" y="563"/>
                  </a:lnTo>
                  <a:lnTo>
                    <a:pt x="228" y="564"/>
                  </a:lnTo>
                  <a:lnTo>
                    <a:pt x="241" y="565"/>
                  </a:lnTo>
                  <a:lnTo>
                    <a:pt x="253" y="564"/>
                  </a:lnTo>
                  <a:lnTo>
                    <a:pt x="265" y="563"/>
                  </a:lnTo>
                  <a:lnTo>
                    <a:pt x="277" y="561"/>
                  </a:lnTo>
                  <a:lnTo>
                    <a:pt x="288" y="559"/>
                  </a:lnTo>
                  <a:lnTo>
                    <a:pt x="298" y="555"/>
                  </a:lnTo>
                  <a:lnTo>
                    <a:pt x="307" y="550"/>
                  </a:lnTo>
                  <a:lnTo>
                    <a:pt x="316" y="543"/>
                  </a:lnTo>
                  <a:lnTo>
                    <a:pt x="324" y="536"/>
                  </a:lnTo>
                  <a:lnTo>
                    <a:pt x="331" y="528"/>
                  </a:lnTo>
                  <a:lnTo>
                    <a:pt x="337" y="518"/>
                  </a:lnTo>
                  <a:lnTo>
                    <a:pt x="343" y="507"/>
                  </a:lnTo>
                  <a:lnTo>
                    <a:pt x="347" y="495"/>
                  </a:lnTo>
                  <a:lnTo>
                    <a:pt x="349" y="489"/>
                  </a:lnTo>
                  <a:lnTo>
                    <a:pt x="350" y="483"/>
                  </a:lnTo>
                  <a:lnTo>
                    <a:pt x="352" y="477"/>
                  </a:lnTo>
                  <a:lnTo>
                    <a:pt x="353" y="471"/>
                  </a:lnTo>
                  <a:lnTo>
                    <a:pt x="354" y="465"/>
                  </a:lnTo>
                  <a:lnTo>
                    <a:pt x="355" y="459"/>
                  </a:lnTo>
                  <a:lnTo>
                    <a:pt x="356" y="453"/>
                  </a:lnTo>
                  <a:lnTo>
                    <a:pt x="357" y="447"/>
                  </a:lnTo>
                  <a:lnTo>
                    <a:pt x="357" y="441"/>
                  </a:lnTo>
                  <a:lnTo>
                    <a:pt x="358" y="435"/>
                  </a:lnTo>
                  <a:lnTo>
                    <a:pt x="358" y="429"/>
                  </a:lnTo>
                  <a:lnTo>
                    <a:pt x="358" y="423"/>
                  </a:lnTo>
                  <a:lnTo>
                    <a:pt x="357" y="417"/>
                  </a:lnTo>
                  <a:lnTo>
                    <a:pt x="357" y="411"/>
                  </a:lnTo>
                  <a:lnTo>
                    <a:pt x="356" y="405"/>
                  </a:lnTo>
                  <a:lnTo>
                    <a:pt x="356" y="399"/>
                  </a:lnTo>
                  <a:lnTo>
                    <a:pt x="355" y="392"/>
                  </a:lnTo>
                  <a:lnTo>
                    <a:pt x="354" y="386"/>
                  </a:lnTo>
                  <a:lnTo>
                    <a:pt x="353" y="380"/>
                  </a:lnTo>
                  <a:lnTo>
                    <a:pt x="352" y="375"/>
                  </a:lnTo>
                  <a:lnTo>
                    <a:pt x="350" y="369"/>
                  </a:lnTo>
                  <a:lnTo>
                    <a:pt x="349" y="363"/>
                  </a:lnTo>
                  <a:lnTo>
                    <a:pt x="347" y="357"/>
                  </a:lnTo>
                  <a:lnTo>
                    <a:pt x="345" y="351"/>
                  </a:lnTo>
                  <a:lnTo>
                    <a:pt x="343" y="345"/>
                  </a:lnTo>
                  <a:lnTo>
                    <a:pt x="341" y="340"/>
                  </a:lnTo>
                  <a:lnTo>
                    <a:pt x="339" y="335"/>
                  </a:lnTo>
                  <a:lnTo>
                    <a:pt x="336" y="329"/>
                  </a:lnTo>
                  <a:lnTo>
                    <a:pt x="334" y="324"/>
                  </a:lnTo>
                  <a:lnTo>
                    <a:pt x="331" y="319"/>
                  </a:lnTo>
                  <a:lnTo>
                    <a:pt x="322" y="303"/>
                  </a:lnTo>
                  <a:lnTo>
                    <a:pt x="317" y="295"/>
                  </a:lnTo>
                  <a:lnTo>
                    <a:pt x="310" y="285"/>
                  </a:lnTo>
                  <a:lnTo>
                    <a:pt x="304" y="275"/>
                  </a:lnTo>
                  <a:lnTo>
                    <a:pt x="296" y="264"/>
                  </a:lnTo>
                  <a:lnTo>
                    <a:pt x="288" y="253"/>
                  </a:lnTo>
                  <a:lnTo>
                    <a:pt x="280" y="241"/>
                  </a:lnTo>
                  <a:lnTo>
                    <a:pt x="270" y="229"/>
                  </a:lnTo>
                  <a:lnTo>
                    <a:pt x="261" y="216"/>
                  </a:lnTo>
                  <a:lnTo>
                    <a:pt x="251" y="204"/>
                  </a:lnTo>
                  <a:lnTo>
                    <a:pt x="241" y="191"/>
                  </a:lnTo>
                  <a:lnTo>
                    <a:pt x="231" y="178"/>
                  </a:lnTo>
                  <a:lnTo>
                    <a:pt x="220" y="165"/>
                  </a:lnTo>
                  <a:lnTo>
                    <a:pt x="209" y="152"/>
                  </a:lnTo>
                  <a:lnTo>
                    <a:pt x="198" y="139"/>
                  </a:lnTo>
                  <a:lnTo>
                    <a:pt x="188" y="126"/>
                  </a:lnTo>
                  <a:lnTo>
                    <a:pt x="176" y="113"/>
                  </a:lnTo>
                  <a:lnTo>
                    <a:pt x="166" y="101"/>
                  </a:lnTo>
                  <a:lnTo>
                    <a:pt x="154" y="89"/>
                  </a:lnTo>
                  <a:lnTo>
                    <a:pt x="144" y="78"/>
                  </a:lnTo>
                  <a:lnTo>
                    <a:pt x="133" y="67"/>
                  </a:lnTo>
                  <a:lnTo>
                    <a:pt x="123" y="56"/>
                  </a:lnTo>
                  <a:lnTo>
                    <a:pt x="113" y="47"/>
                  </a:lnTo>
                  <a:lnTo>
                    <a:pt x="103" y="37"/>
                  </a:lnTo>
                  <a:lnTo>
                    <a:pt x="94" y="29"/>
                  </a:lnTo>
                  <a:lnTo>
                    <a:pt x="84" y="22"/>
                  </a:lnTo>
                  <a:lnTo>
                    <a:pt x="76" y="15"/>
                  </a:lnTo>
                  <a:lnTo>
                    <a:pt x="68" y="10"/>
                  </a:lnTo>
                  <a:lnTo>
                    <a:pt x="60" y="5"/>
                  </a:lnTo>
                  <a:lnTo>
                    <a:pt x="53" y="2"/>
                  </a:lnTo>
                  <a:lnTo>
                    <a:pt x="47"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8" name="Freeform 40"/>
            <p:cNvSpPr>
              <a:spLocks/>
            </p:cNvSpPr>
            <p:nvPr/>
          </p:nvSpPr>
          <p:spPr bwMode="auto">
            <a:xfrm>
              <a:off x="2009" y="1944"/>
              <a:ext cx="156" cy="307"/>
            </a:xfrm>
            <a:custGeom>
              <a:avLst/>
              <a:gdLst/>
              <a:ahLst/>
              <a:cxnLst>
                <a:cxn ang="0">
                  <a:pos x="2" y="0"/>
                </a:cxn>
                <a:cxn ang="0">
                  <a:pos x="0" y="11"/>
                </a:cxn>
                <a:cxn ang="0">
                  <a:pos x="0" y="17"/>
                </a:cxn>
                <a:cxn ang="0">
                  <a:pos x="1" y="22"/>
                </a:cxn>
                <a:cxn ang="0">
                  <a:pos x="3" y="28"/>
                </a:cxn>
                <a:cxn ang="0">
                  <a:pos x="5" y="32"/>
                </a:cxn>
                <a:cxn ang="0">
                  <a:pos x="9" y="38"/>
                </a:cxn>
                <a:cxn ang="0">
                  <a:pos x="12" y="42"/>
                </a:cxn>
                <a:cxn ang="0">
                  <a:pos x="17" y="47"/>
                </a:cxn>
                <a:cxn ang="0">
                  <a:pos x="21" y="52"/>
                </a:cxn>
                <a:cxn ang="0">
                  <a:pos x="27" y="57"/>
                </a:cxn>
                <a:cxn ang="0">
                  <a:pos x="33" y="61"/>
                </a:cxn>
                <a:cxn ang="0">
                  <a:pos x="39" y="66"/>
                </a:cxn>
                <a:cxn ang="0">
                  <a:pos x="45" y="70"/>
                </a:cxn>
                <a:cxn ang="0">
                  <a:pos x="51" y="75"/>
                </a:cxn>
                <a:cxn ang="0">
                  <a:pos x="58" y="80"/>
                </a:cxn>
                <a:cxn ang="0">
                  <a:pos x="65" y="84"/>
                </a:cxn>
                <a:cxn ang="0">
                  <a:pos x="72" y="88"/>
                </a:cxn>
                <a:cxn ang="0">
                  <a:pos x="79" y="93"/>
                </a:cxn>
                <a:cxn ang="0">
                  <a:pos x="85" y="98"/>
                </a:cxn>
                <a:cxn ang="0">
                  <a:pos x="92" y="103"/>
                </a:cxn>
                <a:cxn ang="0">
                  <a:pos x="99" y="108"/>
                </a:cxn>
                <a:cxn ang="0">
                  <a:pos x="105" y="112"/>
                </a:cxn>
                <a:cxn ang="0">
                  <a:pos x="111" y="118"/>
                </a:cxn>
                <a:cxn ang="0">
                  <a:pos x="117" y="123"/>
                </a:cxn>
                <a:cxn ang="0">
                  <a:pos x="122" y="128"/>
                </a:cxn>
                <a:cxn ang="0">
                  <a:pos x="127" y="134"/>
                </a:cxn>
                <a:cxn ang="0">
                  <a:pos x="132" y="140"/>
                </a:cxn>
                <a:cxn ang="0">
                  <a:pos x="136" y="146"/>
                </a:cxn>
                <a:cxn ang="0">
                  <a:pos x="139" y="152"/>
                </a:cxn>
                <a:cxn ang="0">
                  <a:pos x="142" y="158"/>
                </a:cxn>
                <a:cxn ang="0">
                  <a:pos x="144" y="165"/>
                </a:cxn>
                <a:cxn ang="0">
                  <a:pos x="147" y="177"/>
                </a:cxn>
                <a:cxn ang="0">
                  <a:pos x="149" y="183"/>
                </a:cxn>
                <a:cxn ang="0">
                  <a:pos x="150" y="188"/>
                </a:cxn>
                <a:cxn ang="0">
                  <a:pos x="151" y="193"/>
                </a:cxn>
                <a:cxn ang="0">
                  <a:pos x="152" y="198"/>
                </a:cxn>
                <a:cxn ang="0">
                  <a:pos x="153" y="203"/>
                </a:cxn>
                <a:cxn ang="0">
                  <a:pos x="154" y="207"/>
                </a:cxn>
                <a:cxn ang="0">
                  <a:pos x="154" y="212"/>
                </a:cxn>
                <a:cxn ang="0">
                  <a:pos x="155" y="216"/>
                </a:cxn>
                <a:cxn ang="0">
                  <a:pos x="155" y="220"/>
                </a:cxn>
                <a:cxn ang="0">
                  <a:pos x="155" y="224"/>
                </a:cxn>
                <a:cxn ang="0">
                  <a:pos x="155" y="228"/>
                </a:cxn>
                <a:cxn ang="0">
                  <a:pos x="155" y="231"/>
                </a:cxn>
                <a:cxn ang="0">
                  <a:pos x="154" y="235"/>
                </a:cxn>
                <a:cxn ang="0">
                  <a:pos x="154" y="238"/>
                </a:cxn>
                <a:cxn ang="0">
                  <a:pos x="153" y="242"/>
                </a:cxn>
                <a:cxn ang="0">
                  <a:pos x="152" y="246"/>
                </a:cxn>
                <a:cxn ang="0">
                  <a:pos x="150" y="249"/>
                </a:cxn>
                <a:cxn ang="0">
                  <a:pos x="149" y="253"/>
                </a:cxn>
                <a:cxn ang="0">
                  <a:pos x="147" y="256"/>
                </a:cxn>
                <a:cxn ang="0">
                  <a:pos x="145" y="260"/>
                </a:cxn>
                <a:cxn ang="0">
                  <a:pos x="143" y="264"/>
                </a:cxn>
                <a:cxn ang="0">
                  <a:pos x="140" y="268"/>
                </a:cxn>
                <a:cxn ang="0">
                  <a:pos x="137" y="272"/>
                </a:cxn>
                <a:cxn ang="0">
                  <a:pos x="134" y="276"/>
                </a:cxn>
                <a:cxn ang="0">
                  <a:pos x="130" y="281"/>
                </a:cxn>
                <a:cxn ang="0">
                  <a:pos x="127" y="285"/>
                </a:cxn>
                <a:cxn ang="0">
                  <a:pos x="123" y="290"/>
                </a:cxn>
                <a:cxn ang="0">
                  <a:pos x="118" y="295"/>
                </a:cxn>
                <a:cxn ang="0">
                  <a:pos x="113" y="300"/>
                </a:cxn>
                <a:cxn ang="0">
                  <a:pos x="109" y="306"/>
                </a:cxn>
              </a:cxnLst>
              <a:rect l="0" t="0" r="r" b="b"/>
              <a:pathLst>
                <a:path w="156" h="307">
                  <a:moveTo>
                    <a:pt x="2" y="0"/>
                  </a:moveTo>
                  <a:lnTo>
                    <a:pt x="0" y="11"/>
                  </a:lnTo>
                  <a:lnTo>
                    <a:pt x="0" y="17"/>
                  </a:lnTo>
                  <a:lnTo>
                    <a:pt x="1" y="22"/>
                  </a:lnTo>
                  <a:lnTo>
                    <a:pt x="3" y="28"/>
                  </a:lnTo>
                  <a:lnTo>
                    <a:pt x="5" y="32"/>
                  </a:lnTo>
                  <a:lnTo>
                    <a:pt x="9" y="38"/>
                  </a:lnTo>
                  <a:lnTo>
                    <a:pt x="12" y="42"/>
                  </a:lnTo>
                  <a:lnTo>
                    <a:pt x="17" y="47"/>
                  </a:lnTo>
                  <a:lnTo>
                    <a:pt x="21" y="52"/>
                  </a:lnTo>
                  <a:lnTo>
                    <a:pt x="27" y="57"/>
                  </a:lnTo>
                  <a:lnTo>
                    <a:pt x="33" y="61"/>
                  </a:lnTo>
                  <a:lnTo>
                    <a:pt x="39" y="66"/>
                  </a:lnTo>
                  <a:lnTo>
                    <a:pt x="45" y="70"/>
                  </a:lnTo>
                  <a:lnTo>
                    <a:pt x="51" y="75"/>
                  </a:lnTo>
                  <a:lnTo>
                    <a:pt x="58" y="80"/>
                  </a:lnTo>
                  <a:lnTo>
                    <a:pt x="65" y="84"/>
                  </a:lnTo>
                  <a:lnTo>
                    <a:pt x="72" y="88"/>
                  </a:lnTo>
                  <a:lnTo>
                    <a:pt x="79" y="93"/>
                  </a:lnTo>
                  <a:lnTo>
                    <a:pt x="85" y="98"/>
                  </a:lnTo>
                  <a:lnTo>
                    <a:pt x="92" y="103"/>
                  </a:lnTo>
                  <a:lnTo>
                    <a:pt x="99" y="108"/>
                  </a:lnTo>
                  <a:lnTo>
                    <a:pt x="105" y="112"/>
                  </a:lnTo>
                  <a:lnTo>
                    <a:pt x="111" y="118"/>
                  </a:lnTo>
                  <a:lnTo>
                    <a:pt x="117" y="123"/>
                  </a:lnTo>
                  <a:lnTo>
                    <a:pt x="122" y="128"/>
                  </a:lnTo>
                  <a:lnTo>
                    <a:pt x="127" y="134"/>
                  </a:lnTo>
                  <a:lnTo>
                    <a:pt x="132" y="140"/>
                  </a:lnTo>
                  <a:lnTo>
                    <a:pt x="136" y="146"/>
                  </a:lnTo>
                  <a:lnTo>
                    <a:pt x="139" y="152"/>
                  </a:lnTo>
                  <a:lnTo>
                    <a:pt x="142" y="158"/>
                  </a:lnTo>
                  <a:lnTo>
                    <a:pt x="144" y="165"/>
                  </a:lnTo>
                  <a:lnTo>
                    <a:pt x="147" y="177"/>
                  </a:lnTo>
                  <a:lnTo>
                    <a:pt x="149" y="183"/>
                  </a:lnTo>
                  <a:lnTo>
                    <a:pt x="150" y="188"/>
                  </a:lnTo>
                  <a:lnTo>
                    <a:pt x="151" y="193"/>
                  </a:lnTo>
                  <a:lnTo>
                    <a:pt x="152" y="198"/>
                  </a:lnTo>
                  <a:lnTo>
                    <a:pt x="153" y="203"/>
                  </a:lnTo>
                  <a:lnTo>
                    <a:pt x="154" y="207"/>
                  </a:lnTo>
                  <a:lnTo>
                    <a:pt x="154" y="212"/>
                  </a:lnTo>
                  <a:lnTo>
                    <a:pt x="155" y="216"/>
                  </a:lnTo>
                  <a:lnTo>
                    <a:pt x="155" y="220"/>
                  </a:lnTo>
                  <a:lnTo>
                    <a:pt x="155" y="224"/>
                  </a:lnTo>
                  <a:lnTo>
                    <a:pt x="155" y="228"/>
                  </a:lnTo>
                  <a:lnTo>
                    <a:pt x="155" y="231"/>
                  </a:lnTo>
                  <a:lnTo>
                    <a:pt x="154" y="235"/>
                  </a:lnTo>
                  <a:lnTo>
                    <a:pt x="154" y="238"/>
                  </a:lnTo>
                  <a:lnTo>
                    <a:pt x="153" y="242"/>
                  </a:lnTo>
                  <a:lnTo>
                    <a:pt x="152" y="246"/>
                  </a:lnTo>
                  <a:lnTo>
                    <a:pt x="150" y="249"/>
                  </a:lnTo>
                  <a:lnTo>
                    <a:pt x="149" y="253"/>
                  </a:lnTo>
                  <a:lnTo>
                    <a:pt x="147" y="256"/>
                  </a:lnTo>
                  <a:lnTo>
                    <a:pt x="145" y="260"/>
                  </a:lnTo>
                  <a:lnTo>
                    <a:pt x="143" y="264"/>
                  </a:lnTo>
                  <a:lnTo>
                    <a:pt x="140" y="268"/>
                  </a:lnTo>
                  <a:lnTo>
                    <a:pt x="137" y="272"/>
                  </a:lnTo>
                  <a:lnTo>
                    <a:pt x="134" y="276"/>
                  </a:lnTo>
                  <a:lnTo>
                    <a:pt x="130" y="281"/>
                  </a:lnTo>
                  <a:lnTo>
                    <a:pt x="127" y="285"/>
                  </a:lnTo>
                  <a:lnTo>
                    <a:pt x="123" y="290"/>
                  </a:lnTo>
                  <a:lnTo>
                    <a:pt x="118" y="295"/>
                  </a:lnTo>
                  <a:lnTo>
                    <a:pt x="113" y="300"/>
                  </a:lnTo>
                  <a:lnTo>
                    <a:pt x="109" y="30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49" name="Freeform 41"/>
            <p:cNvSpPr>
              <a:spLocks/>
            </p:cNvSpPr>
            <p:nvPr/>
          </p:nvSpPr>
          <p:spPr bwMode="auto">
            <a:xfrm>
              <a:off x="2153" y="1932"/>
              <a:ext cx="535" cy="213"/>
            </a:xfrm>
            <a:custGeom>
              <a:avLst/>
              <a:gdLst/>
              <a:ahLst/>
              <a:cxnLst>
                <a:cxn ang="0">
                  <a:pos x="0" y="212"/>
                </a:cxn>
                <a:cxn ang="0">
                  <a:pos x="9" y="188"/>
                </a:cxn>
                <a:cxn ang="0">
                  <a:pos x="16" y="176"/>
                </a:cxn>
                <a:cxn ang="0">
                  <a:pos x="25" y="165"/>
                </a:cxn>
                <a:cxn ang="0">
                  <a:pos x="35" y="154"/>
                </a:cxn>
                <a:cxn ang="0">
                  <a:pos x="47" y="144"/>
                </a:cxn>
                <a:cxn ang="0">
                  <a:pos x="60" y="134"/>
                </a:cxn>
                <a:cxn ang="0">
                  <a:pos x="75" y="124"/>
                </a:cxn>
                <a:cxn ang="0">
                  <a:pos x="90" y="114"/>
                </a:cxn>
                <a:cxn ang="0">
                  <a:pos x="107" y="105"/>
                </a:cxn>
                <a:cxn ang="0">
                  <a:pos x="124" y="96"/>
                </a:cxn>
                <a:cxn ang="0">
                  <a:pos x="142" y="88"/>
                </a:cxn>
                <a:cxn ang="0">
                  <a:pos x="161" y="80"/>
                </a:cxn>
                <a:cxn ang="0">
                  <a:pos x="181" y="72"/>
                </a:cxn>
                <a:cxn ang="0">
                  <a:pos x="201" y="65"/>
                </a:cxn>
                <a:cxn ang="0">
                  <a:pos x="221" y="58"/>
                </a:cxn>
                <a:cxn ang="0">
                  <a:pos x="242" y="51"/>
                </a:cxn>
                <a:cxn ang="0">
                  <a:pos x="263" y="45"/>
                </a:cxn>
                <a:cxn ang="0">
                  <a:pos x="285" y="39"/>
                </a:cxn>
                <a:cxn ang="0">
                  <a:pos x="306" y="34"/>
                </a:cxn>
                <a:cxn ang="0">
                  <a:pos x="327" y="28"/>
                </a:cxn>
                <a:cxn ang="0">
                  <a:pos x="347" y="24"/>
                </a:cxn>
                <a:cxn ang="0">
                  <a:pos x="368" y="20"/>
                </a:cxn>
                <a:cxn ang="0">
                  <a:pos x="388" y="16"/>
                </a:cxn>
                <a:cxn ang="0">
                  <a:pos x="407" y="12"/>
                </a:cxn>
                <a:cxn ang="0">
                  <a:pos x="426" y="9"/>
                </a:cxn>
                <a:cxn ang="0">
                  <a:pos x="445" y="7"/>
                </a:cxn>
                <a:cxn ang="0">
                  <a:pos x="462" y="4"/>
                </a:cxn>
                <a:cxn ang="0">
                  <a:pos x="478" y="3"/>
                </a:cxn>
                <a:cxn ang="0">
                  <a:pos x="494" y="1"/>
                </a:cxn>
                <a:cxn ang="0">
                  <a:pos x="508" y="0"/>
                </a:cxn>
                <a:cxn ang="0">
                  <a:pos x="521" y="0"/>
                </a:cxn>
                <a:cxn ang="0">
                  <a:pos x="523" y="6"/>
                </a:cxn>
                <a:cxn ang="0">
                  <a:pos x="524" y="8"/>
                </a:cxn>
                <a:cxn ang="0">
                  <a:pos x="525" y="11"/>
                </a:cxn>
                <a:cxn ang="0">
                  <a:pos x="526" y="14"/>
                </a:cxn>
                <a:cxn ang="0">
                  <a:pos x="527" y="17"/>
                </a:cxn>
                <a:cxn ang="0">
                  <a:pos x="527" y="20"/>
                </a:cxn>
                <a:cxn ang="0">
                  <a:pos x="528" y="23"/>
                </a:cxn>
                <a:cxn ang="0">
                  <a:pos x="529" y="26"/>
                </a:cxn>
                <a:cxn ang="0">
                  <a:pos x="529" y="28"/>
                </a:cxn>
                <a:cxn ang="0">
                  <a:pos x="530" y="32"/>
                </a:cxn>
                <a:cxn ang="0">
                  <a:pos x="531" y="34"/>
                </a:cxn>
                <a:cxn ang="0">
                  <a:pos x="531" y="37"/>
                </a:cxn>
                <a:cxn ang="0">
                  <a:pos x="531" y="40"/>
                </a:cxn>
                <a:cxn ang="0">
                  <a:pos x="532" y="43"/>
                </a:cxn>
                <a:cxn ang="0">
                  <a:pos x="533" y="46"/>
                </a:cxn>
                <a:cxn ang="0">
                  <a:pos x="533" y="49"/>
                </a:cxn>
                <a:cxn ang="0">
                  <a:pos x="533" y="52"/>
                </a:cxn>
                <a:cxn ang="0">
                  <a:pos x="533" y="55"/>
                </a:cxn>
                <a:cxn ang="0">
                  <a:pos x="533" y="58"/>
                </a:cxn>
                <a:cxn ang="0">
                  <a:pos x="534" y="61"/>
                </a:cxn>
                <a:cxn ang="0">
                  <a:pos x="534" y="64"/>
                </a:cxn>
                <a:cxn ang="0">
                  <a:pos x="534" y="67"/>
                </a:cxn>
                <a:cxn ang="0">
                  <a:pos x="534" y="70"/>
                </a:cxn>
                <a:cxn ang="0">
                  <a:pos x="534" y="73"/>
                </a:cxn>
                <a:cxn ang="0">
                  <a:pos x="534" y="76"/>
                </a:cxn>
                <a:cxn ang="0">
                  <a:pos x="534" y="79"/>
                </a:cxn>
                <a:cxn ang="0">
                  <a:pos x="533" y="82"/>
                </a:cxn>
                <a:cxn ang="0">
                  <a:pos x="533" y="85"/>
                </a:cxn>
                <a:cxn ang="0">
                  <a:pos x="533" y="88"/>
                </a:cxn>
                <a:cxn ang="0">
                  <a:pos x="533" y="91"/>
                </a:cxn>
                <a:cxn ang="0">
                  <a:pos x="533" y="94"/>
                </a:cxn>
              </a:cxnLst>
              <a:rect l="0" t="0" r="r" b="b"/>
              <a:pathLst>
                <a:path w="535" h="213">
                  <a:moveTo>
                    <a:pt x="0" y="212"/>
                  </a:moveTo>
                  <a:lnTo>
                    <a:pt x="9" y="188"/>
                  </a:lnTo>
                  <a:lnTo>
                    <a:pt x="16" y="176"/>
                  </a:lnTo>
                  <a:lnTo>
                    <a:pt x="25" y="165"/>
                  </a:lnTo>
                  <a:lnTo>
                    <a:pt x="35" y="154"/>
                  </a:lnTo>
                  <a:lnTo>
                    <a:pt x="47" y="144"/>
                  </a:lnTo>
                  <a:lnTo>
                    <a:pt x="60" y="134"/>
                  </a:lnTo>
                  <a:lnTo>
                    <a:pt x="75" y="124"/>
                  </a:lnTo>
                  <a:lnTo>
                    <a:pt x="90" y="114"/>
                  </a:lnTo>
                  <a:lnTo>
                    <a:pt x="107" y="105"/>
                  </a:lnTo>
                  <a:lnTo>
                    <a:pt x="124" y="96"/>
                  </a:lnTo>
                  <a:lnTo>
                    <a:pt x="142" y="88"/>
                  </a:lnTo>
                  <a:lnTo>
                    <a:pt x="161" y="80"/>
                  </a:lnTo>
                  <a:lnTo>
                    <a:pt x="181" y="72"/>
                  </a:lnTo>
                  <a:lnTo>
                    <a:pt x="201" y="65"/>
                  </a:lnTo>
                  <a:lnTo>
                    <a:pt x="221" y="58"/>
                  </a:lnTo>
                  <a:lnTo>
                    <a:pt x="242" y="51"/>
                  </a:lnTo>
                  <a:lnTo>
                    <a:pt x="263" y="45"/>
                  </a:lnTo>
                  <a:lnTo>
                    <a:pt x="285" y="39"/>
                  </a:lnTo>
                  <a:lnTo>
                    <a:pt x="306" y="34"/>
                  </a:lnTo>
                  <a:lnTo>
                    <a:pt x="327" y="28"/>
                  </a:lnTo>
                  <a:lnTo>
                    <a:pt x="347" y="24"/>
                  </a:lnTo>
                  <a:lnTo>
                    <a:pt x="368" y="20"/>
                  </a:lnTo>
                  <a:lnTo>
                    <a:pt x="388" y="16"/>
                  </a:lnTo>
                  <a:lnTo>
                    <a:pt x="407" y="12"/>
                  </a:lnTo>
                  <a:lnTo>
                    <a:pt x="426" y="9"/>
                  </a:lnTo>
                  <a:lnTo>
                    <a:pt x="445" y="7"/>
                  </a:lnTo>
                  <a:lnTo>
                    <a:pt x="462" y="4"/>
                  </a:lnTo>
                  <a:lnTo>
                    <a:pt x="478" y="3"/>
                  </a:lnTo>
                  <a:lnTo>
                    <a:pt x="494" y="1"/>
                  </a:lnTo>
                  <a:lnTo>
                    <a:pt x="508" y="0"/>
                  </a:lnTo>
                  <a:lnTo>
                    <a:pt x="521" y="0"/>
                  </a:lnTo>
                  <a:lnTo>
                    <a:pt x="523" y="6"/>
                  </a:lnTo>
                  <a:lnTo>
                    <a:pt x="524" y="8"/>
                  </a:lnTo>
                  <a:lnTo>
                    <a:pt x="525" y="11"/>
                  </a:lnTo>
                  <a:lnTo>
                    <a:pt x="526" y="14"/>
                  </a:lnTo>
                  <a:lnTo>
                    <a:pt x="527" y="17"/>
                  </a:lnTo>
                  <a:lnTo>
                    <a:pt x="527" y="20"/>
                  </a:lnTo>
                  <a:lnTo>
                    <a:pt x="528" y="23"/>
                  </a:lnTo>
                  <a:lnTo>
                    <a:pt x="529" y="26"/>
                  </a:lnTo>
                  <a:lnTo>
                    <a:pt x="529" y="28"/>
                  </a:lnTo>
                  <a:lnTo>
                    <a:pt x="530" y="32"/>
                  </a:lnTo>
                  <a:lnTo>
                    <a:pt x="531" y="34"/>
                  </a:lnTo>
                  <a:lnTo>
                    <a:pt x="531" y="37"/>
                  </a:lnTo>
                  <a:lnTo>
                    <a:pt x="531" y="40"/>
                  </a:lnTo>
                  <a:lnTo>
                    <a:pt x="532" y="43"/>
                  </a:lnTo>
                  <a:lnTo>
                    <a:pt x="533" y="46"/>
                  </a:lnTo>
                  <a:lnTo>
                    <a:pt x="533" y="49"/>
                  </a:lnTo>
                  <a:lnTo>
                    <a:pt x="533" y="52"/>
                  </a:lnTo>
                  <a:lnTo>
                    <a:pt x="533" y="55"/>
                  </a:lnTo>
                  <a:lnTo>
                    <a:pt x="533" y="58"/>
                  </a:lnTo>
                  <a:lnTo>
                    <a:pt x="534" y="61"/>
                  </a:lnTo>
                  <a:lnTo>
                    <a:pt x="534" y="64"/>
                  </a:lnTo>
                  <a:lnTo>
                    <a:pt x="534" y="67"/>
                  </a:lnTo>
                  <a:lnTo>
                    <a:pt x="534" y="70"/>
                  </a:lnTo>
                  <a:lnTo>
                    <a:pt x="534" y="73"/>
                  </a:lnTo>
                  <a:lnTo>
                    <a:pt x="534" y="76"/>
                  </a:lnTo>
                  <a:lnTo>
                    <a:pt x="534" y="79"/>
                  </a:lnTo>
                  <a:lnTo>
                    <a:pt x="533" y="82"/>
                  </a:lnTo>
                  <a:lnTo>
                    <a:pt x="533" y="85"/>
                  </a:lnTo>
                  <a:lnTo>
                    <a:pt x="533" y="88"/>
                  </a:lnTo>
                  <a:lnTo>
                    <a:pt x="533" y="91"/>
                  </a:lnTo>
                  <a:lnTo>
                    <a:pt x="533" y="9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0" name="Freeform 42"/>
            <p:cNvSpPr>
              <a:spLocks/>
            </p:cNvSpPr>
            <p:nvPr/>
          </p:nvSpPr>
          <p:spPr bwMode="auto">
            <a:xfrm>
              <a:off x="2840" y="894"/>
              <a:ext cx="332" cy="973"/>
            </a:xfrm>
            <a:custGeom>
              <a:avLst/>
              <a:gdLst/>
              <a:ahLst/>
              <a:cxnLst>
                <a:cxn ang="0">
                  <a:pos x="208" y="12"/>
                </a:cxn>
                <a:cxn ang="0">
                  <a:pos x="190" y="30"/>
                </a:cxn>
                <a:cxn ang="0">
                  <a:pos x="179" y="52"/>
                </a:cxn>
                <a:cxn ang="0">
                  <a:pos x="175" y="77"/>
                </a:cxn>
                <a:cxn ang="0">
                  <a:pos x="175" y="105"/>
                </a:cxn>
                <a:cxn ang="0">
                  <a:pos x="176" y="134"/>
                </a:cxn>
                <a:cxn ang="0">
                  <a:pos x="178" y="163"/>
                </a:cxn>
                <a:cxn ang="0">
                  <a:pos x="178" y="192"/>
                </a:cxn>
                <a:cxn ang="0">
                  <a:pos x="174" y="219"/>
                </a:cxn>
                <a:cxn ang="0">
                  <a:pos x="164" y="244"/>
                </a:cxn>
                <a:cxn ang="0">
                  <a:pos x="148" y="264"/>
                </a:cxn>
                <a:cxn ang="0">
                  <a:pos x="138" y="272"/>
                </a:cxn>
                <a:cxn ang="0">
                  <a:pos x="126" y="280"/>
                </a:cxn>
                <a:cxn ang="0">
                  <a:pos x="114" y="289"/>
                </a:cxn>
                <a:cxn ang="0">
                  <a:pos x="102" y="298"/>
                </a:cxn>
                <a:cxn ang="0">
                  <a:pos x="91" y="308"/>
                </a:cxn>
                <a:cxn ang="0">
                  <a:pos x="82" y="318"/>
                </a:cxn>
                <a:cxn ang="0">
                  <a:pos x="76" y="331"/>
                </a:cxn>
                <a:cxn ang="0">
                  <a:pos x="73" y="344"/>
                </a:cxn>
                <a:cxn ang="0">
                  <a:pos x="75" y="360"/>
                </a:cxn>
                <a:cxn ang="0">
                  <a:pos x="82" y="377"/>
                </a:cxn>
                <a:cxn ang="0">
                  <a:pos x="94" y="395"/>
                </a:cxn>
                <a:cxn ang="0">
                  <a:pos x="104" y="406"/>
                </a:cxn>
                <a:cxn ang="0">
                  <a:pos x="114" y="415"/>
                </a:cxn>
                <a:cxn ang="0">
                  <a:pos x="125" y="423"/>
                </a:cxn>
                <a:cxn ang="0">
                  <a:pos x="134" y="432"/>
                </a:cxn>
                <a:cxn ang="0">
                  <a:pos x="143" y="441"/>
                </a:cxn>
                <a:cxn ang="0">
                  <a:pos x="150" y="452"/>
                </a:cxn>
                <a:cxn ang="0">
                  <a:pos x="154" y="464"/>
                </a:cxn>
                <a:cxn ang="0">
                  <a:pos x="156" y="480"/>
                </a:cxn>
                <a:cxn ang="0">
                  <a:pos x="155" y="500"/>
                </a:cxn>
                <a:cxn ang="0">
                  <a:pos x="151" y="518"/>
                </a:cxn>
                <a:cxn ang="0">
                  <a:pos x="148" y="537"/>
                </a:cxn>
                <a:cxn ang="0">
                  <a:pos x="144" y="562"/>
                </a:cxn>
                <a:cxn ang="0">
                  <a:pos x="138" y="590"/>
                </a:cxn>
                <a:cxn ang="0">
                  <a:pos x="133" y="621"/>
                </a:cxn>
                <a:cxn ang="0">
                  <a:pos x="127" y="652"/>
                </a:cxn>
                <a:cxn ang="0">
                  <a:pos x="121" y="680"/>
                </a:cxn>
                <a:cxn ang="0">
                  <a:pos x="116" y="706"/>
                </a:cxn>
                <a:cxn ang="0">
                  <a:pos x="112" y="726"/>
                </a:cxn>
                <a:cxn ang="0">
                  <a:pos x="108" y="739"/>
                </a:cxn>
                <a:cxn ang="0">
                  <a:pos x="96" y="750"/>
                </a:cxn>
                <a:cxn ang="0">
                  <a:pos x="83" y="757"/>
                </a:cxn>
                <a:cxn ang="0">
                  <a:pos x="70" y="760"/>
                </a:cxn>
                <a:cxn ang="0">
                  <a:pos x="57" y="761"/>
                </a:cxn>
                <a:cxn ang="0">
                  <a:pos x="46" y="761"/>
                </a:cxn>
                <a:cxn ang="0">
                  <a:pos x="35" y="761"/>
                </a:cxn>
                <a:cxn ang="0">
                  <a:pos x="25" y="763"/>
                </a:cxn>
                <a:cxn ang="0">
                  <a:pos x="17" y="768"/>
                </a:cxn>
                <a:cxn ang="0">
                  <a:pos x="10" y="777"/>
                </a:cxn>
                <a:cxn ang="0">
                  <a:pos x="4" y="792"/>
                </a:cxn>
                <a:cxn ang="0">
                  <a:pos x="0" y="814"/>
                </a:cxn>
                <a:cxn ang="0">
                  <a:pos x="6" y="851"/>
                </a:cxn>
                <a:cxn ang="0">
                  <a:pos x="24" y="877"/>
                </a:cxn>
                <a:cxn ang="0">
                  <a:pos x="52" y="900"/>
                </a:cxn>
                <a:cxn ang="0">
                  <a:pos x="87" y="921"/>
                </a:cxn>
                <a:cxn ang="0">
                  <a:pos x="127" y="939"/>
                </a:cxn>
                <a:cxn ang="0">
                  <a:pos x="169" y="953"/>
                </a:cxn>
                <a:cxn ang="0">
                  <a:pos x="212" y="964"/>
                </a:cxn>
                <a:cxn ang="0">
                  <a:pos x="253" y="970"/>
                </a:cxn>
                <a:cxn ang="0">
                  <a:pos x="291" y="972"/>
                </a:cxn>
                <a:cxn ang="0">
                  <a:pos x="322" y="969"/>
                </a:cxn>
              </a:cxnLst>
              <a:rect l="0" t="0" r="r" b="b"/>
              <a:pathLst>
                <a:path w="332" h="973">
                  <a:moveTo>
                    <a:pt x="236" y="0"/>
                  </a:moveTo>
                  <a:lnTo>
                    <a:pt x="216" y="7"/>
                  </a:lnTo>
                  <a:lnTo>
                    <a:pt x="208" y="12"/>
                  </a:lnTo>
                  <a:lnTo>
                    <a:pt x="201" y="18"/>
                  </a:lnTo>
                  <a:lnTo>
                    <a:pt x="194" y="24"/>
                  </a:lnTo>
                  <a:lnTo>
                    <a:pt x="190" y="30"/>
                  </a:lnTo>
                  <a:lnTo>
                    <a:pt x="185" y="37"/>
                  </a:lnTo>
                  <a:lnTo>
                    <a:pt x="182" y="44"/>
                  </a:lnTo>
                  <a:lnTo>
                    <a:pt x="179" y="52"/>
                  </a:lnTo>
                  <a:lnTo>
                    <a:pt x="177" y="60"/>
                  </a:lnTo>
                  <a:lnTo>
                    <a:pt x="176" y="68"/>
                  </a:lnTo>
                  <a:lnTo>
                    <a:pt x="175" y="77"/>
                  </a:lnTo>
                  <a:lnTo>
                    <a:pt x="174" y="86"/>
                  </a:lnTo>
                  <a:lnTo>
                    <a:pt x="174" y="95"/>
                  </a:lnTo>
                  <a:lnTo>
                    <a:pt x="175" y="105"/>
                  </a:lnTo>
                  <a:lnTo>
                    <a:pt x="175" y="114"/>
                  </a:lnTo>
                  <a:lnTo>
                    <a:pt x="176" y="124"/>
                  </a:lnTo>
                  <a:lnTo>
                    <a:pt x="176" y="134"/>
                  </a:lnTo>
                  <a:lnTo>
                    <a:pt x="177" y="144"/>
                  </a:lnTo>
                  <a:lnTo>
                    <a:pt x="178" y="153"/>
                  </a:lnTo>
                  <a:lnTo>
                    <a:pt x="178" y="163"/>
                  </a:lnTo>
                  <a:lnTo>
                    <a:pt x="179" y="173"/>
                  </a:lnTo>
                  <a:lnTo>
                    <a:pt x="179" y="182"/>
                  </a:lnTo>
                  <a:lnTo>
                    <a:pt x="178" y="192"/>
                  </a:lnTo>
                  <a:lnTo>
                    <a:pt x="178" y="201"/>
                  </a:lnTo>
                  <a:lnTo>
                    <a:pt x="176" y="210"/>
                  </a:lnTo>
                  <a:lnTo>
                    <a:pt x="174" y="219"/>
                  </a:lnTo>
                  <a:lnTo>
                    <a:pt x="172" y="228"/>
                  </a:lnTo>
                  <a:lnTo>
                    <a:pt x="168" y="236"/>
                  </a:lnTo>
                  <a:lnTo>
                    <a:pt x="164" y="244"/>
                  </a:lnTo>
                  <a:lnTo>
                    <a:pt x="159" y="252"/>
                  </a:lnTo>
                  <a:lnTo>
                    <a:pt x="154" y="259"/>
                  </a:lnTo>
                  <a:lnTo>
                    <a:pt x="148" y="264"/>
                  </a:lnTo>
                  <a:lnTo>
                    <a:pt x="144" y="267"/>
                  </a:lnTo>
                  <a:lnTo>
                    <a:pt x="141" y="270"/>
                  </a:lnTo>
                  <a:lnTo>
                    <a:pt x="138" y="272"/>
                  </a:lnTo>
                  <a:lnTo>
                    <a:pt x="134" y="275"/>
                  </a:lnTo>
                  <a:lnTo>
                    <a:pt x="130" y="278"/>
                  </a:lnTo>
                  <a:lnTo>
                    <a:pt x="126" y="280"/>
                  </a:lnTo>
                  <a:lnTo>
                    <a:pt x="122" y="283"/>
                  </a:lnTo>
                  <a:lnTo>
                    <a:pt x="118" y="286"/>
                  </a:lnTo>
                  <a:lnTo>
                    <a:pt x="114" y="289"/>
                  </a:lnTo>
                  <a:lnTo>
                    <a:pt x="110" y="292"/>
                  </a:lnTo>
                  <a:lnTo>
                    <a:pt x="106" y="295"/>
                  </a:lnTo>
                  <a:lnTo>
                    <a:pt x="102" y="298"/>
                  </a:lnTo>
                  <a:lnTo>
                    <a:pt x="98" y="301"/>
                  </a:lnTo>
                  <a:lnTo>
                    <a:pt x="94" y="304"/>
                  </a:lnTo>
                  <a:lnTo>
                    <a:pt x="91" y="308"/>
                  </a:lnTo>
                  <a:lnTo>
                    <a:pt x="88" y="311"/>
                  </a:lnTo>
                  <a:lnTo>
                    <a:pt x="85" y="315"/>
                  </a:lnTo>
                  <a:lnTo>
                    <a:pt x="82" y="318"/>
                  </a:lnTo>
                  <a:lnTo>
                    <a:pt x="80" y="322"/>
                  </a:lnTo>
                  <a:lnTo>
                    <a:pt x="78" y="326"/>
                  </a:lnTo>
                  <a:lnTo>
                    <a:pt x="76" y="331"/>
                  </a:lnTo>
                  <a:lnTo>
                    <a:pt x="75" y="335"/>
                  </a:lnTo>
                  <a:lnTo>
                    <a:pt x="74" y="340"/>
                  </a:lnTo>
                  <a:lnTo>
                    <a:pt x="73" y="344"/>
                  </a:lnTo>
                  <a:lnTo>
                    <a:pt x="74" y="349"/>
                  </a:lnTo>
                  <a:lnTo>
                    <a:pt x="74" y="354"/>
                  </a:lnTo>
                  <a:lnTo>
                    <a:pt x="75" y="360"/>
                  </a:lnTo>
                  <a:lnTo>
                    <a:pt x="77" y="365"/>
                  </a:lnTo>
                  <a:lnTo>
                    <a:pt x="79" y="371"/>
                  </a:lnTo>
                  <a:lnTo>
                    <a:pt x="82" y="377"/>
                  </a:lnTo>
                  <a:lnTo>
                    <a:pt x="88" y="386"/>
                  </a:lnTo>
                  <a:lnTo>
                    <a:pt x="91" y="391"/>
                  </a:lnTo>
                  <a:lnTo>
                    <a:pt x="94" y="395"/>
                  </a:lnTo>
                  <a:lnTo>
                    <a:pt x="97" y="398"/>
                  </a:lnTo>
                  <a:lnTo>
                    <a:pt x="101" y="402"/>
                  </a:lnTo>
                  <a:lnTo>
                    <a:pt x="104" y="406"/>
                  </a:lnTo>
                  <a:lnTo>
                    <a:pt x="108" y="409"/>
                  </a:lnTo>
                  <a:lnTo>
                    <a:pt x="111" y="412"/>
                  </a:lnTo>
                  <a:lnTo>
                    <a:pt x="114" y="415"/>
                  </a:lnTo>
                  <a:lnTo>
                    <a:pt x="118" y="418"/>
                  </a:lnTo>
                  <a:lnTo>
                    <a:pt x="122" y="420"/>
                  </a:lnTo>
                  <a:lnTo>
                    <a:pt x="125" y="423"/>
                  </a:lnTo>
                  <a:lnTo>
                    <a:pt x="128" y="426"/>
                  </a:lnTo>
                  <a:lnTo>
                    <a:pt x="131" y="429"/>
                  </a:lnTo>
                  <a:lnTo>
                    <a:pt x="134" y="432"/>
                  </a:lnTo>
                  <a:lnTo>
                    <a:pt x="137" y="435"/>
                  </a:lnTo>
                  <a:lnTo>
                    <a:pt x="140" y="438"/>
                  </a:lnTo>
                  <a:lnTo>
                    <a:pt x="143" y="441"/>
                  </a:lnTo>
                  <a:lnTo>
                    <a:pt x="145" y="444"/>
                  </a:lnTo>
                  <a:lnTo>
                    <a:pt x="148" y="448"/>
                  </a:lnTo>
                  <a:lnTo>
                    <a:pt x="150" y="452"/>
                  </a:lnTo>
                  <a:lnTo>
                    <a:pt x="152" y="456"/>
                  </a:lnTo>
                  <a:lnTo>
                    <a:pt x="153" y="460"/>
                  </a:lnTo>
                  <a:lnTo>
                    <a:pt x="154" y="464"/>
                  </a:lnTo>
                  <a:lnTo>
                    <a:pt x="155" y="470"/>
                  </a:lnTo>
                  <a:lnTo>
                    <a:pt x="156" y="475"/>
                  </a:lnTo>
                  <a:lnTo>
                    <a:pt x="156" y="480"/>
                  </a:lnTo>
                  <a:lnTo>
                    <a:pt x="156" y="486"/>
                  </a:lnTo>
                  <a:lnTo>
                    <a:pt x="156" y="493"/>
                  </a:lnTo>
                  <a:lnTo>
                    <a:pt x="155" y="500"/>
                  </a:lnTo>
                  <a:lnTo>
                    <a:pt x="154" y="507"/>
                  </a:lnTo>
                  <a:lnTo>
                    <a:pt x="152" y="514"/>
                  </a:lnTo>
                  <a:lnTo>
                    <a:pt x="151" y="518"/>
                  </a:lnTo>
                  <a:lnTo>
                    <a:pt x="150" y="524"/>
                  </a:lnTo>
                  <a:lnTo>
                    <a:pt x="149" y="530"/>
                  </a:lnTo>
                  <a:lnTo>
                    <a:pt x="148" y="537"/>
                  </a:lnTo>
                  <a:lnTo>
                    <a:pt x="146" y="545"/>
                  </a:lnTo>
                  <a:lnTo>
                    <a:pt x="145" y="553"/>
                  </a:lnTo>
                  <a:lnTo>
                    <a:pt x="144" y="562"/>
                  </a:lnTo>
                  <a:lnTo>
                    <a:pt x="142" y="571"/>
                  </a:lnTo>
                  <a:lnTo>
                    <a:pt x="140" y="580"/>
                  </a:lnTo>
                  <a:lnTo>
                    <a:pt x="138" y="590"/>
                  </a:lnTo>
                  <a:lnTo>
                    <a:pt x="136" y="600"/>
                  </a:lnTo>
                  <a:lnTo>
                    <a:pt x="135" y="610"/>
                  </a:lnTo>
                  <a:lnTo>
                    <a:pt x="133" y="621"/>
                  </a:lnTo>
                  <a:lnTo>
                    <a:pt x="131" y="631"/>
                  </a:lnTo>
                  <a:lnTo>
                    <a:pt x="129" y="641"/>
                  </a:lnTo>
                  <a:lnTo>
                    <a:pt x="127" y="652"/>
                  </a:lnTo>
                  <a:lnTo>
                    <a:pt x="125" y="662"/>
                  </a:lnTo>
                  <a:lnTo>
                    <a:pt x="123" y="671"/>
                  </a:lnTo>
                  <a:lnTo>
                    <a:pt x="121" y="680"/>
                  </a:lnTo>
                  <a:lnTo>
                    <a:pt x="120" y="690"/>
                  </a:lnTo>
                  <a:lnTo>
                    <a:pt x="118" y="698"/>
                  </a:lnTo>
                  <a:lnTo>
                    <a:pt x="116" y="706"/>
                  </a:lnTo>
                  <a:lnTo>
                    <a:pt x="114" y="714"/>
                  </a:lnTo>
                  <a:lnTo>
                    <a:pt x="113" y="720"/>
                  </a:lnTo>
                  <a:lnTo>
                    <a:pt x="112" y="726"/>
                  </a:lnTo>
                  <a:lnTo>
                    <a:pt x="110" y="731"/>
                  </a:lnTo>
                  <a:lnTo>
                    <a:pt x="109" y="736"/>
                  </a:lnTo>
                  <a:lnTo>
                    <a:pt x="108" y="739"/>
                  </a:lnTo>
                  <a:lnTo>
                    <a:pt x="107" y="741"/>
                  </a:lnTo>
                  <a:lnTo>
                    <a:pt x="106" y="743"/>
                  </a:lnTo>
                  <a:lnTo>
                    <a:pt x="96" y="750"/>
                  </a:lnTo>
                  <a:lnTo>
                    <a:pt x="92" y="753"/>
                  </a:lnTo>
                  <a:lnTo>
                    <a:pt x="87" y="755"/>
                  </a:lnTo>
                  <a:lnTo>
                    <a:pt x="83" y="757"/>
                  </a:lnTo>
                  <a:lnTo>
                    <a:pt x="78" y="758"/>
                  </a:lnTo>
                  <a:lnTo>
                    <a:pt x="74" y="759"/>
                  </a:lnTo>
                  <a:lnTo>
                    <a:pt x="70" y="760"/>
                  </a:lnTo>
                  <a:lnTo>
                    <a:pt x="65" y="761"/>
                  </a:lnTo>
                  <a:lnTo>
                    <a:pt x="61" y="761"/>
                  </a:lnTo>
                  <a:lnTo>
                    <a:pt x="57" y="761"/>
                  </a:lnTo>
                  <a:lnTo>
                    <a:pt x="53" y="761"/>
                  </a:lnTo>
                  <a:lnTo>
                    <a:pt x="49" y="761"/>
                  </a:lnTo>
                  <a:lnTo>
                    <a:pt x="46" y="761"/>
                  </a:lnTo>
                  <a:lnTo>
                    <a:pt x="42" y="761"/>
                  </a:lnTo>
                  <a:lnTo>
                    <a:pt x="38" y="761"/>
                  </a:lnTo>
                  <a:lnTo>
                    <a:pt x="35" y="761"/>
                  </a:lnTo>
                  <a:lnTo>
                    <a:pt x="32" y="762"/>
                  </a:lnTo>
                  <a:lnTo>
                    <a:pt x="28" y="762"/>
                  </a:lnTo>
                  <a:lnTo>
                    <a:pt x="25" y="763"/>
                  </a:lnTo>
                  <a:lnTo>
                    <a:pt x="22" y="764"/>
                  </a:lnTo>
                  <a:lnTo>
                    <a:pt x="20" y="766"/>
                  </a:lnTo>
                  <a:lnTo>
                    <a:pt x="17" y="768"/>
                  </a:lnTo>
                  <a:lnTo>
                    <a:pt x="14" y="770"/>
                  </a:lnTo>
                  <a:lnTo>
                    <a:pt x="12" y="773"/>
                  </a:lnTo>
                  <a:lnTo>
                    <a:pt x="10" y="777"/>
                  </a:lnTo>
                  <a:lnTo>
                    <a:pt x="8" y="781"/>
                  </a:lnTo>
                  <a:lnTo>
                    <a:pt x="6" y="786"/>
                  </a:lnTo>
                  <a:lnTo>
                    <a:pt x="4" y="792"/>
                  </a:lnTo>
                  <a:lnTo>
                    <a:pt x="2" y="798"/>
                  </a:lnTo>
                  <a:lnTo>
                    <a:pt x="1" y="805"/>
                  </a:lnTo>
                  <a:lnTo>
                    <a:pt x="0" y="814"/>
                  </a:lnTo>
                  <a:lnTo>
                    <a:pt x="0" y="832"/>
                  </a:lnTo>
                  <a:lnTo>
                    <a:pt x="2" y="842"/>
                  </a:lnTo>
                  <a:lnTo>
                    <a:pt x="6" y="851"/>
                  </a:lnTo>
                  <a:lnTo>
                    <a:pt x="11" y="860"/>
                  </a:lnTo>
                  <a:lnTo>
                    <a:pt x="17" y="868"/>
                  </a:lnTo>
                  <a:lnTo>
                    <a:pt x="24" y="877"/>
                  </a:lnTo>
                  <a:lnTo>
                    <a:pt x="33" y="885"/>
                  </a:lnTo>
                  <a:lnTo>
                    <a:pt x="42" y="893"/>
                  </a:lnTo>
                  <a:lnTo>
                    <a:pt x="52" y="900"/>
                  </a:lnTo>
                  <a:lnTo>
                    <a:pt x="63" y="908"/>
                  </a:lnTo>
                  <a:lnTo>
                    <a:pt x="75" y="914"/>
                  </a:lnTo>
                  <a:lnTo>
                    <a:pt x="87" y="921"/>
                  </a:lnTo>
                  <a:lnTo>
                    <a:pt x="100" y="927"/>
                  </a:lnTo>
                  <a:lnTo>
                    <a:pt x="113" y="933"/>
                  </a:lnTo>
                  <a:lnTo>
                    <a:pt x="127" y="939"/>
                  </a:lnTo>
                  <a:lnTo>
                    <a:pt x="141" y="944"/>
                  </a:lnTo>
                  <a:lnTo>
                    <a:pt x="155" y="949"/>
                  </a:lnTo>
                  <a:lnTo>
                    <a:pt x="169" y="953"/>
                  </a:lnTo>
                  <a:lnTo>
                    <a:pt x="184" y="957"/>
                  </a:lnTo>
                  <a:lnTo>
                    <a:pt x="198" y="960"/>
                  </a:lnTo>
                  <a:lnTo>
                    <a:pt x="212" y="964"/>
                  </a:lnTo>
                  <a:lnTo>
                    <a:pt x="226" y="966"/>
                  </a:lnTo>
                  <a:lnTo>
                    <a:pt x="240" y="968"/>
                  </a:lnTo>
                  <a:lnTo>
                    <a:pt x="253" y="970"/>
                  </a:lnTo>
                  <a:lnTo>
                    <a:pt x="266" y="971"/>
                  </a:lnTo>
                  <a:lnTo>
                    <a:pt x="279" y="972"/>
                  </a:lnTo>
                  <a:lnTo>
                    <a:pt x="291" y="972"/>
                  </a:lnTo>
                  <a:lnTo>
                    <a:pt x="302" y="972"/>
                  </a:lnTo>
                  <a:lnTo>
                    <a:pt x="312" y="971"/>
                  </a:lnTo>
                  <a:lnTo>
                    <a:pt x="322" y="969"/>
                  </a:lnTo>
                  <a:lnTo>
                    <a:pt x="331" y="96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1" name="Freeform 43"/>
            <p:cNvSpPr>
              <a:spLocks/>
            </p:cNvSpPr>
            <p:nvPr/>
          </p:nvSpPr>
          <p:spPr bwMode="auto">
            <a:xfrm>
              <a:off x="2669" y="940"/>
              <a:ext cx="148" cy="214"/>
            </a:xfrm>
            <a:custGeom>
              <a:avLst/>
              <a:gdLst/>
              <a:ahLst/>
              <a:cxnLst>
                <a:cxn ang="0">
                  <a:pos x="76" y="213"/>
                </a:cxn>
                <a:cxn ang="0">
                  <a:pos x="80" y="198"/>
                </a:cxn>
                <a:cxn ang="0">
                  <a:pos x="81" y="192"/>
                </a:cxn>
                <a:cxn ang="0">
                  <a:pos x="81" y="185"/>
                </a:cxn>
                <a:cxn ang="0">
                  <a:pos x="80" y="178"/>
                </a:cxn>
                <a:cxn ang="0">
                  <a:pos x="78" y="172"/>
                </a:cxn>
                <a:cxn ang="0">
                  <a:pos x="76" y="166"/>
                </a:cxn>
                <a:cxn ang="0">
                  <a:pos x="73" y="161"/>
                </a:cxn>
                <a:cxn ang="0">
                  <a:pos x="70" y="155"/>
                </a:cxn>
                <a:cxn ang="0">
                  <a:pos x="67" y="150"/>
                </a:cxn>
                <a:cxn ang="0">
                  <a:pos x="63" y="144"/>
                </a:cxn>
                <a:cxn ang="0">
                  <a:pos x="59" y="139"/>
                </a:cxn>
                <a:cxn ang="0">
                  <a:pos x="54" y="134"/>
                </a:cxn>
                <a:cxn ang="0">
                  <a:pos x="50" y="129"/>
                </a:cxn>
                <a:cxn ang="0">
                  <a:pos x="45" y="124"/>
                </a:cxn>
                <a:cxn ang="0">
                  <a:pos x="40" y="119"/>
                </a:cxn>
                <a:cxn ang="0">
                  <a:pos x="35" y="114"/>
                </a:cxn>
                <a:cxn ang="0">
                  <a:pos x="31" y="108"/>
                </a:cxn>
                <a:cxn ang="0">
                  <a:pos x="26" y="103"/>
                </a:cxn>
                <a:cxn ang="0">
                  <a:pos x="22" y="98"/>
                </a:cxn>
                <a:cxn ang="0">
                  <a:pos x="17" y="93"/>
                </a:cxn>
                <a:cxn ang="0">
                  <a:pos x="14" y="88"/>
                </a:cxn>
                <a:cxn ang="0">
                  <a:pos x="10" y="82"/>
                </a:cxn>
                <a:cxn ang="0">
                  <a:pos x="7" y="76"/>
                </a:cxn>
                <a:cxn ang="0">
                  <a:pos x="5" y="71"/>
                </a:cxn>
                <a:cxn ang="0">
                  <a:pos x="3" y="65"/>
                </a:cxn>
                <a:cxn ang="0">
                  <a:pos x="1" y="59"/>
                </a:cxn>
                <a:cxn ang="0">
                  <a:pos x="0" y="52"/>
                </a:cxn>
                <a:cxn ang="0">
                  <a:pos x="0" y="46"/>
                </a:cxn>
                <a:cxn ang="0">
                  <a:pos x="1" y="39"/>
                </a:cxn>
                <a:cxn ang="0">
                  <a:pos x="2" y="32"/>
                </a:cxn>
                <a:cxn ang="0">
                  <a:pos x="5" y="24"/>
                </a:cxn>
                <a:cxn ang="0">
                  <a:pos x="13" y="22"/>
                </a:cxn>
                <a:cxn ang="0">
                  <a:pos x="18" y="21"/>
                </a:cxn>
                <a:cxn ang="0">
                  <a:pos x="22" y="20"/>
                </a:cxn>
                <a:cxn ang="0">
                  <a:pos x="27" y="18"/>
                </a:cxn>
                <a:cxn ang="0">
                  <a:pos x="31" y="17"/>
                </a:cxn>
                <a:cxn ang="0">
                  <a:pos x="35" y="16"/>
                </a:cxn>
                <a:cxn ang="0">
                  <a:pos x="40" y="15"/>
                </a:cxn>
                <a:cxn ang="0">
                  <a:pos x="44" y="14"/>
                </a:cxn>
                <a:cxn ang="0">
                  <a:pos x="49" y="12"/>
                </a:cxn>
                <a:cxn ang="0">
                  <a:pos x="53" y="11"/>
                </a:cxn>
                <a:cxn ang="0">
                  <a:pos x="57" y="10"/>
                </a:cxn>
                <a:cxn ang="0">
                  <a:pos x="62" y="9"/>
                </a:cxn>
                <a:cxn ang="0">
                  <a:pos x="66" y="8"/>
                </a:cxn>
                <a:cxn ang="0">
                  <a:pos x="71" y="7"/>
                </a:cxn>
                <a:cxn ang="0">
                  <a:pos x="75" y="6"/>
                </a:cxn>
                <a:cxn ang="0">
                  <a:pos x="79" y="5"/>
                </a:cxn>
                <a:cxn ang="0">
                  <a:pos x="84" y="4"/>
                </a:cxn>
                <a:cxn ang="0">
                  <a:pos x="88" y="3"/>
                </a:cxn>
                <a:cxn ang="0">
                  <a:pos x="93" y="2"/>
                </a:cxn>
                <a:cxn ang="0">
                  <a:pos x="97" y="2"/>
                </a:cxn>
                <a:cxn ang="0">
                  <a:pos x="101" y="1"/>
                </a:cxn>
                <a:cxn ang="0">
                  <a:pos x="106" y="1"/>
                </a:cxn>
                <a:cxn ang="0">
                  <a:pos x="111" y="0"/>
                </a:cxn>
                <a:cxn ang="0">
                  <a:pos x="115" y="0"/>
                </a:cxn>
                <a:cxn ang="0">
                  <a:pos x="119" y="0"/>
                </a:cxn>
                <a:cxn ang="0">
                  <a:pos x="124" y="0"/>
                </a:cxn>
                <a:cxn ang="0">
                  <a:pos x="129" y="0"/>
                </a:cxn>
                <a:cxn ang="0">
                  <a:pos x="133" y="0"/>
                </a:cxn>
                <a:cxn ang="0">
                  <a:pos x="138" y="0"/>
                </a:cxn>
                <a:cxn ang="0">
                  <a:pos x="142" y="0"/>
                </a:cxn>
                <a:cxn ang="0">
                  <a:pos x="147" y="1"/>
                </a:cxn>
              </a:cxnLst>
              <a:rect l="0" t="0" r="r" b="b"/>
              <a:pathLst>
                <a:path w="148" h="214">
                  <a:moveTo>
                    <a:pt x="76" y="213"/>
                  </a:moveTo>
                  <a:lnTo>
                    <a:pt x="80" y="198"/>
                  </a:lnTo>
                  <a:lnTo>
                    <a:pt x="81" y="192"/>
                  </a:lnTo>
                  <a:lnTo>
                    <a:pt x="81" y="185"/>
                  </a:lnTo>
                  <a:lnTo>
                    <a:pt x="80" y="178"/>
                  </a:lnTo>
                  <a:lnTo>
                    <a:pt x="78" y="172"/>
                  </a:lnTo>
                  <a:lnTo>
                    <a:pt x="76" y="166"/>
                  </a:lnTo>
                  <a:lnTo>
                    <a:pt x="73" y="161"/>
                  </a:lnTo>
                  <a:lnTo>
                    <a:pt x="70" y="155"/>
                  </a:lnTo>
                  <a:lnTo>
                    <a:pt x="67" y="150"/>
                  </a:lnTo>
                  <a:lnTo>
                    <a:pt x="63" y="144"/>
                  </a:lnTo>
                  <a:lnTo>
                    <a:pt x="59" y="139"/>
                  </a:lnTo>
                  <a:lnTo>
                    <a:pt x="54" y="134"/>
                  </a:lnTo>
                  <a:lnTo>
                    <a:pt x="50" y="129"/>
                  </a:lnTo>
                  <a:lnTo>
                    <a:pt x="45" y="124"/>
                  </a:lnTo>
                  <a:lnTo>
                    <a:pt x="40" y="119"/>
                  </a:lnTo>
                  <a:lnTo>
                    <a:pt x="35" y="114"/>
                  </a:lnTo>
                  <a:lnTo>
                    <a:pt x="31" y="108"/>
                  </a:lnTo>
                  <a:lnTo>
                    <a:pt x="26" y="103"/>
                  </a:lnTo>
                  <a:lnTo>
                    <a:pt x="22" y="98"/>
                  </a:lnTo>
                  <a:lnTo>
                    <a:pt x="17" y="93"/>
                  </a:lnTo>
                  <a:lnTo>
                    <a:pt x="14" y="88"/>
                  </a:lnTo>
                  <a:lnTo>
                    <a:pt x="10" y="82"/>
                  </a:lnTo>
                  <a:lnTo>
                    <a:pt x="7" y="76"/>
                  </a:lnTo>
                  <a:lnTo>
                    <a:pt x="5" y="71"/>
                  </a:lnTo>
                  <a:lnTo>
                    <a:pt x="3" y="65"/>
                  </a:lnTo>
                  <a:lnTo>
                    <a:pt x="1" y="59"/>
                  </a:lnTo>
                  <a:lnTo>
                    <a:pt x="0" y="52"/>
                  </a:lnTo>
                  <a:lnTo>
                    <a:pt x="0" y="46"/>
                  </a:lnTo>
                  <a:lnTo>
                    <a:pt x="1" y="39"/>
                  </a:lnTo>
                  <a:lnTo>
                    <a:pt x="2" y="32"/>
                  </a:lnTo>
                  <a:lnTo>
                    <a:pt x="5" y="24"/>
                  </a:lnTo>
                  <a:lnTo>
                    <a:pt x="13" y="22"/>
                  </a:lnTo>
                  <a:lnTo>
                    <a:pt x="18" y="21"/>
                  </a:lnTo>
                  <a:lnTo>
                    <a:pt x="22" y="20"/>
                  </a:lnTo>
                  <a:lnTo>
                    <a:pt x="27" y="18"/>
                  </a:lnTo>
                  <a:lnTo>
                    <a:pt x="31" y="17"/>
                  </a:lnTo>
                  <a:lnTo>
                    <a:pt x="35" y="16"/>
                  </a:lnTo>
                  <a:lnTo>
                    <a:pt x="40" y="15"/>
                  </a:lnTo>
                  <a:lnTo>
                    <a:pt x="44" y="14"/>
                  </a:lnTo>
                  <a:lnTo>
                    <a:pt x="49" y="12"/>
                  </a:lnTo>
                  <a:lnTo>
                    <a:pt x="53" y="11"/>
                  </a:lnTo>
                  <a:lnTo>
                    <a:pt x="57" y="10"/>
                  </a:lnTo>
                  <a:lnTo>
                    <a:pt x="62" y="9"/>
                  </a:lnTo>
                  <a:lnTo>
                    <a:pt x="66" y="8"/>
                  </a:lnTo>
                  <a:lnTo>
                    <a:pt x="71" y="7"/>
                  </a:lnTo>
                  <a:lnTo>
                    <a:pt x="75" y="6"/>
                  </a:lnTo>
                  <a:lnTo>
                    <a:pt x="79" y="5"/>
                  </a:lnTo>
                  <a:lnTo>
                    <a:pt x="84" y="4"/>
                  </a:lnTo>
                  <a:lnTo>
                    <a:pt x="88" y="3"/>
                  </a:lnTo>
                  <a:lnTo>
                    <a:pt x="93" y="2"/>
                  </a:lnTo>
                  <a:lnTo>
                    <a:pt x="97" y="2"/>
                  </a:lnTo>
                  <a:lnTo>
                    <a:pt x="101" y="1"/>
                  </a:lnTo>
                  <a:lnTo>
                    <a:pt x="106" y="1"/>
                  </a:lnTo>
                  <a:lnTo>
                    <a:pt x="111" y="0"/>
                  </a:lnTo>
                  <a:lnTo>
                    <a:pt x="115" y="0"/>
                  </a:lnTo>
                  <a:lnTo>
                    <a:pt x="119" y="0"/>
                  </a:lnTo>
                  <a:lnTo>
                    <a:pt x="124" y="0"/>
                  </a:lnTo>
                  <a:lnTo>
                    <a:pt x="129" y="0"/>
                  </a:lnTo>
                  <a:lnTo>
                    <a:pt x="133" y="0"/>
                  </a:lnTo>
                  <a:lnTo>
                    <a:pt x="138" y="0"/>
                  </a:lnTo>
                  <a:lnTo>
                    <a:pt x="142" y="0"/>
                  </a:lnTo>
                  <a:lnTo>
                    <a:pt x="147" y="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2" name="Freeform 44"/>
            <p:cNvSpPr>
              <a:spLocks/>
            </p:cNvSpPr>
            <p:nvPr/>
          </p:nvSpPr>
          <p:spPr bwMode="auto">
            <a:xfrm>
              <a:off x="2295" y="2737"/>
              <a:ext cx="709" cy="270"/>
            </a:xfrm>
            <a:custGeom>
              <a:avLst/>
              <a:gdLst/>
              <a:ahLst/>
              <a:cxnLst>
                <a:cxn ang="0">
                  <a:pos x="699" y="269"/>
                </a:cxn>
                <a:cxn ang="0">
                  <a:pos x="707" y="231"/>
                </a:cxn>
                <a:cxn ang="0">
                  <a:pos x="708" y="215"/>
                </a:cxn>
                <a:cxn ang="0">
                  <a:pos x="707" y="200"/>
                </a:cxn>
                <a:cxn ang="0">
                  <a:pos x="705" y="187"/>
                </a:cxn>
                <a:cxn ang="0">
                  <a:pos x="700" y="175"/>
                </a:cxn>
                <a:cxn ang="0">
                  <a:pos x="693" y="165"/>
                </a:cxn>
                <a:cxn ang="0">
                  <a:pos x="685" y="155"/>
                </a:cxn>
                <a:cxn ang="0">
                  <a:pos x="676" y="147"/>
                </a:cxn>
                <a:cxn ang="0">
                  <a:pos x="665" y="140"/>
                </a:cxn>
                <a:cxn ang="0">
                  <a:pos x="653" y="134"/>
                </a:cxn>
                <a:cxn ang="0">
                  <a:pos x="639" y="129"/>
                </a:cxn>
                <a:cxn ang="0">
                  <a:pos x="625" y="125"/>
                </a:cxn>
                <a:cxn ang="0">
                  <a:pos x="610" y="121"/>
                </a:cxn>
                <a:cxn ang="0">
                  <a:pos x="594" y="118"/>
                </a:cxn>
                <a:cxn ang="0">
                  <a:pos x="578" y="116"/>
                </a:cxn>
                <a:cxn ang="0">
                  <a:pos x="561" y="114"/>
                </a:cxn>
                <a:cxn ang="0">
                  <a:pos x="544" y="113"/>
                </a:cxn>
                <a:cxn ang="0">
                  <a:pos x="526" y="112"/>
                </a:cxn>
                <a:cxn ang="0">
                  <a:pos x="509" y="111"/>
                </a:cxn>
                <a:cxn ang="0">
                  <a:pos x="491" y="110"/>
                </a:cxn>
                <a:cxn ang="0">
                  <a:pos x="473" y="110"/>
                </a:cxn>
                <a:cxn ang="0">
                  <a:pos x="456" y="109"/>
                </a:cxn>
                <a:cxn ang="0">
                  <a:pos x="439" y="109"/>
                </a:cxn>
                <a:cxn ang="0">
                  <a:pos x="423" y="108"/>
                </a:cxn>
                <a:cxn ang="0">
                  <a:pos x="407" y="107"/>
                </a:cxn>
                <a:cxn ang="0">
                  <a:pos x="392" y="105"/>
                </a:cxn>
                <a:cxn ang="0">
                  <a:pos x="377" y="104"/>
                </a:cxn>
                <a:cxn ang="0">
                  <a:pos x="364" y="101"/>
                </a:cxn>
                <a:cxn ang="0">
                  <a:pos x="352" y="99"/>
                </a:cxn>
                <a:cxn ang="0">
                  <a:pos x="341" y="95"/>
                </a:cxn>
                <a:cxn ang="0">
                  <a:pos x="331" y="91"/>
                </a:cxn>
                <a:cxn ang="0">
                  <a:pos x="315" y="83"/>
                </a:cxn>
                <a:cxn ang="0">
                  <a:pos x="307" y="79"/>
                </a:cxn>
                <a:cxn ang="0">
                  <a:pos x="298" y="75"/>
                </a:cxn>
                <a:cxn ang="0">
                  <a:pos x="289" y="70"/>
                </a:cxn>
                <a:cxn ang="0">
                  <a:pos x="279" y="65"/>
                </a:cxn>
                <a:cxn ang="0">
                  <a:pos x="269" y="61"/>
                </a:cxn>
                <a:cxn ang="0">
                  <a:pos x="259" y="56"/>
                </a:cxn>
                <a:cxn ang="0">
                  <a:pos x="249" y="52"/>
                </a:cxn>
                <a:cxn ang="0">
                  <a:pos x="238" y="47"/>
                </a:cxn>
                <a:cxn ang="0">
                  <a:pos x="227" y="43"/>
                </a:cxn>
                <a:cxn ang="0">
                  <a:pos x="216" y="38"/>
                </a:cxn>
                <a:cxn ang="0">
                  <a:pos x="205" y="34"/>
                </a:cxn>
                <a:cxn ang="0">
                  <a:pos x="194" y="30"/>
                </a:cxn>
                <a:cxn ang="0">
                  <a:pos x="183" y="26"/>
                </a:cxn>
                <a:cxn ang="0">
                  <a:pos x="171" y="22"/>
                </a:cxn>
                <a:cxn ang="0">
                  <a:pos x="160" y="19"/>
                </a:cxn>
                <a:cxn ang="0">
                  <a:pos x="149" y="15"/>
                </a:cxn>
                <a:cxn ang="0">
                  <a:pos x="137" y="12"/>
                </a:cxn>
                <a:cxn ang="0">
                  <a:pos x="126" y="9"/>
                </a:cxn>
                <a:cxn ang="0">
                  <a:pos x="114" y="7"/>
                </a:cxn>
                <a:cxn ang="0">
                  <a:pos x="103" y="5"/>
                </a:cxn>
                <a:cxn ang="0">
                  <a:pos x="92" y="3"/>
                </a:cxn>
                <a:cxn ang="0">
                  <a:pos x="81" y="1"/>
                </a:cxn>
                <a:cxn ang="0">
                  <a:pos x="70" y="1"/>
                </a:cxn>
                <a:cxn ang="0">
                  <a:pos x="59" y="0"/>
                </a:cxn>
                <a:cxn ang="0">
                  <a:pos x="49" y="0"/>
                </a:cxn>
                <a:cxn ang="0">
                  <a:pos x="39" y="1"/>
                </a:cxn>
                <a:cxn ang="0">
                  <a:pos x="28" y="2"/>
                </a:cxn>
                <a:cxn ang="0">
                  <a:pos x="19" y="3"/>
                </a:cxn>
                <a:cxn ang="0">
                  <a:pos x="9" y="5"/>
                </a:cxn>
                <a:cxn ang="0">
                  <a:pos x="0" y="9"/>
                </a:cxn>
              </a:cxnLst>
              <a:rect l="0" t="0" r="r" b="b"/>
              <a:pathLst>
                <a:path w="709" h="270">
                  <a:moveTo>
                    <a:pt x="699" y="269"/>
                  </a:moveTo>
                  <a:lnTo>
                    <a:pt x="707" y="231"/>
                  </a:lnTo>
                  <a:lnTo>
                    <a:pt x="708" y="215"/>
                  </a:lnTo>
                  <a:lnTo>
                    <a:pt x="707" y="200"/>
                  </a:lnTo>
                  <a:lnTo>
                    <a:pt x="705" y="187"/>
                  </a:lnTo>
                  <a:lnTo>
                    <a:pt x="700" y="175"/>
                  </a:lnTo>
                  <a:lnTo>
                    <a:pt x="693" y="165"/>
                  </a:lnTo>
                  <a:lnTo>
                    <a:pt x="685" y="155"/>
                  </a:lnTo>
                  <a:lnTo>
                    <a:pt x="676" y="147"/>
                  </a:lnTo>
                  <a:lnTo>
                    <a:pt x="665" y="140"/>
                  </a:lnTo>
                  <a:lnTo>
                    <a:pt x="653" y="134"/>
                  </a:lnTo>
                  <a:lnTo>
                    <a:pt x="639" y="129"/>
                  </a:lnTo>
                  <a:lnTo>
                    <a:pt x="625" y="125"/>
                  </a:lnTo>
                  <a:lnTo>
                    <a:pt x="610" y="121"/>
                  </a:lnTo>
                  <a:lnTo>
                    <a:pt x="594" y="118"/>
                  </a:lnTo>
                  <a:lnTo>
                    <a:pt x="578" y="116"/>
                  </a:lnTo>
                  <a:lnTo>
                    <a:pt x="561" y="114"/>
                  </a:lnTo>
                  <a:lnTo>
                    <a:pt x="544" y="113"/>
                  </a:lnTo>
                  <a:lnTo>
                    <a:pt x="526" y="112"/>
                  </a:lnTo>
                  <a:lnTo>
                    <a:pt x="509" y="111"/>
                  </a:lnTo>
                  <a:lnTo>
                    <a:pt x="491" y="110"/>
                  </a:lnTo>
                  <a:lnTo>
                    <a:pt x="473" y="110"/>
                  </a:lnTo>
                  <a:lnTo>
                    <a:pt x="456" y="109"/>
                  </a:lnTo>
                  <a:lnTo>
                    <a:pt x="439" y="109"/>
                  </a:lnTo>
                  <a:lnTo>
                    <a:pt x="423" y="108"/>
                  </a:lnTo>
                  <a:lnTo>
                    <a:pt x="407" y="107"/>
                  </a:lnTo>
                  <a:lnTo>
                    <a:pt x="392" y="105"/>
                  </a:lnTo>
                  <a:lnTo>
                    <a:pt x="377" y="104"/>
                  </a:lnTo>
                  <a:lnTo>
                    <a:pt x="364" y="101"/>
                  </a:lnTo>
                  <a:lnTo>
                    <a:pt x="352" y="99"/>
                  </a:lnTo>
                  <a:lnTo>
                    <a:pt x="341" y="95"/>
                  </a:lnTo>
                  <a:lnTo>
                    <a:pt x="331" y="91"/>
                  </a:lnTo>
                  <a:lnTo>
                    <a:pt x="315" y="83"/>
                  </a:lnTo>
                  <a:lnTo>
                    <a:pt x="307" y="79"/>
                  </a:lnTo>
                  <a:lnTo>
                    <a:pt x="298" y="75"/>
                  </a:lnTo>
                  <a:lnTo>
                    <a:pt x="289" y="70"/>
                  </a:lnTo>
                  <a:lnTo>
                    <a:pt x="279" y="65"/>
                  </a:lnTo>
                  <a:lnTo>
                    <a:pt x="269" y="61"/>
                  </a:lnTo>
                  <a:lnTo>
                    <a:pt x="259" y="56"/>
                  </a:lnTo>
                  <a:lnTo>
                    <a:pt x="249" y="52"/>
                  </a:lnTo>
                  <a:lnTo>
                    <a:pt x="238" y="47"/>
                  </a:lnTo>
                  <a:lnTo>
                    <a:pt x="227" y="43"/>
                  </a:lnTo>
                  <a:lnTo>
                    <a:pt x="216" y="38"/>
                  </a:lnTo>
                  <a:lnTo>
                    <a:pt x="205" y="34"/>
                  </a:lnTo>
                  <a:lnTo>
                    <a:pt x="194" y="30"/>
                  </a:lnTo>
                  <a:lnTo>
                    <a:pt x="183" y="26"/>
                  </a:lnTo>
                  <a:lnTo>
                    <a:pt x="171" y="22"/>
                  </a:lnTo>
                  <a:lnTo>
                    <a:pt x="160" y="19"/>
                  </a:lnTo>
                  <a:lnTo>
                    <a:pt x="149" y="15"/>
                  </a:lnTo>
                  <a:lnTo>
                    <a:pt x="137" y="12"/>
                  </a:lnTo>
                  <a:lnTo>
                    <a:pt x="126" y="9"/>
                  </a:lnTo>
                  <a:lnTo>
                    <a:pt x="114" y="7"/>
                  </a:lnTo>
                  <a:lnTo>
                    <a:pt x="103" y="5"/>
                  </a:lnTo>
                  <a:lnTo>
                    <a:pt x="92" y="3"/>
                  </a:lnTo>
                  <a:lnTo>
                    <a:pt x="81" y="1"/>
                  </a:lnTo>
                  <a:lnTo>
                    <a:pt x="70" y="1"/>
                  </a:lnTo>
                  <a:lnTo>
                    <a:pt x="59" y="0"/>
                  </a:lnTo>
                  <a:lnTo>
                    <a:pt x="49" y="0"/>
                  </a:lnTo>
                  <a:lnTo>
                    <a:pt x="39" y="1"/>
                  </a:lnTo>
                  <a:lnTo>
                    <a:pt x="28" y="2"/>
                  </a:lnTo>
                  <a:lnTo>
                    <a:pt x="19" y="3"/>
                  </a:lnTo>
                  <a:lnTo>
                    <a:pt x="9" y="5"/>
                  </a:lnTo>
                  <a:lnTo>
                    <a:pt x="0" y="9"/>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3" name="Freeform 45"/>
            <p:cNvSpPr>
              <a:spLocks/>
            </p:cNvSpPr>
            <p:nvPr/>
          </p:nvSpPr>
          <p:spPr bwMode="auto">
            <a:xfrm>
              <a:off x="2816" y="2580"/>
              <a:ext cx="806" cy="192"/>
            </a:xfrm>
            <a:custGeom>
              <a:avLst/>
              <a:gdLst/>
              <a:ahLst/>
              <a:cxnLst>
                <a:cxn ang="0">
                  <a:pos x="12" y="25"/>
                </a:cxn>
                <a:cxn ang="0">
                  <a:pos x="29" y="39"/>
                </a:cxn>
                <a:cxn ang="0">
                  <a:pos x="48" y="54"/>
                </a:cxn>
                <a:cxn ang="0">
                  <a:pos x="71" y="69"/>
                </a:cxn>
                <a:cxn ang="0">
                  <a:pos x="95" y="85"/>
                </a:cxn>
                <a:cxn ang="0">
                  <a:pos x="121" y="101"/>
                </a:cxn>
                <a:cxn ang="0">
                  <a:pos x="149" y="116"/>
                </a:cxn>
                <a:cxn ang="0">
                  <a:pos x="177" y="132"/>
                </a:cxn>
                <a:cxn ang="0">
                  <a:pos x="206" y="146"/>
                </a:cxn>
                <a:cxn ang="0">
                  <a:pos x="234" y="158"/>
                </a:cxn>
                <a:cxn ang="0">
                  <a:pos x="262" y="170"/>
                </a:cxn>
                <a:cxn ang="0">
                  <a:pos x="289" y="179"/>
                </a:cxn>
                <a:cxn ang="0">
                  <a:pos x="315" y="186"/>
                </a:cxn>
                <a:cxn ang="0">
                  <a:pos x="338" y="190"/>
                </a:cxn>
                <a:cxn ang="0">
                  <a:pos x="360" y="191"/>
                </a:cxn>
                <a:cxn ang="0">
                  <a:pos x="378" y="190"/>
                </a:cxn>
                <a:cxn ang="0">
                  <a:pos x="404" y="180"/>
                </a:cxn>
                <a:cxn ang="0">
                  <a:pos x="418" y="172"/>
                </a:cxn>
                <a:cxn ang="0">
                  <a:pos x="429" y="162"/>
                </a:cxn>
                <a:cxn ang="0">
                  <a:pos x="439" y="150"/>
                </a:cxn>
                <a:cxn ang="0">
                  <a:pos x="448" y="138"/>
                </a:cxn>
                <a:cxn ang="0">
                  <a:pos x="456" y="124"/>
                </a:cxn>
                <a:cxn ang="0">
                  <a:pos x="463" y="111"/>
                </a:cxn>
                <a:cxn ang="0">
                  <a:pos x="470" y="97"/>
                </a:cxn>
                <a:cxn ang="0">
                  <a:pos x="478" y="84"/>
                </a:cxn>
                <a:cxn ang="0">
                  <a:pos x="486" y="71"/>
                </a:cxn>
                <a:cxn ang="0">
                  <a:pos x="496" y="59"/>
                </a:cxn>
                <a:cxn ang="0">
                  <a:pos x="508" y="48"/>
                </a:cxn>
                <a:cxn ang="0">
                  <a:pos x="522" y="38"/>
                </a:cxn>
                <a:cxn ang="0">
                  <a:pos x="538" y="31"/>
                </a:cxn>
                <a:cxn ang="0">
                  <a:pos x="557" y="26"/>
                </a:cxn>
                <a:cxn ang="0">
                  <a:pos x="582" y="22"/>
                </a:cxn>
                <a:cxn ang="0">
                  <a:pos x="597" y="20"/>
                </a:cxn>
                <a:cxn ang="0">
                  <a:pos x="612" y="18"/>
                </a:cxn>
                <a:cxn ang="0">
                  <a:pos x="626" y="16"/>
                </a:cxn>
                <a:cxn ang="0">
                  <a:pos x="641" y="14"/>
                </a:cxn>
                <a:cxn ang="0">
                  <a:pos x="656" y="12"/>
                </a:cxn>
                <a:cxn ang="0">
                  <a:pos x="671" y="10"/>
                </a:cxn>
                <a:cxn ang="0">
                  <a:pos x="686" y="8"/>
                </a:cxn>
                <a:cxn ang="0">
                  <a:pos x="701" y="6"/>
                </a:cxn>
                <a:cxn ang="0">
                  <a:pos x="716" y="5"/>
                </a:cxn>
                <a:cxn ang="0">
                  <a:pos x="731" y="4"/>
                </a:cxn>
                <a:cxn ang="0">
                  <a:pos x="746" y="2"/>
                </a:cxn>
                <a:cxn ang="0">
                  <a:pos x="760" y="1"/>
                </a:cxn>
                <a:cxn ang="0">
                  <a:pos x="775" y="1"/>
                </a:cxn>
                <a:cxn ang="0">
                  <a:pos x="790" y="0"/>
                </a:cxn>
                <a:cxn ang="0">
                  <a:pos x="805" y="0"/>
                </a:cxn>
              </a:cxnLst>
              <a:rect l="0" t="0" r="r" b="b"/>
              <a:pathLst>
                <a:path w="806" h="192">
                  <a:moveTo>
                    <a:pt x="0" y="12"/>
                  </a:moveTo>
                  <a:lnTo>
                    <a:pt x="12" y="25"/>
                  </a:lnTo>
                  <a:lnTo>
                    <a:pt x="20" y="32"/>
                  </a:lnTo>
                  <a:lnTo>
                    <a:pt x="29" y="39"/>
                  </a:lnTo>
                  <a:lnTo>
                    <a:pt x="38" y="46"/>
                  </a:lnTo>
                  <a:lnTo>
                    <a:pt x="48" y="54"/>
                  </a:lnTo>
                  <a:lnTo>
                    <a:pt x="59" y="61"/>
                  </a:lnTo>
                  <a:lnTo>
                    <a:pt x="71" y="69"/>
                  </a:lnTo>
                  <a:lnTo>
                    <a:pt x="83" y="77"/>
                  </a:lnTo>
                  <a:lnTo>
                    <a:pt x="95" y="85"/>
                  </a:lnTo>
                  <a:lnTo>
                    <a:pt x="108" y="93"/>
                  </a:lnTo>
                  <a:lnTo>
                    <a:pt x="121" y="101"/>
                  </a:lnTo>
                  <a:lnTo>
                    <a:pt x="135" y="109"/>
                  </a:lnTo>
                  <a:lnTo>
                    <a:pt x="149" y="116"/>
                  </a:lnTo>
                  <a:lnTo>
                    <a:pt x="163" y="124"/>
                  </a:lnTo>
                  <a:lnTo>
                    <a:pt x="177" y="132"/>
                  </a:lnTo>
                  <a:lnTo>
                    <a:pt x="191" y="139"/>
                  </a:lnTo>
                  <a:lnTo>
                    <a:pt x="206" y="146"/>
                  </a:lnTo>
                  <a:lnTo>
                    <a:pt x="220" y="152"/>
                  </a:lnTo>
                  <a:lnTo>
                    <a:pt x="234" y="158"/>
                  </a:lnTo>
                  <a:lnTo>
                    <a:pt x="248" y="164"/>
                  </a:lnTo>
                  <a:lnTo>
                    <a:pt x="262" y="170"/>
                  </a:lnTo>
                  <a:lnTo>
                    <a:pt x="276" y="174"/>
                  </a:lnTo>
                  <a:lnTo>
                    <a:pt x="289" y="179"/>
                  </a:lnTo>
                  <a:lnTo>
                    <a:pt x="302" y="182"/>
                  </a:lnTo>
                  <a:lnTo>
                    <a:pt x="315" y="186"/>
                  </a:lnTo>
                  <a:lnTo>
                    <a:pt x="327" y="188"/>
                  </a:lnTo>
                  <a:lnTo>
                    <a:pt x="338" y="190"/>
                  </a:lnTo>
                  <a:lnTo>
                    <a:pt x="350" y="191"/>
                  </a:lnTo>
                  <a:lnTo>
                    <a:pt x="360" y="191"/>
                  </a:lnTo>
                  <a:lnTo>
                    <a:pt x="369" y="191"/>
                  </a:lnTo>
                  <a:lnTo>
                    <a:pt x="378" y="190"/>
                  </a:lnTo>
                  <a:lnTo>
                    <a:pt x="396" y="184"/>
                  </a:lnTo>
                  <a:lnTo>
                    <a:pt x="404" y="180"/>
                  </a:lnTo>
                  <a:lnTo>
                    <a:pt x="411" y="176"/>
                  </a:lnTo>
                  <a:lnTo>
                    <a:pt x="418" y="172"/>
                  </a:lnTo>
                  <a:lnTo>
                    <a:pt x="424" y="167"/>
                  </a:lnTo>
                  <a:lnTo>
                    <a:pt x="429" y="162"/>
                  </a:lnTo>
                  <a:lnTo>
                    <a:pt x="434" y="156"/>
                  </a:lnTo>
                  <a:lnTo>
                    <a:pt x="439" y="150"/>
                  </a:lnTo>
                  <a:lnTo>
                    <a:pt x="444" y="144"/>
                  </a:lnTo>
                  <a:lnTo>
                    <a:pt x="448" y="138"/>
                  </a:lnTo>
                  <a:lnTo>
                    <a:pt x="452" y="131"/>
                  </a:lnTo>
                  <a:lnTo>
                    <a:pt x="456" y="124"/>
                  </a:lnTo>
                  <a:lnTo>
                    <a:pt x="459" y="118"/>
                  </a:lnTo>
                  <a:lnTo>
                    <a:pt x="463" y="111"/>
                  </a:lnTo>
                  <a:lnTo>
                    <a:pt x="466" y="104"/>
                  </a:lnTo>
                  <a:lnTo>
                    <a:pt x="470" y="97"/>
                  </a:lnTo>
                  <a:lnTo>
                    <a:pt x="474" y="90"/>
                  </a:lnTo>
                  <a:lnTo>
                    <a:pt x="478" y="84"/>
                  </a:lnTo>
                  <a:lnTo>
                    <a:pt x="482" y="77"/>
                  </a:lnTo>
                  <a:lnTo>
                    <a:pt x="486" y="71"/>
                  </a:lnTo>
                  <a:lnTo>
                    <a:pt x="491" y="64"/>
                  </a:lnTo>
                  <a:lnTo>
                    <a:pt x="496" y="59"/>
                  </a:lnTo>
                  <a:lnTo>
                    <a:pt x="502" y="53"/>
                  </a:lnTo>
                  <a:lnTo>
                    <a:pt x="508" y="48"/>
                  </a:lnTo>
                  <a:lnTo>
                    <a:pt x="514" y="43"/>
                  </a:lnTo>
                  <a:lnTo>
                    <a:pt x="522" y="38"/>
                  </a:lnTo>
                  <a:lnTo>
                    <a:pt x="529" y="35"/>
                  </a:lnTo>
                  <a:lnTo>
                    <a:pt x="538" y="31"/>
                  </a:lnTo>
                  <a:lnTo>
                    <a:pt x="547" y="28"/>
                  </a:lnTo>
                  <a:lnTo>
                    <a:pt x="557" y="26"/>
                  </a:lnTo>
                  <a:lnTo>
                    <a:pt x="568" y="24"/>
                  </a:lnTo>
                  <a:lnTo>
                    <a:pt x="582" y="22"/>
                  </a:lnTo>
                  <a:lnTo>
                    <a:pt x="590" y="21"/>
                  </a:lnTo>
                  <a:lnTo>
                    <a:pt x="597" y="20"/>
                  </a:lnTo>
                  <a:lnTo>
                    <a:pt x="604" y="19"/>
                  </a:lnTo>
                  <a:lnTo>
                    <a:pt x="612" y="18"/>
                  </a:lnTo>
                  <a:lnTo>
                    <a:pt x="619" y="17"/>
                  </a:lnTo>
                  <a:lnTo>
                    <a:pt x="626" y="16"/>
                  </a:lnTo>
                  <a:lnTo>
                    <a:pt x="634" y="15"/>
                  </a:lnTo>
                  <a:lnTo>
                    <a:pt x="641" y="14"/>
                  </a:lnTo>
                  <a:lnTo>
                    <a:pt x="648" y="13"/>
                  </a:lnTo>
                  <a:lnTo>
                    <a:pt x="656" y="12"/>
                  </a:lnTo>
                  <a:lnTo>
                    <a:pt x="664" y="11"/>
                  </a:lnTo>
                  <a:lnTo>
                    <a:pt x="671" y="10"/>
                  </a:lnTo>
                  <a:lnTo>
                    <a:pt x="678" y="9"/>
                  </a:lnTo>
                  <a:lnTo>
                    <a:pt x="686" y="8"/>
                  </a:lnTo>
                  <a:lnTo>
                    <a:pt x="693" y="7"/>
                  </a:lnTo>
                  <a:lnTo>
                    <a:pt x="701" y="6"/>
                  </a:lnTo>
                  <a:lnTo>
                    <a:pt x="708" y="6"/>
                  </a:lnTo>
                  <a:lnTo>
                    <a:pt x="716" y="5"/>
                  </a:lnTo>
                  <a:lnTo>
                    <a:pt x="723" y="4"/>
                  </a:lnTo>
                  <a:lnTo>
                    <a:pt x="731" y="4"/>
                  </a:lnTo>
                  <a:lnTo>
                    <a:pt x="738" y="3"/>
                  </a:lnTo>
                  <a:lnTo>
                    <a:pt x="746" y="2"/>
                  </a:lnTo>
                  <a:lnTo>
                    <a:pt x="753" y="2"/>
                  </a:lnTo>
                  <a:lnTo>
                    <a:pt x="760" y="1"/>
                  </a:lnTo>
                  <a:lnTo>
                    <a:pt x="768" y="1"/>
                  </a:lnTo>
                  <a:lnTo>
                    <a:pt x="775" y="1"/>
                  </a:lnTo>
                  <a:lnTo>
                    <a:pt x="783" y="0"/>
                  </a:lnTo>
                  <a:lnTo>
                    <a:pt x="790" y="0"/>
                  </a:lnTo>
                  <a:lnTo>
                    <a:pt x="797" y="0"/>
                  </a:lnTo>
                  <a:lnTo>
                    <a:pt x="805"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4" name="Freeform 46"/>
            <p:cNvSpPr>
              <a:spLocks/>
            </p:cNvSpPr>
            <p:nvPr/>
          </p:nvSpPr>
          <p:spPr bwMode="auto">
            <a:xfrm>
              <a:off x="3159" y="2154"/>
              <a:ext cx="676" cy="392"/>
            </a:xfrm>
            <a:custGeom>
              <a:avLst/>
              <a:gdLst/>
              <a:ahLst/>
              <a:cxnLst>
                <a:cxn ang="0">
                  <a:pos x="0" y="368"/>
                </a:cxn>
                <a:cxn ang="0">
                  <a:pos x="9" y="346"/>
                </a:cxn>
                <a:cxn ang="0">
                  <a:pos x="25" y="326"/>
                </a:cxn>
                <a:cxn ang="0">
                  <a:pos x="48" y="307"/>
                </a:cxn>
                <a:cxn ang="0">
                  <a:pos x="77" y="290"/>
                </a:cxn>
                <a:cxn ang="0">
                  <a:pos x="110" y="274"/>
                </a:cxn>
                <a:cxn ang="0">
                  <a:pos x="147" y="259"/>
                </a:cxn>
                <a:cxn ang="0">
                  <a:pos x="186" y="245"/>
                </a:cxn>
                <a:cxn ang="0">
                  <a:pos x="226" y="231"/>
                </a:cxn>
                <a:cxn ang="0">
                  <a:pos x="267" y="218"/>
                </a:cxn>
                <a:cxn ang="0">
                  <a:pos x="307" y="206"/>
                </a:cxn>
                <a:cxn ang="0">
                  <a:pos x="346" y="194"/>
                </a:cxn>
                <a:cxn ang="0">
                  <a:pos x="381" y="181"/>
                </a:cxn>
                <a:cxn ang="0">
                  <a:pos x="413" y="169"/>
                </a:cxn>
                <a:cxn ang="0">
                  <a:pos x="441" y="156"/>
                </a:cxn>
                <a:cxn ang="0">
                  <a:pos x="462" y="144"/>
                </a:cxn>
                <a:cxn ang="0">
                  <a:pos x="478" y="130"/>
                </a:cxn>
                <a:cxn ang="0">
                  <a:pos x="488" y="120"/>
                </a:cxn>
                <a:cxn ang="0">
                  <a:pos x="497" y="109"/>
                </a:cxn>
                <a:cxn ang="0">
                  <a:pos x="505" y="99"/>
                </a:cxn>
                <a:cxn ang="0">
                  <a:pos x="514" y="88"/>
                </a:cxn>
                <a:cxn ang="0">
                  <a:pos x="522" y="77"/>
                </a:cxn>
                <a:cxn ang="0">
                  <a:pos x="530" y="67"/>
                </a:cxn>
                <a:cxn ang="0">
                  <a:pos x="538" y="57"/>
                </a:cxn>
                <a:cxn ang="0">
                  <a:pos x="547" y="47"/>
                </a:cxn>
                <a:cxn ang="0">
                  <a:pos x="556" y="38"/>
                </a:cxn>
                <a:cxn ang="0">
                  <a:pos x="566" y="29"/>
                </a:cxn>
                <a:cxn ang="0">
                  <a:pos x="577" y="21"/>
                </a:cxn>
                <a:cxn ang="0">
                  <a:pos x="590" y="14"/>
                </a:cxn>
                <a:cxn ang="0">
                  <a:pos x="603" y="8"/>
                </a:cxn>
                <a:cxn ang="0">
                  <a:pos x="619" y="4"/>
                </a:cxn>
                <a:cxn ang="0">
                  <a:pos x="630" y="1"/>
                </a:cxn>
                <a:cxn ang="0">
                  <a:pos x="633" y="1"/>
                </a:cxn>
                <a:cxn ang="0">
                  <a:pos x="636" y="0"/>
                </a:cxn>
                <a:cxn ang="0">
                  <a:pos x="639" y="0"/>
                </a:cxn>
                <a:cxn ang="0">
                  <a:pos x="642" y="0"/>
                </a:cxn>
                <a:cxn ang="0">
                  <a:pos x="645" y="0"/>
                </a:cxn>
                <a:cxn ang="0">
                  <a:pos x="648" y="0"/>
                </a:cxn>
                <a:cxn ang="0">
                  <a:pos x="651" y="0"/>
                </a:cxn>
                <a:cxn ang="0">
                  <a:pos x="654" y="0"/>
                </a:cxn>
                <a:cxn ang="0">
                  <a:pos x="657" y="0"/>
                </a:cxn>
                <a:cxn ang="0">
                  <a:pos x="660" y="0"/>
                </a:cxn>
                <a:cxn ang="0">
                  <a:pos x="663" y="0"/>
                </a:cxn>
                <a:cxn ang="0">
                  <a:pos x="666" y="0"/>
                </a:cxn>
                <a:cxn ang="0">
                  <a:pos x="669" y="1"/>
                </a:cxn>
                <a:cxn ang="0">
                  <a:pos x="671" y="1"/>
                </a:cxn>
                <a:cxn ang="0">
                  <a:pos x="675" y="2"/>
                </a:cxn>
              </a:cxnLst>
              <a:rect l="0" t="0" r="r" b="b"/>
              <a:pathLst>
                <a:path w="676" h="392">
                  <a:moveTo>
                    <a:pt x="0" y="391"/>
                  </a:moveTo>
                  <a:lnTo>
                    <a:pt x="0" y="368"/>
                  </a:lnTo>
                  <a:lnTo>
                    <a:pt x="3" y="356"/>
                  </a:lnTo>
                  <a:lnTo>
                    <a:pt x="9" y="346"/>
                  </a:lnTo>
                  <a:lnTo>
                    <a:pt x="16" y="336"/>
                  </a:lnTo>
                  <a:lnTo>
                    <a:pt x="25" y="326"/>
                  </a:lnTo>
                  <a:lnTo>
                    <a:pt x="36" y="316"/>
                  </a:lnTo>
                  <a:lnTo>
                    <a:pt x="48" y="307"/>
                  </a:lnTo>
                  <a:lnTo>
                    <a:pt x="62" y="298"/>
                  </a:lnTo>
                  <a:lnTo>
                    <a:pt x="77" y="290"/>
                  </a:lnTo>
                  <a:lnTo>
                    <a:pt x="93" y="282"/>
                  </a:lnTo>
                  <a:lnTo>
                    <a:pt x="110" y="274"/>
                  </a:lnTo>
                  <a:lnTo>
                    <a:pt x="128" y="266"/>
                  </a:lnTo>
                  <a:lnTo>
                    <a:pt x="147" y="259"/>
                  </a:lnTo>
                  <a:lnTo>
                    <a:pt x="166" y="252"/>
                  </a:lnTo>
                  <a:lnTo>
                    <a:pt x="186" y="245"/>
                  </a:lnTo>
                  <a:lnTo>
                    <a:pt x="206" y="238"/>
                  </a:lnTo>
                  <a:lnTo>
                    <a:pt x="226" y="231"/>
                  </a:lnTo>
                  <a:lnTo>
                    <a:pt x="247" y="225"/>
                  </a:lnTo>
                  <a:lnTo>
                    <a:pt x="267" y="218"/>
                  </a:lnTo>
                  <a:lnTo>
                    <a:pt x="287" y="212"/>
                  </a:lnTo>
                  <a:lnTo>
                    <a:pt x="307" y="206"/>
                  </a:lnTo>
                  <a:lnTo>
                    <a:pt x="327" y="200"/>
                  </a:lnTo>
                  <a:lnTo>
                    <a:pt x="346" y="194"/>
                  </a:lnTo>
                  <a:lnTo>
                    <a:pt x="364" y="188"/>
                  </a:lnTo>
                  <a:lnTo>
                    <a:pt x="381" y="181"/>
                  </a:lnTo>
                  <a:lnTo>
                    <a:pt x="398" y="175"/>
                  </a:lnTo>
                  <a:lnTo>
                    <a:pt x="413" y="169"/>
                  </a:lnTo>
                  <a:lnTo>
                    <a:pt x="427" y="163"/>
                  </a:lnTo>
                  <a:lnTo>
                    <a:pt x="441" y="156"/>
                  </a:lnTo>
                  <a:lnTo>
                    <a:pt x="452" y="150"/>
                  </a:lnTo>
                  <a:lnTo>
                    <a:pt x="462" y="144"/>
                  </a:lnTo>
                  <a:lnTo>
                    <a:pt x="473" y="134"/>
                  </a:lnTo>
                  <a:lnTo>
                    <a:pt x="478" y="130"/>
                  </a:lnTo>
                  <a:lnTo>
                    <a:pt x="483" y="124"/>
                  </a:lnTo>
                  <a:lnTo>
                    <a:pt x="488" y="120"/>
                  </a:lnTo>
                  <a:lnTo>
                    <a:pt x="493" y="114"/>
                  </a:lnTo>
                  <a:lnTo>
                    <a:pt x="497" y="109"/>
                  </a:lnTo>
                  <a:lnTo>
                    <a:pt x="501" y="104"/>
                  </a:lnTo>
                  <a:lnTo>
                    <a:pt x="505" y="99"/>
                  </a:lnTo>
                  <a:lnTo>
                    <a:pt x="510" y="93"/>
                  </a:lnTo>
                  <a:lnTo>
                    <a:pt x="514" y="88"/>
                  </a:lnTo>
                  <a:lnTo>
                    <a:pt x="518" y="83"/>
                  </a:lnTo>
                  <a:lnTo>
                    <a:pt x="522" y="77"/>
                  </a:lnTo>
                  <a:lnTo>
                    <a:pt x="526" y="72"/>
                  </a:lnTo>
                  <a:lnTo>
                    <a:pt x="530" y="67"/>
                  </a:lnTo>
                  <a:lnTo>
                    <a:pt x="534" y="62"/>
                  </a:lnTo>
                  <a:lnTo>
                    <a:pt x="538" y="57"/>
                  </a:lnTo>
                  <a:lnTo>
                    <a:pt x="542" y="52"/>
                  </a:lnTo>
                  <a:lnTo>
                    <a:pt x="547" y="47"/>
                  </a:lnTo>
                  <a:lnTo>
                    <a:pt x="551" y="42"/>
                  </a:lnTo>
                  <a:lnTo>
                    <a:pt x="556" y="38"/>
                  </a:lnTo>
                  <a:lnTo>
                    <a:pt x="561" y="33"/>
                  </a:lnTo>
                  <a:lnTo>
                    <a:pt x="566" y="29"/>
                  </a:lnTo>
                  <a:lnTo>
                    <a:pt x="572" y="25"/>
                  </a:lnTo>
                  <a:lnTo>
                    <a:pt x="577" y="21"/>
                  </a:lnTo>
                  <a:lnTo>
                    <a:pt x="583" y="18"/>
                  </a:lnTo>
                  <a:lnTo>
                    <a:pt x="590" y="14"/>
                  </a:lnTo>
                  <a:lnTo>
                    <a:pt x="597" y="11"/>
                  </a:lnTo>
                  <a:lnTo>
                    <a:pt x="603" y="8"/>
                  </a:lnTo>
                  <a:lnTo>
                    <a:pt x="611" y="6"/>
                  </a:lnTo>
                  <a:lnTo>
                    <a:pt x="619" y="4"/>
                  </a:lnTo>
                  <a:lnTo>
                    <a:pt x="627" y="2"/>
                  </a:lnTo>
                  <a:lnTo>
                    <a:pt x="630" y="1"/>
                  </a:lnTo>
                  <a:lnTo>
                    <a:pt x="631" y="1"/>
                  </a:lnTo>
                  <a:lnTo>
                    <a:pt x="633" y="1"/>
                  </a:lnTo>
                  <a:lnTo>
                    <a:pt x="634" y="0"/>
                  </a:lnTo>
                  <a:lnTo>
                    <a:pt x="636" y="0"/>
                  </a:lnTo>
                  <a:lnTo>
                    <a:pt x="637" y="0"/>
                  </a:lnTo>
                  <a:lnTo>
                    <a:pt x="639" y="0"/>
                  </a:lnTo>
                  <a:lnTo>
                    <a:pt x="640" y="0"/>
                  </a:lnTo>
                  <a:lnTo>
                    <a:pt x="642" y="0"/>
                  </a:lnTo>
                  <a:lnTo>
                    <a:pt x="643" y="0"/>
                  </a:lnTo>
                  <a:lnTo>
                    <a:pt x="645" y="0"/>
                  </a:lnTo>
                  <a:lnTo>
                    <a:pt x="646" y="0"/>
                  </a:lnTo>
                  <a:lnTo>
                    <a:pt x="648" y="0"/>
                  </a:lnTo>
                  <a:lnTo>
                    <a:pt x="649" y="0"/>
                  </a:lnTo>
                  <a:lnTo>
                    <a:pt x="651" y="0"/>
                  </a:lnTo>
                  <a:lnTo>
                    <a:pt x="652" y="0"/>
                  </a:lnTo>
                  <a:lnTo>
                    <a:pt x="654" y="0"/>
                  </a:lnTo>
                  <a:lnTo>
                    <a:pt x="655" y="0"/>
                  </a:lnTo>
                  <a:lnTo>
                    <a:pt x="657" y="0"/>
                  </a:lnTo>
                  <a:lnTo>
                    <a:pt x="658" y="0"/>
                  </a:lnTo>
                  <a:lnTo>
                    <a:pt x="660" y="0"/>
                  </a:lnTo>
                  <a:lnTo>
                    <a:pt x="661" y="0"/>
                  </a:lnTo>
                  <a:lnTo>
                    <a:pt x="663" y="0"/>
                  </a:lnTo>
                  <a:lnTo>
                    <a:pt x="664" y="0"/>
                  </a:lnTo>
                  <a:lnTo>
                    <a:pt x="666" y="0"/>
                  </a:lnTo>
                  <a:lnTo>
                    <a:pt x="667" y="0"/>
                  </a:lnTo>
                  <a:lnTo>
                    <a:pt x="669" y="1"/>
                  </a:lnTo>
                  <a:lnTo>
                    <a:pt x="670" y="1"/>
                  </a:lnTo>
                  <a:lnTo>
                    <a:pt x="671" y="1"/>
                  </a:lnTo>
                  <a:lnTo>
                    <a:pt x="673" y="2"/>
                  </a:lnTo>
                  <a:lnTo>
                    <a:pt x="675" y="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5" name="Freeform 47"/>
            <p:cNvSpPr>
              <a:spLocks/>
            </p:cNvSpPr>
            <p:nvPr/>
          </p:nvSpPr>
          <p:spPr bwMode="auto">
            <a:xfrm>
              <a:off x="3786" y="2291"/>
              <a:ext cx="214" cy="137"/>
            </a:xfrm>
            <a:custGeom>
              <a:avLst/>
              <a:gdLst/>
              <a:ahLst/>
              <a:cxnLst>
                <a:cxn ang="0">
                  <a:pos x="213" y="7"/>
                </a:cxn>
                <a:cxn ang="0">
                  <a:pos x="194" y="2"/>
                </a:cxn>
                <a:cxn ang="0">
                  <a:pos x="184" y="1"/>
                </a:cxn>
                <a:cxn ang="0">
                  <a:pos x="175" y="1"/>
                </a:cxn>
                <a:cxn ang="0">
                  <a:pos x="166" y="0"/>
                </a:cxn>
                <a:cxn ang="0">
                  <a:pos x="156" y="1"/>
                </a:cxn>
                <a:cxn ang="0">
                  <a:pos x="147" y="1"/>
                </a:cxn>
                <a:cxn ang="0">
                  <a:pos x="138" y="3"/>
                </a:cxn>
                <a:cxn ang="0">
                  <a:pos x="130" y="4"/>
                </a:cxn>
                <a:cxn ang="0">
                  <a:pos x="121" y="7"/>
                </a:cxn>
                <a:cxn ang="0">
                  <a:pos x="112" y="9"/>
                </a:cxn>
                <a:cxn ang="0">
                  <a:pos x="104" y="12"/>
                </a:cxn>
                <a:cxn ang="0">
                  <a:pos x="95" y="15"/>
                </a:cxn>
                <a:cxn ang="0">
                  <a:pos x="87" y="19"/>
                </a:cxn>
                <a:cxn ang="0">
                  <a:pos x="80" y="23"/>
                </a:cxn>
                <a:cxn ang="0">
                  <a:pos x="72" y="27"/>
                </a:cxn>
                <a:cxn ang="0">
                  <a:pos x="65" y="32"/>
                </a:cxn>
                <a:cxn ang="0">
                  <a:pos x="58" y="37"/>
                </a:cxn>
                <a:cxn ang="0">
                  <a:pos x="51" y="43"/>
                </a:cxn>
                <a:cxn ang="0">
                  <a:pos x="45" y="49"/>
                </a:cxn>
                <a:cxn ang="0">
                  <a:pos x="39" y="55"/>
                </a:cxn>
                <a:cxn ang="0">
                  <a:pos x="33" y="61"/>
                </a:cxn>
                <a:cxn ang="0">
                  <a:pos x="28" y="67"/>
                </a:cxn>
                <a:cxn ang="0">
                  <a:pos x="23" y="74"/>
                </a:cxn>
                <a:cxn ang="0">
                  <a:pos x="19" y="81"/>
                </a:cxn>
                <a:cxn ang="0">
                  <a:pos x="14" y="89"/>
                </a:cxn>
                <a:cxn ang="0">
                  <a:pos x="11" y="96"/>
                </a:cxn>
                <a:cxn ang="0">
                  <a:pos x="8" y="104"/>
                </a:cxn>
                <a:cxn ang="0">
                  <a:pos x="5" y="111"/>
                </a:cxn>
                <a:cxn ang="0">
                  <a:pos x="3" y="119"/>
                </a:cxn>
                <a:cxn ang="0">
                  <a:pos x="1" y="128"/>
                </a:cxn>
                <a:cxn ang="0">
                  <a:pos x="0" y="136"/>
                </a:cxn>
              </a:cxnLst>
              <a:rect l="0" t="0" r="r" b="b"/>
              <a:pathLst>
                <a:path w="214" h="137">
                  <a:moveTo>
                    <a:pt x="213" y="7"/>
                  </a:moveTo>
                  <a:lnTo>
                    <a:pt x="194" y="2"/>
                  </a:lnTo>
                  <a:lnTo>
                    <a:pt x="184" y="1"/>
                  </a:lnTo>
                  <a:lnTo>
                    <a:pt x="175" y="1"/>
                  </a:lnTo>
                  <a:lnTo>
                    <a:pt x="166" y="0"/>
                  </a:lnTo>
                  <a:lnTo>
                    <a:pt x="156" y="1"/>
                  </a:lnTo>
                  <a:lnTo>
                    <a:pt x="147" y="1"/>
                  </a:lnTo>
                  <a:lnTo>
                    <a:pt x="138" y="3"/>
                  </a:lnTo>
                  <a:lnTo>
                    <a:pt x="130" y="4"/>
                  </a:lnTo>
                  <a:lnTo>
                    <a:pt x="121" y="7"/>
                  </a:lnTo>
                  <a:lnTo>
                    <a:pt x="112" y="9"/>
                  </a:lnTo>
                  <a:lnTo>
                    <a:pt x="104" y="12"/>
                  </a:lnTo>
                  <a:lnTo>
                    <a:pt x="95" y="15"/>
                  </a:lnTo>
                  <a:lnTo>
                    <a:pt x="87" y="19"/>
                  </a:lnTo>
                  <a:lnTo>
                    <a:pt x="80" y="23"/>
                  </a:lnTo>
                  <a:lnTo>
                    <a:pt x="72" y="27"/>
                  </a:lnTo>
                  <a:lnTo>
                    <a:pt x="65" y="32"/>
                  </a:lnTo>
                  <a:lnTo>
                    <a:pt x="58" y="37"/>
                  </a:lnTo>
                  <a:lnTo>
                    <a:pt x="51" y="43"/>
                  </a:lnTo>
                  <a:lnTo>
                    <a:pt x="45" y="49"/>
                  </a:lnTo>
                  <a:lnTo>
                    <a:pt x="39" y="55"/>
                  </a:lnTo>
                  <a:lnTo>
                    <a:pt x="33" y="61"/>
                  </a:lnTo>
                  <a:lnTo>
                    <a:pt x="28" y="67"/>
                  </a:lnTo>
                  <a:lnTo>
                    <a:pt x="23" y="74"/>
                  </a:lnTo>
                  <a:lnTo>
                    <a:pt x="19" y="81"/>
                  </a:lnTo>
                  <a:lnTo>
                    <a:pt x="14" y="89"/>
                  </a:lnTo>
                  <a:lnTo>
                    <a:pt x="11" y="96"/>
                  </a:lnTo>
                  <a:lnTo>
                    <a:pt x="8" y="104"/>
                  </a:lnTo>
                  <a:lnTo>
                    <a:pt x="5" y="111"/>
                  </a:lnTo>
                  <a:lnTo>
                    <a:pt x="3" y="119"/>
                  </a:lnTo>
                  <a:lnTo>
                    <a:pt x="1" y="128"/>
                  </a:lnTo>
                  <a:lnTo>
                    <a:pt x="0" y="13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6" name="Freeform 48"/>
            <p:cNvSpPr>
              <a:spLocks/>
            </p:cNvSpPr>
            <p:nvPr/>
          </p:nvSpPr>
          <p:spPr bwMode="auto">
            <a:xfrm>
              <a:off x="3573" y="1484"/>
              <a:ext cx="422" cy="551"/>
            </a:xfrm>
            <a:custGeom>
              <a:avLst/>
              <a:gdLst/>
              <a:ahLst/>
              <a:cxnLst>
                <a:cxn ang="0">
                  <a:pos x="411" y="27"/>
                </a:cxn>
                <a:cxn ang="0">
                  <a:pos x="417" y="51"/>
                </a:cxn>
                <a:cxn ang="0">
                  <a:pos x="421" y="72"/>
                </a:cxn>
                <a:cxn ang="0">
                  <a:pos x="421" y="90"/>
                </a:cxn>
                <a:cxn ang="0">
                  <a:pos x="419" y="105"/>
                </a:cxn>
                <a:cxn ang="0">
                  <a:pos x="415" y="118"/>
                </a:cxn>
                <a:cxn ang="0">
                  <a:pos x="409" y="130"/>
                </a:cxn>
                <a:cxn ang="0">
                  <a:pos x="401" y="141"/>
                </a:cxn>
                <a:cxn ang="0">
                  <a:pos x="393" y="151"/>
                </a:cxn>
                <a:cxn ang="0">
                  <a:pos x="384" y="161"/>
                </a:cxn>
                <a:cxn ang="0">
                  <a:pos x="375" y="172"/>
                </a:cxn>
                <a:cxn ang="0">
                  <a:pos x="365" y="183"/>
                </a:cxn>
                <a:cxn ang="0">
                  <a:pos x="355" y="196"/>
                </a:cxn>
                <a:cxn ang="0">
                  <a:pos x="347" y="210"/>
                </a:cxn>
                <a:cxn ang="0">
                  <a:pos x="339" y="227"/>
                </a:cxn>
                <a:cxn ang="0">
                  <a:pos x="332" y="247"/>
                </a:cxn>
                <a:cxn ang="0">
                  <a:pos x="326" y="268"/>
                </a:cxn>
                <a:cxn ang="0">
                  <a:pos x="324" y="279"/>
                </a:cxn>
                <a:cxn ang="0">
                  <a:pos x="322" y="288"/>
                </a:cxn>
                <a:cxn ang="0">
                  <a:pos x="322" y="296"/>
                </a:cxn>
                <a:cxn ang="0">
                  <a:pos x="321" y="302"/>
                </a:cxn>
                <a:cxn ang="0">
                  <a:pos x="321" y="307"/>
                </a:cxn>
                <a:cxn ang="0">
                  <a:pos x="321" y="311"/>
                </a:cxn>
                <a:cxn ang="0">
                  <a:pos x="321" y="315"/>
                </a:cxn>
                <a:cxn ang="0">
                  <a:pos x="319" y="319"/>
                </a:cxn>
                <a:cxn ang="0">
                  <a:pos x="318" y="324"/>
                </a:cxn>
                <a:cxn ang="0">
                  <a:pos x="315" y="328"/>
                </a:cxn>
                <a:cxn ang="0">
                  <a:pos x="311" y="334"/>
                </a:cxn>
                <a:cxn ang="0">
                  <a:pos x="305" y="341"/>
                </a:cxn>
                <a:cxn ang="0">
                  <a:pos x="299" y="349"/>
                </a:cxn>
                <a:cxn ang="0">
                  <a:pos x="289" y="360"/>
                </a:cxn>
                <a:cxn ang="0">
                  <a:pos x="269" y="383"/>
                </a:cxn>
                <a:cxn ang="0">
                  <a:pos x="254" y="402"/>
                </a:cxn>
                <a:cxn ang="0">
                  <a:pos x="240" y="421"/>
                </a:cxn>
                <a:cxn ang="0">
                  <a:pos x="227" y="440"/>
                </a:cxn>
                <a:cxn ang="0">
                  <a:pos x="213" y="459"/>
                </a:cxn>
                <a:cxn ang="0">
                  <a:pos x="200" y="478"/>
                </a:cxn>
                <a:cxn ang="0">
                  <a:pos x="186" y="494"/>
                </a:cxn>
                <a:cxn ang="0">
                  <a:pos x="171" y="510"/>
                </a:cxn>
                <a:cxn ang="0">
                  <a:pos x="155" y="523"/>
                </a:cxn>
                <a:cxn ang="0">
                  <a:pos x="139" y="534"/>
                </a:cxn>
                <a:cxn ang="0">
                  <a:pos x="121" y="543"/>
                </a:cxn>
                <a:cxn ang="0">
                  <a:pos x="101" y="548"/>
                </a:cxn>
                <a:cxn ang="0">
                  <a:pos x="79" y="550"/>
                </a:cxn>
                <a:cxn ang="0">
                  <a:pos x="55" y="548"/>
                </a:cxn>
                <a:cxn ang="0">
                  <a:pos x="29" y="541"/>
                </a:cxn>
                <a:cxn ang="0">
                  <a:pos x="0" y="530"/>
                </a:cxn>
              </a:cxnLst>
              <a:rect l="0" t="0" r="r" b="b"/>
              <a:pathLst>
                <a:path w="422" h="551">
                  <a:moveTo>
                    <a:pt x="403" y="0"/>
                  </a:moveTo>
                  <a:lnTo>
                    <a:pt x="411" y="27"/>
                  </a:lnTo>
                  <a:lnTo>
                    <a:pt x="415" y="40"/>
                  </a:lnTo>
                  <a:lnTo>
                    <a:pt x="417" y="51"/>
                  </a:lnTo>
                  <a:lnTo>
                    <a:pt x="419" y="62"/>
                  </a:lnTo>
                  <a:lnTo>
                    <a:pt x="421" y="72"/>
                  </a:lnTo>
                  <a:lnTo>
                    <a:pt x="421" y="81"/>
                  </a:lnTo>
                  <a:lnTo>
                    <a:pt x="421" y="90"/>
                  </a:lnTo>
                  <a:lnTo>
                    <a:pt x="420" y="98"/>
                  </a:lnTo>
                  <a:lnTo>
                    <a:pt x="419" y="105"/>
                  </a:lnTo>
                  <a:lnTo>
                    <a:pt x="417" y="112"/>
                  </a:lnTo>
                  <a:lnTo>
                    <a:pt x="415" y="118"/>
                  </a:lnTo>
                  <a:lnTo>
                    <a:pt x="412" y="124"/>
                  </a:lnTo>
                  <a:lnTo>
                    <a:pt x="409" y="130"/>
                  </a:lnTo>
                  <a:lnTo>
                    <a:pt x="405" y="136"/>
                  </a:lnTo>
                  <a:lnTo>
                    <a:pt x="401" y="141"/>
                  </a:lnTo>
                  <a:lnTo>
                    <a:pt x="397" y="146"/>
                  </a:lnTo>
                  <a:lnTo>
                    <a:pt x="393" y="151"/>
                  </a:lnTo>
                  <a:lnTo>
                    <a:pt x="389" y="156"/>
                  </a:lnTo>
                  <a:lnTo>
                    <a:pt x="384" y="161"/>
                  </a:lnTo>
                  <a:lnTo>
                    <a:pt x="379" y="166"/>
                  </a:lnTo>
                  <a:lnTo>
                    <a:pt x="375" y="172"/>
                  </a:lnTo>
                  <a:lnTo>
                    <a:pt x="370" y="177"/>
                  </a:lnTo>
                  <a:lnTo>
                    <a:pt x="365" y="183"/>
                  </a:lnTo>
                  <a:lnTo>
                    <a:pt x="360" y="189"/>
                  </a:lnTo>
                  <a:lnTo>
                    <a:pt x="355" y="196"/>
                  </a:lnTo>
                  <a:lnTo>
                    <a:pt x="351" y="203"/>
                  </a:lnTo>
                  <a:lnTo>
                    <a:pt x="347" y="210"/>
                  </a:lnTo>
                  <a:lnTo>
                    <a:pt x="343" y="219"/>
                  </a:lnTo>
                  <a:lnTo>
                    <a:pt x="339" y="227"/>
                  </a:lnTo>
                  <a:lnTo>
                    <a:pt x="335" y="237"/>
                  </a:lnTo>
                  <a:lnTo>
                    <a:pt x="332" y="247"/>
                  </a:lnTo>
                  <a:lnTo>
                    <a:pt x="327" y="262"/>
                  </a:lnTo>
                  <a:lnTo>
                    <a:pt x="326" y="268"/>
                  </a:lnTo>
                  <a:lnTo>
                    <a:pt x="325" y="274"/>
                  </a:lnTo>
                  <a:lnTo>
                    <a:pt x="324" y="279"/>
                  </a:lnTo>
                  <a:lnTo>
                    <a:pt x="323" y="284"/>
                  </a:lnTo>
                  <a:lnTo>
                    <a:pt x="322" y="288"/>
                  </a:lnTo>
                  <a:lnTo>
                    <a:pt x="322" y="292"/>
                  </a:lnTo>
                  <a:lnTo>
                    <a:pt x="322" y="296"/>
                  </a:lnTo>
                  <a:lnTo>
                    <a:pt x="321" y="299"/>
                  </a:lnTo>
                  <a:lnTo>
                    <a:pt x="321" y="302"/>
                  </a:lnTo>
                  <a:lnTo>
                    <a:pt x="321" y="304"/>
                  </a:lnTo>
                  <a:lnTo>
                    <a:pt x="321" y="307"/>
                  </a:lnTo>
                  <a:lnTo>
                    <a:pt x="321" y="309"/>
                  </a:lnTo>
                  <a:lnTo>
                    <a:pt x="321" y="311"/>
                  </a:lnTo>
                  <a:lnTo>
                    <a:pt x="321" y="314"/>
                  </a:lnTo>
                  <a:lnTo>
                    <a:pt x="321" y="315"/>
                  </a:lnTo>
                  <a:lnTo>
                    <a:pt x="320" y="317"/>
                  </a:lnTo>
                  <a:lnTo>
                    <a:pt x="319" y="319"/>
                  </a:lnTo>
                  <a:lnTo>
                    <a:pt x="319" y="322"/>
                  </a:lnTo>
                  <a:lnTo>
                    <a:pt x="318" y="324"/>
                  </a:lnTo>
                  <a:lnTo>
                    <a:pt x="317" y="326"/>
                  </a:lnTo>
                  <a:lnTo>
                    <a:pt x="315" y="328"/>
                  </a:lnTo>
                  <a:lnTo>
                    <a:pt x="313" y="331"/>
                  </a:lnTo>
                  <a:lnTo>
                    <a:pt x="311" y="334"/>
                  </a:lnTo>
                  <a:lnTo>
                    <a:pt x="309" y="337"/>
                  </a:lnTo>
                  <a:lnTo>
                    <a:pt x="305" y="341"/>
                  </a:lnTo>
                  <a:lnTo>
                    <a:pt x="302" y="345"/>
                  </a:lnTo>
                  <a:lnTo>
                    <a:pt x="299" y="349"/>
                  </a:lnTo>
                  <a:lnTo>
                    <a:pt x="294" y="354"/>
                  </a:lnTo>
                  <a:lnTo>
                    <a:pt x="289" y="360"/>
                  </a:lnTo>
                  <a:lnTo>
                    <a:pt x="284" y="366"/>
                  </a:lnTo>
                  <a:lnTo>
                    <a:pt x="269" y="383"/>
                  </a:lnTo>
                  <a:lnTo>
                    <a:pt x="261" y="393"/>
                  </a:lnTo>
                  <a:lnTo>
                    <a:pt x="254" y="402"/>
                  </a:lnTo>
                  <a:lnTo>
                    <a:pt x="247" y="412"/>
                  </a:lnTo>
                  <a:lnTo>
                    <a:pt x="240" y="421"/>
                  </a:lnTo>
                  <a:lnTo>
                    <a:pt x="233" y="431"/>
                  </a:lnTo>
                  <a:lnTo>
                    <a:pt x="227" y="440"/>
                  </a:lnTo>
                  <a:lnTo>
                    <a:pt x="220" y="450"/>
                  </a:lnTo>
                  <a:lnTo>
                    <a:pt x="213" y="459"/>
                  </a:lnTo>
                  <a:lnTo>
                    <a:pt x="207" y="468"/>
                  </a:lnTo>
                  <a:lnTo>
                    <a:pt x="200" y="478"/>
                  </a:lnTo>
                  <a:lnTo>
                    <a:pt x="193" y="486"/>
                  </a:lnTo>
                  <a:lnTo>
                    <a:pt x="186" y="494"/>
                  </a:lnTo>
                  <a:lnTo>
                    <a:pt x="178" y="502"/>
                  </a:lnTo>
                  <a:lnTo>
                    <a:pt x="171" y="510"/>
                  </a:lnTo>
                  <a:lnTo>
                    <a:pt x="163" y="517"/>
                  </a:lnTo>
                  <a:lnTo>
                    <a:pt x="155" y="523"/>
                  </a:lnTo>
                  <a:lnTo>
                    <a:pt x="147" y="529"/>
                  </a:lnTo>
                  <a:lnTo>
                    <a:pt x="139" y="534"/>
                  </a:lnTo>
                  <a:lnTo>
                    <a:pt x="130" y="539"/>
                  </a:lnTo>
                  <a:lnTo>
                    <a:pt x="121" y="543"/>
                  </a:lnTo>
                  <a:lnTo>
                    <a:pt x="111" y="546"/>
                  </a:lnTo>
                  <a:lnTo>
                    <a:pt x="101" y="548"/>
                  </a:lnTo>
                  <a:lnTo>
                    <a:pt x="90" y="549"/>
                  </a:lnTo>
                  <a:lnTo>
                    <a:pt x="79" y="550"/>
                  </a:lnTo>
                  <a:lnTo>
                    <a:pt x="67" y="549"/>
                  </a:lnTo>
                  <a:lnTo>
                    <a:pt x="55" y="548"/>
                  </a:lnTo>
                  <a:lnTo>
                    <a:pt x="42" y="545"/>
                  </a:lnTo>
                  <a:lnTo>
                    <a:pt x="29" y="541"/>
                  </a:lnTo>
                  <a:lnTo>
                    <a:pt x="15" y="536"/>
                  </a:lnTo>
                  <a:lnTo>
                    <a:pt x="0" y="53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7" name="Freeform 49"/>
            <p:cNvSpPr>
              <a:spLocks/>
            </p:cNvSpPr>
            <p:nvPr/>
          </p:nvSpPr>
          <p:spPr bwMode="auto">
            <a:xfrm>
              <a:off x="2334" y="858"/>
              <a:ext cx="305" cy="851"/>
            </a:xfrm>
            <a:custGeom>
              <a:avLst/>
              <a:gdLst/>
              <a:ahLst/>
              <a:cxnLst>
                <a:cxn ang="0">
                  <a:pos x="2" y="24"/>
                </a:cxn>
                <a:cxn ang="0">
                  <a:pos x="0" y="46"/>
                </a:cxn>
                <a:cxn ang="0">
                  <a:pos x="2" y="67"/>
                </a:cxn>
                <a:cxn ang="0">
                  <a:pos x="7" y="88"/>
                </a:cxn>
                <a:cxn ang="0">
                  <a:pos x="14" y="107"/>
                </a:cxn>
                <a:cxn ang="0">
                  <a:pos x="24" y="126"/>
                </a:cxn>
                <a:cxn ang="0">
                  <a:pos x="35" y="145"/>
                </a:cxn>
                <a:cxn ang="0">
                  <a:pos x="47" y="164"/>
                </a:cxn>
                <a:cxn ang="0">
                  <a:pos x="60" y="182"/>
                </a:cxn>
                <a:cxn ang="0">
                  <a:pos x="73" y="201"/>
                </a:cxn>
                <a:cxn ang="0">
                  <a:pos x="86" y="219"/>
                </a:cxn>
                <a:cxn ang="0">
                  <a:pos x="98" y="238"/>
                </a:cxn>
                <a:cxn ang="0">
                  <a:pos x="108" y="257"/>
                </a:cxn>
                <a:cxn ang="0">
                  <a:pos x="117" y="277"/>
                </a:cxn>
                <a:cxn ang="0">
                  <a:pos x="123" y="297"/>
                </a:cxn>
                <a:cxn ang="0">
                  <a:pos x="127" y="319"/>
                </a:cxn>
                <a:cxn ang="0">
                  <a:pos x="132" y="349"/>
                </a:cxn>
                <a:cxn ang="0">
                  <a:pos x="137" y="367"/>
                </a:cxn>
                <a:cxn ang="0">
                  <a:pos x="144" y="384"/>
                </a:cxn>
                <a:cxn ang="0">
                  <a:pos x="151" y="400"/>
                </a:cxn>
                <a:cxn ang="0">
                  <a:pos x="160" y="414"/>
                </a:cxn>
                <a:cxn ang="0">
                  <a:pos x="168" y="428"/>
                </a:cxn>
                <a:cxn ang="0">
                  <a:pos x="178" y="442"/>
                </a:cxn>
                <a:cxn ang="0">
                  <a:pos x="187" y="456"/>
                </a:cxn>
                <a:cxn ang="0">
                  <a:pos x="195" y="469"/>
                </a:cxn>
                <a:cxn ang="0">
                  <a:pos x="203" y="483"/>
                </a:cxn>
                <a:cxn ang="0">
                  <a:pos x="210" y="498"/>
                </a:cxn>
                <a:cxn ang="0">
                  <a:pos x="216" y="513"/>
                </a:cxn>
                <a:cxn ang="0">
                  <a:pos x="220" y="530"/>
                </a:cxn>
                <a:cxn ang="0">
                  <a:pos x="222" y="548"/>
                </a:cxn>
                <a:cxn ang="0">
                  <a:pos x="222" y="568"/>
                </a:cxn>
                <a:cxn ang="0">
                  <a:pos x="220" y="591"/>
                </a:cxn>
                <a:cxn ang="0">
                  <a:pos x="218" y="603"/>
                </a:cxn>
                <a:cxn ang="0">
                  <a:pos x="216" y="616"/>
                </a:cxn>
                <a:cxn ang="0">
                  <a:pos x="214" y="628"/>
                </a:cxn>
                <a:cxn ang="0">
                  <a:pos x="212" y="640"/>
                </a:cxn>
                <a:cxn ang="0">
                  <a:pos x="210" y="652"/>
                </a:cxn>
                <a:cxn ang="0">
                  <a:pos x="208" y="663"/>
                </a:cxn>
                <a:cxn ang="0">
                  <a:pos x="206" y="675"/>
                </a:cxn>
                <a:cxn ang="0">
                  <a:pos x="206" y="686"/>
                </a:cxn>
                <a:cxn ang="0">
                  <a:pos x="205" y="698"/>
                </a:cxn>
                <a:cxn ang="0">
                  <a:pos x="206" y="710"/>
                </a:cxn>
                <a:cxn ang="0">
                  <a:pos x="206" y="721"/>
                </a:cxn>
                <a:cxn ang="0">
                  <a:pos x="208" y="732"/>
                </a:cxn>
                <a:cxn ang="0">
                  <a:pos x="212" y="744"/>
                </a:cxn>
                <a:cxn ang="0">
                  <a:pos x="216" y="756"/>
                </a:cxn>
                <a:cxn ang="0">
                  <a:pos x="222" y="767"/>
                </a:cxn>
                <a:cxn ang="0">
                  <a:pos x="227" y="776"/>
                </a:cxn>
                <a:cxn ang="0">
                  <a:pos x="232" y="782"/>
                </a:cxn>
                <a:cxn ang="0">
                  <a:pos x="237" y="787"/>
                </a:cxn>
                <a:cxn ang="0">
                  <a:pos x="242" y="792"/>
                </a:cxn>
                <a:cxn ang="0">
                  <a:pos x="248" y="797"/>
                </a:cxn>
                <a:cxn ang="0">
                  <a:pos x="254" y="802"/>
                </a:cxn>
                <a:cxn ang="0">
                  <a:pos x="260" y="806"/>
                </a:cxn>
                <a:cxn ang="0">
                  <a:pos x="266" y="811"/>
                </a:cxn>
                <a:cxn ang="0">
                  <a:pos x="272" y="815"/>
                </a:cxn>
                <a:cxn ang="0">
                  <a:pos x="278" y="820"/>
                </a:cxn>
                <a:cxn ang="0">
                  <a:pos x="283" y="825"/>
                </a:cxn>
                <a:cxn ang="0">
                  <a:pos x="288" y="830"/>
                </a:cxn>
                <a:cxn ang="0">
                  <a:pos x="294" y="835"/>
                </a:cxn>
                <a:cxn ang="0">
                  <a:pos x="298" y="840"/>
                </a:cxn>
                <a:cxn ang="0">
                  <a:pos x="302" y="846"/>
                </a:cxn>
              </a:cxnLst>
              <a:rect l="0" t="0" r="r" b="b"/>
              <a:pathLst>
                <a:path w="305" h="851">
                  <a:moveTo>
                    <a:pt x="9" y="0"/>
                  </a:moveTo>
                  <a:lnTo>
                    <a:pt x="2" y="24"/>
                  </a:lnTo>
                  <a:lnTo>
                    <a:pt x="1" y="35"/>
                  </a:lnTo>
                  <a:lnTo>
                    <a:pt x="0" y="46"/>
                  </a:lnTo>
                  <a:lnTo>
                    <a:pt x="1" y="56"/>
                  </a:lnTo>
                  <a:lnTo>
                    <a:pt x="2" y="67"/>
                  </a:lnTo>
                  <a:lnTo>
                    <a:pt x="4" y="77"/>
                  </a:lnTo>
                  <a:lnTo>
                    <a:pt x="7" y="88"/>
                  </a:lnTo>
                  <a:lnTo>
                    <a:pt x="10" y="98"/>
                  </a:lnTo>
                  <a:lnTo>
                    <a:pt x="14" y="107"/>
                  </a:lnTo>
                  <a:lnTo>
                    <a:pt x="18" y="117"/>
                  </a:lnTo>
                  <a:lnTo>
                    <a:pt x="24" y="126"/>
                  </a:lnTo>
                  <a:lnTo>
                    <a:pt x="29" y="136"/>
                  </a:lnTo>
                  <a:lnTo>
                    <a:pt x="35" y="145"/>
                  </a:lnTo>
                  <a:lnTo>
                    <a:pt x="41" y="155"/>
                  </a:lnTo>
                  <a:lnTo>
                    <a:pt x="47" y="164"/>
                  </a:lnTo>
                  <a:lnTo>
                    <a:pt x="54" y="173"/>
                  </a:lnTo>
                  <a:lnTo>
                    <a:pt x="60" y="182"/>
                  </a:lnTo>
                  <a:lnTo>
                    <a:pt x="67" y="192"/>
                  </a:lnTo>
                  <a:lnTo>
                    <a:pt x="73" y="201"/>
                  </a:lnTo>
                  <a:lnTo>
                    <a:pt x="80" y="210"/>
                  </a:lnTo>
                  <a:lnTo>
                    <a:pt x="86" y="219"/>
                  </a:lnTo>
                  <a:lnTo>
                    <a:pt x="92" y="228"/>
                  </a:lnTo>
                  <a:lnTo>
                    <a:pt x="98" y="238"/>
                  </a:lnTo>
                  <a:lnTo>
                    <a:pt x="103" y="248"/>
                  </a:lnTo>
                  <a:lnTo>
                    <a:pt x="108" y="257"/>
                  </a:lnTo>
                  <a:lnTo>
                    <a:pt x="113" y="267"/>
                  </a:lnTo>
                  <a:lnTo>
                    <a:pt x="117" y="277"/>
                  </a:lnTo>
                  <a:lnTo>
                    <a:pt x="120" y="287"/>
                  </a:lnTo>
                  <a:lnTo>
                    <a:pt x="123" y="297"/>
                  </a:lnTo>
                  <a:lnTo>
                    <a:pt x="125" y="308"/>
                  </a:lnTo>
                  <a:lnTo>
                    <a:pt x="127" y="319"/>
                  </a:lnTo>
                  <a:lnTo>
                    <a:pt x="129" y="340"/>
                  </a:lnTo>
                  <a:lnTo>
                    <a:pt x="132" y="349"/>
                  </a:lnTo>
                  <a:lnTo>
                    <a:pt x="134" y="358"/>
                  </a:lnTo>
                  <a:lnTo>
                    <a:pt x="137" y="367"/>
                  </a:lnTo>
                  <a:lnTo>
                    <a:pt x="140" y="376"/>
                  </a:lnTo>
                  <a:lnTo>
                    <a:pt x="144" y="384"/>
                  </a:lnTo>
                  <a:lnTo>
                    <a:pt x="147" y="392"/>
                  </a:lnTo>
                  <a:lnTo>
                    <a:pt x="151" y="400"/>
                  </a:lnTo>
                  <a:lnTo>
                    <a:pt x="155" y="407"/>
                  </a:lnTo>
                  <a:lnTo>
                    <a:pt x="160" y="414"/>
                  </a:lnTo>
                  <a:lnTo>
                    <a:pt x="164" y="421"/>
                  </a:lnTo>
                  <a:lnTo>
                    <a:pt x="168" y="428"/>
                  </a:lnTo>
                  <a:lnTo>
                    <a:pt x="173" y="435"/>
                  </a:lnTo>
                  <a:lnTo>
                    <a:pt x="178" y="442"/>
                  </a:lnTo>
                  <a:lnTo>
                    <a:pt x="182" y="449"/>
                  </a:lnTo>
                  <a:lnTo>
                    <a:pt x="187" y="456"/>
                  </a:lnTo>
                  <a:lnTo>
                    <a:pt x="191" y="462"/>
                  </a:lnTo>
                  <a:lnTo>
                    <a:pt x="195" y="469"/>
                  </a:lnTo>
                  <a:lnTo>
                    <a:pt x="199" y="476"/>
                  </a:lnTo>
                  <a:lnTo>
                    <a:pt x="203" y="483"/>
                  </a:lnTo>
                  <a:lnTo>
                    <a:pt x="207" y="490"/>
                  </a:lnTo>
                  <a:lnTo>
                    <a:pt x="210" y="498"/>
                  </a:lnTo>
                  <a:lnTo>
                    <a:pt x="213" y="505"/>
                  </a:lnTo>
                  <a:lnTo>
                    <a:pt x="216" y="513"/>
                  </a:lnTo>
                  <a:lnTo>
                    <a:pt x="218" y="521"/>
                  </a:lnTo>
                  <a:lnTo>
                    <a:pt x="220" y="530"/>
                  </a:lnTo>
                  <a:lnTo>
                    <a:pt x="221" y="539"/>
                  </a:lnTo>
                  <a:lnTo>
                    <a:pt x="222" y="548"/>
                  </a:lnTo>
                  <a:lnTo>
                    <a:pt x="222" y="558"/>
                  </a:lnTo>
                  <a:lnTo>
                    <a:pt x="222" y="568"/>
                  </a:lnTo>
                  <a:lnTo>
                    <a:pt x="222" y="578"/>
                  </a:lnTo>
                  <a:lnTo>
                    <a:pt x="220" y="591"/>
                  </a:lnTo>
                  <a:lnTo>
                    <a:pt x="219" y="597"/>
                  </a:lnTo>
                  <a:lnTo>
                    <a:pt x="218" y="603"/>
                  </a:lnTo>
                  <a:lnTo>
                    <a:pt x="217" y="610"/>
                  </a:lnTo>
                  <a:lnTo>
                    <a:pt x="216" y="616"/>
                  </a:lnTo>
                  <a:lnTo>
                    <a:pt x="215" y="622"/>
                  </a:lnTo>
                  <a:lnTo>
                    <a:pt x="214" y="628"/>
                  </a:lnTo>
                  <a:lnTo>
                    <a:pt x="213" y="634"/>
                  </a:lnTo>
                  <a:lnTo>
                    <a:pt x="212" y="640"/>
                  </a:lnTo>
                  <a:lnTo>
                    <a:pt x="210" y="646"/>
                  </a:lnTo>
                  <a:lnTo>
                    <a:pt x="210" y="652"/>
                  </a:lnTo>
                  <a:lnTo>
                    <a:pt x="209" y="658"/>
                  </a:lnTo>
                  <a:lnTo>
                    <a:pt x="208" y="663"/>
                  </a:lnTo>
                  <a:lnTo>
                    <a:pt x="207" y="669"/>
                  </a:lnTo>
                  <a:lnTo>
                    <a:pt x="206" y="675"/>
                  </a:lnTo>
                  <a:lnTo>
                    <a:pt x="206" y="681"/>
                  </a:lnTo>
                  <a:lnTo>
                    <a:pt x="206" y="686"/>
                  </a:lnTo>
                  <a:lnTo>
                    <a:pt x="205" y="692"/>
                  </a:lnTo>
                  <a:lnTo>
                    <a:pt x="205" y="698"/>
                  </a:lnTo>
                  <a:lnTo>
                    <a:pt x="205" y="704"/>
                  </a:lnTo>
                  <a:lnTo>
                    <a:pt x="206" y="710"/>
                  </a:lnTo>
                  <a:lnTo>
                    <a:pt x="206" y="715"/>
                  </a:lnTo>
                  <a:lnTo>
                    <a:pt x="206" y="721"/>
                  </a:lnTo>
                  <a:lnTo>
                    <a:pt x="208" y="727"/>
                  </a:lnTo>
                  <a:lnTo>
                    <a:pt x="208" y="732"/>
                  </a:lnTo>
                  <a:lnTo>
                    <a:pt x="210" y="738"/>
                  </a:lnTo>
                  <a:lnTo>
                    <a:pt x="212" y="744"/>
                  </a:lnTo>
                  <a:lnTo>
                    <a:pt x="214" y="750"/>
                  </a:lnTo>
                  <a:lnTo>
                    <a:pt x="216" y="756"/>
                  </a:lnTo>
                  <a:lnTo>
                    <a:pt x="218" y="761"/>
                  </a:lnTo>
                  <a:lnTo>
                    <a:pt x="222" y="767"/>
                  </a:lnTo>
                  <a:lnTo>
                    <a:pt x="225" y="773"/>
                  </a:lnTo>
                  <a:lnTo>
                    <a:pt x="227" y="776"/>
                  </a:lnTo>
                  <a:lnTo>
                    <a:pt x="230" y="779"/>
                  </a:lnTo>
                  <a:lnTo>
                    <a:pt x="232" y="782"/>
                  </a:lnTo>
                  <a:lnTo>
                    <a:pt x="234" y="784"/>
                  </a:lnTo>
                  <a:lnTo>
                    <a:pt x="237" y="787"/>
                  </a:lnTo>
                  <a:lnTo>
                    <a:pt x="240" y="790"/>
                  </a:lnTo>
                  <a:lnTo>
                    <a:pt x="242" y="792"/>
                  </a:lnTo>
                  <a:lnTo>
                    <a:pt x="245" y="794"/>
                  </a:lnTo>
                  <a:lnTo>
                    <a:pt x="248" y="797"/>
                  </a:lnTo>
                  <a:lnTo>
                    <a:pt x="251" y="799"/>
                  </a:lnTo>
                  <a:lnTo>
                    <a:pt x="254" y="802"/>
                  </a:lnTo>
                  <a:lnTo>
                    <a:pt x="257" y="804"/>
                  </a:lnTo>
                  <a:lnTo>
                    <a:pt x="260" y="806"/>
                  </a:lnTo>
                  <a:lnTo>
                    <a:pt x="263" y="808"/>
                  </a:lnTo>
                  <a:lnTo>
                    <a:pt x="266" y="811"/>
                  </a:lnTo>
                  <a:lnTo>
                    <a:pt x="269" y="813"/>
                  </a:lnTo>
                  <a:lnTo>
                    <a:pt x="272" y="815"/>
                  </a:lnTo>
                  <a:lnTo>
                    <a:pt x="274" y="818"/>
                  </a:lnTo>
                  <a:lnTo>
                    <a:pt x="278" y="820"/>
                  </a:lnTo>
                  <a:lnTo>
                    <a:pt x="280" y="822"/>
                  </a:lnTo>
                  <a:lnTo>
                    <a:pt x="283" y="825"/>
                  </a:lnTo>
                  <a:lnTo>
                    <a:pt x="286" y="827"/>
                  </a:lnTo>
                  <a:lnTo>
                    <a:pt x="288" y="830"/>
                  </a:lnTo>
                  <a:lnTo>
                    <a:pt x="291" y="832"/>
                  </a:lnTo>
                  <a:lnTo>
                    <a:pt x="294" y="835"/>
                  </a:lnTo>
                  <a:lnTo>
                    <a:pt x="296" y="838"/>
                  </a:lnTo>
                  <a:lnTo>
                    <a:pt x="298" y="840"/>
                  </a:lnTo>
                  <a:lnTo>
                    <a:pt x="300" y="843"/>
                  </a:lnTo>
                  <a:lnTo>
                    <a:pt x="302" y="846"/>
                  </a:lnTo>
                  <a:lnTo>
                    <a:pt x="304" y="85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8" name="Freeform 50"/>
            <p:cNvSpPr>
              <a:spLocks/>
            </p:cNvSpPr>
            <p:nvPr/>
          </p:nvSpPr>
          <p:spPr bwMode="auto">
            <a:xfrm>
              <a:off x="2130" y="1979"/>
              <a:ext cx="1065" cy="496"/>
            </a:xfrm>
            <a:custGeom>
              <a:avLst/>
              <a:gdLst/>
              <a:ahLst/>
              <a:cxnLst>
                <a:cxn ang="0">
                  <a:pos x="1048" y="22"/>
                </a:cxn>
                <a:cxn ang="0">
                  <a:pos x="1025" y="43"/>
                </a:cxn>
                <a:cxn ang="0">
                  <a:pos x="998" y="63"/>
                </a:cxn>
                <a:cxn ang="0">
                  <a:pos x="966" y="82"/>
                </a:cxn>
                <a:cxn ang="0">
                  <a:pos x="931" y="100"/>
                </a:cxn>
                <a:cxn ang="0">
                  <a:pos x="893" y="118"/>
                </a:cxn>
                <a:cxn ang="0">
                  <a:pos x="853" y="134"/>
                </a:cxn>
                <a:cxn ang="0">
                  <a:pos x="812" y="150"/>
                </a:cxn>
                <a:cxn ang="0">
                  <a:pos x="769" y="165"/>
                </a:cxn>
                <a:cxn ang="0">
                  <a:pos x="726" y="179"/>
                </a:cxn>
                <a:cxn ang="0">
                  <a:pos x="684" y="193"/>
                </a:cxn>
                <a:cxn ang="0">
                  <a:pos x="644" y="205"/>
                </a:cxn>
                <a:cxn ang="0">
                  <a:pos x="605" y="217"/>
                </a:cxn>
                <a:cxn ang="0">
                  <a:pos x="569" y="228"/>
                </a:cxn>
                <a:cxn ang="0">
                  <a:pos x="536" y="238"/>
                </a:cxn>
                <a:cxn ang="0">
                  <a:pos x="508" y="248"/>
                </a:cxn>
                <a:cxn ang="0">
                  <a:pos x="470" y="260"/>
                </a:cxn>
                <a:cxn ang="0">
                  <a:pos x="445" y="267"/>
                </a:cxn>
                <a:cxn ang="0">
                  <a:pos x="420" y="273"/>
                </a:cxn>
                <a:cxn ang="0">
                  <a:pos x="396" y="279"/>
                </a:cxn>
                <a:cxn ang="0">
                  <a:pos x="372" y="285"/>
                </a:cxn>
                <a:cxn ang="0">
                  <a:pos x="349" y="290"/>
                </a:cxn>
                <a:cxn ang="0">
                  <a:pos x="326" y="295"/>
                </a:cxn>
                <a:cxn ang="0">
                  <a:pos x="303" y="301"/>
                </a:cxn>
                <a:cxn ang="0">
                  <a:pos x="280" y="308"/>
                </a:cxn>
                <a:cxn ang="0">
                  <a:pos x="257" y="315"/>
                </a:cxn>
                <a:cxn ang="0">
                  <a:pos x="234" y="323"/>
                </a:cxn>
                <a:cxn ang="0">
                  <a:pos x="211" y="332"/>
                </a:cxn>
                <a:cxn ang="0">
                  <a:pos x="188" y="343"/>
                </a:cxn>
                <a:cxn ang="0">
                  <a:pos x="165" y="355"/>
                </a:cxn>
                <a:cxn ang="0">
                  <a:pos x="141" y="369"/>
                </a:cxn>
                <a:cxn ang="0">
                  <a:pos x="120" y="383"/>
                </a:cxn>
                <a:cxn ang="0">
                  <a:pos x="111" y="389"/>
                </a:cxn>
                <a:cxn ang="0">
                  <a:pos x="102" y="396"/>
                </a:cxn>
                <a:cxn ang="0">
                  <a:pos x="93" y="402"/>
                </a:cxn>
                <a:cxn ang="0">
                  <a:pos x="84" y="409"/>
                </a:cxn>
                <a:cxn ang="0">
                  <a:pos x="75" y="415"/>
                </a:cxn>
                <a:cxn ang="0">
                  <a:pos x="66" y="422"/>
                </a:cxn>
                <a:cxn ang="0">
                  <a:pos x="57" y="429"/>
                </a:cxn>
                <a:cxn ang="0">
                  <a:pos x="49" y="436"/>
                </a:cxn>
                <a:cxn ang="0">
                  <a:pos x="41" y="444"/>
                </a:cxn>
                <a:cxn ang="0">
                  <a:pos x="33" y="451"/>
                </a:cxn>
                <a:cxn ang="0">
                  <a:pos x="25" y="460"/>
                </a:cxn>
                <a:cxn ang="0">
                  <a:pos x="18" y="468"/>
                </a:cxn>
                <a:cxn ang="0">
                  <a:pos x="11" y="477"/>
                </a:cxn>
                <a:cxn ang="0">
                  <a:pos x="5" y="486"/>
                </a:cxn>
                <a:cxn ang="0">
                  <a:pos x="0" y="495"/>
                </a:cxn>
              </a:cxnLst>
              <a:rect l="0" t="0" r="r" b="b"/>
              <a:pathLst>
                <a:path w="1065" h="496">
                  <a:moveTo>
                    <a:pt x="1064" y="0"/>
                  </a:moveTo>
                  <a:lnTo>
                    <a:pt x="1048" y="22"/>
                  </a:lnTo>
                  <a:lnTo>
                    <a:pt x="1037" y="32"/>
                  </a:lnTo>
                  <a:lnTo>
                    <a:pt x="1025" y="43"/>
                  </a:lnTo>
                  <a:lnTo>
                    <a:pt x="1012" y="53"/>
                  </a:lnTo>
                  <a:lnTo>
                    <a:pt x="998" y="63"/>
                  </a:lnTo>
                  <a:lnTo>
                    <a:pt x="983" y="73"/>
                  </a:lnTo>
                  <a:lnTo>
                    <a:pt x="966" y="82"/>
                  </a:lnTo>
                  <a:lnTo>
                    <a:pt x="949" y="91"/>
                  </a:lnTo>
                  <a:lnTo>
                    <a:pt x="931" y="100"/>
                  </a:lnTo>
                  <a:lnTo>
                    <a:pt x="913" y="109"/>
                  </a:lnTo>
                  <a:lnTo>
                    <a:pt x="893" y="118"/>
                  </a:lnTo>
                  <a:lnTo>
                    <a:pt x="874" y="126"/>
                  </a:lnTo>
                  <a:lnTo>
                    <a:pt x="853" y="134"/>
                  </a:lnTo>
                  <a:lnTo>
                    <a:pt x="832" y="142"/>
                  </a:lnTo>
                  <a:lnTo>
                    <a:pt x="812" y="150"/>
                  </a:lnTo>
                  <a:lnTo>
                    <a:pt x="790" y="157"/>
                  </a:lnTo>
                  <a:lnTo>
                    <a:pt x="769" y="165"/>
                  </a:lnTo>
                  <a:lnTo>
                    <a:pt x="748" y="172"/>
                  </a:lnTo>
                  <a:lnTo>
                    <a:pt x="726" y="179"/>
                  </a:lnTo>
                  <a:lnTo>
                    <a:pt x="705" y="186"/>
                  </a:lnTo>
                  <a:lnTo>
                    <a:pt x="684" y="193"/>
                  </a:lnTo>
                  <a:lnTo>
                    <a:pt x="664" y="199"/>
                  </a:lnTo>
                  <a:lnTo>
                    <a:pt x="644" y="205"/>
                  </a:lnTo>
                  <a:lnTo>
                    <a:pt x="624" y="211"/>
                  </a:lnTo>
                  <a:lnTo>
                    <a:pt x="605" y="217"/>
                  </a:lnTo>
                  <a:lnTo>
                    <a:pt x="587" y="222"/>
                  </a:lnTo>
                  <a:lnTo>
                    <a:pt x="569" y="228"/>
                  </a:lnTo>
                  <a:lnTo>
                    <a:pt x="552" y="233"/>
                  </a:lnTo>
                  <a:lnTo>
                    <a:pt x="536" y="238"/>
                  </a:lnTo>
                  <a:lnTo>
                    <a:pt x="522" y="243"/>
                  </a:lnTo>
                  <a:lnTo>
                    <a:pt x="508" y="248"/>
                  </a:lnTo>
                  <a:lnTo>
                    <a:pt x="482" y="256"/>
                  </a:lnTo>
                  <a:lnTo>
                    <a:pt x="470" y="260"/>
                  </a:lnTo>
                  <a:lnTo>
                    <a:pt x="457" y="264"/>
                  </a:lnTo>
                  <a:lnTo>
                    <a:pt x="445" y="267"/>
                  </a:lnTo>
                  <a:lnTo>
                    <a:pt x="433" y="270"/>
                  </a:lnTo>
                  <a:lnTo>
                    <a:pt x="420" y="273"/>
                  </a:lnTo>
                  <a:lnTo>
                    <a:pt x="408" y="276"/>
                  </a:lnTo>
                  <a:lnTo>
                    <a:pt x="396" y="279"/>
                  </a:lnTo>
                  <a:lnTo>
                    <a:pt x="384" y="282"/>
                  </a:lnTo>
                  <a:lnTo>
                    <a:pt x="372" y="285"/>
                  </a:lnTo>
                  <a:lnTo>
                    <a:pt x="361" y="287"/>
                  </a:lnTo>
                  <a:lnTo>
                    <a:pt x="349" y="290"/>
                  </a:lnTo>
                  <a:lnTo>
                    <a:pt x="338" y="293"/>
                  </a:lnTo>
                  <a:lnTo>
                    <a:pt x="326" y="295"/>
                  </a:lnTo>
                  <a:lnTo>
                    <a:pt x="314" y="298"/>
                  </a:lnTo>
                  <a:lnTo>
                    <a:pt x="303" y="301"/>
                  </a:lnTo>
                  <a:lnTo>
                    <a:pt x="291" y="304"/>
                  </a:lnTo>
                  <a:lnTo>
                    <a:pt x="280" y="308"/>
                  </a:lnTo>
                  <a:lnTo>
                    <a:pt x="268" y="311"/>
                  </a:lnTo>
                  <a:lnTo>
                    <a:pt x="257" y="315"/>
                  </a:lnTo>
                  <a:lnTo>
                    <a:pt x="245" y="319"/>
                  </a:lnTo>
                  <a:lnTo>
                    <a:pt x="234" y="323"/>
                  </a:lnTo>
                  <a:lnTo>
                    <a:pt x="222" y="327"/>
                  </a:lnTo>
                  <a:lnTo>
                    <a:pt x="211" y="332"/>
                  </a:lnTo>
                  <a:lnTo>
                    <a:pt x="200" y="337"/>
                  </a:lnTo>
                  <a:lnTo>
                    <a:pt x="188" y="343"/>
                  </a:lnTo>
                  <a:lnTo>
                    <a:pt x="176" y="349"/>
                  </a:lnTo>
                  <a:lnTo>
                    <a:pt x="165" y="355"/>
                  </a:lnTo>
                  <a:lnTo>
                    <a:pt x="153" y="362"/>
                  </a:lnTo>
                  <a:lnTo>
                    <a:pt x="141" y="369"/>
                  </a:lnTo>
                  <a:lnTo>
                    <a:pt x="130" y="377"/>
                  </a:lnTo>
                  <a:lnTo>
                    <a:pt x="120" y="383"/>
                  </a:lnTo>
                  <a:lnTo>
                    <a:pt x="116" y="387"/>
                  </a:lnTo>
                  <a:lnTo>
                    <a:pt x="111" y="389"/>
                  </a:lnTo>
                  <a:lnTo>
                    <a:pt x="107" y="393"/>
                  </a:lnTo>
                  <a:lnTo>
                    <a:pt x="102" y="396"/>
                  </a:lnTo>
                  <a:lnTo>
                    <a:pt x="98" y="399"/>
                  </a:lnTo>
                  <a:lnTo>
                    <a:pt x="93" y="402"/>
                  </a:lnTo>
                  <a:lnTo>
                    <a:pt x="88" y="405"/>
                  </a:lnTo>
                  <a:lnTo>
                    <a:pt x="84" y="409"/>
                  </a:lnTo>
                  <a:lnTo>
                    <a:pt x="80" y="412"/>
                  </a:lnTo>
                  <a:lnTo>
                    <a:pt x="75" y="415"/>
                  </a:lnTo>
                  <a:lnTo>
                    <a:pt x="70" y="419"/>
                  </a:lnTo>
                  <a:lnTo>
                    <a:pt x="66" y="422"/>
                  </a:lnTo>
                  <a:lnTo>
                    <a:pt x="62" y="426"/>
                  </a:lnTo>
                  <a:lnTo>
                    <a:pt x="57" y="429"/>
                  </a:lnTo>
                  <a:lnTo>
                    <a:pt x="53" y="433"/>
                  </a:lnTo>
                  <a:lnTo>
                    <a:pt x="49" y="436"/>
                  </a:lnTo>
                  <a:lnTo>
                    <a:pt x="45" y="440"/>
                  </a:lnTo>
                  <a:lnTo>
                    <a:pt x="41" y="444"/>
                  </a:lnTo>
                  <a:lnTo>
                    <a:pt x="36" y="448"/>
                  </a:lnTo>
                  <a:lnTo>
                    <a:pt x="33" y="451"/>
                  </a:lnTo>
                  <a:lnTo>
                    <a:pt x="29" y="455"/>
                  </a:lnTo>
                  <a:lnTo>
                    <a:pt x="25" y="460"/>
                  </a:lnTo>
                  <a:lnTo>
                    <a:pt x="22" y="464"/>
                  </a:lnTo>
                  <a:lnTo>
                    <a:pt x="18" y="468"/>
                  </a:lnTo>
                  <a:lnTo>
                    <a:pt x="14" y="472"/>
                  </a:lnTo>
                  <a:lnTo>
                    <a:pt x="11" y="477"/>
                  </a:lnTo>
                  <a:lnTo>
                    <a:pt x="8" y="481"/>
                  </a:lnTo>
                  <a:lnTo>
                    <a:pt x="5" y="486"/>
                  </a:lnTo>
                  <a:lnTo>
                    <a:pt x="2" y="490"/>
                  </a:lnTo>
                  <a:lnTo>
                    <a:pt x="0" y="49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59" name="Line 51"/>
            <p:cNvSpPr>
              <a:spLocks noChangeShapeType="1"/>
            </p:cNvSpPr>
            <p:nvPr/>
          </p:nvSpPr>
          <p:spPr bwMode="auto">
            <a:xfrm flipV="1">
              <a:off x="1360" y="2427"/>
              <a:ext cx="48" cy="24"/>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260" name="Line 52"/>
            <p:cNvSpPr>
              <a:spLocks noChangeShapeType="1"/>
            </p:cNvSpPr>
            <p:nvPr/>
          </p:nvSpPr>
          <p:spPr bwMode="auto">
            <a:xfrm>
              <a:off x="3301" y="1212"/>
              <a:ext cx="0" cy="47"/>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261" name="Freeform 53"/>
            <p:cNvSpPr>
              <a:spLocks/>
            </p:cNvSpPr>
            <p:nvPr/>
          </p:nvSpPr>
          <p:spPr bwMode="auto">
            <a:xfrm>
              <a:off x="3183" y="1895"/>
              <a:ext cx="368" cy="144"/>
            </a:xfrm>
            <a:custGeom>
              <a:avLst/>
              <a:gdLst/>
              <a:ahLst/>
              <a:cxnLst>
                <a:cxn ang="0">
                  <a:pos x="0" y="96"/>
                </a:cxn>
                <a:cxn ang="0">
                  <a:pos x="29" y="85"/>
                </a:cxn>
                <a:cxn ang="0">
                  <a:pos x="44" y="79"/>
                </a:cxn>
                <a:cxn ang="0">
                  <a:pos x="59" y="73"/>
                </a:cxn>
                <a:cxn ang="0">
                  <a:pos x="74" y="66"/>
                </a:cxn>
                <a:cxn ang="0">
                  <a:pos x="89" y="59"/>
                </a:cxn>
                <a:cxn ang="0">
                  <a:pos x="103" y="52"/>
                </a:cxn>
                <a:cxn ang="0">
                  <a:pos x="118" y="45"/>
                </a:cxn>
                <a:cxn ang="0">
                  <a:pos x="133" y="39"/>
                </a:cxn>
                <a:cxn ang="0">
                  <a:pos x="147" y="32"/>
                </a:cxn>
                <a:cxn ang="0">
                  <a:pos x="161" y="26"/>
                </a:cxn>
                <a:cxn ang="0">
                  <a:pos x="175" y="20"/>
                </a:cxn>
                <a:cxn ang="0">
                  <a:pos x="189" y="15"/>
                </a:cxn>
                <a:cxn ang="0">
                  <a:pos x="203" y="11"/>
                </a:cxn>
                <a:cxn ang="0">
                  <a:pos x="216" y="7"/>
                </a:cxn>
                <a:cxn ang="0">
                  <a:pos x="229" y="3"/>
                </a:cxn>
                <a:cxn ang="0">
                  <a:pos x="242" y="1"/>
                </a:cxn>
                <a:cxn ang="0">
                  <a:pos x="254" y="0"/>
                </a:cxn>
                <a:cxn ang="0">
                  <a:pos x="265" y="0"/>
                </a:cxn>
                <a:cxn ang="0">
                  <a:pos x="277" y="1"/>
                </a:cxn>
                <a:cxn ang="0">
                  <a:pos x="288" y="3"/>
                </a:cxn>
                <a:cxn ang="0">
                  <a:pos x="298" y="7"/>
                </a:cxn>
                <a:cxn ang="0">
                  <a:pos x="308" y="13"/>
                </a:cxn>
                <a:cxn ang="0">
                  <a:pos x="317" y="19"/>
                </a:cxn>
                <a:cxn ang="0">
                  <a:pos x="325" y="28"/>
                </a:cxn>
                <a:cxn ang="0">
                  <a:pos x="333" y="38"/>
                </a:cxn>
                <a:cxn ang="0">
                  <a:pos x="341" y="51"/>
                </a:cxn>
                <a:cxn ang="0">
                  <a:pos x="347" y="65"/>
                </a:cxn>
                <a:cxn ang="0">
                  <a:pos x="353" y="81"/>
                </a:cxn>
                <a:cxn ang="0">
                  <a:pos x="359" y="99"/>
                </a:cxn>
                <a:cxn ang="0">
                  <a:pos x="363" y="120"/>
                </a:cxn>
                <a:cxn ang="0">
                  <a:pos x="367" y="143"/>
                </a:cxn>
              </a:cxnLst>
              <a:rect l="0" t="0" r="r" b="b"/>
              <a:pathLst>
                <a:path w="368" h="144">
                  <a:moveTo>
                    <a:pt x="0" y="96"/>
                  </a:moveTo>
                  <a:lnTo>
                    <a:pt x="29" y="85"/>
                  </a:lnTo>
                  <a:lnTo>
                    <a:pt x="44" y="79"/>
                  </a:lnTo>
                  <a:lnTo>
                    <a:pt x="59" y="73"/>
                  </a:lnTo>
                  <a:lnTo>
                    <a:pt x="74" y="66"/>
                  </a:lnTo>
                  <a:lnTo>
                    <a:pt x="89" y="59"/>
                  </a:lnTo>
                  <a:lnTo>
                    <a:pt x="103" y="52"/>
                  </a:lnTo>
                  <a:lnTo>
                    <a:pt x="118" y="45"/>
                  </a:lnTo>
                  <a:lnTo>
                    <a:pt x="133" y="39"/>
                  </a:lnTo>
                  <a:lnTo>
                    <a:pt x="147" y="32"/>
                  </a:lnTo>
                  <a:lnTo>
                    <a:pt x="161" y="26"/>
                  </a:lnTo>
                  <a:lnTo>
                    <a:pt x="175" y="20"/>
                  </a:lnTo>
                  <a:lnTo>
                    <a:pt x="189" y="15"/>
                  </a:lnTo>
                  <a:lnTo>
                    <a:pt x="203" y="11"/>
                  </a:lnTo>
                  <a:lnTo>
                    <a:pt x="216" y="7"/>
                  </a:lnTo>
                  <a:lnTo>
                    <a:pt x="229" y="3"/>
                  </a:lnTo>
                  <a:lnTo>
                    <a:pt x="242" y="1"/>
                  </a:lnTo>
                  <a:lnTo>
                    <a:pt x="254" y="0"/>
                  </a:lnTo>
                  <a:lnTo>
                    <a:pt x="265" y="0"/>
                  </a:lnTo>
                  <a:lnTo>
                    <a:pt x="277" y="1"/>
                  </a:lnTo>
                  <a:lnTo>
                    <a:pt x="288" y="3"/>
                  </a:lnTo>
                  <a:lnTo>
                    <a:pt x="298" y="7"/>
                  </a:lnTo>
                  <a:lnTo>
                    <a:pt x="308" y="13"/>
                  </a:lnTo>
                  <a:lnTo>
                    <a:pt x="317" y="19"/>
                  </a:lnTo>
                  <a:lnTo>
                    <a:pt x="325" y="28"/>
                  </a:lnTo>
                  <a:lnTo>
                    <a:pt x="333" y="38"/>
                  </a:lnTo>
                  <a:lnTo>
                    <a:pt x="341" y="51"/>
                  </a:lnTo>
                  <a:lnTo>
                    <a:pt x="347" y="65"/>
                  </a:lnTo>
                  <a:lnTo>
                    <a:pt x="353" y="81"/>
                  </a:lnTo>
                  <a:lnTo>
                    <a:pt x="359" y="99"/>
                  </a:lnTo>
                  <a:lnTo>
                    <a:pt x="363" y="120"/>
                  </a:lnTo>
                  <a:lnTo>
                    <a:pt x="367" y="143"/>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62" name="Freeform 54"/>
            <p:cNvSpPr>
              <a:spLocks/>
            </p:cNvSpPr>
            <p:nvPr/>
          </p:nvSpPr>
          <p:spPr bwMode="auto">
            <a:xfrm>
              <a:off x="3216" y="1259"/>
              <a:ext cx="429" cy="488"/>
            </a:xfrm>
            <a:custGeom>
              <a:avLst/>
              <a:gdLst/>
              <a:ahLst/>
              <a:cxnLst>
                <a:cxn ang="0">
                  <a:pos x="102" y="31"/>
                </a:cxn>
                <a:cxn ang="0">
                  <a:pos x="108" y="59"/>
                </a:cxn>
                <a:cxn ang="0">
                  <a:pos x="106" y="84"/>
                </a:cxn>
                <a:cxn ang="0">
                  <a:pos x="97" y="107"/>
                </a:cxn>
                <a:cxn ang="0">
                  <a:pos x="83" y="128"/>
                </a:cxn>
                <a:cxn ang="0">
                  <a:pos x="66" y="149"/>
                </a:cxn>
                <a:cxn ang="0">
                  <a:pos x="48" y="169"/>
                </a:cxn>
                <a:cxn ang="0">
                  <a:pos x="31" y="191"/>
                </a:cxn>
                <a:cxn ang="0">
                  <a:pos x="16" y="215"/>
                </a:cxn>
                <a:cxn ang="0">
                  <a:pos x="5" y="241"/>
                </a:cxn>
                <a:cxn ang="0">
                  <a:pos x="1" y="268"/>
                </a:cxn>
                <a:cxn ang="0">
                  <a:pos x="0" y="281"/>
                </a:cxn>
                <a:cxn ang="0">
                  <a:pos x="0" y="295"/>
                </a:cxn>
                <a:cxn ang="0">
                  <a:pos x="0" y="308"/>
                </a:cxn>
                <a:cxn ang="0">
                  <a:pos x="0" y="321"/>
                </a:cxn>
                <a:cxn ang="0">
                  <a:pos x="0" y="335"/>
                </a:cxn>
                <a:cxn ang="0">
                  <a:pos x="1" y="348"/>
                </a:cxn>
                <a:cxn ang="0">
                  <a:pos x="1" y="362"/>
                </a:cxn>
                <a:cxn ang="0">
                  <a:pos x="2" y="375"/>
                </a:cxn>
                <a:cxn ang="0">
                  <a:pos x="2" y="388"/>
                </a:cxn>
                <a:cxn ang="0">
                  <a:pos x="2" y="401"/>
                </a:cxn>
                <a:cxn ang="0">
                  <a:pos x="40" y="417"/>
                </a:cxn>
                <a:cxn ang="0">
                  <a:pos x="68" y="418"/>
                </a:cxn>
                <a:cxn ang="0">
                  <a:pos x="95" y="411"/>
                </a:cxn>
                <a:cxn ang="0">
                  <a:pos x="122" y="399"/>
                </a:cxn>
                <a:cxn ang="0">
                  <a:pos x="149" y="385"/>
                </a:cxn>
                <a:cxn ang="0">
                  <a:pos x="175" y="371"/>
                </a:cxn>
                <a:cxn ang="0">
                  <a:pos x="201" y="359"/>
                </a:cxn>
                <a:cxn ang="0">
                  <a:pos x="226" y="352"/>
                </a:cxn>
                <a:cxn ang="0">
                  <a:pos x="252" y="351"/>
                </a:cxn>
                <a:cxn ang="0">
                  <a:pos x="278" y="361"/>
                </a:cxn>
                <a:cxn ang="0">
                  <a:pos x="300" y="378"/>
                </a:cxn>
                <a:cxn ang="0">
                  <a:pos x="310" y="391"/>
                </a:cxn>
                <a:cxn ang="0">
                  <a:pos x="316" y="404"/>
                </a:cxn>
                <a:cxn ang="0">
                  <a:pos x="321" y="417"/>
                </a:cxn>
                <a:cxn ang="0">
                  <a:pos x="325" y="429"/>
                </a:cxn>
                <a:cxn ang="0">
                  <a:pos x="329" y="442"/>
                </a:cxn>
                <a:cxn ang="0">
                  <a:pos x="334" y="453"/>
                </a:cxn>
                <a:cxn ang="0">
                  <a:pos x="341" y="463"/>
                </a:cxn>
                <a:cxn ang="0">
                  <a:pos x="352" y="473"/>
                </a:cxn>
                <a:cxn ang="0">
                  <a:pos x="367" y="480"/>
                </a:cxn>
                <a:cxn ang="0">
                  <a:pos x="384" y="485"/>
                </a:cxn>
                <a:cxn ang="0">
                  <a:pos x="388" y="485"/>
                </a:cxn>
                <a:cxn ang="0">
                  <a:pos x="392" y="486"/>
                </a:cxn>
                <a:cxn ang="0">
                  <a:pos x="397" y="486"/>
                </a:cxn>
                <a:cxn ang="0">
                  <a:pos x="401" y="486"/>
                </a:cxn>
                <a:cxn ang="0">
                  <a:pos x="406" y="486"/>
                </a:cxn>
                <a:cxn ang="0">
                  <a:pos x="410" y="486"/>
                </a:cxn>
                <a:cxn ang="0">
                  <a:pos x="415" y="486"/>
                </a:cxn>
                <a:cxn ang="0">
                  <a:pos x="420" y="485"/>
                </a:cxn>
                <a:cxn ang="0">
                  <a:pos x="424" y="485"/>
                </a:cxn>
                <a:cxn ang="0">
                  <a:pos x="428" y="484"/>
                </a:cxn>
              </a:cxnLst>
              <a:rect l="0" t="0" r="r" b="b"/>
              <a:pathLst>
                <a:path w="429" h="488">
                  <a:moveTo>
                    <a:pt x="85" y="0"/>
                  </a:moveTo>
                  <a:lnTo>
                    <a:pt x="98" y="21"/>
                  </a:lnTo>
                  <a:lnTo>
                    <a:pt x="102" y="31"/>
                  </a:lnTo>
                  <a:lnTo>
                    <a:pt x="105" y="41"/>
                  </a:lnTo>
                  <a:lnTo>
                    <a:pt x="107" y="50"/>
                  </a:lnTo>
                  <a:lnTo>
                    <a:pt x="108" y="59"/>
                  </a:lnTo>
                  <a:lnTo>
                    <a:pt x="109" y="67"/>
                  </a:lnTo>
                  <a:lnTo>
                    <a:pt x="108" y="76"/>
                  </a:lnTo>
                  <a:lnTo>
                    <a:pt x="106" y="84"/>
                  </a:lnTo>
                  <a:lnTo>
                    <a:pt x="104" y="91"/>
                  </a:lnTo>
                  <a:lnTo>
                    <a:pt x="101" y="99"/>
                  </a:lnTo>
                  <a:lnTo>
                    <a:pt x="97" y="107"/>
                  </a:lnTo>
                  <a:lnTo>
                    <a:pt x="93" y="114"/>
                  </a:lnTo>
                  <a:lnTo>
                    <a:pt x="88" y="121"/>
                  </a:lnTo>
                  <a:lnTo>
                    <a:pt x="83" y="128"/>
                  </a:lnTo>
                  <a:lnTo>
                    <a:pt x="78" y="135"/>
                  </a:lnTo>
                  <a:lnTo>
                    <a:pt x="72" y="142"/>
                  </a:lnTo>
                  <a:lnTo>
                    <a:pt x="66" y="149"/>
                  </a:lnTo>
                  <a:lnTo>
                    <a:pt x="60" y="155"/>
                  </a:lnTo>
                  <a:lnTo>
                    <a:pt x="54" y="163"/>
                  </a:lnTo>
                  <a:lnTo>
                    <a:pt x="48" y="169"/>
                  </a:lnTo>
                  <a:lnTo>
                    <a:pt x="42" y="177"/>
                  </a:lnTo>
                  <a:lnTo>
                    <a:pt x="36" y="184"/>
                  </a:lnTo>
                  <a:lnTo>
                    <a:pt x="31" y="191"/>
                  </a:lnTo>
                  <a:lnTo>
                    <a:pt x="25" y="199"/>
                  </a:lnTo>
                  <a:lnTo>
                    <a:pt x="20" y="207"/>
                  </a:lnTo>
                  <a:lnTo>
                    <a:pt x="16" y="215"/>
                  </a:lnTo>
                  <a:lnTo>
                    <a:pt x="12" y="223"/>
                  </a:lnTo>
                  <a:lnTo>
                    <a:pt x="8" y="232"/>
                  </a:lnTo>
                  <a:lnTo>
                    <a:pt x="5" y="241"/>
                  </a:lnTo>
                  <a:lnTo>
                    <a:pt x="3" y="250"/>
                  </a:lnTo>
                  <a:lnTo>
                    <a:pt x="2" y="260"/>
                  </a:lnTo>
                  <a:lnTo>
                    <a:pt x="1" y="268"/>
                  </a:lnTo>
                  <a:lnTo>
                    <a:pt x="1" y="273"/>
                  </a:lnTo>
                  <a:lnTo>
                    <a:pt x="1" y="277"/>
                  </a:lnTo>
                  <a:lnTo>
                    <a:pt x="0" y="281"/>
                  </a:lnTo>
                  <a:lnTo>
                    <a:pt x="0" y="286"/>
                  </a:lnTo>
                  <a:lnTo>
                    <a:pt x="0" y="290"/>
                  </a:lnTo>
                  <a:lnTo>
                    <a:pt x="0" y="295"/>
                  </a:lnTo>
                  <a:lnTo>
                    <a:pt x="0" y="299"/>
                  </a:lnTo>
                  <a:lnTo>
                    <a:pt x="0" y="303"/>
                  </a:lnTo>
                  <a:lnTo>
                    <a:pt x="0" y="308"/>
                  </a:lnTo>
                  <a:lnTo>
                    <a:pt x="0" y="313"/>
                  </a:lnTo>
                  <a:lnTo>
                    <a:pt x="0" y="317"/>
                  </a:lnTo>
                  <a:lnTo>
                    <a:pt x="0" y="321"/>
                  </a:lnTo>
                  <a:lnTo>
                    <a:pt x="0" y="326"/>
                  </a:lnTo>
                  <a:lnTo>
                    <a:pt x="0" y="331"/>
                  </a:lnTo>
                  <a:lnTo>
                    <a:pt x="0" y="335"/>
                  </a:lnTo>
                  <a:lnTo>
                    <a:pt x="0" y="339"/>
                  </a:lnTo>
                  <a:lnTo>
                    <a:pt x="0" y="344"/>
                  </a:lnTo>
                  <a:lnTo>
                    <a:pt x="1" y="348"/>
                  </a:lnTo>
                  <a:lnTo>
                    <a:pt x="1" y="353"/>
                  </a:lnTo>
                  <a:lnTo>
                    <a:pt x="1" y="357"/>
                  </a:lnTo>
                  <a:lnTo>
                    <a:pt x="1" y="362"/>
                  </a:lnTo>
                  <a:lnTo>
                    <a:pt x="1" y="366"/>
                  </a:lnTo>
                  <a:lnTo>
                    <a:pt x="1" y="371"/>
                  </a:lnTo>
                  <a:lnTo>
                    <a:pt x="2" y="375"/>
                  </a:lnTo>
                  <a:lnTo>
                    <a:pt x="2" y="379"/>
                  </a:lnTo>
                  <a:lnTo>
                    <a:pt x="2" y="384"/>
                  </a:lnTo>
                  <a:lnTo>
                    <a:pt x="2" y="388"/>
                  </a:lnTo>
                  <a:lnTo>
                    <a:pt x="2" y="393"/>
                  </a:lnTo>
                  <a:lnTo>
                    <a:pt x="2" y="397"/>
                  </a:lnTo>
                  <a:lnTo>
                    <a:pt x="2" y="401"/>
                  </a:lnTo>
                  <a:lnTo>
                    <a:pt x="21" y="412"/>
                  </a:lnTo>
                  <a:lnTo>
                    <a:pt x="30" y="415"/>
                  </a:lnTo>
                  <a:lnTo>
                    <a:pt x="40" y="417"/>
                  </a:lnTo>
                  <a:lnTo>
                    <a:pt x="49" y="418"/>
                  </a:lnTo>
                  <a:lnTo>
                    <a:pt x="59" y="419"/>
                  </a:lnTo>
                  <a:lnTo>
                    <a:pt x="68" y="418"/>
                  </a:lnTo>
                  <a:lnTo>
                    <a:pt x="77" y="416"/>
                  </a:lnTo>
                  <a:lnTo>
                    <a:pt x="86" y="414"/>
                  </a:lnTo>
                  <a:lnTo>
                    <a:pt x="95" y="411"/>
                  </a:lnTo>
                  <a:lnTo>
                    <a:pt x="104" y="407"/>
                  </a:lnTo>
                  <a:lnTo>
                    <a:pt x="113" y="404"/>
                  </a:lnTo>
                  <a:lnTo>
                    <a:pt x="122" y="399"/>
                  </a:lnTo>
                  <a:lnTo>
                    <a:pt x="131" y="395"/>
                  </a:lnTo>
                  <a:lnTo>
                    <a:pt x="140" y="390"/>
                  </a:lnTo>
                  <a:lnTo>
                    <a:pt x="149" y="385"/>
                  </a:lnTo>
                  <a:lnTo>
                    <a:pt x="157" y="381"/>
                  </a:lnTo>
                  <a:lnTo>
                    <a:pt x="166" y="376"/>
                  </a:lnTo>
                  <a:lnTo>
                    <a:pt x="175" y="371"/>
                  </a:lnTo>
                  <a:lnTo>
                    <a:pt x="184" y="367"/>
                  </a:lnTo>
                  <a:lnTo>
                    <a:pt x="192" y="363"/>
                  </a:lnTo>
                  <a:lnTo>
                    <a:pt x="201" y="359"/>
                  </a:lnTo>
                  <a:lnTo>
                    <a:pt x="209" y="356"/>
                  </a:lnTo>
                  <a:lnTo>
                    <a:pt x="218" y="354"/>
                  </a:lnTo>
                  <a:lnTo>
                    <a:pt x="226" y="352"/>
                  </a:lnTo>
                  <a:lnTo>
                    <a:pt x="235" y="351"/>
                  </a:lnTo>
                  <a:lnTo>
                    <a:pt x="244" y="351"/>
                  </a:lnTo>
                  <a:lnTo>
                    <a:pt x="252" y="351"/>
                  </a:lnTo>
                  <a:lnTo>
                    <a:pt x="260" y="353"/>
                  </a:lnTo>
                  <a:lnTo>
                    <a:pt x="269" y="356"/>
                  </a:lnTo>
                  <a:lnTo>
                    <a:pt x="278" y="361"/>
                  </a:lnTo>
                  <a:lnTo>
                    <a:pt x="286" y="366"/>
                  </a:lnTo>
                  <a:lnTo>
                    <a:pt x="296" y="374"/>
                  </a:lnTo>
                  <a:lnTo>
                    <a:pt x="300" y="378"/>
                  </a:lnTo>
                  <a:lnTo>
                    <a:pt x="304" y="382"/>
                  </a:lnTo>
                  <a:lnTo>
                    <a:pt x="307" y="387"/>
                  </a:lnTo>
                  <a:lnTo>
                    <a:pt x="310" y="391"/>
                  </a:lnTo>
                  <a:lnTo>
                    <a:pt x="312" y="395"/>
                  </a:lnTo>
                  <a:lnTo>
                    <a:pt x="315" y="399"/>
                  </a:lnTo>
                  <a:lnTo>
                    <a:pt x="316" y="404"/>
                  </a:lnTo>
                  <a:lnTo>
                    <a:pt x="318" y="408"/>
                  </a:lnTo>
                  <a:lnTo>
                    <a:pt x="320" y="413"/>
                  </a:lnTo>
                  <a:lnTo>
                    <a:pt x="321" y="417"/>
                  </a:lnTo>
                  <a:lnTo>
                    <a:pt x="322" y="421"/>
                  </a:lnTo>
                  <a:lnTo>
                    <a:pt x="324" y="425"/>
                  </a:lnTo>
                  <a:lnTo>
                    <a:pt x="325" y="429"/>
                  </a:lnTo>
                  <a:lnTo>
                    <a:pt x="326" y="434"/>
                  </a:lnTo>
                  <a:lnTo>
                    <a:pt x="327" y="438"/>
                  </a:lnTo>
                  <a:lnTo>
                    <a:pt x="329" y="442"/>
                  </a:lnTo>
                  <a:lnTo>
                    <a:pt x="330" y="446"/>
                  </a:lnTo>
                  <a:lnTo>
                    <a:pt x="332" y="449"/>
                  </a:lnTo>
                  <a:lnTo>
                    <a:pt x="334" y="453"/>
                  </a:lnTo>
                  <a:lnTo>
                    <a:pt x="336" y="457"/>
                  </a:lnTo>
                  <a:lnTo>
                    <a:pt x="338" y="460"/>
                  </a:lnTo>
                  <a:lnTo>
                    <a:pt x="341" y="463"/>
                  </a:lnTo>
                  <a:lnTo>
                    <a:pt x="344" y="467"/>
                  </a:lnTo>
                  <a:lnTo>
                    <a:pt x="348" y="470"/>
                  </a:lnTo>
                  <a:lnTo>
                    <a:pt x="352" y="473"/>
                  </a:lnTo>
                  <a:lnTo>
                    <a:pt x="356" y="475"/>
                  </a:lnTo>
                  <a:lnTo>
                    <a:pt x="362" y="478"/>
                  </a:lnTo>
                  <a:lnTo>
                    <a:pt x="367" y="480"/>
                  </a:lnTo>
                  <a:lnTo>
                    <a:pt x="374" y="482"/>
                  </a:lnTo>
                  <a:lnTo>
                    <a:pt x="381" y="484"/>
                  </a:lnTo>
                  <a:lnTo>
                    <a:pt x="384" y="485"/>
                  </a:lnTo>
                  <a:lnTo>
                    <a:pt x="385" y="485"/>
                  </a:lnTo>
                  <a:lnTo>
                    <a:pt x="386" y="485"/>
                  </a:lnTo>
                  <a:lnTo>
                    <a:pt x="388" y="485"/>
                  </a:lnTo>
                  <a:lnTo>
                    <a:pt x="389" y="485"/>
                  </a:lnTo>
                  <a:lnTo>
                    <a:pt x="391" y="486"/>
                  </a:lnTo>
                  <a:lnTo>
                    <a:pt x="392" y="486"/>
                  </a:lnTo>
                  <a:lnTo>
                    <a:pt x="394" y="486"/>
                  </a:lnTo>
                  <a:lnTo>
                    <a:pt x="395" y="486"/>
                  </a:lnTo>
                  <a:lnTo>
                    <a:pt x="397" y="486"/>
                  </a:lnTo>
                  <a:lnTo>
                    <a:pt x="398" y="486"/>
                  </a:lnTo>
                  <a:lnTo>
                    <a:pt x="400" y="486"/>
                  </a:lnTo>
                  <a:lnTo>
                    <a:pt x="401" y="486"/>
                  </a:lnTo>
                  <a:lnTo>
                    <a:pt x="403" y="486"/>
                  </a:lnTo>
                  <a:lnTo>
                    <a:pt x="404" y="487"/>
                  </a:lnTo>
                  <a:lnTo>
                    <a:pt x="406" y="486"/>
                  </a:lnTo>
                  <a:lnTo>
                    <a:pt x="408" y="486"/>
                  </a:lnTo>
                  <a:lnTo>
                    <a:pt x="409" y="486"/>
                  </a:lnTo>
                  <a:lnTo>
                    <a:pt x="410" y="486"/>
                  </a:lnTo>
                  <a:lnTo>
                    <a:pt x="412" y="486"/>
                  </a:lnTo>
                  <a:lnTo>
                    <a:pt x="414" y="486"/>
                  </a:lnTo>
                  <a:lnTo>
                    <a:pt x="415" y="486"/>
                  </a:lnTo>
                  <a:lnTo>
                    <a:pt x="416" y="486"/>
                  </a:lnTo>
                  <a:lnTo>
                    <a:pt x="418" y="485"/>
                  </a:lnTo>
                  <a:lnTo>
                    <a:pt x="420" y="485"/>
                  </a:lnTo>
                  <a:lnTo>
                    <a:pt x="421" y="485"/>
                  </a:lnTo>
                  <a:lnTo>
                    <a:pt x="422" y="485"/>
                  </a:lnTo>
                  <a:lnTo>
                    <a:pt x="424" y="485"/>
                  </a:lnTo>
                  <a:lnTo>
                    <a:pt x="425" y="485"/>
                  </a:lnTo>
                  <a:lnTo>
                    <a:pt x="427" y="484"/>
                  </a:lnTo>
                  <a:lnTo>
                    <a:pt x="428" y="48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63" name="Freeform 55"/>
            <p:cNvSpPr>
              <a:spLocks/>
            </p:cNvSpPr>
            <p:nvPr/>
          </p:nvSpPr>
          <p:spPr bwMode="auto">
            <a:xfrm>
              <a:off x="3431" y="1177"/>
              <a:ext cx="451" cy="222"/>
            </a:xfrm>
            <a:custGeom>
              <a:avLst/>
              <a:gdLst/>
              <a:ahLst/>
              <a:cxnLst>
                <a:cxn ang="0">
                  <a:pos x="0" y="0"/>
                </a:cxn>
                <a:cxn ang="0">
                  <a:pos x="11" y="19"/>
                </a:cxn>
                <a:cxn ang="0">
                  <a:pos x="17" y="27"/>
                </a:cxn>
                <a:cxn ang="0">
                  <a:pos x="24" y="34"/>
                </a:cxn>
                <a:cxn ang="0">
                  <a:pos x="31" y="41"/>
                </a:cxn>
                <a:cxn ang="0">
                  <a:pos x="39" y="47"/>
                </a:cxn>
                <a:cxn ang="0">
                  <a:pos x="47" y="53"/>
                </a:cxn>
                <a:cxn ang="0">
                  <a:pos x="55" y="58"/>
                </a:cxn>
                <a:cxn ang="0">
                  <a:pos x="64" y="63"/>
                </a:cxn>
                <a:cxn ang="0">
                  <a:pos x="73" y="67"/>
                </a:cxn>
                <a:cxn ang="0">
                  <a:pos x="82" y="71"/>
                </a:cxn>
                <a:cxn ang="0">
                  <a:pos x="92" y="75"/>
                </a:cxn>
                <a:cxn ang="0">
                  <a:pos x="101" y="78"/>
                </a:cxn>
                <a:cxn ang="0">
                  <a:pos x="111" y="81"/>
                </a:cxn>
                <a:cxn ang="0">
                  <a:pos x="121" y="83"/>
                </a:cxn>
                <a:cxn ang="0">
                  <a:pos x="131" y="86"/>
                </a:cxn>
                <a:cxn ang="0">
                  <a:pos x="141" y="89"/>
                </a:cxn>
                <a:cxn ang="0">
                  <a:pos x="151" y="91"/>
                </a:cxn>
                <a:cxn ang="0">
                  <a:pos x="161" y="94"/>
                </a:cxn>
                <a:cxn ang="0">
                  <a:pos x="171" y="97"/>
                </a:cxn>
                <a:cxn ang="0">
                  <a:pos x="180" y="99"/>
                </a:cxn>
                <a:cxn ang="0">
                  <a:pos x="190" y="103"/>
                </a:cxn>
                <a:cxn ang="0">
                  <a:pos x="199" y="106"/>
                </a:cxn>
                <a:cxn ang="0">
                  <a:pos x="209" y="109"/>
                </a:cxn>
                <a:cxn ang="0">
                  <a:pos x="218" y="113"/>
                </a:cxn>
                <a:cxn ang="0">
                  <a:pos x="227" y="117"/>
                </a:cxn>
                <a:cxn ang="0">
                  <a:pos x="235" y="122"/>
                </a:cxn>
                <a:cxn ang="0">
                  <a:pos x="243" y="127"/>
                </a:cxn>
                <a:cxn ang="0">
                  <a:pos x="251" y="133"/>
                </a:cxn>
                <a:cxn ang="0">
                  <a:pos x="259" y="139"/>
                </a:cxn>
                <a:cxn ang="0">
                  <a:pos x="266" y="145"/>
                </a:cxn>
                <a:cxn ang="0">
                  <a:pos x="273" y="153"/>
                </a:cxn>
                <a:cxn ang="0">
                  <a:pos x="280" y="162"/>
                </a:cxn>
                <a:cxn ang="0">
                  <a:pos x="284" y="166"/>
                </a:cxn>
                <a:cxn ang="0">
                  <a:pos x="289" y="171"/>
                </a:cxn>
                <a:cxn ang="0">
                  <a:pos x="293" y="175"/>
                </a:cxn>
                <a:cxn ang="0">
                  <a:pos x="297" y="179"/>
                </a:cxn>
                <a:cxn ang="0">
                  <a:pos x="302" y="183"/>
                </a:cxn>
                <a:cxn ang="0">
                  <a:pos x="307" y="187"/>
                </a:cxn>
                <a:cxn ang="0">
                  <a:pos x="312" y="190"/>
                </a:cxn>
                <a:cxn ang="0">
                  <a:pos x="317" y="194"/>
                </a:cxn>
                <a:cxn ang="0">
                  <a:pos x="322" y="197"/>
                </a:cxn>
                <a:cxn ang="0">
                  <a:pos x="327" y="200"/>
                </a:cxn>
                <a:cxn ang="0">
                  <a:pos x="333" y="203"/>
                </a:cxn>
                <a:cxn ang="0">
                  <a:pos x="339" y="206"/>
                </a:cxn>
                <a:cxn ang="0">
                  <a:pos x="344" y="209"/>
                </a:cxn>
                <a:cxn ang="0">
                  <a:pos x="350" y="211"/>
                </a:cxn>
                <a:cxn ang="0">
                  <a:pos x="356" y="213"/>
                </a:cxn>
                <a:cxn ang="0">
                  <a:pos x="361" y="215"/>
                </a:cxn>
                <a:cxn ang="0">
                  <a:pos x="367" y="217"/>
                </a:cxn>
                <a:cxn ang="0">
                  <a:pos x="373" y="218"/>
                </a:cxn>
                <a:cxn ang="0">
                  <a:pos x="380" y="219"/>
                </a:cxn>
                <a:cxn ang="0">
                  <a:pos x="386" y="220"/>
                </a:cxn>
                <a:cxn ang="0">
                  <a:pos x="392" y="221"/>
                </a:cxn>
                <a:cxn ang="0">
                  <a:pos x="399" y="221"/>
                </a:cxn>
                <a:cxn ang="0">
                  <a:pos x="405" y="221"/>
                </a:cxn>
                <a:cxn ang="0">
                  <a:pos x="411" y="221"/>
                </a:cxn>
                <a:cxn ang="0">
                  <a:pos x="417" y="220"/>
                </a:cxn>
                <a:cxn ang="0">
                  <a:pos x="424" y="219"/>
                </a:cxn>
                <a:cxn ang="0">
                  <a:pos x="431" y="218"/>
                </a:cxn>
                <a:cxn ang="0">
                  <a:pos x="437" y="216"/>
                </a:cxn>
                <a:cxn ang="0">
                  <a:pos x="443" y="214"/>
                </a:cxn>
                <a:cxn ang="0">
                  <a:pos x="450" y="212"/>
                </a:cxn>
              </a:cxnLst>
              <a:rect l="0" t="0" r="r" b="b"/>
              <a:pathLst>
                <a:path w="451" h="222">
                  <a:moveTo>
                    <a:pt x="0" y="0"/>
                  </a:moveTo>
                  <a:lnTo>
                    <a:pt x="11" y="19"/>
                  </a:lnTo>
                  <a:lnTo>
                    <a:pt x="17" y="27"/>
                  </a:lnTo>
                  <a:lnTo>
                    <a:pt x="24" y="34"/>
                  </a:lnTo>
                  <a:lnTo>
                    <a:pt x="31" y="41"/>
                  </a:lnTo>
                  <a:lnTo>
                    <a:pt x="39" y="47"/>
                  </a:lnTo>
                  <a:lnTo>
                    <a:pt x="47" y="53"/>
                  </a:lnTo>
                  <a:lnTo>
                    <a:pt x="55" y="58"/>
                  </a:lnTo>
                  <a:lnTo>
                    <a:pt x="64" y="63"/>
                  </a:lnTo>
                  <a:lnTo>
                    <a:pt x="73" y="67"/>
                  </a:lnTo>
                  <a:lnTo>
                    <a:pt x="82" y="71"/>
                  </a:lnTo>
                  <a:lnTo>
                    <a:pt x="92" y="75"/>
                  </a:lnTo>
                  <a:lnTo>
                    <a:pt x="101" y="78"/>
                  </a:lnTo>
                  <a:lnTo>
                    <a:pt x="111" y="81"/>
                  </a:lnTo>
                  <a:lnTo>
                    <a:pt x="121" y="83"/>
                  </a:lnTo>
                  <a:lnTo>
                    <a:pt x="131" y="86"/>
                  </a:lnTo>
                  <a:lnTo>
                    <a:pt x="141" y="89"/>
                  </a:lnTo>
                  <a:lnTo>
                    <a:pt x="151" y="91"/>
                  </a:lnTo>
                  <a:lnTo>
                    <a:pt x="161" y="94"/>
                  </a:lnTo>
                  <a:lnTo>
                    <a:pt x="171" y="97"/>
                  </a:lnTo>
                  <a:lnTo>
                    <a:pt x="180" y="99"/>
                  </a:lnTo>
                  <a:lnTo>
                    <a:pt x="190" y="103"/>
                  </a:lnTo>
                  <a:lnTo>
                    <a:pt x="199" y="106"/>
                  </a:lnTo>
                  <a:lnTo>
                    <a:pt x="209" y="109"/>
                  </a:lnTo>
                  <a:lnTo>
                    <a:pt x="218" y="113"/>
                  </a:lnTo>
                  <a:lnTo>
                    <a:pt x="227" y="117"/>
                  </a:lnTo>
                  <a:lnTo>
                    <a:pt x="235" y="122"/>
                  </a:lnTo>
                  <a:lnTo>
                    <a:pt x="243" y="127"/>
                  </a:lnTo>
                  <a:lnTo>
                    <a:pt x="251" y="133"/>
                  </a:lnTo>
                  <a:lnTo>
                    <a:pt x="259" y="139"/>
                  </a:lnTo>
                  <a:lnTo>
                    <a:pt x="266" y="145"/>
                  </a:lnTo>
                  <a:lnTo>
                    <a:pt x="273" y="153"/>
                  </a:lnTo>
                  <a:lnTo>
                    <a:pt x="280" y="162"/>
                  </a:lnTo>
                  <a:lnTo>
                    <a:pt x="284" y="166"/>
                  </a:lnTo>
                  <a:lnTo>
                    <a:pt x="289" y="171"/>
                  </a:lnTo>
                  <a:lnTo>
                    <a:pt x="293" y="175"/>
                  </a:lnTo>
                  <a:lnTo>
                    <a:pt x="297" y="179"/>
                  </a:lnTo>
                  <a:lnTo>
                    <a:pt x="302" y="183"/>
                  </a:lnTo>
                  <a:lnTo>
                    <a:pt x="307" y="187"/>
                  </a:lnTo>
                  <a:lnTo>
                    <a:pt x="312" y="190"/>
                  </a:lnTo>
                  <a:lnTo>
                    <a:pt x="317" y="194"/>
                  </a:lnTo>
                  <a:lnTo>
                    <a:pt x="322" y="197"/>
                  </a:lnTo>
                  <a:lnTo>
                    <a:pt x="327" y="200"/>
                  </a:lnTo>
                  <a:lnTo>
                    <a:pt x="333" y="203"/>
                  </a:lnTo>
                  <a:lnTo>
                    <a:pt x="339" y="206"/>
                  </a:lnTo>
                  <a:lnTo>
                    <a:pt x="344" y="209"/>
                  </a:lnTo>
                  <a:lnTo>
                    <a:pt x="350" y="211"/>
                  </a:lnTo>
                  <a:lnTo>
                    <a:pt x="356" y="213"/>
                  </a:lnTo>
                  <a:lnTo>
                    <a:pt x="361" y="215"/>
                  </a:lnTo>
                  <a:lnTo>
                    <a:pt x="367" y="217"/>
                  </a:lnTo>
                  <a:lnTo>
                    <a:pt x="373" y="218"/>
                  </a:lnTo>
                  <a:lnTo>
                    <a:pt x="380" y="219"/>
                  </a:lnTo>
                  <a:lnTo>
                    <a:pt x="386" y="220"/>
                  </a:lnTo>
                  <a:lnTo>
                    <a:pt x="392" y="221"/>
                  </a:lnTo>
                  <a:lnTo>
                    <a:pt x="399" y="221"/>
                  </a:lnTo>
                  <a:lnTo>
                    <a:pt x="405" y="221"/>
                  </a:lnTo>
                  <a:lnTo>
                    <a:pt x="411" y="221"/>
                  </a:lnTo>
                  <a:lnTo>
                    <a:pt x="417" y="220"/>
                  </a:lnTo>
                  <a:lnTo>
                    <a:pt x="424" y="219"/>
                  </a:lnTo>
                  <a:lnTo>
                    <a:pt x="431" y="218"/>
                  </a:lnTo>
                  <a:lnTo>
                    <a:pt x="437" y="216"/>
                  </a:lnTo>
                  <a:lnTo>
                    <a:pt x="443" y="214"/>
                  </a:lnTo>
                  <a:lnTo>
                    <a:pt x="450" y="21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64" name="Freeform 56"/>
            <p:cNvSpPr>
              <a:spLocks/>
            </p:cNvSpPr>
            <p:nvPr/>
          </p:nvSpPr>
          <p:spPr bwMode="auto">
            <a:xfrm>
              <a:off x="3502" y="1389"/>
              <a:ext cx="285" cy="110"/>
            </a:xfrm>
            <a:custGeom>
              <a:avLst/>
              <a:gdLst/>
              <a:ahLst/>
              <a:cxnLst>
                <a:cxn ang="0">
                  <a:pos x="272" y="0"/>
                </a:cxn>
                <a:cxn ang="0">
                  <a:pos x="282" y="36"/>
                </a:cxn>
                <a:cxn ang="0">
                  <a:pos x="284" y="51"/>
                </a:cxn>
                <a:cxn ang="0">
                  <a:pos x="284" y="63"/>
                </a:cxn>
                <a:cxn ang="0">
                  <a:pos x="282" y="74"/>
                </a:cxn>
                <a:cxn ang="0">
                  <a:pos x="278" y="84"/>
                </a:cxn>
                <a:cxn ang="0">
                  <a:pos x="273" y="91"/>
                </a:cxn>
                <a:cxn ang="0">
                  <a:pos x="267" y="97"/>
                </a:cxn>
                <a:cxn ang="0">
                  <a:pos x="259" y="102"/>
                </a:cxn>
                <a:cxn ang="0">
                  <a:pos x="250" y="105"/>
                </a:cxn>
                <a:cxn ang="0">
                  <a:pos x="241" y="107"/>
                </a:cxn>
                <a:cxn ang="0">
                  <a:pos x="230" y="109"/>
                </a:cxn>
                <a:cxn ang="0">
                  <a:pos x="218" y="109"/>
                </a:cxn>
                <a:cxn ang="0">
                  <a:pos x="206" y="108"/>
                </a:cxn>
                <a:cxn ang="0">
                  <a:pos x="193" y="106"/>
                </a:cxn>
                <a:cxn ang="0">
                  <a:pos x="180" y="104"/>
                </a:cxn>
                <a:cxn ang="0">
                  <a:pos x="166" y="101"/>
                </a:cxn>
                <a:cxn ang="0">
                  <a:pos x="152" y="97"/>
                </a:cxn>
                <a:cxn ang="0">
                  <a:pos x="138" y="93"/>
                </a:cxn>
                <a:cxn ang="0">
                  <a:pos x="124" y="89"/>
                </a:cxn>
                <a:cxn ang="0">
                  <a:pos x="110" y="85"/>
                </a:cxn>
                <a:cxn ang="0">
                  <a:pos x="97" y="81"/>
                </a:cxn>
                <a:cxn ang="0">
                  <a:pos x="84" y="77"/>
                </a:cxn>
                <a:cxn ang="0">
                  <a:pos x="71" y="73"/>
                </a:cxn>
                <a:cxn ang="0">
                  <a:pos x="59" y="69"/>
                </a:cxn>
                <a:cxn ang="0">
                  <a:pos x="47" y="66"/>
                </a:cxn>
                <a:cxn ang="0">
                  <a:pos x="37" y="63"/>
                </a:cxn>
                <a:cxn ang="0">
                  <a:pos x="27" y="60"/>
                </a:cxn>
                <a:cxn ang="0">
                  <a:pos x="18" y="59"/>
                </a:cxn>
                <a:cxn ang="0">
                  <a:pos x="11" y="58"/>
                </a:cxn>
                <a:cxn ang="0">
                  <a:pos x="5" y="58"/>
                </a:cxn>
                <a:cxn ang="0">
                  <a:pos x="0" y="59"/>
                </a:cxn>
              </a:cxnLst>
              <a:rect l="0" t="0" r="r" b="b"/>
              <a:pathLst>
                <a:path w="285" h="110">
                  <a:moveTo>
                    <a:pt x="272" y="0"/>
                  </a:moveTo>
                  <a:lnTo>
                    <a:pt x="282" y="36"/>
                  </a:lnTo>
                  <a:lnTo>
                    <a:pt x="284" y="51"/>
                  </a:lnTo>
                  <a:lnTo>
                    <a:pt x="284" y="63"/>
                  </a:lnTo>
                  <a:lnTo>
                    <a:pt x="282" y="74"/>
                  </a:lnTo>
                  <a:lnTo>
                    <a:pt x="278" y="84"/>
                  </a:lnTo>
                  <a:lnTo>
                    <a:pt x="273" y="91"/>
                  </a:lnTo>
                  <a:lnTo>
                    <a:pt x="267" y="97"/>
                  </a:lnTo>
                  <a:lnTo>
                    <a:pt x="259" y="102"/>
                  </a:lnTo>
                  <a:lnTo>
                    <a:pt x="250" y="105"/>
                  </a:lnTo>
                  <a:lnTo>
                    <a:pt x="241" y="107"/>
                  </a:lnTo>
                  <a:lnTo>
                    <a:pt x="230" y="109"/>
                  </a:lnTo>
                  <a:lnTo>
                    <a:pt x="218" y="109"/>
                  </a:lnTo>
                  <a:lnTo>
                    <a:pt x="206" y="108"/>
                  </a:lnTo>
                  <a:lnTo>
                    <a:pt x="193" y="106"/>
                  </a:lnTo>
                  <a:lnTo>
                    <a:pt x="180" y="104"/>
                  </a:lnTo>
                  <a:lnTo>
                    <a:pt x="166" y="101"/>
                  </a:lnTo>
                  <a:lnTo>
                    <a:pt x="152" y="97"/>
                  </a:lnTo>
                  <a:lnTo>
                    <a:pt x="138" y="93"/>
                  </a:lnTo>
                  <a:lnTo>
                    <a:pt x="124" y="89"/>
                  </a:lnTo>
                  <a:lnTo>
                    <a:pt x="110" y="85"/>
                  </a:lnTo>
                  <a:lnTo>
                    <a:pt x="97" y="81"/>
                  </a:lnTo>
                  <a:lnTo>
                    <a:pt x="84" y="77"/>
                  </a:lnTo>
                  <a:lnTo>
                    <a:pt x="71" y="73"/>
                  </a:lnTo>
                  <a:lnTo>
                    <a:pt x="59" y="69"/>
                  </a:lnTo>
                  <a:lnTo>
                    <a:pt x="47" y="66"/>
                  </a:lnTo>
                  <a:lnTo>
                    <a:pt x="37" y="63"/>
                  </a:lnTo>
                  <a:lnTo>
                    <a:pt x="27" y="60"/>
                  </a:lnTo>
                  <a:lnTo>
                    <a:pt x="18" y="59"/>
                  </a:lnTo>
                  <a:lnTo>
                    <a:pt x="11" y="58"/>
                  </a:lnTo>
                  <a:lnTo>
                    <a:pt x="5" y="58"/>
                  </a:lnTo>
                  <a:lnTo>
                    <a:pt x="0" y="59"/>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65" name="Freeform 57"/>
            <p:cNvSpPr>
              <a:spLocks/>
            </p:cNvSpPr>
            <p:nvPr/>
          </p:nvSpPr>
          <p:spPr bwMode="auto">
            <a:xfrm>
              <a:off x="4070" y="1423"/>
              <a:ext cx="333" cy="262"/>
            </a:xfrm>
            <a:custGeom>
              <a:avLst/>
              <a:gdLst/>
              <a:ahLst/>
              <a:cxnLst>
                <a:cxn ang="0">
                  <a:pos x="332" y="261"/>
                </a:cxn>
                <a:cxn ang="0">
                  <a:pos x="319" y="257"/>
                </a:cxn>
                <a:cxn ang="0">
                  <a:pos x="313" y="255"/>
                </a:cxn>
                <a:cxn ang="0">
                  <a:pos x="308" y="251"/>
                </a:cxn>
                <a:cxn ang="0">
                  <a:pos x="302" y="247"/>
                </a:cxn>
                <a:cxn ang="0">
                  <a:pos x="298" y="243"/>
                </a:cxn>
                <a:cxn ang="0">
                  <a:pos x="293" y="238"/>
                </a:cxn>
                <a:cxn ang="0">
                  <a:pos x="289" y="233"/>
                </a:cxn>
                <a:cxn ang="0">
                  <a:pos x="285" y="227"/>
                </a:cxn>
                <a:cxn ang="0">
                  <a:pos x="281" y="221"/>
                </a:cxn>
                <a:cxn ang="0">
                  <a:pos x="278" y="215"/>
                </a:cxn>
                <a:cxn ang="0">
                  <a:pos x="274" y="208"/>
                </a:cxn>
                <a:cxn ang="0">
                  <a:pos x="271" y="201"/>
                </a:cxn>
                <a:cxn ang="0">
                  <a:pos x="268" y="194"/>
                </a:cxn>
                <a:cxn ang="0">
                  <a:pos x="264" y="187"/>
                </a:cxn>
                <a:cxn ang="0">
                  <a:pos x="261" y="179"/>
                </a:cxn>
                <a:cxn ang="0">
                  <a:pos x="258" y="172"/>
                </a:cxn>
                <a:cxn ang="0">
                  <a:pos x="254" y="164"/>
                </a:cxn>
                <a:cxn ang="0">
                  <a:pos x="251" y="156"/>
                </a:cxn>
                <a:cxn ang="0">
                  <a:pos x="248" y="149"/>
                </a:cxn>
                <a:cxn ang="0">
                  <a:pos x="244" y="141"/>
                </a:cxn>
                <a:cxn ang="0">
                  <a:pos x="240" y="134"/>
                </a:cxn>
                <a:cxn ang="0">
                  <a:pos x="236" y="127"/>
                </a:cxn>
                <a:cxn ang="0">
                  <a:pos x="232" y="119"/>
                </a:cxn>
                <a:cxn ang="0">
                  <a:pos x="228" y="112"/>
                </a:cxn>
                <a:cxn ang="0">
                  <a:pos x="224" y="105"/>
                </a:cxn>
                <a:cxn ang="0">
                  <a:pos x="219" y="99"/>
                </a:cxn>
                <a:cxn ang="0">
                  <a:pos x="214" y="93"/>
                </a:cxn>
                <a:cxn ang="0">
                  <a:pos x="208" y="87"/>
                </a:cxn>
                <a:cxn ang="0">
                  <a:pos x="202" y="81"/>
                </a:cxn>
                <a:cxn ang="0">
                  <a:pos x="196" y="77"/>
                </a:cxn>
                <a:cxn ang="0">
                  <a:pos x="190" y="72"/>
                </a:cxn>
                <a:cxn ang="0">
                  <a:pos x="178" y="65"/>
                </a:cxn>
                <a:cxn ang="0">
                  <a:pos x="172" y="61"/>
                </a:cxn>
                <a:cxn ang="0">
                  <a:pos x="167" y="57"/>
                </a:cxn>
                <a:cxn ang="0">
                  <a:pos x="162" y="54"/>
                </a:cxn>
                <a:cxn ang="0">
                  <a:pos x="156" y="50"/>
                </a:cxn>
                <a:cxn ang="0">
                  <a:pos x="150" y="47"/>
                </a:cxn>
                <a:cxn ang="0">
                  <a:pos x="145" y="43"/>
                </a:cxn>
                <a:cxn ang="0">
                  <a:pos x="140" y="40"/>
                </a:cxn>
                <a:cxn ang="0">
                  <a:pos x="134" y="37"/>
                </a:cxn>
                <a:cxn ang="0">
                  <a:pos x="129" y="33"/>
                </a:cxn>
                <a:cxn ang="0">
                  <a:pos x="124" y="30"/>
                </a:cxn>
                <a:cxn ang="0">
                  <a:pos x="118" y="27"/>
                </a:cxn>
                <a:cxn ang="0">
                  <a:pos x="112" y="24"/>
                </a:cxn>
                <a:cxn ang="0">
                  <a:pos x="107" y="21"/>
                </a:cxn>
                <a:cxn ang="0">
                  <a:pos x="102" y="18"/>
                </a:cxn>
                <a:cxn ang="0">
                  <a:pos x="96" y="16"/>
                </a:cxn>
                <a:cxn ang="0">
                  <a:pos x="90" y="13"/>
                </a:cxn>
                <a:cxn ang="0">
                  <a:pos x="84" y="11"/>
                </a:cxn>
                <a:cxn ang="0">
                  <a:pos x="78" y="9"/>
                </a:cxn>
                <a:cxn ang="0">
                  <a:pos x="73" y="7"/>
                </a:cxn>
                <a:cxn ang="0">
                  <a:pos x="67" y="5"/>
                </a:cxn>
                <a:cxn ang="0">
                  <a:pos x="60" y="4"/>
                </a:cxn>
                <a:cxn ang="0">
                  <a:pos x="54" y="3"/>
                </a:cxn>
                <a:cxn ang="0">
                  <a:pos x="48" y="1"/>
                </a:cxn>
                <a:cxn ang="0">
                  <a:pos x="42" y="1"/>
                </a:cxn>
                <a:cxn ang="0">
                  <a:pos x="35" y="0"/>
                </a:cxn>
                <a:cxn ang="0">
                  <a:pos x="28" y="0"/>
                </a:cxn>
                <a:cxn ang="0">
                  <a:pos x="22" y="0"/>
                </a:cxn>
                <a:cxn ang="0">
                  <a:pos x="15" y="0"/>
                </a:cxn>
                <a:cxn ang="0">
                  <a:pos x="8" y="1"/>
                </a:cxn>
                <a:cxn ang="0">
                  <a:pos x="0" y="2"/>
                </a:cxn>
              </a:cxnLst>
              <a:rect l="0" t="0" r="r" b="b"/>
              <a:pathLst>
                <a:path w="333" h="262">
                  <a:moveTo>
                    <a:pt x="332" y="261"/>
                  </a:moveTo>
                  <a:lnTo>
                    <a:pt x="319" y="257"/>
                  </a:lnTo>
                  <a:lnTo>
                    <a:pt x="313" y="255"/>
                  </a:lnTo>
                  <a:lnTo>
                    <a:pt x="308" y="251"/>
                  </a:lnTo>
                  <a:lnTo>
                    <a:pt x="302" y="247"/>
                  </a:lnTo>
                  <a:lnTo>
                    <a:pt x="298" y="243"/>
                  </a:lnTo>
                  <a:lnTo>
                    <a:pt x="293" y="238"/>
                  </a:lnTo>
                  <a:lnTo>
                    <a:pt x="289" y="233"/>
                  </a:lnTo>
                  <a:lnTo>
                    <a:pt x="285" y="227"/>
                  </a:lnTo>
                  <a:lnTo>
                    <a:pt x="281" y="221"/>
                  </a:lnTo>
                  <a:lnTo>
                    <a:pt x="278" y="215"/>
                  </a:lnTo>
                  <a:lnTo>
                    <a:pt x="274" y="208"/>
                  </a:lnTo>
                  <a:lnTo>
                    <a:pt x="271" y="201"/>
                  </a:lnTo>
                  <a:lnTo>
                    <a:pt x="268" y="194"/>
                  </a:lnTo>
                  <a:lnTo>
                    <a:pt x="264" y="187"/>
                  </a:lnTo>
                  <a:lnTo>
                    <a:pt x="261" y="179"/>
                  </a:lnTo>
                  <a:lnTo>
                    <a:pt x="258" y="172"/>
                  </a:lnTo>
                  <a:lnTo>
                    <a:pt x="254" y="164"/>
                  </a:lnTo>
                  <a:lnTo>
                    <a:pt x="251" y="156"/>
                  </a:lnTo>
                  <a:lnTo>
                    <a:pt x="248" y="149"/>
                  </a:lnTo>
                  <a:lnTo>
                    <a:pt x="244" y="141"/>
                  </a:lnTo>
                  <a:lnTo>
                    <a:pt x="240" y="134"/>
                  </a:lnTo>
                  <a:lnTo>
                    <a:pt x="236" y="127"/>
                  </a:lnTo>
                  <a:lnTo>
                    <a:pt x="232" y="119"/>
                  </a:lnTo>
                  <a:lnTo>
                    <a:pt x="228" y="112"/>
                  </a:lnTo>
                  <a:lnTo>
                    <a:pt x="224" y="105"/>
                  </a:lnTo>
                  <a:lnTo>
                    <a:pt x="219" y="99"/>
                  </a:lnTo>
                  <a:lnTo>
                    <a:pt x="214" y="93"/>
                  </a:lnTo>
                  <a:lnTo>
                    <a:pt x="208" y="87"/>
                  </a:lnTo>
                  <a:lnTo>
                    <a:pt x="202" y="81"/>
                  </a:lnTo>
                  <a:lnTo>
                    <a:pt x="196" y="77"/>
                  </a:lnTo>
                  <a:lnTo>
                    <a:pt x="190" y="72"/>
                  </a:lnTo>
                  <a:lnTo>
                    <a:pt x="178" y="65"/>
                  </a:lnTo>
                  <a:lnTo>
                    <a:pt x="172" y="61"/>
                  </a:lnTo>
                  <a:lnTo>
                    <a:pt x="167" y="57"/>
                  </a:lnTo>
                  <a:lnTo>
                    <a:pt x="162" y="54"/>
                  </a:lnTo>
                  <a:lnTo>
                    <a:pt x="156" y="50"/>
                  </a:lnTo>
                  <a:lnTo>
                    <a:pt x="150" y="47"/>
                  </a:lnTo>
                  <a:lnTo>
                    <a:pt x="145" y="43"/>
                  </a:lnTo>
                  <a:lnTo>
                    <a:pt x="140" y="40"/>
                  </a:lnTo>
                  <a:lnTo>
                    <a:pt x="134" y="37"/>
                  </a:lnTo>
                  <a:lnTo>
                    <a:pt x="129" y="33"/>
                  </a:lnTo>
                  <a:lnTo>
                    <a:pt x="124" y="30"/>
                  </a:lnTo>
                  <a:lnTo>
                    <a:pt x="118" y="27"/>
                  </a:lnTo>
                  <a:lnTo>
                    <a:pt x="112" y="24"/>
                  </a:lnTo>
                  <a:lnTo>
                    <a:pt x="107" y="21"/>
                  </a:lnTo>
                  <a:lnTo>
                    <a:pt x="102" y="18"/>
                  </a:lnTo>
                  <a:lnTo>
                    <a:pt x="96" y="16"/>
                  </a:lnTo>
                  <a:lnTo>
                    <a:pt x="90" y="13"/>
                  </a:lnTo>
                  <a:lnTo>
                    <a:pt x="84" y="11"/>
                  </a:lnTo>
                  <a:lnTo>
                    <a:pt x="78" y="9"/>
                  </a:lnTo>
                  <a:lnTo>
                    <a:pt x="73" y="7"/>
                  </a:lnTo>
                  <a:lnTo>
                    <a:pt x="67" y="5"/>
                  </a:lnTo>
                  <a:lnTo>
                    <a:pt x="60" y="4"/>
                  </a:lnTo>
                  <a:lnTo>
                    <a:pt x="54" y="3"/>
                  </a:lnTo>
                  <a:lnTo>
                    <a:pt x="48" y="1"/>
                  </a:lnTo>
                  <a:lnTo>
                    <a:pt x="42" y="1"/>
                  </a:lnTo>
                  <a:lnTo>
                    <a:pt x="35" y="0"/>
                  </a:lnTo>
                  <a:lnTo>
                    <a:pt x="28" y="0"/>
                  </a:lnTo>
                  <a:lnTo>
                    <a:pt x="22" y="0"/>
                  </a:lnTo>
                  <a:lnTo>
                    <a:pt x="15" y="0"/>
                  </a:lnTo>
                  <a:lnTo>
                    <a:pt x="8" y="1"/>
                  </a:lnTo>
                  <a:lnTo>
                    <a:pt x="0" y="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66" name="Freeform 58"/>
            <p:cNvSpPr>
              <a:spLocks/>
            </p:cNvSpPr>
            <p:nvPr/>
          </p:nvSpPr>
          <p:spPr bwMode="auto">
            <a:xfrm>
              <a:off x="1467" y="819"/>
              <a:ext cx="391" cy="182"/>
            </a:xfrm>
            <a:custGeom>
              <a:avLst/>
              <a:gdLst/>
              <a:ahLst/>
              <a:cxnLst>
                <a:cxn ang="0">
                  <a:pos x="390" y="87"/>
                </a:cxn>
                <a:cxn ang="0">
                  <a:pos x="381" y="61"/>
                </a:cxn>
                <a:cxn ang="0">
                  <a:pos x="374" y="50"/>
                </a:cxn>
                <a:cxn ang="0">
                  <a:pos x="365" y="40"/>
                </a:cxn>
                <a:cxn ang="0">
                  <a:pos x="355" y="31"/>
                </a:cxn>
                <a:cxn ang="0">
                  <a:pos x="344" y="23"/>
                </a:cxn>
                <a:cxn ang="0">
                  <a:pos x="331" y="17"/>
                </a:cxn>
                <a:cxn ang="0">
                  <a:pos x="318" y="11"/>
                </a:cxn>
                <a:cxn ang="0">
                  <a:pos x="303" y="7"/>
                </a:cxn>
                <a:cxn ang="0">
                  <a:pos x="287" y="4"/>
                </a:cxn>
                <a:cxn ang="0">
                  <a:pos x="271" y="1"/>
                </a:cxn>
                <a:cxn ang="0">
                  <a:pos x="255" y="0"/>
                </a:cxn>
                <a:cxn ang="0">
                  <a:pos x="237" y="0"/>
                </a:cxn>
                <a:cxn ang="0">
                  <a:pos x="220" y="1"/>
                </a:cxn>
                <a:cxn ang="0">
                  <a:pos x="203" y="3"/>
                </a:cxn>
                <a:cxn ang="0">
                  <a:pos x="185" y="5"/>
                </a:cxn>
                <a:cxn ang="0">
                  <a:pos x="167" y="9"/>
                </a:cxn>
                <a:cxn ang="0">
                  <a:pos x="150" y="14"/>
                </a:cxn>
                <a:cxn ang="0">
                  <a:pos x="133" y="20"/>
                </a:cxn>
                <a:cxn ang="0">
                  <a:pos x="116" y="27"/>
                </a:cxn>
                <a:cxn ang="0">
                  <a:pos x="100" y="34"/>
                </a:cxn>
                <a:cxn ang="0">
                  <a:pos x="85" y="43"/>
                </a:cxn>
                <a:cxn ang="0">
                  <a:pos x="70" y="53"/>
                </a:cxn>
                <a:cxn ang="0">
                  <a:pos x="57" y="63"/>
                </a:cxn>
                <a:cxn ang="0">
                  <a:pos x="45" y="75"/>
                </a:cxn>
                <a:cxn ang="0">
                  <a:pos x="33" y="87"/>
                </a:cxn>
                <a:cxn ang="0">
                  <a:pos x="23" y="101"/>
                </a:cxn>
                <a:cxn ang="0">
                  <a:pos x="15" y="115"/>
                </a:cxn>
                <a:cxn ang="0">
                  <a:pos x="9" y="130"/>
                </a:cxn>
                <a:cxn ang="0">
                  <a:pos x="4" y="146"/>
                </a:cxn>
                <a:cxn ang="0">
                  <a:pos x="1" y="163"/>
                </a:cxn>
                <a:cxn ang="0">
                  <a:pos x="0" y="181"/>
                </a:cxn>
              </a:cxnLst>
              <a:rect l="0" t="0" r="r" b="b"/>
              <a:pathLst>
                <a:path w="391" h="182">
                  <a:moveTo>
                    <a:pt x="390" y="87"/>
                  </a:moveTo>
                  <a:lnTo>
                    <a:pt x="381" y="61"/>
                  </a:lnTo>
                  <a:lnTo>
                    <a:pt x="374" y="50"/>
                  </a:lnTo>
                  <a:lnTo>
                    <a:pt x="365" y="40"/>
                  </a:lnTo>
                  <a:lnTo>
                    <a:pt x="355" y="31"/>
                  </a:lnTo>
                  <a:lnTo>
                    <a:pt x="344" y="23"/>
                  </a:lnTo>
                  <a:lnTo>
                    <a:pt x="331" y="17"/>
                  </a:lnTo>
                  <a:lnTo>
                    <a:pt x="318" y="11"/>
                  </a:lnTo>
                  <a:lnTo>
                    <a:pt x="303" y="7"/>
                  </a:lnTo>
                  <a:lnTo>
                    <a:pt x="287" y="4"/>
                  </a:lnTo>
                  <a:lnTo>
                    <a:pt x="271" y="1"/>
                  </a:lnTo>
                  <a:lnTo>
                    <a:pt x="255" y="0"/>
                  </a:lnTo>
                  <a:lnTo>
                    <a:pt x="237" y="0"/>
                  </a:lnTo>
                  <a:lnTo>
                    <a:pt x="220" y="1"/>
                  </a:lnTo>
                  <a:lnTo>
                    <a:pt x="203" y="3"/>
                  </a:lnTo>
                  <a:lnTo>
                    <a:pt x="185" y="5"/>
                  </a:lnTo>
                  <a:lnTo>
                    <a:pt x="167" y="9"/>
                  </a:lnTo>
                  <a:lnTo>
                    <a:pt x="150" y="14"/>
                  </a:lnTo>
                  <a:lnTo>
                    <a:pt x="133" y="20"/>
                  </a:lnTo>
                  <a:lnTo>
                    <a:pt x="116" y="27"/>
                  </a:lnTo>
                  <a:lnTo>
                    <a:pt x="100" y="34"/>
                  </a:lnTo>
                  <a:lnTo>
                    <a:pt x="85" y="43"/>
                  </a:lnTo>
                  <a:lnTo>
                    <a:pt x="70" y="53"/>
                  </a:lnTo>
                  <a:lnTo>
                    <a:pt x="57" y="63"/>
                  </a:lnTo>
                  <a:lnTo>
                    <a:pt x="45" y="75"/>
                  </a:lnTo>
                  <a:lnTo>
                    <a:pt x="33" y="87"/>
                  </a:lnTo>
                  <a:lnTo>
                    <a:pt x="23" y="101"/>
                  </a:lnTo>
                  <a:lnTo>
                    <a:pt x="15" y="115"/>
                  </a:lnTo>
                  <a:lnTo>
                    <a:pt x="9" y="130"/>
                  </a:lnTo>
                  <a:lnTo>
                    <a:pt x="4" y="146"/>
                  </a:lnTo>
                  <a:lnTo>
                    <a:pt x="1" y="163"/>
                  </a:lnTo>
                  <a:lnTo>
                    <a:pt x="0" y="18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67" name="Freeform 59"/>
            <p:cNvSpPr>
              <a:spLocks/>
            </p:cNvSpPr>
            <p:nvPr/>
          </p:nvSpPr>
          <p:spPr bwMode="auto">
            <a:xfrm>
              <a:off x="986" y="1106"/>
              <a:ext cx="198" cy="190"/>
            </a:xfrm>
            <a:custGeom>
              <a:avLst/>
              <a:gdLst/>
              <a:ahLst/>
              <a:cxnLst>
                <a:cxn ang="0">
                  <a:pos x="8" y="189"/>
                </a:cxn>
                <a:cxn ang="0">
                  <a:pos x="2" y="167"/>
                </a:cxn>
                <a:cxn ang="0">
                  <a:pos x="0" y="156"/>
                </a:cxn>
                <a:cxn ang="0">
                  <a:pos x="0" y="147"/>
                </a:cxn>
                <a:cxn ang="0">
                  <a:pos x="0" y="137"/>
                </a:cxn>
                <a:cxn ang="0">
                  <a:pos x="2" y="128"/>
                </a:cxn>
                <a:cxn ang="0">
                  <a:pos x="4" y="120"/>
                </a:cxn>
                <a:cxn ang="0">
                  <a:pos x="7" y="112"/>
                </a:cxn>
                <a:cxn ang="0">
                  <a:pos x="10" y="104"/>
                </a:cxn>
                <a:cxn ang="0">
                  <a:pos x="15" y="96"/>
                </a:cxn>
                <a:cxn ang="0">
                  <a:pos x="20" y="89"/>
                </a:cxn>
                <a:cxn ang="0">
                  <a:pos x="26" y="82"/>
                </a:cxn>
                <a:cxn ang="0">
                  <a:pos x="32" y="76"/>
                </a:cxn>
                <a:cxn ang="0">
                  <a:pos x="38" y="70"/>
                </a:cxn>
                <a:cxn ang="0">
                  <a:pos x="46" y="64"/>
                </a:cxn>
                <a:cxn ang="0">
                  <a:pos x="53" y="59"/>
                </a:cxn>
                <a:cxn ang="0">
                  <a:pos x="61" y="54"/>
                </a:cxn>
                <a:cxn ang="0">
                  <a:pos x="69" y="48"/>
                </a:cxn>
                <a:cxn ang="0">
                  <a:pos x="78" y="44"/>
                </a:cxn>
                <a:cxn ang="0">
                  <a:pos x="87" y="40"/>
                </a:cxn>
                <a:cxn ang="0">
                  <a:pos x="96" y="35"/>
                </a:cxn>
                <a:cxn ang="0">
                  <a:pos x="105" y="31"/>
                </a:cxn>
                <a:cxn ang="0">
                  <a:pos x="114" y="27"/>
                </a:cxn>
                <a:cxn ang="0">
                  <a:pos x="124" y="24"/>
                </a:cxn>
                <a:cxn ang="0">
                  <a:pos x="133" y="20"/>
                </a:cxn>
                <a:cxn ang="0">
                  <a:pos x="143" y="17"/>
                </a:cxn>
                <a:cxn ang="0">
                  <a:pos x="152" y="14"/>
                </a:cxn>
                <a:cxn ang="0">
                  <a:pos x="162" y="11"/>
                </a:cxn>
                <a:cxn ang="0">
                  <a:pos x="170" y="8"/>
                </a:cxn>
                <a:cxn ang="0">
                  <a:pos x="180" y="5"/>
                </a:cxn>
                <a:cxn ang="0">
                  <a:pos x="188" y="2"/>
                </a:cxn>
                <a:cxn ang="0">
                  <a:pos x="197" y="0"/>
                </a:cxn>
              </a:cxnLst>
              <a:rect l="0" t="0" r="r" b="b"/>
              <a:pathLst>
                <a:path w="198" h="190">
                  <a:moveTo>
                    <a:pt x="8" y="189"/>
                  </a:moveTo>
                  <a:lnTo>
                    <a:pt x="2" y="167"/>
                  </a:lnTo>
                  <a:lnTo>
                    <a:pt x="0" y="156"/>
                  </a:lnTo>
                  <a:lnTo>
                    <a:pt x="0" y="147"/>
                  </a:lnTo>
                  <a:lnTo>
                    <a:pt x="0" y="137"/>
                  </a:lnTo>
                  <a:lnTo>
                    <a:pt x="2" y="128"/>
                  </a:lnTo>
                  <a:lnTo>
                    <a:pt x="4" y="120"/>
                  </a:lnTo>
                  <a:lnTo>
                    <a:pt x="7" y="112"/>
                  </a:lnTo>
                  <a:lnTo>
                    <a:pt x="10" y="104"/>
                  </a:lnTo>
                  <a:lnTo>
                    <a:pt x="15" y="96"/>
                  </a:lnTo>
                  <a:lnTo>
                    <a:pt x="20" y="89"/>
                  </a:lnTo>
                  <a:lnTo>
                    <a:pt x="26" y="82"/>
                  </a:lnTo>
                  <a:lnTo>
                    <a:pt x="32" y="76"/>
                  </a:lnTo>
                  <a:lnTo>
                    <a:pt x="38" y="70"/>
                  </a:lnTo>
                  <a:lnTo>
                    <a:pt x="46" y="64"/>
                  </a:lnTo>
                  <a:lnTo>
                    <a:pt x="53" y="59"/>
                  </a:lnTo>
                  <a:lnTo>
                    <a:pt x="61" y="54"/>
                  </a:lnTo>
                  <a:lnTo>
                    <a:pt x="69" y="48"/>
                  </a:lnTo>
                  <a:lnTo>
                    <a:pt x="78" y="44"/>
                  </a:lnTo>
                  <a:lnTo>
                    <a:pt x="87" y="40"/>
                  </a:lnTo>
                  <a:lnTo>
                    <a:pt x="96" y="35"/>
                  </a:lnTo>
                  <a:lnTo>
                    <a:pt x="105" y="31"/>
                  </a:lnTo>
                  <a:lnTo>
                    <a:pt x="114" y="27"/>
                  </a:lnTo>
                  <a:lnTo>
                    <a:pt x="124" y="24"/>
                  </a:lnTo>
                  <a:lnTo>
                    <a:pt x="133" y="20"/>
                  </a:lnTo>
                  <a:lnTo>
                    <a:pt x="143" y="17"/>
                  </a:lnTo>
                  <a:lnTo>
                    <a:pt x="152" y="14"/>
                  </a:lnTo>
                  <a:lnTo>
                    <a:pt x="162" y="11"/>
                  </a:lnTo>
                  <a:lnTo>
                    <a:pt x="170" y="8"/>
                  </a:lnTo>
                  <a:lnTo>
                    <a:pt x="180" y="5"/>
                  </a:lnTo>
                  <a:lnTo>
                    <a:pt x="188" y="2"/>
                  </a:lnTo>
                  <a:lnTo>
                    <a:pt x="197"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68" name="Freeform 60"/>
            <p:cNvSpPr>
              <a:spLocks/>
            </p:cNvSpPr>
            <p:nvPr/>
          </p:nvSpPr>
          <p:spPr bwMode="auto">
            <a:xfrm>
              <a:off x="1076" y="2298"/>
              <a:ext cx="203" cy="177"/>
            </a:xfrm>
            <a:custGeom>
              <a:avLst/>
              <a:gdLst/>
              <a:ahLst/>
              <a:cxnLst>
                <a:cxn ang="0">
                  <a:pos x="0" y="0"/>
                </a:cxn>
                <a:cxn ang="0">
                  <a:pos x="9" y="14"/>
                </a:cxn>
                <a:cxn ang="0">
                  <a:pos x="14" y="21"/>
                </a:cxn>
                <a:cxn ang="0">
                  <a:pos x="18" y="28"/>
                </a:cxn>
                <a:cxn ang="0">
                  <a:pos x="23" y="36"/>
                </a:cxn>
                <a:cxn ang="0">
                  <a:pos x="28" y="43"/>
                </a:cxn>
                <a:cxn ang="0">
                  <a:pos x="33" y="50"/>
                </a:cxn>
                <a:cxn ang="0">
                  <a:pos x="38" y="58"/>
                </a:cxn>
                <a:cxn ang="0">
                  <a:pos x="42" y="65"/>
                </a:cxn>
                <a:cxn ang="0">
                  <a:pos x="48" y="72"/>
                </a:cxn>
                <a:cxn ang="0">
                  <a:pos x="52" y="80"/>
                </a:cxn>
                <a:cxn ang="0">
                  <a:pos x="58" y="87"/>
                </a:cxn>
                <a:cxn ang="0">
                  <a:pos x="63" y="94"/>
                </a:cxn>
                <a:cxn ang="0">
                  <a:pos x="68" y="101"/>
                </a:cxn>
                <a:cxn ang="0">
                  <a:pos x="74" y="108"/>
                </a:cxn>
                <a:cxn ang="0">
                  <a:pos x="80" y="114"/>
                </a:cxn>
                <a:cxn ang="0">
                  <a:pos x="86" y="120"/>
                </a:cxn>
                <a:cxn ang="0">
                  <a:pos x="92" y="127"/>
                </a:cxn>
                <a:cxn ang="0">
                  <a:pos x="98" y="132"/>
                </a:cxn>
                <a:cxn ang="0">
                  <a:pos x="105" y="138"/>
                </a:cxn>
                <a:cxn ang="0">
                  <a:pos x="111" y="144"/>
                </a:cxn>
                <a:cxn ang="0">
                  <a:pos x="118" y="148"/>
                </a:cxn>
                <a:cxn ang="0">
                  <a:pos x="125" y="153"/>
                </a:cxn>
                <a:cxn ang="0">
                  <a:pos x="133" y="158"/>
                </a:cxn>
                <a:cxn ang="0">
                  <a:pos x="140" y="161"/>
                </a:cxn>
                <a:cxn ang="0">
                  <a:pos x="148" y="165"/>
                </a:cxn>
                <a:cxn ang="0">
                  <a:pos x="156" y="168"/>
                </a:cxn>
                <a:cxn ang="0">
                  <a:pos x="165" y="170"/>
                </a:cxn>
                <a:cxn ang="0">
                  <a:pos x="174" y="173"/>
                </a:cxn>
                <a:cxn ang="0">
                  <a:pos x="182" y="174"/>
                </a:cxn>
                <a:cxn ang="0">
                  <a:pos x="192" y="176"/>
                </a:cxn>
                <a:cxn ang="0">
                  <a:pos x="202" y="176"/>
                </a:cxn>
              </a:cxnLst>
              <a:rect l="0" t="0" r="r" b="b"/>
              <a:pathLst>
                <a:path w="203" h="177">
                  <a:moveTo>
                    <a:pt x="0" y="0"/>
                  </a:moveTo>
                  <a:lnTo>
                    <a:pt x="9" y="14"/>
                  </a:lnTo>
                  <a:lnTo>
                    <a:pt x="14" y="21"/>
                  </a:lnTo>
                  <a:lnTo>
                    <a:pt x="18" y="28"/>
                  </a:lnTo>
                  <a:lnTo>
                    <a:pt x="23" y="36"/>
                  </a:lnTo>
                  <a:lnTo>
                    <a:pt x="28" y="43"/>
                  </a:lnTo>
                  <a:lnTo>
                    <a:pt x="33" y="50"/>
                  </a:lnTo>
                  <a:lnTo>
                    <a:pt x="38" y="58"/>
                  </a:lnTo>
                  <a:lnTo>
                    <a:pt x="42" y="65"/>
                  </a:lnTo>
                  <a:lnTo>
                    <a:pt x="48" y="72"/>
                  </a:lnTo>
                  <a:lnTo>
                    <a:pt x="52" y="80"/>
                  </a:lnTo>
                  <a:lnTo>
                    <a:pt x="58" y="87"/>
                  </a:lnTo>
                  <a:lnTo>
                    <a:pt x="63" y="94"/>
                  </a:lnTo>
                  <a:lnTo>
                    <a:pt x="68" y="101"/>
                  </a:lnTo>
                  <a:lnTo>
                    <a:pt x="74" y="108"/>
                  </a:lnTo>
                  <a:lnTo>
                    <a:pt x="80" y="114"/>
                  </a:lnTo>
                  <a:lnTo>
                    <a:pt x="86" y="120"/>
                  </a:lnTo>
                  <a:lnTo>
                    <a:pt x="92" y="127"/>
                  </a:lnTo>
                  <a:lnTo>
                    <a:pt x="98" y="132"/>
                  </a:lnTo>
                  <a:lnTo>
                    <a:pt x="105" y="138"/>
                  </a:lnTo>
                  <a:lnTo>
                    <a:pt x="111" y="144"/>
                  </a:lnTo>
                  <a:lnTo>
                    <a:pt x="118" y="148"/>
                  </a:lnTo>
                  <a:lnTo>
                    <a:pt x="125" y="153"/>
                  </a:lnTo>
                  <a:lnTo>
                    <a:pt x="133" y="158"/>
                  </a:lnTo>
                  <a:lnTo>
                    <a:pt x="140" y="161"/>
                  </a:lnTo>
                  <a:lnTo>
                    <a:pt x="148" y="165"/>
                  </a:lnTo>
                  <a:lnTo>
                    <a:pt x="156" y="168"/>
                  </a:lnTo>
                  <a:lnTo>
                    <a:pt x="165" y="170"/>
                  </a:lnTo>
                  <a:lnTo>
                    <a:pt x="174" y="173"/>
                  </a:lnTo>
                  <a:lnTo>
                    <a:pt x="182" y="174"/>
                  </a:lnTo>
                  <a:lnTo>
                    <a:pt x="192" y="176"/>
                  </a:lnTo>
                  <a:lnTo>
                    <a:pt x="202" y="17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69" name="Freeform 61"/>
            <p:cNvSpPr>
              <a:spLocks/>
            </p:cNvSpPr>
            <p:nvPr/>
          </p:nvSpPr>
          <p:spPr bwMode="auto">
            <a:xfrm>
              <a:off x="1419" y="2416"/>
              <a:ext cx="782" cy="163"/>
            </a:xfrm>
            <a:custGeom>
              <a:avLst/>
              <a:gdLst/>
              <a:ahLst/>
              <a:cxnLst>
                <a:cxn ang="0">
                  <a:pos x="0" y="35"/>
                </a:cxn>
                <a:cxn ang="0">
                  <a:pos x="22" y="74"/>
                </a:cxn>
                <a:cxn ang="0">
                  <a:pos x="37" y="90"/>
                </a:cxn>
                <a:cxn ang="0">
                  <a:pos x="54" y="105"/>
                </a:cxn>
                <a:cxn ang="0">
                  <a:pos x="73" y="118"/>
                </a:cxn>
                <a:cxn ang="0">
                  <a:pos x="95" y="129"/>
                </a:cxn>
                <a:cxn ang="0">
                  <a:pos x="118" y="139"/>
                </a:cxn>
                <a:cxn ang="0">
                  <a:pos x="142" y="146"/>
                </a:cxn>
                <a:cxn ang="0">
                  <a:pos x="169" y="152"/>
                </a:cxn>
                <a:cxn ang="0">
                  <a:pos x="196" y="157"/>
                </a:cxn>
                <a:cxn ang="0">
                  <a:pos x="224" y="160"/>
                </a:cxn>
                <a:cxn ang="0">
                  <a:pos x="254" y="162"/>
                </a:cxn>
                <a:cxn ang="0">
                  <a:pos x="284" y="162"/>
                </a:cxn>
                <a:cxn ang="0">
                  <a:pos x="315" y="161"/>
                </a:cxn>
                <a:cxn ang="0">
                  <a:pos x="346" y="159"/>
                </a:cxn>
                <a:cxn ang="0">
                  <a:pos x="377" y="156"/>
                </a:cxn>
                <a:cxn ang="0">
                  <a:pos x="409" y="151"/>
                </a:cxn>
                <a:cxn ang="0">
                  <a:pos x="441" y="146"/>
                </a:cxn>
                <a:cxn ang="0">
                  <a:pos x="472" y="140"/>
                </a:cxn>
                <a:cxn ang="0">
                  <a:pos x="503" y="132"/>
                </a:cxn>
                <a:cxn ang="0">
                  <a:pos x="533" y="124"/>
                </a:cxn>
                <a:cxn ang="0">
                  <a:pos x="563" y="116"/>
                </a:cxn>
                <a:cxn ang="0">
                  <a:pos x="592" y="106"/>
                </a:cxn>
                <a:cxn ang="0">
                  <a:pos x="619" y="96"/>
                </a:cxn>
                <a:cxn ang="0">
                  <a:pos x="645" y="85"/>
                </a:cxn>
                <a:cxn ang="0">
                  <a:pos x="671" y="74"/>
                </a:cxn>
                <a:cxn ang="0">
                  <a:pos x="694" y="62"/>
                </a:cxn>
                <a:cxn ang="0">
                  <a:pos x="715" y="50"/>
                </a:cxn>
                <a:cxn ang="0">
                  <a:pos x="735" y="38"/>
                </a:cxn>
                <a:cxn ang="0">
                  <a:pos x="753" y="25"/>
                </a:cxn>
                <a:cxn ang="0">
                  <a:pos x="768" y="12"/>
                </a:cxn>
                <a:cxn ang="0">
                  <a:pos x="781" y="0"/>
                </a:cxn>
              </a:cxnLst>
              <a:rect l="0" t="0" r="r" b="b"/>
              <a:pathLst>
                <a:path w="782" h="163">
                  <a:moveTo>
                    <a:pt x="0" y="35"/>
                  </a:moveTo>
                  <a:lnTo>
                    <a:pt x="22" y="74"/>
                  </a:lnTo>
                  <a:lnTo>
                    <a:pt x="37" y="90"/>
                  </a:lnTo>
                  <a:lnTo>
                    <a:pt x="54" y="105"/>
                  </a:lnTo>
                  <a:lnTo>
                    <a:pt x="73" y="118"/>
                  </a:lnTo>
                  <a:lnTo>
                    <a:pt x="95" y="129"/>
                  </a:lnTo>
                  <a:lnTo>
                    <a:pt x="118" y="139"/>
                  </a:lnTo>
                  <a:lnTo>
                    <a:pt x="142" y="146"/>
                  </a:lnTo>
                  <a:lnTo>
                    <a:pt x="169" y="152"/>
                  </a:lnTo>
                  <a:lnTo>
                    <a:pt x="196" y="157"/>
                  </a:lnTo>
                  <a:lnTo>
                    <a:pt x="224" y="160"/>
                  </a:lnTo>
                  <a:lnTo>
                    <a:pt x="254" y="162"/>
                  </a:lnTo>
                  <a:lnTo>
                    <a:pt x="284" y="162"/>
                  </a:lnTo>
                  <a:lnTo>
                    <a:pt x="315" y="161"/>
                  </a:lnTo>
                  <a:lnTo>
                    <a:pt x="346" y="159"/>
                  </a:lnTo>
                  <a:lnTo>
                    <a:pt x="377" y="156"/>
                  </a:lnTo>
                  <a:lnTo>
                    <a:pt x="409" y="151"/>
                  </a:lnTo>
                  <a:lnTo>
                    <a:pt x="441" y="146"/>
                  </a:lnTo>
                  <a:lnTo>
                    <a:pt x="472" y="140"/>
                  </a:lnTo>
                  <a:lnTo>
                    <a:pt x="503" y="132"/>
                  </a:lnTo>
                  <a:lnTo>
                    <a:pt x="533" y="124"/>
                  </a:lnTo>
                  <a:lnTo>
                    <a:pt x="563" y="116"/>
                  </a:lnTo>
                  <a:lnTo>
                    <a:pt x="592" y="106"/>
                  </a:lnTo>
                  <a:lnTo>
                    <a:pt x="619" y="96"/>
                  </a:lnTo>
                  <a:lnTo>
                    <a:pt x="645" y="85"/>
                  </a:lnTo>
                  <a:lnTo>
                    <a:pt x="671" y="74"/>
                  </a:lnTo>
                  <a:lnTo>
                    <a:pt x="694" y="62"/>
                  </a:lnTo>
                  <a:lnTo>
                    <a:pt x="715" y="50"/>
                  </a:lnTo>
                  <a:lnTo>
                    <a:pt x="735" y="38"/>
                  </a:lnTo>
                  <a:lnTo>
                    <a:pt x="753" y="25"/>
                  </a:lnTo>
                  <a:lnTo>
                    <a:pt x="768" y="12"/>
                  </a:lnTo>
                  <a:lnTo>
                    <a:pt x="781"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0" name="Freeform 62"/>
            <p:cNvSpPr>
              <a:spLocks/>
            </p:cNvSpPr>
            <p:nvPr/>
          </p:nvSpPr>
          <p:spPr bwMode="auto">
            <a:xfrm>
              <a:off x="1049" y="2262"/>
              <a:ext cx="88" cy="131"/>
            </a:xfrm>
            <a:custGeom>
              <a:avLst/>
              <a:gdLst/>
              <a:ahLst/>
              <a:cxnLst>
                <a:cxn ang="0">
                  <a:pos x="3" y="0"/>
                </a:cxn>
                <a:cxn ang="0">
                  <a:pos x="1" y="11"/>
                </a:cxn>
                <a:cxn ang="0">
                  <a:pos x="0" y="17"/>
                </a:cxn>
                <a:cxn ang="0">
                  <a:pos x="0" y="22"/>
                </a:cxn>
                <a:cxn ang="0">
                  <a:pos x="1" y="27"/>
                </a:cxn>
                <a:cxn ang="0">
                  <a:pos x="1" y="32"/>
                </a:cxn>
                <a:cxn ang="0">
                  <a:pos x="3" y="36"/>
                </a:cxn>
                <a:cxn ang="0">
                  <a:pos x="4" y="40"/>
                </a:cxn>
                <a:cxn ang="0">
                  <a:pos x="6" y="45"/>
                </a:cxn>
                <a:cxn ang="0">
                  <a:pos x="8" y="49"/>
                </a:cxn>
                <a:cxn ang="0">
                  <a:pos x="11" y="52"/>
                </a:cxn>
                <a:cxn ang="0">
                  <a:pos x="14" y="56"/>
                </a:cxn>
                <a:cxn ang="0">
                  <a:pos x="17" y="60"/>
                </a:cxn>
                <a:cxn ang="0">
                  <a:pos x="20" y="64"/>
                </a:cxn>
                <a:cxn ang="0">
                  <a:pos x="23" y="67"/>
                </a:cxn>
                <a:cxn ang="0">
                  <a:pos x="27" y="70"/>
                </a:cxn>
                <a:cxn ang="0">
                  <a:pos x="31" y="74"/>
                </a:cxn>
                <a:cxn ang="0">
                  <a:pos x="35" y="77"/>
                </a:cxn>
                <a:cxn ang="0">
                  <a:pos x="39" y="80"/>
                </a:cxn>
                <a:cxn ang="0">
                  <a:pos x="43" y="84"/>
                </a:cxn>
                <a:cxn ang="0">
                  <a:pos x="47" y="87"/>
                </a:cxn>
                <a:cxn ang="0">
                  <a:pos x="51" y="91"/>
                </a:cxn>
                <a:cxn ang="0">
                  <a:pos x="55" y="94"/>
                </a:cxn>
                <a:cxn ang="0">
                  <a:pos x="59" y="98"/>
                </a:cxn>
                <a:cxn ang="0">
                  <a:pos x="63" y="101"/>
                </a:cxn>
                <a:cxn ang="0">
                  <a:pos x="67" y="105"/>
                </a:cxn>
                <a:cxn ang="0">
                  <a:pos x="70" y="109"/>
                </a:cxn>
                <a:cxn ang="0">
                  <a:pos x="74" y="113"/>
                </a:cxn>
                <a:cxn ang="0">
                  <a:pos x="77" y="117"/>
                </a:cxn>
                <a:cxn ang="0">
                  <a:pos x="81" y="121"/>
                </a:cxn>
                <a:cxn ang="0">
                  <a:pos x="84" y="125"/>
                </a:cxn>
                <a:cxn ang="0">
                  <a:pos x="87" y="130"/>
                </a:cxn>
              </a:cxnLst>
              <a:rect l="0" t="0" r="r" b="b"/>
              <a:pathLst>
                <a:path w="88" h="131">
                  <a:moveTo>
                    <a:pt x="3" y="0"/>
                  </a:moveTo>
                  <a:lnTo>
                    <a:pt x="1" y="11"/>
                  </a:lnTo>
                  <a:lnTo>
                    <a:pt x="0" y="17"/>
                  </a:lnTo>
                  <a:lnTo>
                    <a:pt x="0" y="22"/>
                  </a:lnTo>
                  <a:lnTo>
                    <a:pt x="1" y="27"/>
                  </a:lnTo>
                  <a:lnTo>
                    <a:pt x="1" y="32"/>
                  </a:lnTo>
                  <a:lnTo>
                    <a:pt x="3" y="36"/>
                  </a:lnTo>
                  <a:lnTo>
                    <a:pt x="4" y="40"/>
                  </a:lnTo>
                  <a:lnTo>
                    <a:pt x="6" y="45"/>
                  </a:lnTo>
                  <a:lnTo>
                    <a:pt x="8" y="49"/>
                  </a:lnTo>
                  <a:lnTo>
                    <a:pt x="11" y="52"/>
                  </a:lnTo>
                  <a:lnTo>
                    <a:pt x="14" y="56"/>
                  </a:lnTo>
                  <a:lnTo>
                    <a:pt x="17" y="60"/>
                  </a:lnTo>
                  <a:lnTo>
                    <a:pt x="20" y="64"/>
                  </a:lnTo>
                  <a:lnTo>
                    <a:pt x="23" y="67"/>
                  </a:lnTo>
                  <a:lnTo>
                    <a:pt x="27" y="70"/>
                  </a:lnTo>
                  <a:lnTo>
                    <a:pt x="31" y="74"/>
                  </a:lnTo>
                  <a:lnTo>
                    <a:pt x="35" y="77"/>
                  </a:lnTo>
                  <a:lnTo>
                    <a:pt x="39" y="80"/>
                  </a:lnTo>
                  <a:lnTo>
                    <a:pt x="43" y="84"/>
                  </a:lnTo>
                  <a:lnTo>
                    <a:pt x="47" y="87"/>
                  </a:lnTo>
                  <a:lnTo>
                    <a:pt x="51" y="91"/>
                  </a:lnTo>
                  <a:lnTo>
                    <a:pt x="55" y="94"/>
                  </a:lnTo>
                  <a:lnTo>
                    <a:pt x="59" y="98"/>
                  </a:lnTo>
                  <a:lnTo>
                    <a:pt x="63" y="101"/>
                  </a:lnTo>
                  <a:lnTo>
                    <a:pt x="67" y="105"/>
                  </a:lnTo>
                  <a:lnTo>
                    <a:pt x="70" y="109"/>
                  </a:lnTo>
                  <a:lnTo>
                    <a:pt x="74" y="113"/>
                  </a:lnTo>
                  <a:lnTo>
                    <a:pt x="77" y="117"/>
                  </a:lnTo>
                  <a:lnTo>
                    <a:pt x="81" y="121"/>
                  </a:lnTo>
                  <a:lnTo>
                    <a:pt x="84" y="125"/>
                  </a:lnTo>
                  <a:lnTo>
                    <a:pt x="87" y="13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1" name="Freeform 63"/>
            <p:cNvSpPr>
              <a:spLocks/>
            </p:cNvSpPr>
            <p:nvPr/>
          </p:nvSpPr>
          <p:spPr bwMode="auto">
            <a:xfrm>
              <a:off x="3467" y="2899"/>
              <a:ext cx="664" cy="276"/>
            </a:xfrm>
            <a:custGeom>
              <a:avLst/>
              <a:gdLst/>
              <a:ahLst/>
              <a:cxnLst>
                <a:cxn ang="0">
                  <a:pos x="15" y="5"/>
                </a:cxn>
                <a:cxn ang="0">
                  <a:pos x="32" y="9"/>
                </a:cxn>
                <a:cxn ang="0">
                  <a:pos x="50" y="11"/>
                </a:cxn>
                <a:cxn ang="0">
                  <a:pos x="68" y="14"/>
                </a:cxn>
                <a:cxn ang="0">
                  <a:pos x="87" y="17"/>
                </a:cxn>
                <a:cxn ang="0">
                  <a:pos x="107" y="19"/>
                </a:cxn>
                <a:cxn ang="0">
                  <a:pos x="126" y="21"/>
                </a:cxn>
                <a:cxn ang="0">
                  <a:pos x="146" y="24"/>
                </a:cxn>
                <a:cxn ang="0">
                  <a:pos x="165" y="27"/>
                </a:cxn>
                <a:cxn ang="0">
                  <a:pos x="184" y="31"/>
                </a:cxn>
                <a:cxn ang="0">
                  <a:pos x="203" y="35"/>
                </a:cxn>
                <a:cxn ang="0">
                  <a:pos x="221" y="39"/>
                </a:cxn>
                <a:cxn ang="0">
                  <a:pos x="238" y="45"/>
                </a:cxn>
                <a:cxn ang="0">
                  <a:pos x="255" y="53"/>
                </a:cxn>
                <a:cxn ang="0">
                  <a:pos x="270" y="61"/>
                </a:cxn>
                <a:cxn ang="0">
                  <a:pos x="284" y="71"/>
                </a:cxn>
                <a:cxn ang="0">
                  <a:pos x="309" y="92"/>
                </a:cxn>
                <a:cxn ang="0">
                  <a:pos x="324" y="107"/>
                </a:cxn>
                <a:cxn ang="0">
                  <a:pos x="339" y="121"/>
                </a:cxn>
                <a:cxn ang="0">
                  <a:pos x="354" y="136"/>
                </a:cxn>
                <a:cxn ang="0">
                  <a:pos x="368" y="151"/>
                </a:cxn>
                <a:cxn ang="0">
                  <a:pos x="382" y="165"/>
                </a:cxn>
                <a:cxn ang="0">
                  <a:pos x="396" y="178"/>
                </a:cxn>
                <a:cxn ang="0">
                  <a:pos x="411" y="191"/>
                </a:cxn>
                <a:cxn ang="0">
                  <a:pos x="426" y="204"/>
                </a:cxn>
                <a:cxn ang="0">
                  <a:pos x="441" y="215"/>
                </a:cxn>
                <a:cxn ang="0">
                  <a:pos x="457" y="226"/>
                </a:cxn>
                <a:cxn ang="0">
                  <a:pos x="475" y="236"/>
                </a:cxn>
                <a:cxn ang="0">
                  <a:pos x="493" y="244"/>
                </a:cxn>
                <a:cxn ang="0">
                  <a:pos x="512" y="251"/>
                </a:cxn>
                <a:cxn ang="0">
                  <a:pos x="533" y="257"/>
                </a:cxn>
                <a:cxn ang="0">
                  <a:pos x="553" y="261"/>
                </a:cxn>
                <a:cxn ang="0">
                  <a:pos x="562" y="264"/>
                </a:cxn>
                <a:cxn ang="0">
                  <a:pos x="572" y="266"/>
                </a:cxn>
                <a:cxn ang="0">
                  <a:pos x="581" y="269"/>
                </a:cxn>
                <a:cxn ang="0">
                  <a:pos x="591" y="271"/>
                </a:cxn>
                <a:cxn ang="0">
                  <a:pos x="600" y="273"/>
                </a:cxn>
                <a:cxn ang="0">
                  <a:pos x="609" y="274"/>
                </a:cxn>
                <a:cxn ang="0">
                  <a:pos x="618" y="275"/>
                </a:cxn>
                <a:cxn ang="0">
                  <a:pos x="626" y="274"/>
                </a:cxn>
                <a:cxn ang="0">
                  <a:pos x="634" y="272"/>
                </a:cxn>
                <a:cxn ang="0">
                  <a:pos x="641" y="269"/>
                </a:cxn>
                <a:cxn ang="0">
                  <a:pos x="647" y="264"/>
                </a:cxn>
                <a:cxn ang="0">
                  <a:pos x="652" y="257"/>
                </a:cxn>
                <a:cxn ang="0">
                  <a:pos x="657" y="248"/>
                </a:cxn>
                <a:cxn ang="0">
                  <a:pos x="660" y="237"/>
                </a:cxn>
                <a:cxn ang="0">
                  <a:pos x="663" y="224"/>
                </a:cxn>
              </a:cxnLst>
              <a:rect l="0" t="0" r="r" b="b"/>
              <a:pathLst>
                <a:path w="664" h="276">
                  <a:moveTo>
                    <a:pt x="0" y="0"/>
                  </a:moveTo>
                  <a:lnTo>
                    <a:pt x="15" y="5"/>
                  </a:lnTo>
                  <a:lnTo>
                    <a:pt x="23" y="7"/>
                  </a:lnTo>
                  <a:lnTo>
                    <a:pt x="32" y="9"/>
                  </a:lnTo>
                  <a:lnTo>
                    <a:pt x="41" y="10"/>
                  </a:lnTo>
                  <a:lnTo>
                    <a:pt x="50" y="11"/>
                  </a:lnTo>
                  <a:lnTo>
                    <a:pt x="59" y="13"/>
                  </a:lnTo>
                  <a:lnTo>
                    <a:pt x="68" y="14"/>
                  </a:lnTo>
                  <a:lnTo>
                    <a:pt x="77" y="16"/>
                  </a:lnTo>
                  <a:lnTo>
                    <a:pt x="87" y="17"/>
                  </a:lnTo>
                  <a:lnTo>
                    <a:pt x="97" y="18"/>
                  </a:lnTo>
                  <a:lnTo>
                    <a:pt x="107" y="19"/>
                  </a:lnTo>
                  <a:lnTo>
                    <a:pt x="116" y="20"/>
                  </a:lnTo>
                  <a:lnTo>
                    <a:pt x="126" y="21"/>
                  </a:lnTo>
                  <a:lnTo>
                    <a:pt x="136" y="23"/>
                  </a:lnTo>
                  <a:lnTo>
                    <a:pt x="146" y="24"/>
                  </a:lnTo>
                  <a:lnTo>
                    <a:pt x="155" y="25"/>
                  </a:lnTo>
                  <a:lnTo>
                    <a:pt x="165" y="27"/>
                  </a:lnTo>
                  <a:lnTo>
                    <a:pt x="175" y="29"/>
                  </a:lnTo>
                  <a:lnTo>
                    <a:pt x="184" y="31"/>
                  </a:lnTo>
                  <a:lnTo>
                    <a:pt x="194" y="33"/>
                  </a:lnTo>
                  <a:lnTo>
                    <a:pt x="203" y="35"/>
                  </a:lnTo>
                  <a:lnTo>
                    <a:pt x="212" y="37"/>
                  </a:lnTo>
                  <a:lnTo>
                    <a:pt x="221" y="39"/>
                  </a:lnTo>
                  <a:lnTo>
                    <a:pt x="230" y="42"/>
                  </a:lnTo>
                  <a:lnTo>
                    <a:pt x="238" y="45"/>
                  </a:lnTo>
                  <a:lnTo>
                    <a:pt x="247" y="49"/>
                  </a:lnTo>
                  <a:lnTo>
                    <a:pt x="255" y="53"/>
                  </a:lnTo>
                  <a:lnTo>
                    <a:pt x="262" y="57"/>
                  </a:lnTo>
                  <a:lnTo>
                    <a:pt x="270" y="61"/>
                  </a:lnTo>
                  <a:lnTo>
                    <a:pt x="277" y="66"/>
                  </a:lnTo>
                  <a:lnTo>
                    <a:pt x="284" y="71"/>
                  </a:lnTo>
                  <a:lnTo>
                    <a:pt x="301" y="85"/>
                  </a:lnTo>
                  <a:lnTo>
                    <a:pt x="309" y="92"/>
                  </a:lnTo>
                  <a:lnTo>
                    <a:pt x="317" y="99"/>
                  </a:lnTo>
                  <a:lnTo>
                    <a:pt x="324" y="107"/>
                  </a:lnTo>
                  <a:lnTo>
                    <a:pt x="332" y="114"/>
                  </a:lnTo>
                  <a:lnTo>
                    <a:pt x="339" y="121"/>
                  </a:lnTo>
                  <a:lnTo>
                    <a:pt x="347" y="129"/>
                  </a:lnTo>
                  <a:lnTo>
                    <a:pt x="354" y="136"/>
                  </a:lnTo>
                  <a:lnTo>
                    <a:pt x="361" y="143"/>
                  </a:lnTo>
                  <a:lnTo>
                    <a:pt x="368" y="151"/>
                  </a:lnTo>
                  <a:lnTo>
                    <a:pt x="375" y="157"/>
                  </a:lnTo>
                  <a:lnTo>
                    <a:pt x="382" y="165"/>
                  </a:lnTo>
                  <a:lnTo>
                    <a:pt x="389" y="171"/>
                  </a:lnTo>
                  <a:lnTo>
                    <a:pt x="396" y="178"/>
                  </a:lnTo>
                  <a:lnTo>
                    <a:pt x="404" y="185"/>
                  </a:lnTo>
                  <a:lnTo>
                    <a:pt x="411" y="191"/>
                  </a:lnTo>
                  <a:lnTo>
                    <a:pt x="418" y="198"/>
                  </a:lnTo>
                  <a:lnTo>
                    <a:pt x="426" y="204"/>
                  </a:lnTo>
                  <a:lnTo>
                    <a:pt x="433" y="210"/>
                  </a:lnTo>
                  <a:lnTo>
                    <a:pt x="441" y="215"/>
                  </a:lnTo>
                  <a:lnTo>
                    <a:pt x="449" y="221"/>
                  </a:lnTo>
                  <a:lnTo>
                    <a:pt x="457" y="226"/>
                  </a:lnTo>
                  <a:lnTo>
                    <a:pt x="466" y="231"/>
                  </a:lnTo>
                  <a:lnTo>
                    <a:pt x="475" y="236"/>
                  </a:lnTo>
                  <a:lnTo>
                    <a:pt x="483" y="240"/>
                  </a:lnTo>
                  <a:lnTo>
                    <a:pt x="493" y="244"/>
                  </a:lnTo>
                  <a:lnTo>
                    <a:pt x="502" y="248"/>
                  </a:lnTo>
                  <a:lnTo>
                    <a:pt x="512" y="251"/>
                  </a:lnTo>
                  <a:lnTo>
                    <a:pt x="522" y="255"/>
                  </a:lnTo>
                  <a:lnTo>
                    <a:pt x="533" y="257"/>
                  </a:lnTo>
                  <a:lnTo>
                    <a:pt x="544" y="260"/>
                  </a:lnTo>
                  <a:lnTo>
                    <a:pt x="553" y="261"/>
                  </a:lnTo>
                  <a:lnTo>
                    <a:pt x="558" y="263"/>
                  </a:lnTo>
                  <a:lnTo>
                    <a:pt x="562" y="264"/>
                  </a:lnTo>
                  <a:lnTo>
                    <a:pt x="567" y="265"/>
                  </a:lnTo>
                  <a:lnTo>
                    <a:pt x="572" y="266"/>
                  </a:lnTo>
                  <a:lnTo>
                    <a:pt x="577" y="268"/>
                  </a:lnTo>
                  <a:lnTo>
                    <a:pt x="581" y="269"/>
                  </a:lnTo>
                  <a:lnTo>
                    <a:pt x="586" y="270"/>
                  </a:lnTo>
                  <a:lnTo>
                    <a:pt x="591" y="271"/>
                  </a:lnTo>
                  <a:lnTo>
                    <a:pt x="595" y="272"/>
                  </a:lnTo>
                  <a:lnTo>
                    <a:pt x="600" y="273"/>
                  </a:lnTo>
                  <a:lnTo>
                    <a:pt x="605" y="273"/>
                  </a:lnTo>
                  <a:lnTo>
                    <a:pt x="609" y="274"/>
                  </a:lnTo>
                  <a:lnTo>
                    <a:pt x="613" y="275"/>
                  </a:lnTo>
                  <a:lnTo>
                    <a:pt x="618" y="275"/>
                  </a:lnTo>
                  <a:lnTo>
                    <a:pt x="622" y="274"/>
                  </a:lnTo>
                  <a:lnTo>
                    <a:pt x="626" y="274"/>
                  </a:lnTo>
                  <a:lnTo>
                    <a:pt x="630" y="273"/>
                  </a:lnTo>
                  <a:lnTo>
                    <a:pt x="634" y="272"/>
                  </a:lnTo>
                  <a:lnTo>
                    <a:pt x="637" y="271"/>
                  </a:lnTo>
                  <a:lnTo>
                    <a:pt x="641" y="269"/>
                  </a:lnTo>
                  <a:lnTo>
                    <a:pt x="644" y="267"/>
                  </a:lnTo>
                  <a:lnTo>
                    <a:pt x="647" y="264"/>
                  </a:lnTo>
                  <a:lnTo>
                    <a:pt x="650" y="261"/>
                  </a:lnTo>
                  <a:lnTo>
                    <a:pt x="652" y="257"/>
                  </a:lnTo>
                  <a:lnTo>
                    <a:pt x="655" y="253"/>
                  </a:lnTo>
                  <a:lnTo>
                    <a:pt x="657" y="248"/>
                  </a:lnTo>
                  <a:lnTo>
                    <a:pt x="659" y="243"/>
                  </a:lnTo>
                  <a:lnTo>
                    <a:pt x="660" y="237"/>
                  </a:lnTo>
                  <a:lnTo>
                    <a:pt x="661" y="231"/>
                  </a:lnTo>
                  <a:lnTo>
                    <a:pt x="663" y="22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2" name="Freeform 64"/>
            <p:cNvSpPr>
              <a:spLocks/>
            </p:cNvSpPr>
            <p:nvPr/>
          </p:nvSpPr>
          <p:spPr bwMode="auto">
            <a:xfrm>
              <a:off x="4118" y="3029"/>
              <a:ext cx="226" cy="86"/>
            </a:xfrm>
            <a:custGeom>
              <a:avLst/>
              <a:gdLst/>
              <a:ahLst/>
              <a:cxnLst>
                <a:cxn ang="0">
                  <a:pos x="0" y="83"/>
                </a:cxn>
                <a:cxn ang="0">
                  <a:pos x="15" y="83"/>
                </a:cxn>
                <a:cxn ang="0">
                  <a:pos x="24" y="84"/>
                </a:cxn>
                <a:cxn ang="0">
                  <a:pos x="32" y="84"/>
                </a:cxn>
                <a:cxn ang="0">
                  <a:pos x="40" y="85"/>
                </a:cxn>
                <a:cxn ang="0">
                  <a:pos x="48" y="85"/>
                </a:cxn>
                <a:cxn ang="0">
                  <a:pos x="56" y="85"/>
                </a:cxn>
                <a:cxn ang="0">
                  <a:pos x="65" y="85"/>
                </a:cxn>
                <a:cxn ang="0">
                  <a:pos x="73" y="85"/>
                </a:cxn>
                <a:cxn ang="0">
                  <a:pos x="81" y="85"/>
                </a:cxn>
                <a:cxn ang="0">
                  <a:pos x="90" y="85"/>
                </a:cxn>
                <a:cxn ang="0">
                  <a:pos x="98" y="84"/>
                </a:cxn>
                <a:cxn ang="0">
                  <a:pos x="106" y="83"/>
                </a:cxn>
                <a:cxn ang="0">
                  <a:pos x="114" y="82"/>
                </a:cxn>
                <a:cxn ang="0">
                  <a:pos x="122" y="81"/>
                </a:cxn>
                <a:cxn ang="0">
                  <a:pos x="130" y="79"/>
                </a:cxn>
                <a:cxn ang="0">
                  <a:pos x="137" y="77"/>
                </a:cxn>
                <a:cxn ang="0">
                  <a:pos x="145" y="75"/>
                </a:cxn>
                <a:cxn ang="0">
                  <a:pos x="152" y="73"/>
                </a:cxn>
                <a:cxn ang="0">
                  <a:pos x="159" y="70"/>
                </a:cxn>
                <a:cxn ang="0">
                  <a:pos x="166" y="67"/>
                </a:cxn>
                <a:cxn ang="0">
                  <a:pos x="173" y="63"/>
                </a:cxn>
                <a:cxn ang="0">
                  <a:pos x="179" y="59"/>
                </a:cxn>
                <a:cxn ang="0">
                  <a:pos x="186" y="55"/>
                </a:cxn>
                <a:cxn ang="0">
                  <a:pos x="192" y="49"/>
                </a:cxn>
                <a:cxn ang="0">
                  <a:pos x="197" y="44"/>
                </a:cxn>
                <a:cxn ang="0">
                  <a:pos x="202" y="38"/>
                </a:cxn>
                <a:cxn ang="0">
                  <a:pos x="208" y="31"/>
                </a:cxn>
                <a:cxn ang="0">
                  <a:pos x="212" y="24"/>
                </a:cxn>
                <a:cxn ang="0">
                  <a:pos x="217" y="17"/>
                </a:cxn>
                <a:cxn ang="0">
                  <a:pos x="221" y="9"/>
                </a:cxn>
                <a:cxn ang="0">
                  <a:pos x="225" y="0"/>
                </a:cxn>
              </a:cxnLst>
              <a:rect l="0" t="0" r="r" b="b"/>
              <a:pathLst>
                <a:path w="226" h="86">
                  <a:moveTo>
                    <a:pt x="0" y="83"/>
                  </a:moveTo>
                  <a:lnTo>
                    <a:pt x="15" y="83"/>
                  </a:lnTo>
                  <a:lnTo>
                    <a:pt x="24" y="84"/>
                  </a:lnTo>
                  <a:lnTo>
                    <a:pt x="32" y="84"/>
                  </a:lnTo>
                  <a:lnTo>
                    <a:pt x="40" y="85"/>
                  </a:lnTo>
                  <a:lnTo>
                    <a:pt x="48" y="85"/>
                  </a:lnTo>
                  <a:lnTo>
                    <a:pt x="56" y="85"/>
                  </a:lnTo>
                  <a:lnTo>
                    <a:pt x="65" y="85"/>
                  </a:lnTo>
                  <a:lnTo>
                    <a:pt x="73" y="85"/>
                  </a:lnTo>
                  <a:lnTo>
                    <a:pt x="81" y="85"/>
                  </a:lnTo>
                  <a:lnTo>
                    <a:pt x="90" y="85"/>
                  </a:lnTo>
                  <a:lnTo>
                    <a:pt x="98" y="84"/>
                  </a:lnTo>
                  <a:lnTo>
                    <a:pt x="106" y="83"/>
                  </a:lnTo>
                  <a:lnTo>
                    <a:pt x="114" y="82"/>
                  </a:lnTo>
                  <a:lnTo>
                    <a:pt x="122" y="81"/>
                  </a:lnTo>
                  <a:lnTo>
                    <a:pt x="130" y="79"/>
                  </a:lnTo>
                  <a:lnTo>
                    <a:pt x="137" y="77"/>
                  </a:lnTo>
                  <a:lnTo>
                    <a:pt x="145" y="75"/>
                  </a:lnTo>
                  <a:lnTo>
                    <a:pt x="152" y="73"/>
                  </a:lnTo>
                  <a:lnTo>
                    <a:pt x="159" y="70"/>
                  </a:lnTo>
                  <a:lnTo>
                    <a:pt x="166" y="67"/>
                  </a:lnTo>
                  <a:lnTo>
                    <a:pt x="173" y="63"/>
                  </a:lnTo>
                  <a:lnTo>
                    <a:pt x="179" y="59"/>
                  </a:lnTo>
                  <a:lnTo>
                    <a:pt x="186" y="55"/>
                  </a:lnTo>
                  <a:lnTo>
                    <a:pt x="192" y="49"/>
                  </a:lnTo>
                  <a:lnTo>
                    <a:pt x="197" y="44"/>
                  </a:lnTo>
                  <a:lnTo>
                    <a:pt x="202" y="38"/>
                  </a:lnTo>
                  <a:lnTo>
                    <a:pt x="208" y="31"/>
                  </a:lnTo>
                  <a:lnTo>
                    <a:pt x="212" y="24"/>
                  </a:lnTo>
                  <a:lnTo>
                    <a:pt x="217" y="17"/>
                  </a:lnTo>
                  <a:lnTo>
                    <a:pt x="221" y="9"/>
                  </a:lnTo>
                  <a:lnTo>
                    <a:pt x="225"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3" name="Freeform 65"/>
            <p:cNvSpPr>
              <a:spLocks/>
            </p:cNvSpPr>
            <p:nvPr/>
          </p:nvSpPr>
          <p:spPr bwMode="auto">
            <a:xfrm>
              <a:off x="4343" y="2958"/>
              <a:ext cx="95" cy="74"/>
            </a:xfrm>
            <a:custGeom>
              <a:avLst/>
              <a:gdLst/>
              <a:ahLst/>
              <a:cxnLst>
                <a:cxn ang="0">
                  <a:pos x="83" y="0"/>
                </a:cxn>
                <a:cxn ang="0">
                  <a:pos x="89" y="12"/>
                </a:cxn>
                <a:cxn ang="0">
                  <a:pos x="91" y="17"/>
                </a:cxn>
                <a:cxn ang="0">
                  <a:pos x="93" y="22"/>
                </a:cxn>
                <a:cxn ang="0">
                  <a:pos x="94" y="27"/>
                </a:cxn>
                <a:cxn ang="0">
                  <a:pos x="94" y="32"/>
                </a:cxn>
                <a:cxn ang="0">
                  <a:pos x="94" y="36"/>
                </a:cxn>
                <a:cxn ang="0">
                  <a:pos x="93" y="40"/>
                </a:cxn>
                <a:cxn ang="0">
                  <a:pos x="93" y="44"/>
                </a:cxn>
                <a:cxn ang="0">
                  <a:pos x="91" y="47"/>
                </a:cxn>
                <a:cxn ang="0">
                  <a:pos x="89" y="50"/>
                </a:cxn>
                <a:cxn ang="0">
                  <a:pos x="87" y="54"/>
                </a:cxn>
                <a:cxn ang="0">
                  <a:pos x="84" y="56"/>
                </a:cxn>
                <a:cxn ang="0">
                  <a:pos x="81" y="59"/>
                </a:cxn>
                <a:cxn ang="0">
                  <a:pos x="77" y="61"/>
                </a:cxn>
                <a:cxn ang="0">
                  <a:pos x="74" y="64"/>
                </a:cxn>
                <a:cxn ang="0">
                  <a:pos x="70" y="65"/>
                </a:cxn>
                <a:cxn ang="0">
                  <a:pos x="66" y="67"/>
                </a:cxn>
                <a:cxn ang="0">
                  <a:pos x="61" y="68"/>
                </a:cxn>
                <a:cxn ang="0">
                  <a:pos x="57" y="70"/>
                </a:cxn>
                <a:cxn ang="0">
                  <a:pos x="52" y="71"/>
                </a:cxn>
                <a:cxn ang="0">
                  <a:pos x="47" y="72"/>
                </a:cxn>
                <a:cxn ang="0">
                  <a:pos x="43" y="72"/>
                </a:cxn>
                <a:cxn ang="0">
                  <a:pos x="38" y="73"/>
                </a:cxn>
                <a:cxn ang="0">
                  <a:pos x="33" y="73"/>
                </a:cxn>
                <a:cxn ang="0">
                  <a:pos x="28" y="73"/>
                </a:cxn>
                <a:cxn ang="0">
                  <a:pos x="23" y="73"/>
                </a:cxn>
                <a:cxn ang="0">
                  <a:pos x="18" y="73"/>
                </a:cxn>
                <a:cxn ang="0">
                  <a:pos x="13" y="73"/>
                </a:cxn>
                <a:cxn ang="0">
                  <a:pos x="9" y="72"/>
                </a:cxn>
                <a:cxn ang="0">
                  <a:pos x="4" y="72"/>
                </a:cxn>
                <a:cxn ang="0">
                  <a:pos x="0" y="71"/>
                </a:cxn>
              </a:cxnLst>
              <a:rect l="0" t="0" r="r" b="b"/>
              <a:pathLst>
                <a:path w="95" h="74">
                  <a:moveTo>
                    <a:pt x="83" y="0"/>
                  </a:moveTo>
                  <a:lnTo>
                    <a:pt x="89" y="12"/>
                  </a:lnTo>
                  <a:lnTo>
                    <a:pt x="91" y="17"/>
                  </a:lnTo>
                  <a:lnTo>
                    <a:pt x="93" y="22"/>
                  </a:lnTo>
                  <a:lnTo>
                    <a:pt x="94" y="27"/>
                  </a:lnTo>
                  <a:lnTo>
                    <a:pt x="94" y="32"/>
                  </a:lnTo>
                  <a:lnTo>
                    <a:pt x="94" y="36"/>
                  </a:lnTo>
                  <a:lnTo>
                    <a:pt x="93" y="40"/>
                  </a:lnTo>
                  <a:lnTo>
                    <a:pt x="93" y="44"/>
                  </a:lnTo>
                  <a:lnTo>
                    <a:pt x="91" y="47"/>
                  </a:lnTo>
                  <a:lnTo>
                    <a:pt x="89" y="50"/>
                  </a:lnTo>
                  <a:lnTo>
                    <a:pt x="87" y="54"/>
                  </a:lnTo>
                  <a:lnTo>
                    <a:pt x="84" y="56"/>
                  </a:lnTo>
                  <a:lnTo>
                    <a:pt x="81" y="59"/>
                  </a:lnTo>
                  <a:lnTo>
                    <a:pt x="77" y="61"/>
                  </a:lnTo>
                  <a:lnTo>
                    <a:pt x="74" y="64"/>
                  </a:lnTo>
                  <a:lnTo>
                    <a:pt x="70" y="65"/>
                  </a:lnTo>
                  <a:lnTo>
                    <a:pt x="66" y="67"/>
                  </a:lnTo>
                  <a:lnTo>
                    <a:pt x="61" y="68"/>
                  </a:lnTo>
                  <a:lnTo>
                    <a:pt x="57" y="70"/>
                  </a:lnTo>
                  <a:lnTo>
                    <a:pt x="52" y="71"/>
                  </a:lnTo>
                  <a:lnTo>
                    <a:pt x="47" y="72"/>
                  </a:lnTo>
                  <a:lnTo>
                    <a:pt x="43" y="72"/>
                  </a:lnTo>
                  <a:lnTo>
                    <a:pt x="38" y="73"/>
                  </a:lnTo>
                  <a:lnTo>
                    <a:pt x="33" y="73"/>
                  </a:lnTo>
                  <a:lnTo>
                    <a:pt x="28" y="73"/>
                  </a:lnTo>
                  <a:lnTo>
                    <a:pt x="23" y="73"/>
                  </a:lnTo>
                  <a:lnTo>
                    <a:pt x="18" y="73"/>
                  </a:lnTo>
                  <a:lnTo>
                    <a:pt x="13" y="73"/>
                  </a:lnTo>
                  <a:lnTo>
                    <a:pt x="9" y="72"/>
                  </a:lnTo>
                  <a:lnTo>
                    <a:pt x="4" y="72"/>
                  </a:lnTo>
                  <a:lnTo>
                    <a:pt x="0" y="7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4" name="Freeform 66"/>
            <p:cNvSpPr>
              <a:spLocks/>
            </p:cNvSpPr>
            <p:nvPr/>
          </p:nvSpPr>
          <p:spPr bwMode="auto">
            <a:xfrm>
              <a:off x="4556" y="2758"/>
              <a:ext cx="39" cy="95"/>
            </a:xfrm>
            <a:custGeom>
              <a:avLst/>
              <a:gdLst/>
              <a:ahLst/>
              <a:cxnLst>
                <a:cxn ang="0">
                  <a:pos x="35" y="0"/>
                </a:cxn>
                <a:cxn ang="0">
                  <a:pos x="36" y="6"/>
                </a:cxn>
                <a:cxn ang="0">
                  <a:pos x="37" y="10"/>
                </a:cxn>
                <a:cxn ang="0">
                  <a:pos x="38" y="14"/>
                </a:cxn>
                <a:cxn ang="0">
                  <a:pos x="38" y="17"/>
                </a:cxn>
                <a:cxn ang="0">
                  <a:pos x="38" y="20"/>
                </a:cxn>
                <a:cxn ang="0">
                  <a:pos x="38" y="24"/>
                </a:cxn>
                <a:cxn ang="0">
                  <a:pos x="38" y="27"/>
                </a:cxn>
                <a:cxn ang="0">
                  <a:pos x="38" y="30"/>
                </a:cxn>
                <a:cxn ang="0">
                  <a:pos x="38" y="34"/>
                </a:cxn>
                <a:cxn ang="0">
                  <a:pos x="37" y="37"/>
                </a:cxn>
                <a:cxn ang="0">
                  <a:pos x="36" y="40"/>
                </a:cxn>
                <a:cxn ang="0">
                  <a:pos x="36" y="43"/>
                </a:cxn>
                <a:cxn ang="0">
                  <a:pos x="35" y="46"/>
                </a:cxn>
                <a:cxn ang="0">
                  <a:pos x="34" y="49"/>
                </a:cxn>
                <a:cxn ang="0">
                  <a:pos x="33" y="52"/>
                </a:cxn>
                <a:cxn ang="0">
                  <a:pos x="32" y="55"/>
                </a:cxn>
                <a:cxn ang="0">
                  <a:pos x="31" y="58"/>
                </a:cxn>
                <a:cxn ang="0">
                  <a:pos x="29" y="61"/>
                </a:cxn>
                <a:cxn ang="0">
                  <a:pos x="28" y="64"/>
                </a:cxn>
                <a:cxn ang="0">
                  <a:pos x="26" y="66"/>
                </a:cxn>
                <a:cxn ang="0">
                  <a:pos x="24" y="69"/>
                </a:cxn>
                <a:cxn ang="0">
                  <a:pos x="22" y="72"/>
                </a:cxn>
                <a:cxn ang="0">
                  <a:pos x="20" y="74"/>
                </a:cxn>
                <a:cxn ang="0">
                  <a:pos x="18" y="77"/>
                </a:cxn>
                <a:cxn ang="0">
                  <a:pos x="16" y="80"/>
                </a:cxn>
                <a:cxn ang="0">
                  <a:pos x="13" y="82"/>
                </a:cxn>
                <a:cxn ang="0">
                  <a:pos x="11" y="84"/>
                </a:cxn>
                <a:cxn ang="0">
                  <a:pos x="8" y="87"/>
                </a:cxn>
                <a:cxn ang="0">
                  <a:pos x="5" y="89"/>
                </a:cxn>
                <a:cxn ang="0">
                  <a:pos x="2" y="92"/>
                </a:cxn>
                <a:cxn ang="0">
                  <a:pos x="0" y="94"/>
                </a:cxn>
              </a:cxnLst>
              <a:rect l="0" t="0" r="r" b="b"/>
              <a:pathLst>
                <a:path w="39" h="95">
                  <a:moveTo>
                    <a:pt x="35" y="0"/>
                  </a:moveTo>
                  <a:lnTo>
                    <a:pt x="36" y="6"/>
                  </a:lnTo>
                  <a:lnTo>
                    <a:pt x="37" y="10"/>
                  </a:lnTo>
                  <a:lnTo>
                    <a:pt x="38" y="14"/>
                  </a:lnTo>
                  <a:lnTo>
                    <a:pt x="38" y="17"/>
                  </a:lnTo>
                  <a:lnTo>
                    <a:pt x="38" y="20"/>
                  </a:lnTo>
                  <a:lnTo>
                    <a:pt x="38" y="24"/>
                  </a:lnTo>
                  <a:lnTo>
                    <a:pt x="38" y="27"/>
                  </a:lnTo>
                  <a:lnTo>
                    <a:pt x="38" y="30"/>
                  </a:lnTo>
                  <a:lnTo>
                    <a:pt x="38" y="34"/>
                  </a:lnTo>
                  <a:lnTo>
                    <a:pt x="37" y="37"/>
                  </a:lnTo>
                  <a:lnTo>
                    <a:pt x="36" y="40"/>
                  </a:lnTo>
                  <a:lnTo>
                    <a:pt x="36" y="43"/>
                  </a:lnTo>
                  <a:lnTo>
                    <a:pt x="35" y="46"/>
                  </a:lnTo>
                  <a:lnTo>
                    <a:pt x="34" y="49"/>
                  </a:lnTo>
                  <a:lnTo>
                    <a:pt x="33" y="52"/>
                  </a:lnTo>
                  <a:lnTo>
                    <a:pt x="32" y="55"/>
                  </a:lnTo>
                  <a:lnTo>
                    <a:pt x="31" y="58"/>
                  </a:lnTo>
                  <a:lnTo>
                    <a:pt x="29" y="61"/>
                  </a:lnTo>
                  <a:lnTo>
                    <a:pt x="28" y="64"/>
                  </a:lnTo>
                  <a:lnTo>
                    <a:pt x="26" y="66"/>
                  </a:lnTo>
                  <a:lnTo>
                    <a:pt x="24" y="69"/>
                  </a:lnTo>
                  <a:lnTo>
                    <a:pt x="22" y="72"/>
                  </a:lnTo>
                  <a:lnTo>
                    <a:pt x="20" y="74"/>
                  </a:lnTo>
                  <a:lnTo>
                    <a:pt x="18" y="77"/>
                  </a:lnTo>
                  <a:lnTo>
                    <a:pt x="16" y="80"/>
                  </a:lnTo>
                  <a:lnTo>
                    <a:pt x="13" y="82"/>
                  </a:lnTo>
                  <a:lnTo>
                    <a:pt x="11" y="84"/>
                  </a:lnTo>
                  <a:lnTo>
                    <a:pt x="8" y="87"/>
                  </a:lnTo>
                  <a:lnTo>
                    <a:pt x="5" y="89"/>
                  </a:lnTo>
                  <a:lnTo>
                    <a:pt x="2" y="92"/>
                  </a:lnTo>
                  <a:lnTo>
                    <a:pt x="0" y="9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5" name="Freeform 67"/>
            <p:cNvSpPr>
              <a:spLocks/>
            </p:cNvSpPr>
            <p:nvPr/>
          </p:nvSpPr>
          <p:spPr bwMode="auto">
            <a:xfrm>
              <a:off x="4567" y="2640"/>
              <a:ext cx="85" cy="108"/>
            </a:xfrm>
            <a:custGeom>
              <a:avLst/>
              <a:gdLst/>
              <a:ahLst/>
              <a:cxnLst>
                <a:cxn ang="0">
                  <a:pos x="21" y="0"/>
                </a:cxn>
                <a:cxn ang="0">
                  <a:pos x="37" y="8"/>
                </a:cxn>
                <a:cxn ang="0">
                  <a:pos x="44" y="12"/>
                </a:cxn>
                <a:cxn ang="0">
                  <a:pos x="50" y="16"/>
                </a:cxn>
                <a:cxn ang="0">
                  <a:pos x="56" y="20"/>
                </a:cxn>
                <a:cxn ang="0">
                  <a:pos x="61" y="24"/>
                </a:cxn>
                <a:cxn ang="0">
                  <a:pos x="66" y="28"/>
                </a:cxn>
                <a:cxn ang="0">
                  <a:pos x="70" y="32"/>
                </a:cxn>
                <a:cxn ang="0">
                  <a:pos x="74" y="36"/>
                </a:cxn>
                <a:cxn ang="0">
                  <a:pos x="77" y="40"/>
                </a:cxn>
                <a:cxn ang="0">
                  <a:pos x="79" y="43"/>
                </a:cxn>
                <a:cxn ang="0">
                  <a:pos x="81" y="47"/>
                </a:cxn>
                <a:cxn ang="0">
                  <a:pos x="83" y="50"/>
                </a:cxn>
                <a:cxn ang="0">
                  <a:pos x="83" y="54"/>
                </a:cxn>
                <a:cxn ang="0">
                  <a:pos x="84" y="57"/>
                </a:cxn>
                <a:cxn ang="0">
                  <a:pos x="83" y="61"/>
                </a:cxn>
                <a:cxn ang="0">
                  <a:pos x="83" y="64"/>
                </a:cxn>
                <a:cxn ang="0">
                  <a:pos x="81" y="67"/>
                </a:cxn>
                <a:cxn ang="0">
                  <a:pos x="79" y="70"/>
                </a:cxn>
                <a:cxn ang="0">
                  <a:pos x="76" y="74"/>
                </a:cxn>
                <a:cxn ang="0">
                  <a:pos x="73" y="77"/>
                </a:cxn>
                <a:cxn ang="0">
                  <a:pos x="69" y="80"/>
                </a:cxn>
                <a:cxn ang="0">
                  <a:pos x="65" y="83"/>
                </a:cxn>
                <a:cxn ang="0">
                  <a:pos x="60" y="86"/>
                </a:cxn>
                <a:cxn ang="0">
                  <a:pos x="55" y="88"/>
                </a:cxn>
                <a:cxn ang="0">
                  <a:pos x="49" y="91"/>
                </a:cxn>
                <a:cxn ang="0">
                  <a:pos x="42" y="94"/>
                </a:cxn>
                <a:cxn ang="0">
                  <a:pos x="35" y="97"/>
                </a:cxn>
                <a:cxn ang="0">
                  <a:pos x="27" y="99"/>
                </a:cxn>
                <a:cxn ang="0">
                  <a:pos x="19" y="102"/>
                </a:cxn>
                <a:cxn ang="0">
                  <a:pos x="9" y="104"/>
                </a:cxn>
                <a:cxn ang="0">
                  <a:pos x="0" y="107"/>
                </a:cxn>
              </a:cxnLst>
              <a:rect l="0" t="0" r="r" b="b"/>
              <a:pathLst>
                <a:path w="85" h="108">
                  <a:moveTo>
                    <a:pt x="21" y="0"/>
                  </a:moveTo>
                  <a:lnTo>
                    <a:pt x="37" y="8"/>
                  </a:lnTo>
                  <a:lnTo>
                    <a:pt x="44" y="12"/>
                  </a:lnTo>
                  <a:lnTo>
                    <a:pt x="50" y="16"/>
                  </a:lnTo>
                  <a:lnTo>
                    <a:pt x="56" y="20"/>
                  </a:lnTo>
                  <a:lnTo>
                    <a:pt x="61" y="24"/>
                  </a:lnTo>
                  <a:lnTo>
                    <a:pt x="66" y="28"/>
                  </a:lnTo>
                  <a:lnTo>
                    <a:pt x="70" y="32"/>
                  </a:lnTo>
                  <a:lnTo>
                    <a:pt x="74" y="36"/>
                  </a:lnTo>
                  <a:lnTo>
                    <a:pt x="77" y="40"/>
                  </a:lnTo>
                  <a:lnTo>
                    <a:pt x="79" y="43"/>
                  </a:lnTo>
                  <a:lnTo>
                    <a:pt x="81" y="47"/>
                  </a:lnTo>
                  <a:lnTo>
                    <a:pt x="83" y="50"/>
                  </a:lnTo>
                  <a:lnTo>
                    <a:pt x="83" y="54"/>
                  </a:lnTo>
                  <a:lnTo>
                    <a:pt x="84" y="57"/>
                  </a:lnTo>
                  <a:lnTo>
                    <a:pt x="83" y="61"/>
                  </a:lnTo>
                  <a:lnTo>
                    <a:pt x="83" y="64"/>
                  </a:lnTo>
                  <a:lnTo>
                    <a:pt x="81" y="67"/>
                  </a:lnTo>
                  <a:lnTo>
                    <a:pt x="79" y="70"/>
                  </a:lnTo>
                  <a:lnTo>
                    <a:pt x="76" y="74"/>
                  </a:lnTo>
                  <a:lnTo>
                    <a:pt x="73" y="77"/>
                  </a:lnTo>
                  <a:lnTo>
                    <a:pt x="69" y="80"/>
                  </a:lnTo>
                  <a:lnTo>
                    <a:pt x="65" y="83"/>
                  </a:lnTo>
                  <a:lnTo>
                    <a:pt x="60" y="86"/>
                  </a:lnTo>
                  <a:lnTo>
                    <a:pt x="55" y="88"/>
                  </a:lnTo>
                  <a:lnTo>
                    <a:pt x="49" y="91"/>
                  </a:lnTo>
                  <a:lnTo>
                    <a:pt x="42" y="94"/>
                  </a:lnTo>
                  <a:lnTo>
                    <a:pt x="35" y="97"/>
                  </a:lnTo>
                  <a:lnTo>
                    <a:pt x="27" y="99"/>
                  </a:lnTo>
                  <a:lnTo>
                    <a:pt x="19" y="102"/>
                  </a:lnTo>
                  <a:lnTo>
                    <a:pt x="9" y="104"/>
                  </a:lnTo>
                  <a:lnTo>
                    <a:pt x="0" y="10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6" name="Freeform 68"/>
            <p:cNvSpPr>
              <a:spLocks/>
            </p:cNvSpPr>
            <p:nvPr/>
          </p:nvSpPr>
          <p:spPr bwMode="auto">
            <a:xfrm>
              <a:off x="4626" y="2508"/>
              <a:ext cx="57" cy="133"/>
            </a:xfrm>
            <a:custGeom>
              <a:avLst/>
              <a:gdLst/>
              <a:ahLst/>
              <a:cxnLst>
                <a:cxn ang="0">
                  <a:pos x="0" y="2"/>
                </a:cxn>
                <a:cxn ang="0">
                  <a:pos x="14" y="0"/>
                </a:cxn>
                <a:cxn ang="0">
                  <a:pos x="20" y="0"/>
                </a:cxn>
                <a:cxn ang="0">
                  <a:pos x="25" y="1"/>
                </a:cxn>
                <a:cxn ang="0">
                  <a:pos x="30" y="4"/>
                </a:cxn>
                <a:cxn ang="0">
                  <a:pos x="35" y="6"/>
                </a:cxn>
                <a:cxn ang="0">
                  <a:pos x="39" y="10"/>
                </a:cxn>
                <a:cxn ang="0">
                  <a:pos x="43" y="14"/>
                </a:cxn>
                <a:cxn ang="0">
                  <a:pos x="46" y="19"/>
                </a:cxn>
                <a:cxn ang="0">
                  <a:pos x="48" y="24"/>
                </a:cxn>
                <a:cxn ang="0">
                  <a:pos x="51" y="30"/>
                </a:cxn>
                <a:cxn ang="0">
                  <a:pos x="52" y="36"/>
                </a:cxn>
                <a:cxn ang="0">
                  <a:pos x="54" y="42"/>
                </a:cxn>
                <a:cxn ang="0">
                  <a:pos x="55" y="48"/>
                </a:cxn>
                <a:cxn ang="0">
                  <a:pos x="55" y="55"/>
                </a:cxn>
                <a:cxn ang="0">
                  <a:pos x="56" y="62"/>
                </a:cxn>
                <a:cxn ang="0">
                  <a:pos x="55" y="69"/>
                </a:cxn>
                <a:cxn ang="0">
                  <a:pos x="54" y="76"/>
                </a:cxn>
                <a:cxn ang="0">
                  <a:pos x="53" y="82"/>
                </a:cxn>
                <a:cxn ang="0">
                  <a:pos x="51" y="89"/>
                </a:cxn>
                <a:cxn ang="0">
                  <a:pos x="49" y="95"/>
                </a:cxn>
                <a:cxn ang="0">
                  <a:pos x="47" y="101"/>
                </a:cxn>
                <a:cxn ang="0">
                  <a:pos x="44" y="107"/>
                </a:cxn>
                <a:cxn ang="0">
                  <a:pos x="40" y="112"/>
                </a:cxn>
                <a:cxn ang="0">
                  <a:pos x="37" y="117"/>
                </a:cxn>
                <a:cxn ang="0">
                  <a:pos x="33" y="121"/>
                </a:cxn>
                <a:cxn ang="0">
                  <a:pos x="28" y="125"/>
                </a:cxn>
                <a:cxn ang="0">
                  <a:pos x="24" y="128"/>
                </a:cxn>
                <a:cxn ang="0">
                  <a:pos x="18" y="130"/>
                </a:cxn>
                <a:cxn ang="0">
                  <a:pos x="12" y="131"/>
                </a:cxn>
                <a:cxn ang="0">
                  <a:pos x="6" y="132"/>
                </a:cxn>
                <a:cxn ang="0">
                  <a:pos x="0" y="132"/>
                </a:cxn>
              </a:cxnLst>
              <a:rect l="0" t="0" r="r" b="b"/>
              <a:pathLst>
                <a:path w="57" h="133">
                  <a:moveTo>
                    <a:pt x="0" y="2"/>
                  </a:moveTo>
                  <a:lnTo>
                    <a:pt x="14" y="0"/>
                  </a:lnTo>
                  <a:lnTo>
                    <a:pt x="20" y="0"/>
                  </a:lnTo>
                  <a:lnTo>
                    <a:pt x="25" y="1"/>
                  </a:lnTo>
                  <a:lnTo>
                    <a:pt x="30" y="4"/>
                  </a:lnTo>
                  <a:lnTo>
                    <a:pt x="35" y="6"/>
                  </a:lnTo>
                  <a:lnTo>
                    <a:pt x="39" y="10"/>
                  </a:lnTo>
                  <a:lnTo>
                    <a:pt x="43" y="14"/>
                  </a:lnTo>
                  <a:lnTo>
                    <a:pt x="46" y="19"/>
                  </a:lnTo>
                  <a:lnTo>
                    <a:pt x="48" y="24"/>
                  </a:lnTo>
                  <a:lnTo>
                    <a:pt x="51" y="30"/>
                  </a:lnTo>
                  <a:lnTo>
                    <a:pt x="52" y="36"/>
                  </a:lnTo>
                  <a:lnTo>
                    <a:pt x="54" y="42"/>
                  </a:lnTo>
                  <a:lnTo>
                    <a:pt x="55" y="48"/>
                  </a:lnTo>
                  <a:lnTo>
                    <a:pt x="55" y="55"/>
                  </a:lnTo>
                  <a:lnTo>
                    <a:pt x="56" y="62"/>
                  </a:lnTo>
                  <a:lnTo>
                    <a:pt x="55" y="69"/>
                  </a:lnTo>
                  <a:lnTo>
                    <a:pt x="54" y="76"/>
                  </a:lnTo>
                  <a:lnTo>
                    <a:pt x="53" y="82"/>
                  </a:lnTo>
                  <a:lnTo>
                    <a:pt x="51" y="89"/>
                  </a:lnTo>
                  <a:lnTo>
                    <a:pt x="49" y="95"/>
                  </a:lnTo>
                  <a:lnTo>
                    <a:pt x="47" y="101"/>
                  </a:lnTo>
                  <a:lnTo>
                    <a:pt x="44" y="107"/>
                  </a:lnTo>
                  <a:lnTo>
                    <a:pt x="40" y="112"/>
                  </a:lnTo>
                  <a:lnTo>
                    <a:pt x="37" y="117"/>
                  </a:lnTo>
                  <a:lnTo>
                    <a:pt x="33" y="121"/>
                  </a:lnTo>
                  <a:lnTo>
                    <a:pt x="28" y="125"/>
                  </a:lnTo>
                  <a:lnTo>
                    <a:pt x="24" y="128"/>
                  </a:lnTo>
                  <a:lnTo>
                    <a:pt x="18" y="130"/>
                  </a:lnTo>
                  <a:lnTo>
                    <a:pt x="12" y="131"/>
                  </a:lnTo>
                  <a:lnTo>
                    <a:pt x="6" y="132"/>
                  </a:lnTo>
                  <a:lnTo>
                    <a:pt x="0" y="13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7" name="Freeform 69"/>
            <p:cNvSpPr>
              <a:spLocks/>
            </p:cNvSpPr>
            <p:nvPr/>
          </p:nvSpPr>
          <p:spPr bwMode="auto">
            <a:xfrm>
              <a:off x="4544" y="2411"/>
              <a:ext cx="83" cy="53"/>
            </a:xfrm>
            <a:custGeom>
              <a:avLst/>
              <a:gdLst/>
              <a:ahLst/>
              <a:cxnLst>
                <a:cxn ang="0">
                  <a:pos x="0" y="5"/>
                </a:cxn>
                <a:cxn ang="0">
                  <a:pos x="7" y="2"/>
                </a:cxn>
                <a:cxn ang="0">
                  <a:pos x="11" y="1"/>
                </a:cxn>
                <a:cxn ang="0">
                  <a:pos x="14" y="1"/>
                </a:cxn>
                <a:cxn ang="0">
                  <a:pos x="18" y="1"/>
                </a:cxn>
                <a:cxn ang="0">
                  <a:pos x="22" y="0"/>
                </a:cxn>
                <a:cxn ang="0">
                  <a:pos x="25" y="0"/>
                </a:cxn>
                <a:cxn ang="0">
                  <a:pos x="28" y="0"/>
                </a:cxn>
                <a:cxn ang="0">
                  <a:pos x="32" y="1"/>
                </a:cxn>
                <a:cxn ang="0">
                  <a:pos x="34" y="1"/>
                </a:cxn>
                <a:cxn ang="0">
                  <a:pos x="38" y="1"/>
                </a:cxn>
                <a:cxn ang="0">
                  <a:pos x="40" y="2"/>
                </a:cxn>
                <a:cxn ang="0">
                  <a:pos x="44" y="3"/>
                </a:cxn>
                <a:cxn ang="0">
                  <a:pos x="46" y="4"/>
                </a:cxn>
                <a:cxn ang="0">
                  <a:pos x="49" y="5"/>
                </a:cxn>
                <a:cxn ang="0">
                  <a:pos x="52" y="7"/>
                </a:cxn>
                <a:cxn ang="0">
                  <a:pos x="54" y="8"/>
                </a:cxn>
                <a:cxn ang="0">
                  <a:pos x="56" y="10"/>
                </a:cxn>
                <a:cxn ang="0">
                  <a:pos x="59" y="12"/>
                </a:cxn>
                <a:cxn ang="0">
                  <a:pos x="61" y="14"/>
                </a:cxn>
                <a:cxn ang="0">
                  <a:pos x="64" y="16"/>
                </a:cxn>
                <a:cxn ang="0">
                  <a:pos x="66" y="19"/>
                </a:cxn>
                <a:cxn ang="0">
                  <a:pos x="68" y="21"/>
                </a:cxn>
                <a:cxn ang="0">
                  <a:pos x="70" y="24"/>
                </a:cxn>
                <a:cxn ang="0">
                  <a:pos x="72" y="27"/>
                </a:cxn>
                <a:cxn ang="0">
                  <a:pos x="73" y="30"/>
                </a:cxn>
                <a:cxn ang="0">
                  <a:pos x="75" y="33"/>
                </a:cxn>
                <a:cxn ang="0">
                  <a:pos x="76" y="37"/>
                </a:cxn>
                <a:cxn ang="0">
                  <a:pos x="78" y="40"/>
                </a:cxn>
                <a:cxn ang="0">
                  <a:pos x="80" y="44"/>
                </a:cxn>
                <a:cxn ang="0">
                  <a:pos x="81" y="47"/>
                </a:cxn>
                <a:cxn ang="0">
                  <a:pos x="82" y="52"/>
                </a:cxn>
              </a:cxnLst>
              <a:rect l="0" t="0" r="r" b="b"/>
              <a:pathLst>
                <a:path w="83" h="53">
                  <a:moveTo>
                    <a:pt x="0" y="5"/>
                  </a:moveTo>
                  <a:lnTo>
                    <a:pt x="7" y="2"/>
                  </a:lnTo>
                  <a:lnTo>
                    <a:pt x="11" y="1"/>
                  </a:lnTo>
                  <a:lnTo>
                    <a:pt x="14" y="1"/>
                  </a:lnTo>
                  <a:lnTo>
                    <a:pt x="18" y="1"/>
                  </a:lnTo>
                  <a:lnTo>
                    <a:pt x="22" y="0"/>
                  </a:lnTo>
                  <a:lnTo>
                    <a:pt x="25" y="0"/>
                  </a:lnTo>
                  <a:lnTo>
                    <a:pt x="28" y="0"/>
                  </a:lnTo>
                  <a:lnTo>
                    <a:pt x="32" y="1"/>
                  </a:lnTo>
                  <a:lnTo>
                    <a:pt x="34" y="1"/>
                  </a:lnTo>
                  <a:lnTo>
                    <a:pt x="38" y="1"/>
                  </a:lnTo>
                  <a:lnTo>
                    <a:pt x="40" y="2"/>
                  </a:lnTo>
                  <a:lnTo>
                    <a:pt x="44" y="3"/>
                  </a:lnTo>
                  <a:lnTo>
                    <a:pt x="46" y="4"/>
                  </a:lnTo>
                  <a:lnTo>
                    <a:pt x="49" y="5"/>
                  </a:lnTo>
                  <a:lnTo>
                    <a:pt x="52" y="7"/>
                  </a:lnTo>
                  <a:lnTo>
                    <a:pt x="54" y="8"/>
                  </a:lnTo>
                  <a:lnTo>
                    <a:pt x="56" y="10"/>
                  </a:lnTo>
                  <a:lnTo>
                    <a:pt x="59" y="12"/>
                  </a:lnTo>
                  <a:lnTo>
                    <a:pt x="61" y="14"/>
                  </a:lnTo>
                  <a:lnTo>
                    <a:pt x="64" y="16"/>
                  </a:lnTo>
                  <a:lnTo>
                    <a:pt x="66" y="19"/>
                  </a:lnTo>
                  <a:lnTo>
                    <a:pt x="68" y="21"/>
                  </a:lnTo>
                  <a:lnTo>
                    <a:pt x="70" y="24"/>
                  </a:lnTo>
                  <a:lnTo>
                    <a:pt x="72" y="27"/>
                  </a:lnTo>
                  <a:lnTo>
                    <a:pt x="73" y="30"/>
                  </a:lnTo>
                  <a:lnTo>
                    <a:pt x="75" y="33"/>
                  </a:lnTo>
                  <a:lnTo>
                    <a:pt x="76" y="37"/>
                  </a:lnTo>
                  <a:lnTo>
                    <a:pt x="78" y="40"/>
                  </a:lnTo>
                  <a:lnTo>
                    <a:pt x="80" y="44"/>
                  </a:lnTo>
                  <a:lnTo>
                    <a:pt x="81" y="47"/>
                  </a:lnTo>
                  <a:lnTo>
                    <a:pt x="82" y="5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8" name="Freeform 70"/>
            <p:cNvSpPr>
              <a:spLocks/>
            </p:cNvSpPr>
            <p:nvPr/>
          </p:nvSpPr>
          <p:spPr bwMode="auto">
            <a:xfrm>
              <a:off x="4568" y="2410"/>
              <a:ext cx="60" cy="54"/>
            </a:xfrm>
            <a:custGeom>
              <a:avLst/>
              <a:gdLst/>
              <a:ahLst/>
              <a:cxnLst>
                <a:cxn ang="0">
                  <a:pos x="0" y="6"/>
                </a:cxn>
                <a:cxn ang="0">
                  <a:pos x="7" y="3"/>
                </a:cxn>
                <a:cxn ang="0">
                  <a:pos x="11" y="2"/>
                </a:cxn>
                <a:cxn ang="0">
                  <a:pos x="15" y="1"/>
                </a:cxn>
                <a:cxn ang="0">
                  <a:pos x="18" y="0"/>
                </a:cxn>
                <a:cxn ang="0">
                  <a:pos x="22" y="0"/>
                </a:cxn>
                <a:cxn ang="0">
                  <a:pos x="25" y="0"/>
                </a:cxn>
                <a:cxn ang="0">
                  <a:pos x="28" y="0"/>
                </a:cxn>
                <a:cxn ang="0">
                  <a:pos x="31" y="0"/>
                </a:cxn>
                <a:cxn ang="0">
                  <a:pos x="34" y="0"/>
                </a:cxn>
                <a:cxn ang="0">
                  <a:pos x="36" y="1"/>
                </a:cxn>
                <a:cxn ang="0">
                  <a:pos x="38" y="1"/>
                </a:cxn>
                <a:cxn ang="0">
                  <a:pos x="41" y="2"/>
                </a:cxn>
                <a:cxn ang="0">
                  <a:pos x="43" y="3"/>
                </a:cxn>
                <a:cxn ang="0">
                  <a:pos x="45" y="4"/>
                </a:cxn>
                <a:cxn ang="0">
                  <a:pos x="47" y="6"/>
                </a:cxn>
                <a:cxn ang="0">
                  <a:pos x="49" y="7"/>
                </a:cxn>
                <a:cxn ang="0">
                  <a:pos x="50" y="9"/>
                </a:cxn>
                <a:cxn ang="0">
                  <a:pos x="52" y="11"/>
                </a:cxn>
                <a:cxn ang="0">
                  <a:pos x="53" y="13"/>
                </a:cxn>
                <a:cxn ang="0">
                  <a:pos x="54" y="15"/>
                </a:cxn>
                <a:cxn ang="0">
                  <a:pos x="56" y="18"/>
                </a:cxn>
                <a:cxn ang="0">
                  <a:pos x="56" y="20"/>
                </a:cxn>
                <a:cxn ang="0">
                  <a:pos x="57" y="23"/>
                </a:cxn>
                <a:cxn ang="0">
                  <a:pos x="58" y="26"/>
                </a:cxn>
                <a:cxn ang="0">
                  <a:pos x="58" y="30"/>
                </a:cxn>
                <a:cxn ang="0">
                  <a:pos x="59" y="33"/>
                </a:cxn>
                <a:cxn ang="0">
                  <a:pos x="59" y="36"/>
                </a:cxn>
                <a:cxn ang="0">
                  <a:pos x="59" y="40"/>
                </a:cxn>
                <a:cxn ang="0">
                  <a:pos x="59" y="44"/>
                </a:cxn>
                <a:cxn ang="0">
                  <a:pos x="58" y="48"/>
                </a:cxn>
                <a:cxn ang="0">
                  <a:pos x="58" y="53"/>
                </a:cxn>
              </a:cxnLst>
              <a:rect l="0" t="0" r="r" b="b"/>
              <a:pathLst>
                <a:path w="60" h="54">
                  <a:moveTo>
                    <a:pt x="0" y="6"/>
                  </a:moveTo>
                  <a:lnTo>
                    <a:pt x="7" y="3"/>
                  </a:lnTo>
                  <a:lnTo>
                    <a:pt x="11" y="2"/>
                  </a:lnTo>
                  <a:lnTo>
                    <a:pt x="15" y="1"/>
                  </a:lnTo>
                  <a:lnTo>
                    <a:pt x="18" y="0"/>
                  </a:lnTo>
                  <a:lnTo>
                    <a:pt x="22" y="0"/>
                  </a:lnTo>
                  <a:lnTo>
                    <a:pt x="25" y="0"/>
                  </a:lnTo>
                  <a:lnTo>
                    <a:pt x="28" y="0"/>
                  </a:lnTo>
                  <a:lnTo>
                    <a:pt x="31" y="0"/>
                  </a:lnTo>
                  <a:lnTo>
                    <a:pt x="34" y="0"/>
                  </a:lnTo>
                  <a:lnTo>
                    <a:pt x="36" y="1"/>
                  </a:lnTo>
                  <a:lnTo>
                    <a:pt x="38" y="1"/>
                  </a:lnTo>
                  <a:lnTo>
                    <a:pt x="41" y="2"/>
                  </a:lnTo>
                  <a:lnTo>
                    <a:pt x="43" y="3"/>
                  </a:lnTo>
                  <a:lnTo>
                    <a:pt x="45" y="4"/>
                  </a:lnTo>
                  <a:lnTo>
                    <a:pt x="47" y="6"/>
                  </a:lnTo>
                  <a:lnTo>
                    <a:pt x="49" y="7"/>
                  </a:lnTo>
                  <a:lnTo>
                    <a:pt x="50" y="9"/>
                  </a:lnTo>
                  <a:lnTo>
                    <a:pt x="52" y="11"/>
                  </a:lnTo>
                  <a:lnTo>
                    <a:pt x="53" y="13"/>
                  </a:lnTo>
                  <a:lnTo>
                    <a:pt x="54" y="15"/>
                  </a:lnTo>
                  <a:lnTo>
                    <a:pt x="56" y="18"/>
                  </a:lnTo>
                  <a:lnTo>
                    <a:pt x="56" y="20"/>
                  </a:lnTo>
                  <a:lnTo>
                    <a:pt x="57" y="23"/>
                  </a:lnTo>
                  <a:lnTo>
                    <a:pt x="58" y="26"/>
                  </a:lnTo>
                  <a:lnTo>
                    <a:pt x="58" y="30"/>
                  </a:lnTo>
                  <a:lnTo>
                    <a:pt x="59" y="33"/>
                  </a:lnTo>
                  <a:lnTo>
                    <a:pt x="59" y="36"/>
                  </a:lnTo>
                  <a:lnTo>
                    <a:pt x="59" y="40"/>
                  </a:lnTo>
                  <a:lnTo>
                    <a:pt x="59" y="44"/>
                  </a:lnTo>
                  <a:lnTo>
                    <a:pt x="58" y="48"/>
                  </a:lnTo>
                  <a:lnTo>
                    <a:pt x="58" y="53"/>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79" name="Freeform 71"/>
            <p:cNvSpPr>
              <a:spLocks/>
            </p:cNvSpPr>
            <p:nvPr/>
          </p:nvSpPr>
          <p:spPr bwMode="auto">
            <a:xfrm>
              <a:off x="4626" y="2510"/>
              <a:ext cx="49" cy="95"/>
            </a:xfrm>
            <a:custGeom>
              <a:avLst/>
              <a:gdLst/>
              <a:ahLst/>
              <a:cxnLst>
                <a:cxn ang="0">
                  <a:pos x="0" y="0"/>
                </a:cxn>
                <a:cxn ang="0">
                  <a:pos x="6" y="4"/>
                </a:cxn>
                <a:cxn ang="0">
                  <a:pos x="8" y="7"/>
                </a:cxn>
                <a:cxn ang="0">
                  <a:pos x="10" y="10"/>
                </a:cxn>
                <a:cxn ang="0">
                  <a:pos x="13" y="12"/>
                </a:cxn>
                <a:cxn ang="0">
                  <a:pos x="15" y="15"/>
                </a:cxn>
                <a:cxn ang="0">
                  <a:pos x="17" y="17"/>
                </a:cxn>
                <a:cxn ang="0">
                  <a:pos x="19" y="20"/>
                </a:cxn>
                <a:cxn ang="0">
                  <a:pos x="22" y="22"/>
                </a:cxn>
                <a:cxn ang="0">
                  <a:pos x="24" y="25"/>
                </a:cxn>
                <a:cxn ang="0">
                  <a:pos x="25" y="28"/>
                </a:cxn>
                <a:cxn ang="0">
                  <a:pos x="27" y="31"/>
                </a:cxn>
                <a:cxn ang="0">
                  <a:pos x="29" y="34"/>
                </a:cxn>
                <a:cxn ang="0">
                  <a:pos x="31" y="36"/>
                </a:cxn>
                <a:cxn ang="0">
                  <a:pos x="32" y="40"/>
                </a:cxn>
                <a:cxn ang="0">
                  <a:pos x="34" y="42"/>
                </a:cxn>
                <a:cxn ang="0">
                  <a:pos x="35" y="45"/>
                </a:cxn>
                <a:cxn ang="0">
                  <a:pos x="36" y="48"/>
                </a:cxn>
                <a:cxn ang="0">
                  <a:pos x="38" y="51"/>
                </a:cxn>
                <a:cxn ang="0">
                  <a:pos x="39" y="54"/>
                </a:cxn>
                <a:cxn ang="0">
                  <a:pos x="40" y="58"/>
                </a:cxn>
                <a:cxn ang="0">
                  <a:pos x="41" y="61"/>
                </a:cxn>
                <a:cxn ang="0">
                  <a:pos x="42" y="64"/>
                </a:cxn>
                <a:cxn ang="0">
                  <a:pos x="43" y="67"/>
                </a:cxn>
                <a:cxn ang="0">
                  <a:pos x="44" y="70"/>
                </a:cxn>
                <a:cxn ang="0">
                  <a:pos x="45" y="74"/>
                </a:cxn>
                <a:cxn ang="0">
                  <a:pos x="46" y="77"/>
                </a:cxn>
                <a:cxn ang="0">
                  <a:pos x="46" y="80"/>
                </a:cxn>
                <a:cxn ang="0">
                  <a:pos x="47" y="84"/>
                </a:cxn>
                <a:cxn ang="0">
                  <a:pos x="47" y="87"/>
                </a:cxn>
                <a:cxn ang="0">
                  <a:pos x="48" y="91"/>
                </a:cxn>
                <a:cxn ang="0">
                  <a:pos x="48" y="94"/>
                </a:cxn>
              </a:cxnLst>
              <a:rect l="0" t="0" r="r" b="b"/>
              <a:pathLst>
                <a:path w="49" h="95">
                  <a:moveTo>
                    <a:pt x="0" y="0"/>
                  </a:moveTo>
                  <a:lnTo>
                    <a:pt x="6" y="4"/>
                  </a:lnTo>
                  <a:lnTo>
                    <a:pt x="8" y="7"/>
                  </a:lnTo>
                  <a:lnTo>
                    <a:pt x="10" y="10"/>
                  </a:lnTo>
                  <a:lnTo>
                    <a:pt x="13" y="12"/>
                  </a:lnTo>
                  <a:lnTo>
                    <a:pt x="15" y="15"/>
                  </a:lnTo>
                  <a:lnTo>
                    <a:pt x="17" y="17"/>
                  </a:lnTo>
                  <a:lnTo>
                    <a:pt x="19" y="20"/>
                  </a:lnTo>
                  <a:lnTo>
                    <a:pt x="22" y="22"/>
                  </a:lnTo>
                  <a:lnTo>
                    <a:pt x="24" y="25"/>
                  </a:lnTo>
                  <a:lnTo>
                    <a:pt x="25" y="28"/>
                  </a:lnTo>
                  <a:lnTo>
                    <a:pt x="27" y="31"/>
                  </a:lnTo>
                  <a:lnTo>
                    <a:pt x="29" y="34"/>
                  </a:lnTo>
                  <a:lnTo>
                    <a:pt x="31" y="36"/>
                  </a:lnTo>
                  <a:lnTo>
                    <a:pt x="32" y="40"/>
                  </a:lnTo>
                  <a:lnTo>
                    <a:pt x="34" y="42"/>
                  </a:lnTo>
                  <a:lnTo>
                    <a:pt x="35" y="45"/>
                  </a:lnTo>
                  <a:lnTo>
                    <a:pt x="36" y="48"/>
                  </a:lnTo>
                  <a:lnTo>
                    <a:pt x="38" y="51"/>
                  </a:lnTo>
                  <a:lnTo>
                    <a:pt x="39" y="54"/>
                  </a:lnTo>
                  <a:lnTo>
                    <a:pt x="40" y="58"/>
                  </a:lnTo>
                  <a:lnTo>
                    <a:pt x="41" y="61"/>
                  </a:lnTo>
                  <a:lnTo>
                    <a:pt x="42" y="64"/>
                  </a:lnTo>
                  <a:lnTo>
                    <a:pt x="43" y="67"/>
                  </a:lnTo>
                  <a:lnTo>
                    <a:pt x="44" y="70"/>
                  </a:lnTo>
                  <a:lnTo>
                    <a:pt x="45" y="74"/>
                  </a:lnTo>
                  <a:lnTo>
                    <a:pt x="46" y="77"/>
                  </a:lnTo>
                  <a:lnTo>
                    <a:pt x="46" y="80"/>
                  </a:lnTo>
                  <a:lnTo>
                    <a:pt x="47" y="84"/>
                  </a:lnTo>
                  <a:lnTo>
                    <a:pt x="47" y="87"/>
                  </a:lnTo>
                  <a:lnTo>
                    <a:pt x="48" y="91"/>
                  </a:lnTo>
                  <a:lnTo>
                    <a:pt x="48" y="9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0" name="Freeform 72"/>
            <p:cNvSpPr>
              <a:spLocks/>
            </p:cNvSpPr>
            <p:nvPr/>
          </p:nvSpPr>
          <p:spPr bwMode="auto">
            <a:xfrm>
              <a:off x="3112" y="3135"/>
              <a:ext cx="569" cy="237"/>
            </a:xfrm>
            <a:custGeom>
              <a:avLst/>
              <a:gdLst/>
              <a:ahLst/>
              <a:cxnLst>
                <a:cxn ang="0">
                  <a:pos x="0" y="0"/>
                </a:cxn>
                <a:cxn ang="0">
                  <a:pos x="11" y="37"/>
                </a:cxn>
                <a:cxn ang="0">
                  <a:pos x="20" y="53"/>
                </a:cxn>
                <a:cxn ang="0">
                  <a:pos x="30" y="67"/>
                </a:cxn>
                <a:cxn ang="0">
                  <a:pos x="42" y="80"/>
                </a:cxn>
                <a:cxn ang="0">
                  <a:pos x="56" y="92"/>
                </a:cxn>
                <a:cxn ang="0">
                  <a:pos x="71" y="102"/>
                </a:cxn>
                <a:cxn ang="0">
                  <a:pos x="87" y="111"/>
                </a:cxn>
                <a:cxn ang="0">
                  <a:pos x="105" y="119"/>
                </a:cxn>
                <a:cxn ang="0">
                  <a:pos x="124" y="127"/>
                </a:cxn>
                <a:cxn ang="0">
                  <a:pos x="143" y="133"/>
                </a:cxn>
                <a:cxn ang="0">
                  <a:pos x="164" y="139"/>
                </a:cxn>
                <a:cxn ang="0">
                  <a:pos x="185" y="143"/>
                </a:cxn>
                <a:cxn ang="0">
                  <a:pos x="206" y="148"/>
                </a:cxn>
                <a:cxn ang="0">
                  <a:pos x="229" y="151"/>
                </a:cxn>
                <a:cxn ang="0">
                  <a:pos x="252" y="155"/>
                </a:cxn>
                <a:cxn ang="0">
                  <a:pos x="274" y="158"/>
                </a:cxn>
                <a:cxn ang="0">
                  <a:pos x="297" y="161"/>
                </a:cxn>
                <a:cxn ang="0">
                  <a:pos x="320" y="164"/>
                </a:cxn>
                <a:cxn ang="0">
                  <a:pos x="343" y="167"/>
                </a:cxn>
                <a:cxn ang="0">
                  <a:pos x="366" y="170"/>
                </a:cxn>
                <a:cxn ang="0">
                  <a:pos x="388" y="173"/>
                </a:cxn>
                <a:cxn ang="0">
                  <a:pos x="410" y="176"/>
                </a:cxn>
                <a:cxn ang="0">
                  <a:pos x="432" y="180"/>
                </a:cxn>
                <a:cxn ang="0">
                  <a:pos x="452" y="184"/>
                </a:cxn>
                <a:cxn ang="0">
                  <a:pos x="472" y="189"/>
                </a:cxn>
                <a:cxn ang="0">
                  <a:pos x="491" y="195"/>
                </a:cxn>
                <a:cxn ang="0">
                  <a:pos x="509" y="201"/>
                </a:cxn>
                <a:cxn ang="0">
                  <a:pos x="526" y="208"/>
                </a:cxn>
                <a:cxn ang="0">
                  <a:pos x="541" y="217"/>
                </a:cxn>
                <a:cxn ang="0">
                  <a:pos x="555" y="226"/>
                </a:cxn>
                <a:cxn ang="0">
                  <a:pos x="568" y="236"/>
                </a:cxn>
              </a:cxnLst>
              <a:rect l="0" t="0" r="r" b="b"/>
              <a:pathLst>
                <a:path w="569" h="237">
                  <a:moveTo>
                    <a:pt x="0" y="0"/>
                  </a:moveTo>
                  <a:lnTo>
                    <a:pt x="11" y="37"/>
                  </a:lnTo>
                  <a:lnTo>
                    <a:pt x="20" y="53"/>
                  </a:lnTo>
                  <a:lnTo>
                    <a:pt x="30" y="67"/>
                  </a:lnTo>
                  <a:lnTo>
                    <a:pt x="42" y="80"/>
                  </a:lnTo>
                  <a:lnTo>
                    <a:pt x="56" y="92"/>
                  </a:lnTo>
                  <a:lnTo>
                    <a:pt x="71" y="102"/>
                  </a:lnTo>
                  <a:lnTo>
                    <a:pt x="87" y="111"/>
                  </a:lnTo>
                  <a:lnTo>
                    <a:pt x="105" y="119"/>
                  </a:lnTo>
                  <a:lnTo>
                    <a:pt x="124" y="127"/>
                  </a:lnTo>
                  <a:lnTo>
                    <a:pt x="143" y="133"/>
                  </a:lnTo>
                  <a:lnTo>
                    <a:pt x="164" y="139"/>
                  </a:lnTo>
                  <a:lnTo>
                    <a:pt x="185" y="143"/>
                  </a:lnTo>
                  <a:lnTo>
                    <a:pt x="206" y="148"/>
                  </a:lnTo>
                  <a:lnTo>
                    <a:pt x="229" y="151"/>
                  </a:lnTo>
                  <a:lnTo>
                    <a:pt x="252" y="155"/>
                  </a:lnTo>
                  <a:lnTo>
                    <a:pt x="274" y="158"/>
                  </a:lnTo>
                  <a:lnTo>
                    <a:pt x="297" y="161"/>
                  </a:lnTo>
                  <a:lnTo>
                    <a:pt x="320" y="164"/>
                  </a:lnTo>
                  <a:lnTo>
                    <a:pt x="343" y="167"/>
                  </a:lnTo>
                  <a:lnTo>
                    <a:pt x="366" y="170"/>
                  </a:lnTo>
                  <a:lnTo>
                    <a:pt x="388" y="173"/>
                  </a:lnTo>
                  <a:lnTo>
                    <a:pt x="410" y="176"/>
                  </a:lnTo>
                  <a:lnTo>
                    <a:pt x="432" y="180"/>
                  </a:lnTo>
                  <a:lnTo>
                    <a:pt x="452" y="184"/>
                  </a:lnTo>
                  <a:lnTo>
                    <a:pt x="472" y="189"/>
                  </a:lnTo>
                  <a:lnTo>
                    <a:pt x="491" y="195"/>
                  </a:lnTo>
                  <a:lnTo>
                    <a:pt x="509" y="201"/>
                  </a:lnTo>
                  <a:lnTo>
                    <a:pt x="526" y="208"/>
                  </a:lnTo>
                  <a:lnTo>
                    <a:pt x="541" y="217"/>
                  </a:lnTo>
                  <a:lnTo>
                    <a:pt x="555" y="226"/>
                  </a:lnTo>
                  <a:lnTo>
                    <a:pt x="568" y="23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1" name="Freeform 73"/>
            <p:cNvSpPr>
              <a:spLocks/>
            </p:cNvSpPr>
            <p:nvPr/>
          </p:nvSpPr>
          <p:spPr bwMode="auto">
            <a:xfrm>
              <a:off x="3668" y="3359"/>
              <a:ext cx="486" cy="450"/>
            </a:xfrm>
            <a:custGeom>
              <a:avLst/>
              <a:gdLst/>
              <a:ahLst/>
              <a:cxnLst>
                <a:cxn ang="0">
                  <a:pos x="0" y="0"/>
                </a:cxn>
                <a:cxn ang="0">
                  <a:pos x="27" y="27"/>
                </a:cxn>
                <a:cxn ang="0">
                  <a:pos x="42" y="40"/>
                </a:cxn>
                <a:cxn ang="0">
                  <a:pos x="56" y="53"/>
                </a:cxn>
                <a:cxn ang="0">
                  <a:pos x="72" y="66"/>
                </a:cxn>
                <a:cxn ang="0">
                  <a:pos x="88" y="79"/>
                </a:cxn>
                <a:cxn ang="0">
                  <a:pos x="104" y="91"/>
                </a:cxn>
                <a:cxn ang="0">
                  <a:pos x="120" y="104"/>
                </a:cxn>
                <a:cxn ang="0">
                  <a:pos x="137" y="116"/>
                </a:cxn>
                <a:cxn ang="0">
                  <a:pos x="154" y="129"/>
                </a:cxn>
                <a:cxn ang="0">
                  <a:pos x="171" y="141"/>
                </a:cxn>
                <a:cxn ang="0">
                  <a:pos x="188" y="154"/>
                </a:cxn>
                <a:cxn ang="0">
                  <a:pos x="206" y="166"/>
                </a:cxn>
                <a:cxn ang="0">
                  <a:pos x="223" y="179"/>
                </a:cxn>
                <a:cxn ang="0">
                  <a:pos x="240" y="192"/>
                </a:cxn>
                <a:cxn ang="0">
                  <a:pos x="258" y="205"/>
                </a:cxn>
                <a:cxn ang="0">
                  <a:pos x="275" y="218"/>
                </a:cxn>
                <a:cxn ang="0">
                  <a:pos x="292" y="231"/>
                </a:cxn>
                <a:cxn ang="0">
                  <a:pos x="308" y="244"/>
                </a:cxn>
                <a:cxn ang="0">
                  <a:pos x="325" y="258"/>
                </a:cxn>
                <a:cxn ang="0">
                  <a:pos x="341" y="272"/>
                </a:cxn>
                <a:cxn ang="0">
                  <a:pos x="357" y="286"/>
                </a:cxn>
                <a:cxn ang="0">
                  <a:pos x="372" y="301"/>
                </a:cxn>
                <a:cxn ang="0">
                  <a:pos x="387" y="315"/>
                </a:cxn>
                <a:cxn ang="0">
                  <a:pos x="402" y="331"/>
                </a:cxn>
                <a:cxn ang="0">
                  <a:pos x="416" y="346"/>
                </a:cxn>
                <a:cxn ang="0">
                  <a:pos x="429" y="362"/>
                </a:cxn>
                <a:cxn ang="0">
                  <a:pos x="442" y="378"/>
                </a:cxn>
                <a:cxn ang="0">
                  <a:pos x="454" y="395"/>
                </a:cxn>
                <a:cxn ang="0">
                  <a:pos x="465" y="412"/>
                </a:cxn>
                <a:cxn ang="0">
                  <a:pos x="475" y="430"/>
                </a:cxn>
                <a:cxn ang="0">
                  <a:pos x="485" y="449"/>
                </a:cxn>
              </a:cxnLst>
              <a:rect l="0" t="0" r="r" b="b"/>
              <a:pathLst>
                <a:path w="486" h="450">
                  <a:moveTo>
                    <a:pt x="0" y="0"/>
                  </a:moveTo>
                  <a:lnTo>
                    <a:pt x="27" y="27"/>
                  </a:lnTo>
                  <a:lnTo>
                    <a:pt x="42" y="40"/>
                  </a:lnTo>
                  <a:lnTo>
                    <a:pt x="56" y="53"/>
                  </a:lnTo>
                  <a:lnTo>
                    <a:pt x="72" y="66"/>
                  </a:lnTo>
                  <a:lnTo>
                    <a:pt x="88" y="79"/>
                  </a:lnTo>
                  <a:lnTo>
                    <a:pt x="104" y="91"/>
                  </a:lnTo>
                  <a:lnTo>
                    <a:pt x="120" y="104"/>
                  </a:lnTo>
                  <a:lnTo>
                    <a:pt x="137" y="116"/>
                  </a:lnTo>
                  <a:lnTo>
                    <a:pt x="154" y="129"/>
                  </a:lnTo>
                  <a:lnTo>
                    <a:pt x="171" y="141"/>
                  </a:lnTo>
                  <a:lnTo>
                    <a:pt x="188" y="154"/>
                  </a:lnTo>
                  <a:lnTo>
                    <a:pt x="206" y="166"/>
                  </a:lnTo>
                  <a:lnTo>
                    <a:pt x="223" y="179"/>
                  </a:lnTo>
                  <a:lnTo>
                    <a:pt x="240" y="192"/>
                  </a:lnTo>
                  <a:lnTo>
                    <a:pt x="258" y="205"/>
                  </a:lnTo>
                  <a:lnTo>
                    <a:pt x="275" y="218"/>
                  </a:lnTo>
                  <a:lnTo>
                    <a:pt x="292" y="231"/>
                  </a:lnTo>
                  <a:lnTo>
                    <a:pt x="308" y="244"/>
                  </a:lnTo>
                  <a:lnTo>
                    <a:pt x="325" y="258"/>
                  </a:lnTo>
                  <a:lnTo>
                    <a:pt x="341" y="272"/>
                  </a:lnTo>
                  <a:lnTo>
                    <a:pt x="357" y="286"/>
                  </a:lnTo>
                  <a:lnTo>
                    <a:pt x="372" y="301"/>
                  </a:lnTo>
                  <a:lnTo>
                    <a:pt x="387" y="315"/>
                  </a:lnTo>
                  <a:lnTo>
                    <a:pt x="402" y="331"/>
                  </a:lnTo>
                  <a:lnTo>
                    <a:pt x="416" y="346"/>
                  </a:lnTo>
                  <a:lnTo>
                    <a:pt x="429" y="362"/>
                  </a:lnTo>
                  <a:lnTo>
                    <a:pt x="442" y="378"/>
                  </a:lnTo>
                  <a:lnTo>
                    <a:pt x="454" y="395"/>
                  </a:lnTo>
                  <a:lnTo>
                    <a:pt x="465" y="412"/>
                  </a:lnTo>
                  <a:lnTo>
                    <a:pt x="475" y="430"/>
                  </a:lnTo>
                  <a:lnTo>
                    <a:pt x="485" y="449"/>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2" name="Line 74"/>
            <p:cNvSpPr>
              <a:spLocks noChangeShapeType="1"/>
            </p:cNvSpPr>
            <p:nvPr/>
          </p:nvSpPr>
          <p:spPr bwMode="auto">
            <a:xfrm>
              <a:off x="4011" y="3194"/>
              <a:ext cx="0" cy="48"/>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283" name="Freeform 75"/>
            <p:cNvSpPr>
              <a:spLocks/>
            </p:cNvSpPr>
            <p:nvPr/>
          </p:nvSpPr>
          <p:spPr bwMode="auto">
            <a:xfrm>
              <a:off x="1203" y="936"/>
              <a:ext cx="260" cy="205"/>
            </a:xfrm>
            <a:custGeom>
              <a:avLst/>
              <a:gdLst/>
              <a:ahLst/>
              <a:cxnLst>
                <a:cxn ang="0">
                  <a:pos x="257" y="50"/>
                </a:cxn>
                <a:cxn ang="0">
                  <a:pos x="252" y="49"/>
                </a:cxn>
                <a:cxn ang="0">
                  <a:pos x="245" y="47"/>
                </a:cxn>
                <a:cxn ang="0">
                  <a:pos x="235" y="44"/>
                </a:cxn>
                <a:cxn ang="0">
                  <a:pos x="223" y="40"/>
                </a:cxn>
                <a:cxn ang="0">
                  <a:pos x="209" y="36"/>
                </a:cxn>
                <a:cxn ang="0">
                  <a:pos x="195" y="30"/>
                </a:cxn>
                <a:cxn ang="0">
                  <a:pos x="181" y="25"/>
                </a:cxn>
                <a:cxn ang="0">
                  <a:pos x="170" y="20"/>
                </a:cxn>
                <a:cxn ang="0">
                  <a:pos x="164" y="15"/>
                </a:cxn>
                <a:cxn ang="0">
                  <a:pos x="158" y="10"/>
                </a:cxn>
                <a:cxn ang="0">
                  <a:pos x="153" y="6"/>
                </a:cxn>
                <a:cxn ang="0">
                  <a:pos x="148" y="3"/>
                </a:cxn>
                <a:cxn ang="0">
                  <a:pos x="142" y="0"/>
                </a:cxn>
                <a:cxn ang="0">
                  <a:pos x="135" y="0"/>
                </a:cxn>
                <a:cxn ang="0">
                  <a:pos x="119" y="1"/>
                </a:cxn>
                <a:cxn ang="0">
                  <a:pos x="101" y="4"/>
                </a:cxn>
                <a:cxn ang="0">
                  <a:pos x="86" y="9"/>
                </a:cxn>
                <a:cxn ang="0">
                  <a:pos x="73" y="16"/>
                </a:cxn>
                <a:cxn ang="0">
                  <a:pos x="61" y="25"/>
                </a:cxn>
                <a:cxn ang="0">
                  <a:pos x="50" y="37"/>
                </a:cxn>
                <a:cxn ang="0">
                  <a:pos x="40" y="50"/>
                </a:cxn>
                <a:cxn ang="0">
                  <a:pos x="30" y="67"/>
                </a:cxn>
                <a:cxn ang="0">
                  <a:pos x="23" y="82"/>
                </a:cxn>
                <a:cxn ang="0">
                  <a:pos x="21" y="88"/>
                </a:cxn>
                <a:cxn ang="0">
                  <a:pos x="21" y="93"/>
                </a:cxn>
                <a:cxn ang="0">
                  <a:pos x="21" y="98"/>
                </a:cxn>
                <a:cxn ang="0">
                  <a:pos x="23" y="104"/>
                </a:cxn>
                <a:cxn ang="0">
                  <a:pos x="24" y="110"/>
                </a:cxn>
                <a:cxn ang="0">
                  <a:pos x="25" y="117"/>
                </a:cxn>
                <a:cxn ang="0">
                  <a:pos x="25" y="125"/>
                </a:cxn>
                <a:cxn ang="0">
                  <a:pos x="26" y="132"/>
                </a:cxn>
                <a:cxn ang="0">
                  <a:pos x="26" y="135"/>
                </a:cxn>
                <a:cxn ang="0">
                  <a:pos x="27" y="138"/>
                </a:cxn>
                <a:cxn ang="0">
                  <a:pos x="27" y="141"/>
                </a:cxn>
                <a:cxn ang="0">
                  <a:pos x="27" y="143"/>
                </a:cxn>
                <a:cxn ang="0">
                  <a:pos x="27" y="146"/>
                </a:cxn>
                <a:cxn ang="0">
                  <a:pos x="27" y="149"/>
                </a:cxn>
                <a:cxn ang="0">
                  <a:pos x="26" y="153"/>
                </a:cxn>
                <a:cxn ang="0">
                  <a:pos x="22" y="159"/>
                </a:cxn>
                <a:cxn ang="0">
                  <a:pos x="19" y="163"/>
                </a:cxn>
                <a:cxn ang="0">
                  <a:pos x="15" y="167"/>
                </a:cxn>
                <a:cxn ang="0">
                  <a:pos x="11" y="170"/>
                </a:cxn>
                <a:cxn ang="0">
                  <a:pos x="8" y="172"/>
                </a:cxn>
                <a:cxn ang="0">
                  <a:pos x="5" y="174"/>
                </a:cxn>
                <a:cxn ang="0">
                  <a:pos x="1" y="176"/>
                </a:cxn>
                <a:cxn ang="0">
                  <a:pos x="0" y="178"/>
                </a:cxn>
                <a:cxn ang="0">
                  <a:pos x="0" y="178"/>
                </a:cxn>
                <a:cxn ang="0">
                  <a:pos x="0" y="178"/>
                </a:cxn>
                <a:cxn ang="0">
                  <a:pos x="0" y="178"/>
                </a:cxn>
                <a:cxn ang="0">
                  <a:pos x="0" y="178"/>
                </a:cxn>
                <a:cxn ang="0">
                  <a:pos x="0" y="178"/>
                </a:cxn>
                <a:cxn ang="0">
                  <a:pos x="0" y="178"/>
                </a:cxn>
                <a:cxn ang="0">
                  <a:pos x="0" y="178"/>
                </a:cxn>
                <a:cxn ang="0">
                  <a:pos x="0" y="180"/>
                </a:cxn>
                <a:cxn ang="0">
                  <a:pos x="0" y="184"/>
                </a:cxn>
                <a:cxn ang="0">
                  <a:pos x="0" y="188"/>
                </a:cxn>
                <a:cxn ang="0">
                  <a:pos x="0" y="192"/>
                </a:cxn>
                <a:cxn ang="0">
                  <a:pos x="0" y="197"/>
                </a:cxn>
                <a:cxn ang="0">
                  <a:pos x="0" y="200"/>
                </a:cxn>
                <a:cxn ang="0">
                  <a:pos x="0" y="203"/>
                </a:cxn>
                <a:cxn ang="0">
                  <a:pos x="0" y="204"/>
                </a:cxn>
              </a:cxnLst>
              <a:rect l="0" t="0" r="r" b="b"/>
              <a:pathLst>
                <a:path w="260" h="205">
                  <a:moveTo>
                    <a:pt x="259" y="51"/>
                  </a:moveTo>
                  <a:lnTo>
                    <a:pt x="259" y="51"/>
                  </a:lnTo>
                  <a:lnTo>
                    <a:pt x="258" y="51"/>
                  </a:lnTo>
                  <a:lnTo>
                    <a:pt x="257" y="50"/>
                  </a:lnTo>
                  <a:lnTo>
                    <a:pt x="256" y="50"/>
                  </a:lnTo>
                  <a:lnTo>
                    <a:pt x="255" y="50"/>
                  </a:lnTo>
                  <a:lnTo>
                    <a:pt x="254" y="50"/>
                  </a:lnTo>
                  <a:lnTo>
                    <a:pt x="252" y="49"/>
                  </a:lnTo>
                  <a:lnTo>
                    <a:pt x="251" y="48"/>
                  </a:lnTo>
                  <a:lnTo>
                    <a:pt x="249" y="48"/>
                  </a:lnTo>
                  <a:lnTo>
                    <a:pt x="247" y="48"/>
                  </a:lnTo>
                  <a:lnTo>
                    <a:pt x="245" y="47"/>
                  </a:lnTo>
                  <a:lnTo>
                    <a:pt x="242" y="46"/>
                  </a:lnTo>
                  <a:lnTo>
                    <a:pt x="240" y="45"/>
                  </a:lnTo>
                  <a:lnTo>
                    <a:pt x="237" y="44"/>
                  </a:lnTo>
                  <a:lnTo>
                    <a:pt x="235" y="44"/>
                  </a:lnTo>
                  <a:lnTo>
                    <a:pt x="232" y="43"/>
                  </a:lnTo>
                  <a:lnTo>
                    <a:pt x="229" y="42"/>
                  </a:lnTo>
                  <a:lnTo>
                    <a:pt x="226" y="41"/>
                  </a:lnTo>
                  <a:lnTo>
                    <a:pt x="223" y="40"/>
                  </a:lnTo>
                  <a:lnTo>
                    <a:pt x="219" y="39"/>
                  </a:lnTo>
                  <a:lnTo>
                    <a:pt x="216" y="38"/>
                  </a:lnTo>
                  <a:lnTo>
                    <a:pt x="213" y="37"/>
                  </a:lnTo>
                  <a:lnTo>
                    <a:pt x="209" y="36"/>
                  </a:lnTo>
                  <a:lnTo>
                    <a:pt x="206" y="34"/>
                  </a:lnTo>
                  <a:lnTo>
                    <a:pt x="203" y="33"/>
                  </a:lnTo>
                  <a:lnTo>
                    <a:pt x="199" y="32"/>
                  </a:lnTo>
                  <a:lnTo>
                    <a:pt x="195" y="30"/>
                  </a:lnTo>
                  <a:lnTo>
                    <a:pt x="192" y="29"/>
                  </a:lnTo>
                  <a:lnTo>
                    <a:pt x="188" y="28"/>
                  </a:lnTo>
                  <a:lnTo>
                    <a:pt x="185" y="26"/>
                  </a:lnTo>
                  <a:lnTo>
                    <a:pt x="181" y="25"/>
                  </a:lnTo>
                  <a:lnTo>
                    <a:pt x="177" y="23"/>
                  </a:lnTo>
                  <a:lnTo>
                    <a:pt x="174" y="22"/>
                  </a:lnTo>
                  <a:lnTo>
                    <a:pt x="172" y="21"/>
                  </a:lnTo>
                  <a:lnTo>
                    <a:pt x="170" y="20"/>
                  </a:lnTo>
                  <a:lnTo>
                    <a:pt x="169" y="18"/>
                  </a:lnTo>
                  <a:lnTo>
                    <a:pt x="167" y="17"/>
                  </a:lnTo>
                  <a:lnTo>
                    <a:pt x="165" y="16"/>
                  </a:lnTo>
                  <a:lnTo>
                    <a:pt x="164" y="15"/>
                  </a:lnTo>
                  <a:lnTo>
                    <a:pt x="162" y="14"/>
                  </a:lnTo>
                  <a:lnTo>
                    <a:pt x="161" y="13"/>
                  </a:lnTo>
                  <a:lnTo>
                    <a:pt x="159" y="12"/>
                  </a:lnTo>
                  <a:lnTo>
                    <a:pt x="158" y="10"/>
                  </a:lnTo>
                  <a:lnTo>
                    <a:pt x="157" y="9"/>
                  </a:lnTo>
                  <a:lnTo>
                    <a:pt x="155" y="8"/>
                  </a:lnTo>
                  <a:lnTo>
                    <a:pt x="154" y="7"/>
                  </a:lnTo>
                  <a:lnTo>
                    <a:pt x="153" y="6"/>
                  </a:lnTo>
                  <a:lnTo>
                    <a:pt x="152" y="5"/>
                  </a:lnTo>
                  <a:lnTo>
                    <a:pt x="151" y="4"/>
                  </a:lnTo>
                  <a:lnTo>
                    <a:pt x="149" y="4"/>
                  </a:lnTo>
                  <a:lnTo>
                    <a:pt x="148" y="3"/>
                  </a:lnTo>
                  <a:lnTo>
                    <a:pt x="147" y="2"/>
                  </a:lnTo>
                  <a:lnTo>
                    <a:pt x="145" y="2"/>
                  </a:lnTo>
                  <a:lnTo>
                    <a:pt x="144" y="1"/>
                  </a:lnTo>
                  <a:lnTo>
                    <a:pt x="142" y="0"/>
                  </a:lnTo>
                  <a:lnTo>
                    <a:pt x="141" y="0"/>
                  </a:lnTo>
                  <a:lnTo>
                    <a:pt x="139" y="0"/>
                  </a:lnTo>
                  <a:lnTo>
                    <a:pt x="137" y="0"/>
                  </a:lnTo>
                  <a:lnTo>
                    <a:pt x="135" y="0"/>
                  </a:lnTo>
                  <a:lnTo>
                    <a:pt x="133" y="0"/>
                  </a:lnTo>
                  <a:lnTo>
                    <a:pt x="131" y="0"/>
                  </a:lnTo>
                  <a:lnTo>
                    <a:pt x="129" y="0"/>
                  </a:lnTo>
                  <a:lnTo>
                    <a:pt x="119" y="1"/>
                  </a:lnTo>
                  <a:lnTo>
                    <a:pt x="115" y="2"/>
                  </a:lnTo>
                  <a:lnTo>
                    <a:pt x="110" y="2"/>
                  </a:lnTo>
                  <a:lnTo>
                    <a:pt x="106" y="3"/>
                  </a:lnTo>
                  <a:lnTo>
                    <a:pt x="101" y="4"/>
                  </a:lnTo>
                  <a:lnTo>
                    <a:pt x="97" y="5"/>
                  </a:lnTo>
                  <a:lnTo>
                    <a:pt x="93" y="6"/>
                  </a:lnTo>
                  <a:lnTo>
                    <a:pt x="90" y="8"/>
                  </a:lnTo>
                  <a:lnTo>
                    <a:pt x="86" y="9"/>
                  </a:lnTo>
                  <a:lnTo>
                    <a:pt x="83" y="11"/>
                  </a:lnTo>
                  <a:lnTo>
                    <a:pt x="79" y="12"/>
                  </a:lnTo>
                  <a:lnTo>
                    <a:pt x="76" y="14"/>
                  </a:lnTo>
                  <a:lnTo>
                    <a:pt x="73" y="16"/>
                  </a:lnTo>
                  <a:lnTo>
                    <a:pt x="69" y="18"/>
                  </a:lnTo>
                  <a:lnTo>
                    <a:pt x="67" y="21"/>
                  </a:lnTo>
                  <a:lnTo>
                    <a:pt x="63" y="23"/>
                  </a:lnTo>
                  <a:lnTo>
                    <a:pt x="61" y="25"/>
                  </a:lnTo>
                  <a:lnTo>
                    <a:pt x="58" y="28"/>
                  </a:lnTo>
                  <a:lnTo>
                    <a:pt x="55" y="31"/>
                  </a:lnTo>
                  <a:lnTo>
                    <a:pt x="53" y="34"/>
                  </a:lnTo>
                  <a:lnTo>
                    <a:pt x="50" y="37"/>
                  </a:lnTo>
                  <a:lnTo>
                    <a:pt x="47" y="40"/>
                  </a:lnTo>
                  <a:lnTo>
                    <a:pt x="45" y="43"/>
                  </a:lnTo>
                  <a:lnTo>
                    <a:pt x="42" y="47"/>
                  </a:lnTo>
                  <a:lnTo>
                    <a:pt x="40" y="50"/>
                  </a:lnTo>
                  <a:lnTo>
                    <a:pt x="37" y="54"/>
                  </a:lnTo>
                  <a:lnTo>
                    <a:pt x="35" y="58"/>
                  </a:lnTo>
                  <a:lnTo>
                    <a:pt x="33" y="62"/>
                  </a:lnTo>
                  <a:lnTo>
                    <a:pt x="30" y="67"/>
                  </a:lnTo>
                  <a:lnTo>
                    <a:pt x="28" y="72"/>
                  </a:lnTo>
                  <a:lnTo>
                    <a:pt x="26" y="76"/>
                  </a:lnTo>
                  <a:lnTo>
                    <a:pt x="24" y="80"/>
                  </a:lnTo>
                  <a:lnTo>
                    <a:pt x="23" y="82"/>
                  </a:lnTo>
                  <a:lnTo>
                    <a:pt x="23" y="83"/>
                  </a:lnTo>
                  <a:lnTo>
                    <a:pt x="22" y="85"/>
                  </a:lnTo>
                  <a:lnTo>
                    <a:pt x="22" y="86"/>
                  </a:lnTo>
                  <a:lnTo>
                    <a:pt x="21" y="88"/>
                  </a:lnTo>
                  <a:lnTo>
                    <a:pt x="21" y="89"/>
                  </a:lnTo>
                  <a:lnTo>
                    <a:pt x="21" y="90"/>
                  </a:lnTo>
                  <a:lnTo>
                    <a:pt x="21" y="92"/>
                  </a:lnTo>
                  <a:lnTo>
                    <a:pt x="21" y="93"/>
                  </a:lnTo>
                  <a:lnTo>
                    <a:pt x="21" y="95"/>
                  </a:lnTo>
                  <a:lnTo>
                    <a:pt x="21" y="96"/>
                  </a:lnTo>
                  <a:lnTo>
                    <a:pt x="21" y="97"/>
                  </a:lnTo>
                  <a:lnTo>
                    <a:pt x="21" y="98"/>
                  </a:lnTo>
                  <a:lnTo>
                    <a:pt x="22" y="100"/>
                  </a:lnTo>
                  <a:lnTo>
                    <a:pt x="22" y="101"/>
                  </a:lnTo>
                  <a:lnTo>
                    <a:pt x="22" y="102"/>
                  </a:lnTo>
                  <a:lnTo>
                    <a:pt x="23" y="104"/>
                  </a:lnTo>
                  <a:lnTo>
                    <a:pt x="23" y="105"/>
                  </a:lnTo>
                  <a:lnTo>
                    <a:pt x="23" y="107"/>
                  </a:lnTo>
                  <a:lnTo>
                    <a:pt x="23" y="108"/>
                  </a:lnTo>
                  <a:lnTo>
                    <a:pt x="24" y="110"/>
                  </a:lnTo>
                  <a:lnTo>
                    <a:pt x="24" y="112"/>
                  </a:lnTo>
                  <a:lnTo>
                    <a:pt x="24" y="113"/>
                  </a:lnTo>
                  <a:lnTo>
                    <a:pt x="25" y="115"/>
                  </a:lnTo>
                  <a:lnTo>
                    <a:pt x="25" y="117"/>
                  </a:lnTo>
                  <a:lnTo>
                    <a:pt x="25" y="119"/>
                  </a:lnTo>
                  <a:lnTo>
                    <a:pt x="25" y="121"/>
                  </a:lnTo>
                  <a:lnTo>
                    <a:pt x="25" y="123"/>
                  </a:lnTo>
                  <a:lnTo>
                    <a:pt x="25" y="125"/>
                  </a:lnTo>
                  <a:lnTo>
                    <a:pt x="26" y="128"/>
                  </a:lnTo>
                  <a:lnTo>
                    <a:pt x="26" y="130"/>
                  </a:lnTo>
                  <a:lnTo>
                    <a:pt x="26" y="131"/>
                  </a:lnTo>
                  <a:lnTo>
                    <a:pt x="26" y="132"/>
                  </a:lnTo>
                  <a:lnTo>
                    <a:pt x="26" y="133"/>
                  </a:lnTo>
                  <a:lnTo>
                    <a:pt x="26" y="134"/>
                  </a:lnTo>
                  <a:lnTo>
                    <a:pt x="26" y="134"/>
                  </a:lnTo>
                  <a:lnTo>
                    <a:pt x="26" y="135"/>
                  </a:lnTo>
                  <a:lnTo>
                    <a:pt x="26" y="136"/>
                  </a:lnTo>
                  <a:lnTo>
                    <a:pt x="27" y="137"/>
                  </a:lnTo>
                  <a:lnTo>
                    <a:pt x="27" y="138"/>
                  </a:lnTo>
                  <a:lnTo>
                    <a:pt x="27" y="138"/>
                  </a:lnTo>
                  <a:lnTo>
                    <a:pt x="27" y="139"/>
                  </a:lnTo>
                  <a:lnTo>
                    <a:pt x="27" y="140"/>
                  </a:lnTo>
                  <a:lnTo>
                    <a:pt x="27" y="140"/>
                  </a:lnTo>
                  <a:lnTo>
                    <a:pt x="27" y="141"/>
                  </a:lnTo>
                  <a:lnTo>
                    <a:pt x="27" y="142"/>
                  </a:lnTo>
                  <a:lnTo>
                    <a:pt x="27" y="142"/>
                  </a:lnTo>
                  <a:lnTo>
                    <a:pt x="27" y="143"/>
                  </a:lnTo>
                  <a:lnTo>
                    <a:pt x="27" y="143"/>
                  </a:lnTo>
                  <a:lnTo>
                    <a:pt x="27" y="144"/>
                  </a:lnTo>
                  <a:lnTo>
                    <a:pt x="27" y="145"/>
                  </a:lnTo>
                  <a:lnTo>
                    <a:pt x="27" y="145"/>
                  </a:lnTo>
                  <a:lnTo>
                    <a:pt x="27" y="146"/>
                  </a:lnTo>
                  <a:lnTo>
                    <a:pt x="27" y="147"/>
                  </a:lnTo>
                  <a:lnTo>
                    <a:pt x="27" y="148"/>
                  </a:lnTo>
                  <a:lnTo>
                    <a:pt x="27" y="148"/>
                  </a:lnTo>
                  <a:lnTo>
                    <a:pt x="27" y="149"/>
                  </a:lnTo>
                  <a:lnTo>
                    <a:pt x="27" y="150"/>
                  </a:lnTo>
                  <a:lnTo>
                    <a:pt x="26" y="151"/>
                  </a:lnTo>
                  <a:lnTo>
                    <a:pt x="26" y="152"/>
                  </a:lnTo>
                  <a:lnTo>
                    <a:pt x="26" y="153"/>
                  </a:lnTo>
                  <a:lnTo>
                    <a:pt x="24" y="156"/>
                  </a:lnTo>
                  <a:lnTo>
                    <a:pt x="23" y="157"/>
                  </a:lnTo>
                  <a:lnTo>
                    <a:pt x="23" y="158"/>
                  </a:lnTo>
                  <a:lnTo>
                    <a:pt x="22" y="159"/>
                  </a:lnTo>
                  <a:lnTo>
                    <a:pt x="21" y="160"/>
                  </a:lnTo>
                  <a:lnTo>
                    <a:pt x="20" y="162"/>
                  </a:lnTo>
                  <a:lnTo>
                    <a:pt x="19" y="162"/>
                  </a:lnTo>
                  <a:lnTo>
                    <a:pt x="19" y="163"/>
                  </a:lnTo>
                  <a:lnTo>
                    <a:pt x="18" y="164"/>
                  </a:lnTo>
                  <a:lnTo>
                    <a:pt x="17" y="165"/>
                  </a:lnTo>
                  <a:lnTo>
                    <a:pt x="16" y="166"/>
                  </a:lnTo>
                  <a:lnTo>
                    <a:pt x="15" y="167"/>
                  </a:lnTo>
                  <a:lnTo>
                    <a:pt x="14" y="168"/>
                  </a:lnTo>
                  <a:lnTo>
                    <a:pt x="13" y="168"/>
                  </a:lnTo>
                  <a:lnTo>
                    <a:pt x="13" y="169"/>
                  </a:lnTo>
                  <a:lnTo>
                    <a:pt x="11" y="170"/>
                  </a:lnTo>
                  <a:lnTo>
                    <a:pt x="11" y="170"/>
                  </a:lnTo>
                  <a:lnTo>
                    <a:pt x="10" y="171"/>
                  </a:lnTo>
                  <a:lnTo>
                    <a:pt x="9" y="172"/>
                  </a:lnTo>
                  <a:lnTo>
                    <a:pt x="8" y="172"/>
                  </a:lnTo>
                  <a:lnTo>
                    <a:pt x="7" y="172"/>
                  </a:lnTo>
                  <a:lnTo>
                    <a:pt x="6" y="173"/>
                  </a:lnTo>
                  <a:lnTo>
                    <a:pt x="5" y="174"/>
                  </a:lnTo>
                  <a:lnTo>
                    <a:pt x="5" y="174"/>
                  </a:lnTo>
                  <a:lnTo>
                    <a:pt x="4" y="175"/>
                  </a:lnTo>
                  <a:lnTo>
                    <a:pt x="3" y="175"/>
                  </a:lnTo>
                  <a:lnTo>
                    <a:pt x="2" y="176"/>
                  </a:lnTo>
                  <a:lnTo>
                    <a:pt x="1" y="176"/>
                  </a:lnTo>
                  <a:lnTo>
                    <a:pt x="1" y="177"/>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80"/>
                  </a:lnTo>
                  <a:lnTo>
                    <a:pt x="0" y="180"/>
                  </a:lnTo>
                  <a:lnTo>
                    <a:pt x="0" y="181"/>
                  </a:lnTo>
                  <a:lnTo>
                    <a:pt x="0" y="182"/>
                  </a:lnTo>
                  <a:lnTo>
                    <a:pt x="0" y="183"/>
                  </a:lnTo>
                  <a:lnTo>
                    <a:pt x="0" y="184"/>
                  </a:lnTo>
                  <a:lnTo>
                    <a:pt x="0" y="185"/>
                  </a:lnTo>
                  <a:lnTo>
                    <a:pt x="0" y="186"/>
                  </a:lnTo>
                  <a:lnTo>
                    <a:pt x="0" y="187"/>
                  </a:lnTo>
                  <a:lnTo>
                    <a:pt x="0" y="188"/>
                  </a:lnTo>
                  <a:lnTo>
                    <a:pt x="0" y="189"/>
                  </a:lnTo>
                  <a:lnTo>
                    <a:pt x="0" y="190"/>
                  </a:lnTo>
                  <a:lnTo>
                    <a:pt x="0" y="192"/>
                  </a:lnTo>
                  <a:lnTo>
                    <a:pt x="0" y="192"/>
                  </a:lnTo>
                  <a:lnTo>
                    <a:pt x="0" y="194"/>
                  </a:lnTo>
                  <a:lnTo>
                    <a:pt x="0" y="195"/>
                  </a:lnTo>
                  <a:lnTo>
                    <a:pt x="0" y="196"/>
                  </a:lnTo>
                  <a:lnTo>
                    <a:pt x="0" y="197"/>
                  </a:lnTo>
                  <a:lnTo>
                    <a:pt x="0" y="198"/>
                  </a:lnTo>
                  <a:lnTo>
                    <a:pt x="0" y="198"/>
                  </a:lnTo>
                  <a:lnTo>
                    <a:pt x="0" y="200"/>
                  </a:lnTo>
                  <a:lnTo>
                    <a:pt x="0" y="200"/>
                  </a:lnTo>
                  <a:lnTo>
                    <a:pt x="0" y="201"/>
                  </a:lnTo>
                  <a:lnTo>
                    <a:pt x="0" y="202"/>
                  </a:lnTo>
                  <a:lnTo>
                    <a:pt x="0" y="202"/>
                  </a:lnTo>
                  <a:lnTo>
                    <a:pt x="0" y="203"/>
                  </a:lnTo>
                  <a:lnTo>
                    <a:pt x="0" y="203"/>
                  </a:lnTo>
                  <a:lnTo>
                    <a:pt x="0" y="204"/>
                  </a:lnTo>
                  <a:lnTo>
                    <a:pt x="0" y="204"/>
                  </a:lnTo>
                  <a:lnTo>
                    <a:pt x="0" y="204"/>
                  </a:lnTo>
                  <a:lnTo>
                    <a:pt x="0" y="20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4" name="Freeform 76"/>
            <p:cNvSpPr>
              <a:spLocks/>
            </p:cNvSpPr>
            <p:nvPr/>
          </p:nvSpPr>
          <p:spPr bwMode="auto">
            <a:xfrm>
              <a:off x="914" y="1294"/>
              <a:ext cx="82" cy="335"/>
            </a:xfrm>
            <a:custGeom>
              <a:avLst/>
              <a:gdLst/>
              <a:ahLst/>
              <a:cxnLst>
                <a:cxn ang="0">
                  <a:pos x="80" y="2"/>
                </a:cxn>
                <a:cxn ang="0">
                  <a:pos x="76" y="9"/>
                </a:cxn>
                <a:cxn ang="0">
                  <a:pos x="71" y="19"/>
                </a:cxn>
                <a:cxn ang="0">
                  <a:pos x="64" y="32"/>
                </a:cxn>
                <a:cxn ang="0">
                  <a:pos x="57" y="46"/>
                </a:cxn>
                <a:cxn ang="0">
                  <a:pos x="50" y="60"/>
                </a:cxn>
                <a:cxn ang="0">
                  <a:pos x="45" y="70"/>
                </a:cxn>
                <a:cxn ang="0">
                  <a:pos x="41" y="77"/>
                </a:cxn>
                <a:cxn ang="0">
                  <a:pos x="37" y="84"/>
                </a:cxn>
                <a:cxn ang="0">
                  <a:pos x="32" y="95"/>
                </a:cxn>
                <a:cxn ang="0">
                  <a:pos x="24" y="110"/>
                </a:cxn>
                <a:cxn ang="0">
                  <a:pos x="18" y="119"/>
                </a:cxn>
                <a:cxn ang="0">
                  <a:pos x="14" y="126"/>
                </a:cxn>
                <a:cxn ang="0">
                  <a:pos x="9" y="134"/>
                </a:cxn>
                <a:cxn ang="0">
                  <a:pos x="6" y="144"/>
                </a:cxn>
                <a:cxn ang="0">
                  <a:pos x="2" y="159"/>
                </a:cxn>
                <a:cxn ang="0">
                  <a:pos x="0" y="168"/>
                </a:cxn>
                <a:cxn ang="0">
                  <a:pos x="1" y="176"/>
                </a:cxn>
                <a:cxn ang="0">
                  <a:pos x="2" y="184"/>
                </a:cxn>
                <a:cxn ang="0">
                  <a:pos x="2" y="193"/>
                </a:cxn>
                <a:cxn ang="0">
                  <a:pos x="3" y="206"/>
                </a:cxn>
                <a:cxn ang="0">
                  <a:pos x="3" y="211"/>
                </a:cxn>
                <a:cxn ang="0">
                  <a:pos x="3" y="215"/>
                </a:cxn>
                <a:cxn ang="0">
                  <a:pos x="3" y="219"/>
                </a:cxn>
                <a:cxn ang="0">
                  <a:pos x="3" y="223"/>
                </a:cxn>
                <a:cxn ang="0">
                  <a:pos x="3" y="230"/>
                </a:cxn>
                <a:cxn ang="0">
                  <a:pos x="3" y="237"/>
                </a:cxn>
                <a:cxn ang="0">
                  <a:pos x="3" y="242"/>
                </a:cxn>
                <a:cxn ang="0">
                  <a:pos x="3" y="247"/>
                </a:cxn>
                <a:cxn ang="0">
                  <a:pos x="3" y="251"/>
                </a:cxn>
                <a:cxn ang="0">
                  <a:pos x="3" y="254"/>
                </a:cxn>
                <a:cxn ang="0">
                  <a:pos x="3" y="255"/>
                </a:cxn>
                <a:cxn ang="0">
                  <a:pos x="3" y="255"/>
                </a:cxn>
                <a:cxn ang="0">
                  <a:pos x="3" y="255"/>
                </a:cxn>
                <a:cxn ang="0">
                  <a:pos x="3" y="255"/>
                </a:cxn>
                <a:cxn ang="0">
                  <a:pos x="3" y="255"/>
                </a:cxn>
                <a:cxn ang="0">
                  <a:pos x="3" y="258"/>
                </a:cxn>
                <a:cxn ang="0">
                  <a:pos x="2" y="262"/>
                </a:cxn>
                <a:cxn ang="0">
                  <a:pos x="2" y="266"/>
                </a:cxn>
                <a:cxn ang="0">
                  <a:pos x="2" y="271"/>
                </a:cxn>
                <a:cxn ang="0">
                  <a:pos x="2" y="277"/>
                </a:cxn>
                <a:cxn ang="0">
                  <a:pos x="5" y="290"/>
                </a:cxn>
                <a:cxn ang="0">
                  <a:pos x="8" y="302"/>
                </a:cxn>
                <a:cxn ang="0">
                  <a:pos x="10" y="311"/>
                </a:cxn>
                <a:cxn ang="0">
                  <a:pos x="15" y="320"/>
                </a:cxn>
                <a:cxn ang="0">
                  <a:pos x="22" y="327"/>
                </a:cxn>
                <a:cxn ang="0">
                  <a:pos x="32" y="333"/>
                </a:cxn>
                <a:cxn ang="0">
                  <a:pos x="37" y="334"/>
                </a:cxn>
                <a:cxn ang="0">
                  <a:pos x="42" y="334"/>
                </a:cxn>
                <a:cxn ang="0">
                  <a:pos x="47" y="333"/>
                </a:cxn>
                <a:cxn ang="0">
                  <a:pos x="52" y="332"/>
                </a:cxn>
                <a:cxn ang="0">
                  <a:pos x="55" y="332"/>
                </a:cxn>
                <a:cxn ang="0">
                  <a:pos x="55" y="332"/>
                </a:cxn>
                <a:cxn ang="0">
                  <a:pos x="55" y="332"/>
                </a:cxn>
                <a:cxn ang="0">
                  <a:pos x="55" y="332"/>
                </a:cxn>
                <a:cxn ang="0">
                  <a:pos x="55" y="332"/>
                </a:cxn>
                <a:cxn ang="0">
                  <a:pos x="55" y="332"/>
                </a:cxn>
              </a:cxnLst>
              <a:rect l="0" t="0" r="r" b="b"/>
              <a:pathLst>
                <a:path w="82" h="335">
                  <a:moveTo>
                    <a:pt x="81" y="0"/>
                  </a:moveTo>
                  <a:lnTo>
                    <a:pt x="81" y="0"/>
                  </a:lnTo>
                  <a:lnTo>
                    <a:pt x="81" y="0"/>
                  </a:lnTo>
                  <a:lnTo>
                    <a:pt x="80" y="0"/>
                  </a:lnTo>
                  <a:lnTo>
                    <a:pt x="80" y="1"/>
                  </a:lnTo>
                  <a:lnTo>
                    <a:pt x="80" y="2"/>
                  </a:lnTo>
                  <a:lnTo>
                    <a:pt x="79" y="3"/>
                  </a:lnTo>
                  <a:lnTo>
                    <a:pt x="79" y="4"/>
                  </a:lnTo>
                  <a:lnTo>
                    <a:pt x="78" y="5"/>
                  </a:lnTo>
                  <a:lnTo>
                    <a:pt x="78" y="6"/>
                  </a:lnTo>
                  <a:lnTo>
                    <a:pt x="77" y="7"/>
                  </a:lnTo>
                  <a:lnTo>
                    <a:pt x="76" y="9"/>
                  </a:lnTo>
                  <a:lnTo>
                    <a:pt x="75" y="10"/>
                  </a:lnTo>
                  <a:lnTo>
                    <a:pt x="74" y="12"/>
                  </a:lnTo>
                  <a:lnTo>
                    <a:pt x="74" y="14"/>
                  </a:lnTo>
                  <a:lnTo>
                    <a:pt x="73" y="15"/>
                  </a:lnTo>
                  <a:lnTo>
                    <a:pt x="72" y="17"/>
                  </a:lnTo>
                  <a:lnTo>
                    <a:pt x="71" y="19"/>
                  </a:lnTo>
                  <a:lnTo>
                    <a:pt x="70" y="21"/>
                  </a:lnTo>
                  <a:lnTo>
                    <a:pt x="69" y="23"/>
                  </a:lnTo>
                  <a:lnTo>
                    <a:pt x="68" y="25"/>
                  </a:lnTo>
                  <a:lnTo>
                    <a:pt x="66" y="27"/>
                  </a:lnTo>
                  <a:lnTo>
                    <a:pt x="65" y="29"/>
                  </a:lnTo>
                  <a:lnTo>
                    <a:pt x="64" y="32"/>
                  </a:lnTo>
                  <a:lnTo>
                    <a:pt x="63" y="34"/>
                  </a:lnTo>
                  <a:lnTo>
                    <a:pt x="62" y="36"/>
                  </a:lnTo>
                  <a:lnTo>
                    <a:pt x="61" y="38"/>
                  </a:lnTo>
                  <a:lnTo>
                    <a:pt x="60" y="41"/>
                  </a:lnTo>
                  <a:lnTo>
                    <a:pt x="58" y="43"/>
                  </a:lnTo>
                  <a:lnTo>
                    <a:pt x="57" y="46"/>
                  </a:lnTo>
                  <a:lnTo>
                    <a:pt x="56" y="48"/>
                  </a:lnTo>
                  <a:lnTo>
                    <a:pt x="55" y="51"/>
                  </a:lnTo>
                  <a:lnTo>
                    <a:pt x="53" y="55"/>
                  </a:lnTo>
                  <a:lnTo>
                    <a:pt x="52" y="57"/>
                  </a:lnTo>
                  <a:lnTo>
                    <a:pt x="51" y="59"/>
                  </a:lnTo>
                  <a:lnTo>
                    <a:pt x="50" y="60"/>
                  </a:lnTo>
                  <a:lnTo>
                    <a:pt x="49" y="62"/>
                  </a:lnTo>
                  <a:lnTo>
                    <a:pt x="48" y="64"/>
                  </a:lnTo>
                  <a:lnTo>
                    <a:pt x="47" y="65"/>
                  </a:lnTo>
                  <a:lnTo>
                    <a:pt x="46" y="67"/>
                  </a:lnTo>
                  <a:lnTo>
                    <a:pt x="46" y="68"/>
                  </a:lnTo>
                  <a:lnTo>
                    <a:pt x="45" y="70"/>
                  </a:lnTo>
                  <a:lnTo>
                    <a:pt x="44" y="71"/>
                  </a:lnTo>
                  <a:lnTo>
                    <a:pt x="44" y="72"/>
                  </a:lnTo>
                  <a:lnTo>
                    <a:pt x="43" y="73"/>
                  </a:lnTo>
                  <a:lnTo>
                    <a:pt x="42" y="74"/>
                  </a:lnTo>
                  <a:lnTo>
                    <a:pt x="42" y="76"/>
                  </a:lnTo>
                  <a:lnTo>
                    <a:pt x="41" y="77"/>
                  </a:lnTo>
                  <a:lnTo>
                    <a:pt x="40" y="78"/>
                  </a:lnTo>
                  <a:lnTo>
                    <a:pt x="40" y="79"/>
                  </a:lnTo>
                  <a:lnTo>
                    <a:pt x="39" y="80"/>
                  </a:lnTo>
                  <a:lnTo>
                    <a:pt x="39" y="82"/>
                  </a:lnTo>
                  <a:lnTo>
                    <a:pt x="38" y="83"/>
                  </a:lnTo>
                  <a:lnTo>
                    <a:pt x="37" y="84"/>
                  </a:lnTo>
                  <a:lnTo>
                    <a:pt x="37" y="86"/>
                  </a:lnTo>
                  <a:lnTo>
                    <a:pt x="36" y="88"/>
                  </a:lnTo>
                  <a:lnTo>
                    <a:pt x="35" y="89"/>
                  </a:lnTo>
                  <a:lnTo>
                    <a:pt x="34" y="91"/>
                  </a:lnTo>
                  <a:lnTo>
                    <a:pt x="33" y="93"/>
                  </a:lnTo>
                  <a:lnTo>
                    <a:pt x="32" y="95"/>
                  </a:lnTo>
                  <a:lnTo>
                    <a:pt x="31" y="97"/>
                  </a:lnTo>
                  <a:lnTo>
                    <a:pt x="30" y="99"/>
                  </a:lnTo>
                  <a:lnTo>
                    <a:pt x="29" y="102"/>
                  </a:lnTo>
                  <a:lnTo>
                    <a:pt x="26" y="106"/>
                  </a:lnTo>
                  <a:lnTo>
                    <a:pt x="26" y="108"/>
                  </a:lnTo>
                  <a:lnTo>
                    <a:pt x="24" y="110"/>
                  </a:lnTo>
                  <a:lnTo>
                    <a:pt x="23" y="112"/>
                  </a:lnTo>
                  <a:lnTo>
                    <a:pt x="22" y="113"/>
                  </a:lnTo>
                  <a:lnTo>
                    <a:pt x="21" y="115"/>
                  </a:lnTo>
                  <a:lnTo>
                    <a:pt x="20" y="116"/>
                  </a:lnTo>
                  <a:lnTo>
                    <a:pt x="19" y="118"/>
                  </a:lnTo>
                  <a:lnTo>
                    <a:pt x="18" y="119"/>
                  </a:lnTo>
                  <a:lnTo>
                    <a:pt x="18" y="120"/>
                  </a:lnTo>
                  <a:lnTo>
                    <a:pt x="17" y="122"/>
                  </a:lnTo>
                  <a:lnTo>
                    <a:pt x="16" y="123"/>
                  </a:lnTo>
                  <a:lnTo>
                    <a:pt x="15" y="124"/>
                  </a:lnTo>
                  <a:lnTo>
                    <a:pt x="14" y="125"/>
                  </a:lnTo>
                  <a:lnTo>
                    <a:pt x="14" y="126"/>
                  </a:lnTo>
                  <a:lnTo>
                    <a:pt x="13" y="128"/>
                  </a:lnTo>
                  <a:lnTo>
                    <a:pt x="12" y="129"/>
                  </a:lnTo>
                  <a:lnTo>
                    <a:pt x="11" y="130"/>
                  </a:lnTo>
                  <a:lnTo>
                    <a:pt x="10" y="131"/>
                  </a:lnTo>
                  <a:lnTo>
                    <a:pt x="10" y="132"/>
                  </a:lnTo>
                  <a:lnTo>
                    <a:pt x="9" y="134"/>
                  </a:lnTo>
                  <a:lnTo>
                    <a:pt x="8" y="135"/>
                  </a:lnTo>
                  <a:lnTo>
                    <a:pt x="8" y="137"/>
                  </a:lnTo>
                  <a:lnTo>
                    <a:pt x="7" y="138"/>
                  </a:lnTo>
                  <a:lnTo>
                    <a:pt x="7" y="140"/>
                  </a:lnTo>
                  <a:lnTo>
                    <a:pt x="6" y="142"/>
                  </a:lnTo>
                  <a:lnTo>
                    <a:pt x="6" y="144"/>
                  </a:lnTo>
                  <a:lnTo>
                    <a:pt x="5" y="146"/>
                  </a:lnTo>
                  <a:lnTo>
                    <a:pt x="4" y="148"/>
                  </a:lnTo>
                  <a:lnTo>
                    <a:pt x="4" y="150"/>
                  </a:lnTo>
                  <a:lnTo>
                    <a:pt x="3" y="153"/>
                  </a:lnTo>
                  <a:lnTo>
                    <a:pt x="2" y="157"/>
                  </a:lnTo>
                  <a:lnTo>
                    <a:pt x="2" y="159"/>
                  </a:lnTo>
                  <a:lnTo>
                    <a:pt x="1" y="161"/>
                  </a:lnTo>
                  <a:lnTo>
                    <a:pt x="1" y="162"/>
                  </a:lnTo>
                  <a:lnTo>
                    <a:pt x="1" y="164"/>
                  </a:lnTo>
                  <a:lnTo>
                    <a:pt x="0" y="166"/>
                  </a:lnTo>
                  <a:lnTo>
                    <a:pt x="0" y="167"/>
                  </a:lnTo>
                  <a:lnTo>
                    <a:pt x="0" y="168"/>
                  </a:lnTo>
                  <a:lnTo>
                    <a:pt x="0" y="170"/>
                  </a:lnTo>
                  <a:lnTo>
                    <a:pt x="0" y="171"/>
                  </a:lnTo>
                  <a:lnTo>
                    <a:pt x="0" y="172"/>
                  </a:lnTo>
                  <a:lnTo>
                    <a:pt x="0" y="174"/>
                  </a:lnTo>
                  <a:lnTo>
                    <a:pt x="0" y="175"/>
                  </a:lnTo>
                  <a:lnTo>
                    <a:pt x="1" y="176"/>
                  </a:lnTo>
                  <a:lnTo>
                    <a:pt x="1" y="178"/>
                  </a:lnTo>
                  <a:lnTo>
                    <a:pt x="1" y="179"/>
                  </a:lnTo>
                  <a:lnTo>
                    <a:pt x="1" y="180"/>
                  </a:lnTo>
                  <a:lnTo>
                    <a:pt x="1" y="181"/>
                  </a:lnTo>
                  <a:lnTo>
                    <a:pt x="2" y="183"/>
                  </a:lnTo>
                  <a:lnTo>
                    <a:pt x="2" y="184"/>
                  </a:lnTo>
                  <a:lnTo>
                    <a:pt x="2" y="185"/>
                  </a:lnTo>
                  <a:lnTo>
                    <a:pt x="2" y="187"/>
                  </a:lnTo>
                  <a:lnTo>
                    <a:pt x="2" y="188"/>
                  </a:lnTo>
                  <a:lnTo>
                    <a:pt x="2" y="190"/>
                  </a:lnTo>
                  <a:lnTo>
                    <a:pt x="2" y="192"/>
                  </a:lnTo>
                  <a:lnTo>
                    <a:pt x="2" y="193"/>
                  </a:lnTo>
                  <a:lnTo>
                    <a:pt x="3" y="195"/>
                  </a:lnTo>
                  <a:lnTo>
                    <a:pt x="3" y="197"/>
                  </a:lnTo>
                  <a:lnTo>
                    <a:pt x="3" y="199"/>
                  </a:lnTo>
                  <a:lnTo>
                    <a:pt x="3" y="202"/>
                  </a:lnTo>
                  <a:lnTo>
                    <a:pt x="3" y="204"/>
                  </a:lnTo>
                  <a:lnTo>
                    <a:pt x="3" y="206"/>
                  </a:lnTo>
                  <a:lnTo>
                    <a:pt x="3" y="207"/>
                  </a:lnTo>
                  <a:lnTo>
                    <a:pt x="3" y="208"/>
                  </a:lnTo>
                  <a:lnTo>
                    <a:pt x="3" y="209"/>
                  </a:lnTo>
                  <a:lnTo>
                    <a:pt x="3" y="210"/>
                  </a:lnTo>
                  <a:lnTo>
                    <a:pt x="3" y="210"/>
                  </a:lnTo>
                  <a:lnTo>
                    <a:pt x="3" y="211"/>
                  </a:lnTo>
                  <a:lnTo>
                    <a:pt x="3" y="212"/>
                  </a:lnTo>
                  <a:lnTo>
                    <a:pt x="3" y="212"/>
                  </a:lnTo>
                  <a:lnTo>
                    <a:pt x="3" y="213"/>
                  </a:lnTo>
                  <a:lnTo>
                    <a:pt x="3" y="214"/>
                  </a:lnTo>
                  <a:lnTo>
                    <a:pt x="3" y="214"/>
                  </a:lnTo>
                  <a:lnTo>
                    <a:pt x="3" y="215"/>
                  </a:lnTo>
                  <a:lnTo>
                    <a:pt x="3" y="216"/>
                  </a:lnTo>
                  <a:lnTo>
                    <a:pt x="3" y="216"/>
                  </a:lnTo>
                  <a:lnTo>
                    <a:pt x="3" y="217"/>
                  </a:lnTo>
                  <a:lnTo>
                    <a:pt x="3" y="218"/>
                  </a:lnTo>
                  <a:lnTo>
                    <a:pt x="3" y="218"/>
                  </a:lnTo>
                  <a:lnTo>
                    <a:pt x="3" y="219"/>
                  </a:lnTo>
                  <a:lnTo>
                    <a:pt x="3" y="220"/>
                  </a:lnTo>
                  <a:lnTo>
                    <a:pt x="3" y="220"/>
                  </a:lnTo>
                  <a:lnTo>
                    <a:pt x="3" y="221"/>
                  </a:lnTo>
                  <a:lnTo>
                    <a:pt x="3" y="222"/>
                  </a:lnTo>
                  <a:lnTo>
                    <a:pt x="3" y="222"/>
                  </a:lnTo>
                  <a:lnTo>
                    <a:pt x="3" y="223"/>
                  </a:lnTo>
                  <a:lnTo>
                    <a:pt x="3" y="224"/>
                  </a:lnTo>
                  <a:lnTo>
                    <a:pt x="3" y="225"/>
                  </a:lnTo>
                  <a:lnTo>
                    <a:pt x="3" y="226"/>
                  </a:lnTo>
                  <a:lnTo>
                    <a:pt x="3" y="227"/>
                  </a:lnTo>
                  <a:lnTo>
                    <a:pt x="3" y="228"/>
                  </a:lnTo>
                  <a:lnTo>
                    <a:pt x="3" y="230"/>
                  </a:lnTo>
                  <a:lnTo>
                    <a:pt x="3" y="232"/>
                  </a:lnTo>
                  <a:lnTo>
                    <a:pt x="3" y="233"/>
                  </a:lnTo>
                  <a:lnTo>
                    <a:pt x="3" y="234"/>
                  </a:lnTo>
                  <a:lnTo>
                    <a:pt x="3" y="235"/>
                  </a:lnTo>
                  <a:lnTo>
                    <a:pt x="3" y="236"/>
                  </a:lnTo>
                  <a:lnTo>
                    <a:pt x="3" y="237"/>
                  </a:lnTo>
                  <a:lnTo>
                    <a:pt x="3" y="238"/>
                  </a:lnTo>
                  <a:lnTo>
                    <a:pt x="3" y="239"/>
                  </a:lnTo>
                  <a:lnTo>
                    <a:pt x="3" y="240"/>
                  </a:lnTo>
                  <a:lnTo>
                    <a:pt x="3" y="240"/>
                  </a:lnTo>
                  <a:lnTo>
                    <a:pt x="3" y="242"/>
                  </a:lnTo>
                  <a:lnTo>
                    <a:pt x="3" y="242"/>
                  </a:lnTo>
                  <a:lnTo>
                    <a:pt x="3" y="243"/>
                  </a:lnTo>
                  <a:lnTo>
                    <a:pt x="3" y="244"/>
                  </a:lnTo>
                  <a:lnTo>
                    <a:pt x="3" y="245"/>
                  </a:lnTo>
                  <a:lnTo>
                    <a:pt x="3" y="245"/>
                  </a:lnTo>
                  <a:lnTo>
                    <a:pt x="3" y="246"/>
                  </a:lnTo>
                  <a:lnTo>
                    <a:pt x="3" y="247"/>
                  </a:lnTo>
                  <a:lnTo>
                    <a:pt x="3" y="248"/>
                  </a:lnTo>
                  <a:lnTo>
                    <a:pt x="3" y="248"/>
                  </a:lnTo>
                  <a:lnTo>
                    <a:pt x="3" y="249"/>
                  </a:lnTo>
                  <a:lnTo>
                    <a:pt x="3" y="250"/>
                  </a:lnTo>
                  <a:lnTo>
                    <a:pt x="3" y="250"/>
                  </a:lnTo>
                  <a:lnTo>
                    <a:pt x="3" y="251"/>
                  </a:lnTo>
                  <a:lnTo>
                    <a:pt x="3" y="251"/>
                  </a:lnTo>
                  <a:lnTo>
                    <a:pt x="3" y="252"/>
                  </a:lnTo>
                  <a:lnTo>
                    <a:pt x="3" y="252"/>
                  </a:lnTo>
                  <a:lnTo>
                    <a:pt x="3" y="253"/>
                  </a:lnTo>
                  <a:lnTo>
                    <a:pt x="3" y="254"/>
                  </a:lnTo>
                  <a:lnTo>
                    <a:pt x="3" y="254"/>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6"/>
                  </a:lnTo>
                  <a:lnTo>
                    <a:pt x="3" y="257"/>
                  </a:lnTo>
                  <a:lnTo>
                    <a:pt x="3" y="258"/>
                  </a:lnTo>
                  <a:lnTo>
                    <a:pt x="3" y="258"/>
                  </a:lnTo>
                  <a:lnTo>
                    <a:pt x="3" y="259"/>
                  </a:lnTo>
                  <a:lnTo>
                    <a:pt x="3" y="259"/>
                  </a:lnTo>
                  <a:lnTo>
                    <a:pt x="3" y="260"/>
                  </a:lnTo>
                  <a:lnTo>
                    <a:pt x="2" y="260"/>
                  </a:lnTo>
                  <a:lnTo>
                    <a:pt x="2" y="261"/>
                  </a:lnTo>
                  <a:lnTo>
                    <a:pt x="2" y="262"/>
                  </a:lnTo>
                  <a:lnTo>
                    <a:pt x="2" y="263"/>
                  </a:lnTo>
                  <a:lnTo>
                    <a:pt x="2" y="263"/>
                  </a:lnTo>
                  <a:lnTo>
                    <a:pt x="2" y="264"/>
                  </a:lnTo>
                  <a:lnTo>
                    <a:pt x="2" y="265"/>
                  </a:lnTo>
                  <a:lnTo>
                    <a:pt x="2" y="266"/>
                  </a:lnTo>
                  <a:lnTo>
                    <a:pt x="2" y="266"/>
                  </a:lnTo>
                  <a:lnTo>
                    <a:pt x="2" y="267"/>
                  </a:lnTo>
                  <a:lnTo>
                    <a:pt x="2" y="268"/>
                  </a:lnTo>
                  <a:lnTo>
                    <a:pt x="2" y="269"/>
                  </a:lnTo>
                  <a:lnTo>
                    <a:pt x="2" y="270"/>
                  </a:lnTo>
                  <a:lnTo>
                    <a:pt x="2" y="270"/>
                  </a:lnTo>
                  <a:lnTo>
                    <a:pt x="2" y="271"/>
                  </a:lnTo>
                  <a:lnTo>
                    <a:pt x="2" y="272"/>
                  </a:lnTo>
                  <a:lnTo>
                    <a:pt x="2" y="273"/>
                  </a:lnTo>
                  <a:lnTo>
                    <a:pt x="2" y="274"/>
                  </a:lnTo>
                  <a:lnTo>
                    <a:pt x="2" y="275"/>
                  </a:lnTo>
                  <a:lnTo>
                    <a:pt x="2" y="276"/>
                  </a:lnTo>
                  <a:lnTo>
                    <a:pt x="2" y="277"/>
                  </a:lnTo>
                  <a:lnTo>
                    <a:pt x="2" y="278"/>
                  </a:lnTo>
                  <a:lnTo>
                    <a:pt x="3" y="280"/>
                  </a:lnTo>
                  <a:lnTo>
                    <a:pt x="3" y="281"/>
                  </a:lnTo>
                  <a:lnTo>
                    <a:pt x="4" y="286"/>
                  </a:lnTo>
                  <a:lnTo>
                    <a:pt x="4" y="288"/>
                  </a:lnTo>
                  <a:lnTo>
                    <a:pt x="5" y="290"/>
                  </a:lnTo>
                  <a:lnTo>
                    <a:pt x="6" y="292"/>
                  </a:lnTo>
                  <a:lnTo>
                    <a:pt x="6" y="294"/>
                  </a:lnTo>
                  <a:lnTo>
                    <a:pt x="6" y="296"/>
                  </a:lnTo>
                  <a:lnTo>
                    <a:pt x="7" y="298"/>
                  </a:lnTo>
                  <a:lnTo>
                    <a:pt x="7" y="300"/>
                  </a:lnTo>
                  <a:lnTo>
                    <a:pt x="8" y="302"/>
                  </a:lnTo>
                  <a:lnTo>
                    <a:pt x="8" y="303"/>
                  </a:lnTo>
                  <a:lnTo>
                    <a:pt x="8" y="305"/>
                  </a:lnTo>
                  <a:lnTo>
                    <a:pt x="9" y="307"/>
                  </a:lnTo>
                  <a:lnTo>
                    <a:pt x="9" y="308"/>
                  </a:lnTo>
                  <a:lnTo>
                    <a:pt x="10" y="310"/>
                  </a:lnTo>
                  <a:lnTo>
                    <a:pt x="10" y="311"/>
                  </a:lnTo>
                  <a:lnTo>
                    <a:pt x="11" y="313"/>
                  </a:lnTo>
                  <a:lnTo>
                    <a:pt x="12" y="314"/>
                  </a:lnTo>
                  <a:lnTo>
                    <a:pt x="12" y="316"/>
                  </a:lnTo>
                  <a:lnTo>
                    <a:pt x="13" y="317"/>
                  </a:lnTo>
                  <a:lnTo>
                    <a:pt x="14" y="318"/>
                  </a:lnTo>
                  <a:lnTo>
                    <a:pt x="15" y="320"/>
                  </a:lnTo>
                  <a:lnTo>
                    <a:pt x="16" y="321"/>
                  </a:lnTo>
                  <a:lnTo>
                    <a:pt x="17" y="322"/>
                  </a:lnTo>
                  <a:lnTo>
                    <a:pt x="18" y="323"/>
                  </a:lnTo>
                  <a:lnTo>
                    <a:pt x="19" y="324"/>
                  </a:lnTo>
                  <a:lnTo>
                    <a:pt x="20" y="326"/>
                  </a:lnTo>
                  <a:lnTo>
                    <a:pt x="22" y="327"/>
                  </a:lnTo>
                  <a:lnTo>
                    <a:pt x="24" y="328"/>
                  </a:lnTo>
                  <a:lnTo>
                    <a:pt x="25" y="329"/>
                  </a:lnTo>
                  <a:lnTo>
                    <a:pt x="27" y="330"/>
                  </a:lnTo>
                  <a:lnTo>
                    <a:pt x="29" y="332"/>
                  </a:lnTo>
                  <a:lnTo>
                    <a:pt x="31" y="333"/>
                  </a:lnTo>
                  <a:lnTo>
                    <a:pt x="32" y="333"/>
                  </a:lnTo>
                  <a:lnTo>
                    <a:pt x="32" y="333"/>
                  </a:lnTo>
                  <a:lnTo>
                    <a:pt x="33" y="334"/>
                  </a:lnTo>
                  <a:lnTo>
                    <a:pt x="34" y="334"/>
                  </a:lnTo>
                  <a:lnTo>
                    <a:pt x="35" y="334"/>
                  </a:lnTo>
                  <a:lnTo>
                    <a:pt x="36" y="334"/>
                  </a:lnTo>
                  <a:lnTo>
                    <a:pt x="37" y="334"/>
                  </a:lnTo>
                  <a:lnTo>
                    <a:pt x="38" y="334"/>
                  </a:lnTo>
                  <a:lnTo>
                    <a:pt x="38" y="334"/>
                  </a:lnTo>
                  <a:lnTo>
                    <a:pt x="39" y="334"/>
                  </a:lnTo>
                  <a:lnTo>
                    <a:pt x="40" y="334"/>
                  </a:lnTo>
                  <a:lnTo>
                    <a:pt x="41" y="334"/>
                  </a:lnTo>
                  <a:lnTo>
                    <a:pt x="42" y="334"/>
                  </a:lnTo>
                  <a:lnTo>
                    <a:pt x="43" y="334"/>
                  </a:lnTo>
                  <a:lnTo>
                    <a:pt x="44" y="334"/>
                  </a:lnTo>
                  <a:lnTo>
                    <a:pt x="44" y="334"/>
                  </a:lnTo>
                  <a:lnTo>
                    <a:pt x="45" y="333"/>
                  </a:lnTo>
                  <a:lnTo>
                    <a:pt x="46" y="333"/>
                  </a:lnTo>
                  <a:lnTo>
                    <a:pt x="47" y="333"/>
                  </a:lnTo>
                  <a:lnTo>
                    <a:pt x="48" y="333"/>
                  </a:lnTo>
                  <a:lnTo>
                    <a:pt x="48" y="333"/>
                  </a:lnTo>
                  <a:lnTo>
                    <a:pt x="49" y="332"/>
                  </a:lnTo>
                  <a:lnTo>
                    <a:pt x="50" y="332"/>
                  </a:lnTo>
                  <a:lnTo>
                    <a:pt x="51" y="332"/>
                  </a:lnTo>
                  <a:lnTo>
                    <a:pt x="52" y="332"/>
                  </a:lnTo>
                  <a:lnTo>
                    <a:pt x="52" y="332"/>
                  </a:lnTo>
                  <a:lnTo>
                    <a:pt x="53" y="332"/>
                  </a:lnTo>
                  <a:lnTo>
                    <a:pt x="54" y="332"/>
                  </a:lnTo>
                  <a:lnTo>
                    <a:pt x="54"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5" name="Freeform 77"/>
            <p:cNvSpPr>
              <a:spLocks/>
            </p:cNvSpPr>
            <p:nvPr/>
          </p:nvSpPr>
          <p:spPr bwMode="auto">
            <a:xfrm>
              <a:off x="883" y="1649"/>
              <a:ext cx="191" cy="616"/>
            </a:xfrm>
            <a:custGeom>
              <a:avLst/>
              <a:gdLst/>
              <a:ahLst/>
              <a:cxnLst>
                <a:cxn ang="0">
                  <a:pos x="83" y="1"/>
                </a:cxn>
                <a:cxn ang="0">
                  <a:pos x="75" y="0"/>
                </a:cxn>
                <a:cxn ang="0">
                  <a:pos x="65" y="0"/>
                </a:cxn>
                <a:cxn ang="0">
                  <a:pos x="53" y="5"/>
                </a:cxn>
                <a:cxn ang="0">
                  <a:pos x="45" y="10"/>
                </a:cxn>
                <a:cxn ang="0">
                  <a:pos x="39" y="17"/>
                </a:cxn>
                <a:cxn ang="0">
                  <a:pos x="34" y="28"/>
                </a:cxn>
                <a:cxn ang="0">
                  <a:pos x="30" y="44"/>
                </a:cxn>
                <a:cxn ang="0">
                  <a:pos x="31" y="55"/>
                </a:cxn>
                <a:cxn ang="0">
                  <a:pos x="34" y="70"/>
                </a:cxn>
                <a:cxn ang="0">
                  <a:pos x="34" y="85"/>
                </a:cxn>
                <a:cxn ang="0">
                  <a:pos x="34" y="91"/>
                </a:cxn>
                <a:cxn ang="0">
                  <a:pos x="34" y="97"/>
                </a:cxn>
                <a:cxn ang="0">
                  <a:pos x="34" y="107"/>
                </a:cxn>
                <a:cxn ang="0">
                  <a:pos x="35" y="114"/>
                </a:cxn>
                <a:cxn ang="0">
                  <a:pos x="35" y="120"/>
                </a:cxn>
                <a:cxn ang="0">
                  <a:pos x="35" y="127"/>
                </a:cxn>
                <a:cxn ang="0">
                  <a:pos x="29" y="144"/>
                </a:cxn>
                <a:cxn ang="0">
                  <a:pos x="21" y="155"/>
                </a:cxn>
                <a:cxn ang="0">
                  <a:pos x="13" y="167"/>
                </a:cxn>
                <a:cxn ang="0">
                  <a:pos x="6" y="191"/>
                </a:cxn>
                <a:cxn ang="0">
                  <a:pos x="4" y="211"/>
                </a:cxn>
                <a:cxn ang="0">
                  <a:pos x="6" y="228"/>
                </a:cxn>
                <a:cxn ang="0">
                  <a:pos x="8" y="251"/>
                </a:cxn>
                <a:cxn ang="0">
                  <a:pos x="9" y="265"/>
                </a:cxn>
                <a:cxn ang="0">
                  <a:pos x="9" y="271"/>
                </a:cxn>
                <a:cxn ang="0">
                  <a:pos x="9" y="277"/>
                </a:cxn>
                <a:cxn ang="0">
                  <a:pos x="9" y="287"/>
                </a:cxn>
                <a:cxn ang="0">
                  <a:pos x="9" y="294"/>
                </a:cxn>
                <a:cxn ang="0">
                  <a:pos x="9" y="299"/>
                </a:cxn>
                <a:cxn ang="0">
                  <a:pos x="9" y="307"/>
                </a:cxn>
                <a:cxn ang="0">
                  <a:pos x="5" y="336"/>
                </a:cxn>
                <a:cxn ang="0">
                  <a:pos x="1" y="357"/>
                </a:cxn>
                <a:cxn ang="0">
                  <a:pos x="2" y="375"/>
                </a:cxn>
                <a:cxn ang="0">
                  <a:pos x="22" y="396"/>
                </a:cxn>
                <a:cxn ang="0">
                  <a:pos x="53" y="399"/>
                </a:cxn>
                <a:cxn ang="0">
                  <a:pos x="85" y="397"/>
                </a:cxn>
                <a:cxn ang="0">
                  <a:pos x="112" y="411"/>
                </a:cxn>
                <a:cxn ang="0">
                  <a:pos x="114" y="418"/>
                </a:cxn>
                <a:cxn ang="0">
                  <a:pos x="113" y="424"/>
                </a:cxn>
                <a:cxn ang="0">
                  <a:pos x="111" y="432"/>
                </a:cxn>
                <a:cxn ang="0">
                  <a:pos x="116" y="449"/>
                </a:cxn>
                <a:cxn ang="0">
                  <a:pos x="124" y="461"/>
                </a:cxn>
                <a:cxn ang="0">
                  <a:pos x="132" y="472"/>
                </a:cxn>
                <a:cxn ang="0">
                  <a:pos x="139" y="492"/>
                </a:cxn>
                <a:cxn ang="0">
                  <a:pos x="141" y="506"/>
                </a:cxn>
                <a:cxn ang="0">
                  <a:pos x="139" y="517"/>
                </a:cxn>
                <a:cxn ang="0">
                  <a:pos x="138" y="532"/>
                </a:cxn>
                <a:cxn ang="0">
                  <a:pos x="137" y="545"/>
                </a:cxn>
                <a:cxn ang="0">
                  <a:pos x="136" y="552"/>
                </a:cxn>
                <a:cxn ang="0">
                  <a:pos x="136" y="558"/>
                </a:cxn>
                <a:cxn ang="0">
                  <a:pos x="140" y="568"/>
                </a:cxn>
                <a:cxn ang="0">
                  <a:pos x="145" y="575"/>
                </a:cxn>
                <a:cxn ang="0">
                  <a:pos x="152" y="581"/>
                </a:cxn>
                <a:cxn ang="0">
                  <a:pos x="161" y="587"/>
                </a:cxn>
                <a:cxn ang="0">
                  <a:pos x="173" y="599"/>
                </a:cxn>
                <a:cxn ang="0">
                  <a:pos x="182" y="608"/>
                </a:cxn>
                <a:cxn ang="0">
                  <a:pos x="188" y="614"/>
                </a:cxn>
              </a:cxnLst>
              <a:rect l="0" t="0" r="r" b="b"/>
              <a:pathLst>
                <a:path w="191" h="616">
                  <a:moveTo>
                    <a:pt x="86" y="2"/>
                  </a:moveTo>
                  <a:lnTo>
                    <a:pt x="86" y="2"/>
                  </a:lnTo>
                  <a:lnTo>
                    <a:pt x="85" y="2"/>
                  </a:lnTo>
                  <a:lnTo>
                    <a:pt x="85" y="2"/>
                  </a:lnTo>
                  <a:lnTo>
                    <a:pt x="85" y="2"/>
                  </a:lnTo>
                  <a:lnTo>
                    <a:pt x="85" y="1"/>
                  </a:lnTo>
                  <a:lnTo>
                    <a:pt x="84" y="1"/>
                  </a:lnTo>
                  <a:lnTo>
                    <a:pt x="83" y="1"/>
                  </a:lnTo>
                  <a:lnTo>
                    <a:pt x="83" y="1"/>
                  </a:lnTo>
                  <a:lnTo>
                    <a:pt x="82" y="1"/>
                  </a:lnTo>
                  <a:lnTo>
                    <a:pt x="81" y="1"/>
                  </a:lnTo>
                  <a:lnTo>
                    <a:pt x="81" y="1"/>
                  </a:lnTo>
                  <a:lnTo>
                    <a:pt x="80" y="1"/>
                  </a:lnTo>
                  <a:lnTo>
                    <a:pt x="79" y="1"/>
                  </a:lnTo>
                  <a:lnTo>
                    <a:pt x="78" y="0"/>
                  </a:lnTo>
                  <a:lnTo>
                    <a:pt x="77" y="0"/>
                  </a:lnTo>
                  <a:lnTo>
                    <a:pt x="76" y="0"/>
                  </a:lnTo>
                  <a:lnTo>
                    <a:pt x="75" y="0"/>
                  </a:lnTo>
                  <a:lnTo>
                    <a:pt x="74" y="0"/>
                  </a:lnTo>
                  <a:lnTo>
                    <a:pt x="73" y="0"/>
                  </a:lnTo>
                  <a:lnTo>
                    <a:pt x="72" y="0"/>
                  </a:lnTo>
                  <a:lnTo>
                    <a:pt x="71" y="0"/>
                  </a:lnTo>
                  <a:lnTo>
                    <a:pt x="70" y="0"/>
                  </a:lnTo>
                  <a:lnTo>
                    <a:pt x="69" y="0"/>
                  </a:lnTo>
                  <a:lnTo>
                    <a:pt x="67" y="0"/>
                  </a:lnTo>
                  <a:lnTo>
                    <a:pt x="66" y="0"/>
                  </a:lnTo>
                  <a:lnTo>
                    <a:pt x="65" y="0"/>
                  </a:lnTo>
                  <a:lnTo>
                    <a:pt x="64" y="1"/>
                  </a:lnTo>
                  <a:lnTo>
                    <a:pt x="63" y="1"/>
                  </a:lnTo>
                  <a:lnTo>
                    <a:pt x="62" y="1"/>
                  </a:lnTo>
                  <a:lnTo>
                    <a:pt x="61" y="1"/>
                  </a:lnTo>
                  <a:lnTo>
                    <a:pt x="60" y="2"/>
                  </a:lnTo>
                  <a:lnTo>
                    <a:pt x="57" y="3"/>
                  </a:lnTo>
                  <a:lnTo>
                    <a:pt x="56" y="4"/>
                  </a:lnTo>
                  <a:lnTo>
                    <a:pt x="55" y="4"/>
                  </a:lnTo>
                  <a:lnTo>
                    <a:pt x="53" y="5"/>
                  </a:lnTo>
                  <a:lnTo>
                    <a:pt x="52" y="5"/>
                  </a:lnTo>
                  <a:lnTo>
                    <a:pt x="51" y="6"/>
                  </a:lnTo>
                  <a:lnTo>
                    <a:pt x="50" y="7"/>
                  </a:lnTo>
                  <a:lnTo>
                    <a:pt x="49" y="7"/>
                  </a:lnTo>
                  <a:lnTo>
                    <a:pt x="48" y="8"/>
                  </a:lnTo>
                  <a:lnTo>
                    <a:pt x="47" y="8"/>
                  </a:lnTo>
                  <a:lnTo>
                    <a:pt x="47" y="9"/>
                  </a:lnTo>
                  <a:lnTo>
                    <a:pt x="46" y="9"/>
                  </a:lnTo>
                  <a:lnTo>
                    <a:pt x="45" y="10"/>
                  </a:lnTo>
                  <a:lnTo>
                    <a:pt x="44" y="11"/>
                  </a:lnTo>
                  <a:lnTo>
                    <a:pt x="43" y="11"/>
                  </a:lnTo>
                  <a:lnTo>
                    <a:pt x="43" y="12"/>
                  </a:lnTo>
                  <a:lnTo>
                    <a:pt x="42" y="13"/>
                  </a:lnTo>
                  <a:lnTo>
                    <a:pt x="41" y="13"/>
                  </a:lnTo>
                  <a:lnTo>
                    <a:pt x="41" y="14"/>
                  </a:lnTo>
                  <a:lnTo>
                    <a:pt x="40" y="15"/>
                  </a:lnTo>
                  <a:lnTo>
                    <a:pt x="40" y="16"/>
                  </a:lnTo>
                  <a:lnTo>
                    <a:pt x="39" y="17"/>
                  </a:lnTo>
                  <a:lnTo>
                    <a:pt x="39" y="18"/>
                  </a:lnTo>
                  <a:lnTo>
                    <a:pt x="38" y="19"/>
                  </a:lnTo>
                  <a:lnTo>
                    <a:pt x="37" y="20"/>
                  </a:lnTo>
                  <a:lnTo>
                    <a:pt x="37" y="21"/>
                  </a:lnTo>
                  <a:lnTo>
                    <a:pt x="36" y="22"/>
                  </a:lnTo>
                  <a:lnTo>
                    <a:pt x="36" y="23"/>
                  </a:lnTo>
                  <a:lnTo>
                    <a:pt x="35" y="25"/>
                  </a:lnTo>
                  <a:lnTo>
                    <a:pt x="35" y="26"/>
                  </a:lnTo>
                  <a:lnTo>
                    <a:pt x="34" y="28"/>
                  </a:lnTo>
                  <a:lnTo>
                    <a:pt x="33" y="31"/>
                  </a:lnTo>
                  <a:lnTo>
                    <a:pt x="32" y="33"/>
                  </a:lnTo>
                  <a:lnTo>
                    <a:pt x="31" y="35"/>
                  </a:lnTo>
                  <a:lnTo>
                    <a:pt x="31" y="37"/>
                  </a:lnTo>
                  <a:lnTo>
                    <a:pt x="31" y="38"/>
                  </a:lnTo>
                  <a:lnTo>
                    <a:pt x="30" y="39"/>
                  </a:lnTo>
                  <a:lnTo>
                    <a:pt x="30" y="41"/>
                  </a:lnTo>
                  <a:lnTo>
                    <a:pt x="30" y="43"/>
                  </a:lnTo>
                  <a:lnTo>
                    <a:pt x="30" y="44"/>
                  </a:lnTo>
                  <a:lnTo>
                    <a:pt x="30" y="45"/>
                  </a:lnTo>
                  <a:lnTo>
                    <a:pt x="30" y="47"/>
                  </a:lnTo>
                  <a:lnTo>
                    <a:pt x="30" y="48"/>
                  </a:lnTo>
                  <a:lnTo>
                    <a:pt x="30" y="49"/>
                  </a:lnTo>
                  <a:lnTo>
                    <a:pt x="30" y="50"/>
                  </a:lnTo>
                  <a:lnTo>
                    <a:pt x="31" y="51"/>
                  </a:lnTo>
                  <a:lnTo>
                    <a:pt x="31" y="53"/>
                  </a:lnTo>
                  <a:lnTo>
                    <a:pt x="31" y="54"/>
                  </a:lnTo>
                  <a:lnTo>
                    <a:pt x="31" y="55"/>
                  </a:lnTo>
                  <a:lnTo>
                    <a:pt x="31" y="57"/>
                  </a:lnTo>
                  <a:lnTo>
                    <a:pt x="32" y="58"/>
                  </a:lnTo>
                  <a:lnTo>
                    <a:pt x="32" y="60"/>
                  </a:lnTo>
                  <a:lnTo>
                    <a:pt x="33" y="61"/>
                  </a:lnTo>
                  <a:lnTo>
                    <a:pt x="33" y="63"/>
                  </a:lnTo>
                  <a:lnTo>
                    <a:pt x="33" y="65"/>
                  </a:lnTo>
                  <a:lnTo>
                    <a:pt x="33" y="66"/>
                  </a:lnTo>
                  <a:lnTo>
                    <a:pt x="33" y="68"/>
                  </a:lnTo>
                  <a:lnTo>
                    <a:pt x="34" y="70"/>
                  </a:lnTo>
                  <a:lnTo>
                    <a:pt x="34" y="72"/>
                  </a:lnTo>
                  <a:lnTo>
                    <a:pt x="34" y="74"/>
                  </a:lnTo>
                  <a:lnTo>
                    <a:pt x="34" y="77"/>
                  </a:lnTo>
                  <a:lnTo>
                    <a:pt x="34" y="79"/>
                  </a:lnTo>
                  <a:lnTo>
                    <a:pt x="34" y="81"/>
                  </a:lnTo>
                  <a:lnTo>
                    <a:pt x="34" y="82"/>
                  </a:lnTo>
                  <a:lnTo>
                    <a:pt x="34" y="83"/>
                  </a:lnTo>
                  <a:lnTo>
                    <a:pt x="34" y="84"/>
                  </a:lnTo>
                  <a:lnTo>
                    <a:pt x="34" y="85"/>
                  </a:lnTo>
                  <a:lnTo>
                    <a:pt x="34" y="86"/>
                  </a:lnTo>
                  <a:lnTo>
                    <a:pt x="34" y="87"/>
                  </a:lnTo>
                  <a:lnTo>
                    <a:pt x="34" y="87"/>
                  </a:lnTo>
                  <a:lnTo>
                    <a:pt x="34" y="88"/>
                  </a:lnTo>
                  <a:lnTo>
                    <a:pt x="34" y="89"/>
                  </a:lnTo>
                  <a:lnTo>
                    <a:pt x="34" y="89"/>
                  </a:lnTo>
                  <a:lnTo>
                    <a:pt x="34" y="90"/>
                  </a:lnTo>
                  <a:lnTo>
                    <a:pt x="34" y="90"/>
                  </a:lnTo>
                  <a:lnTo>
                    <a:pt x="34" y="91"/>
                  </a:lnTo>
                  <a:lnTo>
                    <a:pt x="34" y="92"/>
                  </a:lnTo>
                  <a:lnTo>
                    <a:pt x="34" y="92"/>
                  </a:lnTo>
                  <a:lnTo>
                    <a:pt x="34" y="93"/>
                  </a:lnTo>
                  <a:lnTo>
                    <a:pt x="34" y="93"/>
                  </a:lnTo>
                  <a:lnTo>
                    <a:pt x="34" y="94"/>
                  </a:lnTo>
                  <a:lnTo>
                    <a:pt x="34" y="95"/>
                  </a:lnTo>
                  <a:lnTo>
                    <a:pt x="34" y="95"/>
                  </a:lnTo>
                  <a:lnTo>
                    <a:pt x="34" y="96"/>
                  </a:lnTo>
                  <a:lnTo>
                    <a:pt x="34" y="97"/>
                  </a:lnTo>
                  <a:lnTo>
                    <a:pt x="34" y="97"/>
                  </a:lnTo>
                  <a:lnTo>
                    <a:pt x="34" y="98"/>
                  </a:lnTo>
                  <a:lnTo>
                    <a:pt x="34" y="99"/>
                  </a:lnTo>
                  <a:lnTo>
                    <a:pt x="34" y="100"/>
                  </a:lnTo>
                  <a:lnTo>
                    <a:pt x="34" y="101"/>
                  </a:lnTo>
                  <a:lnTo>
                    <a:pt x="34" y="102"/>
                  </a:lnTo>
                  <a:lnTo>
                    <a:pt x="34" y="103"/>
                  </a:lnTo>
                  <a:lnTo>
                    <a:pt x="34" y="105"/>
                  </a:lnTo>
                  <a:lnTo>
                    <a:pt x="34" y="107"/>
                  </a:lnTo>
                  <a:lnTo>
                    <a:pt x="34" y="107"/>
                  </a:lnTo>
                  <a:lnTo>
                    <a:pt x="34" y="109"/>
                  </a:lnTo>
                  <a:lnTo>
                    <a:pt x="34" y="109"/>
                  </a:lnTo>
                  <a:lnTo>
                    <a:pt x="34" y="110"/>
                  </a:lnTo>
                  <a:lnTo>
                    <a:pt x="34" y="111"/>
                  </a:lnTo>
                  <a:lnTo>
                    <a:pt x="34" y="112"/>
                  </a:lnTo>
                  <a:lnTo>
                    <a:pt x="35" y="113"/>
                  </a:lnTo>
                  <a:lnTo>
                    <a:pt x="35" y="113"/>
                  </a:lnTo>
                  <a:lnTo>
                    <a:pt x="35" y="114"/>
                  </a:lnTo>
                  <a:lnTo>
                    <a:pt x="35" y="115"/>
                  </a:lnTo>
                  <a:lnTo>
                    <a:pt x="35" y="115"/>
                  </a:lnTo>
                  <a:lnTo>
                    <a:pt x="35" y="116"/>
                  </a:lnTo>
                  <a:lnTo>
                    <a:pt x="35" y="117"/>
                  </a:lnTo>
                  <a:lnTo>
                    <a:pt x="35" y="117"/>
                  </a:lnTo>
                  <a:lnTo>
                    <a:pt x="35" y="118"/>
                  </a:lnTo>
                  <a:lnTo>
                    <a:pt x="35" y="119"/>
                  </a:lnTo>
                  <a:lnTo>
                    <a:pt x="35" y="119"/>
                  </a:lnTo>
                  <a:lnTo>
                    <a:pt x="35" y="120"/>
                  </a:lnTo>
                  <a:lnTo>
                    <a:pt x="35" y="121"/>
                  </a:lnTo>
                  <a:lnTo>
                    <a:pt x="35" y="121"/>
                  </a:lnTo>
                  <a:lnTo>
                    <a:pt x="35" y="122"/>
                  </a:lnTo>
                  <a:lnTo>
                    <a:pt x="35" y="123"/>
                  </a:lnTo>
                  <a:lnTo>
                    <a:pt x="35" y="123"/>
                  </a:lnTo>
                  <a:lnTo>
                    <a:pt x="35" y="124"/>
                  </a:lnTo>
                  <a:lnTo>
                    <a:pt x="35" y="125"/>
                  </a:lnTo>
                  <a:lnTo>
                    <a:pt x="35" y="126"/>
                  </a:lnTo>
                  <a:lnTo>
                    <a:pt x="35" y="127"/>
                  </a:lnTo>
                  <a:lnTo>
                    <a:pt x="35" y="128"/>
                  </a:lnTo>
                  <a:lnTo>
                    <a:pt x="34" y="129"/>
                  </a:lnTo>
                  <a:lnTo>
                    <a:pt x="34" y="130"/>
                  </a:lnTo>
                  <a:lnTo>
                    <a:pt x="33" y="135"/>
                  </a:lnTo>
                  <a:lnTo>
                    <a:pt x="32" y="137"/>
                  </a:lnTo>
                  <a:lnTo>
                    <a:pt x="31" y="139"/>
                  </a:lnTo>
                  <a:lnTo>
                    <a:pt x="30" y="141"/>
                  </a:lnTo>
                  <a:lnTo>
                    <a:pt x="30" y="142"/>
                  </a:lnTo>
                  <a:lnTo>
                    <a:pt x="29" y="144"/>
                  </a:lnTo>
                  <a:lnTo>
                    <a:pt x="28" y="145"/>
                  </a:lnTo>
                  <a:lnTo>
                    <a:pt x="27" y="147"/>
                  </a:lnTo>
                  <a:lnTo>
                    <a:pt x="26" y="148"/>
                  </a:lnTo>
                  <a:lnTo>
                    <a:pt x="25" y="149"/>
                  </a:lnTo>
                  <a:lnTo>
                    <a:pt x="25" y="151"/>
                  </a:lnTo>
                  <a:lnTo>
                    <a:pt x="23" y="152"/>
                  </a:lnTo>
                  <a:lnTo>
                    <a:pt x="23" y="153"/>
                  </a:lnTo>
                  <a:lnTo>
                    <a:pt x="22" y="154"/>
                  </a:lnTo>
                  <a:lnTo>
                    <a:pt x="21" y="155"/>
                  </a:lnTo>
                  <a:lnTo>
                    <a:pt x="20" y="157"/>
                  </a:lnTo>
                  <a:lnTo>
                    <a:pt x="19" y="158"/>
                  </a:lnTo>
                  <a:lnTo>
                    <a:pt x="18" y="159"/>
                  </a:lnTo>
                  <a:lnTo>
                    <a:pt x="17" y="160"/>
                  </a:lnTo>
                  <a:lnTo>
                    <a:pt x="17" y="161"/>
                  </a:lnTo>
                  <a:lnTo>
                    <a:pt x="16" y="163"/>
                  </a:lnTo>
                  <a:lnTo>
                    <a:pt x="15" y="164"/>
                  </a:lnTo>
                  <a:lnTo>
                    <a:pt x="14" y="165"/>
                  </a:lnTo>
                  <a:lnTo>
                    <a:pt x="13" y="167"/>
                  </a:lnTo>
                  <a:lnTo>
                    <a:pt x="12" y="169"/>
                  </a:lnTo>
                  <a:lnTo>
                    <a:pt x="12" y="170"/>
                  </a:lnTo>
                  <a:lnTo>
                    <a:pt x="11" y="172"/>
                  </a:lnTo>
                  <a:lnTo>
                    <a:pt x="10" y="174"/>
                  </a:lnTo>
                  <a:lnTo>
                    <a:pt x="9" y="177"/>
                  </a:lnTo>
                  <a:lnTo>
                    <a:pt x="9" y="179"/>
                  </a:lnTo>
                  <a:lnTo>
                    <a:pt x="9" y="181"/>
                  </a:lnTo>
                  <a:lnTo>
                    <a:pt x="7" y="187"/>
                  </a:lnTo>
                  <a:lnTo>
                    <a:pt x="6" y="191"/>
                  </a:lnTo>
                  <a:lnTo>
                    <a:pt x="6" y="193"/>
                  </a:lnTo>
                  <a:lnTo>
                    <a:pt x="5" y="196"/>
                  </a:lnTo>
                  <a:lnTo>
                    <a:pt x="5" y="198"/>
                  </a:lnTo>
                  <a:lnTo>
                    <a:pt x="5" y="201"/>
                  </a:lnTo>
                  <a:lnTo>
                    <a:pt x="5" y="203"/>
                  </a:lnTo>
                  <a:lnTo>
                    <a:pt x="4" y="205"/>
                  </a:lnTo>
                  <a:lnTo>
                    <a:pt x="4" y="207"/>
                  </a:lnTo>
                  <a:lnTo>
                    <a:pt x="4" y="209"/>
                  </a:lnTo>
                  <a:lnTo>
                    <a:pt x="4" y="211"/>
                  </a:lnTo>
                  <a:lnTo>
                    <a:pt x="5" y="213"/>
                  </a:lnTo>
                  <a:lnTo>
                    <a:pt x="5" y="215"/>
                  </a:lnTo>
                  <a:lnTo>
                    <a:pt x="5" y="217"/>
                  </a:lnTo>
                  <a:lnTo>
                    <a:pt x="5" y="219"/>
                  </a:lnTo>
                  <a:lnTo>
                    <a:pt x="5" y="221"/>
                  </a:lnTo>
                  <a:lnTo>
                    <a:pt x="5" y="222"/>
                  </a:lnTo>
                  <a:lnTo>
                    <a:pt x="6" y="224"/>
                  </a:lnTo>
                  <a:lnTo>
                    <a:pt x="6" y="226"/>
                  </a:lnTo>
                  <a:lnTo>
                    <a:pt x="6" y="228"/>
                  </a:lnTo>
                  <a:lnTo>
                    <a:pt x="7" y="230"/>
                  </a:lnTo>
                  <a:lnTo>
                    <a:pt x="7" y="232"/>
                  </a:lnTo>
                  <a:lnTo>
                    <a:pt x="7" y="235"/>
                  </a:lnTo>
                  <a:lnTo>
                    <a:pt x="7" y="237"/>
                  </a:lnTo>
                  <a:lnTo>
                    <a:pt x="7" y="239"/>
                  </a:lnTo>
                  <a:lnTo>
                    <a:pt x="8" y="242"/>
                  </a:lnTo>
                  <a:lnTo>
                    <a:pt x="8" y="245"/>
                  </a:lnTo>
                  <a:lnTo>
                    <a:pt x="8" y="248"/>
                  </a:lnTo>
                  <a:lnTo>
                    <a:pt x="8" y="251"/>
                  </a:lnTo>
                  <a:lnTo>
                    <a:pt x="8" y="254"/>
                  </a:lnTo>
                  <a:lnTo>
                    <a:pt x="9" y="258"/>
                  </a:lnTo>
                  <a:lnTo>
                    <a:pt x="9" y="260"/>
                  </a:lnTo>
                  <a:lnTo>
                    <a:pt x="9" y="261"/>
                  </a:lnTo>
                  <a:lnTo>
                    <a:pt x="9" y="262"/>
                  </a:lnTo>
                  <a:lnTo>
                    <a:pt x="9" y="263"/>
                  </a:lnTo>
                  <a:lnTo>
                    <a:pt x="9" y="264"/>
                  </a:lnTo>
                  <a:lnTo>
                    <a:pt x="9" y="265"/>
                  </a:lnTo>
                  <a:lnTo>
                    <a:pt x="9" y="265"/>
                  </a:lnTo>
                  <a:lnTo>
                    <a:pt x="9" y="266"/>
                  </a:lnTo>
                  <a:lnTo>
                    <a:pt x="9" y="267"/>
                  </a:lnTo>
                  <a:lnTo>
                    <a:pt x="9" y="267"/>
                  </a:lnTo>
                  <a:lnTo>
                    <a:pt x="9" y="268"/>
                  </a:lnTo>
                  <a:lnTo>
                    <a:pt x="9" y="269"/>
                  </a:lnTo>
                  <a:lnTo>
                    <a:pt x="9" y="269"/>
                  </a:lnTo>
                  <a:lnTo>
                    <a:pt x="9" y="270"/>
                  </a:lnTo>
                  <a:lnTo>
                    <a:pt x="9" y="271"/>
                  </a:lnTo>
                  <a:lnTo>
                    <a:pt x="9" y="271"/>
                  </a:lnTo>
                  <a:lnTo>
                    <a:pt x="9" y="272"/>
                  </a:lnTo>
                  <a:lnTo>
                    <a:pt x="9" y="272"/>
                  </a:lnTo>
                  <a:lnTo>
                    <a:pt x="9" y="273"/>
                  </a:lnTo>
                  <a:lnTo>
                    <a:pt x="9" y="273"/>
                  </a:lnTo>
                  <a:lnTo>
                    <a:pt x="9" y="274"/>
                  </a:lnTo>
                  <a:lnTo>
                    <a:pt x="9" y="275"/>
                  </a:lnTo>
                  <a:lnTo>
                    <a:pt x="9" y="276"/>
                  </a:lnTo>
                  <a:lnTo>
                    <a:pt x="9" y="276"/>
                  </a:lnTo>
                  <a:lnTo>
                    <a:pt x="9" y="277"/>
                  </a:lnTo>
                  <a:lnTo>
                    <a:pt x="9" y="278"/>
                  </a:lnTo>
                  <a:lnTo>
                    <a:pt x="9" y="279"/>
                  </a:lnTo>
                  <a:lnTo>
                    <a:pt x="9" y="280"/>
                  </a:lnTo>
                  <a:lnTo>
                    <a:pt x="9" y="281"/>
                  </a:lnTo>
                  <a:lnTo>
                    <a:pt x="9" y="282"/>
                  </a:lnTo>
                  <a:lnTo>
                    <a:pt x="9" y="283"/>
                  </a:lnTo>
                  <a:lnTo>
                    <a:pt x="9" y="285"/>
                  </a:lnTo>
                  <a:lnTo>
                    <a:pt x="9" y="286"/>
                  </a:lnTo>
                  <a:lnTo>
                    <a:pt x="9" y="287"/>
                  </a:lnTo>
                  <a:lnTo>
                    <a:pt x="9" y="288"/>
                  </a:lnTo>
                  <a:lnTo>
                    <a:pt x="9" y="289"/>
                  </a:lnTo>
                  <a:lnTo>
                    <a:pt x="9" y="290"/>
                  </a:lnTo>
                  <a:lnTo>
                    <a:pt x="9" y="291"/>
                  </a:lnTo>
                  <a:lnTo>
                    <a:pt x="9" y="291"/>
                  </a:lnTo>
                  <a:lnTo>
                    <a:pt x="9" y="292"/>
                  </a:lnTo>
                  <a:lnTo>
                    <a:pt x="9" y="293"/>
                  </a:lnTo>
                  <a:lnTo>
                    <a:pt x="9" y="293"/>
                  </a:lnTo>
                  <a:lnTo>
                    <a:pt x="9" y="294"/>
                  </a:lnTo>
                  <a:lnTo>
                    <a:pt x="9" y="295"/>
                  </a:lnTo>
                  <a:lnTo>
                    <a:pt x="9" y="295"/>
                  </a:lnTo>
                  <a:lnTo>
                    <a:pt x="9" y="296"/>
                  </a:lnTo>
                  <a:lnTo>
                    <a:pt x="9" y="296"/>
                  </a:lnTo>
                  <a:lnTo>
                    <a:pt x="9" y="297"/>
                  </a:lnTo>
                  <a:lnTo>
                    <a:pt x="9" y="297"/>
                  </a:lnTo>
                  <a:lnTo>
                    <a:pt x="9" y="298"/>
                  </a:lnTo>
                  <a:lnTo>
                    <a:pt x="9" y="299"/>
                  </a:lnTo>
                  <a:lnTo>
                    <a:pt x="9" y="299"/>
                  </a:lnTo>
                  <a:lnTo>
                    <a:pt x="9" y="300"/>
                  </a:lnTo>
                  <a:lnTo>
                    <a:pt x="9" y="301"/>
                  </a:lnTo>
                  <a:lnTo>
                    <a:pt x="9" y="301"/>
                  </a:lnTo>
                  <a:lnTo>
                    <a:pt x="9" y="302"/>
                  </a:lnTo>
                  <a:lnTo>
                    <a:pt x="9" y="303"/>
                  </a:lnTo>
                  <a:lnTo>
                    <a:pt x="9" y="304"/>
                  </a:lnTo>
                  <a:lnTo>
                    <a:pt x="9" y="305"/>
                  </a:lnTo>
                  <a:lnTo>
                    <a:pt x="9" y="306"/>
                  </a:lnTo>
                  <a:lnTo>
                    <a:pt x="9" y="307"/>
                  </a:lnTo>
                  <a:lnTo>
                    <a:pt x="9" y="309"/>
                  </a:lnTo>
                  <a:lnTo>
                    <a:pt x="8" y="315"/>
                  </a:lnTo>
                  <a:lnTo>
                    <a:pt x="8" y="319"/>
                  </a:lnTo>
                  <a:lnTo>
                    <a:pt x="8" y="322"/>
                  </a:lnTo>
                  <a:lnTo>
                    <a:pt x="7" y="325"/>
                  </a:lnTo>
                  <a:lnTo>
                    <a:pt x="7" y="328"/>
                  </a:lnTo>
                  <a:lnTo>
                    <a:pt x="6" y="331"/>
                  </a:lnTo>
                  <a:lnTo>
                    <a:pt x="6" y="333"/>
                  </a:lnTo>
                  <a:lnTo>
                    <a:pt x="5" y="336"/>
                  </a:lnTo>
                  <a:lnTo>
                    <a:pt x="5" y="339"/>
                  </a:lnTo>
                  <a:lnTo>
                    <a:pt x="4" y="341"/>
                  </a:lnTo>
                  <a:lnTo>
                    <a:pt x="3" y="343"/>
                  </a:lnTo>
                  <a:lnTo>
                    <a:pt x="3" y="346"/>
                  </a:lnTo>
                  <a:lnTo>
                    <a:pt x="2" y="348"/>
                  </a:lnTo>
                  <a:lnTo>
                    <a:pt x="2" y="350"/>
                  </a:lnTo>
                  <a:lnTo>
                    <a:pt x="1" y="353"/>
                  </a:lnTo>
                  <a:lnTo>
                    <a:pt x="1" y="355"/>
                  </a:lnTo>
                  <a:lnTo>
                    <a:pt x="1" y="357"/>
                  </a:lnTo>
                  <a:lnTo>
                    <a:pt x="0" y="359"/>
                  </a:lnTo>
                  <a:lnTo>
                    <a:pt x="0" y="361"/>
                  </a:lnTo>
                  <a:lnTo>
                    <a:pt x="0" y="363"/>
                  </a:lnTo>
                  <a:lnTo>
                    <a:pt x="0" y="365"/>
                  </a:lnTo>
                  <a:lnTo>
                    <a:pt x="0" y="367"/>
                  </a:lnTo>
                  <a:lnTo>
                    <a:pt x="0" y="369"/>
                  </a:lnTo>
                  <a:lnTo>
                    <a:pt x="1" y="371"/>
                  </a:lnTo>
                  <a:lnTo>
                    <a:pt x="1" y="373"/>
                  </a:lnTo>
                  <a:lnTo>
                    <a:pt x="2" y="375"/>
                  </a:lnTo>
                  <a:lnTo>
                    <a:pt x="3" y="377"/>
                  </a:lnTo>
                  <a:lnTo>
                    <a:pt x="4" y="379"/>
                  </a:lnTo>
                  <a:lnTo>
                    <a:pt x="5" y="381"/>
                  </a:lnTo>
                  <a:lnTo>
                    <a:pt x="7" y="383"/>
                  </a:lnTo>
                  <a:lnTo>
                    <a:pt x="9" y="386"/>
                  </a:lnTo>
                  <a:lnTo>
                    <a:pt x="13" y="391"/>
                  </a:lnTo>
                  <a:lnTo>
                    <a:pt x="16" y="393"/>
                  </a:lnTo>
                  <a:lnTo>
                    <a:pt x="19" y="395"/>
                  </a:lnTo>
                  <a:lnTo>
                    <a:pt x="22" y="396"/>
                  </a:lnTo>
                  <a:lnTo>
                    <a:pt x="25" y="397"/>
                  </a:lnTo>
                  <a:lnTo>
                    <a:pt x="29" y="398"/>
                  </a:lnTo>
                  <a:lnTo>
                    <a:pt x="32" y="399"/>
                  </a:lnTo>
                  <a:lnTo>
                    <a:pt x="35" y="399"/>
                  </a:lnTo>
                  <a:lnTo>
                    <a:pt x="39" y="399"/>
                  </a:lnTo>
                  <a:lnTo>
                    <a:pt x="42" y="399"/>
                  </a:lnTo>
                  <a:lnTo>
                    <a:pt x="45" y="399"/>
                  </a:lnTo>
                  <a:lnTo>
                    <a:pt x="49" y="399"/>
                  </a:lnTo>
                  <a:lnTo>
                    <a:pt x="53" y="399"/>
                  </a:lnTo>
                  <a:lnTo>
                    <a:pt x="56" y="398"/>
                  </a:lnTo>
                  <a:lnTo>
                    <a:pt x="60" y="398"/>
                  </a:lnTo>
                  <a:lnTo>
                    <a:pt x="64" y="398"/>
                  </a:lnTo>
                  <a:lnTo>
                    <a:pt x="67" y="397"/>
                  </a:lnTo>
                  <a:lnTo>
                    <a:pt x="71" y="397"/>
                  </a:lnTo>
                  <a:lnTo>
                    <a:pt x="75" y="397"/>
                  </a:lnTo>
                  <a:lnTo>
                    <a:pt x="78" y="397"/>
                  </a:lnTo>
                  <a:lnTo>
                    <a:pt x="81" y="397"/>
                  </a:lnTo>
                  <a:lnTo>
                    <a:pt x="85" y="397"/>
                  </a:lnTo>
                  <a:lnTo>
                    <a:pt x="89" y="397"/>
                  </a:lnTo>
                  <a:lnTo>
                    <a:pt x="92" y="398"/>
                  </a:lnTo>
                  <a:lnTo>
                    <a:pt x="95" y="399"/>
                  </a:lnTo>
                  <a:lnTo>
                    <a:pt x="98" y="400"/>
                  </a:lnTo>
                  <a:lnTo>
                    <a:pt x="101" y="402"/>
                  </a:lnTo>
                  <a:lnTo>
                    <a:pt x="104" y="403"/>
                  </a:lnTo>
                  <a:lnTo>
                    <a:pt x="107" y="405"/>
                  </a:lnTo>
                  <a:lnTo>
                    <a:pt x="109" y="408"/>
                  </a:lnTo>
                  <a:lnTo>
                    <a:pt x="112" y="411"/>
                  </a:lnTo>
                  <a:lnTo>
                    <a:pt x="113" y="412"/>
                  </a:lnTo>
                  <a:lnTo>
                    <a:pt x="113" y="413"/>
                  </a:lnTo>
                  <a:lnTo>
                    <a:pt x="113" y="414"/>
                  </a:lnTo>
                  <a:lnTo>
                    <a:pt x="114" y="414"/>
                  </a:lnTo>
                  <a:lnTo>
                    <a:pt x="114" y="415"/>
                  </a:lnTo>
                  <a:lnTo>
                    <a:pt x="114" y="416"/>
                  </a:lnTo>
                  <a:lnTo>
                    <a:pt x="114" y="417"/>
                  </a:lnTo>
                  <a:lnTo>
                    <a:pt x="114" y="417"/>
                  </a:lnTo>
                  <a:lnTo>
                    <a:pt x="114" y="418"/>
                  </a:lnTo>
                  <a:lnTo>
                    <a:pt x="114" y="419"/>
                  </a:lnTo>
                  <a:lnTo>
                    <a:pt x="114" y="419"/>
                  </a:lnTo>
                  <a:lnTo>
                    <a:pt x="114" y="420"/>
                  </a:lnTo>
                  <a:lnTo>
                    <a:pt x="113" y="421"/>
                  </a:lnTo>
                  <a:lnTo>
                    <a:pt x="113" y="421"/>
                  </a:lnTo>
                  <a:lnTo>
                    <a:pt x="113" y="422"/>
                  </a:lnTo>
                  <a:lnTo>
                    <a:pt x="113" y="423"/>
                  </a:lnTo>
                  <a:lnTo>
                    <a:pt x="113" y="423"/>
                  </a:lnTo>
                  <a:lnTo>
                    <a:pt x="113" y="424"/>
                  </a:lnTo>
                  <a:lnTo>
                    <a:pt x="112" y="425"/>
                  </a:lnTo>
                  <a:lnTo>
                    <a:pt x="112" y="426"/>
                  </a:lnTo>
                  <a:lnTo>
                    <a:pt x="112" y="427"/>
                  </a:lnTo>
                  <a:lnTo>
                    <a:pt x="112" y="427"/>
                  </a:lnTo>
                  <a:lnTo>
                    <a:pt x="112" y="429"/>
                  </a:lnTo>
                  <a:lnTo>
                    <a:pt x="111" y="429"/>
                  </a:lnTo>
                  <a:lnTo>
                    <a:pt x="111" y="430"/>
                  </a:lnTo>
                  <a:lnTo>
                    <a:pt x="111" y="431"/>
                  </a:lnTo>
                  <a:lnTo>
                    <a:pt x="111" y="432"/>
                  </a:lnTo>
                  <a:lnTo>
                    <a:pt x="111" y="433"/>
                  </a:lnTo>
                  <a:lnTo>
                    <a:pt x="111" y="434"/>
                  </a:lnTo>
                  <a:lnTo>
                    <a:pt x="112" y="435"/>
                  </a:lnTo>
                  <a:lnTo>
                    <a:pt x="112" y="437"/>
                  </a:lnTo>
                  <a:lnTo>
                    <a:pt x="113" y="441"/>
                  </a:lnTo>
                  <a:lnTo>
                    <a:pt x="114" y="443"/>
                  </a:lnTo>
                  <a:lnTo>
                    <a:pt x="115" y="445"/>
                  </a:lnTo>
                  <a:lnTo>
                    <a:pt x="115" y="447"/>
                  </a:lnTo>
                  <a:lnTo>
                    <a:pt x="116" y="449"/>
                  </a:lnTo>
                  <a:lnTo>
                    <a:pt x="117" y="450"/>
                  </a:lnTo>
                  <a:lnTo>
                    <a:pt x="118" y="452"/>
                  </a:lnTo>
                  <a:lnTo>
                    <a:pt x="119" y="453"/>
                  </a:lnTo>
                  <a:lnTo>
                    <a:pt x="119" y="455"/>
                  </a:lnTo>
                  <a:lnTo>
                    <a:pt x="120" y="456"/>
                  </a:lnTo>
                  <a:lnTo>
                    <a:pt x="121" y="457"/>
                  </a:lnTo>
                  <a:lnTo>
                    <a:pt x="122" y="458"/>
                  </a:lnTo>
                  <a:lnTo>
                    <a:pt x="123" y="459"/>
                  </a:lnTo>
                  <a:lnTo>
                    <a:pt x="124" y="461"/>
                  </a:lnTo>
                  <a:lnTo>
                    <a:pt x="125" y="462"/>
                  </a:lnTo>
                  <a:lnTo>
                    <a:pt x="126" y="463"/>
                  </a:lnTo>
                  <a:lnTo>
                    <a:pt x="127" y="464"/>
                  </a:lnTo>
                  <a:lnTo>
                    <a:pt x="127" y="465"/>
                  </a:lnTo>
                  <a:lnTo>
                    <a:pt x="129" y="467"/>
                  </a:lnTo>
                  <a:lnTo>
                    <a:pt x="129" y="468"/>
                  </a:lnTo>
                  <a:lnTo>
                    <a:pt x="130" y="469"/>
                  </a:lnTo>
                  <a:lnTo>
                    <a:pt x="131" y="471"/>
                  </a:lnTo>
                  <a:lnTo>
                    <a:pt x="132" y="472"/>
                  </a:lnTo>
                  <a:lnTo>
                    <a:pt x="133" y="473"/>
                  </a:lnTo>
                  <a:lnTo>
                    <a:pt x="133" y="475"/>
                  </a:lnTo>
                  <a:lnTo>
                    <a:pt x="134" y="477"/>
                  </a:lnTo>
                  <a:lnTo>
                    <a:pt x="135" y="479"/>
                  </a:lnTo>
                  <a:lnTo>
                    <a:pt x="136" y="481"/>
                  </a:lnTo>
                  <a:lnTo>
                    <a:pt x="137" y="483"/>
                  </a:lnTo>
                  <a:lnTo>
                    <a:pt x="137" y="485"/>
                  </a:lnTo>
                  <a:lnTo>
                    <a:pt x="138" y="488"/>
                  </a:lnTo>
                  <a:lnTo>
                    <a:pt x="139" y="492"/>
                  </a:lnTo>
                  <a:lnTo>
                    <a:pt x="139" y="494"/>
                  </a:lnTo>
                  <a:lnTo>
                    <a:pt x="140" y="496"/>
                  </a:lnTo>
                  <a:lnTo>
                    <a:pt x="140" y="497"/>
                  </a:lnTo>
                  <a:lnTo>
                    <a:pt x="140" y="499"/>
                  </a:lnTo>
                  <a:lnTo>
                    <a:pt x="140" y="501"/>
                  </a:lnTo>
                  <a:lnTo>
                    <a:pt x="140" y="502"/>
                  </a:lnTo>
                  <a:lnTo>
                    <a:pt x="140" y="503"/>
                  </a:lnTo>
                  <a:lnTo>
                    <a:pt x="141" y="505"/>
                  </a:lnTo>
                  <a:lnTo>
                    <a:pt x="141" y="506"/>
                  </a:lnTo>
                  <a:lnTo>
                    <a:pt x="141" y="507"/>
                  </a:lnTo>
                  <a:lnTo>
                    <a:pt x="140" y="509"/>
                  </a:lnTo>
                  <a:lnTo>
                    <a:pt x="140" y="510"/>
                  </a:lnTo>
                  <a:lnTo>
                    <a:pt x="140" y="511"/>
                  </a:lnTo>
                  <a:lnTo>
                    <a:pt x="140" y="513"/>
                  </a:lnTo>
                  <a:lnTo>
                    <a:pt x="140" y="514"/>
                  </a:lnTo>
                  <a:lnTo>
                    <a:pt x="140" y="515"/>
                  </a:lnTo>
                  <a:lnTo>
                    <a:pt x="140" y="516"/>
                  </a:lnTo>
                  <a:lnTo>
                    <a:pt x="139" y="517"/>
                  </a:lnTo>
                  <a:lnTo>
                    <a:pt x="139" y="519"/>
                  </a:lnTo>
                  <a:lnTo>
                    <a:pt x="139" y="520"/>
                  </a:lnTo>
                  <a:lnTo>
                    <a:pt x="139" y="521"/>
                  </a:lnTo>
                  <a:lnTo>
                    <a:pt x="139" y="523"/>
                  </a:lnTo>
                  <a:lnTo>
                    <a:pt x="139" y="525"/>
                  </a:lnTo>
                  <a:lnTo>
                    <a:pt x="139" y="526"/>
                  </a:lnTo>
                  <a:lnTo>
                    <a:pt x="138" y="528"/>
                  </a:lnTo>
                  <a:lnTo>
                    <a:pt x="138" y="530"/>
                  </a:lnTo>
                  <a:lnTo>
                    <a:pt x="138" y="532"/>
                  </a:lnTo>
                  <a:lnTo>
                    <a:pt x="138" y="534"/>
                  </a:lnTo>
                  <a:lnTo>
                    <a:pt x="138" y="536"/>
                  </a:lnTo>
                  <a:lnTo>
                    <a:pt x="138" y="539"/>
                  </a:lnTo>
                  <a:lnTo>
                    <a:pt x="138" y="541"/>
                  </a:lnTo>
                  <a:lnTo>
                    <a:pt x="138" y="542"/>
                  </a:lnTo>
                  <a:lnTo>
                    <a:pt x="138" y="543"/>
                  </a:lnTo>
                  <a:lnTo>
                    <a:pt x="138" y="544"/>
                  </a:lnTo>
                  <a:lnTo>
                    <a:pt x="137" y="545"/>
                  </a:lnTo>
                  <a:lnTo>
                    <a:pt x="137" y="545"/>
                  </a:lnTo>
                  <a:lnTo>
                    <a:pt x="137" y="546"/>
                  </a:lnTo>
                  <a:lnTo>
                    <a:pt x="137" y="547"/>
                  </a:lnTo>
                  <a:lnTo>
                    <a:pt x="137" y="548"/>
                  </a:lnTo>
                  <a:lnTo>
                    <a:pt x="137" y="549"/>
                  </a:lnTo>
                  <a:lnTo>
                    <a:pt x="137" y="549"/>
                  </a:lnTo>
                  <a:lnTo>
                    <a:pt x="137" y="550"/>
                  </a:lnTo>
                  <a:lnTo>
                    <a:pt x="136" y="551"/>
                  </a:lnTo>
                  <a:lnTo>
                    <a:pt x="136" y="551"/>
                  </a:lnTo>
                  <a:lnTo>
                    <a:pt x="136" y="552"/>
                  </a:lnTo>
                  <a:lnTo>
                    <a:pt x="136" y="553"/>
                  </a:lnTo>
                  <a:lnTo>
                    <a:pt x="136" y="553"/>
                  </a:lnTo>
                  <a:lnTo>
                    <a:pt x="136" y="554"/>
                  </a:lnTo>
                  <a:lnTo>
                    <a:pt x="136" y="555"/>
                  </a:lnTo>
                  <a:lnTo>
                    <a:pt x="136" y="555"/>
                  </a:lnTo>
                  <a:lnTo>
                    <a:pt x="136" y="556"/>
                  </a:lnTo>
                  <a:lnTo>
                    <a:pt x="136" y="557"/>
                  </a:lnTo>
                  <a:lnTo>
                    <a:pt x="136" y="557"/>
                  </a:lnTo>
                  <a:lnTo>
                    <a:pt x="136" y="558"/>
                  </a:lnTo>
                  <a:lnTo>
                    <a:pt x="136" y="559"/>
                  </a:lnTo>
                  <a:lnTo>
                    <a:pt x="136" y="559"/>
                  </a:lnTo>
                  <a:lnTo>
                    <a:pt x="137" y="560"/>
                  </a:lnTo>
                  <a:lnTo>
                    <a:pt x="137" y="561"/>
                  </a:lnTo>
                  <a:lnTo>
                    <a:pt x="137" y="562"/>
                  </a:lnTo>
                  <a:lnTo>
                    <a:pt x="137" y="563"/>
                  </a:lnTo>
                  <a:lnTo>
                    <a:pt x="138" y="564"/>
                  </a:lnTo>
                  <a:lnTo>
                    <a:pt x="139" y="567"/>
                  </a:lnTo>
                  <a:lnTo>
                    <a:pt x="140" y="568"/>
                  </a:lnTo>
                  <a:lnTo>
                    <a:pt x="141" y="569"/>
                  </a:lnTo>
                  <a:lnTo>
                    <a:pt x="141" y="570"/>
                  </a:lnTo>
                  <a:lnTo>
                    <a:pt x="142" y="571"/>
                  </a:lnTo>
                  <a:lnTo>
                    <a:pt x="142" y="572"/>
                  </a:lnTo>
                  <a:lnTo>
                    <a:pt x="143" y="573"/>
                  </a:lnTo>
                  <a:lnTo>
                    <a:pt x="143" y="573"/>
                  </a:lnTo>
                  <a:lnTo>
                    <a:pt x="144" y="574"/>
                  </a:lnTo>
                  <a:lnTo>
                    <a:pt x="145" y="575"/>
                  </a:lnTo>
                  <a:lnTo>
                    <a:pt x="145" y="575"/>
                  </a:lnTo>
                  <a:lnTo>
                    <a:pt x="146" y="576"/>
                  </a:lnTo>
                  <a:lnTo>
                    <a:pt x="147" y="577"/>
                  </a:lnTo>
                  <a:lnTo>
                    <a:pt x="148" y="577"/>
                  </a:lnTo>
                  <a:lnTo>
                    <a:pt x="149" y="578"/>
                  </a:lnTo>
                  <a:lnTo>
                    <a:pt x="149" y="578"/>
                  </a:lnTo>
                  <a:lnTo>
                    <a:pt x="150" y="579"/>
                  </a:lnTo>
                  <a:lnTo>
                    <a:pt x="151" y="579"/>
                  </a:lnTo>
                  <a:lnTo>
                    <a:pt x="151" y="580"/>
                  </a:lnTo>
                  <a:lnTo>
                    <a:pt x="152" y="581"/>
                  </a:lnTo>
                  <a:lnTo>
                    <a:pt x="153" y="581"/>
                  </a:lnTo>
                  <a:lnTo>
                    <a:pt x="154" y="582"/>
                  </a:lnTo>
                  <a:lnTo>
                    <a:pt x="155" y="582"/>
                  </a:lnTo>
                  <a:lnTo>
                    <a:pt x="156" y="583"/>
                  </a:lnTo>
                  <a:lnTo>
                    <a:pt x="157" y="584"/>
                  </a:lnTo>
                  <a:lnTo>
                    <a:pt x="158" y="585"/>
                  </a:lnTo>
                  <a:lnTo>
                    <a:pt x="159" y="585"/>
                  </a:lnTo>
                  <a:lnTo>
                    <a:pt x="160" y="586"/>
                  </a:lnTo>
                  <a:lnTo>
                    <a:pt x="161" y="587"/>
                  </a:lnTo>
                  <a:lnTo>
                    <a:pt x="163" y="589"/>
                  </a:lnTo>
                  <a:lnTo>
                    <a:pt x="164" y="590"/>
                  </a:lnTo>
                  <a:lnTo>
                    <a:pt x="166" y="592"/>
                  </a:lnTo>
                  <a:lnTo>
                    <a:pt x="167" y="593"/>
                  </a:lnTo>
                  <a:lnTo>
                    <a:pt x="168" y="594"/>
                  </a:lnTo>
                  <a:lnTo>
                    <a:pt x="169" y="595"/>
                  </a:lnTo>
                  <a:lnTo>
                    <a:pt x="171" y="597"/>
                  </a:lnTo>
                  <a:lnTo>
                    <a:pt x="172" y="598"/>
                  </a:lnTo>
                  <a:lnTo>
                    <a:pt x="173" y="599"/>
                  </a:lnTo>
                  <a:lnTo>
                    <a:pt x="174" y="600"/>
                  </a:lnTo>
                  <a:lnTo>
                    <a:pt x="175" y="601"/>
                  </a:lnTo>
                  <a:lnTo>
                    <a:pt x="176" y="602"/>
                  </a:lnTo>
                  <a:lnTo>
                    <a:pt x="177" y="603"/>
                  </a:lnTo>
                  <a:lnTo>
                    <a:pt x="179" y="604"/>
                  </a:lnTo>
                  <a:lnTo>
                    <a:pt x="179" y="605"/>
                  </a:lnTo>
                  <a:lnTo>
                    <a:pt x="181" y="606"/>
                  </a:lnTo>
                  <a:lnTo>
                    <a:pt x="181" y="607"/>
                  </a:lnTo>
                  <a:lnTo>
                    <a:pt x="182" y="608"/>
                  </a:lnTo>
                  <a:lnTo>
                    <a:pt x="183" y="609"/>
                  </a:lnTo>
                  <a:lnTo>
                    <a:pt x="184" y="609"/>
                  </a:lnTo>
                  <a:lnTo>
                    <a:pt x="185" y="610"/>
                  </a:lnTo>
                  <a:lnTo>
                    <a:pt x="185" y="611"/>
                  </a:lnTo>
                  <a:lnTo>
                    <a:pt x="186" y="612"/>
                  </a:lnTo>
                  <a:lnTo>
                    <a:pt x="187" y="612"/>
                  </a:lnTo>
                  <a:lnTo>
                    <a:pt x="187" y="613"/>
                  </a:lnTo>
                  <a:lnTo>
                    <a:pt x="188" y="613"/>
                  </a:lnTo>
                  <a:lnTo>
                    <a:pt x="188" y="614"/>
                  </a:lnTo>
                  <a:lnTo>
                    <a:pt x="189" y="614"/>
                  </a:lnTo>
                  <a:lnTo>
                    <a:pt x="189" y="615"/>
                  </a:lnTo>
                  <a:lnTo>
                    <a:pt x="189" y="615"/>
                  </a:lnTo>
                  <a:lnTo>
                    <a:pt x="189" y="615"/>
                  </a:lnTo>
                  <a:lnTo>
                    <a:pt x="189" y="615"/>
                  </a:lnTo>
                  <a:lnTo>
                    <a:pt x="190" y="61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6" name="Freeform 78"/>
            <p:cNvSpPr>
              <a:spLocks/>
            </p:cNvSpPr>
            <p:nvPr/>
          </p:nvSpPr>
          <p:spPr bwMode="auto">
            <a:xfrm>
              <a:off x="1306" y="2443"/>
              <a:ext cx="2"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2"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7" name="Freeform 79"/>
            <p:cNvSpPr>
              <a:spLocks/>
            </p:cNvSpPr>
            <p:nvPr/>
          </p:nvSpPr>
          <p:spPr bwMode="auto">
            <a:xfrm>
              <a:off x="1272" y="2411"/>
              <a:ext cx="85" cy="85"/>
            </a:xfrm>
            <a:custGeom>
              <a:avLst/>
              <a:gdLst/>
              <a:ahLst/>
              <a:cxnLst>
                <a:cxn ang="0">
                  <a:pos x="84" y="0"/>
                </a:cxn>
                <a:cxn ang="0">
                  <a:pos x="83" y="1"/>
                </a:cxn>
                <a:cxn ang="0">
                  <a:pos x="83" y="1"/>
                </a:cxn>
                <a:cxn ang="0">
                  <a:pos x="82" y="3"/>
                </a:cxn>
                <a:cxn ang="0">
                  <a:pos x="82" y="4"/>
                </a:cxn>
                <a:cxn ang="0">
                  <a:pos x="82" y="6"/>
                </a:cxn>
                <a:cxn ang="0">
                  <a:pos x="81" y="8"/>
                </a:cxn>
                <a:cxn ang="0">
                  <a:pos x="80" y="10"/>
                </a:cxn>
                <a:cxn ang="0">
                  <a:pos x="79" y="12"/>
                </a:cxn>
                <a:cxn ang="0">
                  <a:pos x="78" y="15"/>
                </a:cxn>
                <a:cxn ang="0">
                  <a:pos x="77" y="17"/>
                </a:cxn>
                <a:cxn ang="0">
                  <a:pos x="76" y="21"/>
                </a:cxn>
                <a:cxn ang="0">
                  <a:pos x="75" y="23"/>
                </a:cxn>
                <a:cxn ang="0">
                  <a:pos x="73" y="27"/>
                </a:cxn>
                <a:cxn ang="0">
                  <a:pos x="72" y="30"/>
                </a:cxn>
                <a:cxn ang="0">
                  <a:pos x="70" y="33"/>
                </a:cxn>
                <a:cxn ang="0">
                  <a:pos x="68" y="37"/>
                </a:cxn>
                <a:cxn ang="0">
                  <a:pos x="66" y="40"/>
                </a:cxn>
                <a:cxn ang="0">
                  <a:pos x="64" y="43"/>
                </a:cxn>
                <a:cxn ang="0">
                  <a:pos x="62" y="47"/>
                </a:cxn>
                <a:cxn ang="0">
                  <a:pos x="60" y="50"/>
                </a:cxn>
                <a:cxn ang="0">
                  <a:pos x="58" y="53"/>
                </a:cxn>
                <a:cxn ang="0">
                  <a:pos x="56" y="57"/>
                </a:cxn>
                <a:cxn ang="0">
                  <a:pos x="53" y="60"/>
                </a:cxn>
                <a:cxn ang="0">
                  <a:pos x="50" y="63"/>
                </a:cxn>
                <a:cxn ang="0">
                  <a:pos x="47" y="66"/>
                </a:cxn>
                <a:cxn ang="0">
                  <a:pos x="44" y="69"/>
                </a:cxn>
                <a:cxn ang="0">
                  <a:pos x="41" y="72"/>
                </a:cxn>
                <a:cxn ang="0">
                  <a:pos x="38" y="75"/>
                </a:cxn>
                <a:cxn ang="0">
                  <a:pos x="35" y="77"/>
                </a:cxn>
                <a:cxn ang="0">
                  <a:pos x="31" y="79"/>
                </a:cxn>
                <a:cxn ang="0">
                  <a:pos x="28" y="81"/>
                </a:cxn>
                <a:cxn ang="0">
                  <a:pos x="26" y="82"/>
                </a:cxn>
                <a:cxn ang="0">
                  <a:pos x="24" y="83"/>
                </a:cxn>
                <a:cxn ang="0">
                  <a:pos x="24" y="83"/>
                </a:cxn>
                <a:cxn ang="0">
                  <a:pos x="22" y="83"/>
                </a:cxn>
                <a:cxn ang="0">
                  <a:pos x="21" y="83"/>
                </a:cxn>
                <a:cxn ang="0">
                  <a:pos x="20" y="83"/>
                </a:cxn>
                <a:cxn ang="0">
                  <a:pos x="19" y="83"/>
                </a:cxn>
                <a:cxn ang="0">
                  <a:pos x="18" y="83"/>
                </a:cxn>
                <a:cxn ang="0">
                  <a:pos x="17" y="84"/>
                </a:cxn>
                <a:cxn ang="0">
                  <a:pos x="16" y="84"/>
                </a:cxn>
                <a:cxn ang="0">
                  <a:pos x="14" y="84"/>
                </a:cxn>
                <a:cxn ang="0">
                  <a:pos x="13" y="83"/>
                </a:cxn>
                <a:cxn ang="0">
                  <a:pos x="12" y="83"/>
                </a:cxn>
                <a:cxn ang="0">
                  <a:pos x="11" y="83"/>
                </a:cxn>
                <a:cxn ang="0">
                  <a:pos x="10" y="83"/>
                </a:cxn>
                <a:cxn ang="0">
                  <a:pos x="9" y="83"/>
                </a:cxn>
                <a:cxn ang="0">
                  <a:pos x="8" y="83"/>
                </a:cxn>
                <a:cxn ang="0">
                  <a:pos x="7" y="83"/>
                </a:cxn>
                <a:cxn ang="0">
                  <a:pos x="6" y="83"/>
                </a:cxn>
                <a:cxn ang="0">
                  <a:pos x="5" y="83"/>
                </a:cxn>
                <a:cxn ang="0">
                  <a:pos x="4" y="82"/>
                </a:cxn>
                <a:cxn ang="0">
                  <a:pos x="4" y="82"/>
                </a:cxn>
                <a:cxn ang="0">
                  <a:pos x="3" y="82"/>
                </a:cxn>
                <a:cxn ang="0">
                  <a:pos x="2" y="82"/>
                </a:cxn>
                <a:cxn ang="0">
                  <a:pos x="2" y="82"/>
                </a:cxn>
                <a:cxn ang="0">
                  <a:pos x="1" y="81"/>
                </a:cxn>
                <a:cxn ang="0">
                  <a:pos x="1" y="81"/>
                </a:cxn>
                <a:cxn ang="0">
                  <a:pos x="0" y="81"/>
                </a:cxn>
                <a:cxn ang="0">
                  <a:pos x="0" y="81"/>
                </a:cxn>
                <a:cxn ang="0">
                  <a:pos x="0" y="81"/>
                </a:cxn>
                <a:cxn ang="0">
                  <a:pos x="0" y="81"/>
                </a:cxn>
              </a:cxnLst>
              <a:rect l="0" t="0" r="r" b="b"/>
              <a:pathLst>
                <a:path w="85" h="85">
                  <a:moveTo>
                    <a:pt x="84" y="0"/>
                  </a:moveTo>
                  <a:lnTo>
                    <a:pt x="83" y="1"/>
                  </a:lnTo>
                  <a:lnTo>
                    <a:pt x="83" y="1"/>
                  </a:lnTo>
                  <a:lnTo>
                    <a:pt x="82" y="3"/>
                  </a:lnTo>
                  <a:lnTo>
                    <a:pt x="82" y="4"/>
                  </a:lnTo>
                  <a:lnTo>
                    <a:pt x="82" y="6"/>
                  </a:lnTo>
                  <a:lnTo>
                    <a:pt x="81" y="8"/>
                  </a:lnTo>
                  <a:lnTo>
                    <a:pt x="80" y="10"/>
                  </a:lnTo>
                  <a:lnTo>
                    <a:pt x="79" y="12"/>
                  </a:lnTo>
                  <a:lnTo>
                    <a:pt x="78" y="15"/>
                  </a:lnTo>
                  <a:lnTo>
                    <a:pt x="77" y="17"/>
                  </a:lnTo>
                  <a:lnTo>
                    <a:pt x="76" y="21"/>
                  </a:lnTo>
                  <a:lnTo>
                    <a:pt x="75" y="23"/>
                  </a:lnTo>
                  <a:lnTo>
                    <a:pt x="73" y="27"/>
                  </a:lnTo>
                  <a:lnTo>
                    <a:pt x="72" y="30"/>
                  </a:lnTo>
                  <a:lnTo>
                    <a:pt x="70" y="33"/>
                  </a:lnTo>
                  <a:lnTo>
                    <a:pt x="68" y="37"/>
                  </a:lnTo>
                  <a:lnTo>
                    <a:pt x="66" y="40"/>
                  </a:lnTo>
                  <a:lnTo>
                    <a:pt x="64" y="43"/>
                  </a:lnTo>
                  <a:lnTo>
                    <a:pt x="62" y="47"/>
                  </a:lnTo>
                  <a:lnTo>
                    <a:pt x="60" y="50"/>
                  </a:lnTo>
                  <a:lnTo>
                    <a:pt x="58" y="53"/>
                  </a:lnTo>
                  <a:lnTo>
                    <a:pt x="56" y="57"/>
                  </a:lnTo>
                  <a:lnTo>
                    <a:pt x="53" y="60"/>
                  </a:lnTo>
                  <a:lnTo>
                    <a:pt x="50" y="63"/>
                  </a:lnTo>
                  <a:lnTo>
                    <a:pt x="47" y="66"/>
                  </a:lnTo>
                  <a:lnTo>
                    <a:pt x="44" y="69"/>
                  </a:lnTo>
                  <a:lnTo>
                    <a:pt x="41" y="72"/>
                  </a:lnTo>
                  <a:lnTo>
                    <a:pt x="38" y="75"/>
                  </a:lnTo>
                  <a:lnTo>
                    <a:pt x="35" y="77"/>
                  </a:lnTo>
                  <a:lnTo>
                    <a:pt x="31" y="79"/>
                  </a:lnTo>
                  <a:lnTo>
                    <a:pt x="28" y="81"/>
                  </a:lnTo>
                  <a:lnTo>
                    <a:pt x="26" y="82"/>
                  </a:lnTo>
                  <a:lnTo>
                    <a:pt x="24" y="83"/>
                  </a:lnTo>
                  <a:lnTo>
                    <a:pt x="24" y="83"/>
                  </a:lnTo>
                  <a:lnTo>
                    <a:pt x="22" y="83"/>
                  </a:lnTo>
                  <a:lnTo>
                    <a:pt x="21" y="83"/>
                  </a:lnTo>
                  <a:lnTo>
                    <a:pt x="20" y="83"/>
                  </a:lnTo>
                  <a:lnTo>
                    <a:pt x="19" y="83"/>
                  </a:lnTo>
                  <a:lnTo>
                    <a:pt x="18" y="83"/>
                  </a:lnTo>
                  <a:lnTo>
                    <a:pt x="17" y="84"/>
                  </a:lnTo>
                  <a:lnTo>
                    <a:pt x="16" y="84"/>
                  </a:lnTo>
                  <a:lnTo>
                    <a:pt x="14" y="84"/>
                  </a:lnTo>
                  <a:lnTo>
                    <a:pt x="13" y="83"/>
                  </a:lnTo>
                  <a:lnTo>
                    <a:pt x="12" y="83"/>
                  </a:lnTo>
                  <a:lnTo>
                    <a:pt x="11" y="83"/>
                  </a:lnTo>
                  <a:lnTo>
                    <a:pt x="10" y="83"/>
                  </a:lnTo>
                  <a:lnTo>
                    <a:pt x="9" y="83"/>
                  </a:lnTo>
                  <a:lnTo>
                    <a:pt x="8" y="83"/>
                  </a:lnTo>
                  <a:lnTo>
                    <a:pt x="7" y="83"/>
                  </a:lnTo>
                  <a:lnTo>
                    <a:pt x="6" y="83"/>
                  </a:lnTo>
                  <a:lnTo>
                    <a:pt x="5" y="83"/>
                  </a:lnTo>
                  <a:lnTo>
                    <a:pt x="4" y="82"/>
                  </a:lnTo>
                  <a:lnTo>
                    <a:pt x="4" y="82"/>
                  </a:lnTo>
                  <a:lnTo>
                    <a:pt x="3" y="82"/>
                  </a:lnTo>
                  <a:lnTo>
                    <a:pt x="2" y="82"/>
                  </a:lnTo>
                  <a:lnTo>
                    <a:pt x="2" y="82"/>
                  </a:lnTo>
                  <a:lnTo>
                    <a:pt x="1" y="81"/>
                  </a:lnTo>
                  <a:lnTo>
                    <a:pt x="1" y="81"/>
                  </a:lnTo>
                  <a:lnTo>
                    <a:pt x="0" y="81"/>
                  </a:lnTo>
                  <a:lnTo>
                    <a:pt x="0" y="81"/>
                  </a:lnTo>
                  <a:lnTo>
                    <a:pt x="0" y="81"/>
                  </a:lnTo>
                  <a:lnTo>
                    <a:pt x="0" y="8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8" name="Freeform 80"/>
            <p:cNvSpPr>
              <a:spLocks/>
            </p:cNvSpPr>
            <p:nvPr/>
          </p:nvSpPr>
          <p:spPr bwMode="auto">
            <a:xfrm>
              <a:off x="4044" y="3279"/>
              <a:ext cx="56" cy="55"/>
            </a:xfrm>
            <a:custGeom>
              <a:avLst/>
              <a:gdLst/>
              <a:ahLst/>
              <a:cxnLst>
                <a:cxn ang="0">
                  <a:pos x="0" y="0"/>
                </a:cxn>
                <a:cxn ang="0">
                  <a:pos x="0" y="0"/>
                </a:cxn>
                <a:cxn ang="0">
                  <a:pos x="0" y="1"/>
                </a:cxn>
                <a:cxn ang="0">
                  <a:pos x="1" y="1"/>
                </a:cxn>
                <a:cxn ang="0">
                  <a:pos x="2" y="2"/>
                </a:cxn>
                <a:cxn ang="0">
                  <a:pos x="3" y="3"/>
                </a:cxn>
                <a:cxn ang="0">
                  <a:pos x="5" y="5"/>
                </a:cxn>
                <a:cxn ang="0">
                  <a:pos x="6" y="6"/>
                </a:cxn>
                <a:cxn ang="0">
                  <a:pos x="8" y="8"/>
                </a:cxn>
                <a:cxn ang="0">
                  <a:pos x="10" y="9"/>
                </a:cxn>
                <a:cxn ang="0">
                  <a:pos x="11" y="11"/>
                </a:cxn>
                <a:cxn ang="0">
                  <a:pos x="13" y="13"/>
                </a:cxn>
                <a:cxn ang="0">
                  <a:pos x="15" y="15"/>
                </a:cxn>
                <a:cxn ang="0">
                  <a:pos x="18" y="17"/>
                </a:cxn>
                <a:cxn ang="0">
                  <a:pos x="20" y="19"/>
                </a:cxn>
                <a:cxn ang="0">
                  <a:pos x="22" y="22"/>
                </a:cxn>
                <a:cxn ang="0">
                  <a:pos x="24" y="24"/>
                </a:cxn>
                <a:cxn ang="0">
                  <a:pos x="26" y="26"/>
                </a:cxn>
                <a:cxn ang="0">
                  <a:pos x="29" y="29"/>
                </a:cxn>
                <a:cxn ang="0">
                  <a:pos x="31" y="31"/>
                </a:cxn>
                <a:cxn ang="0">
                  <a:pos x="34" y="33"/>
                </a:cxn>
                <a:cxn ang="0">
                  <a:pos x="36" y="35"/>
                </a:cxn>
                <a:cxn ang="0">
                  <a:pos x="38" y="37"/>
                </a:cxn>
                <a:cxn ang="0">
                  <a:pos x="40" y="40"/>
                </a:cxn>
                <a:cxn ang="0">
                  <a:pos x="42" y="42"/>
                </a:cxn>
                <a:cxn ang="0">
                  <a:pos x="45" y="44"/>
                </a:cxn>
                <a:cxn ang="0">
                  <a:pos x="47" y="46"/>
                </a:cxn>
                <a:cxn ang="0">
                  <a:pos x="48" y="48"/>
                </a:cxn>
                <a:cxn ang="0">
                  <a:pos x="50" y="49"/>
                </a:cxn>
                <a:cxn ang="0">
                  <a:pos x="52" y="51"/>
                </a:cxn>
                <a:cxn ang="0">
                  <a:pos x="54" y="53"/>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Lst>
              <a:rect l="0" t="0" r="r" b="b"/>
              <a:pathLst>
                <a:path w="56" h="55">
                  <a:moveTo>
                    <a:pt x="0" y="0"/>
                  </a:moveTo>
                  <a:lnTo>
                    <a:pt x="0" y="0"/>
                  </a:lnTo>
                  <a:lnTo>
                    <a:pt x="0" y="1"/>
                  </a:lnTo>
                  <a:lnTo>
                    <a:pt x="1" y="1"/>
                  </a:lnTo>
                  <a:lnTo>
                    <a:pt x="2" y="2"/>
                  </a:lnTo>
                  <a:lnTo>
                    <a:pt x="3" y="3"/>
                  </a:lnTo>
                  <a:lnTo>
                    <a:pt x="5" y="5"/>
                  </a:lnTo>
                  <a:lnTo>
                    <a:pt x="6" y="6"/>
                  </a:lnTo>
                  <a:lnTo>
                    <a:pt x="8" y="8"/>
                  </a:lnTo>
                  <a:lnTo>
                    <a:pt x="10" y="9"/>
                  </a:lnTo>
                  <a:lnTo>
                    <a:pt x="11" y="11"/>
                  </a:lnTo>
                  <a:lnTo>
                    <a:pt x="13" y="13"/>
                  </a:lnTo>
                  <a:lnTo>
                    <a:pt x="15" y="15"/>
                  </a:lnTo>
                  <a:lnTo>
                    <a:pt x="18" y="17"/>
                  </a:lnTo>
                  <a:lnTo>
                    <a:pt x="20" y="19"/>
                  </a:lnTo>
                  <a:lnTo>
                    <a:pt x="22" y="22"/>
                  </a:lnTo>
                  <a:lnTo>
                    <a:pt x="24" y="24"/>
                  </a:lnTo>
                  <a:lnTo>
                    <a:pt x="26" y="26"/>
                  </a:lnTo>
                  <a:lnTo>
                    <a:pt x="29" y="29"/>
                  </a:lnTo>
                  <a:lnTo>
                    <a:pt x="31" y="31"/>
                  </a:lnTo>
                  <a:lnTo>
                    <a:pt x="34" y="33"/>
                  </a:lnTo>
                  <a:lnTo>
                    <a:pt x="36" y="35"/>
                  </a:lnTo>
                  <a:lnTo>
                    <a:pt x="38" y="37"/>
                  </a:lnTo>
                  <a:lnTo>
                    <a:pt x="40" y="40"/>
                  </a:lnTo>
                  <a:lnTo>
                    <a:pt x="42" y="42"/>
                  </a:lnTo>
                  <a:lnTo>
                    <a:pt x="45" y="44"/>
                  </a:lnTo>
                  <a:lnTo>
                    <a:pt x="47" y="46"/>
                  </a:lnTo>
                  <a:lnTo>
                    <a:pt x="48" y="48"/>
                  </a:lnTo>
                  <a:lnTo>
                    <a:pt x="50" y="49"/>
                  </a:lnTo>
                  <a:lnTo>
                    <a:pt x="52" y="51"/>
                  </a:lnTo>
                  <a:lnTo>
                    <a:pt x="54" y="53"/>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89" name="Freeform 81"/>
            <p:cNvSpPr>
              <a:spLocks/>
            </p:cNvSpPr>
            <p:nvPr/>
          </p:nvSpPr>
          <p:spPr bwMode="auto">
            <a:xfrm>
              <a:off x="4016" y="3252"/>
              <a:ext cx="112" cy="109"/>
            </a:xfrm>
            <a:custGeom>
              <a:avLst/>
              <a:gdLst/>
              <a:ahLst/>
              <a:cxnLst>
                <a:cxn ang="0">
                  <a:pos x="0" y="0"/>
                </a:cxn>
                <a:cxn ang="0">
                  <a:pos x="1" y="0"/>
                </a:cxn>
                <a:cxn ang="0">
                  <a:pos x="2" y="1"/>
                </a:cxn>
                <a:cxn ang="0">
                  <a:pos x="4" y="3"/>
                </a:cxn>
                <a:cxn ang="0">
                  <a:pos x="5" y="5"/>
                </a:cxn>
                <a:cxn ang="0">
                  <a:pos x="8" y="7"/>
                </a:cxn>
                <a:cxn ang="0">
                  <a:pos x="10" y="10"/>
                </a:cxn>
                <a:cxn ang="0">
                  <a:pos x="13" y="12"/>
                </a:cxn>
                <a:cxn ang="0">
                  <a:pos x="16" y="16"/>
                </a:cxn>
                <a:cxn ang="0">
                  <a:pos x="20" y="19"/>
                </a:cxn>
                <a:cxn ang="0">
                  <a:pos x="24" y="23"/>
                </a:cxn>
                <a:cxn ang="0">
                  <a:pos x="28" y="26"/>
                </a:cxn>
                <a:cxn ang="0">
                  <a:pos x="32" y="30"/>
                </a:cxn>
                <a:cxn ang="0">
                  <a:pos x="36" y="35"/>
                </a:cxn>
                <a:cxn ang="0">
                  <a:pos x="40" y="39"/>
                </a:cxn>
                <a:cxn ang="0">
                  <a:pos x="45" y="44"/>
                </a:cxn>
                <a:cxn ang="0">
                  <a:pos x="49" y="48"/>
                </a:cxn>
                <a:cxn ang="0">
                  <a:pos x="54" y="52"/>
                </a:cxn>
                <a:cxn ang="0">
                  <a:pos x="58" y="57"/>
                </a:cxn>
                <a:cxn ang="0">
                  <a:pos x="63" y="62"/>
                </a:cxn>
                <a:cxn ang="0">
                  <a:pos x="68" y="66"/>
                </a:cxn>
                <a:cxn ang="0">
                  <a:pos x="72" y="71"/>
                </a:cxn>
                <a:cxn ang="0">
                  <a:pos x="77" y="75"/>
                </a:cxn>
                <a:cxn ang="0">
                  <a:pos x="82" y="80"/>
                </a:cxn>
                <a:cxn ang="0">
                  <a:pos x="86" y="84"/>
                </a:cxn>
                <a:cxn ang="0">
                  <a:pos x="90" y="88"/>
                </a:cxn>
                <a:cxn ang="0">
                  <a:pos x="94" y="92"/>
                </a:cxn>
                <a:cxn ang="0">
                  <a:pos x="98" y="96"/>
                </a:cxn>
                <a:cxn ang="0">
                  <a:pos x="101" y="99"/>
                </a:cxn>
                <a:cxn ang="0">
                  <a:pos x="105" y="102"/>
                </a:cxn>
                <a:cxn ang="0">
                  <a:pos x="108" y="106"/>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Lst>
              <a:rect l="0" t="0" r="r" b="b"/>
              <a:pathLst>
                <a:path w="112" h="109">
                  <a:moveTo>
                    <a:pt x="0" y="0"/>
                  </a:moveTo>
                  <a:lnTo>
                    <a:pt x="1" y="0"/>
                  </a:lnTo>
                  <a:lnTo>
                    <a:pt x="2" y="1"/>
                  </a:lnTo>
                  <a:lnTo>
                    <a:pt x="4" y="3"/>
                  </a:lnTo>
                  <a:lnTo>
                    <a:pt x="5" y="5"/>
                  </a:lnTo>
                  <a:lnTo>
                    <a:pt x="8" y="7"/>
                  </a:lnTo>
                  <a:lnTo>
                    <a:pt x="10" y="10"/>
                  </a:lnTo>
                  <a:lnTo>
                    <a:pt x="13" y="12"/>
                  </a:lnTo>
                  <a:lnTo>
                    <a:pt x="16" y="16"/>
                  </a:lnTo>
                  <a:lnTo>
                    <a:pt x="20" y="19"/>
                  </a:lnTo>
                  <a:lnTo>
                    <a:pt x="24" y="23"/>
                  </a:lnTo>
                  <a:lnTo>
                    <a:pt x="28" y="26"/>
                  </a:lnTo>
                  <a:lnTo>
                    <a:pt x="32" y="30"/>
                  </a:lnTo>
                  <a:lnTo>
                    <a:pt x="36" y="35"/>
                  </a:lnTo>
                  <a:lnTo>
                    <a:pt x="40" y="39"/>
                  </a:lnTo>
                  <a:lnTo>
                    <a:pt x="45" y="44"/>
                  </a:lnTo>
                  <a:lnTo>
                    <a:pt x="49" y="48"/>
                  </a:lnTo>
                  <a:lnTo>
                    <a:pt x="54" y="52"/>
                  </a:lnTo>
                  <a:lnTo>
                    <a:pt x="58" y="57"/>
                  </a:lnTo>
                  <a:lnTo>
                    <a:pt x="63" y="62"/>
                  </a:lnTo>
                  <a:lnTo>
                    <a:pt x="68" y="66"/>
                  </a:lnTo>
                  <a:lnTo>
                    <a:pt x="72" y="71"/>
                  </a:lnTo>
                  <a:lnTo>
                    <a:pt x="77" y="75"/>
                  </a:lnTo>
                  <a:lnTo>
                    <a:pt x="82" y="80"/>
                  </a:lnTo>
                  <a:lnTo>
                    <a:pt x="86" y="84"/>
                  </a:lnTo>
                  <a:lnTo>
                    <a:pt x="90" y="88"/>
                  </a:lnTo>
                  <a:lnTo>
                    <a:pt x="94" y="92"/>
                  </a:lnTo>
                  <a:lnTo>
                    <a:pt x="98" y="96"/>
                  </a:lnTo>
                  <a:lnTo>
                    <a:pt x="101" y="99"/>
                  </a:lnTo>
                  <a:lnTo>
                    <a:pt x="105" y="102"/>
                  </a:lnTo>
                  <a:lnTo>
                    <a:pt x="108" y="106"/>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90" name="Line 82"/>
            <p:cNvSpPr>
              <a:spLocks noChangeShapeType="1"/>
            </p:cNvSpPr>
            <p:nvPr/>
          </p:nvSpPr>
          <p:spPr bwMode="auto">
            <a:xfrm>
              <a:off x="4016" y="3225"/>
              <a:ext cx="55" cy="108"/>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291" name="Freeform 83"/>
            <p:cNvSpPr>
              <a:spLocks/>
            </p:cNvSpPr>
            <p:nvPr/>
          </p:nvSpPr>
          <p:spPr bwMode="auto">
            <a:xfrm>
              <a:off x="4465" y="2842"/>
              <a:ext cx="94" cy="96"/>
            </a:xfrm>
            <a:custGeom>
              <a:avLst/>
              <a:gdLst/>
              <a:ahLst/>
              <a:cxnLst>
                <a:cxn ang="0">
                  <a:pos x="90" y="0"/>
                </a:cxn>
                <a:cxn ang="0">
                  <a:pos x="92" y="10"/>
                </a:cxn>
                <a:cxn ang="0">
                  <a:pos x="93" y="16"/>
                </a:cxn>
                <a:cxn ang="0">
                  <a:pos x="93" y="20"/>
                </a:cxn>
                <a:cxn ang="0">
                  <a:pos x="93" y="25"/>
                </a:cxn>
                <a:cxn ang="0">
                  <a:pos x="92" y="29"/>
                </a:cxn>
                <a:cxn ang="0">
                  <a:pos x="91" y="33"/>
                </a:cxn>
                <a:cxn ang="0">
                  <a:pos x="89" y="37"/>
                </a:cxn>
                <a:cxn ang="0">
                  <a:pos x="87" y="41"/>
                </a:cxn>
                <a:cxn ang="0">
                  <a:pos x="85" y="44"/>
                </a:cxn>
                <a:cxn ang="0">
                  <a:pos x="83" y="48"/>
                </a:cxn>
                <a:cxn ang="0">
                  <a:pos x="80" y="51"/>
                </a:cxn>
                <a:cxn ang="0">
                  <a:pos x="77" y="54"/>
                </a:cxn>
                <a:cxn ang="0">
                  <a:pos x="74" y="57"/>
                </a:cxn>
                <a:cxn ang="0">
                  <a:pos x="70" y="59"/>
                </a:cxn>
                <a:cxn ang="0">
                  <a:pos x="67" y="62"/>
                </a:cxn>
                <a:cxn ang="0">
                  <a:pos x="63" y="64"/>
                </a:cxn>
                <a:cxn ang="0">
                  <a:pos x="59" y="66"/>
                </a:cxn>
                <a:cxn ang="0">
                  <a:pos x="55" y="69"/>
                </a:cxn>
                <a:cxn ang="0">
                  <a:pos x="51" y="71"/>
                </a:cxn>
                <a:cxn ang="0">
                  <a:pos x="46" y="73"/>
                </a:cxn>
                <a:cxn ang="0">
                  <a:pos x="42" y="75"/>
                </a:cxn>
                <a:cxn ang="0">
                  <a:pos x="37" y="77"/>
                </a:cxn>
                <a:cxn ang="0">
                  <a:pos x="33" y="79"/>
                </a:cxn>
                <a:cxn ang="0">
                  <a:pos x="29" y="81"/>
                </a:cxn>
                <a:cxn ang="0">
                  <a:pos x="24" y="83"/>
                </a:cxn>
                <a:cxn ang="0">
                  <a:pos x="20" y="85"/>
                </a:cxn>
                <a:cxn ang="0">
                  <a:pos x="16" y="87"/>
                </a:cxn>
                <a:cxn ang="0">
                  <a:pos x="11" y="88"/>
                </a:cxn>
                <a:cxn ang="0">
                  <a:pos x="7" y="90"/>
                </a:cxn>
                <a:cxn ang="0">
                  <a:pos x="3" y="92"/>
                </a:cxn>
                <a:cxn ang="0">
                  <a:pos x="0" y="95"/>
                </a:cxn>
              </a:cxnLst>
              <a:rect l="0" t="0" r="r" b="b"/>
              <a:pathLst>
                <a:path w="94" h="96">
                  <a:moveTo>
                    <a:pt x="90" y="0"/>
                  </a:moveTo>
                  <a:lnTo>
                    <a:pt x="92" y="10"/>
                  </a:lnTo>
                  <a:lnTo>
                    <a:pt x="93" y="16"/>
                  </a:lnTo>
                  <a:lnTo>
                    <a:pt x="93" y="20"/>
                  </a:lnTo>
                  <a:lnTo>
                    <a:pt x="93" y="25"/>
                  </a:lnTo>
                  <a:lnTo>
                    <a:pt x="92" y="29"/>
                  </a:lnTo>
                  <a:lnTo>
                    <a:pt x="91" y="33"/>
                  </a:lnTo>
                  <a:lnTo>
                    <a:pt x="89" y="37"/>
                  </a:lnTo>
                  <a:lnTo>
                    <a:pt x="87" y="41"/>
                  </a:lnTo>
                  <a:lnTo>
                    <a:pt x="85" y="44"/>
                  </a:lnTo>
                  <a:lnTo>
                    <a:pt x="83" y="48"/>
                  </a:lnTo>
                  <a:lnTo>
                    <a:pt x="80" y="51"/>
                  </a:lnTo>
                  <a:lnTo>
                    <a:pt x="77" y="54"/>
                  </a:lnTo>
                  <a:lnTo>
                    <a:pt x="74" y="57"/>
                  </a:lnTo>
                  <a:lnTo>
                    <a:pt x="70" y="59"/>
                  </a:lnTo>
                  <a:lnTo>
                    <a:pt x="67" y="62"/>
                  </a:lnTo>
                  <a:lnTo>
                    <a:pt x="63" y="64"/>
                  </a:lnTo>
                  <a:lnTo>
                    <a:pt x="59" y="66"/>
                  </a:lnTo>
                  <a:lnTo>
                    <a:pt x="55" y="69"/>
                  </a:lnTo>
                  <a:lnTo>
                    <a:pt x="51" y="71"/>
                  </a:lnTo>
                  <a:lnTo>
                    <a:pt x="46" y="73"/>
                  </a:lnTo>
                  <a:lnTo>
                    <a:pt x="42" y="75"/>
                  </a:lnTo>
                  <a:lnTo>
                    <a:pt x="37" y="77"/>
                  </a:lnTo>
                  <a:lnTo>
                    <a:pt x="33" y="79"/>
                  </a:lnTo>
                  <a:lnTo>
                    <a:pt x="29" y="81"/>
                  </a:lnTo>
                  <a:lnTo>
                    <a:pt x="24" y="83"/>
                  </a:lnTo>
                  <a:lnTo>
                    <a:pt x="20" y="85"/>
                  </a:lnTo>
                  <a:lnTo>
                    <a:pt x="16" y="87"/>
                  </a:lnTo>
                  <a:lnTo>
                    <a:pt x="11" y="88"/>
                  </a:lnTo>
                  <a:lnTo>
                    <a:pt x="7" y="90"/>
                  </a:lnTo>
                  <a:lnTo>
                    <a:pt x="3" y="92"/>
                  </a:lnTo>
                  <a:lnTo>
                    <a:pt x="0" y="9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92" name="Line 84"/>
            <p:cNvSpPr>
              <a:spLocks noChangeShapeType="1"/>
            </p:cNvSpPr>
            <p:nvPr/>
          </p:nvSpPr>
          <p:spPr bwMode="auto">
            <a:xfrm flipH="1">
              <a:off x="4458" y="2937"/>
              <a:ext cx="28" cy="0"/>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293" name="Freeform 85"/>
            <p:cNvSpPr>
              <a:spLocks/>
            </p:cNvSpPr>
            <p:nvPr/>
          </p:nvSpPr>
          <p:spPr bwMode="auto">
            <a:xfrm>
              <a:off x="4631" y="2435"/>
              <a:ext cx="16" cy="56"/>
            </a:xfrm>
            <a:custGeom>
              <a:avLst/>
              <a:gdLst/>
              <a:ahLst/>
              <a:cxnLst>
                <a:cxn ang="0">
                  <a:pos x="0" y="0"/>
                </a:cxn>
                <a:cxn ang="0">
                  <a:pos x="2" y="3"/>
                </a:cxn>
                <a:cxn ang="0">
                  <a:pos x="3" y="5"/>
                </a:cxn>
                <a:cxn ang="0">
                  <a:pos x="4" y="6"/>
                </a:cxn>
                <a:cxn ang="0">
                  <a:pos x="5" y="8"/>
                </a:cxn>
                <a:cxn ang="0">
                  <a:pos x="6" y="9"/>
                </a:cxn>
                <a:cxn ang="0">
                  <a:pos x="7" y="11"/>
                </a:cxn>
                <a:cxn ang="0">
                  <a:pos x="8" y="13"/>
                </a:cxn>
                <a:cxn ang="0">
                  <a:pos x="9" y="14"/>
                </a:cxn>
                <a:cxn ang="0">
                  <a:pos x="10" y="16"/>
                </a:cxn>
                <a:cxn ang="0">
                  <a:pos x="11" y="17"/>
                </a:cxn>
                <a:cxn ang="0">
                  <a:pos x="11" y="19"/>
                </a:cxn>
                <a:cxn ang="0">
                  <a:pos x="12" y="21"/>
                </a:cxn>
                <a:cxn ang="0">
                  <a:pos x="12" y="22"/>
                </a:cxn>
                <a:cxn ang="0">
                  <a:pos x="13" y="24"/>
                </a:cxn>
                <a:cxn ang="0">
                  <a:pos x="13" y="26"/>
                </a:cxn>
                <a:cxn ang="0">
                  <a:pos x="14" y="27"/>
                </a:cxn>
                <a:cxn ang="0">
                  <a:pos x="14" y="29"/>
                </a:cxn>
                <a:cxn ang="0">
                  <a:pos x="15" y="31"/>
                </a:cxn>
                <a:cxn ang="0">
                  <a:pos x="15" y="33"/>
                </a:cxn>
                <a:cxn ang="0">
                  <a:pos x="15" y="34"/>
                </a:cxn>
                <a:cxn ang="0">
                  <a:pos x="15" y="36"/>
                </a:cxn>
                <a:cxn ang="0">
                  <a:pos x="15" y="38"/>
                </a:cxn>
                <a:cxn ang="0">
                  <a:pos x="15" y="40"/>
                </a:cxn>
                <a:cxn ang="0">
                  <a:pos x="15" y="41"/>
                </a:cxn>
                <a:cxn ang="0">
                  <a:pos x="15" y="43"/>
                </a:cxn>
                <a:cxn ang="0">
                  <a:pos x="15" y="45"/>
                </a:cxn>
                <a:cxn ang="0">
                  <a:pos x="15" y="47"/>
                </a:cxn>
                <a:cxn ang="0">
                  <a:pos x="15" y="49"/>
                </a:cxn>
                <a:cxn ang="0">
                  <a:pos x="14" y="51"/>
                </a:cxn>
                <a:cxn ang="0">
                  <a:pos x="14" y="53"/>
                </a:cxn>
                <a:cxn ang="0">
                  <a:pos x="14" y="55"/>
                </a:cxn>
              </a:cxnLst>
              <a:rect l="0" t="0" r="r" b="b"/>
              <a:pathLst>
                <a:path w="16" h="56">
                  <a:moveTo>
                    <a:pt x="0" y="0"/>
                  </a:moveTo>
                  <a:lnTo>
                    <a:pt x="2" y="3"/>
                  </a:lnTo>
                  <a:lnTo>
                    <a:pt x="3" y="5"/>
                  </a:lnTo>
                  <a:lnTo>
                    <a:pt x="4" y="6"/>
                  </a:lnTo>
                  <a:lnTo>
                    <a:pt x="5" y="8"/>
                  </a:lnTo>
                  <a:lnTo>
                    <a:pt x="6" y="9"/>
                  </a:lnTo>
                  <a:lnTo>
                    <a:pt x="7" y="11"/>
                  </a:lnTo>
                  <a:lnTo>
                    <a:pt x="8" y="13"/>
                  </a:lnTo>
                  <a:lnTo>
                    <a:pt x="9" y="14"/>
                  </a:lnTo>
                  <a:lnTo>
                    <a:pt x="10" y="16"/>
                  </a:lnTo>
                  <a:lnTo>
                    <a:pt x="11" y="17"/>
                  </a:lnTo>
                  <a:lnTo>
                    <a:pt x="11" y="19"/>
                  </a:lnTo>
                  <a:lnTo>
                    <a:pt x="12" y="21"/>
                  </a:lnTo>
                  <a:lnTo>
                    <a:pt x="12" y="22"/>
                  </a:lnTo>
                  <a:lnTo>
                    <a:pt x="13" y="24"/>
                  </a:lnTo>
                  <a:lnTo>
                    <a:pt x="13" y="26"/>
                  </a:lnTo>
                  <a:lnTo>
                    <a:pt x="14" y="27"/>
                  </a:lnTo>
                  <a:lnTo>
                    <a:pt x="14" y="29"/>
                  </a:lnTo>
                  <a:lnTo>
                    <a:pt x="15" y="31"/>
                  </a:lnTo>
                  <a:lnTo>
                    <a:pt x="15" y="33"/>
                  </a:lnTo>
                  <a:lnTo>
                    <a:pt x="15" y="34"/>
                  </a:lnTo>
                  <a:lnTo>
                    <a:pt x="15" y="36"/>
                  </a:lnTo>
                  <a:lnTo>
                    <a:pt x="15" y="38"/>
                  </a:lnTo>
                  <a:lnTo>
                    <a:pt x="15" y="40"/>
                  </a:lnTo>
                  <a:lnTo>
                    <a:pt x="15" y="41"/>
                  </a:lnTo>
                  <a:lnTo>
                    <a:pt x="15" y="43"/>
                  </a:lnTo>
                  <a:lnTo>
                    <a:pt x="15" y="45"/>
                  </a:lnTo>
                  <a:lnTo>
                    <a:pt x="15" y="47"/>
                  </a:lnTo>
                  <a:lnTo>
                    <a:pt x="15" y="49"/>
                  </a:lnTo>
                  <a:lnTo>
                    <a:pt x="14" y="51"/>
                  </a:lnTo>
                  <a:lnTo>
                    <a:pt x="14" y="53"/>
                  </a:lnTo>
                  <a:lnTo>
                    <a:pt x="14" y="5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94" name="Line 86"/>
            <p:cNvSpPr>
              <a:spLocks noChangeShapeType="1"/>
            </p:cNvSpPr>
            <p:nvPr/>
          </p:nvSpPr>
          <p:spPr bwMode="auto">
            <a:xfrm flipH="1">
              <a:off x="4624" y="2455"/>
              <a:ext cx="14" cy="27"/>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295" name="Freeform 87"/>
            <p:cNvSpPr>
              <a:spLocks/>
            </p:cNvSpPr>
            <p:nvPr/>
          </p:nvSpPr>
          <p:spPr bwMode="auto">
            <a:xfrm>
              <a:off x="4423" y="2324"/>
              <a:ext cx="87" cy="31"/>
            </a:xfrm>
            <a:custGeom>
              <a:avLst/>
              <a:gdLst/>
              <a:ahLst/>
              <a:cxnLst>
                <a:cxn ang="0">
                  <a:pos x="0" y="3"/>
                </a:cxn>
                <a:cxn ang="0">
                  <a:pos x="5" y="4"/>
                </a:cxn>
                <a:cxn ang="0">
                  <a:pos x="8" y="5"/>
                </a:cxn>
                <a:cxn ang="0">
                  <a:pos x="11" y="5"/>
                </a:cxn>
                <a:cxn ang="0">
                  <a:pos x="14" y="5"/>
                </a:cxn>
                <a:cxn ang="0">
                  <a:pos x="18" y="5"/>
                </a:cxn>
                <a:cxn ang="0">
                  <a:pos x="22" y="4"/>
                </a:cxn>
                <a:cxn ang="0">
                  <a:pos x="26" y="4"/>
                </a:cxn>
                <a:cxn ang="0">
                  <a:pos x="29" y="4"/>
                </a:cxn>
                <a:cxn ang="0">
                  <a:pos x="33" y="3"/>
                </a:cxn>
                <a:cxn ang="0">
                  <a:pos x="38" y="2"/>
                </a:cxn>
                <a:cxn ang="0">
                  <a:pos x="42" y="2"/>
                </a:cxn>
                <a:cxn ang="0">
                  <a:pos x="46" y="2"/>
                </a:cxn>
                <a:cxn ang="0">
                  <a:pos x="50" y="1"/>
                </a:cxn>
                <a:cxn ang="0">
                  <a:pos x="54" y="0"/>
                </a:cxn>
                <a:cxn ang="0">
                  <a:pos x="58" y="0"/>
                </a:cxn>
                <a:cxn ang="0">
                  <a:pos x="61" y="0"/>
                </a:cxn>
                <a:cxn ang="0">
                  <a:pos x="65" y="0"/>
                </a:cxn>
                <a:cxn ang="0">
                  <a:pos x="68" y="0"/>
                </a:cxn>
                <a:cxn ang="0">
                  <a:pos x="71" y="0"/>
                </a:cxn>
                <a:cxn ang="0">
                  <a:pos x="74" y="1"/>
                </a:cxn>
                <a:cxn ang="0">
                  <a:pos x="77" y="2"/>
                </a:cxn>
                <a:cxn ang="0">
                  <a:pos x="79" y="3"/>
                </a:cxn>
                <a:cxn ang="0">
                  <a:pos x="81" y="4"/>
                </a:cxn>
                <a:cxn ang="0">
                  <a:pos x="83" y="6"/>
                </a:cxn>
                <a:cxn ang="0">
                  <a:pos x="85" y="8"/>
                </a:cxn>
                <a:cxn ang="0">
                  <a:pos x="85" y="10"/>
                </a:cxn>
                <a:cxn ang="0">
                  <a:pos x="86" y="13"/>
                </a:cxn>
                <a:cxn ang="0">
                  <a:pos x="86" y="17"/>
                </a:cxn>
                <a:cxn ang="0">
                  <a:pos x="86" y="20"/>
                </a:cxn>
                <a:cxn ang="0">
                  <a:pos x="85" y="25"/>
                </a:cxn>
                <a:cxn ang="0">
                  <a:pos x="83" y="30"/>
                </a:cxn>
              </a:cxnLst>
              <a:rect l="0" t="0" r="r" b="b"/>
              <a:pathLst>
                <a:path w="87" h="31">
                  <a:moveTo>
                    <a:pt x="0" y="3"/>
                  </a:moveTo>
                  <a:lnTo>
                    <a:pt x="5" y="4"/>
                  </a:lnTo>
                  <a:lnTo>
                    <a:pt x="8" y="5"/>
                  </a:lnTo>
                  <a:lnTo>
                    <a:pt x="11" y="5"/>
                  </a:lnTo>
                  <a:lnTo>
                    <a:pt x="14" y="5"/>
                  </a:lnTo>
                  <a:lnTo>
                    <a:pt x="18" y="5"/>
                  </a:lnTo>
                  <a:lnTo>
                    <a:pt x="22" y="4"/>
                  </a:lnTo>
                  <a:lnTo>
                    <a:pt x="26" y="4"/>
                  </a:lnTo>
                  <a:lnTo>
                    <a:pt x="29" y="4"/>
                  </a:lnTo>
                  <a:lnTo>
                    <a:pt x="33" y="3"/>
                  </a:lnTo>
                  <a:lnTo>
                    <a:pt x="38" y="2"/>
                  </a:lnTo>
                  <a:lnTo>
                    <a:pt x="42" y="2"/>
                  </a:lnTo>
                  <a:lnTo>
                    <a:pt x="46" y="2"/>
                  </a:lnTo>
                  <a:lnTo>
                    <a:pt x="50" y="1"/>
                  </a:lnTo>
                  <a:lnTo>
                    <a:pt x="54" y="0"/>
                  </a:lnTo>
                  <a:lnTo>
                    <a:pt x="58" y="0"/>
                  </a:lnTo>
                  <a:lnTo>
                    <a:pt x="61" y="0"/>
                  </a:lnTo>
                  <a:lnTo>
                    <a:pt x="65" y="0"/>
                  </a:lnTo>
                  <a:lnTo>
                    <a:pt x="68" y="0"/>
                  </a:lnTo>
                  <a:lnTo>
                    <a:pt x="71" y="0"/>
                  </a:lnTo>
                  <a:lnTo>
                    <a:pt x="74" y="1"/>
                  </a:lnTo>
                  <a:lnTo>
                    <a:pt x="77" y="2"/>
                  </a:lnTo>
                  <a:lnTo>
                    <a:pt x="79" y="3"/>
                  </a:lnTo>
                  <a:lnTo>
                    <a:pt x="81" y="4"/>
                  </a:lnTo>
                  <a:lnTo>
                    <a:pt x="83" y="6"/>
                  </a:lnTo>
                  <a:lnTo>
                    <a:pt x="85" y="8"/>
                  </a:lnTo>
                  <a:lnTo>
                    <a:pt x="85" y="10"/>
                  </a:lnTo>
                  <a:lnTo>
                    <a:pt x="86" y="13"/>
                  </a:lnTo>
                  <a:lnTo>
                    <a:pt x="86" y="17"/>
                  </a:lnTo>
                  <a:lnTo>
                    <a:pt x="86" y="20"/>
                  </a:lnTo>
                  <a:lnTo>
                    <a:pt x="85" y="25"/>
                  </a:lnTo>
                  <a:lnTo>
                    <a:pt x="83" y="3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96" name="Freeform 88"/>
            <p:cNvSpPr>
              <a:spLocks/>
            </p:cNvSpPr>
            <p:nvPr/>
          </p:nvSpPr>
          <p:spPr bwMode="auto">
            <a:xfrm>
              <a:off x="4513" y="2349"/>
              <a:ext cx="84" cy="73"/>
            </a:xfrm>
            <a:custGeom>
              <a:avLst/>
              <a:gdLst/>
              <a:ahLst/>
              <a:cxnLst>
                <a:cxn ang="0">
                  <a:pos x="0" y="5"/>
                </a:cxn>
                <a:cxn ang="0">
                  <a:pos x="8" y="3"/>
                </a:cxn>
                <a:cxn ang="0">
                  <a:pos x="11" y="2"/>
                </a:cxn>
                <a:cxn ang="0">
                  <a:pos x="15" y="1"/>
                </a:cxn>
                <a:cxn ang="0">
                  <a:pos x="19" y="1"/>
                </a:cxn>
                <a:cxn ang="0">
                  <a:pos x="23" y="1"/>
                </a:cxn>
                <a:cxn ang="0">
                  <a:pos x="27" y="0"/>
                </a:cxn>
                <a:cxn ang="0">
                  <a:pos x="30" y="0"/>
                </a:cxn>
                <a:cxn ang="0">
                  <a:pos x="34" y="0"/>
                </a:cxn>
                <a:cxn ang="0">
                  <a:pos x="37" y="0"/>
                </a:cxn>
                <a:cxn ang="0">
                  <a:pos x="41" y="1"/>
                </a:cxn>
                <a:cxn ang="0">
                  <a:pos x="44" y="1"/>
                </a:cxn>
                <a:cxn ang="0">
                  <a:pos x="48" y="1"/>
                </a:cxn>
                <a:cxn ang="0">
                  <a:pos x="51" y="2"/>
                </a:cxn>
                <a:cxn ang="0">
                  <a:pos x="54" y="3"/>
                </a:cxn>
                <a:cxn ang="0">
                  <a:pos x="57" y="5"/>
                </a:cxn>
                <a:cxn ang="0">
                  <a:pos x="60" y="6"/>
                </a:cxn>
                <a:cxn ang="0">
                  <a:pos x="63" y="7"/>
                </a:cxn>
                <a:cxn ang="0">
                  <a:pos x="65" y="9"/>
                </a:cxn>
                <a:cxn ang="0">
                  <a:pos x="68" y="11"/>
                </a:cxn>
                <a:cxn ang="0">
                  <a:pos x="70" y="13"/>
                </a:cxn>
                <a:cxn ang="0">
                  <a:pos x="72" y="15"/>
                </a:cxn>
                <a:cxn ang="0">
                  <a:pos x="74" y="18"/>
                </a:cxn>
                <a:cxn ang="0">
                  <a:pos x="76" y="21"/>
                </a:cxn>
                <a:cxn ang="0">
                  <a:pos x="77" y="24"/>
                </a:cxn>
                <a:cxn ang="0">
                  <a:pos x="79" y="27"/>
                </a:cxn>
                <a:cxn ang="0">
                  <a:pos x="80" y="31"/>
                </a:cxn>
                <a:cxn ang="0">
                  <a:pos x="81" y="34"/>
                </a:cxn>
                <a:cxn ang="0">
                  <a:pos x="82" y="38"/>
                </a:cxn>
                <a:cxn ang="0">
                  <a:pos x="83" y="43"/>
                </a:cxn>
                <a:cxn ang="0">
                  <a:pos x="83" y="47"/>
                </a:cxn>
                <a:cxn ang="0">
                  <a:pos x="83" y="52"/>
                </a:cxn>
                <a:cxn ang="0">
                  <a:pos x="81" y="53"/>
                </a:cxn>
                <a:cxn ang="0">
                  <a:pos x="81" y="54"/>
                </a:cxn>
                <a:cxn ang="0">
                  <a:pos x="80" y="55"/>
                </a:cxn>
                <a:cxn ang="0">
                  <a:pos x="79" y="55"/>
                </a:cxn>
                <a:cxn ang="0">
                  <a:pos x="78" y="56"/>
                </a:cxn>
                <a:cxn ang="0">
                  <a:pos x="77" y="57"/>
                </a:cxn>
                <a:cxn ang="0">
                  <a:pos x="77" y="57"/>
                </a:cxn>
                <a:cxn ang="0">
                  <a:pos x="76" y="58"/>
                </a:cxn>
                <a:cxn ang="0">
                  <a:pos x="75" y="59"/>
                </a:cxn>
                <a:cxn ang="0">
                  <a:pos x="74" y="60"/>
                </a:cxn>
                <a:cxn ang="0">
                  <a:pos x="73" y="61"/>
                </a:cxn>
                <a:cxn ang="0">
                  <a:pos x="73" y="61"/>
                </a:cxn>
                <a:cxn ang="0">
                  <a:pos x="72" y="62"/>
                </a:cxn>
                <a:cxn ang="0">
                  <a:pos x="71" y="63"/>
                </a:cxn>
                <a:cxn ang="0">
                  <a:pos x="70" y="63"/>
                </a:cxn>
                <a:cxn ang="0">
                  <a:pos x="69" y="64"/>
                </a:cxn>
                <a:cxn ang="0">
                  <a:pos x="69" y="65"/>
                </a:cxn>
                <a:cxn ang="0">
                  <a:pos x="67" y="65"/>
                </a:cxn>
                <a:cxn ang="0">
                  <a:pos x="67" y="66"/>
                </a:cxn>
                <a:cxn ang="0">
                  <a:pos x="66" y="67"/>
                </a:cxn>
                <a:cxn ang="0">
                  <a:pos x="65" y="67"/>
                </a:cxn>
                <a:cxn ang="0">
                  <a:pos x="64" y="68"/>
                </a:cxn>
                <a:cxn ang="0">
                  <a:pos x="63" y="69"/>
                </a:cxn>
                <a:cxn ang="0">
                  <a:pos x="62" y="69"/>
                </a:cxn>
                <a:cxn ang="0">
                  <a:pos x="61" y="70"/>
                </a:cxn>
                <a:cxn ang="0">
                  <a:pos x="61" y="70"/>
                </a:cxn>
                <a:cxn ang="0">
                  <a:pos x="59" y="71"/>
                </a:cxn>
                <a:cxn ang="0">
                  <a:pos x="59" y="71"/>
                </a:cxn>
                <a:cxn ang="0">
                  <a:pos x="57" y="71"/>
                </a:cxn>
                <a:cxn ang="0">
                  <a:pos x="57" y="72"/>
                </a:cxn>
                <a:cxn ang="0">
                  <a:pos x="56" y="72"/>
                </a:cxn>
              </a:cxnLst>
              <a:rect l="0" t="0" r="r" b="b"/>
              <a:pathLst>
                <a:path w="84" h="73">
                  <a:moveTo>
                    <a:pt x="0" y="5"/>
                  </a:moveTo>
                  <a:lnTo>
                    <a:pt x="8" y="3"/>
                  </a:lnTo>
                  <a:lnTo>
                    <a:pt x="11" y="2"/>
                  </a:lnTo>
                  <a:lnTo>
                    <a:pt x="15" y="1"/>
                  </a:lnTo>
                  <a:lnTo>
                    <a:pt x="19" y="1"/>
                  </a:lnTo>
                  <a:lnTo>
                    <a:pt x="23" y="1"/>
                  </a:lnTo>
                  <a:lnTo>
                    <a:pt x="27" y="0"/>
                  </a:lnTo>
                  <a:lnTo>
                    <a:pt x="30" y="0"/>
                  </a:lnTo>
                  <a:lnTo>
                    <a:pt x="34" y="0"/>
                  </a:lnTo>
                  <a:lnTo>
                    <a:pt x="37" y="0"/>
                  </a:lnTo>
                  <a:lnTo>
                    <a:pt x="41" y="1"/>
                  </a:lnTo>
                  <a:lnTo>
                    <a:pt x="44" y="1"/>
                  </a:lnTo>
                  <a:lnTo>
                    <a:pt x="48" y="1"/>
                  </a:lnTo>
                  <a:lnTo>
                    <a:pt x="51" y="2"/>
                  </a:lnTo>
                  <a:lnTo>
                    <a:pt x="54" y="3"/>
                  </a:lnTo>
                  <a:lnTo>
                    <a:pt x="57" y="5"/>
                  </a:lnTo>
                  <a:lnTo>
                    <a:pt x="60" y="6"/>
                  </a:lnTo>
                  <a:lnTo>
                    <a:pt x="63" y="7"/>
                  </a:lnTo>
                  <a:lnTo>
                    <a:pt x="65" y="9"/>
                  </a:lnTo>
                  <a:lnTo>
                    <a:pt x="68" y="11"/>
                  </a:lnTo>
                  <a:lnTo>
                    <a:pt x="70" y="13"/>
                  </a:lnTo>
                  <a:lnTo>
                    <a:pt x="72" y="15"/>
                  </a:lnTo>
                  <a:lnTo>
                    <a:pt x="74" y="18"/>
                  </a:lnTo>
                  <a:lnTo>
                    <a:pt x="76" y="21"/>
                  </a:lnTo>
                  <a:lnTo>
                    <a:pt x="77" y="24"/>
                  </a:lnTo>
                  <a:lnTo>
                    <a:pt x="79" y="27"/>
                  </a:lnTo>
                  <a:lnTo>
                    <a:pt x="80" y="31"/>
                  </a:lnTo>
                  <a:lnTo>
                    <a:pt x="81" y="34"/>
                  </a:lnTo>
                  <a:lnTo>
                    <a:pt x="82" y="38"/>
                  </a:lnTo>
                  <a:lnTo>
                    <a:pt x="83" y="43"/>
                  </a:lnTo>
                  <a:lnTo>
                    <a:pt x="83" y="47"/>
                  </a:lnTo>
                  <a:lnTo>
                    <a:pt x="83" y="52"/>
                  </a:lnTo>
                  <a:lnTo>
                    <a:pt x="81" y="53"/>
                  </a:lnTo>
                  <a:lnTo>
                    <a:pt x="81" y="54"/>
                  </a:lnTo>
                  <a:lnTo>
                    <a:pt x="80" y="55"/>
                  </a:lnTo>
                  <a:lnTo>
                    <a:pt x="79" y="55"/>
                  </a:lnTo>
                  <a:lnTo>
                    <a:pt x="78" y="56"/>
                  </a:lnTo>
                  <a:lnTo>
                    <a:pt x="77" y="57"/>
                  </a:lnTo>
                  <a:lnTo>
                    <a:pt x="77" y="57"/>
                  </a:lnTo>
                  <a:lnTo>
                    <a:pt x="76" y="58"/>
                  </a:lnTo>
                  <a:lnTo>
                    <a:pt x="75" y="59"/>
                  </a:lnTo>
                  <a:lnTo>
                    <a:pt x="74" y="60"/>
                  </a:lnTo>
                  <a:lnTo>
                    <a:pt x="73" y="61"/>
                  </a:lnTo>
                  <a:lnTo>
                    <a:pt x="73" y="61"/>
                  </a:lnTo>
                  <a:lnTo>
                    <a:pt x="72" y="62"/>
                  </a:lnTo>
                  <a:lnTo>
                    <a:pt x="71" y="63"/>
                  </a:lnTo>
                  <a:lnTo>
                    <a:pt x="70" y="63"/>
                  </a:lnTo>
                  <a:lnTo>
                    <a:pt x="69" y="64"/>
                  </a:lnTo>
                  <a:lnTo>
                    <a:pt x="69" y="65"/>
                  </a:lnTo>
                  <a:lnTo>
                    <a:pt x="67" y="65"/>
                  </a:lnTo>
                  <a:lnTo>
                    <a:pt x="67" y="66"/>
                  </a:lnTo>
                  <a:lnTo>
                    <a:pt x="66" y="67"/>
                  </a:lnTo>
                  <a:lnTo>
                    <a:pt x="65" y="67"/>
                  </a:lnTo>
                  <a:lnTo>
                    <a:pt x="64" y="68"/>
                  </a:lnTo>
                  <a:lnTo>
                    <a:pt x="63" y="69"/>
                  </a:lnTo>
                  <a:lnTo>
                    <a:pt x="62" y="69"/>
                  </a:lnTo>
                  <a:lnTo>
                    <a:pt x="61" y="70"/>
                  </a:lnTo>
                  <a:lnTo>
                    <a:pt x="61" y="70"/>
                  </a:lnTo>
                  <a:lnTo>
                    <a:pt x="59" y="71"/>
                  </a:lnTo>
                  <a:lnTo>
                    <a:pt x="59" y="71"/>
                  </a:lnTo>
                  <a:lnTo>
                    <a:pt x="57" y="71"/>
                  </a:lnTo>
                  <a:lnTo>
                    <a:pt x="57" y="72"/>
                  </a:lnTo>
                  <a:lnTo>
                    <a:pt x="56" y="7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97" name="Freeform 89"/>
            <p:cNvSpPr>
              <a:spLocks/>
            </p:cNvSpPr>
            <p:nvPr/>
          </p:nvSpPr>
          <p:spPr bwMode="auto">
            <a:xfrm>
              <a:off x="3076" y="3058"/>
              <a:ext cx="37" cy="83"/>
            </a:xfrm>
            <a:custGeom>
              <a:avLst/>
              <a:gdLst/>
              <a:ahLst/>
              <a:cxnLst>
                <a:cxn ang="0">
                  <a:pos x="2" y="0"/>
                </a:cxn>
                <a:cxn ang="0">
                  <a:pos x="0" y="6"/>
                </a:cxn>
                <a:cxn ang="0">
                  <a:pos x="0" y="10"/>
                </a:cxn>
                <a:cxn ang="0">
                  <a:pos x="0" y="12"/>
                </a:cxn>
                <a:cxn ang="0">
                  <a:pos x="0" y="15"/>
                </a:cxn>
                <a:cxn ang="0">
                  <a:pos x="0" y="18"/>
                </a:cxn>
                <a:cxn ang="0">
                  <a:pos x="1" y="21"/>
                </a:cxn>
                <a:cxn ang="0">
                  <a:pos x="2" y="23"/>
                </a:cxn>
                <a:cxn ang="0">
                  <a:pos x="2" y="26"/>
                </a:cxn>
                <a:cxn ang="0">
                  <a:pos x="3" y="28"/>
                </a:cxn>
                <a:cxn ang="0">
                  <a:pos x="4" y="31"/>
                </a:cxn>
                <a:cxn ang="0">
                  <a:pos x="6" y="34"/>
                </a:cxn>
                <a:cxn ang="0">
                  <a:pos x="7" y="36"/>
                </a:cxn>
                <a:cxn ang="0">
                  <a:pos x="8" y="38"/>
                </a:cxn>
                <a:cxn ang="0">
                  <a:pos x="10" y="40"/>
                </a:cxn>
                <a:cxn ang="0">
                  <a:pos x="11" y="43"/>
                </a:cxn>
                <a:cxn ang="0">
                  <a:pos x="13" y="45"/>
                </a:cxn>
                <a:cxn ang="0">
                  <a:pos x="14" y="48"/>
                </a:cxn>
                <a:cxn ang="0">
                  <a:pos x="16" y="50"/>
                </a:cxn>
                <a:cxn ang="0">
                  <a:pos x="18" y="52"/>
                </a:cxn>
                <a:cxn ang="0">
                  <a:pos x="19" y="54"/>
                </a:cxn>
                <a:cxn ang="0">
                  <a:pos x="21" y="57"/>
                </a:cxn>
                <a:cxn ang="0">
                  <a:pos x="23" y="59"/>
                </a:cxn>
                <a:cxn ang="0">
                  <a:pos x="24" y="62"/>
                </a:cxn>
                <a:cxn ang="0">
                  <a:pos x="26" y="64"/>
                </a:cxn>
                <a:cxn ang="0">
                  <a:pos x="28" y="66"/>
                </a:cxn>
                <a:cxn ang="0">
                  <a:pos x="29" y="69"/>
                </a:cxn>
                <a:cxn ang="0">
                  <a:pos x="31" y="71"/>
                </a:cxn>
                <a:cxn ang="0">
                  <a:pos x="32" y="74"/>
                </a:cxn>
                <a:cxn ang="0">
                  <a:pos x="34" y="76"/>
                </a:cxn>
                <a:cxn ang="0">
                  <a:pos x="35" y="79"/>
                </a:cxn>
                <a:cxn ang="0">
                  <a:pos x="36" y="82"/>
                </a:cxn>
              </a:cxnLst>
              <a:rect l="0" t="0" r="r" b="b"/>
              <a:pathLst>
                <a:path w="37" h="83">
                  <a:moveTo>
                    <a:pt x="2" y="0"/>
                  </a:moveTo>
                  <a:lnTo>
                    <a:pt x="0" y="6"/>
                  </a:lnTo>
                  <a:lnTo>
                    <a:pt x="0" y="10"/>
                  </a:lnTo>
                  <a:lnTo>
                    <a:pt x="0" y="12"/>
                  </a:lnTo>
                  <a:lnTo>
                    <a:pt x="0" y="15"/>
                  </a:lnTo>
                  <a:lnTo>
                    <a:pt x="0" y="18"/>
                  </a:lnTo>
                  <a:lnTo>
                    <a:pt x="1" y="21"/>
                  </a:lnTo>
                  <a:lnTo>
                    <a:pt x="2" y="23"/>
                  </a:lnTo>
                  <a:lnTo>
                    <a:pt x="2" y="26"/>
                  </a:lnTo>
                  <a:lnTo>
                    <a:pt x="3" y="28"/>
                  </a:lnTo>
                  <a:lnTo>
                    <a:pt x="4" y="31"/>
                  </a:lnTo>
                  <a:lnTo>
                    <a:pt x="6" y="34"/>
                  </a:lnTo>
                  <a:lnTo>
                    <a:pt x="7" y="36"/>
                  </a:lnTo>
                  <a:lnTo>
                    <a:pt x="8" y="38"/>
                  </a:lnTo>
                  <a:lnTo>
                    <a:pt x="10" y="40"/>
                  </a:lnTo>
                  <a:lnTo>
                    <a:pt x="11" y="43"/>
                  </a:lnTo>
                  <a:lnTo>
                    <a:pt x="13" y="45"/>
                  </a:lnTo>
                  <a:lnTo>
                    <a:pt x="14" y="48"/>
                  </a:lnTo>
                  <a:lnTo>
                    <a:pt x="16" y="50"/>
                  </a:lnTo>
                  <a:lnTo>
                    <a:pt x="18" y="52"/>
                  </a:lnTo>
                  <a:lnTo>
                    <a:pt x="19" y="54"/>
                  </a:lnTo>
                  <a:lnTo>
                    <a:pt x="21" y="57"/>
                  </a:lnTo>
                  <a:lnTo>
                    <a:pt x="23" y="59"/>
                  </a:lnTo>
                  <a:lnTo>
                    <a:pt x="24" y="62"/>
                  </a:lnTo>
                  <a:lnTo>
                    <a:pt x="26" y="64"/>
                  </a:lnTo>
                  <a:lnTo>
                    <a:pt x="28" y="66"/>
                  </a:lnTo>
                  <a:lnTo>
                    <a:pt x="29" y="69"/>
                  </a:lnTo>
                  <a:lnTo>
                    <a:pt x="31" y="71"/>
                  </a:lnTo>
                  <a:lnTo>
                    <a:pt x="32" y="74"/>
                  </a:lnTo>
                  <a:lnTo>
                    <a:pt x="34" y="76"/>
                  </a:lnTo>
                  <a:lnTo>
                    <a:pt x="35" y="79"/>
                  </a:lnTo>
                  <a:lnTo>
                    <a:pt x="36" y="8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98" name="Freeform 90"/>
            <p:cNvSpPr>
              <a:spLocks/>
            </p:cNvSpPr>
            <p:nvPr/>
          </p:nvSpPr>
          <p:spPr bwMode="auto">
            <a:xfrm>
              <a:off x="3313" y="2896"/>
              <a:ext cx="84" cy="28"/>
            </a:xfrm>
            <a:custGeom>
              <a:avLst/>
              <a:gdLst/>
              <a:ahLst/>
              <a:cxnLst>
                <a:cxn ang="0">
                  <a:pos x="83" y="0"/>
                </a:cxn>
                <a:cxn ang="0">
                  <a:pos x="78" y="1"/>
                </a:cxn>
                <a:cxn ang="0">
                  <a:pos x="75" y="2"/>
                </a:cxn>
                <a:cxn ang="0">
                  <a:pos x="73" y="2"/>
                </a:cxn>
                <a:cxn ang="0">
                  <a:pos x="70" y="3"/>
                </a:cxn>
                <a:cxn ang="0">
                  <a:pos x="67" y="3"/>
                </a:cxn>
                <a:cxn ang="0">
                  <a:pos x="64" y="4"/>
                </a:cxn>
                <a:cxn ang="0">
                  <a:pos x="62" y="4"/>
                </a:cxn>
                <a:cxn ang="0">
                  <a:pos x="59" y="5"/>
                </a:cxn>
                <a:cxn ang="0">
                  <a:pos x="56" y="6"/>
                </a:cxn>
                <a:cxn ang="0">
                  <a:pos x="54" y="6"/>
                </a:cxn>
                <a:cxn ang="0">
                  <a:pos x="51" y="7"/>
                </a:cxn>
                <a:cxn ang="0">
                  <a:pos x="48" y="8"/>
                </a:cxn>
                <a:cxn ang="0">
                  <a:pos x="46" y="8"/>
                </a:cxn>
                <a:cxn ang="0">
                  <a:pos x="43" y="9"/>
                </a:cxn>
                <a:cxn ang="0">
                  <a:pos x="41" y="10"/>
                </a:cxn>
                <a:cxn ang="0">
                  <a:pos x="38" y="11"/>
                </a:cxn>
                <a:cxn ang="0">
                  <a:pos x="35" y="12"/>
                </a:cxn>
                <a:cxn ang="0">
                  <a:pos x="33" y="12"/>
                </a:cxn>
                <a:cxn ang="0">
                  <a:pos x="30" y="13"/>
                </a:cxn>
                <a:cxn ang="0">
                  <a:pos x="27" y="14"/>
                </a:cxn>
                <a:cxn ang="0">
                  <a:pos x="25" y="15"/>
                </a:cxn>
                <a:cxn ang="0">
                  <a:pos x="22" y="16"/>
                </a:cxn>
                <a:cxn ang="0">
                  <a:pos x="20" y="17"/>
                </a:cxn>
                <a:cxn ang="0">
                  <a:pos x="17" y="18"/>
                </a:cxn>
                <a:cxn ang="0">
                  <a:pos x="15" y="19"/>
                </a:cxn>
                <a:cxn ang="0">
                  <a:pos x="12" y="20"/>
                </a:cxn>
                <a:cxn ang="0">
                  <a:pos x="10" y="21"/>
                </a:cxn>
                <a:cxn ang="0">
                  <a:pos x="7" y="22"/>
                </a:cxn>
                <a:cxn ang="0">
                  <a:pos x="5" y="24"/>
                </a:cxn>
                <a:cxn ang="0">
                  <a:pos x="2" y="25"/>
                </a:cxn>
                <a:cxn ang="0">
                  <a:pos x="0" y="27"/>
                </a:cxn>
              </a:cxnLst>
              <a:rect l="0" t="0" r="r" b="b"/>
              <a:pathLst>
                <a:path w="84" h="28">
                  <a:moveTo>
                    <a:pt x="83" y="0"/>
                  </a:moveTo>
                  <a:lnTo>
                    <a:pt x="78" y="1"/>
                  </a:lnTo>
                  <a:lnTo>
                    <a:pt x="75" y="2"/>
                  </a:lnTo>
                  <a:lnTo>
                    <a:pt x="73" y="2"/>
                  </a:lnTo>
                  <a:lnTo>
                    <a:pt x="70" y="3"/>
                  </a:lnTo>
                  <a:lnTo>
                    <a:pt x="67" y="3"/>
                  </a:lnTo>
                  <a:lnTo>
                    <a:pt x="64" y="4"/>
                  </a:lnTo>
                  <a:lnTo>
                    <a:pt x="62" y="4"/>
                  </a:lnTo>
                  <a:lnTo>
                    <a:pt x="59" y="5"/>
                  </a:lnTo>
                  <a:lnTo>
                    <a:pt x="56" y="6"/>
                  </a:lnTo>
                  <a:lnTo>
                    <a:pt x="54" y="6"/>
                  </a:lnTo>
                  <a:lnTo>
                    <a:pt x="51" y="7"/>
                  </a:lnTo>
                  <a:lnTo>
                    <a:pt x="48" y="8"/>
                  </a:lnTo>
                  <a:lnTo>
                    <a:pt x="46" y="8"/>
                  </a:lnTo>
                  <a:lnTo>
                    <a:pt x="43" y="9"/>
                  </a:lnTo>
                  <a:lnTo>
                    <a:pt x="41" y="10"/>
                  </a:lnTo>
                  <a:lnTo>
                    <a:pt x="38" y="11"/>
                  </a:lnTo>
                  <a:lnTo>
                    <a:pt x="35" y="12"/>
                  </a:lnTo>
                  <a:lnTo>
                    <a:pt x="33" y="12"/>
                  </a:lnTo>
                  <a:lnTo>
                    <a:pt x="30" y="13"/>
                  </a:lnTo>
                  <a:lnTo>
                    <a:pt x="27" y="14"/>
                  </a:lnTo>
                  <a:lnTo>
                    <a:pt x="25" y="15"/>
                  </a:lnTo>
                  <a:lnTo>
                    <a:pt x="22" y="16"/>
                  </a:lnTo>
                  <a:lnTo>
                    <a:pt x="20" y="17"/>
                  </a:lnTo>
                  <a:lnTo>
                    <a:pt x="17" y="18"/>
                  </a:lnTo>
                  <a:lnTo>
                    <a:pt x="15" y="19"/>
                  </a:lnTo>
                  <a:lnTo>
                    <a:pt x="12" y="20"/>
                  </a:lnTo>
                  <a:lnTo>
                    <a:pt x="10" y="21"/>
                  </a:lnTo>
                  <a:lnTo>
                    <a:pt x="7" y="22"/>
                  </a:lnTo>
                  <a:lnTo>
                    <a:pt x="5" y="24"/>
                  </a:lnTo>
                  <a:lnTo>
                    <a:pt x="2" y="25"/>
                  </a:lnTo>
                  <a:lnTo>
                    <a:pt x="0" y="2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299" name="Freeform 91"/>
            <p:cNvSpPr>
              <a:spLocks/>
            </p:cNvSpPr>
            <p:nvPr/>
          </p:nvSpPr>
          <p:spPr bwMode="auto">
            <a:xfrm>
              <a:off x="4014" y="2598"/>
              <a:ext cx="44" cy="136"/>
            </a:xfrm>
            <a:custGeom>
              <a:avLst/>
              <a:gdLst/>
              <a:ahLst/>
              <a:cxnLst>
                <a:cxn ang="0">
                  <a:pos x="0" y="0"/>
                </a:cxn>
                <a:cxn ang="0">
                  <a:pos x="1" y="8"/>
                </a:cxn>
                <a:cxn ang="0">
                  <a:pos x="2" y="12"/>
                </a:cxn>
                <a:cxn ang="0">
                  <a:pos x="4" y="17"/>
                </a:cxn>
                <a:cxn ang="0">
                  <a:pos x="6" y="21"/>
                </a:cxn>
                <a:cxn ang="0">
                  <a:pos x="8" y="26"/>
                </a:cxn>
                <a:cxn ang="0">
                  <a:pos x="10" y="30"/>
                </a:cxn>
                <a:cxn ang="0">
                  <a:pos x="13" y="34"/>
                </a:cxn>
                <a:cxn ang="0">
                  <a:pos x="16" y="38"/>
                </a:cxn>
                <a:cxn ang="0">
                  <a:pos x="18" y="43"/>
                </a:cxn>
                <a:cxn ang="0">
                  <a:pos x="21" y="47"/>
                </a:cxn>
                <a:cxn ang="0">
                  <a:pos x="24" y="51"/>
                </a:cxn>
                <a:cxn ang="0">
                  <a:pos x="26" y="56"/>
                </a:cxn>
                <a:cxn ang="0">
                  <a:pos x="29" y="60"/>
                </a:cxn>
                <a:cxn ang="0">
                  <a:pos x="32" y="64"/>
                </a:cxn>
                <a:cxn ang="0">
                  <a:pos x="34" y="68"/>
                </a:cxn>
                <a:cxn ang="0">
                  <a:pos x="36" y="73"/>
                </a:cxn>
                <a:cxn ang="0">
                  <a:pos x="38" y="77"/>
                </a:cxn>
                <a:cxn ang="0">
                  <a:pos x="40" y="81"/>
                </a:cxn>
                <a:cxn ang="0">
                  <a:pos x="41" y="85"/>
                </a:cxn>
                <a:cxn ang="0">
                  <a:pos x="42" y="90"/>
                </a:cxn>
                <a:cxn ang="0">
                  <a:pos x="43" y="94"/>
                </a:cxn>
                <a:cxn ang="0">
                  <a:pos x="43" y="98"/>
                </a:cxn>
                <a:cxn ang="0">
                  <a:pos x="43" y="102"/>
                </a:cxn>
                <a:cxn ang="0">
                  <a:pos x="42" y="106"/>
                </a:cxn>
                <a:cxn ang="0">
                  <a:pos x="41" y="110"/>
                </a:cxn>
                <a:cxn ang="0">
                  <a:pos x="39" y="114"/>
                </a:cxn>
                <a:cxn ang="0">
                  <a:pos x="36" y="119"/>
                </a:cxn>
                <a:cxn ang="0">
                  <a:pos x="34" y="123"/>
                </a:cxn>
                <a:cxn ang="0">
                  <a:pos x="30" y="127"/>
                </a:cxn>
                <a:cxn ang="0">
                  <a:pos x="25" y="131"/>
                </a:cxn>
                <a:cxn ang="0">
                  <a:pos x="20" y="135"/>
                </a:cxn>
              </a:cxnLst>
              <a:rect l="0" t="0" r="r" b="b"/>
              <a:pathLst>
                <a:path w="44" h="136">
                  <a:moveTo>
                    <a:pt x="0" y="0"/>
                  </a:moveTo>
                  <a:lnTo>
                    <a:pt x="1" y="8"/>
                  </a:lnTo>
                  <a:lnTo>
                    <a:pt x="2" y="12"/>
                  </a:lnTo>
                  <a:lnTo>
                    <a:pt x="4" y="17"/>
                  </a:lnTo>
                  <a:lnTo>
                    <a:pt x="6" y="21"/>
                  </a:lnTo>
                  <a:lnTo>
                    <a:pt x="8" y="26"/>
                  </a:lnTo>
                  <a:lnTo>
                    <a:pt x="10" y="30"/>
                  </a:lnTo>
                  <a:lnTo>
                    <a:pt x="13" y="34"/>
                  </a:lnTo>
                  <a:lnTo>
                    <a:pt x="16" y="38"/>
                  </a:lnTo>
                  <a:lnTo>
                    <a:pt x="18" y="43"/>
                  </a:lnTo>
                  <a:lnTo>
                    <a:pt x="21" y="47"/>
                  </a:lnTo>
                  <a:lnTo>
                    <a:pt x="24" y="51"/>
                  </a:lnTo>
                  <a:lnTo>
                    <a:pt x="26" y="56"/>
                  </a:lnTo>
                  <a:lnTo>
                    <a:pt x="29" y="60"/>
                  </a:lnTo>
                  <a:lnTo>
                    <a:pt x="32" y="64"/>
                  </a:lnTo>
                  <a:lnTo>
                    <a:pt x="34" y="68"/>
                  </a:lnTo>
                  <a:lnTo>
                    <a:pt x="36" y="73"/>
                  </a:lnTo>
                  <a:lnTo>
                    <a:pt x="38" y="77"/>
                  </a:lnTo>
                  <a:lnTo>
                    <a:pt x="40" y="81"/>
                  </a:lnTo>
                  <a:lnTo>
                    <a:pt x="41" y="85"/>
                  </a:lnTo>
                  <a:lnTo>
                    <a:pt x="42" y="90"/>
                  </a:lnTo>
                  <a:lnTo>
                    <a:pt x="43" y="94"/>
                  </a:lnTo>
                  <a:lnTo>
                    <a:pt x="43" y="98"/>
                  </a:lnTo>
                  <a:lnTo>
                    <a:pt x="43" y="102"/>
                  </a:lnTo>
                  <a:lnTo>
                    <a:pt x="42" y="106"/>
                  </a:lnTo>
                  <a:lnTo>
                    <a:pt x="41" y="110"/>
                  </a:lnTo>
                  <a:lnTo>
                    <a:pt x="39" y="114"/>
                  </a:lnTo>
                  <a:lnTo>
                    <a:pt x="36" y="119"/>
                  </a:lnTo>
                  <a:lnTo>
                    <a:pt x="34" y="123"/>
                  </a:lnTo>
                  <a:lnTo>
                    <a:pt x="30" y="127"/>
                  </a:lnTo>
                  <a:lnTo>
                    <a:pt x="25" y="131"/>
                  </a:lnTo>
                  <a:lnTo>
                    <a:pt x="20" y="13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300" name="Freeform 92"/>
            <p:cNvSpPr>
              <a:spLocks/>
            </p:cNvSpPr>
            <p:nvPr/>
          </p:nvSpPr>
          <p:spPr bwMode="auto">
            <a:xfrm>
              <a:off x="3792" y="2727"/>
              <a:ext cx="250" cy="231"/>
            </a:xfrm>
            <a:custGeom>
              <a:avLst/>
              <a:gdLst/>
              <a:ahLst/>
              <a:cxnLst>
                <a:cxn ang="0">
                  <a:pos x="249" y="0"/>
                </a:cxn>
                <a:cxn ang="0">
                  <a:pos x="231" y="10"/>
                </a:cxn>
                <a:cxn ang="0">
                  <a:pos x="223" y="16"/>
                </a:cxn>
                <a:cxn ang="0">
                  <a:pos x="214" y="22"/>
                </a:cxn>
                <a:cxn ang="0">
                  <a:pos x="206" y="29"/>
                </a:cxn>
                <a:cxn ang="0">
                  <a:pos x="198" y="35"/>
                </a:cxn>
                <a:cxn ang="0">
                  <a:pos x="190" y="42"/>
                </a:cxn>
                <a:cxn ang="0">
                  <a:pos x="182" y="49"/>
                </a:cxn>
                <a:cxn ang="0">
                  <a:pos x="174" y="56"/>
                </a:cxn>
                <a:cxn ang="0">
                  <a:pos x="166" y="63"/>
                </a:cxn>
                <a:cxn ang="0">
                  <a:pos x="158" y="71"/>
                </a:cxn>
                <a:cxn ang="0">
                  <a:pos x="151" y="78"/>
                </a:cxn>
                <a:cxn ang="0">
                  <a:pos x="143" y="86"/>
                </a:cxn>
                <a:cxn ang="0">
                  <a:pos x="136" y="94"/>
                </a:cxn>
                <a:cxn ang="0">
                  <a:pos x="128" y="101"/>
                </a:cxn>
                <a:cxn ang="0">
                  <a:pos x="121" y="109"/>
                </a:cxn>
                <a:cxn ang="0">
                  <a:pos x="113" y="117"/>
                </a:cxn>
                <a:cxn ang="0">
                  <a:pos x="106" y="125"/>
                </a:cxn>
                <a:cxn ang="0">
                  <a:pos x="98" y="133"/>
                </a:cxn>
                <a:cxn ang="0">
                  <a:pos x="91" y="141"/>
                </a:cxn>
                <a:cxn ang="0">
                  <a:pos x="84" y="149"/>
                </a:cxn>
                <a:cxn ang="0">
                  <a:pos x="76" y="157"/>
                </a:cxn>
                <a:cxn ang="0">
                  <a:pos x="69" y="165"/>
                </a:cxn>
                <a:cxn ang="0">
                  <a:pos x="62" y="173"/>
                </a:cxn>
                <a:cxn ang="0">
                  <a:pos x="54" y="180"/>
                </a:cxn>
                <a:cxn ang="0">
                  <a:pos x="46" y="188"/>
                </a:cxn>
                <a:cxn ang="0">
                  <a:pos x="39" y="195"/>
                </a:cxn>
                <a:cxn ang="0">
                  <a:pos x="31" y="202"/>
                </a:cxn>
                <a:cxn ang="0">
                  <a:pos x="23" y="209"/>
                </a:cxn>
                <a:cxn ang="0">
                  <a:pos x="15" y="216"/>
                </a:cxn>
                <a:cxn ang="0">
                  <a:pos x="8" y="223"/>
                </a:cxn>
                <a:cxn ang="0">
                  <a:pos x="0" y="230"/>
                </a:cxn>
              </a:cxnLst>
              <a:rect l="0" t="0" r="r" b="b"/>
              <a:pathLst>
                <a:path w="250" h="231">
                  <a:moveTo>
                    <a:pt x="249" y="0"/>
                  </a:moveTo>
                  <a:lnTo>
                    <a:pt x="231" y="10"/>
                  </a:lnTo>
                  <a:lnTo>
                    <a:pt x="223" y="16"/>
                  </a:lnTo>
                  <a:lnTo>
                    <a:pt x="214" y="22"/>
                  </a:lnTo>
                  <a:lnTo>
                    <a:pt x="206" y="29"/>
                  </a:lnTo>
                  <a:lnTo>
                    <a:pt x="198" y="35"/>
                  </a:lnTo>
                  <a:lnTo>
                    <a:pt x="190" y="42"/>
                  </a:lnTo>
                  <a:lnTo>
                    <a:pt x="182" y="49"/>
                  </a:lnTo>
                  <a:lnTo>
                    <a:pt x="174" y="56"/>
                  </a:lnTo>
                  <a:lnTo>
                    <a:pt x="166" y="63"/>
                  </a:lnTo>
                  <a:lnTo>
                    <a:pt x="158" y="71"/>
                  </a:lnTo>
                  <a:lnTo>
                    <a:pt x="151" y="78"/>
                  </a:lnTo>
                  <a:lnTo>
                    <a:pt x="143" y="86"/>
                  </a:lnTo>
                  <a:lnTo>
                    <a:pt x="136" y="94"/>
                  </a:lnTo>
                  <a:lnTo>
                    <a:pt x="128" y="101"/>
                  </a:lnTo>
                  <a:lnTo>
                    <a:pt x="121" y="109"/>
                  </a:lnTo>
                  <a:lnTo>
                    <a:pt x="113" y="117"/>
                  </a:lnTo>
                  <a:lnTo>
                    <a:pt x="106" y="125"/>
                  </a:lnTo>
                  <a:lnTo>
                    <a:pt x="98" y="133"/>
                  </a:lnTo>
                  <a:lnTo>
                    <a:pt x="91" y="141"/>
                  </a:lnTo>
                  <a:lnTo>
                    <a:pt x="84" y="149"/>
                  </a:lnTo>
                  <a:lnTo>
                    <a:pt x="76" y="157"/>
                  </a:lnTo>
                  <a:lnTo>
                    <a:pt x="69" y="165"/>
                  </a:lnTo>
                  <a:lnTo>
                    <a:pt x="62" y="173"/>
                  </a:lnTo>
                  <a:lnTo>
                    <a:pt x="54" y="180"/>
                  </a:lnTo>
                  <a:lnTo>
                    <a:pt x="46" y="188"/>
                  </a:lnTo>
                  <a:lnTo>
                    <a:pt x="39" y="195"/>
                  </a:lnTo>
                  <a:lnTo>
                    <a:pt x="31" y="202"/>
                  </a:lnTo>
                  <a:lnTo>
                    <a:pt x="23" y="209"/>
                  </a:lnTo>
                  <a:lnTo>
                    <a:pt x="15" y="216"/>
                  </a:lnTo>
                  <a:lnTo>
                    <a:pt x="8" y="223"/>
                  </a:lnTo>
                  <a:lnTo>
                    <a:pt x="0" y="23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301" name="Freeform 93"/>
            <p:cNvSpPr>
              <a:spLocks/>
            </p:cNvSpPr>
            <p:nvPr/>
          </p:nvSpPr>
          <p:spPr bwMode="auto">
            <a:xfrm>
              <a:off x="4166" y="3553"/>
              <a:ext cx="218" cy="259"/>
            </a:xfrm>
            <a:custGeom>
              <a:avLst/>
              <a:gdLst/>
              <a:ahLst/>
              <a:cxnLst>
                <a:cxn ang="0">
                  <a:pos x="174" y="0"/>
                </a:cxn>
                <a:cxn ang="0">
                  <a:pos x="192" y="1"/>
                </a:cxn>
                <a:cxn ang="0">
                  <a:pos x="199" y="3"/>
                </a:cxn>
                <a:cxn ang="0">
                  <a:pos x="205" y="7"/>
                </a:cxn>
                <a:cxn ang="0">
                  <a:pos x="209" y="12"/>
                </a:cxn>
                <a:cxn ang="0">
                  <a:pos x="213" y="19"/>
                </a:cxn>
                <a:cxn ang="0">
                  <a:pos x="216" y="26"/>
                </a:cxn>
                <a:cxn ang="0">
                  <a:pos x="217" y="35"/>
                </a:cxn>
                <a:cxn ang="0">
                  <a:pos x="217" y="44"/>
                </a:cxn>
                <a:cxn ang="0">
                  <a:pos x="217" y="54"/>
                </a:cxn>
                <a:cxn ang="0">
                  <a:pos x="215" y="65"/>
                </a:cxn>
                <a:cxn ang="0">
                  <a:pos x="212" y="77"/>
                </a:cxn>
                <a:cxn ang="0">
                  <a:pos x="209" y="88"/>
                </a:cxn>
                <a:cxn ang="0">
                  <a:pos x="204" y="101"/>
                </a:cxn>
                <a:cxn ang="0">
                  <a:pos x="199" y="113"/>
                </a:cxn>
                <a:cxn ang="0">
                  <a:pos x="193" y="125"/>
                </a:cxn>
                <a:cxn ang="0">
                  <a:pos x="186" y="138"/>
                </a:cxn>
                <a:cxn ang="0">
                  <a:pos x="178" y="151"/>
                </a:cxn>
                <a:cxn ang="0">
                  <a:pos x="169" y="163"/>
                </a:cxn>
                <a:cxn ang="0">
                  <a:pos x="160" y="175"/>
                </a:cxn>
                <a:cxn ang="0">
                  <a:pos x="150" y="187"/>
                </a:cxn>
                <a:cxn ang="0">
                  <a:pos x="139" y="197"/>
                </a:cxn>
                <a:cxn ang="0">
                  <a:pos x="128" y="208"/>
                </a:cxn>
                <a:cxn ang="0">
                  <a:pos x="116" y="218"/>
                </a:cxn>
                <a:cxn ang="0">
                  <a:pos x="103" y="227"/>
                </a:cxn>
                <a:cxn ang="0">
                  <a:pos x="90" y="235"/>
                </a:cxn>
                <a:cxn ang="0">
                  <a:pos x="76" y="242"/>
                </a:cxn>
                <a:cxn ang="0">
                  <a:pos x="62" y="248"/>
                </a:cxn>
                <a:cxn ang="0">
                  <a:pos x="47" y="252"/>
                </a:cxn>
                <a:cxn ang="0">
                  <a:pos x="32" y="255"/>
                </a:cxn>
                <a:cxn ang="0">
                  <a:pos x="16" y="257"/>
                </a:cxn>
                <a:cxn ang="0">
                  <a:pos x="0" y="258"/>
                </a:cxn>
              </a:cxnLst>
              <a:rect l="0" t="0" r="r" b="b"/>
              <a:pathLst>
                <a:path w="218" h="259">
                  <a:moveTo>
                    <a:pt x="174" y="0"/>
                  </a:moveTo>
                  <a:lnTo>
                    <a:pt x="192" y="1"/>
                  </a:lnTo>
                  <a:lnTo>
                    <a:pt x="199" y="3"/>
                  </a:lnTo>
                  <a:lnTo>
                    <a:pt x="205" y="7"/>
                  </a:lnTo>
                  <a:lnTo>
                    <a:pt x="209" y="12"/>
                  </a:lnTo>
                  <a:lnTo>
                    <a:pt x="213" y="19"/>
                  </a:lnTo>
                  <a:lnTo>
                    <a:pt x="216" y="26"/>
                  </a:lnTo>
                  <a:lnTo>
                    <a:pt x="217" y="35"/>
                  </a:lnTo>
                  <a:lnTo>
                    <a:pt x="217" y="44"/>
                  </a:lnTo>
                  <a:lnTo>
                    <a:pt x="217" y="54"/>
                  </a:lnTo>
                  <a:lnTo>
                    <a:pt x="215" y="65"/>
                  </a:lnTo>
                  <a:lnTo>
                    <a:pt x="212" y="77"/>
                  </a:lnTo>
                  <a:lnTo>
                    <a:pt x="209" y="88"/>
                  </a:lnTo>
                  <a:lnTo>
                    <a:pt x="204" y="101"/>
                  </a:lnTo>
                  <a:lnTo>
                    <a:pt x="199" y="113"/>
                  </a:lnTo>
                  <a:lnTo>
                    <a:pt x="193" y="125"/>
                  </a:lnTo>
                  <a:lnTo>
                    <a:pt x="186" y="138"/>
                  </a:lnTo>
                  <a:lnTo>
                    <a:pt x="178" y="151"/>
                  </a:lnTo>
                  <a:lnTo>
                    <a:pt x="169" y="163"/>
                  </a:lnTo>
                  <a:lnTo>
                    <a:pt x="160" y="175"/>
                  </a:lnTo>
                  <a:lnTo>
                    <a:pt x="150" y="187"/>
                  </a:lnTo>
                  <a:lnTo>
                    <a:pt x="139" y="197"/>
                  </a:lnTo>
                  <a:lnTo>
                    <a:pt x="128" y="208"/>
                  </a:lnTo>
                  <a:lnTo>
                    <a:pt x="116" y="218"/>
                  </a:lnTo>
                  <a:lnTo>
                    <a:pt x="103" y="227"/>
                  </a:lnTo>
                  <a:lnTo>
                    <a:pt x="90" y="235"/>
                  </a:lnTo>
                  <a:lnTo>
                    <a:pt x="76" y="242"/>
                  </a:lnTo>
                  <a:lnTo>
                    <a:pt x="62" y="248"/>
                  </a:lnTo>
                  <a:lnTo>
                    <a:pt x="47" y="252"/>
                  </a:lnTo>
                  <a:lnTo>
                    <a:pt x="32" y="255"/>
                  </a:lnTo>
                  <a:lnTo>
                    <a:pt x="16" y="257"/>
                  </a:lnTo>
                  <a:lnTo>
                    <a:pt x="0" y="25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302" name="Freeform 94"/>
            <p:cNvSpPr>
              <a:spLocks/>
            </p:cNvSpPr>
            <p:nvPr/>
          </p:nvSpPr>
          <p:spPr bwMode="auto">
            <a:xfrm>
              <a:off x="3390" y="2849"/>
              <a:ext cx="56" cy="8"/>
            </a:xfrm>
            <a:custGeom>
              <a:avLst/>
              <a:gdLst/>
              <a:ahLst/>
              <a:cxnLst>
                <a:cxn ang="0">
                  <a:pos x="55" y="0"/>
                </a:cxn>
                <a:cxn ang="0">
                  <a:pos x="52" y="1"/>
                </a:cxn>
                <a:cxn ang="0">
                  <a:pos x="50" y="1"/>
                </a:cxn>
                <a:cxn ang="0">
                  <a:pos x="48" y="2"/>
                </a:cxn>
                <a:cxn ang="0">
                  <a:pos x="46" y="2"/>
                </a:cxn>
                <a:cxn ang="0">
                  <a:pos x="45" y="3"/>
                </a:cxn>
                <a:cxn ang="0">
                  <a:pos x="43" y="3"/>
                </a:cxn>
                <a:cxn ang="0">
                  <a:pos x="41" y="3"/>
                </a:cxn>
                <a:cxn ang="0">
                  <a:pos x="40" y="4"/>
                </a:cxn>
                <a:cxn ang="0">
                  <a:pos x="38" y="4"/>
                </a:cxn>
                <a:cxn ang="0">
                  <a:pos x="36" y="5"/>
                </a:cxn>
                <a:cxn ang="0">
                  <a:pos x="34" y="5"/>
                </a:cxn>
                <a:cxn ang="0">
                  <a:pos x="33" y="5"/>
                </a:cxn>
                <a:cxn ang="0">
                  <a:pos x="31" y="5"/>
                </a:cxn>
                <a:cxn ang="0">
                  <a:pos x="29" y="5"/>
                </a:cxn>
                <a:cxn ang="0">
                  <a:pos x="28" y="6"/>
                </a:cxn>
                <a:cxn ang="0">
                  <a:pos x="26" y="6"/>
                </a:cxn>
                <a:cxn ang="0">
                  <a:pos x="24" y="6"/>
                </a:cxn>
                <a:cxn ang="0">
                  <a:pos x="22" y="6"/>
                </a:cxn>
                <a:cxn ang="0">
                  <a:pos x="20" y="7"/>
                </a:cxn>
                <a:cxn ang="0">
                  <a:pos x="19" y="7"/>
                </a:cxn>
                <a:cxn ang="0">
                  <a:pos x="17" y="7"/>
                </a:cxn>
                <a:cxn ang="0">
                  <a:pos x="15" y="7"/>
                </a:cxn>
                <a:cxn ang="0">
                  <a:pos x="14" y="7"/>
                </a:cxn>
                <a:cxn ang="0">
                  <a:pos x="12" y="7"/>
                </a:cxn>
                <a:cxn ang="0">
                  <a:pos x="10" y="7"/>
                </a:cxn>
                <a:cxn ang="0">
                  <a:pos x="8" y="7"/>
                </a:cxn>
                <a:cxn ang="0">
                  <a:pos x="6" y="7"/>
                </a:cxn>
                <a:cxn ang="0">
                  <a:pos x="5" y="7"/>
                </a:cxn>
                <a:cxn ang="0">
                  <a:pos x="3" y="6"/>
                </a:cxn>
                <a:cxn ang="0">
                  <a:pos x="1" y="6"/>
                </a:cxn>
                <a:cxn ang="0">
                  <a:pos x="0" y="6"/>
                </a:cxn>
              </a:cxnLst>
              <a:rect l="0" t="0" r="r" b="b"/>
              <a:pathLst>
                <a:path w="56" h="8">
                  <a:moveTo>
                    <a:pt x="55" y="0"/>
                  </a:moveTo>
                  <a:lnTo>
                    <a:pt x="52" y="1"/>
                  </a:lnTo>
                  <a:lnTo>
                    <a:pt x="50" y="1"/>
                  </a:lnTo>
                  <a:lnTo>
                    <a:pt x="48" y="2"/>
                  </a:lnTo>
                  <a:lnTo>
                    <a:pt x="46" y="2"/>
                  </a:lnTo>
                  <a:lnTo>
                    <a:pt x="45" y="3"/>
                  </a:lnTo>
                  <a:lnTo>
                    <a:pt x="43" y="3"/>
                  </a:lnTo>
                  <a:lnTo>
                    <a:pt x="41" y="3"/>
                  </a:lnTo>
                  <a:lnTo>
                    <a:pt x="40" y="4"/>
                  </a:lnTo>
                  <a:lnTo>
                    <a:pt x="38" y="4"/>
                  </a:lnTo>
                  <a:lnTo>
                    <a:pt x="36" y="5"/>
                  </a:lnTo>
                  <a:lnTo>
                    <a:pt x="34" y="5"/>
                  </a:lnTo>
                  <a:lnTo>
                    <a:pt x="33" y="5"/>
                  </a:lnTo>
                  <a:lnTo>
                    <a:pt x="31" y="5"/>
                  </a:lnTo>
                  <a:lnTo>
                    <a:pt x="29" y="5"/>
                  </a:lnTo>
                  <a:lnTo>
                    <a:pt x="28" y="6"/>
                  </a:lnTo>
                  <a:lnTo>
                    <a:pt x="26" y="6"/>
                  </a:lnTo>
                  <a:lnTo>
                    <a:pt x="24" y="6"/>
                  </a:lnTo>
                  <a:lnTo>
                    <a:pt x="22" y="6"/>
                  </a:lnTo>
                  <a:lnTo>
                    <a:pt x="20" y="7"/>
                  </a:lnTo>
                  <a:lnTo>
                    <a:pt x="19" y="7"/>
                  </a:lnTo>
                  <a:lnTo>
                    <a:pt x="17" y="7"/>
                  </a:lnTo>
                  <a:lnTo>
                    <a:pt x="15" y="7"/>
                  </a:lnTo>
                  <a:lnTo>
                    <a:pt x="14" y="7"/>
                  </a:lnTo>
                  <a:lnTo>
                    <a:pt x="12" y="7"/>
                  </a:lnTo>
                  <a:lnTo>
                    <a:pt x="10" y="7"/>
                  </a:lnTo>
                  <a:lnTo>
                    <a:pt x="8" y="7"/>
                  </a:lnTo>
                  <a:lnTo>
                    <a:pt x="6" y="7"/>
                  </a:lnTo>
                  <a:lnTo>
                    <a:pt x="5" y="7"/>
                  </a:lnTo>
                  <a:lnTo>
                    <a:pt x="3" y="6"/>
                  </a:lnTo>
                  <a:lnTo>
                    <a:pt x="1" y="6"/>
                  </a:lnTo>
                  <a:lnTo>
                    <a:pt x="0" y="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303" name="Freeform 95"/>
            <p:cNvSpPr>
              <a:spLocks/>
            </p:cNvSpPr>
            <p:nvPr/>
          </p:nvSpPr>
          <p:spPr bwMode="auto">
            <a:xfrm>
              <a:off x="3424" y="2773"/>
              <a:ext cx="85" cy="16"/>
            </a:xfrm>
            <a:custGeom>
              <a:avLst/>
              <a:gdLst/>
              <a:ahLst/>
              <a:cxnLst>
                <a:cxn ang="0">
                  <a:pos x="84" y="1"/>
                </a:cxn>
                <a:cxn ang="0">
                  <a:pos x="78" y="1"/>
                </a:cxn>
                <a:cxn ang="0">
                  <a:pos x="75" y="1"/>
                </a:cxn>
                <a:cxn ang="0">
                  <a:pos x="72" y="1"/>
                </a:cxn>
                <a:cxn ang="0">
                  <a:pos x="70" y="1"/>
                </a:cxn>
                <a:cxn ang="0">
                  <a:pos x="67" y="0"/>
                </a:cxn>
                <a:cxn ang="0">
                  <a:pos x="64" y="0"/>
                </a:cxn>
                <a:cxn ang="0">
                  <a:pos x="62" y="0"/>
                </a:cxn>
                <a:cxn ang="0">
                  <a:pos x="59" y="0"/>
                </a:cxn>
                <a:cxn ang="0">
                  <a:pos x="56" y="0"/>
                </a:cxn>
                <a:cxn ang="0">
                  <a:pos x="53" y="0"/>
                </a:cxn>
                <a:cxn ang="0">
                  <a:pos x="51" y="0"/>
                </a:cxn>
                <a:cxn ang="0">
                  <a:pos x="48" y="0"/>
                </a:cxn>
                <a:cxn ang="0">
                  <a:pos x="45" y="0"/>
                </a:cxn>
                <a:cxn ang="0">
                  <a:pos x="43" y="0"/>
                </a:cxn>
                <a:cxn ang="0">
                  <a:pos x="40" y="0"/>
                </a:cxn>
                <a:cxn ang="0">
                  <a:pos x="37" y="0"/>
                </a:cxn>
                <a:cxn ang="0">
                  <a:pos x="35" y="1"/>
                </a:cxn>
                <a:cxn ang="0">
                  <a:pos x="32" y="1"/>
                </a:cxn>
                <a:cxn ang="0">
                  <a:pos x="30" y="1"/>
                </a:cxn>
                <a:cxn ang="0">
                  <a:pos x="27" y="2"/>
                </a:cxn>
                <a:cxn ang="0">
                  <a:pos x="24" y="2"/>
                </a:cxn>
                <a:cxn ang="0">
                  <a:pos x="22" y="3"/>
                </a:cxn>
                <a:cxn ang="0">
                  <a:pos x="19" y="4"/>
                </a:cxn>
                <a:cxn ang="0">
                  <a:pos x="17" y="5"/>
                </a:cxn>
                <a:cxn ang="0">
                  <a:pos x="14" y="6"/>
                </a:cxn>
                <a:cxn ang="0">
                  <a:pos x="12" y="7"/>
                </a:cxn>
                <a:cxn ang="0">
                  <a:pos x="10" y="8"/>
                </a:cxn>
                <a:cxn ang="0">
                  <a:pos x="7" y="9"/>
                </a:cxn>
                <a:cxn ang="0">
                  <a:pos x="5" y="11"/>
                </a:cxn>
                <a:cxn ang="0">
                  <a:pos x="2" y="13"/>
                </a:cxn>
                <a:cxn ang="0">
                  <a:pos x="0" y="15"/>
                </a:cxn>
              </a:cxnLst>
              <a:rect l="0" t="0" r="r" b="b"/>
              <a:pathLst>
                <a:path w="85" h="16">
                  <a:moveTo>
                    <a:pt x="84" y="1"/>
                  </a:moveTo>
                  <a:lnTo>
                    <a:pt x="78" y="1"/>
                  </a:lnTo>
                  <a:lnTo>
                    <a:pt x="75" y="1"/>
                  </a:lnTo>
                  <a:lnTo>
                    <a:pt x="72" y="1"/>
                  </a:lnTo>
                  <a:lnTo>
                    <a:pt x="70" y="1"/>
                  </a:lnTo>
                  <a:lnTo>
                    <a:pt x="67" y="0"/>
                  </a:lnTo>
                  <a:lnTo>
                    <a:pt x="64" y="0"/>
                  </a:lnTo>
                  <a:lnTo>
                    <a:pt x="62" y="0"/>
                  </a:lnTo>
                  <a:lnTo>
                    <a:pt x="59" y="0"/>
                  </a:lnTo>
                  <a:lnTo>
                    <a:pt x="56" y="0"/>
                  </a:lnTo>
                  <a:lnTo>
                    <a:pt x="53" y="0"/>
                  </a:lnTo>
                  <a:lnTo>
                    <a:pt x="51" y="0"/>
                  </a:lnTo>
                  <a:lnTo>
                    <a:pt x="48" y="0"/>
                  </a:lnTo>
                  <a:lnTo>
                    <a:pt x="45" y="0"/>
                  </a:lnTo>
                  <a:lnTo>
                    <a:pt x="43" y="0"/>
                  </a:lnTo>
                  <a:lnTo>
                    <a:pt x="40" y="0"/>
                  </a:lnTo>
                  <a:lnTo>
                    <a:pt x="37" y="0"/>
                  </a:lnTo>
                  <a:lnTo>
                    <a:pt x="35" y="1"/>
                  </a:lnTo>
                  <a:lnTo>
                    <a:pt x="32" y="1"/>
                  </a:lnTo>
                  <a:lnTo>
                    <a:pt x="30" y="1"/>
                  </a:lnTo>
                  <a:lnTo>
                    <a:pt x="27" y="2"/>
                  </a:lnTo>
                  <a:lnTo>
                    <a:pt x="24" y="2"/>
                  </a:lnTo>
                  <a:lnTo>
                    <a:pt x="22" y="3"/>
                  </a:lnTo>
                  <a:lnTo>
                    <a:pt x="19" y="4"/>
                  </a:lnTo>
                  <a:lnTo>
                    <a:pt x="17" y="5"/>
                  </a:lnTo>
                  <a:lnTo>
                    <a:pt x="14" y="6"/>
                  </a:lnTo>
                  <a:lnTo>
                    <a:pt x="12" y="7"/>
                  </a:lnTo>
                  <a:lnTo>
                    <a:pt x="10" y="8"/>
                  </a:lnTo>
                  <a:lnTo>
                    <a:pt x="7" y="9"/>
                  </a:lnTo>
                  <a:lnTo>
                    <a:pt x="5" y="11"/>
                  </a:lnTo>
                  <a:lnTo>
                    <a:pt x="2" y="13"/>
                  </a:lnTo>
                  <a:lnTo>
                    <a:pt x="0" y="1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304" name="Freeform 96"/>
            <p:cNvSpPr>
              <a:spLocks/>
            </p:cNvSpPr>
            <p:nvPr/>
          </p:nvSpPr>
          <p:spPr bwMode="auto">
            <a:xfrm>
              <a:off x="3362" y="2855"/>
              <a:ext cx="56" cy="1"/>
            </a:xfrm>
            <a:custGeom>
              <a:avLst/>
              <a:gdLst/>
              <a:ahLst/>
              <a:cxnLst>
                <a:cxn ang="0">
                  <a:pos x="55" y="0"/>
                </a:cxn>
                <a:cxn ang="0">
                  <a:pos x="52" y="0"/>
                </a:cxn>
                <a:cxn ang="0">
                  <a:pos x="50" y="0"/>
                </a:cxn>
                <a:cxn ang="0">
                  <a:pos x="48" y="0"/>
                </a:cxn>
                <a:cxn ang="0">
                  <a:pos x="46" y="0"/>
                </a:cxn>
                <a:cxn ang="0">
                  <a:pos x="45" y="0"/>
                </a:cxn>
                <a:cxn ang="0">
                  <a:pos x="43" y="0"/>
                </a:cxn>
                <a:cxn ang="0">
                  <a:pos x="41" y="0"/>
                </a:cxn>
                <a:cxn ang="0">
                  <a:pos x="40" y="0"/>
                </a:cxn>
                <a:cxn ang="0">
                  <a:pos x="38" y="0"/>
                </a:cxn>
                <a:cxn ang="0">
                  <a:pos x="36" y="0"/>
                </a:cxn>
                <a:cxn ang="0">
                  <a:pos x="34" y="0"/>
                </a:cxn>
                <a:cxn ang="0">
                  <a:pos x="32" y="0"/>
                </a:cxn>
                <a:cxn ang="0">
                  <a:pos x="31" y="0"/>
                </a:cxn>
                <a:cxn ang="0">
                  <a:pos x="29" y="0"/>
                </a:cxn>
                <a:cxn ang="0">
                  <a:pos x="28" y="0"/>
                </a:cxn>
                <a:cxn ang="0">
                  <a:pos x="26" y="0"/>
                </a:cxn>
                <a:cxn ang="0">
                  <a:pos x="24" y="0"/>
                </a:cxn>
                <a:cxn ang="0">
                  <a:pos x="22" y="0"/>
                </a:cxn>
                <a:cxn ang="0">
                  <a:pos x="20" y="0"/>
                </a:cxn>
                <a:cxn ang="0">
                  <a:pos x="19" y="0"/>
                </a:cxn>
                <a:cxn ang="0">
                  <a:pos x="17" y="0"/>
                </a:cxn>
                <a:cxn ang="0">
                  <a:pos x="15" y="0"/>
                </a:cxn>
                <a:cxn ang="0">
                  <a:pos x="14" y="0"/>
                </a:cxn>
                <a:cxn ang="0">
                  <a:pos x="12" y="0"/>
                </a:cxn>
                <a:cxn ang="0">
                  <a:pos x="10" y="0"/>
                </a:cxn>
                <a:cxn ang="0">
                  <a:pos x="8" y="0"/>
                </a:cxn>
                <a:cxn ang="0">
                  <a:pos x="6" y="0"/>
                </a:cxn>
                <a:cxn ang="0">
                  <a:pos x="5" y="0"/>
                </a:cxn>
                <a:cxn ang="0">
                  <a:pos x="3" y="0"/>
                </a:cxn>
                <a:cxn ang="0">
                  <a:pos x="2" y="0"/>
                </a:cxn>
                <a:cxn ang="0">
                  <a:pos x="0" y="0"/>
                </a:cxn>
              </a:cxnLst>
              <a:rect l="0" t="0" r="r" b="b"/>
              <a:pathLst>
                <a:path w="56" h="1">
                  <a:moveTo>
                    <a:pt x="55" y="0"/>
                  </a:moveTo>
                  <a:lnTo>
                    <a:pt x="52" y="0"/>
                  </a:lnTo>
                  <a:lnTo>
                    <a:pt x="50" y="0"/>
                  </a:lnTo>
                  <a:lnTo>
                    <a:pt x="48" y="0"/>
                  </a:lnTo>
                  <a:lnTo>
                    <a:pt x="46" y="0"/>
                  </a:lnTo>
                  <a:lnTo>
                    <a:pt x="45" y="0"/>
                  </a:lnTo>
                  <a:lnTo>
                    <a:pt x="43" y="0"/>
                  </a:lnTo>
                  <a:lnTo>
                    <a:pt x="41" y="0"/>
                  </a:lnTo>
                  <a:lnTo>
                    <a:pt x="40" y="0"/>
                  </a:lnTo>
                  <a:lnTo>
                    <a:pt x="38" y="0"/>
                  </a:lnTo>
                  <a:lnTo>
                    <a:pt x="36" y="0"/>
                  </a:lnTo>
                  <a:lnTo>
                    <a:pt x="34" y="0"/>
                  </a:lnTo>
                  <a:lnTo>
                    <a:pt x="32" y="0"/>
                  </a:lnTo>
                  <a:lnTo>
                    <a:pt x="31" y="0"/>
                  </a:lnTo>
                  <a:lnTo>
                    <a:pt x="29" y="0"/>
                  </a:lnTo>
                  <a:lnTo>
                    <a:pt x="28" y="0"/>
                  </a:lnTo>
                  <a:lnTo>
                    <a:pt x="26" y="0"/>
                  </a:lnTo>
                  <a:lnTo>
                    <a:pt x="24" y="0"/>
                  </a:lnTo>
                  <a:lnTo>
                    <a:pt x="22" y="0"/>
                  </a:lnTo>
                  <a:lnTo>
                    <a:pt x="20" y="0"/>
                  </a:lnTo>
                  <a:lnTo>
                    <a:pt x="19" y="0"/>
                  </a:lnTo>
                  <a:lnTo>
                    <a:pt x="17" y="0"/>
                  </a:lnTo>
                  <a:lnTo>
                    <a:pt x="15" y="0"/>
                  </a:lnTo>
                  <a:lnTo>
                    <a:pt x="14" y="0"/>
                  </a:lnTo>
                  <a:lnTo>
                    <a:pt x="12" y="0"/>
                  </a:lnTo>
                  <a:lnTo>
                    <a:pt x="10" y="0"/>
                  </a:lnTo>
                  <a:lnTo>
                    <a:pt x="8" y="0"/>
                  </a:lnTo>
                  <a:lnTo>
                    <a:pt x="6" y="0"/>
                  </a:lnTo>
                  <a:lnTo>
                    <a:pt x="5" y="0"/>
                  </a:lnTo>
                  <a:lnTo>
                    <a:pt x="3" y="0"/>
                  </a:lnTo>
                  <a:lnTo>
                    <a:pt x="2" y="0"/>
                  </a:lnTo>
                  <a:lnTo>
                    <a:pt x="0"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94305" name="Line 97"/>
            <p:cNvSpPr>
              <a:spLocks noChangeShapeType="1"/>
            </p:cNvSpPr>
            <p:nvPr/>
          </p:nvSpPr>
          <p:spPr bwMode="auto">
            <a:xfrm flipH="1">
              <a:off x="4617" y="2476"/>
              <a:ext cx="28" cy="6"/>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306" name="Line 98"/>
            <p:cNvSpPr>
              <a:spLocks noChangeShapeType="1"/>
            </p:cNvSpPr>
            <p:nvPr/>
          </p:nvSpPr>
          <p:spPr bwMode="auto">
            <a:xfrm>
              <a:off x="4631" y="2469"/>
              <a:ext cx="14" cy="27"/>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94307" name="Rectangle 99"/>
            <p:cNvSpPr>
              <a:spLocks noChangeArrowheads="1"/>
            </p:cNvSpPr>
            <p:nvPr/>
          </p:nvSpPr>
          <p:spPr bwMode="auto">
            <a:xfrm flipV="1">
              <a:off x="3842" y="3037"/>
              <a:ext cx="13" cy="1"/>
            </a:xfrm>
            <a:prstGeom prst="rect">
              <a:avLst/>
            </a:prstGeom>
            <a:solidFill>
              <a:srgbClr val="FF0000"/>
            </a:solidFill>
            <a:ln w="34290">
              <a:solidFill>
                <a:srgbClr val="3366CC"/>
              </a:solidFill>
              <a:miter lim="800000"/>
              <a:headEnd/>
              <a:tailEnd/>
            </a:ln>
            <a:effectLst>
              <a:outerShdw dist="35921" dir="2700000" algn="ctr" rotWithShape="0">
                <a:srgbClr val="0000CC"/>
              </a:outerShdw>
            </a:effectLst>
          </p:spPr>
          <p:txBody>
            <a:bodyPr wrap="none" anchor="ctr"/>
            <a:lstStyle/>
            <a:p>
              <a:endParaRPr lang="en-US"/>
            </a:p>
          </p:txBody>
        </p:sp>
      </p:grpSp>
      <p:sp>
        <p:nvSpPr>
          <p:cNvPr id="94308" name="Text Box 100"/>
          <p:cNvSpPr txBox="1">
            <a:spLocks noChangeArrowheads="1"/>
          </p:cNvSpPr>
          <p:nvPr/>
        </p:nvSpPr>
        <p:spPr bwMode="auto">
          <a:xfrm>
            <a:off x="692150" y="1558925"/>
            <a:ext cx="7710488" cy="4113213"/>
          </a:xfrm>
          <a:prstGeom prst="rect">
            <a:avLst/>
          </a:prstGeom>
          <a:noFill/>
          <a:ln w="9525">
            <a:noFill/>
            <a:miter lim="800000"/>
            <a:headEnd/>
            <a:tailEnd/>
          </a:ln>
          <a:effectLst/>
        </p:spPr>
        <p:txBody>
          <a:bodyPr wrap="none" anchor="ctr">
            <a:spAutoFit/>
          </a:bodyPr>
          <a:lstStyle/>
          <a:p>
            <a:pPr>
              <a:lnSpc>
                <a:spcPct val="60000"/>
              </a:lnSpc>
              <a:spcBef>
                <a:spcPct val="30000"/>
              </a:spcBef>
            </a:pPr>
            <a:r>
              <a:rPr lang="en-US" sz="4400">
                <a:solidFill>
                  <a:srgbClr val="FFFF00"/>
                </a:solidFill>
                <a:effectLst>
                  <a:outerShdw blurRad="38100" dist="38100" dir="2700000" algn="tl">
                    <a:srgbClr val="C0C0C0"/>
                  </a:outerShdw>
                </a:effectLst>
              </a:rPr>
              <a:t>Addiction Is A Brain Disease</a:t>
            </a:r>
          </a:p>
          <a:p>
            <a:pPr>
              <a:lnSpc>
                <a:spcPct val="60000"/>
              </a:lnSpc>
              <a:spcBef>
                <a:spcPct val="30000"/>
              </a:spcBef>
            </a:pPr>
            <a:r>
              <a:rPr lang="en-US" sz="4400">
                <a:solidFill>
                  <a:srgbClr val="FFFF00"/>
                </a:solidFill>
                <a:effectLst>
                  <a:outerShdw blurRad="38100" dist="38100" dir="2700000" algn="tl">
                    <a:srgbClr val="C0C0C0"/>
                  </a:outerShdw>
                </a:effectLst>
              </a:rPr>
              <a:t>Expressed As Compulsive Behavior</a:t>
            </a:r>
          </a:p>
          <a:p>
            <a:pPr>
              <a:lnSpc>
                <a:spcPct val="60000"/>
              </a:lnSpc>
              <a:spcBef>
                <a:spcPct val="30000"/>
              </a:spcBef>
            </a:pPr>
            <a:endParaRPr lang="en-US" sz="4400">
              <a:solidFill>
                <a:srgbClr val="FFFF00"/>
              </a:solidFill>
              <a:effectLst>
                <a:outerShdw blurRad="38100" dist="38100" dir="2700000" algn="tl">
                  <a:srgbClr val="C0C0C0"/>
                </a:outerShdw>
              </a:effectLst>
            </a:endParaRPr>
          </a:p>
          <a:p>
            <a:pPr>
              <a:lnSpc>
                <a:spcPct val="60000"/>
              </a:lnSpc>
              <a:spcBef>
                <a:spcPct val="30000"/>
              </a:spcBef>
            </a:pPr>
            <a:endParaRPr lang="en-US" sz="4400" b="0"/>
          </a:p>
          <a:p>
            <a:pPr>
              <a:lnSpc>
                <a:spcPct val="60000"/>
              </a:lnSpc>
              <a:spcBef>
                <a:spcPct val="30000"/>
              </a:spcBef>
            </a:pPr>
            <a:endParaRPr lang="en-US" sz="4400" b="0"/>
          </a:p>
          <a:p>
            <a:pPr>
              <a:lnSpc>
                <a:spcPct val="60000"/>
              </a:lnSpc>
              <a:spcBef>
                <a:spcPct val="30000"/>
              </a:spcBef>
            </a:pPr>
            <a:endParaRPr lang="en-US" sz="4400" b="0"/>
          </a:p>
          <a:p>
            <a:pPr>
              <a:lnSpc>
                <a:spcPct val="60000"/>
              </a:lnSpc>
              <a:spcBef>
                <a:spcPct val="30000"/>
              </a:spcBef>
            </a:pPr>
            <a:endParaRPr lang="en-US" sz="4400" b="0"/>
          </a:p>
        </p:txBody>
      </p:sp>
      <p:sp>
        <p:nvSpPr>
          <p:cNvPr id="94309" name="Text Box 101"/>
          <p:cNvSpPr txBox="1">
            <a:spLocks noChangeArrowheads="1"/>
          </p:cNvSpPr>
          <p:nvPr/>
        </p:nvSpPr>
        <p:spPr bwMode="auto">
          <a:xfrm>
            <a:off x="1109663" y="2185988"/>
            <a:ext cx="6756400" cy="2906712"/>
          </a:xfrm>
          <a:prstGeom prst="rect">
            <a:avLst/>
          </a:prstGeom>
          <a:noFill/>
          <a:ln w="9525">
            <a:noFill/>
            <a:miter lim="800000"/>
            <a:headEnd/>
            <a:tailEnd/>
          </a:ln>
          <a:effectLst/>
        </p:spPr>
        <p:txBody>
          <a:bodyPr wrap="none" anchor="ctr">
            <a:spAutoFit/>
          </a:bodyPr>
          <a:lstStyle/>
          <a:p>
            <a:pPr>
              <a:lnSpc>
                <a:spcPct val="60000"/>
              </a:lnSpc>
              <a:spcBef>
                <a:spcPct val="30000"/>
              </a:spcBef>
            </a:pPr>
            <a:endParaRPr lang="en-US" sz="4400">
              <a:solidFill>
                <a:srgbClr val="FFFF00"/>
              </a:solidFill>
              <a:effectLst>
                <a:outerShdw blurRad="38100" dist="38100" dir="2700000" algn="tl">
                  <a:srgbClr val="C0C0C0"/>
                </a:outerShdw>
              </a:effectLst>
            </a:endParaRPr>
          </a:p>
          <a:p>
            <a:pPr>
              <a:lnSpc>
                <a:spcPct val="60000"/>
              </a:lnSpc>
              <a:spcBef>
                <a:spcPct val="30000"/>
              </a:spcBef>
            </a:pPr>
            <a:endParaRPr lang="en-US" sz="4400">
              <a:solidFill>
                <a:srgbClr val="FFFF00"/>
              </a:solidFill>
              <a:effectLst>
                <a:outerShdw blurRad="38100" dist="38100" dir="2700000" algn="tl">
                  <a:srgbClr val="C0C0C0"/>
                </a:outerShdw>
              </a:effectLst>
            </a:endParaRPr>
          </a:p>
          <a:p>
            <a:pPr>
              <a:lnSpc>
                <a:spcPct val="60000"/>
              </a:lnSpc>
              <a:spcBef>
                <a:spcPct val="30000"/>
              </a:spcBef>
            </a:pPr>
            <a:r>
              <a:rPr lang="en-US" sz="4400">
                <a:solidFill>
                  <a:srgbClr val="FFFF00"/>
                </a:solidFill>
                <a:effectLst>
                  <a:outerShdw blurRad="38100" dist="38100" dir="2700000" algn="tl">
                    <a:srgbClr val="C0C0C0"/>
                  </a:outerShdw>
                </a:effectLst>
              </a:rPr>
              <a:t>Both Developing and </a:t>
            </a:r>
          </a:p>
          <a:p>
            <a:pPr>
              <a:lnSpc>
                <a:spcPct val="60000"/>
              </a:lnSpc>
              <a:spcBef>
                <a:spcPct val="30000"/>
              </a:spcBef>
            </a:pPr>
            <a:r>
              <a:rPr lang="en-US" sz="4400">
                <a:solidFill>
                  <a:srgbClr val="FFFF00"/>
                </a:solidFill>
                <a:effectLst>
                  <a:outerShdw blurRad="38100" dist="38100" dir="2700000" algn="tl">
                    <a:srgbClr val="C0C0C0"/>
                  </a:outerShdw>
                </a:effectLst>
              </a:rPr>
              <a:t>Recovering From It Depend on</a:t>
            </a:r>
          </a:p>
          <a:p>
            <a:pPr>
              <a:lnSpc>
                <a:spcPct val="60000"/>
              </a:lnSpc>
              <a:spcBef>
                <a:spcPct val="30000"/>
              </a:spcBef>
            </a:pPr>
            <a:r>
              <a:rPr lang="en-US" sz="4400">
                <a:solidFill>
                  <a:srgbClr val="FFFF00"/>
                </a:solidFill>
                <a:effectLst>
                  <a:outerShdw blurRad="38100" dist="38100" dir="2700000" algn="tl">
                    <a:srgbClr val="C0C0C0"/>
                  </a:outerShdw>
                </a:effectLst>
              </a:rPr>
              <a:t>Behavior and Social Context</a:t>
            </a:r>
            <a:endParaRPr lang="en-US" sz="4400" b="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ooter Placeholder 4"/>
          <p:cNvSpPr>
            <a:spLocks noGrp="1"/>
          </p:cNvSpPr>
          <p:nvPr>
            <p:ph type="ftr" sz="quarter" idx="11"/>
          </p:nvPr>
        </p:nvSpPr>
        <p:spPr/>
        <p:txBody>
          <a:bodyPr/>
          <a:lstStyle/>
          <a:p>
            <a:r>
              <a:rPr lang="en-US"/>
              <a:t>© 2006 Matrix Institute</a:t>
            </a:r>
          </a:p>
        </p:txBody>
      </p:sp>
      <p:grpSp>
        <p:nvGrpSpPr>
          <p:cNvPr id="2" name="Group 2"/>
          <p:cNvGrpSpPr>
            <a:grpSpLocks/>
          </p:cNvGrpSpPr>
          <p:nvPr/>
        </p:nvGrpSpPr>
        <p:grpSpPr bwMode="auto">
          <a:xfrm>
            <a:off x="2100263" y="1143000"/>
            <a:ext cx="4648200" cy="4953000"/>
            <a:chOff x="883" y="758"/>
            <a:chExt cx="3800" cy="3054"/>
          </a:xfrm>
        </p:grpSpPr>
        <p:sp>
          <p:nvSpPr>
            <p:cNvPr id="43011" name="Freeform 3"/>
            <p:cNvSpPr>
              <a:spLocks/>
            </p:cNvSpPr>
            <p:nvPr/>
          </p:nvSpPr>
          <p:spPr bwMode="auto">
            <a:xfrm>
              <a:off x="2036" y="2298"/>
              <a:ext cx="2177" cy="815"/>
            </a:xfrm>
            <a:custGeom>
              <a:avLst/>
              <a:gdLst/>
              <a:ahLst/>
              <a:cxnLst>
                <a:cxn ang="0">
                  <a:pos x="53" y="238"/>
                </a:cxn>
                <a:cxn ang="0">
                  <a:pos x="31" y="261"/>
                </a:cxn>
                <a:cxn ang="0">
                  <a:pos x="15" y="288"/>
                </a:cxn>
                <a:cxn ang="0">
                  <a:pos x="5" y="321"/>
                </a:cxn>
                <a:cxn ang="0">
                  <a:pos x="0" y="356"/>
                </a:cxn>
                <a:cxn ang="0">
                  <a:pos x="0" y="392"/>
                </a:cxn>
                <a:cxn ang="0">
                  <a:pos x="5" y="427"/>
                </a:cxn>
                <a:cxn ang="0">
                  <a:pos x="14" y="461"/>
                </a:cxn>
                <a:cxn ang="0">
                  <a:pos x="28" y="491"/>
                </a:cxn>
                <a:cxn ang="0">
                  <a:pos x="45" y="517"/>
                </a:cxn>
                <a:cxn ang="0">
                  <a:pos x="84" y="551"/>
                </a:cxn>
                <a:cxn ang="0">
                  <a:pos x="131" y="585"/>
                </a:cxn>
                <a:cxn ang="0">
                  <a:pos x="187" y="620"/>
                </a:cxn>
                <a:cxn ang="0">
                  <a:pos x="249" y="656"/>
                </a:cxn>
                <a:cxn ang="0">
                  <a:pos x="315" y="690"/>
                </a:cxn>
                <a:cxn ang="0">
                  <a:pos x="383" y="723"/>
                </a:cxn>
                <a:cxn ang="0">
                  <a:pos x="451" y="752"/>
                </a:cxn>
                <a:cxn ang="0">
                  <a:pos x="517" y="777"/>
                </a:cxn>
                <a:cxn ang="0">
                  <a:pos x="580" y="796"/>
                </a:cxn>
                <a:cxn ang="0">
                  <a:pos x="636" y="809"/>
                </a:cxn>
                <a:cxn ang="0">
                  <a:pos x="685" y="814"/>
                </a:cxn>
                <a:cxn ang="0">
                  <a:pos x="732" y="814"/>
                </a:cxn>
                <a:cxn ang="0">
                  <a:pos x="769" y="814"/>
                </a:cxn>
                <a:cxn ang="0">
                  <a:pos x="807" y="812"/>
                </a:cxn>
                <a:cxn ang="0">
                  <a:pos x="844" y="810"/>
                </a:cxn>
                <a:cxn ang="0">
                  <a:pos x="882" y="806"/>
                </a:cxn>
                <a:cxn ang="0">
                  <a:pos x="919" y="801"/>
                </a:cxn>
                <a:cxn ang="0">
                  <a:pos x="956" y="792"/>
                </a:cxn>
                <a:cxn ang="0">
                  <a:pos x="990" y="782"/>
                </a:cxn>
                <a:cxn ang="0">
                  <a:pos x="1023" y="767"/>
                </a:cxn>
                <a:cxn ang="0">
                  <a:pos x="1054" y="750"/>
                </a:cxn>
                <a:cxn ang="0">
                  <a:pos x="1081" y="730"/>
                </a:cxn>
                <a:cxn ang="0">
                  <a:pos x="1096" y="718"/>
                </a:cxn>
                <a:cxn ang="0">
                  <a:pos x="1110" y="706"/>
                </a:cxn>
                <a:cxn ang="0">
                  <a:pos x="1122" y="696"/>
                </a:cxn>
                <a:cxn ang="0">
                  <a:pos x="1135" y="686"/>
                </a:cxn>
                <a:cxn ang="0">
                  <a:pos x="1148" y="677"/>
                </a:cxn>
                <a:cxn ang="0">
                  <a:pos x="1161" y="668"/>
                </a:cxn>
                <a:cxn ang="0">
                  <a:pos x="1176" y="660"/>
                </a:cxn>
                <a:cxn ang="0">
                  <a:pos x="1194" y="651"/>
                </a:cxn>
                <a:cxn ang="0">
                  <a:pos x="1214" y="642"/>
                </a:cxn>
                <a:cxn ang="0">
                  <a:pos x="1250" y="628"/>
                </a:cxn>
                <a:cxn ang="0">
                  <a:pos x="1278" y="608"/>
                </a:cxn>
                <a:cxn ang="0">
                  <a:pos x="1306" y="584"/>
                </a:cxn>
                <a:cxn ang="0">
                  <a:pos x="1332" y="557"/>
                </a:cxn>
                <a:cxn ang="0">
                  <a:pos x="1359" y="527"/>
                </a:cxn>
                <a:cxn ang="0">
                  <a:pos x="1386" y="495"/>
                </a:cxn>
                <a:cxn ang="0">
                  <a:pos x="1414" y="464"/>
                </a:cxn>
                <a:cxn ang="0">
                  <a:pos x="1444" y="434"/>
                </a:cxn>
                <a:cxn ang="0">
                  <a:pos x="1476" y="407"/>
                </a:cxn>
                <a:cxn ang="0">
                  <a:pos x="1511" y="383"/>
                </a:cxn>
                <a:cxn ang="0">
                  <a:pos x="1549" y="365"/>
                </a:cxn>
                <a:cxn ang="0">
                  <a:pos x="1621" y="330"/>
                </a:cxn>
                <a:cxn ang="0">
                  <a:pos x="1678" y="294"/>
                </a:cxn>
                <a:cxn ang="0">
                  <a:pos x="1736" y="254"/>
                </a:cxn>
                <a:cxn ang="0">
                  <a:pos x="1796" y="209"/>
                </a:cxn>
                <a:cxn ang="0">
                  <a:pos x="1857" y="164"/>
                </a:cxn>
                <a:cxn ang="0">
                  <a:pos x="1918" y="120"/>
                </a:cxn>
                <a:cxn ang="0">
                  <a:pos x="1979" y="80"/>
                </a:cxn>
                <a:cxn ang="0">
                  <a:pos x="2040" y="45"/>
                </a:cxn>
                <a:cxn ang="0">
                  <a:pos x="2099" y="19"/>
                </a:cxn>
                <a:cxn ang="0">
                  <a:pos x="2157" y="2"/>
                </a:cxn>
              </a:cxnLst>
              <a:rect l="0" t="0" r="r" b="b"/>
              <a:pathLst>
                <a:path w="2177" h="815">
                  <a:moveTo>
                    <a:pt x="82" y="224"/>
                  </a:moveTo>
                  <a:lnTo>
                    <a:pt x="62" y="232"/>
                  </a:lnTo>
                  <a:lnTo>
                    <a:pt x="53" y="238"/>
                  </a:lnTo>
                  <a:lnTo>
                    <a:pt x="45" y="245"/>
                  </a:lnTo>
                  <a:lnTo>
                    <a:pt x="38" y="252"/>
                  </a:lnTo>
                  <a:lnTo>
                    <a:pt x="31" y="261"/>
                  </a:lnTo>
                  <a:lnTo>
                    <a:pt x="25" y="270"/>
                  </a:lnTo>
                  <a:lnTo>
                    <a:pt x="20" y="279"/>
                  </a:lnTo>
                  <a:lnTo>
                    <a:pt x="15" y="288"/>
                  </a:lnTo>
                  <a:lnTo>
                    <a:pt x="11" y="299"/>
                  </a:lnTo>
                  <a:lnTo>
                    <a:pt x="8" y="310"/>
                  </a:lnTo>
                  <a:lnTo>
                    <a:pt x="5" y="321"/>
                  </a:lnTo>
                  <a:lnTo>
                    <a:pt x="3" y="332"/>
                  </a:lnTo>
                  <a:lnTo>
                    <a:pt x="1" y="344"/>
                  </a:lnTo>
                  <a:lnTo>
                    <a:pt x="0" y="356"/>
                  </a:lnTo>
                  <a:lnTo>
                    <a:pt x="0" y="368"/>
                  </a:lnTo>
                  <a:lnTo>
                    <a:pt x="0" y="380"/>
                  </a:lnTo>
                  <a:lnTo>
                    <a:pt x="0" y="392"/>
                  </a:lnTo>
                  <a:lnTo>
                    <a:pt x="2" y="404"/>
                  </a:lnTo>
                  <a:lnTo>
                    <a:pt x="3" y="415"/>
                  </a:lnTo>
                  <a:lnTo>
                    <a:pt x="5" y="427"/>
                  </a:lnTo>
                  <a:lnTo>
                    <a:pt x="8" y="439"/>
                  </a:lnTo>
                  <a:lnTo>
                    <a:pt x="11" y="450"/>
                  </a:lnTo>
                  <a:lnTo>
                    <a:pt x="14" y="461"/>
                  </a:lnTo>
                  <a:lnTo>
                    <a:pt x="18" y="472"/>
                  </a:lnTo>
                  <a:lnTo>
                    <a:pt x="23" y="482"/>
                  </a:lnTo>
                  <a:lnTo>
                    <a:pt x="28" y="491"/>
                  </a:lnTo>
                  <a:lnTo>
                    <a:pt x="33" y="500"/>
                  </a:lnTo>
                  <a:lnTo>
                    <a:pt x="38" y="509"/>
                  </a:lnTo>
                  <a:lnTo>
                    <a:pt x="45" y="517"/>
                  </a:lnTo>
                  <a:lnTo>
                    <a:pt x="51" y="524"/>
                  </a:lnTo>
                  <a:lnTo>
                    <a:pt x="58" y="530"/>
                  </a:lnTo>
                  <a:lnTo>
                    <a:pt x="84" y="551"/>
                  </a:lnTo>
                  <a:lnTo>
                    <a:pt x="99" y="562"/>
                  </a:lnTo>
                  <a:lnTo>
                    <a:pt x="114" y="574"/>
                  </a:lnTo>
                  <a:lnTo>
                    <a:pt x="131" y="585"/>
                  </a:lnTo>
                  <a:lnTo>
                    <a:pt x="149" y="597"/>
                  </a:lnTo>
                  <a:lnTo>
                    <a:pt x="168" y="608"/>
                  </a:lnTo>
                  <a:lnTo>
                    <a:pt x="187" y="620"/>
                  </a:lnTo>
                  <a:lnTo>
                    <a:pt x="207" y="632"/>
                  </a:lnTo>
                  <a:lnTo>
                    <a:pt x="228" y="644"/>
                  </a:lnTo>
                  <a:lnTo>
                    <a:pt x="249" y="656"/>
                  </a:lnTo>
                  <a:lnTo>
                    <a:pt x="270" y="668"/>
                  </a:lnTo>
                  <a:lnTo>
                    <a:pt x="292" y="679"/>
                  </a:lnTo>
                  <a:lnTo>
                    <a:pt x="315" y="690"/>
                  </a:lnTo>
                  <a:lnTo>
                    <a:pt x="337" y="702"/>
                  </a:lnTo>
                  <a:lnTo>
                    <a:pt x="360" y="712"/>
                  </a:lnTo>
                  <a:lnTo>
                    <a:pt x="383" y="723"/>
                  </a:lnTo>
                  <a:lnTo>
                    <a:pt x="406" y="733"/>
                  </a:lnTo>
                  <a:lnTo>
                    <a:pt x="428" y="743"/>
                  </a:lnTo>
                  <a:lnTo>
                    <a:pt x="451" y="752"/>
                  </a:lnTo>
                  <a:lnTo>
                    <a:pt x="474" y="761"/>
                  </a:lnTo>
                  <a:lnTo>
                    <a:pt x="496" y="769"/>
                  </a:lnTo>
                  <a:lnTo>
                    <a:pt x="517" y="777"/>
                  </a:lnTo>
                  <a:lnTo>
                    <a:pt x="539" y="784"/>
                  </a:lnTo>
                  <a:lnTo>
                    <a:pt x="560" y="790"/>
                  </a:lnTo>
                  <a:lnTo>
                    <a:pt x="580" y="796"/>
                  </a:lnTo>
                  <a:lnTo>
                    <a:pt x="600" y="801"/>
                  </a:lnTo>
                  <a:lnTo>
                    <a:pt x="618" y="806"/>
                  </a:lnTo>
                  <a:lnTo>
                    <a:pt x="636" y="809"/>
                  </a:lnTo>
                  <a:lnTo>
                    <a:pt x="654" y="811"/>
                  </a:lnTo>
                  <a:lnTo>
                    <a:pt x="670" y="813"/>
                  </a:lnTo>
                  <a:lnTo>
                    <a:pt x="685" y="814"/>
                  </a:lnTo>
                  <a:lnTo>
                    <a:pt x="708" y="814"/>
                  </a:lnTo>
                  <a:lnTo>
                    <a:pt x="720" y="814"/>
                  </a:lnTo>
                  <a:lnTo>
                    <a:pt x="732" y="814"/>
                  </a:lnTo>
                  <a:lnTo>
                    <a:pt x="744" y="814"/>
                  </a:lnTo>
                  <a:lnTo>
                    <a:pt x="757" y="814"/>
                  </a:lnTo>
                  <a:lnTo>
                    <a:pt x="769" y="814"/>
                  </a:lnTo>
                  <a:lnTo>
                    <a:pt x="782" y="813"/>
                  </a:lnTo>
                  <a:lnTo>
                    <a:pt x="794" y="813"/>
                  </a:lnTo>
                  <a:lnTo>
                    <a:pt x="807" y="812"/>
                  </a:lnTo>
                  <a:lnTo>
                    <a:pt x="819" y="812"/>
                  </a:lnTo>
                  <a:lnTo>
                    <a:pt x="832" y="811"/>
                  </a:lnTo>
                  <a:lnTo>
                    <a:pt x="844" y="810"/>
                  </a:lnTo>
                  <a:lnTo>
                    <a:pt x="857" y="809"/>
                  </a:lnTo>
                  <a:lnTo>
                    <a:pt x="870" y="808"/>
                  </a:lnTo>
                  <a:lnTo>
                    <a:pt x="882" y="806"/>
                  </a:lnTo>
                  <a:lnTo>
                    <a:pt x="895" y="805"/>
                  </a:lnTo>
                  <a:lnTo>
                    <a:pt x="907" y="803"/>
                  </a:lnTo>
                  <a:lnTo>
                    <a:pt x="919" y="801"/>
                  </a:lnTo>
                  <a:lnTo>
                    <a:pt x="932" y="798"/>
                  </a:lnTo>
                  <a:lnTo>
                    <a:pt x="944" y="796"/>
                  </a:lnTo>
                  <a:lnTo>
                    <a:pt x="956" y="792"/>
                  </a:lnTo>
                  <a:lnTo>
                    <a:pt x="967" y="789"/>
                  </a:lnTo>
                  <a:lnTo>
                    <a:pt x="979" y="786"/>
                  </a:lnTo>
                  <a:lnTo>
                    <a:pt x="990" y="782"/>
                  </a:lnTo>
                  <a:lnTo>
                    <a:pt x="1002" y="777"/>
                  </a:lnTo>
                  <a:lnTo>
                    <a:pt x="1012" y="772"/>
                  </a:lnTo>
                  <a:lnTo>
                    <a:pt x="1023" y="767"/>
                  </a:lnTo>
                  <a:lnTo>
                    <a:pt x="1034" y="762"/>
                  </a:lnTo>
                  <a:lnTo>
                    <a:pt x="1044" y="756"/>
                  </a:lnTo>
                  <a:lnTo>
                    <a:pt x="1054" y="750"/>
                  </a:lnTo>
                  <a:lnTo>
                    <a:pt x="1064" y="743"/>
                  </a:lnTo>
                  <a:lnTo>
                    <a:pt x="1076" y="734"/>
                  </a:lnTo>
                  <a:lnTo>
                    <a:pt x="1081" y="730"/>
                  </a:lnTo>
                  <a:lnTo>
                    <a:pt x="1086" y="726"/>
                  </a:lnTo>
                  <a:lnTo>
                    <a:pt x="1091" y="721"/>
                  </a:lnTo>
                  <a:lnTo>
                    <a:pt x="1096" y="718"/>
                  </a:lnTo>
                  <a:lnTo>
                    <a:pt x="1101" y="714"/>
                  </a:lnTo>
                  <a:lnTo>
                    <a:pt x="1105" y="710"/>
                  </a:lnTo>
                  <a:lnTo>
                    <a:pt x="1110" y="706"/>
                  </a:lnTo>
                  <a:lnTo>
                    <a:pt x="1114" y="703"/>
                  </a:lnTo>
                  <a:lnTo>
                    <a:pt x="1118" y="699"/>
                  </a:lnTo>
                  <a:lnTo>
                    <a:pt x="1122" y="696"/>
                  </a:lnTo>
                  <a:lnTo>
                    <a:pt x="1126" y="693"/>
                  </a:lnTo>
                  <a:lnTo>
                    <a:pt x="1131" y="690"/>
                  </a:lnTo>
                  <a:lnTo>
                    <a:pt x="1135" y="686"/>
                  </a:lnTo>
                  <a:lnTo>
                    <a:pt x="1139" y="683"/>
                  </a:lnTo>
                  <a:lnTo>
                    <a:pt x="1143" y="680"/>
                  </a:lnTo>
                  <a:lnTo>
                    <a:pt x="1148" y="677"/>
                  </a:lnTo>
                  <a:lnTo>
                    <a:pt x="1152" y="674"/>
                  </a:lnTo>
                  <a:lnTo>
                    <a:pt x="1156" y="671"/>
                  </a:lnTo>
                  <a:lnTo>
                    <a:pt x="1161" y="668"/>
                  </a:lnTo>
                  <a:lnTo>
                    <a:pt x="1166" y="665"/>
                  </a:lnTo>
                  <a:lnTo>
                    <a:pt x="1171" y="662"/>
                  </a:lnTo>
                  <a:lnTo>
                    <a:pt x="1176" y="660"/>
                  </a:lnTo>
                  <a:lnTo>
                    <a:pt x="1182" y="657"/>
                  </a:lnTo>
                  <a:lnTo>
                    <a:pt x="1188" y="654"/>
                  </a:lnTo>
                  <a:lnTo>
                    <a:pt x="1194" y="651"/>
                  </a:lnTo>
                  <a:lnTo>
                    <a:pt x="1200" y="648"/>
                  </a:lnTo>
                  <a:lnTo>
                    <a:pt x="1207" y="645"/>
                  </a:lnTo>
                  <a:lnTo>
                    <a:pt x="1214" y="642"/>
                  </a:lnTo>
                  <a:lnTo>
                    <a:pt x="1222" y="640"/>
                  </a:lnTo>
                  <a:lnTo>
                    <a:pt x="1230" y="637"/>
                  </a:lnTo>
                  <a:lnTo>
                    <a:pt x="1250" y="628"/>
                  </a:lnTo>
                  <a:lnTo>
                    <a:pt x="1260" y="622"/>
                  </a:lnTo>
                  <a:lnTo>
                    <a:pt x="1269" y="616"/>
                  </a:lnTo>
                  <a:lnTo>
                    <a:pt x="1278" y="608"/>
                  </a:lnTo>
                  <a:lnTo>
                    <a:pt x="1288" y="601"/>
                  </a:lnTo>
                  <a:lnTo>
                    <a:pt x="1297" y="593"/>
                  </a:lnTo>
                  <a:lnTo>
                    <a:pt x="1306" y="584"/>
                  </a:lnTo>
                  <a:lnTo>
                    <a:pt x="1315" y="576"/>
                  </a:lnTo>
                  <a:lnTo>
                    <a:pt x="1324" y="566"/>
                  </a:lnTo>
                  <a:lnTo>
                    <a:pt x="1332" y="557"/>
                  </a:lnTo>
                  <a:lnTo>
                    <a:pt x="1342" y="547"/>
                  </a:lnTo>
                  <a:lnTo>
                    <a:pt x="1350" y="537"/>
                  </a:lnTo>
                  <a:lnTo>
                    <a:pt x="1359" y="527"/>
                  </a:lnTo>
                  <a:lnTo>
                    <a:pt x="1368" y="516"/>
                  </a:lnTo>
                  <a:lnTo>
                    <a:pt x="1377" y="506"/>
                  </a:lnTo>
                  <a:lnTo>
                    <a:pt x="1386" y="495"/>
                  </a:lnTo>
                  <a:lnTo>
                    <a:pt x="1395" y="485"/>
                  </a:lnTo>
                  <a:lnTo>
                    <a:pt x="1405" y="474"/>
                  </a:lnTo>
                  <a:lnTo>
                    <a:pt x="1414" y="464"/>
                  </a:lnTo>
                  <a:lnTo>
                    <a:pt x="1424" y="454"/>
                  </a:lnTo>
                  <a:lnTo>
                    <a:pt x="1434" y="444"/>
                  </a:lnTo>
                  <a:lnTo>
                    <a:pt x="1444" y="434"/>
                  </a:lnTo>
                  <a:lnTo>
                    <a:pt x="1454" y="424"/>
                  </a:lnTo>
                  <a:lnTo>
                    <a:pt x="1465" y="415"/>
                  </a:lnTo>
                  <a:lnTo>
                    <a:pt x="1476" y="407"/>
                  </a:lnTo>
                  <a:lnTo>
                    <a:pt x="1487" y="398"/>
                  </a:lnTo>
                  <a:lnTo>
                    <a:pt x="1499" y="390"/>
                  </a:lnTo>
                  <a:lnTo>
                    <a:pt x="1511" y="383"/>
                  </a:lnTo>
                  <a:lnTo>
                    <a:pt x="1523" y="376"/>
                  </a:lnTo>
                  <a:lnTo>
                    <a:pt x="1536" y="370"/>
                  </a:lnTo>
                  <a:lnTo>
                    <a:pt x="1549" y="365"/>
                  </a:lnTo>
                  <a:lnTo>
                    <a:pt x="1584" y="350"/>
                  </a:lnTo>
                  <a:lnTo>
                    <a:pt x="1603" y="340"/>
                  </a:lnTo>
                  <a:lnTo>
                    <a:pt x="1621" y="330"/>
                  </a:lnTo>
                  <a:lnTo>
                    <a:pt x="1640" y="319"/>
                  </a:lnTo>
                  <a:lnTo>
                    <a:pt x="1659" y="307"/>
                  </a:lnTo>
                  <a:lnTo>
                    <a:pt x="1678" y="294"/>
                  </a:lnTo>
                  <a:lnTo>
                    <a:pt x="1697" y="281"/>
                  </a:lnTo>
                  <a:lnTo>
                    <a:pt x="1717" y="268"/>
                  </a:lnTo>
                  <a:lnTo>
                    <a:pt x="1736" y="254"/>
                  </a:lnTo>
                  <a:lnTo>
                    <a:pt x="1756" y="239"/>
                  </a:lnTo>
                  <a:lnTo>
                    <a:pt x="1776" y="224"/>
                  </a:lnTo>
                  <a:lnTo>
                    <a:pt x="1796" y="209"/>
                  </a:lnTo>
                  <a:lnTo>
                    <a:pt x="1816" y="194"/>
                  </a:lnTo>
                  <a:lnTo>
                    <a:pt x="1836" y="179"/>
                  </a:lnTo>
                  <a:lnTo>
                    <a:pt x="1857" y="164"/>
                  </a:lnTo>
                  <a:lnTo>
                    <a:pt x="1877" y="149"/>
                  </a:lnTo>
                  <a:lnTo>
                    <a:pt x="1898" y="135"/>
                  </a:lnTo>
                  <a:lnTo>
                    <a:pt x="1918" y="120"/>
                  </a:lnTo>
                  <a:lnTo>
                    <a:pt x="1938" y="106"/>
                  </a:lnTo>
                  <a:lnTo>
                    <a:pt x="1959" y="93"/>
                  </a:lnTo>
                  <a:lnTo>
                    <a:pt x="1979" y="80"/>
                  </a:lnTo>
                  <a:lnTo>
                    <a:pt x="1999" y="68"/>
                  </a:lnTo>
                  <a:lnTo>
                    <a:pt x="2020" y="56"/>
                  </a:lnTo>
                  <a:lnTo>
                    <a:pt x="2040" y="45"/>
                  </a:lnTo>
                  <a:lnTo>
                    <a:pt x="2060" y="36"/>
                  </a:lnTo>
                  <a:lnTo>
                    <a:pt x="2079" y="26"/>
                  </a:lnTo>
                  <a:lnTo>
                    <a:pt x="2099" y="19"/>
                  </a:lnTo>
                  <a:lnTo>
                    <a:pt x="2119" y="12"/>
                  </a:lnTo>
                  <a:lnTo>
                    <a:pt x="2138" y="6"/>
                  </a:lnTo>
                  <a:lnTo>
                    <a:pt x="2157" y="2"/>
                  </a:lnTo>
                  <a:lnTo>
                    <a:pt x="2176"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12" name="Freeform 4"/>
            <p:cNvSpPr>
              <a:spLocks/>
            </p:cNvSpPr>
            <p:nvPr/>
          </p:nvSpPr>
          <p:spPr bwMode="auto">
            <a:xfrm>
              <a:off x="3976" y="1424"/>
              <a:ext cx="611" cy="880"/>
            </a:xfrm>
            <a:custGeom>
              <a:avLst/>
              <a:gdLst/>
              <a:ahLst/>
              <a:cxnLst>
                <a:cxn ang="0">
                  <a:pos x="21" y="14"/>
                </a:cxn>
                <a:cxn ang="0">
                  <a:pos x="44" y="7"/>
                </a:cxn>
                <a:cxn ang="0">
                  <a:pos x="67" y="2"/>
                </a:cxn>
                <a:cxn ang="0">
                  <a:pos x="91" y="0"/>
                </a:cxn>
                <a:cxn ang="0">
                  <a:pos x="114" y="0"/>
                </a:cxn>
                <a:cxn ang="0">
                  <a:pos x="137" y="3"/>
                </a:cxn>
                <a:cxn ang="0">
                  <a:pos x="160" y="8"/>
                </a:cxn>
                <a:cxn ang="0">
                  <a:pos x="182" y="14"/>
                </a:cxn>
                <a:cxn ang="0">
                  <a:pos x="204" y="23"/>
                </a:cxn>
                <a:cxn ang="0">
                  <a:pos x="224" y="34"/>
                </a:cxn>
                <a:cxn ang="0">
                  <a:pos x="242" y="46"/>
                </a:cxn>
                <a:cxn ang="0">
                  <a:pos x="260" y="60"/>
                </a:cxn>
                <a:cxn ang="0">
                  <a:pos x="275" y="76"/>
                </a:cxn>
                <a:cxn ang="0">
                  <a:pos x="288" y="92"/>
                </a:cxn>
                <a:cxn ang="0">
                  <a:pos x="299" y="111"/>
                </a:cxn>
                <a:cxn ang="0">
                  <a:pos x="307" y="130"/>
                </a:cxn>
                <a:cxn ang="0">
                  <a:pos x="321" y="160"/>
                </a:cxn>
                <a:cxn ang="0">
                  <a:pos x="333" y="180"/>
                </a:cxn>
                <a:cxn ang="0">
                  <a:pos x="346" y="198"/>
                </a:cxn>
                <a:cxn ang="0">
                  <a:pos x="362" y="216"/>
                </a:cxn>
                <a:cxn ang="0">
                  <a:pos x="378" y="234"/>
                </a:cxn>
                <a:cxn ang="0">
                  <a:pos x="395" y="252"/>
                </a:cxn>
                <a:cxn ang="0">
                  <a:pos x="413" y="270"/>
                </a:cxn>
                <a:cxn ang="0">
                  <a:pos x="430" y="288"/>
                </a:cxn>
                <a:cxn ang="0">
                  <a:pos x="447" y="305"/>
                </a:cxn>
                <a:cxn ang="0">
                  <a:pos x="463" y="324"/>
                </a:cxn>
                <a:cxn ang="0">
                  <a:pos x="478" y="343"/>
                </a:cxn>
                <a:cxn ang="0">
                  <a:pos x="492" y="362"/>
                </a:cxn>
                <a:cxn ang="0">
                  <a:pos x="503" y="382"/>
                </a:cxn>
                <a:cxn ang="0">
                  <a:pos x="512" y="403"/>
                </a:cxn>
                <a:cxn ang="0">
                  <a:pos x="518" y="426"/>
                </a:cxn>
                <a:cxn ang="0">
                  <a:pos x="524" y="458"/>
                </a:cxn>
                <a:cxn ang="0">
                  <a:pos x="530" y="480"/>
                </a:cxn>
                <a:cxn ang="0">
                  <a:pos x="536" y="502"/>
                </a:cxn>
                <a:cxn ang="0">
                  <a:pos x="544" y="525"/>
                </a:cxn>
                <a:cxn ang="0">
                  <a:pos x="553" y="548"/>
                </a:cxn>
                <a:cxn ang="0">
                  <a:pos x="562" y="572"/>
                </a:cxn>
                <a:cxn ang="0">
                  <a:pos x="572" y="595"/>
                </a:cxn>
                <a:cxn ang="0">
                  <a:pos x="580" y="618"/>
                </a:cxn>
                <a:cxn ang="0">
                  <a:pos x="589" y="642"/>
                </a:cxn>
                <a:cxn ang="0">
                  <a:pos x="596" y="665"/>
                </a:cxn>
                <a:cxn ang="0">
                  <a:pos x="602" y="689"/>
                </a:cxn>
                <a:cxn ang="0">
                  <a:pos x="607" y="712"/>
                </a:cxn>
                <a:cxn ang="0">
                  <a:pos x="610" y="735"/>
                </a:cxn>
                <a:cxn ang="0">
                  <a:pos x="610" y="758"/>
                </a:cxn>
                <a:cxn ang="0">
                  <a:pos x="608" y="780"/>
                </a:cxn>
                <a:cxn ang="0">
                  <a:pos x="603" y="803"/>
                </a:cxn>
                <a:cxn ang="0">
                  <a:pos x="589" y="827"/>
                </a:cxn>
                <a:cxn ang="0">
                  <a:pos x="574" y="841"/>
                </a:cxn>
                <a:cxn ang="0">
                  <a:pos x="555" y="852"/>
                </a:cxn>
                <a:cxn ang="0">
                  <a:pos x="532" y="861"/>
                </a:cxn>
                <a:cxn ang="0">
                  <a:pos x="508" y="868"/>
                </a:cxn>
                <a:cxn ang="0">
                  <a:pos x="481" y="873"/>
                </a:cxn>
                <a:cxn ang="0">
                  <a:pos x="452" y="876"/>
                </a:cxn>
                <a:cxn ang="0">
                  <a:pos x="423" y="878"/>
                </a:cxn>
                <a:cxn ang="0">
                  <a:pos x="393" y="879"/>
                </a:cxn>
                <a:cxn ang="0">
                  <a:pos x="364" y="879"/>
                </a:cxn>
                <a:cxn ang="0">
                  <a:pos x="336" y="877"/>
                </a:cxn>
                <a:cxn ang="0">
                  <a:pos x="309" y="875"/>
                </a:cxn>
                <a:cxn ang="0">
                  <a:pos x="284" y="872"/>
                </a:cxn>
                <a:cxn ang="0">
                  <a:pos x="262" y="868"/>
                </a:cxn>
                <a:cxn ang="0">
                  <a:pos x="244" y="864"/>
                </a:cxn>
              </a:cxnLst>
              <a:rect l="0" t="0" r="r" b="b"/>
              <a:pathLst>
                <a:path w="611" h="880">
                  <a:moveTo>
                    <a:pt x="0" y="24"/>
                  </a:moveTo>
                  <a:lnTo>
                    <a:pt x="21" y="14"/>
                  </a:lnTo>
                  <a:lnTo>
                    <a:pt x="32" y="10"/>
                  </a:lnTo>
                  <a:lnTo>
                    <a:pt x="44" y="7"/>
                  </a:lnTo>
                  <a:lnTo>
                    <a:pt x="56" y="4"/>
                  </a:lnTo>
                  <a:lnTo>
                    <a:pt x="67" y="2"/>
                  </a:lnTo>
                  <a:lnTo>
                    <a:pt x="79" y="1"/>
                  </a:lnTo>
                  <a:lnTo>
                    <a:pt x="91" y="0"/>
                  </a:lnTo>
                  <a:lnTo>
                    <a:pt x="102" y="0"/>
                  </a:lnTo>
                  <a:lnTo>
                    <a:pt x="114" y="0"/>
                  </a:lnTo>
                  <a:lnTo>
                    <a:pt x="126" y="2"/>
                  </a:lnTo>
                  <a:lnTo>
                    <a:pt x="137" y="3"/>
                  </a:lnTo>
                  <a:lnTo>
                    <a:pt x="149" y="5"/>
                  </a:lnTo>
                  <a:lnTo>
                    <a:pt x="160" y="8"/>
                  </a:lnTo>
                  <a:lnTo>
                    <a:pt x="172" y="11"/>
                  </a:lnTo>
                  <a:lnTo>
                    <a:pt x="182" y="14"/>
                  </a:lnTo>
                  <a:lnTo>
                    <a:pt x="193" y="18"/>
                  </a:lnTo>
                  <a:lnTo>
                    <a:pt x="204" y="23"/>
                  </a:lnTo>
                  <a:lnTo>
                    <a:pt x="214" y="28"/>
                  </a:lnTo>
                  <a:lnTo>
                    <a:pt x="224" y="34"/>
                  </a:lnTo>
                  <a:lnTo>
                    <a:pt x="233" y="40"/>
                  </a:lnTo>
                  <a:lnTo>
                    <a:pt x="242" y="46"/>
                  </a:lnTo>
                  <a:lnTo>
                    <a:pt x="251" y="53"/>
                  </a:lnTo>
                  <a:lnTo>
                    <a:pt x="260" y="60"/>
                  </a:lnTo>
                  <a:lnTo>
                    <a:pt x="268" y="68"/>
                  </a:lnTo>
                  <a:lnTo>
                    <a:pt x="275" y="76"/>
                  </a:lnTo>
                  <a:lnTo>
                    <a:pt x="282" y="84"/>
                  </a:lnTo>
                  <a:lnTo>
                    <a:pt x="288" y="92"/>
                  </a:lnTo>
                  <a:lnTo>
                    <a:pt x="294" y="101"/>
                  </a:lnTo>
                  <a:lnTo>
                    <a:pt x="299" y="111"/>
                  </a:lnTo>
                  <a:lnTo>
                    <a:pt x="303" y="120"/>
                  </a:lnTo>
                  <a:lnTo>
                    <a:pt x="307" y="130"/>
                  </a:lnTo>
                  <a:lnTo>
                    <a:pt x="316" y="150"/>
                  </a:lnTo>
                  <a:lnTo>
                    <a:pt x="321" y="160"/>
                  </a:lnTo>
                  <a:lnTo>
                    <a:pt x="326" y="170"/>
                  </a:lnTo>
                  <a:lnTo>
                    <a:pt x="333" y="180"/>
                  </a:lnTo>
                  <a:lnTo>
                    <a:pt x="339" y="189"/>
                  </a:lnTo>
                  <a:lnTo>
                    <a:pt x="346" y="198"/>
                  </a:lnTo>
                  <a:lnTo>
                    <a:pt x="354" y="207"/>
                  </a:lnTo>
                  <a:lnTo>
                    <a:pt x="362" y="216"/>
                  </a:lnTo>
                  <a:lnTo>
                    <a:pt x="370" y="225"/>
                  </a:lnTo>
                  <a:lnTo>
                    <a:pt x="378" y="234"/>
                  </a:lnTo>
                  <a:lnTo>
                    <a:pt x="387" y="243"/>
                  </a:lnTo>
                  <a:lnTo>
                    <a:pt x="395" y="252"/>
                  </a:lnTo>
                  <a:lnTo>
                    <a:pt x="404" y="261"/>
                  </a:lnTo>
                  <a:lnTo>
                    <a:pt x="413" y="270"/>
                  </a:lnTo>
                  <a:lnTo>
                    <a:pt x="422" y="278"/>
                  </a:lnTo>
                  <a:lnTo>
                    <a:pt x="430" y="288"/>
                  </a:lnTo>
                  <a:lnTo>
                    <a:pt x="439" y="296"/>
                  </a:lnTo>
                  <a:lnTo>
                    <a:pt x="447" y="305"/>
                  </a:lnTo>
                  <a:lnTo>
                    <a:pt x="455" y="314"/>
                  </a:lnTo>
                  <a:lnTo>
                    <a:pt x="463" y="324"/>
                  </a:lnTo>
                  <a:lnTo>
                    <a:pt x="471" y="333"/>
                  </a:lnTo>
                  <a:lnTo>
                    <a:pt x="478" y="343"/>
                  </a:lnTo>
                  <a:lnTo>
                    <a:pt x="485" y="352"/>
                  </a:lnTo>
                  <a:lnTo>
                    <a:pt x="492" y="362"/>
                  </a:lnTo>
                  <a:lnTo>
                    <a:pt x="498" y="372"/>
                  </a:lnTo>
                  <a:lnTo>
                    <a:pt x="503" y="382"/>
                  </a:lnTo>
                  <a:lnTo>
                    <a:pt x="508" y="393"/>
                  </a:lnTo>
                  <a:lnTo>
                    <a:pt x="512" y="403"/>
                  </a:lnTo>
                  <a:lnTo>
                    <a:pt x="516" y="414"/>
                  </a:lnTo>
                  <a:lnTo>
                    <a:pt x="518" y="426"/>
                  </a:lnTo>
                  <a:lnTo>
                    <a:pt x="520" y="437"/>
                  </a:lnTo>
                  <a:lnTo>
                    <a:pt x="524" y="458"/>
                  </a:lnTo>
                  <a:lnTo>
                    <a:pt x="526" y="469"/>
                  </a:lnTo>
                  <a:lnTo>
                    <a:pt x="530" y="480"/>
                  </a:lnTo>
                  <a:lnTo>
                    <a:pt x="533" y="491"/>
                  </a:lnTo>
                  <a:lnTo>
                    <a:pt x="536" y="502"/>
                  </a:lnTo>
                  <a:lnTo>
                    <a:pt x="540" y="514"/>
                  </a:lnTo>
                  <a:lnTo>
                    <a:pt x="544" y="525"/>
                  </a:lnTo>
                  <a:lnTo>
                    <a:pt x="549" y="537"/>
                  </a:lnTo>
                  <a:lnTo>
                    <a:pt x="553" y="548"/>
                  </a:lnTo>
                  <a:lnTo>
                    <a:pt x="558" y="560"/>
                  </a:lnTo>
                  <a:lnTo>
                    <a:pt x="562" y="572"/>
                  </a:lnTo>
                  <a:lnTo>
                    <a:pt x="567" y="583"/>
                  </a:lnTo>
                  <a:lnTo>
                    <a:pt x="572" y="595"/>
                  </a:lnTo>
                  <a:lnTo>
                    <a:pt x="576" y="606"/>
                  </a:lnTo>
                  <a:lnTo>
                    <a:pt x="580" y="618"/>
                  </a:lnTo>
                  <a:lnTo>
                    <a:pt x="585" y="630"/>
                  </a:lnTo>
                  <a:lnTo>
                    <a:pt x="589" y="642"/>
                  </a:lnTo>
                  <a:lnTo>
                    <a:pt x="593" y="654"/>
                  </a:lnTo>
                  <a:lnTo>
                    <a:pt x="596" y="665"/>
                  </a:lnTo>
                  <a:lnTo>
                    <a:pt x="600" y="677"/>
                  </a:lnTo>
                  <a:lnTo>
                    <a:pt x="602" y="689"/>
                  </a:lnTo>
                  <a:lnTo>
                    <a:pt x="605" y="700"/>
                  </a:lnTo>
                  <a:lnTo>
                    <a:pt x="607" y="712"/>
                  </a:lnTo>
                  <a:lnTo>
                    <a:pt x="609" y="724"/>
                  </a:lnTo>
                  <a:lnTo>
                    <a:pt x="610" y="735"/>
                  </a:lnTo>
                  <a:lnTo>
                    <a:pt x="610" y="746"/>
                  </a:lnTo>
                  <a:lnTo>
                    <a:pt x="610" y="758"/>
                  </a:lnTo>
                  <a:lnTo>
                    <a:pt x="610" y="769"/>
                  </a:lnTo>
                  <a:lnTo>
                    <a:pt x="608" y="780"/>
                  </a:lnTo>
                  <a:lnTo>
                    <a:pt x="606" y="792"/>
                  </a:lnTo>
                  <a:lnTo>
                    <a:pt x="603" y="803"/>
                  </a:lnTo>
                  <a:lnTo>
                    <a:pt x="595" y="820"/>
                  </a:lnTo>
                  <a:lnTo>
                    <a:pt x="589" y="827"/>
                  </a:lnTo>
                  <a:lnTo>
                    <a:pt x="582" y="834"/>
                  </a:lnTo>
                  <a:lnTo>
                    <a:pt x="574" y="841"/>
                  </a:lnTo>
                  <a:lnTo>
                    <a:pt x="565" y="846"/>
                  </a:lnTo>
                  <a:lnTo>
                    <a:pt x="555" y="852"/>
                  </a:lnTo>
                  <a:lnTo>
                    <a:pt x="544" y="857"/>
                  </a:lnTo>
                  <a:lnTo>
                    <a:pt x="532" y="861"/>
                  </a:lnTo>
                  <a:lnTo>
                    <a:pt x="520" y="864"/>
                  </a:lnTo>
                  <a:lnTo>
                    <a:pt x="508" y="868"/>
                  </a:lnTo>
                  <a:lnTo>
                    <a:pt x="494" y="871"/>
                  </a:lnTo>
                  <a:lnTo>
                    <a:pt x="481" y="873"/>
                  </a:lnTo>
                  <a:lnTo>
                    <a:pt x="466" y="875"/>
                  </a:lnTo>
                  <a:lnTo>
                    <a:pt x="452" y="876"/>
                  </a:lnTo>
                  <a:lnTo>
                    <a:pt x="438" y="878"/>
                  </a:lnTo>
                  <a:lnTo>
                    <a:pt x="423" y="878"/>
                  </a:lnTo>
                  <a:lnTo>
                    <a:pt x="408" y="879"/>
                  </a:lnTo>
                  <a:lnTo>
                    <a:pt x="393" y="879"/>
                  </a:lnTo>
                  <a:lnTo>
                    <a:pt x="378" y="879"/>
                  </a:lnTo>
                  <a:lnTo>
                    <a:pt x="364" y="879"/>
                  </a:lnTo>
                  <a:lnTo>
                    <a:pt x="350" y="878"/>
                  </a:lnTo>
                  <a:lnTo>
                    <a:pt x="336" y="877"/>
                  </a:lnTo>
                  <a:lnTo>
                    <a:pt x="322" y="876"/>
                  </a:lnTo>
                  <a:lnTo>
                    <a:pt x="309" y="875"/>
                  </a:lnTo>
                  <a:lnTo>
                    <a:pt x="296" y="873"/>
                  </a:lnTo>
                  <a:lnTo>
                    <a:pt x="284" y="872"/>
                  </a:lnTo>
                  <a:lnTo>
                    <a:pt x="273" y="870"/>
                  </a:lnTo>
                  <a:lnTo>
                    <a:pt x="262" y="868"/>
                  </a:lnTo>
                  <a:lnTo>
                    <a:pt x="253" y="866"/>
                  </a:lnTo>
                  <a:lnTo>
                    <a:pt x="244" y="864"/>
                  </a:lnTo>
                  <a:lnTo>
                    <a:pt x="236" y="86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13" name="Freeform 5"/>
            <p:cNvSpPr>
              <a:spLocks/>
            </p:cNvSpPr>
            <p:nvPr/>
          </p:nvSpPr>
          <p:spPr bwMode="auto">
            <a:xfrm>
              <a:off x="3431" y="2848"/>
              <a:ext cx="652" cy="327"/>
            </a:xfrm>
            <a:custGeom>
              <a:avLst/>
              <a:gdLst/>
              <a:ahLst/>
              <a:cxnLst>
                <a:cxn ang="0">
                  <a:pos x="17" y="1"/>
                </a:cxn>
                <a:cxn ang="0">
                  <a:pos x="35" y="0"/>
                </a:cxn>
                <a:cxn ang="0">
                  <a:pos x="56" y="2"/>
                </a:cxn>
                <a:cxn ang="0">
                  <a:pos x="77" y="6"/>
                </a:cxn>
                <a:cxn ang="0">
                  <a:pos x="100" y="11"/>
                </a:cxn>
                <a:cxn ang="0">
                  <a:pos x="124" y="17"/>
                </a:cxn>
                <a:cxn ang="0">
                  <a:pos x="148" y="25"/>
                </a:cxn>
                <a:cxn ang="0">
                  <a:pos x="172" y="34"/>
                </a:cxn>
                <a:cxn ang="0">
                  <a:pos x="196" y="43"/>
                </a:cxn>
                <a:cxn ang="0">
                  <a:pos x="219" y="53"/>
                </a:cxn>
                <a:cxn ang="0">
                  <a:pos x="242" y="64"/>
                </a:cxn>
                <a:cxn ang="0">
                  <a:pos x="263" y="74"/>
                </a:cxn>
                <a:cxn ang="0">
                  <a:pos x="283" y="84"/>
                </a:cxn>
                <a:cxn ang="0">
                  <a:pos x="302" y="93"/>
                </a:cxn>
                <a:cxn ang="0">
                  <a:pos x="318" y="102"/>
                </a:cxn>
                <a:cxn ang="0">
                  <a:pos x="332" y="110"/>
                </a:cxn>
                <a:cxn ang="0">
                  <a:pos x="351" y="124"/>
                </a:cxn>
                <a:cxn ang="0">
                  <a:pos x="359" y="134"/>
                </a:cxn>
                <a:cxn ang="0">
                  <a:pos x="365" y="144"/>
                </a:cxn>
                <a:cxn ang="0">
                  <a:pos x="369" y="154"/>
                </a:cxn>
                <a:cxn ang="0">
                  <a:pos x="371" y="164"/>
                </a:cxn>
                <a:cxn ang="0">
                  <a:pos x="372" y="174"/>
                </a:cxn>
                <a:cxn ang="0">
                  <a:pos x="372" y="184"/>
                </a:cxn>
                <a:cxn ang="0">
                  <a:pos x="372" y="194"/>
                </a:cxn>
                <a:cxn ang="0">
                  <a:pos x="373" y="204"/>
                </a:cxn>
                <a:cxn ang="0">
                  <a:pos x="373" y="214"/>
                </a:cxn>
                <a:cxn ang="0">
                  <a:pos x="376" y="223"/>
                </a:cxn>
                <a:cxn ang="0">
                  <a:pos x="379" y="233"/>
                </a:cxn>
                <a:cxn ang="0">
                  <a:pos x="386" y="242"/>
                </a:cxn>
                <a:cxn ang="0">
                  <a:pos x="395" y="251"/>
                </a:cxn>
                <a:cxn ang="0">
                  <a:pos x="407" y="259"/>
                </a:cxn>
                <a:cxn ang="0">
                  <a:pos x="428" y="271"/>
                </a:cxn>
                <a:cxn ang="0">
                  <a:pos x="443" y="278"/>
                </a:cxn>
                <a:cxn ang="0">
                  <a:pos x="457" y="284"/>
                </a:cxn>
                <a:cxn ang="0">
                  <a:pos x="471" y="291"/>
                </a:cxn>
                <a:cxn ang="0">
                  <a:pos x="485" y="297"/>
                </a:cxn>
                <a:cxn ang="0">
                  <a:pos x="499" y="303"/>
                </a:cxn>
                <a:cxn ang="0">
                  <a:pos x="513" y="308"/>
                </a:cxn>
                <a:cxn ang="0">
                  <a:pos x="528" y="313"/>
                </a:cxn>
                <a:cxn ang="0">
                  <a:pos x="543" y="317"/>
                </a:cxn>
                <a:cxn ang="0">
                  <a:pos x="557" y="320"/>
                </a:cxn>
                <a:cxn ang="0">
                  <a:pos x="572" y="323"/>
                </a:cxn>
                <a:cxn ang="0">
                  <a:pos x="587" y="325"/>
                </a:cxn>
                <a:cxn ang="0">
                  <a:pos x="603" y="326"/>
                </a:cxn>
                <a:cxn ang="0">
                  <a:pos x="619" y="326"/>
                </a:cxn>
                <a:cxn ang="0">
                  <a:pos x="635" y="325"/>
                </a:cxn>
                <a:cxn ang="0">
                  <a:pos x="651" y="323"/>
                </a:cxn>
              </a:cxnLst>
              <a:rect l="0" t="0" r="r" b="b"/>
              <a:pathLst>
                <a:path w="652" h="327">
                  <a:moveTo>
                    <a:pt x="0" y="4"/>
                  </a:moveTo>
                  <a:lnTo>
                    <a:pt x="17" y="1"/>
                  </a:lnTo>
                  <a:lnTo>
                    <a:pt x="26" y="0"/>
                  </a:lnTo>
                  <a:lnTo>
                    <a:pt x="35" y="0"/>
                  </a:lnTo>
                  <a:lnTo>
                    <a:pt x="45" y="1"/>
                  </a:lnTo>
                  <a:lnTo>
                    <a:pt x="56" y="2"/>
                  </a:lnTo>
                  <a:lnTo>
                    <a:pt x="67" y="4"/>
                  </a:lnTo>
                  <a:lnTo>
                    <a:pt x="77" y="6"/>
                  </a:lnTo>
                  <a:lnTo>
                    <a:pt x="89" y="8"/>
                  </a:lnTo>
                  <a:lnTo>
                    <a:pt x="100" y="11"/>
                  </a:lnTo>
                  <a:lnTo>
                    <a:pt x="112" y="14"/>
                  </a:lnTo>
                  <a:lnTo>
                    <a:pt x="124" y="17"/>
                  </a:lnTo>
                  <a:lnTo>
                    <a:pt x="136" y="21"/>
                  </a:lnTo>
                  <a:lnTo>
                    <a:pt x="148" y="25"/>
                  </a:lnTo>
                  <a:lnTo>
                    <a:pt x="160" y="29"/>
                  </a:lnTo>
                  <a:lnTo>
                    <a:pt x="172" y="34"/>
                  </a:lnTo>
                  <a:lnTo>
                    <a:pt x="184" y="38"/>
                  </a:lnTo>
                  <a:lnTo>
                    <a:pt x="196" y="43"/>
                  </a:lnTo>
                  <a:lnTo>
                    <a:pt x="208" y="48"/>
                  </a:lnTo>
                  <a:lnTo>
                    <a:pt x="219" y="53"/>
                  </a:lnTo>
                  <a:lnTo>
                    <a:pt x="231" y="58"/>
                  </a:lnTo>
                  <a:lnTo>
                    <a:pt x="242" y="64"/>
                  </a:lnTo>
                  <a:lnTo>
                    <a:pt x="253" y="68"/>
                  </a:lnTo>
                  <a:lnTo>
                    <a:pt x="263" y="74"/>
                  </a:lnTo>
                  <a:lnTo>
                    <a:pt x="274" y="79"/>
                  </a:lnTo>
                  <a:lnTo>
                    <a:pt x="283" y="84"/>
                  </a:lnTo>
                  <a:lnTo>
                    <a:pt x="293" y="88"/>
                  </a:lnTo>
                  <a:lnTo>
                    <a:pt x="302" y="93"/>
                  </a:lnTo>
                  <a:lnTo>
                    <a:pt x="310" y="98"/>
                  </a:lnTo>
                  <a:lnTo>
                    <a:pt x="318" y="102"/>
                  </a:lnTo>
                  <a:lnTo>
                    <a:pt x="325" y="106"/>
                  </a:lnTo>
                  <a:lnTo>
                    <a:pt x="332" y="110"/>
                  </a:lnTo>
                  <a:lnTo>
                    <a:pt x="345" y="119"/>
                  </a:lnTo>
                  <a:lnTo>
                    <a:pt x="351" y="124"/>
                  </a:lnTo>
                  <a:lnTo>
                    <a:pt x="355" y="129"/>
                  </a:lnTo>
                  <a:lnTo>
                    <a:pt x="359" y="134"/>
                  </a:lnTo>
                  <a:lnTo>
                    <a:pt x="363" y="139"/>
                  </a:lnTo>
                  <a:lnTo>
                    <a:pt x="365" y="144"/>
                  </a:lnTo>
                  <a:lnTo>
                    <a:pt x="367" y="149"/>
                  </a:lnTo>
                  <a:lnTo>
                    <a:pt x="369" y="154"/>
                  </a:lnTo>
                  <a:lnTo>
                    <a:pt x="371" y="159"/>
                  </a:lnTo>
                  <a:lnTo>
                    <a:pt x="371" y="164"/>
                  </a:lnTo>
                  <a:lnTo>
                    <a:pt x="372" y="169"/>
                  </a:lnTo>
                  <a:lnTo>
                    <a:pt x="372" y="174"/>
                  </a:lnTo>
                  <a:lnTo>
                    <a:pt x="372" y="179"/>
                  </a:lnTo>
                  <a:lnTo>
                    <a:pt x="372" y="184"/>
                  </a:lnTo>
                  <a:lnTo>
                    <a:pt x="372" y="189"/>
                  </a:lnTo>
                  <a:lnTo>
                    <a:pt x="372" y="194"/>
                  </a:lnTo>
                  <a:lnTo>
                    <a:pt x="372" y="199"/>
                  </a:lnTo>
                  <a:lnTo>
                    <a:pt x="373" y="204"/>
                  </a:lnTo>
                  <a:lnTo>
                    <a:pt x="373" y="209"/>
                  </a:lnTo>
                  <a:lnTo>
                    <a:pt x="373" y="214"/>
                  </a:lnTo>
                  <a:lnTo>
                    <a:pt x="374" y="219"/>
                  </a:lnTo>
                  <a:lnTo>
                    <a:pt x="376" y="223"/>
                  </a:lnTo>
                  <a:lnTo>
                    <a:pt x="377" y="228"/>
                  </a:lnTo>
                  <a:lnTo>
                    <a:pt x="379" y="233"/>
                  </a:lnTo>
                  <a:lnTo>
                    <a:pt x="382" y="238"/>
                  </a:lnTo>
                  <a:lnTo>
                    <a:pt x="386" y="242"/>
                  </a:lnTo>
                  <a:lnTo>
                    <a:pt x="390" y="246"/>
                  </a:lnTo>
                  <a:lnTo>
                    <a:pt x="395" y="251"/>
                  </a:lnTo>
                  <a:lnTo>
                    <a:pt x="400" y="255"/>
                  </a:lnTo>
                  <a:lnTo>
                    <a:pt x="407" y="259"/>
                  </a:lnTo>
                  <a:lnTo>
                    <a:pt x="414" y="264"/>
                  </a:lnTo>
                  <a:lnTo>
                    <a:pt x="428" y="271"/>
                  </a:lnTo>
                  <a:lnTo>
                    <a:pt x="435" y="274"/>
                  </a:lnTo>
                  <a:lnTo>
                    <a:pt x="443" y="278"/>
                  </a:lnTo>
                  <a:lnTo>
                    <a:pt x="450" y="281"/>
                  </a:lnTo>
                  <a:lnTo>
                    <a:pt x="457" y="284"/>
                  </a:lnTo>
                  <a:lnTo>
                    <a:pt x="464" y="288"/>
                  </a:lnTo>
                  <a:lnTo>
                    <a:pt x="471" y="291"/>
                  </a:lnTo>
                  <a:lnTo>
                    <a:pt x="478" y="294"/>
                  </a:lnTo>
                  <a:lnTo>
                    <a:pt x="485" y="297"/>
                  </a:lnTo>
                  <a:lnTo>
                    <a:pt x="492" y="300"/>
                  </a:lnTo>
                  <a:lnTo>
                    <a:pt x="499" y="303"/>
                  </a:lnTo>
                  <a:lnTo>
                    <a:pt x="506" y="306"/>
                  </a:lnTo>
                  <a:lnTo>
                    <a:pt x="513" y="308"/>
                  </a:lnTo>
                  <a:lnTo>
                    <a:pt x="521" y="311"/>
                  </a:lnTo>
                  <a:lnTo>
                    <a:pt x="528" y="313"/>
                  </a:lnTo>
                  <a:lnTo>
                    <a:pt x="535" y="315"/>
                  </a:lnTo>
                  <a:lnTo>
                    <a:pt x="543" y="317"/>
                  </a:lnTo>
                  <a:lnTo>
                    <a:pt x="550" y="319"/>
                  </a:lnTo>
                  <a:lnTo>
                    <a:pt x="557" y="320"/>
                  </a:lnTo>
                  <a:lnTo>
                    <a:pt x="565" y="322"/>
                  </a:lnTo>
                  <a:lnTo>
                    <a:pt x="572" y="323"/>
                  </a:lnTo>
                  <a:lnTo>
                    <a:pt x="580" y="324"/>
                  </a:lnTo>
                  <a:lnTo>
                    <a:pt x="587" y="325"/>
                  </a:lnTo>
                  <a:lnTo>
                    <a:pt x="595" y="325"/>
                  </a:lnTo>
                  <a:lnTo>
                    <a:pt x="603" y="326"/>
                  </a:lnTo>
                  <a:lnTo>
                    <a:pt x="611" y="326"/>
                  </a:lnTo>
                  <a:lnTo>
                    <a:pt x="619" y="326"/>
                  </a:lnTo>
                  <a:lnTo>
                    <a:pt x="627" y="325"/>
                  </a:lnTo>
                  <a:lnTo>
                    <a:pt x="635" y="325"/>
                  </a:lnTo>
                  <a:lnTo>
                    <a:pt x="643" y="324"/>
                  </a:lnTo>
                  <a:lnTo>
                    <a:pt x="651" y="323"/>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14" name="Freeform 6"/>
            <p:cNvSpPr>
              <a:spLocks/>
            </p:cNvSpPr>
            <p:nvPr/>
          </p:nvSpPr>
          <p:spPr bwMode="auto">
            <a:xfrm>
              <a:off x="3076" y="888"/>
              <a:ext cx="982" cy="549"/>
            </a:xfrm>
            <a:custGeom>
              <a:avLst/>
              <a:gdLst/>
              <a:ahLst/>
              <a:cxnLst>
                <a:cxn ang="0">
                  <a:pos x="975" y="511"/>
                </a:cxn>
                <a:cxn ang="0">
                  <a:pos x="980" y="473"/>
                </a:cxn>
                <a:cxn ang="0">
                  <a:pos x="966" y="436"/>
                </a:cxn>
                <a:cxn ang="0">
                  <a:pos x="937" y="400"/>
                </a:cxn>
                <a:cxn ang="0">
                  <a:pos x="896" y="366"/>
                </a:cxn>
                <a:cxn ang="0">
                  <a:pos x="847" y="334"/>
                </a:cxn>
                <a:cxn ang="0">
                  <a:pos x="794" y="306"/>
                </a:cxn>
                <a:cxn ang="0">
                  <a:pos x="742" y="281"/>
                </a:cxn>
                <a:cxn ang="0">
                  <a:pos x="692" y="262"/>
                </a:cxn>
                <a:cxn ang="0">
                  <a:pos x="650" y="248"/>
                </a:cxn>
                <a:cxn ang="0">
                  <a:pos x="611" y="236"/>
                </a:cxn>
                <a:cxn ang="0">
                  <a:pos x="590" y="226"/>
                </a:cxn>
                <a:cxn ang="0">
                  <a:pos x="572" y="214"/>
                </a:cxn>
                <a:cxn ang="0">
                  <a:pos x="557" y="199"/>
                </a:cxn>
                <a:cxn ang="0">
                  <a:pos x="542" y="183"/>
                </a:cxn>
                <a:cxn ang="0">
                  <a:pos x="528" y="167"/>
                </a:cxn>
                <a:cxn ang="0">
                  <a:pos x="513" y="152"/>
                </a:cxn>
                <a:cxn ang="0">
                  <a:pos x="496" y="137"/>
                </a:cxn>
                <a:cxn ang="0">
                  <a:pos x="477" y="126"/>
                </a:cxn>
                <a:cxn ang="0">
                  <a:pos x="454" y="117"/>
                </a:cxn>
                <a:cxn ang="0">
                  <a:pos x="426" y="112"/>
                </a:cxn>
                <a:cxn ang="0">
                  <a:pos x="413" y="112"/>
                </a:cxn>
                <a:cxn ang="0">
                  <a:pos x="400" y="112"/>
                </a:cxn>
                <a:cxn ang="0">
                  <a:pos x="386" y="114"/>
                </a:cxn>
                <a:cxn ang="0">
                  <a:pos x="369" y="115"/>
                </a:cxn>
                <a:cxn ang="0">
                  <a:pos x="353" y="117"/>
                </a:cxn>
                <a:cxn ang="0">
                  <a:pos x="336" y="118"/>
                </a:cxn>
                <a:cxn ang="0">
                  <a:pos x="320" y="118"/>
                </a:cxn>
                <a:cxn ang="0">
                  <a:pos x="306" y="118"/>
                </a:cxn>
                <a:cxn ang="0">
                  <a:pos x="295" y="116"/>
                </a:cxn>
                <a:cxn ang="0">
                  <a:pos x="286" y="113"/>
                </a:cxn>
                <a:cxn ang="0">
                  <a:pos x="271" y="100"/>
                </a:cxn>
                <a:cxn ang="0">
                  <a:pos x="262" y="87"/>
                </a:cxn>
                <a:cxn ang="0">
                  <a:pos x="256" y="75"/>
                </a:cxn>
                <a:cxn ang="0">
                  <a:pos x="252" y="64"/>
                </a:cxn>
                <a:cxn ang="0">
                  <a:pos x="248" y="52"/>
                </a:cxn>
                <a:cxn ang="0">
                  <a:pos x="245" y="42"/>
                </a:cxn>
                <a:cxn ang="0">
                  <a:pos x="240" y="32"/>
                </a:cxn>
                <a:cxn ang="0">
                  <a:pos x="232" y="23"/>
                </a:cxn>
                <a:cxn ang="0">
                  <a:pos x="220" y="16"/>
                </a:cxn>
                <a:cxn ang="0">
                  <a:pos x="204" y="9"/>
                </a:cxn>
                <a:cxn ang="0">
                  <a:pos x="178" y="4"/>
                </a:cxn>
                <a:cxn ang="0">
                  <a:pos x="162" y="2"/>
                </a:cxn>
                <a:cxn ang="0">
                  <a:pos x="144" y="0"/>
                </a:cxn>
                <a:cxn ang="0">
                  <a:pos x="126" y="0"/>
                </a:cxn>
                <a:cxn ang="0">
                  <a:pos x="108" y="0"/>
                </a:cxn>
                <a:cxn ang="0">
                  <a:pos x="89" y="1"/>
                </a:cxn>
                <a:cxn ang="0">
                  <a:pos x="70" y="2"/>
                </a:cxn>
                <a:cxn ang="0">
                  <a:pos x="52" y="3"/>
                </a:cxn>
                <a:cxn ang="0">
                  <a:pos x="34" y="4"/>
                </a:cxn>
                <a:cxn ang="0">
                  <a:pos x="17" y="5"/>
                </a:cxn>
                <a:cxn ang="0">
                  <a:pos x="0" y="6"/>
                </a:cxn>
              </a:cxnLst>
              <a:rect l="0" t="0" r="r" b="b"/>
              <a:pathLst>
                <a:path w="982" h="549">
                  <a:moveTo>
                    <a:pt x="947" y="548"/>
                  </a:moveTo>
                  <a:lnTo>
                    <a:pt x="968" y="523"/>
                  </a:lnTo>
                  <a:lnTo>
                    <a:pt x="975" y="511"/>
                  </a:lnTo>
                  <a:lnTo>
                    <a:pt x="979" y="498"/>
                  </a:lnTo>
                  <a:lnTo>
                    <a:pt x="981" y="486"/>
                  </a:lnTo>
                  <a:lnTo>
                    <a:pt x="980" y="473"/>
                  </a:lnTo>
                  <a:lnTo>
                    <a:pt x="978" y="461"/>
                  </a:lnTo>
                  <a:lnTo>
                    <a:pt x="973" y="448"/>
                  </a:lnTo>
                  <a:lnTo>
                    <a:pt x="966" y="436"/>
                  </a:lnTo>
                  <a:lnTo>
                    <a:pt x="958" y="424"/>
                  </a:lnTo>
                  <a:lnTo>
                    <a:pt x="948" y="412"/>
                  </a:lnTo>
                  <a:lnTo>
                    <a:pt x="937" y="400"/>
                  </a:lnTo>
                  <a:lnTo>
                    <a:pt x="924" y="388"/>
                  </a:lnTo>
                  <a:lnTo>
                    <a:pt x="911" y="377"/>
                  </a:lnTo>
                  <a:lnTo>
                    <a:pt x="896" y="366"/>
                  </a:lnTo>
                  <a:lnTo>
                    <a:pt x="880" y="355"/>
                  </a:lnTo>
                  <a:lnTo>
                    <a:pt x="864" y="344"/>
                  </a:lnTo>
                  <a:lnTo>
                    <a:pt x="847" y="334"/>
                  </a:lnTo>
                  <a:lnTo>
                    <a:pt x="830" y="324"/>
                  </a:lnTo>
                  <a:lnTo>
                    <a:pt x="812" y="314"/>
                  </a:lnTo>
                  <a:lnTo>
                    <a:pt x="794" y="306"/>
                  </a:lnTo>
                  <a:lnTo>
                    <a:pt x="777" y="297"/>
                  </a:lnTo>
                  <a:lnTo>
                    <a:pt x="759" y="289"/>
                  </a:lnTo>
                  <a:lnTo>
                    <a:pt x="742" y="281"/>
                  </a:lnTo>
                  <a:lnTo>
                    <a:pt x="724" y="274"/>
                  </a:lnTo>
                  <a:lnTo>
                    <a:pt x="708" y="268"/>
                  </a:lnTo>
                  <a:lnTo>
                    <a:pt x="692" y="262"/>
                  </a:lnTo>
                  <a:lnTo>
                    <a:pt x="677" y="256"/>
                  </a:lnTo>
                  <a:lnTo>
                    <a:pt x="663" y="252"/>
                  </a:lnTo>
                  <a:lnTo>
                    <a:pt x="650" y="248"/>
                  </a:lnTo>
                  <a:lnTo>
                    <a:pt x="638" y="244"/>
                  </a:lnTo>
                  <a:lnTo>
                    <a:pt x="628" y="242"/>
                  </a:lnTo>
                  <a:lnTo>
                    <a:pt x="611" y="236"/>
                  </a:lnTo>
                  <a:lnTo>
                    <a:pt x="604" y="234"/>
                  </a:lnTo>
                  <a:lnTo>
                    <a:pt x="597" y="230"/>
                  </a:lnTo>
                  <a:lnTo>
                    <a:pt x="590" y="226"/>
                  </a:lnTo>
                  <a:lnTo>
                    <a:pt x="584" y="222"/>
                  </a:lnTo>
                  <a:lnTo>
                    <a:pt x="578" y="218"/>
                  </a:lnTo>
                  <a:lnTo>
                    <a:pt x="572" y="214"/>
                  </a:lnTo>
                  <a:lnTo>
                    <a:pt x="567" y="209"/>
                  </a:lnTo>
                  <a:lnTo>
                    <a:pt x="562" y="204"/>
                  </a:lnTo>
                  <a:lnTo>
                    <a:pt x="557" y="199"/>
                  </a:lnTo>
                  <a:lnTo>
                    <a:pt x="552" y="194"/>
                  </a:lnTo>
                  <a:lnTo>
                    <a:pt x="547" y="188"/>
                  </a:lnTo>
                  <a:lnTo>
                    <a:pt x="542" y="183"/>
                  </a:lnTo>
                  <a:lnTo>
                    <a:pt x="537" y="178"/>
                  </a:lnTo>
                  <a:lnTo>
                    <a:pt x="533" y="172"/>
                  </a:lnTo>
                  <a:lnTo>
                    <a:pt x="528" y="167"/>
                  </a:lnTo>
                  <a:lnTo>
                    <a:pt x="523" y="162"/>
                  </a:lnTo>
                  <a:lnTo>
                    <a:pt x="518" y="156"/>
                  </a:lnTo>
                  <a:lnTo>
                    <a:pt x="513" y="152"/>
                  </a:lnTo>
                  <a:lnTo>
                    <a:pt x="508" y="146"/>
                  </a:lnTo>
                  <a:lnTo>
                    <a:pt x="502" y="142"/>
                  </a:lnTo>
                  <a:lnTo>
                    <a:pt x="496" y="137"/>
                  </a:lnTo>
                  <a:lnTo>
                    <a:pt x="490" y="133"/>
                  </a:lnTo>
                  <a:lnTo>
                    <a:pt x="484" y="129"/>
                  </a:lnTo>
                  <a:lnTo>
                    <a:pt x="477" y="126"/>
                  </a:lnTo>
                  <a:lnTo>
                    <a:pt x="470" y="122"/>
                  </a:lnTo>
                  <a:lnTo>
                    <a:pt x="462" y="119"/>
                  </a:lnTo>
                  <a:lnTo>
                    <a:pt x="454" y="117"/>
                  </a:lnTo>
                  <a:lnTo>
                    <a:pt x="445" y="114"/>
                  </a:lnTo>
                  <a:lnTo>
                    <a:pt x="436" y="113"/>
                  </a:lnTo>
                  <a:lnTo>
                    <a:pt x="426" y="112"/>
                  </a:lnTo>
                  <a:lnTo>
                    <a:pt x="420" y="112"/>
                  </a:lnTo>
                  <a:lnTo>
                    <a:pt x="417" y="112"/>
                  </a:lnTo>
                  <a:lnTo>
                    <a:pt x="413" y="112"/>
                  </a:lnTo>
                  <a:lnTo>
                    <a:pt x="409" y="112"/>
                  </a:lnTo>
                  <a:lnTo>
                    <a:pt x="405" y="112"/>
                  </a:lnTo>
                  <a:lnTo>
                    <a:pt x="400" y="112"/>
                  </a:lnTo>
                  <a:lnTo>
                    <a:pt x="396" y="113"/>
                  </a:lnTo>
                  <a:lnTo>
                    <a:pt x="391" y="113"/>
                  </a:lnTo>
                  <a:lnTo>
                    <a:pt x="386" y="114"/>
                  </a:lnTo>
                  <a:lnTo>
                    <a:pt x="380" y="114"/>
                  </a:lnTo>
                  <a:lnTo>
                    <a:pt x="375" y="115"/>
                  </a:lnTo>
                  <a:lnTo>
                    <a:pt x="369" y="115"/>
                  </a:lnTo>
                  <a:lnTo>
                    <a:pt x="364" y="116"/>
                  </a:lnTo>
                  <a:lnTo>
                    <a:pt x="358" y="116"/>
                  </a:lnTo>
                  <a:lnTo>
                    <a:pt x="353" y="117"/>
                  </a:lnTo>
                  <a:lnTo>
                    <a:pt x="347" y="117"/>
                  </a:lnTo>
                  <a:lnTo>
                    <a:pt x="342" y="117"/>
                  </a:lnTo>
                  <a:lnTo>
                    <a:pt x="336" y="118"/>
                  </a:lnTo>
                  <a:lnTo>
                    <a:pt x="331" y="118"/>
                  </a:lnTo>
                  <a:lnTo>
                    <a:pt x="326" y="118"/>
                  </a:lnTo>
                  <a:lnTo>
                    <a:pt x="320" y="118"/>
                  </a:lnTo>
                  <a:lnTo>
                    <a:pt x="316" y="118"/>
                  </a:lnTo>
                  <a:lnTo>
                    <a:pt x="311" y="118"/>
                  </a:lnTo>
                  <a:lnTo>
                    <a:pt x="306" y="118"/>
                  </a:lnTo>
                  <a:lnTo>
                    <a:pt x="302" y="117"/>
                  </a:lnTo>
                  <a:lnTo>
                    <a:pt x="298" y="117"/>
                  </a:lnTo>
                  <a:lnTo>
                    <a:pt x="295" y="116"/>
                  </a:lnTo>
                  <a:lnTo>
                    <a:pt x="292" y="115"/>
                  </a:lnTo>
                  <a:lnTo>
                    <a:pt x="289" y="114"/>
                  </a:lnTo>
                  <a:lnTo>
                    <a:pt x="286" y="113"/>
                  </a:lnTo>
                  <a:lnTo>
                    <a:pt x="284" y="112"/>
                  </a:lnTo>
                  <a:lnTo>
                    <a:pt x="275" y="104"/>
                  </a:lnTo>
                  <a:lnTo>
                    <a:pt x="271" y="100"/>
                  </a:lnTo>
                  <a:lnTo>
                    <a:pt x="268" y="96"/>
                  </a:lnTo>
                  <a:lnTo>
                    <a:pt x="264" y="92"/>
                  </a:lnTo>
                  <a:lnTo>
                    <a:pt x="262" y="87"/>
                  </a:lnTo>
                  <a:lnTo>
                    <a:pt x="260" y="83"/>
                  </a:lnTo>
                  <a:lnTo>
                    <a:pt x="258" y="79"/>
                  </a:lnTo>
                  <a:lnTo>
                    <a:pt x="256" y="75"/>
                  </a:lnTo>
                  <a:lnTo>
                    <a:pt x="254" y="72"/>
                  </a:lnTo>
                  <a:lnTo>
                    <a:pt x="253" y="68"/>
                  </a:lnTo>
                  <a:lnTo>
                    <a:pt x="252" y="64"/>
                  </a:lnTo>
                  <a:lnTo>
                    <a:pt x="251" y="60"/>
                  </a:lnTo>
                  <a:lnTo>
                    <a:pt x="250" y="56"/>
                  </a:lnTo>
                  <a:lnTo>
                    <a:pt x="248" y="52"/>
                  </a:lnTo>
                  <a:lnTo>
                    <a:pt x="248" y="49"/>
                  </a:lnTo>
                  <a:lnTo>
                    <a:pt x="246" y="45"/>
                  </a:lnTo>
                  <a:lnTo>
                    <a:pt x="245" y="42"/>
                  </a:lnTo>
                  <a:lnTo>
                    <a:pt x="243" y="38"/>
                  </a:lnTo>
                  <a:lnTo>
                    <a:pt x="242" y="35"/>
                  </a:lnTo>
                  <a:lnTo>
                    <a:pt x="240" y="32"/>
                  </a:lnTo>
                  <a:lnTo>
                    <a:pt x="237" y="29"/>
                  </a:lnTo>
                  <a:lnTo>
                    <a:pt x="235" y="26"/>
                  </a:lnTo>
                  <a:lnTo>
                    <a:pt x="232" y="23"/>
                  </a:lnTo>
                  <a:lnTo>
                    <a:pt x="228" y="20"/>
                  </a:lnTo>
                  <a:lnTo>
                    <a:pt x="224" y="18"/>
                  </a:lnTo>
                  <a:lnTo>
                    <a:pt x="220" y="16"/>
                  </a:lnTo>
                  <a:lnTo>
                    <a:pt x="215" y="13"/>
                  </a:lnTo>
                  <a:lnTo>
                    <a:pt x="210" y="11"/>
                  </a:lnTo>
                  <a:lnTo>
                    <a:pt x="204" y="9"/>
                  </a:lnTo>
                  <a:lnTo>
                    <a:pt x="197" y="7"/>
                  </a:lnTo>
                  <a:lnTo>
                    <a:pt x="190" y="6"/>
                  </a:lnTo>
                  <a:lnTo>
                    <a:pt x="178" y="4"/>
                  </a:lnTo>
                  <a:lnTo>
                    <a:pt x="173" y="3"/>
                  </a:lnTo>
                  <a:lnTo>
                    <a:pt x="167" y="2"/>
                  </a:lnTo>
                  <a:lnTo>
                    <a:pt x="162" y="2"/>
                  </a:lnTo>
                  <a:lnTo>
                    <a:pt x="156" y="1"/>
                  </a:lnTo>
                  <a:lnTo>
                    <a:pt x="150" y="1"/>
                  </a:lnTo>
                  <a:lnTo>
                    <a:pt x="144" y="0"/>
                  </a:lnTo>
                  <a:lnTo>
                    <a:pt x="138" y="0"/>
                  </a:lnTo>
                  <a:lnTo>
                    <a:pt x="132" y="0"/>
                  </a:lnTo>
                  <a:lnTo>
                    <a:pt x="126" y="0"/>
                  </a:lnTo>
                  <a:lnTo>
                    <a:pt x="120" y="0"/>
                  </a:lnTo>
                  <a:lnTo>
                    <a:pt x="114" y="0"/>
                  </a:lnTo>
                  <a:lnTo>
                    <a:pt x="108" y="0"/>
                  </a:lnTo>
                  <a:lnTo>
                    <a:pt x="101" y="1"/>
                  </a:lnTo>
                  <a:lnTo>
                    <a:pt x="95" y="1"/>
                  </a:lnTo>
                  <a:lnTo>
                    <a:pt x="89" y="1"/>
                  </a:lnTo>
                  <a:lnTo>
                    <a:pt x="83" y="2"/>
                  </a:lnTo>
                  <a:lnTo>
                    <a:pt x="77" y="2"/>
                  </a:lnTo>
                  <a:lnTo>
                    <a:pt x="70" y="2"/>
                  </a:lnTo>
                  <a:lnTo>
                    <a:pt x="64" y="3"/>
                  </a:lnTo>
                  <a:lnTo>
                    <a:pt x="58" y="3"/>
                  </a:lnTo>
                  <a:lnTo>
                    <a:pt x="52" y="3"/>
                  </a:lnTo>
                  <a:lnTo>
                    <a:pt x="46" y="4"/>
                  </a:lnTo>
                  <a:lnTo>
                    <a:pt x="40" y="4"/>
                  </a:lnTo>
                  <a:lnTo>
                    <a:pt x="34" y="4"/>
                  </a:lnTo>
                  <a:lnTo>
                    <a:pt x="28" y="5"/>
                  </a:lnTo>
                  <a:lnTo>
                    <a:pt x="22" y="5"/>
                  </a:lnTo>
                  <a:lnTo>
                    <a:pt x="17" y="5"/>
                  </a:lnTo>
                  <a:lnTo>
                    <a:pt x="11" y="5"/>
                  </a:lnTo>
                  <a:lnTo>
                    <a:pt x="5" y="5"/>
                  </a:lnTo>
                  <a:lnTo>
                    <a:pt x="0" y="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15" name="Freeform 7"/>
            <p:cNvSpPr>
              <a:spLocks/>
            </p:cNvSpPr>
            <p:nvPr/>
          </p:nvSpPr>
          <p:spPr bwMode="auto">
            <a:xfrm>
              <a:off x="1857" y="758"/>
              <a:ext cx="1248" cy="137"/>
            </a:xfrm>
            <a:custGeom>
              <a:avLst/>
              <a:gdLst/>
              <a:ahLst/>
              <a:cxnLst>
                <a:cxn ang="0">
                  <a:pos x="1243" y="131"/>
                </a:cxn>
                <a:cxn ang="0">
                  <a:pos x="1243" y="126"/>
                </a:cxn>
                <a:cxn ang="0">
                  <a:pos x="1245" y="121"/>
                </a:cxn>
                <a:cxn ang="0">
                  <a:pos x="1245" y="116"/>
                </a:cxn>
                <a:cxn ang="0">
                  <a:pos x="1247" y="112"/>
                </a:cxn>
                <a:cxn ang="0">
                  <a:pos x="1247" y="107"/>
                </a:cxn>
                <a:cxn ang="0">
                  <a:pos x="1247" y="102"/>
                </a:cxn>
                <a:cxn ang="0">
                  <a:pos x="1247" y="98"/>
                </a:cxn>
                <a:cxn ang="0">
                  <a:pos x="1246" y="94"/>
                </a:cxn>
                <a:cxn ang="0">
                  <a:pos x="1245" y="90"/>
                </a:cxn>
                <a:cxn ang="0">
                  <a:pos x="1223" y="74"/>
                </a:cxn>
                <a:cxn ang="0">
                  <a:pos x="1179" y="54"/>
                </a:cxn>
                <a:cxn ang="0">
                  <a:pos x="1121" y="38"/>
                </a:cxn>
                <a:cxn ang="0">
                  <a:pos x="1053" y="25"/>
                </a:cxn>
                <a:cxn ang="0">
                  <a:pos x="978" y="15"/>
                </a:cxn>
                <a:cxn ang="0">
                  <a:pos x="899" y="7"/>
                </a:cxn>
                <a:cxn ang="0">
                  <a:pos x="821" y="2"/>
                </a:cxn>
                <a:cxn ang="0">
                  <a:pos x="746" y="0"/>
                </a:cxn>
                <a:cxn ang="0">
                  <a:pos x="679" y="0"/>
                </a:cxn>
                <a:cxn ang="0">
                  <a:pos x="622" y="2"/>
                </a:cxn>
                <a:cxn ang="0">
                  <a:pos x="580" y="6"/>
                </a:cxn>
                <a:cxn ang="0">
                  <a:pos x="564" y="11"/>
                </a:cxn>
                <a:cxn ang="0">
                  <a:pos x="551" y="18"/>
                </a:cxn>
                <a:cxn ang="0">
                  <a:pos x="537" y="27"/>
                </a:cxn>
                <a:cxn ang="0">
                  <a:pos x="523" y="38"/>
                </a:cxn>
                <a:cxn ang="0">
                  <a:pos x="510" y="49"/>
                </a:cxn>
                <a:cxn ang="0">
                  <a:pos x="497" y="60"/>
                </a:cxn>
                <a:cxn ang="0">
                  <a:pos x="485" y="70"/>
                </a:cxn>
                <a:cxn ang="0">
                  <a:pos x="475" y="78"/>
                </a:cxn>
                <a:cxn ang="0">
                  <a:pos x="468" y="84"/>
                </a:cxn>
                <a:cxn ang="0">
                  <a:pos x="463" y="88"/>
                </a:cxn>
                <a:cxn ang="0">
                  <a:pos x="440" y="89"/>
                </a:cxn>
                <a:cxn ang="0">
                  <a:pos x="415" y="86"/>
                </a:cxn>
                <a:cxn ang="0">
                  <a:pos x="385" y="80"/>
                </a:cxn>
                <a:cxn ang="0">
                  <a:pos x="353" y="72"/>
                </a:cxn>
                <a:cxn ang="0">
                  <a:pos x="319" y="64"/>
                </a:cxn>
                <a:cxn ang="0">
                  <a:pos x="284" y="54"/>
                </a:cxn>
                <a:cxn ang="0">
                  <a:pos x="249" y="45"/>
                </a:cxn>
                <a:cxn ang="0">
                  <a:pos x="214" y="38"/>
                </a:cxn>
                <a:cxn ang="0">
                  <a:pos x="181" y="32"/>
                </a:cxn>
                <a:cxn ang="0">
                  <a:pos x="149" y="29"/>
                </a:cxn>
                <a:cxn ang="0">
                  <a:pos x="119" y="30"/>
                </a:cxn>
                <a:cxn ang="0">
                  <a:pos x="103" y="32"/>
                </a:cxn>
                <a:cxn ang="0">
                  <a:pos x="88" y="35"/>
                </a:cxn>
                <a:cxn ang="0">
                  <a:pos x="74" y="40"/>
                </a:cxn>
                <a:cxn ang="0">
                  <a:pos x="61" y="45"/>
                </a:cxn>
                <a:cxn ang="0">
                  <a:pos x="50" y="52"/>
                </a:cxn>
                <a:cxn ang="0">
                  <a:pos x="39" y="60"/>
                </a:cxn>
                <a:cxn ang="0">
                  <a:pos x="29" y="71"/>
                </a:cxn>
                <a:cxn ang="0">
                  <a:pos x="19" y="82"/>
                </a:cxn>
                <a:cxn ang="0">
                  <a:pos x="9" y="96"/>
                </a:cxn>
                <a:cxn ang="0">
                  <a:pos x="0" y="112"/>
                </a:cxn>
              </a:cxnLst>
              <a:rect l="0" t="0" r="r" b="b"/>
              <a:pathLst>
                <a:path w="1248" h="137">
                  <a:moveTo>
                    <a:pt x="1243" y="136"/>
                  </a:moveTo>
                  <a:lnTo>
                    <a:pt x="1243" y="132"/>
                  </a:lnTo>
                  <a:lnTo>
                    <a:pt x="1243" y="131"/>
                  </a:lnTo>
                  <a:lnTo>
                    <a:pt x="1243" y="129"/>
                  </a:lnTo>
                  <a:lnTo>
                    <a:pt x="1243" y="128"/>
                  </a:lnTo>
                  <a:lnTo>
                    <a:pt x="1243" y="126"/>
                  </a:lnTo>
                  <a:lnTo>
                    <a:pt x="1244" y="124"/>
                  </a:lnTo>
                  <a:lnTo>
                    <a:pt x="1244" y="123"/>
                  </a:lnTo>
                  <a:lnTo>
                    <a:pt x="1245" y="121"/>
                  </a:lnTo>
                  <a:lnTo>
                    <a:pt x="1245" y="120"/>
                  </a:lnTo>
                  <a:lnTo>
                    <a:pt x="1245" y="118"/>
                  </a:lnTo>
                  <a:lnTo>
                    <a:pt x="1245" y="116"/>
                  </a:lnTo>
                  <a:lnTo>
                    <a:pt x="1246" y="115"/>
                  </a:lnTo>
                  <a:lnTo>
                    <a:pt x="1246" y="113"/>
                  </a:lnTo>
                  <a:lnTo>
                    <a:pt x="1247" y="112"/>
                  </a:lnTo>
                  <a:lnTo>
                    <a:pt x="1247" y="110"/>
                  </a:lnTo>
                  <a:lnTo>
                    <a:pt x="1247" y="108"/>
                  </a:lnTo>
                  <a:lnTo>
                    <a:pt x="1247" y="107"/>
                  </a:lnTo>
                  <a:lnTo>
                    <a:pt x="1247" y="106"/>
                  </a:lnTo>
                  <a:lnTo>
                    <a:pt x="1247" y="104"/>
                  </a:lnTo>
                  <a:lnTo>
                    <a:pt x="1247" y="102"/>
                  </a:lnTo>
                  <a:lnTo>
                    <a:pt x="1247" y="101"/>
                  </a:lnTo>
                  <a:lnTo>
                    <a:pt x="1247" y="100"/>
                  </a:lnTo>
                  <a:lnTo>
                    <a:pt x="1247" y="98"/>
                  </a:lnTo>
                  <a:lnTo>
                    <a:pt x="1247" y="97"/>
                  </a:lnTo>
                  <a:lnTo>
                    <a:pt x="1247" y="95"/>
                  </a:lnTo>
                  <a:lnTo>
                    <a:pt x="1246" y="94"/>
                  </a:lnTo>
                  <a:lnTo>
                    <a:pt x="1246" y="93"/>
                  </a:lnTo>
                  <a:lnTo>
                    <a:pt x="1245" y="92"/>
                  </a:lnTo>
                  <a:lnTo>
                    <a:pt x="1245" y="90"/>
                  </a:lnTo>
                  <a:lnTo>
                    <a:pt x="1244" y="89"/>
                  </a:lnTo>
                  <a:lnTo>
                    <a:pt x="1243" y="88"/>
                  </a:lnTo>
                  <a:lnTo>
                    <a:pt x="1223" y="74"/>
                  </a:lnTo>
                  <a:lnTo>
                    <a:pt x="1210" y="66"/>
                  </a:lnTo>
                  <a:lnTo>
                    <a:pt x="1196" y="60"/>
                  </a:lnTo>
                  <a:lnTo>
                    <a:pt x="1179" y="54"/>
                  </a:lnTo>
                  <a:lnTo>
                    <a:pt x="1161" y="48"/>
                  </a:lnTo>
                  <a:lnTo>
                    <a:pt x="1142" y="43"/>
                  </a:lnTo>
                  <a:lnTo>
                    <a:pt x="1121" y="38"/>
                  </a:lnTo>
                  <a:lnTo>
                    <a:pt x="1100" y="33"/>
                  </a:lnTo>
                  <a:lnTo>
                    <a:pt x="1077" y="29"/>
                  </a:lnTo>
                  <a:lnTo>
                    <a:pt x="1053" y="25"/>
                  </a:lnTo>
                  <a:lnTo>
                    <a:pt x="1029" y="21"/>
                  </a:lnTo>
                  <a:lnTo>
                    <a:pt x="1004" y="18"/>
                  </a:lnTo>
                  <a:lnTo>
                    <a:pt x="978" y="15"/>
                  </a:lnTo>
                  <a:lnTo>
                    <a:pt x="952" y="12"/>
                  </a:lnTo>
                  <a:lnTo>
                    <a:pt x="926" y="9"/>
                  </a:lnTo>
                  <a:lnTo>
                    <a:pt x="899" y="7"/>
                  </a:lnTo>
                  <a:lnTo>
                    <a:pt x="873" y="5"/>
                  </a:lnTo>
                  <a:lnTo>
                    <a:pt x="847" y="4"/>
                  </a:lnTo>
                  <a:lnTo>
                    <a:pt x="821" y="2"/>
                  </a:lnTo>
                  <a:lnTo>
                    <a:pt x="795" y="1"/>
                  </a:lnTo>
                  <a:lnTo>
                    <a:pt x="771" y="0"/>
                  </a:lnTo>
                  <a:lnTo>
                    <a:pt x="746" y="0"/>
                  </a:lnTo>
                  <a:lnTo>
                    <a:pt x="723" y="0"/>
                  </a:lnTo>
                  <a:lnTo>
                    <a:pt x="700" y="0"/>
                  </a:lnTo>
                  <a:lnTo>
                    <a:pt x="679" y="0"/>
                  </a:lnTo>
                  <a:lnTo>
                    <a:pt x="659" y="0"/>
                  </a:lnTo>
                  <a:lnTo>
                    <a:pt x="640" y="1"/>
                  </a:lnTo>
                  <a:lnTo>
                    <a:pt x="622" y="2"/>
                  </a:lnTo>
                  <a:lnTo>
                    <a:pt x="606" y="3"/>
                  </a:lnTo>
                  <a:lnTo>
                    <a:pt x="592" y="4"/>
                  </a:lnTo>
                  <a:lnTo>
                    <a:pt x="580" y="6"/>
                  </a:lnTo>
                  <a:lnTo>
                    <a:pt x="573" y="8"/>
                  </a:lnTo>
                  <a:lnTo>
                    <a:pt x="568" y="9"/>
                  </a:lnTo>
                  <a:lnTo>
                    <a:pt x="564" y="11"/>
                  </a:lnTo>
                  <a:lnTo>
                    <a:pt x="560" y="13"/>
                  </a:lnTo>
                  <a:lnTo>
                    <a:pt x="555" y="15"/>
                  </a:lnTo>
                  <a:lnTo>
                    <a:pt x="551" y="18"/>
                  </a:lnTo>
                  <a:lnTo>
                    <a:pt x="547" y="21"/>
                  </a:lnTo>
                  <a:lnTo>
                    <a:pt x="542" y="24"/>
                  </a:lnTo>
                  <a:lnTo>
                    <a:pt x="537" y="27"/>
                  </a:lnTo>
                  <a:lnTo>
                    <a:pt x="533" y="30"/>
                  </a:lnTo>
                  <a:lnTo>
                    <a:pt x="528" y="34"/>
                  </a:lnTo>
                  <a:lnTo>
                    <a:pt x="523" y="38"/>
                  </a:lnTo>
                  <a:lnTo>
                    <a:pt x="519" y="41"/>
                  </a:lnTo>
                  <a:lnTo>
                    <a:pt x="514" y="45"/>
                  </a:lnTo>
                  <a:lnTo>
                    <a:pt x="510" y="49"/>
                  </a:lnTo>
                  <a:lnTo>
                    <a:pt x="505" y="52"/>
                  </a:lnTo>
                  <a:lnTo>
                    <a:pt x="501" y="56"/>
                  </a:lnTo>
                  <a:lnTo>
                    <a:pt x="497" y="60"/>
                  </a:lnTo>
                  <a:lnTo>
                    <a:pt x="493" y="63"/>
                  </a:lnTo>
                  <a:lnTo>
                    <a:pt x="489" y="66"/>
                  </a:lnTo>
                  <a:lnTo>
                    <a:pt x="485" y="70"/>
                  </a:lnTo>
                  <a:lnTo>
                    <a:pt x="482" y="73"/>
                  </a:lnTo>
                  <a:lnTo>
                    <a:pt x="479" y="76"/>
                  </a:lnTo>
                  <a:lnTo>
                    <a:pt x="475" y="78"/>
                  </a:lnTo>
                  <a:lnTo>
                    <a:pt x="473" y="81"/>
                  </a:lnTo>
                  <a:lnTo>
                    <a:pt x="470" y="83"/>
                  </a:lnTo>
                  <a:lnTo>
                    <a:pt x="468" y="84"/>
                  </a:lnTo>
                  <a:lnTo>
                    <a:pt x="466" y="86"/>
                  </a:lnTo>
                  <a:lnTo>
                    <a:pt x="464" y="87"/>
                  </a:lnTo>
                  <a:lnTo>
                    <a:pt x="463" y="88"/>
                  </a:lnTo>
                  <a:lnTo>
                    <a:pt x="462" y="88"/>
                  </a:lnTo>
                  <a:lnTo>
                    <a:pt x="448" y="89"/>
                  </a:lnTo>
                  <a:lnTo>
                    <a:pt x="440" y="89"/>
                  </a:lnTo>
                  <a:lnTo>
                    <a:pt x="432" y="88"/>
                  </a:lnTo>
                  <a:lnTo>
                    <a:pt x="424" y="87"/>
                  </a:lnTo>
                  <a:lnTo>
                    <a:pt x="415" y="86"/>
                  </a:lnTo>
                  <a:lnTo>
                    <a:pt x="405" y="84"/>
                  </a:lnTo>
                  <a:lnTo>
                    <a:pt x="395" y="82"/>
                  </a:lnTo>
                  <a:lnTo>
                    <a:pt x="385" y="80"/>
                  </a:lnTo>
                  <a:lnTo>
                    <a:pt x="375" y="78"/>
                  </a:lnTo>
                  <a:lnTo>
                    <a:pt x="364" y="75"/>
                  </a:lnTo>
                  <a:lnTo>
                    <a:pt x="353" y="72"/>
                  </a:lnTo>
                  <a:lnTo>
                    <a:pt x="342" y="70"/>
                  </a:lnTo>
                  <a:lnTo>
                    <a:pt x="331" y="66"/>
                  </a:lnTo>
                  <a:lnTo>
                    <a:pt x="319" y="64"/>
                  </a:lnTo>
                  <a:lnTo>
                    <a:pt x="307" y="60"/>
                  </a:lnTo>
                  <a:lnTo>
                    <a:pt x="296" y="57"/>
                  </a:lnTo>
                  <a:lnTo>
                    <a:pt x="284" y="54"/>
                  </a:lnTo>
                  <a:lnTo>
                    <a:pt x="272" y="51"/>
                  </a:lnTo>
                  <a:lnTo>
                    <a:pt x="260" y="48"/>
                  </a:lnTo>
                  <a:lnTo>
                    <a:pt x="249" y="45"/>
                  </a:lnTo>
                  <a:lnTo>
                    <a:pt x="237" y="43"/>
                  </a:lnTo>
                  <a:lnTo>
                    <a:pt x="225" y="40"/>
                  </a:lnTo>
                  <a:lnTo>
                    <a:pt x="214" y="38"/>
                  </a:lnTo>
                  <a:lnTo>
                    <a:pt x="203" y="36"/>
                  </a:lnTo>
                  <a:lnTo>
                    <a:pt x="191" y="34"/>
                  </a:lnTo>
                  <a:lnTo>
                    <a:pt x="181" y="32"/>
                  </a:lnTo>
                  <a:lnTo>
                    <a:pt x="170" y="31"/>
                  </a:lnTo>
                  <a:lnTo>
                    <a:pt x="159" y="30"/>
                  </a:lnTo>
                  <a:lnTo>
                    <a:pt x="149" y="29"/>
                  </a:lnTo>
                  <a:lnTo>
                    <a:pt x="140" y="29"/>
                  </a:lnTo>
                  <a:lnTo>
                    <a:pt x="131" y="30"/>
                  </a:lnTo>
                  <a:lnTo>
                    <a:pt x="119" y="30"/>
                  </a:lnTo>
                  <a:lnTo>
                    <a:pt x="113" y="31"/>
                  </a:lnTo>
                  <a:lnTo>
                    <a:pt x="108" y="32"/>
                  </a:lnTo>
                  <a:lnTo>
                    <a:pt x="103" y="32"/>
                  </a:lnTo>
                  <a:lnTo>
                    <a:pt x="97" y="33"/>
                  </a:lnTo>
                  <a:lnTo>
                    <a:pt x="93" y="34"/>
                  </a:lnTo>
                  <a:lnTo>
                    <a:pt x="88" y="35"/>
                  </a:lnTo>
                  <a:lnTo>
                    <a:pt x="83" y="36"/>
                  </a:lnTo>
                  <a:lnTo>
                    <a:pt x="79" y="38"/>
                  </a:lnTo>
                  <a:lnTo>
                    <a:pt x="74" y="40"/>
                  </a:lnTo>
                  <a:lnTo>
                    <a:pt x="70" y="41"/>
                  </a:lnTo>
                  <a:lnTo>
                    <a:pt x="65" y="43"/>
                  </a:lnTo>
                  <a:lnTo>
                    <a:pt x="61" y="45"/>
                  </a:lnTo>
                  <a:lnTo>
                    <a:pt x="57" y="47"/>
                  </a:lnTo>
                  <a:lnTo>
                    <a:pt x="54" y="50"/>
                  </a:lnTo>
                  <a:lnTo>
                    <a:pt x="50" y="52"/>
                  </a:lnTo>
                  <a:lnTo>
                    <a:pt x="46" y="55"/>
                  </a:lnTo>
                  <a:lnTo>
                    <a:pt x="43" y="58"/>
                  </a:lnTo>
                  <a:lnTo>
                    <a:pt x="39" y="60"/>
                  </a:lnTo>
                  <a:lnTo>
                    <a:pt x="35" y="64"/>
                  </a:lnTo>
                  <a:lnTo>
                    <a:pt x="32" y="67"/>
                  </a:lnTo>
                  <a:lnTo>
                    <a:pt x="29" y="71"/>
                  </a:lnTo>
                  <a:lnTo>
                    <a:pt x="25" y="74"/>
                  </a:lnTo>
                  <a:lnTo>
                    <a:pt x="22" y="78"/>
                  </a:lnTo>
                  <a:lnTo>
                    <a:pt x="19" y="82"/>
                  </a:lnTo>
                  <a:lnTo>
                    <a:pt x="15" y="87"/>
                  </a:lnTo>
                  <a:lnTo>
                    <a:pt x="12" y="91"/>
                  </a:lnTo>
                  <a:lnTo>
                    <a:pt x="9" y="96"/>
                  </a:lnTo>
                  <a:lnTo>
                    <a:pt x="6" y="101"/>
                  </a:lnTo>
                  <a:lnTo>
                    <a:pt x="3" y="106"/>
                  </a:lnTo>
                  <a:lnTo>
                    <a:pt x="0" y="11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16" name="Freeform 8"/>
            <p:cNvSpPr>
              <a:spLocks/>
            </p:cNvSpPr>
            <p:nvPr/>
          </p:nvSpPr>
          <p:spPr bwMode="auto">
            <a:xfrm>
              <a:off x="3964" y="3171"/>
              <a:ext cx="380" cy="378"/>
            </a:xfrm>
            <a:custGeom>
              <a:avLst/>
              <a:gdLst/>
              <a:ahLst/>
              <a:cxnLst>
                <a:cxn ang="0">
                  <a:pos x="0" y="0"/>
                </a:cxn>
                <a:cxn ang="0">
                  <a:pos x="19" y="28"/>
                </a:cxn>
                <a:cxn ang="0">
                  <a:pos x="29" y="42"/>
                </a:cxn>
                <a:cxn ang="0">
                  <a:pos x="39" y="55"/>
                </a:cxn>
                <a:cxn ang="0">
                  <a:pos x="49" y="69"/>
                </a:cxn>
                <a:cxn ang="0">
                  <a:pos x="59" y="82"/>
                </a:cxn>
                <a:cxn ang="0">
                  <a:pos x="70" y="95"/>
                </a:cxn>
                <a:cxn ang="0">
                  <a:pos x="80" y="108"/>
                </a:cxn>
                <a:cxn ang="0">
                  <a:pos x="90" y="121"/>
                </a:cxn>
                <a:cxn ang="0">
                  <a:pos x="101" y="133"/>
                </a:cxn>
                <a:cxn ang="0">
                  <a:pos x="111" y="146"/>
                </a:cxn>
                <a:cxn ang="0">
                  <a:pos x="122" y="158"/>
                </a:cxn>
                <a:cxn ang="0">
                  <a:pos x="133" y="170"/>
                </a:cxn>
                <a:cxn ang="0">
                  <a:pos x="144" y="182"/>
                </a:cxn>
                <a:cxn ang="0">
                  <a:pos x="155" y="193"/>
                </a:cxn>
                <a:cxn ang="0">
                  <a:pos x="167" y="205"/>
                </a:cxn>
                <a:cxn ang="0">
                  <a:pos x="178" y="217"/>
                </a:cxn>
                <a:cxn ang="0">
                  <a:pos x="190" y="228"/>
                </a:cxn>
                <a:cxn ang="0">
                  <a:pos x="202" y="239"/>
                </a:cxn>
                <a:cxn ang="0">
                  <a:pos x="214" y="250"/>
                </a:cxn>
                <a:cxn ang="0">
                  <a:pos x="226" y="261"/>
                </a:cxn>
                <a:cxn ang="0">
                  <a:pos x="239" y="272"/>
                </a:cxn>
                <a:cxn ang="0">
                  <a:pos x="252" y="283"/>
                </a:cxn>
                <a:cxn ang="0">
                  <a:pos x="265" y="294"/>
                </a:cxn>
                <a:cxn ang="0">
                  <a:pos x="278" y="305"/>
                </a:cxn>
                <a:cxn ang="0">
                  <a:pos x="292" y="315"/>
                </a:cxn>
                <a:cxn ang="0">
                  <a:pos x="305" y="325"/>
                </a:cxn>
                <a:cxn ang="0">
                  <a:pos x="320" y="336"/>
                </a:cxn>
                <a:cxn ang="0">
                  <a:pos x="334" y="346"/>
                </a:cxn>
                <a:cxn ang="0">
                  <a:pos x="348" y="357"/>
                </a:cxn>
                <a:cxn ang="0">
                  <a:pos x="363" y="367"/>
                </a:cxn>
                <a:cxn ang="0">
                  <a:pos x="379" y="377"/>
                </a:cxn>
              </a:cxnLst>
              <a:rect l="0" t="0" r="r" b="b"/>
              <a:pathLst>
                <a:path w="380" h="378">
                  <a:moveTo>
                    <a:pt x="0" y="0"/>
                  </a:moveTo>
                  <a:lnTo>
                    <a:pt x="19" y="28"/>
                  </a:lnTo>
                  <a:lnTo>
                    <a:pt x="29" y="42"/>
                  </a:lnTo>
                  <a:lnTo>
                    <a:pt x="39" y="55"/>
                  </a:lnTo>
                  <a:lnTo>
                    <a:pt x="49" y="69"/>
                  </a:lnTo>
                  <a:lnTo>
                    <a:pt x="59" y="82"/>
                  </a:lnTo>
                  <a:lnTo>
                    <a:pt x="70" y="95"/>
                  </a:lnTo>
                  <a:lnTo>
                    <a:pt x="80" y="108"/>
                  </a:lnTo>
                  <a:lnTo>
                    <a:pt x="90" y="121"/>
                  </a:lnTo>
                  <a:lnTo>
                    <a:pt x="101" y="133"/>
                  </a:lnTo>
                  <a:lnTo>
                    <a:pt x="111" y="146"/>
                  </a:lnTo>
                  <a:lnTo>
                    <a:pt x="122" y="158"/>
                  </a:lnTo>
                  <a:lnTo>
                    <a:pt x="133" y="170"/>
                  </a:lnTo>
                  <a:lnTo>
                    <a:pt x="144" y="182"/>
                  </a:lnTo>
                  <a:lnTo>
                    <a:pt x="155" y="193"/>
                  </a:lnTo>
                  <a:lnTo>
                    <a:pt x="167" y="205"/>
                  </a:lnTo>
                  <a:lnTo>
                    <a:pt x="178" y="217"/>
                  </a:lnTo>
                  <a:lnTo>
                    <a:pt x="190" y="228"/>
                  </a:lnTo>
                  <a:lnTo>
                    <a:pt x="202" y="239"/>
                  </a:lnTo>
                  <a:lnTo>
                    <a:pt x="214" y="250"/>
                  </a:lnTo>
                  <a:lnTo>
                    <a:pt x="226" y="261"/>
                  </a:lnTo>
                  <a:lnTo>
                    <a:pt x="239" y="272"/>
                  </a:lnTo>
                  <a:lnTo>
                    <a:pt x="252" y="283"/>
                  </a:lnTo>
                  <a:lnTo>
                    <a:pt x="265" y="294"/>
                  </a:lnTo>
                  <a:lnTo>
                    <a:pt x="278" y="305"/>
                  </a:lnTo>
                  <a:lnTo>
                    <a:pt x="292" y="315"/>
                  </a:lnTo>
                  <a:lnTo>
                    <a:pt x="305" y="325"/>
                  </a:lnTo>
                  <a:lnTo>
                    <a:pt x="320" y="336"/>
                  </a:lnTo>
                  <a:lnTo>
                    <a:pt x="334" y="346"/>
                  </a:lnTo>
                  <a:lnTo>
                    <a:pt x="348" y="357"/>
                  </a:lnTo>
                  <a:lnTo>
                    <a:pt x="363" y="367"/>
                  </a:lnTo>
                  <a:lnTo>
                    <a:pt x="379" y="37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17" name="Line 9"/>
            <p:cNvSpPr>
              <a:spLocks noChangeShapeType="1"/>
            </p:cNvSpPr>
            <p:nvPr/>
          </p:nvSpPr>
          <p:spPr bwMode="auto">
            <a:xfrm flipV="1">
              <a:off x="4082" y="3135"/>
              <a:ext cx="48" cy="12"/>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018" name="Freeform 10"/>
            <p:cNvSpPr>
              <a:spLocks/>
            </p:cNvSpPr>
            <p:nvPr/>
          </p:nvSpPr>
          <p:spPr bwMode="auto">
            <a:xfrm>
              <a:off x="4390" y="2958"/>
              <a:ext cx="72" cy="72"/>
            </a:xfrm>
            <a:custGeom>
              <a:avLst/>
              <a:gdLst/>
              <a:ahLst/>
              <a:cxnLst>
                <a:cxn ang="0">
                  <a:pos x="71" y="0"/>
                </a:cxn>
                <a:cxn ang="0">
                  <a:pos x="64" y="2"/>
                </a:cxn>
                <a:cxn ang="0">
                  <a:pos x="60" y="2"/>
                </a:cxn>
                <a:cxn ang="0">
                  <a:pos x="57" y="4"/>
                </a:cxn>
                <a:cxn ang="0">
                  <a:pos x="54" y="5"/>
                </a:cxn>
                <a:cxn ang="0">
                  <a:pos x="50" y="6"/>
                </a:cxn>
                <a:cxn ang="0">
                  <a:pos x="47" y="7"/>
                </a:cxn>
                <a:cxn ang="0">
                  <a:pos x="44" y="9"/>
                </a:cxn>
                <a:cxn ang="0">
                  <a:pos x="41" y="10"/>
                </a:cxn>
                <a:cxn ang="0">
                  <a:pos x="38" y="12"/>
                </a:cxn>
                <a:cxn ang="0">
                  <a:pos x="36" y="14"/>
                </a:cxn>
                <a:cxn ang="0">
                  <a:pos x="33" y="15"/>
                </a:cxn>
                <a:cxn ang="0">
                  <a:pos x="30" y="17"/>
                </a:cxn>
                <a:cxn ang="0">
                  <a:pos x="28" y="19"/>
                </a:cxn>
                <a:cxn ang="0">
                  <a:pos x="26" y="21"/>
                </a:cxn>
                <a:cxn ang="0">
                  <a:pos x="24" y="24"/>
                </a:cxn>
                <a:cxn ang="0">
                  <a:pos x="21" y="26"/>
                </a:cxn>
                <a:cxn ang="0">
                  <a:pos x="19" y="28"/>
                </a:cxn>
                <a:cxn ang="0">
                  <a:pos x="17" y="30"/>
                </a:cxn>
                <a:cxn ang="0">
                  <a:pos x="15" y="33"/>
                </a:cxn>
                <a:cxn ang="0">
                  <a:pos x="13" y="36"/>
                </a:cxn>
                <a:cxn ang="0">
                  <a:pos x="12" y="38"/>
                </a:cxn>
                <a:cxn ang="0">
                  <a:pos x="10" y="41"/>
                </a:cxn>
                <a:cxn ang="0">
                  <a:pos x="8" y="44"/>
                </a:cxn>
                <a:cxn ang="0">
                  <a:pos x="7" y="47"/>
                </a:cxn>
                <a:cxn ang="0">
                  <a:pos x="6" y="50"/>
                </a:cxn>
                <a:cxn ang="0">
                  <a:pos x="4" y="53"/>
                </a:cxn>
                <a:cxn ang="0">
                  <a:pos x="4" y="57"/>
                </a:cxn>
                <a:cxn ang="0">
                  <a:pos x="2" y="60"/>
                </a:cxn>
                <a:cxn ang="0">
                  <a:pos x="2" y="64"/>
                </a:cxn>
                <a:cxn ang="0">
                  <a:pos x="0" y="67"/>
                </a:cxn>
                <a:cxn ang="0">
                  <a:pos x="0" y="71"/>
                </a:cxn>
              </a:cxnLst>
              <a:rect l="0" t="0" r="r" b="b"/>
              <a:pathLst>
                <a:path w="72" h="72">
                  <a:moveTo>
                    <a:pt x="71" y="0"/>
                  </a:moveTo>
                  <a:lnTo>
                    <a:pt x="64" y="2"/>
                  </a:lnTo>
                  <a:lnTo>
                    <a:pt x="60" y="2"/>
                  </a:lnTo>
                  <a:lnTo>
                    <a:pt x="57" y="4"/>
                  </a:lnTo>
                  <a:lnTo>
                    <a:pt x="54" y="5"/>
                  </a:lnTo>
                  <a:lnTo>
                    <a:pt x="50" y="6"/>
                  </a:lnTo>
                  <a:lnTo>
                    <a:pt x="47" y="7"/>
                  </a:lnTo>
                  <a:lnTo>
                    <a:pt x="44" y="9"/>
                  </a:lnTo>
                  <a:lnTo>
                    <a:pt x="41" y="10"/>
                  </a:lnTo>
                  <a:lnTo>
                    <a:pt x="38" y="12"/>
                  </a:lnTo>
                  <a:lnTo>
                    <a:pt x="36" y="14"/>
                  </a:lnTo>
                  <a:lnTo>
                    <a:pt x="33" y="15"/>
                  </a:lnTo>
                  <a:lnTo>
                    <a:pt x="30" y="17"/>
                  </a:lnTo>
                  <a:lnTo>
                    <a:pt x="28" y="19"/>
                  </a:lnTo>
                  <a:lnTo>
                    <a:pt x="26" y="21"/>
                  </a:lnTo>
                  <a:lnTo>
                    <a:pt x="24" y="24"/>
                  </a:lnTo>
                  <a:lnTo>
                    <a:pt x="21" y="26"/>
                  </a:lnTo>
                  <a:lnTo>
                    <a:pt x="19" y="28"/>
                  </a:lnTo>
                  <a:lnTo>
                    <a:pt x="17" y="30"/>
                  </a:lnTo>
                  <a:lnTo>
                    <a:pt x="15" y="33"/>
                  </a:lnTo>
                  <a:lnTo>
                    <a:pt x="13" y="36"/>
                  </a:lnTo>
                  <a:lnTo>
                    <a:pt x="12" y="38"/>
                  </a:lnTo>
                  <a:lnTo>
                    <a:pt x="10" y="41"/>
                  </a:lnTo>
                  <a:lnTo>
                    <a:pt x="8" y="44"/>
                  </a:lnTo>
                  <a:lnTo>
                    <a:pt x="7" y="47"/>
                  </a:lnTo>
                  <a:lnTo>
                    <a:pt x="6" y="50"/>
                  </a:lnTo>
                  <a:lnTo>
                    <a:pt x="4" y="53"/>
                  </a:lnTo>
                  <a:lnTo>
                    <a:pt x="4" y="57"/>
                  </a:lnTo>
                  <a:lnTo>
                    <a:pt x="2" y="60"/>
                  </a:lnTo>
                  <a:lnTo>
                    <a:pt x="2" y="64"/>
                  </a:lnTo>
                  <a:lnTo>
                    <a:pt x="0" y="67"/>
                  </a:lnTo>
                  <a:lnTo>
                    <a:pt x="0" y="7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19" name="Freeform 11"/>
            <p:cNvSpPr>
              <a:spLocks/>
            </p:cNvSpPr>
            <p:nvPr/>
          </p:nvSpPr>
          <p:spPr bwMode="auto">
            <a:xfrm>
              <a:off x="1834" y="870"/>
              <a:ext cx="521" cy="886"/>
            </a:xfrm>
            <a:custGeom>
              <a:avLst/>
              <a:gdLst/>
              <a:ahLst/>
              <a:cxnLst>
                <a:cxn ang="0">
                  <a:pos x="24" y="8"/>
                </a:cxn>
                <a:cxn ang="0">
                  <a:pos x="40" y="22"/>
                </a:cxn>
                <a:cxn ang="0">
                  <a:pos x="51" y="39"/>
                </a:cxn>
                <a:cxn ang="0">
                  <a:pos x="58" y="60"/>
                </a:cxn>
                <a:cxn ang="0">
                  <a:pos x="62" y="84"/>
                </a:cxn>
                <a:cxn ang="0">
                  <a:pos x="64" y="108"/>
                </a:cxn>
                <a:cxn ang="0">
                  <a:pos x="67" y="134"/>
                </a:cxn>
                <a:cxn ang="0">
                  <a:pos x="72" y="158"/>
                </a:cxn>
                <a:cxn ang="0">
                  <a:pos x="80" y="181"/>
                </a:cxn>
                <a:cxn ang="0">
                  <a:pos x="93" y="201"/>
                </a:cxn>
                <a:cxn ang="0">
                  <a:pos x="115" y="218"/>
                </a:cxn>
                <a:cxn ang="0">
                  <a:pos x="129" y="226"/>
                </a:cxn>
                <a:cxn ang="0">
                  <a:pos x="142" y="233"/>
                </a:cxn>
                <a:cxn ang="0">
                  <a:pos x="156" y="238"/>
                </a:cxn>
                <a:cxn ang="0">
                  <a:pos x="168" y="244"/>
                </a:cxn>
                <a:cxn ang="0">
                  <a:pos x="180" y="249"/>
                </a:cxn>
                <a:cxn ang="0">
                  <a:pos x="191" y="256"/>
                </a:cxn>
                <a:cxn ang="0">
                  <a:pos x="201" y="265"/>
                </a:cxn>
                <a:cxn ang="0">
                  <a:pos x="210" y="276"/>
                </a:cxn>
                <a:cxn ang="0">
                  <a:pos x="218" y="289"/>
                </a:cxn>
                <a:cxn ang="0">
                  <a:pos x="224" y="307"/>
                </a:cxn>
                <a:cxn ang="0">
                  <a:pos x="229" y="337"/>
                </a:cxn>
                <a:cxn ang="0">
                  <a:pos x="230" y="360"/>
                </a:cxn>
                <a:cxn ang="0">
                  <a:pos x="228" y="385"/>
                </a:cxn>
                <a:cxn ang="0">
                  <a:pos x="225" y="409"/>
                </a:cxn>
                <a:cxn ang="0">
                  <a:pos x="223" y="434"/>
                </a:cxn>
                <a:cxn ang="0">
                  <a:pos x="221" y="458"/>
                </a:cxn>
                <a:cxn ang="0">
                  <a:pos x="221" y="482"/>
                </a:cxn>
                <a:cxn ang="0">
                  <a:pos x="224" y="505"/>
                </a:cxn>
                <a:cxn ang="0">
                  <a:pos x="231" y="527"/>
                </a:cxn>
                <a:cxn ang="0">
                  <a:pos x="243" y="548"/>
                </a:cxn>
                <a:cxn ang="0">
                  <a:pos x="264" y="571"/>
                </a:cxn>
                <a:cxn ang="0">
                  <a:pos x="280" y="586"/>
                </a:cxn>
                <a:cxn ang="0">
                  <a:pos x="297" y="598"/>
                </a:cxn>
                <a:cxn ang="0">
                  <a:pos x="313" y="609"/>
                </a:cxn>
                <a:cxn ang="0">
                  <a:pos x="329" y="620"/>
                </a:cxn>
                <a:cxn ang="0">
                  <a:pos x="343" y="632"/>
                </a:cxn>
                <a:cxn ang="0">
                  <a:pos x="355" y="645"/>
                </a:cxn>
                <a:cxn ang="0">
                  <a:pos x="366" y="661"/>
                </a:cxn>
                <a:cxn ang="0">
                  <a:pos x="373" y="679"/>
                </a:cxn>
                <a:cxn ang="0">
                  <a:pos x="377" y="702"/>
                </a:cxn>
                <a:cxn ang="0">
                  <a:pos x="378" y="731"/>
                </a:cxn>
                <a:cxn ang="0">
                  <a:pos x="377" y="747"/>
                </a:cxn>
                <a:cxn ang="0">
                  <a:pos x="376" y="762"/>
                </a:cxn>
                <a:cxn ang="0">
                  <a:pos x="376" y="775"/>
                </a:cxn>
                <a:cxn ang="0">
                  <a:pos x="376" y="788"/>
                </a:cxn>
                <a:cxn ang="0">
                  <a:pos x="378" y="799"/>
                </a:cxn>
                <a:cxn ang="0">
                  <a:pos x="382" y="810"/>
                </a:cxn>
                <a:cxn ang="0">
                  <a:pos x="388" y="820"/>
                </a:cxn>
                <a:cxn ang="0">
                  <a:pos x="397" y="830"/>
                </a:cxn>
                <a:cxn ang="0">
                  <a:pos x="409" y="840"/>
                </a:cxn>
                <a:cxn ang="0">
                  <a:pos x="426" y="850"/>
                </a:cxn>
                <a:cxn ang="0">
                  <a:pos x="475" y="875"/>
                </a:cxn>
                <a:cxn ang="0">
                  <a:pos x="490" y="881"/>
                </a:cxn>
                <a:cxn ang="0">
                  <a:pos x="491" y="878"/>
                </a:cxn>
                <a:cxn ang="0">
                  <a:pos x="483" y="870"/>
                </a:cxn>
                <a:cxn ang="0">
                  <a:pos x="470" y="859"/>
                </a:cxn>
                <a:cxn ang="0">
                  <a:pos x="457" y="848"/>
                </a:cxn>
                <a:cxn ang="0">
                  <a:pos x="450" y="842"/>
                </a:cxn>
                <a:cxn ang="0">
                  <a:pos x="452" y="842"/>
                </a:cxn>
                <a:cxn ang="0">
                  <a:pos x="468" y="852"/>
                </a:cxn>
                <a:cxn ang="0">
                  <a:pos x="503" y="874"/>
                </a:cxn>
              </a:cxnLst>
              <a:rect l="0" t="0" r="r" b="b"/>
              <a:pathLst>
                <a:path w="521" h="886">
                  <a:moveTo>
                    <a:pt x="0" y="0"/>
                  </a:moveTo>
                  <a:lnTo>
                    <a:pt x="16" y="5"/>
                  </a:lnTo>
                  <a:lnTo>
                    <a:pt x="24" y="8"/>
                  </a:lnTo>
                  <a:lnTo>
                    <a:pt x="30" y="12"/>
                  </a:lnTo>
                  <a:lnTo>
                    <a:pt x="36" y="16"/>
                  </a:lnTo>
                  <a:lnTo>
                    <a:pt x="40" y="22"/>
                  </a:lnTo>
                  <a:lnTo>
                    <a:pt x="45" y="27"/>
                  </a:lnTo>
                  <a:lnTo>
                    <a:pt x="48" y="33"/>
                  </a:lnTo>
                  <a:lnTo>
                    <a:pt x="51" y="39"/>
                  </a:lnTo>
                  <a:lnTo>
                    <a:pt x="54" y="46"/>
                  </a:lnTo>
                  <a:lnTo>
                    <a:pt x="56" y="53"/>
                  </a:lnTo>
                  <a:lnTo>
                    <a:pt x="58" y="60"/>
                  </a:lnTo>
                  <a:lnTo>
                    <a:pt x="59" y="68"/>
                  </a:lnTo>
                  <a:lnTo>
                    <a:pt x="60" y="76"/>
                  </a:lnTo>
                  <a:lnTo>
                    <a:pt x="62" y="84"/>
                  </a:lnTo>
                  <a:lnTo>
                    <a:pt x="62" y="92"/>
                  </a:lnTo>
                  <a:lnTo>
                    <a:pt x="63" y="100"/>
                  </a:lnTo>
                  <a:lnTo>
                    <a:pt x="64" y="108"/>
                  </a:lnTo>
                  <a:lnTo>
                    <a:pt x="65" y="117"/>
                  </a:lnTo>
                  <a:lnTo>
                    <a:pt x="66" y="125"/>
                  </a:lnTo>
                  <a:lnTo>
                    <a:pt x="67" y="134"/>
                  </a:lnTo>
                  <a:lnTo>
                    <a:pt x="68" y="142"/>
                  </a:lnTo>
                  <a:lnTo>
                    <a:pt x="70" y="150"/>
                  </a:lnTo>
                  <a:lnTo>
                    <a:pt x="72" y="158"/>
                  </a:lnTo>
                  <a:lnTo>
                    <a:pt x="74" y="166"/>
                  </a:lnTo>
                  <a:lnTo>
                    <a:pt x="76" y="174"/>
                  </a:lnTo>
                  <a:lnTo>
                    <a:pt x="80" y="181"/>
                  </a:lnTo>
                  <a:lnTo>
                    <a:pt x="84" y="188"/>
                  </a:lnTo>
                  <a:lnTo>
                    <a:pt x="88" y="194"/>
                  </a:lnTo>
                  <a:lnTo>
                    <a:pt x="93" y="201"/>
                  </a:lnTo>
                  <a:lnTo>
                    <a:pt x="99" y="207"/>
                  </a:lnTo>
                  <a:lnTo>
                    <a:pt x="106" y="212"/>
                  </a:lnTo>
                  <a:lnTo>
                    <a:pt x="115" y="218"/>
                  </a:lnTo>
                  <a:lnTo>
                    <a:pt x="120" y="221"/>
                  </a:lnTo>
                  <a:lnTo>
                    <a:pt x="124" y="224"/>
                  </a:lnTo>
                  <a:lnTo>
                    <a:pt x="129" y="226"/>
                  </a:lnTo>
                  <a:lnTo>
                    <a:pt x="134" y="229"/>
                  </a:lnTo>
                  <a:lnTo>
                    <a:pt x="138" y="231"/>
                  </a:lnTo>
                  <a:lnTo>
                    <a:pt x="142" y="233"/>
                  </a:lnTo>
                  <a:lnTo>
                    <a:pt x="147" y="235"/>
                  </a:lnTo>
                  <a:lnTo>
                    <a:pt x="151" y="236"/>
                  </a:lnTo>
                  <a:lnTo>
                    <a:pt x="156" y="238"/>
                  </a:lnTo>
                  <a:lnTo>
                    <a:pt x="160" y="240"/>
                  </a:lnTo>
                  <a:lnTo>
                    <a:pt x="164" y="242"/>
                  </a:lnTo>
                  <a:lnTo>
                    <a:pt x="168" y="244"/>
                  </a:lnTo>
                  <a:lnTo>
                    <a:pt x="172" y="246"/>
                  </a:lnTo>
                  <a:lnTo>
                    <a:pt x="176" y="248"/>
                  </a:lnTo>
                  <a:lnTo>
                    <a:pt x="180" y="249"/>
                  </a:lnTo>
                  <a:lnTo>
                    <a:pt x="184" y="252"/>
                  </a:lnTo>
                  <a:lnTo>
                    <a:pt x="188" y="254"/>
                  </a:lnTo>
                  <a:lnTo>
                    <a:pt x="191" y="256"/>
                  </a:lnTo>
                  <a:lnTo>
                    <a:pt x="195" y="259"/>
                  </a:lnTo>
                  <a:lnTo>
                    <a:pt x="198" y="262"/>
                  </a:lnTo>
                  <a:lnTo>
                    <a:pt x="201" y="265"/>
                  </a:lnTo>
                  <a:lnTo>
                    <a:pt x="204" y="268"/>
                  </a:lnTo>
                  <a:lnTo>
                    <a:pt x="207" y="272"/>
                  </a:lnTo>
                  <a:lnTo>
                    <a:pt x="210" y="276"/>
                  </a:lnTo>
                  <a:lnTo>
                    <a:pt x="213" y="280"/>
                  </a:lnTo>
                  <a:lnTo>
                    <a:pt x="216" y="284"/>
                  </a:lnTo>
                  <a:lnTo>
                    <a:pt x="218" y="289"/>
                  </a:lnTo>
                  <a:lnTo>
                    <a:pt x="220" y="295"/>
                  </a:lnTo>
                  <a:lnTo>
                    <a:pt x="222" y="300"/>
                  </a:lnTo>
                  <a:lnTo>
                    <a:pt x="224" y="307"/>
                  </a:lnTo>
                  <a:lnTo>
                    <a:pt x="228" y="322"/>
                  </a:lnTo>
                  <a:lnTo>
                    <a:pt x="228" y="329"/>
                  </a:lnTo>
                  <a:lnTo>
                    <a:pt x="229" y="337"/>
                  </a:lnTo>
                  <a:lnTo>
                    <a:pt x="230" y="344"/>
                  </a:lnTo>
                  <a:lnTo>
                    <a:pt x="230" y="352"/>
                  </a:lnTo>
                  <a:lnTo>
                    <a:pt x="230" y="360"/>
                  </a:lnTo>
                  <a:lnTo>
                    <a:pt x="229" y="368"/>
                  </a:lnTo>
                  <a:lnTo>
                    <a:pt x="228" y="376"/>
                  </a:lnTo>
                  <a:lnTo>
                    <a:pt x="228" y="385"/>
                  </a:lnTo>
                  <a:lnTo>
                    <a:pt x="227" y="393"/>
                  </a:lnTo>
                  <a:lnTo>
                    <a:pt x="226" y="401"/>
                  </a:lnTo>
                  <a:lnTo>
                    <a:pt x="225" y="409"/>
                  </a:lnTo>
                  <a:lnTo>
                    <a:pt x="224" y="417"/>
                  </a:lnTo>
                  <a:lnTo>
                    <a:pt x="224" y="426"/>
                  </a:lnTo>
                  <a:lnTo>
                    <a:pt x="223" y="434"/>
                  </a:lnTo>
                  <a:lnTo>
                    <a:pt x="222" y="442"/>
                  </a:lnTo>
                  <a:lnTo>
                    <a:pt x="222" y="450"/>
                  </a:lnTo>
                  <a:lnTo>
                    <a:pt x="221" y="458"/>
                  </a:lnTo>
                  <a:lnTo>
                    <a:pt x="221" y="466"/>
                  </a:lnTo>
                  <a:lnTo>
                    <a:pt x="221" y="474"/>
                  </a:lnTo>
                  <a:lnTo>
                    <a:pt x="221" y="482"/>
                  </a:lnTo>
                  <a:lnTo>
                    <a:pt x="222" y="490"/>
                  </a:lnTo>
                  <a:lnTo>
                    <a:pt x="223" y="498"/>
                  </a:lnTo>
                  <a:lnTo>
                    <a:pt x="224" y="505"/>
                  </a:lnTo>
                  <a:lnTo>
                    <a:pt x="226" y="512"/>
                  </a:lnTo>
                  <a:lnTo>
                    <a:pt x="228" y="520"/>
                  </a:lnTo>
                  <a:lnTo>
                    <a:pt x="231" y="527"/>
                  </a:lnTo>
                  <a:lnTo>
                    <a:pt x="235" y="534"/>
                  </a:lnTo>
                  <a:lnTo>
                    <a:pt x="238" y="541"/>
                  </a:lnTo>
                  <a:lnTo>
                    <a:pt x="243" y="548"/>
                  </a:lnTo>
                  <a:lnTo>
                    <a:pt x="248" y="555"/>
                  </a:lnTo>
                  <a:lnTo>
                    <a:pt x="259" y="566"/>
                  </a:lnTo>
                  <a:lnTo>
                    <a:pt x="264" y="571"/>
                  </a:lnTo>
                  <a:lnTo>
                    <a:pt x="270" y="576"/>
                  </a:lnTo>
                  <a:lnTo>
                    <a:pt x="275" y="581"/>
                  </a:lnTo>
                  <a:lnTo>
                    <a:pt x="280" y="586"/>
                  </a:lnTo>
                  <a:lnTo>
                    <a:pt x="286" y="590"/>
                  </a:lnTo>
                  <a:lnTo>
                    <a:pt x="292" y="594"/>
                  </a:lnTo>
                  <a:lnTo>
                    <a:pt x="297" y="598"/>
                  </a:lnTo>
                  <a:lnTo>
                    <a:pt x="302" y="602"/>
                  </a:lnTo>
                  <a:lnTo>
                    <a:pt x="308" y="605"/>
                  </a:lnTo>
                  <a:lnTo>
                    <a:pt x="313" y="609"/>
                  </a:lnTo>
                  <a:lnTo>
                    <a:pt x="318" y="613"/>
                  </a:lnTo>
                  <a:lnTo>
                    <a:pt x="324" y="616"/>
                  </a:lnTo>
                  <a:lnTo>
                    <a:pt x="329" y="620"/>
                  </a:lnTo>
                  <a:lnTo>
                    <a:pt x="334" y="624"/>
                  </a:lnTo>
                  <a:lnTo>
                    <a:pt x="338" y="628"/>
                  </a:lnTo>
                  <a:lnTo>
                    <a:pt x="343" y="632"/>
                  </a:lnTo>
                  <a:lnTo>
                    <a:pt x="347" y="636"/>
                  </a:lnTo>
                  <a:lnTo>
                    <a:pt x="351" y="640"/>
                  </a:lnTo>
                  <a:lnTo>
                    <a:pt x="355" y="645"/>
                  </a:lnTo>
                  <a:lnTo>
                    <a:pt x="359" y="650"/>
                  </a:lnTo>
                  <a:lnTo>
                    <a:pt x="362" y="655"/>
                  </a:lnTo>
                  <a:lnTo>
                    <a:pt x="366" y="661"/>
                  </a:lnTo>
                  <a:lnTo>
                    <a:pt x="368" y="666"/>
                  </a:lnTo>
                  <a:lnTo>
                    <a:pt x="371" y="673"/>
                  </a:lnTo>
                  <a:lnTo>
                    <a:pt x="373" y="679"/>
                  </a:lnTo>
                  <a:lnTo>
                    <a:pt x="375" y="686"/>
                  </a:lnTo>
                  <a:lnTo>
                    <a:pt x="376" y="694"/>
                  </a:lnTo>
                  <a:lnTo>
                    <a:pt x="377" y="702"/>
                  </a:lnTo>
                  <a:lnTo>
                    <a:pt x="378" y="711"/>
                  </a:lnTo>
                  <a:lnTo>
                    <a:pt x="378" y="720"/>
                  </a:lnTo>
                  <a:lnTo>
                    <a:pt x="378" y="731"/>
                  </a:lnTo>
                  <a:lnTo>
                    <a:pt x="378" y="737"/>
                  </a:lnTo>
                  <a:lnTo>
                    <a:pt x="378" y="742"/>
                  </a:lnTo>
                  <a:lnTo>
                    <a:pt x="377" y="747"/>
                  </a:lnTo>
                  <a:lnTo>
                    <a:pt x="377" y="752"/>
                  </a:lnTo>
                  <a:lnTo>
                    <a:pt x="377" y="757"/>
                  </a:lnTo>
                  <a:lnTo>
                    <a:pt x="376" y="762"/>
                  </a:lnTo>
                  <a:lnTo>
                    <a:pt x="376" y="766"/>
                  </a:lnTo>
                  <a:lnTo>
                    <a:pt x="376" y="771"/>
                  </a:lnTo>
                  <a:lnTo>
                    <a:pt x="376" y="775"/>
                  </a:lnTo>
                  <a:lnTo>
                    <a:pt x="376" y="780"/>
                  </a:lnTo>
                  <a:lnTo>
                    <a:pt x="376" y="784"/>
                  </a:lnTo>
                  <a:lnTo>
                    <a:pt x="376" y="788"/>
                  </a:lnTo>
                  <a:lnTo>
                    <a:pt x="377" y="791"/>
                  </a:lnTo>
                  <a:lnTo>
                    <a:pt x="378" y="795"/>
                  </a:lnTo>
                  <a:lnTo>
                    <a:pt x="378" y="799"/>
                  </a:lnTo>
                  <a:lnTo>
                    <a:pt x="379" y="802"/>
                  </a:lnTo>
                  <a:lnTo>
                    <a:pt x="380" y="806"/>
                  </a:lnTo>
                  <a:lnTo>
                    <a:pt x="382" y="810"/>
                  </a:lnTo>
                  <a:lnTo>
                    <a:pt x="384" y="813"/>
                  </a:lnTo>
                  <a:lnTo>
                    <a:pt x="386" y="816"/>
                  </a:lnTo>
                  <a:lnTo>
                    <a:pt x="388" y="820"/>
                  </a:lnTo>
                  <a:lnTo>
                    <a:pt x="390" y="823"/>
                  </a:lnTo>
                  <a:lnTo>
                    <a:pt x="394" y="826"/>
                  </a:lnTo>
                  <a:lnTo>
                    <a:pt x="397" y="830"/>
                  </a:lnTo>
                  <a:lnTo>
                    <a:pt x="400" y="833"/>
                  </a:lnTo>
                  <a:lnTo>
                    <a:pt x="405" y="836"/>
                  </a:lnTo>
                  <a:lnTo>
                    <a:pt x="409" y="840"/>
                  </a:lnTo>
                  <a:lnTo>
                    <a:pt x="414" y="843"/>
                  </a:lnTo>
                  <a:lnTo>
                    <a:pt x="420" y="846"/>
                  </a:lnTo>
                  <a:lnTo>
                    <a:pt x="426" y="850"/>
                  </a:lnTo>
                  <a:lnTo>
                    <a:pt x="455" y="866"/>
                  </a:lnTo>
                  <a:lnTo>
                    <a:pt x="466" y="871"/>
                  </a:lnTo>
                  <a:lnTo>
                    <a:pt x="475" y="875"/>
                  </a:lnTo>
                  <a:lnTo>
                    <a:pt x="482" y="878"/>
                  </a:lnTo>
                  <a:lnTo>
                    <a:pt x="487" y="880"/>
                  </a:lnTo>
                  <a:lnTo>
                    <a:pt x="490" y="881"/>
                  </a:lnTo>
                  <a:lnTo>
                    <a:pt x="492" y="881"/>
                  </a:lnTo>
                  <a:lnTo>
                    <a:pt x="492" y="880"/>
                  </a:lnTo>
                  <a:lnTo>
                    <a:pt x="491" y="878"/>
                  </a:lnTo>
                  <a:lnTo>
                    <a:pt x="489" y="876"/>
                  </a:lnTo>
                  <a:lnTo>
                    <a:pt x="486" y="873"/>
                  </a:lnTo>
                  <a:lnTo>
                    <a:pt x="483" y="870"/>
                  </a:lnTo>
                  <a:lnTo>
                    <a:pt x="479" y="866"/>
                  </a:lnTo>
                  <a:lnTo>
                    <a:pt x="474" y="862"/>
                  </a:lnTo>
                  <a:lnTo>
                    <a:pt x="470" y="859"/>
                  </a:lnTo>
                  <a:lnTo>
                    <a:pt x="466" y="855"/>
                  </a:lnTo>
                  <a:lnTo>
                    <a:pt x="461" y="852"/>
                  </a:lnTo>
                  <a:lnTo>
                    <a:pt x="457" y="848"/>
                  </a:lnTo>
                  <a:lnTo>
                    <a:pt x="454" y="846"/>
                  </a:lnTo>
                  <a:lnTo>
                    <a:pt x="452" y="843"/>
                  </a:lnTo>
                  <a:lnTo>
                    <a:pt x="450" y="842"/>
                  </a:lnTo>
                  <a:lnTo>
                    <a:pt x="449" y="841"/>
                  </a:lnTo>
                  <a:lnTo>
                    <a:pt x="450" y="841"/>
                  </a:lnTo>
                  <a:lnTo>
                    <a:pt x="452" y="842"/>
                  </a:lnTo>
                  <a:lnTo>
                    <a:pt x="455" y="844"/>
                  </a:lnTo>
                  <a:lnTo>
                    <a:pt x="461" y="847"/>
                  </a:lnTo>
                  <a:lnTo>
                    <a:pt x="468" y="852"/>
                  </a:lnTo>
                  <a:lnTo>
                    <a:pt x="478" y="858"/>
                  </a:lnTo>
                  <a:lnTo>
                    <a:pt x="489" y="865"/>
                  </a:lnTo>
                  <a:lnTo>
                    <a:pt x="503" y="874"/>
                  </a:lnTo>
                  <a:lnTo>
                    <a:pt x="520" y="88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0" name="Freeform 12"/>
            <p:cNvSpPr>
              <a:spLocks/>
            </p:cNvSpPr>
            <p:nvPr/>
          </p:nvSpPr>
          <p:spPr bwMode="auto">
            <a:xfrm>
              <a:off x="3809" y="2975"/>
              <a:ext cx="322" cy="138"/>
            </a:xfrm>
            <a:custGeom>
              <a:avLst/>
              <a:gdLst/>
              <a:ahLst/>
              <a:cxnLst>
                <a:cxn ang="0">
                  <a:pos x="0" y="0"/>
                </a:cxn>
                <a:cxn ang="0">
                  <a:pos x="20" y="8"/>
                </a:cxn>
                <a:cxn ang="0">
                  <a:pos x="29" y="13"/>
                </a:cxn>
                <a:cxn ang="0">
                  <a:pos x="39" y="17"/>
                </a:cxn>
                <a:cxn ang="0">
                  <a:pos x="49" y="22"/>
                </a:cxn>
                <a:cxn ang="0">
                  <a:pos x="59" y="27"/>
                </a:cxn>
                <a:cxn ang="0">
                  <a:pos x="69" y="32"/>
                </a:cxn>
                <a:cxn ang="0">
                  <a:pos x="79" y="37"/>
                </a:cxn>
                <a:cxn ang="0">
                  <a:pos x="88" y="43"/>
                </a:cxn>
                <a:cxn ang="0">
                  <a:pos x="98" y="48"/>
                </a:cxn>
                <a:cxn ang="0">
                  <a:pos x="108" y="53"/>
                </a:cxn>
                <a:cxn ang="0">
                  <a:pos x="118" y="59"/>
                </a:cxn>
                <a:cxn ang="0">
                  <a:pos x="128" y="64"/>
                </a:cxn>
                <a:cxn ang="0">
                  <a:pos x="137" y="69"/>
                </a:cxn>
                <a:cxn ang="0">
                  <a:pos x="147" y="74"/>
                </a:cxn>
                <a:cxn ang="0">
                  <a:pos x="157" y="79"/>
                </a:cxn>
                <a:cxn ang="0">
                  <a:pos x="167" y="84"/>
                </a:cxn>
                <a:cxn ang="0">
                  <a:pos x="177" y="89"/>
                </a:cxn>
                <a:cxn ang="0">
                  <a:pos x="187" y="94"/>
                </a:cxn>
                <a:cxn ang="0">
                  <a:pos x="197" y="98"/>
                </a:cxn>
                <a:cxn ang="0">
                  <a:pos x="207" y="103"/>
                </a:cxn>
                <a:cxn ang="0">
                  <a:pos x="217" y="107"/>
                </a:cxn>
                <a:cxn ang="0">
                  <a:pos x="227" y="111"/>
                </a:cxn>
                <a:cxn ang="0">
                  <a:pos x="237" y="115"/>
                </a:cxn>
                <a:cxn ang="0">
                  <a:pos x="247" y="119"/>
                </a:cxn>
                <a:cxn ang="0">
                  <a:pos x="258" y="122"/>
                </a:cxn>
                <a:cxn ang="0">
                  <a:pos x="268" y="125"/>
                </a:cxn>
                <a:cxn ang="0">
                  <a:pos x="278" y="128"/>
                </a:cxn>
                <a:cxn ang="0">
                  <a:pos x="289" y="131"/>
                </a:cxn>
                <a:cxn ang="0">
                  <a:pos x="299" y="133"/>
                </a:cxn>
                <a:cxn ang="0">
                  <a:pos x="310" y="135"/>
                </a:cxn>
                <a:cxn ang="0">
                  <a:pos x="321" y="137"/>
                </a:cxn>
              </a:cxnLst>
              <a:rect l="0" t="0" r="r" b="b"/>
              <a:pathLst>
                <a:path w="322" h="138">
                  <a:moveTo>
                    <a:pt x="0" y="0"/>
                  </a:moveTo>
                  <a:lnTo>
                    <a:pt x="20" y="8"/>
                  </a:lnTo>
                  <a:lnTo>
                    <a:pt x="29" y="13"/>
                  </a:lnTo>
                  <a:lnTo>
                    <a:pt x="39" y="17"/>
                  </a:lnTo>
                  <a:lnTo>
                    <a:pt x="49" y="22"/>
                  </a:lnTo>
                  <a:lnTo>
                    <a:pt x="59" y="27"/>
                  </a:lnTo>
                  <a:lnTo>
                    <a:pt x="69" y="32"/>
                  </a:lnTo>
                  <a:lnTo>
                    <a:pt x="79" y="37"/>
                  </a:lnTo>
                  <a:lnTo>
                    <a:pt x="88" y="43"/>
                  </a:lnTo>
                  <a:lnTo>
                    <a:pt x="98" y="48"/>
                  </a:lnTo>
                  <a:lnTo>
                    <a:pt x="108" y="53"/>
                  </a:lnTo>
                  <a:lnTo>
                    <a:pt x="118" y="59"/>
                  </a:lnTo>
                  <a:lnTo>
                    <a:pt x="128" y="64"/>
                  </a:lnTo>
                  <a:lnTo>
                    <a:pt x="137" y="69"/>
                  </a:lnTo>
                  <a:lnTo>
                    <a:pt x="147" y="74"/>
                  </a:lnTo>
                  <a:lnTo>
                    <a:pt x="157" y="79"/>
                  </a:lnTo>
                  <a:lnTo>
                    <a:pt x="167" y="84"/>
                  </a:lnTo>
                  <a:lnTo>
                    <a:pt x="177" y="89"/>
                  </a:lnTo>
                  <a:lnTo>
                    <a:pt x="187" y="94"/>
                  </a:lnTo>
                  <a:lnTo>
                    <a:pt x="197" y="98"/>
                  </a:lnTo>
                  <a:lnTo>
                    <a:pt x="207" y="103"/>
                  </a:lnTo>
                  <a:lnTo>
                    <a:pt x="217" y="107"/>
                  </a:lnTo>
                  <a:lnTo>
                    <a:pt x="227" y="111"/>
                  </a:lnTo>
                  <a:lnTo>
                    <a:pt x="237" y="115"/>
                  </a:lnTo>
                  <a:lnTo>
                    <a:pt x="247" y="119"/>
                  </a:lnTo>
                  <a:lnTo>
                    <a:pt x="258" y="122"/>
                  </a:lnTo>
                  <a:lnTo>
                    <a:pt x="268" y="125"/>
                  </a:lnTo>
                  <a:lnTo>
                    <a:pt x="278" y="128"/>
                  </a:lnTo>
                  <a:lnTo>
                    <a:pt x="289" y="131"/>
                  </a:lnTo>
                  <a:lnTo>
                    <a:pt x="299" y="133"/>
                  </a:lnTo>
                  <a:lnTo>
                    <a:pt x="310" y="135"/>
                  </a:lnTo>
                  <a:lnTo>
                    <a:pt x="321" y="13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1" name="Freeform 13"/>
            <p:cNvSpPr>
              <a:spLocks/>
            </p:cNvSpPr>
            <p:nvPr/>
          </p:nvSpPr>
          <p:spPr bwMode="auto">
            <a:xfrm>
              <a:off x="3791" y="2938"/>
              <a:ext cx="603" cy="69"/>
            </a:xfrm>
            <a:custGeom>
              <a:avLst/>
              <a:gdLst/>
              <a:ahLst/>
              <a:cxnLst>
                <a:cxn ang="0">
                  <a:pos x="0" y="0"/>
                </a:cxn>
                <a:cxn ang="0">
                  <a:pos x="37" y="4"/>
                </a:cxn>
                <a:cxn ang="0">
                  <a:pos x="56" y="6"/>
                </a:cxn>
                <a:cxn ang="0">
                  <a:pos x="75" y="8"/>
                </a:cxn>
                <a:cxn ang="0">
                  <a:pos x="93" y="11"/>
                </a:cxn>
                <a:cxn ang="0">
                  <a:pos x="112" y="14"/>
                </a:cxn>
                <a:cxn ang="0">
                  <a:pos x="130" y="16"/>
                </a:cxn>
                <a:cxn ang="0">
                  <a:pos x="149" y="19"/>
                </a:cxn>
                <a:cxn ang="0">
                  <a:pos x="167" y="22"/>
                </a:cxn>
                <a:cxn ang="0">
                  <a:pos x="185" y="24"/>
                </a:cxn>
                <a:cxn ang="0">
                  <a:pos x="203" y="27"/>
                </a:cxn>
                <a:cxn ang="0">
                  <a:pos x="221" y="30"/>
                </a:cxn>
                <a:cxn ang="0">
                  <a:pos x="239" y="32"/>
                </a:cxn>
                <a:cxn ang="0">
                  <a:pos x="257" y="35"/>
                </a:cxn>
                <a:cxn ang="0">
                  <a:pos x="276" y="38"/>
                </a:cxn>
                <a:cxn ang="0">
                  <a:pos x="294" y="40"/>
                </a:cxn>
                <a:cxn ang="0">
                  <a:pos x="312" y="43"/>
                </a:cxn>
                <a:cxn ang="0">
                  <a:pos x="331" y="45"/>
                </a:cxn>
                <a:cxn ang="0">
                  <a:pos x="349" y="48"/>
                </a:cxn>
                <a:cxn ang="0">
                  <a:pos x="367" y="50"/>
                </a:cxn>
                <a:cxn ang="0">
                  <a:pos x="386" y="52"/>
                </a:cxn>
                <a:cxn ang="0">
                  <a:pos x="405" y="54"/>
                </a:cxn>
                <a:cxn ang="0">
                  <a:pos x="424" y="56"/>
                </a:cxn>
                <a:cxn ang="0">
                  <a:pos x="443" y="58"/>
                </a:cxn>
                <a:cxn ang="0">
                  <a:pos x="462" y="60"/>
                </a:cxn>
                <a:cxn ang="0">
                  <a:pos x="481" y="62"/>
                </a:cxn>
                <a:cxn ang="0">
                  <a:pos x="501" y="63"/>
                </a:cxn>
                <a:cxn ang="0">
                  <a:pos x="521" y="64"/>
                </a:cxn>
                <a:cxn ang="0">
                  <a:pos x="541" y="66"/>
                </a:cxn>
                <a:cxn ang="0">
                  <a:pos x="561" y="66"/>
                </a:cxn>
                <a:cxn ang="0">
                  <a:pos x="581" y="67"/>
                </a:cxn>
                <a:cxn ang="0">
                  <a:pos x="602" y="68"/>
                </a:cxn>
              </a:cxnLst>
              <a:rect l="0" t="0" r="r" b="b"/>
              <a:pathLst>
                <a:path w="603" h="69">
                  <a:moveTo>
                    <a:pt x="0" y="0"/>
                  </a:moveTo>
                  <a:lnTo>
                    <a:pt x="37" y="4"/>
                  </a:lnTo>
                  <a:lnTo>
                    <a:pt x="56" y="6"/>
                  </a:lnTo>
                  <a:lnTo>
                    <a:pt x="75" y="8"/>
                  </a:lnTo>
                  <a:lnTo>
                    <a:pt x="93" y="11"/>
                  </a:lnTo>
                  <a:lnTo>
                    <a:pt x="112" y="14"/>
                  </a:lnTo>
                  <a:lnTo>
                    <a:pt x="130" y="16"/>
                  </a:lnTo>
                  <a:lnTo>
                    <a:pt x="149" y="19"/>
                  </a:lnTo>
                  <a:lnTo>
                    <a:pt x="167" y="22"/>
                  </a:lnTo>
                  <a:lnTo>
                    <a:pt x="185" y="24"/>
                  </a:lnTo>
                  <a:lnTo>
                    <a:pt x="203" y="27"/>
                  </a:lnTo>
                  <a:lnTo>
                    <a:pt x="221" y="30"/>
                  </a:lnTo>
                  <a:lnTo>
                    <a:pt x="239" y="32"/>
                  </a:lnTo>
                  <a:lnTo>
                    <a:pt x="257" y="35"/>
                  </a:lnTo>
                  <a:lnTo>
                    <a:pt x="276" y="38"/>
                  </a:lnTo>
                  <a:lnTo>
                    <a:pt x="294" y="40"/>
                  </a:lnTo>
                  <a:lnTo>
                    <a:pt x="312" y="43"/>
                  </a:lnTo>
                  <a:lnTo>
                    <a:pt x="331" y="45"/>
                  </a:lnTo>
                  <a:lnTo>
                    <a:pt x="349" y="48"/>
                  </a:lnTo>
                  <a:lnTo>
                    <a:pt x="367" y="50"/>
                  </a:lnTo>
                  <a:lnTo>
                    <a:pt x="386" y="52"/>
                  </a:lnTo>
                  <a:lnTo>
                    <a:pt x="405" y="54"/>
                  </a:lnTo>
                  <a:lnTo>
                    <a:pt x="424" y="56"/>
                  </a:lnTo>
                  <a:lnTo>
                    <a:pt x="443" y="58"/>
                  </a:lnTo>
                  <a:lnTo>
                    <a:pt x="462" y="60"/>
                  </a:lnTo>
                  <a:lnTo>
                    <a:pt x="481" y="62"/>
                  </a:lnTo>
                  <a:lnTo>
                    <a:pt x="501" y="63"/>
                  </a:lnTo>
                  <a:lnTo>
                    <a:pt x="521" y="64"/>
                  </a:lnTo>
                  <a:lnTo>
                    <a:pt x="541" y="66"/>
                  </a:lnTo>
                  <a:lnTo>
                    <a:pt x="561" y="66"/>
                  </a:lnTo>
                  <a:lnTo>
                    <a:pt x="581" y="67"/>
                  </a:lnTo>
                  <a:lnTo>
                    <a:pt x="602" y="6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2" name="Freeform 14"/>
            <p:cNvSpPr>
              <a:spLocks/>
            </p:cNvSpPr>
            <p:nvPr/>
          </p:nvSpPr>
          <p:spPr bwMode="auto">
            <a:xfrm>
              <a:off x="3810" y="2932"/>
              <a:ext cx="96" cy="27"/>
            </a:xfrm>
            <a:custGeom>
              <a:avLst/>
              <a:gdLst/>
              <a:ahLst/>
              <a:cxnLst>
                <a:cxn ang="0">
                  <a:pos x="95" y="3"/>
                </a:cxn>
                <a:cxn ang="0">
                  <a:pos x="88" y="2"/>
                </a:cxn>
                <a:cxn ang="0">
                  <a:pos x="85" y="1"/>
                </a:cxn>
                <a:cxn ang="0">
                  <a:pos x="82" y="1"/>
                </a:cxn>
                <a:cxn ang="0">
                  <a:pos x="78" y="0"/>
                </a:cxn>
                <a:cxn ang="0">
                  <a:pos x="75" y="0"/>
                </a:cxn>
                <a:cxn ang="0">
                  <a:pos x="72" y="0"/>
                </a:cxn>
                <a:cxn ang="0">
                  <a:pos x="69" y="0"/>
                </a:cxn>
                <a:cxn ang="0">
                  <a:pos x="66" y="0"/>
                </a:cxn>
                <a:cxn ang="0">
                  <a:pos x="63" y="0"/>
                </a:cxn>
                <a:cxn ang="0">
                  <a:pos x="60" y="0"/>
                </a:cxn>
                <a:cxn ang="0">
                  <a:pos x="56" y="1"/>
                </a:cxn>
                <a:cxn ang="0">
                  <a:pos x="54" y="1"/>
                </a:cxn>
                <a:cxn ang="0">
                  <a:pos x="50" y="2"/>
                </a:cxn>
                <a:cxn ang="0">
                  <a:pos x="48" y="2"/>
                </a:cxn>
                <a:cxn ang="0">
                  <a:pos x="44" y="3"/>
                </a:cxn>
                <a:cxn ang="0">
                  <a:pos x="42" y="4"/>
                </a:cxn>
                <a:cxn ang="0">
                  <a:pos x="39" y="5"/>
                </a:cxn>
                <a:cxn ang="0">
                  <a:pos x="36" y="6"/>
                </a:cxn>
                <a:cxn ang="0">
                  <a:pos x="33" y="7"/>
                </a:cxn>
                <a:cxn ang="0">
                  <a:pos x="30" y="8"/>
                </a:cxn>
                <a:cxn ang="0">
                  <a:pos x="27" y="9"/>
                </a:cxn>
                <a:cxn ang="0">
                  <a:pos x="24" y="10"/>
                </a:cxn>
                <a:cxn ang="0">
                  <a:pos x="22" y="12"/>
                </a:cxn>
                <a:cxn ang="0">
                  <a:pos x="19" y="13"/>
                </a:cxn>
                <a:cxn ang="0">
                  <a:pos x="16" y="15"/>
                </a:cxn>
                <a:cxn ang="0">
                  <a:pos x="13" y="16"/>
                </a:cxn>
                <a:cxn ang="0">
                  <a:pos x="10" y="18"/>
                </a:cxn>
                <a:cxn ang="0">
                  <a:pos x="8" y="20"/>
                </a:cxn>
                <a:cxn ang="0">
                  <a:pos x="5" y="22"/>
                </a:cxn>
                <a:cxn ang="0">
                  <a:pos x="2" y="24"/>
                </a:cxn>
                <a:cxn ang="0">
                  <a:pos x="0" y="26"/>
                </a:cxn>
              </a:cxnLst>
              <a:rect l="0" t="0" r="r" b="b"/>
              <a:pathLst>
                <a:path w="96" h="27">
                  <a:moveTo>
                    <a:pt x="95" y="3"/>
                  </a:moveTo>
                  <a:lnTo>
                    <a:pt x="88" y="2"/>
                  </a:lnTo>
                  <a:lnTo>
                    <a:pt x="85" y="1"/>
                  </a:lnTo>
                  <a:lnTo>
                    <a:pt x="82" y="1"/>
                  </a:lnTo>
                  <a:lnTo>
                    <a:pt x="78" y="0"/>
                  </a:lnTo>
                  <a:lnTo>
                    <a:pt x="75" y="0"/>
                  </a:lnTo>
                  <a:lnTo>
                    <a:pt x="72" y="0"/>
                  </a:lnTo>
                  <a:lnTo>
                    <a:pt x="69" y="0"/>
                  </a:lnTo>
                  <a:lnTo>
                    <a:pt x="66" y="0"/>
                  </a:lnTo>
                  <a:lnTo>
                    <a:pt x="63" y="0"/>
                  </a:lnTo>
                  <a:lnTo>
                    <a:pt x="60" y="0"/>
                  </a:lnTo>
                  <a:lnTo>
                    <a:pt x="56" y="1"/>
                  </a:lnTo>
                  <a:lnTo>
                    <a:pt x="54" y="1"/>
                  </a:lnTo>
                  <a:lnTo>
                    <a:pt x="50" y="2"/>
                  </a:lnTo>
                  <a:lnTo>
                    <a:pt x="48" y="2"/>
                  </a:lnTo>
                  <a:lnTo>
                    <a:pt x="44" y="3"/>
                  </a:lnTo>
                  <a:lnTo>
                    <a:pt x="42" y="4"/>
                  </a:lnTo>
                  <a:lnTo>
                    <a:pt x="39" y="5"/>
                  </a:lnTo>
                  <a:lnTo>
                    <a:pt x="36" y="6"/>
                  </a:lnTo>
                  <a:lnTo>
                    <a:pt x="33" y="7"/>
                  </a:lnTo>
                  <a:lnTo>
                    <a:pt x="30" y="8"/>
                  </a:lnTo>
                  <a:lnTo>
                    <a:pt x="27" y="9"/>
                  </a:lnTo>
                  <a:lnTo>
                    <a:pt x="24" y="10"/>
                  </a:lnTo>
                  <a:lnTo>
                    <a:pt x="22" y="12"/>
                  </a:lnTo>
                  <a:lnTo>
                    <a:pt x="19" y="13"/>
                  </a:lnTo>
                  <a:lnTo>
                    <a:pt x="16" y="15"/>
                  </a:lnTo>
                  <a:lnTo>
                    <a:pt x="13" y="16"/>
                  </a:lnTo>
                  <a:lnTo>
                    <a:pt x="10" y="18"/>
                  </a:lnTo>
                  <a:lnTo>
                    <a:pt x="8" y="20"/>
                  </a:lnTo>
                  <a:lnTo>
                    <a:pt x="5" y="22"/>
                  </a:lnTo>
                  <a:lnTo>
                    <a:pt x="2" y="24"/>
                  </a:lnTo>
                  <a:lnTo>
                    <a:pt x="0" y="2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3" name="Freeform 15"/>
            <p:cNvSpPr>
              <a:spLocks/>
            </p:cNvSpPr>
            <p:nvPr/>
          </p:nvSpPr>
          <p:spPr bwMode="auto">
            <a:xfrm>
              <a:off x="3881" y="2864"/>
              <a:ext cx="569" cy="85"/>
            </a:xfrm>
            <a:custGeom>
              <a:avLst/>
              <a:gdLst/>
              <a:ahLst/>
              <a:cxnLst>
                <a:cxn ang="0">
                  <a:pos x="568" y="82"/>
                </a:cxn>
                <a:cxn ang="0">
                  <a:pos x="533" y="84"/>
                </a:cxn>
                <a:cxn ang="0">
                  <a:pos x="515" y="83"/>
                </a:cxn>
                <a:cxn ang="0">
                  <a:pos x="497" y="83"/>
                </a:cxn>
                <a:cxn ang="0">
                  <a:pos x="480" y="82"/>
                </a:cxn>
                <a:cxn ang="0">
                  <a:pos x="462" y="80"/>
                </a:cxn>
                <a:cxn ang="0">
                  <a:pos x="444" y="78"/>
                </a:cxn>
                <a:cxn ang="0">
                  <a:pos x="427" y="76"/>
                </a:cxn>
                <a:cxn ang="0">
                  <a:pos x="409" y="73"/>
                </a:cxn>
                <a:cxn ang="0">
                  <a:pos x="391" y="70"/>
                </a:cxn>
                <a:cxn ang="0">
                  <a:pos x="374" y="67"/>
                </a:cxn>
                <a:cxn ang="0">
                  <a:pos x="356" y="63"/>
                </a:cxn>
                <a:cxn ang="0">
                  <a:pos x="339" y="60"/>
                </a:cxn>
                <a:cxn ang="0">
                  <a:pos x="321" y="56"/>
                </a:cxn>
                <a:cxn ang="0">
                  <a:pos x="303" y="52"/>
                </a:cxn>
                <a:cxn ang="0">
                  <a:pos x="286" y="48"/>
                </a:cxn>
                <a:cxn ang="0">
                  <a:pos x="268" y="44"/>
                </a:cxn>
                <a:cxn ang="0">
                  <a:pos x="250" y="40"/>
                </a:cxn>
                <a:cxn ang="0">
                  <a:pos x="233" y="36"/>
                </a:cxn>
                <a:cxn ang="0">
                  <a:pos x="215" y="32"/>
                </a:cxn>
                <a:cxn ang="0">
                  <a:pos x="197" y="28"/>
                </a:cxn>
                <a:cxn ang="0">
                  <a:pos x="179" y="24"/>
                </a:cxn>
                <a:cxn ang="0">
                  <a:pos x="161" y="20"/>
                </a:cxn>
                <a:cxn ang="0">
                  <a:pos x="144" y="17"/>
                </a:cxn>
                <a:cxn ang="0">
                  <a:pos x="126" y="14"/>
                </a:cxn>
                <a:cxn ang="0">
                  <a:pos x="108" y="10"/>
                </a:cxn>
                <a:cxn ang="0">
                  <a:pos x="90" y="8"/>
                </a:cxn>
                <a:cxn ang="0">
                  <a:pos x="72" y="5"/>
                </a:cxn>
                <a:cxn ang="0">
                  <a:pos x="54" y="3"/>
                </a:cxn>
                <a:cxn ang="0">
                  <a:pos x="36" y="2"/>
                </a:cxn>
                <a:cxn ang="0">
                  <a:pos x="18" y="0"/>
                </a:cxn>
                <a:cxn ang="0">
                  <a:pos x="0" y="0"/>
                </a:cxn>
              </a:cxnLst>
              <a:rect l="0" t="0" r="r" b="b"/>
              <a:pathLst>
                <a:path w="569" h="85">
                  <a:moveTo>
                    <a:pt x="568" y="82"/>
                  </a:moveTo>
                  <a:lnTo>
                    <a:pt x="533" y="84"/>
                  </a:lnTo>
                  <a:lnTo>
                    <a:pt x="515" y="83"/>
                  </a:lnTo>
                  <a:lnTo>
                    <a:pt x="497" y="83"/>
                  </a:lnTo>
                  <a:lnTo>
                    <a:pt x="480" y="82"/>
                  </a:lnTo>
                  <a:lnTo>
                    <a:pt x="462" y="80"/>
                  </a:lnTo>
                  <a:lnTo>
                    <a:pt x="444" y="78"/>
                  </a:lnTo>
                  <a:lnTo>
                    <a:pt x="427" y="76"/>
                  </a:lnTo>
                  <a:lnTo>
                    <a:pt x="409" y="73"/>
                  </a:lnTo>
                  <a:lnTo>
                    <a:pt x="391" y="70"/>
                  </a:lnTo>
                  <a:lnTo>
                    <a:pt x="374" y="67"/>
                  </a:lnTo>
                  <a:lnTo>
                    <a:pt x="356" y="63"/>
                  </a:lnTo>
                  <a:lnTo>
                    <a:pt x="339" y="60"/>
                  </a:lnTo>
                  <a:lnTo>
                    <a:pt x="321" y="56"/>
                  </a:lnTo>
                  <a:lnTo>
                    <a:pt x="303" y="52"/>
                  </a:lnTo>
                  <a:lnTo>
                    <a:pt x="286" y="48"/>
                  </a:lnTo>
                  <a:lnTo>
                    <a:pt x="268" y="44"/>
                  </a:lnTo>
                  <a:lnTo>
                    <a:pt x="250" y="40"/>
                  </a:lnTo>
                  <a:lnTo>
                    <a:pt x="233" y="36"/>
                  </a:lnTo>
                  <a:lnTo>
                    <a:pt x="215" y="32"/>
                  </a:lnTo>
                  <a:lnTo>
                    <a:pt x="197" y="28"/>
                  </a:lnTo>
                  <a:lnTo>
                    <a:pt x="179" y="24"/>
                  </a:lnTo>
                  <a:lnTo>
                    <a:pt x="161" y="20"/>
                  </a:lnTo>
                  <a:lnTo>
                    <a:pt x="144" y="17"/>
                  </a:lnTo>
                  <a:lnTo>
                    <a:pt x="126" y="14"/>
                  </a:lnTo>
                  <a:lnTo>
                    <a:pt x="108" y="10"/>
                  </a:lnTo>
                  <a:lnTo>
                    <a:pt x="90" y="8"/>
                  </a:lnTo>
                  <a:lnTo>
                    <a:pt x="72" y="5"/>
                  </a:lnTo>
                  <a:lnTo>
                    <a:pt x="54" y="3"/>
                  </a:lnTo>
                  <a:lnTo>
                    <a:pt x="36" y="2"/>
                  </a:lnTo>
                  <a:lnTo>
                    <a:pt x="18" y="0"/>
                  </a:lnTo>
                  <a:lnTo>
                    <a:pt x="0"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4" name="Freeform 16"/>
            <p:cNvSpPr>
              <a:spLocks/>
            </p:cNvSpPr>
            <p:nvPr/>
          </p:nvSpPr>
          <p:spPr bwMode="auto">
            <a:xfrm>
              <a:off x="3964" y="2817"/>
              <a:ext cx="569" cy="36"/>
            </a:xfrm>
            <a:custGeom>
              <a:avLst/>
              <a:gdLst/>
              <a:ahLst/>
              <a:cxnLst>
                <a:cxn ang="0">
                  <a:pos x="568" y="35"/>
                </a:cxn>
                <a:cxn ang="0">
                  <a:pos x="532" y="34"/>
                </a:cxn>
                <a:cxn ang="0">
                  <a:pos x="515" y="33"/>
                </a:cxn>
                <a:cxn ang="0">
                  <a:pos x="497" y="33"/>
                </a:cxn>
                <a:cxn ang="0">
                  <a:pos x="479" y="32"/>
                </a:cxn>
                <a:cxn ang="0">
                  <a:pos x="461" y="32"/>
                </a:cxn>
                <a:cxn ang="0">
                  <a:pos x="444" y="31"/>
                </a:cxn>
                <a:cxn ang="0">
                  <a:pos x="426" y="31"/>
                </a:cxn>
                <a:cxn ang="0">
                  <a:pos x="408" y="30"/>
                </a:cxn>
                <a:cxn ang="0">
                  <a:pos x="390" y="29"/>
                </a:cxn>
                <a:cxn ang="0">
                  <a:pos x="372" y="29"/>
                </a:cxn>
                <a:cxn ang="0">
                  <a:pos x="354" y="28"/>
                </a:cxn>
                <a:cxn ang="0">
                  <a:pos x="336" y="27"/>
                </a:cxn>
                <a:cxn ang="0">
                  <a:pos x="319" y="27"/>
                </a:cxn>
                <a:cxn ang="0">
                  <a:pos x="301" y="26"/>
                </a:cxn>
                <a:cxn ang="0">
                  <a:pos x="283" y="25"/>
                </a:cxn>
                <a:cxn ang="0">
                  <a:pos x="265" y="24"/>
                </a:cxn>
                <a:cxn ang="0">
                  <a:pos x="247" y="23"/>
                </a:cxn>
                <a:cxn ang="0">
                  <a:pos x="229" y="21"/>
                </a:cxn>
                <a:cxn ang="0">
                  <a:pos x="212" y="20"/>
                </a:cxn>
                <a:cxn ang="0">
                  <a:pos x="194" y="19"/>
                </a:cxn>
                <a:cxn ang="0">
                  <a:pos x="176" y="18"/>
                </a:cxn>
                <a:cxn ang="0">
                  <a:pos x="158" y="16"/>
                </a:cxn>
                <a:cxn ang="0">
                  <a:pos x="140" y="15"/>
                </a:cxn>
                <a:cxn ang="0">
                  <a:pos x="123" y="13"/>
                </a:cxn>
                <a:cxn ang="0">
                  <a:pos x="105" y="12"/>
                </a:cxn>
                <a:cxn ang="0">
                  <a:pos x="88" y="10"/>
                </a:cxn>
                <a:cxn ang="0">
                  <a:pos x="70" y="8"/>
                </a:cxn>
                <a:cxn ang="0">
                  <a:pos x="52" y="6"/>
                </a:cxn>
                <a:cxn ang="0">
                  <a:pos x="35" y="4"/>
                </a:cxn>
                <a:cxn ang="0">
                  <a:pos x="17" y="2"/>
                </a:cxn>
                <a:cxn ang="0">
                  <a:pos x="0" y="0"/>
                </a:cxn>
              </a:cxnLst>
              <a:rect l="0" t="0" r="r" b="b"/>
              <a:pathLst>
                <a:path w="569" h="36">
                  <a:moveTo>
                    <a:pt x="568" y="35"/>
                  </a:moveTo>
                  <a:lnTo>
                    <a:pt x="532" y="34"/>
                  </a:lnTo>
                  <a:lnTo>
                    <a:pt x="515" y="33"/>
                  </a:lnTo>
                  <a:lnTo>
                    <a:pt x="497" y="33"/>
                  </a:lnTo>
                  <a:lnTo>
                    <a:pt x="479" y="32"/>
                  </a:lnTo>
                  <a:lnTo>
                    <a:pt x="461" y="32"/>
                  </a:lnTo>
                  <a:lnTo>
                    <a:pt x="444" y="31"/>
                  </a:lnTo>
                  <a:lnTo>
                    <a:pt x="426" y="31"/>
                  </a:lnTo>
                  <a:lnTo>
                    <a:pt x="408" y="30"/>
                  </a:lnTo>
                  <a:lnTo>
                    <a:pt x="390" y="29"/>
                  </a:lnTo>
                  <a:lnTo>
                    <a:pt x="372" y="29"/>
                  </a:lnTo>
                  <a:lnTo>
                    <a:pt x="354" y="28"/>
                  </a:lnTo>
                  <a:lnTo>
                    <a:pt x="336" y="27"/>
                  </a:lnTo>
                  <a:lnTo>
                    <a:pt x="319" y="27"/>
                  </a:lnTo>
                  <a:lnTo>
                    <a:pt x="301" y="26"/>
                  </a:lnTo>
                  <a:lnTo>
                    <a:pt x="283" y="25"/>
                  </a:lnTo>
                  <a:lnTo>
                    <a:pt x="265" y="24"/>
                  </a:lnTo>
                  <a:lnTo>
                    <a:pt x="247" y="23"/>
                  </a:lnTo>
                  <a:lnTo>
                    <a:pt x="229" y="21"/>
                  </a:lnTo>
                  <a:lnTo>
                    <a:pt x="212" y="20"/>
                  </a:lnTo>
                  <a:lnTo>
                    <a:pt x="194" y="19"/>
                  </a:lnTo>
                  <a:lnTo>
                    <a:pt x="176" y="18"/>
                  </a:lnTo>
                  <a:lnTo>
                    <a:pt x="158" y="16"/>
                  </a:lnTo>
                  <a:lnTo>
                    <a:pt x="140" y="15"/>
                  </a:lnTo>
                  <a:lnTo>
                    <a:pt x="123" y="13"/>
                  </a:lnTo>
                  <a:lnTo>
                    <a:pt x="105" y="12"/>
                  </a:lnTo>
                  <a:lnTo>
                    <a:pt x="88" y="10"/>
                  </a:lnTo>
                  <a:lnTo>
                    <a:pt x="70" y="8"/>
                  </a:lnTo>
                  <a:lnTo>
                    <a:pt x="52" y="6"/>
                  </a:lnTo>
                  <a:lnTo>
                    <a:pt x="35" y="4"/>
                  </a:lnTo>
                  <a:lnTo>
                    <a:pt x="17" y="2"/>
                  </a:lnTo>
                  <a:lnTo>
                    <a:pt x="0"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5" name="Freeform 17"/>
            <p:cNvSpPr>
              <a:spLocks/>
            </p:cNvSpPr>
            <p:nvPr/>
          </p:nvSpPr>
          <p:spPr bwMode="auto">
            <a:xfrm>
              <a:off x="3988" y="2746"/>
              <a:ext cx="616" cy="48"/>
            </a:xfrm>
            <a:custGeom>
              <a:avLst/>
              <a:gdLst/>
              <a:ahLst/>
              <a:cxnLst>
                <a:cxn ang="0">
                  <a:pos x="615" y="0"/>
                </a:cxn>
                <a:cxn ang="0">
                  <a:pos x="576" y="2"/>
                </a:cxn>
                <a:cxn ang="0">
                  <a:pos x="557" y="3"/>
                </a:cxn>
                <a:cxn ang="0">
                  <a:pos x="538" y="4"/>
                </a:cxn>
                <a:cxn ang="0">
                  <a:pos x="518" y="5"/>
                </a:cxn>
                <a:cxn ang="0">
                  <a:pos x="499" y="6"/>
                </a:cxn>
                <a:cxn ang="0">
                  <a:pos x="480" y="7"/>
                </a:cxn>
                <a:cxn ang="0">
                  <a:pos x="460" y="8"/>
                </a:cxn>
                <a:cxn ang="0">
                  <a:pos x="441" y="8"/>
                </a:cxn>
                <a:cxn ang="0">
                  <a:pos x="422" y="9"/>
                </a:cxn>
                <a:cxn ang="0">
                  <a:pos x="402" y="10"/>
                </a:cxn>
                <a:cxn ang="0">
                  <a:pos x="383" y="10"/>
                </a:cxn>
                <a:cxn ang="0">
                  <a:pos x="364" y="11"/>
                </a:cxn>
                <a:cxn ang="0">
                  <a:pos x="344" y="12"/>
                </a:cxn>
                <a:cxn ang="0">
                  <a:pos x="325" y="12"/>
                </a:cxn>
                <a:cxn ang="0">
                  <a:pos x="306" y="13"/>
                </a:cxn>
                <a:cxn ang="0">
                  <a:pos x="286" y="14"/>
                </a:cxn>
                <a:cxn ang="0">
                  <a:pos x="267" y="15"/>
                </a:cxn>
                <a:cxn ang="0">
                  <a:pos x="248" y="16"/>
                </a:cxn>
                <a:cxn ang="0">
                  <a:pos x="229" y="18"/>
                </a:cxn>
                <a:cxn ang="0">
                  <a:pos x="210" y="19"/>
                </a:cxn>
                <a:cxn ang="0">
                  <a:pos x="190" y="20"/>
                </a:cxn>
                <a:cxn ang="0">
                  <a:pos x="171" y="22"/>
                </a:cxn>
                <a:cxn ang="0">
                  <a:pos x="152" y="24"/>
                </a:cxn>
                <a:cxn ang="0">
                  <a:pos x="133" y="26"/>
                </a:cxn>
                <a:cxn ang="0">
                  <a:pos x="114" y="28"/>
                </a:cxn>
                <a:cxn ang="0">
                  <a:pos x="94" y="31"/>
                </a:cxn>
                <a:cxn ang="0">
                  <a:pos x="76" y="34"/>
                </a:cxn>
                <a:cxn ang="0">
                  <a:pos x="56" y="36"/>
                </a:cxn>
                <a:cxn ang="0">
                  <a:pos x="37" y="40"/>
                </a:cxn>
                <a:cxn ang="0">
                  <a:pos x="18" y="43"/>
                </a:cxn>
                <a:cxn ang="0">
                  <a:pos x="0" y="47"/>
                </a:cxn>
              </a:cxnLst>
              <a:rect l="0" t="0" r="r" b="b"/>
              <a:pathLst>
                <a:path w="616" h="48">
                  <a:moveTo>
                    <a:pt x="615" y="0"/>
                  </a:moveTo>
                  <a:lnTo>
                    <a:pt x="576" y="2"/>
                  </a:lnTo>
                  <a:lnTo>
                    <a:pt x="557" y="3"/>
                  </a:lnTo>
                  <a:lnTo>
                    <a:pt x="538" y="4"/>
                  </a:lnTo>
                  <a:lnTo>
                    <a:pt x="518" y="5"/>
                  </a:lnTo>
                  <a:lnTo>
                    <a:pt x="499" y="6"/>
                  </a:lnTo>
                  <a:lnTo>
                    <a:pt x="480" y="7"/>
                  </a:lnTo>
                  <a:lnTo>
                    <a:pt x="460" y="8"/>
                  </a:lnTo>
                  <a:lnTo>
                    <a:pt x="441" y="8"/>
                  </a:lnTo>
                  <a:lnTo>
                    <a:pt x="422" y="9"/>
                  </a:lnTo>
                  <a:lnTo>
                    <a:pt x="402" y="10"/>
                  </a:lnTo>
                  <a:lnTo>
                    <a:pt x="383" y="10"/>
                  </a:lnTo>
                  <a:lnTo>
                    <a:pt x="364" y="11"/>
                  </a:lnTo>
                  <a:lnTo>
                    <a:pt x="344" y="12"/>
                  </a:lnTo>
                  <a:lnTo>
                    <a:pt x="325" y="12"/>
                  </a:lnTo>
                  <a:lnTo>
                    <a:pt x="306" y="13"/>
                  </a:lnTo>
                  <a:lnTo>
                    <a:pt x="286" y="14"/>
                  </a:lnTo>
                  <a:lnTo>
                    <a:pt x="267" y="15"/>
                  </a:lnTo>
                  <a:lnTo>
                    <a:pt x="248" y="16"/>
                  </a:lnTo>
                  <a:lnTo>
                    <a:pt x="229" y="18"/>
                  </a:lnTo>
                  <a:lnTo>
                    <a:pt x="210" y="19"/>
                  </a:lnTo>
                  <a:lnTo>
                    <a:pt x="190" y="20"/>
                  </a:lnTo>
                  <a:lnTo>
                    <a:pt x="171" y="22"/>
                  </a:lnTo>
                  <a:lnTo>
                    <a:pt x="152" y="24"/>
                  </a:lnTo>
                  <a:lnTo>
                    <a:pt x="133" y="26"/>
                  </a:lnTo>
                  <a:lnTo>
                    <a:pt x="114" y="28"/>
                  </a:lnTo>
                  <a:lnTo>
                    <a:pt x="94" y="31"/>
                  </a:lnTo>
                  <a:lnTo>
                    <a:pt x="76" y="34"/>
                  </a:lnTo>
                  <a:lnTo>
                    <a:pt x="56" y="36"/>
                  </a:lnTo>
                  <a:lnTo>
                    <a:pt x="37" y="40"/>
                  </a:lnTo>
                  <a:lnTo>
                    <a:pt x="18" y="43"/>
                  </a:lnTo>
                  <a:lnTo>
                    <a:pt x="0" y="4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6" name="Freeform 18"/>
            <p:cNvSpPr>
              <a:spLocks/>
            </p:cNvSpPr>
            <p:nvPr/>
          </p:nvSpPr>
          <p:spPr bwMode="auto">
            <a:xfrm>
              <a:off x="4011" y="2628"/>
              <a:ext cx="616" cy="119"/>
            </a:xfrm>
            <a:custGeom>
              <a:avLst/>
              <a:gdLst/>
              <a:ahLst/>
              <a:cxnLst>
                <a:cxn ang="0">
                  <a:pos x="615" y="0"/>
                </a:cxn>
                <a:cxn ang="0">
                  <a:pos x="580" y="0"/>
                </a:cxn>
                <a:cxn ang="0">
                  <a:pos x="562" y="2"/>
                </a:cxn>
                <a:cxn ang="0">
                  <a:pos x="543" y="3"/>
                </a:cxn>
                <a:cxn ang="0">
                  <a:pos x="524" y="4"/>
                </a:cxn>
                <a:cxn ang="0">
                  <a:pos x="505" y="6"/>
                </a:cxn>
                <a:cxn ang="0">
                  <a:pos x="485" y="8"/>
                </a:cxn>
                <a:cxn ang="0">
                  <a:pos x="466" y="11"/>
                </a:cxn>
                <a:cxn ang="0">
                  <a:pos x="446" y="14"/>
                </a:cxn>
                <a:cxn ang="0">
                  <a:pos x="426" y="17"/>
                </a:cxn>
                <a:cxn ang="0">
                  <a:pos x="406" y="20"/>
                </a:cxn>
                <a:cxn ang="0">
                  <a:pos x="386" y="24"/>
                </a:cxn>
                <a:cxn ang="0">
                  <a:pos x="365" y="27"/>
                </a:cxn>
                <a:cxn ang="0">
                  <a:pos x="345" y="31"/>
                </a:cxn>
                <a:cxn ang="0">
                  <a:pos x="325" y="35"/>
                </a:cxn>
                <a:cxn ang="0">
                  <a:pos x="304" y="40"/>
                </a:cxn>
                <a:cxn ang="0">
                  <a:pos x="283" y="44"/>
                </a:cxn>
                <a:cxn ang="0">
                  <a:pos x="263" y="48"/>
                </a:cxn>
                <a:cxn ang="0">
                  <a:pos x="243" y="53"/>
                </a:cxn>
                <a:cxn ang="0">
                  <a:pos x="223" y="58"/>
                </a:cxn>
                <a:cxn ang="0">
                  <a:pos x="203" y="63"/>
                </a:cxn>
                <a:cxn ang="0">
                  <a:pos x="183" y="68"/>
                </a:cxn>
                <a:cxn ang="0">
                  <a:pos x="163" y="72"/>
                </a:cxn>
                <a:cxn ang="0">
                  <a:pos x="144" y="78"/>
                </a:cxn>
                <a:cxn ang="0">
                  <a:pos x="125" y="83"/>
                </a:cxn>
                <a:cxn ang="0">
                  <a:pos x="106" y="88"/>
                </a:cxn>
                <a:cxn ang="0">
                  <a:pos x="87" y="93"/>
                </a:cxn>
                <a:cxn ang="0">
                  <a:pos x="69" y="98"/>
                </a:cxn>
                <a:cxn ang="0">
                  <a:pos x="51" y="103"/>
                </a:cxn>
                <a:cxn ang="0">
                  <a:pos x="34" y="108"/>
                </a:cxn>
                <a:cxn ang="0">
                  <a:pos x="17" y="112"/>
                </a:cxn>
                <a:cxn ang="0">
                  <a:pos x="0" y="118"/>
                </a:cxn>
              </a:cxnLst>
              <a:rect l="0" t="0" r="r" b="b"/>
              <a:pathLst>
                <a:path w="616" h="119">
                  <a:moveTo>
                    <a:pt x="615" y="0"/>
                  </a:moveTo>
                  <a:lnTo>
                    <a:pt x="580" y="0"/>
                  </a:lnTo>
                  <a:lnTo>
                    <a:pt x="562" y="2"/>
                  </a:lnTo>
                  <a:lnTo>
                    <a:pt x="543" y="3"/>
                  </a:lnTo>
                  <a:lnTo>
                    <a:pt x="524" y="4"/>
                  </a:lnTo>
                  <a:lnTo>
                    <a:pt x="505" y="6"/>
                  </a:lnTo>
                  <a:lnTo>
                    <a:pt x="485" y="8"/>
                  </a:lnTo>
                  <a:lnTo>
                    <a:pt x="466" y="11"/>
                  </a:lnTo>
                  <a:lnTo>
                    <a:pt x="446" y="14"/>
                  </a:lnTo>
                  <a:lnTo>
                    <a:pt x="426" y="17"/>
                  </a:lnTo>
                  <a:lnTo>
                    <a:pt x="406" y="20"/>
                  </a:lnTo>
                  <a:lnTo>
                    <a:pt x="386" y="24"/>
                  </a:lnTo>
                  <a:lnTo>
                    <a:pt x="365" y="27"/>
                  </a:lnTo>
                  <a:lnTo>
                    <a:pt x="345" y="31"/>
                  </a:lnTo>
                  <a:lnTo>
                    <a:pt x="325" y="35"/>
                  </a:lnTo>
                  <a:lnTo>
                    <a:pt x="304" y="40"/>
                  </a:lnTo>
                  <a:lnTo>
                    <a:pt x="283" y="44"/>
                  </a:lnTo>
                  <a:lnTo>
                    <a:pt x="263" y="48"/>
                  </a:lnTo>
                  <a:lnTo>
                    <a:pt x="243" y="53"/>
                  </a:lnTo>
                  <a:lnTo>
                    <a:pt x="223" y="58"/>
                  </a:lnTo>
                  <a:lnTo>
                    <a:pt x="203" y="63"/>
                  </a:lnTo>
                  <a:lnTo>
                    <a:pt x="183" y="68"/>
                  </a:lnTo>
                  <a:lnTo>
                    <a:pt x="163" y="72"/>
                  </a:lnTo>
                  <a:lnTo>
                    <a:pt x="144" y="78"/>
                  </a:lnTo>
                  <a:lnTo>
                    <a:pt x="125" y="83"/>
                  </a:lnTo>
                  <a:lnTo>
                    <a:pt x="106" y="88"/>
                  </a:lnTo>
                  <a:lnTo>
                    <a:pt x="87" y="93"/>
                  </a:lnTo>
                  <a:lnTo>
                    <a:pt x="69" y="98"/>
                  </a:lnTo>
                  <a:lnTo>
                    <a:pt x="51" y="103"/>
                  </a:lnTo>
                  <a:lnTo>
                    <a:pt x="34" y="108"/>
                  </a:lnTo>
                  <a:lnTo>
                    <a:pt x="17" y="112"/>
                  </a:lnTo>
                  <a:lnTo>
                    <a:pt x="0" y="11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7" name="Freeform 19"/>
            <p:cNvSpPr>
              <a:spLocks/>
            </p:cNvSpPr>
            <p:nvPr/>
          </p:nvSpPr>
          <p:spPr bwMode="auto">
            <a:xfrm>
              <a:off x="4047" y="2510"/>
              <a:ext cx="569" cy="166"/>
            </a:xfrm>
            <a:custGeom>
              <a:avLst/>
              <a:gdLst/>
              <a:ahLst/>
              <a:cxnLst>
                <a:cxn ang="0">
                  <a:pos x="568" y="0"/>
                </a:cxn>
                <a:cxn ang="0">
                  <a:pos x="538" y="18"/>
                </a:cxn>
                <a:cxn ang="0">
                  <a:pos x="522" y="26"/>
                </a:cxn>
                <a:cxn ang="0">
                  <a:pos x="506" y="34"/>
                </a:cxn>
                <a:cxn ang="0">
                  <a:pos x="490" y="42"/>
                </a:cxn>
                <a:cxn ang="0">
                  <a:pos x="473" y="49"/>
                </a:cxn>
                <a:cxn ang="0">
                  <a:pos x="456" y="56"/>
                </a:cxn>
                <a:cxn ang="0">
                  <a:pos x="439" y="62"/>
                </a:cxn>
                <a:cxn ang="0">
                  <a:pos x="421" y="68"/>
                </a:cxn>
                <a:cxn ang="0">
                  <a:pos x="403" y="74"/>
                </a:cxn>
                <a:cxn ang="0">
                  <a:pos x="385" y="80"/>
                </a:cxn>
                <a:cxn ang="0">
                  <a:pos x="367" y="85"/>
                </a:cxn>
                <a:cxn ang="0">
                  <a:pos x="349" y="90"/>
                </a:cxn>
                <a:cxn ang="0">
                  <a:pos x="330" y="95"/>
                </a:cxn>
                <a:cxn ang="0">
                  <a:pos x="311" y="100"/>
                </a:cxn>
                <a:cxn ang="0">
                  <a:pos x="293" y="104"/>
                </a:cxn>
                <a:cxn ang="0">
                  <a:pos x="273" y="108"/>
                </a:cxn>
                <a:cxn ang="0">
                  <a:pos x="255" y="112"/>
                </a:cxn>
                <a:cxn ang="0">
                  <a:pos x="236" y="116"/>
                </a:cxn>
                <a:cxn ang="0">
                  <a:pos x="217" y="120"/>
                </a:cxn>
                <a:cxn ang="0">
                  <a:pos x="198" y="124"/>
                </a:cxn>
                <a:cxn ang="0">
                  <a:pos x="179" y="128"/>
                </a:cxn>
                <a:cxn ang="0">
                  <a:pos x="160" y="131"/>
                </a:cxn>
                <a:cxn ang="0">
                  <a:pos x="141" y="135"/>
                </a:cxn>
                <a:cxn ang="0">
                  <a:pos x="123" y="138"/>
                </a:cxn>
                <a:cxn ang="0">
                  <a:pos x="105" y="142"/>
                </a:cxn>
                <a:cxn ang="0">
                  <a:pos x="87" y="146"/>
                </a:cxn>
                <a:cxn ang="0">
                  <a:pos x="69" y="149"/>
                </a:cxn>
                <a:cxn ang="0">
                  <a:pos x="51" y="153"/>
                </a:cxn>
                <a:cxn ang="0">
                  <a:pos x="33" y="157"/>
                </a:cxn>
                <a:cxn ang="0">
                  <a:pos x="16" y="161"/>
                </a:cxn>
                <a:cxn ang="0">
                  <a:pos x="0" y="165"/>
                </a:cxn>
              </a:cxnLst>
              <a:rect l="0" t="0" r="r" b="b"/>
              <a:pathLst>
                <a:path w="569" h="166">
                  <a:moveTo>
                    <a:pt x="568" y="0"/>
                  </a:moveTo>
                  <a:lnTo>
                    <a:pt x="538" y="18"/>
                  </a:lnTo>
                  <a:lnTo>
                    <a:pt x="522" y="26"/>
                  </a:lnTo>
                  <a:lnTo>
                    <a:pt x="506" y="34"/>
                  </a:lnTo>
                  <a:lnTo>
                    <a:pt x="490" y="42"/>
                  </a:lnTo>
                  <a:lnTo>
                    <a:pt x="473" y="49"/>
                  </a:lnTo>
                  <a:lnTo>
                    <a:pt x="456" y="56"/>
                  </a:lnTo>
                  <a:lnTo>
                    <a:pt x="439" y="62"/>
                  </a:lnTo>
                  <a:lnTo>
                    <a:pt x="421" y="68"/>
                  </a:lnTo>
                  <a:lnTo>
                    <a:pt x="403" y="74"/>
                  </a:lnTo>
                  <a:lnTo>
                    <a:pt x="385" y="80"/>
                  </a:lnTo>
                  <a:lnTo>
                    <a:pt x="367" y="85"/>
                  </a:lnTo>
                  <a:lnTo>
                    <a:pt x="349" y="90"/>
                  </a:lnTo>
                  <a:lnTo>
                    <a:pt x="330" y="95"/>
                  </a:lnTo>
                  <a:lnTo>
                    <a:pt x="311" y="100"/>
                  </a:lnTo>
                  <a:lnTo>
                    <a:pt x="293" y="104"/>
                  </a:lnTo>
                  <a:lnTo>
                    <a:pt x="273" y="108"/>
                  </a:lnTo>
                  <a:lnTo>
                    <a:pt x="255" y="112"/>
                  </a:lnTo>
                  <a:lnTo>
                    <a:pt x="236" y="116"/>
                  </a:lnTo>
                  <a:lnTo>
                    <a:pt x="217" y="120"/>
                  </a:lnTo>
                  <a:lnTo>
                    <a:pt x="198" y="124"/>
                  </a:lnTo>
                  <a:lnTo>
                    <a:pt x="179" y="128"/>
                  </a:lnTo>
                  <a:lnTo>
                    <a:pt x="160" y="131"/>
                  </a:lnTo>
                  <a:lnTo>
                    <a:pt x="141" y="135"/>
                  </a:lnTo>
                  <a:lnTo>
                    <a:pt x="123" y="138"/>
                  </a:lnTo>
                  <a:lnTo>
                    <a:pt x="105" y="142"/>
                  </a:lnTo>
                  <a:lnTo>
                    <a:pt x="87" y="146"/>
                  </a:lnTo>
                  <a:lnTo>
                    <a:pt x="69" y="149"/>
                  </a:lnTo>
                  <a:lnTo>
                    <a:pt x="51" y="153"/>
                  </a:lnTo>
                  <a:lnTo>
                    <a:pt x="33" y="157"/>
                  </a:lnTo>
                  <a:lnTo>
                    <a:pt x="16" y="161"/>
                  </a:lnTo>
                  <a:lnTo>
                    <a:pt x="0" y="16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8" name="Freeform 20"/>
            <p:cNvSpPr>
              <a:spLocks/>
            </p:cNvSpPr>
            <p:nvPr/>
          </p:nvSpPr>
          <p:spPr bwMode="auto">
            <a:xfrm>
              <a:off x="4035" y="2416"/>
              <a:ext cx="522" cy="213"/>
            </a:xfrm>
            <a:custGeom>
              <a:avLst/>
              <a:gdLst/>
              <a:ahLst/>
              <a:cxnLst>
                <a:cxn ang="0">
                  <a:pos x="521" y="0"/>
                </a:cxn>
                <a:cxn ang="0">
                  <a:pos x="491" y="22"/>
                </a:cxn>
                <a:cxn ang="0">
                  <a:pos x="477" y="33"/>
                </a:cxn>
                <a:cxn ang="0">
                  <a:pos x="462" y="43"/>
                </a:cxn>
                <a:cxn ang="0">
                  <a:pos x="447" y="52"/>
                </a:cxn>
                <a:cxn ang="0">
                  <a:pos x="431" y="61"/>
                </a:cxn>
                <a:cxn ang="0">
                  <a:pos x="416" y="70"/>
                </a:cxn>
                <a:cxn ang="0">
                  <a:pos x="401" y="78"/>
                </a:cxn>
                <a:cxn ang="0">
                  <a:pos x="385" y="86"/>
                </a:cxn>
                <a:cxn ang="0">
                  <a:pos x="369" y="93"/>
                </a:cxn>
                <a:cxn ang="0">
                  <a:pos x="353" y="100"/>
                </a:cxn>
                <a:cxn ang="0">
                  <a:pos x="337" y="107"/>
                </a:cxn>
                <a:cxn ang="0">
                  <a:pos x="321" y="114"/>
                </a:cxn>
                <a:cxn ang="0">
                  <a:pos x="305" y="120"/>
                </a:cxn>
                <a:cxn ang="0">
                  <a:pos x="288" y="126"/>
                </a:cxn>
                <a:cxn ang="0">
                  <a:pos x="271" y="131"/>
                </a:cxn>
                <a:cxn ang="0">
                  <a:pos x="255" y="137"/>
                </a:cxn>
                <a:cxn ang="0">
                  <a:pos x="238" y="142"/>
                </a:cxn>
                <a:cxn ang="0">
                  <a:pos x="221" y="147"/>
                </a:cxn>
                <a:cxn ang="0">
                  <a:pos x="205" y="152"/>
                </a:cxn>
                <a:cxn ang="0">
                  <a:pos x="188" y="157"/>
                </a:cxn>
                <a:cxn ang="0">
                  <a:pos x="171" y="162"/>
                </a:cxn>
                <a:cxn ang="0">
                  <a:pos x="154" y="167"/>
                </a:cxn>
                <a:cxn ang="0">
                  <a:pos x="137" y="172"/>
                </a:cxn>
                <a:cxn ang="0">
                  <a:pos x="120" y="176"/>
                </a:cxn>
                <a:cxn ang="0">
                  <a:pos x="103" y="181"/>
                </a:cxn>
                <a:cxn ang="0">
                  <a:pos x="85" y="186"/>
                </a:cxn>
                <a:cxn ang="0">
                  <a:pos x="68" y="191"/>
                </a:cxn>
                <a:cxn ang="0">
                  <a:pos x="51" y="196"/>
                </a:cxn>
                <a:cxn ang="0">
                  <a:pos x="34" y="201"/>
                </a:cxn>
                <a:cxn ang="0">
                  <a:pos x="17" y="206"/>
                </a:cxn>
                <a:cxn ang="0">
                  <a:pos x="0" y="212"/>
                </a:cxn>
              </a:cxnLst>
              <a:rect l="0" t="0" r="r" b="b"/>
              <a:pathLst>
                <a:path w="522" h="213">
                  <a:moveTo>
                    <a:pt x="521" y="0"/>
                  </a:moveTo>
                  <a:lnTo>
                    <a:pt x="491" y="22"/>
                  </a:lnTo>
                  <a:lnTo>
                    <a:pt x="477" y="33"/>
                  </a:lnTo>
                  <a:lnTo>
                    <a:pt x="462" y="43"/>
                  </a:lnTo>
                  <a:lnTo>
                    <a:pt x="447" y="52"/>
                  </a:lnTo>
                  <a:lnTo>
                    <a:pt x="431" y="61"/>
                  </a:lnTo>
                  <a:lnTo>
                    <a:pt x="416" y="70"/>
                  </a:lnTo>
                  <a:lnTo>
                    <a:pt x="401" y="78"/>
                  </a:lnTo>
                  <a:lnTo>
                    <a:pt x="385" y="86"/>
                  </a:lnTo>
                  <a:lnTo>
                    <a:pt x="369" y="93"/>
                  </a:lnTo>
                  <a:lnTo>
                    <a:pt x="353" y="100"/>
                  </a:lnTo>
                  <a:lnTo>
                    <a:pt x="337" y="107"/>
                  </a:lnTo>
                  <a:lnTo>
                    <a:pt x="321" y="114"/>
                  </a:lnTo>
                  <a:lnTo>
                    <a:pt x="305" y="120"/>
                  </a:lnTo>
                  <a:lnTo>
                    <a:pt x="288" y="126"/>
                  </a:lnTo>
                  <a:lnTo>
                    <a:pt x="271" y="131"/>
                  </a:lnTo>
                  <a:lnTo>
                    <a:pt x="255" y="137"/>
                  </a:lnTo>
                  <a:lnTo>
                    <a:pt x="238" y="142"/>
                  </a:lnTo>
                  <a:lnTo>
                    <a:pt x="221" y="147"/>
                  </a:lnTo>
                  <a:lnTo>
                    <a:pt x="205" y="152"/>
                  </a:lnTo>
                  <a:lnTo>
                    <a:pt x="188" y="157"/>
                  </a:lnTo>
                  <a:lnTo>
                    <a:pt x="171" y="162"/>
                  </a:lnTo>
                  <a:lnTo>
                    <a:pt x="154" y="167"/>
                  </a:lnTo>
                  <a:lnTo>
                    <a:pt x="137" y="172"/>
                  </a:lnTo>
                  <a:lnTo>
                    <a:pt x="120" y="176"/>
                  </a:lnTo>
                  <a:lnTo>
                    <a:pt x="103" y="181"/>
                  </a:lnTo>
                  <a:lnTo>
                    <a:pt x="85" y="186"/>
                  </a:lnTo>
                  <a:lnTo>
                    <a:pt x="68" y="191"/>
                  </a:lnTo>
                  <a:lnTo>
                    <a:pt x="51" y="196"/>
                  </a:lnTo>
                  <a:lnTo>
                    <a:pt x="34" y="201"/>
                  </a:lnTo>
                  <a:lnTo>
                    <a:pt x="17" y="206"/>
                  </a:lnTo>
                  <a:lnTo>
                    <a:pt x="0" y="21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29" name="Freeform 21"/>
            <p:cNvSpPr>
              <a:spLocks/>
            </p:cNvSpPr>
            <p:nvPr/>
          </p:nvSpPr>
          <p:spPr bwMode="auto">
            <a:xfrm>
              <a:off x="3988" y="2356"/>
              <a:ext cx="521" cy="249"/>
            </a:xfrm>
            <a:custGeom>
              <a:avLst/>
              <a:gdLst/>
              <a:ahLst/>
              <a:cxnLst>
                <a:cxn ang="0">
                  <a:pos x="520" y="0"/>
                </a:cxn>
                <a:cxn ang="0">
                  <a:pos x="486" y="12"/>
                </a:cxn>
                <a:cxn ang="0">
                  <a:pos x="470" y="18"/>
                </a:cxn>
                <a:cxn ang="0">
                  <a:pos x="453" y="25"/>
                </a:cxn>
                <a:cxn ang="0">
                  <a:pos x="436" y="32"/>
                </a:cxn>
                <a:cxn ang="0">
                  <a:pos x="420" y="39"/>
                </a:cxn>
                <a:cxn ang="0">
                  <a:pos x="404" y="47"/>
                </a:cxn>
                <a:cxn ang="0">
                  <a:pos x="387" y="54"/>
                </a:cxn>
                <a:cxn ang="0">
                  <a:pos x="371" y="62"/>
                </a:cxn>
                <a:cxn ang="0">
                  <a:pos x="355" y="70"/>
                </a:cxn>
                <a:cxn ang="0">
                  <a:pos x="339" y="78"/>
                </a:cxn>
                <a:cxn ang="0">
                  <a:pos x="323" y="87"/>
                </a:cxn>
                <a:cxn ang="0">
                  <a:pos x="307" y="95"/>
                </a:cxn>
                <a:cxn ang="0">
                  <a:pos x="291" y="104"/>
                </a:cxn>
                <a:cxn ang="0">
                  <a:pos x="275" y="112"/>
                </a:cxn>
                <a:cxn ang="0">
                  <a:pos x="259" y="121"/>
                </a:cxn>
                <a:cxn ang="0">
                  <a:pos x="243" y="130"/>
                </a:cxn>
                <a:cxn ang="0">
                  <a:pos x="228" y="138"/>
                </a:cxn>
                <a:cxn ang="0">
                  <a:pos x="212" y="147"/>
                </a:cxn>
                <a:cxn ang="0">
                  <a:pos x="196" y="156"/>
                </a:cxn>
                <a:cxn ang="0">
                  <a:pos x="180" y="164"/>
                </a:cxn>
                <a:cxn ang="0">
                  <a:pos x="164" y="173"/>
                </a:cxn>
                <a:cxn ang="0">
                  <a:pos x="148" y="181"/>
                </a:cxn>
                <a:cxn ang="0">
                  <a:pos x="132" y="190"/>
                </a:cxn>
                <a:cxn ang="0">
                  <a:pos x="115" y="198"/>
                </a:cxn>
                <a:cxn ang="0">
                  <a:pos x="99" y="206"/>
                </a:cxn>
                <a:cxn ang="0">
                  <a:pos x="83" y="213"/>
                </a:cxn>
                <a:cxn ang="0">
                  <a:pos x="66" y="221"/>
                </a:cxn>
                <a:cxn ang="0">
                  <a:pos x="50" y="228"/>
                </a:cxn>
                <a:cxn ang="0">
                  <a:pos x="33" y="235"/>
                </a:cxn>
                <a:cxn ang="0">
                  <a:pos x="16" y="242"/>
                </a:cxn>
                <a:cxn ang="0">
                  <a:pos x="0" y="248"/>
                </a:cxn>
              </a:cxnLst>
              <a:rect l="0" t="0" r="r" b="b"/>
              <a:pathLst>
                <a:path w="521" h="249">
                  <a:moveTo>
                    <a:pt x="520" y="0"/>
                  </a:moveTo>
                  <a:lnTo>
                    <a:pt x="486" y="12"/>
                  </a:lnTo>
                  <a:lnTo>
                    <a:pt x="470" y="18"/>
                  </a:lnTo>
                  <a:lnTo>
                    <a:pt x="453" y="25"/>
                  </a:lnTo>
                  <a:lnTo>
                    <a:pt x="436" y="32"/>
                  </a:lnTo>
                  <a:lnTo>
                    <a:pt x="420" y="39"/>
                  </a:lnTo>
                  <a:lnTo>
                    <a:pt x="404" y="47"/>
                  </a:lnTo>
                  <a:lnTo>
                    <a:pt x="387" y="54"/>
                  </a:lnTo>
                  <a:lnTo>
                    <a:pt x="371" y="62"/>
                  </a:lnTo>
                  <a:lnTo>
                    <a:pt x="355" y="70"/>
                  </a:lnTo>
                  <a:lnTo>
                    <a:pt x="339" y="78"/>
                  </a:lnTo>
                  <a:lnTo>
                    <a:pt x="323" y="87"/>
                  </a:lnTo>
                  <a:lnTo>
                    <a:pt x="307" y="95"/>
                  </a:lnTo>
                  <a:lnTo>
                    <a:pt x="291" y="104"/>
                  </a:lnTo>
                  <a:lnTo>
                    <a:pt x="275" y="112"/>
                  </a:lnTo>
                  <a:lnTo>
                    <a:pt x="259" y="121"/>
                  </a:lnTo>
                  <a:lnTo>
                    <a:pt x="243" y="130"/>
                  </a:lnTo>
                  <a:lnTo>
                    <a:pt x="228" y="138"/>
                  </a:lnTo>
                  <a:lnTo>
                    <a:pt x="212" y="147"/>
                  </a:lnTo>
                  <a:lnTo>
                    <a:pt x="196" y="156"/>
                  </a:lnTo>
                  <a:lnTo>
                    <a:pt x="180" y="164"/>
                  </a:lnTo>
                  <a:lnTo>
                    <a:pt x="164" y="173"/>
                  </a:lnTo>
                  <a:lnTo>
                    <a:pt x="148" y="181"/>
                  </a:lnTo>
                  <a:lnTo>
                    <a:pt x="132" y="190"/>
                  </a:lnTo>
                  <a:lnTo>
                    <a:pt x="115" y="198"/>
                  </a:lnTo>
                  <a:lnTo>
                    <a:pt x="99" y="206"/>
                  </a:lnTo>
                  <a:lnTo>
                    <a:pt x="83" y="213"/>
                  </a:lnTo>
                  <a:lnTo>
                    <a:pt x="66" y="221"/>
                  </a:lnTo>
                  <a:lnTo>
                    <a:pt x="50" y="228"/>
                  </a:lnTo>
                  <a:lnTo>
                    <a:pt x="33" y="235"/>
                  </a:lnTo>
                  <a:lnTo>
                    <a:pt x="16" y="242"/>
                  </a:lnTo>
                  <a:lnTo>
                    <a:pt x="0" y="24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0" name="Freeform 22"/>
            <p:cNvSpPr>
              <a:spLocks/>
            </p:cNvSpPr>
            <p:nvPr/>
          </p:nvSpPr>
          <p:spPr bwMode="auto">
            <a:xfrm>
              <a:off x="3715" y="2328"/>
              <a:ext cx="712" cy="289"/>
            </a:xfrm>
            <a:custGeom>
              <a:avLst/>
              <a:gdLst/>
              <a:ahLst/>
              <a:cxnLst>
                <a:cxn ang="0">
                  <a:pos x="711" y="5"/>
                </a:cxn>
                <a:cxn ang="0">
                  <a:pos x="688" y="0"/>
                </a:cxn>
                <a:cxn ang="0">
                  <a:pos x="676" y="0"/>
                </a:cxn>
                <a:cxn ang="0">
                  <a:pos x="664" y="0"/>
                </a:cxn>
                <a:cxn ang="0">
                  <a:pos x="652" y="1"/>
                </a:cxn>
                <a:cxn ang="0">
                  <a:pos x="640" y="2"/>
                </a:cxn>
                <a:cxn ang="0">
                  <a:pos x="628" y="5"/>
                </a:cxn>
                <a:cxn ang="0">
                  <a:pos x="615" y="8"/>
                </a:cxn>
                <a:cxn ang="0">
                  <a:pos x="603" y="11"/>
                </a:cxn>
                <a:cxn ang="0">
                  <a:pos x="591" y="16"/>
                </a:cxn>
                <a:cxn ang="0">
                  <a:pos x="578" y="20"/>
                </a:cxn>
                <a:cxn ang="0">
                  <a:pos x="565" y="26"/>
                </a:cxn>
                <a:cxn ang="0">
                  <a:pos x="553" y="31"/>
                </a:cxn>
                <a:cxn ang="0">
                  <a:pos x="540" y="37"/>
                </a:cxn>
                <a:cxn ang="0">
                  <a:pos x="527" y="43"/>
                </a:cxn>
                <a:cxn ang="0">
                  <a:pos x="515" y="50"/>
                </a:cxn>
                <a:cxn ang="0">
                  <a:pos x="502" y="57"/>
                </a:cxn>
                <a:cxn ang="0">
                  <a:pos x="490" y="64"/>
                </a:cxn>
                <a:cxn ang="0">
                  <a:pos x="477" y="71"/>
                </a:cxn>
                <a:cxn ang="0">
                  <a:pos x="465" y="78"/>
                </a:cxn>
                <a:cxn ang="0">
                  <a:pos x="453" y="86"/>
                </a:cxn>
                <a:cxn ang="0">
                  <a:pos x="441" y="93"/>
                </a:cxn>
                <a:cxn ang="0">
                  <a:pos x="429" y="101"/>
                </a:cxn>
                <a:cxn ang="0">
                  <a:pos x="417" y="108"/>
                </a:cxn>
                <a:cxn ang="0">
                  <a:pos x="406" y="115"/>
                </a:cxn>
                <a:cxn ang="0">
                  <a:pos x="394" y="122"/>
                </a:cxn>
                <a:cxn ang="0">
                  <a:pos x="383" y="129"/>
                </a:cxn>
                <a:cxn ang="0">
                  <a:pos x="372" y="136"/>
                </a:cxn>
                <a:cxn ang="0">
                  <a:pos x="362" y="142"/>
                </a:cxn>
                <a:cxn ang="0">
                  <a:pos x="351" y="148"/>
                </a:cxn>
                <a:cxn ang="0">
                  <a:pos x="341" y="153"/>
                </a:cxn>
                <a:cxn ang="0">
                  <a:pos x="332" y="158"/>
                </a:cxn>
                <a:cxn ang="0">
                  <a:pos x="311" y="168"/>
                </a:cxn>
                <a:cxn ang="0">
                  <a:pos x="301" y="173"/>
                </a:cxn>
                <a:cxn ang="0">
                  <a:pos x="291" y="178"/>
                </a:cxn>
                <a:cxn ang="0">
                  <a:pos x="281" y="183"/>
                </a:cxn>
                <a:cxn ang="0">
                  <a:pos x="271" y="188"/>
                </a:cxn>
                <a:cxn ang="0">
                  <a:pos x="261" y="193"/>
                </a:cxn>
                <a:cxn ang="0">
                  <a:pos x="251" y="198"/>
                </a:cxn>
                <a:cxn ang="0">
                  <a:pos x="241" y="203"/>
                </a:cxn>
                <a:cxn ang="0">
                  <a:pos x="231" y="208"/>
                </a:cxn>
                <a:cxn ang="0">
                  <a:pos x="221" y="213"/>
                </a:cxn>
                <a:cxn ang="0">
                  <a:pos x="211" y="218"/>
                </a:cxn>
                <a:cxn ang="0">
                  <a:pos x="201" y="222"/>
                </a:cxn>
                <a:cxn ang="0">
                  <a:pos x="191" y="227"/>
                </a:cxn>
                <a:cxn ang="0">
                  <a:pos x="181" y="232"/>
                </a:cxn>
                <a:cxn ang="0">
                  <a:pos x="171" y="236"/>
                </a:cxn>
                <a:cxn ang="0">
                  <a:pos x="160" y="240"/>
                </a:cxn>
                <a:cxn ang="0">
                  <a:pos x="150" y="244"/>
                </a:cxn>
                <a:cxn ang="0">
                  <a:pos x="140" y="248"/>
                </a:cxn>
                <a:cxn ang="0">
                  <a:pos x="129" y="252"/>
                </a:cxn>
                <a:cxn ang="0">
                  <a:pos x="119" y="256"/>
                </a:cxn>
                <a:cxn ang="0">
                  <a:pos x="109" y="260"/>
                </a:cxn>
                <a:cxn ang="0">
                  <a:pos x="98" y="264"/>
                </a:cxn>
                <a:cxn ang="0">
                  <a:pos x="87" y="267"/>
                </a:cxn>
                <a:cxn ang="0">
                  <a:pos x="77" y="270"/>
                </a:cxn>
                <a:cxn ang="0">
                  <a:pos x="66" y="273"/>
                </a:cxn>
                <a:cxn ang="0">
                  <a:pos x="55" y="276"/>
                </a:cxn>
                <a:cxn ang="0">
                  <a:pos x="45" y="279"/>
                </a:cxn>
                <a:cxn ang="0">
                  <a:pos x="33" y="282"/>
                </a:cxn>
                <a:cxn ang="0">
                  <a:pos x="23" y="284"/>
                </a:cxn>
                <a:cxn ang="0">
                  <a:pos x="11" y="286"/>
                </a:cxn>
                <a:cxn ang="0">
                  <a:pos x="0" y="288"/>
                </a:cxn>
              </a:cxnLst>
              <a:rect l="0" t="0" r="r" b="b"/>
              <a:pathLst>
                <a:path w="712" h="289">
                  <a:moveTo>
                    <a:pt x="711" y="5"/>
                  </a:moveTo>
                  <a:lnTo>
                    <a:pt x="688" y="0"/>
                  </a:lnTo>
                  <a:lnTo>
                    <a:pt x="676" y="0"/>
                  </a:lnTo>
                  <a:lnTo>
                    <a:pt x="664" y="0"/>
                  </a:lnTo>
                  <a:lnTo>
                    <a:pt x="652" y="1"/>
                  </a:lnTo>
                  <a:lnTo>
                    <a:pt x="640" y="2"/>
                  </a:lnTo>
                  <a:lnTo>
                    <a:pt x="628" y="5"/>
                  </a:lnTo>
                  <a:lnTo>
                    <a:pt x="615" y="8"/>
                  </a:lnTo>
                  <a:lnTo>
                    <a:pt x="603" y="11"/>
                  </a:lnTo>
                  <a:lnTo>
                    <a:pt x="591" y="16"/>
                  </a:lnTo>
                  <a:lnTo>
                    <a:pt x="578" y="20"/>
                  </a:lnTo>
                  <a:lnTo>
                    <a:pt x="565" y="26"/>
                  </a:lnTo>
                  <a:lnTo>
                    <a:pt x="553" y="31"/>
                  </a:lnTo>
                  <a:lnTo>
                    <a:pt x="540" y="37"/>
                  </a:lnTo>
                  <a:lnTo>
                    <a:pt x="527" y="43"/>
                  </a:lnTo>
                  <a:lnTo>
                    <a:pt x="515" y="50"/>
                  </a:lnTo>
                  <a:lnTo>
                    <a:pt x="502" y="57"/>
                  </a:lnTo>
                  <a:lnTo>
                    <a:pt x="490" y="64"/>
                  </a:lnTo>
                  <a:lnTo>
                    <a:pt x="477" y="71"/>
                  </a:lnTo>
                  <a:lnTo>
                    <a:pt x="465" y="78"/>
                  </a:lnTo>
                  <a:lnTo>
                    <a:pt x="453" y="86"/>
                  </a:lnTo>
                  <a:lnTo>
                    <a:pt x="441" y="93"/>
                  </a:lnTo>
                  <a:lnTo>
                    <a:pt x="429" y="101"/>
                  </a:lnTo>
                  <a:lnTo>
                    <a:pt x="417" y="108"/>
                  </a:lnTo>
                  <a:lnTo>
                    <a:pt x="406" y="115"/>
                  </a:lnTo>
                  <a:lnTo>
                    <a:pt x="394" y="122"/>
                  </a:lnTo>
                  <a:lnTo>
                    <a:pt x="383" y="129"/>
                  </a:lnTo>
                  <a:lnTo>
                    <a:pt x="372" y="136"/>
                  </a:lnTo>
                  <a:lnTo>
                    <a:pt x="362" y="142"/>
                  </a:lnTo>
                  <a:lnTo>
                    <a:pt x="351" y="148"/>
                  </a:lnTo>
                  <a:lnTo>
                    <a:pt x="341" y="153"/>
                  </a:lnTo>
                  <a:lnTo>
                    <a:pt x="332" y="158"/>
                  </a:lnTo>
                  <a:lnTo>
                    <a:pt x="311" y="168"/>
                  </a:lnTo>
                  <a:lnTo>
                    <a:pt x="301" y="173"/>
                  </a:lnTo>
                  <a:lnTo>
                    <a:pt x="291" y="178"/>
                  </a:lnTo>
                  <a:lnTo>
                    <a:pt x="281" y="183"/>
                  </a:lnTo>
                  <a:lnTo>
                    <a:pt x="271" y="188"/>
                  </a:lnTo>
                  <a:lnTo>
                    <a:pt x="261" y="193"/>
                  </a:lnTo>
                  <a:lnTo>
                    <a:pt x="251" y="198"/>
                  </a:lnTo>
                  <a:lnTo>
                    <a:pt x="241" y="203"/>
                  </a:lnTo>
                  <a:lnTo>
                    <a:pt x="231" y="208"/>
                  </a:lnTo>
                  <a:lnTo>
                    <a:pt x="221" y="213"/>
                  </a:lnTo>
                  <a:lnTo>
                    <a:pt x="211" y="218"/>
                  </a:lnTo>
                  <a:lnTo>
                    <a:pt x="201" y="222"/>
                  </a:lnTo>
                  <a:lnTo>
                    <a:pt x="191" y="227"/>
                  </a:lnTo>
                  <a:lnTo>
                    <a:pt x="181" y="232"/>
                  </a:lnTo>
                  <a:lnTo>
                    <a:pt x="171" y="236"/>
                  </a:lnTo>
                  <a:lnTo>
                    <a:pt x="160" y="240"/>
                  </a:lnTo>
                  <a:lnTo>
                    <a:pt x="150" y="244"/>
                  </a:lnTo>
                  <a:lnTo>
                    <a:pt x="140" y="248"/>
                  </a:lnTo>
                  <a:lnTo>
                    <a:pt x="129" y="252"/>
                  </a:lnTo>
                  <a:lnTo>
                    <a:pt x="119" y="256"/>
                  </a:lnTo>
                  <a:lnTo>
                    <a:pt x="109" y="260"/>
                  </a:lnTo>
                  <a:lnTo>
                    <a:pt x="98" y="264"/>
                  </a:lnTo>
                  <a:lnTo>
                    <a:pt x="87" y="267"/>
                  </a:lnTo>
                  <a:lnTo>
                    <a:pt x="77" y="270"/>
                  </a:lnTo>
                  <a:lnTo>
                    <a:pt x="66" y="273"/>
                  </a:lnTo>
                  <a:lnTo>
                    <a:pt x="55" y="276"/>
                  </a:lnTo>
                  <a:lnTo>
                    <a:pt x="45" y="279"/>
                  </a:lnTo>
                  <a:lnTo>
                    <a:pt x="33" y="282"/>
                  </a:lnTo>
                  <a:lnTo>
                    <a:pt x="23" y="284"/>
                  </a:lnTo>
                  <a:lnTo>
                    <a:pt x="11" y="286"/>
                  </a:lnTo>
                  <a:lnTo>
                    <a:pt x="0" y="28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1" name="Freeform 23"/>
            <p:cNvSpPr>
              <a:spLocks/>
            </p:cNvSpPr>
            <p:nvPr/>
          </p:nvSpPr>
          <p:spPr bwMode="auto">
            <a:xfrm>
              <a:off x="3774" y="2604"/>
              <a:ext cx="238" cy="15"/>
            </a:xfrm>
            <a:custGeom>
              <a:avLst/>
              <a:gdLst/>
              <a:ahLst/>
              <a:cxnLst>
                <a:cxn ang="0">
                  <a:pos x="237" y="0"/>
                </a:cxn>
                <a:cxn ang="0">
                  <a:pos x="222" y="2"/>
                </a:cxn>
                <a:cxn ang="0">
                  <a:pos x="215" y="2"/>
                </a:cxn>
                <a:cxn ang="0">
                  <a:pos x="208" y="3"/>
                </a:cxn>
                <a:cxn ang="0">
                  <a:pos x="200" y="4"/>
                </a:cxn>
                <a:cxn ang="0">
                  <a:pos x="193" y="4"/>
                </a:cxn>
                <a:cxn ang="0">
                  <a:pos x="186" y="5"/>
                </a:cxn>
                <a:cxn ang="0">
                  <a:pos x="178" y="6"/>
                </a:cxn>
                <a:cxn ang="0">
                  <a:pos x="171" y="6"/>
                </a:cxn>
                <a:cxn ang="0">
                  <a:pos x="164" y="7"/>
                </a:cxn>
                <a:cxn ang="0">
                  <a:pos x="156" y="8"/>
                </a:cxn>
                <a:cxn ang="0">
                  <a:pos x="149" y="9"/>
                </a:cxn>
                <a:cxn ang="0">
                  <a:pos x="141" y="9"/>
                </a:cxn>
                <a:cxn ang="0">
                  <a:pos x="134" y="10"/>
                </a:cxn>
                <a:cxn ang="0">
                  <a:pos x="126" y="11"/>
                </a:cxn>
                <a:cxn ang="0">
                  <a:pos x="119" y="11"/>
                </a:cxn>
                <a:cxn ang="0">
                  <a:pos x="112" y="12"/>
                </a:cxn>
                <a:cxn ang="0">
                  <a:pos x="104" y="12"/>
                </a:cxn>
                <a:cxn ang="0">
                  <a:pos x="97" y="13"/>
                </a:cxn>
                <a:cxn ang="0">
                  <a:pos x="89" y="13"/>
                </a:cxn>
                <a:cxn ang="0">
                  <a:pos x="82" y="14"/>
                </a:cxn>
                <a:cxn ang="0">
                  <a:pos x="74" y="14"/>
                </a:cxn>
                <a:cxn ang="0">
                  <a:pos x="67" y="14"/>
                </a:cxn>
                <a:cxn ang="0">
                  <a:pos x="60" y="14"/>
                </a:cxn>
                <a:cxn ang="0">
                  <a:pos x="52" y="14"/>
                </a:cxn>
                <a:cxn ang="0">
                  <a:pos x="45" y="14"/>
                </a:cxn>
                <a:cxn ang="0">
                  <a:pos x="37" y="14"/>
                </a:cxn>
                <a:cxn ang="0">
                  <a:pos x="30" y="14"/>
                </a:cxn>
                <a:cxn ang="0">
                  <a:pos x="22" y="14"/>
                </a:cxn>
                <a:cxn ang="0">
                  <a:pos x="15" y="13"/>
                </a:cxn>
                <a:cxn ang="0">
                  <a:pos x="8" y="12"/>
                </a:cxn>
                <a:cxn ang="0">
                  <a:pos x="0" y="12"/>
                </a:cxn>
              </a:cxnLst>
              <a:rect l="0" t="0" r="r" b="b"/>
              <a:pathLst>
                <a:path w="238" h="15">
                  <a:moveTo>
                    <a:pt x="237" y="0"/>
                  </a:moveTo>
                  <a:lnTo>
                    <a:pt x="222" y="2"/>
                  </a:lnTo>
                  <a:lnTo>
                    <a:pt x="215" y="2"/>
                  </a:lnTo>
                  <a:lnTo>
                    <a:pt x="208" y="3"/>
                  </a:lnTo>
                  <a:lnTo>
                    <a:pt x="200" y="4"/>
                  </a:lnTo>
                  <a:lnTo>
                    <a:pt x="193" y="4"/>
                  </a:lnTo>
                  <a:lnTo>
                    <a:pt x="186" y="5"/>
                  </a:lnTo>
                  <a:lnTo>
                    <a:pt x="178" y="6"/>
                  </a:lnTo>
                  <a:lnTo>
                    <a:pt x="171" y="6"/>
                  </a:lnTo>
                  <a:lnTo>
                    <a:pt x="164" y="7"/>
                  </a:lnTo>
                  <a:lnTo>
                    <a:pt x="156" y="8"/>
                  </a:lnTo>
                  <a:lnTo>
                    <a:pt x="149" y="9"/>
                  </a:lnTo>
                  <a:lnTo>
                    <a:pt x="141" y="9"/>
                  </a:lnTo>
                  <a:lnTo>
                    <a:pt x="134" y="10"/>
                  </a:lnTo>
                  <a:lnTo>
                    <a:pt x="126" y="11"/>
                  </a:lnTo>
                  <a:lnTo>
                    <a:pt x="119" y="11"/>
                  </a:lnTo>
                  <a:lnTo>
                    <a:pt x="112" y="12"/>
                  </a:lnTo>
                  <a:lnTo>
                    <a:pt x="104" y="12"/>
                  </a:lnTo>
                  <a:lnTo>
                    <a:pt x="97" y="13"/>
                  </a:lnTo>
                  <a:lnTo>
                    <a:pt x="89" y="13"/>
                  </a:lnTo>
                  <a:lnTo>
                    <a:pt x="82" y="14"/>
                  </a:lnTo>
                  <a:lnTo>
                    <a:pt x="74" y="14"/>
                  </a:lnTo>
                  <a:lnTo>
                    <a:pt x="67" y="14"/>
                  </a:lnTo>
                  <a:lnTo>
                    <a:pt x="60" y="14"/>
                  </a:lnTo>
                  <a:lnTo>
                    <a:pt x="52" y="14"/>
                  </a:lnTo>
                  <a:lnTo>
                    <a:pt x="45" y="14"/>
                  </a:lnTo>
                  <a:lnTo>
                    <a:pt x="37" y="14"/>
                  </a:lnTo>
                  <a:lnTo>
                    <a:pt x="30" y="14"/>
                  </a:lnTo>
                  <a:lnTo>
                    <a:pt x="22" y="14"/>
                  </a:lnTo>
                  <a:lnTo>
                    <a:pt x="15" y="13"/>
                  </a:lnTo>
                  <a:lnTo>
                    <a:pt x="8" y="12"/>
                  </a:lnTo>
                  <a:lnTo>
                    <a:pt x="0" y="1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2" name="Freeform 24"/>
            <p:cNvSpPr>
              <a:spLocks/>
            </p:cNvSpPr>
            <p:nvPr/>
          </p:nvSpPr>
          <p:spPr bwMode="auto">
            <a:xfrm>
              <a:off x="3502" y="2770"/>
              <a:ext cx="333" cy="142"/>
            </a:xfrm>
            <a:custGeom>
              <a:avLst/>
              <a:gdLst/>
              <a:ahLst/>
              <a:cxnLst>
                <a:cxn ang="0">
                  <a:pos x="0" y="0"/>
                </a:cxn>
                <a:cxn ang="0">
                  <a:pos x="19" y="0"/>
                </a:cxn>
                <a:cxn ang="0">
                  <a:pos x="28" y="1"/>
                </a:cxn>
                <a:cxn ang="0">
                  <a:pos x="39" y="2"/>
                </a:cxn>
                <a:cxn ang="0">
                  <a:pos x="49" y="4"/>
                </a:cxn>
                <a:cxn ang="0">
                  <a:pos x="60" y="6"/>
                </a:cxn>
                <a:cxn ang="0">
                  <a:pos x="72" y="8"/>
                </a:cxn>
                <a:cxn ang="0">
                  <a:pos x="83" y="10"/>
                </a:cxn>
                <a:cxn ang="0">
                  <a:pos x="94" y="13"/>
                </a:cxn>
                <a:cxn ang="0">
                  <a:pos x="106" y="16"/>
                </a:cxn>
                <a:cxn ang="0">
                  <a:pos x="118" y="20"/>
                </a:cxn>
                <a:cxn ang="0">
                  <a:pos x="130" y="24"/>
                </a:cxn>
                <a:cxn ang="0">
                  <a:pos x="142" y="28"/>
                </a:cxn>
                <a:cxn ang="0">
                  <a:pos x="154" y="32"/>
                </a:cxn>
                <a:cxn ang="0">
                  <a:pos x="166" y="36"/>
                </a:cxn>
                <a:cxn ang="0">
                  <a:pos x="178" y="41"/>
                </a:cxn>
                <a:cxn ang="0">
                  <a:pos x="190" y="46"/>
                </a:cxn>
                <a:cxn ang="0">
                  <a:pos x="202" y="51"/>
                </a:cxn>
                <a:cxn ang="0">
                  <a:pos x="213" y="56"/>
                </a:cxn>
                <a:cxn ang="0">
                  <a:pos x="225" y="62"/>
                </a:cxn>
                <a:cxn ang="0">
                  <a:pos x="236" y="68"/>
                </a:cxn>
                <a:cxn ang="0">
                  <a:pos x="247" y="74"/>
                </a:cxn>
                <a:cxn ang="0">
                  <a:pos x="257" y="80"/>
                </a:cxn>
                <a:cxn ang="0">
                  <a:pos x="267" y="86"/>
                </a:cxn>
                <a:cxn ang="0">
                  <a:pos x="277" y="92"/>
                </a:cxn>
                <a:cxn ang="0">
                  <a:pos x="286" y="99"/>
                </a:cxn>
                <a:cxn ang="0">
                  <a:pos x="295" y="106"/>
                </a:cxn>
                <a:cxn ang="0">
                  <a:pos x="304" y="112"/>
                </a:cxn>
                <a:cxn ang="0">
                  <a:pos x="312" y="120"/>
                </a:cxn>
                <a:cxn ang="0">
                  <a:pos x="319" y="126"/>
                </a:cxn>
                <a:cxn ang="0">
                  <a:pos x="325" y="134"/>
                </a:cxn>
                <a:cxn ang="0">
                  <a:pos x="332" y="141"/>
                </a:cxn>
              </a:cxnLst>
              <a:rect l="0" t="0" r="r" b="b"/>
              <a:pathLst>
                <a:path w="333" h="142">
                  <a:moveTo>
                    <a:pt x="0" y="0"/>
                  </a:moveTo>
                  <a:lnTo>
                    <a:pt x="19" y="0"/>
                  </a:lnTo>
                  <a:lnTo>
                    <a:pt x="28" y="1"/>
                  </a:lnTo>
                  <a:lnTo>
                    <a:pt x="39" y="2"/>
                  </a:lnTo>
                  <a:lnTo>
                    <a:pt x="49" y="4"/>
                  </a:lnTo>
                  <a:lnTo>
                    <a:pt x="60" y="6"/>
                  </a:lnTo>
                  <a:lnTo>
                    <a:pt x="72" y="8"/>
                  </a:lnTo>
                  <a:lnTo>
                    <a:pt x="83" y="10"/>
                  </a:lnTo>
                  <a:lnTo>
                    <a:pt x="94" y="13"/>
                  </a:lnTo>
                  <a:lnTo>
                    <a:pt x="106" y="16"/>
                  </a:lnTo>
                  <a:lnTo>
                    <a:pt x="118" y="20"/>
                  </a:lnTo>
                  <a:lnTo>
                    <a:pt x="130" y="24"/>
                  </a:lnTo>
                  <a:lnTo>
                    <a:pt x="142" y="28"/>
                  </a:lnTo>
                  <a:lnTo>
                    <a:pt x="154" y="32"/>
                  </a:lnTo>
                  <a:lnTo>
                    <a:pt x="166" y="36"/>
                  </a:lnTo>
                  <a:lnTo>
                    <a:pt x="178" y="41"/>
                  </a:lnTo>
                  <a:lnTo>
                    <a:pt x="190" y="46"/>
                  </a:lnTo>
                  <a:lnTo>
                    <a:pt x="202" y="51"/>
                  </a:lnTo>
                  <a:lnTo>
                    <a:pt x="213" y="56"/>
                  </a:lnTo>
                  <a:lnTo>
                    <a:pt x="225" y="62"/>
                  </a:lnTo>
                  <a:lnTo>
                    <a:pt x="236" y="68"/>
                  </a:lnTo>
                  <a:lnTo>
                    <a:pt x="247" y="74"/>
                  </a:lnTo>
                  <a:lnTo>
                    <a:pt x="257" y="80"/>
                  </a:lnTo>
                  <a:lnTo>
                    <a:pt x="267" y="86"/>
                  </a:lnTo>
                  <a:lnTo>
                    <a:pt x="277" y="92"/>
                  </a:lnTo>
                  <a:lnTo>
                    <a:pt x="286" y="99"/>
                  </a:lnTo>
                  <a:lnTo>
                    <a:pt x="295" y="106"/>
                  </a:lnTo>
                  <a:lnTo>
                    <a:pt x="304" y="112"/>
                  </a:lnTo>
                  <a:lnTo>
                    <a:pt x="312" y="120"/>
                  </a:lnTo>
                  <a:lnTo>
                    <a:pt x="319" y="126"/>
                  </a:lnTo>
                  <a:lnTo>
                    <a:pt x="325" y="134"/>
                  </a:lnTo>
                  <a:lnTo>
                    <a:pt x="332" y="14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3" name="Freeform 25"/>
            <p:cNvSpPr>
              <a:spLocks/>
            </p:cNvSpPr>
            <p:nvPr/>
          </p:nvSpPr>
          <p:spPr bwMode="auto">
            <a:xfrm>
              <a:off x="3538" y="2694"/>
              <a:ext cx="379" cy="147"/>
            </a:xfrm>
            <a:custGeom>
              <a:avLst/>
              <a:gdLst/>
              <a:ahLst/>
              <a:cxnLst>
                <a:cxn ang="0">
                  <a:pos x="0" y="5"/>
                </a:cxn>
                <a:cxn ang="0">
                  <a:pos x="20" y="1"/>
                </a:cxn>
                <a:cxn ang="0">
                  <a:pos x="30" y="0"/>
                </a:cxn>
                <a:cxn ang="0">
                  <a:pos x="42" y="0"/>
                </a:cxn>
                <a:cxn ang="0">
                  <a:pos x="54" y="1"/>
                </a:cxn>
                <a:cxn ang="0">
                  <a:pos x="66" y="2"/>
                </a:cxn>
                <a:cxn ang="0">
                  <a:pos x="78" y="4"/>
                </a:cxn>
                <a:cxn ang="0">
                  <a:pos x="91" y="6"/>
                </a:cxn>
                <a:cxn ang="0">
                  <a:pos x="104" y="9"/>
                </a:cxn>
                <a:cxn ang="0">
                  <a:pos x="117" y="12"/>
                </a:cxn>
                <a:cxn ang="0">
                  <a:pos x="130" y="16"/>
                </a:cxn>
                <a:cxn ang="0">
                  <a:pos x="144" y="20"/>
                </a:cxn>
                <a:cxn ang="0">
                  <a:pos x="158" y="25"/>
                </a:cxn>
                <a:cxn ang="0">
                  <a:pos x="171" y="30"/>
                </a:cxn>
                <a:cxn ang="0">
                  <a:pos x="185" y="35"/>
                </a:cxn>
                <a:cxn ang="0">
                  <a:pos x="199" y="41"/>
                </a:cxn>
                <a:cxn ang="0">
                  <a:pos x="212" y="47"/>
                </a:cxn>
                <a:cxn ang="0">
                  <a:pos x="226" y="53"/>
                </a:cxn>
                <a:cxn ang="0">
                  <a:pos x="239" y="59"/>
                </a:cxn>
                <a:cxn ang="0">
                  <a:pos x="252" y="66"/>
                </a:cxn>
                <a:cxn ang="0">
                  <a:pos x="265" y="72"/>
                </a:cxn>
                <a:cxn ang="0">
                  <a:pos x="278" y="79"/>
                </a:cxn>
                <a:cxn ang="0">
                  <a:pos x="290" y="86"/>
                </a:cxn>
                <a:cxn ang="0">
                  <a:pos x="302" y="93"/>
                </a:cxn>
                <a:cxn ang="0">
                  <a:pos x="313" y="100"/>
                </a:cxn>
                <a:cxn ang="0">
                  <a:pos x="324" y="107"/>
                </a:cxn>
                <a:cxn ang="0">
                  <a:pos x="334" y="114"/>
                </a:cxn>
                <a:cxn ang="0">
                  <a:pos x="344" y="120"/>
                </a:cxn>
                <a:cxn ang="0">
                  <a:pos x="354" y="127"/>
                </a:cxn>
                <a:cxn ang="0">
                  <a:pos x="363" y="134"/>
                </a:cxn>
                <a:cxn ang="0">
                  <a:pos x="371" y="140"/>
                </a:cxn>
                <a:cxn ang="0">
                  <a:pos x="378" y="146"/>
                </a:cxn>
              </a:cxnLst>
              <a:rect l="0" t="0" r="r" b="b"/>
              <a:pathLst>
                <a:path w="379" h="147">
                  <a:moveTo>
                    <a:pt x="0" y="5"/>
                  </a:moveTo>
                  <a:lnTo>
                    <a:pt x="20" y="1"/>
                  </a:lnTo>
                  <a:lnTo>
                    <a:pt x="30" y="0"/>
                  </a:lnTo>
                  <a:lnTo>
                    <a:pt x="42" y="0"/>
                  </a:lnTo>
                  <a:lnTo>
                    <a:pt x="54" y="1"/>
                  </a:lnTo>
                  <a:lnTo>
                    <a:pt x="66" y="2"/>
                  </a:lnTo>
                  <a:lnTo>
                    <a:pt x="78" y="4"/>
                  </a:lnTo>
                  <a:lnTo>
                    <a:pt x="91" y="6"/>
                  </a:lnTo>
                  <a:lnTo>
                    <a:pt x="104" y="9"/>
                  </a:lnTo>
                  <a:lnTo>
                    <a:pt x="117" y="12"/>
                  </a:lnTo>
                  <a:lnTo>
                    <a:pt x="130" y="16"/>
                  </a:lnTo>
                  <a:lnTo>
                    <a:pt x="144" y="20"/>
                  </a:lnTo>
                  <a:lnTo>
                    <a:pt x="158" y="25"/>
                  </a:lnTo>
                  <a:lnTo>
                    <a:pt x="171" y="30"/>
                  </a:lnTo>
                  <a:lnTo>
                    <a:pt x="185" y="35"/>
                  </a:lnTo>
                  <a:lnTo>
                    <a:pt x="199" y="41"/>
                  </a:lnTo>
                  <a:lnTo>
                    <a:pt x="212" y="47"/>
                  </a:lnTo>
                  <a:lnTo>
                    <a:pt x="226" y="53"/>
                  </a:lnTo>
                  <a:lnTo>
                    <a:pt x="239" y="59"/>
                  </a:lnTo>
                  <a:lnTo>
                    <a:pt x="252" y="66"/>
                  </a:lnTo>
                  <a:lnTo>
                    <a:pt x="265" y="72"/>
                  </a:lnTo>
                  <a:lnTo>
                    <a:pt x="278" y="79"/>
                  </a:lnTo>
                  <a:lnTo>
                    <a:pt x="290" y="86"/>
                  </a:lnTo>
                  <a:lnTo>
                    <a:pt x="302" y="93"/>
                  </a:lnTo>
                  <a:lnTo>
                    <a:pt x="313" y="100"/>
                  </a:lnTo>
                  <a:lnTo>
                    <a:pt x="324" y="107"/>
                  </a:lnTo>
                  <a:lnTo>
                    <a:pt x="334" y="114"/>
                  </a:lnTo>
                  <a:lnTo>
                    <a:pt x="344" y="120"/>
                  </a:lnTo>
                  <a:lnTo>
                    <a:pt x="354" y="127"/>
                  </a:lnTo>
                  <a:lnTo>
                    <a:pt x="363" y="134"/>
                  </a:lnTo>
                  <a:lnTo>
                    <a:pt x="371" y="140"/>
                  </a:lnTo>
                  <a:lnTo>
                    <a:pt x="378" y="14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4" name="Freeform 26"/>
            <p:cNvSpPr>
              <a:spLocks/>
            </p:cNvSpPr>
            <p:nvPr/>
          </p:nvSpPr>
          <p:spPr bwMode="auto">
            <a:xfrm>
              <a:off x="3644" y="2646"/>
              <a:ext cx="380" cy="89"/>
            </a:xfrm>
            <a:custGeom>
              <a:avLst/>
              <a:gdLst/>
              <a:ahLst/>
              <a:cxnLst>
                <a:cxn ang="0">
                  <a:pos x="0" y="5"/>
                </a:cxn>
                <a:cxn ang="0">
                  <a:pos x="23" y="1"/>
                </a:cxn>
                <a:cxn ang="0">
                  <a:pos x="34" y="0"/>
                </a:cxn>
                <a:cxn ang="0">
                  <a:pos x="46" y="0"/>
                </a:cxn>
                <a:cxn ang="0">
                  <a:pos x="58" y="0"/>
                </a:cxn>
                <a:cxn ang="0">
                  <a:pos x="69" y="1"/>
                </a:cxn>
                <a:cxn ang="0">
                  <a:pos x="81" y="2"/>
                </a:cxn>
                <a:cxn ang="0">
                  <a:pos x="93" y="4"/>
                </a:cxn>
                <a:cxn ang="0">
                  <a:pos x="105" y="6"/>
                </a:cxn>
                <a:cxn ang="0">
                  <a:pos x="117" y="8"/>
                </a:cxn>
                <a:cxn ang="0">
                  <a:pos x="130" y="10"/>
                </a:cxn>
                <a:cxn ang="0">
                  <a:pos x="142" y="14"/>
                </a:cxn>
                <a:cxn ang="0">
                  <a:pos x="154" y="17"/>
                </a:cxn>
                <a:cxn ang="0">
                  <a:pos x="166" y="20"/>
                </a:cxn>
                <a:cxn ang="0">
                  <a:pos x="178" y="24"/>
                </a:cxn>
                <a:cxn ang="0">
                  <a:pos x="190" y="28"/>
                </a:cxn>
                <a:cxn ang="0">
                  <a:pos x="203" y="32"/>
                </a:cxn>
                <a:cxn ang="0">
                  <a:pos x="215" y="36"/>
                </a:cxn>
                <a:cxn ang="0">
                  <a:pos x="227" y="40"/>
                </a:cxn>
                <a:cxn ang="0">
                  <a:pos x="239" y="44"/>
                </a:cxn>
                <a:cxn ang="0">
                  <a:pos x="251" y="49"/>
                </a:cxn>
                <a:cxn ang="0">
                  <a:pos x="263" y="53"/>
                </a:cxn>
                <a:cxn ang="0">
                  <a:pos x="275" y="57"/>
                </a:cxn>
                <a:cxn ang="0">
                  <a:pos x="287" y="61"/>
                </a:cxn>
                <a:cxn ang="0">
                  <a:pos x="299" y="65"/>
                </a:cxn>
                <a:cxn ang="0">
                  <a:pos x="311" y="69"/>
                </a:cxn>
                <a:cxn ang="0">
                  <a:pos x="322" y="73"/>
                </a:cxn>
                <a:cxn ang="0">
                  <a:pos x="334" y="76"/>
                </a:cxn>
                <a:cxn ang="0">
                  <a:pos x="346" y="80"/>
                </a:cxn>
                <a:cxn ang="0">
                  <a:pos x="357" y="83"/>
                </a:cxn>
                <a:cxn ang="0">
                  <a:pos x="368" y="85"/>
                </a:cxn>
                <a:cxn ang="0">
                  <a:pos x="379" y="88"/>
                </a:cxn>
              </a:cxnLst>
              <a:rect l="0" t="0" r="r" b="b"/>
              <a:pathLst>
                <a:path w="380" h="89">
                  <a:moveTo>
                    <a:pt x="0" y="5"/>
                  </a:moveTo>
                  <a:lnTo>
                    <a:pt x="23" y="1"/>
                  </a:lnTo>
                  <a:lnTo>
                    <a:pt x="34" y="0"/>
                  </a:lnTo>
                  <a:lnTo>
                    <a:pt x="46" y="0"/>
                  </a:lnTo>
                  <a:lnTo>
                    <a:pt x="58" y="0"/>
                  </a:lnTo>
                  <a:lnTo>
                    <a:pt x="69" y="1"/>
                  </a:lnTo>
                  <a:lnTo>
                    <a:pt x="81" y="2"/>
                  </a:lnTo>
                  <a:lnTo>
                    <a:pt x="93" y="4"/>
                  </a:lnTo>
                  <a:lnTo>
                    <a:pt x="105" y="6"/>
                  </a:lnTo>
                  <a:lnTo>
                    <a:pt x="117" y="8"/>
                  </a:lnTo>
                  <a:lnTo>
                    <a:pt x="130" y="10"/>
                  </a:lnTo>
                  <a:lnTo>
                    <a:pt x="142" y="14"/>
                  </a:lnTo>
                  <a:lnTo>
                    <a:pt x="154" y="17"/>
                  </a:lnTo>
                  <a:lnTo>
                    <a:pt x="166" y="20"/>
                  </a:lnTo>
                  <a:lnTo>
                    <a:pt x="178" y="24"/>
                  </a:lnTo>
                  <a:lnTo>
                    <a:pt x="190" y="28"/>
                  </a:lnTo>
                  <a:lnTo>
                    <a:pt x="203" y="32"/>
                  </a:lnTo>
                  <a:lnTo>
                    <a:pt x="215" y="36"/>
                  </a:lnTo>
                  <a:lnTo>
                    <a:pt x="227" y="40"/>
                  </a:lnTo>
                  <a:lnTo>
                    <a:pt x="239" y="44"/>
                  </a:lnTo>
                  <a:lnTo>
                    <a:pt x="251" y="49"/>
                  </a:lnTo>
                  <a:lnTo>
                    <a:pt x="263" y="53"/>
                  </a:lnTo>
                  <a:lnTo>
                    <a:pt x="275" y="57"/>
                  </a:lnTo>
                  <a:lnTo>
                    <a:pt x="287" y="61"/>
                  </a:lnTo>
                  <a:lnTo>
                    <a:pt x="299" y="65"/>
                  </a:lnTo>
                  <a:lnTo>
                    <a:pt x="311" y="69"/>
                  </a:lnTo>
                  <a:lnTo>
                    <a:pt x="322" y="73"/>
                  </a:lnTo>
                  <a:lnTo>
                    <a:pt x="334" y="76"/>
                  </a:lnTo>
                  <a:lnTo>
                    <a:pt x="346" y="80"/>
                  </a:lnTo>
                  <a:lnTo>
                    <a:pt x="357" y="83"/>
                  </a:lnTo>
                  <a:lnTo>
                    <a:pt x="368" y="85"/>
                  </a:lnTo>
                  <a:lnTo>
                    <a:pt x="379" y="8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5" name="Freeform 27"/>
            <p:cNvSpPr>
              <a:spLocks/>
            </p:cNvSpPr>
            <p:nvPr/>
          </p:nvSpPr>
          <p:spPr bwMode="auto">
            <a:xfrm>
              <a:off x="4256" y="1802"/>
              <a:ext cx="218" cy="296"/>
            </a:xfrm>
            <a:custGeom>
              <a:avLst/>
              <a:gdLst/>
              <a:ahLst/>
              <a:cxnLst>
                <a:cxn ang="0">
                  <a:pos x="217" y="0"/>
                </a:cxn>
                <a:cxn ang="0">
                  <a:pos x="199" y="2"/>
                </a:cxn>
                <a:cxn ang="0">
                  <a:pos x="191" y="4"/>
                </a:cxn>
                <a:cxn ang="0">
                  <a:pos x="184" y="6"/>
                </a:cxn>
                <a:cxn ang="0">
                  <a:pos x="178" y="10"/>
                </a:cxn>
                <a:cxn ang="0">
                  <a:pos x="172" y="14"/>
                </a:cxn>
                <a:cxn ang="0">
                  <a:pos x="166" y="18"/>
                </a:cxn>
                <a:cxn ang="0">
                  <a:pos x="162" y="24"/>
                </a:cxn>
                <a:cxn ang="0">
                  <a:pos x="157" y="29"/>
                </a:cxn>
                <a:cxn ang="0">
                  <a:pos x="154" y="35"/>
                </a:cxn>
                <a:cxn ang="0">
                  <a:pos x="150" y="42"/>
                </a:cxn>
                <a:cxn ang="0">
                  <a:pos x="147" y="48"/>
                </a:cxn>
                <a:cxn ang="0">
                  <a:pos x="144" y="55"/>
                </a:cxn>
                <a:cxn ang="0">
                  <a:pos x="142" y="62"/>
                </a:cxn>
                <a:cxn ang="0">
                  <a:pos x="139" y="70"/>
                </a:cxn>
                <a:cxn ang="0">
                  <a:pos x="137" y="77"/>
                </a:cxn>
                <a:cxn ang="0">
                  <a:pos x="135" y="84"/>
                </a:cxn>
                <a:cxn ang="0">
                  <a:pos x="133" y="92"/>
                </a:cxn>
                <a:cxn ang="0">
                  <a:pos x="131" y="100"/>
                </a:cxn>
                <a:cxn ang="0">
                  <a:pos x="129" y="107"/>
                </a:cxn>
                <a:cxn ang="0">
                  <a:pos x="126" y="115"/>
                </a:cxn>
                <a:cxn ang="0">
                  <a:pos x="124" y="122"/>
                </a:cxn>
                <a:cxn ang="0">
                  <a:pos x="122" y="129"/>
                </a:cxn>
                <a:cxn ang="0">
                  <a:pos x="120" y="136"/>
                </a:cxn>
                <a:cxn ang="0">
                  <a:pos x="117" y="143"/>
                </a:cxn>
                <a:cxn ang="0">
                  <a:pos x="114" y="149"/>
                </a:cxn>
                <a:cxn ang="0">
                  <a:pos x="110" y="155"/>
                </a:cxn>
                <a:cxn ang="0">
                  <a:pos x="106" y="160"/>
                </a:cxn>
                <a:cxn ang="0">
                  <a:pos x="102" y="165"/>
                </a:cxn>
                <a:cxn ang="0">
                  <a:pos x="98" y="170"/>
                </a:cxn>
                <a:cxn ang="0">
                  <a:pos x="92" y="174"/>
                </a:cxn>
                <a:cxn ang="0">
                  <a:pos x="87" y="177"/>
                </a:cxn>
                <a:cxn ang="0">
                  <a:pos x="77" y="182"/>
                </a:cxn>
                <a:cxn ang="0">
                  <a:pos x="73" y="184"/>
                </a:cxn>
                <a:cxn ang="0">
                  <a:pos x="68" y="186"/>
                </a:cxn>
                <a:cxn ang="0">
                  <a:pos x="64" y="189"/>
                </a:cxn>
                <a:cxn ang="0">
                  <a:pos x="59" y="191"/>
                </a:cxn>
                <a:cxn ang="0">
                  <a:pos x="55" y="194"/>
                </a:cxn>
                <a:cxn ang="0">
                  <a:pos x="50" y="196"/>
                </a:cxn>
                <a:cxn ang="0">
                  <a:pos x="46" y="199"/>
                </a:cxn>
                <a:cxn ang="0">
                  <a:pos x="42" y="202"/>
                </a:cxn>
                <a:cxn ang="0">
                  <a:pos x="38" y="205"/>
                </a:cxn>
                <a:cxn ang="0">
                  <a:pos x="34" y="208"/>
                </a:cxn>
                <a:cxn ang="0">
                  <a:pos x="31" y="211"/>
                </a:cxn>
                <a:cxn ang="0">
                  <a:pos x="27" y="214"/>
                </a:cxn>
                <a:cxn ang="0">
                  <a:pos x="24" y="217"/>
                </a:cxn>
                <a:cxn ang="0">
                  <a:pos x="20" y="220"/>
                </a:cxn>
                <a:cxn ang="0">
                  <a:pos x="18" y="224"/>
                </a:cxn>
                <a:cxn ang="0">
                  <a:pos x="15" y="228"/>
                </a:cxn>
                <a:cxn ang="0">
                  <a:pos x="12" y="232"/>
                </a:cxn>
                <a:cxn ang="0">
                  <a:pos x="10" y="235"/>
                </a:cxn>
                <a:cxn ang="0">
                  <a:pos x="8" y="239"/>
                </a:cxn>
                <a:cxn ang="0">
                  <a:pos x="6" y="244"/>
                </a:cxn>
                <a:cxn ang="0">
                  <a:pos x="4" y="248"/>
                </a:cxn>
                <a:cxn ang="0">
                  <a:pos x="3" y="252"/>
                </a:cxn>
                <a:cxn ang="0">
                  <a:pos x="2" y="257"/>
                </a:cxn>
                <a:cxn ang="0">
                  <a:pos x="1" y="262"/>
                </a:cxn>
                <a:cxn ang="0">
                  <a:pos x="0" y="267"/>
                </a:cxn>
                <a:cxn ang="0">
                  <a:pos x="0" y="272"/>
                </a:cxn>
                <a:cxn ang="0">
                  <a:pos x="1" y="278"/>
                </a:cxn>
                <a:cxn ang="0">
                  <a:pos x="1" y="283"/>
                </a:cxn>
                <a:cxn ang="0">
                  <a:pos x="2" y="289"/>
                </a:cxn>
                <a:cxn ang="0">
                  <a:pos x="4" y="295"/>
                </a:cxn>
              </a:cxnLst>
              <a:rect l="0" t="0" r="r" b="b"/>
              <a:pathLst>
                <a:path w="218" h="296">
                  <a:moveTo>
                    <a:pt x="217" y="0"/>
                  </a:moveTo>
                  <a:lnTo>
                    <a:pt x="199" y="2"/>
                  </a:lnTo>
                  <a:lnTo>
                    <a:pt x="191" y="4"/>
                  </a:lnTo>
                  <a:lnTo>
                    <a:pt x="184" y="6"/>
                  </a:lnTo>
                  <a:lnTo>
                    <a:pt x="178" y="10"/>
                  </a:lnTo>
                  <a:lnTo>
                    <a:pt x="172" y="14"/>
                  </a:lnTo>
                  <a:lnTo>
                    <a:pt x="166" y="18"/>
                  </a:lnTo>
                  <a:lnTo>
                    <a:pt x="162" y="24"/>
                  </a:lnTo>
                  <a:lnTo>
                    <a:pt x="157" y="29"/>
                  </a:lnTo>
                  <a:lnTo>
                    <a:pt x="154" y="35"/>
                  </a:lnTo>
                  <a:lnTo>
                    <a:pt x="150" y="42"/>
                  </a:lnTo>
                  <a:lnTo>
                    <a:pt x="147" y="48"/>
                  </a:lnTo>
                  <a:lnTo>
                    <a:pt x="144" y="55"/>
                  </a:lnTo>
                  <a:lnTo>
                    <a:pt x="142" y="62"/>
                  </a:lnTo>
                  <a:lnTo>
                    <a:pt x="139" y="70"/>
                  </a:lnTo>
                  <a:lnTo>
                    <a:pt x="137" y="77"/>
                  </a:lnTo>
                  <a:lnTo>
                    <a:pt x="135" y="84"/>
                  </a:lnTo>
                  <a:lnTo>
                    <a:pt x="133" y="92"/>
                  </a:lnTo>
                  <a:lnTo>
                    <a:pt x="131" y="100"/>
                  </a:lnTo>
                  <a:lnTo>
                    <a:pt x="129" y="107"/>
                  </a:lnTo>
                  <a:lnTo>
                    <a:pt x="126" y="115"/>
                  </a:lnTo>
                  <a:lnTo>
                    <a:pt x="124" y="122"/>
                  </a:lnTo>
                  <a:lnTo>
                    <a:pt x="122" y="129"/>
                  </a:lnTo>
                  <a:lnTo>
                    <a:pt x="120" y="136"/>
                  </a:lnTo>
                  <a:lnTo>
                    <a:pt x="117" y="143"/>
                  </a:lnTo>
                  <a:lnTo>
                    <a:pt x="114" y="149"/>
                  </a:lnTo>
                  <a:lnTo>
                    <a:pt x="110" y="155"/>
                  </a:lnTo>
                  <a:lnTo>
                    <a:pt x="106" y="160"/>
                  </a:lnTo>
                  <a:lnTo>
                    <a:pt x="102" y="165"/>
                  </a:lnTo>
                  <a:lnTo>
                    <a:pt x="98" y="170"/>
                  </a:lnTo>
                  <a:lnTo>
                    <a:pt x="92" y="174"/>
                  </a:lnTo>
                  <a:lnTo>
                    <a:pt x="87" y="177"/>
                  </a:lnTo>
                  <a:lnTo>
                    <a:pt x="77" y="182"/>
                  </a:lnTo>
                  <a:lnTo>
                    <a:pt x="73" y="184"/>
                  </a:lnTo>
                  <a:lnTo>
                    <a:pt x="68" y="186"/>
                  </a:lnTo>
                  <a:lnTo>
                    <a:pt x="64" y="189"/>
                  </a:lnTo>
                  <a:lnTo>
                    <a:pt x="59" y="191"/>
                  </a:lnTo>
                  <a:lnTo>
                    <a:pt x="55" y="194"/>
                  </a:lnTo>
                  <a:lnTo>
                    <a:pt x="50" y="196"/>
                  </a:lnTo>
                  <a:lnTo>
                    <a:pt x="46" y="199"/>
                  </a:lnTo>
                  <a:lnTo>
                    <a:pt x="42" y="202"/>
                  </a:lnTo>
                  <a:lnTo>
                    <a:pt x="38" y="205"/>
                  </a:lnTo>
                  <a:lnTo>
                    <a:pt x="34" y="208"/>
                  </a:lnTo>
                  <a:lnTo>
                    <a:pt x="31" y="211"/>
                  </a:lnTo>
                  <a:lnTo>
                    <a:pt x="27" y="214"/>
                  </a:lnTo>
                  <a:lnTo>
                    <a:pt x="24" y="217"/>
                  </a:lnTo>
                  <a:lnTo>
                    <a:pt x="20" y="220"/>
                  </a:lnTo>
                  <a:lnTo>
                    <a:pt x="18" y="224"/>
                  </a:lnTo>
                  <a:lnTo>
                    <a:pt x="15" y="228"/>
                  </a:lnTo>
                  <a:lnTo>
                    <a:pt x="12" y="232"/>
                  </a:lnTo>
                  <a:lnTo>
                    <a:pt x="10" y="235"/>
                  </a:lnTo>
                  <a:lnTo>
                    <a:pt x="8" y="239"/>
                  </a:lnTo>
                  <a:lnTo>
                    <a:pt x="6" y="244"/>
                  </a:lnTo>
                  <a:lnTo>
                    <a:pt x="4" y="248"/>
                  </a:lnTo>
                  <a:lnTo>
                    <a:pt x="3" y="252"/>
                  </a:lnTo>
                  <a:lnTo>
                    <a:pt x="2" y="257"/>
                  </a:lnTo>
                  <a:lnTo>
                    <a:pt x="1" y="262"/>
                  </a:lnTo>
                  <a:lnTo>
                    <a:pt x="0" y="267"/>
                  </a:lnTo>
                  <a:lnTo>
                    <a:pt x="0" y="272"/>
                  </a:lnTo>
                  <a:lnTo>
                    <a:pt x="1" y="278"/>
                  </a:lnTo>
                  <a:lnTo>
                    <a:pt x="1" y="283"/>
                  </a:lnTo>
                  <a:lnTo>
                    <a:pt x="2" y="289"/>
                  </a:lnTo>
                  <a:lnTo>
                    <a:pt x="4" y="29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6" name="Freeform 28"/>
            <p:cNvSpPr>
              <a:spLocks/>
            </p:cNvSpPr>
            <p:nvPr/>
          </p:nvSpPr>
          <p:spPr bwMode="auto">
            <a:xfrm>
              <a:off x="3985" y="1660"/>
              <a:ext cx="347" cy="521"/>
            </a:xfrm>
            <a:custGeom>
              <a:avLst/>
              <a:gdLst/>
              <a:ahLst/>
              <a:cxnLst>
                <a:cxn ang="0">
                  <a:pos x="335" y="26"/>
                </a:cxn>
                <a:cxn ang="0">
                  <a:pos x="322" y="46"/>
                </a:cxn>
                <a:cxn ang="0">
                  <a:pos x="306" y="63"/>
                </a:cxn>
                <a:cxn ang="0">
                  <a:pos x="287" y="76"/>
                </a:cxn>
                <a:cxn ang="0">
                  <a:pos x="268" y="86"/>
                </a:cxn>
                <a:cxn ang="0">
                  <a:pos x="247" y="95"/>
                </a:cxn>
                <a:cxn ang="0">
                  <a:pos x="225" y="102"/>
                </a:cxn>
                <a:cxn ang="0">
                  <a:pos x="202" y="108"/>
                </a:cxn>
                <a:cxn ang="0">
                  <a:pos x="180" y="113"/>
                </a:cxn>
                <a:cxn ang="0">
                  <a:pos x="158" y="120"/>
                </a:cxn>
                <a:cxn ang="0">
                  <a:pos x="137" y="127"/>
                </a:cxn>
                <a:cxn ang="0">
                  <a:pos x="118" y="136"/>
                </a:cxn>
                <a:cxn ang="0">
                  <a:pos x="100" y="147"/>
                </a:cxn>
                <a:cxn ang="0">
                  <a:pos x="84" y="161"/>
                </a:cxn>
                <a:cxn ang="0">
                  <a:pos x="71" y="179"/>
                </a:cxn>
                <a:cxn ang="0">
                  <a:pos x="62" y="201"/>
                </a:cxn>
                <a:cxn ang="0">
                  <a:pos x="57" y="214"/>
                </a:cxn>
                <a:cxn ang="0">
                  <a:pos x="53" y="226"/>
                </a:cxn>
                <a:cxn ang="0">
                  <a:pos x="48" y="240"/>
                </a:cxn>
                <a:cxn ang="0">
                  <a:pos x="43" y="257"/>
                </a:cxn>
                <a:cxn ang="0">
                  <a:pos x="37" y="275"/>
                </a:cxn>
                <a:cxn ang="0">
                  <a:pos x="31" y="294"/>
                </a:cxn>
                <a:cxn ang="0">
                  <a:pos x="25" y="313"/>
                </a:cxn>
                <a:cxn ang="0">
                  <a:pos x="19" y="333"/>
                </a:cxn>
                <a:cxn ang="0">
                  <a:pos x="13" y="352"/>
                </a:cxn>
                <a:cxn ang="0">
                  <a:pos x="9" y="370"/>
                </a:cxn>
                <a:cxn ang="0">
                  <a:pos x="5" y="388"/>
                </a:cxn>
                <a:cxn ang="0">
                  <a:pos x="2" y="403"/>
                </a:cxn>
                <a:cxn ang="0">
                  <a:pos x="0" y="416"/>
                </a:cxn>
                <a:cxn ang="0">
                  <a:pos x="0" y="427"/>
                </a:cxn>
                <a:cxn ang="0">
                  <a:pos x="1" y="434"/>
                </a:cxn>
                <a:cxn ang="0">
                  <a:pos x="6" y="440"/>
                </a:cxn>
                <a:cxn ang="0">
                  <a:pos x="11" y="444"/>
                </a:cxn>
                <a:cxn ang="0">
                  <a:pos x="17" y="449"/>
                </a:cxn>
                <a:cxn ang="0">
                  <a:pos x="25" y="454"/>
                </a:cxn>
                <a:cxn ang="0">
                  <a:pos x="34" y="459"/>
                </a:cxn>
                <a:cxn ang="0">
                  <a:pos x="43" y="465"/>
                </a:cxn>
                <a:cxn ang="0">
                  <a:pos x="53" y="470"/>
                </a:cxn>
                <a:cxn ang="0">
                  <a:pos x="63" y="476"/>
                </a:cxn>
                <a:cxn ang="0">
                  <a:pos x="74" y="482"/>
                </a:cxn>
                <a:cxn ang="0">
                  <a:pos x="84" y="488"/>
                </a:cxn>
                <a:cxn ang="0">
                  <a:pos x="95" y="494"/>
                </a:cxn>
                <a:cxn ang="0">
                  <a:pos x="104" y="500"/>
                </a:cxn>
                <a:cxn ang="0">
                  <a:pos x="113" y="506"/>
                </a:cxn>
                <a:cxn ang="0">
                  <a:pos x="121" y="510"/>
                </a:cxn>
                <a:cxn ang="0">
                  <a:pos x="127" y="515"/>
                </a:cxn>
                <a:cxn ang="0">
                  <a:pos x="133" y="520"/>
                </a:cxn>
              </a:cxnLst>
              <a:rect l="0" t="0" r="r" b="b"/>
              <a:pathLst>
                <a:path w="347" h="521">
                  <a:moveTo>
                    <a:pt x="346" y="0"/>
                  </a:moveTo>
                  <a:lnTo>
                    <a:pt x="335" y="26"/>
                  </a:lnTo>
                  <a:lnTo>
                    <a:pt x="329" y="36"/>
                  </a:lnTo>
                  <a:lnTo>
                    <a:pt x="322" y="46"/>
                  </a:lnTo>
                  <a:lnTo>
                    <a:pt x="314" y="55"/>
                  </a:lnTo>
                  <a:lnTo>
                    <a:pt x="306" y="63"/>
                  </a:lnTo>
                  <a:lnTo>
                    <a:pt x="297" y="70"/>
                  </a:lnTo>
                  <a:lnTo>
                    <a:pt x="287" y="76"/>
                  </a:lnTo>
                  <a:lnTo>
                    <a:pt x="278" y="82"/>
                  </a:lnTo>
                  <a:lnTo>
                    <a:pt x="268" y="86"/>
                  </a:lnTo>
                  <a:lnTo>
                    <a:pt x="257" y="91"/>
                  </a:lnTo>
                  <a:lnTo>
                    <a:pt x="247" y="95"/>
                  </a:lnTo>
                  <a:lnTo>
                    <a:pt x="236" y="98"/>
                  </a:lnTo>
                  <a:lnTo>
                    <a:pt x="225" y="102"/>
                  </a:lnTo>
                  <a:lnTo>
                    <a:pt x="213" y="104"/>
                  </a:lnTo>
                  <a:lnTo>
                    <a:pt x="202" y="108"/>
                  </a:lnTo>
                  <a:lnTo>
                    <a:pt x="191" y="110"/>
                  </a:lnTo>
                  <a:lnTo>
                    <a:pt x="180" y="113"/>
                  </a:lnTo>
                  <a:lnTo>
                    <a:pt x="169" y="116"/>
                  </a:lnTo>
                  <a:lnTo>
                    <a:pt x="158" y="120"/>
                  </a:lnTo>
                  <a:lnTo>
                    <a:pt x="147" y="123"/>
                  </a:lnTo>
                  <a:lnTo>
                    <a:pt x="137" y="127"/>
                  </a:lnTo>
                  <a:lnTo>
                    <a:pt x="127" y="131"/>
                  </a:lnTo>
                  <a:lnTo>
                    <a:pt x="118" y="136"/>
                  </a:lnTo>
                  <a:lnTo>
                    <a:pt x="109" y="141"/>
                  </a:lnTo>
                  <a:lnTo>
                    <a:pt x="100" y="147"/>
                  </a:lnTo>
                  <a:lnTo>
                    <a:pt x="92" y="154"/>
                  </a:lnTo>
                  <a:lnTo>
                    <a:pt x="84" y="161"/>
                  </a:lnTo>
                  <a:lnTo>
                    <a:pt x="77" y="170"/>
                  </a:lnTo>
                  <a:lnTo>
                    <a:pt x="71" y="179"/>
                  </a:lnTo>
                  <a:lnTo>
                    <a:pt x="66" y="189"/>
                  </a:lnTo>
                  <a:lnTo>
                    <a:pt x="62" y="201"/>
                  </a:lnTo>
                  <a:lnTo>
                    <a:pt x="59" y="209"/>
                  </a:lnTo>
                  <a:lnTo>
                    <a:pt x="57" y="214"/>
                  </a:lnTo>
                  <a:lnTo>
                    <a:pt x="55" y="219"/>
                  </a:lnTo>
                  <a:lnTo>
                    <a:pt x="53" y="226"/>
                  </a:lnTo>
                  <a:lnTo>
                    <a:pt x="51" y="233"/>
                  </a:lnTo>
                  <a:lnTo>
                    <a:pt x="48" y="240"/>
                  </a:lnTo>
                  <a:lnTo>
                    <a:pt x="45" y="248"/>
                  </a:lnTo>
                  <a:lnTo>
                    <a:pt x="43" y="257"/>
                  </a:lnTo>
                  <a:lnTo>
                    <a:pt x="40" y="266"/>
                  </a:lnTo>
                  <a:lnTo>
                    <a:pt x="37" y="275"/>
                  </a:lnTo>
                  <a:lnTo>
                    <a:pt x="34" y="284"/>
                  </a:lnTo>
                  <a:lnTo>
                    <a:pt x="31" y="294"/>
                  </a:lnTo>
                  <a:lnTo>
                    <a:pt x="27" y="303"/>
                  </a:lnTo>
                  <a:lnTo>
                    <a:pt x="25" y="313"/>
                  </a:lnTo>
                  <a:lnTo>
                    <a:pt x="22" y="323"/>
                  </a:lnTo>
                  <a:lnTo>
                    <a:pt x="19" y="333"/>
                  </a:lnTo>
                  <a:lnTo>
                    <a:pt x="16" y="342"/>
                  </a:lnTo>
                  <a:lnTo>
                    <a:pt x="13" y="352"/>
                  </a:lnTo>
                  <a:lnTo>
                    <a:pt x="11" y="362"/>
                  </a:lnTo>
                  <a:lnTo>
                    <a:pt x="9" y="370"/>
                  </a:lnTo>
                  <a:lnTo>
                    <a:pt x="7" y="379"/>
                  </a:lnTo>
                  <a:lnTo>
                    <a:pt x="5" y="388"/>
                  </a:lnTo>
                  <a:lnTo>
                    <a:pt x="3" y="396"/>
                  </a:lnTo>
                  <a:lnTo>
                    <a:pt x="2" y="403"/>
                  </a:lnTo>
                  <a:lnTo>
                    <a:pt x="1" y="410"/>
                  </a:lnTo>
                  <a:lnTo>
                    <a:pt x="0" y="416"/>
                  </a:lnTo>
                  <a:lnTo>
                    <a:pt x="0" y="422"/>
                  </a:lnTo>
                  <a:lnTo>
                    <a:pt x="0" y="427"/>
                  </a:lnTo>
                  <a:lnTo>
                    <a:pt x="0" y="431"/>
                  </a:lnTo>
                  <a:lnTo>
                    <a:pt x="1" y="434"/>
                  </a:lnTo>
                  <a:lnTo>
                    <a:pt x="3" y="437"/>
                  </a:lnTo>
                  <a:lnTo>
                    <a:pt x="6" y="440"/>
                  </a:lnTo>
                  <a:lnTo>
                    <a:pt x="8" y="442"/>
                  </a:lnTo>
                  <a:lnTo>
                    <a:pt x="11" y="444"/>
                  </a:lnTo>
                  <a:lnTo>
                    <a:pt x="14" y="446"/>
                  </a:lnTo>
                  <a:lnTo>
                    <a:pt x="17" y="449"/>
                  </a:lnTo>
                  <a:lnTo>
                    <a:pt x="21" y="451"/>
                  </a:lnTo>
                  <a:lnTo>
                    <a:pt x="25" y="454"/>
                  </a:lnTo>
                  <a:lnTo>
                    <a:pt x="29" y="456"/>
                  </a:lnTo>
                  <a:lnTo>
                    <a:pt x="34" y="459"/>
                  </a:lnTo>
                  <a:lnTo>
                    <a:pt x="38" y="462"/>
                  </a:lnTo>
                  <a:lnTo>
                    <a:pt x="43" y="465"/>
                  </a:lnTo>
                  <a:lnTo>
                    <a:pt x="48" y="468"/>
                  </a:lnTo>
                  <a:lnTo>
                    <a:pt x="53" y="470"/>
                  </a:lnTo>
                  <a:lnTo>
                    <a:pt x="58" y="474"/>
                  </a:lnTo>
                  <a:lnTo>
                    <a:pt x="63" y="476"/>
                  </a:lnTo>
                  <a:lnTo>
                    <a:pt x="69" y="480"/>
                  </a:lnTo>
                  <a:lnTo>
                    <a:pt x="74" y="482"/>
                  </a:lnTo>
                  <a:lnTo>
                    <a:pt x="79" y="486"/>
                  </a:lnTo>
                  <a:lnTo>
                    <a:pt x="84" y="488"/>
                  </a:lnTo>
                  <a:lnTo>
                    <a:pt x="89" y="491"/>
                  </a:lnTo>
                  <a:lnTo>
                    <a:pt x="95" y="494"/>
                  </a:lnTo>
                  <a:lnTo>
                    <a:pt x="99" y="497"/>
                  </a:lnTo>
                  <a:lnTo>
                    <a:pt x="104" y="500"/>
                  </a:lnTo>
                  <a:lnTo>
                    <a:pt x="109" y="503"/>
                  </a:lnTo>
                  <a:lnTo>
                    <a:pt x="113" y="506"/>
                  </a:lnTo>
                  <a:lnTo>
                    <a:pt x="117" y="508"/>
                  </a:lnTo>
                  <a:lnTo>
                    <a:pt x="121" y="510"/>
                  </a:lnTo>
                  <a:lnTo>
                    <a:pt x="124" y="513"/>
                  </a:lnTo>
                  <a:lnTo>
                    <a:pt x="127" y="515"/>
                  </a:lnTo>
                  <a:lnTo>
                    <a:pt x="130" y="517"/>
                  </a:lnTo>
                  <a:lnTo>
                    <a:pt x="133" y="52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7" name="Freeform 29"/>
            <p:cNvSpPr>
              <a:spLocks/>
            </p:cNvSpPr>
            <p:nvPr/>
          </p:nvSpPr>
          <p:spPr bwMode="auto">
            <a:xfrm>
              <a:off x="3088" y="1979"/>
              <a:ext cx="131" cy="96"/>
            </a:xfrm>
            <a:custGeom>
              <a:avLst/>
              <a:gdLst/>
              <a:ahLst/>
              <a:cxnLst>
                <a:cxn ang="0">
                  <a:pos x="0" y="95"/>
                </a:cxn>
                <a:cxn ang="0">
                  <a:pos x="11" y="91"/>
                </a:cxn>
                <a:cxn ang="0">
                  <a:pos x="16" y="89"/>
                </a:cxn>
                <a:cxn ang="0">
                  <a:pos x="21" y="86"/>
                </a:cxn>
                <a:cxn ang="0">
                  <a:pos x="26" y="83"/>
                </a:cxn>
                <a:cxn ang="0">
                  <a:pos x="30" y="81"/>
                </a:cxn>
                <a:cxn ang="0">
                  <a:pos x="34" y="78"/>
                </a:cxn>
                <a:cxn ang="0">
                  <a:pos x="38" y="75"/>
                </a:cxn>
                <a:cxn ang="0">
                  <a:pos x="42" y="71"/>
                </a:cxn>
                <a:cxn ang="0">
                  <a:pos x="45" y="68"/>
                </a:cxn>
                <a:cxn ang="0">
                  <a:pos x="49" y="65"/>
                </a:cxn>
                <a:cxn ang="0">
                  <a:pos x="52" y="61"/>
                </a:cxn>
                <a:cxn ang="0">
                  <a:pos x="56" y="58"/>
                </a:cxn>
                <a:cxn ang="0">
                  <a:pos x="59" y="54"/>
                </a:cxn>
                <a:cxn ang="0">
                  <a:pos x="62" y="51"/>
                </a:cxn>
                <a:cxn ang="0">
                  <a:pos x="65" y="47"/>
                </a:cxn>
                <a:cxn ang="0">
                  <a:pos x="68" y="43"/>
                </a:cxn>
                <a:cxn ang="0">
                  <a:pos x="71" y="40"/>
                </a:cxn>
                <a:cxn ang="0">
                  <a:pos x="74" y="36"/>
                </a:cxn>
                <a:cxn ang="0">
                  <a:pos x="78" y="33"/>
                </a:cxn>
                <a:cxn ang="0">
                  <a:pos x="81" y="29"/>
                </a:cxn>
                <a:cxn ang="0">
                  <a:pos x="84" y="26"/>
                </a:cxn>
                <a:cxn ang="0">
                  <a:pos x="88" y="23"/>
                </a:cxn>
                <a:cxn ang="0">
                  <a:pos x="92" y="19"/>
                </a:cxn>
                <a:cxn ang="0">
                  <a:pos x="96" y="16"/>
                </a:cxn>
                <a:cxn ang="0">
                  <a:pos x="100" y="13"/>
                </a:cxn>
                <a:cxn ang="0">
                  <a:pos x="104" y="11"/>
                </a:cxn>
                <a:cxn ang="0">
                  <a:pos x="109" y="8"/>
                </a:cxn>
                <a:cxn ang="0">
                  <a:pos x="114" y="6"/>
                </a:cxn>
                <a:cxn ang="0">
                  <a:pos x="119" y="4"/>
                </a:cxn>
                <a:cxn ang="0">
                  <a:pos x="124" y="2"/>
                </a:cxn>
                <a:cxn ang="0">
                  <a:pos x="130" y="0"/>
                </a:cxn>
              </a:cxnLst>
              <a:rect l="0" t="0" r="r" b="b"/>
              <a:pathLst>
                <a:path w="131" h="96">
                  <a:moveTo>
                    <a:pt x="0" y="95"/>
                  </a:moveTo>
                  <a:lnTo>
                    <a:pt x="11" y="91"/>
                  </a:lnTo>
                  <a:lnTo>
                    <a:pt x="16" y="89"/>
                  </a:lnTo>
                  <a:lnTo>
                    <a:pt x="21" y="86"/>
                  </a:lnTo>
                  <a:lnTo>
                    <a:pt x="26" y="83"/>
                  </a:lnTo>
                  <a:lnTo>
                    <a:pt x="30" y="81"/>
                  </a:lnTo>
                  <a:lnTo>
                    <a:pt x="34" y="78"/>
                  </a:lnTo>
                  <a:lnTo>
                    <a:pt x="38" y="75"/>
                  </a:lnTo>
                  <a:lnTo>
                    <a:pt x="42" y="71"/>
                  </a:lnTo>
                  <a:lnTo>
                    <a:pt x="45" y="68"/>
                  </a:lnTo>
                  <a:lnTo>
                    <a:pt x="49" y="65"/>
                  </a:lnTo>
                  <a:lnTo>
                    <a:pt x="52" y="61"/>
                  </a:lnTo>
                  <a:lnTo>
                    <a:pt x="56" y="58"/>
                  </a:lnTo>
                  <a:lnTo>
                    <a:pt x="59" y="54"/>
                  </a:lnTo>
                  <a:lnTo>
                    <a:pt x="62" y="51"/>
                  </a:lnTo>
                  <a:lnTo>
                    <a:pt x="65" y="47"/>
                  </a:lnTo>
                  <a:lnTo>
                    <a:pt x="68" y="43"/>
                  </a:lnTo>
                  <a:lnTo>
                    <a:pt x="71" y="40"/>
                  </a:lnTo>
                  <a:lnTo>
                    <a:pt x="74" y="36"/>
                  </a:lnTo>
                  <a:lnTo>
                    <a:pt x="78" y="33"/>
                  </a:lnTo>
                  <a:lnTo>
                    <a:pt x="81" y="29"/>
                  </a:lnTo>
                  <a:lnTo>
                    <a:pt x="84" y="26"/>
                  </a:lnTo>
                  <a:lnTo>
                    <a:pt x="88" y="23"/>
                  </a:lnTo>
                  <a:lnTo>
                    <a:pt x="92" y="19"/>
                  </a:lnTo>
                  <a:lnTo>
                    <a:pt x="96" y="16"/>
                  </a:lnTo>
                  <a:lnTo>
                    <a:pt x="100" y="13"/>
                  </a:lnTo>
                  <a:lnTo>
                    <a:pt x="104" y="11"/>
                  </a:lnTo>
                  <a:lnTo>
                    <a:pt x="109" y="8"/>
                  </a:lnTo>
                  <a:lnTo>
                    <a:pt x="114" y="6"/>
                  </a:lnTo>
                  <a:lnTo>
                    <a:pt x="119" y="4"/>
                  </a:lnTo>
                  <a:lnTo>
                    <a:pt x="124" y="2"/>
                  </a:lnTo>
                  <a:lnTo>
                    <a:pt x="130"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8" name="Freeform 30"/>
            <p:cNvSpPr>
              <a:spLocks/>
            </p:cNvSpPr>
            <p:nvPr/>
          </p:nvSpPr>
          <p:spPr bwMode="auto">
            <a:xfrm>
              <a:off x="2378" y="2050"/>
              <a:ext cx="1043" cy="496"/>
            </a:xfrm>
            <a:custGeom>
              <a:avLst/>
              <a:gdLst/>
              <a:ahLst/>
              <a:cxnLst>
                <a:cxn ang="0">
                  <a:pos x="1027" y="30"/>
                </a:cxn>
                <a:cxn ang="0">
                  <a:pos x="1038" y="57"/>
                </a:cxn>
                <a:cxn ang="0">
                  <a:pos x="1042" y="79"/>
                </a:cxn>
                <a:cxn ang="0">
                  <a:pos x="1038" y="98"/>
                </a:cxn>
                <a:cxn ang="0">
                  <a:pos x="1028" y="114"/>
                </a:cxn>
                <a:cxn ang="0">
                  <a:pos x="1013" y="126"/>
                </a:cxn>
                <a:cxn ang="0">
                  <a:pos x="993" y="137"/>
                </a:cxn>
                <a:cxn ang="0">
                  <a:pos x="970" y="146"/>
                </a:cxn>
                <a:cxn ang="0">
                  <a:pos x="944" y="154"/>
                </a:cxn>
                <a:cxn ang="0">
                  <a:pos x="918" y="161"/>
                </a:cxn>
                <a:cxn ang="0">
                  <a:pos x="890" y="168"/>
                </a:cxn>
                <a:cxn ang="0">
                  <a:pos x="864" y="174"/>
                </a:cxn>
                <a:cxn ang="0">
                  <a:pos x="838" y="182"/>
                </a:cxn>
                <a:cxn ang="0">
                  <a:pos x="815" y="190"/>
                </a:cxn>
                <a:cxn ang="0">
                  <a:pos x="796" y="200"/>
                </a:cxn>
                <a:cxn ang="0">
                  <a:pos x="781" y="212"/>
                </a:cxn>
                <a:cxn ang="0">
                  <a:pos x="767" y="226"/>
                </a:cxn>
                <a:cxn ang="0">
                  <a:pos x="758" y="236"/>
                </a:cxn>
                <a:cxn ang="0">
                  <a:pos x="750" y="245"/>
                </a:cxn>
                <a:cxn ang="0">
                  <a:pos x="741" y="253"/>
                </a:cxn>
                <a:cxn ang="0">
                  <a:pos x="732" y="262"/>
                </a:cxn>
                <a:cxn ang="0">
                  <a:pos x="724" y="269"/>
                </a:cxn>
                <a:cxn ang="0">
                  <a:pos x="715" y="276"/>
                </a:cxn>
                <a:cxn ang="0">
                  <a:pos x="706" y="283"/>
                </a:cxn>
                <a:cxn ang="0">
                  <a:pos x="696" y="290"/>
                </a:cxn>
                <a:cxn ang="0">
                  <a:pos x="686" y="295"/>
                </a:cxn>
                <a:cxn ang="0">
                  <a:pos x="675" y="300"/>
                </a:cxn>
                <a:cxn ang="0">
                  <a:pos x="664" y="306"/>
                </a:cxn>
                <a:cxn ang="0">
                  <a:pos x="651" y="310"/>
                </a:cxn>
                <a:cxn ang="0">
                  <a:pos x="638" y="314"/>
                </a:cxn>
                <a:cxn ang="0">
                  <a:pos x="623" y="317"/>
                </a:cxn>
                <a:cxn ang="0">
                  <a:pos x="602" y="320"/>
                </a:cxn>
                <a:cxn ang="0">
                  <a:pos x="588" y="322"/>
                </a:cxn>
                <a:cxn ang="0">
                  <a:pos x="576" y="324"/>
                </a:cxn>
                <a:cxn ang="0">
                  <a:pos x="563" y="326"/>
                </a:cxn>
                <a:cxn ang="0">
                  <a:pos x="551" y="327"/>
                </a:cxn>
                <a:cxn ang="0">
                  <a:pos x="539" y="329"/>
                </a:cxn>
                <a:cxn ang="0">
                  <a:pos x="528" y="331"/>
                </a:cxn>
                <a:cxn ang="0">
                  <a:pos x="516" y="333"/>
                </a:cxn>
                <a:cxn ang="0">
                  <a:pos x="505" y="336"/>
                </a:cxn>
                <a:cxn ang="0">
                  <a:pos x="494" y="340"/>
                </a:cxn>
                <a:cxn ang="0">
                  <a:pos x="483" y="344"/>
                </a:cxn>
                <a:cxn ang="0">
                  <a:pos x="472" y="348"/>
                </a:cxn>
                <a:cxn ang="0">
                  <a:pos x="460" y="354"/>
                </a:cxn>
                <a:cxn ang="0">
                  <a:pos x="449" y="360"/>
                </a:cxn>
                <a:cxn ang="0">
                  <a:pos x="438" y="368"/>
                </a:cxn>
                <a:cxn ang="0">
                  <a:pos x="426" y="377"/>
                </a:cxn>
                <a:cxn ang="0">
                  <a:pos x="389" y="402"/>
                </a:cxn>
                <a:cxn ang="0">
                  <a:pos x="364" y="414"/>
                </a:cxn>
                <a:cxn ang="0">
                  <a:pos x="338" y="424"/>
                </a:cxn>
                <a:cxn ang="0">
                  <a:pos x="312" y="432"/>
                </a:cxn>
                <a:cxn ang="0">
                  <a:pos x="285" y="437"/>
                </a:cxn>
                <a:cxn ang="0">
                  <a:pos x="258" y="441"/>
                </a:cxn>
                <a:cxn ang="0">
                  <a:pos x="231" y="444"/>
                </a:cxn>
                <a:cxn ang="0">
                  <a:pos x="204" y="447"/>
                </a:cxn>
                <a:cxn ang="0">
                  <a:pos x="176" y="450"/>
                </a:cxn>
                <a:cxn ang="0">
                  <a:pos x="149" y="452"/>
                </a:cxn>
                <a:cxn ang="0">
                  <a:pos x="122" y="456"/>
                </a:cxn>
                <a:cxn ang="0">
                  <a:pos x="94" y="461"/>
                </a:cxn>
                <a:cxn ang="0">
                  <a:pos x="67" y="468"/>
                </a:cxn>
                <a:cxn ang="0">
                  <a:pos x="40" y="477"/>
                </a:cxn>
                <a:cxn ang="0">
                  <a:pos x="13" y="488"/>
                </a:cxn>
              </a:cxnLst>
              <a:rect l="0" t="0" r="r" b="b"/>
              <a:pathLst>
                <a:path w="1043" h="496">
                  <a:moveTo>
                    <a:pt x="1006" y="0"/>
                  </a:moveTo>
                  <a:lnTo>
                    <a:pt x="1027" y="30"/>
                  </a:lnTo>
                  <a:lnTo>
                    <a:pt x="1034" y="44"/>
                  </a:lnTo>
                  <a:lnTo>
                    <a:pt x="1038" y="57"/>
                  </a:lnTo>
                  <a:lnTo>
                    <a:pt x="1041" y="68"/>
                  </a:lnTo>
                  <a:lnTo>
                    <a:pt x="1042" y="79"/>
                  </a:lnTo>
                  <a:lnTo>
                    <a:pt x="1041" y="89"/>
                  </a:lnTo>
                  <a:lnTo>
                    <a:pt x="1038" y="98"/>
                  </a:lnTo>
                  <a:lnTo>
                    <a:pt x="1034" y="106"/>
                  </a:lnTo>
                  <a:lnTo>
                    <a:pt x="1028" y="114"/>
                  </a:lnTo>
                  <a:lnTo>
                    <a:pt x="1021" y="120"/>
                  </a:lnTo>
                  <a:lnTo>
                    <a:pt x="1013" y="126"/>
                  </a:lnTo>
                  <a:lnTo>
                    <a:pt x="1004" y="132"/>
                  </a:lnTo>
                  <a:lnTo>
                    <a:pt x="993" y="137"/>
                  </a:lnTo>
                  <a:lnTo>
                    <a:pt x="982" y="142"/>
                  </a:lnTo>
                  <a:lnTo>
                    <a:pt x="970" y="146"/>
                  </a:lnTo>
                  <a:lnTo>
                    <a:pt x="958" y="150"/>
                  </a:lnTo>
                  <a:lnTo>
                    <a:pt x="944" y="154"/>
                  </a:lnTo>
                  <a:lnTo>
                    <a:pt x="931" y="158"/>
                  </a:lnTo>
                  <a:lnTo>
                    <a:pt x="918" y="161"/>
                  </a:lnTo>
                  <a:lnTo>
                    <a:pt x="904" y="164"/>
                  </a:lnTo>
                  <a:lnTo>
                    <a:pt x="890" y="168"/>
                  </a:lnTo>
                  <a:lnTo>
                    <a:pt x="877" y="171"/>
                  </a:lnTo>
                  <a:lnTo>
                    <a:pt x="864" y="174"/>
                  </a:lnTo>
                  <a:lnTo>
                    <a:pt x="850" y="178"/>
                  </a:lnTo>
                  <a:lnTo>
                    <a:pt x="838" y="182"/>
                  </a:lnTo>
                  <a:lnTo>
                    <a:pt x="826" y="186"/>
                  </a:lnTo>
                  <a:lnTo>
                    <a:pt x="815" y="190"/>
                  </a:lnTo>
                  <a:lnTo>
                    <a:pt x="805" y="195"/>
                  </a:lnTo>
                  <a:lnTo>
                    <a:pt x="796" y="200"/>
                  </a:lnTo>
                  <a:lnTo>
                    <a:pt x="788" y="206"/>
                  </a:lnTo>
                  <a:lnTo>
                    <a:pt x="781" y="212"/>
                  </a:lnTo>
                  <a:lnTo>
                    <a:pt x="772" y="222"/>
                  </a:lnTo>
                  <a:lnTo>
                    <a:pt x="767" y="226"/>
                  </a:lnTo>
                  <a:lnTo>
                    <a:pt x="763" y="231"/>
                  </a:lnTo>
                  <a:lnTo>
                    <a:pt x="758" y="236"/>
                  </a:lnTo>
                  <a:lnTo>
                    <a:pt x="754" y="240"/>
                  </a:lnTo>
                  <a:lnTo>
                    <a:pt x="750" y="245"/>
                  </a:lnTo>
                  <a:lnTo>
                    <a:pt x="746" y="249"/>
                  </a:lnTo>
                  <a:lnTo>
                    <a:pt x="741" y="253"/>
                  </a:lnTo>
                  <a:lnTo>
                    <a:pt x="737" y="258"/>
                  </a:lnTo>
                  <a:lnTo>
                    <a:pt x="732" y="262"/>
                  </a:lnTo>
                  <a:lnTo>
                    <a:pt x="728" y="265"/>
                  </a:lnTo>
                  <a:lnTo>
                    <a:pt x="724" y="269"/>
                  </a:lnTo>
                  <a:lnTo>
                    <a:pt x="720" y="273"/>
                  </a:lnTo>
                  <a:lnTo>
                    <a:pt x="715" y="276"/>
                  </a:lnTo>
                  <a:lnTo>
                    <a:pt x="710" y="280"/>
                  </a:lnTo>
                  <a:lnTo>
                    <a:pt x="706" y="283"/>
                  </a:lnTo>
                  <a:lnTo>
                    <a:pt x="701" y="286"/>
                  </a:lnTo>
                  <a:lnTo>
                    <a:pt x="696" y="290"/>
                  </a:lnTo>
                  <a:lnTo>
                    <a:pt x="691" y="292"/>
                  </a:lnTo>
                  <a:lnTo>
                    <a:pt x="686" y="295"/>
                  </a:lnTo>
                  <a:lnTo>
                    <a:pt x="681" y="298"/>
                  </a:lnTo>
                  <a:lnTo>
                    <a:pt x="675" y="300"/>
                  </a:lnTo>
                  <a:lnTo>
                    <a:pt x="670" y="303"/>
                  </a:lnTo>
                  <a:lnTo>
                    <a:pt x="664" y="306"/>
                  </a:lnTo>
                  <a:lnTo>
                    <a:pt x="657" y="308"/>
                  </a:lnTo>
                  <a:lnTo>
                    <a:pt x="651" y="310"/>
                  </a:lnTo>
                  <a:lnTo>
                    <a:pt x="644" y="312"/>
                  </a:lnTo>
                  <a:lnTo>
                    <a:pt x="638" y="314"/>
                  </a:lnTo>
                  <a:lnTo>
                    <a:pt x="630" y="315"/>
                  </a:lnTo>
                  <a:lnTo>
                    <a:pt x="623" y="317"/>
                  </a:lnTo>
                  <a:lnTo>
                    <a:pt x="616" y="318"/>
                  </a:lnTo>
                  <a:lnTo>
                    <a:pt x="602" y="320"/>
                  </a:lnTo>
                  <a:lnTo>
                    <a:pt x="595" y="321"/>
                  </a:lnTo>
                  <a:lnTo>
                    <a:pt x="588" y="322"/>
                  </a:lnTo>
                  <a:lnTo>
                    <a:pt x="582" y="323"/>
                  </a:lnTo>
                  <a:lnTo>
                    <a:pt x="576" y="324"/>
                  </a:lnTo>
                  <a:lnTo>
                    <a:pt x="569" y="325"/>
                  </a:lnTo>
                  <a:lnTo>
                    <a:pt x="563" y="326"/>
                  </a:lnTo>
                  <a:lnTo>
                    <a:pt x="557" y="326"/>
                  </a:lnTo>
                  <a:lnTo>
                    <a:pt x="551" y="327"/>
                  </a:lnTo>
                  <a:lnTo>
                    <a:pt x="545" y="328"/>
                  </a:lnTo>
                  <a:lnTo>
                    <a:pt x="539" y="329"/>
                  </a:lnTo>
                  <a:lnTo>
                    <a:pt x="533" y="330"/>
                  </a:lnTo>
                  <a:lnTo>
                    <a:pt x="528" y="331"/>
                  </a:lnTo>
                  <a:lnTo>
                    <a:pt x="522" y="332"/>
                  </a:lnTo>
                  <a:lnTo>
                    <a:pt x="516" y="333"/>
                  </a:lnTo>
                  <a:lnTo>
                    <a:pt x="511" y="335"/>
                  </a:lnTo>
                  <a:lnTo>
                    <a:pt x="505" y="336"/>
                  </a:lnTo>
                  <a:lnTo>
                    <a:pt x="500" y="338"/>
                  </a:lnTo>
                  <a:lnTo>
                    <a:pt x="494" y="340"/>
                  </a:lnTo>
                  <a:lnTo>
                    <a:pt x="488" y="341"/>
                  </a:lnTo>
                  <a:lnTo>
                    <a:pt x="483" y="344"/>
                  </a:lnTo>
                  <a:lnTo>
                    <a:pt x="477" y="346"/>
                  </a:lnTo>
                  <a:lnTo>
                    <a:pt x="472" y="348"/>
                  </a:lnTo>
                  <a:lnTo>
                    <a:pt x="466" y="351"/>
                  </a:lnTo>
                  <a:lnTo>
                    <a:pt x="460" y="354"/>
                  </a:lnTo>
                  <a:lnTo>
                    <a:pt x="455" y="357"/>
                  </a:lnTo>
                  <a:lnTo>
                    <a:pt x="449" y="360"/>
                  </a:lnTo>
                  <a:lnTo>
                    <a:pt x="443" y="364"/>
                  </a:lnTo>
                  <a:lnTo>
                    <a:pt x="438" y="368"/>
                  </a:lnTo>
                  <a:lnTo>
                    <a:pt x="432" y="372"/>
                  </a:lnTo>
                  <a:lnTo>
                    <a:pt x="426" y="377"/>
                  </a:lnTo>
                  <a:lnTo>
                    <a:pt x="401" y="394"/>
                  </a:lnTo>
                  <a:lnTo>
                    <a:pt x="389" y="402"/>
                  </a:lnTo>
                  <a:lnTo>
                    <a:pt x="376" y="409"/>
                  </a:lnTo>
                  <a:lnTo>
                    <a:pt x="364" y="414"/>
                  </a:lnTo>
                  <a:lnTo>
                    <a:pt x="351" y="420"/>
                  </a:lnTo>
                  <a:lnTo>
                    <a:pt x="338" y="424"/>
                  </a:lnTo>
                  <a:lnTo>
                    <a:pt x="325" y="428"/>
                  </a:lnTo>
                  <a:lnTo>
                    <a:pt x="312" y="432"/>
                  </a:lnTo>
                  <a:lnTo>
                    <a:pt x="298" y="435"/>
                  </a:lnTo>
                  <a:lnTo>
                    <a:pt x="285" y="437"/>
                  </a:lnTo>
                  <a:lnTo>
                    <a:pt x="272" y="439"/>
                  </a:lnTo>
                  <a:lnTo>
                    <a:pt x="258" y="441"/>
                  </a:lnTo>
                  <a:lnTo>
                    <a:pt x="245" y="443"/>
                  </a:lnTo>
                  <a:lnTo>
                    <a:pt x="231" y="444"/>
                  </a:lnTo>
                  <a:lnTo>
                    <a:pt x="218" y="446"/>
                  </a:lnTo>
                  <a:lnTo>
                    <a:pt x="204" y="447"/>
                  </a:lnTo>
                  <a:lnTo>
                    <a:pt x="190" y="448"/>
                  </a:lnTo>
                  <a:lnTo>
                    <a:pt x="176" y="450"/>
                  </a:lnTo>
                  <a:lnTo>
                    <a:pt x="163" y="451"/>
                  </a:lnTo>
                  <a:lnTo>
                    <a:pt x="149" y="452"/>
                  </a:lnTo>
                  <a:lnTo>
                    <a:pt x="135" y="454"/>
                  </a:lnTo>
                  <a:lnTo>
                    <a:pt x="122" y="456"/>
                  </a:lnTo>
                  <a:lnTo>
                    <a:pt x="108" y="458"/>
                  </a:lnTo>
                  <a:lnTo>
                    <a:pt x="94" y="461"/>
                  </a:lnTo>
                  <a:lnTo>
                    <a:pt x="80" y="464"/>
                  </a:lnTo>
                  <a:lnTo>
                    <a:pt x="67" y="468"/>
                  </a:lnTo>
                  <a:lnTo>
                    <a:pt x="53" y="472"/>
                  </a:lnTo>
                  <a:lnTo>
                    <a:pt x="40" y="477"/>
                  </a:lnTo>
                  <a:lnTo>
                    <a:pt x="26" y="482"/>
                  </a:lnTo>
                  <a:lnTo>
                    <a:pt x="13" y="488"/>
                  </a:lnTo>
                  <a:lnTo>
                    <a:pt x="0" y="49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39" name="Freeform 31"/>
            <p:cNvSpPr>
              <a:spLocks/>
            </p:cNvSpPr>
            <p:nvPr/>
          </p:nvSpPr>
          <p:spPr bwMode="auto">
            <a:xfrm>
              <a:off x="2307" y="858"/>
              <a:ext cx="273" cy="768"/>
            </a:xfrm>
            <a:custGeom>
              <a:avLst/>
              <a:gdLst/>
              <a:ahLst/>
              <a:cxnLst>
                <a:cxn ang="0">
                  <a:pos x="6" y="15"/>
                </a:cxn>
                <a:cxn ang="0">
                  <a:pos x="11" y="32"/>
                </a:cxn>
                <a:cxn ang="0">
                  <a:pos x="15" y="52"/>
                </a:cxn>
                <a:cxn ang="0">
                  <a:pos x="20" y="72"/>
                </a:cxn>
                <a:cxn ang="0">
                  <a:pos x="25" y="94"/>
                </a:cxn>
                <a:cxn ang="0">
                  <a:pos x="31" y="115"/>
                </a:cxn>
                <a:cxn ang="0">
                  <a:pos x="37" y="135"/>
                </a:cxn>
                <a:cxn ang="0">
                  <a:pos x="44" y="153"/>
                </a:cxn>
                <a:cxn ang="0">
                  <a:pos x="53" y="169"/>
                </a:cxn>
                <a:cxn ang="0">
                  <a:pos x="63" y="182"/>
                </a:cxn>
                <a:cxn ang="0">
                  <a:pos x="81" y="196"/>
                </a:cxn>
                <a:cxn ang="0">
                  <a:pos x="96" y="203"/>
                </a:cxn>
                <a:cxn ang="0">
                  <a:pos x="109" y="208"/>
                </a:cxn>
                <a:cxn ang="0">
                  <a:pos x="121" y="212"/>
                </a:cxn>
                <a:cxn ang="0">
                  <a:pos x="132" y="216"/>
                </a:cxn>
                <a:cxn ang="0">
                  <a:pos x="141" y="220"/>
                </a:cxn>
                <a:cxn ang="0">
                  <a:pos x="149" y="226"/>
                </a:cxn>
                <a:cxn ang="0">
                  <a:pos x="155" y="234"/>
                </a:cxn>
                <a:cxn ang="0">
                  <a:pos x="160" y="246"/>
                </a:cxn>
                <a:cxn ang="0">
                  <a:pos x="163" y="262"/>
                </a:cxn>
                <a:cxn ang="0">
                  <a:pos x="166" y="284"/>
                </a:cxn>
                <a:cxn ang="0">
                  <a:pos x="167" y="314"/>
                </a:cxn>
                <a:cxn ang="0">
                  <a:pos x="167" y="334"/>
                </a:cxn>
                <a:cxn ang="0">
                  <a:pos x="167" y="351"/>
                </a:cxn>
                <a:cxn ang="0">
                  <a:pos x="167" y="367"/>
                </a:cxn>
                <a:cxn ang="0">
                  <a:pos x="168" y="381"/>
                </a:cxn>
                <a:cxn ang="0">
                  <a:pos x="170" y="395"/>
                </a:cxn>
                <a:cxn ang="0">
                  <a:pos x="175" y="409"/>
                </a:cxn>
                <a:cxn ang="0">
                  <a:pos x="182" y="423"/>
                </a:cxn>
                <a:cxn ang="0">
                  <a:pos x="193" y="438"/>
                </a:cxn>
                <a:cxn ang="0">
                  <a:pos x="207" y="454"/>
                </a:cxn>
                <a:cxn ang="0">
                  <a:pos x="224" y="470"/>
                </a:cxn>
                <a:cxn ang="0">
                  <a:pos x="234" y="476"/>
                </a:cxn>
                <a:cxn ang="0">
                  <a:pos x="243" y="480"/>
                </a:cxn>
                <a:cxn ang="0">
                  <a:pos x="251" y="482"/>
                </a:cxn>
                <a:cxn ang="0">
                  <a:pos x="257" y="483"/>
                </a:cxn>
                <a:cxn ang="0">
                  <a:pos x="262" y="485"/>
                </a:cxn>
                <a:cxn ang="0">
                  <a:pos x="267" y="488"/>
                </a:cxn>
                <a:cxn ang="0">
                  <a:pos x="270" y="494"/>
                </a:cxn>
                <a:cxn ang="0">
                  <a:pos x="271" y="504"/>
                </a:cxn>
                <a:cxn ang="0">
                  <a:pos x="272" y="518"/>
                </a:cxn>
                <a:cxn ang="0">
                  <a:pos x="271" y="546"/>
                </a:cxn>
                <a:cxn ang="0">
                  <a:pos x="267" y="568"/>
                </a:cxn>
                <a:cxn ang="0">
                  <a:pos x="262" y="589"/>
                </a:cxn>
                <a:cxn ang="0">
                  <a:pos x="255" y="610"/>
                </a:cxn>
                <a:cxn ang="0">
                  <a:pos x="249" y="631"/>
                </a:cxn>
                <a:cxn ang="0">
                  <a:pos x="242" y="652"/>
                </a:cxn>
                <a:cxn ang="0">
                  <a:pos x="237" y="673"/>
                </a:cxn>
                <a:cxn ang="0">
                  <a:pos x="233" y="695"/>
                </a:cxn>
                <a:cxn ang="0">
                  <a:pos x="231" y="718"/>
                </a:cxn>
                <a:cxn ang="0">
                  <a:pos x="232" y="742"/>
                </a:cxn>
                <a:cxn ang="0">
                  <a:pos x="237" y="767"/>
                </a:cxn>
              </a:cxnLst>
              <a:rect l="0" t="0" r="r" b="b"/>
              <a:pathLst>
                <a:path w="273" h="768">
                  <a:moveTo>
                    <a:pt x="0" y="0"/>
                  </a:moveTo>
                  <a:lnTo>
                    <a:pt x="4" y="10"/>
                  </a:lnTo>
                  <a:lnTo>
                    <a:pt x="6" y="15"/>
                  </a:lnTo>
                  <a:lnTo>
                    <a:pt x="7" y="20"/>
                  </a:lnTo>
                  <a:lnTo>
                    <a:pt x="9" y="26"/>
                  </a:lnTo>
                  <a:lnTo>
                    <a:pt x="11" y="32"/>
                  </a:lnTo>
                  <a:lnTo>
                    <a:pt x="12" y="39"/>
                  </a:lnTo>
                  <a:lnTo>
                    <a:pt x="14" y="45"/>
                  </a:lnTo>
                  <a:lnTo>
                    <a:pt x="15" y="52"/>
                  </a:lnTo>
                  <a:lnTo>
                    <a:pt x="17" y="58"/>
                  </a:lnTo>
                  <a:lnTo>
                    <a:pt x="19" y="66"/>
                  </a:lnTo>
                  <a:lnTo>
                    <a:pt x="20" y="72"/>
                  </a:lnTo>
                  <a:lnTo>
                    <a:pt x="22" y="80"/>
                  </a:lnTo>
                  <a:lnTo>
                    <a:pt x="23" y="86"/>
                  </a:lnTo>
                  <a:lnTo>
                    <a:pt x="25" y="94"/>
                  </a:lnTo>
                  <a:lnTo>
                    <a:pt x="27" y="101"/>
                  </a:lnTo>
                  <a:lnTo>
                    <a:pt x="29" y="108"/>
                  </a:lnTo>
                  <a:lnTo>
                    <a:pt x="31" y="115"/>
                  </a:lnTo>
                  <a:lnTo>
                    <a:pt x="33" y="122"/>
                  </a:lnTo>
                  <a:lnTo>
                    <a:pt x="35" y="128"/>
                  </a:lnTo>
                  <a:lnTo>
                    <a:pt x="37" y="135"/>
                  </a:lnTo>
                  <a:lnTo>
                    <a:pt x="39" y="141"/>
                  </a:lnTo>
                  <a:lnTo>
                    <a:pt x="41" y="147"/>
                  </a:lnTo>
                  <a:lnTo>
                    <a:pt x="44" y="153"/>
                  </a:lnTo>
                  <a:lnTo>
                    <a:pt x="47" y="159"/>
                  </a:lnTo>
                  <a:lnTo>
                    <a:pt x="50" y="164"/>
                  </a:lnTo>
                  <a:lnTo>
                    <a:pt x="53" y="169"/>
                  </a:lnTo>
                  <a:lnTo>
                    <a:pt x="56" y="174"/>
                  </a:lnTo>
                  <a:lnTo>
                    <a:pt x="59" y="178"/>
                  </a:lnTo>
                  <a:lnTo>
                    <a:pt x="63" y="182"/>
                  </a:lnTo>
                  <a:lnTo>
                    <a:pt x="67" y="186"/>
                  </a:lnTo>
                  <a:lnTo>
                    <a:pt x="71" y="189"/>
                  </a:lnTo>
                  <a:lnTo>
                    <a:pt x="81" y="196"/>
                  </a:lnTo>
                  <a:lnTo>
                    <a:pt x="87" y="198"/>
                  </a:lnTo>
                  <a:lnTo>
                    <a:pt x="91" y="201"/>
                  </a:lnTo>
                  <a:lnTo>
                    <a:pt x="96" y="203"/>
                  </a:lnTo>
                  <a:lnTo>
                    <a:pt x="101" y="205"/>
                  </a:lnTo>
                  <a:lnTo>
                    <a:pt x="105" y="207"/>
                  </a:lnTo>
                  <a:lnTo>
                    <a:pt x="109" y="208"/>
                  </a:lnTo>
                  <a:lnTo>
                    <a:pt x="113" y="210"/>
                  </a:lnTo>
                  <a:lnTo>
                    <a:pt x="117" y="211"/>
                  </a:lnTo>
                  <a:lnTo>
                    <a:pt x="121" y="212"/>
                  </a:lnTo>
                  <a:lnTo>
                    <a:pt x="125" y="214"/>
                  </a:lnTo>
                  <a:lnTo>
                    <a:pt x="129" y="215"/>
                  </a:lnTo>
                  <a:lnTo>
                    <a:pt x="132" y="216"/>
                  </a:lnTo>
                  <a:lnTo>
                    <a:pt x="135" y="217"/>
                  </a:lnTo>
                  <a:lnTo>
                    <a:pt x="138" y="219"/>
                  </a:lnTo>
                  <a:lnTo>
                    <a:pt x="141" y="220"/>
                  </a:lnTo>
                  <a:lnTo>
                    <a:pt x="143" y="222"/>
                  </a:lnTo>
                  <a:lnTo>
                    <a:pt x="146" y="224"/>
                  </a:lnTo>
                  <a:lnTo>
                    <a:pt x="149" y="226"/>
                  </a:lnTo>
                  <a:lnTo>
                    <a:pt x="151" y="229"/>
                  </a:lnTo>
                  <a:lnTo>
                    <a:pt x="153" y="232"/>
                  </a:lnTo>
                  <a:lnTo>
                    <a:pt x="155" y="234"/>
                  </a:lnTo>
                  <a:lnTo>
                    <a:pt x="157" y="238"/>
                  </a:lnTo>
                  <a:lnTo>
                    <a:pt x="158" y="242"/>
                  </a:lnTo>
                  <a:lnTo>
                    <a:pt x="160" y="246"/>
                  </a:lnTo>
                  <a:lnTo>
                    <a:pt x="161" y="251"/>
                  </a:lnTo>
                  <a:lnTo>
                    <a:pt x="162" y="256"/>
                  </a:lnTo>
                  <a:lnTo>
                    <a:pt x="163" y="262"/>
                  </a:lnTo>
                  <a:lnTo>
                    <a:pt x="164" y="269"/>
                  </a:lnTo>
                  <a:lnTo>
                    <a:pt x="165" y="276"/>
                  </a:lnTo>
                  <a:lnTo>
                    <a:pt x="166" y="284"/>
                  </a:lnTo>
                  <a:lnTo>
                    <a:pt x="167" y="299"/>
                  </a:lnTo>
                  <a:lnTo>
                    <a:pt x="167" y="307"/>
                  </a:lnTo>
                  <a:lnTo>
                    <a:pt x="167" y="314"/>
                  </a:lnTo>
                  <a:lnTo>
                    <a:pt x="167" y="321"/>
                  </a:lnTo>
                  <a:lnTo>
                    <a:pt x="167" y="327"/>
                  </a:lnTo>
                  <a:lnTo>
                    <a:pt x="167" y="334"/>
                  </a:lnTo>
                  <a:lnTo>
                    <a:pt x="167" y="340"/>
                  </a:lnTo>
                  <a:lnTo>
                    <a:pt x="167" y="345"/>
                  </a:lnTo>
                  <a:lnTo>
                    <a:pt x="167" y="351"/>
                  </a:lnTo>
                  <a:lnTo>
                    <a:pt x="167" y="356"/>
                  </a:lnTo>
                  <a:lnTo>
                    <a:pt x="167" y="362"/>
                  </a:lnTo>
                  <a:lnTo>
                    <a:pt x="167" y="367"/>
                  </a:lnTo>
                  <a:lnTo>
                    <a:pt x="167" y="372"/>
                  </a:lnTo>
                  <a:lnTo>
                    <a:pt x="167" y="376"/>
                  </a:lnTo>
                  <a:lnTo>
                    <a:pt x="168" y="381"/>
                  </a:lnTo>
                  <a:lnTo>
                    <a:pt x="169" y="386"/>
                  </a:lnTo>
                  <a:lnTo>
                    <a:pt x="169" y="390"/>
                  </a:lnTo>
                  <a:lnTo>
                    <a:pt x="170" y="395"/>
                  </a:lnTo>
                  <a:lnTo>
                    <a:pt x="172" y="400"/>
                  </a:lnTo>
                  <a:lnTo>
                    <a:pt x="173" y="404"/>
                  </a:lnTo>
                  <a:lnTo>
                    <a:pt x="175" y="409"/>
                  </a:lnTo>
                  <a:lnTo>
                    <a:pt x="177" y="414"/>
                  </a:lnTo>
                  <a:lnTo>
                    <a:pt x="180" y="418"/>
                  </a:lnTo>
                  <a:lnTo>
                    <a:pt x="182" y="423"/>
                  </a:lnTo>
                  <a:lnTo>
                    <a:pt x="185" y="428"/>
                  </a:lnTo>
                  <a:lnTo>
                    <a:pt x="189" y="433"/>
                  </a:lnTo>
                  <a:lnTo>
                    <a:pt x="193" y="438"/>
                  </a:lnTo>
                  <a:lnTo>
                    <a:pt x="197" y="443"/>
                  </a:lnTo>
                  <a:lnTo>
                    <a:pt x="202" y="449"/>
                  </a:lnTo>
                  <a:lnTo>
                    <a:pt x="207" y="454"/>
                  </a:lnTo>
                  <a:lnTo>
                    <a:pt x="213" y="460"/>
                  </a:lnTo>
                  <a:lnTo>
                    <a:pt x="220" y="467"/>
                  </a:lnTo>
                  <a:lnTo>
                    <a:pt x="224" y="470"/>
                  </a:lnTo>
                  <a:lnTo>
                    <a:pt x="227" y="472"/>
                  </a:lnTo>
                  <a:lnTo>
                    <a:pt x="231" y="474"/>
                  </a:lnTo>
                  <a:lnTo>
                    <a:pt x="234" y="476"/>
                  </a:lnTo>
                  <a:lnTo>
                    <a:pt x="237" y="477"/>
                  </a:lnTo>
                  <a:lnTo>
                    <a:pt x="240" y="478"/>
                  </a:lnTo>
                  <a:lnTo>
                    <a:pt x="243" y="480"/>
                  </a:lnTo>
                  <a:lnTo>
                    <a:pt x="245" y="480"/>
                  </a:lnTo>
                  <a:lnTo>
                    <a:pt x="248" y="481"/>
                  </a:lnTo>
                  <a:lnTo>
                    <a:pt x="251" y="482"/>
                  </a:lnTo>
                  <a:lnTo>
                    <a:pt x="253" y="482"/>
                  </a:lnTo>
                  <a:lnTo>
                    <a:pt x="255" y="482"/>
                  </a:lnTo>
                  <a:lnTo>
                    <a:pt x="257" y="483"/>
                  </a:lnTo>
                  <a:lnTo>
                    <a:pt x="259" y="484"/>
                  </a:lnTo>
                  <a:lnTo>
                    <a:pt x="261" y="484"/>
                  </a:lnTo>
                  <a:lnTo>
                    <a:pt x="262" y="485"/>
                  </a:lnTo>
                  <a:lnTo>
                    <a:pt x="264" y="486"/>
                  </a:lnTo>
                  <a:lnTo>
                    <a:pt x="265" y="487"/>
                  </a:lnTo>
                  <a:lnTo>
                    <a:pt x="267" y="488"/>
                  </a:lnTo>
                  <a:lnTo>
                    <a:pt x="268" y="490"/>
                  </a:lnTo>
                  <a:lnTo>
                    <a:pt x="269" y="492"/>
                  </a:lnTo>
                  <a:lnTo>
                    <a:pt x="270" y="494"/>
                  </a:lnTo>
                  <a:lnTo>
                    <a:pt x="270" y="497"/>
                  </a:lnTo>
                  <a:lnTo>
                    <a:pt x="271" y="500"/>
                  </a:lnTo>
                  <a:lnTo>
                    <a:pt x="271" y="504"/>
                  </a:lnTo>
                  <a:lnTo>
                    <a:pt x="272" y="508"/>
                  </a:lnTo>
                  <a:lnTo>
                    <a:pt x="272" y="513"/>
                  </a:lnTo>
                  <a:lnTo>
                    <a:pt x="272" y="518"/>
                  </a:lnTo>
                  <a:lnTo>
                    <a:pt x="272" y="524"/>
                  </a:lnTo>
                  <a:lnTo>
                    <a:pt x="272" y="531"/>
                  </a:lnTo>
                  <a:lnTo>
                    <a:pt x="271" y="546"/>
                  </a:lnTo>
                  <a:lnTo>
                    <a:pt x="270" y="553"/>
                  </a:lnTo>
                  <a:lnTo>
                    <a:pt x="269" y="560"/>
                  </a:lnTo>
                  <a:lnTo>
                    <a:pt x="267" y="568"/>
                  </a:lnTo>
                  <a:lnTo>
                    <a:pt x="266" y="575"/>
                  </a:lnTo>
                  <a:lnTo>
                    <a:pt x="264" y="582"/>
                  </a:lnTo>
                  <a:lnTo>
                    <a:pt x="262" y="589"/>
                  </a:lnTo>
                  <a:lnTo>
                    <a:pt x="260" y="596"/>
                  </a:lnTo>
                  <a:lnTo>
                    <a:pt x="258" y="603"/>
                  </a:lnTo>
                  <a:lnTo>
                    <a:pt x="255" y="610"/>
                  </a:lnTo>
                  <a:lnTo>
                    <a:pt x="253" y="617"/>
                  </a:lnTo>
                  <a:lnTo>
                    <a:pt x="251" y="624"/>
                  </a:lnTo>
                  <a:lnTo>
                    <a:pt x="249" y="631"/>
                  </a:lnTo>
                  <a:lnTo>
                    <a:pt x="247" y="638"/>
                  </a:lnTo>
                  <a:lnTo>
                    <a:pt x="245" y="645"/>
                  </a:lnTo>
                  <a:lnTo>
                    <a:pt x="242" y="652"/>
                  </a:lnTo>
                  <a:lnTo>
                    <a:pt x="240" y="659"/>
                  </a:lnTo>
                  <a:lnTo>
                    <a:pt x="239" y="666"/>
                  </a:lnTo>
                  <a:lnTo>
                    <a:pt x="237" y="673"/>
                  </a:lnTo>
                  <a:lnTo>
                    <a:pt x="235" y="680"/>
                  </a:lnTo>
                  <a:lnTo>
                    <a:pt x="234" y="688"/>
                  </a:lnTo>
                  <a:lnTo>
                    <a:pt x="233" y="695"/>
                  </a:lnTo>
                  <a:lnTo>
                    <a:pt x="232" y="703"/>
                  </a:lnTo>
                  <a:lnTo>
                    <a:pt x="231" y="710"/>
                  </a:lnTo>
                  <a:lnTo>
                    <a:pt x="231" y="718"/>
                  </a:lnTo>
                  <a:lnTo>
                    <a:pt x="231" y="726"/>
                  </a:lnTo>
                  <a:lnTo>
                    <a:pt x="231" y="734"/>
                  </a:lnTo>
                  <a:lnTo>
                    <a:pt x="232" y="742"/>
                  </a:lnTo>
                  <a:lnTo>
                    <a:pt x="233" y="750"/>
                  </a:lnTo>
                  <a:lnTo>
                    <a:pt x="235" y="758"/>
                  </a:lnTo>
                  <a:lnTo>
                    <a:pt x="237" y="76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0" name="Freeform 32"/>
            <p:cNvSpPr>
              <a:spLocks/>
            </p:cNvSpPr>
            <p:nvPr/>
          </p:nvSpPr>
          <p:spPr bwMode="auto">
            <a:xfrm>
              <a:off x="970" y="1651"/>
              <a:ext cx="557" cy="424"/>
            </a:xfrm>
            <a:custGeom>
              <a:avLst/>
              <a:gdLst/>
              <a:ahLst/>
              <a:cxnLst>
                <a:cxn ang="0">
                  <a:pos x="17" y="3"/>
                </a:cxn>
                <a:cxn ang="0">
                  <a:pos x="35" y="0"/>
                </a:cxn>
                <a:cxn ang="0">
                  <a:pos x="55" y="1"/>
                </a:cxn>
                <a:cxn ang="0">
                  <a:pos x="75" y="6"/>
                </a:cxn>
                <a:cxn ang="0">
                  <a:pos x="96" y="13"/>
                </a:cxn>
                <a:cxn ang="0">
                  <a:pos x="116" y="23"/>
                </a:cxn>
                <a:cxn ang="0">
                  <a:pos x="137" y="34"/>
                </a:cxn>
                <a:cxn ang="0">
                  <a:pos x="157" y="48"/>
                </a:cxn>
                <a:cxn ang="0">
                  <a:pos x="176" y="62"/>
                </a:cxn>
                <a:cxn ang="0">
                  <a:pos x="194" y="77"/>
                </a:cxn>
                <a:cxn ang="0">
                  <a:pos x="210" y="93"/>
                </a:cxn>
                <a:cxn ang="0">
                  <a:pos x="225" y="109"/>
                </a:cxn>
                <a:cxn ang="0">
                  <a:pos x="237" y="124"/>
                </a:cxn>
                <a:cxn ang="0">
                  <a:pos x="248" y="138"/>
                </a:cxn>
                <a:cxn ang="0">
                  <a:pos x="255" y="151"/>
                </a:cxn>
                <a:cxn ang="0">
                  <a:pos x="260" y="163"/>
                </a:cxn>
                <a:cxn ang="0">
                  <a:pos x="273" y="197"/>
                </a:cxn>
                <a:cxn ang="0">
                  <a:pos x="286" y="215"/>
                </a:cxn>
                <a:cxn ang="0">
                  <a:pos x="300" y="230"/>
                </a:cxn>
                <a:cxn ang="0">
                  <a:pos x="315" y="243"/>
                </a:cxn>
                <a:cxn ang="0">
                  <a:pos x="332" y="255"/>
                </a:cxn>
                <a:cxn ang="0">
                  <a:pos x="350" y="264"/>
                </a:cxn>
                <a:cxn ang="0">
                  <a:pos x="370" y="273"/>
                </a:cxn>
                <a:cxn ang="0">
                  <a:pos x="389" y="281"/>
                </a:cxn>
                <a:cxn ang="0">
                  <a:pos x="409" y="289"/>
                </a:cxn>
                <a:cxn ang="0">
                  <a:pos x="428" y="298"/>
                </a:cxn>
                <a:cxn ang="0">
                  <a:pos x="448" y="308"/>
                </a:cxn>
                <a:cxn ang="0">
                  <a:pos x="466" y="319"/>
                </a:cxn>
                <a:cxn ang="0">
                  <a:pos x="483" y="331"/>
                </a:cxn>
                <a:cxn ang="0">
                  <a:pos x="499" y="347"/>
                </a:cxn>
                <a:cxn ang="0">
                  <a:pos x="514" y="365"/>
                </a:cxn>
                <a:cxn ang="0">
                  <a:pos x="522" y="378"/>
                </a:cxn>
                <a:cxn ang="0">
                  <a:pos x="524" y="381"/>
                </a:cxn>
                <a:cxn ang="0">
                  <a:pos x="526" y="385"/>
                </a:cxn>
                <a:cxn ang="0">
                  <a:pos x="528" y="388"/>
                </a:cxn>
                <a:cxn ang="0">
                  <a:pos x="530" y="391"/>
                </a:cxn>
                <a:cxn ang="0">
                  <a:pos x="532" y="394"/>
                </a:cxn>
                <a:cxn ang="0">
                  <a:pos x="534" y="397"/>
                </a:cxn>
                <a:cxn ang="0">
                  <a:pos x="536" y="400"/>
                </a:cxn>
                <a:cxn ang="0">
                  <a:pos x="538" y="403"/>
                </a:cxn>
                <a:cxn ang="0">
                  <a:pos x="541" y="406"/>
                </a:cxn>
                <a:cxn ang="0">
                  <a:pos x="543" y="409"/>
                </a:cxn>
                <a:cxn ang="0">
                  <a:pos x="546" y="412"/>
                </a:cxn>
                <a:cxn ang="0">
                  <a:pos x="548" y="415"/>
                </a:cxn>
                <a:cxn ang="0">
                  <a:pos x="550" y="417"/>
                </a:cxn>
                <a:cxn ang="0">
                  <a:pos x="553" y="420"/>
                </a:cxn>
                <a:cxn ang="0">
                  <a:pos x="556" y="423"/>
                </a:cxn>
              </a:cxnLst>
              <a:rect l="0" t="0" r="r" b="b"/>
              <a:pathLst>
                <a:path w="557" h="424">
                  <a:moveTo>
                    <a:pt x="0" y="9"/>
                  </a:moveTo>
                  <a:lnTo>
                    <a:pt x="17" y="3"/>
                  </a:lnTo>
                  <a:lnTo>
                    <a:pt x="26" y="1"/>
                  </a:lnTo>
                  <a:lnTo>
                    <a:pt x="35" y="0"/>
                  </a:lnTo>
                  <a:lnTo>
                    <a:pt x="45" y="1"/>
                  </a:lnTo>
                  <a:lnTo>
                    <a:pt x="55" y="1"/>
                  </a:lnTo>
                  <a:lnTo>
                    <a:pt x="65" y="3"/>
                  </a:lnTo>
                  <a:lnTo>
                    <a:pt x="75" y="6"/>
                  </a:lnTo>
                  <a:lnTo>
                    <a:pt x="85" y="9"/>
                  </a:lnTo>
                  <a:lnTo>
                    <a:pt x="96" y="13"/>
                  </a:lnTo>
                  <a:lnTo>
                    <a:pt x="106" y="18"/>
                  </a:lnTo>
                  <a:lnTo>
                    <a:pt x="116" y="23"/>
                  </a:lnTo>
                  <a:lnTo>
                    <a:pt x="127" y="28"/>
                  </a:lnTo>
                  <a:lnTo>
                    <a:pt x="137" y="34"/>
                  </a:lnTo>
                  <a:lnTo>
                    <a:pt x="147" y="41"/>
                  </a:lnTo>
                  <a:lnTo>
                    <a:pt x="157" y="48"/>
                  </a:lnTo>
                  <a:lnTo>
                    <a:pt x="166" y="55"/>
                  </a:lnTo>
                  <a:lnTo>
                    <a:pt x="176" y="62"/>
                  </a:lnTo>
                  <a:lnTo>
                    <a:pt x="185" y="69"/>
                  </a:lnTo>
                  <a:lnTo>
                    <a:pt x="194" y="77"/>
                  </a:lnTo>
                  <a:lnTo>
                    <a:pt x="202" y="85"/>
                  </a:lnTo>
                  <a:lnTo>
                    <a:pt x="210" y="93"/>
                  </a:lnTo>
                  <a:lnTo>
                    <a:pt x="218" y="101"/>
                  </a:lnTo>
                  <a:lnTo>
                    <a:pt x="225" y="109"/>
                  </a:lnTo>
                  <a:lnTo>
                    <a:pt x="231" y="116"/>
                  </a:lnTo>
                  <a:lnTo>
                    <a:pt x="237" y="124"/>
                  </a:lnTo>
                  <a:lnTo>
                    <a:pt x="243" y="131"/>
                  </a:lnTo>
                  <a:lnTo>
                    <a:pt x="248" y="138"/>
                  </a:lnTo>
                  <a:lnTo>
                    <a:pt x="252" y="145"/>
                  </a:lnTo>
                  <a:lnTo>
                    <a:pt x="255" y="151"/>
                  </a:lnTo>
                  <a:lnTo>
                    <a:pt x="258" y="157"/>
                  </a:lnTo>
                  <a:lnTo>
                    <a:pt x="260" y="163"/>
                  </a:lnTo>
                  <a:lnTo>
                    <a:pt x="268" y="186"/>
                  </a:lnTo>
                  <a:lnTo>
                    <a:pt x="273" y="197"/>
                  </a:lnTo>
                  <a:lnTo>
                    <a:pt x="279" y="206"/>
                  </a:lnTo>
                  <a:lnTo>
                    <a:pt x="286" y="215"/>
                  </a:lnTo>
                  <a:lnTo>
                    <a:pt x="292" y="223"/>
                  </a:lnTo>
                  <a:lnTo>
                    <a:pt x="300" y="230"/>
                  </a:lnTo>
                  <a:lnTo>
                    <a:pt x="307" y="237"/>
                  </a:lnTo>
                  <a:lnTo>
                    <a:pt x="315" y="243"/>
                  </a:lnTo>
                  <a:lnTo>
                    <a:pt x="324" y="249"/>
                  </a:lnTo>
                  <a:lnTo>
                    <a:pt x="332" y="255"/>
                  </a:lnTo>
                  <a:lnTo>
                    <a:pt x="341" y="259"/>
                  </a:lnTo>
                  <a:lnTo>
                    <a:pt x="350" y="264"/>
                  </a:lnTo>
                  <a:lnTo>
                    <a:pt x="360" y="269"/>
                  </a:lnTo>
                  <a:lnTo>
                    <a:pt x="370" y="273"/>
                  </a:lnTo>
                  <a:lnTo>
                    <a:pt x="379" y="277"/>
                  </a:lnTo>
                  <a:lnTo>
                    <a:pt x="389" y="281"/>
                  </a:lnTo>
                  <a:lnTo>
                    <a:pt x="399" y="285"/>
                  </a:lnTo>
                  <a:lnTo>
                    <a:pt x="409" y="289"/>
                  </a:lnTo>
                  <a:lnTo>
                    <a:pt x="419" y="294"/>
                  </a:lnTo>
                  <a:lnTo>
                    <a:pt x="428" y="298"/>
                  </a:lnTo>
                  <a:lnTo>
                    <a:pt x="438" y="303"/>
                  </a:lnTo>
                  <a:lnTo>
                    <a:pt x="448" y="308"/>
                  </a:lnTo>
                  <a:lnTo>
                    <a:pt x="457" y="313"/>
                  </a:lnTo>
                  <a:lnTo>
                    <a:pt x="466" y="319"/>
                  </a:lnTo>
                  <a:lnTo>
                    <a:pt x="475" y="325"/>
                  </a:lnTo>
                  <a:lnTo>
                    <a:pt x="483" y="331"/>
                  </a:lnTo>
                  <a:lnTo>
                    <a:pt x="492" y="339"/>
                  </a:lnTo>
                  <a:lnTo>
                    <a:pt x="499" y="347"/>
                  </a:lnTo>
                  <a:lnTo>
                    <a:pt x="507" y="355"/>
                  </a:lnTo>
                  <a:lnTo>
                    <a:pt x="514" y="365"/>
                  </a:lnTo>
                  <a:lnTo>
                    <a:pt x="520" y="375"/>
                  </a:lnTo>
                  <a:lnTo>
                    <a:pt x="522" y="378"/>
                  </a:lnTo>
                  <a:lnTo>
                    <a:pt x="523" y="380"/>
                  </a:lnTo>
                  <a:lnTo>
                    <a:pt x="524" y="381"/>
                  </a:lnTo>
                  <a:lnTo>
                    <a:pt x="525" y="383"/>
                  </a:lnTo>
                  <a:lnTo>
                    <a:pt x="526" y="385"/>
                  </a:lnTo>
                  <a:lnTo>
                    <a:pt x="527" y="386"/>
                  </a:lnTo>
                  <a:lnTo>
                    <a:pt x="528" y="388"/>
                  </a:lnTo>
                  <a:lnTo>
                    <a:pt x="529" y="389"/>
                  </a:lnTo>
                  <a:lnTo>
                    <a:pt x="530" y="391"/>
                  </a:lnTo>
                  <a:lnTo>
                    <a:pt x="531" y="393"/>
                  </a:lnTo>
                  <a:lnTo>
                    <a:pt x="532" y="394"/>
                  </a:lnTo>
                  <a:lnTo>
                    <a:pt x="533" y="396"/>
                  </a:lnTo>
                  <a:lnTo>
                    <a:pt x="534" y="397"/>
                  </a:lnTo>
                  <a:lnTo>
                    <a:pt x="535" y="399"/>
                  </a:lnTo>
                  <a:lnTo>
                    <a:pt x="536" y="400"/>
                  </a:lnTo>
                  <a:lnTo>
                    <a:pt x="537" y="402"/>
                  </a:lnTo>
                  <a:lnTo>
                    <a:pt x="538" y="403"/>
                  </a:lnTo>
                  <a:lnTo>
                    <a:pt x="540" y="405"/>
                  </a:lnTo>
                  <a:lnTo>
                    <a:pt x="541" y="406"/>
                  </a:lnTo>
                  <a:lnTo>
                    <a:pt x="542" y="408"/>
                  </a:lnTo>
                  <a:lnTo>
                    <a:pt x="543" y="409"/>
                  </a:lnTo>
                  <a:lnTo>
                    <a:pt x="544" y="411"/>
                  </a:lnTo>
                  <a:lnTo>
                    <a:pt x="546" y="412"/>
                  </a:lnTo>
                  <a:lnTo>
                    <a:pt x="547" y="413"/>
                  </a:lnTo>
                  <a:lnTo>
                    <a:pt x="548" y="415"/>
                  </a:lnTo>
                  <a:lnTo>
                    <a:pt x="549" y="416"/>
                  </a:lnTo>
                  <a:lnTo>
                    <a:pt x="550" y="417"/>
                  </a:lnTo>
                  <a:lnTo>
                    <a:pt x="552" y="419"/>
                  </a:lnTo>
                  <a:lnTo>
                    <a:pt x="553" y="420"/>
                  </a:lnTo>
                  <a:lnTo>
                    <a:pt x="554" y="421"/>
                  </a:lnTo>
                  <a:lnTo>
                    <a:pt x="556" y="423"/>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1" name="Freeform 33"/>
            <p:cNvSpPr>
              <a:spLocks/>
            </p:cNvSpPr>
            <p:nvPr/>
          </p:nvSpPr>
          <p:spPr bwMode="auto">
            <a:xfrm>
              <a:off x="4165" y="3560"/>
              <a:ext cx="167" cy="237"/>
            </a:xfrm>
            <a:custGeom>
              <a:avLst/>
              <a:gdLst/>
              <a:ahLst/>
              <a:cxnLst>
                <a:cxn ang="0">
                  <a:pos x="166" y="0"/>
                </a:cxn>
                <a:cxn ang="0">
                  <a:pos x="145" y="2"/>
                </a:cxn>
                <a:cxn ang="0">
                  <a:pos x="135" y="4"/>
                </a:cxn>
                <a:cxn ang="0">
                  <a:pos x="126" y="7"/>
                </a:cxn>
                <a:cxn ang="0">
                  <a:pos x="118" y="11"/>
                </a:cxn>
                <a:cxn ang="0">
                  <a:pos x="111" y="15"/>
                </a:cxn>
                <a:cxn ang="0">
                  <a:pos x="103" y="20"/>
                </a:cxn>
                <a:cxn ang="0">
                  <a:pos x="97" y="26"/>
                </a:cxn>
                <a:cxn ang="0">
                  <a:pos x="91" y="33"/>
                </a:cxn>
                <a:cxn ang="0">
                  <a:pos x="86" y="40"/>
                </a:cxn>
                <a:cxn ang="0">
                  <a:pos x="81" y="48"/>
                </a:cxn>
                <a:cxn ang="0">
                  <a:pos x="76" y="56"/>
                </a:cxn>
                <a:cxn ang="0">
                  <a:pos x="71" y="64"/>
                </a:cxn>
                <a:cxn ang="0">
                  <a:pos x="67" y="72"/>
                </a:cxn>
                <a:cxn ang="0">
                  <a:pos x="63" y="82"/>
                </a:cxn>
                <a:cxn ang="0">
                  <a:pos x="60" y="91"/>
                </a:cxn>
                <a:cxn ang="0">
                  <a:pos x="56" y="100"/>
                </a:cxn>
                <a:cxn ang="0">
                  <a:pos x="53" y="110"/>
                </a:cxn>
                <a:cxn ang="0">
                  <a:pos x="50" y="120"/>
                </a:cxn>
                <a:cxn ang="0">
                  <a:pos x="47" y="130"/>
                </a:cxn>
                <a:cxn ang="0">
                  <a:pos x="43" y="139"/>
                </a:cxn>
                <a:cxn ang="0">
                  <a:pos x="41" y="149"/>
                </a:cxn>
                <a:cxn ang="0">
                  <a:pos x="37" y="159"/>
                </a:cxn>
                <a:cxn ang="0">
                  <a:pos x="34" y="169"/>
                </a:cxn>
                <a:cxn ang="0">
                  <a:pos x="31" y="178"/>
                </a:cxn>
                <a:cxn ang="0">
                  <a:pos x="27" y="187"/>
                </a:cxn>
                <a:cxn ang="0">
                  <a:pos x="23" y="196"/>
                </a:cxn>
                <a:cxn ang="0">
                  <a:pos x="19" y="205"/>
                </a:cxn>
                <a:cxn ang="0">
                  <a:pos x="15" y="213"/>
                </a:cxn>
                <a:cxn ang="0">
                  <a:pos x="10" y="221"/>
                </a:cxn>
                <a:cxn ang="0">
                  <a:pos x="5" y="229"/>
                </a:cxn>
                <a:cxn ang="0">
                  <a:pos x="0" y="236"/>
                </a:cxn>
              </a:cxnLst>
              <a:rect l="0" t="0" r="r" b="b"/>
              <a:pathLst>
                <a:path w="167" h="237">
                  <a:moveTo>
                    <a:pt x="166" y="0"/>
                  </a:moveTo>
                  <a:lnTo>
                    <a:pt x="145" y="2"/>
                  </a:lnTo>
                  <a:lnTo>
                    <a:pt x="135" y="4"/>
                  </a:lnTo>
                  <a:lnTo>
                    <a:pt x="126" y="7"/>
                  </a:lnTo>
                  <a:lnTo>
                    <a:pt x="118" y="11"/>
                  </a:lnTo>
                  <a:lnTo>
                    <a:pt x="111" y="15"/>
                  </a:lnTo>
                  <a:lnTo>
                    <a:pt x="103" y="20"/>
                  </a:lnTo>
                  <a:lnTo>
                    <a:pt x="97" y="26"/>
                  </a:lnTo>
                  <a:lnTo>
                    <a:pt x="91" y="33"/>
                  </a:lnTo>
                  <a:lnTo>
                    <a:pt x="86" y="40"/>
                  </a:lnTo>
                  <a:lnTo>
                    <a:pt x="81" y="48"/>
                  </a:lnTo>
                  <a:lnTo>
                    <a:pt x="76" y="56"/>
                  </a:lnTo>
                  <a:lnTo>
                    <a:pt x="71" y="64"/>
                  </a:lnTo>
                  <a:lnTo>
                    <a:pt x="67" y="72"/>
                  </a:lnTo>
                  <a:lnTo>
                    <a:pt x="63" y="82"/>
                  </a:lnTo>
                  <a:lnTo>
                    <a:pt x="60" y="91"/>
                  </a:lnTo>
                  <a:lnTo>
                    <a:pt x="56" y="100"/>
                  </a:lnTo>
                  <a:lnTo>
                    <a:pt x="53" y="110"/>
                  </a:lnTo>
                  <a:lnTo>
                    <a:pt x="50" y="120"/>
                  </a:lnTo>
                  <a:lnTo>
                    <a:pt x="47" y="130"/>
                  </a:lnTo>
                  <a:lnTo>
                    <a:pt x="43" y="139"/>
                  </a:lnTo>
                  <a:lnTo>
                    <a:pt x="41" y="149"/>
                  </a:lnTo>
                  <a:lnTo>
                    <a:pt x="37" y="159"/>
                  </a:lnTo>
                  <a:lnTo>
                    <a:pt x="34" y="169"/>
                  </a:lnTo>
                  <a:lnTo>
                    <a:pt x="31" y="178"/>
                  </a:lnTo>
                  <a:lnTo>
                    <a:pt x="27" y="187"/>
                  </a:lnTo>
                  <a:lnTo>
                    <a:pt x="23" y="196"/>
                  </a:lnTo>
                  <a:lnTo>
                    <a:pt x="19" y="205"/>
                  </a:lnTo>
                  <a:lnTo>
                    <a:pt x="15" y="213"/>
                  </a:lnTo>
                  <a:lnTo>
                    <a:pt x="10" y="221"/>
                  </a:lnTo>
                  <a:lnTo>
                    <a:pt x="5" y="229"/>
                  </a:lnTo>
                  <a:lnTo>
                    <a:pt x="0" y="23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2" name="Freeform 34"/>
            <p:cNvSpPr>
              <a:spLocks/>
            </p:cNvSpPr>
            <p:nvPr/>
          </p:nvSpPr>
          <p:spPr bwMode="auto">
            <a:xfrm>
              <a:off x="3372" y="2896"/>
              <a:ext cx="427" cy="87"/>
            </a:xfrm>
            <a:custGeom>
              <a:avLst/>
              <a:gdLst/>
              <a:ahLst/>
              <a:cxnLst>
                <a:cxn ang="0">
                  <a:pos x="0" y="3"/>
                </a:cxn>
                <a:cxn ang="0">
                  <a:pos x="26" y="0"/>
                </a:cxn>
                <a:cxn ang="0">
                  <a:pos x="39" y="0"/>
                </a:cxn>
                <a:cxn ang="0">
                  <a:pos x="52" y="0"/>
                </a:cxn>
                <a:cxn ang="0">
                  <a:pos x="65" y="1"/>
                </a:cxn>
                <a:cxn ang="0">
                  <a:pos x="78" y="2"/>
                </a:cxn>
                <a:cxn ang="0">
                  <a:pos x="92" y="4"/>
                </a:cxn>
                <a:cxn ang="0">
                  <a:pos x="105" y="6"/>
                </a:cxn>
                <a:cxn ang="0">
                  <a:pos x="118" y="9"/>
                </a:cxn>
                <a:cxn ang="0">
                  <a:pos x="132" y="12"/>
                </a:cxn>
                <a:cxn ang="0">
                  <a:pos x="145" y="15"/>
                </a:cxn>
                <a:cxn ang="0">
                  <a:pos x="158" y="19"/>
                </a:cxn>
                <a:cxn ang="0">
                  <a:pos x="171" y="23"/>
                </a:cxn>
                <a:cxn ang="0">
                  <a:pos x="185" y="27"/>
                </a:cxn>
                <a:cxn ang="0">
                  <a:pos x="198" y="31"/>
                </a:cxn>
                <a:cxn ang="0">
                  <a:pos x="212" y="36"/>
                </a:cxn>
                <a:cxn ang="0">
                  <a:pos x="225" y="40"/>
                </a:cxn>
                <a:cxn ang="0">
                  <a:pos x="238" y="45"/>
                </a:cxn>
                <a:cxn ang="0">
                  <a:pos x="252" y="49"/>
                </a:cxn>
                <a:cxn ang="0">
                  <a:pos x="265" y="54"/>
                </a:cxn>
                <a:cxn ang="0">
                  <a:pos x="278" y="58"/>
                </a:cxn>
                <a:cxn ang="0">
                  <a:pos x="292" y="62"/>
                </a:cxn>
                <a:cxn ang="0">
                  <a:pos x="305" y="66"/>
                </a:cxn>
                <a:cxn ang="0">
                  <a:pos x="318" y="70"/>
                </a:cxn>
                <a:cxn ang="0">
                  <a:pos x="332" y="73"/>
                </a:cxn>
                <a:cxn ang="0">
                  <a:pos x="345" y="76"/>
                </a:cxn>
                <a:cxn ang="0">
                  <a:pos x="359" y="79"/>
                </a:cxn>
                <a:cxn ang="0">
                  <a:pos x="372" y="81"/>
                </a:cxn>
                <a:cxn ang="0">
                  <a:pos x="386" y="83"/>
                </a:cxn>
                <a:cxn ang="0">
                  <a:pos x="399" y="85"/>
                </a:cxn>
                <a:cxn ang="0">
                  <a:pos x="412" y="86"/>
                </a:cxn>
                <a:cxn ang="0">
                  <a:pos x="426" y="86"/>
                </a:cxn>
              </a:cxnLst>
              <a:rect l="0" t="0" r="r" b="b"/>
              <a:pathLst>
                <a:path w="427" h="87">
                  <a:moveTo>
                    <a:pt x="0" y="3"/>
                  </a:moveTo>
                  <a:lnTo>
                    <a:pt x="26" y="0"/>
                  </a:lnTo>
                  <a:lnTo>
                    <a:pt x="39" y="0"/>
                  </a:lnTo>
                  <a:lnTo>
                    <a:pt x="52" y="0"/>
                  </a:lnTo>
                  <a:lnTo>
                    <a:pt x="65" y="1"/>
                  </a:lnTo>
                  <a:lnTo>
                    <a:pt x="78" y="2"/>
                  </a:lnTo>
                  <a:lnTo>
                    <a:pt x="92" y="4"/>
                  </a:lnTo>
                  <a:lnTo>
                    <a:pt x="105" y="6"/>
                  </a:lnTo>
                  <a:lnTo>
                    <a:pt x="118" y="9"/>
                  </a:lnTo>
                  <a:lnTo>
                    <a:pt x="132" y="12"/>
                  </a:lnTo>
                  <a:lnTo>
                    <a:pt x="145" y="15"/>
                  </a:lnTo>
                  <a:lnTo>
                    <a:pt x="158" y="19"/>
                  </a:lnTo>
                  <a:lnTo>
                    <a:pt x="171" y="23"/>
                  </a:lnTo>
                  <a:lnTo>
                    <a:pt x="185" y="27"/>
                  </a:lnTo>
                  <a:lnTo>
                    <a:pt x="198" y="31"/>
                  </a:lnTo>
                  <a:lnTo>
                    <a:pt x="212" y="36"/>
                  </a:lnTo>
                  <a:lnTo>
                    <a:pt x="225" y="40"/>
                  </a:lnTo>
                  <a:lnTo>
                    <a:pt x="238" y="45"/>
                  </a:lnTo>
                  <a:lnTo>
                    <a:pt x="252" y="49"/>
                  </a:lnTo>
                  <a:lnTo>
                    <a:pt x="265" y="54"/>
                  </a:lnTo>
                  <a:lnTo>
                    <a:pt x="278" y="58"/>
                  </a:lnTo>
                  <a:lnTo>
                    <a:pt x="292" y="62"/>
                  </a:lnTo>
                  <a:lnTo>
                    <a:pt x="305" y="66"/>
                  </a:lnTo>
                  <a:lnTo>
                    <a:pt x="318" y="70"/>
                  </a:lnTo>
                  <a:lnTo>
                    <a:pt x="332" y="73"/>
                  </a:lnTo>
                  <a:lnTo>
                    <a:pt x="345" y="76"/>
                  </a:lnTo>
                  <a:lnTo>
                    <a:pt x="359" y="79"/>
                  </a:lnTo>
                  <a:lnTo>
                    <a:pt x="372" y="81"/>
                  </a:lnTo>
                  <a:lnTo>
                    <a:pt x="386" y="83"/>
                  </a:lnTo>
                  <a:lnTo>
                    <a:pt x="399" y="85"/>
                  </a:lnTo>
                  <a:lnTo>
                    <a:pt x="412" y="86"/>
                  </a:lnTo>
                  <a:lnTo>
                    <a:pt x="426" y="8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3" name="Line 35"/>
            <p:cNvSpPr>
              <a:spLocks noChangeShapeType="1"/>
            </p:cNvSpPr>
            <p:nvPr/>
          </p:nvSpPr>
          <p:spPr bwMode="auto">
            <a:xfrm flipV="1">
              <a:off x="3467" y="2770"/>
              <a:ext cx="47" cy="11"/>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044" name="Freeform 36"/>
            <p:cNvSpPr>
              <a:spLocks/>
            </p:cNvSpPr>
            <p:nvPr/>
          </p:nvSpPr>
          <p:spPr bwMode="auto">
            <a:xfrm>
              <a:off x="1194" y="1047"/>
              <a:ext cx="547" cy="485"/>
            </a:xfrm>
            <a:custGeom>
              <a:avLst/>
              <a:gdLst/>
              <a:ahLst/>
              <a:cxnLst>
                <a:cxn ang="0">
                  <a:pos x="13" y="473"/>
                </a:cxn>
                <a:cxn ang="0">
                  <a:pos x="26" y="463"/>
                </a:cxn>
                <a:cxn ang="0">
                  <a:pos x="40" y="454"/>
                </a:cxn>
                <a:cxn ang="0">
                  <a:pos x="52" y="445"/>
                </a:cxn>
                <a:cxn ang="0">
                  <a:pos x="65" y="437"/>
                </a:cxn>
                <a:cxn ang="0">
                  <a:pos x="77" y="429"/>
                </a:cxn>
                <a:cxn ang="0">
                  <a:pos x="89" y="420"/>
                </a:cxn>
                <a:cxn ang="0">
                  <a:pos x="100" y="411"/>
                </a:cxn>
                <a:cxn ang="0">
                  <a:pos x="111" y="401"/>
                </a:cxn>
                <a:cxn ang="0">
                  <a:pos x="122" y="391"/>
                </a:cxn>
                <a:cxn ang="0">
                  <a:pos x="131" y="380"/>
                </a:cxn>
                <a:cxn ang="0">
                  <a:pos x="140" y="368"/>
                </a:cxn>
                <a:cxn ang="0">
                  <a:pos x="148" y="355"/>
                </a:cxn>
                <a:cxn ang="0">
                  <a:pos x="155" y="341"/>
                </a:cxn>
                <a:cxn ang="0">
                  <a:pos x="161" y="324"/>
                </a:cxn>
                <a:cxn ang="0">
                  <a:pos x="166" y="307"/>
                </a:cxn>
                <a:cxn ang="0">
                  <a:pos x="170" y="288"/>
                </a:cxn>
                <a:cxn ang="0">
                  <a:pos x="173" y="278"/>
                </a:cxn>
                <a:cxn ang="0">
                  <a:pos x="176" y="268"/>
                </a:cxn>
                <a:cxn ang="0">
                  <a:pos x="179" y="260"/>
                </a:cxn>
                <a:cxn ang="0">
                  <a:pos x="182" y="253"/>
                </a:cxn>
                <a:cxn ang="0">
                  <a:pos x="185" y="246"/>
                </a:cxn>
                <a:cxn ang="0">
                  <a:pos x="188" y="240"/>
                </a:cxn>
                <a:cxn ang="0">
                  <a:pos x="192" y="234"/>
                </a:cxn>
                <a:cxn ang="0">
                  <a:pos x="197" y="229"/>
                </a:cxn>
                <a:cxn ang="0">
                  <a:pos x="202" y="225"/>
                </a:cxn>
                <a:cxn ang="0">
                  <a:pos x="209" y="220"/>
                </a:cxn>
                <a:cxn ang="0">
                  <a:pos x="216" y="216"/>
                </a:cxn>
                <a:cxn ang="0">
                  <a:pos x="224" y="212"/>
                </a:cxn>
                <a:cxn ang="0">
                  <a:pos x="233" y="207"/>
                </a:cxn>
                <a:cxn ang="0">
                  <a:pos x="243" y="203"/>
                </a:cxn>
                <a:cxn ang="0">
                  <a:pos x="266" y="194"/>
                </a:cxn>
                <a:cxn ang="0">
                  <a:pos x="284" y="188"/>
                </a:cxn>
                <a:cxn ang="0">
                  <a:pos x="302" y="182"/>
                </a:cxn>
                <a:cxn ang="0">
                  <a:pos x="321" y="177"/>
                </a:cxn>
                <a:cxn ang="0">
                  <a:pos x="340" y="171"/>
                </a:cxn>
                <a:cxn ang="0">
                  <a:pos x="360" y="166"/>
                </a:cxn>
                <a:cxn ang="0">
                  <a:pos x="379" y="161"/>
                </a:cxn>
                <a:cxn ang="0">
                  <a:pos x="399" y="155"/>
                </a:cxn>
                <a:cxn ang="0">
                  <a:pos x="418" y="149"/>
                </a:cxn>
                <a:cxn ang="0">
                  <a:pos x="437" y="143"/>
                </a:cxn>
                <a:cxn ang="0">
                  <a:pos x="455" y="135"/>
                </a:cxn>
                <a:cxn ang="0">
                  <a:pos x="472" y="127"/>
                </a:cxn>
                <a:cxn ang="0">
                  <a:pos x="489" y="118"/>
                </a:cxn>
                <a:cxn ang="0">
                  <a:pos x="505" y="107"/>
                </a:cxn>
                <a:cxn ang="0">
                  <a:pos x="520" y="96"/>
                </a:cxn>
                <a:cxn ang="0">
                  <a:pos x="533" y="83"/>
                </a:cxn>
                <a:cxn ang="0">
                  <a:pos x="539" y="71"/>
                </a:cxn>
                <a:cxn ang="0">
                  <a:pos x="542" y="64"/>
                </a:cxn>
                <a:cxn ang="0">
                  <a:pos x="544" y="57"/>
                </a:cxn>
                <a:cxn ang="0">
                  <a:pos x="546" y="51"/>
                </a:cxn>
                <a:cxn ang="0">
                  <a:pos x="546" y="45"/>
                </a:cxn>
                <a:cxn ang="0">
                  <a:pos x="546" y="39"/>
                </a:cxn>
                <a:cxn ang="0">
                  <a:pos x="544" y="34"/>
                </a:cxn>
                <a:cxn ang="0">
                  <a:pos x="542" y="29"/>
                </a:cxn>
                <a:cxn ang="0">
                  <a:pos x="539" y="24"/>
                </a:cxn>
                <a:cxn ang="0">
                  <a:pos x="535" y="19"/>
                </a:cxn>
                <a:cxn ang="0">
                  <a:pos x="530" y="15"/>
                </a:cxn>
                <a:cxn ang="0">
                  <a:pos x="524" y="11"/>
                </a:cxn>
                <a:cxn ang="0">
                  <a:pos x="518" y="7"/>
                </a:cxn>
                <a:cxn ang="0">
                  <a:pos x="510" y="4"/>
                </a:cxn>
                <a:cxn ang="0">
                  <a:pos x="502" y="1"/>
                </a:cxn>
              </a:cxnLst>
              <a:rect l="0" t="0" r="r" b="b"/>
              <a:pathLst>
                <a:path w="547" h="485">
                  <a:moveTo>
                    <a:pt x="0" y="484"/>
                  </a:moveTo>
                  <a:lnTo>
                    <a:pt x="13" y="473"/>
                  </a:lnTo>
                  <a:lnTo>
                    <a:pt x="20" y="468"/>
                  </a:lnTo>
                  <a:lnTo>
                    <a:pt x="26" y="463"/>
                  </a:lnTo>
                  <a:lnTo>
                    <a:pt x="33" y="459"/>
                  </a:lnTo>
                  <a:lnTo>
                    <a:pt x="40" y="454"/>
                  </a:lnTo>
                  <a:lnTo>
                    <a:pt x="46" y="450"/>
                  </a:lnTo>
                  <a:lnTo>
                    <a:pt x="52" y="445"/>
                  </a:lnTo>
                  <a:lnTo>
                    <a:pt x="59" y="441"/>
                  </a:lnTo>
                  <a:lnTo>
                    <a:pt x="65" y="437"/>
                  </a:lnTo>
                  <a:lnTo>
                    <a:pt x="71" y="433"/>
                  </a:lnTo>
                  <a:lnTo>
                    <a:pt x="77" y="429"/>
                  </a:lnTo>
                  <a:lnTo>
                    <a:pt x="83" y="424"/>
                  </a:lnTo>
                  <a:lnTo>
                    <a:pt x="89" y="420"/>
                  </a:lnTo>
                  <a:lnTo>
                    <a:pt x="95" y="415"/>
                  </a:lnTo>
                  <a:lnTo>
                    <a:pt x="100" y="411"/>
                  </a:lnTo>
                  <a:lnTo>
                    <a:pt x="106" y="406"/>
                  </a:lnTo>
                  <a:lnTo>
                    <a:pt x="111" y="401"/>
                  </a:lnTo>
                  <a:lnTo>
                    <a:pt x="116" y="397"/>
                  </a:lnTo>
                  <a:lnTo>
                    <a:pt x="122" y="391"/>
                  </a:lnTo>
                  <a:lnTo>
                    <a:pt x="126" y="386"/>
                  </a:lnTo>
                  <a:lnTo>
                    <a:pt x="131" y="380"/>
                  </a:lnTo>
                  <a:lnTo>
                    <a:pt x="136" y="375"/>
                  </a:lnTo>
                  <a:lnTo>
                    <a:pt x="140" y="368"/>
                  </a:lnTo>
                  <a:lnTo>
                    <a:pt x="144" y="362"/>
                  </a:lnTo>
                  <a:lnTo>
                    <a:pt x="148" y="355"/>
                  </a:lnTo>
                  <a:lnTo>
                    <a:pt x="151" y="348"/>
                  </a:lnTo>
                  <a:lnTo>
                    <a:pt x="155" y="341"/>
                  </a:lnTo>
                  <a:lnTo>
                    <a:pt x="158" y="333"/>
                  </a:lnTo>
                  <a:lnTo>
                    <a:pt x="161" y="324"/>
                  </a:lnTo>
                  <a:lnTo>
                    <a:pt x="164" y="315"/>
                  </a:lnTo>
                  <a:lnTo>
                    <a:pt x="166" y="307"/>
                  </a:lnTo>
                  <a:lnTo>
                    <a:pt x="169" y="294"/>
                  </a:lnTo>
                  <a:lnTo>
                    <a:pt x="170" y="288"/>
                  </a:lnTo>
                  <a:lnTo>
                    <a:pt x="172" y="283"/>
                  </a:lnTo>
                  <a:lnTo>
                    <a:pt x="173" y="278"/>
                  </a:lnTo>
                  <a:lnTo>
                    <a:pt x="174" y="273"/>
                  </a:lnTo>
                  <a:lnTo>
                    <a:pt x="176" y="268"/>
                  </a:lnTo>
                  <a:lnTo>
                    <a:pt x="177" y="264"/>
                  </a:lnTo>
                  <a:lnTo>
                    <a:pt x="179" y="260"/>
                  </a:lnTo>
                  <a:lnTo>
                    <a:pt x="180" y="256"/>
                  </a:lnTo>
                  <a:lnTo>
                    <a:pt x="182" y="253"/>
                  </a:lnTo>
                  <a:lnTo>
                    <a:pt x="183" y="249"/>
                  </a:lnTo>
                  <a:lnTo>
                    <a:pt x="185" y="246"/>
                  </a:lnTo>
                  <a:lnTo>
                    <a:pt x="187" y="243"/>
                  </a:lnTo>
                  <a:lnTo>
                    <a:pt x="188" y="240"/>
                  </a:lnTo>
                  <a:lnTo>
                    <a:pt x="190" y="237"/>
                  </a:lnTo>
                  <a:lnTo>
                    <a:pt x="192" y="234"/>
                  </a:lnTo>
                  <a:lnTo>
                    <a:pt x="195" y="232"/>
                  </a:lnTo>
                  <a:lnTo>
                    <a:pt x="197" y="229"/>
                  </a:lnTo>
                  <a:lnTo>
                    <a:pt x="200" y="227"/>
                  </a:lnTo>
                  <a:lnTo>
                    <a:pt x="202" y="225"/>
                  </a:lnTo>
                  <a:lnTo>
                    <a:pt x="206" y="223"/>
                  </a:lnTo>
                  <a:lnTo>
                    <a:pt x="209" y="220"/>
                  </a:lnTo>
                  <a:lnTo>
                    <a:pt x="212" y="218"/>
                  </a:lnTo>
                  <a:lnTo>
                    <a:pt x="216" y="216"/>
                  </a:lnTo>
                  <a:lnTo>
                    <a:pt x="220" y="214"/>
                  </a:lnTo>
                  <a:lnTo>
                    <a:pt x="224" y="212"/>
                  </a:lnTo>
                  <a:lnTo>
                    <a:pt x="228" y="210"/>
                  </a:lnTo>
                  <a:lnTo>
                    <a:pt x="233" y="207"/>
                  </a:lnTo>
                  <a:lnTo>
                    <a:pt x="238" y="205"/>
                  </a:lnTo>
                  <a:lnTo>
                    <a:pt x="243" y="203"/>
                  </a:lnTo>
                  <a:lnTo>
                    <a:pt x="249" y="201"/>
                  </a:lnTo>
                  <a:lnTo>
                    <a:pt x="266" y="194"/>
                  </a:lnTo>
                  <a:lnTo>
                    <a:pt x="275" y="191"/>
                  </a:lnTo>
                  <a:lnTo>
                    <a:pt x="284" y="188"/>
                  </a:lnTo>
                  <a:lnTo>
                    <a:pt x="293" y="185"/>
                  </a:lnTo>
                  <a:lnTo>
                    <a:pt x="302" y="182"/>
                  </a:lnTo>
                  <a:lnTo>
                    <a:pt x="312" y="179"/>
                  </a:lnTo>
                  <a:lnTo>
                    <a:pt x="321" y="177"/>
                  </a:lnTo>
                  <a:lnTo>
                    <a:pt x="331" y="174"/>
                  </a:lnTo>
                  <a:lnTo>
                    <a:pt x="340" y="171"/>
                  </a:lnTo>
                  <a:lnTo>
                    <a:pt x="350" y="169"/>
                  </a:lnTo>
                  <a:lnTo>
                    <a:pt x="360" y="166"/>
                  </a:lnTo>
                  <a:lnTo>
                    <a:pt x="370" y="164"/>
                  </a:lnTo>
                  <a:lnTo>
                    <a:pt x="379" y="161"/>
                  </a:lnTo>
                  <a:lnTo>
                    <a:pt x="389" y="158"/>
                  </a:lnTo>
                  <a:lnTo>
                    <a:pt x="399" y="155"/>
                  </a:lnTo>
                  <a:lnTo>
                    <a:pt x="408" y="153"/>
                  </a:lnTo>
                  <a:lnTo>
                    <a:pt x="418" y="149"/>
                  </a:lnTo>
                  <a:lnTo>
                    <a:pt x="427" y="146"/>
                  </a:lnTo>
                  <a:lnTo>
                    <a:pt x="437" y="143"/>
                  </a:lnTo>
                  <a:lnTo>
                    <a:pt x="446" y="139"/>
                  </a:lnTo>
                  <a:lnTo>
                    <a:pt x="455" y="135"/>
                  </a:lnTo>
                  <a:lnTo>
                    <a:pt x="464" y="131"/>
                  </a:lnTo>
                  <a:lnTo>
                    <a:pt x="472" y="127"/>
                  </a:lnTo>
                  <a:lnTo>
                    <a:pt x="481" y="123"/>
                  </a:lnTo>
                  <a:lnTo>
                    <a:pt x="489" y="118"/>
                  </a:lnTo>
                  <a:lnTo>
                    <a:pt x="497" y="113"/>
                  </a:lnTo>
                  <a:lnTo>
                    <a:pt x="505" y="107"/>
                  </a:lnTo>
                  <a:lnTo>
                    <a:pt x="512" y="102"/>
                  </a:lnTo>
                  <a:lnTo>
                    <a:pt x="520" y="96"/>
                  </a:lnTo>
                  <a:lnTo>
                    <a:pt x="526" y="89"/>
                  </a:lnTo>
                  <a:lnTo>
                    <a:pt x="533" y="83"/>
                  </a:lnTo>
                  <a:lnTo>
                    <a:pt x="537" y="75"/>
                  </a:lnTo>
                  <a:lnTo>
                    <a:pt x="539" y="71"/>
                  </a:lnTo>
                  <a:lnTo>
                    <a:pt x="541" y="68"/>
                  </a:lnTo>
                  <a:lnTo>
                    <a:pt x="542" y="64"/>
                  </a:lnTo>
                  <a:lnTo>
                    <a:pt x="544" y="61"/>
                  </a:lnTo>
                  <a:lnTo>
                    <a:pt x="544" y="57"/>
                  </a:lnTo>
                  <a:lnTo>
                    <a:pt x="545" y="54"/>
                  </a:lnTo>
                  <a:lnTo>
                    <a:pt x="546" y="51"/>
                  </a:lnTo>
                  <a:lnTo>
                    <a:pt x="546" y="48"/>
                  </a:lnTo>
                  <a:lnTo>
                    <a:pt x="546" y="45"/>
                  </a:lnTo>
                  <a:lnTo>
                    <a:pt x="546" y="42"/>
                  </a:lnTo>
                  <a:lnTo>
                    <a:pt x="546" y="39"/>
                  </a:lnTo>
                  <a:lnTo>
                    <a:pt x="545" y="37"/>
                  </a:lnTo>
                  <a:lnTo>
                    <a:pt x="544" y="34"/>
                  </a:lnTo>
                  <a:lnTo>
                    <a:pt x="543" y="31"/>
                  </a:lnTo>
                  <a:lnTo>
                    <a:pt x="542" y="29"/>
                  </a:lnTo>
                  <a:lnTo>
                    <a:pt x="540" y="26"/>
                  </a:lnTo>
                  <a:lnTo>
                    <a:pt x="539" y="24"/>
                  </a:lnTo>
                  <a:lnTo>
                    <a:pt x="537" y="21"/>
                  </a:lnTo>
                  <a:lnTo>
                    <a:pt x="535" y="19"/>
                  </a:lnTo>
                  <a:lnTo>
                    <a:pt x="532" y="17"/>
                  </a:lnTo>
                  <a:lnTo>
                    <a:pt x="530" y="15"/>
                  </a:lnTo>
                  <a:lnTo>
                    <a:pt x="527" y="13"/>
                  </a:lnTo>
                  <a:lnTo>
                    <a:pt x="524" y="11"/>
                  </a:lnTo>
                  <a:lnTo>
                    <a:pt x="521" y="9"/>
                  </a:lnTo>
                  <a:lnTo>
                    <a:pt x="518" y="7"/>
                  </a:lnTo>
                  <a:lnTo>
                    <a:pt x="514" y="6"/>
                  </a:lnTo>
                  <a:lnTo>
                    <a:pt x="510" y="4"/>
                  </a:lnTo>
                  <a:lnTo>
                    <a:pt x="506" y="3"/>
                  </a:lnTo>
                  <a:lnTo>
                    <a:pt x="502" y="1"/>
                  </a:lnTo>
                  <a:lnTo>
                    <a:pt x="498"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5" name="Freeform 37"/>
            <p:cNvSpPr>
              <a:spLocks/>
            </p:cNvSpPr>
            <p:nvPr/>
          </p:nvSpPr>
          <p:spPr bwMode="auto">
            <a:xfrm>
              <a:off x="1360" y="1429"/>
              <a:ext cx="771" cy="398"/>
            </a:xfrm>
            <a:custGeom>
              <a:avLst/>
              <a:gdLst/>
              <a:ahLst/>
              <a:cxnLst>
                <a:cxn ang="0">
                  <a:pos x="29" y="205"/>
                </a:cxn>
                <a:cxn ang="0">
                  <a:pos x="53" y="199"/>
                </a:cxn>
                <a:cxn ang="0">
                  <a:pos x="74" y="189"/>
                </a:cxn>
                <a:cxn ang="0">
                  <a:pos x="92" y="176"/>
                </a:cxn>
                <a:cxn ang="0">
                  <a:pos x="107" y="162"/>
                </a:cxn>
                <a:cxn ang="0">
                  <a:pos x="121" y="146"/>
                </a:cxn>
                <a:cxn ang="0">
                  <a:pos x="134" y="130"/>
                </a:cxn>
                <a:cxn ang="0">
                  <a:pos x="147" y="114"/>
                </a:cxn>
                <a:cxn ang="0">
                  <a:pos x="162" y="99"/>
                </a:cxn>
                <a:cxn ang="0">
                  <a:pos x="178" y="86"/>
                </a:cxn>
                <a:cxn ang="0">
                  <a:pos x="199" y="73"/>
                </a:cxn>
                <a:cxn ang="0">
                  <a:pos x="222" y="64"/>
                </a:cxn>
                <a:cxn ang="0">
                  <a:pos x="253" y="53"/>
                </a:cxn>
                <a:cxn ang="0">
                  <a:pos x="290" y="42"/>
                </a:cxn>
                <a:cxn ang="0">
                  <a:pos x="330" y="30"/>
                </a:cxn>
                <a:cxn ang="0">
                  <a:pos x="372" y="19"/>
                </a:cxn>
                <a:cxn ang="0">
                  <a:pos x="413" y="10"/>
                </a:cxn>
                <a:cxn ang="0">
                  <a:pos x="450" y="3"/>
                </a:cxn>
                <a:cxn ang="0">
                  <a:pos x="482" y="0"/>
                </a:cxn>
                <a:cxn ang="0">
                  <a:pos x="506" y="1"/>
                </a:cxn>
                <a:cxn ang="0">
                  <a:pos x="521" y="7"/>
                </a:cxn>
                <a:cxn ang="0">
                  <a:pos x="540" y="32"/>
                </a:cxn>
                <a:cxn ang="0">
                  <a:pos x="552" y="54"/>
                </a:cxn>
                <a:cxn ang="0">
                  <a:pos x="564" y="78"/>
                </a:cxn>
                <a:cxn ang="0">
                  <a:pos x="576" y="104"/>
                </a:cxn>
                <a:cxn ang="0">
                  <a:pos x="587" y="131"/>
                </a:cxn>
                <a:cxn ang="0">
                  <a:pos x="598" y="158"/>
                </a:cxn>
                <a:cxn ang="0">
                  <a:pos x="611" y="185"/>
                </a:cxn>
                <a:cxn ang="0">
                  <a:pos x="624" y="211"/>
                </a:cxn>
                <a:cxn ang="0">
                  <a:pos x="640" y="237"/>
                </a:cxn>
                <a:cxn ang="0">
                  <a:pos x="656" y="260"/>
                </a:cxn>
                <a:cxn ang="0">
                  <a:pos x="674" y="277"/>
                </a:cxn>
                <a:cxn ang="0">
                  <a:pos x="684" y="282"/>
                </a:cxn>
                <a:cxn ang="0">
                  <a:pos x="693" y="283"/>
                </a:cxn>
                <a:cxn ang="0">
                  <a:pos x="701" y="281"/>
                </a:cxn>
                <a:cxn ang="0">
                  <a:pos x="709" y="279"/>
                </a:cxn>
                <a:cxn ang="0">
                  <a:pos x="717" y="276"/>
                </a:cxn>
                <a:cxn ang="0">
                  <a:pos x="725" y="275"/>
                </a:cxn>
                <a:cxn ang="0">
                  <a:pos x="733" y="276"/>
                </a:cxn>
                <a:cxn ang="0">
                  <a:pos x="741" y="281"/>
                </a:cxn>
                <a:cxn ang="0">
                  <a:pos x="750" y="291"/>
                </a:cxn>
                <a:cxn ang="0">
                  <a:pos x="760" y="307"/>
                </a:cxn>
                <a:cxn ang="0">
                  <a:pos x="763" y="315"/>
                </a:cxn>
                <a:cxn ang="0">
                  <a:pos x="764" y="324"/>
                </a:cxn>
                <a:cxn ang="0">
                  <a:pos x="765" y="333"/>
                </a:cxn>
                <a:cxn ang="0">
                  <a:pos x="765" y="342"/>
                </a:cxn>
                <a:cxn ang="0">
                  <a:pos x="765" y="351"/>
                </a:cxn>
                <a:cxn ang="0">
                  <a:pos x="765" y="361"/>
                </a:cxn>
                <a:cxn ang="0">
                  <a:pos x="765" y="370"/>
                </a:cxn>
                <a:cxn ang="0">
                  <a:pos x="766" y="379"/>
                </a:cxn>
                <a:cxn ang="0">
                  <a:pos x="767" y="388"/>
                </a:cxn>
                <a:cxn ang="0">
                  <a:pos x="770" y="397"/>
                </a:cxn>
              </a:cxnLst>
              <a:rect l="0" t="0" r="r" b="b"/>
              <a:pathLst>
                <a:path w="771" h="398">
                  <a:moveTo>
                    <a:pt x="0" y="208"/>
                  </a:moveTo>
                  <a:lnTo>
                    <a:pt x="20" y="206"/>
                  </a:lnTo>
                  <a:lnTo>
                    <a:pt x="29" y="205"/>
                  </a:lnTo>
                  <a:lnTo>
                    <a:pt x="38" y="203"/>
                  </a:lnTo>
                  <a:lnTo>
                    <a:pt x="46" y="201"/>
                  </a:lnTo>
                  <a:lnTo>
                    <a:pt x="53" y="199"/>
                  </a:lnTo>
                  <a:lnTo>
                    <a:pt x="60" y="195"/>
                  </a:lnTo>
                  <a:lnTo>
                    <a:pt x="67" y="192"/>
                  </a:lnTo>
                  <a:lnTo>
                    <a:pt x="74" y="189"/>
                  </a:lnTo>
                  <a:lnTo>
                    <a:pt x="80" y="185"/>
                  </a:lnTo>
                  <a:lnTo>
                    <a:pt x="86" y="181"/>
                  </a:lnTo>
                  <a:lnTo>
                    <a:pt x="92" y="176"/>
                  </a:lnTo>
                  <a:lnTo>
                    <a:pt x="97" y="171"/>
                  </a:lnTo>
                  <a:lnTo>
                    <a:pt x="102" y="167"/>
                  </a:lnTo>
                  <a:lnTo>
                    <a:pt x="107" y="162"/>
                  </a:lnTo>
                  <a:lnTo>
                    <a:pt x="112" y="157"/>
                  </a:lnTo>
                  <a:lnTo>
                    <a:pt x="116" y="151"/>
                  </a:lnTo>
                  <a:lnTo>
                    <a:pt x="121" y="146"/>
                  </a:lnTo>
                  <a:lnTo>
                    <a:pt x="125" y="141"/>
                  </a:lnTo>
                  <a:lnTo>
                    <a:pt x="130" y="135"/>
                  </a:lnTo>
                  <a:lnTo>
                    <a:pt x="134" y="130"/>
                  </a:lnTo>
                  <a:lnTo>
                    <a:pt x="138" y="125"/>
                  </a:lnTo>
                  <a:lnTo>
                    <a:pt x="143" y="119"/>
                  </a:lnTo>
                  <a:lnTo>
                    <a:pt x="147" y="114"/>
                  </a:lnTo>
                  <a:lnTo>
                    <a:pt x="152" y="109"/>
                  </a:lnTo>
                  <a:lnTo>
                    <a:pt x="156" y="104"/>
                  </a:lnTo>
                  <a:lnTo>
                    <a:pt x="162" y="99"/>
                  </a:lnTo>
                  <a:lnTo>
                    <a:pt x="166" y="95"/>
                  </a:lnTo>
                  <a:lnTo>
                    <a:pt x="172" y="90"/>
                  </a:lnTo>
                  <a:lnTo>
                    <a:pt x="178" y="86"/>
                  </a:lnTo>
                  <a:lnTo>
                    <a:pt x="183" y="82"/>
                  </a:lnTo>
                  <a:lnTo>
                    <a:pt x="190" y="78"/>
                  </a:lnTo>
                  <a:lnTo>
                    <a:pt x="199" y="73"/>
                  </a:lnTo>
                  <a:lnTo>
                    <a:pt x="206" y="71"/>
                  </a:lnTo>
                  <a:lnTo>
                    <a:pt x="213" y="67"/>
                  </a:lnTo>
                  <a:lnTo>
                    <a:pt x="222" y="64"/>
                  </a:lnTo>
                  <a:lnTo>
                    <a:pt x="231" y="61"/>
                  </a:lnTo>
                  <a:lnTo>
                    <a:pt x="242" y="57"/>
                  </a:lnTo>
                  <a:lnTo>
                    <a:pt x="253" y="53"/>
                  </a:lnTo>
                  <a:lnTo>
                    <a:pt x="264" y="50"/>
                  </a:lnTo>
                  <a:lnTo>
                    <a:pt x="277" y="46"/>
                  </a:lnTo>
                  <a:lnTo>
                    <a:pt x="290" y="42"/>
                  </a:lnTo>
                  <a:lnTo>
                    <a:pt x="303" y="38"/>
                  </a:lnTo>
                  <a:lnTo>
                    <a:pt x="316" y="34"/>
                  </a:lnTo>
                  <a:lnTo>
                    <a:pt x="330" y="30"/>
                  </a:lnTo>
                  <a:lnTo>
                    <a:pt x="344" y="26"/>
                  </a:lnTo>
                  <a:lnTo>
                    <a:pt x="358" y="23"/>
                  </a:lnTo>
                  <a:lnTo>
                    <a:pt x="372" y="19"/>
                  </a:lnTo>
                  <a:lnTo>
                    <a:pt x="386" y="16"/>
                  </a:lnTo>
                  <a:lnTo>
                    <a:pt x="399" y="13"/>
                  </a:lnTo>
                  <a:lnTo>
                    <a:pt x="413" y="10"/>
                  </a:lnTo>
                  <a:lnTo>
                    <a:pt x="426" y="7"/>
                  </a:lnTo>
                  <a:lnTo>
                    <a:pt x="438" y="5"/>
                  </a:lnTo>
                  <a:lnTo>
                    <a:pt x="450" y="3"/>
                  </a:lnTo>
                  <a:lnTo>
                    <a:pt x="462" y="2"/>
                  </a:lnTo>
                  <a:lnTo>
                    <a:pt x="472" y="1"/>
                  </a:lnTo>
                  <a:lnTo>
                    <a:pt x="482" y="0"/>
                  </a:lnTo>
                  <a:lnTo>
                    <a:pt x="491" y="0"/>
                  </a:lnTo>
                  <a:lnTo>
                    <a:pt x="500" y="0"/>
                  </a:lnTo>
                  <a:lnTo>
                    <a:pt x="506" y="1"/>
                  </a:lnTo>
                  <a:lnTo>
                    <a:pt x="512" y="3"/>
                  </a:lnTo>
                  <a:lnTo>
                    <a:pt x="517" y="5"/>
                  </a:lnTo>
                  <a:lnTo>
                    <a:pt x="521" y="7"/>
                  </a:lnTo>
                  <a:lnTo>
                    <a:pt x="530" y="19"/>
                  </a:lnTo>
                  <a:lnTo>
                    <a:pt x="535" y="25"/>
                  </a:lnTo>
                  <a:lnTo>
                    <a:pt x="540" y="32"/>
                  </a:lnTo>
                  <a:lnTo>
                    <a:pt x="544" y="39"/>
                  </a:lnTo>
                  <a:lnTo>
                    <a:pt x="548" y="47"/>
                  </a:lnTo>
                  <a:lnTo>
                    <a:pt x="552" y="54"/>
                  </a:lnTo>
                  <a:lnTo>
                    <a:pt x="556" y="62"/>
                  </a:lnTo>
                  <a:lnTo>
                    <a:pt x="560" y="70"/>
                  </a:lnTo>
                  <a:lnTo>
                    <a:pt x="564" y="78"/>
                  </a:lnTo>
                  <a:lnTo>
                    <a:pt x="568" y="87"/>
                  </a:lnTo>
                  <a:lnTo>
                    <a:pt x="572" y="95"/>
                  </a:lnTo>
                  <a:lnTo>
                    <a:pt x="576" y="104"/>
                  </a:lnTo>
                  <a:lnTo>
                    <a:pt x="579" y="113"/>
                  </a:lnTo>
                  <a:lnTo>
                    <a:pt x="583" y="122"/>
                  </a:lnTo>
                  <a:lnTo>
                    <a:pt x="587" y="131"/>
                  </a:lnTo>
                  <a:lnTo>
                    <a:pt x="591" y="140"/>
                  </a:lnTo>
                  <a:lnTo>
                    <a:pt x="595" y="149"/>
                  </a:lnTo>
                  <a:lnTo>
                    <a:pt x="598" y="158"/>
                  </a:lnTo>
                  <a:lnTo>
                    <a:pt x="603" y="167"/>
                  </a:lnTo>
                  <a:lnTo>
                    <a:pt x="607" y="176"/>
                  </a:lnTo>
                  <a:lnTo>
                    <a:pt x="611" y="185"/>
                  </a:lnTo>
                  <a:lnTo>
                    <a:pt x="615" y="194"/>
                  </a:lnTo>
                  <a:lnTo>
                    <a:pt x="620" y="203"/>
                  </a:lnTo>
                  <a:lnTo>
                    <a:pt x="624" y="211"/>
                  </a:lnTo>
                  <a:lnTo>
                    <a:pt x="629" y="220"/>
                  </a:lnTo>
                  <a:lnTo>
                    <a:pt x="634" y="228"/>
                  </a:lnTo>
                  <a:lnTo>
                    <a:pt x="640" y="237"/>
                  </a:lnTo>
                  <a:lnTo>
                    <a:pt x="645" y="245"/>
                  </a:lnTo>
                  <a:lnTo>
                    <a:pt x="650" y="252"/>
                  </a:lnTo>
                  <a:lnTo>
                    <a:pt x="656" y="260"/>
                  </a:lnTo>
                  <a:lnTo>
                    <a:pt x="663" y="267"/>
                  </a:lnTo>
                  <a:lnTo>
                    <a:pt x="670" y="274"/>
                  </a:lnTo>
                  <a:lnTo>
                    <a:pt x="674" y="277"/>
                  </a:lnTo>
                  <a:lnTo>
                    <a:pt x="677" y="279"/>
                  </a:lnTo>
                  <a:lnTo>
                    <a:pt x="681" y="281"/>
                  </a:lnTo>
                  <a:lnTo>
                    <a:pt x="684" y="282"/>
                  </a:lnTo>
                  <a:lnTo>
                    <a:pt x="687" y="283"/>
                  </a:lnTo>
                  <a:lnTo>
                    <a:pt x="690" y="283"/>
                  </a:lnTo>
                  <a:lnTo>
                    <a:pt x="693" y="283"/>
                  </a:lnTo>
                  <a:lnTo>
                    <a:pt x="696" y="283"/>
                  </a:lnTo>
                  <a:lnTo>
                    <a:pt x="698" y="282"/>
                  </a:lnTo>
                  <a:lnTo>
                    <a:pt x="701" y="281"/>
                  </a:lnTo>
                  <a:lnTo>
                    <a:pt x="704" y="281"/>
                  </a:lnTo>
                  <a:lnTo>
                    <a:pt x="707" y="280"/>
                  </a:lnTo>
                  <a:lnTo>
                    <a:pt x="709" y="279"/>
                  </a:lnTo>
                  <a:lnTo>
                    <a:pt x="712" y="278"/>
                  </a:lnTo>
                  <a:lnTo>
                    <a:pt x="714" y="277"/>
                  </a:lnTo>
                  <a:lnTo>
                    <a:pt x="717" y="276"/>
                  </a:lnTo>
                  <a:lnTo>
                    <a:pt x="720" y="275"/>
                  </a:lnTo>
                  <a:lnTo>
                    <a:pt x="722" y="275"/>
                  </a:lnTo>
                  <a:lnTo>
                    <a:pt x="725" y="275"/>
                  </a:lnTo>
                  <a:lnTo>
                    <a:pt x="727" y="275"/>
                  </a:lnTo>
                  <a:lnTo>
                    <a:pt x="730" y="275"/>
                  </a:lnTo>
                  <a:lnTo>
                    <a:pt x="733" y="276"/>
                  </a:lnTo>
                  <a:lnTo>
                    <a:pt x="736" y="277"/>
                  </a:lnTo>
                  <a:lnTo>
                    <a:pt x="738" y="279"/>
                  </a:lnTo>
                  <a:lnTo>
                    <a:pt x="741" y="281"/>
                  </a:lnTo>
                  <a:lnTo>
                    <a:pt x="744" y="284"/>
                  </a:lnTo>
                  <a:lnTo>
                    <a:pt x="747" y="287"/>
                  </a:lnTo>
                  <a:lnTo>
                    <a:pt x="750" y="291"/>
                  </a:lnTo>
                  <a:lnTo>
                    <a:pt x="754" y="296"/>
                  </a:lnTo>
                  <a:lnTo>
                    <a:pt x="758" y="302"/>
                  </a:lnTo>
                  <a:lnTo>
                    <a:pt x="760" y="307"/>
                  </a:lnTo>
                  <a:lnTo>
                    <a:pt x="761" y="310"/>
                  </a:lnTo>
                  <a:lnTo>
                    <a:pt x="762" y="313"/>
                  </a:lnTo>
                  <a:lnTo>
                    <a:pt x="763" y="315"/>
                  </a:lnTo>
                  <a:lnTo>
                    <a:pt x="764" y="318"/>
                  </a:lnTo>
                  <a:lnTo>
                    <a:pt x="764" y="321"/>
                  </a:lnTo>
                  <a:lnTo>
                    <a:pt x="764" y="324"/>
                  </a:lnTo>
                  <a:lnTo>
                    <a:pt x="765" y="327"/>
                  </a:lnTo>
                  <a:lnTo>
                    <a:pt x="765" y="330"/>
                  </a:lnTo>
                  <a:lnTo>
                    <a:pt x="765" y="333"/>
                  </a:lnTo>
                  <a:lnTo>
                    <a:pt x="765" y="336"/>
                  </a:lnTo>
                  <a:lnTo>
                    <a:pt x="765" y="339"/>
                  </a:lnTo>
                  <a:lnTo>
                    <a:pt x="765" y="342"/>
                  </a:lnTo>
                  <a:lnTo>
                    <a:pt x="765" y="345"/>
                  </a:lnTo>
                  <a:lnTo>
                    <a:pt x="765" y="349"/>
                  </a:lnTo>
                  <a:lnTo>
                    <a:pt x="765" y="351"/>
                  </a:lnTo>
                  <a:lnTo>
                    <a:pt x="765" y="355"/>
                  </a:lnTo>
                  <a:lnTo>
                    <a:pt x="765" y="358"/>
                  </a:lnTo>
                  <a:lnTo>
                    <a:pt x="765" y="361"/>
                  </a:lnTo>
                  <a:lnTo>
                    <a:pt x="765" y="364"/>
                  </a:lnTo>
                  <a:lnTo>
                    <a:pt x="765" y="367"/>
                  </a:lnTo>
                  <a:lnTo>
                    <a:pt x="765" y="370"/>
                  </a:lnTo>
                  <a:lnTo>
                    <a:pt x="765" y="373"/>
                  </a:lnTo>
                  <a:lnTo>
                    <a:pt x="765" y="376"/>
                  </a:lnTo>
                  <a:lnTo>
                    <a:pt x="766" y="379"/>
                  </a:lnTo>
                  <a:lnTo>
                    <a:pt x="766" y="382"/>
                  </a:lnTo>
                  <a:lnTo>
                    <a:pt x="766" y="385"/>
                  </a:lnTo>
                  <a:lnTo>
                    <a:pt x="767" y="388"/>
                  </a:lnTo>
                  <a:lnTo>
                    <a:pt x="768" y="391"/>
                  </a:lnTo>
                  <a:lnTo>
                    <a:pt x="768" y="393"/>
                  </a:lnTo>
                  <a:lnTo>
                    <a:pt x="770" y="39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6" name="Freeform 38"/>
            <p:cNvSpPr>
              <a:spLocks/>
            </p:cNvSpPr>
            <p:nvPr/>
          </p:nvSpPr>
          <p:spPr bwMode="auto">
            <a:xfrm>
              <a:off x="1159" y="2014"/>
              <a:ext cx="226" cy="332"/>
            </a:xfrm>
            <a:custGeom>
              <a:avLst/>
              <a:gdLst/>
              <a:ahLst/>
              <a:cxnLst>
                <a:cxn ang="0">
                  <a:pos x="0" y="0"/>
                </a:cxn>
                <a:cxn ang="0">
                  <a:pos x="12" y="21"/>
                </a:cxn>
                <a:cxn ang="0">
                  <a:pos x="19" y="31"/>
                </a:cxn>
                <a:cxn ang="0">
                  <a:pos x="26" y="41"/>
                </a:cxn>
                <a:cxn ang="0">
                  <a:pos x="34" y="50"/>
                </a:cxn>
                <a:cxn ang="0">
                  <a:pos x="42" y="59"/>
                </a:cxn>
                <a:cxn ang="0">
                  <a:pos x="50" y="68"/>
                </a:cxn>
                <a:cxn ang="0">
                  <a:pos x="59" y="77"/>
                </a:cxn>
                <a:cxn ang="0">
                  <a:pos x="67" y="85"/>
                </a:cxn>
                <a:cxn ang="0">
                  <a:pos x="76" y="94"/>
                </a:cxn>
                <a:cxn ang="0">
                  <a:pos x="85" y="102"/>
                </a:cxn>
                <a:cxn ang="0">
                  <a:pos x="93" y="110"/>
                </a:cxn>
                <a:cxn ang="0">
                  <a:pos x="103" y="119"/>
                </a:cxn>
                <a:cxn ang="0">
                  <a:pos x="111" y="127"/>
                </a:cxn>
                <a:cxn ang="0">
                  <a:pos x="120" y="136"/>
                </a:cxn>
                <a:cxn ang="0">
                  <a:pos x="129" y="144"/>
                </a:cxn>
                <a:cxn ang="0">
                  <a:pos x="138" y="153"/>
                </a:cxn>
                <a:cxn ang="0">
                  <a:pos x="146" y="162"/>
                </a:cxn>
                <a:cxn ang="0">
                  <a:pos x="155" y="172"/>
                </a:cxn>
                <a:cxn ang="0">
                  <a:pos x="163" y="181"/>
                </a:cxn>
                <a:cxn ang="0">
                  <a:pos x="171" y="191"/>
                </a:cxn>
                <a:cxn ang="0">
                  <a:pos x="178" y="201"/>
                </a:cxn>
                <a:cxn ang="0">
                  <a:pos x="185" y="212"/>
                </a:cxn>
                <a:cxn ang="0">
                  <a:pos x="191" y="223"/>
                </a:cxn>
                <a:cxn ang="0">
                  <a:pos x="198" y="234"/>
                </a:cxn>
                <a:cxn ang="0">
                  <a:pos x="203" y="246"/>
                </a:cxn>
                <a:cxn ang="0">
                  <a:pos x="209" y="258"/>
                </a:cxn>
                <a:cxn ang="0">
                  <a:pos x="213" y="272"/>
                </a:cxn>
                <a:cxn ang="0">
                  <a:pos x="217" y="285"/>
                </a:cxn>
                <a:cxn ang="0">
                  <a:pos x="220" y="300"/>
                </a:cxn>
                <a:cxn ang="0">
                  <a:pos x="223" y="315"/>
                </a:cxn>
                <a:cxn ang="0">
                  <a:pos x="225" y="331"/>
                </a:cxn>
              </a:cxnLst>
              <a:rect l="0" t="0" r="r" b="b"/>
              <a:pathLst>
                <a:path w="226" h="332">
                  <a:moveTo>
                    <a:pt x="0" y="0"/>
                  </a:moveTo>
                  <a:lnTo>
                    <a:pt x="12" y="21"/>
                  </a:lnTo>
                  <a:lnTo>
                    <a:pt x="19" y="31"/>
                  </a:lnTo>
                  <a:lnTo>
                    <a:pt x="26" y="41"/>
                  </a:lnTo>
                  <a:lnTo>
                    <a:pt x="34" y="50"/>
                  </a:lnTo>
                  <a:lnTo>
                    <a:pt x="42" y="59"/>
                  </a:lnTo>
                  <a:lnTo>
                    <a:pt x="50" y="68"/>
                  </a:lnTo>
                  <a:lnTo>
                    <a:pt x="59" y="77"/>
                  </a:lnTo>
                  <a:lnTo>
                    <a:pt x="67" y="85"/>
                  </a:lnTo>
                  <a:lnTo>
                    <a:pt x="76" y="94"/>
                  </a:lnTo>
                  <a:lnTo>
                    <a:pt x="85" y="102"/>
                  </a:lnTo>
                  <a:lnTo>
                    <a:pt x="93" y="110"/>
                  </a:lnTo>
                  <a:lnTo>
                    <a:pt x="103" y="119"/>
                  </a:lnTo>
                  <a:lnTo>
                    <a:pt x="111" y="127"/>
                  </a:lnTo>
                  <a:lnTo>
                    <a:pt x="120" y="136"/>
                  </a:lnTo>
                  <a:lnTo>
                    <a:pt x="129" y="144"/>
                  </a:lnTo>
                  <a:lnTo>
                    <a:pt x="138" y="153"/>
                  </a:lnTo>
                  <a:lnTo>
                    <a:pt x="146" y="162"/>
                  </a:lnTo>
                  <a:lnTo>
                    <a:pt x="155" y="172"/>
                  </a:lnTo>
                  <a:lnTo>
                    <a:pt x="163" y="181"/>
                  </a:lnTo>
                  <a:lnTo>
                    <a:pt x="171" y="191"/>
                  </a:lnTo>
                  <a:lnTo>
                    <a:pt x="178" y="201"/>
                  </a:lnTo>
                  <a:lnTo>
                    <a:pt x="185" y="212"/>
                  </a:lnTo>
                  <a:lnTo>
                    <a:pt x="191" y="223"/>
                  </a:lnTo>
                  <a:lnTo>
                    <a:pt x="198" y="234"/>
                  </a:lnTo>
                  <a:lnTo>
                    <a:pt x="203" y="246"/>
                  </a:lnTo>
                  <a:lnTo>
                    <a:pt x="209" y="258"/>
                  </a:lnTo>
                  <a:lnTo>
                    <a:pt x="213" y="272"/>
                  </a:lnTo>
                  <a:lnTo>
                    <a:pt x="217" y="285"/>
                  </a:lnTo>
                  <a:lnTo>
                    <a:pt x="220" y="300"/>
                  </a:lnTo>
                  <a:lnTo>
                    <a:pt x="223" y="315"/>
                  </a:lnTo>
                  <a:lnTo>
                    <a:pt x="225" y="33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7" name="Freeform 39"/>
            <p:cNvSpPr>
              <a:spLocks/>
            </p:cNvSpPr>
            <p:nvPr/>
          </p:nvSpPr>
          <p:spPr bwMode="auto">
            <a:xfrm>
              <a:off x="1538" y="1767"/>
              <a:ext cx="359" cy="566"/>
            </a:xfrm>
            <a:custGeom>
              <a:avLst/>
              <a:gdLst/>
              <a:ahLst/>
              <a:cxnLst>
                <a:cxn ang="0">
                  <a:pos x="13" y="472"/>
                </a:cxn>
                <a:cxn ang="0">
                  <a:pos x="30" y="485"/>
                </a:cxn>
                <a:cxn ang="0">
                  <a:pos x="50" y="498"/>
                </a:cxn>
                <a:cxn ang="0">
                  <a:pos x="73" y="511"/>
                </a:cxn>
                <a:cxn ang="0">
                  <a:pos x="97" y="524"/>
                </a:cxn>
                <a:cxn ang="0">
                  <a:pos x="122" y="535"/>
                </a:cxn>
                <a:cxn ang="0">
                  <a:pos x="149" y="546"/>
                </a:cxn>
                <a:cxn ang="0">
                  <a:pos x="176" y="554"/>
                </a:cxn>
                <a:cxn ang="0">
                  <a:pos x="202" y="560"/>
                </a:cxn>
                <a:cxn ang="0">
                  <a:pos x="228" y="564"/>
                </a:cxn>
                <a:cxn ang="0">
                  <a:pos x="253" y="564"/>
                </a:cxn>
                <a:cxn ang="0">
                  <a:pos x="277" y="561"/>
                </a:cxn>
                <a:cxn ang="0">
                  <a:pos x="298" y="555"/>
                </a:cxn>
                <a:cxn ang="0">
                  <a:pos x="316" y="543"/>
                </a:cxn>
                <a:cxn ang="0">
                  <a:pos x="331" y="528"/>
                </a:cxn>
                <a:cxn ang="0">
                  <a:pos x="343" y="507"/>
                </a:cxn>
                <a:cxn ang="0">
                  <a:pos x="349" y="489"/>
                </a:cxn>
                <a:cxn ang="0">
                  <a:pos x="352" y="477"/>
                </a:cxn>
                <a:cxn ang="0">
                  <a:pos x="354" y="465"/>
                </a:cxn>
                <a:cxn ang="0">
                  <a:pos x="356" y="453"/>
                </a:cxn>
                <a:cxn ang="0">
                  <a:pos x="357" y="441"/>
                </a:cxn>
                <a:cxn ang="0">
                  <a:pos x="358" y="429"/>
                </a:cxn>
                <a:cxn ang="0">
                  <a:pos x="357" y="417"/>
                </a:cxn>
                <a:cxn ang="0">
                  <a:pos x="356" y="405"/>
                </a:cxn>
                <a:cxn ang="0">
                  <a:pos x="355" y="392"/>
                </a:cxn>
                <a:cxn ang="0">
                  <a:pos x="353" y="380"/>
                </a:cxn>
                <a:cxn ang="0">
                  <a:pos x="350" y="369"/>
                </a:cxn>
                <a:cxn ang="0">
                  <a:pos x="347" y="357"/>
                </a:cxn>
                <a:cxn ang="0">
                  <a:pos x="343" y="345"/>
                </a:cxn>
                <a:cxn ang="0">
                  <a:pos x="339" y="335"/>
                </a:cxn>
                <a:cxn ang="0">
                  <a:pos x="334" y="324"/>
                </a:cxn>
                <a:cxn ang="0">
                  <a:pos x="322" y="303"/>
                </a:cxn>
                <a:cxn ang="0">
                  <a:pos x="310" y="285"/>
                </a:cxn>
                <a:cxn ang="0">
                  <a:pos x="296" y="264"/>
                </a:cxn>
                <a:cxn ang="0">
                  <a:pos x="280" y="241"/>
                </a:cxn>
                <a:cxn ang="0">
                  <a:pos x="261" y="216"/>
                </a:cxn>
                <a:cxn ang="0">
                  <a:pos x="241" y="191"/>
                </a:cxn>
                <a:cxn ang="0">
                  <a:pos x="220" y="165"/>
                </a:cxn>
                <a:cxn ang="0">
                  <a:pos x="198" y="139"/>
                </a:cxn>
                <a:cxn ang="0">
                  <a:pos x="176" y="113"/>
                </a:cxn>
                <a:cxn ang="0">
                  <a:pos x="154" y="89"/>
                </a:cxn>
                <a:cxn ang="0">
                  <a:pos x="133" y="67"/>
                </a:cxn>
                <a:cxn ang="0">
                  <a:pos x="113" y="47"/>
                </a:cxn>
                <a:cxn ang="0">
                  <a:pos x="94" y="29"/>
                </a:cxn>
                <a:cxn ang="0">
                  <a:pos x="76" y="15"/>
                </a:cxn>
                <a:cxn ang="0">
                  <a:pos x="60" y="5"/>
                </a:cxn>
                <a:cxn ang="0">
                  <a:pos x="47" y="0"/>
                </a:cxn>
              </a:cxnLst>
              <a:rect l="0" t="0" r="r" b="b"/>
              <a:pathLst>
                <a:path w="359" h="566">
                  <a:moveTo>
                    <a:pt x="0" y="460"/>
                  </a:moveTo>
                  <a:lnTo>
                    <a:pt x="13" y="472"/>
                  </a:lnTo>
                  <a:lnTo>
                    <a:pt x="21" y="478"/>
                  </a:lnTo>
                  <a:lnTo>
                    <a:pt x="30" y="485"/>
                  </a:lnTo>
                  <a:lnTo>
                    <a:pt x="40" y="491"/>
                  </a:lnTo>
                  <a:lnTo>
                    <a:pt x="50" y="498"/>
                  </a:lnTo>
                  <a:lnTo>
                    <a:pt x="61" y="505"/>
                  </a:lnTo>
                  <a:lnTo>
                    <a:pt x="73" y="511"/>
                  </a:lnTo>
                  <a:lnTo>
                    <a:pt x="84" y="518"/>
                  </a:lnTo>
                  <a:lnTo>
                    <a:pt x="97" y="524"/>
                  </a:lnTo>
                  <a:lnTo>
                    <a:pt x="110" y="530"/>
                  </a:lnTo>
                  <a:lnTo>
                    <a:pt x="122" y="535"/>
                  </a:lnTo>
                  <a:lnTo>
                    <a:pt x="136" y="541"/>
                  </a:lnTo>
                  <a:lnTo>
                    <a:pt x="149" y="546"/>
                  </a:lnTo>
                  <a:lnTo>
                    <a:pt x="162" y="550"/>
                  </a:lnTo>
                  <a:lnTo>
                    <a:pt x="176" y="554"/>
                  </a:lnTo>
                  <a:lnTo>
                    <a:pt x="189" y="557"/>
                  </a:lnTo>
                  <a:lnTo>
                    <a:pt x="202" y="560"/>
                  </a:lnTo>
                  <a:lnTo>
                    <a:pt x="216" y="563"/>
                  </a:lnTo>
                  <a:lnTo>
                    <a:pt x="228" y="564"/>
                  </a:lnTo>
                  <a:lnTo>
                    <a:pt x="241" y="565"/>
                  </a:lnTo>
                  <a:lnTo>
                    <a:pt x="253" y="564"/>
                  </a:lnTo>
                  <a:lnTo>
                    <a:pt x="265" y="563"/>
                  </a:lnTo>
                  <a:lnTo>
                    <a:pt x="277" y="561"/>
                  </a:lnTo>
                  <a:lnTo>
                    <a:pt x="288" y="559"/>
                  </a:lnTo>
                  <a:lnTo>
                    <a:pt x="298" y="555"/>
                  </a:lnTo>
                  <a:lnTo>
                    <a:pt x="307" y="550"/>
                  </a:lnTo>
                  <a:lnTo>
                    <a:pt x="316" y="543"/>
                  </a:lnTo>
                  <a:lnTo>
                    <a:pt x="324" y="536"/>
                  </a:lnTo>
                  <a:lnTo>
                    <a:pt x="331" y="528"/>
                  </a:lnTo>
                  <a:lnTo>
                    <a:pt x="337" y="518"/>
                  </a:lnTo>
                  <a:lnTo>
                    <a:pt x="343" y="507"/>
                  </a:lnTo>
                  <a:lnTo>
                    <a:pt x="347" y="495"/>
                  </a:lnTo>
                  <a:lnTo>
                    <a:pt x="349" y="489"/>
                  </a:lnTo>
                  <a:lnTo>
                    <a:pt x="350" y="483"/>
                  </a:lnTo>
                  <a:lnTo>
                    <a:pt x="352" y="477"/>
                  </a:lnTo>
                  <a:lnTo>
                    <a:pt x="353" y="471"/>
                  </a:lnTo>
                  <a:lnTo>
                    <a:pt x="354" y="465"/>
                  </a:lnTo>
                  <a:lnTo>
                    <a:pt x="355" y="459"/>
                  </a:lnTo>
                  <a:lnTo>
                    <a:pt x="356" y="453"/>
                  </a:lnTo>
                  <a:lnTo>
                    <a:pt x="357" y="447"/>
                  </a:lnTo>
                  <a:lnTo>
                    <a:pt x="357" y="441"/>
                  </a:lnTo>
                  <a:lnTo>
                    <a:pt x="358" y="435"/>
                  </a:lnTo>
                  <a:lnTo>
                    <a:pt x="358" y="429"/>
                  </a:lnTo>
                  <a:lnTo>
                    <a:pt x="358" y="423"/>
                  </a:lnTo>
                  <a:lnTo>
                    <a:pt x="357" y="417"/>
                  </a:lnTo>
                  <a:lnTo>
                    <a:pt x="357" y="411"/>
                  </a:lnTo>
                  <a:lnTo>
                    <a:pt x="356" y="405"/>
                  </a:lnTo>
                  <a:lnTo>
                    <a:pt x="356" y="399"/>
                  </a:lnTo>
                  <a:lnTo>
                    <a:pt x="355" y="392"/>
                  </a:lnTo>
                  <a:lnTo>
                    <a:pt x="354" y="386"/>
                  </a:lnTo>
                  <a:lnTo>
                    <a:pt x="353" y="380"/>
                  </a:lnTo>
                  <a:lnTo>
                    <a:pt x="352" y="375"/>
                  </a:lnTo>
                  <a:lnTo>
                    <a:pt x="350" y="369"/>
                  </a:lnTo>
                  <a:lnTo>
                    <a:pt x="349" y="363"/>
                  </a:lnTo>
                  <a:lnTo>
                    <a:pt x="347" y="357"/>
                  </a:lnTo>
                  <a:lnTo>
                    <a:pt x="345" y="351"/>
                  </a:lnTo>
                  <a:lnTo>
                    <a:pt x="343" y="345"/>
                  </a:lnTo>
                  <a:lnTo>
                    <a:pt x="341" y="340"/>
                  </a:lnTo>
                  <a:lnTo>
                    <a:pt x="339" y="335"/>
                  </a:lnTo>
                  <a:lnTo>
                    <a:pt x="336" y="329"/>
                  </a:lnTo>
                  <a:lnTo>
                    <a:pt x="334" y="324"/>
                  </a:lnTo>
                  <a:lnTo>
                    <a:pt x="331" y="319"/>
                  </a:lnTo>
                  <a:lnTo>
                    <a:pt x="322" y="303"/>
                  </a:lnTo>
                  <a:lnTo>
                    <a:pt x="317" y="295"/>
                  </a:lnTo>
                  <a:lnTo>
                    <a:pt x="310" y="285"/>
                  </a:lnTo>
                  <a:lnTo>
                    <a:pt x="304" y="275"/>
                  </a:lnTo>
                  <a:lnTo>
                    <a:pt x="296" y="264"/>
                  </a:lnTo>
                  <a:lnTo>
                    <a:pt x="288" y="253"/>
                  </a:lnTo>
                  <a:lnTo>
                    <a:pt x="280" y="241"/>
                  </a:lnTo>
                  <a:lnTo>
                    <a:pt x="270" y="229"/>
                  </a:lnTo>
                  <a:lnTo>
                    <a:pt x="261" y="216"/>
                  </a:lnTo>
                  <a:lnTo>
                    <a:pt x="251" y="204"/>
                  </a:lnTo>
                  <a:lnTo>
                    <a:pt x="241" y="191"/>
                  </a:lnTo>
                  <a:lnTo>
                    <a:pt x="231" y="178"/>
                  </a:lnTo>
                  <a:lnTo>
                    <a:pt x="220" y="165"/>
                  </a:lnTo>
                  <a:lnTo>
                    <a:pt x="209" y="152"/>
                  </a:lnTo>
                  <a:lnTo>
                    <a:pt x="198" y="139"/>
                  </a:lnTo>
                  <a:lnTo>
                    <a:pt x="188" y="126"/>
                  </a:lnTo>
                  <a:lnTo>
                    <a:pt x="176" y="113"/>
                  </a:lnTo>
                  <a:lnTo>
                    <a:pt x="166" y="101"/>
                  </a:lnTo>
                  <a:lnTo>
                    <a:pt x="154" y="89"/>
                  </a:lnTo>
                  <a:lnTo>
                    <a:pt x="144" y="78"/>
                  </a:lnTo>
                  <a:lnTo>
                    <a:pt x="133" y="67"/>
                  </a:lnTo>
                  <a:lnTo>
                    <a:pt x="123" y="56"/>
                  </a:lnTo>
                  <a:lnTo>
                    <a:pt x="113" y="47"/>
                  </a:lnTo>
                  <a:lnTo>
                    <a:pt x="103" y="37"/>
                  </a:lnTo>
                  <a:lnTo>
                    <a:pt x="94" y="29"/>
                  </a:lnTo>
                  <a:lnTo>
                    <a:pt x="84" y="22"/>
                  </a:lnTo>
                  <a:lnTo>
                    <a:pt x="76" y="15"/>
                  </a:lnTo>
                  <a:lnTo>
                    <a:pt x="68" y="10"/>
                  </a:lnTo>
                  <a:lnTo>
                    <a:pt x="60" y="5"/>
                  </a:lnTo>
                  <a:lnTo>
                    <a:pt x="53" y="2"/>
                  </a:lnTo>
                  <a:lnTo>
                    <a:pt x="47"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8" name="Freeform 40"/>
            <p:cNvSpPr>
              <a:spLocks/>
            </p:cNvSpPr>
            <p:nvPr/>
          </p:nvSpPr>
          <p:spPr bwMode="auto">
            <a:xfrm>
              <a:off x="2009" y="1944"/>
              <a:ext cx="156" cy="307"/>
            </a:xfrm>
            <a:custGeom>
              <a:avLst/>
              <a:gdLst/>
              <a:ahLst/>
              <a:cxnLst>
                <a:cxn ang="0">
                  <a:pos x="2" y="0"/>
                </a:cxn>
                <a:cxn ang="0">
                  <a:pos x="0" y="11"/>
                </a:cxn>
                <a:cxn ang="0">
                  <a:pos x="0" y="17"/>
                </a:cxn>
                <a:cxn ang="0">
                  <a:pos x="1" y="22"/>
                </a:cxn>
                <a:cxn ang="0">
                  <a:pos x="3" y="28"/>
                </a:cxn>
                <a:cxn ang="0">
                  <a:pos x="5" y="32"/>
                </a:cxn>
                <a:cxn ang="0">
                  <a:pos x="9" y="38"/>
                </a:cxn>
                <a:cxn ang="0">
                  <a:pos x="12" y="42"/>
                </a:cxn>
                <a:cxn ang="0">
                  <a:pos x="17" y="47"/>
                </a:cxn>
                <a:cxn ang="0">
                  <a:pos x="21" y="52"/>
                </a:cxn>
                <a:cxn ang="0">
                  <a:pos x="27" y="57"/>
                </a:cxn>
                <a:cxn ang="0">
                  <a:pos x="33" y="61"/>
                </a:cxn>
                <a:cxn ang="0">
                  <a:pos x="39" y="66"/>
                </a:cxn>
                <a:cxn ang="0">
                  <a:pos x="45" y="70"/>
                </a:cxn>
                <a:cxn ang="0">
                  <a:pos x="51" y="75"/>
                </a:cxn>
                <a:cxn ang="0">
                  <a:pos x="58" y="80"/>
                </a:cxn>
                <a:cxn ang="0">
                  <a:pos x="65" y="84"/>
                </a:cxn>
                <a:cxn ang="0">
                  <a:pos x="72" y="88"/>
                </a:cxn>
                <a:cxn ang="0">
                  <a:pos x="79" y="93"/>
                </a:cxn>
                <a:cxn ang="0">
                  <a:pos x="85" y="98"/>
                </a:cxn>
                <a:cxn ang="0">
                  <a:pos x="92" y="103"/>
                </a:cxn>
                <a:cxn ang="0">
                  <a:pos x="99" y="108"/>
                </a:cxn>
                <a:cxn ang="0">
                  <a:pos x="105" y="112"/>
                </a:cxn>
                <a:cxn ang="0">
                  <a:pos x="111" y="118"/>
                </a:cxn>
                <a:cxn ang="0">
                  <a:pos x="117" y="123"/>
                </a:cxn>
                <a:cxn ang="0">
                  <a:pos x="122" y="128"/>
                </a:cxn>
                <a:cxn ang="0">
                  <a:pos x="127" y="134"/>
                </a:cxn>
                <a:cxn ang="0">
                  <a:pos x="132" y="140"/>
                </a:cxn>
                <a:cxn ang="0">
                  <a:pos x="136" y="146"/>
                </a:cxn>
                <a:cxn ang="0">
                  <a:pos x="139" y="152"/>
                </a:cxn>
                <a:cxn ang="0">
                  <a:pos x="142" y="158"/>
                </a:cxn>
                <a:cxn ang="0">
                  <a:pos x="144" y="165"/>
                </a:cxn>
                <a:cxn ang="0">
                  <a:pos x="147" y="177"/>
                </a:cxn>
                <a:cxn ang="0">
                  <a:pos x="149" y="183"/>
                </a:cxn>
                <a:cxn ang="0">
                  <a:pos x="150" y="188"/>
                </a:cxn>
                <a:cxn ang="0">
                  <a:pos x="151" y="193"/>
                </a:cxn>
                <a:cxn ang="0">
                  <a:pos x="152" y="198"/>
                </a:cxn>
                <a:cxn ang="0">
                  <a:pos x="153" y="203"/>
                </a:cxn>
                <a:cxn ang="0">
                  <a:pos x="154" y="207"/>
                </a:cxn>
                <a:cxn ang="0">
                  <a:pos x="154" y="212"/>
                </a:cxn>
                <a:cxn ang="0">
                  <a:pos x="155" y="216"/>
                </a:cxn>
                <a:cxn ang="0">
                  <a:pos x="155" y="220"/>
                </a:cxn>
                <a:cxn ang="0">
                  <a:pos x="155" y="224"/>
                </a:cxn>
                <a:cxn ang="0">
                  <a:pos x="155" y="228"/>
                </a:cxn>
                <a:cxn ang="0">
                  <a:pos x="155" y="231"/>
                </a:cxn>
                <a:cxn ang="0">
                  <a:pos x="154" y="235"/>
                </a:cxn>
                <a:cxn ang="0">
                  <a:pos x="154" y="238"/>
                </a:cxn>
                <a:cxn ang="0">
                  <a:pos x="153" y="242"/>
                </a:cxn>
                <a:cxn ang="0">
                  <a:pos x="152" y="246"/>
                </a:cxn>
                <a:cxn ang="0">
                  <a:pos x="150" y="249"/>
                </a:cxn>
                <a:cxn ang="0">
                  <a:pos x="149" y="253"/>
                </a:cxn>
                <a:cxn ang="0">
                  <a:pos x="147" y="256"/>
                </a:cxn>
                <a:cxn ang="0">
                  <a:pos x="145" y="260"/>
                </a:cxn>
                <a:cxn ang="0">
                  <a:pos x="143" y="264"/>
                </a:cxn>
                <a:cxn ang="0">
                  <a:pos x="140" y="268"/>
                </a:cxn>
                <a:cxn ang="0">
                  <a:pos x="137" y="272"/>
                </a:cxn>
                <a:cxn ang="0">
                  <a:pos x="134" y="276"/>
                </a:cxn>
                <a:cxn ang="0">
                  <a:pos x="130" y="281"/>
                </a:cxn>
                <a:cxn ang="0">
                  <a:pos x="127" y="285"/>
                </a:cxn>
                <a:cxn ang="0">
                  <a:pos x="123" y="290"/>
                </a:cxn>
                <a:cxn ang="0">
                  <a:pos x="118" y="295"/>
                </a:cxn>
                <a:cxn ang="0">
                  <a:pos x="113" y="300"/>
                </a:cxn>
                <a:cxn ang="0">
                  <a:pos x="109" y="306"/>
                </a:cxn>
              </a:cxnLst>
              <a:rect l="0" t="0" r="r" b="b"/>
              <a:pathLst>
                <a:path w="156" h="307">
                  <a:moveTo>
                    <a:pt x="2" y="0"/>
                  </a:moveTo>
                  <a:lnTo>
                    <a:pt x="0" y="11"/>
                  </a:lnTo>
                  <a:lnTo>
                    <a:pt x="0" y="17"/>
                  </a:lnTo>
                  <a:lnTo>
                    <a:pt x="1" y="22"/>
                  </a:lnTo>
                  <a:lnTo>
                    <a:pt x="3" y="28"/>
                  </a:lnTo>
                  <a:lnTo>
                    <a:pt x="5" y="32"/>
                  </a:lnTo>
                  <a:lnTo>
                    <a:pt x="9" y="38"/>
                  </a:lnTo>
                  <a:lnTo>
                    <a:pt x="12" y="42"/>
                  </a:lnTo>
                  <a:lnTo>
                    <a:pt x="17" y="47"/>
                  </a:lnTo>
                  <a:lnTo>
                    <a:pt x="21" y="52"/>
                  </a:lnTo>
                  <a:lnTo>
                    <a:pt x="27" y="57"/>
                  </a:lnTo>
                  <a:lnTo>
                    <a:pt x="33" y="61"/>
                  </a:lnTo>
                  <a:lnTo>
                    <a:pt x="39" y="66"/>
                  </a:lnTo>
                  <a:lnTo>
                    <a:pt x="45" y="70"/>
                  </a:lnTo>
                  <a:lnTo>
                    <a:pt x="51" y="75"/>
                  </a:lnTo>
                  <a:lnTo>
                    <a:pt x="58" y="80"/>
                  </a:lnTo>
                  <a:lnTo>
                    <a:pt x="65" y="84"/>
                  </a:lnTo>
                  <a:lnTo>
                    <a:pt x="72" y="88"/>
                  </a:lnTo>
                  <a:lnTo>
                    <a:pt x="79" y="93"/>
                  </a:lnTo>
                  <a:lnTo>
                    <a:pt x="85" y="98"/>
                  </a:lnTo>
                  <a:lnTo>
                    <a:pt x="92" y="103"/>
                  </a:lnTo>
                  <a:lnTo>
                    <a:pt x="99" y="108"/>
                  </a:lnTo>
                  <a:lnTo>
                    <a:pt x="105" y="112"/>
                  </a:lnTo>
                  <a:lnTo>
                    <a:pt x="111" y="118"/>
                  </a:lnTo>
                  <a:lnTo>
                    <a:pt x="117" y="123"/>
                  </a:lnTo>
                  <a:lnTo>
                    <a:pt x="122" y="128"/>
                  </a:lnTo>
                  <a:lnTo>
                    <a:pt x="127" y="134"/>
                  </a:lnTo>
                  <a:lnTo>
                    <a:pt x="132" y="140"/>
                  </a:lnTo>
                  <a:lnTo>
                    <a:pt x="136" y="146"/>
                  </a:lnTo>
                  <a:lnTo>
                    <a:pt x="139" y="152"/>
                  </a:lnTo>
                  <a:lnTo>
                    <a:pt x="142" y="158"/>
                  </a:lnTo>
                  <a:lnTo>
                    <a:pt x="144" y="165"/>
                  </a:lnTo>
                  <a:lnTo>
                    <a:pt x="147" y="177"/>
                  </a:lnTo>
                  <a:lnTo>
                    <a:pt x="149" y="183"/>
                  </a:lnTo>
                  <a:lnTo>
                    <a:pt x="150" y="188"/>
                  </a:lnTo>
                  <a:lnTo>
                    <a:pt x="151" y="193"/>
                  </a:lnTo>
                  <a:lnTo>
                    <a:pt x="152" y="198"/>
                  </a:lnTo>
                  <a:lnTo>
                    <a:pt x="153" y="203"/>
                  </a:lnTo>
                  <a:lnTo>
                    <a:pt x="154" y="207"/>
                  </a:lnTo>
                  <a:lnTo>
                    <a:pt x="154" y="212"/>
                  </a:lnTo>
                  <a:lnTo>
                    <a:pt x="155" y="216"/>
                  </a:lnTo>
                  <a:lnTo>
                    <a:pt x="155" y="220"/>
                  </a:lnTo>
                  <a:lnTo>
                    <a:pt x="155" y="224"/>
                  </a:lnTo>
                  <a:lnTo>
                    <a:pt x="155" y="228"/>
                  </a:lnTo>
                  <a:lnTo>
                    <a:pt x="155" y="231"/>
                  </a:lnTo>
                  <a:lnTo>
                    <a:pt x="154" y="235"/>
                  </a:lnTo>
                  <a:lnTo>
                    <a:pt x="154" y="238"/>
                  </a:lnTo>
                  <a:lnTo>
                    <a:pt x="153" y="242"/>
                  </a:lnTo>
                  <a:lnTo>
                    <a:pt x="152" y="246"/>
                  </a:lnTo>
                  <a:lnTo>
                    <a:pt x="150" y="249"/>
                  </a:lnTo>
                  <a:lnTo>
                    <a:pt x="149" y="253"/>
                  </a:lnTo>
                  <a:lnTo>
                    <a:pt x="147" y="256"/>
                  </a:lnTo>
                  <a:lnTo>
                    <a:pt x="145" y="260"/>
                  </a:lnTo>
                  <a:lnTo>
                    <a:pt x="143" y="264"/>
                  </a:lnTo>
                  <a:lnTo>
                    <a:pt x="140" y="268"/>
                  </a:lnTo>
                  <a:lnTo>
                    <a:pt x="137" y="272"/>
                  </a:lnTo>
                  <a:lnTo>
                    <a:pt x="134" y="276"/>
                  </a:lnTo>
                  <a:lnTo>
                    <a:pt x="130" y="281"/>
                  </a:lnTo>
                  <a:lnTo>
                    <a:pt x="127" y="285"/>
                  </a:lnTo>
                  <a:lnTo>
                    <a:pt x="123" y="290"/>
                  </a:lnTo>
                  <a:lnTo>
                    <a:pt x="118" y="295"/>
                  </a:lnTo>
                  <a:lnTo>
                    <a:pt x="113" y="300"/>
                  </a:lnTo>
                  <a:lnTo>
                    <a:pt x="109" y="30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49" name="Freeform 41"/>
            <p:cNvSpPr>
              <a:spLocks/>
            </p:cNvSpPr>
            <p:nvPr/>
          </p:nvSpPr>
          <p:spPr bwMode="auto">
            <a:xfrm>
              <a:off x="2153" y="1932"/>
              <a:ext cx="535" cy="213"/>
            </a:xfrm>
            <a:custGeom>
              <a:avLst/>
              <a:gdLst/>
              <a:ahLst/>
              <a:cxnLst>
                <a:cxn ang="0">
                  <a:pos x="0" y="212"/>
                </a:cxn>
                <a:cxn ang="0">
                  <a:pos x="9" y="188"/>
                </a:cxn>
                <a:cxn ang="0">
                  <a:pos x="16" y="176"/>
                </a:cxn>
                <a:cxn ang="0">
                  <a:pos x="25" y="165"/>
                </a:cxn>
                <a:cxn ang="0">
                  <a:pos x="35" y="154"/>
                </a:cxn>
                <a:cxn ang="0">
                  <a:pos x="47" y="144"/>
                </a:cxn>
                <a:cxn ang="0">
                  <a:pos x="60" y="134"/>
                </a:cxn>
                <a:cxn ang="0">
                  <a:pos x="75" y="124"/>
                </a:cxn>
                <a:cxn ang="0">
                  <a:pos x="90" y="114"/>
                </a:cxn>
                <a:cxn ang="0">
                  <a:pos x="107" y="105"/>
                </a:cxn>
                <a:cxn ang="0">
                  <a:pos x="124" y="96"/>
                </a:cxn>
                <a:cxn ang="0">
                  <a:pos x="142" y="88"/>
                </a:cxn>
                <a:cxn ang="0">
                  <a:pos x="161" y="80"/>
                </a:cxn>
                <a:cxn ang="0">
                  <a:pos x="181" y="72"/>
                </a:cxn>
                <a:cxn ang="0">
                  <a:pos x="201" y="65"/>
                </a:cxn>
                <a:cxn ang="0">
                  <a:pos x="221" y="58"/>
                </a:cxn>
                <a:cxn ang="0">
                  <a:pos x="242" y="51"/>
                </a:cxn>
                <a:cxn ang="0">
                  <a:pos x="263" y="45"/>
                </a:cxn>
                <a:cxn ang="0">
                  <a:pos x="285" y="39"/>
                </a:cxn>
                <a:cxn ang="0">
                  <a:pos x="306" y="34"/>
                </a:cxn>
                <a:cxn ang="0">
                  <a:pos x="327" y="28"/>
                </a:cxn>
                <a:cxn ang="0">
                  <a:pos x="347" y="24"/>
                </a:cxn>
                <a:cxn ang="0">
                  <a:pos x="368" y="20"/>
                </a:cxn>
                <a:cxn ang="0">
                  <a:pos x="388" y="16"/>
                </a:cxn>
                <a:cxn ang="0">
                  <a:pos x="407" y="12"/>
                </a:cxn>
                <a:cxn ang="0">
                  <a:pos x="426" y="9"/>
                </a:cxn>
                <a:cxn ang="0">
                  <a:pos x="445" y="7"/>
                </a:cxn>
                <a:cxn ang="0">
                  <a:pos x="462" y="4"/>
                </a:cxn>
                <a:cxn ang="0">
                  <a:pos x="478" y="3"/>
                </a:cxn>
                <a:cxn ang="0">
                  <a:pos x="494" y="1"/>
                </a:cxn>
                <a:cxn ang="0">
                  <a:pos x="508" y="0"/>
                </a:cxn>
                <a:cxn ang="0">
                  <a:pos x="521" y="0"/>
                </a:cxn>
                <a:cxn ang="0">
                  <a:pos x="523" y="6"/>
                </a:cxn>
                <a:cxn ang="0">
                  <a:pos x="524" y="8"/>
                </a:cxn>
                <a:cxn ang="0">
                  <a:pos x="525" y="11"/>
                </a:cxn>
                <a:cxn ang="0">
                  <a:pos x="526" y="14"/>
                </a:cxn>
                <a:cxn ang="0">
                  <a:pos x="527" y="17"/>
                </a:cxn>
                <a:cxn ang="0">
                  <a:pos x="527" y="20"/>
                </a:cxn>
                <a:cxn ang="0">
                  <a:pos x="528" y="23"/>
                </a:cxn>
                <a:cxn ang="0">
                  <a:pos x="529" y="26"/>
                </a:cxn>
                <a:cxn ang="0">
                  <a:pos x="529" y="28"/>
                </a:cxn>
                <a:cxn ang="0">
                  <a:pos x="530" y="32"/>
                </a:cxn>
                <a:cxn ang="0">
                  <a:pos x="531" y="34"/>
                </a:cxn>
                <a:cxn ang="0">
                  <a:pos x="531" y="37"/>
                </a:cxn>
                <a:cxn ang="0">
                  <a:pos x="531" y="40"/>
                </a:cxn>
                <a:cxn ang="0">
                  <a:pos x="532" y="43"/>
                </a:cxn>
                <a:cxn ang="0">
                  <a:pos x="533" y="46"/>
                </a:cxn>
                <a:cxn ang="0">
                  <a:pos x="533" y="49"/>
                </a:cxn>
                <a:cxn ang="0">
                  <a:pos x="533" y="52"/>
                </a:cxn>
                <a:cxn ang="0">
                  <a:pos x="533" y="55"/>
                </a:cxn>
                <a:cxn ang="0">
                  <a:pos x="533" y="58"/>
                </a:cxn>
                <a:cxn ang="0">
                  <a:pos x="534" y="61"/>
                </a:cxn>
                <a:cxn ang="0">
                  <a:pos x="534" y="64"/>
                </a:cxn>
                <a:cxn ang="0">
                  <a:pos x="534" y="67"/>
                </a:cxn>
                <a:cxn ang="0">
                  <a:pos x="534" y="70"/>
                </a:cxn>
                <a:cxn ang="0">
                  <a:pos x="534" y="73"/>
                </a:cxn>
                <a:cxn ang="0">
                  <a:pos x="534" y="76"/>
                </a:cxn>
                <a:cxn ang="0">
                  <a:pos x="534" y="79"/>
                </a:cxn>
                <a:cxn ang="0">
                  <a:pos x="533" y="82"/>
                </a:cxn>
                <a:cxn ang="0">
                  <a:pos x="533" y="85"/>
                </a:cxn>
                <a:cxn ang="0">
                  <a:pos x="533" y="88"/>
                </a:cxn>
                <a:cxn ang="0">
                  <a:pos x="533" y="91"/>
                </a:cxn>
                <a:cxn ang="0">
                  <a:pos x="533" y="94"/>
                </a:cxn>
              </a:cxnLst>
              <a:rect l="0" t="0" r="r" b="b"/>
              <a:pathLst>
                <a:path w="535" h="213">
                  <a:moveTo>
                    <a:pt x="0" y="212"/>
                  </a:moveTo>
                  <a:lnTo>
                    <a:pt x="9" y="188"/>
                  </a:lnTo>
                  <a:lnTo>
                    <a:pt x="16" y="176"/>
                  </a:lnTo>
                  <a:lnTo>
                    <a:pt x="25" y="165"/>
                  </a:lnTo>
                  <a:lnTo>
                    <a:pt x="35" y="154"/>
                  </a:lnTo>
                  <a:lnTo>
                    <a:pt x="47" y="144"/>
                  </a:lnTo>
                  <a:lnTo>
                    <a:pt x="60" y="134"/>
                  </a:lnTo>
                  <a:lnTo>
                    <a:pt x="75" y="124"/>
                  </a:lnTo>
                  <a:lnTo>
                    <a:pt x="90" y="114"/>
                  </a:lnTo>
                  <a:lnTo>
                    <a:pt x="107" y="105"/>
                  </a:lnTo>
                  <a:lnTo>
                    <a:pt x="124" y="96"/>
                  </a:lnTo>
                  <a:lnTo>
                    <a:pt x="142" y="88"/>
                  </a:lnTo>
                  <a:lnTo>
                    <a:pt x="161" y="80"/>
                  </a:lnTo>
                  <a:lnTo>
                    <a:pt x="181" y="72"/>
                  </a:lnTo>
                  <a:lnTo>
                    <a:pt x="201" y="65"/>
                  </a:lnTo>
                  <a:lnTo>
                    <a:pt x="221" y="58"/>
                  </a:lnTo>
                  <a:lnTo>
                    <a:pt x="242" y="51"/>
                  </a:lnTo>
                  <a:lnTo>
                    <a:pt x="263" y="45"/>
                  </a:lnTo>
                  <a:lnTo>
                    <a:pt x="285" y="39"/>
                  </a:lnTo>
                  <a:lnTo>
                    <a:pt x="306" y="34"/>
                  </a:lnTo>
                  <a:lnTo>
                    <a:pt x="327" y="28"/>
                  </a:lnTo>
                  <a:lnTo>
                    <a:pt x="347" y="24"/>
                  </a:lnTo>
                  <a:lnTo>
                    <a:pt x="368" y="20"/>
                  </a:lnTo>
                  <a:lnTo>
                    <a:pt x="388" y="16"/>
                  </a:lnTo>
                  <a:lnTo>
                    <a:pt x="407" y="12"/>
                  </a:lnTo>
                  <a:lnTo>
                    <a:pt x="426" y="9"/>
                  </a:lnTo>
                  <a:lnTo>
                    <a:pt x="445" y="7"/>
                  </a:lnTo>
                  <a:lnTo>
                    <a:pt x="462" y="4"/>
                  </a:lnTo>
                  <a:lnTo>
                    <a:pt x="478" y="3"/>
                  </a:lnTo>
                  <a:lnTo>
                    <a:pt x="494" y="1"/>
                  </a:lnTo>
                  <a:lnTo>
                    <a:pt x="508" y="0"/>
                  </a:lnTo>
                  <a:lnTo>
                    <a:pt x="521" y="0"/>
                  </a:lnTo>
                  <a:lnTo>
                    <a:pt x="523" y="6"/>
                  </a:lnTo>
                  <a:lnTo>
                    <a:pt x="524" y="8"/>
                  </a:lnTo>
                  <a:lnTo>
                    <a:pt x="525" y="11"/>
                  </a:lnTo>
                  <a:lnTo>
                    <a:pt x="526" y="14"/>
                  </a:lnTo>
                  <a:lnTo>
                    <a:pt x="527" y="17"/>
                  </a:lnTo>
                  <a:lnTo>
                    <a:pt x="527" y="20"/>
                  </a:lnTo>
                  <a:lnTo>
                    <a:pt x="528" y="23"/>
                  </a:lnTo>
                  <a:lnTo>
                    <a:pt x="529" y="26"/>
                  </a:lnTo>
                  <a:lnTo>
                    <a:pt x="529" y="28"/>
                  </a:lnTo>
                  <a:lnTo>
                    <a:pt x="530" y="32"/>
                  </a:lnTo>
                  <a:lnTo>
                    <a:pt x="531" y="34"/>
                  </a:lnTo>
                  <a:lnTo>
                    <a:pt x="531" y="37"/>
                  </a:lnTo>
                  <a:lnTo>
                    <a:pt x="531" y="40"/>
                  </a:lnTo>
                  <a:lnTo>
                    <a:pt x="532" y="43"/>
                  </a:lnTo>
                  <a:lnTo>
                    <a:pt x="533" y="46"/>
                  </a:lnTo>
                  <a:lnTo>
                    <a:pt x="533" y="49"/>
                  </a:lnTo>
                  <a:lnTo>
                    <a:pt x="533" y="52"/>
                  </a:lnTo>
                  <a:lnTo>
                    <a:pt x="533" y="55"/>
                  </a:lnTo>
                  <a:lnTo>
                    <a:pt x="533" y="58"/>
                  </a:lnTo>
                  <a:lnTo>
                    <a:pt x="534" y="61"/>
                  </a:lnTo>
                  <a:lnTo>
                    <a:pt x="534" y="64"/>
                  </a:lnTo>
                  <a:lnTo>
                    <a:pt x="534" y="67"/>
                  </a:lnTo>
                  <a:lnTo>
                    <a:pt x="534" y="70"/>
                  </a:lnTo>
                  <a:lnTo>
                    <a:pt x="534" y="73"/>
                  </a:lnTo>
                  <a:lnTo>
                    <a:pt x="534" y="76"/>
                  </a:lnTo>
                  <a:lnTo>
                    <a:pt x="534" y="79"/>
                  </a:lnTo>
                  <a:lnTo>
                    <a:pt x="533" y="82"/>
                  </a:lnTo>
                  <a:lnTo>
                    <a:pt x="533" y="85"/>
                  </a:lnTo>
                  <a:lnTo>
                    <a:pt x="533" y="88"/>
                  </a:lnTo>
                  <a:lnTo>
                    <a:pt x="533" y="91"/>
                  </a:lnTo>
                  <a:lnTo>
                    <a:pt x="533" y="9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0" name="Freeform 42"/>
            <p:cNvSpPr>
              <a:spLocks/>
            </p:cNvSpPr>
            <p:nvPr/>
          </p:nvSpPr>
          <p:spPr bwMode="auto">
            <a:xfrm>
              <a:off x="2840" y="894"/>
              <a:ext cx="332" cy="973"/>
            </a:xfrm>
            <a:custGeom>
              <a:avLst/>
              <a:gdLst/>
              <a:ahLst/>
              <a:cxnLst>
                <a:cxn ang="0">
                  <a:pos x="208" y="12"/>
                </a:cxn>
                <a:cxn ang="0">
                  <a:pos x="190" y="30"/>
                </a:cxn>
                <a:cxn ang="0">
                  <a:pos x="179" y="52"/>
                </a:cxn>
                <a:cxn ang="0">
                  <a:pos x="175" y="77"/>
                </a:cxn>
                <a:cxn ang="0">
                  <a:pos x="175" y="105"/>
                </a:cxn>
                <a:cxn ang="0">
                  <a:pos x="176" y="134"/>
                </a:cxn>
                <a:cxn ang="0">
                  <a:pos x="178" y="163"/>
                </a:cxn>
                <a:cxn ang="0">
                  <a:pos x="178" y="192"/>
                </a:cxn>
                <a:cxn ang="0">
                  <a:pos x="174" y="219"/>
                </a:cxn>
                <a:cxn ang="0">
                  <a:pos x="164" y="244"/>
                </a:cxn>
                <a:cxn ang="0">
                  <a:pos x="148" y="264"/>
                </a:cxn>
                <a:cxn ang="0">
                  <a:pos x="138" y="272"/>
                </a:cxn>
                <a:cxn ang="0">
                  <a:pos x="126" y="280"/>
                </a:cxn>
                <a:cxn ang="0">
                  <a:pos x="114" y="289"/>
                </a:cxn>
                <a:cxn ang="0">
                  <a:pos x="102" y="298"/>
                </a:cxn>
                <a:cxn ang="0">
                  <a:pos x="91" y="308"/>
                </a:cxn>
                <a:cxn ang="0">
                  <a:pos x="82" y="318"/>
                </a:cxn>
                <a:cxn ang="0">
                  <a:pos x="76" y="331"/>
                </a:cxn>
                <a:cxn ang="0">
                  <a:pos x="73" y="344"/>
                </a:cxn>
                <a:cxn ang="0">
                  <a:pos x="75" y="360"/>
                </a:cxn>
                <a:cxn ang="0">
                  <a:pos x="82" y="377"/>
                </a:cxn>
                <a:cxn ang="0">
                  <a:pos x="94" y="395"/>
                </a:cxn>
                <a:cxn ang="0">
                  <a:pos x="104" y="406"/>
                </a:cxn>
                <a:cxn ang="0">
                  <a:pos x="114" y="415"/>
                </a:cxn>
                <a:cxn ang="0">
                  <a:pos x="125" y="423"/>
                </a:cxn>
                <a:cxn ang="0">
                  <a:pos x="134" y="432"/>
                </a:cxn>
                <a:cxn ang="0">
                  <a:pos x="143" y="441"/>
                </a:cxn>
                <a:cxn ang="0">
                  <a:pos x="150" y="452"/>
                </a:cxn>
                <a:cxn ang="0">
                  <a:pos x="154" y="464"/>
                </a:cxn>
                <a:cxn ang="0">
                  <a:pos x="156" y="480"/>
                </a:cxn>
                <a:cxn ang="0">
                  <a:pos x="155" y="500"/>
                </a:cxn>
                <a:cxn ang="0">
                  <a:pos x="151" y="518"/>
                </a:cxn>
                <a:cxn ang="0">
                  <a:pos x="148" y="537"/>
                </a:cxn>
                <a:cxn ang="0">
                  <a:pos x="144" y="562"/>
                </a:cxn>
                <a:cxn ang="0">
                  <a:pos x="138" y="590"/>
                </a:cxn>
                <a:cxn ang="0">
                  <a:pos x="133" y="621"/>
                </a:cxn>
                <a:cxn ang="0">
                  <a:pos x="127" y="652"/>
                </a:cxn>
                <a:cxn ang="0">
                  <a:pos x="121" y="680"/>
                </a:cxn>
                <a:cxn ang="0">
                  <a:pos x="116" y="706"/>
                </a:cxn>
                <a:cxn ang="0">
                  <a:pos x="112" y="726"/>
                </a:cxn>
                <a:cxn ang="0">
                  <a:pos x="108" y="739"/>
                </a:cxn>
                <a:cxn ang="0">
                  <a:pos x="96" y="750"/>
                </a:cxn>
                <a:cxn ang="0">
                  <a:pos x="83" y="757"/>
                </a:cxn>
                <a:cxn ang="0">
                  <a:pos x="70" y="760"/>
                </a:cxn>
                <a:cxn ang="0">
                  <a:pos x="57" y="761"/>
                </a:cxn>
                <a:cxn ang="0">
                  <a:pos x="46" y="761"/>
                </a:cxn>
                <a:cxn ang="0">
                  <a:pos x="35" y="761"/>
                </a:cxn>
                <a:cxn ang="0">
                  <a:pos x="25" y="763"/>
                </a:cxn>
                <a:cxn ang="0">
                  <a:pos x="17" y="768"/>
                </a:cxn>
                <a:cxn ang="0">
                  <a:pos x="10" y="777"/>
                </a:cxn>
                <a:cxn ang="0">
                  <a:pos x="4" y="792"/>
                </a:cxn>
                <a:cxn ang="0">
                  <a:pos x="0" y="814"/>
                </a:cxn>
                <a:cxn ang="0">
                  <a:pos x="6" y="851"/>
                </a:cxn>
                <a:cxn ang="0">
                  <a:pos x="24" y="877"/>
                </a:cxn>
                <a:cxn ang="0">
                  <a:pos x="52" y="900"/>
                </a:cxn>
                <a:cxn ang="0">
                  <a:pos x="87" y="921"/>
                </a:cxn>
                <a:cxn ang="0">
                  <a:pos x="127" y="939"/>
                </a:cxn>
                <a:cxn ang="0">
                  <a:pos x="169" y="953"/>
                </a:cxn>
                <a:cxn ang="0">
                  <a:pos x="212" y="964"/>
                </a:cxn>
                <a:cxn ang="0">
                  <a:pos x="253" y="970"/>
                </a:cxn>
                <a:cxn ang="0">
                  <a:pos x="291" y="972"/>
                </a:cxn>
                <a:cxn ang="0">
                  <a:pos x="322" y="969"/>
                </a:cxn>
              </a:cxnLst>
              <a:rect l="0" t="0" r="r" b="b"/>
              <a:pathLst>
                <a:path w="332" h="973">
                  <a:moveTo>
                    <a:pt x="236" y="0"/>
                  </a:moveTo>
                  <a:lnTo>
                    <a:pt x="216" y="7"/>
                  </a:lnTo>
                  <a:lnTo>
                    <a:pt x="208" y="12"/>
                  </a:lnTo>
                  <a:lnTo>
                    <a:pt x="201" y="18"/>
                  </a:lnTo>
                  <a:lnTo>
                    <a:pt x="194" y="24"/>
                  </a:lnTo>
                  <a:lnTo>
                    <a:pt x="190" y="30"/>
                  </a:lnTo>
                  <a:lnTo>
                    <a:pt x="185" y="37"/>
                  </a:lnTo>
                  <a:lnTo>
                    <a:pt x="182" y="44"/>
                  </a:lnTo>
                  <a:lnTo>
                    <a:pt x="179" y="52"/>
                  </a:lnTo>
                  <a:lnTo>
                    <a:pt x="177" y="60"/>
                  </a:lnTo>
                  <a:lnTo>
                    <a:pt x="176" y="68"/>
                  </a:lnTo>
                  <a:lnTo>
                    <a:pt x="175" y="77"/>
                  </a:lnTo>
                  <a:lnTo>
                    <a:pt x="174" y="86"/>
                  </a:lnTo>
                  <a:lnTo>
                    <a:pt x="174" y="95"/>
                  </a:lnTo>
                  <a:lnTo>
                    <a:pt x="175" y="105"/>
                  </a:lnTo>
                  <a:lnTo>
                    <a:pt x="175" y="114"/>
                  </a:lnTo>
                  <a:lnTo>
                    <a:pt x="176" y="124"/>
                  </a:lnTo>
                  <a:lnTo>
                    <a:pt x="176" y="134"/>
                  </a:lnTo>
                  <a:lnTo>
                    <a:pt x="177" y="144"/>
                  </a:lnTo>
                  <a:lnTo>
                    <a:pt x="178" y="153"/>
                  </a:lnTo>
                  <a:lnTo>
                    <a:pt x="178" y="163"/>
                  </a:lnTo>
                  <a:lnTo>
                    <a:pt x="179" y="173"/>
                  </a:lnTo>
                  <a:lnTo>
                    <a:pt x="179" y="182"/>
                  </a:lnTo>
                  <a:lnTo>
                    <a:pt x="178" y="192"/>
                  </a:lnTo>
                  <a:lnTo>
                    <a:pt x="178" y="201"/>
                  </a:lnTo>
                  <a:lnTo>
                    <a:pt x="176" y="210"/>
                  </a:lnTo>
                  <a:lnTo>
                    <a:pt x="174" y="219"/>
                  </a:lnTo>
                  <a:lnTo>
                    <a:pt x="172" y="228"/>
                  </a:lnTo>
                  <a:lnTo>
                    <a:pt x="168" y="236"/>
                  </a:lnTo>
                  <a:lnTo>
                    <a:pt x="164" y="244"/>
                  </a:lnTo>
                  <a:lnTo>
                    <a:pt x="159" y="252"/>
                  </a:lnTo>
                  <a:lnTo>
                    <a:pt x="154" y="259"/>
                  </a:lnTo>
                  <a:lnTo>
                    <a:pt x="148" y="264"/>
                  </a:lnTo>
                  <a:lnTo>
                    <a:pt x="144" y="267"/>
                  </a:lnTo>
                  <a:lnTo>
                    <a:pt x="141" y="270"/>
                  </a:lnTo>
                  <a:lnTo>
                    <a:pt x="138" y="272"/>
                  </a:lnTo>
                  <a:lnTo>
                    <a:pt x="134" y="275"/>
                  </a:lnTo>
                  <a:lnTo>
                    <a:pt x="130" y="278"/>
                  </a:lnTo>
                  <a:lnTo>
                    <a:pt x="126" y="280"/>
                  </a:lnTo>
                  <a:lnTo>
                    <a:pt x="122" y="283"/>
                  </a:lnTo>
                  <a:lnTo>
                    <a:pt x="118" y="286"/>
                  </a:lnTo>
                  <a:lnTo>
                    <a:pt x="114" y="289"/>
                  </a:lnTo>
                  <a:lnTo>
                    <a:pt x="110" y="292"/>
                  </a:lnTo>
                  <a:lnTo>
                    <a:pt x="106" y="295"/>
                  </a:lnTo>
                  <a:lnTo>
                    <a:pt x="102" y="298"/>
                  </a:lnTo>
                  <a:lnTo>
                    <a:pt x="98" y="301"/>
                  </a:lnTo>
                  <a:lnTo>
                    <a:pt x="94" y="304"/>
                  </a:lnTo>
                  <a:lnTo>
                    <a:pt x="91" y="308"/>
                  </a:lnTo>
                  <a:lnTo>
                    <a:pt x="88" y="311"/>
                  </a:lnTo>
                  <a:lnTo>
                    <a:pt x="85" y="315"/>
                  </a:lnTo>
                  <a:lnTo>
                    <a:pt x="82" y="318"/>
                  </a:lnTo>
                  <a:lnTo>
                    <a:pt x="80" y="322"/>
                  </a:lnTo>
                  <a:lnTo>
                    <a:pt x="78" y="326"/>
                  </a:lnTo>
                  <a:lnTo>
                    <a:pt x="76" y="331"/>
                  </a:lnTo>
                  <a:lnTo>
                    <a:pt x="75" y="335"/>
                  </a:lnTo>
                  <a:lnTo>
                    <a:pt x="74" y="340"/>
                  </a:lnTo>
                  <a:lnTo>
                    <a:pt x="73" y="344"/>
                  </a:lnTo>
                  <a:lnTo>
                    <a:pt x="74" y="349"/>
                  </a:lnTo>
                  <a:lnTo>
                    <a:pt x="74" y="354"/>
                  </a:lnTo>
                  <a:lnTo>
                    <a:pt x="75" y="360"/>
                  </a:lnTo>
                  <a:lnTo>
                    <a:pt x="77" y="365"/>
                  </a:lnTo>
                  <a:lnTo>
                    <a:pt x="79" y="371"/>
                  </a:lnTo>
                  <a:lnTo>
                    <a:pt x="82" y="377"/>
                  </a:lnTo>
                  <a:lnTo>
                    <a:pt x="88" y="386"/>
                  </a:lnTo>
                  <a:lnTo>
                    <a:pt x="91" y="391"/>
                  </a:lnTo>
                  <a:lnTo>
                    <a:pt x="94" y="395"/>
                  </a:lnTo>
                  <a:lnTo>
                    <a:pt x="97" y="398"/>
                  </a:lnTo>
                  <a:lnTo>
                    <a:pt x="101" y="402"/>
                  </a:lnTo>
                  <a:lnTo>
                    <a:pt x="104" y="406"/>
                  </a:lnTo>
                  <a:lnTo>
                    <a:pt x="108" y="409"/>
                  </a:lnTo>
                  <a:lnTo>
                    <a:pt x="111" y="412"/>
                  </a:lnTo>
                  <a:lnTo>
                    <a:pt x="114" y="415"/>
                  </a:lnTo>
                  <a:lnTo>
                    <a:pt x="118" y="418"/>
                  </a:lnTo>
                  <a:lnTo>
                    <a:pt x="122" y="420"/>
                  </a:lnTo>
                  <a:lnTo>
                    <a:pt x="125" y="423"/>
                  </a:lnTo>
                  <a:lnTo>
                    <a:pt x="128" y="426"/>
                  </a:lnTo>
                  <a:lnTo>
                    <a:pt x="131" y="429"/>
                  </a:lnTo>
                  <a:lnTo>
                    <a:pt x="134" y="432"/>
                  </a:lnTo>
                  <a:lnTo>
                    <a:pt x="137" y="435"/>
                  </a:lnTo>
                  <a:lnTo>
                    <a:pt x="140" y="438"/>
                  </a:lnTo>
                  <a:lnTo>
                    <a:pt x="143" y="441"/>
                  </a:lnTo>
                  <a:lnTo>
                    <a:pt x="145" y="444"/>
                  </a:lnTo>
                  <a:lnTo>
                    <a:pt x="148" y="448"/>
                  </a:lnTo>
                  <a:lnTo>
                    <a:pt x="150" y="452"/>
                  </a:lnTo>
                  <a:lnTo>
                    <a:pt x="152" y="456"/>
                  </a:lnTo>
                  <a:lnTo>
                    <a:pt x="153" y="460"/>
                  </a:lnTo>
                  <a:lnTo>
                    <a:pt x="154" y="464"/>
                  </a:lnTo>
                  <a:lnTo>
                    <a:pt x="155" y="470"/>
                  </a:lnTo>
                  <a:lnTo>
                    <a:pt x="156" y="475"/>
                  </a:lnTo>
                  <a:lnTo>
                    <a:pt x="156" y="480"/>
                  </a:lnTo>
                  <a:lnTo>
                    <a:pt x="156" y="486"/>
                  </a:lnTo>
                  <a:lnTo>
                    <a:pt x="156" y="493"/>
                  </a:lnTo>
                  <a:lnTo>
                    <a:pt x="155" y="500"/>
                  </a:lnTo>
                  <a:lnTo>
                    <a:pt x="154" y="507"/>
                  </a:lnTo>
                  <a:lnTo>
                    <a:pt x="152" y="514"/>
                  </a:lnTo>
                  <a:lnTo>
                    <a:pt x="151" y="518"/>
                  </a:lnTo>
                  <a:lnTo>
                    <a:pt x="150" y="524"/>
                  </a:lnTo>
                  <a:lnTo>
                    <a:pt x="149" y="530"/>
                  </a:lnTo>
                  <a:lnTo>
                    <a:pt x="148" y="537"/>
                  </a:lnTo>
                  <a:lnTo>
                    <a:pt x="146" y="545"/>
                  </a:lnTo>
                  <a:lnTo>
                    <a:pt x="145" y="553"/>
                  </a:lnTo>
                  <a:lnTo>
                    <a:pt x="144" y="562"/>
                  </a:lnTo>
                  <a:lnTo>
                    <a:pt x="142" y="571"/>
                  </a:lnTo>
                  <a:lnTo>
                    <a:pt x="140" y="580"/>
                  </a:lnTo>
                  <a:lnTo>
                    <a:pt x="138" y="590"/>
                  </a:lnTo>
                  <a:lnTo>
                    <a:pt x="136" y="600"/>
                  </a:lnTo>
                  <a:lnTo>
                    <a:pt x="135" y="610"/>
                  </a:lnTo>
                  <a:lnTo>
                    <a:pt x="133" y="621"/>
                  </a:lnTo>
                  <a:lnTo>
                    <a:pt x="131" y="631"/>
                  </a:lnTo>
                  <a:lnTo>
                    <a:pt x="129" y="641"/>
                  </a:lnTo>
                  <a:lnTo>
                    <a:pt x="127" y="652"/>
                  </a:lnTo>
                  <a:lnTo>
                    <a:pt x="125" y="662"/>
                  </a:lnTo>
                  <a:lnTo>
                    <a:pt x="123" y="671"/>
                  </a:lnTo>
                  <a:lnTo>
                    <a:pt x="121" y="680"/>
                  </a:lnTo>
                  <a:lnTo>
                    <a:pt x="120" y="690"/>
                  </a:lnTo>
                  <a:lnTo>
                    <a:pt x="118" y="698"/>
                  </a:lnTo>
                  <a:lnTo>
                    <a:pt x="116" y="706"/>
                  </a:lnTo>
                  <a:lnTo>
                    <a:pt x="114" y="714"/>
                  </a:lnTo>
                  <a:lnTo>
                    <a:pt x="113" y="720"/>
                  </a:lnTo>
                  <a:lnTo>
                    <a:pt x="112" y="726"/>
                  </a:lnTo>
                  <a:lnTo>
                    <a:pt x="110" y="731"/>
                  </a:lnTo>
                  <a:lnTo>
                    <a:pt x="109" y="736"/>
                  </a:lnTo>
                  <a:lnTo>
                    <a:pt x="108" y="739"/>
                  </a:lnTo>
                  <a:lnTo>
                    <a:pt x="107" y="741"/>
                  </a:lnTo>
                  <a:lnTo>
                    <a:pt x="106" y="743"/>
                  </a:lnTo>
                  <a:lnTo>
                    <a:pt x="96" y="750"/>
                  </a:lnTo>
                  <a:lnTo>
                    <a:pt x="92" y="753"/>
                  </a:lnTo>
                  <a:lnTo>
                    <a:pt x="87" y="755"/>
                  </a:lnTo>
                  <a:lnTo>
                    <a:pt x="83" y="757"/>
                  </a:lnTo>
                  <a:lnTo>
                    <a:pt x="78" y="758"/>
                  </a:lnTo>
                  <a:lnTo>
                    <a:pt x="74" y="759"/>
                  </a:lnTo>
                  <a:lnTo>
                    <a:pt x="70" y="760"/>
                  </a:lnTo>
                  <a:lnTo>
                    <a:pt x="65" y="761"/>
                  </a:lnTo>
                  <a:lnTo>
                    <a:pt x="61" y="761"/>
                  </a:lnTo>
                  <a:lnTo>
                    <a:pt x="57" y="761"/>
                  </a:lnTo>
                  <a:lnTo>
                    <a:pt x="53" y="761"/>
                  </a:lnTo>
                  <a:lnTo>
                    <a:pt x="49" y="761"/>
                  </a:lnTo>
                  <a:lnTo>
                    <a:pt x="46" y="761"/>
                  </a:lnTo>
                  <a:lnTo>
                    <a:pt x="42" y="761"/>
                  </a:lnTo>
                  <a:lnTo>
                    <a:pt x="38" y="761"/>
                  </a:lnTo>
                  <a:lnTo>
                    <a:pt x="35" y="761"/>
                  </a:lnTo>
                  <a:lnTo>
                    <a:pt x="32" y="762"/>
                  </a:lnTo>
                  <a:lnTo>
                    <a:pt x="28" y="762"/>
                  </a:lnTo>
                  <a:lnTo>
                    <a:pt x="25" y="763"/>
                  </a:lnTo>
                  <a:lnTo>
                    <a:pt x="22" y="764"/>
                  </a:lnTo>
                  <a:lnTo>
                    <a:pt x="20" y="766"/>
                  </a:lnTo>
                  <a:lnTo>
                    <a:pt x="17" y="768"/>
                  </a:lnTo>
                  <a:lnTo>
                    <a:pt x="14" y="770"/>
                  </a:lnTo>
                  <a:lnTo>
                    <a:pt x="12" y="773"/>
                  </a:lnTo>
                  <a:lnTo>
                    <a:pt x="10" y="777"/>
                  </a:lnTo>
                  <a:lnTo>
                    <a:pt x="8" y="781"/>
                  </a:lnTo>
                  <a:lnTo>
                    <a:pt x="6" y="786"/>
                  </a:lnTo>
                  <a:lnTo>
                    <a:pt x="4" y="792"/>
                  </a:lnTo>
                  <a:lnTo>
                    <a:pt x="2" y="798"/>
                  </a:lnTo>
                  <a:lnTo>
                    <a:pt x="1" y="805"/>
                  </a:lnTo>
                  <a:lnTo>
                    <a:pt x="0" y="814"/>
                  </a:lnTo>
                  <a:lnTo>
                    <a:pt x="0" y="832"/>
                  </a:lnTo>
                  <a:lnTo>
                    <a:pt x="2" y="842"/>
                  </a:lnTo>
                  <a:lnTo>
                    <a:pt x="6" y="851"/>
                  </a:lnTo>
                  <a:lnTo>
                    <a:pt x="11" y="860"/>
                  </a:lnTo>
                  <a:lnTo>
                    <a:pt x="17" y="868"/>
                  </a:lnTo>
                  <a:lnTo>
                    <a:pt x="24" y="877"/>
                  </a:lnTo>
                  <a:lnTo>
                    <a:pt x="33" y="885"/>
                  </a:lnTo>
                  <a:lnTo>
                    <a:pt x="42" y="893"/>
                  </a:lnTo>
                  <a:lnTo>
                    <a:pt x="52" y="900"/>
                  </a:lnTo>
                  <a:lnTo>
                    <a:pt x="63" y="908"/>
                  </a:lnTo>
                  <a:lnTo>
                    <a:pt x="75" y="914"/>
                  </a:lnTo>
                  <a:lnTo>
                    <a:pt x="87" y="921"/>
                  </a:lnTo>
                  <a:lnTo>
                    <a:pt x="100" y="927"/>
                  </a:lnTo>
                  <a:lnTo>
                    <a:pt x="113" y="933"/>
                  </a:lnTo>
                  <a:lnTo>
                    <a:pt x="127" y="939"/>
                  </a:lnTo>
                  <a:lnTo>
                    <a:pt x="141" y="944"/>
                  </a:lnTo>
                  <a:lnTo>
                    <a:pt x="155" y="949"/>
                  </a:lnTo>
                  <a:lnTo>
                    <a:pt x="169" y="953"/>
                  </a:lnTo>
                  <a:lnTo>
                    <a:pt x="184" y="957"/>
                  </a:lnTo>
                  <a:lnTo>
                    <a:pt x="198" y="960"/>
                  </a:lnTo>
                  <a:lnTo>
                    <a:pt x="212" y="964"/>
                  </a:lnTo>
                  <a:lnTo>
                    <a:pt x="226" y="966"/>
                  </a:lnTo>
                  <a:lnTo>
                    <a:pt x="240" y="968"/>
                  </a:lnTo>
                  <a:lnTo>
                    <a:pt x="253" y="970"/>
                  </a:lnTo>
                  <a:lnTo>
                    <a:pt x="266" y="971"/>
                  </a:lnTo>
                  <a:lnTo>
                    <a:pt x="279" y="972"/>
                  </a:lnTo>
                  <a:lnTo>
                    <a:pt x="291" y="972"/>
                  </a:lnTo>
                  <a:lnTo>
                    <a:pt x="302" y="972"/>
                  </a:lnTo>
                  <a:lnTo>
                    <a:pt x="312" y="971"/>
                  </a:lnTo>
                  <a:lnTo>
                    <a:pt x="322" y="969"/>
                  </a:lnTo>
                  <a:lnTo>
                    <a:pt x="331" y="96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1" name="Freeform 43"/>
            <p:cNvSpPr>
              <a:spLocks/>
            </p:cNvSpPr>
            <p:nvPr/>
          </p:nvSpPr>
          <p:spPr bwMode="auto">
            <a:xfrm>
              <a:off x="2669" y="940"/>
              <a:ext cx="148" cy="214"/>
            </a:xfrm>
            <a:custGeom>
              <a:avLst/>
              <a:gdLst/>
              <a:ahLst/>
              <a:cxnLst>
                <a:cxn ang="0">
                  <a:pos x="76" y="213"/>
                </a:cxn>
                <a:cxn ang="0">
                  <a:pos x="80" y="198"/>
                </a:cxn>
                <a:cxn ang="0">
                  <a:pos x="81" y="192"/>
                </a:cxn>
                <a:cxn ang="0">
                  <a:pos x="81" y="185"/>
                </a:cxn>
                <a:cxn ang="0">
                  <a:pos x="80" y="178"/>
                </a:cxn>
                <a:cxn ang="0">
                  <a:pos x="78" y="172"/>
                </a:cxn>
                <a:cxn ang="0">
                  <a:pos x="76" y="166"/>
                </a:cxn>
                <a:cxn ang="0">
                  <a:pos x="73" y="161"/>
                </a:cxn>
                <a:cxn ang="0">
                  <a:pos x="70" y="155"/>
                </a:cxn>
                <a:cxn ang="0">
                  <a:pos x="67" y="150"/>
                </a:cxn>
                <a:cxn ang="0">
                  <a:pos x="63" y="144"/>
                </a:cxn>
                <a:cxn ang="0">
                  <a:pos x="59" y="139"/>
                </a:cxn>
                <a:cxn ang="0">
                  <a:pos x="54" y="134"/>
                </a:cxn>
                <a:cxn ang="0">
                  <a:pos x="50" y="129"/>
                </a:cxn>
                <a:cxn ang="0">
                  <a:pos x="45" y="124"/>
                </a:cxn>
                <a:cxn ang="0">
                  <a:pos x="40" y="119"/>
                </a:cxn>
                <a:cxn ang="0">
                  <a:pos x="35" y="114"/>
                </a:cxn>
                <a:cxn ang="0">
                  <a:pos x="31" y="108"/>
                </a:cxn>
                <a:cxn ang="0">
                  <a:pos x="26" y="103"/>
                </a:cxn>
                <a:cxn ang="0">
                  <a:pos x="22" y="98"/>
                </a:cxn>
                <a:cxn ang="0">
                  <a:pos x="17" y="93"/>
                </a:cxn>
                <a:cxn ang="0">
                  <a:pos x="14" y="88"/>
                </a:cxn>
                <a:cxn ang="0">
                  <a:pos x="10" y="82"/>
                </a:cxn>
                <a:cxn ang="0">
                  <a:pos x="7" y="76"/>
                </a:cxn>
                <a:cxn ang="0">
                  <a:pos x="5" y="71"/>
                </a:cxn>
                <a:cxn ang="0">
                  <a:pos x="3" y="65"/>
                </a:cxn>
                <a:cxn ang="0">
                  <a:pos x="1" y="59"/>
                </a:cxn>
                <a:cxn ang="0">
                  <a:pos x="0" y="52"/>
                </a:cxn>
                <a:cxn ang="0">
                  <a:pos x="0" y="46"/>
                </a:cxn>
                <a:cxn ang="0">
                  <a:pos x="1" y="39"/>
                </a:cxn>
                <a:cxn ang="0">
                  <a:pos x="2" y="32"/>
                </a:cxn>
                <a:cxn ang="0">
                  <a:pos x="5" y="24"/>
                </a:cxn>
                <a:cxn ang="0">
                  <a:pos x="13" y="22"/>
                </a:cxn>
                <a:cxn ang="0">
                  <a:pos x="18" y="21"/>
                </a:cxn>
                <a:cxn ang="0">
                  <a:pos x="22" y="20"/>
                </a:cxn>
                <a:cxn ang="0">
                  <a:pos x="27" y="18"/>
                </a:cxn>
                <a:cxn ang="0">
                  <a:pos x="31" y="17"/>
                </a:cxn>
                <a:cxn ang="0">
                  <a:pos x="35" y="16"/>
                </a:cxn>
                <a:cxn ang="0">
                  <a:pos x="40" y="15"/>
                </a:cxn>
                <a:cxn ang="0">
                  <a:pos x="44" y="14"/>
                </a:cxn>
                <a:cxn ang="0">
                  <a:pos x="49" y="12"/>
                </a:cxn>
                <a:cxn ang="0">
                  <a:pos x="53" y="11"/>
                </a:cxn>
                <a:cxn ang="0">
                  <a:pos x="57" y="10"/>
                </a:cxn>
                <a:cxn ang="0">
                  <a:pos x="62" y="9"/>
                </a:cxn>
                <a:cxn ang="0">
                  <a:pos x="66" y="8"/>
                </a:cxn>
                <a:cxn ang="0">
                  <a:pos x="71" y="7"/>
                </a:cxn>
                <a:cxn ang="0">
                  <a:pos x="75" y="6"/>
                </a:cxn>
                <a:cxn ang="0">
                  <a:pos x="79" y="5"/>
                </a:cxn>
                <a:cxn ang="0">
                  <a:pos x="84" y="4"/>
                </a:cxn>
                <a:cxn ang="0">
                  <a:pos x="88" y="3"/>
                </a:cxn>
                <a:cxn ang="0">
                  <a:pos x="93" y="2"/>
                </a:cxn>
                <a:cxn ang="0">
                  <a:pos x="97" y="2"/>
                </a:cxn>
                <a:cxn ang="0">
                  <a:pos x="101" y="1"/>
                </a:cxn>
                <a:cxn ang="0">
                  <a:pos x="106" y="1"/>
                </a:cxn>
                <a:cxn ang="0">
                  <a:pos x="111" y="0"/>
                </a:cxn>
                <a:cxn ang="0">
                  <a:pos x="115" y="0"/>
                </a:cxn>
                <a:cxn ang="0">
                  <a:pos x="119" y="0"/>
                </a:cxn>
                <a:cxn ang="0">
                  <a:pos x="124" y="0"/>
                </a:cxn>
                <a:cxn ang="0">
                  <a:pos x="129" y="0"/>
                </a:cxn>
                <a:cxn ang="0">
                  <a:pos x="133" y="0"/>
                </a:cxn>
                <a:cxn ang="0">
                  <a:pos x="138" y="0"/>
                </a:cxn>
                <a:cxn ang="0">
                  <a:pos x="142" y="0"/>
                </a:cxn>
                <a:cxn ang="0">
                  <a:pos x="147" y="1"/>
                </a:cxn>
              </a:cxnLst>
              <a:rect l="0" t="0" r="r" b="b"/>
              <a:pathLst>
                <a:path w="148" h="214">
                  <a:moveTo>
                    <a:pt x="76" y="213"/>
                  </a:moveTo>
                  <a:lnTo>
                    <a:pt x="80" y="198"/>
                  </a:lnTo>
                  <a:lnTo>
                    <a:pt x="81" y="192"/>
                  </a:lnTo>
                  <a:lnTo>
                    <a:pt x="81" y="185"/>
                  </a:lnTo>
                  <a:lnTo>
                    <a:pt x="80" y="178"/>
                  </a:lnTo>
                  <a:lnTo>
                    <a:pt x="78" y="172"/>
                  </a:lnTo>
                  <a:lnTo>
                    <a:pt x="76" y="166"/>
                  </a:lnTo>
                  <a:lnTo>
                    <a:pt x="73" y="161"/>
                  </a:lnTo>
                  <a:lnTo>
                    <a:pt x="70" y="155"/>
                  </a:lnTo>
                  <a:lnTo>
                    <a:pt x="67" y="150"/>
                  </a:lnTo>
                  <a:lnTo>
                    <a:pt x="63" y="144"/>
                  </a:lnTo>
                  <a:lnTo>
                    <a:pt x="59" y="139"/>
                  </a:lnTo>
                  <a:lnTo>
                    <a:pt x="54" y="134"/>
                  </a:lnTo>
                  <a:lnTo>
                    <a:pt x="50" y="129"/>
                  </a:lnTo>
                  <a:lnTo>
                    <a:pt x="45" y="124"/>
                  </a:lnTo>
                  <a:lnTo>
                    <a:pt x="40" y="119"/>
                  </a:lnTo>
                  <a:lnTo>
                    <a:pt x="35" y="114"/>
                  </a:lnTo>
                  <a:lnTo>
                    <a:pt x="31" y="108"/>
                  </a:lnTo>
                  <a:lnTo>
                    <a:pt x="26" y="103"/>
                  </a:lnTo>
                  <a:lnTo>
                    <a:pt x="22" y="98"/>
                  </a:lnTo>
                  <a:lnTo>
                    <a:pt x="17" y="93"/>
                  </a:lnTo>
                  <a:lnTo>
                    <a:pt x="14" y="88"/>
                  </a:lnTo>
                  <a:lnTo>
                    <a:pt x="10" y="82"/>
                  </a:lnTo>
                  <a:lnTo>
                    <a:pt x="7" y="76"/>
                  </a:lnTo>
                  <a:lnTo>
                    <a:pt x="5" y="71"/>
                  </a:lnTo>
                  <a:lnTo>
                    <a:pt x="3" y="65"/>
                  </a:lnTo>
                  <a:lnTo>
                    <a:pt x="1" y="59"/>
                  </a:lnTo>
                  <a:lnTo>
                    <a:pt x="0" y="52"/>
                  </a:lnTo>
                  <a:lnTo>
                    <a:pt x="0" y="46"/>
                  </a:lnTo>
                  <a:lnTo>
                    <a:pt x="1" y="39"/>
                  </a:lnTo>
                  <a:lnTo>
                    <a:pt x="2" y="32"/>
                  </a:lnTo>
                  <a:lnTo>
                    <a:pt x="5" y="24"/>
                  </a:lnTo>
                  <a:lnTo>
                    <a:pt x="13" y="22"/>
                  </a:lnTo>
                  <a:lnTo>
                    <a:pt x="18" y="21"/>
                  </a:lnTo>
                  <a:lnTo>
                    <a:pt x="22" y="20"/>
                  </a:lnTo>
                  <a:lnTo>
                    <a:pt x="27" y="18"/>
                  </a:lnTo>
                  <a:lnTo>
                    <a:pt x="31" y="17"/>
                  </a:lnTo>
                  <a:lnTo>
                    <a:pt x="35" y="16"/>
                  </a:lnTo>
                  <a:lnTo>
                    <a:pt x="40" y="15"/>
                  </a:lnTo>
                  <a:lnTo>
                    <a:pt x="44" y="14"/>
                  </a:lnTo>
                  <a:lnTo>
                    <a:pt x="49" y="12"/>
                  </a:lnTo>
                  <a:lnTo>
                    <a:pt x="53" y="11"/>
                  </a:lnTo>
                  <a:lnTo>
                    <a:pt x="57" y="10"/>
                  </a:lnTo>
                  <a:lnTo>
                    <a:pt x="62" y="9"/>
                  </a:lnTo>
                  <a:lnTo>
                    <a:pt x="66" y="8"/>
                  </a:lnTo>
                  <a:lnTo>
                    <a:pt x="71" y="7"/>
                  </a:lnTo>
                  <a:lnTo>
                    <a:pt x="75" y="6"/>
                  </a:lnTo>
                  <a:lnTo>
                    <a:pt x="79" y="5"/>
                  </a:lnTo>
                  <a:lnTo>
                    <a:pt x="84" y="4"/>
                  </a:lnTo>
                  <a:lnTo>
                    <a:pt x="88" y="3"/>
                  </a:lnTo>
                  <a:lnTo>
                    <a:pt x="93" y="2"/>
                  </a:lnTo>
                  <a:lnTo>
                    <a:pt x="97" y="2"/>
                  </a:lnTo>
                  <a:lnTo>
                    <a:pt x="101" y="1"/>
                  </a:lnTo>
                  <a:lnTo>
                    <a:pt x="106" y="1"/>
                  </a:lnTo>
                  <a:lnTo>
                    <a:pt x="111" y="0"/>
                  </a:lnTo>
                  <a:lnTo>
                    <a:pt x="115" y="0"/>
                  </a:lnTo>
                  <a:lnTo>
                    <a:pt x="119" y="0"/>
                  </a:lnTo>
                  <a:lnTo>
                    <a:pt x="124" y="0"/>
                  </a:lnTo>
                  <a:lnTo>
                    <a:pt x="129" y="0"/>
                  </a:lnTo>
                  <a:lnTo>
                    <a:pt x="133" y="0"/>
                  </a:lnTo>
                  <a:lnTo>
                    <a:pt x="138" y="0"/>
                  </a:lnTo>
                  <a:lnTo>
                    <a:pt x="142" y="0"/>
                  </a:lnTo>
                  <a:lnTo>
                    <a:pt x="147" y="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2" name="Freeform 44"/>
            <p:cNvSpPr>
              <a:spLocks/>
            </p:cNvSpPr>
            <p:nvPr/>
          </p:nvSpPr>
          <p:spPr bwMode="auto">
            <a:xfrm>
              <a:off x="2295" y="2737"/>
              <a:ext cx="709" cy="270"/>
            </a:xfrm>
            <a:custGeom>
              <a:avLst/>
              <a:gdLst/>
              <a:ahLst/>
              <a:cxnLst>
                <a:cxn ang="0">
                  <a:pos x="699" y="269"/>
                </a:cxn>
                <a:cxn ang="0">
                  <a:pos x="707" y="231"/>
                </a:cxn>
                <a:cxn ang="0">
                  <a:pos x="708" y="215"/>
                </a:cxn>
                <a:cxn ang="0">
                  <a:pos x="707" y="200"/>
                </a:cxn>
                <a:cxn ang="0">
                  <a:pos x="705" y="187"/>
                </a:cxn>
                <a:cxn ang="0">
                  <a:pos x="700" y="175"/>
                </a:cxn>
                <a:cxn ang="0">
                  <a:pos x="693" y="165"/>
                </a:cxn>
                <a:cxn ang="0">
                  <a:pos x="685" y="155"/>
                </a:cxn>
                <a:cxn ang="0">
                  <a:pos x="676" y="147"/>
                </a:cxn>
                <a:cxn ang="0">
                  <a:pos x="665" y="140"/>
                </a:cxn>
                <a:cxn ang="0">
                  <a:pos x="653" y="134"/>
                </a:cxn>
                <a:cxn ang="0">
                  <a:pos x="639" y="129"/>
                </a:cxn>
                <a:cxn ang="0">
                  <a:pos x="625" y="125"/>
                </a:cxn>
                <a:cxn ang="0">
                  <a:pos x="610" y="121"/>
                </a:cxn>
                <a:cxn ang="0">
                  <a:pos x="594" y="118"/>
                </a:cxn>
                <a:cxn ang="0">
                  <a:pos x="578" y="116"/>
                </a:cxn>
                <a:cxn ang="0">
                  <a:pos x="561" y="114"/>
                </a:cxn>
                <a:cxn ang="0">
                  <a:pos x="544" y="113"/>
                </a:cxn>
                <a:cxn ang="0">
                  <a:pos x="526" y="112"/>
                </a:cxn>
                <a:cxn ang="0">
                  <a:pos x="509" y="111"/>
                </a:cxn>
                <a:cxn ang="0">
                  <a:pos x="491" y="110"/>
                </a:cxn>
                <a:cxn ang="0">
                  <a:pos x="473" y="110"/>
                </a:cxn>
                <a:cxn ang="0">
                  <a:pos x="456" y="109"/>
                </a:cxn>
                <a:cxn ang="0">
                  <a:pos x="439" y="109"/>
                </a:cxn>
                <a:cxn ang="0">
                  <a:pos x="423" y="108"/>
                </a:cxn>
                <a:cxn ang="0">
                  <a:pos x="407" y="107"/>
                </a:cxn>
                <a:cxn ang="0">
                  <a:pos x="392" y="105"/>
                </a:cxn>
                <a:cxn ang="0">
                  <a:pos x="377" y="104"/>
                </a:cxn>
                <a:cxn ang="0">
                  <a:pos x="364" y="101"/>
                </a:cxn>
                <a:cxn ang="0">
                  <a:pos x="352" y="99"/>
                </a:cxn>
                <a:cxn ang="0">
                  <a:pos x="341" y="95"/>
                </a:cxn>
                <a:cxn ang="0">
                  <a:pos x="331" y="91"/>
                </a:cxn>
                <a:cxn ang="0">
                  <a:pos x="315" y="83"/>
                </a:cxn>
                <a:cxn ang="0">
                  <a:pos x="307" y="79"/>
                </a:cxn>
                <a:cxn ang="0">
                  <a:pos x="298" y="75"/>
                </a:cxn>
                <a:cxn ang="0">
                  <a:pos x="289" y="70"/>
                </a:cxn>
                <a:cxn ang="0">
                  <a:pos x="279" y="65"/>
                </a:cxn>
                <a:cxn ang="0">
                  <a:pos x="269" y="61"/>
                </a:cxn>
                <a:cxn ang="0">
                  <a:pos x="259" y="56"/>
                </a:cxn>
                <a:cxn ang="0">
                  <a:pos x="249" y="52"/>
                </a:cxn>
                <a:cxn ang="0">
                  <a:pos x="238" y="47"/>
                </a:cxn>
                <a:cxn ang="0">
                  <a:pos x="227" y="43"/>
                </a:cxn>
                <a:cxn ang="0">
                  <a:pos x="216" y="38"/>
                </a:cxn>
                <a:cxn ang="0">
                  <a:pos x="205" y="34"/>
                </a:cxn>
                <a:cxn ang="0">
                  <a:pos x="194" y="30"/>
                </a:cxn>
                <a:cxn ang="0">
                  <a:pos x="183" y="26"/>
                </a:cxn>
                <a:cxn ang="0">
                  <a:pos x="171" y="22"/>
                </a:cxn>
                <a:cxn ang="0">
                  <a:pos x="160" y="19"/>
                </a:cxn>
                <a:cxn ang="0">
                  <a:pos x="149" y="15"/>
                </a:cxn>
                <a:cxn ang="0">
                  <a:pos x="137" y="12"/>
                </a:cxn>
                <a:cxn ang="0">
                  <a:pos x="126" y="9"/>
                </a:cxn>
                <a:cxn ang="0">
                  <a:pos x="114" y="7"/>
                </a:cxn>
                <a:cxn ang="0">
                  <a:pos x="103" y="5"/>
                </a:cxn>
                <a:cxn ang="0">
                  <a:pos x="92" y="3"/>
                </a:cxn>
                <a:cxn ang="0">
                  <a:pos x="81" y="1"/>
                </a:cxn>
                <a:cxn ang="0">
                  <a:pos x="70" y="1"/>
                </a:cxn>
                <a:cxn ang="0">
                  <a:pos x="59" y="0"/>
                </a:cxn>
                <a:cxn ang="0">
                  <a:pos x="49" y="0"/>
                </a:cxn>
                <a:cxn ang="0">
                  <a:pos x="39" y="1"/>
                </a:cxn>
                <a:cxn ang="0">
                  <a:pos x="28" y="2"/>
                </a:cxn>
                <a:cxn ang="0">
                  <a:pos x="19" y="3"/>
                </a:cxn>
                <a:cxn ang="0">
                  <a:pos x="9" y="5"/>
                </a:cxn>
                <a:cxn ang="0">
                  <a:pos x="0" y="9"/>
                </a:cxn>
              </a:cxnLst>
              <a:rect l="0" t="0" r="r" b="b"/>
              <a:pathLst>
                <a:path w="709" h="270">
                  <a:moveTo>
                    <a:pt x="699" y="269"/>
                  </a:moveTo>
                  <a:lnTo>
                    <a:pt x="707" y="231"/>
                  </a:lnTo>
                  <a:lnTo>
                    <a:pt x="708" y="215"/>
                  </a:lnTo>
                  <a:lnTo>
                    <a:pt x="707" y="200"/>
                  </a:lnTo>
                  <a:lnTo>
                    <a:pt x="705" y="187"/>
                  </a:lnTo>
                  <a:lnTo>
                    <a:pt x="700" y="175"/>
                  </a:lnTo>
                  <a:lnTo>
                    <a:pt x="693" y="165"/>
                  </a:lnTo>
                  <a:lnTo>
                    <a:pt x="685" y="155"/>
                  </a:lnTo>
                  <a:lnTo>
                    <a:pt x="676" y="147"/>
                  </a:lnTo>
                  <a:lnTo>
                    <a:pt x="665" y="140"/>
                  </a:lnTo>
                  <a:lnTo>
                    <a:pt x="653" y="134"/>
                  </a:lnTo>
                  <a:lnTo>
                    <a:pt x="639" y="129"/>
                  </a:lnTo>
                  <a:lnTo>
                    <a:pt x="625" y="125"/>
                  </a:lnTo>
                  <a:lnTo>
                    <a:pt x="610" y="121"/>
                  </a:lnTo>
                  <a:lnTo>
                    <a:pt x="594" y="118"/>
                  </a:lnTo>
                  <a:lnTo>
                    <a:pt x="578" y="116"/>
                  </a:lnTo>
                  <a:lnTo>
                    <a:pt x="561" y="114"/>
                  </a:lnTo>
                  <a:lnTo>
                    <a:pt x="544" y="113"/>
                  </a:lnTo>
                  <a:lnTo>
                    <a:pt x="526" y="112"/>
                  </a:lnTo>
                  <a:lnTo>
                    <a:pt x="509" y="111"/>
                  </a:lnTo>
                  <a:lnTo>
                    <a:pt x="491" y="110"/>
                  </a:lnTo>
                  <a:lnTo>
                    <a:pt x="473" y="110"/>
                  </a:lnTo>
                  <a:lnTo>
                    <a:pt x="456" y="109"/>
                  </a:lnTo>
                  <a:lnTo>
                    <a:pt x="439" y="109"/>
                  </a:lnTo>
                  <a:lnTo>
                    <a:pt x="423" y="108"/>
                  </a:lnTo>
                  <a:lnTo>
                    <a:pt x="407" y="107"/>
                  </a:lnTo>
                  <a:lnTo>
                    <a:pt x="392" y="105"/>
                  </a:lnTo>
                  <a:lnTo>
                    <a:pt x="377" y="104"/>
                  </a:lnTo>
                  <a:lnTo>
                    <a:pt x="364" y="101"/>
                  </a:lnTo>
                  <a:lnTo>
                    <a:pt x="352" y="99"/>
                  </a:lnTo>
                  <a:lnTo>
                    <a:pt x="341" y="95"/>
                  </a:lnTo>
                  <a:lnTo>
                    <a:pt x="331" y="91"/>
                  </a:lnTo>
                  <a:lnTo>
                    <a:pt x="315" y="83"/>
                  </a:lnTo>
                  <a:lnTo>
                    <a:pt x="307" y="79"/>
                  </a:lnTo>
                  <a:lnTo>
                    <a:pt x="298" y="75"/>
                  </a:lnTo>
                  <a:lnTo>
                    <a:pt x="289" y="70"/>
                  </a:lnTo>
                  <a:lnTo>
                    <a:pt x="279" y="65"/>
                  </a:lnTo>
                  <a:lnTo>
                    <a:pt x="269" y="61"/>
                  </a:lnTo>
                  <a:lnTo>
                    <a:pt x="259" y="56"/>
                  </a:lnTo>
                  <a:lnTo>
                    <a:pt x="249" y="52"/>
                  </a:lnTo>
                  <a:lnTo>
                    <a:pt x="238" y="47"/>
                  </a:lnTo>
                  <a:lnTo>
                    <a:pt x="227" y="43"/>
                  </a:lnTo>
                  <a:lnTo>
                    <a:pt x="216" y="38"/>
                  </a:lnTo>
                  <a:lnTo>
                    <a:pt x="205" y="34"/>
                  </a:lnTo>
                  <a:lnTo>
                    <a:pt x="194" y="30"/>
                  </a:lnTo>
                  <a:lnTo>
                    <a:pt x="183" y="26"/>
                  </a:lnTo>
                  <a:lnTo>
                    <a:pt x="171" y="22"/>
                  </a:lnTo>
                  <a:lnTo>
                    <a:pt x="160" y="19"/>
                  </a:lnTo>
                  <a:lnTo>
                    <a:pt x="149" y="15"/>
                  </a:lnTo>
                  <a:lnTo>
                    <a:pt x="137" y="12"/>
                  </a:lnTo>
                  <a:lnTo>
                    <a:pt x="126" y="9"/>
                  </a:lnTo>
                  <a:lnTo>
                    <a:pt x="114" y="7"/>
                  </a:lnTo>
                  <a:lnTo>
                    <a:pt x="103" y="5"/>
                  </a:lnTo>
                  <a:lnTo>
                    <a:pt x="92" y="3"/>
                  </a:lnTo>
                  <a:lnTo>
                    <a:pt x="81" y="1"/>
                  </a:lnTo>
                  <a:lnTo>
                    <a:pt x="70" y="1"/>
                  </a:lnTo>
                  <a:lnTo>
                    <a:pt x="59" y="0"/>
                  </a:lnTo>
                  <a:lnTo>
                    <a:pt x="49" y="0"/>
                  </a:lnTo>
                  <a:lnTo>
                    <a:pt x="39" y="1"/>
                  </a:lnTo>
                  <a:lnTo>
                    <a:pt x="28" y="2"/>
                  </a:lnTo>
                  <a:lnTo>
                    <a:pt x="19" y="3"/>
                  </a:lnTo>
                  <a:lnTo>
                    <a:pt x="9" y="5"/>
                  </a:lnTo>
                  <a:lnTo>
                    <a:pt x="0" y="9"/>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3" name="Freeform 45"/>
            <p:cNvSpPr>
              <a:spLocks/>
            </p:cNvSpPr>
            <p:nvPr/>
          </p:nvSpPr>
          <p:spPr bwMode="auto">
            <a:xfrm>
              <a:off x="2816" y="2580"/>
              <a:ext cx="806" cy="192"/>
            </a:xfrm>
            <a:custGeom>
              <a:avLst/>
              <a:gdLst/>
              <a:ahLst/>
              <a:cxnLst>
                <a:cxn ang="0">
                  <a:pos x="12" y="25"/>
                </a:cxn>
                <a:cxn ang="0">
                  <a:pos x="29" y="39"/>
                </a:cxn>
                <a:cxn ang="0">
                  <a:pos x="48" y="54"/>
                </a:cxn>
                <a:cxn ang="0">
                  <a:pos x="71" y="69"/>
                </a:cxn>
                <a:cxn ang="0">
                  <a:pos x="95" y="85"/>
                </a:cxn>
                <a:cxn ang="0">
                  <a:pos x="121" y="101"/>
                </a:cxn>
                <a:cxn ang="0">
                  <a:pos x="149" y="116"/>
                </a:cxn>
                <a:cxn ang="0">
                  <a:pos x="177" y="132"/>
                </a:cxn>
                <a:cxn ang="0">
                  <a:pos x="206" y="146"/>
                </a:cxn>
                <a:cxn ang="0">
                  <a:pos x="234" y="158"/>
                </a:cxn>
                <a:cxn ang="0">
                  <a:pos x="262" y="170"/>
                </a:cxn>
                <a:cxn ang="0">
                  <a:pos x="289" y="179"/>
                </a:cxn>
                <a:cxn ang="0">
                  <a:pos x="315" y="186"/>
                </a:cxn>
                <a:cxn ang="0">
                  <a:pos x="338" y="190"/>
                </a:cxn>
                <a:cxn ang="0">
                  <a:pos x="360" y="191"/>
                </a:cxn>
                <a:cxn ang="0">
                  <a:pos x="378" y="190"/>
                </a:cxn>
                <a:cxn ang="0">
                  <a:pos x="404" y="180"/>
                </a:cxn>
                <a:cxn ang="0">
                  <a:pos x="418" y="172"/>
                </a:cxn>
                <a:cxn ang="0">
                  <a:pos x="429" y="162"/>
                </a:cxn>
                <a:cxn ang="0">
                  <a:pos x="439" y="150"/>
                </a:cxn>
                <a:cxn ang="0">
                  <a:pos x="448" y="138"/>
                </a:cxn>
                <a:cxn ang="0">
                  <a:pos x="456" y="124"/>
                </a:cxn>
                <a:cxn ang="0">
                  <a:pos x="463" y="111"/>
                </a:cxn>
                <a:cxn ang="0">
                  <a:pos x="470" y="97"/>
                </a:cxn>
                <a:cxn ang="0">
                  <a:pos x="478" y="84"/>
                </a:cxn>
                <a:cxn ang="0">
                  <a:pos x="486" y="71"/>
                </a:cxn>
                <a:cxn ang="0">
                  <a:pos x="496" y="59"/>
                </a:cxn>
                <a:cxn ang="0">
                  <a:pos x="508" y="48"/>
                </a:cxn>
                <a:cxn ang="0">
                  <a:pos x="522" y="38"/>
                </a:cxn>
                <a:cxn ang="0">
                  <a:pos x="538" y="31"/>
                </a:cxn>
                <a:cxn ang="0">
                  <a:pos x="557" y="26"/>
                </a:cxn>
                <a:cxn ang="0">
                  <a:pos x="582" y="22"/>
                </a:cxn>
                <a:cxn ang="0">
                  <a:pos x="597" y="20"/>
                </a:cxn>
                <a:cxn ang="0">
                  <a:pos x="612" y="18"/>
                </a:cxn>
                <a:cxn ang="0">
                  <a:pos x="626" y="16"/>
                </a:cxn>
                <a:cxn ang="0">
                  <a:pos x="641" y="14"/>
                </a:cxn>
                <a:cxn ang="0">
                  <a:pos x="656" y="12"/>
                </a:cxn>
                <a:cxn ang="0">
                  <a:pos x="671" y="10"/>
                </a:cxn>
                <a:cxn ang="0">
                  <a:pos x="686" y="8"/>
                </a:cxn>
                <a:cxn ang="0">
                  <a:pos x="701" y="6"/>
                </a:cxn>
                <a:cxn ang="0">
                  <a:pos x="716" y="5"/>
                </a:cxn>
                <a:cxn ang="0">
                  <a:pos x="731" y="4"/>
                </a:cxn>
                <a:cxn ang="0">
                  <a:pos x="746" y="2"/>
                </a:cxn>
                <a:cxn ang="0">
                  <a:pos x="760" y="1"/>
                </a:cxn>
                <a:cxn ang="0">
                  <a:pos x="775" y="1"/>
                </a:cxn>
                <a:cxn ang="0">
                  <a:pos x="790" y="0"/>
                </a:cxn>
                <a:cxn ang="0">
                  <a:pos x="805" y="0"/>
                </a:cxn>
              </a:cxnLst>
              <a:rect l="0" t="0" r="r" b="b"/>
              <a:pathLst>
                <a:path w="806" h="192">
                  <a:moveTo>
                    <a:pt x="0" y="12"/>
                  </a:moveTo>
                  <a:lnTo>
                    <a:pt x="12" y="25"/>
                  </a:lnTo>
                  <a:lnTo>
                    <a:pt x="20" y="32"/>
                  </a:lnTo>
                  <a:lnTo>
                    <a:pt x="29" y="39"/>
                  </a:lnTo>
                  <a:lnTo>
                    <a:pt x="38" y="46"/>
                  </a:lnTo>
                  <a:lnTo>
                    <a:pt x="48" y="54"/>
                  </a:lnTo>
                  <a:lnTo>
                    <a:pt x="59" y="61"/>
                  </a:lnTo>
                  <a:lnTo>
                    <a:pt x="71" y="69"/>
                  </a:lnTo>
                  <a:lnTo>
                    <a:pt x="83" y="77"/>
                  </a:lnTo>
                  <a:lnTo>
                    <a:pt x="95" y="85"/>
                  </a:lnTo>
                  <a:lnTo>
                    <a:pt x="108" y="93"/>
                  </a:lnTo>
                  <a:lnTo>
                    <a:pt x="121" y="101"/>
                  </a:lnTo>
                  <a:lnTo>
                    <a:pt x="135" y="109"/>
                  </a:lnTo>
                  <a:lnTo>
                    <a:pt x="149" y="116"/>
                  </a:lnTo>
                  <a:lnTo>
                    <a:pt x="163" y="124"/>
                  </a:lnTo>
                  <a:lnTo>
                    <a:pt x="177" y="132"/>
                  </a:lnTo>
                  <a:lnTo>
                    <a:pt x="191" y="139"/>
                  </a:lnTo>
                  <a:lnTo>
                    <a:pt x="206" y="146"/>
                  </a:lnTo>
                  <a:lnTo>
                    <a:pt x="220" y="152"/>
                  </a:lnTo>
                  <a:lnTo>
                    <a:pt x="234" y="158"/>
                  </a:lnTo>
                  <a:lnTo>
                    <a:pt x="248" y="164"/>
                  </a:lnTo>
                  <a:lnTo>
                    <a:pt x="262" y="170"/>
                  </a:lnTo>
                  <a:lnTo>
                    <a:pt x="276" y="174"/>
                  </a:lnTo>
                  <a:lnTo>
                    <a:pt x="289" y="179"/>
                  </a:lnTo>
                  <a:lnTo>
                    <a:pt x="302" y="182"/>
                  </a:lnTo>
                  <a:lnTo>
                    <a:pt x="315" y="186"/>
                  </a:lnTo>
                  <a:lnTo>
                    <a:pt x="327" y="188"/>
                  </a:lnTo>
                  <a:lnTo>
                    <a:pt x="338" y="190"/>
                  </a:lnTo>
                  <a:lnTo>
                    <a:pt x="350" y="191"/>
                  </a:lnTo>
                  <a:lnTo>
                    <a:pt x="360" y="191"/>
                  </a:lnTo>
                  <a:lnTo>
                    <a:pt x="369" y="191"/>
                  </a:lnTo>
                  <a:lnTo>
                    <a:pt x="378" y="190"/>
                  </a:lnTo>
                  <a:lnTo>
                    <a:pt x="396" y="184"/>
                  </a:lnTo>
                  <a:lnTo>
                    <a:pt x="404" y="180"/>
                  </a:lnTo>
                  <a:lnTo>
                    <a:pt x="411" y="176"/>
                  </a:lnTo>
                  <a:lnTo>
                    <a:pt x="418" y="172"/>
                  </a:lnTo>
                  <a:lnTo>
                    <a:pt x="424" y="167"/>
                  </a:lnTo>
                  <a:lnTo>
                    <a:pt x="429" y="162"/>
                  </a:lnTo>
                  <a:lnTo>
                    <a:pt x="434" y="156"/>
                  </a:lnTo>
                  <a:lnTo>
                    <a:pt x="439" y="150"/>
                  </a:lnTo>
                  <a:lnTo>
                    <a:pt x="444" y="144"/>
                  </a:lnTo>
                  <a:lnTo>
                    <a:pt x="448" y="138"/>
                  </a:lnTo>
                  <a:lnTo>
                    <a:pt x="452" y="131"/>
                  </a:lnTo>
                  <a:lnTo>
                    <a:pt x="456" y="124"/>
                  </a:lnTo>
                  <a:lnTo>
                    <a:pt x="459" y="118"/>
                  </a:lnTo>
                  <a:lnTo>
                    <a:pt x="463" y="111"/>
                  </a:lnTo>
                  <a:lnTo>
                    <a:pt x="466" y="104"/>
                  </a:lnTo>
                  <a:lnTo>
                    <a:pt x="470" y="97"/>
                  </a:lnTo>
                  <a:lnTo>
                    <a:pt x="474" y="90"/>
                  </a:lnTo>
                  <a:lnTo>
                    <a:pt x="478" y="84"/>
                  </a:lnTo>
                  <a:lnTo>
                    <a:pt x="482" y="77"/>
                  </a:lnTo>
                  <a:lnTo>
                    <a:pt x="486" y="71"/>
                  </a:lnTo>
                  <a:lnTo>
                    <a:pt x="491" y="64"/>
                  </a:lnTo>
                  <a:lnTo>
                    <a:pt x="496" y="59"/>
                  </a:lnTo>
                  <a:lnTo>
                    <a:pt x="502" y="53"/>
                  </a:lnTo>
                  <a:lnTo>
                    <a:pt x="508" y="48"/>
                  </a:lnTo>
                  <a:lnTo>
                    <a:pt x="514" y="43"/>
                  </a:lnTo>
                  <a:lnTo>
                    <a:pt x="522" y="38"/>
                  </a:lnTo>
                  <a:lnTo>
                    <a:pt x="529" y="35"/>
                  </a:lnTo>
                  <a:lnTo>
                    <a:pt x="538" y="31"/>
                  </a:lnTo>
                  <a:lnTo>
                    <a:pt x="547" y="28"/>
                  </a:lnTo>
                  <a:lnTo>
                    <a:pt x="557" y="26"/>
                  </a:lnTo>
                  <a:lnTo>
                    <a:pt x="568" y="24"/>
                  </a:lnTo>
                  <a:lnTo>
                    <a:pt x="582" y="22"/>
                  </a:lnTo>
                  <a:lnTo>
                    <a:pt x="590" y="21"/>
                  </a:lnTo>
                  <a:lnTo>
                    <a:pt x="597" y="20"/>
                  </a:lnTo>
                  <a:lnTo>
                    <a:pt x="604" y="19"/>
                  </a:lnTo>
                  <a:lnTo>
                    <a:pt x="612" y="18"/>
                  </a:lnTo>
                  <a:lnTo>
                    <a:pt x="619" y="17"/>
                  </a:lnTo>
                  <a:lnTo>
                    <a:pt x="626" y="16"/>
                  </a:lnTo>
                  <a:lnTo>
                    <a:pt x="634" y="15"/>
                  </a:lnTo>
                  <a:lnTo>
                    <a:pt x="641" y="14"/>
                  </a:lnTo>
                  <a:lnTo>
                    <a:pt x="648" y="13"/>
                  </a:lnTo>
                  <a:lnTo>
                    <a:pt x="656" y="12"/>
                  </a:lnTo>
                  <a:lnTo>
                    <a:pt x="664" y="11"/>
                  </a:lnTo>
                  <a:lnTo>
                    <a:pt x="671" y="10"/>
                  </a:lnTo>
                  <a:lnTo>
                    <a:pt x="678" y="9"/>
                  </a:lnTo>
                  <a:lnTo>
                    <a:pt x="686" y="8"/>
                  </a:lnTo>
                  <a:lnTo>
                    <a:pt x="693" y="7"/>
                  </a:lnTo>
                  <a:lnTo>
                    <a:pt x="701" y="6"/>
                  </a:lnTo>
                  <a:lnTo>
                    <a:pt x="708" y="6"/>
                  </a:lnTo>
                  <a:lnTo>
                    <a:pt x="716" y="5"/>
                  </a:lnTo>
                  <a:lnTo>
                    <a:pt x="723" y="4"/>
                  </a:lnTo>
                  <a:lnTo>
                    <a:pt x="731" y="4"/>
                  </a:lnTo>
                  <a:lnTo>
                    <a:pt x="738" y="3"/>
                  </a:lnTo>
                  <a:lnTo>
                    <a:pt x="746" y="2"/>
                  </a:lnTo>
                  <a:lnTo>
                    <a:pt x="753" y="2"/>
                  </a:lnTo>
                  <a:lnTo>
                    <a:pt x="760" y="1"/>
                  </a:lnTo>
                  <a:lnTo>
                    <a:pt x="768" y="1"/>
                  </a:lnTo>
                  <a:lnTo>
                    <a:pt x="775" y="1"/>
                  </a:lnTo>
                  <a:lnTo>
                    <a:pt x="783" y="0"/>
                  </a:lnTo>
                  <a:lnTo>
                    <a:pt x="790" y="0"/>
                  </a:lnTo>
                  <a:lnTo>
                    <a:pt x="797" y="0"/>
                  </a:lnTo>
                  <a:lnTo>
                    <a:pt x="805"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4" name="Freeform 46"/>
            <p:cNvSpPr>
              <a:spLocks/>
            </p:cNvSpPr>
            <p:nvPr/>
          </p:nvSpPr>
          <p:spPr bwMode="auto">
            <a:xfrm>
              <a:off x="3159" y="2154"/>
              <a:ext cx="676" cy="392"/>
            </a:xfrm>
            <a:custGeom>
              <a:avLst/>
              <a:gdLst/>
              <a:ahLst/>
              <a:cxnLst>
                <a:cxn ang="0">
                  <a:pos x="0" y="368"/>
                </a:cxn>
                <a:cxn ang="0">
                  <a:pos x="9" y="346"/>
                </a:cxn>
                <a:cxn ang="0">
                  <a:pos x="25" y="326"/>
                </a:cxn>
                <a:cxn ang="0">
                  <a:pos x="48" y="307"/>
                </a:cxn>
                <a:cxn ang="0">
                  <a:pos x="77" y="290"/>
                </a:cxn>
                <a:cxn ang="0">
                  <a:pos x="110" y="274"/>
                </a:cxn>
                <a:cxn ang="0">
                  <a:pos x="147" y="259"/>
                </a:cxn>
                <a:cxn ang="0">
                  <a:pos x="186" y="245"/>
                </a:cxn>
                <a:cxn ang="0">
                  <a:pos x="226" y="231"/>
                </a:cxn>
                <a:cxn ang="0">
                  <a:pos x="267" y="218"/>
                </a:cxn>
                <a:cxn ang="0">
                  <a:pos x="307" y="206"/>
                </a:cxn>
                <a:cxn ang="0">
                  <a:pos x="346" y="194"/>
                </a:cxn>
                <a:cxn ang="0">
                  <a:pos x="381" y="181"/>
                </a:cxn>
                <a:cxn ang="0">
                  <a:pos x="413" y="169"/>
                </a:cxn>
                <a:cxn ang="0">
                  <a:pos x="441" y="156"/>
                </a:cxn>
                <a:cxn ang="0">
                  <a:pos x="462" y="144"/>
                </a:cxn>
                <a:cxn ang="0">
                  <a:pos x="478" y="130"/>
                </a:cxn>
                <a:cxn ang="0">
                  <a:pos x="488" y="120"/>
                </a:cxn>
                <a:cxn ang="0">
                  <a:pos x="497" y="109"/>
                </a:cxn>
                <a:cxn ang="0">
                  <a:pos x="505" y="99"/>
                </a:cxn>
                <a:cxn ang="0">
                  <a:pos x="514" y="88"/>
                </a:cxn>
                <a:cxn ang="0">
                  <a:pos x="522" y="77"/>
                </a:cxn>
                <a:cxn ang="0">
                  <a:pos x="530" y="67"/>
                </a:cxn>
                <a:cxn ang="0">
                  <a:pos x="538" y="57"/>
                </a:cxn>
                <a:cxn ang="0">
                  <a:pos x="547" y="47"/>
                </a:cxn>
                <a:cxn ang="0">
                  <a:pos x="556" y="38"/>
                </a:cxn>
                <a:cxn ang="0">
                  <a:pos x="566" y="29"/>
                </a:cxn>
                <a:cxn ang="0">
                  <a:pos x="577" y="21"/>
                </a:cxn>
                <a:cxn ang="0">
                  <a:pos x="590" y="14"/>
                </a:cxn>
                <a:cxn ang="0">
                  <a:pos x="603" y="8"/>
                </a:cxn>
                <a:cxn ang="0">
                  <a:pos x="619" y="4"/>
                </a:cxn>
                <a:cxn ang="0">
                  <a:pos x="630" y="1"/>
                </a:cxn>
                <a:cxn ang="0">
                  <a:pos x="633" y="1"/>
                </a:cxn>
                <a:cxn ang="0">
                  <a:pos x="636" y="0"/>
                </a:cxn>
                <a:cxn ang="0">
                  <a:pos x="639" y="0"/>
                </a:cxn>
                <a:cxn ang="0">
                  <a:pos x="642" y="0"/>
                </a:cxn>
                <a:cxn ang="0">
                  <a:pos x="645" y="0"/>
                </a:cxn>
                <a:cxn ang="0">
                  <a:pos x="648" y="0"/>
                </a:cxn>
                <a:cxn ang="0">
                  <a:pos x="651" y="0"/>
                </a:cxn>
                <a:cxn ang="0">
                  <a:pos x="654" y="0"/>
                </a:cxn>
                <a:cxn ang="0">
                  <a:pos x="657" y="0"/>
                </a:cxn>
                <a:cxn ang="0">
                  <a:pos x="660" y="0"/>
                </a:cxn>
                <a:cxn ang="0">
                  <a:pos x="663" y="0"/>
                </a:cxn>
                <a:cxn ang="0">
                  <a:pos x="666" y="0"/>
                </a:cxn>
                <a:cxn ang="0">
                  <a:pos x="669" y="1"/>
                </a:cxn>
                <a:cxn ang="0">
                  <a:pos x="671" y="1"/>
                </a:cxn>
                <a:cxn ang="0">
                  <a:pos x="675" y="2"/>
                </a:cxn>
              </a:cxnLst>
              <a:rect l="0" t="0" r="r" b="b"/>
              <a:pathLst>
                <a:path w="676" h="392">
                  <a:moveTo>
                    <a:pt x="0" y="391"/>
                  </a:moveTo>
                  <a:lnTo>
                    <a:pt x="0" y="368"/>
                  </a:lnTo>
                  <a:lnTo>
                    <a:pt x="3" y="356"/>
                  </a:lnTo>
                  <a:lnTo>
                    <a:pt x="9" y="346"/>
                  </a:lnTo>
                  <a:lnTo>
                    <a:pt x="16" y="336"/>
                  </a:lnTo>
                  <a:lnTo>
                    <a:pt x="25" y="326"/>
                  </a:lnTo>
                  <a:lnTo>
                    <a:pt x="36" y="316"/>
                  </a:lnTo>
                  <a:lnTo>
                    <a:pt x="48" y="307"/>
                  </a:lnTo>
                  <a:lnTo>
                    <a:pt x="62" y="298"/>
                  </a:lnTo>
                  <a:lnTo>
                    <a:pt x="77" y="290"/>
                  </a:lnTo>
                  <a:lnTo>
                    <a:pt x="93" y="282"/>
                  </a:lnTo>
                  <a:lnTo>
                    <a:pt x="110" y="274"/>
                  </a:lnTo>
                  <a:lnTo>
                    <a:pt x="128" y="266"/>
                  </a:lnTo>
                  <a:lnTo>
                    <a:pt x="147" y="259"/>
                  </a:lnTo>
                  <a:lnTo>
                    <a:pt x="166" y="252"/>
                  </a:lnTo>
                  <a:lnTo>
                    <a:pt x="186" y="245"/>
                  </a:lnTo>
                  <a:lnTo>
                    <a:pt x="206" y="238"/>
                  </a:lnTo>
                  <a:lnTo>
                    <a:pt x="226" y="231"/>
                  </a:lnTo>
                  <a:lnTo>
                    <a:pt x="247" y="225"/>
                  </a:lnTo>
                  <a:lnTo>
                    <a:pt x="267" y="218"/>
                  </a:lnTo>
                  <a:lnTo>
                    <a:pt x="287" y="212"/>
                  </a:lnTo>
                  <a:lnTo>
                    <a:pt x="307" y="206"/>
                  </a:lnTo>
                  <a:lnTo>
                    <a:pt x="327" y="200"/>
                  </a:lnTo>
                  <a:lnTo>
                    <a:pt x="346" y="194"/>
                  </a:lnTo>
                  <a:lnTo>
                    <a:pt x="364" y="188"/>
                  </a:lnTo>
                  <a:lnTo>
                    <a:pt x="381" y="181"/>
                  </a:lnTo>
                  <a:lnTo>
                    <a:pt x="398" y="175"/>
                  </a:lnTo>
                  <a:lnTo>
                    <a:pt x="413" y="169"/>
                  </a:lnTo>
                  <a:lnTo>
                    <a:pt x="427" y="163"/>
                  </a:lnTo>
                  <a:lnTo>
                    <a:pt x="441" y="156"/>
                  </a:lnTo>
                  <a:lnTo>
                    <a:pt x="452" y="150"/>
                  </a:lnTo>
                  <a:lnTo>
                    <a:pt x="462" y="144"/>
                  </a:lnTo>
                  <a:lnTo>
                    <a:pt x="473" y="134"/>
                  </a:lnTo>
                  <a:lnTo>
                    <a:pt x="478" y="130"/>
                  </a:lnTo>
                  <a:lnTo>
                    <a:pt x="483" y="124"/>
                  </a:lnTo>
                  <a:lnTo>
                    <a:pt x="488" y="120"/>
                  </a:lnTo>
                  <a:lnTo>
                    <a:pt x="493" y="114"/>
                  </a:lnTo>
                  <a:lnTo>
                    <a:pt x="497" y="109"/>
                  </a:lnTo>
                  <a:lnTo>
                    <a:pt x="501" y="104"/>
                  </a:lnTo>
                  <a:lnTo>
                    <a:pt x="505" y="99"/>
                  </a:lnTo>
                  <a:lnTo>
                    <a:pt x="510" y="93"/>
                  </a:lnTo>
                  <a:lnTo>
                    <a:pt x="514" y="88"/>
                  </a:lnTo>
                  <a:lnTo>
                    <a:pt x="518" y="83"/>
                  </a:lnTo>
                  <a:lnTo>
                    <a:pt x="522" y="77"/>
                  </a:lnTo>
                  <a:lnTo>
                    <a:pt x="526" y="72"/>
                  </a:lnTo>
                  <a:lnTo>
                    <a:pt x="530" y="67"/>
                  </a:lnTo>
                  <a:lnTo>
                    <a:pt x="534" y="62"/>
                  </a:lnTo>
                  <a:lnTo>
                    <a:pt x="538" y="57"/>
                  </a:lnTo>
                  <a:lnTo>
                    <a:pt x="542" y="52"/>
                  </a:lnTo>
                  <a:lnTo>
                    <a:pt x="547" y="47"/>
                  </a:lnTo>
                  <a:lnTo>
                    <a:pt x="551" y="42"/>
                  </a:lnTo>
                  <a:lnTo>
                    <a:pt x="556" y="38"/>
                  </a:lnTo>
                  <a:lnTo>
                    <a:pt x="561" y="33"/>
                  </a:lnTo>
                  <a:lnTo>
                    <a:pt x="566" y="29"/>
                  </a:lnTo>
                  <a:lnTo>
                    <a:pt x="572" y="25"/>
                  </a:lnTo>
                  <a:lnTo>
                    <a:pt x="577" y="21"/>
                  </a:lnTo>
                  <a:lnTo>
                    <a:pt x="583" y="18"/>
                  </a:lnTo>
                  <a:lnTo>
                    <a:pt x="590" y="14"/>
                  </a:lnTo>
                  <a:lnTo>
                    <a:pt x="597" y="11"/>
                  </a:lnTo>
                  <a:lnTo>
                    <a:pt x="603" y="8"/>
                  </a:lnTo>
                  <a:lnTo>
                    <a:pt x="611" y="6"/>
                  </a:lnTo>
                  <a:lnTo>
                    <a:pt x="619" y="4"/>
                  </a:lnTo>
                  <a:lnTo>
                    <a:pt x="627" y="2"/>
                  </a:lnTo>
                  <a:lnTo>
                    <a:pt x="630" y="1"/>
                  </a:lnTo>
                  <a:lnTo>
                    <a:pt x="631" y="1"/>
                  </a:lnTo>
                  <a:lnTo>
                    <a:pt x="633" y="1"/>
                  </a:lnTo>
                  <a:lnTo>
                    <a:pt x="634" y="0"/>
                  </a:lnTo>
                  <a:lnTo>
                    <a:pt x="636" y="0"/>
                  </a:lnTo>
                  <a:lnTo>
                    <a:pt x="637" y="0"/>
                  </a:lnTo>
                  <a:lnTo>
                    <a:pt x="639" y="0"/>
                  </a:lnTo>
                  <a:lnTo>
                    <a:pt x="640" y="0"/>
                  </a:lnTo>
                  <a:lnTo>
                    <a:pt x="642" y="0"/>
                  </a:lnTo>
                  <a:lnTo>
                    <a:pt x="643" y="0"/>
                  </a:lnTo>
                  <a:lnTo>
                    <a:pt x="645" y="0"/>
                  </a:lnTo>
                  <a:lnTo>
                    <a:pt x="646" y="0"/>
                  </a:lnTo>
                  <a:lnTo>
                    <a:pt x="648" y="0"/>
                  </a:lnTo>
                  <a:lnTo>
                    <a:pt x="649" y="0"/>
                  </a:lnTo>
                  <a:lnTo>
                    <a:pt x="651" y="0"/>
                  </a:lnTo>
                  <a:lnTo>
                    <a:pt x="652" y="0"/>
                  </a:lnTo>
                  <a:lnTo>
                    <a:pt x="654" y="0"/>
                  </a:lnTo>
                  <a:lnTo>
                    <a:pt x="655" y="0"/>
                  </a:lnTo>
                  <a:lnTo>
                    <a:pt x="657" y="0"/>
                  </a:lnTo>
                  <a:lnTo>
                    <a:pt x="658" y="0"/>
                  </a:lnTo>
                  <a:lnTo>
                    <a:pt x="660" y="0"/>
                  </a:lnTo>
                  <a:lnTo>
                    <a:pt x="661" y="0"/>
                  </a:lnTo>
                  <a:lnTo>
                    <a:pt x="663" y="0"/>
                  </a:lnTo>
                  <a:lnTo>
                    <a:pt x="664" y="0"/>
                  </a:lnTo>
                  <a:lnTo>
                    <a:pt x="666" y="0"/>
                  </a:lnTo>
                  <a:lnTo>
                    <a:pt x="667" y="0"/>
                  </a:lnTo>
                  <a:lnTo>
                    <a:pt x="669" y="1"/>
                  </a:lnTo>
                  <a:lnTo>
                    <a:pt x="670" y="1"/>
                  </a:lnTo>
                  <a:lnTo>
                    <a:pt x="671" y="1"/>
                  </a:lnTo>
                  <a:lnTo>
                    <a:pt x="673" y="2"/>
                  </a:lnTo>
                  <a:lnTo>
                    <a:pt x="675" y="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5" name="Freeform 47"/>
            <p:cNvSpPr>
              <a:spLocks/>
            </p:cNvSpPr>
            <p:nvPr/>
          </p:nvSpPr>
          <p:spPr bwMode="auto">
            <a:xfrm>
              <a:off x="3786" y="2291"/>
              <a:ext cx="214" cy="137"/>
            </a:xfrm>
            <a:custGeom>
              <a:avLst/>
              <a:gdLst/>
              <a:ahLst/>
              <a:cxnLst>
                <a:cxn ang="0">
                  <a:pos x="213" y="7"/>
                </a:cxn>
                <a:cxn ang="0">
                  <a:pos x="194" y="2"/>
                </a:cxn>
                <a:cxn ang="0">
                  <a:pos x="184" y="1"/>
                </a:cxn>
                <a:cxn ang="0">
                  <a:pos x="175" y="1"/>
                </a:cxn>
                <a:cxn ang="0">
                  <a:pos x="166" y="0"/>
                </a:cxn>
                <a:cxn ang="0">
                  <a:pos x="156" y="1"/>
                </a:cxn>
                <a:cxn ang="0">
                  <a:pos x="147" y="1"/>
                </a:cxn>
                <a:cxn ang="0">
                  <a:pos x="138" y="3"/>
                </a:cxn>
                <a:cxn ang="0">
                  <a:pos x="130" y="4"/>
                </a:cxn>
                <a:cxn ang="0">
                  <a:pos x="121" y="7"/>
                </a:cxn>
                <a:cxn ang="0">
                  <a:pos x="112" y="9"/>
                </a:cxn>
                <a:cxn ang="0">
                  <a:pos x="104" y="12"/>
                </a:cxn>
                <a:cxn ang="0">
                  <a:pos x="95" y="15"/>
                </a:cxn>
                <a:cxn ang="0">
                  <a:pos x="87" y="19"/>
                </a:cxn>
                <a:cxn ang="0">
                  <a:pos x="80" y="23"/>
                </a:cxn>
                <a:cxn ang="0">
                  <a:pos x="72" y="27"/>
                </a:cxn>
                <a:cxn ang="0">
                  <a:pos x="65" y="32"/>
                </a:cxn>
                <a:cxn ang="0">
                  <a:pos x="58" y="37"/>
                </a:cxn>
                <a:cxn ang="0">
                  <a:pos x="51" y="43"/>
                </a:cxn>
                <a:cxn ang="0">
                  <a:pos x="45" y="49"/>
                </a:cxn>
                <a:cxn ang="0">
                  <a:pos x="39" y="55"/>
                </a:cxn>
                <a:cxn ang="0">
                  <a:pos x="33" y="61"/>
                </a:cxn>
                <a:cxn ang="0">
                  <a:pos x="28" y="67"/>
                </a:cxn>
                <a:cxn ang="0">
                  <a:pos x="23" y="74"/>
                </a:cxn>
                <a:cxn ang="0">
                  <a:pos x="19" y="81"/>
                </a:cxn>
                <a:cxn ang="0">
                  <a:pos x="14" y="89"/>
                </a:cxn>
                <a:cxn ang="0">
                  <a:pos x="11" y="96"/>
                </a:cxn>
                <a:cxn ang="0">
                  <a:pos x="8" y="104"/>
                </a:cxn>
                <a:cxn ang="0">
                  <a:pos x="5" y="111"/>
                </a:cxn>
                <a:cxn ang="0">
                  <a:pos x="3" y="119"/>
                </a:cxn>
                <a:cxn ang="0">
                  <a:pos x="1" y="128"/>
                </a:cxn>
                <a:cxn ang="0">
                  <a:pos x="0" y="136"/>
                </a:cxn>
              </a:cxnLst>
              <a:rect l="0" t="0" r="r" b="b"/>
              <a:pathLst>
                <a:path w="214" h="137">
                  <a:moveTo>
                    <a:pt x="213" y="7"/>
                  </a:moveTo>
                  <a:lnTo>
                    <a:pt x="194" y="2"/>
                  </a:lnTo>
                  <a:lnTo>
                    <a:pt x="184" y="1"/>
                  </a:lnTo>
                  <a:lnTo>
                    <a:pt x="175" y="1"/>
                  </a:lnTo>
                  <a:lnTo>
                    <a:pt x="166" y="0"/>
                  </a:lnTo>
                  <a:lnTo>
                    <a:pt x="156" y="1"/>
                  </a:lnTo>
                  <a:lnTo>
                    <a:pt x="147" y="1"/>
                  </a:lnTo>
                  <a:lnTo>
                    <a:pt x="138" y="3"/>
                  </a:lnTo>
                  <a:lnTo>
                    <a:pt x="130" y="4"/>
                  </a:lnTo>
                  <a:lnTo>
                    <a:pt x="121" y="7"/>
                  </a:lnTo>
                  <a:lnTo>
                    <a:pt x="112" y="9"/>
                  </a:lnTo>
                  <a:lnTo>
                    <a:pt x="104" y="12"/>
                  </a:lnTo>
                  <a:lnTo>
                    <a:pt x="95" y="15"/>
                  </a:lnTo>
                  <a:lnTo>
                    <a:pt x="87" y="19"/>
                  </a:lnTo>
                  <a:lnTo>
                    <a:pt x="80" y="23"/>
                  </a:lnTo>
                  <a:lnTo>
                    <a:pt x="72" y="27"/>
                  </a:lnTo>
                  <a:lnTo>
                    <a:pt x="65" y="32"/>
                  </a:lnTo>
                  <a:lnTo>
                    <a:pt x="58" y="37"/>
                  </a:lnTo>
                  <a:lnTo>
                    <a:pt x="51" y="43"/>
                  </a:lnTo>
                  <a:lnTo>
                    <a:pt x="45" y="49"/>
                  </a:lnTo>
                  <a:lnTo>
                    <a:pt x="39" y="55"/>
                  </a:lnTo>
                  <a:lnTo>
                    <a:pt x="33" y="61"/>
                  </a:lnTo>
                  <a:lnTo>
                    <a:pt x="28" y="67"/>
                  </a:lnTo>
                  <a:lnTo>
                    <a:pt x="23" y="74"/>
                  </a:lnTo>
                  <a:lnTo>
                    <a:pt x="19" y="81"/>
                  </a:lnTo>
                  <a:lnTo>
                    <a:pt x="14" y="89"/>
                  </a:lnTo>
                  <a:lnTo>
                    <a:pt x="11" y="96"/>
                  </a:lnTo>
                  <a:lnTo>
                    <a:pt x="8" y="104"/>
                  </a:lnTo>
                  <a:lnTo>
                    <a:pt x="5" y="111"/>
                  </a:lnTo>
                  <a:lnTo>
                    <a:pt x="3" y="119"/>
                  </a:lnTo>
                  <a:lnTo>
                    <a:pt x="1" y="128"/>
                  </a:lnTo>
                  <a:lnTo>
                    <a:pt x="0" y="13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6" name="Freeform 48"/>
            <p:cNvSpPr>
              <a:spLocks/>
            </p:cNvSpPr>
            <p:nvPr/>
          </p:nvSpPr>
          <p:spPr bwMode="auto">
            <a:xfrm>
              <a:off x="3573" y="1484"/>
              <a:ext cx="422" cy="551"/>
            </a:xfrm>
            <a:custGeom>
              <a:avLst/>
              <a:gdLst/>
              <a:ahLst/>
              <a:cxnLst>
                <a:cxn ang="0">
                  <a:pos x="411" y="27"/>
                </a:cxn>
                <a:cxn ang="0">
                  <a:pos x="417" y="51"/>
                </a:cxn>
                <a:cxn ang="0">
                  <a:pos x="421" y="72"/>
                </a:cxn>
                <a:cxn ang="0">
                  <a:pos x="421" y="90"/>
                </a:cxn>
                <a:cxn ang="0">
                  <a:pos x="419" y="105"/>
                </a:cxn>
                <a:cxn ang="0">
                  <a:pos x="415" y="118"/>
                </a:cxn>
                <a:cxn ang="0">
                  <a:pos x="409" y="130"/>
                </a:cxn>
                <a:cxn ang="0">
                  <a:pos x="401" y="141"/>
                </a:cxn>
                <a:cxn ang="0">
                  <a:pos x="393" y="151"/>
                </a:cxn>
                <a:cxn ang="0">
                  <a:pos x="384" y="161"/>
                </a:cxn>
                <a:cxn ang="0">
                  <a:pos x="375" y="172"/>
                </a:cxn>
                <a:cxn ang="0">
                  <a:pos x="365" y="183"/>
                </a:cxn>
                <a:cxn ang="0">
                  <a:pos x="355" y="196"/>
                </a:cxn>
                <a:cxn ang="0">
                  <a:pos x="347" y="210"/>
                </a:cxn>
                <a:cxn ang="0">
                  <a:pos x="339" y="227"/>
                </a:cxn>
                <a:cxn ang="0">
                  <a:pos x="332" y="247"/>
                </a:cxn>
                <a:cxn ang="0">
                  <a:pos x="326" y="268"/>
                </a:cxn>
                <a:cxn ang="0">
                  <a:pos x="324" y="279"/>
                </a:cxn>
                <a:cxn ang="0">
                  <a:pos x="322" y="288"/>
                </a:cxn>
                <a:cxn ang="0">
                  <a:pos x="322" y="296"/>
                </a:cxn>
                <a:cxn ang="0">
                  <a:pos x="321" y="302"/>
                </a:cxn>
                <a:cxn ang="0">
                  <a:pos x="321" y="307"/>
                </a:cxn>
                <a:cxn ang="0">
                  <a:pos x="321" y="311"/>
                </a:cxn>
                <a:cxn ang="0">
                  <a:pos x="321" y="315"/>
                </a:cxn>
                <a:cxn ang="0">
                  <a:pos x="319" y="319"/>
                </a:cxn>
                <a:cxn ang="0">
                  <a:pos x="318" y="324"/>
                </a:cxn>
                <a:cxn ang="0">
                  <a:pos x="315" y="328"/>
                </a:cxn>
                <a:cxn ang="0">
                  <a:pos x="311" y="334"/>
                </a:cxn>
                <a:cxn ang="0">
                  <a:pos x="305" y="341"/>
                </a:cxn>
                <a:cxn ang="0">
                  <a:pos x="299" y="349"/>
                </a:cxn>
                <a:cxn ang="0">
                  <a:pos x="289" y="360"/>
                </a:cxn>
                <a:cxn ang="0">
                  <a:pos x="269" y="383"/>
                </a:cxn>
                <a:cxn ang="0">
                  <a:pos x="254" y="402"/>
                </a:cxn>
                <a:cxn ang="0">
                  <a:pos x="240" y="421"/>
                </a:cxn>
                <a:cxn ang="0">
                  <a:pos x="227" y="440"/>
                </a:cxn>
                <a:cxn ang="0">
                  <a:pos x="213" y="459"/>
                </a:cxn>
                <a:cxn ang="0">
                  <a:pos x="200" y="478"/>
                </a:cxn>
                <a:cxn ang="0">
                  <a:pos x="186" y="494"/>
                </a:cxn>
                <a:cxn ang="0">
                  <a:pos x="171" y="510"/>
                </a:cxn>
                <a:cxn ang="0">
                  <a:pos x="155" y="523"/>
                </a:cxn>
                <a:cxn ang="0">
                  <a:pos x="139" y="534"/>
                </a:cxn>
                <a:cxn ang="0">
                  <a:pos x="121" y="543"/>
                </a:cxn>
                <a:cxn ang="0">
                  <a:pos x="101" y="548"/>
                </a:cxn>
                <a:cxn ang="0">
                  <a:pos x="79" y="550"/>
                </a:cxn>
                <a:cxn ang="0">
                  <a:pos x="55" y="548"/>
                </a:cxn>
                <a:cxn ang="0">
                  <a:pos x="29" y="541"/>
                </a:cxn>
                <a:cxn ang="0">
                  <a:pos x="0" y="530"/>
                </a:cxn>
              </a:cxnLst>
              <a:rect l="0" t="0" r="r" b="b"/>
              <a:pathLst>
                <a:path w="422" h="551">
                  <a:moveTo>
                    <a:pt x="403" y="0"/>
                  </a:moveTo>
                  <a:lnTo>
                    <a:pt x="411" y="27"/>
                  </a:lnTo>
                  <a:lnTo>
                    <a:pt x="415" y="40"/>
                  </a:lnTo>
                  <a:lnTo>
                    <a:pt x="417" y="51"/>
                  </a:lnTo>
                  <a:lnTo>
                    <a:pt x="419" y="62"/>
                  </a:lnTo>
                  <a:lnTo>
                    <a:pt x="421" y="72"/>
                  </a:lnTo>
                  <a:lnTo>
                    <a:pt x="421" y="81"/>
                  </a:lnTo>
                  <a:lnTo>
                    <a:pt x="421" y="90"/>
                  </a:lnTo>
                  <a:lnTo>
                    <a:pt x="420" y="98"/>
                  </a:lnTo>
                  <a:lnTo>
                    <a:pt x="419" y="105"/>
                  </a:lnTo>
                  <a:lnTo>
                    <a:pt x="417" y="112"/>
                  </a:lnTo>
                  <a:lnTo>
                    <a:pt x="415" y="118"/>
                  </a:lnTo>
                  <a:lnTo>
                    <a:pt x="412" y="124"/>
                  </a:lnTo>
                  <a:lnTo>
                    <a:pt x="409" y="130"/>
                  </a:lnTo>
                  <a:lnTo>
                    <a:pt x="405" y="136"/>
                  </a:lnTo>
                  <a:lnTo>
                    <a:pt x="401" y="141"/>
                  </a:lnTo>
                  <a:lnTo>
                    <a:pt x="397" y="146"/>
                  </a:lnTo>
                  <a:lnTo>
                    <a:pt x="393" y="151"/>
                  </a:lnTo>
                  <a:lnTo>
                    <a:pt x="389" y="156"/>
                  </a:lnTo>
                  <a:lnTo>
                    <a:pt x="384" y="161"/>
                  </a:lnTo>
                  <a:lnTo>
                    <a:pt x="379" y="166"/>
                  </a:lnTo>
                  <a:lnTo>
                    <a:pt x="375" y="172"/>
                  </a:lnTo>
                  <a:lnTo>
                    <a:pt x="370" y="177"/>
                  </a:lnTo>
                  <a:lnTo>
                    <a:pt x="365" y="183"/>
                  </a:lnTo>
                  <a:lnTo>
                    <a:pt x="360" y="189"/>
                  </a:lnTo>
                  <a:lnTo>
                    <a:pt x="355" y="196"/>
                  </a:lnTo>
                  <a:lnTo>
                    <a:pt x="351" y="203"/>
                  </a:lnTo>
                  <a:lnTo>
                    <a:pt x="347" y="210"/>
                  </a:lnTo>
                  <a:lnTo>
                    <a:pt x="343" y="219"/>
                  </a:lnTo>
                  <a:lnTo>
                    <a:pt x="339" y="227"/>
                  </a:lnTo>
                  <a:lnTo>
                    <a:pt x="335" y="237"/>
                  </a:lnTo>
                  <a:lnTo>
                    <a:pt x="332" y="247"/>
                  </a:lnTo>
                  <a:lnTo>
                    <a:pt x="327" y="262"/>
                  </a:lnTo>
                  <a:lnTo>
                    <a:pt x="326" y="268"/>
                  </a:lnTo>
                  <a:lnTo>
                    <a:pt x="325" y="274"/>
                  </a:lnTo>
                  <a:lnTo>
                    <a:pt x="324" y="279"/>
                  </a:lnTo>
                  <a:lnTo>
                    <a:pt x="323" y="284"/>
                  </a:lnTo>
                  <a:lnTo>
                    <a:pt x="322" y="288"/>
                  </a:lnTo>
                  <a:lnTo>
                    <a:pt x="322" y="292"/>
                  </a:lnTo>
                  <a:lnTo>
                    <a:pt x="322" y="296"/>
                  </a:lnTo>
                  <a:lnTo>
                    <a:pt x="321" y="299"/>
                  </a:lnTo>
                  <a:lnTo>
                    <a:pt x="321" y="302"/>
                  </a:lnTo>
                  <a:lnTo>
                    <a:pt x="321" y="304"/>
                  </a:lnTo>
                  <a:lnTo>
                    <a:pt x="321" y="307"/>
                  </a:lnTo>
                  <a:lnTo>
                    <a:pt x="321" y="309"/>
                  </a:lnTo>
                  <a:lnTo>
                    <a:pt x="321" y="311"/>
                  </a:lnTo>
                  <a:lnTo>
                    <a:pt x="321" y="314"/>
                  </a:lnTo>
                  <a:lnTo>
                    <a:pt x="321" y="315"/>
                  </a:lnTo>
                  <a:lnTo>
                    <a:pt x="320" y="317"/>
                  </a:lnTo>
                  <a:lnTo>
                    <a:pt x="319" y="319"/>
                  </a:lnTo>
                  <a:lnTo>
                    <a:pt x="319" y="322"/>
                  </a:lnTo>
                  <a:lnTo>
                    <a:pt x="318" y="324"/>
                  </a:lnTo>
                  <a:lnTo>
                    <a:pt x="317" y="326"/>
                  </a:lnTo>
                  <a:lnTo>
                    <a:pt x="315" y="328"/>
                  </a:lnTo>
                  <a:lnTo>
                    <a:pt x="313" y="331"/>
                  </a:lnTo>
                  <a:lnTo>
                    <a:pt x="311" y="334"/>
                  </a:lnTo>
                  <a:lnTo>
                    <a:pt x="309" y="337"/>
                  </a:lnTo>
                  <a:lnTo>
                    <a:pt x="305" y="341"/>
                  </a:lnTo>
                  <a:lnTo>
                    <a:pt x="302" y="345"/>
                  </a:lnTo>
                  <a:lnTo>
                    <a:pt x="299" y="349"/>
                  </a:lnTo>
                  <a:lnTo>
                    <a:pt x="294" y="354"/>
                  </a:lnTo>
                  <a:lnTo>
                    <a:pt x="289" y="360"/>
                  </a:lnTo>
                  <a:lnTo>
                    <a:pt x="284" y="366"/>
                  </a:lnTo>
                  <a:lnTo>
                    <a:pt x="269" y="383"/>
                  </a:lnTo>
                  <a:lnTo>
                    <a:pt x="261" y="393"/>
                  </a:lnTo>
                  <a:lnTo>
                    <a:pt x="254" y="402"/>
                  </a:lnTo>
                  <a:lnTo>
                    <a:pt x="247" y="412"/>
                  </a:lnTo>
                  <a:lnTo>
                    <a:pt x="240" y="421"/>
                  </a:lnTo>
                  <a:lnTo>
                    <a:pt x="233" y="431"/>
                  </a:lnTo>
                  <a:lnTo>
                    <a:pt x="227" y="440"/>
                  </a:lnTo>
                  <a:lnTo>
                    <a:pt x="220" y="450"/>
                  </a:lnTo>
                  <a:lnTo>
                    <a:pt x="213" y="459"/>
                  </a:lnTo>
                  <a:lnTo>
                    <a:pt x="207" y="468"/>
                  </a:lnTo>
                  <a:lnTo>
                    <a:pt x="200" y="478"/>
                  </a:lnTo>
                  <a:lnTo>
                    <a:pt x="193" y="486"/>
                  </a:lnTo>
                  <a:lnTo>
                    <a:pt x="186" y="494"/>
                  </a:lnTo>
                  <a:lnTo>
                    <a:pt x="178" y="502"/>
                  </a:lnTo>
                  <a:lnTo>
                    <a:pt x="171" y="510"/>
                  </a:lnTo>
                  <a:lnTo>
                    <a:pt x="163" y="517"/>
                  </a:lnTo>
                  <a:lnTo>
                    <a:pt x="155" y="523"/>
                  </a:lnTo>
                  <a:lnTo>
                    <a:pt x="147" y="529"/>
                  </a:lnTo>
                  <a:lnTo>
                    <a:pt x="139" y="534"/>
                  </a:lnTo>
                  <a:lnTo>
                    <a:pt x="130" y="539"/>
                  </a:lnTo>
                  <a:lnTo>
                    <a:pt x="121" y="543"/>
                  </a:lnTo>
                  <a:lnTo>
                    <a:pt x="111" y="546"/>
                  </a:lnTo>
                  <a:lnTo>
                    <a:pt x="101" y="548"/>
                  </a:lnTo>
                  <a:lnTo>
                    <a:pt x="90" y="549"/>
                  </a:lnTo>
                  <a:lnTo>
                    <a:pt x="79" y="550"/>
                  </a:lnTo>
                  <a:lnTo>
                    <a:pt x="67" y="549"/>
                  </a:lnTo>
                  <a:lnTo>
                    <a:pt x="55" y="548"/>
                  </a:lnTo>
                  <a:lnTo>
                    <a:pt x="42" y="545"/>
                  </a:lnTo>
                  <a:lnTo>
                    <a:pt x="29" y="541"/>
                  </a:lnTo>
                  <a:lnTo>
                    <a:pt x="15" y="536"/>
                  </a:lnTo>
                  <a:lnTo>
                    <a:pt x="0" y="53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7" name="Freeform 49"/>
            <p:cNvSpPr>
              <a:spLocks/>
            </p:cNvSpPr>
            <p:nvPr/>
          </p:nvSpPr>
          <p:spPr bwMode="auto">
            <a:xfrm>
              <a:off x="2334" y="858"/>
              <a:ext cx="305" cy="851"/>
            </a:xfrm>
            <a:custGeom>
              <a:avLst/>
              <a:gdLst/>
              <a:ahLst/>
              <a:cxnLst>
                <a:cxn ang="0">
                  <a:pos x="2" y="24"/>
                </a:cxn>
                <a:cxn ang="0">
                  <a:pos x="0" y="46"/>
                </a:cxn>
                <a:cxn ang="0">
                  <a:pos x="2" y="67"/>
                </a:cxn>
                <a:cxn ang="0">
                  <a:pos x="7" y="88"/>
                </a:cxn>
                <a:cxn ang="0">
                  <a:pos x="14" y="107"/>
                </a:cxn>
                <a:cxn ang="0">
                  <a:pos x="24" y="126"/>
                </a:cxn>
                <a:cxn ang="0">
                  <a:pos x="35" y="145"/>
                </a:cxn>
                <a:cxn ang="0">
                  <a:pos x="47" y="164"/>
                </a:cxn>
                <a:cxn ang="0">
                  <a:pos x="60" y="182"/>
                </a:cxn>
                <a:cxn ang="0">
                  <a:pos x="73" y="201"/>
                </a:cxn>
                <a:cxn ang="0">
                  <a:pos x="86" y="219"/>
                </a:cxn>
                <a:cxn ang="0">
                  <a:pos x="98" y="238"/>
                </a:cxn>
                <a:cxn ang="0">
                  <a:pos x="108" y="257"/>
                </a:cxn>
                <a:cxn ang="0">
                  <a:pos x="117" y="277"/>
                </a:cxn>
                <a:cxn ang="0">
                  <a:pos x="123" y="297"/>
                </a:cxn>
                <a:cxn ang="0">
                  <a:pos x="127" y="319"/>
                </a:cxn>
                <a:cxn ang="0">
                  <a:pos x="132" y="349"/>
                </a:cxn>
                <a:cxn ang="0">
                  <a:pos x="137" y="367"/>
                </a:cxn>
                <a:cxn ang="0">
                  <a:pos x="144" y="384"/>
                </a:cxn>
                <a:cxn ang="0">
                  <a:pos x="151" y="400"/>
                </a:cxn>
                <a:cxn ang="0">
                  <a:pos x="160" y="414"/>
                </a:cxn>
                <a:cxn ang="0">
                  <a:pos x="168" y="428"/>
                </a:cxn>
                <a:cxn ang="0">
                  <a:pos x="178" y="442"/>
                </a:cxn>
                <a:cxn ang="0">
                  <a:pos x="187" y="456"/>
                </a:cxn>
                <a:cxn ang="0">
                  <a:pos x="195" y="469"/>
                </a:cxn>
                <a:cxn ang="0">
                  <a:pos x="203" y="483"/>
                </a:cxn>
                <a:cxn ang="0">
                  <a:pos x="210" y="498"/>
                </a:cxn>
                <a:cxn ang="0">
                  <a:pos x="216" y="513"/>
                </a:cxn>
                <a:cxn ang="0">
                  <a:pos x="220" y="530"/>
                </a:cxn>
                <a:cxn ang="0">
                  <a:pos x="222" y="548"/>
                </a:cxn>
                <a:cxn ang="0">
                  <a:pos x="222" y="568"/>
                </a:cxn>
                <a:cxn ang="0">
                  <a:pos x="220" y="591"/>
                </a:cxn>
                <a:cxn ang="0">
                  <a:pos x="218" y="603"/>
                </a:cxn>
                <a:cxn ang="0">
                  <a:pos x="216" y="616"/>
                </a:cxn>
                <a:cxn ang="0">
                  <a:pos x="214" y="628"/>
                </a:cxn>
                <a:cxn ang="0">
                  <a:pos x="212" y="640"/>
                </a:cxn>
                <a:cxn ang="0">
                  <a:pos x="210" y="652"/>
                </a:cxn>
                <a:cxn ang="0">
                  <a:pos x="208" y="663"/>
                </a:cxn>
                <a:cxn ang="0">
                  <a:pos x="206" y="675"/>
                </a:cxn>
                <a:cxn ang="0">
                  <a:pos x="206" y="686"/>
                </a:cxn>
                <a:cxn ang="0">
                  <a:pos x="205" y="698"/>
                </a:cxn>
                <a:cxn ang="0">
                  <a:pos x="206" y="710"/>
                </a:cxn>
                <a:cxn ang="0">
                  <a:pos x="206" y="721"/>
                </a:cxn>
                <a:cxn ang="0">
                  <a:pos x="208" y="732"/>
                </a:cxn>
                <a:cxn ang="0">
                  <a:pos x="212" y="744"/>
                </a:cxn>
                <a:cxn ang="0">
                  <a:pos x="216" y="756"/>
                </a:cxn>
                <a:cxn ang="0">
                  <a:pos x="222" y="767"/>
                </a:cxn>
                <a:cxn ang="0">
                  <a:pos x="227" y="776"/>
                </a:cxn>
                <a:cxn ang="0">
                  <a:pos x="232" y="782"/>
                </a:cxn>
                <a:cxn ang="0">
                  <a:pos x="237" y="787"/>
                </a:cxn>
                <a:cxn ang="0">
                  <a:pos x="242" y="792"/>
                </a:cxn>
                <a:cxn ang="0">
                  <a:pos x="248" y="797"/>
                </a:cxn>
                <a:cxn ang="0">
                  <a:pos x="254" y="802"/>
                </a:cxn>
                <a:cxn ang="0">
                  <a:pos x="260" y="806"/>
                </a:cxn>
                <a:cxn ang="0">
                  <a:pos x="266" y="811"/>
                </a:cxn>
                <a:cxn ang="0">
                  <a:pos x="272" y="815"/>
                </a:cxn>
                <a:cxn ang="0">
                  <a:pos x="278" y="820"/>
                </a:cxn>
                <a:cxn ang="0">
                  <a:pos x="283" y="825"/>
                </a:cxn>
                <a:cxn ang="0">
                  <a:pos x="288" y="830"/>
                </a:cxn>
                <a:cxn ang="0">
                  <a:pos x="294" y="835"/>
                </a:cxn>
                <a:cxn ang="0">
                  <a:pos x="298" y="840"/>
                </a:cxn>
                <a:cxn ang="0">
                  <a:pos x="302" y="846"/>
                </a:cxn>
              </a:cxnLst>
              <a:rect l="0" t="0" r="r" b="b"/>
              <a:pathLst>
                <a:path w="305" h="851">
                  <a:moveTo>
                    <a:pt x="9" y="0"/>
                  </a:moveTo>
                  <a:lnTo>
                    <a:pt x="2" y="24"/>
                  </a:lnTo>
                  <a:lnTo>
                    <a:pt x="1" y="35"/>
                  </a:lnTo>
                  <a:lnTo>
                    <a:pt x="0" y="46"/>
                  </a:lnTo>
                  <a:lnTo>
                    <a:pt x="1" y="56"/>
                  </a:lnTo>
                  <a:lnTo>
                    <a:pt x="2" y="67"/>
                  </a:lnTo>
                  <a:lnTo>
                    <a:pt x="4" y="77"/>
                  </a:lnTo>
                  <a:lnTo>
                    <a:pt x="7" y="88"/>
                  </a:lnTo>
                  <a:lnTo>
                    <a:pt x="10" y="98"/>
                  </a:lnTo>
                  <a:lnTo>
                    <a:pt x="14" y="107"/>
                  </a:lnTo>
                  <a:lnTo>
                    <a:pt x="18" y="117"/>
                  </a:lnTo>
                  <a:lnTo>
                    <a:pt x="24" y="126"/>
                  </a:lnTo>
                  <a:lnTo>
                    <a:pt x="29" y="136"/>
                  </a:lnTo>
                  <a:lnTo>
                    <a:pt x="35" y="145"/>
                  </a:lnTo>
                  <a:lnTo>
                    <a:pt x="41" y="155"/>
                  </a:lnTo>
                  <a:lnTo>
                    <a:pt x="47" y="164"/>
                  </a:lnTo>
                  <a:lnTo>
                    <a:pt x="54" y="173"/>
                  </a:lnTo>
                  <a:lnTo>
                    <a:pt x="60" y="182"/>
                  </a:lnTo>
                  <a:lnTo>
                    <a:pt x="67" y="192"/>
                  </a:lnTo>
                  <a:lnTo>
                    <a:pt x="73" y="201"/>
                  </a:lnTo>
                  <a:lnTo>
                    <a:pt x="80" y="210"/>
                  </a:lnTo>
                  <a:lnTo>
                    <a:pt x="86" y="219"/>
                  </a:lnTo>
                  <a:lnTo>
                    <a:pt x="92" y="228"/>
                  </a:lnTo>
                  <a:lnTo>
                    <a:pt x="98" y="238"/>
                  </a:lnTo>
                  <a:lnTo>
                    <a:pt x="103" y="248"/>
                  </a:lnTo>
                  <a:lnTo>
                    <a:pt x="108" y="257"/>
                  </a:lnTo>
                  <a:lnTo>
                    <a:pt x="113" y="267"/>
                  </a:lnTo>
                  <a:lnTo>
                    <a:pt x="117" y="277"/>
                  </a:lnTo>
                  <a:lnTo>
                    <a:pt x="120" y="287"/>
                  </a:lnTo>
                  <a:lnTo>
                    <a:pt x="123" y="297"/>
                  </a:lnTo>
                  <a:lnTo>
                    <a:pt x="125" y="308"/>
                  </a:lnTo>
                  <a:lnTo>
                    <a:pt x="127" y="319"/>
                  </a:lnTo>
                  <a:lnTo>
                    <a:pt x="129" y="340"/>
                  </a:lnTo>
                  <a:lnTo>
                    <a:pt x="132" y="349"/>
                  </a:lnTo>
                  <a:lnTo>
                    <a:pt x="134" y="358"/>
                  </a:lnTo>
                  <a:lnTo>
                    <a:pt x="137" y="367"/>
                  </a:lnTo>
                  <a:lnTo>
                    <a:pt x="140" y="376"/>
                  </a:lnTo>
                  <a:lnTo>
                    <a:pt x="144" y="384"/>
                  </a:lnTo>
                  <a:lnTo>
                    <a:pt x="147" y="392"/>
                  </a:lnTo>
                  <a:lnTo>
                    <a:pt x="151" y="400"/>
                  </a:lnTo>
                  <a:lnTo>
                    <a:pt x="155" y="407"/>
                  </a:lnTo>
                  <a:lnTo>
                    <a:pt x="160" y="414"/>
                  </a:lnTo>
                  <a:lnTo>
                    <a:pt x="164" y="421"/>
                  </a:lnTo>
                  <a:lnTo>
                    <a:pt x="168" y="428"/>
                  </a:lnTo>
                  <a:lnTo>
                    <a:pt x="173" y="435"/>
                  </a:lnTo>
                  <a:lnTo>
                    <a:pt x="178" y="442"/>
                  </a:lnTo>
                  <a:lnTo>
                    <a:pt x="182" y="449"/>
                  </a:lnTo>
                  <a:lnTo>
                    <a:pt x="187" y="456"/>
                  </a:lnTo>
                  <a:lnTo>
                    <a:pt x="191" y="462"/>
                  </a:lnTo>
                  <a:lnTo>
                    <a:pt x="195" y="469"/>
                  </a:lnTo>
                  <a:lnTo>
                    <a:pt x="199" y="476"/>
                  </a:lnTo>
                  <a:lnTo>
                    <a:pt x="203" y="483"/>
                  </a:lnTo>
                  <a:lnTo>
                    <a:pt x="207" y="490"/>
                  </a:lnTo>
                  <a:lnTo>
                    <a:pt x="210" y="498"/>
                  </a:lnTo>
                  <a:lnTo>
                    <a:pt x="213" y="505"/>
                  </a:lnTo>
                  <a:lnTo>
                    <a:pt x="216" y="513"/>
                  </a:lnTo>
                  <a:lnTo>
                    <a:pt x="218" y="521"/>
                  </a:lnTo>
                  <a:lnTo>
                    <a:pt x="220" y="530"/>
                  </a:lnTo>
                  <a:lnTo>
                    <a:pt x="221" y="539"/>
                  </a:lnTo>
                  <a:lnTo>
                    <a:pt x="222" y="548"/>
                  </a:lnTo>
                  <a:lnTo>
                    <a:pt x="222" y="558"/>
                  </a:lnTo>
                  <a:lnTo>
                    <a:pt x="222" y="568"/>
                  </a:lnTo>
                  <a:lnTo>
                    <a:pt x="222" y="578"/>
                  </a:lnTo>
                  <a:lnTo>
                    <a:pt x="220" y="591"/>
                  </a:lnTo>
                  <a:lnTo>
                    <a:pt x="219" y="597"/>
                  </a:lnTo>
                  <a:lnTo>
                    <a:pt x="218" y="603"/>
                  </a:lnTo>
                  <a:lnTo>
                    <a:pt x="217" y="610"/>
                  </a:lnTo>
                  <a:lnTo>
                    <a:pt x="216" y="616"/>
                  </a:lnTo>
                  <a:lnTo>
                    <a:pt x="215" y="622"/>
                  </a:lnTo>
                  <a:lnTo>
                    <a:pt x="214" y="628"/>
                  </a:lnTo>
                  <a:lnTo>
                    <a:pt x="213" y="634"/>
                  </a:lnTo>
                  <a:lnTo>
                    <a:pt x="212" y="640"/>
                  </a:lnTo>
                  <a:lnTo>
                    <a:pt x="210" y="646"/>
                  </a:lnTo>
                  <a:lnTo>
                    <a:pt x="210" y="652"/>
                  </a:lnTo>
                  <a:lnTo>
                    <a:pt x="209" y="658"/>
                  </a:lnTo>
                  <a:lnTo>
                    <a:pt x="208" y="663"/>
                  </a:lnTo>
                  <a:lnTo>
                    <a:pt x="207" y="669"/>
                  </a:lnTo>
                  <a:lnTo>
                    <a:pt x="206" y="675"/>
                  </a:lnTo>
                  <a:lnTo>
                    <a:pt x="206" y="681"/>
                  </a:lnTo>
                  <a:lnTo>
                    <a:pt x="206" y="686"/>
                  </a:lnTo>
                  <a:lnTo>
                    <a:pt x="205" y="692"/>
                  </a:lnTo>
                  <a:lnTo>
                    <a:pt x="205" y="698"/>
                  </a:lnTo>
                  <a:lnTo>
                    <a:pt x="205" y="704"/>
                  </a:lnTo>
                  <a:lnTo>
                    <a:pt x="206" y="710"/>
                  </a:lnTo>
                  <a:lnTo>
                    <a:pt x="206" y="715"/>
                  </a:lnTo>
                  <a:lnTo>
                    <a:pt x="206" y="721"/>
                  </a:lnTo>
                  <a:lnTo>
                    <a:pt x="208" y="727"/>
                  </a:lnTo>
                  <a:lnTo>
                    <a:pt x="208" y="732"/>
                  </a:lnTo>
                  <a:lnTo>
                    <a:pt x="210" y="738"/>
                  </a:lnTo>
                  <a:lnTo>
                    <a:pt x="212" y="744"/>
                  </a:lnTo>
                  <a:lnTo>
                    <a:pt x="214" y="750"/>
                  </a:lnTo>
                  <a:lnTo>
                    <a:pt x="216" y="756"/>
                  </a:lnTo>
                  <a:lnTo>
                    <a:pt x="218" y="761"/>
                  </a:lnTo>
                  <a:lnTo>
                    <a:pt x="222" y="767"/>
                  </a:lnTo>
                  <a:lnTo>
                    <a:pt x="225" y="773"/>
                  </a:lnTo>
                  <a:lnTo>
                    <a:pt x="227" y="776"/>
                  </a:lnTo>
                  <a:lnTo>
                    <a:pt x="230" y="779"/>
                  </a:lnTo>
                  <a:lnTo>
                    <a:pt x="232" y="782"/>
                  </a:lnTo>
                  <a:lnTo>
                    <a:pt x="234" y="784"/>
                  </a:lnTo>
                  <a:lnTo>
                    <a:pt x="237" y="787"/>
                  </a:lnTo>
                  <a:lnTo>
                    <a:pt x="240" y="790"/>
                  </a:lnTo>
                  <a:lnTo>
                    <a:pt x="242" y="792"/>
                  </a:lnTo>
                  <a:lnTo>
                    <a:pt x="245" y="794"/>
                  </a:lnTo>
                  <a:lnTo>
                    <a:pt x="248" y="797"/>
                  </a:lnTo>
                  <a:lnTo>
                    <a:pt x="251" y="799"/>
                  </a:lnTo>
                  <a:lnTo>
                    <a:pt x="254" y="802"/>
                  </a:lnTo>
                  <a:lnTo>
                    <a:pt x="257" y="804"/>
                  </a:lnTo>
                  <a:lnTo>
                    <a:pt x="260" y="806"/>
                  </a:lnTo>
                  <a:lnTo>
                    <a:pt x="263" y="808"/>
                  </a:lnTo>
                  <a:lnTo>
                    <a:pt x="266" y="811"/>
                  </a:lnTo>
                  <a:lnTo>
                    <a:pt x="269" y="813"/>
                  </a:lnTo>
                  <a:lnTo>
                    <a:pt x="272" y="815"/>
                  </a:lnTo>
                  <a:lnTo>
                    <a:pt x="274" y="818"/>
                  </a:lnTo>
                  <a:lnTo>
                    <a:pt x="278" y="820"/>
                  </a:lnTo>
                  <a:lnTo>
                    <a:pt x="280" y="822"/>
                  </a:lnTo>
                  <a:lnTo>
                    <a:pt x="283" y="825"/>
                  </a:lnTo>
                  <a:lnTo>
                    <a:pt x="286" y="827"/>
                  </a:lnTo>
                  <a:lnTo>
                    <a:pt x="288" y="830"/>
                  </a:lnTo>
                  <a:lnTo>
                    <a:pt x="291" y="832"/>
                  </a:lnTo>
                  <a:lnTo>
                    <a:pt x="294" y="835"/>
                  </a:lnTo>
                  <a:lnTo>
                    <a:pt x="296" y="838"/>
                  </a:lnTo>
                  <a:lnTo>
                    <a:pt x="298" y="840"/>
                  </a:lnTo>
                  <a:lnTo>
                    <a:pt x="300" y="843"/>
                  </a:lnTo>
                  <a:lnTo>
                    <a:pt x="302" y="846"/>
                  </a:lnTo>
                  <a:lnTo>
                    <a:pt x="304" y="85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8" name="Freeform 50"/>
            <p:cNvSpPr>
              <a:spLocks/>
            </p:cNvSpPr>
            <p:nvPr/>
          </p:nvSpPr>
          <p:spPr bwMode="auto">
            <a:xfrm>
              <a:off x="2130" y="1979"/>
              <a:ext cx="1065" cy="496"/>
            </a:xfrm>
            <a:custGeom>
              <a:avLst/>
              <a:gdLst/>
              <a:ahLst/>
              <a:cxnLst>
                <a:cxn ang="0">
                  <a:pos x="1048" y="22"/>
                </a:cxn>
                <a:cxn ang="0">
                  <a:pos x="1025" y="43"/>
                </a:cxn>
                <a:cxn ang="0">
                  <a:pos x="998" y="63"/>
                </a:cxn>
                <a:cxn ang="0">
                  <a:pos x="966" y="82"/>
                </a:cxn>
                <a:cxn ang="0">
                  <a:pos x="931" y="100"/>
                </a:cxn>
                <a:cxn ang="0">
                  <a:pos x="893" y="118"/>
                </a:cxn>
                <a:cxn ang="0">
                  <a:pos x="853" y="134"/>
                </a:cxn>
                <a:cxn ang="0">
                  <a:pos x="812" y="150"/>
                </a:cxn>
                <a:cxn ang="0">
                  <a:pos x="769" y="165"/>
                </a:cxn>
                <a:cxn ang="0">
                  <a:pos x="726" y="179"/>
                </a:cxn>
                <a:cxn ang="0">
                  <a:pos x="684" y="193"/>
                </a:cxn>
                <a:cxn ang="0">
                  <a:pos x="644" y="205"/>
                </a:cxn>
                <a:cxn ang="0">
                  <a:pos x="605" y="217"/>
                </a:cxn>
                <a:cxn ang="0">
                  <a:pos x="569" y="228"/>
                </a:cxn>
                <a:cxn ang="0">
                  <a:pos x="536" y="238"/>
                </a:cxn>
                <a:cxn ang="0">
                  <a:pos x="508" y="248"/>
                </a:cxn>
                <a:cxn ang="0">
                  <a:pos x="470" y="260"/>
                </a:cxn>
                <a:cxn ang="0">
                  <a:pos x="445" y="267"/>
                </a:cxn>
                <a:cxn ang="0">
                  <a:pos x="420" y="273"/>
                </a:cxn>
                <a:cxn ang="0">
                  <a:pos x="396" y="279"/>
                </a:cxn>
                <a:cxn ang="0">
                  <a:pos x="372" y="285"/>
                </a:cxn>
                <a:cxn ang="0">
                  <a:pos x="349" y="290"/>
                </a:cxn>
                <a:cxn ang="0">
                  <a:pos x="326" y="295"/>
                </a:cxn>
                <a:cxn ang="0">
                  <a:pos x="303" y="301"/>
                </a:cxn>
                <a:cxn ang="0">
                  <a:pos x="280" y="308"/>
                </a:cxn>
                <a:cxn ang="0">
                  <a:pos x="257" y="315"/>
                </a:cxn>
                <a:cxn ang="0">
                  <a:pos x="234" y="323"/>
                </a:cxn>
                <a:cxn ang="0">
                  <a:pos x="211" y="332"/>
                </a:cxn>
                <a:cxn ang="0">
                  <a:pos x="188" y="343"/>
                </a:cxn>
                <a:cxn ang="0">
                  <a:pos x="165" y="355"/>
                </a:cxn>
                <a:cxn ang="0">
                  <a:pos x="141" y="369"/>
                </a:cxn>
                <a:cxn ang="0">
                  <a:pos x="120" y="383"/>
                </a:cxn>
                <a:cxn ang="0">
                  <a:pos x="111" y="389"/>
                </a:cxn>
                <a:cxn ang="0">
                  <a:pos x="102" y="396"/>
                </a:cxn>
                <a:cxn ang="0">
                  <a:pos x="93" y="402"/>
                </a:cxn>
                <a:cxn ang="0">
                  <a:pos x="84" y="409"/>
                </a:cxn>
                <a:cxn ang="0">
                  <a:pos x="75" y="415"/>
                </a:cxn>
                <a:cxn ang="0">
                  <a:pos x="66" y="422"/>
                </a:cxn>
                <a:cxn ang="0">
                  <a:pos x="57" y="429"/>
                </a:cxn>
                <a:cxn ang="0">
                  <a:pos x="49" y="436"/>
                </a:cxn>
                <a:cxn ang="0">
                  <a:pos x="41" y="444"/>
                </a:cxn>
                <a:cxn ang="0">
                  <a:pos x="33" y="451"/>
                </a:cxn>
                <a:cxn ang="0">
                  <a:pos x="25" y="460"/>
                </a:cxn>
                <a:cxn ang="0">
                  <a:pos x="18" y="468"/>
                </a:cxn>
                <a:cxn ang="0">
                  <a:pos x="11" y="477"/>
                </a:cxn>
                <a:cxn ang="0">
                  <a:pos x="5" y="486"/>
                </a:cxn>
                <a:cxn ang="0">
                  <a:pos x="0" y="495"/>
                </a:cxn>
              </a:cxnLst>
              <a:rect l="0" t="0" r="r" b="b"/>
              <a:pathLst>
                <a:path w="1065" h="496">
                  <a:moveTo>
                    <a:pt x="1064" y="0"/>
                  </a:moveTo>
                  <a:lnTo>
                    <a:pt x="1048" y="22"/>
                  </a:lnTo>
                  <a:lnTo>
                    <a:pt x="1037" y="32"/>
                  </a:lnTo>
                  <a:lnTo>
                    <a:pt x="1025" y="43"/>
                  </a:lnTo>
                  <a:lnTo>
                    <a:pt x="1012" y="53"/>
                  </a:lnTo>
                  <a:lnTo>
                    <a:pt x="998" y="63"/>
                  </a:lnTo>
                  <a:lnTo>
                    <a:pt x="983" y="73"/>
                  </a:lnTo>
                  <a:lnTo>
                    <a:pt x="966" y="82"/>
                  </a:lnTo>
                  <a:lnTo>
                    <a:pt x="949" y="91"/>
                  </a:lnTo>
                  <a:lnTo>
                    <a:pt x="931" y="100"/>
                  </a:lnTo>
                  <a:lnTo>
                    <a:pt x="913" y="109"/>
                  </a:lnTo>
                  <a:lnTo>
                    <a:pt x="893" y="118"/>
                  </a:lnTo>
                  <a:lnTo>
                    <a:pt x="874" y="126"/>
                  </a:lnTo>
                  <a:lnTo>
                    <a:pt x="853" y="134"/>
                  </a:lnTo>
                  <a:lnTo>
                    <a:pt x="832" y="142"/>
                  </a:lnTo>
                  <a:lnTo>
                    <a:pt x="812" y="150"/>
                  </a:lnTo>
                  <a:lnTo>
                    <a:pt x="790" y="157"/>
                  </a:lnTo>
                  <a:lnTo>
                    <a:pt x="769" y="165"/>
                  </a:lnTo>
                  <a:lnTo>
                    <a:pt x="748" y="172"/>
                  </a:lnTo>
                  <a:lnTo>
                    <a:pt x="726" y="179"/>
                  </a:lnTo>
                  <a:lnTo>
                    <a:pt x="705" y="186"/>
                  </a:lnTo>
                  <a:lnTo>
                    <a:pt x="684" y="193"/>
                  </a:lnTo>
                  <a:lnTo>
                    <a:pt x="664" y="199"/>
                  </a:lnTo>
                  <a:lnTo>
                    <a:pt x="644" y="205"/>
                  </a:lnTo>
                  <a:lnTo>
                    <a:pt x="624" y="211"/>
                  </a:lnTo>
                  <a:lnTo>
                    <a:pt x="605" y="217"/>
                  </a:lnTo>
                  <a:lnTo>
                    <a:pt x="587" y="222"/>
                  </a:lnTo>
                  <a:lnTo>
                    <a:pt x="569" y="228"/>
                  </a:lnTo>
                  <a:lnTo>
                    <a:pt x="552" y="233"/>
                  </a:lnTo>
                  <a:lnTo>
                    <a:pt x="536" y="238"/>
                  </a:lnTo>
                  <a:lnTo>
                    <a:pt x="522" y="243"/>
                  </a:lnTo>
                  <a:lnTo>
                    <a:pt x="508" y="248"/>
                  </a:lnTo>
                  <a:lnTo>
                    <a:pt x="482" y="256"/>
                  </a:lnTo>
                  <a:lnTo>
                    <a:pt x="470" y="260"/>
                  </a:lnTo>
                  <a:lnTo>
                    <a:pt x="457" y="264"/>
                  </a:lnTo>
                  <a:lnTo>
                    <a:pt x="445" y="267"/>
                  </a:lnTo>
                  <a:lnTo>
                    <a:pt x="433" y="270"/>
                  </a:lnTo>
                  <a:lnTo>
                    <a:pt x="420" y="273"/>
                  </a:lnTo>
                  <a:lnTo>
                    <a:pt x="408" y="276"/>
                  </a:lnTo>
                  <a:lnTo>
                    <a:pt x="396" y="279"/>
                  </a:lnTo>
                  <a:lnTo>
                    <a:pt x="384" y="282"/>
                  </a:lnTo>
                  <a:lnTo>
                    <a:pt x="372" y="285"/>
                  </a:lnTo>
                  <a:lnTo>
                    <a:pt x="361" y="287"/>
                  </a:lnTo>
                  <a:lnTo>
                    <a:pt x="349" y="290"/>
                  </a:lnTo>
                  <a:lnTo>
                    <a:pt x="338" y="293"/>
                  </a:lnTo>
                  <a:lnTo>
                    <a:pt x="326" y="295"/>
                  </a:lnTo>
                  <a:lnTo>
                    <a:pt x="314" y="298"/>
                  </a:lnTo>
                  <a:lnTo>
                    <a:pt x="303" y="301"/>
                  </a:lnTo>
                  <a:lnTo>
                    <a:pt x="291" y="304"/>
                  </a:lnTo>
                  <a:lnTo>
                    <a:pt x="280" y="308"/>
                  </a:lnTo>
                  <a:lnTo>
                    <a:pt x="268" y="311"/>
                  </a:lnTo>
                  <a:lnTo>
                    <a:pt x="257" y="315"/>
                  </a:lnTo>
                  <a:lnTo>
                    <a:pt x="245" y="319"/>
                  </a:lnTo>
                  <a:lnTo>
                    <a:pt x="234" y="323"/>
                  </a:lnTo>
                  <a:lnTo>
                    <a:pt x="222" y="327"/>
                  </a:lnTo>
                  <a:lnTo>
                    <a:pt x="211" y="332"/>
                  </a:lnTo>
                  <a:lnTo>
                    <a:pt x="200" y="337"/>
                  </a:lnTo>
                  <a:lnTo>
                    <a:pt x="188" y="343"/>
                  </a:lnTo>
                  <a:lnTo>
                    <a:pt x="176" y="349"/>
                  </a:lnTo>
                  <a:lnTo>
                    <a:pt x="165" y="355"/>
                  </a:lnTo>
                  <a:lnTo>
                    <a:pt x="153" y="362"/>
                  </a:lnTo>
                  <a:lnTo>
                    <a:pt x="141" y="369"/>
                  </a:lnTo>
                  <a:lnTo>
                    <a:pt x="130" y="377"/>
                  </a:lnTo>
                  <a:lnTo>
                    <a:pt x="120" y="383"/>
                  </a:lnTo>
                  <a:lnTo>
                    <a:pt x="116" y="387"/>
                  </a:lnTo>
                  <a:lnTo>
                    <a:pt x="111" y="389"/>
                  </a:lnTo>
                  <a:lnTo>
                    <a:pt x="107" y="393"/>
                  </a:lnTo>
                  <a:lnTo>
                    <a:pt x="102" y="396"/>
                  </a:lnTo>
                  <a:lnTo>
                    <a:pt x="98" y="399"/>
                  </a:lnTo>
                  <a:lnTo>
                    <a:pt x="93" y="402"/>
                  </a:lnTo>
                  <a:lnTo>
                    <a:pt x="88" y="405"/>
                  </a:lnTo>
                  <a:lnTo>
                    <a:pt x="84" y="409"/>
                  </a:lnTo>
                  <a:lnTo>
                    <a:pt x="80" y="412"/>
                  </a:lnTo>
                  <a:lnTo>
                    <a:pt x="75" y="415"/>
                  </a:lnTo>
                  <a:lnTo>
                    <a:pt x="70" y="419"/>
                  </a:lnTo>
                  <a:lnTo>
                    <a:pt x="66" y="422"/>
                  </a:lnTo>
                  <a:lnTo>
                    <a:pt x="62" y="426"/>
                  </a:lnTo>
                  <a:lnTo>
                    <a:pt x="57" y="429"/>
                  </a:lnTo>
                  <a:lnTo>
                    <a:pt x="53" y="433"/>
                  </a:lnTo>
                  <a:lnTo>
                    <a:pt x="49" y="436"/>
                  </a:lnTo>
                  <a:lnTo>
                    <a:pt x="45" y="440"/>
                  </a:lnTo>
                  <a:lnTo>
                    <a:pt x="41" y="444"/>
                  </a:lnTo>
                  <a:lnTo>
                    <a:pt x="36" y="448"/>
                  </a:lnTo>
                  <a:lnTo>
                    <a:pt x="33" y="451"/>
                  </a:lnTo>
                  <a:lnTo>
                    <a:pt x="29" y="455"/>
                  </a:lnTo>
                  <a:lnTo>
                    <a:pt x="25" y="460"/>
                  </a:lnTo>
                  <a:lnTo>
                    <a:pt x="22" y="464"/>
                  </a:lnTo>
                  <a:lnTo>
                    <a:pt x="18" y="468"/>
                  </a:lnTo>
                  <a:lnTo>
                    <a:pt x="14" y="472"/>
                  </a:lnTo>
                  <a:lnTo>
                    <a:pt x="11" y="477"/>
                  </a:lnTo>
                  <a:lnTo>
                    <a:pt x="8" y="481"/>
                  </a:lnTo>
                  <a:lnTo>
                    <a:pt x="5" y="486"/>
                  </a:lnTo>
                  <a:lnTo>
                    <a:pt x="2" y="490"/>
                  </a:lnTo>
                  <a:lnTo>
                    <a:pt x="0" y="49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59" name="Line 51"/>
            <p:cNvSpPr>
              <a:spLocks noChangeShapeType="1"/>
            </p:cNvSpPr>
            <p:nvPr/>
          </p:nvSpPr>
          <p:spPr bwMode="auto">
            <a:xfrm flipV="1">
              <a:off x="1360" y="2427"/>
              <a:ext cx="48" cy="24"/>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060" name="Line 52"/>
            <p:cNvSpPr>
              <a:spLocks noChangeShapeType="1"/>
            </p:cNvSpPr>
            <p:nvPr/>
          </p:nvSpPr>
          <p:spPr bwMode="auto">
            <a:xfrm>
              <a:off x="3301" y="1212"/>
              <a:ext cx="0" cy="47"/>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061" name="Freeform 53"/>
            <p:cNvSpPr>
              <a:spLocks/>
            </p:cNvSpPr>
            <p:nvPr/>
          </p:nvSpPr>
          <p:spPr bwMode="auto">
            <a:xfrm>
              <a:off x="3183" y="1895"/>
              <a:ext cx="368" cy="144"/>
            </a:xfrm>
            <a:custGeom>
              <a:avLst/>
              <a:gdLst/>
              <a:ahLst/>
              <a:cxnLst>
                <a:cxn ang="0">
                  <a:pos x="0" y="96"/>
                </a:cxn>
                <a:cxn ang="0">
                  <a:pos x="29" y="85"/>
                </a:cxn>
                <a:cxn ang="0">
                  <a:pos x="44" y="79"/>
                </a:cxn>
                <a:cxn ang="0">
                  <a:pos x="59" y="73"/>
                </a:cxn>
                <a:cxn ang="0">
                  <a:pos x="74" y="66"/>
                </a:cxn>
                <a:cxn ang="0">
                  <a:pos x="89" y="59"/>
                </a:cxn>
                <a:cxn ang="0">
                  <a:pos x="103" y="52"/>
                </a:cxn>
                <a:cxn ang="0">
                  <a:pos x="118" y="45"/>
                </a:cxn>
                <a:cxn ang="0">
                  <a:pos x="133" y="39"/>
                </a:cxn>
                <a:cxn ang="0">
                  <a:pos x="147" y="32"/>
                </a:cxn>
                <a:cxn ang="0">
                  <a:pos x="161" y="26"/>
                </a:cxn>
                <a:cxn ang="0">
                  <a:pos x="175" y="20"/>
                </a:cxn>
                <a:cxn ang="0">
                  <a:pos x="189" y="15"/>
                </a:cxn>
                <a:cxn ang="0">
                  <a:pos x="203" y="11"/>
                </a:cxn>
                <a:cxn ang="0">
                  <a:pos x="216" y="7"/>
                </a:cxn>
                <a:cxn ang="0">
                  <a:pos x="229" y="3"/>
                </a:cxn>
                <a:cxn ang="0">
                  <a:pos x="242" y="1"/>
                </a:cxn>
                <a:cxn ang="0">
                  <a:pos x="254" y="0"/>
                </a:cxn>
                <a:cxn ang="0">
                  <a:pos x="265" y="0"/>
                </a:cxn>
                <a:cxn ang="0">
                  <a:pos x="277" y="1"/>
                </a:cxn>
                <a:cxn ang="0">
                  <a:pos x="288" y="3"/>
                </a:cxn>
                <a:cxn ang="0">
                  <a:pos x="298" y="7"/>
                </a:cxn>
                <a:cxn ang="0">
                  <a:pos x="308" y="13"/>
                </a:cxn>
                <a:cxn ang="0">
                  <a:pos x="317" y="19"/>
                </a:cxn>
                <a:cxn ang="0">
                  <a:pos x="325" y="28"/>
                </a:cxn>
                <a:cxn ang="0">
                  <a:pos x="333" y="38"/>
                </a:cxn>
                <a:cxn ang="0">
                  <a:pos x="341" y="51"/>
                </a:cxn>
                <a:cxn ang="0">
                  <a:pos x="347" y="65"/>
                </a:cxn>
                <a:cxn ang="0">
                  <a:pos x="353" y="81"/>
                </a:cxn>
                <a:cxn ang="0">
                  <a:pos x="359" y="99"/>
                </a:cxn>
                <a:cxn ang="0">
                  <a:pos x="363" y="120"/>
                </a:cxn>
                <a:cxn ang="0">
                  <a:pos x="367" y="143"/>
                </a:cxn>
              </a:cxnLst>
              <a:rect l="0" t="0" r="r" b="b"/>
              <a:pathLst>
                <a:path w="368" h="144">
                  <a:moveTo>
                    <a:pt x="0" y="96"/>
                  </a:moveTo>
                  <a:lnTo>
                    <a:pt x="29" y="85"/>
                  </a:lnTo>
                  <a:lnTo>
                    <a:pt x="44" y="79"/>
                  </a:lnTo>
                  <a:lnTo>
                    <a:pt x="59" y="73"/>
                  </a:lnTo>
                  <a:lnTo>
                    <a:pt x="74" y="66"/>
                  </a:lnTo>
                  <a:lnTo>
                    <a:pt x="89" y="59"/>
                  </a:lnTo>
                  <a:lnTo>
                    <a:pt x="103" y="52"/>
                  </a:lnTo>
                  <a:lnTo>
                    <a:pt x="118" y="45"/>
                  </a:lnTo>
                  <a:lnTo>
                    <a:pt x="133" y="39"/>
                  </a:lnTo>
                  <a:lnTo>
                    <a:pt x="147" y="32"/>
                  </a:lnTo>
                  <a:lnTo>
                    <a:pt x="161" y="26"/>
                  </a:lnTo>
                  <a:lnTo>
                    <a:pt x="175" y="20"/>
                  </a:lnTo>
                  <a:lnTo>
                    <a:pt x="189" y="15"/>
                  </a:lnTo>
                  <a:lnTo>
                    <a:pt x="203" y="11"/>
                  </a:lnTo>
                  <a:lnTo>
                    <a:pt x="216" y="7"/>
                  </a:lnTo>
                  <a:lnTo>
                    <a:pt x="229" y="3"/>
                  </a:lnTo>
                  <a:lnTo>
                    <a:pt x="242" y="1"/>
                  </a:lnTo>
                  <a:lnTo>
                    <a:pt x="254" y="0"/>
                  </a:lnTo>
                  <a:lnTo>
                    <a:pt x="265" y="0"/>
                  </a:lnTo>
                  <a:lnTo>
                    <a:pt x="277" y="1"/>
                  </a:lnTo>
                  <a:lnTo>
                    <a:pt x="288" y="3"/>
                  </a:lnTo>
                  <a:lnTo>
                    <a:pt x="298" y="7"/>
                  </a:lnTo>
                  <a:lnTo>
                    <a:pt x="308" y="13"/>
                  </a:lnTo>
                  <a:lnTo>
                    <a:pt x="317" y="19"/>
                  </a:lnTo>
                  <a:lnTo>
                    <a:pt x="325" y="28"/>
                  </a:lnTo>
                  <a:lnTo>
                    <a:pt x="333" y="38"/>
                  </a:lnTo>
                  <a:lnTo>
                    <a:pt x="341" y="51"/>
                  </a:lnTo>
                  <a:lnTo>
                    <a:pt x="347" y="65"/>
                  </a:lnTo>
                  <a:lnTo>
                    <a:pt x="353" y="81"/>
                  </a:lnTo>
                  <a:lnTo>
                    <a:pt x="359" y="99"/>
                  </a:lnTo>
                  <a:lnTo>
                    <a:pt x="363" y="120"/>
                  </a:lnTo>
                  <a:lnTo>
                    <a:pt x="367" y="143"/>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62" name="Freeform 54"/>
            <p:cNvSpPr>
              <a:spLocks/>
            </p:cNvSpPr>
            <p:nvPr/>
          </p:nvSpPr>
          <p:spPr bwMode="auto">
            <a:xfrm>
              <a:off x="3216" y="1259"/>
              <a:ext cx="429" cy="488"/>
            </a:xfrm>
            <a:custGeom>
              <a:avLst/>
              <a:gdLst/>
              <a:ahLst/>
              <a:cxnLst>
                <a:cxn ang="0">
                  <a:pos x="102" y="31"/>
                </a:cxn>
                <a:cxn ang="0">
                  <a:pos x="108" y="59"/>
                </a:cxn>
                <a:cxn ang="0">
                  <a:pos x="106" y="84"/>
                </a:cxn>
                <a:cxn ang="0">
                  <a:pos x="97" y="107"/>
                </a:cxn>
                <a:cxn ang="0">
                  <a:pos x="83" y="128"/>
                </a:cxn>
                <a:cxn ang="0">
                  <a:pos x="66" y="149"/>
                </a:cxn>
                <a:cxn ang="0">
                  <a:pos x="48" y="169"/>
                </a:cxn>
                <a:cxn ang="0">
                  <a:pos x="31" y="191"/>
                </a:cxn>
                <a:cxn ang="0">
                  <a:pos x="16" y="215"/>
                </a:cxn>
                <a:cxn ang="0">
                  <a:pos x="5" y="241"/>
                </a:cxn>
                <a:cxn ang="0">
                  <a:pos x="1" y="268"/>
                </a:cxn>
                <a:cxn ang="0">
                  <a:pos x="0" y="281"/>
                </a:cxn>
                <a:cxn ang="0">
                  <a:pos x="0" y="295"/>
                </a:cxn>
                <a:cxn ang="0">
                  <a:pos x="0" y="308"/>
                </a:cxn>
                <a:cxn ang="0">
                  <a:pos x="0" y="321"/>
                </a:cxn>
                <a:cxn ang="0">
                  <a:pos x="0" y="335"/>
                </a:cxn>
                <a:cxn ang="0">
                  <a:pos x="1" y="348"/>
                </a:cxn>
                <a:cxn ang="0">
                  <a:pos x="1" y="362"/>
                </a:cxn>
                <a:cxn ang="0">
                  <a:pos x="2" y="375"/>
                </a:cxn>
                <a:cxn ang="0">
                  <a:pos x="2" y="388"/>
                </a:cxn>
                <a:cxn ang="0">
                  <a:pos x="2" y="401"/>
                </a:cxn>
                <a:cxn ang="0">
                  <a:pos x="40" y="417"/>
                </a:cxn>
                <a:cxn ang="0">
                  <a:pos x="68" y="418"/>
                </a:cxn>
                <a:cxn ang="0">
                  <a:pos x="95" y="411"/>
                </a:cxn>
                <a:cxn ang="0">
                  <a:pos x="122" y="399"/>
                </a:cxn>
                <a:cxn ang="0">
                  <a:pos x="149" y="385"/>
                </a:cxn>
                <a:cxn ang="0">
                  <a:pos x="175" y="371"/>
                </a:cxn>
                <a:cxn ang="0">
                  <a:pos x="201" y="359"/>
                </a:cxn>
                <a:cxn ang="0">
                  <a:pos x="226" y="352"/>
                </a:cxn>
                <a:cxn ang="0">
                  <a:pos x="252" y="351"/>
                </a:cxn>
                <a:cxn ang="0">
                  <a:pos x="278" y="361"/>
                </a:cxn>
                <a:cxn ang="0">
                  <a:pos x="300" y="378"/>
                </a:cxn>
                <a:cxn ang="0">
                  <a:pos x="310" y="391"/>
                </a:cxn>
                <a:cxn ang="0">
                  <a:pos x="316" y="404"/>
                </a:cxn>
                <a:cxn ang="0">
                  <a:pos x="321" y="417"/>
                </a:cxn>
                <a:cxn ang="0">
                  <a:pos x="325" y="429"/>
                </a:cxn>
                <a:cxn ang="0">
                  <a:pos x="329" y="442"/>
                </a:cxn>
                <a:cxn ang="0">
                  <a:pos x="334" y="453"/>
                </a:cxn>
                <a:cxn ang="0">
                  <a:pos x="341" y="463"/>
                </a:cxn>
                <a:cxn ang="0">
                  <a:pos x="352" y="473"/>
                </a:cxn>
                <a:cxn ang="0">
                  <a:pos x="367" y="480"/>
                </a:cxn>
                <a:cxn ang="0">
                  <a:pos x="384" y="485"/>
                </a:cxn>
                <a:cxn ang="0">
                  <a:pos x="388" y="485"/>
                </a:cxn>
                <a:cxn ang="0">
                  <a:pos x="392" y="486"/>
                </a:cxn>
                <a:cxn ang="0">
                  <a:pos x="397" y="486"/>
                </a:cxn>
                <a:cxn ang="0">
                  <a:pos x="401" y="486"/>
                </a:cxn>
                <a:cxn ang="0">
                  <a:pos x="406" y="486"/>
                </a:cxn>
                <a:cxn ang="0">
                  <a:pos x="410" y="486"/>
                </a:cxn>
                <a:cxn ang="0">
                  <a:pos x="415" y="486"/>
                </a:cxn>
                <a:cxn ang="0">
                  <a:pos x="420" y="485"/>
                </a:cxn>
                <a:cxn ang="0">
                  <a:pos x="424" y="485"/>
                </a:cxn>
                <a:cxn ang="0">
                  <a:pos x="428" y="484"/>
                </a:cxn>
              </a:cxnLst>
              <a:rect l="0" t="0" r="r" b="b"/>
              <a:pathLst>
                <a:path w="429" h="488">
                  <a:moveTo>
                    <a:pt x="85" y="0"/>
                  </a:moveTo>
                  <a:lnTo>
                    <a:pt x="98" y="21"/>
                  </a:lnTo>
                  <a:lnTo>
                    <a:pt x="102" y="31"/>
                  </a:lnTo>
                  <a:lnTo>
                    <a:pt x="105" y="41"/>
                  </a:lnTo>
                  <a:lnTo>
                    <a:pt x="107" y="50"/>
                  </a:lnTo>
                  <a:lnTo>
                    <a:pt x="108" y="59"/>
                  </a:lnTo>
                  <a:lnTo>
                    <a:pt x="109" y="67"/>
                  </a:lnTo>
                  <a:lnTo>
                    <a:pt x="108" y="76"/>
                  </a:lnTo>
                  <a:lnTo>
                    <a:pt x="106" y="84"/>
                  </a:lnTo>
                  <a:lnTo>
                    <a:pt x="104" y="91"/>
                  </a:lnTo>
                  <a:lnTo>
                    <a:pt x="101" y="99"/>
                  </a:lnTo>
                  <a:lnTo>
                    <a:pt x="97" y="107"/>
                  </a:lnTo>
                  <a:lnTo>
                    <a:pt x="93" y="114"/>
                  </a:lnTo>
                  <a:lnTo>
                    <a:pt x="88" y="121"/>
                  </a:lnTo>
                  <a:lnTo>
                    <a:pt x="83" y="128"/>
                  </a:lnTo>
                  <a:lnTo>
                    <a:pt x="78" y="135"/>
                  </a:lnTo>
                  <a:lnTo>
                    <a:pt x="72" y="142"/>
                  </a:lnTo>
                  <a:lnTo>
                    <a:pt x="66" y="149"/>
                  </a:lnTo>
                  <a:lnTo>
                    <a:pt x="60" y="155"/>
                  </a:lnTo>
                  <a:lnTo>
                    <a:pt x="54" y="163"/>
                  </a:lnTo>
                  <a:lnTo>
                    <a:pt x="48" y="169"/>
                  </a:lnTo>
                  <a:lnTo>
                    <a:pt x="42" y="177"/>
                  </a:lnTo>
                  <a:lnTo>
                    <a:pt x="36" y="184"/>
                  </a:lnTo>
                  <a:lnTo>
                    <a:pt x="31" y="191"/>
                  </a:lnTo>
                  <a:lnTo>
                    <a:pt x="25" y="199"/>
                  </a:lnTo>
                  <a:lnTo>
                    <a:pt x="20" y="207"/>
                  </a:lnTo>
                  <a:lnTo>
                    <a:pt x="16" y="215"/>
                  </a:lnTo>
                  <a:lnTo>
                    <a:pt x="12" y="223"/>
                  </a:lnTo>
                  <a:lnTo>
                    <a:pt x="8" y="232"/>
                  </a:lnTo>
                  <a:lnTo>
                    <a:pt x="5" y="241"/>
                  </a:lnTo>
                  <a:lnTo>
                    <a:pt x="3" y="250"/>
                  </a:lnTo>
                  <a:lnTo>
                    <a:pt x="2" y="260"/>
                  </a:lnTo>
                  <a:lnTo>
                    <a:pt x="1" y="268"/>
                  </a:lnTo>
                  <a:lnTo>
                    <a:pt x="1" y="273"/>
                  </a:lnTo>
                  <a:lnTo>
                    <a:pt x="1" y="277"/>
                  </a:lnTo>
                  <a:lnTo>
                    <a:pt x="0" y="281"/>
                  </a:lnTo>
                  <a:lnTo>
                    <a:pt x="0" y="286"/>
                  </a:lnTo>
                  <a:lnTo>
                    <a:pt x="0" y="290"/>
                  </a:lnTo>
                  <a:lnTo>
                    <a:pt x="0" y="295"/>
                  </a:lnTo>
                  <a:lnTo>
                    <a:pt x="0" y="299"/>
                  </a:lnTo>
                  <a:lnTo>
                    <a:pt x="0" y="303"/>
                  </a:lnTo>
                  <a:lnTo>
                    <a:pt x="0" y="308"/>
                  </a:lnTo>
                  <a:lnTo>
                    <a:pt x="0" y="313"/>
                  </a:lnTo>
                  <a:lnTo>
                    <a:pt x="0" y="317"/>
                  </a:lnTo>
                  <a:lnTo>
                    <a:pt x="0" y="321"/>
                  </a:lnTo>
                  <a:lnTo>
                    <a:pt x="0" y="326"/>
                  </a:lnTo>
                  <a:lnTo>
                    <a:pt x="0" y="331"/>
                  </a:lnTo>
                  <a:lnTo>
                    <a:pt x="0" y="335"/>
                  </a:lnTo>
                  <a:lnTo>
                    <a:pt x="0" y="339"/>
                  </a:lnTo>
                  <a:lnTo>
                    <a:pt x="0" y="344"/>
                  </a:lnTo>
                  <a:lnTo>
                    <a:pt x="1" y="348"/>
                  </a:lnTo>
                  <a:lnTo>
                    <a:pt x="1" y="353"/>
                  </a:lnTo>
                  <a:lnTo>
                    <a:pt x="1" y="357"/>
                  </a:lnTo>
                  <a:lnTo>
                    <a:pt x="1" y="362"/>
                  </a:lnTo>
                  <a:lnTo>
                    <a:pt x="1" y="366"/>
                  </a:lnTo>
                  <a:lnTo>
                    <a:pt x="1" y="371"/>
                  </a:lnTo>
                  <a:lnTo>
                    <a:pt x="2" y="375"/>
                  </a:lnTo>
                  <a:lnTo>
                    <a:pt x="2" y="379"/>
                  </a:lnTo>
                  <a:lnTo>
                    <a:pt x="2" y="384"/>
                  </a:lnTo>
                  <a:lnTo>
                    <a:pt x="2" y="388"/>
                  </a:lnTo>
                  <a:lnTo>
                    <a:pt x="2" y="393"/>
                  </a:lnTo>
                  <a:lnTo>
                    <a:pt x="2" y="397"/>
                  </a:lnTo>
                  <a:lnTo>
                    <a:pt x="2" y="401"/>
                  </a:lnTo>
                  <a:lnTo>
                    <a:pt x="21" y="412"/>
                  </a:lnTo>
                  <a:lnTo>
                    <a:pt x="30" y="415"/>
                  </a:lnTo>
                  <a:lnTo>
                    <a:pt x="40" y="417"/>
                  </a:lnTo>
                  <a:lnTo>
                    <a:pt x="49" y="418"/>
                  </a:lnTo>
                  <a:lnTo>
                    <a:pt x="59" y="419"/>
                  </a:lnTo>
                  <a:lnTo>
                    <a:pt x="68" y="418"/>
                  </a:lnTo>
                  <a:lnTo>
                    <a:pt x="77" y="416"/>
                  </a:lnTo>
                  <a:lnTo>
                    <a:pt x="86" y="414"/>
                  </a:lnTo>
                  <a:lnTo>
                    <a:pt x="95" y="411"/>
                  </a:lnTo>
                  <a:lnTo>
                    <a:pt x="104" y="407"/>
                  </a:lnTo>
                  <a:lnTo>
                    <a:pt x="113" y="404"/>
                  </a:lnTo>
                  <a:lnTo>
                    <a:pt x="122" y="399"/>
                  </a:lnTo>
                  <a:lnTo>
                    <a:pt x="131" y="395"/>
                  </a:lnTo>
                  <a:lnTo>
                    <a:pt x="140" y="390"/>
                  </a:lnTo>
                  <a:lnTo>
                    <a:pt x="149" y="385"/>
                  </a:lnTo>
                  <a:lnTo>
                    <a:pt x="157" y="381"/>
                  </a:lnTo>
                  <a:lnTo>
                    <a:pt x="166" y="376"/>
                  </a:lnTo>
                  <a:lnTo>
                    <a:pt x="175" y="371"/>
                  </a:lnTo>
                  <a:lnTo>
                    <a:pt x="184" y="367"/>
                  </a:lnTo>
                  <a:lnTo>
                    <a:pt x="192" y="363"/>
                  </a:lnTo>
                  <a:lnTo>
                    <a:pt x="201" y="359"/>
                  </a:lnTo>
                  <a:lnTo>
                    <a:pt x="209" y="356"/>
                  </a:lnTo>
                  <a:lnTo>
                    <a:pt x="218" y="354"/>
                  </a:lnTo>
                  <a:lnTo>
                    <a:pt x="226" y="352"/>
                  </a:lnTo>
                  <a:lnTo>
                    <a:pt x="235" y="351"/>
                  </a:lnTo>
                  <a:lnTo>
                    <a:pt x="244" y="351"/>
                  </a:lnTo>
                  <a:lnTo>
                    <a:pt x="252" y="351"/>
                  </a:lnTo>
                  <a:lnTo>
                    <a:pt x="260" y="353"/>
                  </a:lnTo>
                  <a:lnTo>
                    <a:pt x="269" y="356"/>
                  </a:lnTo>
                  <a:lnTo>
                    <a:pt x="278" y="361"/>
                  </a:lnTo>
                  <a:lnTo>
                    <a:pt x="286" y="366"/>
                  </a:lnTo>
                  <a:lnTo>
                    <a:pt x="296" y="374"/>
                  </a:lnTo>
                  <a:lnTo>
                    <a:pt x="300" y="378"/>
                  </a:lnTo>
                  <a:lnTo>
                    <a:pt x="304" y="382"/>
                  </a:lnTo>
                  <a:lnTo>
                    <a:pt x="307" y="387"/>
                  </a:lnTo>
                  <a:lnTo>
                    <a:pt x="310" y="391"/>
                  </a:lnTo>
                  <a:lnTo>
                    <a:pt x="312" y="395"/>
                  </a:lnTo>
                  <a:lnTo>
                    <a:pt x="315" y="399"/>
                  </a:lnTo>
                  <a:lnTo>
                    <a:pt x="316" y="404"/>
                  </a:lnTo>
                  <a:lnTo>
                    <a:pt x="318" y="408"/>
                  </a:lnTo>
                  <a:lnTo>
                    <a:pt x="320" y="413"/>
                  </a:lnTo>
                  <a:lnTo>
                    <a:pt x="321" y="417"/>
                  </a:lnTo>
                  <a:lnTo>
                    <a:pt x="322" y="421"/>
                  </a:lnTo>
                  <a:lnTo>
                    <a:pt x="324" y="425"/>
                  </a:lnTo>
                  <a:lnTo>
                    <a:pt x="325" y="429"/>
                  </a:lnTo>
                  <a:lnTo>
                    <a:pt x="326" y="434"/>
                  </a:lnTo>
                  <a:lnTo>
                    <a:pt x="327" y="438"/>
                  </a:lnTo>
                  <a:lnTo>
                    <a:pt x="329" y="442"/>
                  </a:lnTo>
                  <a:lnTo>
                    <a:pt x="330" y="446"/>
                  </a:lnTo>
                  <a:lnTo>
                    <a:pt x="332" y="449"/>
                  </a:lnTo>
                  <a:lnTo>
                    <a:pt x="334" y="453"/>
                  </a:lnTo>
                  <a:lnTo>
                    <a:pt x="336" y="457"/>
                  </a:lnTo>
                  <a:lnTo>
                    <a:pt x="338" y="460"/>
                  </a:lnTo>
                  <a:lnTo>
                    <a:pt x="341" y="463"/>
                  </a:lnTo>
                  <a:lnTo>
                    <a:pt x="344" y="467"/>
                  </a:lnTo>
                  <a:lnTo>
                    <a:pt x="348" y="470"/>
                  </a:lnTo>
                  <a:lnTo>
                    <a:pt x="352" y="473"/>
                  </a:lnTo>
                  <a:lnTo>
                    <a:pt x="356" y="475"/>
                  </a:lnTo>
                  <a:lnTo>
                    <a:pt x="362" y="478"/>
                  </a:lnTo>
                  <a:lnTo>
                    <a:pt x="367" y="480"/>
                  </a:lnTo>
                  <a:lnTo>
                    <a:pt x="374" y="482"/>
                  </a:lnTo>
                  <a:lnTo>
                    <a:pt x="381" y="484"/>
                  </a:lnTo>
                  <a:lnTo>
                    <a:pt x="384" y="485"/>
                  </a:lnTo>
                  <a:lnTo>
                    <a:pt x="385" y="485"/>
                  </a:lnTo>
                  <a:lnTo>
                    <a:pt x="386" y="485"/>
                  </a:lnTo>
                  <a:lnTo>
                    <a:pt x="388" y="485"/>
                  </a:lnTo>
                  <a:lnTo>
                    <a:pt x="389" y="485"/>
                  </a:lnTo>
                  <a:lnTo>
                    <a:pt x="391" y="486"/>
                  </a:lnTo>
                  <a:lnTo>
                    <a:pt x="392" y="486"/>
                  </a:lnTo>
                  <a:lnTo>
                    <a:pt x="394" y="486"/>
                  </a:lnTo>
                  <a:lnTo>
                    <a:pt x="395" y="486"/>
                  </a:lnTo>
                  <a:lnTo>
                    <a:pt x="397" y="486"/>
                  </a:lnTo>
                  <a:lnTo>
                    <a:pt x="398" y="486"/>
                  </a:lnTo>
                  <a:lnTo>
                    <a:pt x="400" y="486"/>
                  </a:lnTo>
                  <a:lnTo>
                    <a:pt x="401" y="486"/>
                  </a:lnTo>
                  <a:lnTo>
                    <a:pt x="403" y="486"/>
                  </a:lnTo>
                  <a:lnTo>
                    <a:pt x="404" y="487"/>
                  </a:lnTo>
                  <a:lnTo>
                    <a:pt x="406" y="486"/>
                  </a:lnTo>
                  <a:lnTo>
                    <a:pt x="408" y="486"/>
                  </a:lnTo>
                  <a:lnTo>
                    <a:pt x="409" y="486"/>
                  </a:lnTo>
                  <a:lnTo>
                    <a:pt x="410" y="486"/>
                  </a:lnTo>
                  <a:lnTo>
                    <a:pt x="412" y="486"/>
                  </a:lnTo>
                  <a:lnTo>
                    <a:pt x="414" y="486"/>
                  </a:lnTo>
                  <a:lnTo>
                    <a:pt x="415" y="486"/>
                  </a:lnTo>
                  <a:lnTo>
                    <a:pt x="416" y="486"/>
                  </a:lnTo>
                  <a:lnTo>
                    <a:pt x="418" y="485"/>
                  </a:lnTo>
                  <a:lnTo>
                    <a:pt x="420" y="485"/>
                  </a:lnTo>
                  <a:lnTo>
                    <a:pt x="421" y="485"/>
                  </a:lnTo>
                  <a:lnTo>
                    <a:pt x="422" y="485"/>
                  </a:lnTo>
                  <a:lnTo>
                    <a:pt x="424" y="485"/>
                  </a:lnTo>
                  <a:lnTo>
                    <a:pt x="425" y="485"/>
                  </a:lnTo>
                  <a:lnTo>
                    <a:pt x="427" y="484"/>
                  </a:lnTo>
                  <a:lnTo>
                    <a:pt x="428" y="48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63" name="Freeform 55"/>
            <p:cNvSpPr>
              <a:spLocks/>
            </p:cNvSpPr>
            <p:nvPr/>
          </p:nvSpPr>
          <p:spPr bwMode="auto">
            <a:xfrm>
              <a:off x="3431" y="1177"/>
              <a:ext cx="451" cy="222"/>
            </a:xfrm>
            <a:custGeom>
              <a:avLst/>
              <a:gdLst/>
              <a:ahLst/>
              <a:cxnLst>
                <a:cxn ang="0">
                  <a:pos x="0" y="0"/>
                </a:cxn>
                <a:cxn ang="0">
                  <a:pos x="11" y="19"/>
                </a:cxn>
                <a:cxn ang="0">
                  <a:pos x="17" y="27"/>
                </a:cxn>
                <a:cxn ang="0">
                  <a:pos x="24" y="34"/>
                </a:cxn>
                <a:cxn ang="0">
                  <a:pos x="31" y="41"/>
                </a:cxn>
                <a:cxn ang="0">
                  <a:pos x="39" y="47"/>
                </a:cxn>
                <a:cxn ang="0">
                  <a:pos x="47" y="53"/>
                </a:cxn>
                <a:cxn ang="0">
                  <a:pos x="55" y="58"/>
                </a:cxn>
                <a:cxn ang="0">
                  <a:pos x="64" y="63"/>
                </a:cxn>
                <a:cxn ang="0">
                  <a:pos x="73" y="67"/>
                </a:cxn>
                <a:cxn ang="0">
                  <a:pos x="82" y="71"/>
                </a:cxn>
                <a:cxn ang="0">
                  <a:pos x="92" y="75"/>
                </a:cxn>
                <a:cxn ang="0">
                  <a:pos x="101" y="78"/>
                </a:cxn>
                <a:cxn ang="0">
                  <a:pos x="111" y="81"/>
                </a:cxn>
                <a:cxn ang="0">
                  <a:pos x="121" y="83"/>
                </a:cxn>
                <a:cxn ang="0">
                  <a:pos x="131" y="86"/>
                </a:cxn>
                <a:cxn ang="0">
                  <a:pos x="141" y="89"/>
                </a:cxn>
                <a:cxn ang="0">
                  <a:pos x="151" y="91"/>
                </a:cxn>
                <a:cxn ang="0">
                  <a:pos x="161" y="94"/>
                </a:cxn>
                <a:cxn ang="0">
                  <a:pos x="171" y="97"/>
                </a:cxn>
                <a:cxn ang="0">
                  <a:pos x="180" y="99"/>
                </a:cxn>
                <a:cxn ang="0">
                  <a:pos x="190" y="103"/>
                </a:cxn>
                <a:cxn ang="0">
                  <a:pos x="199" y="106"/>
                </a:cxn>
                <a:cxn ang="0">
                  <a:pos x="209" y="109"/>
                </a:cxn>
                <a:cxn ang="0">
                  <a:pos x="218" y="113"/>
                </a:cxn>
                <a:cxn ang="0">
                  <a:pos x="227" y="117"/>
                </a:cxn>
                <a:cxn ang="0">
                  <a:pos x="235" y="122"/>
                </a:cxn>
                <a:cxn ang="0">
                  <a:pos x="243" y="127"/>
                </a:cxn>
                <a:cxn ang="0">
                  <a:pos x="251" y="133"/>
                </a:cxn>
                <a:cxn ang="0">
                  <a:pos x="259" y="139"/>
                </a:cxn>
                <a:cxn ang="0">
                  <a:pos x="266" y="145"/>
                </a:cxn>
                <a:cxn ang="0">
                  <a:pos x="273" y="153"/>
                </a:cxn>
                <a:cxn ang="0">
                  <a:pos x="280" y="162"/>
                </a:cxn>
                <a:cxn ang="0">
                  <a:pos x="284" y="166"/>
                </a:cxn>
                <a:cxn ang="0">
                  <a:pos x="289" y="171"/>
                </a:cxn>
                <a:cxn ang="0">
                  <a:pos x="293" y="175"/>
                </a:cxn>
                <a:cxn ang="0">
                  <a:pos x="297" y="179"/>
                </a:cxn>
                <a:cxn ang="0">
                  <a:pos x="302" y="183"/>
                </a:cxn>
                <a:cxn ang="0">
                  <a:pos x="307" y="187"/>
                </a:cxn>
                <a:cxn ang="0">
                  <a:pos x="312" y="190"/>
                </a:cxn>
                <a:cxn ang="0">
                  <a:pos x="317" y="194"/>
                </a:cxn>
                <a:cxn ang="0">
                  <a:pos x="322" y="197"/>
                </a:cxn>
                <a:cxn ang="0">
                  <a:pos x="327" y="200"/>
                </a:cxn>
                <a:cxn ang="0">
                  <a:pos x="333" y="203"/>
                </a:cxn>
                <a:cxn ang="0">
                  <a:pos x="339" y="206"/>
                </a:cxn>
                <a:cxn ang="0">
                  <a:pos x="344" y="209"/>
                </a:cxn>
                <a:cxn ang="0">
                  <a:pos x="350" y="211"/>
                </a:cxn>
                <a:cxn ang="0">
                  <a:pos x="356" y="213"/>
                </a:cxn>
                <a:cxn ang="0">
                  <a:pos x="361" y="215"/>
                </a:cxn>
                <a:cxn ang="0">
                  <a:pos x="367" y="217"/>
                </a:cxn>
                <a:cxn ang="0">
                  <a:pos x="373" y="218"/>
                </a:cxn>
                <a:cxn ang="0">
                  <a:pos x="380" y="219"/>
                </a:cxn>
                <a:cxn ang="0">
                  <a:pos x="386" y="220"/>
                </a:cxn>
                <a:cxn ang="0">
                  <a:pos x="392" y="221"/>
                </a:cxn>
                <a:cxn ang="0">
                  <a:pos x="399" y="221"/>
                </a:cxn>
                <a:cxn ang="0">
                  <a:pos x="405" y="221"/>
                </a:cxn>
                <a:cxn ang="0">
                  <a:pos x="411" y="221"/>
                </a:cxn>
                <a:cxn ang="0">
                  <a:pos x="417" y="220"/>
                </a:cxn>
                <a:cxn ang="0">
                  <a:pos x="424" y="219"/>
                </a:cxn>
                <a:cxn ang="0">
                  <a:pos x="431" y="218"/>
                </a:cxn>
                <a:cxn ang="0">
                  <a:pos x="437" y="216"/>
                </a:cxn>
                <a:cxn ang="0">
                  <a:pos x="443" y="214"/>
                </a:cxn>
                <a:cxn ang="0">
                  <a:pos x="450" y="212"/>
                </a:cxn>
              </a:cxnLst>
              <a:rect l="0" t="0" r="r" b="b"/>
              <a:pathLst>
                <a:path w="451" h="222">
                  <a:moveTo>
                    <a:pt x="0" y="0"/>
                  </a:moveTo>
                  <a:lnTo>
                    <a:pt x="11" y="19"/>
                  </a:lnTo>
                  <a:lnTo>
                    <a:pt x="17" y="27"/>
                  </a:lnTo>
                  <a:lnTo>
                    <a:pt x="24" y="34"/>
                  </a:lnTo>
                  <a:lnTo>
                    <a:pt x="31" y="41"/>
                  </a:lnTo>
                  <a:lnTo>
                    <a:pt x="39" y="47"/>
                  </a:lnTo>
                  <a:lnTo>
                    <a:pt x="47" y="53"/>
                  </a:lnTo>
                  <a:lnTo>
                    <a:pt x="55" y="58"/>
                  </a:lnTo>
                  <a:lnTo>
                    <a:pt x="64" y="63"/>
                  </a:lnTo>
                  <a:lnTo>
                    <a:pt x="73" y="67"/>
                  </a:lnTo>
                  <a:lnTo>
                    <a:pt x="82" y="71"/>
                  </a:lnTo>
                  <a:lnTo>
                    <a:pt x="92" y="75"/>
                  </a:lnTo>
                  <a:lnTo>
                    <a:pt x="101" y="78"/>
                  </a:lnTo>
                  <a:lnTo>
                    <a:pt x="111" y="81"/>
                  </a:lnTo>
                  <a:lnTo>
                    <a:pt x="121" y="83"/>
                  </a:lnTo>
                  <a:lnTo>
                    <a:pt x="131" y="86"/>
                  </a:lnTo>
                  <a:lnTo>
                    <a:pt x="141" y="89"/>
                  </a:lnTo>
                  <a:lnTo>
                    <a:pt x="151" y="91"/>
                  </a:lnTo>
                  <a:lnTo>
                    <a:pt x="161" y="94"/>
                  </a:lnTo>
                  <a:lnTo>
                    <a:pt x="171" y="97"/>
                  </a:lnTo>
                  <a:lnTo>
                    <a:pt x="180" y="99"/>
                  </a:lnTo>
                  <a:lnTo>
                    <a:pt x="190" y="103"/>
                  </a:lnTo>
                  <a:lnTo>
                    <a:pt x="199" y="106"/>
                  </a:lnTo>
                  <a:lnTo>
                    <a:pt x="209" y="109"/>
                  </a:lnTo>
                  <a:lnTo>
                    <a:pt x="218" y="113"/>
                  </a:lnTo>
                  <a:lnTo>
                    <a:pt x="227" y="117"/>
                  </a:lnTo>
                  <a:lnTo>
                    <a:pt x="235" y="122"/>
                  </a:lnTo>
                  <a:lnTo>
                    <a:pt x="243" y="127"/>
                  </a:lnTo>
                  <a:lnTo>
                    <a:pt x="251" y="133"/>
                  </a:lnTo>
                  <a:lnTo>
                    <a:pt x="259" y="139"/>
                  </a:lnTo>
                  <a:lnTo>
                    <a:pt x="266" y="145"/>
                  </a:lnTo>
                  <a:lnTo>
                    <a:pt x="273" y="153"/>
                  </a:lnTo>
                  <a:lnTo>
                    <a:pt x="280" y="162"/>
                  </a:lnTo>
                  <a:lnTo>
                    <a:pt x="284" y="166"/>
                  </a:lnTo>
                  <a:lnTo>
                    <a:pt x="289" y="171"/>
                  </a:lnTo>
                  <a:lnTo>
                    <a:pt x="293" y="175"/>
                  </a:lnTo>
                  <a:lnTo>
                    <a:pt x="297" y="179"/>
                  </a:lnTo>
                  <a:lnTo>
                    <a:pt x="302" y="183"/>
                  </a:lnTo>
                  <a:lnTo>
                    <a:pt x="307" y="187"/>
                  </a:lnTo>
                  <a:lnTo>
                    <a:pt x="312" y="190"/>
                  </a:lnTo>
                  <a:lnTo>
                    <a:pt x="317" y="194"/>
                  </a:lnTo>
                  <a:lnTo>
                    <a:pt x="322" y="197"/>
                  </a:lnTo>
                  <a:lnTo>
                    <a:pt x="327" y="200"/>
                  </a:lnTo>
                  <a:lnTo>
                    <a:pt x="333" y="203"/>
                  </a:lnTo>
                  <a:lnTo>
                    <a:pt x="339" y="206"/>
                  </a:lnTo>
                  <a:lnTo>
                    <a:pt x="344" y="209"/>
                  </a:lnTo>
                  <a:lnTo>
                    <a:pt x="350" y="211"/>
                  </a:lnTo>
                  <a:lnTo>
                    <a:pt x="356" y="213"/>
                  </a:lnTo>
                  <a:lnTo>
                    <a:pt x="361" y="215"/>
                  </a:lnTo>
                  <a:lnTo>
                    <a:pt x="367" y="217"/>
                  </a:lnTo>
                  <a:lnTo>
                    <a:pt x="373" y="218"/>
                  </a:lnTo>
                  <a:lnTo>
                    <a:pt x="380" y="219"/>
                  </a:lnTo>
                  <a:lnTo>
                    <a:pt x="386" y="220"/>
                  </a:lnTo>
                  <a:lnTo>
                    <a:pt x="392" y="221"/>
                  </a:lnTo>
                  <a:lnTo>
                    <a:pt x="399" y="221"/>
                  </a:lnTo>
                  <a:lnTo>
                    <a:pt x="405" y="221"/>
                  </a:lnTo>
                  <a:lnTo>
                    <a:pt x="411" y="221"/>
                  </a:lnTo>
                  <a:lnTo>
                    <a:pt x="417" y="220"/>
                  </a:lnTo>
                  <a:lnTo>
                    <a:pt x="424" y="219"/>
                  </a:lnTo>
                  <a:lnTo>
                    <a:pt x="431" y="218"/>
                  </a:lnTo>
                  <a:lnTo>
                    <a:pt x="437" y="216"/>
                  </a:lnTo>
                  <a:lnTo>
                    <a:pt x="443" y="214"/>
                  </a:lnTo>
                  <a:lnTo>
                    <a:pt x="450" y="21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64" name="Freeform 56"/>
            <p:cNvSpPr>
              <a:spLocks/>
            </p:cNvSpPr>
            <p:nvPr/>
          </p:nvSpPr>
          <p:spPr bwMode="auto">
            <a:xfrm>
              <a:off x="3502" y="1389"/>
              <a:ext cx="285" cy="110"/>
            </a:xfrm>
            <a:custGeom>
              <a:avLst/>
              <a:gdLst/>
              <a:ahLst/>
              <a:cxnLst>
                <a:cxn ang="0">
                  <a:pos x="272" y="0"/>
                </a:cxn>
                <a:cxn ang="0">
                  <a:pos x="282" y="36"/>
                </a:cxn>
                <a:cxn ang="0">
                  <a:pos x="284" y="51"/>
                </a:cxn>
                <a:cxn ang="0">
                  <a:pos x="284" y="63"/>
                </a:cxn>
                <a:cxn ang="0">
                  <a:pos x="282" y="74"/>
                </a:cxn>
                <a:cxn ang="0">
                  <a:pos x="278" y="84"/>
                </a:cxn>
                <a:cxn ang="0">
                  <a:pos x="273" y="91"/>
                </a:cxn>
                <a:cxn ang="0">
                  <a:pos x="267" y="97"/>
                </a:cxn>
                <a:cxn ang="0">
                  <a:pos x="259" y="102"/>
                </a:cxn>
                <a:cxn ang="0">
                  <a:pos x="250" y="105"/>
                </a:cxn>
                <a:cxn ang="0">
                  <a:pos x="241" y="107"/>
                </a:cxn>
                <a:cxn ang="0">
                  <a:pos x="230" y="109"/>
                </a:cxn>
                <a:cxn ang="0">
                  <a:pos x="218" y="109"/>
                </a:cxn>
                <a:cxn ang="0">
                  <a:pos x="206" y="108"/>
                </a:cxn>
                <a:cxn ang="0">
                  <a:pos x="193" y="106"/>
                </a:cxn>
                <a:cxn ang="0">
                  <a:pos x="180" y="104"/>
                </a:cxn>
                <a:cxn ang="0">
                  <a:pos x="166" y="101"/>
                </a:cxn>
                <a:cxn ang="0">
                  <a:pos x="152" y="97"/>
                </a:cxn>
                <a:cxn ang="0">
                  <a:pos x="138" y="93"/>
                </a:cxn>
                <a:cxn ang="0">
                  <a:pos x="124" y="89"/>
                </a:cxn>
                <a:cxn ang="0">
                  <a:pos x="110" y="85"/>
                </a:cxn>
                <a:cxn ang="0">
                  <a:pos x="97" y="81"/>
                </a:cxn>
                <a:cxn ang="0">
                  <a:pos x="84" y="77"/>
                </a:cxn>
                <a:cxn ang="0">
                  <a:pos x="71" y="73"/>
                </a:cxn>
                <a:cxn ang="0">
                  <a:pos x="59" y="69"/>
                </a:cxn>
                <a:cxn ang="0">
                  <a:pos x="47" y="66"/>
                </a:cxn>
                <a:cxn ang="0">
                  <a:pos x="37" y="63"/>
                </a:cxn>
                <a:cxn ang="0">
                  <a:pos x="27" y="60"/>
                </a:cxn>
                <a:cxn ang="0">
                  <a:pos x="18" y="59"/>
                </a:cxn>
                <a:cxn ang="0">
                  <a:pos x="11" y="58"/>
                </a:cxn>
                <a:cxn ang="0">
                  <a:pos x="5" y="58"/>
                </a:cxn>
                <a:cxn ang="0">
                  <a:pos x="0" y="59"/>
                </a:cxn>
              </a:cxnLst>
              <a:rect l="0" t="0" r="r" b="b"/>
              <a:pathLst>
                <a:path w="285" h="110">
                  <a:moveTo>
                    <a:pt x="272" y="0"/>
                  </a:moveTo>
                  <a:lnTo>
                    <a:pt x="282" y="36"/>
                  </a:lnTo>
                  <a:lnTo>
                    <a:pt x="284" y="51"/>
                  </a:lnTo>
                  <a:lnTo>
                    <a:pt x="284" y="63"/>
                  </a:lnTo>
                  <a:lnTo>
                    <a:pt x="282" y="74"/>
                  </a:lnTo>
                  <a:lnTo>
                    <a:pt x="278" y="84"/>
                  </a:lnTo>
                  <a:lnTo>
                    <a:pt x="273" y="91"/>
                  </a:lnTo>
                  <a:lnTo>
                    <a:pt x="267" y="97"/>
                  </a:lnTo>
                  <a:lnTo>
                    <a:pt x="259" y="102"/>
                  </a:lnTo>
                  <a:lnTo>
                    <a:pt x="250" y="105"/>
                  </a:lnTo>
                  <a:lnTo>
                    <a:pt x="241" y="107"/>
                  </a:lnTo>
                  <a:lnTo>
                    <a:pt x="230" y="109"/>
                  </a:lnTo>
                  <a:lnTo>
                    <a:pt x="218" y="109"/>
                  </a:lnTo>
                  <a:lnTo>
                    <a:pt x="206" y="108"/>
                  </a:lnTo>
                  <a:lnTo>
                    <a:pt x="193" y="106"/>
                  </a:lnTo>
                  <a:lnTo>
                    <a:pt x="180" y="104"/>
                  </a:lnTo>
                  <a:lnTo>
                    <a:pt x="166" y="101"/>
                  </a:lnTo>
                  <a:lnTo>
                    <a:pt x="152" y="97"/>
                  </a:lnTo>
                  <a:lnTo>
                    <a:pt x="138" y="93"/>
                  </a:lnTo>
                  <a:lnTo>
                    <a:pt x="124" y="89"/>
                  </a:lnTo>
                  <a:lnTo>
                    <a:pt x="110" y="85"/>
                  </a:lnTo>
                  <a:lnTo>
                    <a:pt x="97" y="81"/>
                  </a:lnTo>
                  <a:lnTo>
                    <a:pt x="84" y="77"/>
                  </a:lnTo>
                  <a:lnTo>
                    <a:pt x="71" y="73"/>
                  </a:lnTo>
                  <a:lnTo>
                    <a:pt x="59" y="69"/>
                  </a:lnTo>
                  <a:lnTo>
                    <a:pt x="47" y="66"/>
                  </a:lnTo>
                  <a:lnTo>
                    <a:pt x="37" y="63"/>
                  </a:lnTo>
                  <a:lnTo>
                    <a:pt x="27" y="60"/>
                  </a:lnTo>
                  <a:lnTo>
                    <a:pt x="18" y="59"/>
                  </a:lnTo>
                  <a:lnTo>
                    <a:pt x="11" y="58"/>
                  </a:lnTo>
                  <a:lnTo>
                    <a:pt x="5" y="58"/>
                  </a:lnTo>
                  <a:lnTo>
                    <a:pt x="0" y="59"/>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65" name="Freeform 57"/>
            <p:cNvSpPr>
              <a:spLocks/>
            </p:cNvSpPr>
            <p:nvPr/>
          </p:nvSpPr>
          <p:spPr bwMode="auto">
            <a:xfrm>
              <a:off x="4070" y="1423"/>
              <a:ext cx="333" cy="262"/>
            </a:xfrm>
            <a:custGeom>
              <a:avLst/>
              <a:gdLst/>
              <a:ahLst/>
              <a:cxnLst>
                <a:cxn ang="0">
                  <a:pos x="332" y="261"/>
                </a:cxn>
                <a:cxn ang="0">
                  <a:pos x="319" y="257"/>
                </a:cxn>
                <a:cxn ang="0">
                  <a:pos x="313" y="255"/>
                </a:cxn>
                <a:cxn ang="0">
                  <a:pos x="308" y="251"/>
                </a:cxn>
                <a:cxn ang="0">
                  <a:pos x="302" y="247"/>
                </a:cxn>
                <a:cxn ang="0">
                  <a:pos x="298" y="243"/>
                </a:cxn>
                <a:cxn ang="0">
                  <a:pos x="293" y="238"/>
                </a:cxn>
                <a:cxn ang="0">
                  <a:pos x="289" y="233"/>
                </a:cxn>
                <a:cxn ang="0">
                  <a:pos x="285" y="227"/>
                </a:cxn>
                <a:cxn ang="0">
                  <a:pos x="281" y="221"/>
                </a:cxn>
                <a:cxn ang="0">
                  <a:pos x="278" y="215"/>
                </a:cxn>
                <a:cxn ang="0">
                  <a:pos x="274" y="208"/>
                </a:cxn>
                <a:cxn ang="0">
                  <a:pos x="271" y="201"/>
                </a:cxn>
                <a:cxn ang="0">
                  <a:pos x="268" y="194"/>
                </a:cxn>
                <a:cxn ang="0">
                  <a:pos x="264" y="187"/>
                </a:cxn>
                <a:cxn ang="0">
                  <a:pos x="261" y="179"/>
                </a:cxn>
                <a:cxn ang="0">
                  <a:pos x="258" y="172"/>
                </a:cxn>
                <a:cxn ang="0">
                  <a:pos x="254" y="164"/>
                </a:cxn>
                <a:cxn ang="0">
                  <a:pos x="251" y="156"/>
                </a:cxn>
                <a:cxn ang="0">
                  <a:pos x="248" y="149"/>
                </a:cxn>
                <a:cxn ang="0">
                  <a:pos x="244" y="141"/>
                </a:cxn>
                <a:cxn ang="0">
                  <a:pos x="240" y="134"/>
                </a:cxn>
                <a:cxn ang="0">
                  <a:pos x="236" y="127"/>
                </a:cxn>
                <a:cxn ang="0">
                  <a:pos x="232" y="119"/>
                </a:cxn>
                <a:cxn ang="0">
                  <a:pos x="228" y="112"/>
                </a:cxn>
                <a:cxn ang="0">
                  <a:pos x="224" y="105"/>
                </a:cxn>
                <a:cxn ang="0">
                  <a:pos x="219" y="99"/>
                </a:cxn>
                <a:cxn ang="0">
                  <a:pos x="214" y="93"/>
                </a:cxn>
                <a:cxn ang="0">
                  <a:pos x="208" y="87"/>
                </a:cxn>
                <a:cxn ang="0">
                  <a:pos x="202" y="81"/>
                </a:cxn>
                <a:cxn ang="0">
                  <a:pos x="196" y="77"/>
                </a:cxn>
                <a:cxn ang="0">
                  <a:pos x="190" y="72"/>
                </a:cxn>
                <a:cxn ang="0">
                  <a:pos x="178" y="65"/>
                </a:cxn>
                <a:cxn ang="0">
                  <a:pos x="172" y="61"/>
                </a:cxn>
                <a:cxn ang="0">
                  <a:pos x="167" y="57"/>
                </a:cxn>
                <a:cxn ang="0">
                  <a:pos x="162" y="54"/>
                </a:cxn>
                <a:cxn ang="0">
                  <a:pos x="156" y="50"/>
                </a:cxn>
                <a:cxn ang="0">
                  <a:pos x="150" y="47"/>
                </a:cxn>
                <a:cxn ang="0">
                  <a:pos x="145" y="43"/>
                </a:cxn>
                <a:cxn ang="0">
                  <a:pos x="140" y="40"/>
                </a:cxn>
                <a:cxn ang="0">
                  <a:pos x="134" y="37"/>
                </a:cxn>
                <a:cxn ang="0">
                  <a:pos x="129" y="33"/>
                </a:cxn>
                <a:cxn ang="0">
                  <a:pos x="124" y="30"/>
                </a:cxn>
                <a:cxn ang="0">
                  <a:pos x="118" y="27"/>
                </a:cxn>
                <a:cxn ang="0">
                  <a:pos x="112" y="24"/>
                </a:cxn>
                <a:cxn ang="0">
                  <a:pos x="107" y="21"/>
                </a:cxn>
                <a:cxn ang="0">
                  <a:pos x="102" y="18"/>
                </a:cxn>
                <a:cxn ang="0">
                  <a:pos x="96" y="16"/>
                </a:cxn>
                <a:cxn ang="0">
                  <a:pos x="90" y="13"/>
                </a:cxn>
                <a:cxn ang="0">
                  <a:pos x="84" y="11"/>
                </a:cxn>
                <a:cxn ang="0">
                  <a:pos x="78" y="9"/>
                </a:cxn>
                <a:cxn ang="0">
                  <a:pos x="73" y="7"/>
                </a:cxn>
                <a:cxn ang="0">
                  <a:pos x="67" y="5"/>
                </a:cxn>
                <a:cxn ang="0">
                  <a:pos x="60" y="4"/>
                </a:cxn>
                <a:cxn ang="0">
                  <a:pos x="54" y="3"/>
                </a:cxn>
                <a:cxn ang="0">
                  <a:pos x="48" y="1"/>
                </a:cxn>
                <a:cxn ang="0">
                  <a:pos x="42" y="1"/>
                </a:cxn>
                <a:cxn ang="0">
                  <a:pos x="35" y="0"/>
                </a:cxn>
                <a:cxn ang="0">
                  <a:pos x="28" y="0"/>
                </a:cxn>
                <a:cxn ang="0">
                  <a:pos x="22" y="0"/>
                </a:cxn>
                <a:cxn ang="0">
                  <a:pos x="15" y="0"/>
                </a:cxn>
                <a:cxn ang="0">
                  <a:pos x="8" y="1"/>
                </a:cxn>
                <a:cxn ang="0">
                  <a:pos x="0" y="2"/>
                </a:cxn>
              </a:cxnLst>
              <a:rect l="0" t="0" r="r" b="b"/>
              <a:pathLst>
                <a:path w="333" h="262">
                  <a:moveTo>
                    <a:pt x="332" y="261"/>
                  </a:moveTo>
                  <a:lnTo>
                    <a:pt x="319" y="257"/>
                  </a:lnTo>
                  <a:lnTo>
                    <a:pt x="313" y="255"/>
                  </a:lnTo>
                  <a:lnTo>
                    <a:pt x="308" y="251"/>
                  </a:lnTo>
                  <a:lnTo>
                    <a:pt x="302" y="247"/>
                  </a:lnTo>
                  <a:lnTo>
                    <a:pt x="298" y="243"/>
                  </a:lnTo>
                  <a:lnTo>
                    <a:pt x="293" y="238"/>
                  </a:lnTo>
                  <a:lnTo>
                    <a:pt x="289" y="233"/>
                  </a:lnTo>
                  <a:lnTo>
                    <a:pt x="285" y="227"/>
                  </a:lnTo>
                  <a:lnTo>
                    <a:pt x="281" y="221"/>
                  </a:lnTo>
                  <a:lnTo>
                    <a:pt x="278" y="215"/>
                  </a:lnTo>
                  <a:lnTo>
                    <a:pt x="274" y="208"/>
                  </a:lnTo>
                  <a:lnTo>
                    <a:pt x="271" y="201"/>
                  </a:lnTo>
                  <a:lnTo>
                    <a:pt x="268" y="194"/>
                  </a:lnTo>
                  <a:lnTo>
                    <a:pt x="264" y="187"/>
                  </a:lnTo>
                  <a:lnTo>
                    <a:pt x="261" y="179"/>
                  </a:lnTo>
                  <a:lnTo>
                    <a:pt x="258" y="172"/>
                  </a:lnTo>
                  <a:lnTo>
                    <a:pt x="254" y="164"/>
                  </a:lnTo>
                  <a:lnTo>
                    <a:pt x="251" y="156"/>
                  </a:lnTo>
                  <a:lnTo>
                    <a:pt x="248" y="149"/>
                  </a:lnTo>
                  <a:lnTo>
                    <a:pt x="244" y="141"/>
                  </a:lnTo>
                  <a:lnTo>
                    <a:pt x="240" y="134"/>
                  </a:lnTo>
                  <a:lnTo>
                    <a:pt x="236" y="127"/>
                  </a:lnTo>
                  <a:lnTo>
                    <a:pt x="232" y="119"/>
                  </a:lnTo>
                  <a:lnTo>
                    <a:pt x="228" y="112"/>
                  </a:lnTo>
                  <a:lnTo>
                    <a:pt x="224" y="105"/>
                  </a:lnTo>
                  <a:lnTo>
                    <a:pt x="219" y="99"/>
                  </a:lnTo>
                  <a:lnTo>
                    <a:pt x="214" y="93"/>
                  </a:lnTo>
                  <a:lnTo>
                    <a:pt x="208" y="87"/>
                  </a:lnTo>
                  <a:lnTo>
                    <a:pt x="202" y="81"/>
                  </a:lnTo>
                  <a:lnTo>
                    <a:pt x="196" y="77"/>
                  </a:lnTo>
                  <a:lnTo>
                    <a:pt x="190" y="72"/>
                  </a:lnTo>
                  <a:lnTo>
                    <a:pt x="178" y="65"/>
                  </a:lnTo>
                  <a:lnTo>
                    <a:pt x="172" y="61"/>
                  </a:lnTo>
                  <a:lnTo>
                    <a:pt x="167" y="57"/>
                  </a:lnTo>
                  <a:lnTo>
                    <a:pt x="162" y="54"/>
                  </a:lnTo>
                  <a:lnTo>
                    <a:pt x="156" y="50"/>
                  </a:lnTo>
                  <a:lnTo>
                    <a:pt x="150" y="47"/>
                  </a:lnTo>
                  <a:lnTo>
                    <a:pt x="145" y="43"/>
                  </a:lnTo>
                  <a:lnTo>
                    <a:pt x="140" y="40"/>
                  </a:lnTo>
                  <a:lnTo>
                    <a:pt x="134" y="37"/>
                  </a:lnTo>
                  <a:lnTo>
                    <a:pt x="129" y="33"/>
                  </a:lnTo>
                  <a:lnTo>
                    <a:pt x="124" y="30"/>
                  </a:lnTo>
                  <a:lnTo>
                    <a:pt x="118" y="27"/>
                  </a:lnTo>
                  <a:lnTo>
                    <a:pt x="112" y="24"/>
                  </a:lnTo>
                  <a:lnTo>
                    <a:pt x="107" y="21"/>
                  </a:lnTo>
                  <a:lnTo>
                    <a:pt x="102" y="18"/>
                  </a:lnTo>
                  <a:lnTo>
                    <a:pt x="96" y="16"/>
                  </a:lnTo>
                  <a:lnTo>
                    <a:pt x="90" y="13"/>
                  </a:lnTo>
                  <a:lnTo>
                    <a:pt x="84" y="11"/>
                  </a:lnTo>
                  <a:lnTo>
                    <a:pt x="78" y="9"/>
                  </a:lnTo>
                  <a:lnTo>
                    <a:pt x="73" y="7"/>
                  </a:lnTo>
                  <a:lnTo>
                    <a:pt x="67" y="5"/>
                  </a:lnTo>
                  <a:lnTo>
                    <a:pt x="60" y="4"/>
                  </a:lnTo>
                  <a:lnTo>
                    <a:pt x="54" y="3"/>
                  </a:lnTo>
                  <a:lnTo>
                    <a:pt x="48" y="1"/>
                  </a:lnTo>
                  <a:lnTo>
                    <a:pt x="42" y="1"/>
                  </a:lnTo>
                  <a:lnTo>
                    <a:pt x="35" y="0"/>
                  </a:lnTo>
                  <a:lnTo>
                    <a:pt x="28" y="0"/>
                  </a:lnTo>
                  <a:lnTo>
                    <a:pt x="22" y="0"/>
                  </a:lnTo>
                  <a:lnTo>
                    <a:pt x="15" y="0"/>
                  </a:lnTo>
                  <a:lnTo>
                    <a:pt x="8" y="1"/>
                  </a:lnTo>
                  <a:lnTo>
                    <a:pt x="0" y="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66" name="Freeform 58"/>
            <p:cNvSpPr>
              <a:spLocks/>
            </p:cNvSpPr>
            <p:nvPr/>
          </p:nvSpPr>
          <p:spPr bwMode="auto">
            <a:xfrm>
              <a:off x="1467" y="819"/>
              <a:ext cx="391" cy="182"/>
            </a:xfrm>
            <a:custGeom>
              <a:avLst/>
              <a:gdLst/>
              <a:ahLst/>
              <a:cxnLst>
                <a:cxn ang="0">
                  <a:pos x="390" y="87"/>
                </a:cxn>
                <a:cxn ang="0">
                  <a:pos x="381" y="61"/>
                </a:cxn>
                <a:cxn ang="0">
                  <a:pos x="374" y="50"/>
                </a:cxn>
                <a:cxn ang="0">
                  <a:pos x="365" y="40"/>
                </a:cxn>
                <a:cxn ang="0">
                  <a:pos x="355" y="31"/>
                </a:cxn>
                <a:cxn ang="0">
                  <a:pos x="344" y="23"/>
                </a:cxn>
                <a:cxn ang="0">
                  <a:pos x="331" y="17"/>
                </a:cxn>
                <a:cxn ang="0">
                  <a:pos x="318" y="11"/>
                </a:cxn>
                <a:cxn ang="0">
                  <a:pos x="303" y="7"/>
                </a:cxn>
                <a:cxn ang="0">
                  <a:pos x="287" y="4"/>
                </a:cxn>
                <a:cxn ang="0">
                  <a:pos x="271" y="1"/>
                </a:cxn>
                <a:cxn ang="0">
                  <a:pos x="255" y="0"/>
                </a:cxn>
                <a:cxn ang="0">
                  <a:pos x="237" y="0"/>
                </a:cxn>
                <a:cxn ang="0">
                  <a:pos x="220" y="1"/>
                </a:cxn>
                <a:cxn ang="0">
                  <a:pos x="203" y="3"/>
                </a:cxn>
                <a:cxn ang="0">
                  <a:pos x="185" y="5"/>
                </a:cxn>
                <a:cxn ang="0">
                  <a:pos x="167" y="9"/>
                </a:cxn>
                <a:cxn ang="0">
                  <a:pos x="150" y="14"/>
                </a:cxn>
                <a:cxn ang="0">
                  <a:pos x="133" y="20"/>
                </a:cxn>
                <a:cxn ang="0">
                  <a:pos x="116" y="27"/>
                </a:cxn>
                <a:cxn ang="0">
                  <a:pos x="100" y="34"/>
                </a:cxn>
                <a:cxn ang="0">
                  <a:pos x="85" y="43"/>
                </a:cxn>
                <a:cxn ang="0">
                  <a:pos x="70" y="53"/>
                </a:cxn>
                <a:cxn ang="0">
                  <a:pos x="57" y="63"/>
                </a:cxn>
                <a:cxn ang="0">
                  <a:pos x="45" y="75"/>
                </a:cxn>
                <a:cxn ang="0">
                  <a:pos x="33" y="87"/>
                </a:cxn>
                <a:cxn ang="0">
                  <a:pos x="23" y="101"/>
                </a:cxn>
                <a:cxn ang="0">
                  <a:pos x="15" y="115"/>
                </a:cxn>
                <a:cxn ang="0">
                  <a:pos x="9" y="130"/>
                </a:cxn>
                <a:cxn ang="0">
                  <a:pos x="4" y="146"/>
                </a:cxn>
                <a:cxn ang="0">
                  <a:pos x="1" y="163"/>
                </a:cxn>
                <a:cxn ang="0">
                  <a:pos x="0" y="181"/>
                </a:cxn>
              </a:cxnLst>
              <a:rect l="0" t="0" r="r" b="b"/>
              <a:pathLst>
                <a:path w="391" h="182">
                  <a:moveTo>
                    <a:pt x="390" y="87"/>
                  </a:moveTo>
                  <a:lnTo>
                    <a:pt x="381" y="61"/>
                  </a:lnTo>
                  <a:lnTo>
                    <a:pt x="374" y="50"/>
                  </a:lnTo>
                  <a:lnTo>
                    <a:pt x="365" y="40"/>
                  </a:lnTo>
                  <a:lnTo>
                    <a:pt x="355" y="31"/>
                  </a:lnTo>
                  <a:lnTo>
                    <a:pt x="344" y="23"/>
                  </a:lnTo>
                  <a:lnTo>
                    <a:pt x="331" y="17"/>
                  </a:lnTo>
                  <a:lnTo>
                    <a:pt x="318" y="11"/>
                  </a:lnTo>
                  <a:lnTo>
                    <a:pt x="303" y="7"/>
                  </a:lnTo>
                  <a:lnTo>
                    <a:pt x="287" y="4"/>
                  </a:lnTo>
                  <a:lnTo>
                    <a:pt x="271" y="1"/>
                  </a:lnTo>
                  <a:lnTo>
                    <a:pt x="255" y="0"/>
                  </a:lnTo>
                  <a:lnTo>
                    <a:pt x="237" y="0"/>
                  </a:lnTo>
                  <a:lnTo>
                    <a:pt x="220" y="1"/>
                  </a:lnTo>
                  <a:lnTo>
                    <a:pt x="203" y="3"/>
                  </a:lnTo>
                  <a:lnTo>
                    <a:pt x="185" y="5"/>
                  </a:lnTo>
                  <a:lnTo>
                    <a:pt x="167" y="9"/>
                  </a:lnTo>
                  <a:lnTo>
                    <a:pt x="150" y="14"/>
                  </a:lnTo>
                  <a:lnTo>
                    <a:pt x="133" y="20"/>
                  </a:lnTo>
                  <a:lnTo>
                    <a:pt x="116" y="27"/>
                  </a:lnTo>
                  <a:lnTo>
                    <a:pt x="100" y="34"/>
                  </a:lnTo>
                  <a:lnTo>
                    <a:pt x="85" y="43"/>
                  </a:lnTo>
                  <a:lnTo>
                    <a:pt x="70" y="53"/>
                  </a:lnTo>
                  <a:lnTo>
                    <a:pt x="57" y="63"/>
                  </a:lnTo>
                  <a:lnTo>
                    <a:pt x="45" y="75"/>
                  </a:lnTo>
                  <a:lnTo>
                    <a:pt x="33" y="87"/>
                  </a:lnTo>
                  <a:lnTo>
                    <a:pt x="23" y="101"/>
                  </a:lnTo>
                  <a:lnTo>
                    <a:pt x="15" y="115"/>
                  </a:lnTo>
                  <a:lnTo>
                    <a:pt x="9" y="130"/>
                  </a:lnTo>
                  <a:lnTo>
                    <a:pt x="4" y="146"/>
                  </a:lnTo>
                  <a:lnTo>
                    <a:pt x="1" y="163"/>
                  </a:lnTo>
                  <a:lnTo>
                    <a:pt x="0" y="18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67" name="Freeform 59"/>
            <p:cNvSpPr>
              <a:spLocks/>
            </p:cNvSpPr>
            <p:nvPr/>
          </p:nvSpPr>
          <p:spPr bwMode="auto">
            <a:xfrm>
              <a:off x="986" y="1106"/>
              <a:ext cx="198" cy="190"/>
            </a:xfrm>
            <a:custGeom>
              <a:avLst/>
              <a:gdLst/>
              <a:ahLst/>
              <a:cxnLst>
                <a:cxn ang="0">
                  <a:pos x="8" y="189"/>
                </a:cxn>
                <a:cxn ang="0">
                  <a:pos x="2" y="167"/>
                </a:cxn>
                <a:cxn ang="0">
                  <a:pos x="0" y="156"/>
                </a:cxn>
                <a:cxn ang="0">
                  <a:pos x="0" y="147"/>
                </a:cxn>
                <a:cxn ang="0">
                  <a:pos x="0" y="137"/>
                </a:cxn>
                <a:cxn ang="0">
                  <a:pos x="2" y="128"/>
                </a:cxn>
                <a:cxn ang="0">
                  <a:pos x="4" y="120"/>
                </a:cxn>
                <a:cxn ang="0">
                  <a:pos x="7" y="112"/>
                </a:cxn>
                <a:cxn ang="0">
                  <a:pos x="10" y="104"/>
                </a:cxn>
                <a:cxn ang="0">
                  <a:pos x="15" y="96"/>
                </a:cxn>
                <a:cxn ang="0">
                  <a:pos x="20" y="89"/>
                </a:cxn>
                <a:cxn ang="0">
                  <a:pos x="26" y="82"/>
                </a:cxn>
                <a:cxn ang="0">
                  <a:pos x="32" y="76"/>
                </a:cxn>
                <a:cxn ang="0">
                  <a:pos x="38" y="70"/>
                </a:cxn>
                <a:cxn ang="0">
                  <a:pos x="46" y="64"/>
                </a:cxn>
                <a:cxn ang="0">
                  <a:pos x="53" y="59"/>
                </a:cxn>
                <a:cxn ang="0">
                  <a:pos x="61" y="54"/>
                </a:cxn>
                <a:cxn ang="0">
                  <a:pos x="69" y="48"/>
                </a:cxn>
                <a:cxn ang="0">
                  <a:pos x="78" y="44"/>
                </a:cxn>
                <a:cxn ang="0">
                  <a:pos x="87" y="40"/>
                </a:cxn>
                <a:cxn ang="0">
                  <a:pos x="96" y="35"/>
                </a:cxn>
                <a:cxn ang="0">
                  <a:pos x="105" y="31"/>
                </a:cxn>
                <a:cxn ang="0">
                  <a:pos x="114" y="27"/>
                </a:cxn>
                <a:cxn ang="0">
                  <a:pos x="124" y="24"/>
                </a:cxn>
                <a:cxn ang="0">
                  <a:pos x="133" y="20"/>
                </a:cxn>
                <a:cxn ang="0">
                  <a:pos x="143" y="17"/>
                </a:cxn>
                <a:cxn ang="0">
                  <a:pos x="152" y="14"/>
                </a:cxn>
                <a:cxn ang="0">
                  <a:pos x="162" y="11"/>
                </a:cxn>
                <a:cxn ang="0">
                  <a:pos x="170" y="8"/>
                </a:cxn>
                <a:cxn ang="0">
                  <a:pos x="180" y="5"/>
                </a:cxn>
                <a:cxn ang="0">
                  <a:pos x="188" y="2"/>
                </a:cxn>
                <a:cxn ang="0">
                  <a:pos x="197" y="0"/>
                </a:cxn>
              </a:cxnLst>
              <a:rect l="0" t="0" r="r" b="b"/>
              <a:pathLst>
                <a:path w="198" h="190">
                  <a:moveTo>
                    <a:pt x="8" y="189"/>
                  </a:moveTo>
                  <a:lnTo>
                    <a:pt x="2" y="167"/>
                  </a:lnTo>
                  <a:lnTo>
                    <a:pt x="0" y="156"/>
                  </a:lnTo>
                  <a:lnTo>
                    <a:pt x="0" y="147"/>
                  </a:lnTo>
                  <a:lnTo>
                    <a:pt x="0" y="137"/>
                  </a:lnTo>
                  <a:lnTo>
                    <a:pt x="2" y="128"/>
                  </a:lnTo>
                  <a:lnTo>
                    <a:pt x="4" y="120"/>
                  </a:lnTo>
                  <a:lnTo>
                    <a:pt x="7" y="112"/>
                  </a:lnTo>
                  <a:lnTo>
                    <a:pt x="10" y="104"/>
                  </a:lnTo>
                  <a:lnTo>
                    <a:pt x="15" y="96"/>
                  </a:lnTo>
                  <a:lnTo>
                    <a:pt x="20" y="89"/>
                  </a:lnTo>
                  <a:lnTo>
                    <a:pt x="26" y="82"/>
                  </a:lnTo>
                  <a:lnTo>
                    <a:pt x="32" y="76"/>
                  </a:lnTo>
                  <a:lnTo>
                    <a:pt x="38" y="70"/>
                  </a:lnTo>
                  <a:lnTo>
                    <a:pt x="46" y="64"/>
                  </a:lnTo>
                  <a:lnTo>
                    <a:pt x="53" y="59"/>
                  </a:lnTo>
                  <a:lnTo>
                    <a:pt x="61" y="54"/>
                  </a:lnTo>
                  <a:lnTo>
                    <a:pt x="69" y="48"/>
                  </a:lnTo>
                  <a:lnTo>
                    <a:pt x="78" y="44"/>
                  </a:lnTo>
                  <a:lnTo>
                    <a:pt x="87" y="40"/>
                  </a:lnTo>
                  <a:lnTo>
                    <a:pt x="96" y="35"/>
                  </a:lnTo>
                  <a:lnTo>
                    <a:pt x="105" y="31"/>
                  </a:lnTo>
                  <a:lnTo>
                    <a:pt x="114" y="27"/>
                  </a:lnTo>
                  <a:lnTo>
                    <a:pt x="124" y="24"/>
                  </a:lnTo>
                  <a:lnTo>
                    <a:pt x="133" y="20"/>
                  </a:lnTo>
                  <a:lnTo>
                    <a:pt x="143" y="17"/>
                  </a:lnTo>
                  <a:lnTo>
                    <a:pt x="152" y="14"/>
                  </a:lnTo>
                  <a:lnTo>
                    <a:pt x="162" y="11"/>
                  </a:lnTo>
                  <a:lnTo>
                    <a:pt x="170" y="8"/>
                  </a:lnTo>
                  <a:lnTo>
                    <a:pt x="180" y="5"/>
                  </a:lnTo>
                  <a:lnTo>
                    <a:pt x="188" y="2"/>
                  </a:lnTo>
                  <a:lnTo>
                    <a:pt x="197"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68" name="Freeform 60"/>
            <p:cNvSpPr>
              <a:spLocks/>
            </p:cNvSpPr>
            <p:nvPr/>
          </p:nvSpPr>
          <p:spPr bwMode="auto">
            <a:xfrm>
              <a:off x="1076" y="2298"/>
              <a:ext cx="203" cy="177"/>
            </a:xfrm>
            <a:custGeom>
              <a:avLst/>
              <a:gdLst/>
              <a:ahLst/>
              <a:cxnLst>
                <a:cxn ang="0">
                  <a:pos x="0" y="0"/>
                </a:cxn>
                <a:cxn ang="0">
                  <a:pos x="9" y="14"/>
                </a:cxn>
                <a:cxn ang="0">
                  <a:pos x="14" y="21"/>
                </a:cxn>
                <a:cxn ang="0">
                  <a:pos x="18" y="28"/>
                </a:cxn>
                <a:cxn ang="0">
                  <a:pos x="23" y="36"/>
                </a:cxn>
                <a:cxn ang="0">
                  <a:pos x="28" y="43"/>
                </a:cxn>
                <a:cxn ang="0">
                  <a:pos x="33" y="50"/>
                </a:cxn>
                <a:cxn ang="0">
                  <a:pos x="38" y="58"/>
                </a:cxn>
                <a:cxn ang="0">
                  <a:pos x="42" y="65"/>
                </a:cxn>
                <a:cxn ang="0">
                  <a:pos x="48" y="72"/>
                </a:cxn>
                <a:cxn ang="0">
                  <a:pos x="52" y="80"/>
                </a:cxn>
                <a:cxn ang="0">
                  <a:pos x="58" y="87"/>
                </a:cxn>
                <a:cxn ang="0">
                  <a:pos x="63" y="94"/>
                </a:cxn>
                <a:cxn ang="0">
                  <a:pos x="68" y="101"/>
                </a:cxn>
                <a:cxn ang="0">
                  <a:pos x="74" y="108"/>
                </a:cxn>
                <a:cxn ang="0">
                  <a:pos x="80" y="114"/>
                </a:cxn>
                <a:cxn ang="0">
                  <a:pos x="86" y="120"/>
                </a:cxn>
                <a:cxn ang="0">
                  <a:pos x="92" y="127"/>
                </a:cxn>
                <a:cxn ang="0">
                  <a:pos x="98" y="132"/>
                </a:cxn>
                <a:cxn ang="0">
                  <a:pos x="105" y="138"/>
                </a:cxn>
                <a:cxn ang="0">
                  <a:pos x="111" y="144"/>
                </a:cxn>
                <a:cxn ang="0">
                  <a:pos x="118" y="148"/>
                </a:cxn>
                <a:cxn ang="0">
                  <a:pos x="125" y="153"/>
                </a:cxn>
                <a:cxn ang="0">
                  <a:pos x="133" y="158"/>
                </a:cxn>
                <a:cxn ang="0">
                  <a:pos x="140" y="161"/>
                </a:cxn>
                <a:cxn ang="0">
                  <a:pos x="148" y="165"/>
                </a:cxn>
                <a:cxn ang="0">
                  <a:pos x="156" y="168"/>
                </a:cxn>
                <a:cxn ang="0">
                  <a:pos x="165" y="170"/>
                </a:cxn>
                <a:cxn ang="0">
                  <a:pos x="174" y="173"/>
                </a:cxn>
                <a:cxn ang="0">
                  <a:pos x="182" y="174"/>
                </a:cxn>
                <a:cxn ang="0">
                  <a:pos x="192" y="176"/>
                </a:cxn>
                <a:cxn ang="0">
                  <a:pos x="202" y="176"/>
                </a:cxn>
              </a:cxnLst>
              <a:rect l="0" t="0" r="r" b="b"/>
              <a:pathLst>
                <a:path w="203" h="177">
                  <a:moveTo>
                    <a:pt x="0" y="0"/>
                  </a:moveTo>
                  <a:lnTo>
                    <a:pt x="9" y="14"/>
                  </a:lnTo>
                  <a:lnTo>
                    <a:pt x="14" y="21"/>
                  </a:lnTo>
                  <a:lnTo>
                    <a:pt x="18" y="28"/>
                  </a:lnTo>
                  <a:lnTo>
                    <a:pt x="23" y="36"/>
                  </a:lnTo>
                  <a:lnTo>
                    <a:pt x="28" y="43"/>
                  </a:lnTo>
                  <a:lnTo>
                    <a:pt x="33" y="50"/>
                  </a:lnTo>
                  <a:lnTo>
                    <a:pt x="38" y="58"/>
                  </a:lnTo>
                  <a:lnTo>
                    <a:pt x="42" y="65"/>
                  </a:lnTo>
                  <a:lnTo>
                    <a:pt x="48" y="72"/>
                  </a:lnTo>
                  <a:lnTo>
                    <a:pt x="52" y="80"/>
                  </a:lnTo>
                  <a:lnTo>
                    <a:pt x="58" y="87"/>
                  </a:lnTo>
                  <a:lnTo>
                    <a:pt x="63" y="94"/>
                  </a:lnTo>
                  <a:lnTo>
                    <a:pt x="68" y="101"/>
                  </a:lnTo>
                  <a:lnTo>
                    <a:pt x="74" y="108"/>
                  </a:lnTo>
                  <a:lnTo>
                    <a:pt x="80" y="114"/>
                  </a:lnTo>
                  <a:lnTo>
                    <a:pt x="86" y="120"/>
                  </a:lnTo>
                  <a:lnTo>
                    <a:pt x="92" y="127"/>
                  </a:lnTo>
                  <a:lnTo>
                    <a:pt x="98" y="132"/>
                  </a:lnTo>
                  <a:lnTo>
                    <a:pt x="105" y="138"/>
                  </a:lnTo>
                  <a:lnTo>
                    <a:pt x="111" y="144"/>
                  </a:lnTo>
                  <a:lnTo>
                    <a:pt x="118" y="148"/>
                  </a:lnTo>
                  <a:lnTo>
                    <a:pt x="125" y="153"/>
                  </a:lnTo>
                  <a:lnTo>
                    <a:pt x="133" y="158"/>
                  </a:lnTo>
                  <a:lnTo>
                    <a:pt x="140" y="161"/>
                  </a:lnTo>
                  <a:lnTo>
                    <a:pt x="148" y="165"/>
                  </a:lnTo>
                  <a:lnTo>
                    <a:pt x="156" y="168"/>
                  </a:lnTo>
                  <a:lnTo>
                    <a:pt x="165" y="170"/>
                  </a:lnTo>
                  <a:lnTo>
                    <a:pt x="174" y="173"/>
                  </a:lnTo>
                  <a:lnTo>
                    <a:pt x="182" y="174"/>
                  </a:lnTo>
                  <a:lnTo>
                    <a:pt x="192" y="176"/>
                  </a:lnTo>
                  <a:lnTo>
                    <a:pt x="202" y="17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69" name="Freeform 61"/>
            <p:cNvSpPr>
              <a:spLocks/>
            </p:cNvSpPr>
            <p:nvPr/>
          </p:nvSpPr>
          <p:spPr bwMode="auto">
            <a:xfrm>
              <a:off x="1419" y="2416"/>
              <a:ext cx="782" cy="163"/>
            </a:xfrm>
            <a:custGeom>
              <a:avLst/>
              <a:gdLst/>
              <a:ahLst/>
              <a:cxnLst>
                <a:cxn ang="0">
                  <a:pos x="0" y="35"/>
                </a:cxn>
                <a:cxn ang="0">
                  <a:pos x="22" y="74"/>
                </a:cxn>
                <a:cxn ang="0">
                  <a:pos x="37" y="90"/>
                </a:cxn>
                <a:cxn ang="0">
                  <a:pos x="54" y="105"/>
                </a:cxn>
                <a:cxn ang="0">
                  <a:pos x="73" y="118"/>
                </a:cxn>
                <a:cxn ang="0">
                  <a:pos x="95" y="129"/>
                </a:cxn>
                <a:cxn ang="0">
                  <a:pos x="118" y="139"/>
                </a:cxn>
                <a:cxn ang="0">
                  <a:pos x="142" y="146"/>
                </a:cxn>
                <a:cxn ang="0">
                  <a:pos x="169" y="152"/>
                </a:cxn>
                <a:cxn ang="0">
                  <a:pos x="196" y="157"/>
                </a:cxn>
                <a:cxn ang="0">
                  <a:pos x="224" y="160"/>
                </a:cxn>
                <a:cxn ang="0">
                  <a:pos x="254" y="162"/>
                </a:cxn>
                <a:cxn ang="0">
                  <a:pos x="284" y="162"/>
                </a:cxn>
                <a:cxn ang="0">
                  <a:pos x="315" y="161"/>
                </a:cxn>
                <a:cxn ang="0">
                  <a:pos x="346" y="159"/>
                </a:cxn>
                <a:cxn ang="0">
                  <a:pos x="377" y="156"/>
                </a:cxn>
                <a:cxn ang="0">
                  <a:pos x="409" y="151"/>
                </a:cxn>
                <a:cxn ang="0">
                  <a:pos x="441" y="146"/>
                </a:cxn>
                <a:cxn ang="0">
                  <a:pos x="472" y="140"/>
                </a:cxn>
                <a:cxn ang="0">
                  <a:pos x="503" y="132"/>
                </a:cxn>
                <a:cxn ang="0">
                  <a:pos x="533" y="124"/>
                </a:cxn>
                <a:cxn ang="0">
                  <a:pos x="563" y="116"/>
                </a:cxn>
                <a:cxn ang="0">
                  <a:pos x="592" y="106"/>
                </a:cxn>
                <a:cxn ang="0">
                  <a:pos x="619" y="96"/>
                </a:cxn>
                <a:cxn ang="0">
                  <a:pos x="645" y="85"/>
                </a:cxn>
                <a:cxn ang="0">
                  <a:pos x="671" y="74"/>
                </a:cxn>
                <a:cxn ang="0">
                  <a:pos x="694" y="62"/>
                </a:cxn>
                <a:cxn ang="0">
                  <a:pos x="715" y="50"/>
                </a:cxn>
                <a:cxn ang="0">
                  <a:pos x="735" y="38"/>
                </a:cxn>
                <a:cxn ang="0">
                  <a:pos x="753" y="25"/>
                </a:cxn>
                <a:cxn ang="0">
                  <a:pos x="768" y="12"/>
                </a:cxn>
                <a:cxn ang="0">
                  <a:pos x="781" y="0"/>
                </a:cxn>
              </a:cxnLst>
              <a:rect l="0" t="0" r="r" b="b"/>
              <a:pathLst>
                <a:path w="782" h="163">
                  <a:moveTo>
                    <a:pt x="0" y="35"/>
                  </a:moveTo>
                  <a:lnTo>
                    <a:pt x="22" y="74"/>
                  </a:lnTo>
                  <a:lnTo>
                    <a:pt x="37" y="90"/>
                  </a:lnTo>
                  <a:lnTo>
                    <a:pt x="54" y="105"/>
                  </a:lnTo>
                  <a:lnTo>
                    <a:pt x="73" y="118"/>
                  </a:lnTo>
                  <a:lnTo>
                    <a:pt x="95" y="129"/>
                  </a:lnTo>
                  <a:lnTo>
                    <a:pt x="118" y="139"/>
                  </a:lnTo>
                  <a:lnTo>
                    <a:pt x="142" y="146"/>
                  </a:lnTo>
                  <a:lnTo>
                    <a:pt x="169" y="152"/>
                  </a:lnTo>
                  <a:lnTo>
                    <a:pt x="196" y="157"/>
                  </a:lnTo>
                  <a:lnTo>
                    <a:pt x="224" y="160"/>
                  </a:lnTo>
                  <a:lnTo>
                    <a:pt x="254" y="162"/>
                  </a:lnTo>
                  <a:lnTo>
                    <a:pt x="284" y="162"/>
                  </a:lnTo>
                  <a:lnTo>
                    <a:pt x="315" y="161"/>
                  </a:lnTo>
                  <a:lnTo>
                    <a:pt x="346" y="159"/>
                  </a:lnTo>
                  <a:lnTo>
                    <a:pt x="377" y="156"/>
                  </a:lnTo>
                  <a:lnTo>
                    <a:pt x="409" y="151"/>
                  </a:lnTo>
                  <a:lnTo>
                    <a:pt x="441" y="146"/>
                  </a:lnTo>
                  <a:lnTo>
                    <a:pt x="472" y="140"/>
                  </a:lnTo>
                  <a:lnTo>
                    <a:pt x="503" y="132"/>
                  </a:lnTo>
                  <a:lnTo>
                    <a:pt x="533" y="124"/>
                  </a:lnTo>
                  <a:lnTo>
                    <a:pt x="563" y="116"/>
                  </a:lnTo>
                  <a:lnTo>
                    <a:pt x="592" y="106"/>
                  </a:lnTo>
                  <a:lnTo>
                    <a:pt x="619" y="96"/>
                  </a:lnTo>
                  <a:lnTo>
                    <a:pt x="645" y="85"/>
                  </a:lnTo>
                  <a:lnTo>
                    <a:pt x="671" y="74"/>
                  </a:lnTo>
                  <a:lnTo>
                    <a:pt x="694" y="62"/>
                  </a:lnTo>
                  <a:lnTo>
                    <a:pt x="715" y="50"/>
                  </a:lnTo>
                  <a:lnTo>
                    <a:pt x="735" y="38"/>
                  </a:lnTo>
                  <a:lnTo>
                    <a:pt x="753" y="25"/>
                  </a:lnTo>
                  <a:lnTo>
                    <a:pt x="768" y="12"/>
                  </a:lnTo>
                  <a:lnTo>
                    <a:pt x="781"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0" name="Freeform 62"/>
            <p:cNvSpPr>
              <a:spLocks/>
            </p:cNvSpPr>
            <p:nvPr/>
          </p:nvSpPr>
          <p:spPr bwMode="auto">
            <a:xfrm>
              <a:off x="1049" y="2262"/>
              <a:ext cx="88" cy="131"/>
            </a:xfrm>
            <a:custGeom>
              <a:avLst/>
              <a:gdLst/>
              <a:ahLst/>
              <a:cxnLst>
                <a:cxn ang="0">
                  <a:pos x="3" y="0"/>
                </a:cxn>
                <a:cxn ang="0">
                  <a:pos x="1" y="11"/>
                </a:cxn>
                <a:cxn ang="0">
                  <a:pos x="0" y="17"/>
                </a:cxn>
                <a:cxn ang="0">
                  <a:pos x="0" y="22"/>
                </a:cxn>
                <a:cxn ang="0">
                  <a:pos x="1" y="27"/>
                </a:cxn>
                <a:cxn ang="0">
                  <a:pos x="1" y="32"/>
                </a:cxn>
                <a:cxn ang="0">
                  <a:pos x="3" y="36"/>
                </a:cxn>
                <a:cxn ang="0">
                  <a:pos x="4" y="40"/>
                </a:cxn>
                <a:cxn ang="0">
                  <a:pos x="6" y="45"/>
                </a:cxn>
                <a:cxn ang="0">
                  <a:pos x="8" y="49"/>
                </a:cxn>
                <a:cxn ang="0">
                  <a:pos x="11" y="52"/>
                </a:cxn>
                <a:cxn ang="0">
                  <a:pos x="14" y="56"/>
                </a:cxn>
                <a:cxn ang="0">
                  <a:pos x="17" y="60"/>
                </a:cxn>
                <a:cxn ang="0">
                  <a:pos x="20" y="64"/>
                </a:cxn>
                <a:cxn ang="0">
                  <a:pos x="23" y="67"/>
                </a:cxn>
                <a:cxn ang="0">
                  <a:pos x="27" y="70"/>
                </a:cxn>
                <a:cxn ang="0">
                  <a:pos x="31" y="74"/>
                </a:cxn>
                <a:cxn ang="0">
                  <a:pos x="35" y="77"/>
                </a:cxn>
                <a:cxn ang="0">
                  <a:pos x="39" y="80"/>
                </a:cxn>
                <a:cxn ang="0">
                  <a:pos x="43" y="84"/>
                </a:cxn>
                <a:cxn ang="0">
                  <a:pos x="47" y="87"/>
                </a:cxn>
                <a:cxn ang="0">
                  <a:pos x="51" y="91"/>
                </a:cxn>
                <a:cxn ang="0">
                  <a:pos x="55" y="94"/>
                </a:cxn>
                <a:cxn ang="0">
                  <a:pos x="59" y="98"/>
                </a:cxn>
                <a:cxn ang="0">
                  <a:pos x="63" y="101"/>
                </a:cxn>
                <a:cxn ang="0">
                  <a:pos x="67" y="105"/>
                </a:cxn>
                <a:cxn ang="0">
                  <a:pos x="70" y="109"/>
                </a:cxn>
                <a:cxn ang="0">
                  <a:pos x="74" y="113"/>
                </a:cxn>
                <a:cxn ang="0">
                  <a:pos x="77" y="117"/>
                </a:cxn>
                <a:cxn ang="0">
                  <a:pos x="81" y="121"/>
                </a:cxn>
                <a:cxn ang="0">
                  <a:pos x="84" y="125"/>
                </a:cxn>
                <a:cxn ang="0">
                  <a:pos x="87" y="130"/>
                </a:cxn>
              </a:cxnLst>
              <a:rect l="0" t="0" r="r" b="b"/>
              <a:pathLst>
                <a:path w="88" h="131">
                  <a:moveTo>
                    <a:pt x="3" y="0"/>
                  </a:moveTo>
                  <a:lnTo>
                    <a:pt x="1" y="11"/>
                  </a:lnTo>
                  <a:lnTo>
                    <a:pt x="0" y="17"/>
                  </a:lnTo>
                  <a:lnTo>
                    <a:pt x="0" y="22"/>
                  </a:lnTo>
                  <a:lnTo>
                    <a:pt x="1" y="27"/>
                  </a:lnTo>
                  <a:lnTo>
                    <a:pt x="1" y="32"/>
                  </a:lnTo>
                  <a:lnTo>
                    <a:pt x="3" y="36"/>
                  </a:lnTo>
                  <a:lnTo>
                    <a:pt x="4" y="40"/>
                  </a:lnTo>
                  <a:lnTo>
                    <a:pt x="6" y="45"/>
                  </a:lnTo>
                  <a:lnTo>
                    <a:pt x="8" y="49"/>
                  </a:lnTo>
                  <a:lnTo>
                    <a:pt x="11" y="52"/>
                  </a:lnTo>
                  <a:lnTo>
                    <a:pt x="14" y="56"/>
                  </a:lnTo>
                  <a:lnTo>
                    <a:pt x="17" y="60"/>
                  </a:lnTo>
                  <a:lnTo>
                    <a:pt x="20" y="64"/>
                  </a:lnTo>
                  <a:lnTo>
                    <a:pt x="23" y="67"/>
                  </a:lnTo>
                  <a:lnTo>
                    <a:pt x="27" y="70"/>
                  </a:lnTo>
                  <a:lnTo>
                    <a:pt x="31" y="74"/>
                  </a:lnTo>
                  <a:lnTo>
                    <a:pt x="35" y="77"/>
                  </a:lnTo>
                  <a:lnTo>
                    <a:pt x="39" y="80"/>
                  </a:lnTo>
                  <a:lnTo>
                    <a:pt x="43" y="84"/>
                  </a:lnTo>
                  <a:lnTo>
                    <a:pt x="47" y="87"/>
                  </a:lnTo>
                  <a:lnTo>
                    <a:pt x="51" y="91"/>
                  </a:lnTo>
                  <a:lnTo>
                    <a:pt x="55" y="94"/>
                  </a:lnTo>
                  <a:lnTo>
                    <a:pt x="59" y="98"/>
                  </a:lnTo>
                  <a:lnTo>
                    <a:pt x="63" y="101"/>
                  </a:lnTo>
                  <a:lnTo>
                    <a:pt x="67" y="105"/>
                  </a:lnTo>
                  <a:lnTo>
                    <a:pt x="70" y="109"/>
                  </a:lnTo>
                  <a:lnTo>
                    <a:pt x="74" y="113"/>
                  </a:lnTo>
                  <a:lnTo>
                    <a:pt x="77" y="117"/>
                  </a:lnTo>
                  <a:lnTo>
                    <a:pt x="81" y="121"/>
                  </a:lnTo>
                  <a:lnTo>
                    <a:pt x="84" y="125"/>
                  </a:lnTo>
                  <a:lnTo>
                    <a:pt x="87" y="13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1" name="Freeform 63"/>
            <p:cNvSpPr>
              <a:spLocks/>
            </p:cNvSpPr>
            <p:nvPr/>
          </p:nvSpPr>
          <p:spPr bwMode="auto">
            <a:xfrm>
              <a:off x="3467" y="2899"/>
              <a:ext cx="664" cy="276"/>
            </a:xfrm>
            <a:custGeom>
              <a:avLst/>
              <a:gdLst/>
              <a:ahLst/>
              <a:cxnLst>
                <a:cxn ang="0">
                  <a:pos x="15" y="5"/>
                </a:cxn>
                <a:cxn ang="0">
                  <a:pos x="32" y="9"/>
                </a:cxn>
                <a:cxn ang="0">
                  <a:pos x="50" y="11"/>
                </a:cxn>
                <a:cxn ang="0">
                  <a:pos x="68" y="14"/>
                </a:cxn>
                <a:cxn ang="0">
                  <a:pos x="87" y="17"/>
                </a:cxn>
                <a:cxn ang="0">
                  <a:pos x="107" y="19"/>
                </a:cxn>
                <a:cxn ang="0">
                  <a:pos x="126" y="21"/>
                </a:cxn>
                <a:cxn ang="0">
                  <a:pos x="146" y="24"/>
                </a:cxn>
                <a:cxn ang="0">
                  <a:pos x="165" y="27"/>
                </a:cxn>
                <a:cxn ang="0">
                  <a:pos x="184" y="31"/>
                </a:cxn>
                <a:cxn ang="0">
                  <a:pos x="203" y="35"/>
                </a:cxn>
                <a:cxn ang="0">
                  <a:pos x="221" y="39"/>
                </a:cxn>
                <a:cxn ang="0">
                  <a:pos x="238" y="45"/>
                </a:cxn>
                <a:cxn ang="0">
                  <a:pos x="255" y="53"/>
                </a:cxn>
                <a:cxn ang="0">
                  <a:pos x="270" y="61"/>
                </a:cxn>
                <a:cxn ang="0">
                  <a:pos x="284" y="71"/>
                </a:cxn>
                <a:cxn ang="0">
                  <a:pos x="309" y="92"/>
                </a:cxn>
                <a:cxn ang="0">
                  <a:pos x="324" y="107"/>
                </a:cxn>
                <a:cxn ang="0">
                  <a:pos x="339" y="121"/>
                </a:cxn>
                <a:cxn ang="0">
                  <a:pos x="354" y="136"/>
                </a:cxn>
                <a:cxn ang="0">
                  <a:pos x="368" y="151"/>
                </a:cxn>
                <a:cxn ang="0">
                  <a:pos x="382" y="165"/>
                </a:cxn>
                <a:cxn ang="0">
                  <a:pos x="396" y="178"/>
                </a:cxn>
                <a:cxn ang="0">
                  <a:pos x="411" y="191"/>
                </a:cxn>
                <a:cxn ang="0">
                  <a:pos x="426" y="204"/>
                </a:cxn>
                <a:cxn ang="0">
                  <a:pos x="441" y="215"/>
                </a:cxn>
                <a:cxn ang="0">
                  <a:pos x="457" y="226"/>
                </a:cxn>
                <a:cxn ang="0">
                  <a:pos x="475" y="236"/>
                </a:cxn>
                <a:cxn ang="0">
                  <a:pos x="493" y="244"/>
                </a:cxn>
                <a:cxn ang="0">
                  <a:pos x="512" y="251"/>
                </a:cxn>
                <a:cxn ang="0">
                  <a:pos x="533" y="257"/>
                </a:cxn>
                <a:cxn ang="0">
                  <a:pos x="553" y="261"/>
                </a:cxn>
                <a:cxn ang="0">
                  <a:pos x="562" y="264"/>
                </a:cxn>
                <a:cxn ang="0">
                  <a:pos x="572" y="266"/>
                </a:cxn>
                <a:cxn ang="0">
                  <a:pos x="581" y="269"/>
                </a:cxn>
                <a:cxn ang="0">
                  <a:pos x="591" y="271"/>
                </a:cxn>
                <a:cxn ang="0">
                  <a:pos x="600" y="273"/>
                </a:cxn>
                <a:cxn ang="0">
                  <a:pos x="609" y="274"/>
                </a:cxn>
                <a:cxn ang="0">
                  <a:pos x="618" y="275"/>
                </a:cxn>
                <a:cxn ang="0">
                  <a:pos x="626" y="274"/>
                </a:cxn>
                <a:cxn ang="0">
                  <a:pos x="634" y="272"/>
                </a:cxn>
                <a:cxn ang="0">
                  <a:pos x="641" y="269"/>
                </a:cxn>
                <a:cxn ang="0">
                  <a:pos x="647" y="264"/>
                </a:cxn>
                <a:cxn ang="0">
                  <a:pos x="652" y="257"/>
                </a:cxn>
                <a:cxn ang="0">
                  <a:pos x="657" y="248"/>
                </a:cxn>
                <a:cxn ang="0">
                  <a:pos x="660" y="237"/>
                </a:cxn>
                <a:cxn ang="0">
                  <a:pos x="663" y="224"/>
                </a:cxn>
              </a:cxnLst>
              <a:rect l="0" t="0" r="r" b="b"/>
              <a:pathLst>
                <a:path w="664" h="276">
                  <a:moveTo>
                    <a:pt x="0" y="0"/>
                  </a:moveTo>
                  <a:lnTo>
                    <a:pt x="15" y="5"/>
                  </a:lnTo>
                  <a:lnTo>
                    <a:pt x="23" y="7"/>
                  </a:lnTo>
                  <a:lnTo>
                    <a:pt x="32" y="9"/>
                  </a:lnTo>
                  <a:lnTo>
                    <a:pt x="41" y="10"/>
                  </a:lnTo>
                  <a:lnTo>
                    <a:pt x="50" y="11"/>
                  </a:lnTo>
                  <a:lnTo>
                    <a:pt x="59" y="13"/>
                  </a:lnTo>
                  <a:lnTo>
                    <a:pt x="68" y="14"/>
                  </a:lnTo>
                  <a:lnTo>
                    <a:pt x="77" y="16"/>
                  </a:lnTo>
                  <a:lnTo>
                    <a:pt x="87" y="17"/>
                  </a:lnTo>
                  <a:lnTo>
                    <a:pt x="97" y="18"/>
                  </a:lnTo>
                  <a:lnTo>
                    <a:pt x="107" y="19"/>
                  </a:lnTo>
                  <a:lnTo>
                    <a:pt x="116" y="20"/>
                  </a:lnTo>
                  <a:lnTo>
                    <a:pt x="126" y="21"/>
                  </a:lnTo>
                  <a:lnTo>
                    <a:pt x="136" y="23"/>
                  </a:lnTo>
                  <a:lnTo>
                    <a:pt x="146" y="24"/>
                  </a:lnTo>
                  <a:lnTo>
                    <a:pt x="155" y="25"/>
                  </a:lnTo>
                  <a:lnTo>
                    <a:pt x="165" y="27"/>
                  </a:lnTo>
                  <a:lnTo>
                    <a:pt x="175" y="29"/>
                  </a:lnTo>
                  <a:lnTo>
                    <a:pt x="184" y="31"/>
                  </a:lnTo>
                  <a:lnTo>
                    <a:pt x="194" y="33"/>
                  </a:lnTo>
                  <a:lnTo>
                    <a:pt x="203" y="35"/>
                  </a:lnTo>
                  <a:lnTo>
                    <a:pt x="212" y="37"/>
                  </a:lnTo>
                  <a:lnTo>
                    <a:pt x="221" y="39"/>
                  </a:lnTo>
                  <a:lnTo>
                    <a:pt x="230" y="42"/>
                  </a:lnTo>
                  <a:lnTo>
                    <a:pt x="238" y="45"/>
                  </a:lnTo>
                  <a:lnTo>
                    <a:pt x="247" y="49"/>
                  </a:lnTo>
                  <a:lnTo>
                    <a:pt x="255" y="53"/>
                  </a:lnTo>
                  <a:lnTo>
                    <a:pt x="262" y="57"/>
                  </a:lnTo>
                  <a:lnTo>
                    <a:pt x="270" y="61"/>
                  </a:lnTo>
                  <a:lnTo>
                    <a:pt x="277" y="66"/>
                  </a:lnTo>
                  <a:lnTo>
                    <a:pt x="284" y="71"/>
                  </a:lnTo>
                  <a:lnTo>
                    <a:pt x="301" y="85"/>
                  </a:lnTo>
                  <a:lnTo>
                    <a:pt x="309" y="92"/>
                  </a:lnTo>
                  <a:lnTo>
                    <a:pt x="317" y="99"/>
                  </a:lnTo>
                  <a:lnTo>
                    <a:pt x="324" y="107"/>
                  </a:lnTo>
                  <a:lnTo>
                    <a:pt x="332" y="114"/>
                  </a:lnTo>
                  <a:lnTo>
                    <a:pt x="339" y="121"/>
                  </a:lnTo>
                  <a:lnTo>
                    <a:pt x="347" y="129"/>
                  </a:lnTo>
                  <a:lnTo>
                    <a:pt x="354" y="136"/>
                  </a:lnTo>
                  <a:lnTo>
                    <a:pt x="361" y="143"/>
                  </a:lnTo>
                  <a:lnTo>
                    <a:pt x="368" y="151"/>
                  </a:lnTo>
                  <a:lnTo>
                    <a:pt x="375" y="157"/>
                  </a:lnTo>
                  <a:lnTo>
                    <a:pt x="382" y="165"/>
                  </a:lnTo>
                  <a:lnTo>
                    <a:pt x="389" y="171"/>
                  </a:lnTo>
                  <a:lnTo>
                    <a:pt x="396" y="178"/>
                  </a:lnTo>
                  <a:lnTo>
                    <a:pt x="404" y="185"/>
                  </a:lnTo>
                  <a:lnTo>
                    <a:pt x="411" y="191"/>
                  </a:lnTo>
                  <a:lnTo>
                    <a:pt x="418" y="198"/>
                  </a:lnTo>
                  <a:lnTo>
                    <a:pt x="426" y="204"/>
                  </a:lnTo>
                  <a:lnTo>
                    <a:pt x="433" y="210"/>
                  </a:lnTo>
                  <a:lnTo>
                    <a:pt x="441" y="215"/>
                  </a:lnTo>
                  <a:lnTo>
                    <a:pt x="449" y="221"/>
                  </a:lnTo>
                  <a:lnTo>
                    <a:pt x="457" y="226"/>
                  </a:lnTo>
                  <a:lnTo>
                    <a:pt x="466" y="231"/>
                  </a:lnTo>
                  <a:lnTo>
                    <a:pt x="475" y="236"/>
                  </a:lnTo>
                  <a:lnTo>
                    <a:pt x="483" y="240"/>
                  </a:lnTo>
                  <a:lnTo>
                    <a:pt x="493" y="244"/>
                  </a:lnTo>
                  <a:lnTo>
                    <a:pt x="502" y="248"/>
                  </a:lnTo>
                  <a:lnTo>
                    <a:pt x="512" y="251"/>
                  </a:lnTo>
                  <a:lnTo>
                    <a:pt x="522" y="255"/>
                  </a:lnTo>
                  <a:lnTo>
                    <a:pt x="533" y="257"/>
                  </a:lnTo>
                  <a:lnTo>
                    <a:pt x="544" y="260"/>
                  </a:lnTo>
                  <a:lnTo>
                    <a:pt x="553" y="261"/>
                  </a:lnTo>
                  <a:lnTo>
                    <a:pt x="558" y="263"/>
                  </a:lnTo>
                  <a:lnTo>
                    <a:pt x="562" y="264"/>
                  </a:lnTo>
                  <a:lnTo>
                    <a:pt x="567" y="265"/>
                  </a:lnTo>
                  <a:lnTo>
                    <a:pt x="572" y="266"/>
                  </a:lnTo>
                  <a:lnTo>
                    <a:pt x="577" y="268"/>
                  </a:lnTo>
                  <a:lnTo>
                    <a:pt x="581" y="269"/>
                  </a:lnTo>
                  <a:lnTo>
                    <a:pt x="586" y="270"/>
                  </a:lnTo>
                  <a:lnTo>
                    <a:pt x="591" y="271"/>
                  </a:lnTo>
                  <a:lnTo>
                    <a:pt x="595" y="272"/>
                  </a:lnTo>
                  <a:lnTo>
                    <a:pt x="600" y="273"/>
                  </a:lnTo>
                  <a:lnTo>
                    <a:pt x="605" y="273"/>
                  </a:lnTo>
                  <a:lnTo>
                    <a:pt x="609" y="274"/>
                  </a:lnTo>
                  <a:lnTo>
                    <a:pt x="613" y="275"/>
                  </a:lnTo>
                  <a:lnTo>
                    <a:pt x="618" y="275"/>
                  </a:lnTo>
                  <a:lnTo>
                    <a:pt x="622" y="274"/>
                  </a:lnTo>
                  <a:lnTo>
                    <a:pt x="626" y="274"/>
                  </a:lnTo>
                  <a:lnTo>
                    <a:pt x="630" y="273"/>
                  </a:lnTo>
                  <a:lnTo>
                    <a:pt x="634" y="272"/>
                  </a:lnTo>
                  <a:lnTo>
                    <a:pt x="637" y="271"/>
                  </a:lnTo>
                  <a:lnTo>
                    <a:pt x="641" y="269"/>
                  </a:lnTo>
                  <a:lnTo>
                    <a:pt x="644" y="267"/>
                  </a:lnTo>
                  <a:lnTo>
                    <a:pt x="647" y="264"/>
                  </a:lnTo>
                  <a:lnTo>
                    <a:pt x="650" y="261"/>
                  </a:lnTo>
                  <a:lnTo>
                    <a:pt x="652" y="257"/>
                  </a:lnTo>
                  <a:lnTo>
                    <a:pt x="655" y="253"/>
                  </a:lnTo>
                  <a:lnTo>
                    <a:pt x="657" y="248"/>
                  </a:lnTo>
                  <a:lnTo>
                    <a:pt x="659" y="243"/>
                  </a:lnTo>
                  <a:lnTo>
                    <a:pt x="660" y="237"/>
                  </a:lnTo>
                  <a:lnTo>
                    <a:pt x="661" y="231"/>
                  </a:lnTo>
                  <a:lnTo>
                    <a:pt x="663" y="22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2" name="Freeform 64"/>
            <p:cNvSpPr>
              <a:spLocks/>
            </p:cNvSpPr>
            <p:nvPr/>
          </p:nvSpPr>
          <p:spPr bwMode="auto">
            <a:xfrm>
              <a:off x="4118" y="3029"/>
              <a:ext cx="226" cy="86"/>
            </a:xfrm>
            <a:custGeom>
              <a:avLst/>
              <a:gdLst/>
              <a:ahLst/>
              <a:cxnLst>
                <a:cxn ang="0">
                  <a:pos x="0" y="83"/>
                </a:cxn>
                <a:cxn ang="0">
                  <a:pos x="15" y="83"/>
                </a:cxn>
                <a:cxn ang="0">
                  <a:pos x="24" y="84"/>
                </a:cxn>
                <a:cxn ang="0">
                  <a:pos x="32" y="84"/>
                </a:cxn>
                <a:cxn ang="0">
                  <a:pos x="40" y="85"/>
                </a:cxn>
                <a:cxn ang="0">
                  <a:pos x="48" y="85"/>
                </a:cxn>
                <a:cxn ang="0">
                  <a:pos x="56" y="85"/>
                </a:cxn>
                <a:cxn ang="0">
                  <a:pos x="65" y="85"/>
                </a:cxn>
                <a:cxn ang="0">
                  <a:pos x="73" y="85"/>
                </a:cxn>
                <a:cxn ang="0">
                  <a:pos x="81" y="85"/>
                </a:cxn>
                <a:cxn ang="0">
                  <a:pos x="90" y="85"/>
                </a:cxn>
                <a:cxn ang="0">
                  <a:pos x="98" y="84"/>
                </a:cxn>
                <a:cxn ang="0">
                  <a:pos x="106" y="83"/>
                </a:cxn>
                <a:cxn ang="0">
                  <a:pos x="114" y="82"/>
                </a:cxn>
                <a:cxn ang="0">
                  <a:pos x="122" y="81"/>
                </a:cxn>
                <a:cxn ang="0">
                  <a:pos x="130" y="79"/>
                </a:cxn>
                <a:cxn ang="0">
                  <a:pos x="137" y="77"/>
                </a:cxn>
                <a:cxn ang="0">
                  <a:pos x="145" y="75"/>
                </a:cxn>
                <a:cxn ang="0">
                  <a:pos x="152" y="73"/>
                </a:cxn>
                <a:cxn ang="0">
                  <a:pos x="159" y="70"/>
                </a:cxn>
                <a:cxn ang="0">
                  <a:pos x="166" y="67"/>
                </a:cxn>
                <a:cxn ang="0">
                  <a:pos x="173" y="63"/>
                </a:cxn>
                <a:cxn ang="0">
                  <a:pos x="179" y="59"/>
                </a:cxn>
                <a:cxn ang="0">
                  <a:pos x="186" y="55"/>
                </a:cxn>
                <a:cxn ang="0">
                  <a:pos x="192" y="49"/>
                </a:cxn>
                <a:cxn ang="0">
                  <a:pos x="197" y="44"/>
                </a:cxn>
                <a:cxn ang="0">
                  <a:pos x="202" y="38"/>
                </a:cxn>
                <a:cxn ang="0">
                  <a:pos x="208" y="31"/>
                </a:cxn>
                <a:cxn ang="0">
                  <a:pos x="212" y="24"/>
                </a:cxn>
                <a:cxn ang="0">
                  <a:pos x="217" y="17"/>
                </a:cxn>
                <a:cxn ang="0">
                  <a:pos x="221" y="9"/>
                </a:cxn>
                <a:cxn ang="0">
                  <a:pos x="225" y="0"/>
                </a:cxn>
              </a:cxnLst>
              <a:rect l="0" t="0" r="r" b="b"/>
              <a:pathLst>
                <a:path w="226" h="86">
                  <a:moveTo>
                    <a:pt x="0" y="83"/>
                  </a:moveTo>
                  <a:lnTo>
                    <a:pt x="15" y="83"/>
                  </a:lnTo>
                  <a:lnTo>
                    <a:pt x="24" y="84"/>
                  </a:lnTo>
                  <a:lnTo>
                    <a:pt x="32" y="84"/>
                  </a:lnTo>
                  <a:lnTo>
                    <a:pt x="40" y="85"/>
                  </a:lnTo>
                  <a:lnTo>
                    <a:pt x="48" y="85"/>
                  </a:lnTo>
                  <a:lnTo>
                    <a:pt x="56" y="85"/>
                  </a:lnTo>
                  <a:lnTo>
                    <a:pt x="65" y="85"/>
                  </a:lnTo>
                  <a:lnTo>
                    <a:pt x="73" y="85"/>
                  </a:lnTo>
                  <a:lnTo>
                    <a:pt x="81" y="85"/>
                  </a:lnTo>
                  <a:lnTo>
                    <a:pt x="90" y="85"/>
                  </a:lnTo>
                  <a:lnTo>
                    <a:pt x="98" y="84"/>
                  </a:lnTo>
                  <a:lnTo>
                    <a:pt x="106" y="83"/>
                  </a:lnTo>
                  <a:lnTo>
                    <a:pt x="114" y="82"/>
                  </a:lnTo>
                  <a:lnTo>
                    <a:pt x="122" y="81"/>
                  </a:lnTo>
                  <a:lnTo>
                    <a:pt x="130" y="79"/>
                  </a:lnTo>
                  <a:lnTo>
                    <a:pt x="137" y="77"/>
                  </a:lnTo>
                  <a:lnTo>
                    <a:pt x="145" y="75"/>
                  </a:lnTo>
                  <a:lnTo>
                    <a:pt x="152" y="73"/>
                  </a:lnTo>
                  <a:lnTo>
                    <a:pt x="159" y="70"/>
                  </a:lnTo>
                  <a:lnTo>
                    <a:pt x="166" y="67"/>
                  </a:lnTo>
                  <a:lnTo>
                    <a:pt x="173" y="63"/>
                  </a:lnTo>
                  <a:lnTo>
                    <a:pt x="179" y="59"/>
                  </a:lnTo>
                  <a:lnTo>
                    <a:pt x="186" y="55"/>
                  </a:lnTo>
                  <a:lnTo>
                    <a:pt x="192" y="49"/>
                  </a:lnTo>
                  <a:lnTo>
                    <a:pt x="197" y="44"/>
                  </a:lnTo>
                  <a:lnTo>
                    <a:pt x="202" y="38"/>
                  </a:lnTo>
                  <a:lnTo>
                    <a:pt x="208" y="31"/>
                  </a:lnTo>
                  <a:lnTo>
                    <a:pt x="212" y="24"/>
                  </a:lnTo>
                  <a:lnTo>
                    <a:pt x="217" y="17"/>
                  </a:lnTo>
                  <a:lnTo>
                    <a:pt x="221" y="9"/>
                  </a:lnTo>
                  <a:lnTo>
                    <a:pt x="225"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3" name="Freeform 65"/>
            <p:cNvSpPr>
              <a:spLocks/>
            </p:cNvSpPr>
            <p:nvPr/>
          </p:nvSpPr>
          <p:spPr bwMode="auto">
            <a:xfrm>
              <a:off x="4343" y="2958"/>
              <a:ext cx="95" cy="74"/>
            </a:xfrm>
            <a:custGeom>
              <a:avLst/>
              <a:gdLst/>
              <a:ahLst/>
              <a:cxnLst>
                <a:cxn ang="0">
                  <a:pos x="83" y="0"/>
                </a:cxn>
                <a:cxn ang="0">
                  <a:pos x="89" y="12"/>
                </a:cxn>
                <a:cxn ang="0">
                  <a:pos x="91" y="17"/>
                </a:cxn>
                <a:cxn ang="0">
                  <a:pos x="93" y="22"/>
                </a:cxn>
                <a:cxn ang="0">
                  <a:pos x="94" y="27"/>
                </a:cxn>
                <a:cxn ang="0">
                  <a:pos x="94" y="32"/>
                </a:cxn>
                <a:cxn ang="0">
                  <a:pos x="94" y="36"/>
                </a:cxn>
                <a:cxn ang="0">
                  <a:pos x="93" y="40"/>
                </a:cxn>
                <a:cxn ang="0">
                  <a:pos x="93" y="44"/>
                </a:cxn>
                <a:cxn ang="0">
                  <a:pos x="91" y="47"/>
                </a:cxn>
                <a:cxn ang="0">
                  <a:pos x="89" y="50"/>
                </a:cxn>
                <a:cxn ang="0">
                  <a:pos x="87" y="54"/>
                </a:cxn>
                <a:cxn ang="0">
                  <a:pos x="84" y="56"/>
                </a:cxn>
                <a:cxn ang="0">
                  <a:pos x="81" y="59"/>
                </a:cxn>
                <a:cxn ang="0">
                  <a:pos x="77" y="61"/>
                </a:cxn>
                <a:cxn ang="0">
                  <a:pos x="74" y="64"/>
                </a:cxn>
                <a:cxn ang="0">
                  <a:pos x="70" y="65"/>
                </a:cxn>
                <a:cxn ang="0">
                  <a:pos x="66" y="67"/>
                </a:cxn>
                <a:cxn ang="0">
                  <a:pos x="61" y="68"/>
                </a:cxn>
                <a:cxn ang="0">
                  <a:pos x="57" y="70"/>
                </a:cxn>
                <a:cxn ang="0">
                  <a:pos x="52" y="71"/>
                </a:cxn>
                <a:cxn ang="0">
                  <a:pos x="47" y="72"/>
                </a:cxn>
                <a:cxn ang="0">
                  <a:pos x="43" y="72"/>
                </a:cxn>
                <a:cxn ang="0">
                  <a:pos x="38" y="73"/>
                </a:cxn>
                <a:cxn ang="0">
                  <a:pos x="33" y="73"/>
                </a:cxn>
                <a:cxn ang="0">
                  <a:pos x="28" y="73"/>
                </a:cxn>
                <a:cxn ang="0">
                  <a:pos x="23" y="73"/>
                </a:cxn>
                <a:cxn ang="0">
                  <a:pos x="18" y="73"/>
                </a:cxn>
                <a:cxn ang="0">
                  <a:pos x="13" y="73"/>
                </a:cxn>
                <a:cxn ang="0">
                  <a:pos x="9" y="72"/>
                </a:cxn>
                <a:cxn ang="0">
                  <a:pos x="4" y="72"/>
                </a:cxn>
                <a:cxn ang="0">
                  <a:pos x="0" y="71"/>
                </a:cxn>
              </a:cxnLst>
              <a:rect l="0" t="0" r="r" b="b"/>
              <a:pathLst>
                <a:path w="95" h="74">
                  <a:moveTo>
                    <a:pt x="83" y="0"/>
                  </a:moveTo>
                  <a:lnTo>
                    <a:pt x="89" y="12"/>
                  </a:lnTo>
                  <a:lnTo>
                    <a:pt x="91" y="17"/>
                  </a:lnTo>
                  <a:lnTo>
                    <a:pt x="93" y="22"/>
                  </a:lnTo>
                  <a:lnTo>
                    <a:pt x="94" y="27"/>
                  </a:lnTo>
                  <a:lnTo>
                    <a:pt x="94" y="32"/>
                  </a:lnTo>
                  <a:lnTo>
                    <a:pt x="94" y="36"/>
                  </a:lnTo>
                  <a:lnTo>
                    <a:pt x="93" y="40"/>
                  </a:lnTo>
                  <a:lnTo>
                    <a:pt x="93" y="44"/>
                  </a:lnTo>
                  <a:lnTo>
                    <a:pt x="91" y="47"/>
                  </a:lnTo>
                  <a:lnTo>
                    <a:pt x="89" y="50"/>
                  </a:lnTo>
                  <a:lnTo>
                    <a:pt x="87" y="54"/>
                  </a:lnTo>
                  <a:lnTo>
                    <a:pt x="84" y="56"/>
                  </a:lnTo>
                  <a:lnTo>
                    <a:pt x="81" y="59"/>
                  </a:lnTo>
                  <a:lnTo>
                    <a:pt x="77" y="61"/>
                  </a:lnTo>
                  <a:lnTo>
                    <a:pt x="74" y="64"/>
                  </a:lnTo>
                  <a:lnTo>
                    <a:pt x="70" y="65"/>
                  </a:lnTo>
                  <a:lnTo>
                    <a:pt x="66" y="67"/>
                  </a:lnTo>
                  <a:lnTo>
                    <a:pt x="61" y="68"/>
                  </a:lnTo>
                  <a:lnTo>
                    <a:pt x="57" y="70"/>
                  </a:lnTo>
                  <a:lnTo>
                    <a:pt x="52" y="71"/>
                  </a:lnTo>
                  <a:lnTo>
                    <a:pt x="47" y="72"/>
                  </a:lnTo>
                  <a:lnTo>
                    <a:pt x="43" y="72"/>
                  </a:lnTo>
                  <a:lnTo>
                    <a:pt x="38" y="73"/>
                  </a:lnTo>
                  <a:lnTo>
                    <a:pt x="33" y="73"/>
                  </a:lnTo>
                  <a:lnTo>
                    <a:pt x="28" y="73"/>
                  </a:lnTo>
                  <a:lnTo>
                    <a:pt x="23" y="73"/>
                  </a:lnTo>
                  <a:lnTo>
                    <a:pt x="18" y="73"/>
                  </a:lnTo>
                  <a:lnTo>
                    <a:pt x="13" y="73"/>
                  </a:lnTo>
                  <a:lnTo>
                    <a:pt x="9" y="72"/>
                  </a:lnTo>
                  <a:lnTo>
                    <a:pt x="4" y="72"/>
                  </a:lnTo>
                  <a:lnTo>
                    <a:pt x="0" y="7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4" name="Freeform 66"/>
            <p:cNvSpPr>
              <a:spLocks/>
            </p:cNvSpPr>
            <p:nvPr/>
          </p:nvSpPr>
          <p:spPr bwMode="auto">
            <a:xfrm>
              <a:off x="4556" y="2758"/>
              <a:ext cx="39" cy="95"/>
            </a:xfrm>
            <a:custGeom>
              <a:avLst/>
              <a:gdLst/>
              <a:ahLst/>
              <a:cxnLst>
                <a:cxn ang="0">
                  <a:pos x="35" y="0"/>
                </a:cxn>
                <a:cxn ang="0">
                  <a:pos x="36" y="6"/>
                </a:cxn>
                <a:cxn ang="0">
                  <a:pos x="37" y="10"/>
                </a:cxn>
                <a:cxn ang="0">
                  <a:pos x="38" y="14"/>
                </a:cxn>
                <a:cxn ang="0">
                  <a:pos x="38" y="17"/>
                </a:cxn>
                <a:cxn ang="0">
                  <a:pos x="38" y="20"/>
                </a:cxn>
                <a:cxn ang="0">
                  <a:pos x="38" y="24"/>
                </a:cxn>
                <a:cxn ang="0">
                  <a:pos x="38" y="27"/>
                </a:cxn>
                <a:cxn ang="0">
                  <a:pos x="38" y="30"/>
                </a:cxn>
                <a:cxn ang="0">
                  <a:pos x="38" y="34"/>
                </a:cxn>
                <a:cxn ang="0">
                  <a:pos x="37" y="37"/>
                </a:cxn>
                <a:cxn ang="0">
                  <a:pos x="36" y="40"/>
                </a:cxn>
                <a:cxn ang="0">
                  <a:pos x="36" y="43"/>
                </a:cxn>
                <a:cxn ang="0">
                  <a:pos x="35" y="46"/>
                </a:cxn>
                <a:cxn ang="0">
                  <a:pos x="34" y="49"/>
                </a:cxn>
                <a:cxn ang="0">
                  <a:pos x="33" y="52"/>
                </a:cxn>
                <a:cxn ang="0">
                  <a:pos x="32" y="55"/>
                </a:cxn>
                <a:cxn ang="0">
                  <a:pos x="31" y="58"/>
                </a:cxn>
                <a:cxn ang="0">
                  <a:pos x="29" y="61"/>
                </a:cxn>
                <a:cxn ang="0">
                  <a:pos x="28" y="64"/>
                </a:cxn>
                <a:cxn ang="0">
                  <a:pos x="26" y="66"/>
                </a:cxn>
                <a:cxn ang="0">
                  <a:pos x="24" y="69"/>
                </a:cxn>
                <a:cxn ang="0">
                  <a:pos x="22" y="72"/>
                </a:cxn>
                <a:cxn ang="0">
                  <a:pos x="20" y="74"/>
                </a:cxn>
                <a:cxn ang="0">
                  <a:pos x="18" y="77"/>
                </a:cxn>
                <a:cxn ang="0">
                  <a:pos x="16" y="80"/>
                </a:cxn>
                <a:cxn ang="0">
                  <a:pos x="13" y="82"/>
                </a:cxn>
                <a:cxn ang="0">
                  <a:pos x="11" y="84"/>
                </a:cxn>
                <a:cxn ang="0">
                  <a:pos x="8" y="87"/>
                </a:cxn>
                <a:cxn ang="0">
                  <a:pos x="5" y="89"/>
                </a:cxn>
                <a:cxn ang="0">
                  <a:pos x="2" y="92"/>
                </a:cxn>
                <a:cxn ang="0">
                  <a:pos x="0" y="94"/>
                </a:cxn>
              </a:cxnLst>
              <a:rect l="0" t="0" r="r" b="b"/>
              <a:pathLst>
                <a:path w="39" h="95">
                  <a:moveTo>
                    <a:pt x="35" y="0"/>
                  </a:moveTo>
                  <a:lnTo>
                    <a:pt x="36" y="6"/>
                  </a:lnTo>
                  <a:lnTo>
                    <a:pt x="37" y="10"/>
                  </a:lnTo>
                  <a:lnTo>
                    <a:pt x="38" y="14"/>
                  </a:lnTo>
                  <a:lnTo>
                    <a:pt x="38" y="17"/>
                  </a:lnTo>
                  <a:lnTo>
                    <a:pt x="38" y="20"/>
                  </a:lnTo>
                  <a:lnTo>
                    <a:pt x="38" y="24"/>
                  </a:lnTo>
                  <a:lnTo>
                    <a:pt x="38" y="27"/>
                  </a:lnTo>
                  <a:lnTo>
                    <a:pt x="38" y="30"/>
                  </a:lnTo>
                  <a:lnTo>
                    <a:pt x="38" y="34"/>
                  </a:lnTo>
                  <a:lnTo>
                    <a:pt x="37" y="37"/>
                  </a:lnTo>
                  <a:lnTo>
                    <a:pt x="36" y="40"/>
                  </a:lnTo>
                  <a:lnTo>
                    <a:pt x="36" y="43"/>
                  </a:lnTo>
                  <a:lnTo>
                    <a:pt x="35" y="46"/>
                  </a:lnTo>
                  <a:lnTo>
                    <a:pt x="34" y="49"/>
                  </a:lnTo>
                  <a:lnTo>
                    <a:pt x="33" y="52"/>
                  </a:lnTo>
                  <a:lnTo>
                    <a:pt x="32" y="55"/>
                  </a:lnTo>
                  <a:lnTo>
                    <a:pt x="31" y="58"/>
                  </a:lnTo>
                  <a:lnTo>
                    <a:pt x="29" y="61"/>
                  </a:lnTo>
                  <a:lnTo>
                    <a:pt x="28" y="64"/>
                  </a:lnTo>
                  <a:lnTo>
                    <a:pt x="26" y="66"/>
                  </a:lnTo>
                  <a:lnTo>
                    <a:pt x="24" y="69"/>
                  </a:lnTo>
                  <a:lnTo>
                    <a:pt x="22" y="72"/>
                  </a:lnTo>
                  <a:lnTo>
                    <a:pt x="20" y="74"/>
                  </a:lnTo>
                  <a:lnTo>
                    <a:pt x="18" y="77"/>
                  </a:lnTo>
                  <a:lnTo>
                    <a:pt x="16" y="80"/>
                  </a:lnTo>
                  <a:lnTo>
                    <a:pt x="13" y="82"/>
                  </a:lnTo>
                  <a:lnTo>
                    <a:pt x="11" y="84"/>
                  </a:lnTo>
                  <a:lnTo>
                    <a:pt x="8" y="87"/>
                  </a:lnTo>
                  <a:lnTo>
                    <a:pt x="5" y="89"/>
                  </a:lnTo>
                  <a:lnTo>
                    <a:pt x="2" y="92"/>
                  </a:lnTo>
                  <a:lnTo>
                    <a:pt x="0" y="9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5" name="Freeform 67"/>
            <p:cNvSpPr>
              <a:spLocks/>
            </p:cNvSpPr>
            <p:nvPr/>
          </p:nvSpPr>
          <p:spPr bwMode="auto">
            <a:xfrm>
              <a:off x="4567" y="2640"/>
              <a:ext cx="85" cy="108"/>
            </a:xfrm>
            <a:custGeom>
              <a:avLst/>
              <a:gdLst/>
              <a:ahLst/>
              <a:cxnLst>
                <a:cxn ang="0">
                  <a:pos x="21" y="0"/>
                </a:cxn>
                <a:cxn ang="0">
                  <a:pos x="37" y="8"/>
                </a:cxn>
                <a:cxn ang="0">
                  <a:pos x="44" y="12"/>
                </a:cxn>
                <a:cxn ang="0">
                  <a:pos x="50" y="16"/>
                </a:cxn>
                <a:cxn ang="0">
                  <a:pos x="56" y="20"/>
                </a:cxn>
                <a:cxn ang="0">
                  <a:pos x="61" y="24"/>
                </a:cxn>
                <a:cxn ang="0">
                  <a:pos x="66" y="28"/>
                </a:cxn>
                <a:cxn ang="0">
                  <a:pos x="70" y="32"/>
                </a:cxn>
                <a:cxn ang="0">
                  <a:pos x="74" y="36"/>
                </a:cxn>
                <a:cxn ang="0">
                  <a:pos x="77" y="40"/>
                </a:cxn>
                <a:cxn ang="0">
                  <a:pos x="79" y="43"/>
                </a:cxn>
                <a:cxn ang="0">
                  <a:pos x="81" y="47"/>
                </a:cxn>
                <a:cxn ang="0">
                  <a:pos x="83" y="50"/>
                </a:cxn>
                <a:cxn ang="0">
                  <a:pos x="83" y="54"/>
                </a:cxn>
                <a:cxn ang="0">
                  <a:pos x="84" y="57"/>
                </a:cxn>
                <a:cxn ang="0">
                  <a:pos x="83" y="61"/>
                </a:cxn>
                <a:cxn ang="0">
                  <a:pos x="83" y="64"/>
                </a:cxn>
                <a:cxn ang="0">
                  <a:pos x="81" y="67"/>
                </a:cxn>
                <a:cxn ang="0">
                  <a:pos x="79" y="70"/>
                </a:cxn>
                <a:cxn ang="0">
                  <a:pos x="76" y="74"/>
                </a:cxn>
                <a:cxn ang="0">
                  <a:pos x="73" y="77"/>
                </a:cxn>
                <a:cxn ang="0">
                  <a:pos x="69" y="80"/>
                </a:cxn>
                <a:cxn ang="0">
                  <a:pos x="65" y="83"/>
                </a:cxn>
                <a:cxn ang="0">
                  <a:pos x="60" y="86"/>
                </a:cxn>
                <a:cxn ang="0">
                  <a:pos x="55" y="88"/>
                </a:cxn>
                <a:cxn ang="0">
                  <a:pos x="49" y="91"/>
                </a:cxn>
                <a:cxn ang="0">
                  <a:pos x="42" y="94"/>
                </a:cxn>
                <a:cxn ang="0">
                  <a:pos x="35" y="97"/>
                </a:cxn>
                <a:cxn ang="0">
                  <a:pos x="27" y="99"/>
                </a:cxn>
                <a:cxn ang="0">
                  <a:pos x="19" y="102"/>
                </a:cxn>
                <a:cxn ang="0">
                  <a:pos x="9" y="104"/>
                </a:cxn>
                <a:cxn ang="0">
                  <a:pos x="0" y="107"/>
                </a:cxn>
              </a:cxnLst>
              <a:rect l="0" t="0" r="r" b="b"/>
              <a:pathLst>
                <a:path w="85" h="108">
                  <a:moveTo>
                    <a:pt x="21" y="0"/>
                  </a:moveTo>
                  <a:lnTo>
                    <a:pt x="37" y="8"/>
                  </a:lnTo>
                  <a:lnTo>
                    <a:pt x="44" y="12"/>
                  </a:lnTo>
                  <a:lnTo>
                    <a:pt x="50" y="16"/>
                  </a:lnTo>
                  <a:lnTo>
                    <a:pt x="56" y="20"/>
                  </a:lnTo>
                  <a:lnTo>
                    <a:pt x="61" y="24"/>
                  </a:lnTo>
                  <a:lnTo>
                    <a:pt x="66" y="28"/>
                  </a:lnTo>
                  <a:lnTo>
                    <a:pt x="70" y="32"/>
                  </a:lnTo>
                  <a:lnTo>
                    <a:pt x="74" y="36"/>
                  </a:lnTo>
                  <a:lnTo>
                    <a:pt x="77" y="40"/>
                  </a:lnTo>
                  <a:lnTo>
                    <a:pt x="79" y="43"/>
                  </a:lnTo>
                  <a:lnTo>
                    <a:pt x="81" y="47"/>
                  </a:lnTo>
                  <a:lnTo>
                    <a:pt x="83" y="50"/>
                  </a:lnTo>
                  <a:lnTo>
                    <a:pt x="83" y="54"/>
                  </a:lnTo>
                  <a:lnTo>
                    <a:pt x="84" y="57"/>
                  </a:lnTo>
                  <a:lnTo>
                    <a:pt x="83" y="61"/>
                  </a:lnTo>
                  <a:lnTo>
                    <a:pt x="83" y="64"/>
                  </a:lnTo>
                  <a:lnTo>
                    <a:pt x="81" y="67"/>
                  </a:lnTo>
                  <a:lnTo>
                    <a:pt x="79" y="70"/>
                  </a:lnTo>
                  <a:lnTo>
                    <a:pt x="76" y="74"/>
                  </a:lnTo>
                  <a:lnTo>
                    <a:pt x="73" y="77"/>
                  </a:lnTo>
                  <a:lnTo>
                    <a:pt x="69" y="80"/>
                  </a:lnTo>
                  <a:lnTo>
                    <a:pt x="65" y="83"/>
                  </a:lnTo>
                  <a:lnTo>
                    <a:pt x="60" y="86"/>
                  </a:lnTo>
                  <a:lnTo>
                    <a:pt x="55" y="88"/>
                  </a:lnTo>
                  <a:lnTo>
                    <a:pt x="49" y="91"/>
                  </a:lnTo>
                  <a:lnTo>
                    <a:pt x="42" y="94"/>
                  </a:lnTo>
                  <a:lnTo>
                    <a:pt x="35" y="97"/>
                  </a:lnTo>
                  <a:lnTo>
                    <a:pt x="27" y="99"/>
                  </a:lnTo>
                  <a:lnTo>
                    <a:pt x="19" y="102"/>
                  </a:lnTo>
                  <a:lnTo>
                    <a:pt x="9" y="104"/>
                  </a:lnTo>
                  <a:lnTo>
                    <a:pt x="0" y="10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6" name="Freeform 68"/>
            <p:cNvSpPr>
              <a:spLocks/>
            </p:cNvSpPr>
            <p:nvPr/>
          </p:nvSpPr>
          <p:spPr bwMode="auto">
            <a:xfrm>
              <a:off x="4626" y="2508"/>
              <a:ext cx="57" cy="133"/>
            </a:xfrm>
            <a:custGeom>
              <a:avLst/>
              <a:gdLst/>
              <a:ahLst/>
              <a:cxnLst>
                <a:cxn ang="0">
                  <a:pos x="0" y="2"/>
                </a:cxn>
                <a:cxn ang="0">
                  <a:pos x="14" y="0"/>
                </a:cxn>
                <a:cxn ang="0">
                  <a:pos x="20" y="0"/>
                </a:cxn>
                <a:cxn ang="0">
                  <a:pos x="25" y="1"/>
                </a:cxn>
                <a:cxn ang="0">
                  <a:pos x="30" y="4"/>
                </a:cxn>
                <a:cxn ang="0">
                  <a:pos x="35" y="6"/>
                </a:cxn>
                <a:cxn ang="0">
                  <a:pos x="39" y="10"/>
                </a:cxn>
                <a:cxn ang="0">
                  <a:pos x="43" y="14"/>
                </a:cxn>
                <a:cxn ang="0">
                  <a:pos x="46" y="19"/>
                </a:cxn>
                <a:cxn ang="0">
                  <a:pos x="48" y="24"/>
                </a:cxn>
                <a:cxn ang="0">
                  <a:pos x="51" y="30"/>
                </a:cxn>
                <a:cxn ang="0">
                  <a:pos x="52" y="36"/>
                </a:cxn>
                <a:cxn ang="0">
                  <a:pos x="54" y="42"/>
                </a:cxn>
                <a:cxn ang="0">
                  <a:pos x="55" y="48"/>
                </a:cxn>
                <a:cxn ang="0">
                  <a:pos x="55" y="55"/>
                </a:cxn>
                <a:cxn ang="0">
                  <a:pos x="56" y="62"/>
                </a:cxn>
                <a:cxn ang="0">
                  <a:pos x="55" y="69"/>
                </a:cxn>
                <a:cxn ang="0">
                  <a:pos x="54" y="76"/>
                </a:cxn>
                <a:cxn ang="0">
                  <a:pos x="53" y="82"/>
                </a:cxn>
                <a:cxn ang="0">
                  <a:pos x="51" y="89"/>
                </a:cxn>
                <a:cxn ang="0">
                  <a:pos x="49" y="95"/>
                </a:cxn>
                <a:cxn ang="0">
                  <a:pos x="47" y="101"/>
                </a:cxn>
                <a:cxn ang="0">
                  <a:pos x="44" y="107"/>
                </a:cxn>
                <a:cxn ang="0">
                  <a:pos x="40" y="112"/>
                </a:cxn>
                <a:cxn ang="0">
                  <a:pos x="37" y="117"/>
                </a:cxn>
                <a:cxn ang="0">
                  <a:pos x="33" y="121"/>
                </a:cxn>
                <a:cxn ang="0">
                  <a:pos x="28" y="125"/>
                </a:cxn>
                <a:cxn ang="0">
                  <a:pos x="24" y="128"/>
                </a:cxn>
                <a:cxn ang="0">
                  <a:pos x="18" y="130"/>
                </a:cxn>
                <a:cxn ang="0">
                  <a:pos x="12" y="131"/>
                </a:cxn>
                <a:cxn ang="0">
                  <a:pos x="6" y="132"/>
                </a:cxn>
                <a:cxn ang="0">
                  <a:pos x="0" y="132"/>
                </a:cxn>
              </a:cxnLst>
              <a:rect l="0" t="0" r="r" b="b"/>
              <a:pathLst>
                <a:path w="57" h="133">
                  <a:moveTo>
                    <a:pt x="0" y="2"/>
                  </a:moveTo>
                  <a:lnTo>
                    <a:pt x="14" y="0"/>
                  </a:lnTo>
                  <a:lnTo>
                    <a:pt x="20" y="0"/>
                  </a:lnTo>
                  <a:lnTo>
                    <a:pt x="25" y="1"/>
                  </a:lnTo>
                  <a:lnTo>
                    <a:pt x="30" y="4"/>
                  </a:lnTo>
                  <a:lnTo>
                    <a:pt x="35" y="6"/>
                  </a:lnTo>
                  <a:lnTo>
                    <a:pt x="39" y="10"/>
                  </a:lnTo>
                  <a:lnTo>
                    <a:pt x="43" y="14"/>
                  </a:lnTo>
                  <a:lnTo>
                    <a:pt x="46" y="19"/>
                  </a:lnTo>
                  <a:lnTo>
                    <a:pt x="48" y="24"/>
                  </a:lnTo>
                  <a:lnTo>
                    <a:pt x="51" y="30"/>
                  </a:lnTo>
                  <a:lnTo>
                    <a:pt x="52" y="36"/>
                  </a:lnTo>
                  <a:lnTo>
                    <a:pt x="54" y="42"/>
                  </a:lnTo>
                  <a:lnTo>
                    <a:pt x="55" y="48"/>
                  </a:lnTo>
                  <a:lnTo>
                    <a:pt x="55" y="55"/>
                  </a:lnTo>
                  <a:lnTo>
                    <a:pt x="56" y="62"/>
                  </a:lnTo>
                  <a:lnTo>
                    <a:pt x="55" y="69"/>
                  </a:lnTo>
                  <a:lnTo>
                    <a:pt x="54" y="76"/>
                  </a:lnTo>
                  <a:lnTo>
                    <a:pt x="53" y="82"/>
                  </a:lnTo>
                  <a:lnTo>
                    <a:pt x="51" y="89"/>
                  </a:lnTo>
                  <a:lnTo>
                    <a:pt x="49" y="95"/>
                  </a:lnTo>
                  <a:lnTo>
                    <a:pt x="47" y="101"/>
                  </a:lnTo>
                  <a:lnTo>
                    <a:pt x="44" y="107"/>
                  </a:lnTo>
                  <a:lnTo>
                    <a:pt x="40" y="112"/>
                  </a:lnTo>
                  <a:lnTo>
                    <a:pt x="37" y="117"/>
                  </a:lnTo>
                  <a:lnTo>
                    <a:pt x="33" y="121"/>
                  </a:lnTo>
                  <a:lnTo>
                    <a:pt x="28" y="125"/>
                  </a:lnTo>
                  <a:lnTo>
                    <a:pt x="24" y="128"/>
                  </a:lnTo>
                  <a:lnTo>
                    <a:pt x="18" y="130"/>
                  </a:lnTo>
                  <a:lnTo>
                    <a:pt x="12" y="131"/>
                  </a:lnTo>
                  <a:lnTo>
                    <a:pt x="6" y="132"/>
                  </a:lnTo>
                  <a:lnTo>
                    <a:pt x="0" y="13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7" name="Freeform 69"/>
            <p:cNvSpPr>
              <a:spLocks/>
            </p:cNvSpPr>
            <p:nvPr/>
          </p:nvSpPr>
          <p:spPr bwMode="auto">
            <a:xfrm>
              <a:off x="4544" y="2411"/>
              <a:ext cx="83" cy="53"/>
            </a:xfrm>
            <a:custGeom>
              <a:avLst/>
              <a:gdLst/>
              <a:ahLst/>
              <a:cxnLst>
                <a:cxn ang="0">
                  <a:pos x="0" y="5"/>
                </a:cxn>
                <a:cxn ang="0">
                  <a:pos x="7" y="2"/>
                </a:cxn>
                <a:cxn ang="0">
                  <a:pos x="11" y="1"/>
                </a:cxn>
                <a:cxn ang="0">
                  <a:pos x="14" y="1"/>
                </a:cxn>
                <a:cxn ang="0">
                  <a:pos x="18" y="1"/>
                </a:cxn>
                <a:cxn ang="0">
                  <a:pos x="22" y="0"/>
                </a:cxn>
                <a:cxn ang="0">
                  <a:pos x="25" y="0"/>
                </a:cxn>
                <a:cxn ang="0">
                  <a:pos x="28" y="0"/>
                </a:cxn>
                <a:cxn ang="0">
                  <a:pos x="32" y="1"/>
                </a:cxn>
                <a:cxn ang="0">
                  <a:pos x="34" y="1"/>
                </a:cxn>
                <a:cxn ang="0">
                  <a:pos x="38" y="1"/>
                </a:cxn>
                <a:cxn ang="0">
                  <a:pos x="40" y="2"/>
                </a:cxn>
                <a:cxn ang="0">
                  <a:pos x="44" y="3"/>
                </a:cxn>
                <a:cxn ang="0">
                  <a:pos x="46" y="4"/>
                </a:cxn>
                <a:cxn ang="0">
                  <a:pos x="49" y="5"/>
                </a:cxn>
                <a:cxn ang="0">
                  <a:pos x="52" y="7"/>
                </a:cxn>
                <a:cxn ang="0">
                  <a:pos x="54" y="8"/>
                </a:cxn>
                <a:cxn ang="0">
                  <a:pos x="56" y="10"/>
                </a:cxn>
                <a:cxn ang="0">
                  <a:pos x="59" y="12"/>
                </a:cxn>
                <a:cxn ang="0">
                  <a:pos x="61" y="14"/>
                </a:cxn>
                <a:cxn ang="0">
                  <a:pos x="64" y="16"/>
                </a:cxn>
                <a:cxn ang="0">
                  <a:pos x="66" y="19"/>
                </a:cxn>
                <a:cxn ang="0">
                  <a:pos x="68" y="21"/>
                </a:cxn>
                <a:cxn ang="0">
                  <a:pos x="70" y="24"/>
                </a:cxn>
                <a:cxn ang="0">
                  <a:pos x="72" y="27"/>
                </a:cxn>
                <a:cxn ang="0">
                  <a:pos x="73" y="30"/>
                </a:cxn>
                <a:cxn ang="0">
                  <a:pos x="75" y="33"/>
                </a:cxn>
                <a:cxn ang="0">
                  <a:pos x="76" y="37"/>
                </a:cxn>
                <a:cxn ang="0">
                  <a:pos x="78" y="40"/>
                </a:cxn>
                <a:cxn ang="0">
                  <a:pos x="80" y="44"/>
                </a:cxn>
                <a:cxn ang="0">
                  <a:pos x="81" y="47"/>
                </a:cxn>
                <a:cxn ang="0">
                  <a:pos x="82" y="52"/>
                </a:cxn>
              </a:cxnLst>
              <a:rect l="0" t="0" r="r" b="b"/>
              <a:pathLst>
                <a:path w="83" h="53">
                  <a:moveTo>
                    <a:pt x="0" y="5"/>
                  </a:moveTo>
                  <a:lnTo>
                    <a:pt x="7" y="2"/>
                  </a:lnTo>
                  <a:lnTo>
                    <a:pt x="11" y="1"/>
                  </a:lnTo>
                  <a:lnTo>
                    <a:pt x="14" y="1"/>
                  </a:lnTo>
                  <a:lnTo>
                    <a:pt x="18" y="1"/>
                  </a:lnTo>
                  <a:lnTo>
                    <a:pt x="22" y="0"/>
                  </a:lnTo>
                  <a:lnTo>
                    <a:pt x="25" y="0"/>
                  </a:lnTo>
                  <a:lnTo>
                    <a:pt x="28" y="0"/>
                  </a:lnTo>
                  <a:lnTo>
                    <a:pt x="32" y="1"/>
                  </a:lnTo>
                  <a:lnTo>
                    <a:pt x="34" y="1"/>
                  </a:lnTo>
                  <a:lnTo>
                    <a:pt x="38" y="1"/>
                  </a:lnTo>
                  <a:lnTo>
                    <a:pt x="40" y="2"/>
                  </a:lnTo>
                  <a:lnTo>
                    <a:pt x="44" y="3"/>
                  </a:lnTo>
                  <a:lnTo>
                    <a:pt x="46" y="4"/>
                  </a:lnTo>
                  <a:lnTo>
                    <a:pt x="49" y="5"/>
                  </a:lnTo>
                  <a:lnTo>
                    <a:pt x="52" y="7"/>
                  </a:lnTo>
                  <a:lnTo>
                    <a:pt x="54" y="8"/>
                  </a:lnTo>
                  <a:lnTo>
                    <a:pt x="56" y="10"/>
                  </a:lnTo>
                  <a:lnTo>
                    <a:pt x="59" y="12"/>
                  </a:lnTo>
                  <a:lnTo>
                    <a:pt x="61" y="14"/>
                  </a:lnTo>
                  <a:lnTo>
                    <a:pt x="64" y="16"/>
                  </a:lnTo>
                  <a:lnTo>
                    <a:pt x="66" y="19"/>
                  </a:lnTo>
                  <a:lnTo>
                    <a:pt x="68" y="21"/>
                  </a:lnTo>
                  <a:lnTo>
                    <a:pt x="70" y="24"/>
                  </a:lnTo>
                  <a:lnTo>
                    <a:pt x="72" y="27"/>
                  </a:lnTo>
                  <a:lnTo>
                    <a:pt x="73" y="30"/>
                  </a:lnTo>
                  <a:lnTo>
                    <a:pt x="75" y="33"/>
                  </a:lnTo>
                  <a:lnTo>
                    <a:pt x="76" y="37"/>
                  </a:lnTo>
                  <a:lnTo>
                    <a:pt x="78" y="40"/>
                  </a:lnTo>
                  <a:lnTo>
                    <a:pt x="80" y="44"/>
                  </a:lnTo>
                  <a:lnTo>
                    <a:pt x="81" y="47"/>
                  </a:lnTo>
                  <a:lnTo>
                    <a:pt x="82" y="5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8" name="Freeform 70"/>
            <p:cNvSpPr>
              <a:spLocks/>
            </p:cNvSpPr>
            <p:nvPr/>
          </p:nvSpPr>
          <p:spPr bwMode="auto">
            <a:xfrm>
              <a:off x="4568" y="2410"/>
              <a:ext cx="60" cy="54"/>
            </a:xfrm>
            <a:custGeom>
              <a:avLst/>
              <a:gdLst/>
              <a:ahLst/>
              <a:cxnLst>
                <a:cxn ang="0">
                  <a:pos x="0" y="6"/>
                </a:cxn>
                <a:cxn ang="0">
                  <a:pos x="7" y="3"/>
                </a:cxn>
                <a:cxn ang="0">
                  <a:pos x="11" y="2"/>
                </a:cxn>
                <a:cxn ang="0">
                  <a:pos x="15" y="1"/>
                </a:cxn>
                <a:cxn ang="0">
                  <a:pos x="18" y="0"/>
                </a:cxn>
                <a:cxn ang="0">
                  <a:pos x="22" y="0"/>
                </a:cxn>
                <a:cxn ang="0">
                  <a:pos x="25" y="0"/>
                </a:cxn>
                <a:cxn ang="0">
                  <a:pos x="28" y="0"/>
                </a:cxn>
                <a:cxn ang="0">
                  <a:pos x="31" y="0"/>
                </a:cxn>
                <a:cxn ang="0">
                  <a:pos x="34" y="0"/>
                </a:cxn>
                <a:cxn ang="0">
                  <a:pos x="36" y="1"/>
                </a:cxn>
                <a:cxn ang="0">
                  <a:pos x="38" y="1"/>
                </a:cxn>
                <a:cxn ang="0">
                  <a:pos x="41" y="2"/>
                </a:cxn>
                <a:cxn ang="0">
                  <a:pos x="43" y="3"/>
                </a:cxn>
                <a:cxn ang="0">
                  <a:pos x="45" y="4"/>
                </a:cxn>
                <a:cxn ang="0">
                  <a:pos x="47" y="6"/>
                </a:cxn>
                <a:cxn ang="0">
                  <a:pos x="49" y="7"/>
                </a:cxn>
                <a:cxn ang="0">
                  <a:pos x="50" y="9"/>
                </a:cxn>
                <a:cxn ang="0">
                  <a:pos x="52" y="11"/>
                </a:cxn>
                <a:cxn ang="0">
                  <a:pos x="53" y="13"/>
                </a:cxn>
                <a:cxn ang="0">
                  <a:pos x="54" y="15"/>
                </a:cxn>
                <a:cxn ang="0">
                  <a:pos x="56" y="18"/>
                </a:cxn>
                <a:cxn ang="0">
                  <a:pos x="56" y="20"/>
                </a:cxn>
                <a:cxn ang="0">
                  <a:pos x="57" y="23"/>
                </a:cxn>
                <a:cxn ang="0">
                  <a:pos x="58" y="26"/>
                </a:cxn>
                <a:cxn ang="0">
                  <a:pos x="58" y="30"/>
                </a:cxn>
                <a:cxn ang="0">
                  <a:pos x="59" y="33"/>
                </a:cxn>
                <a:cxn ang="0">
                  <a:pos x="59" y="36"/>
                </a:cxn>
                <a:cxn ang="0">
                  <a:pos x="59" y="40"/>
                </a:cxn>
                <a:cxn ang="0">
                  <a:pos x="59" y="44"/>
                </a:cxn>
                <a:cxn ang="0">
                  <a:pos x="58" y="48"/>
                </a:cxn>
                <a:cxn ang="0">
                  <a:pos x="58" y="53"/>
                </a:cxn>
              </a:cxnLst>
              <a:rect l="0" t="0" r="r" b="b"/>
              <a:pathLst>
                <a:path w="60" h="54">
                  <a:moveTo>
                    <a:pt x="0" y="6"/>
                  </a:moveTo>
                  <a:lnTo>
                    <a:pt x="7" y="3"/>
                  </a:lnTo>
                  <a:lnTo>
                    <a:pt x="11" y="2"/>
                  </a:lnTo>
                  <a:lnTo>
                    <a:pt x="15" y="1"/>
                  </a:lnTo>
                  <a:lnTo>
                    <a:pt x="18" y="0"/>
                  </a:lnTo>
                  <a:lnTo>
                    <a:pt x="22" y="0"/>
                  </a:lnTo>
                  <a:lnTo>
                    <a:pt x="25" y="0"/>
                  </a:lnTo>
                  <a:lnTo>
                    <a:pt x="28" y="0"/>
                  </a:lnTo>
                  <a:lnTo>
                    <a:pt x="31" y="0"/>
                  </a:lnTo>
                  <a:lnTo>
                    <a:pt x="34" y="0"/>
                  </a:lnTo>
                  <a:lnTo>
                    <a:pt x="36" y="1"/>
                  </a:lnTo>
                  <a:lnTo>
                    <a:pt x="38" y="1"/>
                  </a:lnTo>
                  <a:lnTo>
                    <a:pt x="41" y="2"/>
                  </a:lnTo>
                  <a:lnTo>
                    <a:pt x="43" y="3"/>
                  </a:lnTo>
                  <a:lnTo>
                    <a:pt x="45" y="4"/>
                  </a:lnTo>
                  <a:lnTo>
                    <a:pt x="47" y="6"/>
                  </a:lnTo>
                  <a:lnTo>
                    <a:pt x="49" y="7"/>
                  </a:lnTo>
                  <a:lnTo>
                    <a:pt x="50" y="9"/>
                  </a:lnTo>
                  <a:lnTo>
                    <a:pt x="52" y="11"/>
                  </a:lnTo>
                  <a:lnTo>
                    <a:pt x="53" y="13"/>
                  </a:lnTo>
                  <a:lnTo>
                    <a:pt x="54" y="15"/>
                  </a:lnTo>
                  <a:lnTo>
                    <a:pt x="56" y="18"/>
                  </a:lnTo>
                  <a:lnTo>
                    <a:pt x="56" y="20"/>
                  </a:lnTo>
                  <a:lnTo>
                    <a:pt x="57" y="23"/>
                  </a:lnTo>
                  <a:lnTo>
                    <a:pt x="58" y="26"/>
                  </a:lnTo>
                  <a:lnTo>
                    <a:pt x="58" y="30"/>
                  </a:lnTo>
                  <a:lnTo>
                    <a:pt x="59" y="33"/>
                  </a:lnTo>
                  <a:lnTo>
                    <a:pt x="59" y="36"/>
                  </a:lnTo>
                  <a:lnTo>
                    <a:pt x="59" y="40"/>
                  </a:lnTo>
                  <a:lnTo>
                    <a:pt x="59" y="44"/>
                  </a:lnTo>
                  <a:lnTo>
                    <a:pt x="58" y="48"/>
                  </a:lnTo>
                  <a:lnTo>
                    <a:pt x="58" y="53"/>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79" name="Freeform 71"/>
            <p:cNvSpPr>
              <a:spLocks/>
            </p:cNvSpPr>
            <p:nvPr/>
          </p:nvSpPr>
          <p:spPr bwMode="auto">
            <a:xfrm>
              <a:off x="4626" y="2510"/>
              <a:ext cx="49" cy="95"/>
            </a:xfrm>
            <a:custGeom>
              <a:avLst/>
              <a:gdLst/>
              <a:ahLst/>
              <a:cxnLst>
                <a:cxn ang="0">
                  <a:pos x="0" y="0"/>
                </a:cxn>
                <a:cxn ang="0">
                  <a:pos x="6" y="4"/>
                </a:cxn>
                <a:cxn ang="0">
                  <a:pos x="8" y="7"/>
                </a:cxn>
                <a:cxn ang="0">
                  <a:pos x="10" y="10"/>
                </a:cxn>
                <a:cxn ang="0">
                  <a:pos x="13" y="12"/>
                </a:cxn>
                <a:cxn ang="0">
                  <a:pos x="15" y="15"/>
                </a:cxn>
                <a:cxn ang="0">
                  <a:pos x="17" y="17"/>
                </a:cxn>
                <a:cxn ang="0">
                  <a:pos x="19" y="20"/>
                </a:cxn>
                <a:cxn ang="0">
                  <a:pos x="22" y="22"/>
                </a:cxn>
                <a:cxn ang="0">
                  <a:pos x="24" y="25"/>
                </a:cxn>
                <a:cxn ang="0">
                  <a:pos x="25" y="28"/>
                </a:cxn>
                <a:cxn ang="0">
                  <a:pos x="27" y="31"/>
                </a:cxn>
                <a:cxn ang="0">
                  <a:pos x="29" y="34"/>
                </a:cxn>
                <a:cxn ang="0">
                  <a:pos x="31" y="36"/>
                </a:cxn>
                <a:cxn ang="0">
                  <a:pos x="32" y="40"/>
                </a:cxn>
                <a:cxn ang="0">
                  <a:pos x="34" y="42"/>
                </a:cxn>
                <a:cxn ang="0">
                  <a:pos x="35" y="45"/>
                </a:cxn>
                <a:cxn ang="0">
                  <a:pos x="36" y="48"/>
                </a:cxn>
                <a:cxn ang="0">
                  <a:pos x="38" y="51"/>
                </a:cxn>
                <a:cxn ang="0">
                  <a:pos x="39" y="54"/>
                </a:cxn>
                <a:cxn ang="0">
                  <a:pos x="40" y="58"/>
                </a:cxn>
                <a:cxn ang="0">
                  <a:pos x="41" y="61"/>
                </a:cxn>
                <a:cxn ang="0">
                  <a:pos x="42" y="64"/>
                </a:cxn>
                <a:cxn ang="0">
                  <a:pos x="43" y="67"/>
                </a:cxn>
                <a:cxn ang="0">
                  <a:pos x="44" y="70"/>
                </a:cxn>
                <a:cxn ang="0">
                  <a:pos x="45" y="74"/>
                </a:cxn>
                <a:cxn ang="0">
                  <a:pos x="46" y="77"/>
                </a:cxn>
                <a:cxn ang="0">
                  <a:pos x="46" y="80"/>
                </a:cxn>
                <a:cxn ang="0">
                  <a:pos x="47" y="84"/>
                </a:cxn>
                <a:cxn ang="0">
                  <a:pos x="47" y="87"/>
                </a:cxn>
                <a:cxn ang="0">
                  <a:pos x="48" y="91"/>
                </a:cxn>
                <a:cxn ang="0">
                  <a:pos x="48" y="94"/>
                </a:cxn>
              </a:cxnLst>
              <a:rect l="0" t="0" r="r" b="b"/>
              <a:pathLst>
                <a:path w="49" h="95">
                  <a:moveTo>
                    <a:pt x="0" y="0"/>
                  </a:moveTo>
                  <a:lnTo>
                    <a:pt x="6" y="4"/>
                  </a:lnTo>
                  <a:lnTo>
                    <a:pt x="8" y="7"/>
                  </a:lnTo>
                  <a:lnTo>
                    <a:pt x="10" y="10"/>
                  </a:lnTo>
                  <a:lnTo>
                    <a:pt x="13" y="12"/>
                  </a:lnTo>
                  <a:lnTo>
                    <a:pt x="15" y="15"/>
                  </a:lnTo>
                  <a:lnTo>
                    <a:pt x="17" y="17"/>
                  </a:lnTo>
                  <a:lnTo>
                    <a:pt x="19" y="20"/>
                  </a:lnTo>
                  <a:lnTo>
                    <a:pt x="22" y="22"/>
                  </a:lnTo>
                  <a:lnTo>
                    <a:pt x="24" y="25"/>
                  </a:lnTo>
                  <a:lnTo>
                    <a:pt x="25" y="28"/>
                  </a:lnTo>
                  <a:lnTo>
                    <a:pt x="27" y="31"/>
                  </a:lnTo>
                  <a:lnTo>
                    <a:pt x="29" y="34"/>
                  </a:lnTo>
                  <a:lnTo>
                    <a:pt x="31" y="36"/>
                  </a:lnTo>
                  <a:lnTo>
                    <a:pt x="32" y="40"/>
                  </a:lnTo>
                  <a:lnTo>
                    <a:pt x="34" y="42"/>
                  </a:lnTo>
                  <a:lnTo>
                    <a:pt x="35" y="45"/>
                  </a:lnTo>
                  <a:lnTo>
                    <a:pt x="36" y="48"/>
                  </a:lnTo>
                  <a:lnTo>
                    <a:pt x="38" y="51"/>
                  </a:lnTo>
                  <a:lnTo>
                    <a:pt x="39" y="54"/>
                  </a:lnTo>
                  <a:lnTo>
                    <a:pt x="40" y="58"/>
                  </a:lnTo>
                  <a:lnTo>
                    <a:pt x="41" y="61"/>
                  </a:lnTo>
                  <a:lnTo>
                    <a:pt x="42" y="64"/>
                  </a:lnTo>
                  <a:lnTo>
                    <a:pt x="43" y="67"/>
                  </a:lnTo>
                  <a:lnTo>
                    <a:pt x="44" y="70"/>
                  </a:lnTo>
                  <a:lnTo>
                    <a:pt x="45" y="74"/>
                  </a:lnTo>
                  <a:lnTo>
                    <a:pt x="46" y="77"/>
                  </a:lnTo>
                  <a:lnTo>
                    <a:pt x="46" y="80"/>
                  </a:lnTo>
                  <a:lnTo>
                    <a:pt x="47" y="84"/>
                  </a:lnTo>
                  <a:lnTo>
                    <a:pt x="47" y="87"/>
                  </a:lnTo>
                  <a:lnTo>
                    <a:pt x="48" y="91"/>
                  </a:lnTo>
                  <a:lnTo>
                    <a:pt x="48" y="9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0" name="Freeform 72"/>
            <p:cNvSpPr>
              <a:spLocks/>
            </p:cNvSpPr>
            <p:nvPr/>
          </p:nvSpPr>
          <p:spPr bwMode="auto">
            <a:xfrm>
              <a:off x="3112" y="3135"/>
              <a:ext cx="569" cy="237"/>
            </a:xfrm>
            <a:custGeom>
              <a:avLst/>
              <a:gdLst/>
              <a:ahLst/>
              <a:cxnLst>
                <a:cxn ang="0">
                  <a:pos x="0" y="0"/>
                </a:cxn>
                <a:cxn ang="0">
                  <a:pos x="11" y="37"/>
                </a:cxn>
                <a:cxn ang="0">
                  <a:pos x="20" y="53"/>
                </a:cxn>
                <a:cxn ang="0">
                  <a:pos x="30" y="67"/>
                </a:cxn>
                <a:cxn ang="0">
                  <a:pos x="42" y="80"/>
                </a:cxn>
                <a:cxn ang="0">
                  <a:pos x="56" y="92"/>
                </a:cxn>
                <a:cxn ang="0">
                  <a:pos x="71" y="102"/>
                </a:cxn>
                <a:cxn ang="0">
                  <a:pos x="87" y="111"/>
                </a:cxn>
                <a:cxn ang="0">
                  <a:pos x="105" y="119"/>
                </a:cxn>
                <a:cxn ang="0">
                  <a:pos x="124" y="127"/>
                </a:cxn>
                <a:cxn ang="0">
                  <a:pos x="143" y="133"/>
                </a:cxn>
                <a:cxn ang="0">
                  <a:pos x="164" y="139"/>
                </a:cxn>
                <a:cxn ang="0">
                  <a:pos x="185" y="143"/>
                </a:cxn>
                <a:cxn ang="0">
                  <a:pos x="206" y="148"/>
                </a:cxn>
                <a:cxn ang="0">
                  <a:pos x="229" y="151"/>
                </a:cxn>
                <a:cxn ang="0">
                  <a:pos x="252" y="155"/>
                </a:cxn>
                <a:cxn ang="0">
                  <a:pos x="274" y="158"/>
                </a:cxn>
                <a:cxn ang="0">
                  <a:pos x="297" y="161"/>
                </a:cxn>
                <a:cxn ang="0">
                  <a:pos x="320" y="164"/>
                </a:cxn>
                <a:cxn ang="0">
                  <a:pos x="343" y="167"/>
                </a:cxn>
                <a:cxn ang="0">
                  <a:pos x="366" y="170"/>
                </a:cxn>
                <a:cxn ang="0">
                  <a:pos x="388" y="173"/>
                </a:cxn>
                <a:cxn ang="0">
                  <a:pos x="410" y="176"/>
                </a:cxn>
                <a:cxn ang="0">
                  <a:pos x="432" y="180"/>
                </a:cxn>
                <a:cxn ang="0">
                  <a:pos x="452" y="184"/>
                </a:cxn>
                <a:cxn ang="0">
                  <a:pos x="472" y="189"/>
                </a:cxn>
                <a:cxn ang="0">
                  <a:pos x="491" y="195"/>
                </a:cxn>
                <a:cxn ang="0">
                  <a:pos x="509" y="201"/>
                </a:cxn>
                <a:cxn ang="0">
                  <a:pos x="526" y="208"/>
                </a:cxn>
                <a:cxn ang="0">
                  <a:pos x="541" y="217"/>
                </a:cxn>
                <a:cxn ang="0">
                  <a:pos x="555" y="226"/>
                </a:cxn>
                <a:cxn ang="0">
                  <a:pos x="568" y="236"/>
                </a:cxn>
              </a:cxnLst>
              <a:rect l="0" t="0" r="r" b="b"/>
              <a:pathLst>
                <a:path w="569" h="237">
                  <a:moveTo>
                    <a:pt x="0" y="0"/>
                  </a:moveTo>
                  <a:lnTo>
                    <a:pt x="11" y="37"/>
                  </a:lnTo>
                  <a:lnTo>
                    <a:pt x="20" y="53"/>
                  </a:lnTo>
                  <a:lnTo>
                    <a:pt x="30" y="67"/>
                  </a:lnTo>
                  <a:lnTo>
                    <a:pt x="42" y="80"/>
                  </a:lnTo>
                  <a:lnTo>
                    <a:pt x="56" y="92"/>
                  </a:lnTo>
                  <a:lnTo>
                    <a:pt x="71" y="102"/>
                  </a:lnTo>
                  <a:lnTo>
                    <a:pt x="87" y="111"/>
                  </a:lnTo>
                  <a:lnTo>
                    <a:pt x="105" y="119"/>
                  </a:lnTo>
                  <a:lnTo>
                    <a:pt x="124" y="127"/>
                  </a:lnTo>
                  <a:lnTo>
                    <a:pt x="143" y="133"/>
                  </a:lnTo>
                  <a:lnTo>
                    <a:pt x="164" y="139"/>
                  </a:lnTo>
                  <a:lnTo>
                    <a:pt x="185" y="143"/>
                  </a:lnTo>
                  <a:lnTo>
                    <a:pt x="206" y="148"/>
                  </a:lnTo>
                  <a:lnTo>
                    <a:pt x="229" y="151"/>
                  </a:lnTo>
                  <a:lnTo>
                    <a:pt x="252" y="155"/>
                  </a:lnTo>
                  <a:lnTo>
                    <a:pt x="274" y="158"/>
                  </a:lnTo>
                  <a:lnTo>
                    <a:pt x="297" y="161"/>
                  </a:lnTo>
                  <a:lnTo>
                    <a:pt x="320" y="164"/>
                  </a:lnTo>
                  <a:lnTo>
                    <a:pt x="343" y="167"/>
                  </a:lnTo>
                  <a:lnTo>
                    <a:pt x="366" y="170"/>
                  </a:lnTo>
                  <a:lnTo>
                    <a:pt x="388" y="173"/>
                  </a:lnTo>
                  <a:lnTo>
                    <a:pt x="410" y="176"/>
                  </a:lnTo>
                  <a:lnTo>
                    <a:pt x="432" y="180"/>
                  </a:lnTo>
                  <a:lnTo>
                    <a:pt x="452" y="184"/>
                  </a:lnTo>
                  <a:lnTo>
                    <a:pt x="472" y="189"/>
                  </a:lnTo>
                  <a:lnTo>
                    <a:pt x="491" y="195"/>
                  </a:lnTo>
                  <a:lnTo>
                    <a:pt x="509" y="201"/>
                  </a:lnTo>
                  <a:lnTo>
                    <a:pt x="526" y="208"/>
                  </a:lnTo>
                  <a:lnTo>
                    <a:pt x="541" y="217"/>
                  </a:lnTo>
                  <a:lnTo>
                    <a:pt x="555" y="226"/>
                  </a:lnTo>
                  <a:lnTo>
                    <a:pt x="568" y="23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1" name="Freeform 73"/>
            <p:cNvSpPr>
              <a:spLocks/>
            </p:cNvSpPr>
            <p:nvPr/>
          </p:nvSpPr>
          <p:spPr bwMode="auto">
            <a:xfrm>
              <a:off x="3668" y="3359"/>
              <a:ext cx="486" cy="450"/>
            </a:xfrm>
            <a:custGeom>
              <a:avLst/>
              <a:gdLst/>
              <a:ahLst/>
              <a:cxnLst>
                <a:cxn ang="0">
                  <a:pos x="0" y="0"/>
                </a:cxn>
                <a:cxn ang="0">
                  <a:pos x="27" y="27"/>
                </a:cxn>
                <a:cxn ang="0">
                  <a:pos x="42" y="40"/>
                </a:cxn>
                <a:cxn ang="0">
                  <a:pos x="56" y="53"/>
                </a:cxn>
                <a:cxn ang="0">
                  <a:pos x="72" y="66"/>
                </a:cxn>
                <a:cxn ang="0">
                  <a:pos x="88" y="79"/>
                </a:cxn>
                <a:cxn ang="0">
                  <a:pos x="104" y="91"/>
                </a:cxn>
                <a:cxn ang="0">
                  <a:pos x="120" y="104"/>
                </a:cxn>
                <a:cxn ang="0">
                  <a:pos x="137" y="116"/>
                </a:cxn>
                <a:cxn ang="0">
                  <a:pos x="154" y="129"/>
                </a:cxn>
                <a:cxn ang="0">
                  <a:pos x="171" y="141"/>
                </a:cxn>
                <a:cxn ang="0">
                  <a:pos x="188" y="154"/>
                </a:cxn>
                <a:cxn ang="0">
                  <a:pos x="206" y="166"/>
                </a:cxn>
                <a:cxn ang="0">
                  <a:pos x="223" y="179"/>
                </a:cxn>
                <a:cxn ang="0">
                  <a:pos x="240" y="192"/>
                </a:cxn>
                <a:cxn ang="0">
                  <a:pos x="258" y="205"/>
                </a:cxn>
                <a:cxn ang="0">
                  <a:pos x="275" y="218"/>
                </a:cxn>
                <a:cxn ang="0">
                  <a:pos x="292" y="231"/>
                </a:cxn>
                <a:cxn ang="0">
                  <a:pos x="308" y="244"/>
                </a:cxn>
                <a:cxn ang="0">
                  <a:pos x="325" y="258"/>
                </a:cxn>
                <a:cxn ang="0">
                  <a:pos x="341" y="272"/>
                </a:cxn>
                <a:cxn ang="0">
                  <a:pos x="357" y="286"/>
                </a:cxn>
                <a:cxn ang="0">
                  <a:pos x="372" y="301"/>
                </a:cxn>
                <a:cxn ang="0">
                  <a:pos x="387" y="315"/>
                </a:cxn>
                <a:cxn ang="0">
                  <a:pos x="402" y="331"/>
                </a:cxn>
                <a:cxn ang="0">
                  <a:pos x="416" y="346"/>
                </a:cxn>
                <a:cxn ang="0">
                  <a:pos x="429" y="362"/>
                </a:cxn>
                <a:cxn ang="0">
                  <a:pos x="442" y="378"/>
                </a:cxn>
                <a:cxn ang="0">
                  <a:pos x="454" y="395"/>
                </a:cxn>
                <a:cxn ang="0">
                  <a:pos x="465" y="412"/>
                </a:cxn>
                <a:cxn ang="0">
                  <a:pos x="475" y="430"/>
                </a:cxn>
                <a:cxn ang="0">
                  <a:pos x="485" y="449"/>
                </a:cxn>
              </a:cxnLst>
              <a:rect l="0" t="0" r="r" b="b"/>
              <a:pathLst>
                <a:path w="486" h="450">
                  <a:moveTo>
                    <a:pt x="0" y="0"/>
                  </a:moveTo>
                  <a:lnTo>
                    <a:pt x="27" y="27"/>
                  </a:lnTo>
                  <a:lnTo>
                    <a:pt x="42" y="40"/>
                  </a:lnTo>
                  <a:lnTo>
                    <a:pt x="56" y="53"/>
                  </a:lnTo>
                  <a:lnTo>
                    <a:pt x="72" y="66"/>
                  </a:lnTo>
                  <a:lnTo>
                    <a:pt x="88" y="79"/>
                  </a:lnTo>
                  <a:lnTo>
                    <a:pt x="104" y="91"/>
                  </a:lnTo>
                  <a:lnTo>
                    <a:pt x="120" y="104"/>
                  </a:lnTo>
                  <a:lnTo>
                    <a:pt x="137" y="116"/>
                  </a:lnTo>
                  <a:lnTo>
                    <a:pt x="154" y="129"/>
                  </a:lnTo>
                  <a:lnTo>
                    <a:pt x="171" y="141"/>
                  </a:lnTo>
                  <a:lnTo>
                    <a:pt x="188" y="154"/>
                  </a:lnTo>
                  <a:lnTo>
                    <a:pt x="206" y="166"/>
                  </a:lnTo>
                  <a:lnTo>
                    <a:pt x="223" y="179"/>
                  </a:lnTo>
                  <a:lnTo>
                    <a:pt x="240" y="192"/>
                  </a:lnTo>
                  <a:lnTo>
                    <a:pt x="258" y="205"/>
                  </a:lnTo>
                  <a:lnTo>
                    <a:pt x="275" y="218"/>
                  </a:lnTo>
                  <a:lnTo>
                    <a:pt x="292" y="231"/>
                  </a:lnTo>
                  <a:lnTo>
                    <a:pt x="308" y="244"/>
                  </a:lnTo>
                  <a:lnTo>
                    <a:pt x="325" y="258"/>
                  </a:lnTo>
                  <a:lnTo>
                    <a:pt x="341" y="272"/>
                  </a:lnTo>
                  <a:lnTo>
                    <a:pt x="357" y="286"/>
                  </a:lnTo>
                  <a:lnTo>
                    <a:pt x="372" y="301"/>
                  </a:lnTo>
                  <a:lnTo>
                    <a:pt x="387" y="315"/>
                  </a:lnTo>
                  <a:lnTo>
                    <a:pt x="402" y="331"/>
                  </a:lnTo>
                  <a:lnTo>
                    <a:pt x="416" y="346"/>
                  </a:lnTo>
                  <a:lnTo>
                    <a:pt x="429" y="362"/>
                  </a:lnTo>
                  <a:lnTo>
                    <a:pt x="442" y="378"/>
                  </a:lnTo>
                  <a:lnTo>
                    <a:pt x="454" y="395"/>
                  </a:lnTo>
                  <a:lnTo>
                    <a:pt x="465" y="412"/>
                  </a:lnTo>
                  <a:lnTo>
                    <a:pt x="475" y="430"/>
                  </a:lnTo>
                  <a:lnTo>
                    <a:pt x="485" y="449"/>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2" name="Line 74"/>
            <p:cNvSpPr>
              <a:spLocks noChangeShapeType="1"/>
            </p:cNvSpPr>
            <p:nvPr/>
          </p:nvSpPr>
          <p:spPr bwMode="auto">
            <a:xfrm>
              <a:off x="4011" y="3194"/>
              <a:ext cx="0" cy="48"/>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083" name="Freeform 75"/>
            <p:cNvSpPr>
              <a:spLocks/>
            </p:cNvSpPr>
            <p:nvPr/>
          </p:nvSpPr>
          <p:spPr bwMode="auto">
            <a:xfrm>
              <a:off x="1203" y="936"/>
              <a:ext cx="260" cy="205"/>
            </a:xfrm>
            <a:custGeom>
              <a:avLst/>
              <a:gdLst/>
              <a:ahLst/>
              <a:cxnLst>
                <a:cxn ang="0">
                  <a:pos x="257" y="50"/>
                </a:cxn>
                <a:cxn ang="0">
                  <a:pos x="252" y="49"/>
                </a:cxn>
                <a:cxn ang="0">
                  <a:pos x="245" y="47"/>
                </a:cxn>
                <a:cxn ang="0">
                  <a:pos x="235" y="44"/>
                </a:cxn>
                <a:cxn ang="0">
                  <a:pos x="223" y="40"/>
                </a:cxn>
                <a:cxn ang="0">
                  <a:pos x="209" y="36"/>
                </a:cxn>
                <a:cxn ang="0">
                  <a:pos x="195" y="30"/>
                </a:cxn>
                <a:cxn ang="0">
                  <a:pos x="181" y="25"/>
                </a:cxn>
                <a:cxn ang="0">
                  <a:pos x="170" y="20"/>
                </a:cxn>
                <a:cxn ang="0">
                  <a:pos x="164" y="15"/>
                </a:cxn>
                <a:cxn ang="0">
                  <a:pos x="158" y="10"/>
                </a:cxn>
                <a:cxn ang="0">
                  <a:pos x="153" y="6"/>
                </a:cxn>
                <a:cxn ang="0">
                  <a:pos x="148" y="3"/>
                </a:cxn>
                <a:cxn ang="0">
                  <a:pos x="142" y="0"/>
                </a:cxn>
                <a:cxn ang="0">
                  <a:pos x="135" y="0"/>
                </a:cxn>
                <a:cxn ang="0">
                  <a:pos x="119" y="1"/>
                </a:cxn>
                <a:cxn ang="0">
                  <a:pos x="101" y="4"/>
                </a:cxn>
                <a:cxn ang="0">
                  <a:pos x="86" y="9"/>
                </a:cxn>
                <a:cxn ang="0">
                  <a:pos x="73" y="16"/>
                </a:cxn>
                <a:cxn ang="0">
                  <a:pos x="61" y="25"/>
                </a:cxn>
                <a:cxn ang="0">
                  <a:pos x="50" y="37"/>
                </a:cxn>
                <a:cxn ang="0">
                  <a:pos x="40" y="50"/>
                </a:cxn>
                <a:cxn ang="0">
                  <a:pos x="30" y="67"/>
                </a:cxn>
                <a:cxn ang="0">
                  <a:pos x="23" y="82"/>
                </a:cxn>
                <a:cxn ang="0">
                  <a:pos x="21" y="88"/>
                </a:cxn>
                <a:cxn ang="0">
                  <a:pos x="21" y="93"/>
                </a:cxn>
                <a:cxn ang="0">
                  <a:pos x="21" y="98"/>
                </a:cxn>
                <a:cxn ang="0">
                  <a:pos x="23" y="104"/>
                </a:cxn>
                <a:cxn ang="0">
                  <a:pos x="24" y="110"/>
                </a:cxn>
                <a:cxn ang="0">
                  <a:pos x="25" y="117"/>
                </a:cxn>
                <a:cxn ang="0">
                  <a:pos x="25" y="125"/>
                </a:cxn>
                <a:cxn ang="0">
                  <a:pos x="26" y="132"/>
                </a:cxn>
                <a:cxn ang="0">
                  <a:pos x="26" y="135"/>
                </a:cxn>
                <a:cxn ang="0">
                  <a:pos x="27" y="138"/>
                </a:cxn>
                <a:cxn ang="0">
                  <a:pos x="27" y="141"/>
                </a:cxn>
                <a:cxn ang="0">
                  <a:pos x="27" y="143"/>
                </a:cxn>
                <a:cxn ang="0">
                  <a:pos x="27" y="146"/>
                </a:cxn>
                <a:cxn ang="0">
                  <a:pos x="27" y="149"/>
                </a:cxn>
                <a:cxn ang="0">
                  <a:pos x="26" y="153"/>
                </a:cxn>
                <a:cxn ang="0">
                  <a:pos x="22" y="159"/>
                </a:cxn>
                <a:cxn ang="0">
                  <a:pos x="19" y="163"/>
                </a:cxn>
                <a:cxn ang="0">
                  <a:pos x="15" y="167"/>
                </a:cxn>
                <a:cxn ang="0">
                  <a:pos x="11" y="170"/>
                </a:cxn>
                <a:cxn ang="0">
                  <a:pos x="8" y="172"/>
                </a:cxn>
                <a:cxn ang="0">
                  <a:pos x="5" y="174"/>
                </a:cxn>
                <a:cxn ang="0">
                  <a:pos x="1" y="176"/>
                </a:cxn>
                <a:cxn ang="0">
                  <a:pos x="0" y="178"/>
                </a:cxn>
                <a:cxn ang="0">
                  <a:pos x="0" y="178"/>
                </a:cxn>
                <a:cxn ang="0">
                  <a:pos x="0" y="178"/>
                </a:cxn>
                <a:cxn ang="0">
                  <a:pos x="0" y="178"/>
                </a:cxn>
                <a:cxn ang="0">
                  <a:pos x="0" y="178"/>
                </a:cxn>
                <a:cxn ang="0">
                  <a:pos x="0" y="178"/>
                </a:cxn>
                <a:cxn ang="0">
                  <a:pos x="0" y="178"/>
                </a:cxn>
                <a:cxn ang="0">
                  <a:pos x="0" y="178"/>
                </a:cxn>
                <a:cxn ang="0">
                  <a:pos x="0" y="180"/>
                </a:cxn>
                <a:cxn ang="0">
                  <a:pos x="0" y="184"/>
                </a:cxn>
                <a:cxn ang="0">
                  <a:pos x="0" y="188"/>
                </a:cxn>
                <a:cxn ang="0">
                  <a:pos x="0" y="192"/>
                </a:cxn>
                <a:cxn ang="0">
                  <a:pos x="0" y="197"/>
                </a:cxn>
                <a:cxn ang="0">
                  <a:pos x="0" y="200"/>
                </a:cxn>
                <a:cxn ang="0">
                  <a:pos x="0" y="203"/>
                </a:cxn>
                <a:cxn ang="0">
                  <a:pos x="0" y="204"/>
                </a:cxn>
              </a:cxnLst>
              <a:rect l="0" t="0" r="r" b="b"/>
              <a:pathLst>
                <a:path w="260" h="205">
                  <a:moveTo>
                    <a:pt x="259" y="51"/>
                  </a:moveTo>
                  <a:lnTo>
                    <a:pt x="259" y="51"/>
                  </a:lnTo>
                  <a:lnTo>
                    <a:pt x="258" y="51"/>
                  </a:lnTo>
                  <a:lnTo>
                    <a:pt x="257" y="50"/>
                  </a:lnTo>
                  <a:lnTo>
                    <a:pt x="256" y="50"/>
                  </a:lnTo>
                  <a:lnTo>
                    <a:pt x="255" y="50"/>
                  </a:lnTo>
                  <a:lnTo>
                    <a:pt x="254" y="50"/>
                  </a:lnTo>
                  <a:lnTo>
                    <a:pt x="252" y="49"/>
                  </a:lnTo>
                  <a:lnTo>
                    <a:pt x="251" y="48"/>
                  </a:lnTo>
                  <a:lnTo>
                    <a:pt x="249" y="48"/>
                  </a:lnTo>
                  <a:lnTo>
                    <a:pt x="247" y="48"/>
                  </a:lnTo>
                  <a:lnTo>
                    <a:pt x="245" y="47"/>
                  </a:lnTo>
                  <a:lnTo>
                    <a:pt x="242" y="46"/>
                  </a:lnTo>
                  <a:lnTo>
                    <a:pt x="240" y="45"/>
                  </a:lnTo>
                  <a:lnTo>
                    <a:pt x="237" y="44"/>
                  </a:lnTo>
                  <a:lnTo>
                    <a:pt x="235" y="44"/>
                  </a:lnTo>
                  <a:lnTo>
                    <a:pt x="232" y="43"/>
                  </a:lnTo>
                  <a:lnTo>
                    <a:pt x="229" y="42"/>
                  </a:lnTo>
                  <a:lnTo>
                    <a:pt x="226" y="41"/>
                  </a:lnTo>
                  <a:lnTo>
                    <a:pt x="223" y="40"/>
                  </a:lnTo>
                  <a:lnTo>
                    <a:pt x="219" y="39"/>
                  </a:lnTo>
                  <a:lnTo>
                    <a:pt x="216" y="38"/>
                  </a:lnTo>
                  <a:lnTo>
                    <a:pt x="213" y="37"/>
                  </a:lnTo>
                  <a:lnTo>
                    <a:pt x="209" y="36"/>
                  </a:lnTo>
                  <a:lnTo>
                    <a:pt x="206" y="34"/>
                  </a:lnTo>
                  <a:lnTo>
                    <a:pt x="203" y="33"/>
                  </a:lnTo>
                  <a:lnTo>
                    <a:pt x="199" y="32"/>
                  </a:lnTo>
                  <a:lnTo>
                    <a:pt x="195" y="30"/>
                  </a:lnTo>
                  <a:lnTo>
                    <a:pt x="192" y="29"/>
                  </a:lnTo>
                  <a:lnTo>
                    <a:pt x="188" y="28"/>
                  </a:lnTo>
                  <a:lnTo>
                    <a:pt x="185" y="26"/>
                  </a:lnTo>
                  <a:lnTo>
                    <a:pt x="181" y="25"/>
                  </a:lnTo>
                  <a:lnTo>
                    <a:pt x="177" y="23"/>
                  </a:lnTo>
                  <a:lnTo>
                    <a:pt x="174" y="22"/>
                  </a:lnTo>
                  <a:lnTo>
                    <a:pt x="172" y="21"/>
                  </a:lnTo>
                  <a:lnTo>
                    <a:pt x="170" y="20"/>
                  </a:lnTo>
                  <a:lnTo>
                    <a:pt x="169" y="18"/>
                  </a:lnTo>
                  <a:lnTo>
                    <a:pt x="167" y="17"/>
                  </a:lnTo>
                  <a:lnTo>
                    <a:pt x="165" y="16"/>
                  </a:lnTo>
                  <a:lnTo>
                    <a:pt x="164" y="15"/>
                  </a:lnTo>
                  <a:lnTo>
                    <a:pt x="162" y="14"/>
                  </a:lnTo>
                  <a:lnTo>
                    <a:pt x="161" y="13"/>
                  </a:lnTo>
                  <a:lnTo>
                    <a:pt x="159" y="12"/>
                  </a:lnTo>
                  <a:lnTo>
                    <a:pt x="158" y="10"/>
                  </a:lnTo>
                  <a:lnTo>
                    <a:pt x="157" y="9"/>
                  </a:lnTo>
                  <a:lnTo>
                    <a:pt x="155" y="8"/>
                  </a:lnTo>
                  <a:lnTo>
                    <a:pt x="154" y="7"/>
                  </a:lnTo>
                  <a:lnTo>
                    <a:pt x="153" y="6"/>
                  </a:lnTo>
                  <a:lnTo>
                    <a:pt x="152" y="5"/>
                  </a:lnTo>
                  <a:lnTo>
                    <a:pt x="151" y="4"/>
                  </a:lnTo>
                  <a:lnTo>
                    <a:pt x="149" y="4"/>
                  </a:lnTo>
                  <a:lnTo>
                    <a:pt x="148" y="3"/>
                  </a:lnTo>
                  <a:lnTo>
                    <a:pt x="147" y="2"/>
                  </a:lnTo>
                  <a:lnTo>
                    <a:pt x="145" y="2"/>
                  </a:lnTo>
                  <a:lnTo>
                    <a:pt x="144" y="1"/>
                  </a:lnTo>
                  <a:lnTo>
                    <a:pt x="142" y="0"/>
                  </a:lnTo>
                  <a:lnTo>
                    <a:pt x="141" y="0"/>
                  </a:lnTo>
                  <a:lnTo>
                    <a:pt x="139" y="0"/>
                  </a:lnTo>
                  <a:lnTo>
                    <a:pt x="137" y="0"/>
                  </a:lnTo>
                  <a:lnTo>
                    <a:pt x="135" y="0"/>
                  </a:lnTo>
                  <a:lnTo>
                    <a:pt x="133" y="0"/>
                  </a:lnTo>
                  <a:lnTo>
                    <a:pt x="131" y="0"/>
                  </a:lnTo>
                  <a:lnTo>
                    <a:pt x="129" y="0"/>
                  </a:lnTo>
                  <a:lnTo>
                    <a:pt x="119" y="1"/>
                  </a:lnTo>
                  <a:lnTo>
                    <a:pt x="115" y="2"/>
                  </a:lnTo>
                  <a:lnTo>
                    <a:pt x="110" y="2"/>
                  </a:lnTo>
                  <a:lnTo>
                    <a:pt x="106" y="3"/>
                  </a:lnTo>
                  <a:lnTo>
                    <a:pt x="101" y="4"/>
                  </a:lnTo>
                  <a:lnTo>
                    <a:pt x="97" y="5"/>
                  </a:lnTo>
                  <a:lnTo>
                    <a:pt x="93" y="6"/>
                  </a:lnTo>
                  <a:lnTo>
                    <a:pt x="90" y="8"/>
                  </a:lnTo>
                  <a:lnTo>
                    <a:pt x="86" y="9"/>
                  </a:lnTo>
                  <a:lnTo>
                    <a:pt x="83" y="11"/>
                  </a:lnTo>
                  <a:lnTo>
                    <a:pt x="79" y="12"/>
                  </a:lnTo>
                  <a:lnTo>
                    <a:pt x="76" y="14"/>
                  </a:lnTo>
                  <a:lnTo>
                    <a:pt x="73" y="16"/>
                  </a:lnTo>
                  <a:lnTo>
                    <a:pt x="69" y="18"/>
                  </a:lnTo>
                  <a:lnTo>
                    <a:pt x="67" y="21"/>
                  </a:lnTo>
                  <a:lnTo>
                    <a:pt x="63" y="23"/>
                  </a:lnTo>
                  <a:lnTo>
                    <a:pt x="61" y="25"/>
                  </a:lnTo>
                  <a:lnTo>
                    <a:pt x="58" y="28"/>
                  </a:lnTo>
                  <a:lnTo>
                    <a:pt x="55" y="31"/>
                  </a:lnTo>
                  <a:lnTo>
                    <a:pt x="53" y="34"/>
                  </a:lnTo>
                  <a:lnTo>
                    <a:pt x="50" y="37"/>
                  </a:lnTo>
                  <a:lnTo>
                    <a:pt x="47" y="40"/>
                  </a:lnTo>
                  <a:lnTo>
                    <a:pt x="45" y="43"/>
                  </a:lnTo>
                  <a:lnTo>
                    <a:pt x="42" y="47"/>
                  </a:lnTo>
                  <a:lnTo>
                    <a:pt x="40" y="50"/>
                  </a:lnTo>
                  <a:lnTo>
                    <a:pt x="37" y="54"/>
                  </a:lnTo>
                  <a:lnTo>
                    <a:pt x="35" y="58"/>
                  </a:lnTo>
                  <a:lnTo>
                    <a:pt x="33" y="62"/>
                  </a:lnTo>
                  <a:lnTo>
                    <a:pt x="30" y="67"/>
                  </a:lnTo>
                  <a:lnTo>
                    <a:pt x="28" y="72"/>
                  </a:lnTo>
                  <a:lnTo>
                    <a:pt x="26" y="76"/>
                  </a:lnTo>
                  <a:lnTo>
                    <a:pt x="24" y="80"/>
                  </a:lnTo>
                  <a:lnTo>
                    <a:pt x="23" y="82"/>
                  </a:lnTo>
                  <a:lnTo>
                    <a:pt x="23" y="83"/>
                  </a:lnTo>
                  <a:lnTo>
                    <a:pt x="22" y="85"/>
                  </a:lnTo>
                  <a:lnTo>
                    <a:pt x="22" y="86"/>
                  </a:lnTo>
                  <a:lnTo>
                    <a:pt x="21" y="88"/>
                  </a:lnTo>
                  <a:lnTo>
                    <a:pt x="21" y="89"/>
                  </a:lnTo>
                  <a:lnTo>
                    <a:pt x="21" y="90"/>
                  </a:lnTo>
                  <a:lnTo>
                    <a:pt x="21" y="92"/>
                  </a:lnTo>
                  <a:lnTo>
                    <a:pt x="21" y="93"/>
                  </a:lnTo>
                  <a:lnTo>
                    <a:pt x="21" y="95"/>
                  </a:lnTo>
                  <a:lnTo>
                    <a:pt x="21" y="96"/>
                  </a:lnTo>
                  <a:lnTo>
                    <a:pt x="21" y="97"/>
                  </a:lnTo>
                  <a:lnTo>
                    <a:pt x="21" y="98"/>
                  </a:lnTo>
                  <a:lnTo>
                    <a:pt x="22" y="100"/>
                  </a:lnTo>
                  <a:lnTo>
                    <a:pt x="22" y="101"/>
                  </a:lnTo>
                  <a:lnTo>
                    <a:pt x="22" y="102"/>
                  </a:lnTo>
                  <a:lnTo>
                    <a:pt x="23" y="104"/>
                  </a:lnTo>
                  <a:lnTo>
                    <a:pt x="23" y="105"/>
                  </a:lnTo>
                  <a:lnTo>
                    <a:pt x="23" y="107"/>
                  </a:lnTo>
                  <a:lnTo>
                    <a:pt x="23" y="108"/>
                  </a:lnTo>
                  <a:lnTo>
                    <a:pt x="24" y="110"/>
                  </a:lnTo>
                  <a:lnTo>
                    <a:pt x="24" y="112"/>
                  </a:lnTo>
                  <a:lnTo>
                    <a:pt x="24" y="113"/>
                  </a:lnTo>
                  <a:lnTo>
                    <a:pt x="25" y="115"/>
                  </a:lnTo>
                  <a:lnTo>
                    <a:pt x="25" y="117"/>
                  </a:lnTo>
                  <a:lnTo>
                    <a:pt x="25" y="119"/>
                  </a:lnTo>
                  <a:lnTo>
                    <a:pt x="25" y="121"/>
                  </a:lnTo>
                  <a:lnTo>
                    <a:pt x="25" y="123"/>
                  </a:lnTo>
                  <a:lnTo>
                    <a:pt x="25" y="125"/>
                  </a:lnTo>
                  <a:lnTo>
                    <a:pt x="26" y="128"/>
                  </a:lnTo>
                  <a:lnTo>
                    <a:pt x="26" y="130"/>
                  </a:lnTo>
                  <a:lnTo>
                    <a:pt x="26" y="131"/>
                  </a:lnTo>
                  <a:lnTo>
                    <a:pt x="26" y="132"/>
                  </a:lnTo>
                  <a:lnTo>
                    <a:pt x="26" y="133"/>
                  </a:lnTo>
                  <a:lnTo>
                    <a:pt x="26" y="134"/>
                  </a:lnTo>
                  <a:lnTo>
                    <a:pt x="26" y="134"/>
                  </a:lnTo>
                  <a:lnTo>
                    <a:pt x="26" y="135"/>
                  </a:lnTo>
                  <a:lnTo>
                    <a:pt x="26" y="136"/>
                  </a:lnTo>
                  <a:lnTo>
                    <a:pt x="27" y="137"/>
                  </a:lnTo>
                  <a:lnTo>
                    <a:pt x="27" y="138"/>
                  </a:lnTo>
                  <a:lnTo>
                    <a:pt x="27" y="138"/>
                  </a:lnTo>
                  <a:lnTo>
                    <a:pt x="27" y="139"/>
                  </a:lnTo>
                  <a:lnTo>
                    <a:pt x="27" y="140"/>
                  </a:lnTo>
                  <a:lnTo>
                    <a:pt x="27" y="140"/>
                  </a:lnTo>
                  <a:lnTo>
                    <a:pt x="27" y="141"/>
                  </a:lnTo>
                  <a:lnTo>
                    <a:pt x="27" y="142"/>
                  </a:lnTo>
                  <a:lnTo>
                    <a:pt x="27" y="142"/>
                  </a:lnTo>
                  <a:lnTo>
                    <a:pt x="27" y="143"/>
                  </a:lnTo>
                  <a:lnTo>
                    <a:pt x="27" y="143"/>
                  </a:lnTo>
                  <a:lnTo>
                    <a:pt x="27" y="144"/>
                  </a:lnTo>
                  <a:lnTo>
                    <a:pt x="27" y="145"/>
                  </a:lnTo>
                  <a:lnTo>
                    <a:pt x="27" y="145"/>
                  </a:lnTo>
                  <a:lnTo>
                    <a:pt x="27" y="146"/>
                  </a:lnTo>
                  <a:lnTo>
                    <a:pt x="27" y="147"/>
                  </a:lnTo>
                  <a:lnTo>
                    <a:pt x="27" y="148"/>
                  </a:lnTo>
                  <a:lnTo>
                    <a:pt x="27" y="148"/>
                  </a:lnTo>
                  <a:lnTo>
                    <a:pt x="27" y="149"/>
                  </a:lnTo>
                  <a:lnTo>
                    <a:pt x="27" y="150"/>
                  </a:lnTo>
                  <a:lnTo>
                    <a:pt x="26" y="151"/>
                  </a:lnTo>
                  <a:lnTo>
                    <a:pt x="26" y="152"/>
                  </a:lnTo>
                  <a:lnTo>
                    <a:pt x="26" y="153"/>
                  </a:lnTo>
                  <a:lnTo>
                    <a:pt x="24" y="156"/>
                  </a:lnTo>
                  <a:lnTo>
                    <a:pt x="23" y="157"/>
                  </a:lnTo>
                  <a:lnTo>
                    <a:pt x="23" y="158"/>
                  </a:lnTo>
                  <a:lnTo>
                    <a:pt x="22" y="159"/>
                  </a:lnTo>
                  <a:lnTo>
                    <a:pt x="21" y="160"/>
                  </a:lnTo>
                  <a:lnTo>
                    <a:pt x="20" y="162"/>
                  </a:lnTo>
                  <a:lnTo>
                    <a:pt x="19" y="162"/>
                  </a:lnTo>
                  <a:lnTo>
                    <a:pt x="19" y="163"/>
                  </a:lnTo>
                  <a:lnTo>
                    <a:pt x="18" y="164"/>
                  </a:lnTo>
                  <a:lnTo>
                    <a:pt x="17" y="165"/>
                  </a:lnTo>
                  <a:lnTo>
                    <a:pt x="16" y="166"/>
                  </a:lnTo>
                  <a:lnTo>
                    <a:pt x="15" y="167"/>
                  </a:lnTo>
                  <a:lnTo>
                    <a:pt x="14" y="168"/>
                  </a:lnTo>
                  <a:lnTo>
                    <a:pt x="13" y="168"/>
                  </a:lnTo>
                  <a:lnTo>
                    <a:pt x="13" y="169"/>
                  </a:lnTo>
                  <a:lnTo>
                    <a:pt x="11" y="170"/>
                  </a:lnTo>
                  <a:lnTo>
                    <a:pt x="11" y="170"/>
                  </a:lnTo>
                  <a:lnTo>
                    <a:pt x="10" y="171"/>
                  </a:lnTo>
                  <a:lnTo>
                    <a:pt x="9" y="172"/>
                  </a:lnTo>
                  <a:lnTo>
                    <a:pt x="8" y="172"/>
                  </a:lnTo>
                  <a:lnTo>
                    <a:pt x="7" y="172"/>
                  </a:lnTo>
                  <a:lnTo>
                    <a:pt x="6" y="173"/>
                  </a:lnTo>
                  <a:lnTo>
                    <a:pt x="5" y="174"/>
                  </a:lnTo>
                  <a:lnTo>
                    <a:pt x="5" y="174"/>
                  </a:lnTo>
                  <a:lnTo>
                    <a:pt x="4" y="175"/>
                  </a:lnTo>
                  <a:lnTo>
                    <a:pt x="3" y="175"/>
                  </a:lnTo>
                  <a:lnTo>
                    <a:pt x="2" y="176"/>
                  </a:lnTo>
                  <a:lnTo>
                    <a:pt x="1" y="176"/>
                  </a:lnTo>
                  <a:lnTo>
                    <a:pt x="1" y="177"/>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78"/>
                  </a:lnTo>
                  <a:lnTo>
                    <a:pt x="0" y="180"/>
                  </a:lnTo>
                  <a:lnTo>
                    <a:pt x="0" y="180"/>
                  </a:lnTo>
                  <a:lnTo>
                    <a:pt x="0" y="181"/>
                  </a:lnTo>
                  <a:lnTo>
                    <a:pt x="0" y="182"/>
                  </a:lnTo>
                  <a:lnTo>
                    <a:pt x="0" y="183"/>
                  </a:lnTo>
                  <a:lnTo>
                    <a:pt x="0" y="184"/>
                  </a:lnTo>
                  <a:lnTo>
                    <a:pt x="0" y="185"/>
                  </a:lnTo>
                  <a:lnTo>
                    <a:pt x="0" y="186"/>
                  </a:lnTo>
                  <a:lnTo>
                    <a:pt x="0" y="187"/>
                  </a:lnTo>
                  <a:lnTo>
                    <a:pt x="0" y="188"/>
                  </a:lnTo>
                  <a:lnTo>
                    <a:pt x="0" y="189"/>
                  </a:lnTo>
                  <a:lnTo>
                    <a:pt x="0" y="190"/>
                  </a:lnTo>
                  <a:lnTo>
                    <a:pt x="0" y="192"/>
                  </a:lnTo>
                  <a:lnTo>
                    <a:pt x="0" y="192"/>
                  </a:lnTo>
                  <a:lnTo>
                    <a:pt x="0" y="194"/>
                  </a:lnTo>
                  <a:lnTo>
                    <a:pt x="0" y="195"/>
                  </a:lnTo>
                  <a:lnTo>
                    <a:pt x="0" y="196"/>
                  </a:lnTo>
                  <a:lnTo>
                    <a:pt x="0" y="197"/>
                  </a:lnTo>
                  <a:lnTo>
                    <a:pt x="0" y="198"/>
                  </a:lnTo>
                  <a:lnTo>
                    <a:pt x="0" y="198"/>
                  </a:lnTo>
                  <a:lnTo>
                    <a:pt x="0" y="200"/>
                  </a:lnTo>
                  <a:lnTo>
                    <a:pt x="0" y="200"/>
                  </a:lnTo>
                  <a:lnTo>
                    <a:pt x="0" y="201"/>
                  </a:lnTo>
                  <a:lnTo>
                    <a:pt x="0" y="202"/>
                  </a:lnTo>
                  <a:lnTo>
                    <a:pt x="0" y="202"/>
                  </a:lnTo>
                  <a:lnTo>
                    <a:pt x="0" y="203"/>
                  </a:lnTo>
                  <a:lnTo>
                    <a:pt x="0" y="203"/>
                  </a:lnTo>
                  <a:lnTo>
                    <a:pt x="0" y="204"/>
                  </a:lnTo>
                  <a:lnTo>
                    <a:pt x="0" y="204"/>
                  </a:lnTo>
                  <a:lnTo>
                    <a:pt x="0" y="204"/>
                  </a:lnTo>
                  <a:lnTo>
                    <a:pt x="0" y="20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4" name="Freeform 76"/>
            <p:cNvSpPr>
              <a:spLocks/>
            </p:cNvSpPr>
            <p:nvPr/>
          </p:nvSpPr>
          <p:spPr bwMode="auto">
            <a:xfrm>
              <a:off x="914" y="1294"/>
              <a:ext cx="82" cy="335"/>
            </a:xfrm>
            <a:custGeom>
              <a:avLst/>
              <a:gdLst/>
              <a:ahLst/>
              <a:cxnLst>
                <a:cxn ang="0">
                  <a:pos x="80" y="2"/>
                </a:cxn>
                <a:cxn ang="0">
                  <a:pos x="76" y="9"/>
                </a:cxn>
                <a:cxn ang="0">
                  <a:pos x="71" y="19"/>
                </a:cxn>
                <a:cxn ang="0">
                  <a:pos x="64" y="32"/>
                </a:cxn>
                <a:cxn ang="0">
                  <a:pos x="57" y="46"/>
                </a:cxn>
                <a:cxn ang="0">
                  <a:pos x="50" y="60"/>
                </a:cxn>
                <a:cxn ang="0">
                  <a:pos x="45" y="70"/>
                </a:cxn>
                <a:cxn ang="0">
                  <a:pos x="41" y="77"/>
                </a:cxn>
                <a:cxn ang="0">
                  <a:pos x="37" y="84"/>
                </a:cxn>
                <a:cxn ang="0">
                  <a:pos x="32" y="95"/>
                </a:cxn>
                <a:cxn ang="0">
                  <a:pos x="24" y="110"/>
                </a:cxn>
                <a:cxn ang="0">
                  <a:pos x="18" y="119"/>
                </a:cxn>
                <a:cxn ang="0">
                  <a:pos x="14" y="126"/>
                </a:cxn>
                <a:cxn ang="0">
                  <a:pos x="9" y="134"/>
                </a:cxn>
                <a:cxn ang="0">
                  <a:pos x="6" y="144"/>
                </a:cxn>
                <a:cxn ang="0">
                  <a:pos x="2" y="159"/>
                </a:cxn>
                <a:cxn ang="0">
                  <a:pos x="0" y="168"/>
                </a:cxn>
                <a:cxn ang="0">
                  <a:pos x="1" y="176"/>
                </a:cxn>
                <a:cxn ang="0">
                  <a:pos x="2" y="184"/>
                </a:cxn>
                <a:cxn ang="0">
                  <a:pos x="2" y="193"/>
                </a:cxn>
                <a:cxn ang="0">
                  <a:pos x="3" y="206"/>
                </a:cxn>
                <a:cxn ang="0">
                  <a:pos x="3" y="211"/>
                </a:cxn>
                <a:cxn ang="0">
                  <a:pos x="3" y="215"/>
                </a:cxn>
                <a:cxn ang="0">
                  <a:pos x="3" y="219"/>
                </a:cxn>
                <a:cxn ang="0">
                  <a:pos x="3" y="223"/>
                </a:cxn>
                <a:cxn ang="0">
                  <a:pos x="3" y="230"/>
                </a:cxn>
                <a:cxn ang="0">
                  <a:pos x="3" y="237"/>
                </a:cxn>
                <a:cxn ang="0">
                  <a:pos x="3" y="242"/>
                </a:cxn>
                <a:cxn ang="0">
                  <a:pos x="3" y="247"/>
                </a:cxn>
                <a:cxn ang="0">
                  <a:pos x="3" y="251"/>
                </a:cxn>
                <a:cxn ang="0">
                  <a:pos x="3" y="254"/>
                </a:cxn>
                <a:cxn ang="0">
                  <a:pos x="3" y="255"/>
                </a:cxn>
                <a:cxn ang="0">
                  <a:pos x="3" y="255"/>
                </a:cxn>
                <a:cxn ang="0">
                  <a:pos x="3" y="255"/>
                </a:cxn>
                <a:cxn ang="0">
                  <a:pos x="3" y="255"/>
                </a:cxn>
                <a:cxn ang="0">
                  <a:pos x="3" y="255"/>
                </a:cxn>
                <a:cxn ang="0">
                  <a:pos x="3" y="258"/>
                </a:cxn>
                <a:cxn ang="0">
                  <a:pos x="2" y="262"/>
                </a:cxn>
                <a:cxn ang="0">
                  <a:pos x="2" y="266"/>
                </a:cxn>
                <a:cxn ang="0">
                  <a:pos x="2" y="271"/>
                </a:cxn>
                <a:cxn ang="0">
                  <a:pos x="2" y="277"/>
                </a:cxn>
                <a:cxn ang="0">
                  <a:pos x="5" y="290"/>
                </a:cxn>
                <a:cxn ang="0">
                  <a:pos x="8" y="302"/>
                </a:cxn>
                <a:cxn ang="0">
                  <a:pos x="10" y="311"/>
                </a:cxn>
                <a:cxn ang="0">
                  <a:pos x="15" y="320"/>
                </a:cxn>
                <a:cxn ang="0">
                  <a:pos x="22" y="327"/>
                </a:cxn>
                <a:cxn ang="0">
                  <a:pos x="32" y="333"/>
                </a:cxn>
                <a:cxn ang="0">
                  <a:pos x="37" y="334"/>
                </a:cxn>
                <a:cxn ang="0">
                  <a:pos x="42" y="334"/>
                </a:cxn>
                <a:cxn ang="0">
                  <a:pos x="47" y="333"/>
                </a:cxn>
                <a:cxn ang="0">
                  <a:pos x="52" y="332"/>
                </a:cxn>
                <a:cxn ang="0">
                  <a:pos x="55" y="332"/>
                </a:cxn>
                <a:cxn ang="0">
                  <a:pos x="55" y="332"/>
                </a:cxn>
                <a:cxn ang="0">
                  <a:pos x="55" y="332"/>
                </a:cxn>
                <a:cxn ang="0">
                  <a:pos x="55" y="332"/>
                </a:cxn>
                <a:cxn ang="0">
                  <a:pos x="55" y="332"/>
                </a:cxn>
                <a:cxn ang="0">
                  <a:pos x="55" y="332"/>
                </a:cxn>
              </a:cxnLst>
              <a:rect l="0" t="0" r="r" b="b"/>
              <a:pathLst>
                <a:path w="82" h="335">
                  <a:moveTo>
                    <a:pt x="81" y="0"/>
                  </a:moveTo>
                  <a:lnTo>
                    <a:pt x="81" y="0"/>
                  </a:lnTo>
                  <a:lnTo>
                    <a:pt x="81" y="0"/>
                  </a:lnTo>
                  <a:lnTo>
                    <a:pt x="80" y="0"/>
                  </a:lnTo>
                  <a:lnTo>
                    <a:pt x="80" y="1"/>
                  </a:lnTo>
                  <a:lnTo>
                    <a:pt x="80" y="2"/>
                  </a:lnTo>
                  <a:lnTo>
                    <a:pt x="79" y="3"/>
                  </a:lnTo>
                  <a:lnTo>
                    <a:pt x="79" y="4"/>
                  </a:lnTo>
                  <a:lnTo>
                    <a:pt x="78" y="5"/>
                  </a:lnTo>
                  <a:lnTo>
                    <a:pt x="78" y="6"/>
                  </a:lnTo>
                  <a:lnTo>
                    <a:pt x="77" y="7"/>
                  </a:lnTo>
                  <a:lnTo>
                    <a:pt x="76" y="9"/>
                  </a:lnTo>
                  <a:lnTo>
                    <a:pt x="75" y="10"/>
                  </a:lnTo>
                  <a:lnTo>
                    <a:pt x="74" y="12"/>
                  </a:lnTo>
                  <a:lnTo>
                    <a:pt x="74" y="14"/>
                  </a:lnTo>
                  <a:lnTo>
                    <a:pt x="73" y="15"/>
                  </a:lnTo>
                  <a:lnTo>
                    <a:pt x="72" y="17"/>
                  </a:lnTo>
                  <a:lnTo>
                    <a:pt x="71" y="19"/>
                  </a:lnTo>
                  <a:lnTo>
                    <a:pt x="70" y="21"/>
                  </a:lnTo>
                  <a:lnTo>
                    <a:pt x="69" y="23"/>
                  </a:lnTo>
                  <a:lnTo>
                    <a:pt x="68" y="25"/>
                  </a:lnTo>
                  <a:lnTo>
                    <a:pt x="66" y="27"/>
                  </a:lnTo>
                  <a:lnTo>
                    <a:pt x="65" y="29"/>
                  </a:lnTo>
                  <a:lnTo>
                    <a:pt x="64" y="32"/>
                  </a:lnTo>
                  <a:lnTo>
                    <a:pt x="63" y="34"/>
                  </a:lnTo>
                  <a:lnTo>
                    <a:pt x="62" y="36"/>
                  </a:lnTo>
                  <a:lnTo>
                    <a:pt x="61" y="38"/>
                  </a:lnTo>
                  <a:lnTo>
                    <a:pt x="60" y="41"/>
                  </a:lnTo>
                  <a:lnTo>
                    <a:pt x="58" y="43"/>
                  </a:lnTo>
                  <a:lnTo>
                    <a:pt x="57" y="46"/>
                  </a:lnTo>
                  <a:lnTo>
                    <a:pt x="56" y="48"/>
                  </a:lnTo>
                  <a:lnTo>
                    <a:pt x="55" y="51"/>
                  </a:lnTo>
                  <a:lnTo>
                    <a:pt x="53" y="55"/>
                  </a:lnTo>
                  <a:lnTo>
                    <a:pt x="52" y="57"/>
                  </a:lnTo>
                  <a:lnTo>
                    <a:pt x="51" y="59"/>
                  </a:lnTo>
                  <a:lnTo>
                    <a:pt x="50" y="60"/>
                  </a:lnTo>
                  <a:lnTo>
                    <a:pt x="49" y="62"/>
                  </a:lnTo>
                  <a:lnTo>
                    <a:pt x="48" y="64"/>
                  </a:lnTo>
                  <a:lnTo>
                    <a:pt x="47" y="65"/>
                  </a:lnTo>
                  <a:lnTo>
                    <a:pt x="46" y="67"/>
                  </a:lnTo>
                  <a:lnTo>
                    <a:pt x="46" y="68"/>
                  </a:lnTo>
                  <a:lnTo>
                    <a:pt x="45" y="70"/>
                  </a:lnTo>
                  <a:lnTo>
                    <a:pt x="44" y="71"/>
                  </a:lnTo>
                  <a:lnTo>
                    <a:pt x="44" y="72"/>
                  </a:lnTo>
                  <a:lnTo>
                    <a:pt x="43" y="73"/>
                  </a:lnTo>
                  <a:lnTo>
                    <a:pt x="42" y="74"/>
                  </a:lnTo>
                  <a:lnTo>
                    <a:pt x="42" y="76"/>
                  </a:lnTo>
                  <a:lnTo>
                    <a:pt x="41" y="77"/>
                  </a:lnTo>
                  <a:lnTo>
                    <a:pt x="40" y="78"/>
                  </a:lnTo>
                  <a:lnTo>
                    <a:pt x="40" y="79"/>
                  </a:lnTo>
                  <a:lnTo>
                    <a:pt x="39" y="80"/>
                  </a:lnTo>
                  <a:lnTo>
                    <a:pt x="39" y="82"/>
                  </a:lnTo>
                  <a:lnTo>
                    <a:pt x="38" y="83"/>
                  </a:lnTo>
                  <a:lnTo>
                    <a:pt x="37" y="84"/>
                  </a:lnTo>
                  <a:lnTo>
                    <a:pt x="37" y="86"/>
                  </a:lnTo>
                  <a:lnTo>
                    <a:pt x="36" y="88"/>
                  </a:lnTo>
                  <a:lnTo>
                    <a:pt x="35" y="89"/>
                  </a:lnTo>
                  <a:lnTo>
                    <a:pt x="34" y="91"/>
                  </a:lnTo>
                  <a:lnTo>
                    <a:pt x="33" y="93"/>
                  </a:lnTo>
                  <a:lnTo>
                    <a:pt x="32" y="95"/>
                  </a:lnTo>
                  <a:lnTo>
                    <a:pt x="31" y="97"/>
                  </a:lnTo>
                  <a:lnTo>
                    <a:pt x="30" y="99"/>
                  </a:lnTo>
                  <a:lnTo>
                    <a:pt x="29" y="102"/>
                  </a:lnTo>
                  <a:lnTo>
                    <a:pt x="26" y="106"/>
                  </a:lnTo>
                  <a:lnTo>
                    <a:pt x="26" y="108"/>
                  </a:lnTo>
                  <a:lnTo>
                    <a:pt x="24" y="110"/>
                  </a:lnTo>
                  <a:lnTo>
                    <a:pt x="23" y="112"/>
                  </a:lnTo>
                  <a:lnTo>
                    <a:pt x="22" y="113"/>
                  </a:lnTo>
                  <a:lnTo>
                    <a:pt x="21" y="115"/>
                  </a:lnTo>
                  <a:lnTo>
                    <a:pt x="20" y="116"/>
                  </a:lnTo>
                  <a:lnTo>
                    <a:pt x="19" y="118"/>
                  </a:lnTo>
                  <a:lnTo>
                    <a:pt x="18" y="119"/>
                  </a:lnTo>
                  <a:lnTo>
                    <a:pt x="18" y="120"/>
                  </a:lnTo>
                  <a:lnTo>
                    <a:pt x="17" y="122"/>
                  </a:lnTo>
                  <a:lnTo>
                    <a:pt x="16" y="123"/>
                  </a:lnTo>
                  <a:lnTo>
                    <a:pt x="15" y="124"/>
                  </a:lnTo>
                  <a:lnTo>
                    <a:pt x="14" y="125"/>
                  </a:lnTo>
                  <a:lnTo>
                    <a:pt x="14" y="126"/>
                  </a:lnTo>
                  <a:lnTo>
                    <a:pt x="13" y="128"/>
                  </a:lnTo>
                  <a:lnTo>
                    <a:pt x="12" y="129"/>
                  </a:lnTo>
                  <a:lnTo>
                    <a:pt x="11" y="130"/>
                  </a:lnTo>
                  <a:lnTo>
                    <a:pt x="10" y="131"/>
                  </a:lnTo>
                  <a:lnTo>
                    <a:pt x="10" y="132"/>
                  </a:lnTo>
                  <a:lnTo>
                    <a:pt x="9" y="134"/>
                  </a:lnTo>
                  <a:lnTo>
                    <a:pt x="8" y="135"/>
                  </a:lnTo>
                  <a:lnTo>
                    <a:pt x="8" y="137"/>
                  </a:lnTo>
                  <a:lnTo>
                    <a:pt x="7" y="138"/>
                  </a:lnTo>
                  <a:lnTo>
                    <a:pt x="7" y="140"/>
                  </a:lnTo>
                  <a:lnTo>
                    <a:pt x="6" y="142"/>
                  </a:lnTo>
                  <a:lnTo>
                    <a:pt x="6" y="144"/>
                  </a:lnTo>
                  <a:lnTo>
                    <a:pt x="5" y="146"/>
                  </a:lnTo>
                  <a:lnTo>
                    <a:pt x="4" y="148"/>
                  </a:lnTo>
                  <a:lnTo>
                    <a:pt x="4" y="150"/>
                  </a:lnTo>
                  <a:lnTo>
                    <a:pt x="3" y="153"/>
                  </a:lnTo>
                  <a:lnTo>
                    <a:pt x="2" y="157"/>
                  </a:lnTo>
                  <a:lnTo>
                    <a:pt x="2" y="159"/>
                  </a:lnTo>
                  <a:lnTo>
                    <a:pt x="1" y="161"/>
                  </a:lnTo>
                  <a:lnTo>
                    <a:pt x="1" y="162"/>
                  </a:lnTo>
                  <a:lnTo>
                    <a:pt x="1" y="164"/>
                  </a:lnTo>
                  <a:lnTo>
                    <a:pt x="0" y="166"/>
                  </a:lnTo>
                  <a:lnTo>
                    <a:pt x="0" y="167"/>
                  </a:lnTo>
                  <a:lnTo>
                    <a:pt x="0" y="168"/>
                  </a:lnTo>
                  <a:lnTo>
                    <a:pt x="0" y="170"/>
                  </a:lnTo>
                  <a:lnTo>
                    <a:pt x="0" y="171"/>
                  </a:lnTo>
                  <a:lnTo>
                    <a:pt x="0" y="172"/>
                  </a:lnTo>
                  <a:lnTo>
                    <a:pt x="0" y="174"/>
                  </a:lnTo>
                  <a:lnTo>
                    <a:pt x="0" y="175"/>
                  </a:lnTo>
                  <a:lnTo>
                    <a:pt x="1" y="176"/>
                  </a:lnTo>
                  <a:lnTo>
                    <a:pt x="1" y="178"/>
                  </a:lnTo>
                  <a:lnTo>
                    <a:pt x="1" y="179"/>
                  </a:lnTo>
                  <a:lnTo>
                    <a:pt x="1" y="180"/>
                  </a:lnTo>
                  <a:lnTo>
                    <a:pt x="1" y="181"/>
                  </a:lnTo>
                  <a:lnTo>
                    <a:pt x="2" y="183"/>
                  </a:lnTo>
                  <a:lnTo>
                    <a:pt x="2" y="184"/>
                  </a:lnTo>
                  <a:lnTo>
                    <a:pt x="2" y="185"/>
                  </a:lnTo>
                  <a:lnTo>
                    <a:pt x="2" y="187"/>
                  </a:lnTo>
                  <a:lnTo>
                    <a:pt x="2" y="188"/>
                  </a:lnTo>
                  <a:lnTo>
                    <a:pt x="2" y="190"/>
                  </a:lnTo>
                  <a:lnTo>
                    <a:pt x="2" y="192"/>
                  </a:lnTo>
                  <a:lnTo>
                    <a:pt x="2" y="193"/>
                  </a:lnTo>
                  <a:lnTo>
                    <a:pt x="3" y="195"/>
                  </a:lnTo>
                  <a:lnTo>
                    <a:pt x="3" y="197"/>
                  </a:lnTo>
                  <a:lnTo>
                    <a:pt x="3" y="199"/>
                  </a:lnTo>
                  <a:lnTo>
                    <a:pt x="3" y="202"/>
                  </a:lnTo>
                  <a:lnTo>
                    <a:pt x="3" y="204"/>
                  </a:lnTo>
                  <a:lnTo>
                    <a:pt x="3" y="206"/>
                  </a:lnTo>
                  <a:lnTo>
                    <a:pt x="3" y="207"/>
                  </a:lnTo>
                  <a:lnTo>
                    <a:pt x="3" y="208"/>
                  </a:lnTo>
                  <a:lnTo>
                    <a:pt x="3" y="209"/>
                  </a:lnTo>
                  <a:lnTo>
                    <a:pt x="3" y="210"/>
                  </a:lnTo>
                  <a:lnTo>
                    <a:pt x="3" y="210"/>
                  </a:lnTo>
                  <a:lnTo>
                    <a:pt x="3" y="211"/>
                  </a:lnTo>
                  <a:lnTo>
                    <a:pt x="3" y="212"/>
                  </a:lnTo>
                  <a:lnTo>
                    <a:pt x="3" y="212"/>
                  </a:lnTo>
                  <a:lnTo>
                    <a:pt x="3" y="213"/>
                  </a:lnTo>
                  <a:lnTo>
                    <a:pt x="3" y="214"/>
                  </a:lnTo>
                  <a:lnTo>
                    <a:pt x="3" y="214"/>
                  </a:lnTo>
                  <a:lnTo>
                    <a:pt x="3" y="215"/>
                  </a:lnTo>
                  <a:lnTo>
                    <a:pt x="3" y="216"/>
                  </a:lnTo>
                  <a:lnTo>
                    <a:pt x="3" y="216"/>
                  </a:lnTo>
                  <a:lnTo>
                    <a:pt x="3" y="217"/>
                  </a:lnTo>
                  <a:lnTo>
                    <a:pt x="3" y="218"/>
                  </a:lnTo>
                  <a:lnTo>
                    <a:pt x="3" y="218"/>
                  </a:lnTo>
                  <a:lnTo>
                    <a:pt x="3" y="219"/>
                  </a:lnTo>
                  <a:lnTo>
                    <a:pt x="3" y="220"/>
                  </a:lnTo>
                  <a:lnTo>
                    <a:pt x="3" y="220"/>
                  </a:lnTo>
                  <a:lnTo>
                    <a:pt x="3" y="221"/>
                  </a:lnTo>
                  <a:lnTo>
                    <a:pt x="3" y="222"/>
                  </a:lnTo>
                  <a:lnTo>
                    <a:pt x="3" y="222"/>
                  </a:lnTo>
                  <a:lnTo>
                    <a:pt x="3" y="223"/>
                  </a:lnTo>
                  <a:lnTo>
                    <a:pt x="3" y="224"/>
                  </a:lnTo>
                  <a:lnTo>
                    <a:pt x="3" y="225"/>
                  </a:lnTo>
                  <a:lnTo>
                    <a:pt x="3" y="226"/>
                  </a:lnTo>
                  <a:lnTo>
                    <a:pt x="3" y="227"/>
                  </a:lnTo>
                  <a:lnTo>
                    <a:pt x="3" y="228"/>
                  </a:lnTo>
                  <a:lnTo>
                    <a:pt x="3" y="230"/>
                  </a:lnTo>
                  <a:lnTo>
                    <a:pt x="3" y="232"/>
                  </a:lnTo>
                  <a:lnTo>
                    <a:pt x="3" y="233"/>
                  </a:lnTo>
                  <a:lnTo>
                    <a:pt x="3" y="234"/>
                  </a:lnTo>
                  <a:lnTo>
                    <a:pt x="3" y="235"/>
                  </a:lnTo>
                  <a:lnTo>
                    <a:pt x="3" y="236"/>
                  </a:lnTo>
                  <a:lnTo>
                    <a:pt x="3" y="237"/>
                  </a:lnTo>
                  <a:lnTo>
                    <a:pt x="3" y="238"/>
                  </a:lnTo>
                  <a:lnTo>
                    <a:pt x="3" y="239"/>
                  </a:lnTo>
                  <a:lnTo>
                    <a:pt x="3" y="240"/>
                  </a:lnTo>
                  <a:lnTo>
                    <a:pt x="3" y="240"/>
                  </a:lnTo>
                  <a:lnTo>
                    <a:pt x="3" y="242"/>
                  </a:lnTo>
                  <a:lnTo>
                    <a:pt x="3" y="242"/>
                  </a:lnTo>
                  <a:lnTo>
                    <a:pt x="3" y="243"/>
                  </a:lnTo>
                  <a:lnTo>
                    <a:pt x="3" y="244"/>
                  </a:lnTo>
                  <a:lnTo>
                    <a:pt x="3" y="245"/>
                  </a:lnTo>
                  <a:lnTo>
                    <a:pt x="3" y="245"/>
                  </a:lnTo>
                  <a:lnTo>
                    <a:pt x="3" y="246"/>
                  </a:lnTo>
                  <a:lnTo>
                    <a:pt x="3" y="247"/>
                  </a:lnTo>
                  <a:lnTo>
                    <a:pt x="3" y="248"/>
                  </a:lnTo>
                  <a:lnTo>
                    <a:pt x="3" y="248"/>
                  </a:lnTo>
                  <a:lnTo>
                    <a:pt x="3" y="249"/>
                  </a:lnTo>
                  <a:lnTo>
                    <a:pt x="3" y="250"/>
                  </a:lnTo>
                  <a:lnTo>
                    <a:pt x="3" y="250"/>
                  </a:lnTo>
                  <a:lnTo>
                    <a:pt x="3" y="251"/>
                  </a:lnTo>
                  <a:lnTo>
                    <a:pt x="3" y="251"/>
                  </a:lnTo>
                  <a:lnTo>
                    <a:pt x="3" y="252"/>
                  </a:lnTo>
                  <a:lnTo>
                    <a:pt x="3" y="252"/>
                  </a:lnTo>
                  <a:lnTo>
                    <a:pt x="3" y="253"/>
                  </a:lnTo>
                  <a:lnTo>
                    <a:pt x="3" y="254"/>
                  </a:lnTo>
                  <a:lnTo>
                    <a:pt x="3" y="254"/>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5"/>
                  </a:lnTo>
                  <a:lnTo>
                    <a:pt x="3" y="256"/>
                  </a:lnTo>
                  <a:lnTo>
                    <a:pt x="3" y="257"/>
                  </a:lnTo>
                  <a:lnTo>
                    <a:pt x="3" y="258"/>
                  </a:lnTo>
                  <a:lnTo>
                    <a:pt x="3" y="258"/>
                  </a:lnTo>
                  <a:lnTo>
                    <a:pt x="3" y="259"/>
                  </a:lnTo>
                  <a:lnTo>
                    <a:pt x="3" y="259"/>
                  </a:lnTo>
                  <a:lnTo>
                    <a:pt x="3" y="260"/>
                  </a:lnTo>
                  <a:lnTo>
                    <a:pt x="2" y="260"/>
                  </a:lnTo>
                  <a:lnTo>
                    <a:pt x="2" y="261"/>
                  </a:lnTo>
                  <a:lnTo>
                    <a:pt x="2" y="262"/>
                  </a:lnTo>
                  <a:lnTo>
                    <a:pt x="2" y="263"/>
                  </a:lnTo>
                  <a:lnTo>
                    <a:pt x="2" y="263"/>
                  </a:lnTo>
                  <a:lnTo>
                    <a:pt x="2" y="264"/>
                  </a:lnTo>
                  <a:lnTo>
                    <a:pt x="2" y="265"/>
                  </a:lnTo>
                  <a:lnTo>
                    <a:pt x="2" y="266"/>
                  </a:lnTo>
                  <a:lnTo>
                    <a:pt x="2" y="266"/>
                  </a:lnTo>
                  <a:lnTo>
                    <a:pt x="2" y="267"/>
                  </a:lnTo>
                  <a:lnTo>
                    <a:pt x="2" y="268"/>
                  </a:lnTo>
                  <a:lnTo>
                    <a:pt x="2" y="269"/>
                  </a:lnTo>
                  <a:lnTo>
                    <a:pt x="2" y="270"/>
                  </a:lnTo>
                  <a:lnTo>
                    <a:pt x="2" y="270"/>
                  </a:lnTo>
                  <a:lnTo>
                    <a:pt x="2" y="271"/>
                  </a:lnTo>
                  <a:lnTo>
                    <a:pt x="2" y="272"/>
                  </a:lnTo>
                  <a:lnTo>
                    <a:pt x="2" y="273"/>
                  </a:lnTo>
                  <a:lnTo>
                    <a:pt x="2" y="274"/>
                  </a:lnTo>
                  <a:lnTo>
                    <a:pt x="2" y="275"/>
                  </a:lnTo>
                  <a:lnTo>
                    <a:pt x="2" y="276"/>
                  </a:lnTo>
                  <a:lnTo>
                    <a:pt x="2" y="277"/>
                  </a:lnTo>
                  <a:lnTo>
                    <a:pt x="2" y="278"/>
                  </a:lnTo>
                  <a:lnTo>
                    <a:pt x="3" y="280"/>
                  </a:lnTo>
                  <a:lnTo>
                    <a:pt x="3" y="281"/>
                  </a:lnTo>
                  <a:lnTo>
                    <a:pt x="4" y="286"/>
                  </a:lnTo>
                  <a:lnTo>
                    <a:pt x="4" y="288"/>
                  </a:lnTo>
                  <a:lnTo>
                    <a:pt x="5" y="290"/>
                  </a:lnTo>
                  <a:lnTo>
                    <a:pt x="6" y="292"/>
                  </a:lnTo>
                  <a:lnTo>
                    <a:pt x="6" y="294"/>
                  </a:lnTo>
                  <a:lnTo>
                    <a:pt x="6" y="296"/>
                  </a:lnTo>
                  <a:lnTo>
                    <a:pt x="7" y="298"/>
                  </a:lnTo>
                  <a:lnTo>
                    <a:pt x="7" y="300"/>
                  </a:lnTo>
                  <a:lnTo>
                    <a:pt x="8" y="302"/>
                  </a:lnTo>
                  <a:lnTo>
                    <a:pt x="8" y="303"/>
                  </a:lnTo>
                  <a:lnTo>
                    <a:pt x="8" y="305"/>
                  </a:lnTo>
                  <a:lnTo>
                    <a:pt x="9" y="307"/>
                  </a:lnTo>
                  <a:lnTo>
                    <a:pt x="9" y="308"/>
                  </a:lnTo>
                  <a:lnTo>
                    <a:pt x="10" y="310"/>
                  </a:lnTo>
                  <a:lnTo>
                    <a:pt x="10" y="311"/>
                  </a:lnTo>
                  <a:lnTo>
                    <a:pt x="11" y="313"/>
                  </a:lnTo>
                  <a:lnTo>
                    <a:pt x="12" y="314"/>
                  </a:lnTo>
                  <a:lnTo>
                    <a:pt x="12" y="316"/>
                  </a:lnTo>
                  <a:lnTo>
                    <a:pt x="13" y="317"/>
                  </a:lnTo>
                  <a:lnTo>
                    <a:pt x="14" y="318"/>
                  </a:lnTo>
                  <a:lnTo>
                    <a:pt x="15" y="320"/>
                  </a:lnTo>
                  <a:lnTo>
                    <a:pt x="16" y="321"/>
                  </a:lnTo>
                  <a:lnTo>
                    <a:pt x="17" y="322"/>
                  </a:lnTo>
                  <a:lnTo>
                    <a:pt x="18" y="323"/>
                  </a:lnTo>
                  <a:lnTo>
                    <a:pt x="19" y="324"/>
                  </a:lnTo>
                  <a:lnTo>
                    <a:pt x="20" y="326"/>
                  </a:lnTo>
                  <a:lnTo>
                    <a:pt x="22" y="327"/>
                  </a:lnTo>
                  <a:lnTo>
                    <a:pt x="24" y="328"/>
                  </a:lnTo>
                  <a:lnTo>
                    <a:pt x="25" y="329"/>
                  </a:lnTo>
                  <a:lnTo>
                    <a:pt x="27" y="330"/>
                  </a:lnTo>
                  <a:lnTo>
                    <a:pt x="29" y="332"/>
                  </a:lnTo>
                  <a:lnTo>
                    <a:pt x="31" y="333"/>
                  </a:lnTo>
                  <a:lnTo>
                    <a:pt x="32" y="333"/>
                  </a:lnTo>
                  <a:lnTo>
                    <a:pt x="32" y="333"/>
                  </a:lnTo>
                  <a:lnTo>
                    <a:pt x="33" y="334"/>
                  </a:lnTo>
                  <a:lnTo>
                    <a:pt x="34" y="334"/>
                  </a:lnTo>
                  <a:lnTo>
                    <a:pt x="35" y="334"/>
                  </a:lnTo>
                  <a:lnTo>
                    <a:pt x="36" y="334"/>
                  </a:lnTo>
                  <a:lnTo>
                    <a:pt x="37" y="334"/>
                  </a:lnTo>
                  <a:lnTo>
                    <a:pt x="38" y="334"/>
                  </a:lnTo>
                  <a:lnTo>
                    <a:pt x="38" y="334"/>
                  </a:lnTo>
                  <a:lnTo>
                    <a:pt x="39" y="334"/>
                  </a:lnTo>
                  <a:lnTo>
                    <a:pt x="40" y="334"/>
                  </a:lnTo>
                  <a:lnTo>
                    <a:pt x="41" y="334"/>
                  </a:lnTo>
                  <a:lnTo>
                    <a:pt x="42" y="334"/>
                  </a:lnTo>
                  <a:lnTo>
                    <a:pt x="43" y="334"/>
                  </a:lnTo>
                  <a:lnTo>
                    <a:pt x="44" y="334"/>
                  </a:lnTo>
                  <a:lnTo>
                    <a:pt x="44" y="334"/>
                  </a:lnTo>
                  <a:lnTo>
                    <a:pt x="45" y="333"/>
                  </a:lnTo>
                  <a:lnTo>
                    <a:pt x="46" y="333"/>
                  </a:lnTo>
                  <a:lnTo>
                    <a:pt x="47" y="333"/>
                  </a:lnTo>
                  <a:lnTo>
                    <a:pt x="48" y="333"/>
                  </a:lnTo>
                  <a:lnTo>
                    <a:pt x="48" y="333"/>
                  </a:lnTo>
                  <a:lnTo>
                    <a:pt x="49" y="332"/>
                  </a:lnTo>
                  <a:lnTo>
                    <a:pt x="50" y="332"/>
                  </a:lnTo>
                  <a:lnTo>
                    <a:pt x="51" y="332"/>
                  </a:lnTo>
                  <a:lnTo>
                    <a:pt x="52" y="332"/>
                  </a:lnTo>
                  <a:lnTo>
                    <a:pt x="52" y="332"/>
                  </a:lnTo>
                  <a:lnTo>
                    <a:pt x="53" y="332"/>
                  </a:lnTo>
                  <a:lnTo>
                    <a:pt x="54" y="332"/>
                  </a:lnTo>
                  <a:lnTo>
                    <a:pt x="54"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lnTo>
                    <a:pt x="55" y="33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5" name="Freeform 77"/>
            <p:cNvSpPr>
              <a:spLocks/>
            </p:cNvSpPr>
            <p:nvPr/>
          </p:nvSpPr>
          <p:spPr bwMode="auto">
            <a:xfrm>
              <a:off x="883" y="1649"/>
              <a:ext cx="191" cy="616"/>
            </a:xfrm>
            <a:custGeom>
              <a:avLst/>
              <a:gdLst/>
              <a:ahLst/>
              <a:cxnLst>
                <a:cxn ang="0">
                  <a:pos x="83" y="1"/>
                </a:cxn>
                <a:cxn ang="0">
                  <a:pos x="75" y="0"/>
                </a:cxn>
                <a:cxn ang="0">
                  <a:pos x="65" y="0"/>
                </a:cxn>
                <a:cxn ang="0">
                  <a:pos x="53" y="5"/>
                </a:cxn>
                <a:cxn ang="0">
                  <a:pos x="45" y="10"/>
                </a:cxn>
                <a:cxn ang="0">
                  <a:pos x="39" y="17"/>
                </a:cxn>
                <a:cxn ang="0">
                  <a:pos x="34" y="28"/>
                </a:cxn>
                <a:cxn ang="0">
                  <a:pos x="30" y="44"/>
                </a:cxn>
                <a:cxn ang="0">
                  <a:pos x="31" y="55"/>
                </a:cxn>
                <a:cxn ang="0">
                  <a:pos x="34" y="70"/>
                </a:cxn>
                <a:cxn ang="0">
                  <a:pos x="34" y="85"/>
                </a:cxn>
                <a:cxn ang="0">
                  <a:pos x="34" y="91"/>
                </a:cxn>
                <a:cxn ang="0">
                  <a:pos x="34" y="97"/>
                </a:cxn>
                <a:cxn ang="0">
                  <a:pos x="34" y="107"/>
                </a:cxn>
                <a:cxn ang="0">
                  <a:pos x="35" y="114"/>
                </a:cxn>
                <a:cxn ang="0">
                  <a:pos x="35" y="120"/>
                </a:cxn>
                <a:cxn ang="0">
                  <a:pos x="35" y="127"/>
                </a:cxn>
                <a:cxn ang="0">
                  <a:pos x="29" y="144"/>
                </a:cxn>
                <a:cxn ang="0">
                  <a:pos x="21" y="155"/>
                </a:cxn>
                <a:cxn ang="0">
                  <a:pos x="13" y="167"/>
                </a:cxn>
                <a:cxn ang="0">
                  <a:pos x="6" y="191"/>
                </a:cxn>
                <a:cxn ang="0">
                  <a:pos x="4" y="211"/>
                </a:cxn>
                <a:cxn ang="0">
                  <a:pos x="6" y="228"/>
                </a:cxn>
                <a:cxn ang="0">
                  <a:pos x="8" y="251"/>
                </a:cxn>
                <a:cxn ang="0">
                  <a:pos x="9" y="265"/>
                </a:cxn>
                <a:cxn ang="0">
                  <a:pos x="9" y="271"/>
                </a:cxn>
                <a:cxn ang="0">
                  <a:pos x="9" y="277"/>
                </a:cxn>
                <a:cxn ang="0">
                  <a:pos x="9" y="287"/>
                </a:cxn>
                <a:cxn ang="0">
                  <a:pos x="9" y="294"/>
                </a:cxn>
                <a:cxn ang="0">
                  <a:pos x="9" y="299"/>
                </a:cxn>
                <a:cxn ang="0">
                  <a:pos x="9" y="307"/>
                </a:cxn>
                <a:cxn ang="0">
                  <a:pos x="5" y="336"/>
                </a:cxn>
                <a:cxn ang="0">
                  <a:pos x="1" y="357"/>
                </a:cxn>
                <a:cxn ang="0">
                  <a:pos x="2" y="375"/>
                </a:cxn>
                <a:cxn ang="0">
                  <a:pos x="22" y="396"/>
                </a:cxn>
                <a:cxn ang="0">
                  <a:pos x="53" y="399"/>
                </a:cxn>
                <a:cxn ang="0">
                  <a:pos x="85" y="397"/>
                </a:cxn>
                <a:cxn ang="0">
                  <a:pos x="112" y="411"/>
                </a:cxn>
                <a:cxn ang="0">
                  <a:pos x="114" y="418"/>
                </a:cxn>
                <a:cxn ang="0">
                  <a:pos x="113" y="424"/>
                </a:cxn>
                <a:cxn ang="0">
                  <a:pos x="111" y="432"/>
                </a:cxn>
                <a:cxn ang="0">
                  <a:pos x="116" y="449"/>
                </a:cxn>
                <a:cxn ang="0">
                  <a:pos x="124" y="461"/>
                </a:cxn>
                <a:cxn ang="0">
                  <a:pos x="132" y="472"/>
                </a:cxn>
                <a:cxn ang="0">
                  <a:pos x="139" y="492"/>
                </a:cxn>
                <a:cxn ang="0">
                  <a:pos x="141" y="506"/>
                </a:cxn>
                <a:cxn ang="0">
                  <a:pos x="139" y="517"/>
                </a:cxn>
                <a:cxn ang="0">
                  <a:pos x="138" y="532"/>
                </a:cxn>
                <a:cxn ang="0">
                  <a:pos x="137" y="545"/>
                </a:cxn>
                <a:cxn ang="0">
                  <a:pos x="136" y="552"/>
                </a:cxn>
                <a:cxn ang="0">
                  <a:pos x="136" y="558"/>
                </a:cxn>
                <a:cxn ang="0">
                  <a:pos x="140" y="568"/>
                </a:cxn>
                <a:cxn ang="0">
                  <a:pos x="145" y="575"/>
                </a:cxn>
                <a:cxn ang="0">
                  <a:pos x="152" y="581"/>
                </a:cxn>
                <a:cxn ang="0">
                  <a:pos x="161" y="587"/>
                </a:cxn>
                <a:cxn ang="0">
                  <a:pos x="173" y="599"/>
                </a:cxn>
                <a:cxn ang="0">
                  <a:pos x="182" y="608"/>
                </a:cxn>
                <a:cxn ang="0">
                  <a:pos x="188" y="614"/>
                </a:cxn>
              </a:cxnLst>
              <a:rect l="0" t="0" r="r" b="b"/>
              <a:pathLst>
                <a:path w="191" h="616">
                  <a:moveTo>
                    <a:pt x="86" y="2"/>
                  </a:moveTo>
                  <a:lnTo>
                    <a:pt x="86" y="2"/>
                  </a:lnTo>
                  <a:lnTo>
                    <a:pt x="85" y="2"/>
                  </a:lnTo>
                  <a:lnTo>
                    <a:pt x="85" y="2"/>
                  </a:lnTo>
                  <a:lnTo>
                    <a:pt x="85" y="2"/>
                  </a:lnTo>
                  <a:lnTo>
                    <a:pt x="85" y="1"/>
                  </a:lnTo>
                  <a:lnTo>
                    <a:pt x="84" y="1"/>
                  </a:lnTo>
                  <a:lnTo>
                    <a:pt x="83" y="1"/>
                  </a:lnTo>
                  <a:lnTo>
                    <a:pt x="83" y="1"/>
                  </a:lnTo>
                  <a:lnTo>
                    <a:pt x="82" y="1"/>
                  </a:lnTo>
                  <a:lnTo>
                    <a:pt x="81" y="1"/>
                  </a:lnTo>
                  <a:lnTo>
                    <a:pt x="81" y="1"/>
                  </a:lnTo>
                  <a:lnTo>
                    <a:pt x="80" y="1"/>
                  </a:lnTo>
                  <a:lnTo>
                    <a:pt x="79" y="1"/>
                  </a:lnTo>
                  <a:lnTo>
                    <a:pt x="78" y="0"/>
                  </a:lnTo>
                  <a:lnTo>
                    <a:pt x="77" y="0"/>
                  </a:lnTo>
                  <a:lnTo>
                    <a:pt x="76" y="0"/>
                  </a:lnTo>
                  <a:lnTo>
                    <a:pt x="75" y="0"/>
                  </a:lnTo>
                  <a:lnTo>
                    <a:pt x="74" y="0"/>
                  </a:lnTo>
                  <a:lnTo>
                    <a:pt x="73" y="0"/>
                  </a:lnTo>
                  <a:lnTo>
                    <a:pt x="72" y="0"/>
                  </a:lnTo>
                  <a:lnTo>
                    <a:pt x="71" y="0"/>
                  </a:lnTo>
                  <a:lnTo>
                    <a:pt x="70" y="0"/>
                  </a:lnTo>
                  <a:lnTo>
                    <a:pt x="69" y="0"/>
                  </a:lnTo>
                  <a:lnTo>
                    <a:pt x="67" y="0"/>
                  </a:lnTo>
                  <a:lnTo>
                    <a:pt x="66" y="0"/>
                  </a:lnTo>
                  <a:lnTo>
                    <a:pt x="65" y="0"/>
                  </a:lnTo>
                  <a:lnTo>
                    <a:pt x="64" y="1"/>
                  </a:lnTo>
                  <a:lnTo>
                    <a:pt x="63" y="1"/>
                  </a:lnTo>
                  <a:lnTo>
                    <a:pt x="62" y="1"/>
                  </a:lnTo>
                  <a:lnTo>
                    <a:pt x="61" y="1"/>
                  </a:lnTo>
                  <a:lnTo>
                    <a:pt x="60" y="2"/>
                  </a:lnTo>
                  <a:lnTo>
                    <a:pt x="57" y="3"/>
                  </a:lnTo>
                  <a:lnTo>
                    <a:pt x="56" y="4"/>
                  </a:lnTo>
                  <a:lnTo>
                    <a:pt x="55" y="4"/>
                  </a:lnTo>
                  <a:lnTo>
                    <a:pt x="53" y="5"/>
                  </a:lnTo>
                  <a:lnTo>
                    <a:pt x="52" y="5"/>
                  </a:lnTo>
                  <a:lnTo>
                    <a:pt x="51" y="6"/>
                  </a:lnTo>
                  <a:lnTo>
                    <a:pt x="50" y="7"/>
                  </a:lnTo>
                  <a:lnTo>
                    <a:pt x="49" y="7"/>
                  </a:lnTo>
                  <a:lnTo>
                    <a:pt x="48" y="8"/>
                  </a:lnTo>
                  <a:lnTo>
                    <a:pt x="47" y="8"/>
                  </a:lnTo>
                  <a:lnTo>
                    <a:pt x="47" y="9"/>
                  </a:lnTo>
                  <a:lnTo>
                    <a:pt x="46" y="9"/>
                  </a:lnTo>
                  <a:lnTo>
                    <a:pt x="45" y="10"/>
                  </a:lnTo>
                  <a:lnTo>
                    <a:pt x="44" y="11"/>
                  </a:lnTo>
                  <a:lnTo>
                    <a:pt x="43" y="11"/>
                  </a:lnTo>
                  <a:lnTo>
                    <a:pt x="43" y="12"/>
                  </a:lnTo>
                  <a:lnTo>
                    <a:pt x="42" y="13"/>
                  </a:lnTo>
                  <a:lnTo>
                    <a:pt x="41" y="13"/>
                  </a:lnTo>
                  <a:lnTo>
                    <a:pt x="41" y="14"/>
                  </a:lnTo>
                  <a:lnTo>
                    <a:pt x="40" y="15"/>
                  </a:lnTo>
                  <a:lnTo>
                    <a:pt x="40" y="16"/>
                  </a:lnTo>
                  <a:lnTo>
                    <a:pt x="39" y="17"/>
                  </a:lnTo>
                  <a:lnTo>
                    <a:pt x="39" y="18"/>
                  </a:lnTo>
                  <a:lnTo>
                    <a:pt x="38" y="19"/>
                  </a:lnTo>
                  <a:lnTo>
                    <a:pt x="37" y="20"/>
                  </a:lnTo>
                  <a:lnTo>
                    <a:pt x="37" y="21"/>
                  </a:lnTo>
                  <a:lnTo>
                    <a:pt x="36" y="22"/>
                  </a:lnTo>
                  <a:lnTo>
                    <a:pt x="36" y="23"/>
                  </a:lnTo>
                  <a:lnTo>
                    <a:pt x="35" y="25"/>
                  </a:lnTo>
                  <a:lnTo>
                    <a:pt x="35" y="26"/>
                  </a:lnTo>
                  <a:lnTo>
                    <a:pt x="34" y="28"/>
                  </a:lnTo>
                  <a:lnTo>
                    <a:pt x="33" y="31"/>
                  </a:lnTo>
                  <a:lnTo>
                    <a:pt x="32" y="33"/>
                  </a:lnTo>
                  <a:lnTo>
                    <a:pt x="31" y="35"/>
                  </a:lnTo>
                  <a:lnTo>
                    <a:pt x="31" y="37"/>
                  </a:lnTo>
                  <a:lnTo>
                    <a:pt x="31" y="38"/>
                  </a:lnTo>
                  <a:lnTo>
                    <a:pt x="30" y="39"/>
                  </a:lnTo>
                  <a:lnTo>
                    <a:pt x="30" y="41"/>
                  </a:lnTo>
                  <a:lnTo>
                    <a:pt x="30" y="43"/>
                  </a:lnTo>
                  <a:lnTo>
                    <a:pt x="30" y="44"/>
                  </a:lnTo>
                  <a:lnTo>
                    <a:pt x="30" y="45"/>
                  </a:lnTo>
                  <a:lnTo>
                    <a:pt x="30" y="47"/>
                  </a:lnTo>
                  <a:lnTo>
                    <a:pt x="30" y="48"/>
                  </a:lnTo>
                  <a:lnTo>
                    <a:pt x="30" y="49"/>
                  </a:lnTo>
                  <a:lnTo>
                    <a:pt x="30" y="50"/>
                  </a:lnTo>
                  <a:lnTo>
                    <a:pt x="31" y="51"/>
                  </a:lnTo>
                  <a:lnTo>
                    <a:pt x="31" y="53"/>
                  </a:lnTo>
                  <a:lnTo>
                    <a:pt x="31" y="54"/>
                  </a:lnTo>
                  <a:lnTo>
                    <a:pt x="31" y="55"/>
                  </a:lnTo>
                  <a:lnTo>
                    <a:pt x="31" y="57"/>
                  </a:lnTo>
                  <a:lnTo>
                    <a:pt x="32" y="58"/>
                  </a:lnTo>
                  <a:lnTo>
                    <a:pt x="32" y="60"/>
                  </a:lnTo>
                  <a:lnTo>
                    <a:pt x="33" y="61"/>
                  </a:lnTo>
                  <a:lnTo>
                    <a:pt x="33" y="63"/>
                  </a:lnTo>
                  <a:lnTo>
                    <a:pt x="33" y="65"/>
                  </a:lnTo>
                  <a:lnTo>
                    <a:pt x="33" y="66"/>
                  </a:lnTo>
                  <a:lnTo>
                    <a:pt x="33" y="68"/>
                  </a:lnTo>
                  <a:lnTo>
                    <a:pt x="34" y="70"/>
                  </a:lnTo>
                  <a:lnTo>
                    <a:pt x="34" y="72"/>
                  </a:lnTo>
                  <a:lnTo>
                    <a:pt x="34" y="74"/>
                  </a:lnTo>
                  <a:lnTo>
                    <a:pt x="34" y="77"/>
                  </a:lnTo>
                  <a:lnTo>
                    <a:pt x="34" y="79"/>
                  </a:lnTo>
                  <a:lnTo>
                    <a:pt x="34" y="81"/>
                  </a:lnTo>
                  <a:lnTo>
                    <a:pt x="34" y="82"/>
                  </a:lnTo>
                  <a:lnTo>
                    <a:pt x="34" y="83"/>
                  </a:lnTo>
                  <a:lnTo>
                    <a:pt x="34" y="84"/>
                  </a:lnTo>
                  <a:lnTo>
                    <a:pt x="34" y="85"/>
                  </a:lnTo>
                  <a:lnTo>
                    <a:pt x="34" y="86"/>
                  </a:lnTo>
                  <a:lnTo>
                    <a:pt x="34" y="87"/>
                  </a:lnTo>
                  <a:lnTo>
                    <a:pt x="34" y="87"/>
                  </a:lnTo>
                  <a:lnTo>
                    <a:pt x="34" y="88"/>
                  </a:lnTo>
                  <a:lnTo>
                    <a:pt x="34" y="89"/>
                  </a:lnTo>
                  <a:lnTo>
                    <a:pt x="34" y="89"/>
                  </a:lnTo>
                  <a:lnTo>
                    <a:pt x="34" y="90"/>
                  </a:lnTo>
                  <a:lnTo>
                    <a:pt x="34" y="90"/>
                  </a:lnTo>
                  <a:lnTo>
                    <a:pt x="34" y="91"/>
                  </a:lnTo>
                  <a:lnTo>
                    <a:pt x="34" y="92"/>
                  </a:lnTo>
                  <a:lnTo>
                    <a:pt x="34" y="92"/>
                  </a:lnTo>
                  <a:lnTo>
                    <a:pt x="34" y="93"/>
                  </a:lnTo>
                  <a:lnTo>
                    <a:pt x="34" y="93"/>
                  </a:lnTo>
                  <a:lnTo>
                    <a:pt x="34" y="94"/>
                  </a:lnTo>
                  <a:lnTo>
                    <a:pt x="34" y="95"/>
                  </a:lnTo>
                  <a:lnTo>
                    <a:pt x="34" y="95"/>
                  </a:lnTo>
                  <a:lnTo>
                    <a:pt x="34" y="96"/>
                  </a:lnTo>
                  <a:lnTo>
                    <a:pt x="34" y="97"/>
                  </a:lnTo>
                  <a:lnTo>
                    <a:pt x="34" y="97"/>
                  </a:lnTo>
                  <a:lnTo>
                    <a:pt x="34" y="98"/>
                  </a:lnTo>
                  <a:lnTo>
                    <a:pt x="34" y="99"/>
                  </a:lnTo>
                  <a:lnTo>
                    <a:pt x="34" y="100"/>
                  </a:lnTo>
                  <a:lnTo>
                    <a:pt x="34" y="101"/>
                  </a:lnTo>
                  <a:lnTo>
                    <a:pt x="34" y="102"/>
                  </a:lnTo>
                  <a:lnTo>
                    <a:pt x="34" y="103"/>
                  </a:lnTo>
                  <a:lnTo>
                    <a:pt x="34" y="105"/>
                  </a:lnTo>
                  <a:lnTo>
                    <a:pt x="34" y="107"/>
                  </a:lnTo>
                  <a:lnTo>
                    <a:pt x="34" y="107"/>
                  </a:lnTo>
                  <a:lnTo>
                    <a:pt x="34" y="109"/>
                  </a:lnTo>
                  <a:lnTo>
                    <a:pt x="34" y="109"/>
                  </a:lnTo>
                  <a:lnTo>
                    <a:pt x="34" y="110"/>
                  </a:lnTo>
                  <a:lnTo>
                    <a:pt x="34" y="111"/>
                  </a:lnTo>
                  <a:lnTo>
                    <a:pt x="34" y="112"/>
                  </a:lnTo>
                  <a:lnTo>
                    <a:pt x="35" y="113"/>
                  </a:lnTo>
                  <a:lnTo>
                    <a:pt x="35" y="113"/>
                  </a:lnTo>
                  <a:lnTo>
                    <a:pt x="35" y="114"/>
                  </a:lnTo>
                  <a:lnTo>
                    <a:pt x="35" y="115"/>
                  </a:lnTo>
                  <a:lnTo>
                    <a:pt x="35" y="115"/>
                  </a:lnTo>
                  <a:lnTo>
                    <a:pt x="35" y="116"/>
                  </a:lnTo>
                  <a:lnTo>
                    <a:pt x="35" y="117"/>
                  </a:lnTo>
                  <a:lnTo>
                    <a:pt x="35" y="117"/>
                  </a:lnTo>
                  <a:lnTo>
                    <a:pt x="35" y="118"/>
                  </a:lnTo>
                  <a:lnTo>
                    <a:pt x="35" y="119"/>
                  </a:lnTo>
                  <a:lnTo>
                    <a:pt x="35" y="119"/>
                  </a:lnTo>
                  <a:lnTo>
                    <a:pt x="35" y="120"/>
                  </a:lnTo>
                  <a:lnTo>
                    <a:pt x="35" y="121"/>
                  </a:lnTo>
                  <a:lnTo>
                    <a:pt x="35" y="121"/>
                  </a:lnTo>
                  <a:lnTo>
                    <a:pt x="35" y="122"/>
                  </a:lnTo>
                  <a:lnTo>
                    <a:pt x="35" y="123"/>
                  </a:lnTo>
                  <a:lnTo>
                    <a:pt x="35" y="123"/>
                  </a:lnTo>
                  <a:lnTo>
                    <a:pt x="35" y="124"/>
                  </a:lnTo>
                  <a:lnTo>
                    <a:pt x="35" y="125"/>
                  </a:lnTo>
                  <a:lnTo>
                    <a:pt x="35" y="126"/>
                  </a:lnTo>
                  <a:lnTo>
                    <a:pt x="35" y="127"/>
                  </a:lnTo>
                  <a:lnTo>
                    <a:pt x="35" y="128"/>
                  </a:lnTo>
                  <a:lnTo>
                    <a:pt x="34" y="129"/>
                  </a:lnTo>
                  <a:lnTo>
                    <a:pt x="34" y="130"/>
                  </a:lnTo>
                  <a:lnTo>
                    <a:pt x="33" y="135"/>
                  </a:lnTo>
                  <a:lnTo>
                    <a:pt x="32" y="137"/>
                  </a:lnTo>
                  <a:lnTo>
                    <a:pt x="31" y="139"/>
                  </a:lnTo>
                  <a:lnTo>
                    <a:pt x="30" y="141"/>
                  </a:lnTo>
                  <a:lnTo>
                    <a:pt x="30" y="142"/>
                  </a:lnTo>
                  <a:lnTo>
                    <a:pt x="29" y="144"/>
                  </a:lnTo>
                  <a:lnTo>
                    <a:pt x="28" y="145"/>
                  </a:lnTo>
                  <a:lnTo>
                    <a:pt x="27" y="147"/>
                  </a:lnTo>
                  <a:lnTo>
                    <a:pt x="26" y="148"/>
                  </a:lnTo>
                  <a:lnTo>
                    <a:pt x="25" y="149"/>
                  </a:lnTo>
                  <a:lnTo>
                    <a:pt x="25" y="151"/>
                  </a:lnTo>
                  <a:lnTo>
                    <a:pt x="23" y="152"/>
                  </a:lnTo>
                  <a:lnTo>
                    <a:pt x="23" y="153"/>
                  </a:lnTo>
                  <a:lnTo>
                    <a:pt x="22" y="154"/>
                  </a:lnTo>
                  <a:lnTo>
                    <a:pt x="21" y="155"/>
                  </a:lnTo>
                  <a:lnTo>
                    <a:pt x="20" y="157"/>
                  </a:lnTo>
                  <a:lnTo>
                    <a:pt x="19" y="158"/>
                  </a:lnTo>
                  <a:lnTo>
                    <a:pt x="18" y="159"/>
                  </a:lnTo>
                  <a:lnTo>
                    <a:pt x="17" y="160"/>
                  </a:lnTo>
                  <a:lnTo>
                    <a:pt x="17" y="161"/>
                  </a:lnTo>
                  <a:lnTo>
                    <a:pt x="16" y="163"/>
                  </a:lnTo>
                  <a:lnTo>
                    <a:pt x="15" y="164"/>
                  </a:lnTo>
                  <a:lnTo>
                    <a:pt x="14" y="165"/>
                  </a:lnTo>
                  <a:lnTo>
                    <a:pt x="13" y="167"/>
                  </a:lnTo>
                  <a:lnTo>
                    <a:pt x="12" y="169"/>
                  </a:lnTo>
                  <a:lnTo>
                    <a:pt x="12" y="170"/>
                  </a:lnTo>
                  <a:lnTo>
                    <a:pt x="11" y="172"/>
                  </a:lnTo>
                  <a:lnTo>
                    <a:pt x="10" y="174"/>
                  </a:lnTo>
                  <a:lnTo>
                    <a:pt x="9" y="177"/>
                  </a:lnTo>
                  <a:lnTo>
                    <a:pt x="9" y="179"/>
                  </a:lnTo>
                  <a:lnTo>
                    <a:pt x="9" y="181"/>
                  </a:lnTo>
                  <a:lnTo>
                    <a:pt x="7" y="187"/>
                  </a:lnTo>
                  <a:lnTo>
                    <a:pt x="6" y="191"/>
                  </a:lnTo>
                  <a:lnTo>
                    <a:pt x="6" y="193"/>
                  </a:lnTo>
                  <a:lnTo>
                    <a:pt x="5" y="196"/>
                  </a:lnTo>
                  <a:lnTo>
                    <a:pt x="5" y="198"/>
                  </a:lnTo>
                  <a:lnTo>
                    <a:pt x="5" y="201"/>
                  </a:lnTo>
                  <a:lnTo>
                    <a:pt x="5" y="203"/>
                  </a:lnTo>
                  <a:lnTo>
                    <a:pt x="4" y="205"/>
                  </a:lnTo>
                  <a:lnTo>
                    <a:pt x="4" y="207"/>
                  </a:lnTo>
                  <a:lnTo>
                    <a:pt x="4" y="209"/>
                  </a:lnTo>
                  <a:lnTo>
                    <a:pt x="4" y="211"/>
                  </a:lnTo>
                  <a:lnTo>
                    <a:pt x="5" y="213"/>
                  </a:lnTo>
                  <a:lnTo>
                    <a:pt x="5" y="215"/>
                  </a:lnTo>
                  <a:lnTo>
                    <a:pt x="5" y="217"/>
                  </a:lnTo>
                  <a:lnTo>
                    <a:pt x="5" y="219"/>
                  </a:lnTo>
                  <a:lnTo>
                    <a:pt x="5" y="221"/>
                  </a:lnTo>
                  <a:lnTo>
                    <a:pt x="5" y="222"/>
                  </a:lnTo>
                  <a:lnTo>
                    <a:pt x="6" y="224"/>
                  </a:lnTo>
                  <a:lnTo>
                    <a:pt x="6" y="226"/>
                  </a:lnTo>
                  <a:lnTo>
                    <a:pt x="6" y="228"/>
                  </a:lnTo>
                  <a:lnTo>
                    <a:pt x="7" y="230"/>
                  </a:lnTo>
                  <a:lnTo>
                    <a:pt x="7" y="232"/>
                  </a:lnTo>
                  <a:lnTo>
                    <a:pt x="7" y="235"/>
                  </a:lnTo>
                  <a:lnTo>
                    <a:pt x="7" y="237"/>
                  </a:lnTo>
                  <a:lnTo>
                    <a:pt x="7" y="239"/>
                  </a:lnTo>
                  <a:lnTo>
                    <a:pt x="8" y="242"/>
                  </a:lnTo>
                  <a:lnTo>
                    <a:pt x="8" y="245"/>
                  </a:lnTo>
                  <a:lnTo>
                    <a:pt x="8" y="248"/>
                  </a:lnTo>
                  <a:lnTo>
                    <a:pt x="8" y="251"/>
                  </a:lnTo>
                  <a:lnTo>
                    <a:pt x="8" y="254"/>
                  </a:lnTo>
                  <a:lnTo>
                    <a:pt x="9" y="258"/>
                  </a:lnTo>
                  <a:lnTo>
                    <a:pt x="9" y="260"/>
                  </a:lnTo>
                  <a:lnTo>
                    <a:pt x="9" y="261"/>
                  </a:lnTo>
                  <a:lnTo>
                    <a:pt x="9" y="262"/>
                  </a:lnTo>
                  <a:lnTo>
                    <a:pt x="9" y="263"/>
                  </a:lnTo>
                  <a:lnTo>
                    <a:pt x="9" y="264"/>
                  </a:lnTo>
                  <a:lnTo>
                    <a:pt x="9" y="265"/>
                  </a:lnTo>
                  <a:lnTo>
                    <a:pt x="9" y="265"/>
                  </a:lnTo>
                  <a:lnTo>
                    <a:pt x="9" y="266"/>
                  </a:lnTo>
                  <a:lnTo>
                    <a:pt x="9" y="267"/>
                  </a:lnTo>
                  <a:lnTo>
                    <a:pt x="9" y="267"/>
                  </a:lnTo>
                  <a:lnTo>
                    <a:pt x="9" y="268"/>
                  </a:lnTo>
                  <a:lnTo>
                    <a:pt x="9" y="269"/>
                  </a:lnTo>
                  <a:lnTo>
                    <a:pt x="9" y="269"/>
                  </a:lnTo>
                  <a:lnTo>
                    <a:pt x="9" y="270"/>
                  </a:lnTo>
                  <a:lnTo>
                    <a:pt x="9" y="271"/>
                  </a:lnTo>
                  <a:lnTo>
                    <a:pt x="9" y="271"/>
                  </a:lnTo>
                  <a:lnTo>
                    <a:pt x="9" y="272"/>
                  </a:lnTo>
                  <a:lnTo>
                    <a:pt x="9" y="272"/>
                  </a:lnTo>
                  <a:lnTo>
                    <a:pt x="9" y="273"/>
                  </a:lnTo>
                  <a:lnTo>
                    <a:pt x="9" y="273"/>
                  </a:lnTo>
                  <a:lnTo>
                    <a:pt x="9" y="274"/>
                  </a:lnTo>
                  <a:lnTo>
                    <a:pt x="9" y="275"/>
                  </a:lnTo>
                  <a:lnTo>
                    <a:pt x="9" y="276"/>
                  </a:lnTo>
                  <a:lnTo>
                    <a:pt x="9" y="276"/>
                  </a:lnTo>
                  <a:lnTo>
                    <a:pt x="9" y="277"/>
                  </a:lnTo>
                  <a:lnTo>
                    <a:pt x="9" y="278"/>
                  </a:lnTo>
                  <a:lnTo>
                    <a:pt x="9" y="279"/>
                  </a:lnTo>
                  <a:lnTo>
                    <a:pt x="9" y="280"/>
                  </a:lnTo>
                  <a:lnTo>
                    <a:pt x="9" y="281"/>
                  </a:lnTo>
                  <a:lnTo>
                    <a:pt x="9" y="282"/>
                  </a:lnTo>
                  <a:lnTo>
                    <a:pt x="9" y="283"/>
                  </a:lnTo>
                  <a:lnTo>
                    <a:pt x="9" y="285"/>
                  </a:lnTo>
                  <a:lnTo>
                    <a:pt x="9" y="286"/>
                  </a:lnTo>
                  <a:lnTo>
                    <a:pt x="9" y="287"/>
                  </a:lnTo>
                  <a:lnTo>
                    <a:pt x="9" y="288"/>
                  </a:lnTo>
                  <a:lnTo>
                    <a:pt x="9" y="289"/>
                  </a:lnTo>
                  <a:lnTo>
                    <a:pt x="9" y="290"/>
                  </a:lnTo>
                  <a:lnTo>
                    <a:pt x="9" y="291"/>
                  </a:lnTo>
                  <a:lnTo>
                    <a:pt x="9" y="291"/>
                  </a:lnTo>
                  <a:lnTo>
                    <a:pt x="9" y="292"/>
                  </a:lnTo>
                  <a:lnTo>
                    <a:pt x="9" y="293"/>
                  </a:lnTo>
                  <a:lnTo>
                    <a:pt x="9" y="293"/>
                  </a:lnTo>
                  <a:lnTo>
                    <a:pt x="9" y="294"/>
                  </a:lnTo>
                  <a:lnTo>
                    <a:pt x="9" y="295"/>
                  </a:lnTo>
                  <a:lnTo>
                    <a:pt x="9" y="295"/>
                  </a:lnTo>
                  <a:lnTo>
                    <a:pt x="9" y="296"/>
                  </a:lnTo>
                  <a:lnTo>
                    <a:pt x="9" y="296"/>
                  </a:lnTo>
                  <a:lnTo>
                    <a:pt x="9" y="297"/>
                  </a:lnTo>
                  <a:lnTo>
                    <a:pt x="9" y="297"/>
                  </a:lnTo>
                  <a:lnTo>
                    <a:pt x="9" y="298"/>
                  </a:lnTo>
                  <a:lnTo>
                    <a:pt x="9" y="299"/>
                  </a:lnTo>
                  <a:lnTo>
                    <a:pt x="9" y="299"/>
                  </a:lnTo>
                  <a:lnTo>
                    <a:pt x="9" y="300"/>
                  </a:lnTo>
                  <a:lnTo>
                    <a:pt x="9" y="301"/>
                  </a:lnTo>
                  <a:lnTo>
                    <a:pt x="9" y="301"/>
                  </a:lnTo>
                  <a:lnTo>
                    <a:pt x="9" y="302"/>
                  </a:lnTo>
                  <a:lnTo>
                    <a:pt x="9" y="303"/>
                  </a:lnTo>
                  <a:lnTo>
                    <a:pt x="9" y="304"/>
                  </a:lnTo>
                  <a:lnTo>
                    <a:pt x="9" y="305"/>
                  </a:lnTo>
                  <a:lnTo>
                    <a:pt x="9" y="306"/>
                  </a:lnTo>
                  <a:lnTo>
                    <a:pt x="9" y="307"/>
                  </a:lnTo>
                  <a:lnTo>
                    <a:pt x="9" y="309"/>
                  </a:lnTo>
                  <a:lnTo>
                    <a:pt x="8" y="315"/>
                  </a:lnTo>
                  <a:lnTo>
                    <a:pt x="8" y="319"/>
                  </a:lnTo>
                  <a:lnTo>
                    <a:pt x="8" y="322"/>
                  </a:lnTo>
                  <a:lnTo>
                    <a:pt x="7" y="325"/>
                  </a:lnTo>
                  <a:lnTo>
                    <a:pt x="7" y="328"/>
                  </a:lnTo>
                  <a:lnTo>
                    <a:pt x="6" y="331"/>
                  </a:lnTo>
                  <a:lnTo>
                    <a:pt x="6" y="333"/>
                  </a:lnTo>
                  <a:lnTo>
                    <a:pt x="5" y="336"/>
                  </a:lnTo>
                  <a:lnTo>
                    <a:pt x="5" y="339"/>
                  </a:lnTo>
                  <a:lnTo>
                    <a:pt x="4" y="341"/>
                  </a:lnTo>
                  <a:lnTo>
                    <a:pt x="3" y="343"/>
                  </a:lnTo>
                  <a:lnTo>
                    <a:pt x="3" y="346"/>
                  </a:lnTo>
                  <a:lnTo>
                    <a:pt x="2" y="348"/>
                  </a:lnTo>
                  <a:lnTo>
                    <a:pt x="2" y="350"/>
                  </a:lnTo>
                  <a:lnTo>
                    <a:pt x="1" y="353"/>
                  </a:lnTo>
                  <a:lnTo>
                    <a:pt x="1" y="355"/>
                  </a:lnTo>
                  <a:lnTo>
                    <a:pt x="1" y="357"/>
                  </a:lnTo>
                  <a:lnTo>
                    <a:pt x="0" y="359"/>
                  </a:lnTo>
                  <a:lnTo>
                    <a:pt x="0" y="361"/>
                  </a:lnTo>
                  <a:lnTo>
                    <a:pt x="0" y="363"/>
                  </a:lnTo>
                  <a:lnTo>
                    <a:pt x="0" y="365"/>
                  </a:lnTo>
                  <a:lnTo>
                    <a:pt x="0" y="367"/>
                  </a:lnTo>
                  <a:lnTo>
                    <a:pt x="0" y="369"/>
                  </a:lnTo>
                  <a:lnTo>
                    <a:pt x="1" y="371"/>
                  </a:lnTo>
                  <a:lnTo>
                    <a:pt x="1" y="373"/>
                  </a:lnTo>
                  <a:lnTo>
                    <a:pt x="2" y="375"/>
                  </a:lnTo>
                  <a:lnTo>
                    <a:pt x="3" y="377"/>
                  </a:lnTo>
                  <a:lnTo>
                    <a:pt x="4" y="379"/>
                  </a:lnTo>
                  <a:lnTo>
                    <a:pt x="5" y="381"/>
                  </a:lnTo>
                  <a:lnTo>
                    <a:pt x="7" y="383"/>
                  </a:lnTo>
                  <a:lnTo>
                    <a:pt x="9" y="386"/>
                  </a:lnTo>
                  <a:lnTo>
                    <a:pt x="13" y="391"/>
                  </a:lnTo>
                  <a:lnTo>
                    <a:pt x="16" y="393"/>
                  </a:lnTo>
                  <a:lnTo>
                    <a:pt x="19" y="395"/>
                  </a:lnTo>
                  <a:lnTo>
                    <a:pt x="22" y="396"/>
                  </a:lnTo>
                  <a:lnTo>
                    <a:pt x="25" y="397"/>
                  </a:lnTo>
                  <a:lnTo>
                    <a:pt x="29" y="398"/>
                  </a:lnTo>
                  <a:lnTo>
                    <a:pt x="32" y="399"/>
                  </a:lnTo>
                  <a:lnTo>
                    <a:pt x="35" y="399"/>
                  </a:lnTo>
                  <a:lnTo>
                    <a:pt x="39" y="399"/>
                  </a:lnTo>
                  <a:lnTo>
                    <a:pt x="42" y="399"/>
                  </a:lnTo>
                  <a:lnTo>
                    <a:pt x="45" y="399"/>
                  </a:lnTo>
                  <a:lnTo>
                    <a:pt x="49" y="399"/>
                  </a:lnTo>
                  <a:lnTo>
                    <a:pt x="53" y="399"/>
                  </a:lnTo>
                  <a:lnTo>
                    <a:pt x="56" y="398"/>
                  </a:lnTo>
                  <a:lnTo>
                    <a:pt x="60" y="398"/>
                  </a:lnTo>
                  <a:lnTo>
                    <a:pt x="64" y="398"/>
                  </a:lnTo>
                  <a:lnTo>
                    <a:pt x="67" y="397"/>
                  </a:lnTo>
                  <a:lnTo>
                    <a:pt x="71" y="397"/>
                  </a:lnTo>
                  <a:lnTo>
                    <a:pt x="75" y="397"/>
                  </a:lnTo>
                  <a:lnTo>
                    <a:pt x="78" y="397"/>
                  </a:lnTo>
                  <a:lnTo>
                    <a:pt x="81" y="397"/>
                  </a:lnTo>
                  <a:lnTo>
                    <a:pt x="85" y="397"/>
                  </a:lnTo>
                  <a:lnTo>
                    <a:pt x="89" y="397"/>
                  </a:lnTo>
                  <a:lnTo>
                    <a:pt x="92" y="398"/>
                  </a:lnTo>
                  <a:lnTo>
                    <a:pt x="95" y="399"/>
                  </a:lnTo>
                  <a:lnTo>
                    <a:pt x="98" y="400"/>
                  </a:lnTo>
                  <a:lnTo>
                    <a:pt x="101" y="402"/>
                  </a:lnTo>
                  <a:lnTo>
                    <a:pt x="104" y="403"/>
                  </a:lnTo>
                  <a:lnTo>
                    <a:pt x="107" y="405"/>
                  </a:lnTo>
                  <a:lnTo>
                    <a:pt x="109" y="408"/>
                  </a:lnTo>
                  <a:lnTo>
                    <a:pt x="112" y="411"/>
                  </a:lnTo>
                  <a:lnTo>
                    <a:pt x="113" y="412"/>
                  </a:lnTo>
                  <a:lnTo>
                    <a:pt x="113" y="413"/>
                  </a:lnTo>
                  <a:lnTo>
                    <a:pt x="113" y="414"/>
                  </a:lnTo>
                  <a:lnTo>
                    <a:pt x="114" y="414"/>
                  </a:lnTo>
                  <a:lnTo>
                    <a:pt x="114" y="415"/>
                  </a:lnTo>
                  <a:lnTo>
                    <a:pt x="114" y="416"/>
                  </a:lnTo>
                  <a:lnTo>
                    <a:pt x="114" y="417"/>
                  </a:lnTo>
                  <a:lnTo>
                    <a:pt x="114" y="417"/>
                  </a:lnTo>
                  <a:lnTo>
                    <a:pt x="114" y="418"/>
                  </a:lnTo>
                  <a:lnTo>
                    <a:pt x="114" y="419"/>
                  </a:lnTo>
                  <a:lnTo>
                    <a:pt x="114" y="419"/>
                  </a:lnTo>
                  <a:lnTo>
                    <a:pt x="114" y="420"/>
                  </a:lnTo>
                  <a:lnTo>
                    <a:pt x="113" y="421"/>
                  </a:lnTo>
                  <a:lnTo>
                    <a:pt x="113" y="421"/>
                  </a:lnTo>
                  <a:lnTo>
                    <a:pt x="113" y="422"/>
                  </a:lnTo>
                  <a:lnTo>
                    <a:pt x="113" y="423"/>
                  </a:lnTo>
                  <a:lnTo>
                    <a:pt x="113" y="423"/>
                  </a:lnTo>
                  <a:lnTo>
                    <a:pt x="113" y="424"/>
                  </a:lnTo>
                  <a:lnTo>
                    <a:pt x="112" y="425"/>
                  </a:lnTo>
                  <a:lnTo>
                    <a:pt x="112" y="426"/>
                  </a:lnTo>
                  <a:lnTo>
                    <a:pt x="112" y="427"/>
                  </a:lnTo>
                  <a:lnTo>
                    <a:pt x="112" y="427"/>
                  </a:lnTo>
                  <a:lnTo>
                    <a:pt x="112" y="429"/>
                  </a:lnTo>
                  <a:lnTo>
                    <a:pt x="111" y="429"/>
                  </a:lnTo>
                  <a:lnTo>
                    <a:pt x="111" y="430"/>
                  </a:lnTo>
                  <a:lnTo>
                    <a:pt x="111" y="431"/>
                  </a:lnTo>
                  <a:lnTo>
                    <a:pt x="111" y="432"/>
                  </a:lnTo>
                  <a:lnTo>
                    <a:pt x="111" y="433"/>
                  </a:lnTo>
                  <a:lnTo>
                    <a:pt x="111" y="434"/>
                  </a:lnTo>
                  <a:lnTo>
                    <a:pt x="112" y="435"/>
                  </a:lnTo>
                  <a:lnTo>
                    <a:pt x="112" y="437"/>
                  </a:lnTo>
                  <a:lnTo>
                    <a:pt x="113" y="441"/>
                  </a:lnTo>
                  <a:lnTo>
                    <a:pt x="114" y="443"/>
                  </a:lnTo>
                  <a:lnTo>
                    <a:pt x="115" y="445"/>
                  </a:lnTo>
                  <a:lnTo>
                    <a:pt x="115" y="447"/>
                  </a:lnTo>
                  <a:lnTo>
                    <a:pt x="116" y="449"/>
                  </a:lnTo>
                  <a:lnTo>
                    <a:pt x="117" y="450"/>
                  </a:lnTo>
                  <a:lnTo>
                    <a:pt x="118" y="452"/>
                  </a:lnTo>
                  <a:lnTo>
                    <a:pt x="119" y="453"/>
                  </a:lnTo>
                  <a:lnTo>
                    <a:pt x="119" y="455"/>
                  </a:lnTo>
                  <a:lnTo>
                    <a:pt x="120" y="456"/>
                  </a:lnTo>
                  <a:lnTo>
                    <a:pt x="121" y="457"/>
                  </a:lnTo>
                  <a:lnTo>
                    <a:pt x="122" y="458"/>
                  </a:lnTo>
                  <a:lnTo>
                    <a:pt x="123" y="459"/>
                  </a:lnTo>
                  <a:lnTo>
                    <a:pt x="124" y="461"/>
                  </a:lnTo>
                  <a:lnTo>
                    <a:pt x="125" y="462"/>
                  </a:lnTo>
                  <a:lnTo>
                    <a:pt x="126" y="463"/>
                  </a:lnTo>
                  <a:lnTo>
                    <a:pt x="127" y="464"/>
                  </a:lnTo>
                  <a:lnTo>
                    <a:pt x="127" y="465"/>
                  </a:lnTo>
                  <a:lnTo>
                    <a:pt x="129" y="467"/>
                  </a:lnTo>
                  <a:lnTo>
                    <a:pt x="129" y="468"/>
                  </a:lnTo>
                  <a:lnTo>
                    <a:pt x="130" y="469"/>
                  </a:lnTo>
                  <a:lnTo>
                    <a:pt x="131" y="471"/>
                  </a:lnTo>
                  <a:lnTo>
                    <a:pt x="132" y="472"/>
                  </a:lnTo>
                  <a:lnTo>
                    <a:pt x="133" y="473"/>
                  </a:lnTo>
                  <a:lnTo>
                    <a:pt x="133" y="475"/>
                  </a:lnTo>
                  <a:lnTo>
                    <a:pt x="134" y="477"/>
                  </a:lnTo>
                  <a:lnTo>
                    <a:pt x="135" y="479"/>
                  </a:lnTo>
                  <a:lnTo>
                    <a:pt x="136" y="481"/>
                  </a:lnTo>
                  <a:lnTo>
                    <a:pt x="137" y="483"/>
                  </a:lnTo>
                  <a:lnTo>
                    <a:pt x="137" y="485"/>
                  </a:lnTo>
                  <a:lnTo>
                    <a:pt x="138" y="488"/>
                  </a:lnTo>
                  <a:lnTo>
                    <a:pt x="139" y="492"/>
                  </a:lnTo>
                  <a:lnTo>
                    <a:pt x="139" y="494"/>
                  </a:lnTo>
                  <a:lnTo>
                    <a:pt x="140" y="496"/>
                  </a:lnTo>
                  <a:lnTo>
                    <a:pt x="140" y="497"/>
                  </a:lnTo>
                  <a:lnTo>
                    <a:pt x="140" y="499"/>
                  </a:lnTo>
                  <a:lnTo>
                    <a:pt x="140" y="501"/>
                  </a:lnTo>
                  <a:lnTo>
                    <a:pt x="140" y="502"/>
                  </a:lnTo>
                  <a:lnTo>
                    <a:pt x="140" y="503"/>
                  </a:lnTo>
                  <a:lnTo>
                    <a:pt x="141" y="505"/>
                  </a:lnTo>
                  <a:lnTo>
                    <a:pt x="141" y="506"/>
                  </a:lnTo>
                  <a:lnTo>
                    <a:pt x="141" y="507"/>
                  </a:lnTo>
                  <a:lnTo>
                    <a:pt x="140" y="509"/>
                  </a:lnTo>
                  <a:lnTo>
                    <a:pt x="140" y="510"/>
                  </a:lnTo>
                  <a:lnTo>
                    <a:pt x="140" y="511"/>
                  </a:lnTo>
                  <a:lnTo>
                    <a:pt x="140" y="513"/>
                  </a:lnTo>
                  <a:lnTo>
                    <a:pt x="140" y="514"/>
                  </a:lnTo>
                  <a:lnTo>
                    <a:pt x="140" y="515"/>
                  </a:lnTo>
                  <a:lnTo>
                    <a:pt x="140" y="516"/>
                  </a:lnTo>
                  <a:lnTo>
                    <a:pt x="139" y="517"/>
                  </a:lnTo>
                  <a:lnTo>
                    <a:pt x="139" y="519"/>
                  </a:lnTo>
                  <a:lnTo>
                    <a:pt x="139" y="520"/>
                  </a:lnTo>
                  <a:lnTo>
                    <a:pt x="139" y="521"/>
                  </a:lnTo>
                  <a:lnTo>
                    <a:pt x="139" y="523"/>
                  </a:lnTo>
                  <a:lnTo>
                    <a:pt x="139" y="525"/>
                  </a:lnTo>
                  <a:lnTo>
                    <a:pt x="139" y="526"/>
                  </a:lnTo>
                  <a:lnTo>
                    <a:pt x="138" y="528"/>
                  </a:lnTo>
                  <a:lnTo>
                    <a:pt x="138" y="530"/>
                  </a:lnTo>
                  <a:lnTo>
                    <a:pt x="138" y="532"/>
                  </a:lnTo>
                  <a:lnTo>
                    <a:pt x="138" y="534"/>
                  </a:lnTo>
                  <a:lnTo>
                    <a:pt x="138" y="536"/>
                  </a:lnTo>
                  <a:lnTo>
                    <a:pt x="138" y="539"/>
                  </a:lnTo>
                  <a:lnTo>
                    <a:pt x="138" y="541"/>
                  </a:lnTo>
                  <a:lnTo>
                    <a:pt x="138" y="542"/>
                  </a:lnTo>
                  <a:lnTo>
                    <a:pt x="138" y="543"/>
                  </a:lnTo>
                  <a:lnTo>
                    <a:pt x="138" y="544"/>
                  </a:lnTo>
                  <a:lnTo>
                    <a:pt x="137" y="545"/>
                  </a:lnTo>
                  <a:lnTo>
                    <a:pt x="137" y="545"/>
                  </a:lnTo>
                  <a:lnTo>
                    <a:pt x="137" y="546"/>
                  </a:lnTo>
                  <a:lnTo>
                    <a:pt x="137" y="547"/>
                  </a:lnTo>
                  <a:lnTo>
                    <a:pt x="137" y="548"/>
                  </a:lnTo>
                  <a:lnTo>
                    <a:pt x="137" y="549"/>
                  </a:lnTo>
                  <a:lnTo>
                    <a:pt x="137" y="549"/>
                  </a:lnTo>
                  <a:lnTo>
                    <a:pt x="137" y="550"/>
                  </a:lnTo>
                  <a:lnTo>
                    <a:pt x="136" y="551"/>
                  </a:lnTo>
                  <a:lnTo>
                    <a:pt x="136" y="551"/>
                  </a:lnTo>
                  <a:lnTo>
                    <a:pt x="136" y="552"/>
                  </a:lnTo>
                  <a:lnTo>
                    <a:pt x="136" y="553"/>
                  </a:lnTo>
                  <a:lnTo>
                    <a:pt x="136" y="553"/>
                  </a:lnTo>
                  <a:lnTo>
                    <a:pt x="136" y="554"/>
                  </a:lnTo>
                  <a:lnTo>
                    <a:pt x="136" y="555"/>
                  </a:lnTo>
                  <a:lnTo>
                    <a:pt x="136" y="555"/>
                  </a:lnTo>
                  <a:lnTo>
                    <a:pt x="136" y="556"/>
                  </a:lnTo>
                  <a:lnTo>
                    <a:pt x="136" y="557"/>
                  </a:lnTo>
                  <a:lnTo>
                    <a:pt x="136" y="557"/>
                  </a:lnTo>
                  <a:lnTo>
                    <a:pt x="136" y="558"/>
                  </a:lnTo>
                  <a:lnTo>
                    <a:pt x="136" y="559"/>
                  </a:lnTo>
                  <a:lnTo>
                    <a:pt x="136" y="559"/>
                  </a:lnTo>
                  <a:lnTo>
                    <a:pt x="137" y="560"/>
                  </a:lnTo>
                  <a:lnTo>
                    <a:pt x="137" y="561"/>
                  </a:lnTo>
                  <a:lnTo>
                    <a:pt x="137" y="562"/>
                  </a:lnTo>
                  <a:lnTo>
                    <a:pt x="137" y="563"/>
                  </a:lnTo>
                  <a:lnTo>
                    <a:pt x="138" y="564"/>
                  </a:lnTo>
                  <a:lnTo>
                    <a:pt x="139" y="567"/>
                  </a:lnTo>
                  <a:lnTo>
                    <a:pt x="140" y="568"/>
                  </a:lnTo>
                  <a:lnTo>
                    <a:pt x="141" y="569"/>
                  </a:lnTo>
                  <a:lnTo>
                    <a:pt x="141" y="570"/>
                  </a:lnTo>
                  <a:lnTo>
                    <a:pt x="142" y="571"/>
                  </a:lnTo>
                  <a:lnTo>
                    <a:pt x="142" y="572"/>
                  </a:lnTo>
                  <a:lnTo>
                    <a:pt x="143" y="573"/>
                  </a:lnTo>
                  <a:lnTo>
                    <a:pt x="143" y="573"/>
                  </a:lnTo>
                  <a:lnTo>
                    <a:pt x="144" y="574"/>
                  </a:lnTo>
                  <a:lnTo>
                    <a:pt x="145" y="575"/>
                  </a:lnTo>
                  <a:lnTo>
                    <a:pt x="145" y="575"/>
                  </a:lnTo>
                  <a:lnTo>
                    <a:pt x="146" y="576"/>
                  </a:lnTo>
                  <a:lnTo>
                    <a:pt x="147" y="577"/>
                  </a:lnTo>
                  <a:lnTo>
                    <a:pt x="148" y="577"/>
                  </a:lnTo>
                  <a:lnTo>
                    <a:pt x="149" y="578"/>
                  </a:lnTo>
                  <a:lnTo>
                    <a:pt x="149" y="578"/>
                  </a:lnTo>
                  <a:lnTo>
                    <a:pt x="150" y="579"/>
                  </a:lnTo>
                  <a:lnTo>
                    <a:pt x="151" y="579"/>
                  </a:lnTo>
                  <a:lnTo>
                    <a:pt x="151" y="580"/>
                  </a:lnTo>
                  <a:lnTo>
                    <a:pt x="152" y="581"/>
                  </a:lnTo>
                  <a:lnTo>
                    <a:pt x="153" y="581"/>
                  </a:lnTo>
                  <a:lnTo>
                    <a:pt x="154" y="582"/>
                  </a:lnTo>
                  <a:lnTo>
                    <a:pt x="155" y="582"/>
                  </a:lnTo>
                  <a:lnTo>
                    <a:pt x="156" y="583"/>
                  </a:lnTo>
                  <a:lnTo>
                    <a:pt x="157" y="584"/>
                  </a:lnTo>
                  <a:lnTo>
                    <a:pt x="158" y="585"/>
                  </a:lnTo>
                  <a:lnTo>
                    <a:pt x="159" y="585"/>
                  </a:lnTo>
                  <a:lnTo>
                    <a:pt x="160" y="586"/>
                  </a:lnTo>
                  <a:lnTo>
                    <a:pt x="161" y="587"/>
                  </a:lnTo>
                  <a:lnTo>
                    <a:pt x="163" y="589"/>
                  </a:lnTo>
                  <a:lnTo>
                    <a:pt x="164" y="590"/>
                  </a:lnTo>
                  <a:lnTo>
                    <a:pt x="166" y="592"/>
                  </a:lnTo>
                  <a:lnTo>
                    <a:pt x="167" y="593"/>
                  </a:lnTo>
                  <a:lnTo>
                    <a:pt x="168" y="594"/>
                  </a:lnTo>
                  <a:lnTo>
                    <a:pt x="169" y="595"/>
                  </a:lnTo>
                  <a:lnTo>
                    <a:pt x="171" y="597"/>
                  </a:lnTo>
                  <a:lnTo>
                    <a:pt x="172" y="598"/>
                  </a:lnTo>
                  <a:lnTo>
                    <a:pt x="173" y="599"/>
                  </a:lnTo>
                  <a:lnTo>
                    <a:pt x="174" y="600"/>
                  </a:lnTo>
                  <a:lnTo>
                    <a:pt x="175" y="601"/>
                  </a:lnTo>
                  <a:lnTo>
                    <a:pt x="176" y="602"/>
                  </a:lnTo>
                  <a:lnTo>
                    <a:pt x="177" y="603"/>
                  </a:lnTo>
                  <a:lnTo>
                    <a:pt x="179" y="604"/>
                  </a:lnTo>
                  <a:lnTo>
                    <a:pt x="179" y="605"/>
                  </a:lnTo>
                  <a:lnTo>
                    <a:pt x="181" y="606"/>
                  </a:lnTo>
                  <a:lnTo>
                    <a:pt x="181" y="607"/>
                  </a:lnTo>
                  <a:lnTo>
                    <a:pt x="182" y="608"/>
                  </a:lnTo>
                  <a:lnTo>
                    <a:pt x="183" y="609"/>
                  </a:lnTo>
                  <a:lnTo>
                    <a:pt x="184" y="609"/>
                  </a:lnTo>
                  <a:lnTo>
                    <a:pt x="185" y="610"/>
                  </a:lnTo>
                  <a:lnTo>
                    <a:pt x="185" y="611"/>
                  </a:lnTo>
                  <a:lnTo>
                    <a:pt x="186" y="612"/>
                  </a:lnTo>
                  <a:lnTo>
                    <a:pt x="187" y="612"/>
                  </a:lnTo>
                  <a:lnTo>
                    <a:pt x="187" y="613"/>
                  </a:lnTo>
                  <a:lnTo>
                    <a:pt x="188" y="613"/>
                  </a:lnTo>
                  <a:lnTo>
                    <a:pt x="188" y="614"/>
                  </a:lnTo>
                  <a:lnTo>
                    <a:pt x="189" y="614"/>
                  </a:lnTo>
                  <a:lnTo>
                    <a:pt x="189" y="615"/>
                  </a:lnTo>
                  <a:lnTo>
                    <a:pt x="189" y="615"/>
                  </a:lnTo>
                  <a:lnTo>
                    <a:pt x="189" y="615"/>
                  </a:lnTo>
                  <a:lnTo>
                    <a:pt x="189" y="615"/>
                  </a:lnTo>
                  <a:lnTo>
                    <a:pt x="190" y="61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6" name="Freeform 78"/>
            <p:cNvSpPr>
              <a:spLocks/>
            </p:cNvSpPr>
            <p:nvPr/>
          </p:nvSpPr>
          <p:spPr bwMode="auto">
            <a:xfrm>
              <a:off x="1306" y="2443"/>
              <a:ext cx="2"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2"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7" name="Freeform 79"/>
            <p:cNvSpPr>
              <a:spLocks/>
            </p:cNvSpPr>
            <p:nvPr/>
          </p:nvSpPr>
          <p:spPr bwMode="auto">
            <a:xfrm>
              <a:off x="1272" y="2411"/>
              <a:ext cx="85" cy="85"/>
            </a:xfrm>
            <a:custGeom>
              <a:avLst/>
              <a:gdLst/>
              <a:ahLst/>
              <a:cxnLst>
                <a:cxn ang="0">
                  <a:pos x="84" y="0"/>
                </a:cxn>
                <a:cxn ang="0">
                  <a:pos x="83" y="1"/>
                </a:cxn>
                <a:cxn ang="0">
                  <a:pos x="83" y="1"/>
                </a:cxn>
                <a:cxn ang="0">
                  <a:pos x="82" y="3"/>
                </a:cxn>
                <a:cxn ang="0">
                  <a:pos x="82" y="4"/>
                </a:cxn>
                <a:cxn ang="0">
                  <a:pos x="82" y="6"/>
                </a:cxn>
                <a:cxn ang="0">
                  <a:pos x="81" y="8"/>
                </a:cxn>
                <a:cxn ang="0">
                  <a:pos x="80" y="10"/>
                </a:cxn>
                <a:cxn ang="0">
                  <a:pos x="79" y="12"/>
                </a:cxn>
                <a:cxn ang="0">
                  <a:pos x="78" y="15"/>
                </a:cxn>
                <a:cxn ang="0">
                  <a:pos x="77" y="17"/>
                </a:cxn>
                <a:cxn ang="0">
                  <a:pos x="76" y="21"/>
                </a:cxn>
                <a:cxn ang="0">
                  <a:pos x="75" y="23"/>
                </a:cxn>
                <a:cxn ang="0">
                  <a:pos x="73" y="27"/>
                </a:cxn>
                <a:cxn ang="0">
                  <a:pos x="72" y="30"/>
                </a:cxn>
                <a:cxn ang="0">
                  <a:pos x="70" y="33"/>
                </a:cxn>
                <a:cxn ang="0">
                  <a:pos x="68" y="37"/>
                </a:cxn>
                <a:cxn ang="0">
                  <a:pos x="66" y="40"/>
                </a:cxn>
                <a:cxn ang="0">
                  <a:pos x="64" y="43"/>
                </a:cxn>
                <a:cxn ang="0">
                  <a:pos x="62" y="47"/>
                </a:cxn>
                <a:cxn ang="0">
                  <a:pos x="60" y="50"/>
                </a:cxn>
                <a:cxn ang="0">
                  <a:pos x="58" y="53"/>
                </a:cxn>
                <a:cxn ang="0">
                  <a:pos x="56" y="57"/>
                </a:cxn>
                <a:cxn ang="0">
                  <a:pos x="53" y="60"/>
                </a:cxn>
                <a:cxn ang="0">
                  <a:pos x="50" y="63"/>
                </a:cxn>
                <a:cxn ang="0">
                  <a:pos x="47" y="66"/>
                </a:cxn>
                <a:cxn ang="0">
                  <a:pos x="44" y="69"/>
                </a:cxn>
                <a:cxn ang="0">
                  <a:pos x="41" y="72"/>
                </a:cxn>
                <a:cxn ang="0">
                  <a:pos x="38" y="75"/>
                </a:cxn>
                <a:cxn ang="0">
                  <a:pos x="35" y="77"/>
                </a:cxn>
                <a:cxn ang="0">
                  <a:pos x="31" y="79"/>
                </a:cxn>
                <a:cxn ang="0">
                  <a:pos x="28" y="81"/>
                </a:cxn>
                <a:cxn ang="0">
                  <a:pos x="26" y="82"/>
                </a:cxn>
                <a:cxn ang="0">
                  <a:pos x="24" y="83"/>
                </a:cxn>
                <a:cxn ang="0">
                  <a:pos x="24" y="83"/>
                </a:cxn>
                <a:cxn ang="0">
                  <a:pos x="22" y="83"/>
                </a:cxn>
                <a:cxn ang="0">
                  <a:pos x="21" y="83"/>
                </a:cxn>
                <a:cxn ang="0">
                  <a:pos x="20" y="83"/>
                </a:cxn>
                <a:cxn ang="0">
                  <a:pos x="19" y="83"/>
                </a:cxn>
                <a:cxn ang="0">
                  <a:pos x="18" y="83"/>
                </a:cxn>
                <a:cxn ang="0">
                  <a:pos x="17" y="84"/>
                </a:cxn>
                <a:cxn ang="0">
                  <a:pos x="16" y="84"/>
                </a:cxn>
                <a:cxn ang="0">
                  <a:pos x="14" y="84"/>
                </a:cxn>
                <a:cxn ang="0">
                  <a:pos x="13" y="83"/>
                </a:cxn>
                <a:cxn ang="0">
                  <a:pos x="12" y="83"/>
                </a:cxn>
                <a:cxn ang="0">
                  <a:pos x="11" y="83"/>
                </a:cxn>
                <a:cxn ang="0">
                  <a:pos x="10" y="83"/>
                </a:cxn>
                <a:cxn ang="0">
                  <a:pos x="9" y="83"/>
                </a:cxn>
                <a:cxn ang="0">
                  <a:pos x="8" y="83"/>
                </a:cxn>
                <a:cxn ang="0">
                  <a:pos x="7" y="83"/>
                </a:cxn>
                <a:cxn ang="0">
                  <a:pos x="6" y="83"/>
                </a:cxn>
                <a:cxn ang="0">
                  <a:pos x="5" y="83"/>
                </a:cxn>
                <a:cxn ang="0">
                  <a:pos x="4" y="82"/>
                </a:cxn>
                <a:cxn ang="0">
                  <a:pos x="4" y="82"/>
                </a:cxn>
                <a:cxn ang="0">
                  <a:pos x="3" y="82"/>
                </a:cxn>
                <a:cxn ang="0">
                  <a:pos x="2" y="82"/>
                </a:cxn>
                <a:cxn ang="0">
                  <a:pos x="2" y="82"/>
                </a:cxn>
                <a:cxn ang="0">
                  <a:pos x="1" y="81"/>
                </a:cxn>
                <a:cxn ang="0">
                  <a:pos x="1" y="81"/>
                </a:cxn>
                <a:cxn ang="0">
                  <a:pos x="0" y="81"/>
                </a:cxn>
                <a:cxn ang="0">
                  <a:pos x="0" y="81"/>
                </a:cxn>
                <a:cxn ang="0">
                  <a:pos x="0" y="81"/>
                </a:cxn>
                <a:cxn ang="0">
                  <a:pos x="0" y="81"/>
                </a:cxn>
              </a:cxnLst>
              <a:rect l="0" t="0" r="r" b="b"/>
              <a:pathLst>
                <a:path w="85" h="85">
                  <a:moveTo>
                    <a:pt x="84" y="0"/>
                  </a:moveTo>
                  <a:lnTo>
                    <a:pt x="83" y="1"/>
                  </a:lnTo>
                  <a:lnTo>
                    <a:pt x="83" y="1"/>
                  </a:lnTo>
                  <a:lnTo>
                    <a:pt x="82" y="3"/>
                  </a:lnTo>
                  <a:lnTo>
                    <a:pt x="82" y="4"/>
                  </a:lnTo>
                  <a:lnTo>
                    <a:pt x="82" y="6"/>
                  </a:lnTo>
                  <a:lnTo>
                    <a:pt x="81" y="8"/>
                  </a:lnTo>
                  <a:lnTo>
                    <a:pt x="80" y="10"/>
                  </a:lnTo>
                  <a:lnTo>
                    <a:pt x="79" y="12"/>
                  </a:lnTo>
                  <a:lnTo>
                    <a:pt x="78" y="15"/>
                  </a:lnTo>
                  <a:lnTo>
                    <a:pt x="77" y="17"/>
                  </a:lnTo>
                  <a:lnTo>
                    <a:pt x="76" y="21"/>
                  </a:lnTo>
                  <a:lnTo>
                    <a:pt x="75" y="23"/>
                  </a:lnTo>
                  <a:lnTo>
                    <a:pt x="73" y="27"/>
                  </a:lnTo>
                  <a:lnTo>
                    <a:pt x="72" y="30"/>
                  </a:lnTo>
                  <a:lnTo>
                    <a:pt x="70" y="33"/>
                  </a:lnTo>
                  <a:lnTo>
                    <a:pt x="68" y="37"/>
                  </a:lnTo>
                  <a:lnTo>
                    <a:pt x="66" y="40"/>
                  </a:lnTo>
                  <a:lnTo>
                    <a:pt x="64" y="43"/>
                  </a:lnTo>
                  <a:lnTo>
                    <a:pt x="62" y="47"/>
                  </a:lnTo>
                  <a:lnTo>
                    <a:pt x="60" y="50"/>
                  </a:lnTo>
                  <a:lnTo>
                    <a:pt x="58" y="53"/>
                  </a:lnTo>
                  <a:lnTo>
                    <a:pt x="56" y="57"/>
                  </a:lnTo>
                  <a:lnTo>
                    <a:pt x="53" y="60"/>
                  </a:lnTo>
                  <a:lnTo>
                    <a:pt x="50" y="63"/>
                  </a:lnTo>
                  <a:lnTo>
                    <a:pt x="47" y="66"/>
                  </a:lnTo>
                  <a:lnTo>
                    <a:pt x="44" y="69"/>
                  </a:lnTo>
                  <a:lnTo>
                    <a:pt x="41" y="72"/>
                  </a:lnTo>
                  <a:lnTo>
                    <a:pt x="38" y="75"/>
                  </a:lnTo>
                  <a:lnTo>
                    <a:pt x="35" y="77"/>
                  </a:lnTo>
                  <a:lnTo>
                    <a:pt x="31" y="79"/>
                  </a:lnTo>
                  <a:lnTo>
                    <a:pt x="28" y="81"/>
                  </a:lnTo>
                  <a:lnTo>
                    <a:pt x="26" y="82"/>
                  </a:lnTo>
                  <a:lnTo>
                    <a:pt x="24" y="83"/>
                  </a:lnTo>
                  <a:lnTo>
                    <a:pt x="24" y="83"/>
                  </a:lnTo>
                  <a:lnTo>
                    <a:pt x="22" y="83"/>
                  </a:lnTo>
                  <a:lnTo>
                    <a:pt x="21" y="83"/>
                  </a:lnTo>
                  <a:lnTo>
                    <a:pt x="20" y="83"/>
                  </a:lnTo>
                  <a:lnTo>
                    <a:pt x="19" y="83"/>
                  </a:lnTo>
                  <a:lnTo>
                    <a:pt x="18" y="83"/>
                  </a:lnTo>
                  <a:lnTo>
                    <a:pt x="17" y="84"/>
                  </a:lnTo>
                  <a:lnTo>
                    <a:pt x="16" y="84"/>
                  </a:lnTo>
                  <a:lnTo>
                    <a:pt x="14" y="84"/>
                  </a:lnTo>
                  <a:lnTo>
                    <a:pt x="13" y="83"/>
                  </a:lnTo>
                  <a:lnTo>
                    <a:pt x="12" y="83"/>
                  </a:lnTo>
                  <a:lnTo>
                    <a:pt x="11" y="83"/>
                  </a:lnTo>
                  <a:lnTo>
                    <a:pt x="10" y="83"/>
                  </a:lnTo>
                  <a:lnTo>
                    <a:pt x="9" y="83"/>
                  </a:lnTo>
                  <a:lnTo>
                    <a:pt x="8" y="83"/>
                  </a:lnTo>
                  <a:lnTo>
                    <a:pt x="7" y="83"/>
                  </a:lnTo>
                  <a:lnTo>
                    <a:pt x="6" y="83"/>
                  </a:lnTo>
                  <a:lnTo>
                    <a:pt x="5" y="83"/>
                  </a:lnTo>
                  <a:lnTo>
                    <a:pt x="4" y="82"/>
                  </a:lnTo>
                  <a:lnTo>
                    <a:pt x="4" y="82"/>
                  </a:lnTo>
                  <a:lnTo>
                    <a:pt x="3" y="82"/>
                  </a:lnTo>
                  <a:lnTo>
                    <a:pt x="2" y="82"/>
                  </a:lnTo>
                  <a:lnTo>
                    <a:pt x="2" y="82"/>
                  </a:lnTo>
                  <a:lnTo>
                    <a:pt x="1" y="81"/>
                  </a:lnTo>
                  <a:lnTo>
                    <a:pt x="1" y="81"/>
                  </a:lnTo>
                  <a:lnTo>
                    <a:pt x="0" y="81"/>
                  </a:lnTo>
                  <a:lnTo>
                    <a:pt x="0" y="81"/>
                  </a:lnTo>
                  <a:lnTo>
                    <a:pt x="0" y="81"/>
                  </a:lnTo>
                  <a:lnTo>
                    <a:pt x="0" y="81"/>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8" name="Freeform 80"/>
            <p:cNvSpPr>
              <a:spLocks/>
            </p:cNvSpPr>
            <p:nvPr/>
          </p:nvSpPr>
          <p:spPr bwMode="auto">
            <a:xfrm>
              <a:off x="4044" y="3279"/>
              <a:ext cx="56" cy="55"/>
            </a:xfrm>
            <a:custGeom>
              <a:avLst/>
              <a:gdLst/>
              <a:ahLst/>
              <a:cxnLst>
                <a:cxn ang="0">
                  <a:pos x="0" y="0"/>
                </a:cxn>
                <a:cxn ang="0">
                  <a:pos x="0" y="0"/>
                </a:cxn>
                <a:cxn ang="0">
                  <a:pos x="0" y="1"/>
                </a:cxn>
                <a:cxn ang="0">
                  <a:pos x="1" y="1"/>
                </a:cxn>
                <a:cxn ang="0">
                  <a:pos x="2" y="2"/>
                </a:cxn>
                <a:cxn ang="0">
                  <a:pos x="3" y="3"/>
                </a:cxn>
                <a:cxn ang="0">
                  <a:pos x="5" y="5"/>
                </a:cxn>
                <a:cxn ang="0">
                  <a:pos x="6" y="6"/>
                </a:cxn>
                <a:cxn ang="0">
                  <a:pos x="8" y="8"/>
                </a:cxn>
                <a:cxn ang="0">
                  <a:pos x="10" y="9"/>
                </a:cxn>
                <a:cxn ang="0">
                  <a:pos x="11" y="11"/>
                </a:cxn>
                <a:cxn ang="0">
                  <a:pos x="13" y="13"/>
                </a:cxn>
                <a:cxn ang="0">
                  <a:pos x="15" y="15"/>
                </a:cxn>
                <a:cxn ang="0">
                  <a:pos x="18" y="17"/>
                </a:cxn>
                <a:cxn ang="0">
                  <a:pos x="20" y="19"/>
                </a:cxn>
                <a:cxn ang="0">
                  <a:pos x="22" y="22"/>
                </a:cxn>
                <a:cxn ang="0">
                  <a:pos x="24" y="24"/>
                </a:cxn>
                <a:cxn ang="0">
                  <a:pos x="26" y="26"/>
                </a:cxn>
                <a:cxn ang="0">
                  <a:pos x="29" y="29"/>
                </a:cxn>
                <a:cxn ang="0">
                  <a:pos x="31" y="31"/>
                </a:cxn>
                <a:cxn ang="0">
                  <a:pos x="34" y="33"/>
                </a:cxn>
                <a:cxn ang="0">
                  <a:pos x="36" y="35"/>
                </a:cxn>
                <a:cxn ang="0">
                  <a:pos x="38" y="37"/>
                </a:cxn>
                <a:cxn ang="0">
                  <a:pos x="40" y="40"/>
                </a:cxn>
                <a:cxn ang="0">
                  <a:pos x="42" y="42"/>
                </a:cxn>
                <a:cxn ang="0">
                  <a:pos x="45" y="44"/>
                </a:cxn>
                <a:cxn ang="0">
                  <a:pos x="47" y="46"/>
                </a:cxn>
                <a:cxn ang="0">
                  <a:pos x="48" y="48"/>
                </a:cxn>
                <a:cxn ang="0">
                  <a:pos x="50" y="49"/>
                </a:cxn>
                <a:cxn ang="0">
                  <a:pos x="52" y="51"/>
                </a:cxn>
                <a:cxn ang="0">
                  <a:pos x="54" y="53"/>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 ang="0">
                  <a:pos x="55" y="54"/>
                </a:cxn>
              </a:cxnLst>
              <a:rect l="0" t="0" r="r" b="b"/>
              <a:pathLst>
                <a:path w="56" h="55">
                  <a:moveTo>
                    <a:pt x="0" y="0"/>
                  </a:moveTo>
                  <a:lnTo>
                    <a:pt x="0" y="0"/>
                  </a:lnTo>
                  <a:lnTo>
                    <a:pt x="0" y="1"/>
                  </a:lnTo>
                  <a:lnTo>
                    <a:pt x="1" y="1"/>
                  </a:lnTo>
                  <a:lnTo>
                    <a:pt x="2" y="2"/>
                  </a:lnTo>
                  <a:lnTo>
                    <a:pt x="3" y="3"/>
                  </a:lnTo>
                  <a:lnTo>
                    <a:pt x="5" y="5"/>
                  </a:lnTo>
                  <a:lnTo>
                    <a:pt x="6" y="6"/>
                  </a:lnTo>
                  <a:lnTo>
                    <a:pt x="8" y="8"/>
                  </a:lnTo>
                  <a:lnTo>
                    <a:pt x="10" y="9"/>
                  </a:lnTo>
                  <a:lnTo>
                    <a:pt x="11" y="11"/>
                  </a:lnTo>
                  <a:lnTo>
                    <a:pt x="13" y="13"/>
                  </a:lnTo>
                  <a:lnTo>
                    <a:pt x="15" y="15"/>
                  </a:lnTo>
                  <a:lnTo>
                    <a:pt x="18" y="17"/>
                  </a:lnTo>
                  <a:lnTo>
                    <a:pt x="20" y="19"/>
                  </a:lnTo>
                  <a:lnTo>
                    <a:pt x="22" y="22"/>
                  </a:lnTo>
                  <a:lnTo>
                    <a:pt x="24" y="24"/>
                  </a:lnTo>
                  <a:lnTo>
                    <a:pt x="26" y="26"/>
                  </a:lnTo>
                  <a:lnTo>
                    <a:pt x="29" y="29"/>
                  </a:lnTo>
                  <a:lnTo>
                    <a:pt x="31" y="31"/>
                  </a:lnTo>
                  <a:lnTo>
                    <a:pt x="34" y="33"/>
                  </a:lnTo>
                  <a:lnTo>
                    <a:pt x="36" y="35"/>
                  </a:lnTo>
                  <a:lnTo>
                    <a:pt x="38" y="37"/>
                  </a:lnTo>
                  <a:lnTo>
                    <a:pt x="40" y="40"/>
                  </a:lnTo>
                  <a:lnTo>
                    <a:pt x="42" y="42"/>
                  </a:lnTo>
                  <a:lnTo>
                    <a:pt x="45" y="44"/>
                  </a:lnTo>
                  <a:lnTo>
                    <a:pt x="47" y="46"/>
                  </a:lnTo>
                  <a:lnTo>
                    <a:pt x="48" y="48"/>
                  </a:lnTo>
                  <a:lnTo>
                    <a:pt x="50" y="49"/>
                  </a:lnTo>
                  <a:lnTo>
                    <a:pt x="52" y="51"/>
                  </a:lnTo>
                  <a:lnTo>
                    <a:pt x="54" y="53"/>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lnTo>
                    <a:pt x="55" y="54"/>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89" name="Freeform 81"/>
            <p:cNvSpPr>
              <a:spLocks/>
            </p:cNvSpPr>
            <p:nvPr/>
          </p:nvSpPr>
          <p:spPr bwMode="auto">
            <a:xfrm>
              <a:off x="4016" y="3252"/>
              <a:ext cx="112" cy="109"/>
            </a:xfrm>
            <a:custGeom>
              <a:avLst/>
              <a:gdLst/>
              <a:ahLst/>
              <a:cxnLst>
                <a:cxn ang="0">
                  <a:pos x="0" y="0"/>
                </a:cxn>
                <a:cxn ang="0">
                  <a:pos x="1" y="0"/>
                </a:cxn>
                <a:cxn ang="0">
                  <a:pos x="2" y="1"/>
                </a:cxn>
                <a:cxn ang="0">
                  <a:pos x="4" y="3"/>
                </a:cxn>
                <a:cxn ang="0">
                  <a:pos x="5" y="5"/>
                </a:cxn>
                <a:cxn ang="0">
                  <a:pos x="8" y="7"/>
                </a:cxn>
                <a:cxn ang="0">
                  <a:pos x="10" y="10"/>
                </a:cxn>
                <a:cxn ang="0">
                  <a:pos x="13" y="12"/>
                </a:cxn>
                <a:cxn ang="0">
                  <a:pos x="16" y="16"/>
                </a:cxn>
                <a:cxn ang="0">
                  <a:pos x="20" y="19"/>
                </a:cxn>
                <a:cxn ang="0">
                  <a:pos x="24" y="23"/>
                </a:cxn>
                <a:cxn ang="0">
                  <a:pos x="28" y="26"/>
                </a:cxn>
                <a:cxn ang="0">
                  <a:pos x="32" y="30"/>
                </a:cxn>
                <a:cxn ang="0">
                  <a:pos x="36" y="35"/>
                </a:cxn>
                <a:cxn ang="0">
                  <a:pos x="40" y="39"/>
                </a:cxn>
                <a:cxn ang="0">
                  <a:pos x="45" y="44"/>
                </a:cxn>
                <a:cxn ang="0">
                  <a:pos x="49" y="48"/>
                </a:cxn>
                <a:cxn ang="0">
                  <a:pos x="54" y="52"/>
                </a:cxn>
                <a:cxn ang="0">
                  <a:pos x="58" y="57"/>
                </a:cxn>
                <a:cxn ang="0">
                  <a:pos x="63" y="62"/>
                </a:cxn>
                <a:cxn ang="0">
                  <a:pos x="68" y="66"/>
                </a:cxn>
                <a:cxn ang="0">
                  <a:pos x="72" y="71"/>
                </a:cxn>
                <a:cxn ang="0">
                  <a:pos x="77" y="75"/>
                </a:cxn>
                <a:cxn ang="0">
                  <a:pos x="82" y="80"/>
                </a:cxn>
                <a:cxn ang="0">
                  <a:pos x="86" y="84"/>
                </a:cxn>
                <a:cxn ang="0">
                  <a:pos x="90" y="88"/>
                </a:cxn>
                <a:cxn ang="0">
                  <a:pos x="94" y="92"/>
                </a:cxn>
                <a:cxn ang="0">
                  <a:pos x="98" y="96"/>
                </a:cxn>
                <a:cxn ang="0">
                  <a:pos x="101" y="99"/>
                </a:cxn>
                <a:cxn ang="0">
                  <a:pos x="105" y="102"/>
                </a:cxn>
                <a:cxn ang="0">
                  <a:pos x="108" y="106"/>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 ang="0">
                  <a:pos x="111" y="108"/>
                </a:cxn>
              </a:cxnLst>
              <a:rect l="0" t="0" r="r" b="b"/>
              <a:pathLst>
                <a:path w="112" h="109">
                  <a:moveTo>
                    <a:pt x="0" y="0"/>
                  </a:moveTo>
                  <a:lnTo>
                    <a:pt x="1" y="0"/>
                  </a:lnTo>
                  <a:lnTo>
                    <a:pt x="2" y="1"/>
                  </a:lnTo>
                  <a:lnTo>
                    <a:pt x="4" y="3"/>
                  </a:lnTo>
                  <a:lnTo>
                    <a:pt x="5" y="5"/>
                  </a:lnTo>
                  <a:lnTo>
                    <a:pt x="8" y="7"/>
                  </a:lnTo>
                  <a:lnTo>
                    <a:pt x="10" y="10"/>
                  </a:lnTo>
                  <a:lnTo>
                    <a:pt x="13" y="12"/>
                  </a:lnTo>
                  <a:lnTo>
                    <a:pt x="16" y="16"/>
                  </a:lnTo>
                  <a:lnTo>
                    <a:pt x="20" y="19"/>
                  </a:lnTo>
                  <a:lnTo>
                    <a:pt x="24" y="23"/>
                  </a:lnTo>
                  <a:lnTo>
                    <a:pt x="28" y="26"/>
                  </a:lnTo>
                  <a:lnTo>
                    <a:pt x="32" y="30"/>
                  </a:lnTo>
                  <a:lnTo>
                    <a:pt x="36" y="35"/>
                  </a:lnTo>
                  <a:lnTo>
                    <a:pt x="40" y="39"/>
                  </a:lnTo>
                  <a:lnTo>
                    <a:pt x="45" y="44"/>
                  </a:lnTo>
                  <a:lnTo>
                    <a:pt x="49" y="48"/>
                  </a:lnTo>
                  <a:lnTo>
                    <a:pt x="54" y="52"/>
                  </a:lnTo>
                  <a:lnTo>
                    <a:pt x="58" y="57"/>
                  </a:lnTo>
                  <a:lnTo>
                    <a:pt x="63" y="62"/>
                  </a:lnTo>
                  <a:lnTo>
                    <a:pt x="68" y="66"/>
                  </a:lnTo>
                  <a:lnTo>
                    <a:pt x="72" y="71"/>
                  </a:lnTo>
                  <a:lnTo>
                    <a:pt x="77" y="75"/>
                  </a:lnTo>
                  <a:lnTo>
                    <a:pt x="82" y="80"/>
                  </a:lnTo>
                  <a:lnTo>
                    <a:pt x="86" y="84"/>
                  </a:lnTo>
                  <a:lnTo>
                    <a:pt x="90" y="88"/>
                  </a:lnTo>
                  <a:lnTo>
                    <a:pt x="94" y="92"/>
                  </a:lnTo>
                  <a:lnTo>
                    <a:pt x="98" y="96"/>
                  </a:lnTo>
                  <a:lnTo>
                    <a:pt x="101" y="99"/>
                  </a:lnTo>
                  <a:lnTo>
                    <a:pt x="105" y="102"/>
                  </a:lnTo>
                  <a:lnTo>
                    <a:pt x="108" y="106"/>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lnTo>
                    <a:pt x="111" y="10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90" name="Line 82"/>
            <p:cNvSpPr>
              <a:spLocks noChangeShapeType="1"/>
            </p:cNvSpPr>
            <p:nvPr/>
          </p:nvSpPr>
          <p:spPr bwMode="auto">
            <a:xfrm>
              <a:off x="4016" y="3225"/>
              <a:ext cx="55" cy="108"/>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091" name="Freeform 83"/>
            <p:cNvSpPr>
              <a:spLocks/>
            </p:cNvSpPr>
            <p:nvPr/>
          </p:nvSpPr>
          <p:spPr bwMode="auto">
            <a:xfrm>
              <a:off x="4465" y="2842"/>
              <a:ext cx="94" cy="96"/>
            </a:xfrm>
            <a:custGeom>
              <a:avLst/>
              <a:gdLst/>
              <a:ahLst/>
              <a:cxnLst>
                <a:cxn ang="0">
                  <a:pos x="90" y="0"/>
                </a:cxn>
                <a:cxn ang="0">
                  <a:pos x="92" y="10"/>
                </a:cxn>
                <a:cxn ang="0">
                  <a:pos x="93" y="16"/>
                </a:cxn>
                <a:cxn ang="0">
                  <a:pos x="93" y="20"/>
                </a:cxn>
                <a:cxn ang="0">
                  <a:pos x="93" y="25"/>
                </a:cxn>
                <a:cxn ang="0">
                  <a:pos x="92" y="29"/>
                </a:cxn>
                <a:cxn ang="0">
                  <a:pos x="91" y="33"/>
                </a:cxn>
                <a:cxn ang="0">
                  <a:pos x="89" y="37"/>
                </a:cxn>
                <a:cxn ang="0">
                  <a:pos x="87" y="41"/>
                </a:cxn>
                <a:cxn ang="0">
                  <a:pos x="85" y="44"/>
                </a:cxn>
                <a:cxn ang="0">
                  <a:pos x="83" y="48"/>
                </a:cxn>
                <a:cxn ang="0">
                  <a:pos x="80" y="51"/>
                </a:cxn>
                <a:cxn ang="0">
                  <a:pos x="77" y="54"/>
                </a:cxn>
                <a:cxn ang="0">
                  <a:pos x="74" y="57"/>
                </a:cxn>
                <a:cxn ang="0">
                  <a:pos x="70" y="59"/>
                </a:cxn>
                <a:cxn ang="0">
                  <a:pos x="67" y="62"/>
                </a:cxn>
                <a:cxn ang="0">
                  <a:pos x="63" y="64"/>
                </a:cxn>
                <a:cxn ang="0">
                  <a:pos x="59" y="66"/>
                </a:cxn>
                <a:cxn ang="0">
                  <a:pos x="55" y="69"/>
                </a:cxn>
                <a:cxn ang="0">
                  <a:pos x="51" y="71"/>
                </a:cxn>
                <a:cxn ang="0">
                  <a:pos x="46" y="73"/>
                </a:cxn>
                <a:cxn ang="0">
                  <a:pos x="42" y="75"/>
                </a:cxn>
                <a:cxn ang="0">
                  <a:pos x="37" y="77"/>
                </a:cxn>
                <a:cxn ang="0">
                  <a:pos x="33" y="79"/>
                </a:cxn>
                <a:cxn ang="0">
                  <a:pos x="29" y="81"/>
                </a:cxn>
                <a:cxn ang="0">
                  <a:pos x="24" y="83"/>
                </a:cxn>
                <a:cxn ang="0">
                  <a:pos x="20" y="85"/>
                </a:cxn>
                <a:cxn ang="0">
                  <a:pos x="16" y="87"/>
                </a:cxn>
                <a:cxn ang="0">
                  <a:pos x="11" y="88"/>
                </a:cxn>
                <a:cxn ang="0">
                  <a:pos x="7" y="90"/>
                </a:cxn>
                <a:cxn ang="0">
                  <a:pos x="3" y="92"/>
                </a:cxn>
                <a:cxn ang="0">
                  <a:pos x="0" y="95"/>
                </a:cxn>
              </a:cxnLst>
              <a:rect l="0" t="0" r="r" b="b"/>
              <a:pathLst>
                <a:path w="94" h="96">
                  <a:moveTo>
                    <a:pt x="90" y="0"/>
                  </a:moveTo>
                  <a:lnTo>
                    <a:pt x="92" y="10"/>
                  </a:lnTo>
                  <a:lnTo>
                    <a:pt x="93" y="16"/>
                  </a:lnTo>
                  <a:lnTo>
                    <a:pt x="93" y="20"/>
                  </a:lnTo>
                  <a:lnTo>
                    <a:pt x="93" y="25"/>
                  </a:lnTo>
                  <a:lnTo>
                    <a:pt x="92" y="29"/>
                  </a:lnTo>
                  <a:lnTo>
                    <a:pt x="91" y="33"/>
                  </a:lnTo>
                  <a:lnTo>
                    <a:pt x="89" y="37"/>
                  </a:lnTo>
                  <a:lnTo>
                    <a:pt x="87" y="41"/>
                  </a:lnTo>
                  <a:lnTo>
                    <a:pt x="85" y="44"/>
                  </a:lnTo>
                  <a:lnTo>
                    <a:pt x="83" y="48"/>
                  </a:lnTo>
                  <a:lnTo>
                    <a:pt x="80" y="51"/>
                  </a:lnTo>
                  <a:lnTo>
                    <a:pt x="77" y="54"/>
                  </a:lnTo>
                  <a:lnTo>
                    <a:pt x="74" y="57"/>
                  </a:lnTo>
                  <a:lnTo>
                    <a:pt x="70" y="59"/>
                  </a:lnTo>
                  <a:lnTo>
                    <a:pt x="67" y="62"/>
                  </a:lnTo>
                  <a:lnTo>
                    <a:pt x="63" y="64"/>
                  </a:lnTo>
                  <a:lnTo>
                    <a:pt x="59" y="66"/>
                  </a:lnTo>
                  <a:lnTo>
                    <a:pt x="55" y="69"/>
                  </a:lnTo>
                  <a:lnTo>
                    <a:pt x="51" y="71"/>
                  </a:lnTo>
                  <a:lnTo>
                    <a:pt x="46" y="73"/>
                  </a:lnTo>
                  <a:lnTo>
                    <a:pt x="42" y="75"/>
                  </a:lnTo>
                  <a:lnTo>
                    <a:pt x="37" y="77"/>
                  </a:lnTo>
                  <a:lnTo>
                    <a:pt x="33" y="79"/>
                  </a:lnTo>
                  <a:lnTo>
                    <a:pt x="29" y="81"/>
                  </a:lnTo>
                  <a:lnTo>
                    <a:pt x="24" y="83"/>
                  </a:lnTo>
                  <a:lnTo>
                    <a:pt x="20" y="85"/>
                  </a:lnTo>
                  <a:lnTo>
                    <a:pt x="16" y="87"/>
                  </a:lnTo>
                  <a:lnTo>
                    <a:pt x="11" y="88"/>
                  </a:lnTo>
                  <a:lnTo>
                    <a:pt x="7" y="90"/>
                  </a:lnTo>
                  <a:lnTo>
                    <a:pt x="3" y="92"/>
                  </a:lnTo>
                  <a:lnTo>
                    <a:pt x="0" y="9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92" name="Line 84"/>
            <p:cNvSpPr>
              <a:spLocks noChangeShapeType="1"/>
            </p:cNvSpPr>
            <p:nvPr/>
          </p:nvSpPr>
          <p:spPr bwMode="auto">
            <a:xfrm flipH="1">
              <a:off x="4458" y="2937"/>
              <a:ext cx="28" cy="0"/>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093" name="Freeform 85"/>
            <p:cNvSpPr>
              <a:spLocks/>
            </p:cNvSpPr>
            <p:nvPr/>
          </p:nvSpPr>
          <p:spPr bwMode="auto">
            <a:xfrm>
              <a:off x="4631" y="2435"/>
              <a:ext cx="16" cy="56"/>
            </a:xfrm>
            <a:custGeom>
              <a:avLst/>
              <a:gdLst/>
              <a:ahLst/>
              <a:cxnLst>
                <a:cxn ang="0">
                  <a:pos x="0" y="0"/>
                </a:cxn>
                <a:cxn ang="0">
                  <a:pos x="2" y="3"/>
                </a:cxn>
                <a:cxn ang="0">
                  <a:pos x="3" y="5"/>
                </a:cxn>
                <a:cxn ang="0">
                  <a:pos x="4" y="6"/>
                </a:cxn>
                <a:cxn ang="0">
                  <a:pos x="5" y="8"/>
                </a:cxn>
                <a:cxn ang="0">
                  <a:pos x="6" y="9"/>
                </a:cxn>
                <a:cxn ang="0">
                  <a:pos x="7" y="11"/>
                </a:cxn>
                <a:cxn ang="0">
                  <a:pos x="8" y="13"/>
                </a:cxn>
                <a:cxn ang="0">
                  <a:pos x="9" y="14"/>
                </a:cxn>
                <a:cxn ang="0">
                  <a:pos x="10" y="16"/>
                </a:cxn>
                <a:cxn ang="0">
                  <a:pos x="11" y="17"/>
                </a:cxn>
                <a:cxn ang="0">
                  <a:pos x="11" y="19"/>
                </a:cxn>
                <a:cxn ang="0">
                  <a:pos x="12" y="21"/>
                </a:cxn>
                <a:cxn ang="0">
                  <a:pos x="12" y="22"/>
                </a:cxn>
                <a:cxn ang="0">
                  <a:pos x="13" y="24"/>
                </a:cxn>
                <a:cxn ang="0">
                  <a:pos x="13" y="26"/>
                </a:cxn>
                <a:cxn ang="0">
                  <a:pos x="14" y="27"/>
                </a:cxn>
                <a:cxn ang="0">
                  <a:pos x="14" y="29"/>
                </a:cxn>
                <a:cxn ang="0">
                  <a:pos x="15" y="31"/>
                </a:cxn>
                <a:cxn ang="0">
                  <a:pos x="15" y="33"/>
                </a:cxn>
                <a:cxn ang="0">
                  <a:pos x="15" y="34"/>
                </a:cxn>
                <a:cxn ang="0">
                  <a:pos x="15" y="36"/>
                </a:cxn>
                <a:cxn ang="0">
                  <a:pos x="15" y="38"/>
                </a:cxn>
                <a:cxn ang="0">
                  <a:pos x="15" y="40"/>
                </a:cxn>
                <a:cxn ang="0">
                  <a:pos x="15" y="41"/>
                </a:cxn>
                <a:cxn ang="0">
                  <a:pos x="15" y="43"/>
                </a:cxn>
                <a:cxn ang="0">
                  <a:pos x="15" y="45"/>
                </a:cxn>
                <a:cxn ang="0">
                  <a:pos x="15" y="47"/>
                </a:cxn>
                <a:cxn ang="0">
                  <a:pos x="15" y="49"/>
                </a:cxn>
                <a:cxn ang="0">
                  <a:pos x="14" y="51"/>
                </a:cxn>
                <a:cxn ang="0">
                  <a:pos x="14" y="53"/>
                </a:cxn>
                <a:cxn ang="0">
                  <a:pos x="14" y="55"/>
                </a:cxn>
              </a:cxnLst>
              <a:rect l="0" t="0" r="r" b="b"/>
              <a:pathLst>
                <a:path w="16" h="56">
                  <a:moveTo>
                    <a:pt x="0" y="0"/>
                  </a:moveTo>
                  <a:lnTo>
                    <a:pt x="2" y="3"/>
                  </a:lnTo>
                  <a:lnTo>
                    <a:pt x="3" y="5"/>
                  </a:lnTo>
                  <a:lnTo>
                    <a:pt x="4" y="6"/>
                  </a:lnTo>
                  <a:lnTo>
                    <a:pt x="5" y="8"/>
                  </a:lnTo>
                  <a:lnTo>
                    <a:pt x="6" y="9"/>
                  </a:lnTo>
                  <a:lnTo>
                    <a:pt x="7" y="11"/>
                  </a:lnTo>
                  <a:lnTo>
                    <a:pt x="8" y="13"/>
                  </a:lnTo>
                  <a:lnTo>
                    <a:pt x="9" y="14"/>
                  </a:lnTo>
                  <a:lnTo>
                    <a:pt x="10" y="16"/>
                  </a:lnTo>
                  <a:lnTo>
                    <a:pt x="11" y="17"/>
                  </a:lnTo>
                  <a:lnTo>
                    <a:pt x="11" y="19"/>
                  </a:lnTo>
                  <a:lnTo>
                    <a:pt x="12" y="21"/>
                  </a:lnTo>
                  <a:lnTo>
                    <a:pt x="12" y="22"/>
                  </a:lnTo>
                  <a:lnTo>
                    <a:pt x="13" y="24"/>
                  </a:lnTo>
                  <a:lnTo>
                    <a:pt x="13" y="26"/>
                  </a:lnTo>
                  <a:lnTo>
                    <a:pt x="14" y="27"/>
                  </a:lnTo>
                  <a:lnTo>
                    <a:pt x="14" y="29"/>
                  </a:lnTo>
                  <a:lnTo>
                    <a:pt x="15" y="31"/>
                  </a:lnTo>
                  <a:lnTo>
                    <a:pt x="15" y="33"/>
                  </a:lnTo>
                  <a:lnTo>
                    <a:pt x="15" y="34"/>
                  </a:lnTo>
                  <a:lnTo>
                    <a:pt x="15" y="36"/>
                  </a:lnTo>
                  <a:lnTo>
                    <a:pt x="15" y="38"/>
                  </a:lnTo>
                  <a:lnTo>
                    <a:pt x="15" y="40"/>
                  </a:lnTo>
                  <a:lnTo>
                    <a:pt x="15" y="41"/>
                  </a:lnTo>
                  <a:lnTo>
                    <a:pt x="15" y="43"/>
                  </a:lnTo>
                  <a:lnTo>
                    <a:pt x="15" y="45"/>
                  </a:lnTo>
                  <a:lnTo>
                    <a:pt x="15" y="47"/>
                  </a:lnTo>
                  <a:lnTo>
                    <a:pt x="15" y="49"/>
                  </a:lnTo>
                  <a:lnTo>
                    <a:pt x="14" y="51"/>
                  </a:lnTo>
                  <a:lnTo>
                    <a:pt x="14" y="53"/>
                  </a:lnTo>
                  <a:lnTo>
                    <a:pt x="14" y="5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94" name="Line 86"/>
            <p:cNvSpPr>
              <a:spLocks noChangeShapeType="1"/>
            </p:cNvSpPr>
            <p:nvPr/>
          </p:nvSpPr>
          <p:spPr bwMode="auto">
            <a:xfrm flipH="1">
              <a:off x="4624" y="2455"/>
              <a:ext cx="14" cy="27"/>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095" name="Freeform 87"/>
            <p:cNvSpPr>
              <a:spLocks/>
            </p:cNvSpPr>
            <p:nvPr/>
          </p:nvSpPr>
          <p:spPr bwMode="auto">
            <a:xfrm>
              <a:off x="4423" y="2324"/>
              <a:ext cx="87" cy="31"/>
            </a:xfrm>
            <a:custGeom>
              <a:avLst/>
              <a:gdLst/>
              <a:ahLst/>
              <a:cxnLst>
                <a:cxn ang="0">
                  <a:pos x="0" y="3"/>
                </a:cxn>
                <a:cxn ang="0">
                  <a:pos x="5" y="4"/>
                </a:cxn>
                <a:cxn ang="0">
                  <a:pos x="8" y="5"/>
                </a:cxn>
                <a:cxn ang="0">
                  <a:pos x="11" y="5"/>
                </a:cxn>
                <a:cxn ang="0">
                  <a:pos x="14" y="5"/>
                </a:cxn>
                <a:cxn ang="0">
                  <a:pos x="18" y="5"/>
                </a:cxn>
                <a:cxn ang="0">
                  <a:pos x="22" y="4"/>
                </a:cxn>
                <a:cxn ang="0">
                  <a:pos x="26" y="4"/>
                </a:cxn>
                <a:cxn ang="0">
                  <a:pos x="29" y="4"/>
                </a:cxn>
                <a:cxn ang="0">
                  <a:pos x="33" y="3"/>
                </a:cxn>
                <a:cxn ang="0">
                  <a:pos x="38" y="2"/>
                </a:cxn>
                <a:cxn ang="0">
                  <a:pos x="42" y="2"/>
                </a:cxn>
                <a:cxn ang="0">
                  <a:pos x="46" y="2"/>
                </a:cxn>
                <a:cxn ang="0">
                  <a:pos x="50" y="1"/>
                </a:cxn>
                <a:cxn ang="0">
                  <a:pos x="54" y="0"/>
                </a:cxn>
                <a:cxn ang="0">
                  <a:pos x="58" y="0"/>
                </a:cxn>
                <a:cxn ang="0">
                  <a:pos x="61" y="0"/>
                </a:cxn>
                <a:cxn ang="0">
                  <a:pos x="65" y="0"/>
                </a:cxn>
                <a:cxn ang="0">
                  <a:pos x="68" y="0"/>
                </a:cxn>
                <a:cxn ang="0">
                  <a:pos x="71" y="0"/>
                </a:cxn>
                <a:cxn ang="0">
                  <a:pos x="74" y="1"/>
                </a:cxn>
                <a:cxn ang="0">
                  <a:pos x="77" y="2"/>
                </a:cxn>
                <a:cxn ang="0">
                  <a:pos x="79" y="3"/>
                </a:cxn>
                <a:cxn ang="0">
                  <a:pos x="81" y="4"/>
                </a:cxn>
                <a:cxn ang="0">
                  <a:pos x="83" y="6"/>
                </a:cxn>
                <a:cxn ang="0">
                  <a:pos x="85" y="8"/>
                </a:cxn>
                <a:cxn ang="0">
                  <a:pos x="85" y="10"/>
                </a:cxn>
                <a:cxn ang="0">
                  <a:pos x="86" y="13"/>
                </a:cxn>
                <a:cxn ang="0">
                  <a:pos x="86" y="17"/>
                </a:cxn>
                <a:cxn ang="0">
                  <a:pos x="86" y="20"/>
                </a:cxn>
                <a:cxn ang="0">
                  <a:pos x="85" y="25"/>
                </a:cxn>
                <a:cxn ang="0">
                  <a:pos x="83" y="30"/>
                </a:cxn>
              </a:cxnLst>
              <a:rect l="0" t="0" r="r" b="b"/>
              <a:pathLst>
                <a:path w="87" h="31">
                  <a:moveTo>
                    <a:pt x="0" y="3"/>
                  </a:moveTo>
                  <a:lnTo>
                    <a:pt x="5" y="4"/>
                  </a:lnTo>
                  <a:lnTo>
                    <a:pt x="8" y="5"/>
                  </a:lnTo>
                  <a:lnTo>
                    <a:pt x="11" y="5"/>
                  </a:lnTo>
                  <a:lnTo>
                    <a:pt x="14" y="5"/>
                  </a:lnTo>
                  <a:lnTo>
                    <a:pt x="18" y="5"/>
                  </a:lnTo>
                  <a:lnTo>
                    <a:pt x="22" y="4"/>
                  </a:lnTo>
                  <a:lnTo>
                    <a:pt x="26" y="4"/>
                  </a:lnTo>
                  <a:lnTo>
                    <a:pt x="29" y="4"/>
                  </a:lnTo>
                  <a:lnTo>
                    <a:pt x="33" y="3"/>
                  </a:lnTo>
                  <a:lnTo>
                    <a:pt x="38" y="2"/>
                  </a:lnTo>
                  <a:lnTo>
                    <a:pt x="42" y="2"/>
                  </a:lnTo>
                  <a:lnTo>
                    <a:pt x="46" y="2"/>
                  </a:lnTo>
                  <a:lnTo>
                    <a:pt x="50" y="1"/>
                  </a:lnTo>
                  <a:lnTo>
                    <a:pt x="54" y="0"/>
                  </a:lnTo>
                  <a:lnTo>
                    <a:pt x="58" y="0"/>
                  </a:lnTo>
                  <a:lnTo>
                    <a:pt x="61" y="0"/>
                  </a:lnTo>
                  <a:lnTo>
                    <a:pt x="65" y="0"/>
                  </a:lnTo>
                  <a:lnTo>
                    <a:pt x="68" y="0"/>
                  </a:lnTo>
                  <a:lnTo>
                    <a:pt x="71" y="0"/>
                  </a:lnTo>
                  <a:lnTo>
                    <a:pt x="74" y="1"/>
                  </a:lnTo>
                  <a:lnTo>
                    <a:pt x="77" y="2"/>
                  </a:lnTo>
                  <a:lnTo>
                    <a:pt x="79" y="3"/>
                  </a:lnTo>
                  <a:lnTo>
                    <a:pt x="81" y="4"/>
                  </a:lnTo>
                  <a:lnTo>
                    <a:pt x="83" y="6"/>
                  </a:lnTo>
                  <a:lnTo>
                    <a:pt x="85" y="8"/>
                  </a:lnTo>
                  <a:lnTo>
                    <a:pt x="85" y="10"/>
                  </a:lnTo>
                  <a:lnTo>
                    <a:pt x="86" y="13"/>
                  </a:lnTo>
                  <a:lnTo>
                    <a:pt x="86" y="17"/>
                  </a:lnTo>
                  <a:lnTo>
                    <a:pt x="86" y="20"/>
                  </a:lnTo>
                  <a:lnTo>
                    <a:pt x="85" y="25"/>
                  </a:lnTo>
                  <a:lnTo>
                    <a:pt x="83" y="3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96" name="Freeform 88"/>
            <p:cNvSpPr>
              <a:spLocks/>
            </p:cNvSpPr>
            <p:nvPr/>
          </p:nvSpPr>
          <p:spPr bwMode="auto">
            <a:xfrm>
              <a:off x="4513" y="2349"/>
              <a:ext cx="84" cy="73"/>
            </a:xfrm>
            <a:custGeom>
              <a:avLst/>
              <a:gdLst/>
              <a:ahLst/>
              <a:cxnLst>
                <a:cxn ang="0">
                  <a:pos x="0" y="5"/>
                </a:cxn>
                <a:cxn ang="0">
                  <a:pos x="8" y="3"/>
                </a:cxn>
                <a:cxn ang="0">
                  <a:pos x="11" y="2"/>
                </a:cxn>
                <a:cxn ang="0">
                  <a:pos x="15" y="1"/>
                </a:cxn>
                <a:cxn ang="0">
                  <a:pos x="19" y="1"/>
                </a:cxn>
                <a:cxn ang="0">
                  <a:pos x="23" y="1"/>
                </a:cxn>
                <a:cxn ang="0">
                  <a:pos x="27" y="0"/>
                </a:cxn>
                <a:cxn ang="0">
                  <a:pos x="30" y="0"/>
                </a:cxn>
                <a:cxn ang="0">
                  <a:pos x="34" y="0"/>
                </a:cxn>
                <a:cxn ang="0">
                  <a:pos x="37" y="0"/>
                </a:cxn>
                <a:cxn ang="0">
                  <a:pos x="41" y="1"/>
                </a:cxn>
                <a:cxn ang="0">
                  <a:pos x="44" y="1"/>
                </a:cxn>
                <a:cxn ang="0">
                  <a:pos x="48" y="1"/>
                </a:cxn>
                <a:cxn ang="0">
                  <a:pos x="51" y="2"/>
                </a:cxn>
                <a:cxn ang="0">
                  <a:pos x="54" y="3"/>
                </a:cxn>
                <a:cxn ang="0">
                  <a:pos x="57" y="5"/>
                </a:cxn>
                <a:cxn ang="0">
                  <a:pos x="60" y="6"/>
                </a:cxn>
                <a:cxn ang="0">
                  <a:pos x="63" y="7"/>
                </a:cxn>
                <a:cxn ang="0">
                  <a:pos x="65" y="9"/>
                </a:cxn>
                <a:cxn ang="0">
                  <a:pos x="68" y="11"/>
                </a:cxn>
                <a:cxn ang="0">
                  <a:pos x="70" y="13"/>
                </a:cxn>
                <a:cxn ang="0">
                  <a:pos x="72" y="15"/>
                </a:cxn>
                <a:cxn ang="0">
                  <a:pos x="74" y="18"/>
                </a:cxn>
                <a:cxn ang="0">
                  <a:pos x="76" y="21"/>
                </a:cxn>
                <a:cxn ang="0">
                  <a:pos x="77" y="24"/>
                </a:cxn>
                <a:cxn ang="0">
                  <a:pos x="79" y="27"/>
                </a:cxn>
                <a:cxn ang="0">
                  <a:pos x="80" y="31"/>
                </a:cxn>
                <a:cxn ang="0">
                  <a:pos x="81" y="34"/>
                </a:cxn>
                <a:cxn ang="0">
                  <a:pos x="82" y="38"/>
                </a:cxn>
                <a:cxn ang="0">
                  <a:pos x="83" y="43"/>
                </a:cxn>
                <a:cxn ang="0">
                  <a:pos x="83" y="47"/>
                </a:cxn>
                <a:cxn ang="0">
                  <a:pos x="83" y="52"/>
                </a:cxn>
                <a:cxn ang="0">
                  <a:pos x="81" y="53"/>
                </a:cxn>
                <a:cxn ang="0">
                  <a:pos x="81" y="54"/>
                </a:cxn>
                <a:cxn ang="0">
                  <a:pos x="80" y="55"/>
                </a:cxn>
                <a:cxn ang="0">
                  <a:pos x="79" y="55"/>
                </a:cxn>
                <a:cxn ang="0">
                  <a:pos x="78" y="56"/>
                </a:cxn>
                <a:cxn ang="0">
                  <a:pos x="77" y="57"/>
                </a:cxn>
                <a:cxn ang="0">
                  <a:pos x="77" y="57"/>
                </a:cxn>
                <a:cxn ang="0">
                  <a:pos x="76" y="58"/>
                </a:cxn>
                <a:cxn ang="0">
                  <a:pos x="75" y="59"/>
                </a:cxn>
                <a:cxn ang="0">
                  <a:pos x="74" y="60"/>
                </a:cxn>
                <a:cxn ang="0">
                  <a:pos x="73" y="61"/>
                </a:cxn>
                <a:cxn ang="0">
                  <a:pos x="73" y="61"/>
                </a:cxn>
                <a:cxn ang="0">
                  <a:pos x="72" y="62"/>
                </a:cxn>
                <a:cxn ang="0">
                  <a:pos x="71" y="63"/>
                </a:cxn>
                <a:cxn ang="0">
                  <a:pos x="70" y="63"/>
                </a:cxn>
                <a:cxn ang="0">
                  <a:pos x="69" y="64"/>
                </a:cxn>
                <a:cxn ang="0">
                  <a:pos x="69" y="65"/>
                </a:cxn>
                <a:cxn ang="0">
                  <a:pos x="67" y="65"/>
                </a:cxn>
                <a:cxn ang="0">
                  <a:pos x="67" y="66"/>
                </a:cxn>
                <a:cxn ang="0">
                  <a:pos x="66" y="67"/>
                </a:cxn>
                <a:cxn ang="0">
                  <a:pos x="65" y="67"/>
                </a:cxn>
                <a:cxn ang="0">
                  <a:pos x="64" y="68"/>
                </a:cxn>
                <a:cxn ang="0">
                  <a:pos x="63" y="69"/>
                </a:cxn>
                <a:cxn ang="0">
                  <a:pos x="62" y="69"/>
                </a:cxn>
                <a:cxn ang="0">
                  <a:pos x="61" y="70"/>
                </a:cxn>
                <a:cxn ang="0">
                  <a:pos x="61" y="70"/>
                </a:cxn>
                <a:cxn ang="0">
                  <a:pos x="59" y="71"/>
                </a:cxn>
                <a:cxn ang="0">
                  <a:pos x="59" y="71"/>
                </a:cxn>
                <a:cxn ang="0">
                  <a:pos x="57" y="71"/>
                </a:cxn>
                <a:cxn ang="0">
                  <a:pos x="57" y="72"/>
                </a:cxn>
                <a:cxn ang="0">
                  <a:pos x="56" y="72"/>
                </a:cxn>
              </a:cxnLst>
              <a:rect l="0" t="0" r="r" b="b"/>
              <a:pathLst>
                <a:path w="84" h="73">
                  <a:moveTo>
                    <a:pt x="0" y="5"/>
                  </a:moveTo>
                  <a:lnTo>
                    <a:pt x="8" y="3"/>
                  </a:lnTo>
                  <a:lnTo>
                    <a:pt x="11" y="2"/>
                  </a:lnTo>
                  <a:lnTo>
                    <a:pt x="15" y="1"/>
                  </a:lnTo>
                  <a:lnTo>
                    <a:pt x="19" y="1"/>
                  </a:lnTo>
                  <a:lnTo>
                    <a:pt x="23" y="1"/>
                  </a:lnTo>
                  <a:lnTo>
                    <a:pt x="27" y="0"/>
                  </a:lnTo>
                  <a:lnTo>
                    <a:pt x="30" y="0"/>
                  </a:lnTo>
                  <a:lnTo>
                    <a:pt x="34" y="0"/>
                  </a:lnTo>
                  <a:lnTo>
                    <a:pt x="37" y="0"/>
                  </a:lnTo>
                  <a:lnTo>
                    <a:pt x="41" y="1"/>
                  </a:lnTo>
                  <a:lnTo>
                    <a:pt x="44" y="1"/>
                  </a:lnTo>
                  <a:lnTo>
                    <a:pt x="48" y="1"/>
                  </a:lnTo>
                  <a:lnTo>
                    <a:pt x="51" y="2"/>
                  </a:lnTo>
                  <a:lnTo>
                    <a:pt x="54" y="3"/>
                  </a:lnTo>
                  <a:lnTo>
                    <a:pt x="57" y="5"/>
                  </a:lnTo>
                  <a:lnTo>
                    <a:pt x="60" y="6"/>
                  </a:lnTo>
                  <a:lnTo>
                    <a:pt x="63" y="7"/>
                  </a:lnTo>
                  <a:lnTo>
                    <a:pt x="65" y="9"/>
                  </a:lnTo>
                  <a:lnTo>
                    <a:pt x="68" y="11"/>
                  </a:lnTo>
                  <a:lnTo>
                    <a:pt x="70" y="13"/>
                  </a:lnTo>
                  <a:lnTo>
                    <a:pt x="72" y="15"/>
                  </a:lnTo>
                  <a:lnTo>
                    <a:pt x="74" y="18"/>
                  </a:lnTo>
                  <a:lnTo>
                    <a:pt x="76" y="21"/>
                  </a:lnTo>
                  <a:lnTo>
                    <a:pt x="77" y="24"/>
                  </a:lnTo>
                  <a:lnTo>
                    <a:pt x="79" y="27"/>
                  </a:lnTo>
                  <a:lnTo>
                    <a:pt x="80" y="31"/>
                  </a:lnTo>
                  <a:lnTo>
                    <a:pt x="81" y="34"/>
                  </a:lnTo>
                  <a:lnTo>
                    <a:pt x="82" y="38"/>
                  </a:lnTo>
                  <a:lnTo>
                    <a:pt x="83" y="43"/>
                  </a:lnTo>
                  <a:lnTo>
                    <a:pt x="83" y="47"/>
                  </a:lnTo>
                  <a:lnTo>
                    <a:pt x="83" y="52"/>
                  </a:lnTo>
                  <a:lnTo>
                    <a:pt x="81" y="53"/>
                  </a:lnTo>
                  <a:lnTo>
                    <a:pt x="81" y="54"/>
                  </a:lnTo>
                  <a:lnTo>
                    <a:pt x="80" y="55"/>
                  </a:lnTo>
                  <a:lnTo>
                    <a:pt x="79" y="55"/>
                  </a:lnTo>
                  <a:lnTo>
                    <a:pt x="78" y="56"/>
                  </a:lnTo>
                  <a:lnTo>
                    <a:pt x="77" y="57"/>
                  </a:lnTo>
                  <a:lnTo>
                    <a:pt x="77" y="57"/>
                  </a:lnTo>
                  <a:lnTo>
                    <a:pt x="76" y="58"/>
                  </a:lnTo>
                  <a:lnTo>
                    <a:pt x="75" y="59"/>
                  </a:lnTo>
                  <a:lnTo>
                    <a:pt x="74" y="60"/>
                  </a:lnTo>
                  <a:lnTo>
                    <a:pt x="73" y="61"/>
                  </a:lnTo>
                  <a:lnTo>
                    <a:pt x="73" y="61"/>
                  </a:lnTo>
                  <a:lnTo>
                    <a:pt x="72" y="62"/>
                  </a:lnTo>
                  <a:lnTo>
                    <a:pt x="71" y="63"/>
                  </a:lnTo>
                  <a:lnTo>
                    <a:pt x="70" y="63"/>
                  </a:lnTo>
                  <a:lnTo>
                    <a:pt x="69" y="64"/>
                  </a:lnTo>
                  <a:lnTo>
                    <a:pt x="69" y="65"/>
                  </a:lnTo>
                  <a:lnTo>
                    <a:pt x="67" y="65"/>
                  </a:lnTo>
                  <a:lnTo>
                    <a:pt x="67" y="66"/>
                  </a:lnTo>
                  <a:lnTo>
                    <a:pt x="66" y="67"/>
                  </a:lnTo>
                  <a:lnTo>
                    <a:pt x="65" y="67"/>
                  </a:lnTo>
                  <a:lnTo>
                    <a:pt x="64" y="68"/>
                  </a:lnTo>
                  <a:lnTo>
                    <a:pt x="63" y="69"/>
                  </a:lnTo>
                  <a:lnTo>
                    <a:pt x="62" y="69"/>
                  </a:lnTo>
                  <a:lnTo>
                    <a:pt x="61" y="70"/>
                  </a:lnTo>
                  <a:lnTo>
                    <a:pt x="61" y="70"/>
                  </a:lnTo>
                  <a:lnTo>
                    <a:pt x="59" y="71"/>
                  </a:lnTo>
                  <a:lnTo>
                    <a:pt x="59" y="71"/>
                  </a:lnTo>
                  <a:lnTo>
                    <a:pt x="57" y="71"/>
                  </a:lnTo>
                  <a:lnTo>
                    <a:pt x="57" y="72"/>
                  </a:lnTo>
                  <a:lnTo>
                    <a:pt x="56" y="7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97" name="Freeform 89"/>
            <p:cNvSpPr>
              <a:spLocks/>
            </p:cNvSpPr>
            <p:nvPr/>
          </p:nvSpPr>
          <p:spPr bwMode="auto">
            <a:xfrm>
              <a:off x="3076" y="3058"/>
              <a:ext cx="37" cy="83"/>
            </a:xfrm>
            <a:custGeom>
              <a:avLst/>
              <a:gdLst/>
              <a:ahLst/>
              <a:cxnLst>
                <a:cxn ang="0">
                  <a:pos x="2" y="0"/>
                </a:cxn>
                <a:cxn ang="0">
                  <a:pos x="0" y="6"/>
                </a:cxn>
                <a:cxn ang="0">
                  <a:pos x="0" y="10"/>
                </a:cxn>
                <a:cxn ang="0">
                  <a:pos x="0" y="12"/>
                </a:cxn>
                <a:cxn ang="0">
                  <a:pos x="0" y="15"/>
                </a:cxn>
                <a:cxn ang="0">
                  <a:pos x="0" y="18"/>
                </a:cxn>
                <a:cxn ang="0">
                  <a:pos x="1" y="21"/>
                </a:cxn>
                <a:cxn ang="0">
                  <a:pos x="2" y="23"/>
                </a:cxn>
                <a:cxn ang="0">
                  <a:pos x="2" y="26"/>
                </a:cxn>
                <a:cxn ang="0">
                  <a:pos x="3" y="28"/>
                </a:cxn>
                <a:cxn ang="0">
                  <a:pos x="4" y="31"/>
                </a:cxn>
                <a:cxn ang="0">
                  <a:pos x="6" y="34"/>
                </a:cxn>
                <a:cxn ang="0">
                  <a:pos x="7" y="36"/>
                </a:cxn>
                <a:cxn ang="0">
                  <a:pos x="8" y="38"/>
                </a:cxn>
                <a:cxn ang="0">
                  <a:pos x="10" y="40"/>
                </a:cxn>
                <a:cxn ang="0">
                  <a:pos x="11" y="43"/>
                </a:cxn>
                <a:cxn ang="0">
                  <a:pos x="13" y="45"/>
                </a:cxn>
                <a:cxn ang="0">
                  <a:pos x="14" y="48"/>
                </a:cxn>
                <a:cxn ang="0">
                  <a:pos x="16" y="50"/>
                </a:cxn>
                <a:cxn ang="0">
                  <a:pos x="18" y="52"/>
                </a:cxn>
                <a:cxn ang="0">
                  <a:pos x="19" y="54"/>
                </a:cxn>
                <a:cxn ang="0">
                  <a:pos x="21" y="57"/>
                </a:cxn>
                <a:cxn ang="0">
                  <a:pos x="23" y="59"/>
                </a:cxn>
                <a:cxn ang="0">
                  <a:pos x="24" y="62"/>
                </a:cxn>
                <a:cxn ang="0">
                  <a:pos x="26" y="64"/>
                </a:cxn>
                <a:cxn ang="0">
                  <a:pos x="28" y="66"/>
                </a:cxn>
                <a:cxn ang="0">
                  <a:pos x="29" y="69"/>
                </a:cxn>
                <a:cxn ang="0">
                  <a:pos x="31" y="71"/>
                </a:cxn>
                <a:cxn ang="0">
                  <a:pos x="32" y="74"/>
                </a:cxn>
                <a:cxn ang="0">
                  <a:pos x="34" y="76"/>
                </a:cxn>
                <a:cxn ang="0">
                  <a:pos x="35" y="79"/>
                </a:cxn>
                <a:cxn ang="0">
                  <a:pos x="36" y="82"/>
                </a:cxn>
              </a:cxnLst>
              <a:rect l="0" t="0" r="r" b="b"/>
              <a:pathLst>
                <a:path w="37" h="83">
                  <a:moveTo>
                    <a:pt x="2" y="0"/>
                  </a:moveTo>
                  <a:lnTo>
                    <a:pt x="0" y="6"/>
                  </a:lnTo>
                  <a:lnTo>
                    <a:pt x="0" y="10"/>
                  </a:lnTo>
                  <a:lnTo>
                    <a:pt x="0" y="12"/>
                  </a:lnTo>
                  <a:lnTo>
                    <a:pt x="0" y="15"/>
                  </a:lnTo>
                  <a:lnTo>
                    <a:pt x="0" y="18"/>
                  </a:lnTo>
                  <a:lnTo>
                    <a:pt x="1" y="21"/>
                  </a:lnTo>
                  <a:lnTo>
                    <a:pt x="2" y="23"/>
                  </a:lnTo>
                  <a:lnTo>
                    <a:pt x="2" y="26"/>
                  </a:lnTo>
                  <a:lnTo>
                    <a:pt x="3" y="28"/>
                  </a:lnTo>
                  <a:lnTo>
                    <a:pt x="4" y="31"/>
                  </a:lnTo>
                  <a:lnTo>
                    <a:pt x="6" y="34"/>
                  </a:lnTo>
                  <a:lnTo>
                    <a:pt x="7" y="36"/>
                  </a:lnTo>
                  <a:lnTo>
                    <a:pt x="8" y="38"/>
                  </a:lnTo>
                  <a:lnTo>
                    <a:pt x="10" y="40"/>
                  </a:lnTo>
                  <a:lnTo>
                    <a:pt x="11" y="43"/>
                  </a:lnTo>
                  <a:lnTo>
                    <a:pt x="13" y="45"/>
                  </a:lnTo>
                  <a:lnTo>
                    <a:pt x="14" y="48"/>
                  </a:lnTo>
                  <a:lnTo>
                    <a:pt x="16" y="50"/>
                  </a:lnTo>
                  <a:lnTo>
                    <a:pt x="18" y="52"/>
                  </a:lnTo>
                  <a:lnTo>
                    <a:pt x="19" y="54"/>
                  </a:lnTo>
                  <a:lnTo>
                    <a:pt x="21" y="57"/>
                  </a:lnTo>
                  <a:lnTo>
                    <a:pt x="23" y="59"/>
                  </a:lnTo>
                  <a:lnTo>
                    <a:pt x="24" y="62"/>
                  </a:lnTo>
                  <a:lnTo>
                    <a:pt x="26" y="64"/>
                  </a:lnTo>
                  <a:lnTo>
                    <a:pt x="28" y="66"/>
                  </a:lnTo>
                  <a:lnTo>
                    <a:pt x="29" y="69"/>
                  </a:lnTo>
                  <a:lnTo>
                    <a:pt x="31" y="71"/>
                  </a:lnTo>
                  <a:lnTo>
                    <a:pt x="32" y="74"/>
                  </a:lnTo>
                  <a:lnTo>
                    <a:pt x="34" y="76"/>
                  </a:lnTo>
                  <a:lnTo>
                    <a:pt x="35" y="79"/>
                  </a:lnTo>
                  <a:lnTo>
                    <a:pt x="36" y="82"/>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98" name="Freeform 90"/>
            <p:cNvSpPr>
              <a:spLocks/>
            </p:cNvSpPr>
            <p:nvPr/>
          </p:nvSpPr>
          <p:spPr bwMode="auto">
            <a:xfrm>
              <a:off x="3313" y="2896"/>
              <a:ext cx="84" cy="28"/>
            </a:xfrm>
            <a:custGeom>
              <a:avLst/>
              <a:gdLst/>
              <a:ahLst/>
              <a:cxnLst>
                <a:cxn ang="0">
                  <a:pos x="83" y="0"/>
                </a:cxn>
                <a:cxn ang="0">
                  <a:pos x="78" y="1"/>
                </a:cxn>
                <a:cxn ang="0">
                  <a:pos x="75" y="2"/>
                </a:cxn>
                <a:cxn ang="0">
                  <a:pos x="73" y="2"/>
                </a:cxn>
                <a:cxn ang="0">
                  <a:pos x="70" y="3"/>
                </a:cxn>
                <a:cxn ang="0">
                  <a:pos x="67" y="3"/>
                </a:cxn>
                <a:cxn ang="0">
                  <a:pos x="64" y="4"/>
                </a:cxn>
                <a:cxn ang="0">
                  <a:pos x="62" y="4"/>
                </a:cxn>
                <a:cxn ang="0">
                  <a:pos x="59" y="5"/>
                </a:cxn>
                <a:cxn ang="0">
                  <a:pos x="56" y="6"/>
                </a:cxn>
                <a:cxn ang="0">
                  <a:pos x="54" y="6"/>
                </a:cxn>
                <a:cxn ang="0">
                  <a:pos x="51" y="7"/>
                </a:cxn>
                <a:cxn ang="0">
                  <a:pos x="48" y="8"/>
                </a:cxn>
                <a:cxn ang="0">
                  <a:pos x="46" y="8"/>
                </a:cxn>
                <a:cxn ang="0">
                  <a:pos x="43" y="9"/>
                </a:cxn>
                <a:cxn ang="0">
                  <a:pos x="41" y="10"/>
                </a:cxn>
                <a:cxn ang="0">
                  <a:pos x="38" y="11"/>
                </a:cxn>
                <a:cxn ang="0">
                  <a:pos x="35" y="12"/>
                </a:cxn>
                <a:cxn ang="0">
                  <a:pos x="33" y="12"/>
                </a:cxn>
                <a:cxn ang="0">
                  <a:pos x="30" y="13"/>
                </a:cxn>
                <a:cxn ang="0">
                  <a:pos x="27" y="14"/>
                </a:cxn>
                <a:cxn ang="0">
                  <a:pos x="25" y="15"/>
                </a:cxn>
                <a:cxn ang="0">
                  <a:pos x="22" y="16"/>
                </a:cxn>
                <a:cxn ang="0">
                  <a:pos x="20" y="17"/>
                </a:cxn>
                <a:cxn ang="0">
                  <a:pos x="17" y="18"/>
                </a:cxn>
                <a:cxn ang="0">
                  <a:pos x="15" y="19"/>
                </a:cxn>
                <a:cxn ang="0">
                  <a:pos x="12" y="20"/>
                </a:cxn>
                <a:cxn ang="0">
                  <a:pos x="10" y="21"/>
                </a:cxn>
                <a:cxn ang="0">
                  <a:pos x="7" y="22"/>
                </a:cxn>
                <a:cxn ang="0">
                  <a:pos x="5" y="24"/>
                </a:cxn>
                <a:cxn ang="0">
                  <a:pos x="2" y="25"/>
                </a:cxn>
                <a:cxn ang="0">
                  <a:pos x="0" y="27"/>
                </a:cxn>
              </a:cxnLst>
              <a:rect l="0" t="0" r="r" b="b"/>
              <a:pathLst>
                <a:path w="84" h="28">
                  <a:moveTo>
                    <a:pt x="83" y="0"/>
                  </a:moveTo>
                  <a:lnTo>
                    <a:pt x="78" y="1"/>
                  </a:lnTo>
                  <a:lnTo>
                    <a:pt x="75" y="2"/>
                  </a:lnTo>
                  <a:lnTo>
                    <a:pt x="73" y="2"/>
                  </a:lnTo>
                  <a:lnTo>
                    <a:pt x="70" y="3"/>
                  </a:lnTo>
                  <a:lnTo>
                    <a:pt x="67" y="3"/>
                  </a:lnTo>
                  <a:lnTo>
                    <a:pt x="64" y="4"/>
                  </a:lnTo>
                  <a:lnTo>
                    <a:pt x="62" y="4"/>
                  </a:lnTo>
                  <a:lnTo>
                    <a:pt x="59" y="5"/>
                  </a:lnTo>
                  <a:lnTo>
                    <a:pt x="56" y="6"/>
                  </a:lnTo>
                  <a:lnTo>
                    <a:pt x="54" y="6"/>
                  </a:lnTo>
                  <a:lnTo>
                    <a:pt x="51" y="7"/>
                  </a:lnTo>
                  <a:lnTo>
                    <a:pt x="48" y="8"/>
                  </a:lnTo>
                  <a:lnTo>
                    <a:pt x="46" y="8"/>
                  </a:lnTo>
                  <a:lnTo>
                    <a:pt x="43" y="9"/>
                  </a:lnTo>
                  <a:lnTo>
                    <a:pt x="41" y="10"/>
                  </a:lnTo>
                  <a:lnTo>
                    <a:pt x="38" y="11"/>
                  </a:lnTo>
                  <a:lnTo>
                    <a:pt x="35" y="12"/>
                  </a:lnTo>
                  <a:lnTo>
                    <a:pt x="33" y="12"/>
                  </a:lnTo>
                  <a:lnTo>
                    <a:pt x="30" y="13"/>
                  </a:lnTo>
                  <a:lnTo>
                    <a:pt x="27" y="14"/>
                  </a:lnTo>
                  <a:lnTo>
                    <a:pt x="25" y="15"/>
                  </a:lnTo>
                  <a:lnTo>
                    <a:pt x="22" y="16"/>
                  </a:lnTo>
                  <a:lnTo>
                    <a:pt x="20" y="17"/>
                  </a:lnTo>
                  <a:lnTo>
                    <a:pt x="17" y="18"/>
                  </a:lnTo>
                  <a:lnTo>
                    <a:pt x="15" y="19"/>
                  </a:lnTo>
                  <a:lnTo>
                    <a:pt x="12" y="20"/>
                  </a:lnTo>
                  <a:lnTo>
                    <a:pt x="10" y="21"/>
                  </a:lnTo>
                  <a:lnTo>
                    <a:pt x="7" y="22"/>
                  </a:lnTo>
                  <a:lnTo>
                    <a:pt x="5" y="24"/>
                  </a:lnTo>
                  <a:lnTo>
                    <a:pt x="2" y="25"/>
                  </a:lnTo>
                  <a:lnTo>
                    <a:pt x="0" y="27"/>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099" name="Freeform 91"/>
            <p:cNvSpPr>
              <a:spLocks/>
            </p:cNvSpPr>
            <p:nvPr/>
          </p:nvSpPr>
          <p:spPr bwMode="auto">
            <a:xfrm>
              <a:off x="4014" y="2598"/>
              <a:ext cx="44" cy="136"/>
            </a:xfrm>
            <a:custGeom>
              <a:avLst/>
              <a:gdLst/>
              <a:ahLst/>
              <a:cxnLst>
                <a:cxn ang="0">
                  <a:pos x="0" y="0"/>
                </a:cxn>
                <a:cxn ang="0">
                  <a:pos x="1" y="8"/>
                </a:cxn>
                <a:cxn ang="0">
                  <a:pos x="2" y="12"/>
                </a:cxn>
                <a:cxn ang="0">
                  <a:pos x="4" y="17"/>
                </a:cxn>
                <a:cxn ang="0">
                  <a:pos x="6" y="21"/>
                </a:cxn>
                <a:cxn ang="0">
                  <a:pos x="8" y="26"/>
                </a:cxn>
                <a:cxn ang="0">
                  <a:pos x="10" y="30"/>
                </a:cxn>
                <a:cxn ang="0">
                  <a:pos x="13" y="34"/>
                </a:cxn>
                <a:cxn ang="0">
                  <a:pos x="16" y="38"/>
                </a:cxn>
                <a:cxn ang="0">
                  <a:pos x="18" y="43"/>
                </a:cxn>
                <a:cxn ang="0">
                  <a:pos x="21" y="47"/>
                </a:cxn>
                <a:cxn ang="0">
                  <a:pos x="24" y="51"/>
                </a:cxn>
                <a:cxn ang="0">
                  <a:pos x="26" y="56"/>
                </a:cxn>
                <a:cxn ang="0">
                  <a:pos x="29" y="60"/>
                </a:cxn>
                <a:cxn ang="0">
                  <a:pos x="32" y="64"/>
                </a:cxn>
                <a:cxn ang="0">
                  <a:pos x="34" y="68"/>
                </a:cxn>
                <a:cxn ang="0">
                  <a:pos x="36" y="73"/>
                </a:cxn>
                <a:cxn ang="0">
                  <a:pos x="38" y="77"/>
                </a:cxn>
                <a:cxn ang="0">
                  <a:pos x="40" y="81"/>
                </a:cxn>
                <a:cxn ang="0">
                  <a:pos x="41" y="85"/>
                </a:cxn>
                <a:cxn ang="0">
                  <a:pos x="42" y="90"/>
                </a:cxn>
                <a:cxn ang="0">
                  <a:pos x="43" y="94"/>
                </a:cxn>
                <a:cxn ang="0">
                  <a:pos x="43" y="98"/>
                </a:cxn>
                <a:cxn ang="0">
                  <a:pos x="43" y="102"/>
                </a:cxn>
                <a:cxn ang="0">
                  <a:pos x="42" y="106"/>
                </a:cxn>
                <a:cxn ang="0">
                  <a:pos x="41" y="110"/>
                </a:cxn>
                <a:cxn ang="0">
                  <a:pos x="39" y="114"/>
                </a:cxn>
                <a:cxn ang="0">
                  <a:pos x="36" y="119"/>
                </a:cxn>
                <a:cxn ang="0">
                  <a:pos x="34" y="123"/>
                </a:cxn>
                <a:cxn ang="0">
                  <a:pos x="30" y="127"/>
                </a:cxn>
                <a:cxn ang="0">
                  <a:pos x="25" y="131"/>
                </a:cxn>
                <a:cxn ang="0">
                  <a:pos x="20" y="135"/>
                </a:cxn>
              </a:cxnLst>
              <a:rect l="0" t="0" r="r" b="b"/>
              <a:pathLst>
                <a:path w="44" h="136">
                  <a:moveTo>
                    <a:pt x="0" y="0"/>
                  </a:moveTo>
                  <a:lnTo>
                    <a:pt x="1" y="8"/>
                  </a:lnTo>
                  <a:lnTo>
                    <a:pt x="2" y="12"/>
                  </a:lnTo>
                  <a:lnTo>
                    <a:pt x="4" y="17"/>
                  </a:lnTo>
                  <a:lnTo>
                    <a:pt x="6" y="21"/>
                  </a:lnTo>
                  <a:lnTo>
                    <a:pt x="8" y="26"/>
                  </a:lnTo>
                  <a:lnTo>
                    <a:pt x="10" y="30"/>
                  </a:lnTo>
                  <a:lnTo>
                    <a:pt x="13" y="34"/>
                  </a:lnTo>
                  <a:lnTo>
                    <a:pt x="16" y="38"/>
                  </a:lnTo>
                  <a:lnTo>
                    <a:pt x="18" y="43"/>
                  </a:lnTo>
                  <a:lnTo>
                    <a:pt x="21" y="47"/>
                  </a:lnTo>
                  <a:lnTo>
                    <a:pt x="24" y="51"/>
                  </a:lnTo>
                  <a:lnTo>
                    <a:pt x="26" y="56"/>
                  </a:lnTo>
                  <a:lnTo>
                    <a:pt x="29" y="60"/>
                  </a:lnTo>
                  <a:lnTo>
                    <a:pt x="32" y="64"/>
                  </a:lnTo>
                  <a:lnTo>
                    <a:pt x="34" y="68"/>
                  </a:lnTo>
                  <a:lnTo>
                    <a:pt x="36" y="73"/>
                  </a:lnTo>
                  <a:lnTo>
                    <a:pt x="38" y="77"/>
                  </a:lnTo>
                  <a:lnTo>
                    <a:pt x="40" y="81"/>
                  </a:lnTo>
                  <a:lnTo>
                    <a:pt x="41" y="85"/>
                  </a:lnTo>
                  <a:lnTo>
                    <a:pt x="42" y="90"/>
                  </a:lnTo>
                  <a:lnTo>
                    <a:pt x="43" y="94"/>
                  </a:lnTo>
                  <a:lnTo>
                    <a:pt x="43" y="98"/>
                  </a:lnTo>
                  <a:lnTo>
                    <a:pt x="43" y="102"/>
                  </a:lnTo>
                  <a:lnTo>
                    <a:pt x="42" y="106"/>
                  </a:lnTo>
                  <a:lnTo>
                    <a:pt x="41" y="110"/>
                  </a:lnTo>
                  <a:lnTo>
                    <a:pt x="39" y="114"/>
                  </a:lnTo>
                  <a:lnTo>
                    <a:pt x="36" y="119"/>
                  </a:lnTo>
                  <a:lnTo>
                    <a:pt x="34" y="123"/>
                  </a:lnTo>
                  <a:lnTo>
                    <a:pt x="30" y="127"/>
                  </a:lnTo>
                  <a:lnTo>
                    <a:pt x="25" y="131"/>
                  </a:lnTo>
                  <a:lnTo>
                    <a:pt x="20" y="13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100" name="Freeform 92"/>
            <p:cNvSpPr>
              <a:spLocks/>
            </p:cNvSpPr>
            <p:nvPr/>
          </p:nvSpPr>
          <p:spPr bwMode="auto">
            <a:xfrm>
              <a:off x="3792" y="2727"/>
              <a:ext cx="250" cy="231"/>
            </a:xfrm>
            <a:custGeom>
              <a:avLst/>
              <a:gdLst/>
              <a:ahLst/>
              <a:cxnLst>
                <a:cxn ang="0">
                  <a:pos x="249" y="0"/>
                </a:cxn>
                <a:cxn ang="0">
                  <a:pos x="231" y="10"/>
                </a:cxn>
                <a:cxn ang="0">
                  <a:pos x="223" y="16"/>
                </a:cxn>
                <a:cxn ang="0">
                  <a:pos x="214" y="22"/>
                </a:cxn>
                <a:cxn ang="0">
                  <a:pos x="206" y="29"/>
                </a:cxn>
                <a:cxn ang="0">
                  <a:pos x="198" y="35"/>
                </a:cxn>
                <a:cxn ang="0">
                  <a:pos x="190" y="42"/>
                </a:cxn>
                <a:cxn ang="0">
                  <a:pos x="182" y="49"/>
                </a:cxn>
                <a:cxn ang="0">
                  <a:pos x="174" y="56"/>
                </a:cxn>
                <a:cxn ang="0">
                  <a:pos x="166" y="63"/>
                </a:cxn>
                <a:cxn ang="0">
                  <a:pos x="158" y="71"/>
                </a:cxn>
                <a:cxn ang="0">
                  <a:pos x="151" y="78"/>
                </a:cxn>
                <a:cxn ang="0">
                  <a:pos x="143" y="86"/>
                </a:cxn>
                <a:cxn ang="0">
                  <a:pos x="136" y="94"/>
                </a:cxn>
                <a:cxn ang="0">
                  <a:pos x="128" y="101"/>
                </a:cxn>
                <a:cxn ang="0">
                  <a:pos x="121" y="109"/>
                </a:cxn>
                <a:cxn ang="0">
                  <a:pos x="113" y="117"/>
                </a:cxn>
                <a:cxn ang="0">
                  <a:pos x="106" y="125"/>
                </a:cxn>
                <a:cxn ang="0">
                  <a:pos x="98" y="133"/>
                </a:cxn>
                <a:cxn ang="0">
                  <a:pos x="91" y="141"/>
                </a:cxn>
                <a:cxn ang="0">
                  <a:pos x="84" y="149"/>
                </a:cxn>
                <a:cxn ang="0">
                  <a:pos x="76" y="157"/>
                </a:cxn>
                <a:cxn ang="0">
                  <a:pos x="69" y="165"/>
                </a:cxn>
                <a:cxn ang="0">
                  <a:pos x="62" y="173"/>
                </a:cxn>
                <a:cxn ang="0">
                  <a:pos x="54" y="180"/>
                </a:cxn>
                <a:cxn ang="0">
                  <a:pos x="46" y="188"/>
                </a:cxn>
                <a:cxn ang="0">
                  <a:pos x="39" y="195"/>
                </a:cxn>
                <a:cxn ang="0">
                  <a:pos x="31" y="202"/>
                </a:cxn>
                <a:cxn ang="0">
                  <a:pos x="23" y="209"/>
                </a:cxn>
                <a:cxn ang="0">
                  <a:pos x="15" y="216"/>
                </a:cxn>
                <a:cxn ang="0">
                  <a:pos x="8" y="223"/>
                </a:cxn>
                <a:cxn ang="0">
                  <a:pos x="0" y="230"/>
                </a:cxn>
              </a:cxnLst>
              <a:rect l="0" t="0" r="r" b="b"/>
              <a:pathLst>
                <a:path w="250" h="231">
                  <a:moveTo>
                    <a:pt x="249" y="0"/>
                  </a:moveTo>
                  <a:lnTo>
                    <a:pt x="231" y="10"/>
                  </a:lnTo>
                  <a:lnTo>
                    <a:pt x="223" y="16"/>
                  </a:lnTo>
                  <a:lnTo>
                    <a:pt x="214" y="22"/>
                  </a:lnTo>
                  <a:lnTo>
                    <a:pt x="206" y="29"/>
                  </a:lnTo>
                  <a:lnTo>
                    <a:pt x="198" y="35"/>
                  </a:lnTo>
                  <a:lnTo>
                    <a:pt x="190" y="42"/>
                  </a:lnTo>
                  <a:lnTo>
                    <a:pt x="182" y="49"/>
                  </a:lnTo>
                  <a:lnTo>
                    <a:pt x="174" y="56"/>
                  </a:lnTo>
                  <a:lnTo>
                    <a:pt x="166" y="63"/>
                  </a:lnTo>
                  <a:lnTo>
                    <a:pt x="158" y="71"/>
                  </a:lnTo>
                  <a:lnTo>
                    <a:pt x="151" y="78"/>
                  </a:lnTo>
                  <a:lnTo>
                    <a:pt x="143" y="86"/>
                  </a:lnTo>
                  <a:lnTo>
                    <a:pt x="136" y="94"/>
                  </a:lnTo>
                  <a:lnTo>
                    <a:pt x="128" y="101"/>
                  </a:lnTo>
                  <a:lnTo>
                    <a:pt x="121" y="109"/>
                  </a:lnTo>
                  <a:lnTo>
                    <a:pt x="113" y="117"/>
                  </a:lnTo>
                  <a:lnTo>
                    <a:pt x="106" y="125"/>
                  </a:lnTo>
                  <a:lnTo>
                    <a:pt x="98" y="133"/>
                  </a:lnTo>
                  <a:lnTo>
                    <a:pt x="91" y="141"/>
                  </a:lnTo>
                  <a:lnTo>
                    <a:pt x="84" y="149"/>
                  </a:lnTo>
                  <a:lnTo>
                    <a:pt x="76" y="157"/>
                  </a:lnTo>
                  <a:lnTo>
                    <a:pt x="69" y="165"/>
                  </a:lnTo>
                  <a:lnTo>
                    <a:pt x="62" y="173"/>
                  </a:lnTo>
                  <a:lnTo>
                    <a:pt x="54" y="180"/>
                  </a:lnTo>
                  <a:lnTo>
                    <a:pt x="46" y="188"/>
                  </a:lnTo>
                  <a:lnTo>
                    <a:pt x="39" y="195"/>
                  </a:lnTo>
                  <a:lnTo>
                    <a:pt x="31" y="202"/>
                  </a:lnTo>
                  <a:lnTo>
                    <a:pt x="23" y="209"/>
                  </a:lnTo>
                  <a:lnTo>
                    <a:pt x="15" y="216"/>
                  </a:lnTo>
                  <a:lnTo>
                    <a:pt x="8" y="223"/>
                  </a:lnTo>
                  <a:lnTo>
                    <a:pt x="0" y="23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101" name="Freeform 93"/>
            <p:cNvSpPr>
              <a:spLocks/>
            </p:cNvSpPr>
            <p:nvPr/>
          </p:nvSpPr>
          <p:spPr bwMode="auto">
            <a:xfrm>
              <a:off x="4166" y="3553"/>
              <a:ext cx="218" cy="259"/>
            </a:xfrm>
            <a:custGeom>
              <a:avLst/>
              <a:gdLst/>
              <a:ahLst/>
              <a:cxnLst>
                <a:cxn ang="0">
                  <a:pos x="174" y="0"/>
                </a:cxn>
                <a:cxn ang="0">
                  <a:pos x="192" y="1"/>
                </a:cxn>
                <a:cxn ang="0">
                  <a:pos x="199" y="3"/>
                </a:cxn>
                <a:cxn ang="0">
                  <a:pos x="205" y="7"/>
                </a:cxn>
                <a:cxn ang="0">
                  <a:pos x="209" y="12"/>
                </a:cxn>
                <a:cxn ang="0">
                  <a:pos x="213" y="19"/>
                </a:cxn>
                <a:cxn ang="0">
                  <a:pos x="216" y="26"/>
                </a:cxn>
                <a:cxn ang="0">
                  <a:pos x="217" y="35"/>
                </a:cxn>
                <a:cxn ang="0">
                  <a:pos x="217" y="44"/>
                </a:cxn>
                <a:cxn ang="0">
                  <a:pos x="217" y="54"/>
                </a:cxn>
                <a:cxn ang="0">
                  <a:pos x="215" y="65"/>
                </a:cxn>
                <a:cxn ang="0">
                  <a:pos x="212" y="77"/>
                </a:cxn>
                <a:cxn ang="0">
                  <a:pos x="209" y="88"/>
                </a:cxn>
                <a:cxn ang="0">
                  <a:pos x="204" y="101"/>
                </a:cxn>
                <a:cxn ang="0">
                  <a:pos x="199" y="113"/>
                </a:cxn>
                <a:cxn ang="0">
                  <a:pos x="193" y="125"/>
                </a:cxn>
                <a:cxn ang="0">
                  <a:pos x="186" y="138"/>
                </a:cxn>
                <a:cxn ang="0">
                  <a:pos x="178" y="151"/>
                </a:cxn>
                <a:cxn ang="0">
                  <a:pos x="169" y="163"/>
                </a:cxn>
                <a:cxn ang="0">
                  <a:pos x="160" y="175"/>
                </a:cxn>
                <a:cxn ang="0">
                  <a:pos x="150" y="187"/>
                </a:cxn>
                <a:cxn ang="0">
                  <a:pos x="139" y="197"/>
                </a:cxn>
                <a:cxn ang="0">
                  <a:pos x="128" y="208"/>
                </a:cxn>
                <a:cxn ang="0">
                  <a:pos x="116" y="218"/>
                </a:cxn>
                <a:cxn ang="0">
                  <a:pos x="103" y="227"/>
                </a:cxn>
                <a:cxn ang="0">
                  <a:pos x="90" y="235"/>
                </a:cxn>
                <a:cxn ang="0">
                  <a:pos x="76" y="242"/>
                </a:cxn>
                <a:cxn ang="0">
                  <a:pos x="62" y="248"/>
                </a:cxn>
                <a:cxn ang="0">
                  <a:pos x="47" y="252"/>
                </a:cxn>
                <a:cxn ang="0">
                  <a:pos x="32" y="255"/>
                </a:cxn>
                <a:cxn ang="0">
                  <a:pos x="16" y="257"/>
                </a:cxn>
                <a:cxn ang="0">
                  <a:pos x="0" y="258"/>
                </a:cxn>
              </a:cxnLst>
              <a:rect l="0" t="0" r="r" b="b"/>
              <a:pathLst>
                <a:path w="218" h="259">
                  <a:moveTo>
                    <a:pt x="174" y="0"/>
                  </a:moveTo>
                  <a:lnTo>
                    <a:pt x="192" y="1"/>
                  </a:lnTo>
                  <a:lnTo>
                    <a:pt x="199" y="3"/>
                  </a:lnTo>
                  <a:lnTo>
                    <a:pt x="205" y="7"/>
                  </a:lnTo>
                  <a:lnTo>
                    <a:pt x="209" y="12"/>
                  </a:lnTo>
                  <a:lnTo>
                    <a:pt x="213" y="19"/>
                  </a:lnTo>
                  <a:lnTo>
                    <a:pt x="216" y="26"/>
                  </a:lnTo>
                  <a:lnTo>
                    <a:pt x="217" y="35"/>
                  </a:lnTo>
                  <a:lnTo>
                    <a:pt x="217" y="44"/>
                  </a:lnTo>
                  <a:lnTo>
                    <a:pt x="217" y="54"/>
                  </a:lnTo>
                  <a:lnTo>
                    <a:pt x="215" y="65"/>
                  </a:lnTo>
                  <a:lnTo>
                    <a:pt x="212" y="77"/>
                  </a:lnTo>
                  <a:lnTo>
                    <a:pt x="209" y="88"/>
                  </a:lnTo>
                  <a:lnTo>
                    <a:pt x="204" y="101"/>
                  </a:lnTo>
                  <a:lnTo>
                    <a:pt x="199" y="113"/>
                  </a:lnTo>
                  <a:lnTo>
                    <a:pt x="193" y="125"/>
                  </a:lnTo>
                  <a:lnTo>
                    <a:pt x="186" y="138"/>
                  </a:lnTo>
                  <a:lnTo>
                    <a:pt x="178" y="151"/>
                  </a:lnTo>
                  <a:lnTo>
                    <a:pt x="169" y="163"/>
                  </a:lnTo>
                  <a:lnTo>
                    <a:pt x="160" y="175"/>
                  </a:lnTo>
                  <a:lnTo>
                    <a:pt x="150" y="187"/>
                  </a:lnTo>
                  <a:lnTo>
                    <a:pt x="139" y="197"/>
                  </a:lnTo>
                  <a:lnTo>
                    <a:pt x="128" y="208"/>
                  </a:lnTo>
                  <a:lnTo>
                    <a:pt x="116" y="218"/>
                  </a:lnTo>
                  <a:lnTo>
                    <a:pt x="103" y="227"/>
                  </a:lnTo>
                  <a:lnTo>
                    <a:pt x="90" y="235"/>
                  </a:lnTo>
                  <a:lnTo>
                    <a:pt x="76" y="242"/>
                  </a:lnTo>
                  <a:lnTo>
                    <a:pt x="62" y="248"/>
                  </a:lnTo>
                  <a:lnTo>
                    <a:pt x="47" y="252"/>
                  </a:lnTo>
                  <a:lnTo>
                    <a:pt x="32" y="255"/>
                  </a:lnTo>
                  <a:lnTo>
                    <a:pt x="16" y="257"/>
                  </a:lnTo>
                  <a:lnTo>
                    <a:pt x="0" y="258"/>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102" name="Freeform 94"/>
            <p:cNvSpPr>
              <a:spLocks/>
            </p:cNvSpPr>
            <p:nvPr/>
          </p:nvSpPr>
          <p:spPr bwMode="auto">
            <a:xfrm>
              <a:off x="3390" y="2849"/>
              <a:ext cx="56" cy="8"/>
            </a:xfrm>
            <a:custGeom>
              <a:avLst/>
              <a:gdLst/>
              <a:ahLst/>
              <a:cxnLst>
                <a:cxn ang="0">
                  <a:pos x="55" y="0"/>
                </a:cxn>
                <a:cxn ang="0">
                  <a:pos x="52" y="1"/>
                </a:cxn>
                <a:cxn ang="0">
                  <a:pos x="50" y="1"/>
                </a:cxn>
                <a:cxn ang="0">
                  <a:pos x="48" y="2"/>
                </a:cxn>
                <a:cxn ang="0">
                  <a:pos x="46" y="2"/>
                </a:cxn>
                <a:cxn ang="0">
                  <a:pos x="45" y="3"/>
                </a:cxn>
                <a:cxn ang="0">
                  <a:pos x="43" y="3"/>
                </a:cxn>
                <a:cxn ang="0">
                  <a:pos x="41" y="3"/>
                </a:cxn>
                <a:cxn ang="0">
                  <a:pos x="40" y="4"/>
                </a:cxn>
                <a:cxn ang="0">
                  <a:pos x="38" y="4"/>
                </a:cxn>
                <a:cxn ang="0">
                  <a:pos x="36" y="5"/>
                </a:cxn>
                <a:cxn ang="0">
                  <a:pos x="34" y="5"/>
                </a:cxn>
                <a:cxn ang="0">
                  <a:pos x="33" y="5"/>
                </a:cxn>
                <a:cxn ang="0">
                  <a:pos x="31" y="5"/>
                </a:cxn>
                <a:cxn ang="0">
                  <a:pos x="29" y="5"/>
                </a:cxn>
                <a:cxn ang="0">
                  <a:pos x="28" y="6"/>
                </a:cxn>
                <a:cxn ang="0">
                  <a:pos x="26" y="6"/>
                </a:cxn>
                <a:cxn ang="0">
                  <a:pos x="24" y="6"/>
                </a:cxn>
                <a:cxn ang="0">
                  <a:pos x="22" y="6"/>
                </a:cxn>
                <a:cxn ang="0">
                  <a:pos x="20" y="7"/>
                </a:cxn>
                <a:cxn ang="0">
                  <a:pos x="19" y="7"/>
                </a:cxn>
                <a:cxn ang="0">
                  <a:pos x="17" y="7"/>
                </a:cxn>
                <a:cxn ang="0">
                  <a:pos x="15" y="7"/>
                </a:cxn>
                <a:cxn ang="0">
                  <a:pos x="14" y="7"/>
                </a:cxn>
                <a:cxn ang="0">
                  <a:pos x="12" y="7"/>
                </a:cxn>
                <a:cxn ang="0">
                  <a:pos x="10" y="7"/>
                </a:cxn>
                <a:cxn ang="0">
                  <a:pos x="8" y="7"/>
                </a:cxn>
                <a:cxn ang="0">
                  <a:pos x="6" y="7"/>
                </a:cxn>
                <a:cxn ang="0">
                  <a:pos x="5" y="7"/>
                </a:cxn>
                <a:cxn ang="0">
                  <a:pos x="3" y="6"/>
                </a:cxn>
                <a:cxn ang="0">
                  <a:pos x="1" y="6"/>
                </a:cxn>
                <a:cxn ang="0">
                  <a:pos x="0" y="6"/>
                </a:cxn>
              </a:cxnLst>
              <a:rect l="0" t="0" r="r" b="b"/>
              <a:pathLst>
                <a:path w="56" h="8">
                  <a:moveTo>
                    <a:pt x="55" y="0"/>
                  </a:moveTo>
                  <a:lnTo>
                    <a:pt x="52" y="1"/>
                  </a:lnTo>
                  <a:lnTo>
                    <a:pt x="50" y="1"/>
                  </a:lnTo>
                  <a:lnTo>
                    <a:pt x="48" y="2"/>
                  </a:lnTo>
                  <a:lnTo>
                    <a:pt x="46" y="2"/>
                  </a:lnTo>
                  <a:lnTo>
                    <a:pt x="45" y="3"/>
                  </a:lnTo>
                  <a:lnTo>
                    <a:pt x="43" y="3"/>
                  </a:lnTo>
                  <a:lnTo>
                    <a:pt x="41" y="3"/>
                  </a:lnTo>
                  <a:lnTo>
                    <a:pt x="40" y="4"/>
                  </a:lnTo>
                  <a:lnTo>
                    <a:pt x="38" y="4"/>
                  </a:lnTo>
                  <a:lnTo>
                    <a:pt x="36" y="5"/>
                  </a:lnTo>
                  <a:lnTo>
                    <a:pt x="34" y="5"/>
                  </a:lnTo>
                  <a:lnTo>
                    <a:pt x="33" y="5"/>
                  </a:lnTo>
                  <a:lnTo>
                    <a:pt x="31" y="5"/>
                  </a:lnTo>
                  <a:lnTo>
                    <a:pt x="29" y="5"/>
                  </a:lnTo>
                  <a:lnTo>
                    <a:pt x="28" y="6"/>
                  </a:lnTo>
                  <a:lnTo>
                    <a:pt x="26" y="6"/>
                  </a:lnTo>
                  <a:lnTo>
                    <a:pt x="24" y="6"/>
                  </a:lnTo>
                  <a:lnTo>
                    <a:pt x="22" y="6"/>
                  </a:lnTo>
                  <a:lnTo>
                    <a:pt x="20" y="7"/>
                  </a:lnTo>
                  <a:lnTo>
                    <a:pt x="19" y="7"/>
                  </a:lnTo>
                  <a:lnTo>
                    <a:pt x="17" y="7"/>
                  </a:lnTo>
                  <a:lnTo>
                    <a:pt x="15" y="7"/>
                  </a:lnTo>
                  <a:lnTo>
                    <a:pt x="14" y="7"/>
                  </a:lnTo>
                  <a:lnTo>
                    <a:pt x="12" y="7"/>
                  </a:lnTo>
                  <a:lnTo>
                    <a:pt x="10" y="7"/>
                  </a:lnTo>
                  <a:lnTo>
                    <a:pt x="8" y="7"/>
                  </a:lnTo>
                  <a:lnTo>
                    <a:pt x="6" y="7"/>
                  </a:lnTo>
                  <a:lnTo>
                    <a:pt x="5" y="7"/>
                  </a:lnTo>
                  <a:lnTo>
                    <a:pt x="3" y="6"/>
                  </a:lnTo>
                  <a:lnTo>
                    <a:pt x="1" y="6"/>
                  </a:lnTo>
                  <a:lnTo>
                    <a:pt x="0" y="6"/>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103" name="Freeform 95"/>
            <p:cNvSpPr>
              <a:spLocks/>
            </p:cNvSpPr>
            <p:nvPr/>
          </p:nvSpPr>
          <p:spPr bwMode="auto">
            <a:xfrm>
              <a:off x="3424" y="2773"/>
              <a:ext cx="85" cy="16"/>
            </a:xfrm>
            <a:custGeom>
              <a:avLst/>
              <a:gdLst/>
              <a:ahLst/>
              <a:cxnLst>
                <a:cxn ang="0">
                  <a:pos x="84" y="1"/>
                </a:cxn>
                <a:cxn ang="0">
                  <a:pos x="78" y="1"/>
                </a:cxn>
                <a:cxn ang="0">
                  <a:pos x="75" y="1"/>
                </a:cxn>
                <a:cxn ang="0">
                  <a:pos x="72" y="1"/>
                </a:cxn>
                <a:cxn ang="0">
                  <a:pos x="70" y="1"/>
                </a:cxn>
                <a:cxn ang="0">
                  <a:pos x="67" y="0"/>
                </a:cxn>
                <a:cxn ang="0">
                  <a:pos x="64" y="0"/>
                </a:cxn>
                <a:cxn ang="0">
                  <a:pos x="62" y="0"/>
                </a:cxn>
                <a:cxn ang="0">
                  <a:pos x="59" y="0"/>
                </a:cxn>
                <a:cxn ang="0">
                  <a:pos x="56" y="0"/>
                </a:cxn>
                <a:cxn ang="0">
                  <a:pos x="53" y="0"/>
                </a:cxn>
                <a:cxn ang="0">
                  <a:pos x="51" y="0"/>
                </a:cxn>
                <a:cxn ang="0">
                  <a:pos x="48" y="0"/>
                </a:cxn>
                <a:cxn ang="0">
                  <a:pos x="45" y="0"/>
                </a:cxn>
                <a:cxn ang="0">
                  <a:pos x="43" y="0"/>
                </a:cxn>
                <a:cxn ang="0">
                  <a:pos x="40" y="0"/>
                </a:cxn>
                <a:cxn ang="0">
                  <a:pos x="37" y="0"/>
                </a:cxn>
                <a:cxn ang="0">
                  <a:pos x="35" y="1"/>
                </a:cxn>
                <a:cxn ang="0">
                  <a:pos x="32" y="1"/>
                </a:cxn>
                <a:cxn ang="0">
                  <a:pos x="30" y="1"/>
                </a:cxn>
                <a:cxn ang="0">
                  <a:pos x="27" y="2"/>
                </a:cxn>
                <a:cxn ang="0">
                  <a:pos x="24" y="2"/>
                </a:cxn>
                <a:cxn ang="0">
                  <a:pos x="22" y="3"/>
                </a:cxn>
                <a:cxn ang="0">
                  <a:pos x="19" y="4"/>
                </a:cxn>
                <a:cxn ang="0">
                  <a:pos x="17" y="5"/>
                </a:cxn>
                <a:cxn ang="0">
                  <a:pos x="14" y="6"/>
                </a:cxn>
                <a:cxn ang="0">
                  <a:pos x="12" y="7"/>
                </a:cxn>
                <a:cxn ang="0">
                  <a:pos x="10" y="8"/>
                </a:cxn>
                <a:cxn ang="0">
                  <a:pos x="7" y="9"/>
                </a:cxn>
                <a:cxn ang="0">
                  <a:pos x="5" y="11"/>
                </a:cxn>
                <a:cxn ang="0">
                  <a:pos x="2" y="13"/>
                </a:cxn>
                <a:cxn ang="0">
                  <a:pos x="0" y="15"/>
                </a:cxn>
              </a:cxnLst>
              <a:rect l="0" t="0" r="r" b="b"/>
              <a:pathLst>
                <a:path w="85" h="16">
                  <a:moveTo>
                    <a:pt x="84" y="1"/>
                  </a:moveTo>
                  <a:lnTo>
                    <a:pt x="78" y="1"/>
                  </a:lnTo>
                  <a:lnTo>
                    <a:pt x="75" y="1"/>
                  </a:lnTo>
                  <a:lnTo>
                    <a:pt x="72" y="1"/>
                  </a:lnTo>
                  <a:lnTo>
                    <a:pt x="70" y="1"/>
                  </a:lnTo>
                  <a:lnTo>
                    <a:pt x="67" y="0"/>
                  </a:lnTo>
                  <a:lnTo>
                    <a:pt x="64" y="0"/>
                  </a:lnTo>
                  <a:lnTo>
                    <a:pt x="62" y="0"/>
                  </a:lnTo>
                  <a:lnTo>
                    <a:pt x="59" y="0"/>
                  </a:lnTo>
                  <a:lnTo>
                    <a:pt x="56" y="0"/>
                  </a:lnTo>
                  <a:lnTo>
                    <a:pt x="53" y="0"/>
                  </a:lnTo>
                  <a:lnTo>
                    <a:pt x="51" y="0"/>
                  </a:lnTo>
                  <a:lnTo>
                    <a:pt x="48" y="0"/>
                  </a:lnTo>
                  <a:lnTo>
                    <a:pt x="45" y="0"/>
                  </a:lnTo>
                  <a:lnTo>
                    <a:pt x="43" y="0"/>
                  </a:lnTo>
                  <a:lnTo>
                    <a:pt x="40" y="0"/>
                  </a:lnTo>
                  <a:lnTo>
                    <a:pt x="37" y="0"/>
                  </a:lnTo>
                  <a:lnTo>
                    <a:pt x="35" y="1"/>
                  </a:lnTo>
                  <a:lnTo>
                    <a:pt x="32" y="1"/>
                  </a:lnTo>
                  <a:lnTo>
                    <a:pt x="30" y="1"/>
                  </a:lnTo>
                  <a:lnTo>
                    <a:pt x="27" y="2"/>
                  </a:lnTo>
                  <a:lnTo>
                    <a:pt x="24" y="2"/>
                  </a:lnTo>
                  <a:lnTo>
                    <a:pt x="22" y="3"/>
                  </a:lnTo>
                  <a:lnTo>
                    <a:pt x="19" y="4"/>
                  </a:lnTo>
                  <a:lnTo>
                    <a:pt x="17" y="5"/>
                  </a:lnTo>
                  <a:lnTo>
                    <a:pt x="14" y="6"/>
                  </a:lnTo>
                  <a:lnTo>
                    <a:pt x="12" y="7"/>
                  </a:lnTo>
                  <a:lnTo>
                    <a:pt x="10" y="8"/>
                  </a:lnTo>
                  <a:lnTo>
                    <a:pt x="7" y="9"/>
                  </a:lnTo>
                  <a:lnTo>
                    <a:pt x="5" y="11"/>
                  </a:lnTo>
                  <a:lnTo>
                    <a:pt x="2" y="13"/>
                  </a:lnTo>
                  <a:lnTo>
                    <a:pt x="0" y="15"/>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104" name="Freeform 96"/>
            <p:cNvSpPr>
              <a:spLocks/>
            </p:cNvSpPr>
            <p:nvPr/>
          </p:nvSpPr>
          <p:spPr bwMode="auto">
            <a:xfrm>
              <a:off x="3362" y="2855"/>
              <a:ext cx="56" cy="1"/>
            </a:xfrm>
            <a:custGeom>
              <a:avLst/>
              <a:gdLst/>
              <a:ahLst/>
              <a:cxnLst>
                <a:cxn ang="0">
                  <a:pos x="55" y="0"/>
                </a:cxn>
                <a:cxn ang="0">
                  <a:pos x="52" y="0"/>
                </a:cxn>
                <a:cxn ang="0">
                  <a:pos x="50" y="0"/>
                </a:cxn>
                <a:cxn ang="0">
                  <a:pos x="48" y="0"/>
                </a:cxn>
                <a:cxn ang="0">
                  <a:pos x="46" y="0"/>
                </a:cxn>
                <a:cxn ang="0">
                  <a:pos x="45" y="0"/>
                </a:cxn>
                <a:cxn ang="0">
                  <a:pos x="43" y="0"/>
                </a:cxn>
                <a:cxn ang="0">
                  <a:pos x="41" y="0"/>
                </a:cxn>
                <a:cxn ang="0">
                  <a:pos x="40" y="0"/>
                </a:cxn>
                <a:cxn ang="0">
                  <a:pos x="38" y="0"/>
                </a:cxn>
                <a:cxn ang="0">
                  <a:pos x="36" y="0"/>
                </a:cxn>
                <a:cxn ang="0">
                  <a:pos x="34" y="0"/>
                </a:cxn>
                <a:cxn ang="0">
                  <a:pos x="32" y="0"/>
                </a:cxn>
                <a:cxn ang="0">
                  <a:pos x="31" y="0"/>
                </a:cxn>
                <a:cxn ang="0">
                  <a:pos x="29" y="0"/>
                </a:cxn>
                <a:cxn ang="0">
                  <a:pos x="28" y="0"/>
                </a:cxn>
                <a:cxn ang="0">
                  <a:pos x="26" y="0"/>
                </a:cxn>
                <a:cxn ang="0">
                  <a:pos x="24" y="0"/>
                </a:cxn>
                <a:cxn ang="0">
                  <a:pos x="22" y="0"/>
                </a:cxn>
                <a:cxn ang="0">
                  <a:pos x="20" y="0"/>
                </a:cxn>
                <a:cxn ang="0">
                  <a:pos x="19" y="0"/>
                </a:cxn>
                <a:cxn ang="0">
                  <a:pos x="17" y="0"/>
                </a:cxn>
                <a:cxn ang="0">
                  <a:pos x="15" y="0"/>
                </a:cxn>
                <a:cxn ang="0">
                  <a:pos x="14" y="0"/>
                </a:cxn>
                <a:cxn ang="0">
                  <a:pos x="12" y="0"/>
                </a:cxn>
                <a:cxn ang="0">
                  <a:pos x="10" y="0"/>
                </a:cxn>
                <a:cxn ang="0">
                  <a:pos x="8" y="0"/>
                </a:cxn>
                <a:cxn ang="0">
                  <a:pos x="6" y="0"/>
                </a:cxn>
                <a:cxn ang="0">
                  <a:pos x="5" y="0"/>
                </a:cxn>
                <a:cxn ang="0">
                  <a:pos x="3" y="0"/>
                </a:cxn>
                <a:cxn ang="0">
                  <a:pos x="2" y="0"/>
                </a:cxn>
                <a:cxn ang="0">
                  <a:pos x="0" y="0"/>
                </a:cxn>
              </a:cxnLst>
              <a:rect l="0" t="0" r="r" b="b"/>
              <a:pathLst>
                <a:path w="56" h="1">
                  <a:moveTo>
                    <a:pt x="55" y="0"/>
                  </a:moveTo>
                  <a:lnTo>
                    <a:pt x="52" y="0"/>
                  </a:lnTo>
                  <a:lnTo>
                    <a:pt x="50" y="0"/>
                  </a:lnTo>
                  <a:lnTo>
                    <a:pt x="48" y="0"/>
                  </a:lnTo>
                  <a:lnTo>
                    <a:pt x="46" y="0"/>
                  </a:lnTo>
                  <a:lnTo>
                    <a:pt x="45" y="0"/>
                  </a:lnTo>
                  <a:lnTo>
                    <a:pt x="43" y="0"/>
                  </a:lnTo>
                  <a:lnTo>
                    <a:pt x="41" y="0"/>
                  </a:lnTo>
                  <a:lnTo>
                    <a:pt x="40" y="0"/>
                  </a:lnTo>
                  <a:lnTo>
                    <a:pt x="38" y="0"/>
                  </a:lnTo>
                  <a:lnTo>
                    <a:pt x="36" y="0"/>
                  </a:lnTo>
                  <a:lnTo>
                    <a:pt x="34" y="0"/>
                  </a:lnTo>
                  <a:lnTo>
                    <a:pt x="32" y="0"/>
                  </a:lnTo>
                  <a:lnTo>
                    <a:pt x="31" y="0"/>
                  </a:lnTo>
                  <a:lnTo>
                    <a:pt x="29" y="0"/>
                  </a:lnTo>
                  <a:lnTo>
                    <a:pt x="28" y="0"/>
                  </a:lnTo>
                  <a:lnTo>
                    <a:pt x="26" y="0"/>
                  </a:lnTo>
                  <a:lnTo>
                    <a:pt x="24" y="0"/>
                  </a:lnTo>
                  <a:lnTo>
                    <a:pt x="22" y="0"/>
                  </a:lnTo>
                  <a:lnTo>
                    <a:pt x="20" y="0"/>
                  </a:lnTo>
                  <a:lnTo>
                    <a:pt x="19" y="0"/>
                  </a:lnTo>
                  <a:lnTo>
                    <a:pt x="17" y="0"/>
                  </a:lnTo>
                  <a:lnTo>
                    <a:pt x="15" y="0"/>
                  </a:lnTo>
                  <a:lnTo>
                    <a:pt x="14" y="0"/>
                  </a:lnTo>
                  <a:lnTo>
                    <a:pt x="12" y="0"/>
                  </a:lnTo>
                  <a:lnTo>
                    <a:pt x="10" y="0"/>
                  </a:lnTo>
                  <a:lnTo>
                    <a:pt x="8" y="0"/>
                  </a:lnTo>
                  <a:lnTo>
                    <a:pt x="6" y="0"/>
                  </a:lnTo>
                  <a:lnTo>
                    <a:pt x="5" y="0"/>
                  </a:lnTo>
                  <a:lnTo>
                    <a:pt x="3" y="0"/>
                  </a:lnTo>
                  <a:lnTo>
                    <a:pt x="2" y="0"/>
                  </a:lnTo>
                  <a:lnTo>
                    <a:pt x="0" y="0"/>
                  </a:lnTo>
                </a:path>
              </a:pathLst>
            </a:custGeom>
            <a:noFill/>
            <a:ln w="34290" cap="flat" cmpd="sng">
              <a:solidFill>
                <a:srgbClr val="3366CC"/>
              </a:solidFill>
              <a:prstDash val="solid"/>
              <a:round/>
              <a:headEnd type="none" w="med" len="med"/>
              <a:tailEnd type="none" w="med" len="med"/>
            </a:ln>
            <a:effectLst>
              <a:outerShdw dist="35921" dir="2700000" algn="ctr" rotWithShape="0">
                <a:srgbClr val="0000CC"/>
              </a:outerShdw>
            </a:effectLst>
          </p:spPr>
          <p:txBody>
            <a:bodyPr/>
            <a:lstStyle/>
            <a:p>
              <a:endParaRPr lang="en-US"/>
            </a:p>
          </p:txBody>
        </p:sp>
        <p:sp>
          <p:nvSpPr>
            <p:cNvPr id="43105" name="Line 97"/>
            <p:cNvSpPr>
              <a:spLocks noChangeShapeType="1"/>
            </p:cNvSpPr>
            <p:nvPr/>
          </p:nvSpPr>
          <p:spPr bwMode="auto">
            <a:xfrm flipH="1">
              <a:off x="4617" y="2476"/>
              <a:ext cx="28" cy="6"/>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106" name="Line 98"/>
            <p:cNvSpPr>
              <a:spLocks noChangeShapeType="1"/>
            </p:cNvSpPr>
            <p:nvPr/>
          </p:nvSpPr>
          <p:spPr bwMode="auto">
            <a:xfrm>
              <a:off x="4631" y="2469"/>
              <a:ext cx="14" cy="27"/>
            </a:xfrm>
            <a:prstGeom prst="line">
              <a:avLst/>
            </a:prstGeom>
            <a:noFill/>
            <a:ln w="34290">
              <a:solidFill>
                <a:srgbClr val="3366CC"/>
              </a:solidFill>
              <a:round/>
              <a:headEnd/>
              <a:tailEnd/>
            </a:ln>
            <a:effectLst>
              <a:outerShdw dist="35921" dir="2700000" algn="ctr" rotWithShape="0">
                <a:srgbClr val="0000CC"/>
              </a:outerShdw>
            </a:effectLst>
          </p:spPr>
          <p:txBody>
            <a:bodyPr wrap="none" anchor="ctr"/>
            <a:lstStyle/>
            <a:p>
              <a:endParaRPr lang="en-US"/>
            </a:p>
          </p:txBody>
        </p:sp>
        <p:sp>
          <p:nvSpPr>
            <p:cNvPr id="43107" name="Rectangle 99"/>
            <p:cNvSpPr>
              <a:spLocks noChangeArrowheads="1"/>
            </p:cNvSpPr>
            <p:nvPr/>
          </p:nvSpPr>
          <p:spPr bwMode="auto">
            <a:xfrm flipV="1">
              <a:off x="3842" y="3037"/>
              <a:ext cx="13" cy="1"/>
            </a:xfrm>
            <a:prstGeom prst="rect">
              <a:avLst/>
            </a:prstGeom>
            <a:solidFill>
              <a:srgbClr val="FF0000"/>
            </a:solidFill>
            <a:ln w="34290">
              <a:solidFill>
                <a:srgbClr val="3366CC"/>
              </a:solidFill>
              <a:miter lim="800000"/>
              <a:headEnd/>
              <a:tailEnd/>
            </a:ln>
            <a:effectLst>
              <a:outerShdw dist="35921" dir="2700000" algn="ctr" rotWithShape="0">
                <a:srgbClr val="0000CC"/>
              </a:outerShdw>
            </a:effectLst>
          </p:spPr>
          <p:txBody>
            <a:bodyPr wrap="none" anchor="ctr"/>
            <a:lstStyle/>
            <a:p>
              <a:endParaRPr lang="en-US"/>
            </a:p>
          </p:txBody>
        </p:sp>
      </p:grpSp>
      <p:sp>
        <p:nvSpPr>
          <p:cNvPr id="43108" name="Text Box 100"/>
          <p:cNvSpPr txBox="1">
            <a:spLocks noChangeArrowheads="1"/>
          </p:cNvSpPr>
          <p:nvPr/>
        </p:nvSpPr>
        <p:spPr bwMode="auto">
          <a:xfrm>
            <a:off x="762000" y="1225550"/>
            <a:ext cx="7832725" cy="3509963"/>
          </a:xfrm>
          <a:prstGeom prst="rect">
            <a:avLst/>
          </a:prstGeom>
          <a:noFill/>
          <a:ln w="9525">
            <a:noFill/>
            <a:miter lim="800000"/>
            <a:headEnd/>
            <a:tailEnd/>
          </a:ln>
          <a:effectLst/>
        </p:spPr>
        <p:txBody>
          <a:bodyPr wrap="none" anchor="ctr">
            <a:spAutoFit/>
          </a:bodyPr>
          <a:lstStyle/>
          <a:p>
            <a:pPr algn="ctr" eaLnBrk="0" hangingPunct="0">
              <a:lnSpc>
                <a:spcPct val="60000"/>
              </a:lnSpc>
              <a:spcBef>
                <a:spcPct val="30000"/>
              </a:spcBef>
            </a:pPr>
            <a:endParaRPr lang="en-US" sz="4400" b="1">
              <a:solidFill>
                <a:srgbClr val="FFFF00"/>
              </a:solidFill>
              <a:effectLst>
                <a:outerShdw blurRad="38100" dist="38100" dir="2700000" algn="tl">
                  <a:srgbClr val="000000"/>
                </a:outerShdw>
              </a:effectLst>
              <a:latin typeface="Times New Roman" pitchFamily="18" charset="0"/>
            </a:endParaRPr>
          </a:p>
          <a:p>
            <a:pPr algn="ctr" eaLnBrk="0" hangingPunct="0">
              <a:lnSpc>
                <a:spcPct val="60000"/>
              </a:lnSpc>
              <a:spcBef>
                <a:spcPct val="30000"/>
              </a:spcBef>
            </a:pPr>
            <a:r>
              <a:rPr lang="en-US" sz="4400" b="1">
                <a:solidFill>
                  <a:srgbClr val="FFFF00"/>
                </a:solidFill>
                <a:effectLst>
                  <a:outerShdw blurRad="38100" dist="38100" dir="2700000" algn="tl">
                    <a:srgbClr val="000000"/>
                  </a:outerShdw>
                </a:effectLst>
                <a:latin typeface="Times New Roman" pitchFamily="18" charset="0"/>
              </a:rPr>
              <a:t>Which is why:</a:t>
            </a:r>
          </a:p>
          <a:p>
            <a:pPr algn="ctr" eaLnBrk="0" hangingPunct="0">
              <a:lnSpc>
                <a:spcPct val="60000"/>
              </a:lnSpc>
              <a:spcBef>
                <a:spcPct val="30000"/>
              </a:spcBef>
            </a:pPr>
            <a:r>
              <a:rPr lang="en-US" sz="4400" b="1">
                <a:solidFill>
                  <a:srgbClr val="FFFF00"/>
                </a:solidFill>
                <a:effectLst>
                  <a:outerShdw blurRad="38100" dist="38100" dir="2700000" algn="tl">
                    <a:srgbClr val="000000"/>
                  </a:outerShdw>
                </a:effectLst>
                <a:latin typeface="Times New Roman" pitchFamily="18" charset="0"/>
              </a:rPr>
              <a:t>Treatment is critical component</a:t>
            </a:r>
          </a:p>
          <a:p>
            <a:pPr algn="ctr" eaLnBrk="0" hangingPunct="0">
              <a:lnSpc>
                <a:spcPct val="60000"/>
              </a:lnSpc>
              <a:spcBef>
                <a:spcPct val="30000"/>
              </a:spcBef>
            </a:pPr>
            <a:r>
              <a:rPr lang="en-US" sz="4400" b="1">
                <a:solidFill>
                  <a:srgbClr val="FFFF00"/>
                </a:solidFill>
                <a:effectLst>
                  <a:outerShdw blurRad="38100" dist="38100" dir="2700000" algn="tl">
                    <a:srgbClr val="000000"/>
                  </a:outerShdw>
                </a:effectLst>
                <a:latin typeface="Times New Roman" pitchFamily="18" charset="0"/>
              </a:rPr>
              <a:t> for long term recovery </a:t>
            </a:r>
          </a:p>
          <a:p>
            <a:pPr algn="ctr" eaLnBrk="0" hangingPunct="0">
              <a:lnSpc>
                <a:spcPct val="60000"/>
              </a:lnSpc>
              <a:spcBef>
                <a:spcPct val="30000"/>
              </a:spcBef>
            </a:pPr>
            <a:r>
              <a:rPr lang="en-US" sz="4400" b="1">
                <a:solidFill>
                  <a:srgbClr val="FFFF00"/>
                </a:solidFill>
                <a:effectLst>
                  <a:outerShdw blurRad="38100" dist="38100" dir="2700000" algn="tl">
                    <a:srgbClr val="000000"/>
                  </a:outerShdw>
                </a:effectLst>
                <a:latin typeface="Times New Roman" pitchFamily="18" charset="0"/>
              </a:rPr>
              <a:t>and must develop </a:t>
            </a:r>
          </a:p>
          <a:p>
            <a:pPr algn="ctr" eaLnBrk="0" hangingPunct="0">
              <a:lnSpc>
                <a:spcPct val="60000"/>
              </a:lnSpc>
              <a:spcBef>
                <a:spcPct val="30000"/>
              </a:spcBef>
            </a:pPr>
            <a:r>
              <a:rPr lang="en-US" sz="4400" b="1">
                <a:solidFill>
                  <a:srgbClr val="FFFF00"/>
                </a:solidFill>
                <a:effectLst>
                  <a:outerShdw blurRad="38100" dist="38100" dir="2700000" algn="tl">
                    <a:srgbClr val="000000"/>
                  </a:outerShdw>
                </a:effectLst>
                <a:latin typeface="Times New Roman" pitchFamily="18" charset="0"/>
              </a:rPr>
              <a:t>effective interventions!</a:t>
            </a:r>
            <a:endParaRPr lang="en-US" sz="4400">
              <a:latin typeface="Times New Roman" pitchFamily="18" charset="0"/>
            </a:endParaRPr>
          </a:p>
        </p:txBody>
      </p:sp>
      <p:sp>
        <p:nvSpPr>
          <p:cNvPr id="43109" name="Text Box 101"/>
          <p:cNvSpPr txBox="1">
            <a:spLocks noChangeArrowheads="1"/>
          </p:cNvSpPr>
          <p:nvPr/>
        </p:nvSpPr>
        <p:spPr bwMode="auto">
          <a:xfrm>
            <a:off x="7451725" y="5675313"/>
            <a:ext cx="1428750" cy="274637"/>
          </a:xfrm>
          <a:prstGeom prst="rect">
            <a:avLst/>
          </a:prstGeom>
          <a:noFill/>
          <a:ln w="9525">
            <a:noFill/>
            <a:miter lim="800000"/>
            <a:headEnd/>
            <a:tailEnd/>
          </a:ln>
          <a:effectLst/>
        </p:spPr>
        <p:txBody>
          <a:bodyPr wrap="none">
            <a:spAutoFit/>
          </a:bodyPr>
          <a:lstStyle/>
          <a:p>
            <a:r>
              <a:rPr lang="en-US" sz="1200">
                <a:solidFill>
                  <a:srgbClr val="FFFF00"/>
                </a:solidFill>
                <a:latin typeface="Times New Roman" pitchFamily="18" charset="0"/>
              </a:rPr>
              <a:t>Alan Leshner NIDA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3108"/>
                                        </p:tgtEl>
                                        <p:attrNameLst>
                                          <p:attrName>style.visibility</p:attrName>
                                        </p:attrNameLst>
                                      </p:cBhvr>
                                      <p:to>
                                        <p:strVal val="visible"/>
                                      </p:to>
                                    </p:set>
                                    <p:animEffect transition="in" filter="dissolve">
                                      <p:cBhvr>
                                        <p:cTn id="7" dur="500"/>
                                        <p:tgtEl>
                                          <p:spTgt spid="4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0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5400" b="1" smtClean="0">
                <a:solidFill>
                  <a:srgbClr val="FFFF66"/>
                </a:solidFill>
              </a:rPr>
              <a:t>Triggers &amp; Cravings</a:t>
            </a:r>
          </a:p>
        </p:txBody>
      </p:sp>
      <p:sp>
        <p:nvSpPr>
          <p:cNvPr id="101379" name="Footer Placeholder 3"/>
          <p:cNvSpPr>
            <a:spLocks noGrp="1"/>
          </p:cNvSpPr>
          <p:nvPr>
            <p:ph type="ftr" sz="quarter" idx="11"/>
          </p:nvPr>
        </p:nvSpPr>
        <p:spPr>
          <a:noFill/>
        </p:spPr>
        <p:txBody>
          <a:bodyPr/>
          <a:lstStyle/>
          <a:p>
            <a:r>
              <a:rPr lang="en-US" smtClean="0"/>
              <a:t>© 2006 Matrix Institute</a:t>
            </a:r>
          </a:p>
        </p:txBody>
      </p:sp>
      <p:grpSp>
        <p:nvGrpSpPr>
          <p:cNvPr id="2" name="Group 3"/>
          <p:cNvGrpSpPr>
            <a:grpSpLocks/>
          </p:cNvGrpSpPr>
          <p:nvPr/>
        </p:nvGrpSpPr>
        <p:grpSpPr bwMode="auto">
          <a:xfrm>
            <a:off x="381000" y="3276600"/>
            <a:ext cx="8305800" cy="1006475"/>
            <a:chOff x="240" y="1632"/>
            <a:chExt cx="5232" cy="634"/>
          </a:xfrm>
        </p:grpSpPr>
        <p:sp>
          <p:nvSpPr>
            <p:cNvPr id="101381" name="Text Box 4"/>
            <p:cNvSpPr txBox="1">
              <a:spLocks noChangeArrowheads="1"/>
            </p:cNvSpPr>
            <p:nvPr/>
          </p:nvSpPr>
          <p:spPr bwMode="auto">
            <a:xfrm>
              <a:off x="240" y="1632"/>
              <a:ext cx="5232" cy="634"/>
            </a:xfrm>
            <a:prstGeom prst="rect">
              <a:avLst/>
            </a:prstGeom>
            <a:noFill/>
            <a:ln w="9525">
              <a:noFill/>
              <a:miter lim="800000"/>
              <a:headEnd/>
              <a:tailEnd/>
            </a:ln>
          </p:spPr>
          <p:txBody>
            <a:bodyPr>
              <a:spAutoFit/>
            </a:bodyPr>
            <a:lstStyle/>
            <a:p>
              <a:pPr eaLnBrk="0" hangingPunct="0">
                <a:spcBef>
                  <a:spcPct val="50000"/>
                </a:spcBef>
                <a:tabLst>
                  <a:tab pos="2279650" algn="l"/>
                  <a:tab pos="4849813" algn="l"/>
                </a:tabLst>
              </a:pPr>
              <a:r>
                <a:rPr lang="en-US" sz="2800" b="1">
                  <a:solidFill>
                    <a:srgbClr val="FFFF66"/>
                  </a:solidFill>
                  <a:latin typeface="Times New Roman" pitchFamily="18" charset="0"/>
                </a:rPr>
                <a:t>Trigger</a:t>
              </a:r>
              <a:r>
                <a:rPr lang="en-US" sz="2800" b="1">
                  <a:latin typeface="Times New Roman" pitchFamily="18" charset="0"/>
                </a:rPr>
                <a:t>	</a:t>
              </a:r>
              <a:r>
                <a:rPr lang="en-US" sz="2800" b="1">
                  <a:solidFill>
                    <a:srgbClr val="FFFF66"/>
                  </a:solidFill>
                  <a:latin typeface="Times New Roman" pitchFamily="18" charset="0"/>
                </a:rPr>
                <a:t>Thought	Craving		Use</a:t>
              </a:r>
              <a:r>
                <a:rPr lang="en-US" sz="3200" b="1">
                  <a:latin typeface="Times New Roman" pitchFamily="18" charset="0"/>
                </a:rPr>
                <a:t>	</a:t>
              </a:r>
            </a:p>
          </p:txBody>
        </p:sp>
        <p:sp>
          <p:nvSpPr>
            <p:cNvPr id="101382" name="AutoShape 5"/>
            <p:cNvSpPr>
              <a:spLocks noChangeArrowheads="1"/>
            </p:cNvSpPr>
            <p:nvPr/>
          </p:nvSpPr>
          <p:spPr bwMode="auto">
            <a:xfrm>
              <a:off x="1104" y="1680"/>
              <a:ext cx="480" cy="288"/>
            </a:xfrm>
            <a:prstGeom prst="rightArrow">
              <a:avLst>
                <a:gd name="adj1" fmla="val 50000"/>
                <a:gd name="adj2" fmla="val 41667"/>
              </a:avLst>
            </a:prstGeom>
            <a:solidFill>
              <a:srgbClr val="FF0000"/>
            </a:solidFill>
            <a:ln w="9525">
              <a:solidFill>
                <a:schemeClr val="tx1"/>
              </a:solidFill>
              <a:miter lim="800000"/>
              <a:headEnd/>
              <a:tailEnd/>
            </a:ln>
          </p:spPr>
          <p:txBody>
            <a:bodyPr wrap="none" anchor="ctr">
              <a:spAutoFit/>
            </a:bodyPr>
            <a:lstStyle/>
            <a:p>
              <a:endParaRPr lang="en-US"/>
            </a:p>
          </p:txBody>
        </p:sp>
        <p:sp>
          <p:nvSpPr>
            <p:cNvPr id="101383" name="AutoShape 6"/>
            <p:cNvSpPr>
              <a:spLocks noChangeArrowheads="1"/>
            </p:cNvSpPr>
            <p:nvPr/>
          </p:nvSpPr>
          <p:spPr bwMode="auto">
            <a:xfrm>
              <a:off x="2688" y="1680"/>
              <a:ext cx="480" cy="288"/>
            </a:xfrm>
            <a:prstGeom prst="rightArrow">
              <a:avLst>
                <a:gd name="adj1" fmla="val 50000"/>
                <a:gd name="adj2" fmla="val 41667"/>
              </a:avLst>
            </a:prstGeom>
            <a:solidFill>
              <a:srgbClr val="FF0000"/>
            </a:solidFill>
            <a:ln w="9525">
              <a:solidFill>
                <a:schemeClr val="tx1"/>
              </a:solidFill>
              <a:miter lim="800000"/>
              <a:headEnd/>
              <a:tailEnd/>
            </a:ln>
          </p:spPr>
          <p:txBody>
            <a:bodyPr wrap="none" anchor="ctr">
              <a:spAutoFit/>
            </a:bodyPr>
            <a:lstStyle/>
            <a:p>
              <a:endParaRPr lang="en-US"/>
            </a:p>
          </p:txBody>
        </p:sp>
        <p:sp>
          <p:nvSpPr>
            <p:cNvPr id="101384" name="AutoShape 7"/>
            <p:cNvSpPr>
              <a:spLocks noChangeArrowheads="1"/>
            </p:cNvSpPr>
            <p:nvPr/>
          </p:nvSpPr>
          <p:spPr bwMode="auto">
            <a:xfrm>
              <a:off x="4272" y="1680"/>
              <a:ext cx="480" cy="288"/>
            </a:xfrm>
            <a:prstGeom prst="rightArrow">
              <a:avLst>
                <a:gd name="adj1" fmla="val 50000"/>
                <a:gd name="adj2" fmla="val 41667"/>
              </a:avLst>
            </a:prstGeom>
            <a:solidFill>
              <a:srgbClr val="FF0000"/>
            </a:solidFill>
            <a:ln w="9525">
              <a:solidFill>
                <a:schemeClr val="tx1"/>
              </a:solidFill>
              <a:miter lim="800000"/>
              <a:headEnd/>
              <a:tailEnd/>
            </a:ln>
          </p:spPr>
          <p:txBody>
            <a:bodyPr wrap="none" anchor="ctr">
              <a:spAutoFit/>
            </a:bodyPr>
            <a:lstStyle/>
            <a:p>
              <a:endParaRPr lang="en-US"/>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2"/>
          <p:cNvSpPr>
            <a:spLocks noGrp="1"/>
          </p:cNvSpPr>
          <p:nvPr>
            <p:ph type="ftr" sz="quarter" idx="11"/>
          </p:nvPr>
        </p:nvSpPr>
        <p:spPr>
          <a:noFill/>
        </p:spPr>
        <p:txBody>
          <a:bodyPr/>
          <a:lstStyle/>
          <a:p>
            <a:r>
              <a:rPr lang="en-US" smtClean="0"/>
              <a:t>© 2006 Matrix Institute</a:t>
            </a:r>
          </a:p>
        </p:txBody>
      </p:sp>
      <p:grpSp>
        <p:nvGrpSpPr>
          <p:cNvPr id="2" name="Group 2"/>
          <p:cNvGrpSpPr>
            <a:grpSpLocks/>
          </p:cNvGrpSpPr>
          <p:nvPr/>
        </p:nvGrpSpPr>
        <p:grpSpPr bwMode="auto">
          <a:xfrm>
            <a:off x="517525" y="1428750"/>
            <a:ext cx="8053388" cy="5200650"/>
            <a:chOff x="326" y="550"/>
            <a:chExt cx="5073" cy="3276"/>
          </a:xfrm>
        </p:grpSpPr>
        <p:sp>
          <p:nvSpPr>
            <p:cNvPr id="102407" name="Line 3"/>
            <p:cNvSpPr>
              <a:spLocks noChangeShapeType="1"/>
            </p:cNvSpPr>
            <p:nvPr/>
          </p:nvSpPr>
          <p:spPr bwMode="auto">
            <a:xfrm>
              <a:off x="418" y="1418"/>
              <a:ext cx="4981" cy="2326"/>
            </a:xfrm>
            <a:prstGeom prst="line">
              <a:avLst/>
            </a:prstGeom>
            <a:noFill/>
            <a:ln w="38100">
              <a:solidFill>
                <a:schemeClr val="tx1"/>
              </a:solidFill>
              <a:round/>
              <a:headEnd/>
              <a:tailEnd/>
            </a:ln>
          </p:spPr>
          <p:txBody>
            <a:bodyPr wrap="none" anchor="ctr">
              <a:spAutoFit/>
            </a:bodyPr>
            <a:lstStyle/>
            <a:p>
              <a:endParaRPr lang="en-US"/>
            </a:p>
          </p:txBody>
        </p:sp>
        <p:sp>
          <p:nvSpPr>
            <p:cNvPr id="102408" name="Text Box 4"/>
            <p:cNvSpPr txBox="1">
              <a:spLocks noChangeArrowheads="1"/>
            </p:cNvSpPr>
            <p:nvPr/>
          </p:nvSpPr>
          <p:spPr bwMode="auto">
            <a:xfrm>
              <a:off x="326" y="1808"/>
              <a:ext cx="1837"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FF66"/>
                  </a:solidFill>
                  <a:latin typeface="Times New Roman" pitchFamily="18" charset="0"/>
                </a:rPr>
                <a:t>Trigger</a:t>
              </a:r>
            </a:p>
          </p:txBody>
        </p:sp>
        <p:sp>
          <p:nvSpPr>
            <p:cNvPr id="102409" name="Text Box 5"/>
            <p:cNvSpPr txBox="1">
              <a:spLocks noChangeArrowheads="1"/>
            </p:cNvSpPr>
            <p:nvPr/>
          </p:nvSpPr>
          <p:spPr bwMode="auto">
            <a:xfrm>
              <a:off x="1199" y="2326"/>
              <a:ext cx="2018"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FF66"/>
                  </a:solidFill>
                  <a:latin typeface="Times New Roman" pitchFamily="18" charset="0"/>
                </a:rPr>
                <a:t>Thought</a:t>
              </a:r>
            </a:p>
          </p:txBody>
        </p:sp>
        <p:sp>
          <p:nvSpPr>
            <p:cNvPr id="102410" name="AutoShape 6"/>
            <p:cNvSpPr>
              <a:spLocks noChangeArrowheads="1"/>
            </p:cNvSpPr>
            <p:nvPr/>
          </p:nvSpPr>
          <p:spPr bwMode="auto">
            <a:xfrm rot="1734549">
              <a:off x="1054" y="2072"/>
              <a:ext cx="545" cy="145"/>
            </a:xfrm>
            <a:prstGeom prst="rightArrow">
              <a:avLst>
                <a:gd name="adj1" fmla="val 50000"/>
                <a:gd name="adj2" fmla="val 93966"/>
              </a:avLst>
            </a:prstGeom>
            <a:solidFill>
              <a:schemeClr val="bg1"/>
            </a:solidFill>
            <a:ln w="9525">
              <a:noFill/>
              <a:miter lim="800000"/>
              <a:headEnd/>
              <a:tailEnd/>
            </a:ln>
          </p:spPr>
          <p:txBody>
            <a:bodyPr wrap="none" anchor="ctr">
              <a:spAutoFit/>
            </a:bodyPr>
            <a:lstStyle/>
            <a:p>
              <a:endParaRPr lang="en-US"/>
            </a:p>
          </p:txBody>
        </p:sp>
        <p:sp>
          <p:nvSpPr>
            <p:cNvPr id="102411" name="Line 7"/>
            <p:cNvSpPr>
              <a:spLocks noChangeShapeType="1"/>
            </p:cNvSpPr>
            <p:nvPr/>
          </p:nvSpPr>
          <p:spPr bwMode="auto">
            <a:xfrm flipV="1">
              <a:off x="2036" y="1963"/>
              <a:ext cx="473" cy="727"/>
            </a:xfrm>
            <a:prstGeom prst="line">
              <a:avLst/>
            </a:prstGeom>
            <a:noFill/>
            <a:ln w="76200">
              <a:solidFill>
                <a:srgbClr val="000000"/>
              </a:solidFill>
              <a:round/>
              <a:headEnd/>
              <a:tailEnd/>
            </a:ln>
          </p:spPr>
          <p:txBody>
            <a:bodyPr wrap="none" anchor="ctr">
              <a:spAutoFit/>
            </a:bodyPr>
            <a:lstStyle/>
            <a:p>
              <a:endParaRPr lang="en-US"/>
            </a:p>
          </p:txBody>
        </p:sp>
        <p:sp>
          <p:nvSpPr>
            <p:cNvPr id="102412" name="AutoShape 8"/>
            <p:cNvSpPr>
              <a:spLocks noChangeArrowheads="1"/>
            </p:cNvSpPr>
            <p:nvPr/>
          </p:nvSpPr>
          <p:spPr bwMode="auto">
            <a:xfrm rot="1734549">
              <a:off x="2259" y="2695"/>
              <a:ext cx="545" cy="145"/>
            </a:xfrm>
            <a:prstGeom prst="rightArrow">
              <a:avLst>
                <a:gd name="adj1" fmla="val 50000"/>
                <a:gd name="adj2" fmla="val 93966"/>
              </a:avLst>
            </a:prstGeom>
            <a:solidFill>
              <a:srgbClr val="FF6600"/>
            </a:solidFill>
            <a:ln w="9525">
              <a:noFill/>
              <a:miter lim="800000"/>
              <a:headEnd/>
              <a:tailEnd/>
            </a:ln>
          </p:spPr>
          <p:txBody>
            <a:bodyPr wrap="none" anchor="ctr">
              <a:spAutoFit/>
            </a:bodyPr>
            <a:lstStyle/>
            <a:p>
              <a:endParaRPr lang="en-US"/>
            </a:p>
          </p:txBody>
        </p:sp>
        <p:sp>
          <p:nvSpPr>
            <p:cNvPr id="102413" name="Text Box 9"/>
            <p:cNvSpPr txBox="1">
              <a:spLocks noChangeArrowheads="1"/>
            </p:cNvSpPr>
            <p:nvPr/>
          </p:nvSpPr>
          <p:spPr bwMode="auto">
            <a:xfrm>
              <a:off x="2908" y="3007"/>
              <a:ext cx="1964"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FF66"/>
                  </a:solidFill>
                  <a:latin typeface="Times New Roman" pitchFamily="18" charset="0"/>
                </a:rPr>
                <a:t>Craving</a:t>
              </a:r>
            </a:p>
          </p:txBody>
        </p:sp>
        <p:sp>
          <p:nvSpPr>
            <p:cNvPr id="102414" name="AutoShape 10"/>
            <p:cNvSpPr>
              <a:spLocks noChangeArrowheads="1"/>
            </p:cNvSpPr>
            <p:nvPr/>
          </p:nvSpPr>
          <p:spPr bwMode="auto">
            <a:xfrm rot="1734549">
              <a:off x="3627" y="3336"/>
              <a:ext cx="545" cy="145"/>
            </a:xfrm>
            <a:prstGeom prst="rightArrow">
              <a:avLst>
                <a:gd name="adj1" fmla="val 50000"/>
                <a:gd name="adj2" fmla="val 93966"/>
              </a:avLst>
            </a:prstGeom>
            <a:solidFill>
              <a:srgbClr val="FF0000"/>
            </a:solidFill>
            <a:ln w="9525">
              <a:noFill/>
              <a:miter lim="800000"/>
              <a:headEnd/>
              <a:tailEnd/>
            </a:ln>
          </p:spPr>
          <p:txBody>
            <a:bodyPr wrap="none" anchor="ctr">
              <a:spAutoFit/>
            </a:bodyPr>
            <a:lstStyle/>
            <a:p>
              <a:endParaRPr lang="en-US"/>
            </a:p>
          </p:txBody>
        </p:sp>
        <p:sp>
          <p:nvSpPr>
            <p:cNvPr id="102415" name="Text Box 11"/>
            <p:cNvSpPr txBox="1">
              <a:spLocks noChangeArrowheads="1"/>
            </p:cNvSpPr>
            <p:nvPr/>
          </p:nvSpPr>
          <p:spPr bwMode="auto">
            <a:xfrm>
              <a:off x="4379" y="3607"/>
              <a:ext cx="839" cy="219"/>
            </a:xfrm>
            <a:prstGeom prst="rect">
              <a:avLst/>
            </a:prstGeom>
            <a:noFill/>
            <a:ln w="9525">
              <a:noFill/>
              <a:miter lim="800000"/>
              <a:headEnd/>
              <a:tailEnd/>
            </a:ln>
          </p:spPr>
          <p:txBody>
            <a:bodyPr anchor="ctr">
              <a:spAutoFit/>
            </a:bodyPr>
            <a:lstStyle/>
            <a:p>
              <a:pPr eaLnBrk="0" hangingPunct="0">
                <a:lnSpc>
                  <a:spcPct val="70000"/>
                </a:lnSpc>
                <a:spcBef>
                  <a:spcPct val="50000"/>
                </a:spcBef>
              </a:pPr>
              <a:r>
                <a:rPr lang="en-US" sz="2400" b="1">
                  <a:solidFill>
                    <a:srgbClr val="FFFF66"/>
                  </a:solidFill>
                  <a:latin typeface="Times New Roman" pitchFamily="18" charset="0"/>
                </a:rPr>
                <a:t>Use</a:t>
              </a:r>
            </a:p>
          </p:txBody>
        </p:sp>
        <p:sp>
          <p:nvSpPr>
            <p:cNvPr id="102416" name="Oval 12"/>
            <p:cNvSpPr>
              <a:spLocks noChangeArrowheads="1"/>
            </p:cNvSpPr>
            <p:nvPr/>
          </p:nvSpPr>
          <p:spPr bwMode="auto">
            <a:xfrm>
              <a:off x="1091" y="727"/>
              <a:ext cx="345" cy="364"/>
            </a:xfrm>
            <a:prstGeom prst="ellipse">
              <a:avLst/>
            </a:prstGeom>
            <a:solidFill>
              <a:srgbClr val="FFFF00"/>
            </a:solidFill>
            <a:ln w="9525">
              <a:solidFill>
                <a:schemeClr val="tx1"/>
              </a:solidFill>
              <a:round/>
              <a:headEnd/>
              <a:tailEnd/>
            </a:ln>
          </p:spPr>
          <p:txBody>
            <a:bodyPr wrap="none" anchor="ctr">
              <a:spAutoFit/>
            </a:bodyPr>
            <a:lstStyle/>
            <a:p>
              <a:endParaRPr lang="en-US"/>
            </a:p>
          </p:txBody>
        </p:sp>
        <p:sp>
          <p:nvSpPr>
            <p:cNvPr id="102417" name="AutoShape 13"/>
            <p:cNvSpPr>
              <a:spLocks noChangeArrowheads="1"/>
            </p:cNvSpPr>
            <p:nvPr/>
          </p:nvSpPr>
          <p:spPr bwMode="auto">
            <a:xfrm rot="1734549">
              <a:off x="404" y="550"/>
              <a:ext cx="545" cy="145"/>
            </a:xfrm>
            <a:prstGeom prst="rightArrow">
              <a:avLst>
                <a:gd name="adj1" fmla="val 50000"/>
                <a:gd name="adj2" fmla="val 93966"/>
              </a:avLst>
            </a:prstGeom>
            <a:solidFill>
              <a:schemeClr val="bg2"/>
            </a:solidFill>
            <a:ln w="9525">
              <a:noFill/>
              <a:miter lim="800000"/>
              <a:headEnd/>
              <a:tailEnd/>
            </a:ln>
          </p:spPr>
          <p:txBody>
            <a:bodyPr wrap="none" anchor="ctr">
              <a:spAutoFit/>
            </a:bodyPr>
            <a:lstStyle/>
            <a:p>
              <a:endParaRPr lang="en-US"/>
            </a:p>
          </p:txBody>
        </p:sp>
        <p:grpSp>
          <p:nvGrpSpPr>
            <p:cNvPr id="3" name="Group 14"/>
            <p:cNvGrpSpPr>
              <a:grpSpLocks/>
            </p:cNvGrpSpPr>
            <p:nvPr/>
          </p:nvGrpSpPr>
          <p:grpSpPr bwMode="auto">
            <a:xfrm>
              <a:off x="2291" y="1218"/>
              <a:ext cx="2182" cy="1654"/>
              <a:chOff x="2291" y="1218"/>
              <a:chExt cx="2182" cy="1654"/>
            </a:xfrm>
          </p:grpSpPr>
          <p:sp>
            <p:nvSpPr>
              <p:cNvPr id="102419" name="Oval 15"/>
              <p:cNvSpPr>
                <a:spLocks noChangeArrowheads="1"/>
              </p:cNvSpPr>
              <p:nvPr/>
            </p:nvSpPr>
            <p:spPr bwMode="auto">
              <a:xfrm rot="1316946">
                <a:off x="2928" y="1599"/>
                <a:ext cx="1545" cy="1273"/>
              </a:xfrm>
              <a:prstGeom prst="ellipse">
                <a:avLst/>
              </a:prstGeom>
              <a:solidFill>
                <a:srgbClr val="FFFF00"/>
              </a:solidFill>
              <a:ln w="9525">
                <a:solidFill>
                  <a:schemeClr val="tx1"/>
                </a:solidFill>
                <a:round/>
                <a:headEnd/>
                <a:tailEnd/>
              </a:ln>
            </p:spPr>
            <p:txBody>
              <a:bodyPr wrap="none" anchor="ctr">
                <a:spAutoFit/>
              </a:bodyPr>
              <a:lstStyle/>
              <a:p>
                <a:endParaRPr lang="en-US"/>
              </a:p>
            </p:txBody>
          </p:sp>
          <p:sp>
            <p:nvSpPr>
              <p:cNvPr id="102420" name="Line 16"/>
              <p:cNvSpPr>
                <a:spLocks noChangeShapeType="1"/>
              </p:cNvSpPr>
              <p:nvPr/>
            </p:nvSpPr>
            <p:spPr bwMode="auto">
              <a:xfrm flipH="1" flipV="1">
                <a:off x="3000" y="1254"/>
                <a:ext cx="727" cy="327"/>
              </a:xfrm>
              <a:prstGeom prst="line">
                <a:avLst/>
              </a:prstGeom>
              <a:noFill/>
              <a:ln w="9525">
                <a:solidFill>
                  <a:schemeClr val="tx1"/>
                </a:solidFill>
                <a:round/>
                <a:headEnd/>
                <a:tailEnd/>
              </a:ln>
            </p:spPr>
            <p:txBody>
              <a:bodyPr wrap="none" anchor="ctr">
                <a:spAutoFit/>
              </a:bodyPr>
              <a:lstStyle/>
              <a:p>
                <a:endParaRPr lang="en-US"/>
              </a:p>
            </p:txBody>
          </p:sp>
          <p:sp>
            <p:nvSpPr>
              <p:cNvPr id="102421" name="Line 17"/>
              <p:cNvSpPr>
                <a:spLocks noChangeShapeType="1"/>
              </p:cNvSpPr>
              <p:nvPr/>
            </p:nvSpPr>
            <p:spPr bwMode="auto">
              <a:xfrm flipH="1" flipV="1">
                <a:off x="2727" y="1218"/>
                <a:ext cx="854" cy="382"/>
              </a:xfrm>
              <a:prstGeom prst="line">
                <a:avLst/>
              </a:prstGeom>
              <a:noFill/>
              <a:ln w="9525">
                <a:solidFill>
                  <a:schemeClr val="tx1"/>
                </a:solidFill>
                <a:round/>
                <a:headEnd/>
                <a:tailEnd/>
              </a:ln>
            </p:spPr>
            <p:txBody>
              <a:bodyPr wrap="none" anchor="ctr">
                <a:spAutoFit/>
              </a:bodyPr>
              <a:lstStyle/>
              <a:p>
                <a:endParaRPr lang="en-US"/>
              </a:p>
            </p:txBody>
          </p:sp>
          <p:sp>
            <p:nvSpPr>
              <p:cNvPr id="102422" name="Line 18"/>
              <p:cNvSpPr>
                <a:spLocks noChangeShapeType="1"/>
              </p:cNvSpPr>
              <p:nvPr/>
            </p:nvSpPr>
            <p:spPr bwMode="auto">
              <a:xfrm flipH="1" flipV="1">
                <a:off x="2382" y="1400"/>
                <a:ext cx="727" cy="363"/>
              </a:xfrm>
              <a:prstGeom prst="line">
                <a:avLst/>
              </a:prstGeom>
              <a:noFill/>
              <a:ln w="9525">
                <a:solidFill>
                  <a:schemeClr val="tx1"/>
                </a:solidFill>
                <a:round/>
                <a:headEnd/>
                <a:tailEnd/>
              </a:ln>
            </p:spPr>
            <p:txBody>
              <a:bodyPr wrap="none" anchor="ctr">
                <a:spAutoFit/>
              </a:bodyPr>
              <a:lstStyle/>
              <a:p>
                <a:endParaRPr lang="en-US"/>
              </a:p>
            </p:txBody>
          </p:sp>
          <p:sp>
            <p:nvSpPr>
              <p:cNvPr id="102423" name="Line 19"/>
              <p:cNvSpPr>
                <a:spLocks noChangeShapeType="1"/>
              </p:cNvSpPr>
              <p:nvPr/>
            </p:nvSpPr>
            <p:spPr bwMode="auto">
              <a:xfrm flipH="1" flipV="1">
                <a:off x="2472" y="1545"/>
                <a:ext cx="564" cy="273"/>
              </a:xfrm>
              <a:prstGeom prst="line">
                <a:avLst/>
              </a:prstGeom>
              <a:noFill/>
              <a:ln w="9525">
                <a:solidFill>
                  <a:schemeClr val="tx1"/>
                </a:solidFill>
                <a:round/>
                <a:headEnd/>
                <a:tailEnd/>
              </a:ln>
            </p:spPr>
            <p:txBody>
              <a:bodyPr wrap="none" anchor="ctr">
                <a:spAutoFit/>
              </a:bodyPr>
              <a:lstStyle/>
              <a:p>
                <a:endParaRPr lang="en-US"/>
              </a:p>
            </p:txBody>
          </p:sp>
          <p:sp>
            <p:nvSpPr>
              <p:cNvPr id="102424" name="Line 20"/>
              <p:cNvSpPr>
                <a:spLocks noChangeShapeType="1"/>
              </p:cNvSpPr>
              <p:nvPr/>
            </p:nvSpPr>
            <p:spPr bwMode="auto">
              <a:xfrm flipH="1" flipV="1">
                <a:off x="2291" y="1909"/>
                <a:ext cx="654" cy="327"/>
              </a:xfrm>
              <a:prstGeom prst="line">
                <a:avLst/>
              </a:prstGeom>
              <a:noFill/>
              <a:ln w="9525">
                <a:solidFill>
                  <a:schemeClr val="tx1"/>
                </a:solidFill>
                <a:round/>
                <a:headEnd/>
                <a:tailEnd/>
              </a:ln>
            </p:spPr>
            <p:txBody>
              <a:bodyPr wrap="none" anchor="ctr">
                <a:spAutoFit/>
              </a:bodyPr>
              <a:lstStyle/>
              <a:p>
                <a:endParaRPr lang="en-US"/>
              </a:p>
            </p:txBody>
          </p:sp>
          <p:sp>
            <p:nvSpPr>
              <p:cNvPr id="102425" name="Line 21"/>
              <p:cNvSpPr>
                <a:spLocks noChangeShapeType="1"/>
              </p:cNvSpPr>
              <p:nvPr/>
            </p:nvSpPr>
            <p:spPr bwMode="auto">
              <a:xfrm flipH="1" flipV="1">
                <a:off x="2309" y="1963"/>
                <a:ext cx="654" cy="327"/>
              </a:xfrm>
              <a:prstGeom prst="line">
                <a:avLst/>
              </a:prstGeom>
              <a:noFill/>
              <a:ln w="9525">
                <a:solidFill>
                  <a:schemeClr val="tx1"/>
                </a:solidFill>
                <a:round/>
                <a:headEnd/>
                <a:tailEnd/>
              </a:ln>
            </p:spPr>
            <p:txBody>
              <a:bodyPr wrap="none" anchor="ctr">
                <a:spAutoFit/>
              </a:bodyPr>
              <a:lstStyle/>
              <a:p>
                <a:endParaRPr lang="en-US"/>
              </a:p>
            </p:txBody>
          </p:sp>
        </p:grpSp>
      </p:grpSp>
      <p:pic>
        <p:nvPicPr>
          <p:cNvPr id="83990" name="Picture 22"/>
          <p:cNvPicPr>
            <a:picLocks noChangeAspect="1" noChangeArrowheads="1"/>
          </p:cNvPicPr>
          <p:nvPr/>
        </p:nvPicPr>
        <p:blipFill>
          <a:blip r:embed="rId3" cstate="print"/>
          <a:srcRect/>
          <a:stretch>
            <a:fillRect/>
          </a:stretch>
        </p:blipFill>
        <p:spPr bwMode="auto">
          <a:xfrm>
            <a:off x="7391400" y="4495800"/>
            <a:ext cx="869950" cy="1447800"/>
          </a:xfrm>
          <a:prstGeom prst="rect">
            <a:avLst/>
          </a:prstGeom>
          <a:noFill/>
          <a:ln w="9525">
            <a:noFill/>
            <a:miter lim="800000"/>
            <a:headEnd/>
            <a:tailEnd/>
          </a:ln>
        </p:spPr>
      </p:pic>
      <p:pic>
        <p:nvPicPr>
          <p:cNvPr id="83991" name="Picture 23"/>
          <p:cNvPicPr>
            <a:picLocks noChangeAspect="1" noChangeArrowheads="1"/>
          </p:cNvPicPr>
          <p:nvPr/>
        </p:nvPicPr>
        <p:blipFill>
          <a:blip r:embed="rId4" cstate="print"/>
          <a:srcRect/>
          <a:stretch>
            <a:fillRect/>
          </a:stretch>
        </p:blipFill>
        <p:spPr bwMode="auto">
          <a:xfrm>
            <a:off x="2438400" y="2133600"/>
            <a:ext cx="762000" cy="1514475"/>
          </a:xfrm>
          <a:prstGeom prst="rect">
            <a:avLst/>
          </a:prstGeom>
          <a:noFill/>
          <a:ln w="9525">
            <a:noFill/>
            <a:miter lim="800000"/>
            <a:headEnd/>
            <a:tailEnd/>
          </a:ln>
        </p:spPr>
      </p:pic>
      <p:sp>
        <p:nvSpPr>
          <p:cNvPr id="102406" name="Rectangle 24"/>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r>
              <a:rPr lang="en-US" sz="5400" b="1">
                <a:solidFill>
                  <a:srgbClr val="FFFF66"/>
                </a:solidFill>
              </a:rPr>
              <a:t>Triggers &amp; Cravings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eaLnBrk="1" hangingPunct="1">
              <a:lnSpc>
                <a:spcPct val="90000"/>
              </a:lnSpc>
            </a:pPr>
            <a:r>
              <a:rPr lang="en-US" sz="5400" b="1" dirty="0" smtClean="0">
                <a:solidFill>
                  <a:srgbClr val="FFFF66"/>
                </a:solidFill>
              </a:rPr>
              <a:t>Triggers and Cravings</a:t>
            </a:r>
            <a:br>
              <a:rPr lang="en-US" sz="5400" b="1" dirty="0" smtClean="0">
                <a:solidFill>
                  <a:srgbClr val="FFFF66"/>
                </a:solidFill>
              </a:rPr>
            </a:br>
            <a:r>
              <a:rPr lang="en-US" b="1" dirty="0" smtClean="0"/>
              <a:t/>
            </a:r>
            <a:br>
              <a:rPr lang="en-US" b="1" dirty="0" smtClean="0"/>
            </a:br>
            <a:r>
              <a:rPr lang="en-US" sz="3600" b="1" dirty="0" smtClean="0">
                <a:solidFill>
                  <a:srgbClr val="FFFF66"/>
                </a:solidFill>
              </a:rPr>
              <a:t>Thought Stopping</a:t>
            </a:r>
            <a:endParaRPr lang="en-US" dirty="0" smtClean="0">
              <a:solidFill>
                <a:srgbClr val="FFFF66"/>
              </a:solidFill>
            </a:endParaRPr>
          </a:p>
        </p:txBody>
      </p:sp>
      <p:sp>
        <p:nvSpPr>
          <p:cNvPr id="104451" name="Footer Placeholder 3"/>
          <p:cNvSpPr>
            <a:spLocks noGrp="1"/>
          </p:cNvSpPr>
          <p:nvPr>
            <p:ph type="ftr" sz="quarter" idx="11"/>
          </p:nvPr>
        </p:nvSpPr>
        <p:spPr>
          <a:noFill/>
        </p:spPr>
        <p:txBody>
          <a:bodyPr/>
          <a:lstStyle/>
          <a:p>
            <a:r>
              <a:rPr lang="en-US" smtClean="0"/>
              <a:t>© 2006 Matrix Institute</a:t>
            </a:r>
          </a:p>
        </p:txBody>
      </p:sp>
      <p:sp>
        <p:nvSpPr>
          <p:cNvPr id="86019" name="Text Box 3"/>
          <p:cNvSpPr txBox="1">
            <a:spLocks noChangeArrowheads="1"/>
          </p:cNvSpPr>
          <p:nvPr/>
        </p:nvSpPr>
        <p:spPr bwMode="auto">
          <a:xfrm>
            <a:off x="3175000" y="2505075"/>
            <a:ext cx="3635375" cy="3362325"/>
          </a:xfrm>
          <a:prstGeom prst="rect">
            <a:avLst/>
          </a:prstGeom>
          <a:noFill/>
          <a:ln w="9525">
            <a:noFill/>
            <a:miter lim="800000"/>
            <a:headEnd/>
            <a:tailEnd/>
          </a:ln>
        </p:spPr>
        <p:txBody>
          <a:bodyPr anchor="ctr">
            <a:spAutoFit/>
          </a:bodyPr>
          <a:lstStyle/>
          <a:p>
            <a:pPr eaLnBrk="0" hangingPunct="0">
              <a:lnSpc>
                <a:spcPct val="70000"/>
              </a:lnSpc>
              <a:spcBef>
                <a:spcPct val="50000"/>
              </a:spcBef>
              <a:buFontTx/>
              <a:buChar char="•"/>
            </a:pPr>
            <a:r>
              <a:rPr lang="en-US" sz="3200" b="1" dirty="0">
                <a:solidFill>
                  <a:srgbClr val="FFFF66"/>
                </a:solidFill>
                <a:latin typeface="Times New Roman" pitchFamily="18" charset="0"/>
              </a:rPr>
              <a:t>Visual Imagery</a:t>
            </a:r>
          </a:p>
          <a:p>
            <a:pPr eaLnBrk="0" hangingPunct="0">
              <a:lnSpc>
                <a:spcPct val="70000"/>
              </a:lnSpc>
              <a:spcBef>
                <a:spcPct val="50000"/>
              </a:spcBef>
              <a:buFontTx/>
              <a:buChar char="•"/>
            </a:pPr>
            <a:r>
              <a:rPr lang="en-US" sz="3200" b="1" dirty="0">
                <a:solidFill>
                  <a:srgbClr val="FFFF66"/>
                </a:solidFill>
                <a:latin typeface="Times New Roman" pitchFamily="18" charset="0"/>
              </a:rPr>
              <a:t>Snapping</a:t>
            </a:r>
          </a:p>
          <a:p>
            <a:pPr eaLnBrk="0" hangingPunct="0">
              <a:lnSpc>
                <a:spcPct val="70000"/>
              </a:lnSpc>
              <a:spcBef>
                <a:spcPct val="50000"/>
              </a:spcBef>
              <a:buFontTx/>
              <a:buChar char="•"/>
            </a:pPr>
            <a:r>
              <a:rPr lang="en-US" sz="3200" b="1" dirty="0">
                <a:solidFill>
                  <a:srgbClr val="FFFF66"/>
                </a:solidFill>
                <a:latin typeface="Times New Roman" pitchFamily="18" charset="0"/>
              </a:rPr>
              <a:t>Relaxation</a:t>
            </a:r>
          </a:p>
          <a:p>
            <a:pPr eaLnBrk="0" hangingPunct="0">
              <a:lnSpc>
                <a:spcPct val="70000"/>
              </a:lnSpc>
              <a:spcBef>
                <a:spcPct val="50000"/>
              </a:spcBef>
              <a:buFontTx/>
              <a:buChar char="•"/>
            </a:pPr>
            <a:r>
              <a:rPr lang="en-US" sz="3200" b="1" dirty="0">
                <a:solidFill>
                  <a:srgbClr val="FFFF66"/>
                </a:solidFill>
                <a:latin typeface="Times New Roman" pitchFamily="18" charset="0"/>
              </a:rPr>
              <a:t>Call Someone</a:t>
            </a:r>
          </a:p>
          <a:p>
            <a:pPr eaLnBrk="0" hangingPunct="0">
              <a:lnSpc>
                <a:spcPct val="70000"/>
              </a:lnSpc>
              <a:spcBef>
                <a:spcPct val="50000"/>
              </a:spcBef>
              <a:buFontTx/>
              <a:buChar char="•"/>
            </a:pPr>
            <a:r>
              <a:rPr lang="en-US" sz="3200" b="1" dirty="0">
                <a:solidFill>
                  <a:srgbClr val="FFFF66"/>
                </a:solidFill>
                <a:latin typeface="Times New Roman" pitchFamily="18" charset="0"/>
              </a:rPr>
              <a:t>Pray</a:t>
            </a:r>
          </a:p>
          <a:p>
            <a:pPr eaLnBrk="0" hangingPunct="0">
              <a:lnSpc>
                <a:spcPct val="70000"/>
              </a:lnSpc>
              <a:spcBef>
                <a:spcPct val="50000"/>
              </a:spcBef>
              <a:buFontTx/>
              <a:buChar char="•"/>
            </a:pPr>
            <a:r>
              <a:rPr lang="en-US" sz="3200" b="1" dirty="0">
                <a:solidFill>
                  <a:srgbClr val="FFFF66"/>
                </a:solidFill>
                <a:latin typeface="Times New Roman" pitchFamily="18" charset="0"/>
              </a:rPr>
              <a:t>Urge Surfing</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2006 Matrix Institute</a:t>
            </a:r>
          </a:p>
        </p:txBody>
      </p:sp>
      <p:sp>
        <p:nvSpPr>
          <p:cNvPr id="163842" name="Rectangle 2"/>
          <p:cNvSpPr>
            <a:spLocks noGrp="1" noChangeArrowheads="1"/>
          </p:cNvSpPr>
          <p:nvPr>
            <p:ph type="title"/>
          </p:nvPr>
        </p:nvSpPr>
        <p:spPr/>
        <p:txBody>
          <a:bodyPr/>
          <a:lstStyle/>
          <a:p>
            <a:r>
              <a:rPr lang="en-US" sz="2800" dirty="0">
                <a:solidFill>
                  <a:srgbClr val="FFFF00"/>
                </a:solidFill>
              </a:rPr>
              <a:t>CREATE EXPLICIT STRUCTURE AND EXPECTATIONS</a:t>
            </a:r>
          </a:p>
        </p:txBody>
      </p:sp>
      <p:sp>
        <p:nvSpPr>
          <p:cNvPr id="163843" name="Rectangle 3"/>
          <p:cNvSpPr>
            <a:spLocks noGrp="1" noChangeArrowheads="1"/>
          </p:cNvSpPr>
          <p:nvPr>
            <p:ph type="body" idx="1"/>
          </p:nvPr>
        </p:nvSpPr>
        <p:spPr/>
        <p:txBody>
          <a:bodyPr/>
          <a:lstStyle/>
          <a:p>
            <a:r>
              <a:rPr lang="en-US" sz="2400" dirty="0">
                <a:solidFill>
                  <a:srgbClr val="FFFF00"/>
                </a:solidFill>
              </a:rPr>
              <a:t>Scheduling creates a portable structure</a:t>
            </a:r>
          </a:p>
          <a:p>
            <a:r>
              <a:rPr lang="en-US" sz="2400" dirty="0">
                <a:solidFill>
                  <a:srgbClr val="FFFF00"/>
                </a:solidFill>
              </a:rPr>
              <a:t>Eliminates avoidable triggers</a:t>
            </a:r>
          </a:p>
          <a:p>
            <a:r>
              <a:rPr lang="en-US" sz="2400" dirty="0">
                <a:solidFill>
                  <a:srgbClr val="FFFF00"/>
                </a:solidFill>
              </a:rPr>
              <a:t>Conceptualizes “One day at a time”.</a:t>
            </a:r>
          </a:p>
          <a:p>
            <a:r>
              <a:rPr lang="en-US" sz="2400" dirty="0">
                <a:solidFill>
                  <a:srgbClr val="FFFF00"/>
                </a:solidFill>
              </a:rPr>
              <a:t>Reduces anxiety</a:t>
            </a:r>
          </a:p>
          <a:p>
            <a:r>
              <a:rPr lang="en-US" sz="2400" dirty="0">
                <a:solidFill>
                  <a:srgbClr val="FFFF00"/>
                </a:solidFill>
              </a:rPr>
              <a:t>Counters the addicted lifestyle</a:t>
            </a:r>
          </a:p>
          <a:p>
            <a:r>
              <a:rPr lang="en-US" sz="2400" dirty="0">
                <a:solidFill>
                  <a:srgbClr val="FFFF00"/>
                </a:solidFill>
              </a:rPr>
              <a:t>Provides the basic foundation for an ongoing recovery</a:t>
            </a:r>
          </a:p>
          <a:p>
            <a:r>
              <a:rPr lang="en-US" sz="2400" dirty="0">
                <a:solidFill>
                  <a:srgbClr val="FFFF00"/>
                </a:solidFill>
              </a:rPr>
              <a:t>Gives the facilitator and the group a window into areas of relapse risk exposure.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66938" y="1828800"/>
            <a:ext cx="2709862" cy="1874838"/>
            <a:chOff x="1536" y="1152"/>
            <a:chExt cx="1920" cy="1181"/>
          </a:xfrm>
        </p:grpSpPr>
        <p:sp>
          <p:nvSpPr>
            <p:cNvPr id="84995" name="Freeform 3"/>
            <p:cNvSpPr>
              <a:spLocks/>
            </p:cNvSpPr>
            <p:nvPr/>
          </p:nvSpPr>
          <p:spPr bwMode="auto">
            <a:xfrm rot="253485">
              <a:off x="2576" y="1329"/>
              <a:ext cx="622" cy="516"/>
            </a:xfrm>
            <a:custGeom>
              <a:avLst/>
              <a:gdLst/>
              <a:ahLst/>
              <a:cxnLst>
                <a:cxn ang="0">
                  <a:pos x="1200" y="336"/>
                </a:cxn>
                <a:cxn ang="0">
                  <a:pos x="624" y="96"/>
                </a:cxn>
                <a:cxn ang="0">
                  <a:pos x="0" y="912"/>
                </a:cxn>
              </a:cxnLst>
              <a:rect l="0" t="0" r="r" b="b"/>
              <a:pathLst>
                <a:path w="1200" h="912">
                  <a:moveTo>
                    <a:pt x="1200" y="336"/>
                  </a:moveTo>
                  <a:cubicBezTo>
                    <a:pt x="1012" y="168"/>
                    <a:pt x="824" y="0"/>
                    <a:pt x="624" y="96"/>
                  </a:cubicBezTo>
                  <a:cubicBezTo>
                    <a:pt x="424" y="192"/>
                    <a:pt x="104" y="776"/>
                    <a:pt x="0" y="912"/>
                  </a:cubicBezTo>
                </a:path>
              </a:pathLst>
            </a:custGeom>
            <a:noFill/>
            <a:ln w="76200" cmpd="sng">
              <a:solidFill>
                <a:srgbClr val="D60093"/>
              </a:solidFill>
              <a:round/>
              <a:headEnd/>
              <a:tailEnd/>
            </a:ln>
            <a:effectLst/>
          </p:spPr>
          <p:txBody>
            <a:bodyPr/>
            <a:lstStyle/>
            <a:p>
              <a:endParaRPr lang="en-US"/>
            </a:p>
          </p:txBody>
        </p:sp>
        <p:sp>
          <p:nvSpPr>
            <p:cNvPr id="84996" name="Freeform 4"/>
            <p:cNvSpPr>
              <a:spLocks/>
            </p:cNvSpPr>
            <p:nvPr/>
          </p:nvSpPr>
          <p:spPr bwMode="auto">
            <a:xfrm>
              <a:off x="2487" y="1152"/>
              <a:ext cx="969" cy="648"/>
            </a:xfrm>
            <a:custGeom>
              <a:avLst/>
              <a:gdLst/>
              <a:ahLst/>
              <a:cxnLst>
                <a:cxn ang="0">
                  <a:pos x="1200" y="336"/>
                </a:cxn>
                <a:cxn ang="0">
                  <a:pos x="624" y="96"/>
                </a:cxn>
                <a:cxn ang="0">
                  <a:pos x="0" y="912"/>
                </a:cxn>
              </a:cxnLst>
              <a:rect l="0" t="0" r="r" b="b"/>
              <a:pathLst>
                <a:path w="1200" h="912">
                  <a:moveTo>
                    <a:pt x="1200" y="336"/>
                  </a:moveTo>
                  <a:cubicBezTo>
                    <a:pt x="1012" y="168"/>
                    <a:pt x="824" y="0"/>
                    <a:pt x="624" y="96"/>
                  </a:cubicBezTo>
                  <a:cubicBezTo>
                    <a:pt x="424" y="192"/>
                    <a:pt x="104" y="776"/>
                    <a:pt x="0" y="912"/>
                  </a:cubicBezTo>
                </a:path>
              </a:pathLst>
            </a:custGeom>
            <a:noFill/>
            <a:ln w="76200" cmpd="sng">
              <a:solidFill>
                <a:srgbClr val="FFFFFF"/>
              </a:solidFill>
              <a:round/>
              <a:headEnd/>
              <a:tailEnd/>
            </a:ln>
            <a:effectLst/>
          </p:spPr>
          <p:txBody>
            <a:bodyPr/>
            <a:lstStyle/>
            <a:p>
              <a:endParaRPr lang="en-US"/>
            </a:p>
          </p:txBody>
        </p:sp>
        <p:sp>
          <p:nvSpPr>
            <p:cNvPr id="84997" name="Freeform 5"/>
            <p:cNvSpPr>
              <a:spLocks/>
            </p:cNvSpPr>
            <p:nvPr/>
          </p:nvSpPr>
          <p:spPr bwMode="auto">
            <a:xfrm rot="10799751" flipV="1">
              <a:off x="1953" y="1783"/>
              <a:ext cx="562" cy="236"/>
            </a:xfrm>
            <a:custGeom>
              <a:avLst/>
              <a:gdLst/>
              <a:ahLst/>
              <a:cxnLst>
                <a:cxn ang="0">
                  <a:pos x="1269" y="708"/>
                </a:cxn>
                <a:cxn ang="0">
                  <a:pos x="25" y="163"/>
                </a:cxn>
                <a:cxn ang="0">
                  <a:pos x="8" y="142"/>
                </a:cxn>
                <a:cxn ang="0">
                  <a:pos x="0" y="104"/>
                </a:cxn>
                <a:cxn ang="0">
                  <a:pos x="2" y="71"/>
                </a:cxn>
                <a:cxn ang="0">
                  <a:pos x="18" y="44"/>
                </a:cxn>
                <a:cxn ang="0">
                  <a:pos x="38" y="21"/>
                </a:cxn>
                <a:cxn ang="0">
                  <a:pos x="73" y="5"/>
                </a:cxn>
                <a:cxn ang="0">
                  <a:pos x="114" y="0"/>
                </a:cxn>
                <a:cxn ang="0">
                  <a:pos x="152" y="8"/>
                </a:cxn>
                <a:cxn ang="0">
                  <a:pos x="1687" y="677"/>
                </a:cxn>
                <a:cxn ang="0">
                  <a:pos x="1269" y="708"/>
                </a:cxn>
              </a:cxnLst>
              <a:rect l="0" t="0" r="r" b="b"/>
              <a:pathLst>
                <a:path w="1687" h="708">
                  <a:moveTo>
                    <a:pt x="1269" y="708"/>
                  </a:moveTo>
                  <a:lnTo>
                    <a:pt x="25" y="163"/>
                  </a:lnTo>
                  <a:lnTo>
                    <a:pt x="8" y="142"/>
                  </a:lnTo>
                  <a:lnTo>
                    <a:pt x="0" y="104"/>
                  </a:lnTo>
                  <a:lnTo>
                    <a:pt x="2" y="71"/>
                  </a:lnTo>
                  <a:lnTo>
                    <a:pt x="18" y="44"/>
                  </a:lnTo>
                  <a:lnTo>
                    <a:pt x="38" y="21"/>
                  </a:lnTo>
                  <a:lnTo>
                    <a:pt x="73" y="5"/>
                  </a:lnTo>
                  <a:lnTo>
                    <a:pt x="114" y="0"/>
                  </a:lnTo>
                  <a:lnTo>
                    <a:pt x="152" y="8"/>
                  </a:lnTo>
                  <a:lnTo>
                    <a:pt x="1687" y="677"/>
                  </a:lnTo>
                  <a:lnTo>
                    <a:pt x="1269" y="708"/>
                  </a:lnTo>
                  <a:close/>
                </a:path>
              </a:pathLst>
            </a:custGeom>
            <a:solidFill>
              <a:srgbClr val="FFFFFF"/>
            </a:solidFill>
            <a:ln w="4763">
              <a:noFill/>
              <a:prstDash val="solid"/>
              <a:round/>
              <a:headEnd/>
              <a:tailEnd/>
            </a:ln>
          </p:spPr>
          <p:txBody>
            <a:bodyPr/>
            <a:lstStyle/>
            <a:p>
              <a:endParaRPr lang="en-US"/>
            </a:p>
          </p:txBody>
        </p:sp>
        <p:sp>
          <p:nvSpPr>
            <p:cNvPr id="84998" name="Freeform 6"/>
            <p:cNvSpPr>
              <a:spLocks/>
            </p:cNvSpPr>
            <p:nvPr/>
          </p:nvSpPr>
          <p:spPr bwMode="auto">
            <a:xfrm rot="10799751" flipV="1">
              <a:off x="2017" y="1798"/>
              <a:ext cx="563" cy="235"/>
            </a:xfrm>
            <a:custGeom>
              <a:avLst/>
              <a:gdLst/>
              <a:ahLst/>
              <a:cxnLst>
                <a:cxn ang="0">
                  <a:pos x="1270" y="706"/>
                </a:cxn>
                <a:cxn ang="0">
                  <a:pos x="25" y="163"/>
                </a:cxn>
                <a:cxn ang="0">
                  <a:pos x="8" y="142"/>
                </a:cxn>
                <a:cxn ang="0">
                  <a:pos x="0" y="104"/>
                </a:cxn>
                <a:cxn ang="0">
                  <a:pos x="2" y="71"/>
                </a:cxn>
                <a:cxn ang="0">
                  <a:pos x="18" y="44"/>
                </a:cxn>
                <a:cxn ang="0">
                  <a:pos x="38" y="21"/>
                </a:cxn>
                <a:cxn ang="0">
                  <a:pos x="73" y="5"/>
                </a:cxn>
                <a:cxn ang="0">
                  <a:pos x="115" y="0"/>
                </a:cxn>
                <a:cxn ang="0">
                  <a:pos x="152" y="8"/>
                </a:cxn>
                <a:cxn ang="0">
                  <a:pos x="1688" y="675"/>
                </a:cxn>
                <a:cxn ang="0">
                  <a:pos x="1270" y="706"/>
                </a:cxn>
              </a:cxnLst>
              <a:rect l="0" t="0" r="r" b="b"/>
              <a:pathLst>
                <a:path w="1688" h="706">
                  <a:moveTo>
                    <a:pt x="1270" y="706"/>
                  </a:moveTo>
                  <a:lnTo>
                    <a:pt x="25" y="163"/>
                  </a:lnTo>
                  <a:lnTo>
                    <a:pt x="8" y="142"/>
                  </a:lnTo>
                  <a:lnTo>
                    <a:pt x="0" y="104"/>
                  </a:lnTo>
                  <a:lnTo>
                    <a:pt x="2" y="71"/>
                  </a:lnTo>
                  <a:lnTo>
                    <a:pt x="18" y="44"/>
                  </a:lnTo>
                  <a:lnTo>
                    <a:pt x="38" y="21"/>
                  </a:lnTo>
                  <a:lnTo>
                    <a:pt x="73" y="5"/>
                  </a:lnTo>
                  <a:lnTo>
                    <a:pt x="115" y="0"/>
                  </a:lnTo>
                  <a:lnTo>
                    <a:pt x="152" y="8"/>
                  </a:lnTo>
                  <a:lnTo>
                    <a:pt x="1688" y="675"/>
                  </a:lnTo>
                  <a:lnTo>
                    <a:pt x="1270" y="706"/>
                  </a:lnTo>
                  <a:close/>
                </a:path>
              </a:pathLst>
            </a:custGeom>
            <a:solidFill>
              <a:srgbClr val="D60093"/>
            </a:solidFill>
            <a:ln w="4763">
              <a:noFill/>
              <a:prstDash val="solid"/>
              <a:round/>
              <a:headEnd/>
              <a:tailEnd/>
            </a:ln>
          </p:spPr>
          <p:txBody>
            <a:bodyPr/>
            <a:lstStyle/>
            <a:p>
              <a:endParaRPr lang="en-US"/>
            </a:p>
          </p:txBody>
        </p:sp>
        <p:grpSp>
          <p:nvGrpSpPr>
            <p:cNvPr id="3" name="Group 7"/>
            <p:cNvGrpSpPr>
              <a:grpSpLocks/>
            </p:cNvGrpSpPr>
            <p:nvPr/>
          </p:nvGrpSpPr>
          <p:grpSpPr bwMode="auto">
            <a:xfrm rot="10799751" flipV="1">
              <a:off x="1536" y="1871"/>
              <a:ext cx="863" cy="445"/>
              <a:chOff x="1385" y="3211"/>
              <a:chExt cx="863" cy="445"/>
            </a:xfrm>
          </p:grpSpPr>
          <p:sp>
            <p:nvSpPr>
              <p:cNvPr id="85000" name="Freeform 8"/>
              <p:cNvSpPr>
                <a:spLocks/>
              </p:cNvSpPr>
              <p:nvPr/>
            </p:nvSpPr>
            <p:spPr bwMode="auto">
              <a:xfrm>
                <a:off x="1385" y="3211"/>
                <a:ext cx="863" cy="444"/>
              </a:xfrm>
              <a:custGeom>
                <a:avLst/>
                <a:gdLst/>
                <a:ahLst/>
                <a:cxnLst>
                  <a:cxn ang="0">
                    <a:pos x="281" y="171"/>
                  </a:cxn>
                  <a:cxn ang="0">
                    <a:pos x="1545" y="1"/>
                  </a:cxn>
                  <a:cxn ang="0">
                    <a:pos x="1584" y="0"/>
                  </a:cxn>
                  <a:cxn ang="0">
                    <a:pos x="1617" y="2"/>
                  </a:cxn>
                  <a:cxn ang="0">
                    <a:pos x="1648" y="9"/>
                  </a:cxn>
                  <a:cxn ang="0">
                    <a:pos x="1681" y="20"/>
                  </a:cxn>
                  <a:cxn ang="0">
                    <a:pos x="2360" y="289"/>
                  </a:cxn>
                  <a:cxn ang="0">
                    <a:pos x="2393" y="306"/>
                  </a:cxn>
                  <a:cxn ang="0">
                    <a:pos x="2429" y="330"/>
                  </a:cxn>
                  <a:cxn ang="0">
                    <a:pos x="2468" y="361"/>
                  </a:cxn>
                  <a:cxn ang="0">
                    <a:pos x="2491" y="386"/>
                  </a:cxn>
                  <a:cxn ang="0">
                    <a:pos x="2510" y="412"/>
                  </a:cxn>
                  <a:cxn ang="0">
                    <a:pos x="2530" y="439"/>
                  </a:cxn>
                  <a:cxn ang="0">
                    <a:pos x="2547" y="470"/>
                  </a:cxn>
                  <a:cxn ang="0">
                    <a:pos x="2565" y="513"/>
                  </a:cxn>
                  <a:cxn ang="0">
                    <a:pos x="2580" y="569"/>
                  </a:cxn>
                  <a:cxn ang="0">
                    <a:pos x="2588" y="620"/>
                  </a:cxn>
                  <a:cxn ang="0">
                    <a:pos x="2589" y="672"/>
                  </a:cxn>
                  <a:cxn ang="0">
                    <a:pos x="2589" y="717"/>
                  </a:cxn>
                  <a:cxn ang="0">
                    <a:pos x="2584" y="753"/>
                  </a:cxn>
                  <a:cxn ang="0">
                    <a:pos x="2576" y="789"/>
                  </a:cxn>
                  <a:cxn ang="0">
                    <a:pos x="2562" y="836"/>
                  </a:cxn>
                  <a:cxn ang="0">
                    <a:pos x="2543" y="881"/>
                  </a:cxn>
                  <a:cxn ang="0">
                    <a:pos x="2496" y="936"/>
                  </a:cxn>
                  <a:cxn ang="0">
                    <a:pos x="2440" y="972"/>
                  </a:cxn>
                  <a:cxn ang="0">
                    <a:pos x="2376" y="1003"/>
                  </a:cxn>
                  <a:cxn ang="0">
                    <a:pos x="2269" y="1039"/>
                  </a:cxn>
                  <a:cxn ang="0">
                    <a:pos x="938" y="1326"/>
                  </a:cxn>
                  <a:cxn ang="0">
                    <a:pos x="870" y="1332"/>
                  </a:cxn>
                  <a:cxn ang="0">
                    <a:pos x="833" y="1327"/>
                  </a:cxn>
                  <a:cxn ang="0">
                    <a:pos x="800" y="1322"/>
                  </a:cxn>
                  <a:cxn ang="0">
                    <a:pos x="768" y="1311"/>
                  </a:cxn>
                  <a:cxn ang="0">
                    <a:pos x="740" y="1297"/>
                  </a:cxn>
                  <a:cxn ang="0">
                    <a:pos x="698" y="1276"/>
                  </a:cxn>
                  <a:cxn ang="0">
                    <a:pos x="654" y="1247"/>
                  </a:cxn>
                  <a:cxn ang="0">
                    <a:pos x="607" y="1214"/>
                  </a:cxn>
                  <a:cxn ang="0">
                    <a:pos x="90" y="835"/>
                  </a:cxn>
                  <a:cxn ang="0">
                    <a:pos x="59" y="803"/>
                  </a:cxn>
                  <a:cxn ang="0">
                    <a:pos x="34" y="762"/>
                  </a:cxn>
                  <a:cxn ang="0">
                    <a:pos x="21" y="711"/>
                  </a:cxn>
                  <a:cxn ang="0">
                    <a:pos x="10" y="654"/>
                  </a:cxn>
                  <a:cxn ang="0">
                    <a:pos x="2" y="598"/>
                  </a:cxn>
                  <a:cxn ang="0">
                    <a:pos x="0" y="548"/>
                  </a:cxn>
                  <a:cxn ang="0">
                    <a:pos x="3" y="496"/>
                  </a:cxn>
                  <a:cxn ang="0">
                    <a:pos x="11" y="445"/>
                  </a:cxn>
                  <a:cxn ang="0">
                    <a:pos x="26" y="386"/>
                  </a:cxn>
                  <a:cxn ang="0">
                    <a:pos x="49" y="337"/>
                  </a:cxn>
                  <a:cxn ang="0">
                    <a:pos x="73" y="298"/>
                  </a:cxn>
                  <a:cxn ang="0">
                    <a:pos x="106" y="263"/>
                  </a:cxn>
                  <a:cxn ang="0">
                    <a:pos x="138" y="236"/>
                  </a:cxn>
                  <a:cxn ang="0">
                    <a:pos x="175" y="212"/>
                  </a:cxn>
                  <a:cxn ang="0">
                    <a:pos x="224" y="188"/>
                  </a:cxn>
                  <a:cxn ang="0">
                    <a:pos x="281" y="171"/>
                  </a:cxn>
                </a:cxnLst>
                <a:rect l="0" t="0" r="r" b="b"/>
                <a:pathLst>
                  <a:path w="2589" h="1332">
                    <a:moveTo>
                      <a:pt x="281" y="171"/>
                    </a:moveTo>
                    <a:lnTo>
                      <a:pt x="1545" y="1"/>
                    </a:lnTo>
                    <a:lnTo>
                      <a:pt x="1584" y="0"/>
                    </a:lnTo>
                    <a:lnTo>
                      <a:pt x="1617" y="2"/>
                    </a:lnTo>
                    <a:lnTo>
                      <a:pt x="1648" y="9"/>
                    </a:lnTo>
                    <a:lnTo>
                      <a:pt x="1681" y="20"/>
                    </a:lnTo>
                    <a:lnTo>
                      <a:pt x="2360" y="289"/>
                    </a:lnTo>
                    <a:lnTo>
                      <a:pt x="2393" y="306"/>
                    </a:lnTo>
                    <a:lnTo>
                      <a:pt x="2429" y="330"/>
                    </a:lnTo>
                    <a:lnTo>
                      <a:pt x="2468" y="361"/>
                    </a:lnTo>
                    <a:lnTo>
                      <a:pt x="2491" y="386"/>
                    </a:lnTo>
                    <a:lnTo>
                      <a:pt x="2510" y="412"/>
                    </a:lnTo>
                    <a:lnTo>
                      <a:pt x="2530" y="439"/>
                    </a:lnTo>
                    <a:lnTo>
                      <a:pt x="2547" y="470"/>
                    </a:lnTo>
                    <a:lnTo>
                      <a:pt x="2565" y="513"/>
                    </a:lnTo>
                    <a:lnTo>
                      <a:pt x="2580" y="569"/>
                    </a:lnTo>
                    <a:lnTo>
                      <a:pt x="2588" y="620"/>
                    </a:lnTo>
                    <a:lnTo>
                      <a:pt x="2589" y="672"/>
                    </a:lnTo>
                    <a:lnTo>
                      <a:pt x="2589" y="717"/>
                    </a:lnTo>
                    <a:lnTo>
                      <a:pt x="2584" y="753"/>
                    </a:lnTo>
                    <a:lnTo>
                      <a:pt x="2576" y="789"/>
                    </a:lnTo>
                    <a:lnTo>
                      <a:pt x="2562" y="836"/>
                    </a:lnTo>
                    <a:lnTo>
                      <a:pt x="2543" y="881"/>
                    </a:lnTo>
                    <a:lnTo>
                      <a:pt x="2496" y="936"/>
                    </a:lnTo>
                    <a:lnTo>
                      <a:pt x="2440" y="972"/>
                    </a:lnTo>
                    <a:lnTo>
                      <a:pt x="2376" y="1003"/>
                    </a:lnTo>
                    <a:lnTo>
                      <a:pt x="2269" y="1039"/>
                    </a:lnTo>
                    <a:lnTo>
                      <a:pt x="938" y="1326"/>
                    </a:lnTo>
                    <a:lnTo>
                      <a:pt x="870" y="1332"/>
                    </a:lnTo>
                    <a:lnTo>
                      <a:pt x="833" y="1327"/>
                    </a:lnTo>
                    <a:lnTo>
                      <a:pt x="800" y="1322"/>
                    </a:lnTo>
                    <a:lnTo>
                      <a:pt x="768" y="1311"/>
                    </a:lnTo>
                    <a:lnTo>
                      <a:pt x="740" y="1297"/>
                    </a:lnTo>
                    <a:lnTo>
                      <a:pt x="698" y="1276"/>
                    </a:lnTo>
                    <a:lnTo>
                      <a:pt x="654" y="1247"/>
                    </a:lnTo>
                    <a:lnTo>
                      <a:pt x="607" y="1214"/>
                    </a:lnTo>
                    <a:lnTo>
                      <a:pt x="90" y="835"/>
                    </a:lnTo>
                    <a:lnTo>
                      <a:pt x="59" y="803"/>
                    </a:lnTo>
                    <a:lnTo>
                      <a:pt x="34" y="762"/>
                    </a:lnTo>
                    <a:lnTo>
                      <a:pt x="21" y="711"/>
                    </a:lnTo>
                    <a:lnTo>
                      <a:pt x="10" y="654"/>
                    </a:lnTo>
                    <a:lnTo>
                      <a:pt x="2" y="598"/>
                    </a:lnTo>
                    <a:lnTo>
                      <a:pt x="0" y="548"/>
                    </a:lnTo>
                    <a:lnTo>
                      <a:pt x="3" y="496"/>
                    </a:lnTo>
                    <a:lnTo>
                      <a:pt x="11" y="445"/>
                    </a:lnTo>
                    <a:lnTo>
                      <a:pt x="26" y="386"/>
                    </a:lnTo>
                    <a:lnTo>
                      <a:pt x="49" y="337"/>
                    </a:lnTo>
                    <a:lnTo>
                      <a:pt x="73" y="298"/>
                    </a:lnTo>
                    <a:lnTo>
                      <a:pt x="106" y="263"/>
                    </a:lnTo>
                    <a:lnTo>
                      <a:pt x="138" y="236"/>
                    </a:lnTo>
                    <a:lnTo>
                      <a:pt x="175" y="212"/>
                    </a:lnTo>
                    <a:lnTo>
                      <a:pt x="224" y="188"/>
                    </a:lnTo>
                    <a:lnTo>
                      <a:pt x="281" y="171"/>
                    </a:lnTo>
                    <a:close/>
                  </a:path>
                </a:pathLst>
              </a:custGeom>
              <a:solidFill>
                <a:srgbClr val="333333"/>
              </a:solidFill>
              <a:ln w="12700" cmpd="sng">
                <a:solidFill>
                  <a:schemeClr val="tx2"/>
                </a:solidFill>
                <a:prstDash val="solid"/>
                <a:round/>
                <a:headEnd/>
                <a:tailEnd/>
              </a:ln>
            </p:spPr>
            <p:txBody>
              <a:bodyPr/>
              <a:lstStyle/>
              <a:p>
                <a:endParaRPr lang="en-US"/>
              </a:p>
            </p:txBody>
          </p:sp>
          <p:sp>
            <p:nvSpPr>
              <p:cNvPr id="85001" name="Freeform 9"/>
              <p:cNvSpPr>
                <a:spLocks/>
              </p:cNvSpPr>
              <p:nvPr/>
            </p:nvSpPr>
            <p:spPr bwMode="auto">
              <a:xfrm>
                <a:off x="1587" y="3316"/>
                <a:ext cx="657" cy="340"/>
              </a:xfrm>
              <a:custGeom>
                <a:avLst/>
                <a:gdLst/>
                <a:ahLst/>
                <a:cxnLst>
                  <a:cxn ang="0">
                    <a:pos x="321" y="229"/>
                  </a:cxn>
                  <a:cxn ang="0">
                    <a:pos x="1561" y="4"/>
                  </a:cxn>
                  <a:cxn ang="0">
                    <a:pos x="1617" y="0"/>
                  </a:cxn>
                  <a:cxn ang="0">
                    <a:pos x="1666" y="1"/>
                  </a:cxn>
                  <a:cxn ang="0">
                    <a:pos x="1718" y="12"/>
                  </a:cxn>
                  <a:cxn ang="0">
                    <a:pos x="1761" y="25"/>
                  </a:cxn>
                  <a:cxn ang="0">
                    <a:pos x="1804" y="46"/>
                  </a:cxn>
                  <a:cxn ang="0">
                    <a:pos x="1839" y="70"/>
                  </a:cxn>
                  <a:cxn ang="0">
                    <a:pos x="1872" y="102"/>
                  </a:cxn>
                  <a:cxn ang="0">
                    <a:pos x="1898" y="138"/>
                  </a:cxn>
                  <a:cxn ang="0">
                    <a:pos x="1920" y="174"/>
                  </a:cxn>
                  <a:cxn ang="0">
                    <a:pos x="1936" y="206"/>
                  </a:cxn>
                  <a:cxn ang="0">
                    <a:pos x="1943" y="230"/>
                  </a:cxn>
                  <a:cxn ang="0">
                    <a:pos x="1953" y="267"/>
                  </a:cxn>
                  <a:cxn ang="0">
                    <a:pos x="1964" y="314"/>
                  </a:cxn>
                  <a:cxn ang="0">
                    <a:pos x="1968" y="354"/>
                  </a:cxn>
                  <a:cxn ang="0">
                    <a:pos x="1969" y="388"/>
                  </a:cxn>
                  <a:cxn ang="0">
                    <a:pos x="1965" y="427"/>
                  </a:cxn>
                  <a:cxn ang="0">
                    <a:pos x="1959" y="464"/>
                  </a:cxn>
                  <a:cxn ang="0">
                    <a:pos x="1950" y="514"/>
                  </a:cxn>
                  <a:cxn ang="0">
                    <a:pos x="1932" y="576"/>
                  </a:cxn>
                  <a:cxn ang="0">
                    <a:pos x="1905" y="649"/>
                  </a:cxn>
                  <a:cxn ang="0">
                    <a:pos x="1772" y="745"/>
                  </a:cxn>
                  <a:cxn ang="0">
                    <a:pos x="1842" y="707"/>
                  </a:cxn>
                  <a:cxn ang="0">
                    <a:pos x="1699" y="764"/>
                  </a:cxn>
                  <a:cxn ang="0">
                    <a:pos x="448" y="1015"/>
                  </a:cxn>
                  <a:cxn ang="0">
                    <a:pos x="404" y="1020"/>
                  </a:cxn>
                  <a:cxn ang="0">
                    <a:pos x="359" y="1021"/>
                  </a:cxn>
                  <a:cxn ang="0">
                    <a:pos x="322" y="1020"/>
                  </a:cxn>
                  <a:cxn ang="0">
                    <a:pos x="282" y="1015"/>
                  </a:cxn>
                  <a:cxn ang="0">
                    <a:pos x="238" y="1005"/>
                  </a:cxn>
                  <a:cxn ang="0">
                    <a:pos x="199" y="988"/>
                  </a:cxn>
                  <a:cxn ang="0">
                    <a:pos x="166" y="967"/>
                  </a:cxn>
                  <a:cxn ang="0">
                    <a:pos x="140" y="950"/>
                  </a:cxn>
                  <a:cxn ang="0">
                    <a:pos x="114" y="931"/>
                  </a:cxn>
                  <a:cxn ang="0">
                    <a:pos x="89" y="909"/>
                  </a:cxn>
                  <a:cxn ang="0">
                    <a:pos x="71" y="887"/>
                  </a:cxn>
                  <a:cxn ang="0">
                    <a:pos x="49" y="857"/>
                  </a:cxn>
                  <a:cxn ang="0">
                    <a:pos x="33" y="823"/>
                  </a:cxn>
                  <a:cxn ang="0">
                    <a:pos x="23" y="793"/>
                  </a:cxn>
                  <a:cxn ang="0">
                    <a:pos x="14" y="762"/>
                  </a:cxn>
                  <a:cxn ang="0">
                    <a:pos x="5" y="710"/>
                  </a:cxn>
                  <a:cxn ang="0">
                    <a:pos x="0" y="666"/>
                  </a:cxn>
                  <a:cxn ang="0">
                    <a:pos x="1" y="603"/>
                  </a:cxn>
                  <a:cxn ang="0">
                    <a:pos x="8" y="546"/>
                  </a:cxn>
                  <a:cxn ang="0">
                    <a:pos x="18" y="488"/>
                  </a:cxn>
                  <a:cxn ang="0">
                    <a:pos x="40" y="423"/>
                  </a:cxn>
                  <a:cxn ang="0">
                    <a:pos x="61" y="382"/>
                  </a:cxn>
                  <a:cxn ang="0">
                    <a:pos x="89" y="346"/>
                  </a:cxn>
                  <a:cxn ang="0">
                    <a:pos x="125" y="314"/>
                  </a:cxn>
                  <a:cxn ang="0">
                    <a:pos x="164" y="286"/>
                  </a:cxn>
                  <a:cxn ang="0">
                    <a:pos x="204" y="267"/>
                  </a:cxn>
                  <a:cxn ang="0">
                    <a:pos x="261" y="246"/>
                  </a:cxn>
                  <a:cxn ang="0">
                    <a:pos x="321" y="229"/>
                  </a:cxn>
                </a:cxnLst>
                <a:rect l="0" t="0" r="r" b="b"/>
                <a:pathLst>
                  <a:path w="1969" h="1021">
                    <a:moveTo>
                      <a:pt x="321" y="229"/>
                    </a:moveTo>
                    <a:lnTo>
                      <a:pt x="1561" y="4"/>
                    </a:lnTo>
                    <a:lnTo>
                      <a:pt x="1617" y="0"/>
                    </a:lnTo>
                    <a:lnTo>
                      <a:pt x="1666" y="1"/>
                    </a:lnTo>
                    <a:lnTo>
                      <a:pt x="1718" y="12"/>
                    </a:lnTo>
                    <a:lnTo>
                      <a:pt x="1761" y="25"/>
                    </a:lnTo>
                    <a:lnTo>
                      <a:pt x="1804" y="46"/>
                    </a:lnTo>
                    <a:lnTo>
                      <a:pt x="1839" y="70"/>
                    </a:lnTo>
                    <a:lnTo>
                      <a:pt x="1872" y="102"/>
                    </a:lnTo>
                    <a:lnTo>
                      <a:pt x="1898" y="138"/>
                    </a:lnTo>
                    <a:lnTo>
                      <a:pt x="1920" y="174"/>
                    </a:lnTo>
                    <a:lnTo>
                      <a:pt x="1936" y="206"/>
                    </a:lnTo>
                    <a:lnTo>
                      <a:pt x="1943" y="230"/>
                    </a:lnTo>
                    <a:lnTo>
                      <a:pt x="1953" y="267"/>
                    </a:lnTo>
                    <a:lnTo>
                      <a:pt x="1964" y="314"/>
                    </a:lnTo>
                    <a:lnTo>
                      <a:pt x="1968" y="354"/>
                    </a:lnTo>
                    <a:lnTo>
                      <a:pt x="1969" y="388"/>
                    </a:lnTo>
                    <a:lnTo>
                      <a:pt x="1965" y="427"/>
                    </a:lnTo>
                    <a:lnTo>
                      <a:pt x="1959" y="464"/>
                    </a:lnTo>
                    <a:lnTo>
                      <a:pt x="1950" y="514"/>
                    </a:lnTo>
                    <a:lnTo>
                      <a:pt x="1932" y="576"/>
                    </a:lnTo>
                    <a:lnTo>
                      <a:pt x="1905" y="649"/>
                    </a:lnTo>
                    <a:lnTo>
                      <a:pt x="1772" y="745"/>
                    </a:lnTo>
                    <a:lnTo>
                      <a:pt x="1842" y="707"/>
                    </a:lnTo>
                    <a:lnTo>
                      <a:pt x="1699" y="764"/>
                    </a:lnTo>
                    <a:lnTo>
                      <a:pt x="448" y="1015"/>
                    </a:lnTo>
                    <a:lnTo>
                      <a:pt x="404" y="1020"/>
                    </a:lnTo>
                    <a:lnTo>
                      <a:pt x="359" y="1021"/>
                    </a:lnTo>
                    <a:lnTo>
                      <a:pt x="322" y="1020"/>
                    </a:lnTo>
                    <a:lnTo>
                      <a:pt x="282" y="1015"/>
                    </a:lnTo>
                    <a:lnTo>
                      <a:pt x="238" y="1005"/>
                    </a:lnTo>
                    <a:lnTo>
                      <a:pt x="199" y="988"/>
                    </a:lnTo>
                    <a:lnTo>
                      <a:pt x="166" y="967"/>
                    </a:lnTo>
                    <a:lnTo>
                      <a:pt x="140" y="950"/>
                    </a:lnTo>
                    <a:lnTo>
                      <a:pt x="114" y="931"/>
                    </a:lnTo>
                    <a:lnTo>
                      <a:pt x="89" y="909"/>
                    </a:lnTo>
                    <a:lnTo>
                      <a:pt x="71" y="887"/>
                    </a:lnTo>
                    <a:lnTo>
                      <a:pt x="49" y="857"/>
                    </a:lnTo>
                    <a:lnTo>
                      <a:pt x="33" y="823"/>
                    </a:lnTo>
                    <a:lnTo>
                      <a:pt x="23" y="793"/>
                    </a:lnTo>
                    <a:lnTo>
                      <a:pt x="14" y="762"/>
                    </a:lnTo>
                    <a:lnTo>
                      <a:pt x="5" y="710"/>
                    </a:lnTo>
                    <a:lnTo>
                      <a:pt x="0" y="666"/>
                    </a:lnTo>
                    <a:lnTo>
                      <a:pt x="1" y="603"/>
                    </a:lnTo>
                    <a:lnTo>
                      <a:pt x="8" y="546"/>
                    </a:lnTo>
                    <a:lnTo>
                      <a:pt x="18" y="488"/>
                    </a:lnTo>
                    <a:lnTo>
                      <a:pt x="40" y="423"/>
                    </a:lnTo>
                    <a:lnTo>
                      <a:pt x="61" y="382"/>
                    </a:lnTo>
                    <a:lnTo>
                      <a:pt x="89" y="346"/>
                    </a:lnTo>
                    <a:lnTo>
                      <a:pt x="125" y="314"/>
                    </a:lnTo>
                    <a:lnTo>
                      <a:pt x="164" y="286"/>
                    </a:lnTo>
                    <a:lnTo>
                      <a:pt x="204" y="267"/>
                    </a:lnTo>
                    <a:lnTo>
                      <a:pt x="261" y="246"/>
                    </a:lnTo>
                    <a:lnTo>
                      <a:pt x="321" y="229"/>
                    </a:lnTo>
                    <a:close/>
                  </a:path>
                </a:pathLst>
              </a:custGeom>
              <a:solidFill>
                <a:srgbClr val="333333"/>
              </a:solidFill>
              <a:ln w="12700" cmpd="sng">
                <a:solidFill>
                  <a:schemeClr val="tx2"/>
                </a:solidFill>
                <a:prstDash val="solid"/>
                <a:round/>
                <a:headEnd/>
                <a:tailEnd/>
              </a:ln>
            </p:spPr>
            <p:txBody>
              <a:bodyPr/>
              <a:lstStyle/>
              <a:p>
                <a:endParaRPr lang="en-US"/>
              </a:p>
            </p:txBody>
          </p:sp>
        </p:grpSp>
        <p:grpSp>
          <p:nvGrpSpPr>
            <p:cNvPr id="4" name="Group 10"/>
            <p:cNvGrpSpPr>
              <a:grpSpLocks/>
            </p:cNvGrpSpPr>
            <p:nvPr/>
          </p:nvGrpSpPr>
          <p:grpSpPr bwMode="auto">
            <a:xfrm rot="10799751" flipV="1">
              <a:off x="1556" y="2039"/>
              <a:ext cx="492" cy="294"/>
              <a:chOff x="1737" y="3378"/>
              <a:chExt cx="492" cy="294"/>
            </a:xfrm>
          </p:grpSpPr>
          <p:grpSp>
            <p:nvGrpSpPr>
              <p:cNvPr id="5" name="Group 11"/>
              <p:cNvGrpSpPr>
                <a:grpSpLocks/>
              </p:cNvGrpSpPr>
              <p:nvPr/>
            </p:nvGrpSpPr>
            <p:grpSpPr bwMode="auto">
              <a:xfrm>
                <a:off x="1737" y="3429"/>
                <a:ext cx="204" cy="243"/>
                <a:chOff x="1737" y="3429"/>
                <a:chExt cx="204" cy="243"/>
              </a:xfrm>
            </p:grpSpPr>
            <p:sp>
              <p:nvSpPr>
                <p:cNvPr id="85004" name="Freeform 12"/>
                <p:cNvSpPr>
                  <a:spLocks/>
                </p:cNvSpPr>
                <p:nvPr/>
              </p:nvSpPr>
              <p:spPr bwMode="auto">
                <a:xfrm>
                  <a:off x="1737" y="3438"/>
                  <a:ext cx="166" cy="234"/>
                </a:xfrm>
                <a:custGeom>
                  <a:avLst/>
                  <a:gdLst/>
                  <a:ahLst/>
                  <a:cxnLst>
                    <a:cxn ang="0">
                      <a:pos x="0" y="0"/>
                    </a:cxn>
                    <a:cxn ang="0">
                      <a:pos x="0" y="467"/>
                    </a:cxn>
                    <a:cxn ang="0">
                      <a:pos x="465" y="704"/>
                    </a:cxn>
                    <a:cxn ang="0">
                      <a:pos x="499" y="633"/>
                    </a:cxn>
                    <a:cxn ang="0">
                      <a:pos x="499" y="257"/>
                    </a:cxn>
                    <a:cxn ang="0">
                      <a:pos x="459" y="189"/>
                    </a:cxn>
                    <a:cxn ang="0">
                      <a:pos x="0" y="0"/>
                    </a:cxn>
                  </a:cxnLst>
                  <a:rect l="0" t="0" r="r" b="b"/>
                  <a:pathLst>
                    <a:path w="499" h="704">
                      <a:moveTo>
                        <a:pt x="0" y="0"/>
                      </a:moveTo>
                      <a:lnTo>
                        <a:pt x="0" y="467"/>
                      </a:lnTo>
                      <a:lnTo>
                        <a:pt x="465" y="704"/>
                      </a:lnTo>
                      <a:lnTo>
                        <a:pt x="499" y="633"/>
                      </a:lnTo>
                      <a:lnTo>
                        <a:pt x="499" y="257"/>
                      </a:lnTo>
                      <a:lnTo>
                        <a:pt x="459" y="189"/>
                      </a:lnTo>
                      <a:lnTo>
                        <a:pt x="0" y="0"/>
                      </a:lnTo>
                      <a:close/>
                    </a:path>
                  </a:pathLst>
                </a:custGeom>
                <a:solidFill>
                  <a:srgbClr val="FF9933"/>
                </a:solidFill>
                <a:ln w="4763">
                  <a:solidFill>
                    <a:srgbClr val="000000"/>
                  </a:solidFill>
                  <a:prstDash val="solid"/>
                  <a:round/>
                  <a:headEnd/>
                  <a:tailEnd/>
                </a:ln>
              </p:spPr>
              <p:txBody>
                <a:bodyPr/>
                <a:lstStyle/>
                <a:p>
                  <a:endParaRPr lang="en-US"/>
                </a:p>
              </p:txBody>
            </p:sp>
            <p:sp>
              <p:nvSpPr>
                <p:cNvPr id="85005" name="Freeform 13"/>
                <p:cNvSpPr>
                  <a:spLocks/>
                </p:cNvSpPr>
                <p:nvPr/>
              </p:nvSpPr>
              <p:spPr bwMode="auto">
                <a:xfrm>
                  <a:off x="1737" y="3429"/>
                  <a:ext cx="191" cy="72"/>
                </a:xfrm>
                <a:custGeom>
                  <a:avLst/>
                  <a:gdLst/>
                  <a:ahLst/>
                  <a:cxnLst>
                    <a:cxn ang="0">
                      <a:pos x="0" y="21"/>
                    </a:cxn>
                    <a:cxn ang="0">
                      <a:pos x="111" y="0"/>
                    </a:cxn>
                    <a:cxn ang="0">
                      <a:pos x="574" y="188"/>
                    </a:cxn>
                    <a:cxn ang="0">
                      <a:pos x="453" y="214"/>
                    </a:cxn>
                    <a:cxn ang="0">
                      <a:pos x="0" y="21"/>
                    </a:cxn>
                  </a:cxnLst>
                  <a:rect l="0" t="0" r="r" b="b"/>
                  <a:pathLst>
                    <a:path w="574" h="214">
                      <a:moveTo>
                        <a:pt x="0" y="21"/>
                      </a:moveTo>
                      <a:lnTo>
                        <a:pt x="111" y="0"/>
                      </a:lnTo>
                      <a:lnTo>
                        <a:pt x="574" y="188"/>
                      </a:lnTo>
                      <a:lnTo>
                        <a:pt x="453" y="214"/>
                      </a:lnTo>
                      <a:lnTo>
                        <a:pt x="0" y="21"/>
                      </a:lnTo>
                      <a:close/>
                    </a:path>
                  </a:pathLst>
                </a:custGeom>
                <a:solidFill>
                  <a:srgbClr val="FF9933"/>
                </a:solidFill>
                <a:ln w="4763">
                  <a:solidFill>
                    <a:srgbClr val="000000"/>
                  </a:solidFill>
                  <a:prstDash val="solid"/>
                  <a:round/>
                  <a:headEnd/>
                  <a:tailEnd/>
                </a:ln>
              </p:spPr>
              <p:txBody>
                <a:bodyPr/>
                <a:lstStyle/>
                <a:p>
                  <a:endParaRPr lang="en-US"/>
                </a:p>
              </p:txBody>
            </p:sp>
            <p:sp>
              <p:nvSpPr>
                <p:cNvPr id="85006" name="Freeform 14"/>
                <p:cNvSpPr>
                  <a:spLocks/>
                </p:cNvSpPr>
                <p:nvPr/>
              </p:nvSpPr>
              <p:spPr bwMode="auto">
                <a:xfrm>
                  <a:off x="1888" y="3492"/>
                  <a:ext cx="53" cy="179"/>
                </a:xfrm>
                <a:custGeom>
                  <a:avLst/>
                  <a:gdLst/>
                  <a:ahLst/>
                  <a:cxnLst>
                    <a:cxn ang="0">
                      <a:pos x="0" y="25"/>
                    </a:cxn>
                    <a:cxn ang="0">
                      <a:pos x="114" y="0"/>
                    </a:cxn>
                    <a:cxn ang="0">
                      <a:pos x="158" y="69"/>
                    </a:cxn>
                    <a:cxn ang="0">
                      <a:pos x="158" y="445"/>
                    </a:cxn>
                    <a:cxn ang="0">
                      <a:pos x="124" y="512"/>
                    </a:cxn>
                    <a:cxn ang="0">
                      <a:pos x="12" y="538"/>
                    </a:cxn>
                    <a:cxn ang="0">
                      <a:pos x="41" y="468"/>
                    </a:cxn>
                    <a:cxn ang="0">
                      <a:pos x="42" y="95"/>
                    </a:cxn>
                    <a:cxn ang="0">
                      <a:pos x="0" y="25"/>
                    </a:cxn>
                  </a:cxnLst>
                  <a:rect l="0" t="0" r="r" b="b"/>
                  <a:pathLst>
                    <a:path w="158" h="538">
                      <a:moveTo>
                        <a:pt x="0" y="25"/>
                      </a:moveTo>
                      <a:lnTo>
                        <a:pt x="114" y="0"/>
                      </a:lnTo>
                      <a:lnTo>
                        <a:pt x="158" y="69"/>
                      </a:lnTo>
                      <a:lnTo>
                        <a:pt x="158" y="445"/>
                      </a:lnTo>
                      <a:lnTo>
                        <a:pt x="124" y="512"/>
                      </a:lnTo>
                      <a:lnTo>
                        <a:pt x="12" y="538"/>
                      </a:lnTo>
                      <a:lnTo>
                        <a:pt x="41" y="468"/>
                      </a:lnTo>
                      <a:lnTo>
                        <a:pt x="42" y="95"/>
                      </a:lnTo>
                      <a:lnTo>
                        <a:pt x="0" y="25"/>
                      </a:lnTo>
                      <a:close/>
                    </a:path>
                  </a:pathLst>
                </a:custGeom>
                <a:solidFill>
                  <a:srgbClr val="FF9933"/>
                </a:solidFill>
                <a:ln w="4763">
                  <a:solidFill>
                    <a:srgbClr val="000000"/>
                  </a:solidFill>
                  <a:prstDash val="solid"/>
                  <a:round/>
                  <a:headEnd/>
                  <a:tailEnd/>
                </a:ln>
              </p:spPr>
              <p:txBody>
                <a:bodyPr/>
                <a:lstStyle/>
                <a:p>
                  <a:endParaRPr lang="en-US"/>
                </a:p>
              </p:txBody>
            </p:sp>
            <p:sp>
              <p:nvSpPr>
                <p:cNvPr id="85007" name="Oval 15"/>
                <p:cNvSpPr>
                  <a:spLocks noChangeArrowheads="1"/>
                </p:cNvSpPr>
                <p:nvPr/>
              </p:nvSpPr>
              <p:spPr bwMode="auto">
                <a:xfrm>
                  <a:off x="1831" y="3526"/>
                  <a:ext cx="51" cy="93"/>
                </a:xfrm>
                <a:prstGeom prst="ellipse">
                  <a:avLst/>
                </a:prstGeom>
                <a:solidFill>
                  <a:srgbClr val="FF9933"/>
                </a:solidFill>
                <a:ln w="9525">
                  <a:solidFill>
                    <a:srgbClr val="000000"/>
                  </a:solidFill>
                  <a:round/>
                  <a:headEnd/>
                  <a:tailEnd/>
                </a:ln>
              </p:spPr>
              <p:txBody>
                <a:bodyPr/>
                <a:lstStyle/>
                <a:p>
                  <a:endParaRPr lang="en-US"/>
                </a:p>
              </p:txBody>
            </p:sp>
            <p:sp>
              <p:nvSpPr>
                <p:cNvPr id="85008" name="Oval 16"/>
                <p:cNvSpPr>
                  <a:spLocks noChangeArrowheads="1"/>
                </p:cNvSpPr>
                <p:nvPr/>
              </p:nvSpPr>
              <p:spPr bwMode="auto">
                <a:xfrm>
                  <a:off x="1871" y="3544"/>
                  <a:ext cx="13" cy="58"/>
                </a:xfrm>
                <a:prstGeom prst="ellipse">
                  <a:avLst/>
                </a:prstGeom>
                <a:solidFill>
                  <a:srgbClr val="FF9933"/>
                </a:solidFill>
                <a:ln w="4763">
                  <a:solidFill>
                    <a:srgbClr val="000000"/>
                  </a:solidFill>
                  <a:round/>
                  <a:headEnd/>
                  <a:tailEnd/>
                </a:ln>
              </p:spPr>
              <p:txBody>
                <a:bodyPr/>
                <a:lstStyle/>
                <a:p>
                  <a:endParaRPr lang="en-US"/>
                </a:p>
              </p:txBody>
            </p:sp>
          </p:grpSp>
          <p:grpSp>
            <p:nvGrpSpPr>
              <p:cNvPr id="6" name="Group 17"/>
              <p:cNvGrpSpPr>
                <a:grpSpLocks/>
              </p:cNvGrpSpPr>
              <p:nvPr/>
            </p:nvGrpSpPr>
            <p:grpSpPr bwMode="auto">
              <a:xfrm>
                <a:off x="2023" y="3378"/>
                <a:ext cx="206" cy="234"/>
                <a:chOff x="2023" y="3378"/>
                <a:chExt cx="206" cy="234"/>
              </a:xfrm>
            </p:grpSpPr>
            <p:sp>
              <p:nvSpPr>
                <p:cNvPr id="85010" name="Freeform 18"/>
                <p:cNvSpPr>
                  <a:spLocks/>
                </p:cNvSpPr>
                <p:nvPr/>
              </p:nvSpPr>
              <p:spPr bwMode="auto">
                <a:xfrm>
                  <a:off x="2024" y="3387"/>
                  <a:ext cx="166" cy="225"/>
                </a:xfrm>
                <a:custGeom>
                  <a:avLst/>
                  <a:gdLst/>
                  <a:ahLst/>
                  <a:cxnLst>
                    <a:cxn ang="0">
                      <a:pos x="0" y="0"/>
                    </a:cxn>
                    <a:cxn ang="0">
                      <a:pos x="0" y="449"/>
                    </a:cxn>
                    <a:cxn ang="0">
                      <a:pos x="464" y="676"/>
                    </a:cxn>
                    <a:cxn ang="0">
                      <a:pos x="498" y="608"/>
                    </a:cxn>
                    <a:cxn ang="0">
                      <a:pos x="498" y="246"/>
                    </a:cxn>
                    <a:cxn ang="0">
                      <a:pos x="458" y="182"/>
                    </a:cxn>
                    <a:cxn ang="0">
                      <a:pos x="0" y="0"/>
                    </a:cxn>
                  </a:cxnLst>
                  <a:rect l="0" t="0" r="r" b="b"/>
                  <a:pathLst>
                    <a:path w="498" h="676">
                      <a:moveTo>
                        <a:pt x="0" y="0"/>
                      </a:moveTo>
                      <a:lnTo>
                        <a:pt x="0" y="449"/>
                      </a:lnTo>
                      <a:lnTo>
                        <a:pt x="464" y="676"/>
                      </a:lnTo>
                      <a:lnTo>
                        <a:pt x="498" y="608"/>
                      </a:lnTo>
                      <a:lnTo>
                        <a:pt x="498" y="246"/>
                      </a:lnTo>
                      <a:lnTo>
                        <a:pt x="458" y="182"/>
                      </a:lnTo>
                      <a:lnTo>
                        <a:pt x="0" y="0"/>
                      </a:lnTo>
                      <a:close/>
                    </a:path>
                  </a:pathLst>
                </a:custGeom>
                <a:solidFill>
                  <a:srgbClr val="FF9933"/>
                </a:solidFill>
                <a:ln w="4763">
                  <a:solidFill>
                    <a:srgbClr val="000000"/>
                  </a:solidFill>
                  <a:prstDash val="solid"/>
                  <a:round/>
                  <a:headEnd/>
                  <a:tailEnd/>
                </a:ln>
              </p:spPr>
              <p:txBody>
                <a:bodyPr/>
                <a:lstStyle/>
                <a:p>
                  <a:endParaRPr lang="en-US"/>
                </a:p>
              </p:txBody>
            </p:sp>
            <p:sp>
              <p:nvSpPr>
                <p:cNvPr id="85011" name="Freeform 19"/>
                <p:cNvSpPr>
                  <a:spLocks/>
                </p:cNvSpPr>
                <p:nvPr/>
              </p:nvSpPr>
              <p:spPr bwMode="auto">
                <a:xfrm>
                  <a:off x="2023" y="3378"/>
                  <a:ext cx="192" cy="70"/>
                </a:xfrm>
                <a:custGeom>
                  <a:avLst/>
                  <a:gdLst/>
                  <a:ahLst/>
                  <a:cxnLst>
                    <a:cxn ang="0">
                      <a:pos x="0" y="23"/>
                    </a:cxn>
                    <a:cxn ang="0">
                      <a:pos x="116" y="0"/>
                    </a:cxn>
                    <a:cxn ang="0">
                      <a:pos x="577" y="182"/>
                    </a:cxn>
                    <a:cxn ang="0">
                      <a:pos x="453" y="208"/>
                    </a:cxn>
                    <a:cxn ang="0">
                      <a:pos x="0" y="23"/>
                    </a:cxn>
                  </a:cxnLst>
                  <a:rect l="0" t="0" r="r" b="b"/>
                  <a:pathLst>
                    <a:path w="577" h="208">
                      <a:moveTo>
                        <a:pt x="0" y="23"/>
                      </a:moveTo>
                      <a:lnTo>
                        <a:pt x="116" y="0"/>
                      </a:lnTo>
                      <a:lnTo>
                        <a:pt x="577" y="182"/>
                      </a:lnTo>
                      <a:lnTo>
                        <a:pt x="453" y="208"/>
                      </a:lnTo>
                      <a:lnTo>
                        <a:pt x="0" y="23"/>
                      </a:lnTo>
                      <a:close/>
                    </a:path>
                  </a:pathLst>
                </a:custGeom>
                <a:solidFill>
                  <a:srgbClr val="FF9933"/>
                </a:solidFill>
                <a:ln w="4763">
                  <a:solidFill>
                    <a:srgbClr val="000000"/>
                  </a:solidFill>
                  <a:prstDash val="solid"/>
                  <a:round/>
                  <a:headEnd/>
                  <a:tailEnd/>
                </a:ln>
              </p:spPr>
              <p:txBody>
                <a:bodyPr/>
                <a:lstStyle/>
                <a:p>
                  <a:endParaRPr lang="en-US"/>
                </a:p>
              </p:txBody>
            </p:sp>
            <p:sp>
              <p:nvSpPr>
                <p:cNvPr id="85012" name="Freeform 20"/>
                <p:cNvSpPr>
                  <a:spLocks/>
                </p:cNvSpPr>
                <p:nvPr/>
              </p:nvSpPr>
              <p:spPr bwMode="auto">
                <a:xfrm>
                  <a:off x="2176" y="3439"/>
                  <a:ext cx="53" cy="173"/>
                </a:xfrm>
                <a:custGeom>
                  <a:avLst/>
                  <a:gdLst/>
                  <a:ahLst/>
                  <a:cxnLst>
                    <a:cxn ang="0">
                      <a:pos x="0" y="24"/>
                    </a:cxn>
                    <a:cxn ang="0">
                      <a:pos x="118" y="0"/>
                    </a:cxn>
                    <a:cxn ang="0">
                      <a:pos x="159" y="66"/>
                    </a:cxn>
                    <a:cxn ang="0">
                      <a:pos x="159" y="428"/>
                    </a:cxn>
                    <a:cxn ang="0">
                      <a:pos x="123" y="493"/>
                    </a:cxn>
                    <a:cxn ang="0">
                      <a:pos x="9" y="520"/>
                    </a:cxn>
                    <a:cxn ang="0">
                      <a:pos x="44" y="450"/>
                    </a:cxn>
                    <a:cxn ang="0">
                      <a:pos x="43" y="90"/>
                    </a:cxn>
                    <a:cxn ang="0">
                      <a:pos x="0" y="24"/>
                    </a:cxn>
                  </a:cxnLst>
                  <a:rect l="0" t="0" r="r" b="b"/>
                  <a:pathLst>
                    <a:path w="159" h="520">
                      <a:moveTo>
                        <a:pt x="0" y="24"/>
                      </a:moveTo>
                      <a:lnTo>
                        <a:pt x="118" y="0"/>
                      </a:lnTo>
                      <a:lnTo>
                        <a:pt x="159" y="66"/>
                      </a:lnTo>
                      <a:lnTo>
                        <a:pt x="159" y="428"/>
                      </a:lnTo>
                      <a:lnTo>
                        <a:pt x="123" y="493"/>
                      </a:lnTo>
                      <a:lnTo>
                        <a:pt x="9" y="520"/>
                      </a:lnTo>
                      <a:lnTo>
                        <a:pt x="44" y="450"/>
                      </a:lnTo>
                      <a:lnTo>
                        <a:pt x="43" y="90"/>
                      </a:lnTo>
                      <a:lnTo>
                        <a:pt x="0" y="24"/>
                      </a:lnTo>
                      <a:close/>
                    </a:path>
                  </a:pathLst>
                </a:custGeom>
                <a:solidFill>
                  <a:srgbClr val="FF9933"/>
                </a:solidFill>
                <a:ln w="4763">
                  <a:solidFill>
                    <a:srgbClr val="000000"/>
                  </a:solidFill>
                  <a:prstDash val="solid"/>
                  <a:round/>
                  <a:headEnd/>
                  <a:tailEnd/>
                </a:ln>
              </p:spPr>
              <p:txBody>
                <a:bodyPr/>
                <a:lstStyle/>
                <a:p>
                  <a:endParaRPr lang="en-US"/>
                </a:p>
              </p:txBody>
            </p:sp>
            <p:sp>
              <p:nvSpPr>
                <p:cNvPr id="85013" name="Oval 21"/>
                <p:cNvSpPr>
                  <a:spLocks noChangeArrowheads="1"/>
                </p:cNvSpPr>
                <p:nvPr/>
              </p:nvSpPr>
              <p:spPr bwMode="auto">
                <a:xfrm>
                  <a:off x="2119" y="3472"/>
                  <a:ext cx="50" cy="89"/>
                </a:xfrm>
                <a:prstGeom prst="ellipse">
                  <a:avLst/>
                </a:prstGeom>
                <a:solidFill>
                  <a:srgbClr val="FF9933"/>
                </a:solidFill>
                <a:ln w="9525">
                  <a:solidFill>
                    <a:srgbClr val="000000"/>
                  </a:solidFill>
                  <a:round/>
                  <a:headEnd/>
                  <a:tailEnd/>
                </a:ln>
              </p:spPr>
              <p:txBody>
                <a:bodyPr/>
                <a:lstStyle/>
                <a:p>
                  <a:endParaRPr lang="en-US"/>
                </a:p>
              </p:txBody>
            </p:sp>
            <p:sp>
              <p:nvSpPr>
                <p:cNvPr id="85014" name="Oval 22"/>
                <p:cNvSpPr>
                  <a:spLocks noChangeArrowheads="1"/>
                </p:cNvSpPr>
                <p:nvPr/>
              </p:nvSpPr>
              <p:spPr bwMode="auto">
                <a:xfrm>
                  <a:off x="2158" y="3490"/>
                  <a:ext cx="14" cy="55"/>
                </a:xfrm>
                <a:prstGeom prst="ellipse">
                  <a:avLst/>
                </a:prstGeom>
                <a:solidFill>
                  <a:srgbClr val="FF9933"/>
                </a:solidFill>
                <a:ln w="4763">
                  <a:solidFill>
                    <a:srgbClr val="000000"/>
                  </a:solidFill>
                  <a:round/>
                  <a:headEnd/>
                  <a:tailEnd/>
                </a:ln>
              </p:spPr>
              <p:txBody>
                <a:bodyPr/>
                <a:lstStyle/>
                <a:p>
                  <a:endParaRPr lang="en-US"/>
                </a:p>
              </p:txBody>
            </p:sp>
          </p:grpSp>
        </p:grpSp>
      </p:grpSp>
      <p:grpSp>
        <p:nvGrpSpPr>
          <p:cNvPr id="7" name="Group 23"/>
          <p:cNvGrpSpPr>
            <a:grpSpLocks/>
          </p:cNvGrpSpPr>
          <p:nvPr/>
        </p:nvGrpSpPr>
        <p:grpSpPr bwMode="auto">
          <a:xfrm>
            <a:off x="4267200" y="1905000"/>
            <a:ext cx="4198938" cy="4422775"/>
            <a:chOff x="3024" y="1198"/>
            <a:chExt cx="2976" cy="2786"/>
          </a:xfrm>
        </p:grpSpPr>
        <p:sp>
          <p:nvSpPr>
            <p:cNvPr id="85016" name="Freeform 24"/>
            <p:cNvSpPr>
              <a:spLocks/>
            </p:cNvSpPr>
            <p:nvPr/>
          </p:nvSpPr>
          <p:spPr bwMode="auto">
            <a:xfrm>
              <a:off x="3927" y="2603"/>
              <a:ext cx="1706" cy="743"/>
            </a:xfrm>
            <a:custGeom>
              <a:avLst/>
              <a:gdLst/>
              <a:ahLst/>
              <a:cxnLst>
                <a:cxn ang="0">
                  <a:pos x="36" y="192"/>
                </a:cxn>
                <a:cxn ang="0">
                  <a:pos x="21" y="210"/>
                </a:cxn>
                <a:cxn ang="0">
                  <a:pos x="10" y="233"/>
                </a:cxn>
                <a:cxn ang="0">
                  <a:pos x="4" y="259"/>
                </a:cxn>
                <a:cxn ang="0">
                  <a:pos x="0" y="287"/>
                </a:cxn>
                <a:cxn ang="0">
                  <a:pos x="0" y="316"/>
                </a:cxn>
                <a:cxn ang="0">
                  <a:pos x="4" y="345"/>
                </a:cxn>
                <a:cxn ang="0">
                  <a:pos x="10" y="372"/>
                </a:cxn>
                <a:cxn ang="0">
                  <a:pos x="18" y="397"/>
                </a:cxn>
                <a:cxn ang="0">
                  <a:pos x="30" y="418"/>
                </a:cxn>
                <a:cxn ang="0">
                  <a:pos x="56" y="446"/>
                </a:cxn>
                <a:cxn ang="0">
                  <a:pos x="88" y="473"/>
                </a:cxn>
                <a:cxn ang="0">
                  <a:pos x="125" y="501"/>
                </a:cxn>
                <a:cxn ang="0">
                  <a:pos x="166" y="530"/>
                </a:cxn>
                <a:cxn ang="0">
                  <a:pos x="210" y="558"/>
                </a:cxn>
                <a:cxn ang="0">
                  <a:pos x="256" y="584"/>
                </a:cxn>
                <a:cxn ang="0">
                  <a:pos x="302" y="608"/>
                </a:cxn>
                <a:cxn ang="0">
                  <a:pos x="346" y="628"/>
                </a:cxn>
                <a:cxn ang="0">
                  <a:pos x="388" y="644"/>
                </a:cxn>
                <a:cxn ang="0">
                  <a:pos x="426" y="654"/>
                </a:cxn>
                <a:cxn ang="0">
                  <a:pos x="458" y="658"/>
                </a:cxn>
                <a:cxn ang="0">
                  <a:pos x="490" y="658"/>
                </a:cxn>
                <a:cxn ang="0">
                  <a:pos x="514" y="657"/>
                </a:cxn>
                <a:cxn ang="0">
                  <a:pos x="540" y="656"/>
                </a:cxn>
                <a:cxn ang="0">
                  <a:pos x="565" y="655"/>
                </a:cxn>
                <a:cxn ang="0">
                  <a:pos x="590" y="652"/>
                </a:cxn>
                <a:cxn ang="0">
                  <a:pos x="615" y="647"/>
                </a:cxn>
                <a:cxn ang="0">
                  <a:pos x="639" y="640"/>
                </a:cxn>
                <a:cxn ang="0">
                  <a:pos x="662" y="632"/>
                </a:cxn>
                <a:cxn ang="0">
                  <a:pos x="684" y="620"/>
                </a:cxn>
                <a:cxn ang="0">
                  <a:pos x="705" y="606"/>
                </a:cxn>
                <a:cxn ang="0">
                  <a:pos x="723" y="590"/>
                </a:cxn>
                <a:cxn ang="0">
                  <a:pos x="733" y="580"/>
                </a:cxn>
                <a:cxn ang="0">
                  <a:pos x="742" y="571"/>
                </a:cxn>
                <a:cxn ang="0">
                  <a:pos x="751" y="562"/>
                </a:cxn>
                <a:cxn ang="0">
                  <a:pos x="759" y="554"/>
                </a:cxn>
                <a:cxn ang="0">
                  <a:pos x="768" y="547"/>
                </a:cxn>
                <a:cxn ang="0">
                  <a:pos x="777" y="540"/>
                </a:cxn>
                <a:cxn ang="0">
                  <a:pos x="787" y="533"/>
                </a:cxn>
                <a:cxn ang="0">
                  <a:pos x="798" y="526"/>
                </a:cxn>
                <a:cxn ang="0">
                  <a:pos x="812" y="519"/>
                </a:cxn>
                <a:cxn ang="0">
                  <a:pos x="836" y="507"/>
                </a:cxn>
                <a:cxn ang="0">
                  <a:pos x="855" y="492"/>
                </a:cxn>
                <a:cxn ang="0">
                  <a:pos x="874" y="472"/>
                </a:cxn>
                <a:cxn ang="0">
                  <a:pos x="892" y="450"/>
                </a:cxn>
                <a:cxn ang="0">
                  <a:pos x="909" y="426"/>
                </a:cxn>
                <a:cxn ang="0">
                  <a:pos x="927" y="400"/>
                </a:cxn>
                <a:cxn ang="0">
                  <a:pos x="946" y="375"/>
                </a:cxn>
                <a:cxn ang="0">
                  <a:pos x="966" y="351"/>
                </a:cxn>
                <a:cxn ang="0">
                  <a:pos x="987" y="328"/>
                </a:cxn>
                <a:cxn ang="0">
                  <a:pos x="1010" y="310"/>
                </a:cxn>
                <a:cxn ang="0">
                  <a:pos x="1036" y="295"/>
                </a:cxn>
                <a:cxn ang="0">
                  <a:pos x="1084" y="267"/>
                </a:cxn>
                <a:cxn ang="0">
                  <a:pos x="1122" y="238"/>
                </a:cxn>
                <a:cxn ang="0">
                  <a:pos x="1162" y="205"/>
                </a:cxn>
                <a:cxn ang="0">
                  <a:pos x="1202" y="169"/>
                </a:cxn>
                <a:cxn ang="0">
                  <a:pos x="1242" y="133"/>
                </a:cxn>
                <a:cxn ang="0">
                  <a:pos x="1283" y="97"/>
                </a:cxn>
                <a:cxn ang="0">
                  <a:pos x="1324" y="64"/>
                </a:cxn>
                <a:cxn ang="0">
                  <a:pos x="1364" y="36"/>
                </a:cxn>
                <a:cxn ang="0">
                  <a:pos x="1404" y="15"/>
                </a:cxn>
                <a:cxn ang="0">
                  <a:pos x="1443" y="2"/>
                </a:cxn>
              </a:cxnLst>
              <a:rect l="0" t="0" r="r" b="b"/>
              <a:pathLst>
                <a:path w="1457" h="659">
                  <a:moveTo>
                    <a:pt x="55" y="180"/>
                  </a:moveTo>
                  <a:lnTo>
                    <a:pt x="42" y="188"/>
                  </a:lnTo>
                  <a:lnTo>
                    <a:pt x="36" y="192"/>
                  </a:lnTo>
                  <a:lnTo>
                    <a:pt x="30" y="198"/>
                  </a:lnTo>
                  <a:lnTo>
                    <a:pt x="25" y="204"/>
                  </a:lnTo>
                  <a:lnTo>
                    <a:pt x="21" y="210"/>
                  </a:lnTo>
                  <a:lnTo>
                    <a:pt x="17" y="218"/>
                  </a:lnTo>
                  <a:lnTo>
                    <a:pt x="14" y="225"/>
                  </a:lnTo>
                  <a:lnTo>
                    <a:pt x="10" y="233"/>
                  </a:lnTo>
                  <a:lnTo>
                    <a:pt x="8" y="241"/>
                  </a:lnTo>
                  <a:lnTo>
                    <a:pt x="5" y="250"/>
                  </a:lnTo>
                  <a:lnTo>
                    <a:pt x="4" y="259"/>
                  </a:lnTo>
                  <a:lnTo>
                    <a:pt x="2" y="268"/>
                  </a:lnTo>
                  <a:lnTo>
                    <a:pt x="1" y="278"/>
                  </a:lnTo>
                  <a:lnTo>
                    <a:pt x="0" y="287"/>
                  </a:lnTo>
                  <a:lnTo>
                    <a:pt x="0" y="297"/>
                  </a:lnTo>
                  <a:lnTo>
                    <a:pt x="0" y="306"/>
                  </a:lnTo>
                  <a:lnTo>
                    <a:pt x="0" y="316"/>
                  </a:lnTo>
                  <a:lnTo>
                    <a:pt x="1" y="326"/>
                  </a:lnTo>
                  <a:lnTo>
                    <a:pt x="2" y="336"/>
                  </a:lnTo>
                  <a:lnTo>
                    <a:pt x="4" y="345"/>
                  </a:lnTo>
                  <a:lnTo>
                    <a:pt x="5" y="354"/>
                  </a:lnTo>
                  <a:lnTo>
                    <a:pt x="7" y="364"/>
                  </a:lnTo>
                  <a:lnTo>
                    <a:pt x="10" y="372"/>
                  </a:lnTo>
                  <a:lnTo>
                    <a:pt x="12" y="381"/>
                  </a:lnTo>
                  <a:lnTo>
                    <a:pt x="15" y="389"/>
                  </a:lnTo>
                  <a:lnTo>
                    <a:pt x="18" y="397"/>
                  </a:lnTo>
                  <a:lnTo>
                    <a:pt x="22" y="404"/>
                  </a:lnTo>
                  <a:lnTo>
                    <a:pt x="26" y="411"/>
                  </a:lnTo>
                  <a:lnTo>
                    <a:pt x="30" y="418"/>
                  </a:lnTo>
                  <a:lnTo>
                    <a:pt x="34" y="424"/>
                  </a:lnTo>
                  <a:lnTo>
                    <a:pt x="39" y="429"/>
                  </a:lnTo>
                  <a:lnTo>
                    <a:pt x="56" y="446"/>
                  </a:lnTo>
                  <a:lnTo>
                    <a:pt x="66" y="454"/>
                  </a:lnTo>
                  <a:lnTo>
                    <a:pt x="76" y="464"/>
                  </a:lnTo>
                  <a:lnTo>
                    <a:pt x="88" y="473"/>
                  </a:lnTo>
                  <a:lnTo>
                    <a:pt x="100" y="482"/>
                  </a:lnTo>
                  <a:lnTo>
                    <a:pt x="112" y="492"/>
                  </a:lnTo>
                  <a:lnTo>
                    <a:pt x="125" y="501"/>
                  </a:lnTo>
                  <a:lnTo>
                    <a:pt x="138" y="511"/>
                  </a:lnTo>
                  <a:lnTo>
                    <a:pt x="152" y="520"/>
                  </a:lnTo>
                  <a:lnTo>
                    <a:pt x="166" y="530"/>
                  </a:lnTo>
                  <a:lnTo>
                    <a:pt x="181" y="539"/>
                  </a:lnTo>
                  <a:lnTo>
                    <a:pt x="196" y="548"/>
                  </a:lnTo>
                  <a:lnTo>
                    <a:pt x="210" y="558"/>
                  </a:lnTo>
                  <a:lnTo>
                    <a:pt x="226" y="567"/>
                  </a:lnTo>
                  <a:lnTo>
                    <a:pt x="241" y="576"/>
                  </a:lnTo>
                  <a:lnTo>
                    <a:pt x="256" y="584"/>
                  </a:lnTo>
                  <a:lnTo>
                    <a:pt x="272" y="592"/>
                  </a:lnTo>
                  <a:lnTo>
                    <a:pt x="287" y="600"/>
                  </a:lnTo>
                  <a:lnTo>
                    <a:pt x="302" y="608"/>
                  </a:lnTo>
                  <a:lnTo>
                    <a:pt x="317" y="615"/>
                  </a:lnTo>
                  <a:lnTo>
                    <a:pt x="332" y="622"/>
                  </a:lnTo>
                  <a:lnTo>
                    <a:pt x="346" y="628"/>
                  </a:lnTo>
                  <a:lnTo>
                    <a:pt x="360" y="634"/>
                  </a:lnTo>
                  <a:lnTo>
                    <a:pt x="374" y="639"/>
                  </a:lnTo>
                  <a:lnTo>
                    <a:pt x="388" y="644"/>
                  </a:lnTo>
                  <a:lnTo>
                    <a:pt x="401" y="648"/>
                  </a:lnTo>
                  <a:lnTo>
                    <a:pt x="414" y="651"/>
                  </a:lnTo>
                  <a:lnTo>
                    <a:pt x="426" y="654"/>
                  </a:lnTo>
                  <a:lnTo>
                    <a:pt x="437" y="656"/>
                  </a:lnTo>
                  <a:lnTo>
                    <a:pt x="448" y="657"/>
                  </a:lnTo>
                  <a:lnTo>
                    <a:pt x="458" y="658"/>
                  </a:lnTo>
                  <a:lnTo>
                    <a:pt x="474" y="658"/>
                  </a:lnTo>
                  <a:lnTo>
                    <a:pt x="482" y="658"/>
                  </a:lnTo>
                  <a:lnTo>
                    <a:pt x="490" y="658"/>
                  </a:lnTo>
                  <a:lnTo>
                    <a:pt x="498" y="658"/>
                  </a:lnTo>
                  <a:lnTo>
                    <a:pt x="506" y="658"/>
                  </a:lnTo>
                  <a:lnTo>
                    <a:pt x="514" y="657"/>
                  </a:lnTo>
                  <a:lnTo>
                    <a:pt x="523" y="657"/>
                  </a:lnTo>
                  <a:lnTo>
                    <a:pt x="531" y="657"/>
                  </a:lnTo>
                  <a:lnTo>
                    <a:pt x="540" y="656"/>
                  </a:lnTo>
                  <a:lnTo>
                    <a:pt x="548" y="656"/>
                  </a:lnTo>
                  <a:lnTo>
                    <a:pt x="556" y="656"/>
                  </a:lnTo>
                  <a:lnTo>
                    <a:pt x="565" y="655"/>
                  </a:lnTo>
                  <a:lnTo>
                    <a:pt x="573" y="654"/>
                  </a:lnTo>
                  <a:lnTo>
                    <a:pt x="582" y="653"/>
                  </a:lnTo>
                  <a:lnTo>
                    <a:pt x="590" y="652"/>
                  </a:lnTo>
                  <a:lnTo>
                    <a:pt x="598" y="650"/>
                  </a:lnTo>
                  <a:lnTo>
                    <a:pt x="607" y="649"/>
                  </a:lnTo>
                  <a:lnTo>
                    <a:pt x="615" y="647"/>
                  </a:lnTo>
                  <a:lnTo>
                    <a:pt x="623" y="645"/>
                  </a:lnTo>
                  <a:lnTo>
                    <a:pt x="631" y="643"/>
                  </a:lnTo>
                  <a:lnTo>
                    <a:pt x="639" y="640"/>
                  </a:lnTo>
                  <a:lnTo>
                    <a:pt x="647" y="638"/>
                  </a:lnTo>
                  <a:lnTo>
                    <a:pt x="655" y="635"/>
                  </a:lnTo>
                  <a:lnTo>
                    <a:pt x="662" y="632"/>
                  </a:lnTo>
                  <a:lnTo>
                    <a:pt x="670" y="628"/>
                  </a:lnTo>
                  <a:lnTo>
                    <a:pt x="677" y="624"/>
                  </a:lnTo>
                  <a:lnTo>
                    <a:pt x="684" y="620"/>
                  </a:lnTo>
                  <a:lnTo>
                    <a:pt x="691" y="616"/>
                  </a:lnTo>
                  <a:lnTo>
                    <a:pt x="698" y="611"/>
                  </a:lnTo>
                  <a:lnTo>
                    <a:pt x="705" y="606"/>
                  </a:lnTo>
                  <a:lnTo>
                    <a:pt x="712" y="600"/>
                  </a:lnTo>
                  <a:lnTo>
                    <a:pt x="719" y="593"/>
                  </a:lnTo>
                  <a:lnTo>
                    <a:pt x="723" y="590"/>
                  </a:lnTo>
                  <a:lnTo>
                    <a:pt x="726" y="586"/>
                  </a:lnTo>
                  <a:lnTo>
                    <a:pt x="730" y="583"/>
                  </a:lnTo>
                  <a:lnTo>
                    <a:pt x="733" y="580"/>
                  </a:lnTo>
                  <a:lnTo>
                    <a:pt x="736" y="577"/>
                  </a:lnTo>
                  <a:lnTo>
                    <a:pt x="739" y="574"/>
                  </a:lnTo>
                  <a:lnTo>
                    <a:pt x="742" y="571"/>
                  </a:lnTo>
                  <a:lnTo>
                    <a:pt x="745" y="568"/>
                  </a:lnTo>
                  <a:lnTo>
                    <a:pt x="748" y="565"/>
                  </a:lnTo>
                  <a:lnTo>
                    <a:pt x="751" y="562"/>
                  </a:lnTo>
                  <a:lnTo>
                    <a:pt x="754" y="560"/>
                  </a:lnTo>
                  <a:lnTo>
                    <a:pt x="756" y="557"/>
                  </a:lnTo>
                  <a:lnTo>
                    <a:pt x="759" y="554"/>
                  </a:lnTo>
                  <a:lnTo>
                    <a:pt x="762" y="552"/>
                  </a:lnTo>
                  <a:lnTo>
                    <a:pt x="765" y="550"/>
                  </a:lnTo>
                  <a:lnTo>
                    <a:pt x="768" y="547"/>
                  </a:lnTo>
                  <a:lnTo>
                    <a:pt x="770" y="544"/>
                  </a:lnTo>
                  <a:lnTo>
                    <a:pt x="774" y="542"/>
                  </a:lnTo>
                  <a:lnTo>
                    <a:pt x="777" y="540"/>
                  </a:lnTo>
                  <a:lnTo>
                    <a:pt x="780" y="537"/>
                  </a:lnTo>
                  <a:lnTo>
                    <a:pt x="783" y="535"/>
                  </a:lnTo>
                  <a:lnTo>
                    <a:pt x="787" y="533"/>
                  </a:lnTo>
                  <a:lnTo>
                    <a:pt x="791" y="530"/>
                  </a:lnTo>
                  <a:lnTo>
                    <a:pt x="794" y="528"/>
                  </a:lnTo>
                  <a:lnTo>
                    <a:pt x="798" y="526"/>
                  </a:lnTo>
                  <a:lnTo>
                    <a:pt x="803" y="524"/>
                  </a:lnTo>
                  <a:lnTo>
                    <a:pt x="807" y="521"/>
                  </a:lnTo>
                  <a:lnTo>
                    <a:pt x="812" y="519"/>
                  </a:lnTo>
                  <a:lnTo>
                    <a:pt x="817" y="516"/>
                  </a:lnTo>
                  <a:lnTo>
                    <a:pt x="822" y="514"/>
                  </a:lnTo>
                  <a:lnTo>
                    <a:pt x="836" y="507"/>
                  </a:lnTo>
                  <a:lnTo>
                    <a:pt x="842" y="502"/>
                  </a:lnTo>
                  <a:lnTo>
                    <a:pt x="849" y="497"/>
                  </a:lnTo>
                  <a:lnTo>
                    <a:pt x="855" y="492"/>
                  </a:lnTo>
                  <a:lnTo>
                    <a:pt x="861" y="486"/>
                  </a:lnTo>
                  <a:lnTo>
                    <a:pt x="868" y="479"/>
                  </a:lnTo>
                  <a:lnTo>
                    <a:pt x="874" y="472"/>
                  </a:lnTo>
                  <a:lnTo>
                    <a:pt x="880" y="465"/>
                  </a:lnTo>
                  <a:lnTo>
                    <a:pt x="886" y="458"/>
                  </a:lnTo>
                  <a:lnTo>
                    <a:pt x="892" y="450"/>
                  </a:lnTo>
                  <a:lnTo>
                    <a:pt x="897" y="442"/>
                  </a:lnTo>
                  <a:lnTo>
                    <a:pt x="903" y="434"/>
                  </a:lnTo>
                  <a:lnTo>
                    <a:pt x="909" y="426"/>
                  </a:lnTo>
                  <a:lnTo>
                    <a:pt x="915" y="417"/>
                  </a:lnTo>
                  <a:lnTo>
                    <a:pt x="921" y="409"/>
                  </a:lnTo>
                  <a:lnTo>
                    <a:pt x="927" y="400"/>
                  </a:lnTo>
                  <a:lnTo>
                    <a:pt x="934" y="392"/>
                  </a:lnTo>
                  <a:lnTo>
                    <a:pt x="940" y="383"/>
                  </a:lnTo>
                  <a:lnTo>
                    <a:pt x="946" y="375"/>
                  </a:lnTo>
                  <a:lnTo>
                    <a:pt x="952" y="367"/>
                  </a:lnTo>
                  <a:lnTo>
                    <a:pt x="959" y="358"/>
                  </a:lnTo>
                  <a:lnTo>
                    <a:pt x="966" y="351"/>
                  </a:lnTo>
                  <a:lnTo>
                    <a:pt x="973" y="343"/>
                  </a:lnTo>
                  <a:lnTo>
                    <a:pt x="980" y="336"/>
                  </a:lnTo>
                  <a:lnTo>
                    <a:pt x="987" y="328"/>
                  </a:lnTo>
                  <a:lnTo>
                    <a:pt x="995" y="322"/>
                  </a:lnTo>
                  <a:lnTo>
                    <a:pt x="1003" y="316"/>
                  </a:lnTo>
                  <a:lnTo>
                    <a:pt x="1010" y="310"/>
                  </a:lnTo>
                  <a:lnTo>
                    <a:pt x="1019" y="304"/>
                  </a:lnTo>
                  <a:lnTo>
                    <a:pt x="1027" y="299"/>
                  </a:lnTo>
                  <a:lnTo>
                    <a:pt x="1036" y="295"/>
                  </a:lnTo>
                  <a:lnTo>
                    <a:pt x="1060" y="282"/>
                  </a:lnTo>
                  <a:lnTo>
                    <a:pt x="1072" y="275"/>
                  </a:lnTo>
                  <a:lnTo>
                    <a:pt x="1084" y="267"/>
                  </a:lnTo>
                  <a:lnTo>
                    <a:pt x="1097" y="258"/>
                  </a:lnTo>
                  <a:lnTo>
                    <a:pt x="1110" y="248"/>
                  </a:lnTo>
                  <a:lnTo>
                    <a:pt x="1122" y="238"/>
                  </a:lnTo>
                  <a:lnTo>
                    <a:pt x="1135" y="227"/>
                  </a:lnTo>
                  <a:lnTo>
                    <a:pt x="1148" y="216"/>
                  </a:lnTo>
                  <a:lnTo>
                    <a:pt x="1162" y="205"/>
                  </a:lnTo>
                  <a:lnTo>
                    <a:pt x="1175" y="193"/>
                  </a:lnTo>
                  <a:lnTo>
                    <a:pt x="1188" y="181"/>
                  </a:lnTo>
                  <a:lnTo>
                    <a:pt x="1202" y="169"/>
                  </a:lnTo>
                  <a:lnTo>
                    <a:pt x="1215" y="157"/>
                  </a:lnTo>
                  <a:lnTo>
                    <a:pt x="1229" y="145"/>
                  </a:lnTo>
                  <a:lnTo>
                    <a:pt x="1242" y="133"/>
                  </a:lnTo>
                  <a:lnTo>
                    <a:pt x="1256" y="120"/>
                  </a:lnTo>
                  <a:lnTo>
                    <a:pt x="1270" y="109"/>
                  </a:lnTo>
                  <a:lnTo>
                    <a:pt x="1283" y="97"/>
                  </a:lnTo>
                  <a:lnTo>
                    <a:pt x="1297" y="86"/>
                  </a:lnTo>
                  <a:lnTo>
                    <a:pt x="1310" y="75"/>
                  </a:lnTo>
                  <a:lnTo>
                    <a:pt x="1324" y="64"/>
                  </a:lnTo>
                  <a:lnTo>
                    <a:pt x="1338" y="54"/>
                  </a:lnTo>
                  <a:lnTo>
                    <a:pt x="1351" y="45"/>
                  </a:lnTo>
                  <a:lnTo>
                    <a:pt x="1364" y="36"/>
                  </a:lnTo>
                  <a:lnTo>
                    <a:pt x="1378" y="28"/>
                  </a:lnTo>
                  <a:lnTo>
                    <a:pt x="1391" y="21"/>
                  </a:lnTo>
                  <a:lnTo>
                    <a:pt x="1404" y="15"/>
                  </a:lnTo>
                  <a:lnTo>
                    <a:pt x="1417" y="10"/>
                  </a:lnTo>
                  <a:lnTo>
                    <a:pt x="1430" y="5"/>
                  </a:lnTo>
                  <a:lnTo>
                    <a:pt x="1443" y="2"/>
                  </a:lnTo>
                  <a:lnTo>
                    <a:pt x="1456"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17" name="Freeform 25"/>
            <p:cNvSpPr>
              <a:spLocks/>
            </p:cNvSpPr>
            <p:nvPr/>
          </p:nvSpPr>
          <p:spPr bwMode="auto">
            <a:xfrm>
              <a:off x="5446" y="1806"/>
              <a:ext cx="479" cy="802"/>
            </a:xfrm>
            <a:custGeom>
              <a:avLst/>
              <a:gdLst/>
              <a:ahLst/>
              <a:cxnLst>
                <a:cxn ang="0">
                  <a:pos x="14" y="11"/>
                </a:cxn>
                <a:cxn ang="0">
                  <a:pos x="29" y="5"/>
                </a:cxn>
                <a:cxn ang="0">
                  <a:pos x="45" y="2"/>
                </a:cxn>
                <a:cxn ang="0">
                  <a:pos x="60" y="0"/>
                </a:cxn>
                <a:cxn ang="0">
                  <a:pos x="76" y="0"/>
                </a:cxn>
                <a:cxn ang="0">
                  <a:pos x="92" y="2"/>
                </a:cxn>
                <a:cxn ang="0">
                  <a:pos x="107" y="6"/>
                </a:cxn>
                <a:cxn ang="0">
                  <a:pos x="122" y="11"/>
                </a:cxn>
                <a:cxn ang="0">
                  <a:pos x="136" y="18"/>
                </a:cxn>
                <a:cxn ang="0">
                  <a:pos x="150" y="27"/>
                </a:cxn>
                <a:cxn ang="0">
                  <a:pos x="162" y="37"/>
                </a:cxn>
                <a:cxn ang="0">
                  <a:pos x="174" y="48"/>
                </a:cxn>
                <a:cxn ang="0">
                  <a:pos x="184" y="61"/>
                </a:cxn>
                <a:cxn ang="0">
                  <a:pos x="193" y="74"/>
                </a:cxn>
                <a:cxn ang="0">
                  <a:pos x="200" y="89"/>
                </a:cxn>
                <a:cxn ang="0">
                  <a:pos x="206" y="105"/>
                </a:cxn>
                <a:cxn ang="0">
                  <a:pos x="214" y="129"/>
                </a:cxn>
                <a:cxn ang="0">
                  <a:pos x="222" y="145"/>
                </a:cxn>
                <a:cxn ang="0">
                  <a:pos x="232" y="160"/>
                </a:cxn>
                <a:cxn ang="0">
                  <a:pos x="242" y="175"/>
                </a:cxn>
                <a:cxn ang="0">
                  <a:pos x="253" y="189"/>
                </a:cxn>
                <a:cxn ang="0">
                  <a:pos x="264" y="204"/>
                </a:cxn>
                <a:cxn ang="0">
                  <a:pos x="276" y="218"/>
                </a:cxn>
                <a:cxn ang="0">
                  <a:pos x="288" y="232"/>
                </a:cxn>
                <a:cxn ang="0">
                  <a:pos x="299" y="247"/>
                </a:cxn>
                <a:cxn ang="0">
                  <a:pos x="310" y="262"/>
                </a:cxn>
                <a:cxn ang="0">
                  <a:pos x="320" y="277"/>
                </a:cxn>
                <a:cxn ang="0">
                  <a:pos x="329" y="292"/>
                </a:cxn>
                <a:cxn ang="0">
                  <a:pos x="336" y="309"/>
                </a:cxn>
                <a:cxn ang="0">
                  <a:pos x="342" y="326"/>
                </a:cxn>
                <a:cxn ang="0">
                  <a:pos x="346" y="344"/>
                </a:cxn>
                <a:cxn ang="0">
                  <a:pos x="350" y="370"/>
                </a:cxn>
                <a:cxn ang="0">
                  <a:pos x="354" y="388"/>
                </a:cxn>
                <a:cxn ang="0">
                  <a:pos x="359" y="406"/>
                </a:cxn>
                <a:cxn ang="0">
                  <a:pos x="364" y="424"/>
                </a:cxn>
                <a:cxn ang="0">
                  <a:pos x="370" y="443"/>
                </a:cxn>
                <a:cxn ang="0">
                  <a:pos x="376" y="462"/>
                </a:cxn>
                <a:cxn ang="0">
                  <a:pos x="382" y="480"/>
                </a:cxn>
                <a:cxn ang="0">
                  <a:pos x="388" y="500"/>
                </a:cxn>
                <a:cxn ang="0">
                  <a:pos x="394" y="518"/>
                </a:cxn>
                <a:cxn ang="0">
                  <a:pos x="398" y="537"/>
                </a:cxn>
                <a:cxn ang="0">
                  <a:pos x="403" y="556"/>
                </a:cxn>
                <a:cxn ang="0">
                  <a:pos x="406" y="575"/>
                </a:cxn>
                <a:cxn ang="0">
                  <a:pos x="408" y="594"/>
                </a:cxn>
                <a:cxn ang="0">
                  <a:pos x="408" y="612"/>
                </a:cxn>
                <a:cxn ang="0">
                  <a:pos x="406" y="630"/>
                </a:cxn>
                <a:cxn ang="0">
                  <a:pos x="403" y="648"/>
                </a:cxn>
                <a:cxn ang="0">
                  <a:pos x="394" y="668"/>
                </a:cxn>
                <a:cxn ang="0">
                  <a:pos x="384" y="679"/>
                </a:cxn>
                <a:cxn ang="0">
                  <a:pos x="371" y="688"/>
                </a:cxn>
                <a:cxn ang="0">
                  <a:pos x="356" y="695"/>
                </a:cxn>
                <a:cxn ang="0">
                  <a:pos x="339" y="701"/>
                </a:cxn>
                <a:cxn ang="0">
                  <a:pos x="321" y="705"/>
                </a:cxn>
                <a:cxn ang="0">
                  <a:pos x="302" y="708"/>
                </a:cxn>
                <a:cxn ang="0">
                  <a:pos x="282" y="710"/>
                </a:cxn>
                <a:cxn ang="0">
                  <a:pos x="263" y="710"/>
                </a:cxn>
                <a:cxn ang="0">
                  <a:pos x="243" y="710"/>
                </a:cxn>
                <a:cxn ang="0">
                  <a:pos x="224" y="708"/>
                </a:cxn>
                <a:cxn ang="0">
                  <a:pos x="206" y="706"/>
                </a:cxn>
                <a:cxn ang="0">
                  <a:pos x="190" y="704"/>
                </a:cxn>
                <a:cxn ang="0">
                  <a:pos x="175" y="701"/>
                </a:cxn>
                <a:cxn ang="0">
                  <a:pos x="163" y="698"/>
                </a:cxn>
              </a:cxnLst>
              <a:rect l="0" t="0" r="r" b="b"/>
              <a:pathLst>
                <a:path w="409" h="711">
                  <a:moveTo>
                    <a:pt x="0" y="19"/>
                  </a:moveTo>
                  <a:lnTo>
                    <a:pt x="14" y="11"/>
                  </a:lnTo>
                  <a:lnTo>
                    <a:pt x="22" y="8"/>
                  </a:lnTo>
                  <a:lnTo>
                    <a:pt x="29" y="5"/>
                  </a:lnTo>
                  <a:lnTo>
                    <a:pt x="37" y="3"/>
                  </a:lnTo>
                  <a:lnTo>
                    <a:pt x="45" y="2"/>
                  </a:lnTo>
                  <a:lnTo>
                    <a:pt x="52" y="0"/>
                  </a:lnTo>
                  <a:lnTo>
                    <a:pt x="60" y="0"/>
                  </a:lnTo>
                  <a:lnTo>
                    <a:pt x="68" y="0"/>
                  </a:lnTo>
                  <a:lnTo>
                    <a:pt x="76" y="0"/>
                  </a:lnTo>
                  <a:lnTo>
                    <a:pt x="84" y="1"/>
                  </a:lnTo>
                  <a:lnTo>
                    <a:pt x="92" y="2"/>
                  </a:lnTo>
                  <a:lnTo>
                    <a:pt x="99" y="4"/>
                  </a:lnTo>
                  <a:lnTo>
                    <a:pt x="107" y="6"/>
                  </a:lnTo>
                  <a:lnTo>
                    <a:pt x="114" y="8"/>
                  </a:lnTo>
                  <a:lnTo>
                    <a:pt x="122" y="11"/>
                  </a:lnTo>
                  <a:lnTo>
                    <a:pt x="129" y="15"/>
                  </a:lnTo>
                  <a:lnTo>
                    <a:pt x="136" y="18"/>
                  </a:lnTo>
                  <a:lnTo>
                    <a:pt x="143" y="22"/>
                  </a:lnTo>
                  <a:lnTo>
                    <a:pt x="150" y="27"/>
                  </a:lnTo>
                  <a:lnTo>
                    <a:pt x="156" y="32"/>
                  </a:lnTo>
                  <a:lnTo>
                    <a:pt x="162" y="37"/>
                  </a:lnTo>
                  <a:lnTo>
                    <a:pt x="168" y="42"/>
                  </a:lnTo>
                  <a:lnTo>
                    <a:pt x="174" y="48"/>
                  </a:lnTo>
                  <a:lnTo>
                    <a:pt x="179" y="54"/>
                  </a:lnTo>
                  <a:lnTo>
                    <a:pt x="184" y="61"/>
                  </a:lnTo>
                  <a:lnTo>
                    <a:pt x="188" y="67"/>
                  </a:lnTo>
                  <a:lnTo>
                    <a:pt x="193" y="74"/>
                  </a:lnTo>
                  <a:lnTo>
                    <a:pt x="196" y="82"/>
                  </a:lnTo>
                  <a:lnTo>
                    <a:pt x="200" y="89"/>
                  </a:lnTo>
                  <a:lnTo>
                    <a:pt x="203" y="97"/>
                  </a:lnTo>
                  <a:lnTo>
                    <a:pt x="206" y="105"/>
                  </a:lnTo>
                  <a:lnTo>
                    <a:pt x="211" y="121"/>
                  </a:lnTo>
                  <a:lnTo>
                    <a:pt x="214" y="129"/>
                  </a:lnTo>
                  <a:lnTo>
                    <a:pt x="218" y="137"/>
                  </a:lnTo>
                  <a:lnTo>
                    <a:pt x="222" y="145"/>
                  </a:lnTo>
                  <a:lnTo>
                    <a:pt x="227" y="152"/>
                  </a:lnTo>
                  <a:lnTo>
                    <a:pt x="232" y="160"/>
                  </a:lnTo>
                  <a:lnTo>
                    <a:pt x="237" y="167"/>
                  </a:lnTo>
                  <a:lnTo>
                    <a:pt x="242" y="175"/>
                  </a:lnTo>
                  <a:lnTo>
                    <a:pt x="247" y="182"/>
                  </a:lnTo>
                  <a:lnTo>
                    <a:pt x="253" y="189"/>
                  </a:lnTo>
                  <a:lnTo>
                    <a:pt x="258" y="196"/>
                  </a:lnTo>
                  <a:lnTo>
                    <a:pt x="264" y="204"/>
                  </a:lnTo>
                  <a:lnTo>
                    <a:pt x="270" y="211"/>
                  </a:lnTo>
                  <a:lnTo>
                    <a:pt x="276" y="218"/>
                  </a:lnTo>
                  <a:lnTo>
                    <a:pt x="282" y="225"/>
                  </a:lnTo>
                  <a:lnTo>
                    <a:pt x="288" y="232"/>
                  </a:lnTo>
                  <a:lnTo>
                    <a:pt x="293" y="239"/>
                  </a:lnTo>
                  <a:lnTo>
                    <a:pt x="299" y="247"/>
                  </a:lnTo>
                  <a:lnTo>
                    <a:pt x="304" y="254"/>
                  </a:lnTo>
                  <a:lnTo>
                    <a:pt x="310" y="262"/>
                  </a:lnTo>
                  <a:lnTo>
                    <a:pt x="315" y="269"/>
                  </a:lnTo>
                  <a:lnTo>
                    <a:pt x="320" y="277"/>
                  </a:lnTo>
                  <a:lnTo>
                    <a:pt x="324" y="285"/>
                  </a:lnTo>
                  <a:lnTo>
                    <a:pt x="329" y="292"/>
                  </a:lnTo>
                  <a:lnTo>
                    <a:pt x="333" y="301"/>
                  </a:lnTo>
                  <a:lnTo>
                    <a:pt x="336" y="309"/>
                  </a:lnTo>
                  <a:lnTo>
                    <a:pt x="340" y="317"/>
                  </a:lnTo>
                  <a:lnTo>
                    <a:pt x="342" y="326"/>
                  </a:lnTo>
                  <a:lnTo>
                    <a:pt x="345" y="335"/>
                  </a:lnTo>
                  <a:lnTo>
                    <a:pt x="346" y="344"/>
                  </a:lnTo>
                  <a:lnTo>
                    <a:pt x="348" y="353"/>
                  </a:lnTo>
                  <a:lnTo>
                    <a:pt x="350" y="370"/>
                  </a:lnTo>
                  <a:lnTo>
                    <a:pt x="352" y="379"/>
                  </a:lnTo>
                  <a:lnTo>
                    <a:pt x="354" y="388"/>
                  </a:lnTo>
                  <a:lnTo>
                    <a:pt x="356" y="397"/>
                  </a:lnTo>
                  <a:lnTo>
                    <a:pt x="359" y="406"/>
                  </a:lnTo>
                  <a:lnTo>
                    <a:pt x="361" y="415"/>
                  </a:lnTo>
                  <a:lnTo>
                    <a:pt x="364" y="424"/>
                  </a:lnTo>
                  <a:lnTo>
                    <a:pt x="367" y="434"/>
                  </a:lnTo>
                  <a:lnTo>
                    <a:pt x="370" y="443"/>
                  </a:lnTo>
                  <a:lnTo>
                    <a:pt x="373" y="452"/>
                  </a:lnTo>
                  <a:lnTo>
                    <a:pt x="376" y="462"/>
                  </a:lnTo>
                  <a:lnTo>
                    <a:pt x="379" y="471"/>
                  </a:lnTo>
                  <a:lnTo>
                    <a:pt x="382" y="480"/>
                  </a:lnTo>
                  <a:lnTo>
                    <a:pt x="385" y="490"/>
                  </a:lnTo>
                  <a:lnTo>
                    <a:pt x="388" y="500"/>
                  </a:lnTo>
                  <a:lnTo>
                    <a:pt x="391" y="509"/>
                  </a:lnTo>
                  <a:lnTo>
                    <a:pt x="394" y="518"/>
                  </a:lnTo>
                  <a:lnTo>
                    <a:pt x="396" y="528"/>
                  </a:lnTo>
                  <a:lnTo>
                    <a:pt x="398" y="537"/>
                  </a:lnTo>
                  <a:lnTo>
                    <a:pt x="401" y="547"/>
                  </a:lnTo>
                  <a:lnTo>
                    <a:pt x="403" y="556"/>
                  </a:lnTo>
                  <a:lnTo>
                    <a:pt x="404" y="566"/>
                  </a:lnTo>
                  <a:lnTo>
                    <a:pt x="406" y="575"/>
                  </a:lnTo>
                  <a:lnTo>
                    <a:pt x="407" y="584"/>
                  </a:lnTo>
                  <a:lnTo>
                    <a:pt x="408" y="594"/>
                  </a:lnTo>
                  <a:lnTo>
                    <a:pt x="408" y="603"/>
                  </a:lnTo>
                  <a:lnTo>
                    <a:pt x="408" y="612"/>
                  </a:lnTo>
                  <a:lnTo>
                    <a:pt x="407" y="621"/>
                  </a:lnTo>
                  <a:lnTo>
                    <a:pt x="406" y="630"/>
                  </a:lnTo>
                  <a:lnTo>
                    <a:pt x="405" y="639"/>
                  </a:lnTo>
                  <a:lnTo>
                    <a:pt x="403" y="648"/>
                  </a:lnTo>
                  <a:lnTo>
                    <a:pt x="398" y="662"/>
                  </a:lnTo>
                  <a:lnTo>
                    <a:pt x="394" y="668"/>
                  </a:lnTo>
                  <a:lnTo>
                    <a:pt x="389" y="674"/>
                  </a:lnTo>
                  <a:lnTo>
                    <a:pt x="384" y="679"/>
                  </a:lnTo>
                  <a:lnTo>
                    <a:pt x="378" y="684"/>
                  </a:lnTo>
                  <a:lnTo>
                    <a:pt x="371" y="688"/>
                  </a:lnTo>
                  <a:lnTo>
                    <a:pt x="364" y="692"/>
                  </a:lnTo>
                  <a:lnTo>
                    <a:pt x="356" y="695"/>
                  </a:lnTo>
                  <a:lnTo>
                    <a:pt x="348" y="698"/>
                  </a:lnTo>
                  <a:lnTo>
                    <a:pt x="339" y="701"/>
                  </a:lnTo>
                  <a:lnTo>
                    <a:pt x="330" y="703"/>
                  </a:lnTo>
                  <a:lnTo>
                    <a:pt x="321" y="705"/>
                  </a:lnTo>
                  <a:lnTo>
                    <a:pt x="312" y="707"/>
                  </a:lnTo>
                  <a:lnTo>
                    <a:pt x="302" y="708"/>
                  </a:lnTo>
                  <a:lnTo>
                    <a:pt x="292" y="709"/>
                  </a:lnTo>
                  <a:lnTo>
                    <a:pt x="282" y="710"/>
                  </a:lnTo>
                  <a:lnTo>
                    <a:pt x="273" y="710"/>
                  </a:lnTo>
                  <a:lnTo>
                    <a:pt x="263" y="710"/>
                  </a:lnTo>
                  <a:lnTo>
                    <a:pt x="253" y="710"/>
                  </a:lnTo>
                  <a:lnTo>
                    <a:pt x="243" y="710"/>
                  </a:lnTo>
                  <a:lnTo>
                    <a:pt x="234" y="709"/>
                  </a:lnTo>
                  <a:lnTo>
                    <a:pt x="224" y="708"/>
                  </a:lnTo>
                  <a:lnTo>
                    <a:pt x="215" y="708"/>
                  </a:lnTo>
                  <a:lnTo>
                    <a:pt x="206" y="706"/>
                  </a:lnTo>
                  <a:lnTo>
                    <a:pt x="198" y="705"/>
                  </a:lnTo>
                  <a:lnTo>
                    <a:pt x="190" y="704"/>
                  </a:lnTo>
                  <a:lnTo>
                    <a:pt x="182" y="702"/>
                  </a:lnTo>
                  <a:lnTo>
                    <a:pt x="175" y="701"/>
                  </a:lnTo>
                  <a:lnTo>
                    <a:pt x="169" y="699"/>
                  </a:lnTo>
                  <a:lnTo>
                    <a:pt x="163" y="698"/>
                  </a:lnTo>
                  <a:lnTo>
                    <a:pt x="158" y="69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18" name="Freeform 26"/>
            <p:cNvSpPr>
              <a:spLocks/>
            </p:cNvSpPr>
            <p:nvPr/>
          </p:nvSpPr>
          <p:spPr bwMode="auto">
            <a:xfrm>
              <a:off x="5019" y="3104"/>
              <a:ext cx="512" cy="299"/>
            </a:xfrm>
            <a:custGeom>
              <a:avLst/>
              <a:gdLst/>
              <a:ahLst/>
              <a:cxnLst>
                <a:cxn ang="0">
                  <a:pos x="11" y="1"/>
                </a:cxn>
                <a:cxn ang="0">
                  <a:pos x="24" y="0"/>
                </a:cxn>
                <a:cxn ang="0">
                  <a:pos x="37" y="2"/>
                </a:cxn>
                <a:cxn ang="0">
                  <a:pos x="52" y="5"/>
                </a:cxn>
                <a:cxn ang="0">
                  <a:pos x="67" y="9"/>
                </a:cxn>
                <a:cxn ang="0">
                  <a:pos x="83" y="14"/>
                </a:cxn>
                <a:cxn ang="0">
                  <a:pos x="99" y="20"/>
                </a:cxn>
                <a:cxn ang="0">
                  <a:pos x="115" y="28"/>
                </a:cxn>
                <a:cxn ang="0">
                  <a:pos x="131" y="35"/>
                </a:cxn>
                <a:cxn ang="0">
                  <a:pos x="147" y="44"/>
                </a:cxn>
                <a:cxn ang="0">
                  <a:pos x="162" y="52"/>
                </a:cxn>
                <a:cxn ang="0">
                  <a:pos x="177" y="60"/>
                </a:cxn>
                <a:cxn ang="0">
                  <a:pos x="190" y="68"/>
                </a:cxn>
                <a:cxn ang="0">
                  <a:pos x="202" y="76"/>
                </a:cxn>
                <a:cxn ang="0">
                  <a:pos x="213" y="83"/>
                </a:cxn>
                <a:cxn ang="0">
                  <a:pos x="222" y="90"/>
                </a:cxn>
                <a:cxn ang="0">
                  <a:pos x="235" y="101"/>
                </a:cxn>
                <a:cxn ang="0">
                  <a:pos x="241" y="109"/>
                </a:cxn>
                <a:cxn ang="0">
                  <a:pos x="245" y="117"/>
                </a:cxn>
                <a:cxn ang="0">
                  <a:pos x="247" y="125"/>
                </a:cxn>
                <a:cxn ang="0">
                  <a:pos x="249" y="133"/>
                </a:cxn>
                <a:cxn ang="0">
                  <a:pos x="249" y="141"/>
                </a:cxn>
                <a:cxn ang="0">
                  <a:pos x="249" y="149"/>
                </a:cxn>
                <a:cxn ang="0">
                  <a:pos x="249" y="157"/>
                </a:cxn>
                <a:cxn ang="0">
                  <a:pos x="249" y="165"/>
                </a:cxn>
                <a:cxn ang="0">
                  <a:pos x="250" y="173"/>
                </a:cxn>
                <a:cxn ang="0">
                  <a:pos x="251" y="181"/>
                </a:cxn>
                <a:cxn ang="0">
                  <a:pos x="254" y="188"/>
                </a:cxn>
                <a:cxn ang="0">
                  <a:pos x="258" y="196"/>
                </a:cxn>
                <a:cxn ang="0">
                  <a:pos x="264" y="203"/>
                </a:cxn>
                <a:cxn ang="0">
                  <a:pos x="272" y="210"/>
                </a:cxn>
                <a:cxn ang="0">
                  <a:pos x="287" y="219"/>
                </a:cxn>
                <a:cxn ang="0">
                  <a:pos x="296" y="225"/>
                </a:cxn>
                <a:cxn ang="0">
                  <a:pos x="306" y="230"/>
                </a:cxn>
                <a:cxn ang="0">
                  <a:pos x="315" y="236"/>
                </a:cxn>
                <a:cxn ang="0">
                  <a:pos x="325" y="241"/>
                </a:cxn>
                <a:cxn ang="0">
                  <a:pos x="334" y="245"/>
                </a:cxn>
                <a:cxn ang="0">
                  <a:pos x="344" y="250"/>
                </a:cxn>
                <a:cxn ang="0">
                  <a:pos x="353" y="253"/>
                </a:cxn>
                <a:cxn ang="0">
                  <a:pos x="363" y="256"/>
                </a:cxn>
                <a:cxn ang="0">
                  <a:pos x="373" y="259"/>
                </a:cxn>
                <a:cxn ang="0">
                  <a:pos x="383" y="261"/>
                </a:cxn>
                <a:cxn ang="0">
                  <a:pos x="393" y="263"/>
                </a:cxn>
                <a:cxn ang="0">
                  <a:pos x="403" y="264"/>
                </a:cxn>
                <a:cxn ang="0">
                  <a:pos x="414" y="264"/>
                </a:cxn>
                <a:cxn ang="0">
                  <a:pos x="425" y="263"/>
                </a:cxn>
                <a:cxn ang="0">
                  <a:pos x="436" y="261"/>
                </a:cxn>
              </a:cxnLst>
              <a:rect l="0" t="0" r="r" b="b"/>
              <a:pathLst>
                <a:path w="437" h="265">
                  <a:moveTo>
                    <a:pt x="0" y="4"/>
                  </a:moveTo>
                  <a:lnTo>
                    <a:pt x="11" y="1"/>
                  </a:lnTo>
                  <a:lnTo>
                    <a:pt x="17" y="0"/>
                  </a:lnTo>
                  <a:lnTo>
                    <a:pt x="24" y="0"/>
                  </a:lnTo>
                  <a:lnTo>
                    <a:pt x="30" y="1"/>
                  </a:lnTo>
                  <a:lnTo>
                    <a:pt x="37" y="2"/>
                  </a:lnTo>
                  <a:lnTo>
                    <a:pt x="45" y="3"/>
                  </a:lnTo>
                  <a:lnTo>
                    <a:pt x="52" y="5"/>
                  </a:lnTo>
                  <a:lnTo>
                    <a:pt x="59" y="6"/>
                  </a:lnTo>
                  <a:lnTo>
                    <a:pt x="67" y="9"/>
                  </a:lnTo>
                  <a:lnTo>
                    <a:pt x="75" y="11"/>
                  </a:lnTo>
                  <a:lnTo>
                    <a:pt x="83" y="14"/>
                  </a:lnTo>
                  <a:lnTo>
                    <a:pt x="91" y="17"/>
                  </a:lnTo>
                  <a:lnTo>
                    <a:pt x="99" y="20"/>
                  </a:lnTo>
                  <a:lnTo>
                    <a:pt x="107" y="24"/>
                  </a:lnTo>
                  <a:lnTo>
                    <a:pt x="115" y="28"/>
                  </a:lnTo>
                  <a:lnTo>
                    <a:pt x="123" y="32"/>
                  </a:lnTo>
                  <a:lnTo>
                    <a:pt x="131" y="35"/>
                  </a:lnTo>
                  <a:lnTo>
                    <a:pt x="139" y="39"/>
                  </a:lnTo>
                  <a:lnTo>
                    <a:pt x="147" y="44"/>
                  </a:lnTo>
                  <a:lnTo>
                    <a:pt x="155" y="48"/>
                  </a:lnTo>
                  <a:lnTo>
                    <a:pt x="162" y="52"/>
                  </a:lnTo>
                  <a:lnTo>
                    <a:pt x="169" y="56"/>
                  </a:lnTo>
                  <a:lnTo>
                    <a:pt x="177" y="60"/>
                  </a:lnTo>
                  <a:lnTo>
                    <a:pt x="183" y="64"/>
                  </a:lnTo>
                  <a:lnTo>
                    <a:pt x="190" y="68"/>
                  </a:lnTo>
                  <a:lnTo>
                    <a:pt x="196" y="72"/>
                  </a:lnTo>
                  <a:lnTo>
                    <a:pt x="202" y="76"/>
                  </a:lnTo>
                  <a:lnTo>
                    <a:pt x="208" y="80"/>
                  </a:lnTo>
                  <a:lnTo>
                    <a:pt x="213" y="83"/>
                  </a:lnTo>
                  <a:lnTo>
                    <a:pt x="218" y="86"/>
                  </a:lnTo>
                  <a:lnTo>
                    <a:pt x="222" y="90"/>
                  </a:lnTo>
                  <a:lnTo>
                    <a:pt x="231" y="97"/>
                  </a:lnTo>
                  <a:lnTo>
                    <a:pt x="235" y="101"/>
                  </a:lnTo>
                  <a:lnTo>
                    <a:pt x="238" y="105"/>
                  </a:lnTo>
                  <a:lnTo>
                    <a:pt x="241" y="109"/>
                  </a:lnTo>
                  <a:lnTo>
                    <a:pt x="243" y="113"/>
                  </a:lnTo>
                  <a:lnTo>
                    <a:pt x="245" y="117"/>
                  </a:lnTo>
                  <a:lnTo>
                    <a:pt x="246" y="121"/>
                  </a:lnTo>
                  <a:lnTo>
                    <a:pt x="247" y="125"/>
                  </a:lnTo>
                  <a:lnTo>
                    <a:pt x="248" y="129"/>
                  </a:lnTo>
                  <a:lnTo>
                    <a:pt x="249" y="133"/>
                  </a:lnTo>
                  <a:lnTo>
                    <a:pt x="249" y="137"/>
                  </a:lnTo>
                  <a:lnTo>
                    <a:pt x="249" y="141"/>
                  </a:lnTo>
                  <a:lnTo>
                    <a:pt x="249" y="145"/>
                  </a:lnTo>
                  <a:lnTo>
                    <a:pt x="249" y="149"/>
                  </a:lnTo>
                  <a:lnTo>
                    <a:pt x="249" y="153"/>
                  </a:lnTo>
                  <a:lnTo>
                    <a:pt x="249" y="157"/>
                  </a:lnTo>
                  <a:lnTo>
                    <a:pt x="249" y="161"/>
                  </a:lnTo>
                  <a:lnTo>
                    <a:pt x="249" y="165"/>
                  </a:lnTo>
                  <a:lnTo>
                    <a:pt x="250" y="169"/>
                  </a:lnTo>
                  <a:lnTo>
                    <a:pt x="250" y="173"/>
                  </a:lnTo>
                  <a:lnTo>
                    <a:pt x="251" y="177"/>
                  </a:lnTo>
                  <a:lnTo>
                    <a:pt x="251" y="181"/>
                  </a:lnTo>
                  <a:lnTo>
                    <a:pt x="253" y="185"/>
                  </a:lnTo>
                  <a:lnTo>
                    <a:pt x="254" y="188"/>
                  </a:lnTo>
                  <a:lnTo>
                    <a:pt x="256" y="192"/>
                  </a:lnTo>
                  <a:lnTo>
                    <a:pt x="258" y="196"/>
                  </a:lnTo>
                  <a:lnTo>
                    <a:pt x="261" y="200"/>
                  </a:lnTo>
                  <a:lnTo>
                    <a:pt x="264" y="203"/>
                  </a:lnTo>
                  <a:lnTo>
                    <a:pt x="268" y="207"/>
                  </a:lnTo>
                  <a:lnTo>
                    <a:pt x="272" y="210"/>
                  </a:lnTo>
                  <a:lnTo>
                    <a:pt x="277" y="214"/>
                  </a:lnTo>
                  <a:lnTo>
                    <a:pt x="287" y="219"/>
                  </a:lnTo>
                  <a:lnTo>
                    <a:pt x="291" y="222"/>
                  </a:lnTo>
                  <a:lnTo>
                    <a:pt x="296" y="225"/>
                  </a:lnTo>
                  <a:lnTo>
                    <a:pt x="301" y="228"/>
                  </a:lnTo>
                  <a:lnTo>
                    <a:pt x="306" y="230"/>
                  </a:lnTo>
                  <a:lnTo>
                    <a:pt x="311" y="233"/>
                  </a:lnTo>
                  <a:lnTo>
                    <a:pt x="315" y="236"/>
                  </a:lnTo>
                  <a:lnTo>
                    <a:pt x="320" y="238"/>
                  </a:lnTo>
                  <a:lnTo>
                    <a:pt x="325" y="241"/>
                  </a:lnTo>
                  <a:lnTo>
                    <a:pt x="329" y="243"/>
                  </a:lnTo>
                  <a:lnTo>
                    <a:pt x="334" y="245"/>
                  </a:lnTo>
                  <a:lnTo>
                    <a:pt x="339" y="248"/>
                  </a:lnTo>
                  <a:lnTo>
                    <a:pt x="344" y="250"/>
                  </a:lnTo>
                  <a:lnTo>
                    <a:pt x="349" y="252"/>
                  </a:lnTo>
                  <a:lnTo>
                    <a:pt x="353" y="253"/>
                  </a:lnTo>
                  <a:lnTo>
                    <a:pt x="358" y="255"/>
                  </a:lnTo>
                  <a:lnTo>
                    <a:pt x="363" y="256"/>
                  </a:lnTo>
                  <a:lnTo>
                    <a:pt x="368" y="258"/>
                  </a:lnTo>
                  <a:lnTo>
                    <a:pt x="373" y="259"/>
                  </a:lnTo>
                  <a:lnTo>
                    <a:pt x="378" y="260"/>
                  </a:lnTo>
                  <a:lnTo>
                    <a:pt x="383" y="261"/>
                  </a:lnTo>
                  <a:lnTo>
                    <a:pt x="388" y="262"/>
                  </a:lnTo>
                  <a:lnTo>
                    <a:pt x="393" y="263"/>
                  </a:lnTo>
                  <a:lnTo>
                    <a:pt x="398" y="263"/>
                  </a:lnTo>
                  <a:lnTo>
                    <a:pt x="403" y="264"/>
                  </a:lnTo>
                  <a:lnTo>
                    <a:pt x="409" y="264"/>
                  </a:lnTo>
                  <a:lnTo>
                    <a:pt x="414" y="264"/>
                  </a:lnTo>
                  <a:lnTo>
                    <a:pt x="419" y="263"/>
                  </a:lnTo>
                  <a:lnTo>
                    <a:pt x="425" y="263"/>
                  </a:lnTo>
                  <a:lnTo>
                    <a:pt x="430" y="262"/>
                  </a:lnTo>
                  <a:lnTo>
                    <a:pt x="436" y="26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19" name="Freeform 27"/>
            <p:cNvSpPr>
              <a:spLocks/>
            </p:cNvSpPr>
            <p:nvPr/>
          </p:nvSpPr>
          <p:spPr bwMode="auto">
            <a:xfrm>
              <a:off x="4742" y="1318"/>
              <a:ext cx="769" cy="501"/>
            </a:xfrm>
            <a:custGeom>
              <a:avLst/>
              <a:gdLst/>
              <a:ahLst/>
              <a:cxnLst>
                <a:cxn ang="0">
                  <a:pos x="652" y="413"/>
                </a:cxn>
                <a:cxn ang="0">
                  <a:pos x="656" y="382"/>
                </a:cxn>
                <a:cxn ang="0">
                  <a:pos x="646" y="352"/>
                </a:cxn>
                <a:cxn ang="0">
                  <a:pos x="627" y="323"/>
                </a:cxn>
                <a:cxn ang="0">
                  <a:pos x="599" y="295"/>
                </a:cxn>
                <a:cxn ang="0">
                  <a:pos x="567" y="269"/>
                </a:cxn>
                <a:cxn ang="0">
                  <a:pos x="531" y="247"/>
                </a:cxn>
                <a:cxn ang="0">
                  <a:pos x="496" y="227"/>
                </a:cxn>
                <a:cxn ang="0">
                  <a:pos x="463" y="211"/>
                </a:cxn>
                <a:cxn ang="0">
                  <a:pos x="434" y="199"/>
                </a:cxn>
                <a:cxn ang="0">
                  <a:pos x="408" y="191"/>
                </a:cxn>
                <a:cxn ang="0">
                  <a:pos x="394" y="182"/>
                </a:cxn>
                <a:cxn ang="0">
                  <a:pos x="383" y="172"/>
                </a:cxn>
                <a:cxn ang="0">
                  <a:pos x="372" y="160"/>
                </a:cxn>
                <a:cxn ang="0">
                  <a:pos x="362" y="147"/>
                </a:cxn>
                <a:cxn ang="0">
                  <a:pos x="353" y="135"/>
                </a:cxn>
                <a:cxn ang="0">
                  <a:pos x="343" y="122"/>
                </a:cxn>
                <a:cxn ang="0">
                  <a:pos x="332" y="111"/>
                </a:cxn>
                <a:cxn ang="0">
                  <a:pos x="318" y="101"/>
                </a:cxn>
                <a:cxn ang="0">
                  <a:pos x="303" y="94"/>
                </a:cxn>
                <a:cxn ang="0">
                  <a:pos x="285" y="90"/>
                </a:cxn>
                <a:cxn ang="0">
                  <a:pos x="276" y="90"/>
                </a:cxn>
                <a:cxn ang="0">
                  <a:pos x="267" y="91"/>
                </a:cxn>
                <a:cxn ang="0">
                  <a:pos x="258" y="91"/>
                </a:cxn>
                <a:cxn ang="0">
                  <a:pos x="247" y="93"/>
                </a:cxn>
                <a:cxn ang="0">
                  <a:pos x="236" y="94"/>
                </a:cxn>
                <a:cxn ang="0">
                  <a:pos x="224" y="95"/>
                </a:cxn>
                <a:cxn ang="0">
                  <a:pos x="214" y="95"/>
                </a:cxn>
                <a:cxn ang="0">
                  <a:pos x="205" y="95"/>
                </a:cxn>
                <a:cxn ang="0">
                  <a:pos x="197" y="93"/>
                </a:cxn>
                <a:cxn ang="0">
                  <a:pos x="191" y="91"/>
                </a:cxn>
                <a:cxn ang="0">
                  <a:pos x="181" y="80"/>
                </a:cxn>
                <a:cxn ang="0">
                  <a:pos x="175" y="70"/>
                </a:cxn>
                <a:cxn ang="0">
                  <a:pos x="171" y="61"/>
                </a:cxn>
                <a:cxn ang="0">
                  <a:pos x="168" y="51"/>
                </a:cxn>
                <a:cxn ang="0">
                  <a:pos x="166" y="42"/>
                </a:cxn>
                <a:cxn ang="0">
                  <a:pos x="164" y="33"/>
                </a:cxn>
                <a:cxn ang="0">
                  <a:pos x="160" y="25"/>
                </a:cxn>
                <a:cxn ang="0">
                  <a:pos x="155" y="19"/>
                </a:cxn>
                <a:cxn ang="0">
                  <a:pos x="147" y="12"/>
                </a:cxn>
                <a:cxn ang="0">
                  <a:pos x="136" y="7"/>
                </a:cxn>
                <a:cxn ang="0">
                  <a:pos x="119" y="3"/>
                </a:cxn>
                <a:cxn ang="0">
                  <a:pos x="108" y="1"/>
                </a:cxn>
                <a:cxn ang="0">
                  <a:pos x="96" y="0"/>
                </a:cxn>
                <a:cxn ang="0">
                  <a:pos x="84" y="0"/>
                </a:cxn>
                <a:cxn ang="0">
                  <a:pos x="72" y="0"/>
                </a:cxn>
                <a:cxn ang="0">
                  <a:pos x="59" y="1"/>
                </a:cxn>
                <a:cxn ang="0">
                  <a:pos x="47" y="1"/>
                </a:cxn>
                <a:cxn ang="0">
                  <a:pos x="35" y="3"/>
                </a:cxn>
                <a:cxn ang="0">
                  <a:pos x="23" y="3"/>
                </a:cxn>
                <a:cxn ang="0">
                  <a:pos x="11" y="4"/>
                </a:cxn>
                <a:cxn ang="0">
                  <a:pos x="0" y="4"/>
                </a:cxn>
              </a:cxnLst>
              <a:rect l="0" t="0" r="r" b="b"/>
              <a:pathLst>
                <a:path w="657" h="444">
                  <a:moveTo>
                    <a:pt x="633" y="443"/>
                  </a:moveTo>
                  <a:lnTo>
                    <a:pt x="648" y="423"/>
                  </a:lnTo>
                  <a:lnTo>
                    <a:pt x="652" y="413"/>
                  </a:lnTo>
                  <a:lnTo>
                    <a:pt x="655" y="403"/>
                  </a:lnTo>
                  <a:lnTo>
                    <a:pt x="656" y="392"/>
                  </a:lnTo>
                  <a:lnTo>
                    <a:pt x="656" y="382"/>
                  </a:lnTo>
                  <a:lnTo>
                    <a:pt x="654" y="372"/>
                  </a:lnTo>
                  <a:lnTo>
                    <a:pt x="650" y="362"/>
                  </a:lnTo>
                  <a:lnTo>
                    <a:pt x="646" y="352"/>
                  </a:lnTo>
                  <a:lnTo>
                    <a:pt x="641" y="342"/>
                  </a:lnTo>
                  <a:lnTo>
                    <a:pt x="634" y="333"/>
                  </a:lnTo>
                  <a:lnTo>
                    <a:pt x="627" y="323"/>
                  </a:lnTo>
                  <a:lnTo>
                    <a:pt x="618" y="313"/>
                  </a:lnTo>
                  <a:lnTo>
                    <a:pt x="609" y="304"/>
                  </a:lnTo>
                  <a:lnTo>
                    <a:pt x="599" y="295"/>
                  </a:lnTo>
                  <a:lnTo>
                    <a:pt x="589" y="286"/>
                  </a:lnTo>
                  <a:lnTo>
                    <a:pt x="578" y="278"/>
                  </a:lnTo>
                  <a:lnTo>
                    <a:pt x="567" y="269"/>
                  </a:lnTo>
                  <a:lnTo>
                    <a:pt x="555" y="261"/>
                  </a:lnTo>
                  <a:lnTo>
                    <a:pt x="543" y="254"/>
                  </a:lnTo>
                  <a:lnTo>
                    <a:pt x="531" y="247"/>
                  </a:lnTo>
                  <a:lnTo>
                    <a:pt x="520" y="239"/>
                  </a:lnTo>
                  <a:lnTo>
                    <a:pt x="508" y="233"/>
                  </a:lnTo>
                  <a:lnTo>
                    <a:pt x="496" y="227"/>
                  </a:lnTo>
                  <a:lnTo>
                    <a:pt x="484" y="221"/>
                  </a:lnTo>
                  <a:lnTo>
                    <a:pt x="473" y="216"/>
                  </a:lnTo>
                  <a:lnTo>
                    <a:pt x="463" y="211"/>
                  </a:lnTo>
                  <a:lnTo>
                    <a:pt x="452" y="207"/>
                  </a:lnTo>
                  <a:lnTo>
                    <a:pt x="443" y="203"/>
                  </a:lnTo>
                  <a:lnTo>
                    <a:pt x="434" y="199"/>
                  </a:lnTo>
                  <a:lnTo>
                    <a:pt x="426" y="197"/>
                  </a:lnTo>
                  <a:lnTo>
                    <a:pt x="420" y="195"/>
                  </a:lnTo>
                  <a:lnTo>
                    <a:pt x="408" y="191"/>
                  </a:lnTo>
                  <a:lnTo>
                    <a:pt x="404" y="188"/>
                  </a:lnTo>
                  <a:lnTo>
                    <a:pt x="399" y="185"/>
                  </a:lnTo>
                  <a:lnTo>
                    <a:pt x="394" y="182"/>
                  </a:lnTo>
                  <a:lnTo>
                    <a:pt x="390" y="179"/>
                  </a:lnTo>
                  <a:lnTo>
                    <a:pt x="386" y="175"/>
                  </a:lnTo>
                  <a:lnTo>
                    <a:pt x="383" y="172"/>
                  </a:lnTo>
                  <a:lnTo>
                    <a:pt x="379" y="168"/>
                  </a:lnTo>
                  <a:lnTo>
                    <a:pt x="376" y="164"/>
                  </a:lnTo>
                  <a:lnTo>
                    <a:pt x="372" y="160"/>
                  </a:lnTo>
                  <a:lnTo>
                    <a:pt x="369" y="156"/>
                  </a:lnTo>
                  <a:lnTo>
                    <a:pt x="366" y="152"/>
                  </a:lnTo>
                  <a:lnTo>
                    <a:pt x="362" y="147"/>
                  </a:lnTo>
                  <a:lnTo>
                    <a:pt x="359" y="143"/>
                  </a:lnTo>
                  <a:lnTo>
                    <a:pt x="356" y="139"/>
                  </a:lnTo>
                  <a:lnTo>
                    <a:pt x="353" y="135"/>
                  </a:lnTo>
                  <a:lnTo>
                    <a:pt x="350" y="130"/>
                  </a:lnTo>
                  <a:lnTo>
                    <a:pt x="346" y="126"/>
                  </a:lnTo>
                  <a:lnTo>
                    <a:pt x="343" y="122"/>
                  </a:lnTo>
                  <a:lnTo>
                    <a:pt x="339" y="118"/>
                  </a:lnTo>
                  <a:lnTo>
                    <a:pt x="336" y="114"/>
                  </a:lnTo>
                  <a:lnTo>
                    <a:pt x="332" y="111"/>
                  </a:lnTo>
                  <a:lnTo>
                    <a:pt x="328" y="107"/>
                  </a:lnTo>
                  <a:lnTo>
                    <a:pt x="323" y="104"/>
                  </a:lnTo>
                  <a:lnTo>
                    <a:pt x="318" y="101"/>
                  </a:lnTo>
                  <a:lnTo>
                    <a:pt x="314" y="99"/>
                  </a:lnTo>
                  <a:lnTo>
                    <a:pt x="308" y="96"/>
                  </a:lnTo>
                  <a:lnTo>
                    <a:pt x="303" y="94"/>
                  </a:lnTo>
                  <a:lnTo>
                    <a:pt x="297" y="92"/>
                  </a:lnTo>
                  <a:lnTo>
                    <a:pt x="291" y="91"/>
                  </a:lnTo>
                  <a:lnTo>
                    <a:pt x="285" y="90"/>
                  </a:lnTo>
                  <a:lnTo>
                    <a:pt x="281" y="90"/>
                  </a:lnTo>
                  <a:lnTo>
                    <a:pt x="278" y="90"/>
                  </a:lnTo>
                  <a:lnTo>
                    <a:pt x="276" y="90"/>
                  </a:lnTo>
                  <a:lnTo>
                    <a:pt x="273" y="90"/>
                  </a:lnTo>
                  <a:lnTo>
                    <a:pt x="270" y="90"/>
                  </a:lnTo>
                  <a:lnTo>
                    <a:pt x="267" y="91"/>
                  </a:lnTo>
                  <a:lnTo>
                    <a:pt x="264" y="91"/>
                  </a:lnTo>
                  <a:lnTo>
                    <a:pt x="261" y="91"/>
                  </a:lnTo>
                  <a:lnTo>
                    <a:pt x="258" y="91"/>
                  </a:lnTo>
                  <a:lnTo>
                    <a:pt x="254" y="92"/>
                  </a:lnTo>
                  <a:lnTo>
                    <a:pt x="250" y="92"/>
                  </a:lnTo>
                  <a:lnTo>
                    <a:pt x="247" y="93"/>
                  </a:lnTo>
                  <a:lnTo>
                    <a:pt x="243" y="93"/>
                  </a:lnTo>
                  <a:lnTo>
                    <a:pt x="239" y="93"/>
                  </a:lnTo>
                  <a:lnTo>
                    <a:pt x="236" y="94"/>
                  </a:lnTo>
                  <a:lnTo>
                    <a:pt x="232" y="94"/>
                  </a:lnTo>
                  <a:lnTo>
                    <a:pt x="228" y="95"/>
                  </a:lnTo>
                  <a:lnTo>
                    <a:pt x="224" y="95"/>
                  </a:lnTo>
                  <a:lnTo>
                    <a:pt x="221" y="95"/>
                  </a:lnTo>
                  <a:lnTo>
                    <a:pt x="218" y="95"/>
                  </a:lnTo>
                  <a:lnTo>
                    <a:pt x="214" y="95"/>
                  </a:lnTo>
                  <a:lnTo>
                    <a:pt x="211" y="95"/>
                  </a:lnTo>
                  <a:lnTo>
                    <a:pt x="208" y="95"/>
                  </a:lnTo>
                  <a:lnTo>
                    <a:pt x="205" y="95"/>
                  </a:lnTo>
                  <a:lnTo>
                    <a:pt x="202" y="95"/>
                  </a:lnTo>
                  <a:lnTo>
                    <a:pt x="199" y="94"/>
                  </a:lnTo>
                  <a:lnTo>
                    <a:pt x="197" y="93"/>
                  </a:lnTo>
                  <a:lnTo>
                    <a:pt x="195" y="93"/>
                  </a:lnTo>
                  <a:lnTo>
                    <a:pt x="193" y="92"/>
                  </a:lnTo>
                  <a:lnTo>
                    <a:pt x="191" y="91"/>
                  </a:lnTo>
                  <a:lnTo>
                    <a:pt x="190" y="90"/>
                  </a:lnTo>
                  <a:lnTo>
                    <a:pt x="184" y="83"/>
                  </a:lnTo>
                  <a:lnTo>
                    <a:pt x="181" y="80"/>
                  </a:lnTo>
                  <a:lnTo>
                    <a:pt x="179" y="77"/>
                  </a:lnTo>
                  <a:lnTo>
                    <a:pt x="177" y="73"/>
                  </a:lnTo>
                  <a:lnTo>
                    <a:pt x="175" y="70"/>
                  </a:lnTo>
                  <a:lnTo>
                    <a:pt x="174" y="67"/>
                  </a:lnTo>
                  <a:lnTo>
                    <a:pt x="172" y="64"/>
                  </a:lnTo>
                  <a:lnTo>
                    <a:pt x="171" y="61"/>
                  </a:lnTo>
                  <a:lnTo>
                    <a:pt x="170" y="57"/>
                  </a:lnTo>
                  <a:lnTo>
                    <a:pt x="169" y="54"/>
                  </a:lnTo>
                  <a:lnTo>
                    <a:pt x="168" y="51"/>
                  </a:lnTo>
                  <a:lnTo>
                    <a:pt x="168" y="48"/>
                  </a:lnTo>
                  <a:lnTo>
                    <a:pt x="167" y="45"/>
                  </a:lnTo>
                  <a:lnTo>
                    <a:pt x="166" y="42"/>
                  </a:lnTo>
                  <a:lnTo>
                    <a:pt x="165" y="39"/>
                  </a:lnTo>
                  <a:lnTo>
                    <a:pt x="164" y="36"/>
                  </a:lnTo>
                  <a:lnTo>
                    <a:pt x="164" y="33"/>
                  </a:lnTo>
                  <a:lnTo>
                    <a:pt x="162" y="31"/>
                  </a:lnTo>
                  <a:lnTo>
                    <a:pt x="161" y="28"/>
                  </a:lnTo>
                  <a:lnTo>
                    <a:pt x="160" y="25"/>
                  </a:lnTo>
                  <a:lnTo>
                    <a:pt x="158" y="23"/>
                  </a:lnTo>
                  <a:lnTo>
                    <a:pt x="157" y="21"/>
                  </a:lnTo>
                  <a:lnTo>
                    <a:pt x="155" y="19"/>
                  </a:lnTo>
                  <a:lnTo>
                    <a:pt x="152" y="16"/>
                  </a:lnTo>
                  <a:lnTo>
                    <a:pt x="150" y="14"/>
                  </a:lnTo>
                  <a:lnTo>
                    <a:pt x="147" y="12"/>
                  </a:lnTo>
                  <a:lnTo>
                    <a:pt x="144" y="10"/>
                  </a:lnTo>
                  <a:lnTo>
                    <a:pt x="140" y="9"/>
                  </a:lnTo>
                  <a:lnTo>
                    <a:pt x="136" y="7"/>
                  </a:lnTo>
                  <a:lnTo>
                    <a:pt x="131" y="5"/>
                  </a:lnTo>
                  <a:lnTo>
                    <a:pt x="126" y="4"/>
                  </a:lnTo>
                  <a:lnTo>
                    <a:pt x="119" y="3"/>
                  </a:lnTo>
                  <a:lnTo>
                    <a:pt x="115" y="2"/>
                  </a:lnTo>
                  <a:lnTo>
                    <a:pt x="112" y="1"/>
                  </a:lnTo>
                  <a:lnTo>
                    <a:pt x="108" y="1"/>
                  </a:lnTo>
                  <a:lnTo>
                    <a:pt x="104" y="1"/>
                  </a:lnTo>
                  <a:lnTo>
                    <a:pt x="100" y="0"/>
                  </a:lnTo>
                  <a:lnTo>
                    <a:pt x="96" y="0"/>
                  </a:lnTo>
                  <a:lnTo>
                    <a:pt x="92" y="0"/>
                  </a:lnTo>
                  <a:lnTo>
                    <a:pt x="88" y="0"/>
                  </a:lnTo>
                  <a:lnTo>
                    <a:pt x="84" y="0"/>
                  </a:lnTo>
                  <a:lnTo>
                    <a:pt x="80" y="0"/>
                  </a:lnTo>
                  <a:lnTo>
                    <a:pt x="76" y="0"/>
                  </a:lnTo>
                  <a:lnTo>
                    <a:pt x="72" y="0"/>
                  </a:lnTo>
                  <a:lnTo>
                    <a:pt x="68" y="0"/>
                  </a:lnTo>
                  <a:lnTo>
                    <a:pt x="64" y="1"/>
                  </a:lnTo>
                  <a:lnTo>
                    <a:pt x="59" y="1"/>
                  </a:lnTo>
                  <a:lnTo>
                    <a:pt x="55" y="1"/>
                  </a:lnTo>
                  <a:lnTo>
                    <a:pt x="51" y="1"/>
                  </a:lnTo>
                  <a:lnTo>
                    <a:pt x="47" y="1"/>
                  </a:lnTo>
                  <a:lnTo>
                    <a:pt x="43" y="2"/>
                  </a:lnTo>
                  <a:lnTo>
                    <a:pt x="39" y="2"/>
                  </a:lnTo>
                  <a:lnTo>
                    <a:pt x="35" y="3"/>
                  </a:lnTo>
                  <a:lnTo>
                    <a:pt x="31" y="3"/>
                  </a:lnTo>
                  <a:lnTo>
                    <a:pt x="27" y="3"/>
                  </a:lnTo>
                  <a:lnTo>
                    <a:pt x="23" y="3"/>
                  </a:lnTo>
                  <a:lnTo>
                    <a:pt x="19" y="3"/>
                  </a:lnTo>
                  <a:lnTo>
                    <a:pt x="15" y="4"/>
                  </a:lnTo>
                  <a:lnTo>
                    <a:pt x="11" y="4"/>
                  </a:lnTo>
                  <a:lnTo>
                    <a:pt x="7" y="4"/>
                  </a:lnTo>
                  <a:lnTo>
                    <a:pt x="4" y="4"/>
                  </a:lnTo>
                  <a:lnTo>
                    <a:pt x="0" y="4"/>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0" name="Freeform 28"/>
            <p:cNvSpPr>
              <a:spLocks/>
            </p:cNvSpPr>
            <p:nvPr/>
          </p:nvSpPr>
          <p:spPr bwMode="auto">
            <a:xfrm>
              <a:off x="3787" y="1198"/>
              <a:ext cx="978" cy="125"/>
            </a:xfrm>
            <a:custGeom>
              <a:avLst/>
              <a:gdLst/>
              <a:ahLst/>
              <a:cxnLst>
                <a:cxn ang="0">
                  <a:pos x="832" y="106"/>
                </a:cxn>
                <a:cxn ang="0">
                  <a:pos x="832" y="103"/>
                </a:cxn>
                <a:cxn ang="0">
                  <a:pos x="832" y="99"/>
                </a:cxn>
                <a:cxn ang="0">
                  <a:pos x="833" y="95"/>
                </a:cxn>
                <a:cxn ang="0">
                  <a:pos x="834" y="91"/>
                </a:cxn>
                <a:cxn ang="0">
                  <a:pos x="834" y="87"/>
                </a:cxn>
                <a:cxn ang="0">
                  <a:pos x="835" y="83"/>
                </a:cxn>
                <a:cxn ang="0">
                  <a:pos x="834" y="80"/>
                </a:cxn>
                <a:cxn ang="0">
                  <a:pos x="834" y="77"/>
                </a:cxn>
                <a:cxn ang="0">
                  <a:pos x="833" y="74"/>
                </a:cxn>
                <a:cxn ang="0">
                  <a:pos x="818" y="60"/>
                </a:cxn>
                <a:cxn ang="0">
                  <a:pos x="789" y="45"/>
                </a:cxn>
                <a:cxn ang="0">
                  <a:pos x="750" y="31"/>
                </a:cxn>
                <a:cxn ang="0">
                  <a:pos x="705" y="21"/>
                </a:cxn>
                <a:cxn ang="0">
                  <a:pos x="654" y="13"/>
                </a:cxn>
                <a:cxn ang="0">
                  <a:pos x="602" y="7"/>
                </a:cxn>
                <a:cxn ang="0">
                  <a:pos x="549" y="3"/>
                </a:cxn>
                <a:cxn ang="0">
                  <a:pos x="499" y="1"/>
                </a:cxn>
                <a:cxn ang="0">
                  <a:pos x="454" y="1"/>
                </a:cxn>
                <a:cxn ang="0">
                  <a:pos x="416" y="2"/>
                </a:cxn>
                <a:cxn ang="0">
                  <a:pos x="388" y="5"/>
                </a:cxn>
                <a:cxn ang="0">
                  <a:pos x="378" y="9"/>
                </a:cxn>
                <a:cxn ang="0">
                  <a:pos x="369" y="15"/>
                </a:cxn>
                <a:cxn ang="0">
                  <a:pos x="360" y="22"/>
                </a:cxn>
                <a:cxn ang="0">
                  <a:pos x="350" y="31"/>
                </a:cxn>
                <a:cxn ang="0">
                  <a:pos x="341" y="40"/>
                </a:cxn>
                <a:cxn ang="0">
                  <a:pos x="332" y="49"/>
                </a:cxn>
                <a:cxn ang="0">
                  <a:pos x="325" y="57"/>
                </a:cxn>
                <a:cxn ang="0">
                  <a:pos x="318" y="64"/>
                </a:cxn>
                <a:cxn ang="0">
                  <a:pos x="313" y="69"/>
                </a:cxn>
                <a:cxn ang="0">
                  <a:pos x="310" y="72"/>
                </a:cxn>
                <a:cxn ang="0">
                  <a:pos x="295" y="73"/>
                </a:cxn>
                <a:cxn ang="0">
                  <a:pos x="278" y="70"/>
                </a:cxn>
                <a:cxn ang="0">
                  <a:pos x="258" y="65"/>
                </a:cxn>
                <a:cxn ang="0">
                  <a:pos x="236" y="59"/>
                </a:cxn>
                <a:cxn ang="0">
                  <a:pos x="214" y="52"/>
                </a:cxn>
                <a:cxn ang="0">
                  <a:pos x="190" y="44"/>
                </a:cxn>
                <a:cxn ang="0">
                  <a:pos x="166" y="37"/>
                </a:cxn>
                <a:cxn ang="0">
                  <a:pos x="143" y="31"/>
                </a:cxn>
                <a:cxn ang="0">
                  <a:pos x="121" y="27"/>
                </a:cxn>
                <a:cxn ang="0">
                  <a:pos x="100" y="24"/>
                </a:cxn>
                <a:cxn ang="0">
                  <a:pos x="80" y="25"/>
                </a:cxn>
                <a:cxn ang="0">
                  <a:pos x="69" y="27"/>
                </a:cxn>
                <a:cxn ang="0">
                  <a:pos x="59" y="29"/>
                </a:cxn>
                <a:cxn ang="0">
                  <a:pos x="50" y="33"/>
                </a:cxn>
                <a:cxn ang="0">
                  <a:pos x="42" y="37"/>
                </a:cxn>
                <a:cxn ang="0">
                  <a:pos x="34" y="43"/>
                </a:cxn>
                <a:cxn ang="0">
                  <a:pos x="26" y="49"/>
                </a:cxn>
                <a:cxn ang="0">
                  <a:pos x="19" y="57"/>
                </a:cxn>
                <a:cxn ang="0">
                  <a:pos x="13" y="67"/>
                </a:cxn>
                <a:cxn ang="0">
                  <a:pos x="6" y="78"/>
                </a:cxn>
                <a:cxn ang="0">
                  <a:pos x="0" y="91"/>
                </a:cxn>
              </a:cxnLst>
              <a:rect l="0" t="0" r="r" b="b"/>
              <a:pathLst>
                <a:path w="836" h="111">
                  <a:moveTo>
                    <a:pt x="832" y="110"/>
                  </a:moveTo>
                  <a:lnTo>
                    <a:pt x="832" y="107"/>
                  </a:lnTo>
                  <a:lnTo>
                    <a:pt x="832" y="106"/>
                  </a:lnTo>
                  <a:lnTo>
                    <a:pt x="832" y="105"/>
                  </a:lnTo>
                  <a:lnTo>
                    <a:pt x="832" y="104"/>
                  </a:lnTo>
                  <a:lnTo>
                    <a:pt x="832" y="103"/>
                  </a:lnTo>
                  <a:lnTo>
                    <a:pt x="832" y="101"/>
                  </a:lnTo>
                  <a:lnTo>
                    <a:pt x="832" y="100"/>
                  </a:lnTo>
                  <a:lnTo>
                    <a:pt x="832" y="99"/>
                  </a:lnTo>
                  <a:lnTo>
                    <a:pt x="833" y="97"/>
                  </a:lnTo>
                  <a:lnTo>
                    <a:pt x="833" y="96"/>
                  </a:lnTo>
                  <a:lnTo>
                    <a:pt x="833" y="95"/>
                  </a:lnTo>
                  <a:lnTo>
                    <a:pt x="834" y="93"/>
                  </a:lnTo>
                  <a:lnTo>
                    <a:pt x="834" y="92"/>
                  </a:lnTo>
                  <a:lnTo>
                    <a:pt x="834" y="91"/>
                  </a:lnTo>
                  <a:lnTo>
                    <a:pt x="834" y="89"/>
                  </a:lnTo>
                  <a:lnTo>
                    <a:pt x="834" y="88"/>
                  </a:lnTo>
                  <a:lnTo>
                    <a:pt x="834" y="87"/>
                  </a:lnTo>
                  <a:lnTo>
                    <a:pt x="834" y="86"/>
                  </a:lnTo>
                  <a:lnTo>
                    <a:pt x="835" y="85"/>
                  </a:lnTo>
                  <a:lnTo>
                    <a:pt x="835" y="83"/>
                  </a:lnTo>
                  <a:lnTo>
                    <a:pt x="835" y="82"/>
                  </a:lnTo>
                  <a:lnTo>
                    <a:pt x="835" y="81"/>
                  </a:lnTo>
                  <a:lnTo>
                    <a:pt x="834" y="80"/>
                  </a:lnTo>
                  <a:lnTo>
                    <a:pt x="834" y="79"/>
                  </a:lnTo>
                  <a:lnTo>
                    <a:pt x="834" y="78"/>
                  </a:lnTo>
                  <a:lnTo>
                    <a:pt x="834" y="77"/>
                  </a:lnTo>
                  <a:lnTo>
                    <a:pt x="834" y="76"/>
                  </a:lnTo>
                  <a:lnTo>
                    <a:pt x="833" y="75"/>
                  </a:lnTo>
                  <a:lnTo>
                    <a:pt x="833" y="74"/>
                  </a:lnTo>
                  <a:lnTo>
                    <a:pt x="832" y="73"/>
                  </a:lnTo>
                  <a:lnTo>
                    <a:pt x="832" y="72"/>
                  </a:lnTo>
                  <a:lnTo>
                    <a:pt x="818" y="60"/>
                  </a:lnTo>
                  <a:lnTo>
                    <a:pt x="810" y="55"/>
                  </a:lnTo>
                  <a:lnTo>
                    <a:pt x="800" y="49"/>
                  </a:lnTo>
                  <a:lnTo>
                    <a:pt x="789" y="45"/>
                  </a:lnTo>
                  <a:lnTo>
                    <a:pt x="777" y="40"/>
                  </a:lnTo>
                  <a:lnTo>
                    <a:pt x="764" y="35"/>
                  </a:lnTo>
                  <a:lnTo>
                    <a:pt x="750" y="31"/>
                  </a:lnTo>
                  <a:lnTo>
                    <a:pt x="736" y="27"/>
                  </a:lnTo>
                  <a:lnTo>
                    <a:pt x="720" y="24"/>
                  </a:lnTo>
                  <a:lnTo>
                    <a:pt x="705" y="21"/>
                  </a:lnTo>
                  <a:lnTo>
                    <a:pt x="688" y="18"/>
                  </a:lnTo>
                  <a:lnTo>
                    <a:pt x="672" y="15"/>
                  </a:lnTo>
                  <a:lnTo>
                    <a:pt x="654" y="13"/>
                  </a:lnTo>
                  <a:lnTo>
                    <a:pt x="637" y="10"/>
                  </a:lnTo>
                  <a:lnTo>
                    <a:pt x="620" y="8"/>
                  </a:lnTo>
                  <a:lnTo>
                    <a:pt x="602" y="7"/>
                  </a:lnTo>
                  <a:lnTo>
                    <a:pt x="584" y="5"/>
                  </a:lnTo>
                  <a:lnTo>
                    <a:pt x="567" y="4"/>
                  </a:lnTo>
                  <a:lnTo>
                    <a:pt x="549" y="3"/>
                  </a:lnTo>
                  <a:lnTo>
                    <a:pt x="532" y="2"/>
                  </a:lnTo>
                  <a:lnTo>
                    <a:pt x="516" y="1"/>
                  </a:lnTo>
                  <a:lnTo>
                    <a:pt x="499" y="1"/>
                  </a:lnTo>
                  <a:lnTo>
                    <a:pt x="484" y="0"/>
                  </a:lnTo>
                  <a:lnTo>
                    <a:pt x="468" y="0"/>
                  </a:lnTo>
                  <a:lnTo>
                    <a:pt x="454" y="1"/>
                  </a:lnTo>
                  <a:lnTo>
                    <a:pt x="441" y="1"/>
                  </a:lnTo>
                  <a:lnTo>
                    <a:pt x="428" y="1"/>
                  </a:lnTo>
                  <a:lnTo>
                    <a:pt x="416" y="2"/>
                  </a:lnTo>
                  <a:lnTo>
                    <a:pt x="406" y="3"/>
                  </a:lnTo>
                  <a:lnTo>
                    <a:pt x="396" y="4"/>
                  </a:lnTo>
                  <a:lnTo>
                    <a:pt x="388" y="5"/>
                  </a:lnTo>
                  <a:lnTo>
                    <a:pt x="383" y="7"/>
                  </a:lnTo>
                  <a:lnTo>
                    <a:pt x="380" y="8"/>
                  </a:lnTo>
                  <a:lnTo>
                    <a:pt x="378" y="9"/>
                  </a:lnTo>
                  <a:lnTo>
                    <a:pt x="375" y="11"/>
                  </a:lnTo>
                  <a:lnTo>
                    <a:pt x="372" y="13"/>
                  </a:lnTo>
                  <a:lnTo>
                    <a:pt x="369" y="15"/>
                  </a:lnTo>
                  <a:lnTo>
                    <a:pt x="366" y="17"/>
                  </a:lnTo>
                  <a:lnTo>
                    <a:pt x="363" y="20"/>
                  </a:lnTo>
                  <a:lnTo>
                    <a:pt x="360" y="22"/>
                  </a:lnTo>
                  <a:lnTo>
                    <a:pt x="356" y="25"/>
                  </a:lnTo>
                  <a:lnTo>
                    <a:pt x="354" y="28"/>
                  </a:lnTo>
                  <a:lnTo>
                    <a:pt x="350" y="31"/>
                  </a:lnTo>
                  <a:lnTo>
                    <a:pt x="347" y="34"/>
                  </a:lnTo>
                  <a:lnTo>
                    <a:pt x="344" y="37"/>
                  </a:lnTo>
                  <a:lnTo>
                    <a:pt x="341" y="40"/>
                  </a:lnTo>
                  <a:lnTo>
                    <a:pt x="338" y="43"/>
                  </a:lnTo>
                  <a:lnTo>
                    <a:pt x="336" y="46"/>
                  </a:lnTo>
                  <a:lnTo>
                    <a:pt x="332" y="49"/>
                  </a:lnTo>
                  <a:lnTo>
                    <a:pt x="330" y="51"/>
                  </a:lnTo>
                  <a:lnTo>
                    <a:pt x="327" y="54"/>
                  </a:lnTo>
                  <a:lnTo>
                    <a:pt x="325" y="57"/>
                  </a:lnTo>
                  <a:lnTo>
                    <a:pt x="322" y="59"/>
                  </a:lnTo>
                  <a:lnTo>
                    <a:pt x="320" y="62"/>
                  </a:lnTo>
                  <a:lnTo>
                    <a:pt x="318" y="64"/>
                  </a:lnTo>
                  <a:lnTo>
                    <a:pt x="316" y="66"/>
                  </a:lnTo>
                  <a:lnTo>
                    <a:pt x="315" y="67"/>
                  </a:lnTo>
                  <a:lnTo>
                    <a:pt x="313" y="69"/>
                  </a:lnTo>
                  <a:lnTo>
                    <a:pt x="312" y="70"/>
                  </a:lnTo>
                  <a:lnTo>
                    <a:pt x="310" y="71"/>
                  </a:lnTo>
                  <a:lnTo>
                    <a:pt x="310" y="72"/>
                  </a:lnTo>
                  <a:lnTo>
                    <a:pt x="309" y="72"/>
                  </a:lnTo>
                  <a:lnTo>
                    <a:pt x="300" y="73"/>
                  </a:lnTo>
                  <a:lnTo>
                    <a:pt x="295" y="73"/>
                  </a:lnTo>
                  <a:lnTo>
                    <a:pt x="289" y="72"/>
                  </a:lnTo>
                  <a:lnTo>
                    <a:pt x="284" y="71"/>
                  </a:lnTo>
                  <a:lnTo>
                    <a:pt x="278" y="70"/>
                  </a:lnTo>
                  <a:lnTo>
                    <a:pt x="271" y="69"/>
                  </a:lnTo>
                  <a:lnTo>
                    <a:pt x="265" y="67"/>
                  </a:lnTo>
                  <a:lnTo>
                    <a:pt x="258" y="65"/>
                  </a:lnTo>
                  <a:lnTo>
                    <a:pt x="251" y="63"/>
                  </a:lnTo>
                  <a:lnTo>
                    <a:pt x="244" y="61"/>
                  </a:lnTo>
                  <a:lnTo>
                    <a:pt x="236" y="59"/>
                  </a:lnTo>
                  <a:lnTo>
                    <a:pt x="229" y="57"/>
                  </a:lnTo>
                  <a:lnTo>
                    <a:pt x="222" y="54"/>
                  </a:lnTo>
                  <a:lnTo>
                    <a:pt x="214" y="52"/>
                  </a:lnTo>
                  <a:lnTo>
                    <a:pt x="206" y="49"/>
                  </a:lnTo>
                  <a:lnTo>
                    <a:pt x="198" y="47"/>
                  </a:lnTo>
                  <a:lnTo>
                    <a:pt x="190" y="44"/>
                  </a:lnTo>
                  <a:lnTo>
                    <a:pt x="182" y="42"/>
                  </a:lnTo>
                  <a:lnTo>
                    <a:pt x="174" y="39"/>
                  </a:lnTo>
                  <a:lnTo>
                    <a:pt x="166" y="37"/>
                  </a:lnTo>
                  <a:lnTo>
                    <a:pt x="159" y="35"/>
                  </a:lnTo>
                  <a:lnTo>
                    <a:pt x="151" y="33"/>
                  </a:lnTo>
                  <a:lnTo>
                    <a:pt x="143" y="31"/>
                  </a:lnTo>
                  <a:lnTo>
                    <a:pt x="136" y="29"/>
                  </a:lnTo>
                  <a:lnTo>
                    <a:pt x="128" y="28"/>
                  </a:lnTo>
                  <a:lnTo>
                    <a:pt x="121" y="27"/>
                  </a:lnTo>
                  <a:lnTo>
                    <a:pt x="114" y="25"/>
                  </a:lnTo>
                  <a:lnTo>
                    <a:pt x="107" y="25"/>
                  </a:lnTo>
                  <a:lnTo>
                    <a:pt x="100" y="24"/>
                  </a:lnTo>
                  <a:lnTo>
                    <a:pt x="94" y="24"/>
                  </a:lnTo>
                  <a:lnTo>
                    <a:pt x="88" y="25"/>
                  </a:lnTo>
                  <a:lnTo>
                    <a:pt x="80" y="25"/>
                  </a:lnTo>
                  <a:lnTo>
                    <a:pt x="76" y="25"/>
                  </a:lnTo>
                  <a:lnTo>
                    <a:pt x="72" y="26"/>
                  </a:lnTo>
                  <a:lnTo>
                    <a:pt x="69" y="27"/>
                  </a:lnTo>
                  <a:lnTo>
                    <a:pt x="66" y="27"/>
                  </a:lnTo>
                  <a:lnTo>
                    <a:pt x="62" y="28"/>
                  </a:lnTo>
                  <a:lnTo>
                    <a:pt x="59" y="29"/>
                  </a:lnTo>
                  <a:lnTo>
                    <a:pt x="56" y="30"/>
                  </a:lnTo>
                  <a:lnTo>
                    <a:pt x="53" y="31"/>
                  </a:lnTo>
                  <a:lnTo>
                    <a:pt x="50" y="33"/>
                  </a:lnTo>
                  <a:lnTo>
                    <a:pt x="47" y="34"/>
                  </a:lnTo>
                  <a:lnTo>
                    <a:pt x="44" y="35"/>
                  </a:lnTo>
                  <a:lnTo>
                    <a:pt x="42" y="37"/>
                  </a:lnTo>
                  <a:lnTo>
                    <a:pt x="39" y="39"/>
                  </a:lnTo>
                  <a:lnTo>
                    <a:pt x="36" y="41"/>
                  </a:lnTo>
                  <a:lnTo>
                    <a:pt x="34" y="43"/>
                  </a:lnTo>
                  <a:lnTo>
                    <a:pt x="31" y="45"/>
                  </a:lnTo>
                  <a:lnTo>
                    <a:pt x="29" y="47"/>
                  </a:lnTo>
                  <a:lnTo>
                    <a:pt x="26" y="49"/>
                  </a:lnTo>
                  <a:lnTo>
                    <a:pt x="24" y="52"/>
                  </a:lnTo>
                  <a:lnTo>
                    <a:pt x="22" y="55"/>
                  </a:lnTo>
                  <a:lnTo>
                    <a:pt x="19" y="57"/>
                  </a:lnTo>
                  <a:lnTo>
                    <a:pt x="17" y="61"/>
                  </a:lnTo>
                  <a:lnTo>
                    <a:pt x="15" y="64"/>
                  </a:lnTo>
                  <a:lnTo>
                    <a:pt x="13" y="67"/>
                  </a:lnTo>
                  <a:lnTo>
                    <a:pt x="11" y="71"/>
                  </a:lnTo>
                  <a:lnTo>
                    <a:pt x="8" y="74"/>
                  </a:lnTo>
                  <a:lnTo>
                    <a:pt x="6" y="78"/>
                  </a:lnTo>
                  <a:lnTo>
                    <a:pt x="4" y="82"/>
                  </a:lnTo>
                  <a:lnTo>
                    <a:pt x="2" y="86"/>
                  </a:lnTo>
                  <a:lnTo>
                    <a:pt x="0" y="9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1" name="Freeform 29"/>
            <p:cNvSpPr>
              <a:spLocks/>
            </p:cNvSpPr>
            <p:nvPr/>
          </p:nvSpPr>
          <p:spPr bwMode="auto">
            <a:xfrm>
              <a:off x="5437" y="3398"/>
              <a:ext cx="297" cy="346"/>
            </a:xfrm>
            <a:custGeom>
              <a:avLst/>
              <a:gdLst/>
              <a:ahLst/>
              <a:cxnLst>
                <a:cxn ang="0">
                  <a:pos x="0" y="0"/>
                </a:cxn>
                <a:cxn ang="0">
                  <a:pos x="12" y="23"/>
                </a:cxn>
                <a:cxn ang="0">
                  <a:pos x="19" y="34"/>
                </a:cxn>
                <a:cxn ang="0">
                  <a:pos x="26" y="45"/>
                </a:cxn>
                <a:cxn ang="0">
                  <a:pos x="32" y="56"/>
                </a:cxn>
                <a:cxn ang="0">
                  <a:pos x="39" y="67"/>
                </a:cxn>
                <a:cxn ang="0">
                  <a:pos x="46" y="77"/>
                </a:cxn>
                <a:cxn ang="0">
                  <a:pos x="53" y="88"/>
                </a:cxn>
                <a:cxn ang="0">
                  <a:pos x="60" y="98"/>
                </a:cxn>
                <a:cxn ang="0">
                  <a:pos x="67" y="108"/>
                </a:cxn>
                <a:cxn ang="0">
                  <a:pos x="74" y="118"/>
                </a:cxn>
                <a:cxn ang="0">
                  <a:pos x="81" y="128"/>
                </a:cxn>
                <a:cxn ang="0">
                  <a:pos x="89" y="137"/>
                </a:cxn>
                <a:cxn ang="0">
                  <a:pos x="96" y="147"/>
                </a:cxn>
                <a:cxn ang="0">
                  <a:pos x="104" y="157"/>
                </a:cxn>
                <a:cxn ang="0">
                  <a:pos x="111" y="166"/>
                </a:cxn>
                <a:cxn ang="0">
                  <a:pos x="119" y="175"/>
                </a:cxn>
                <a:cxn ang="0">
                  <a:pos x="127" y="185"/>
                </a:cxn>
                <a:cxn ang="0">
                  <a:pos x="135" y="193"/>
                </a:cxn>
                <a:cxn ang="0">
                  <a:pos x="143" y="203"/>
                </a:cxn>
                <a:cxn ang="0">
                  <a:pos x="151" y="211"/>
                </a:cxn>
                <a:cxn ang="0">
                  <a:pos x="160" y="220"/>
                </a:cxn>
                <a:cxn ang="0">
                  <a:pos x="168" y="229"/>
                </a:cxn>
                <a:cxn ang="0">
                  <a:pos x="177" y="237"/>
                </a:cxn>
                <a:cxn ang="0">
                  <a:pos x="186" y="246"/>
                </a:cxn>
                <a:cxn ang="0">
                  <a:pos x="195" y="255"/>
                </a:cxn>
                <a:cxn ang="0">
                  <a:pos x="204" y="263"/>
                </a:cxn>
                <a:cxn ang="0">
                  <a:pos x="214" y="271"/>
                </a:cxn>
                <a:cxn ang="0">
                  <a:pos x="223" y="280"/>
                </a:cxn>
                <a:cxn ang="0">
                  <a:pos x="233" y="288"/>
                </a:cxn>
                <a:cxn ang="0">
                  <a:pos x="243" y="297"/>
                </a:cxn>
                <a:cxn ang="0">
                  <a:pos x="253" y="305"/>
                </a:cxn>
              </a:cxnLst>
              <a:rect l="0" t="0" r="r" b="b"/>
              <a:pathLst>
                <a:path w="254" h="306">
                  <a:moveTo>
                    <a:pt x="0" y="0"/>
                  </a:moveTo>
                  <a:lnTo>
                    <a:pt x="12" y="23"/>
                  </a:lnTo>
                  <a:lnTo>
                    <a:pt x="19" y="34"/>
                  </a:lnTo>
                  <a:lnTo>
                    <a:pt x="26" y="45"/>
                  </a:lnTo>
                  <a:lnTo>
                    <a:pt x="32" y="56"/>
                  </a:lnTo>
                  <a:lnTo>
                    <a:pt x="39" y="67"/>
                  </a:lnTo>
                  <a:lnTo>
                    <a:pt x="46" y="77"/>
                  </a:lnTo>
                  <a:lnTo>
                    <a:pt x="53" y="88"/>
                  </a:lnTo>
                  <a:lnTo>
                    <a:pt x="60" y="98"/>
                  </a:lnTo>
                  <a:lnTo>
                    <a:pt x="67" y="108"/>
                  </a:lnTo>
                  <a:lnTo>
                    <a:pt x="74" y="118"/>
                  </a:lnTo>
                  <a:lnTo>
                    <a:pt x="81" y="128"/>
                  </a:lnTo>
                  <a:lnTo>
                    <a:pt x="89" y="137"/>
                  </a:lnTo>
                  <a:lnTo>
                    <a:pt x="96" y="147"/>
                  </a:lnTo>
                  <a:lnTo>
                    <a:pt x="104" y="157"/>
                  </a:lnTo>
                  <a:lnTo>
                    <a:pt x="111" y="166"/>
                  </a:lnTo>
                  <a:lnTo>
                    <a:pt x="119" y="175"/>
                  </a:lnTo>
                  <a:lnTo>
                    <a:pt x="127" y="185"/>
                  </a:lnTo>
                  <a:lnTo>
                    <a:pt x="135" y="193"/>
                  </a:lnTo>
                  <a:lnTo>
                    <a:pt x="143" y="203"/>
                  </a:lnTo>
                  <a:lnTo>
                    <a:pt x="151" y="211"/>
                  </a:lnTo>
                  <a:lnTo>
                    <a:pt x="160" y="220"/>
                  </a:lnTo>
                  <a:lnTo>
                    <a:pt x="168" y="229"/>
                  </a:lnTo>
                  <a:lnTo>
                    <a:pt x="177" y="237"/>
                  </a:lnTo>
                  <a:lnTo>
                    <a:pt x="186" y="246"/>
                  </a:lnTo>
                  <a:lnTo>
                    <a:pt x="195" y="255"/>
                  </a:lnTo>
                  <a:lnTo>
                    <a:pt x="204" y="263"/>
                  </a:lnTo>
                  <a:lnTo>
                    <a:pt x="214" y="271"/>
                  </a:lnTo>
                  <a:lnTo>
                    <a:pt x="223" y="280"/>
                  </a:lnTo>
                  <a:lnTo>
                    <a:pt x="233" y="288"/>
                  </a:lnTo>
                  <a:lnTo>
                    <a:pt x="243" y="297"/>
                  </a:lnTo>
                  <a:lnTo>
                    <a:pt x="253" y="305"/>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2" name="Line 30"/>
            <p:cNvSpPr>
              <a:spLocks noChangeShapeType="1"/>
            </p:cNvSpPr>
            <p:nvPr/>
          </p:nvSpPr>
          <p:spPr bwMode="auto">
            <a:xfrm flipV="1">
              <a:off x="5530" y="3366"/>
              <a:ext cx="36" cy="11"/>
            </a:xfrm>
            <a:prstGeom prst="line">
              <a:avLst/>
            </a:prstGeom>
            <a:noFill/>
            <a:ln w="74930">
              <a:solidFill>
                <a:srgbClr val="3366FF"/>
              </a:solidFill>
              <a:round/>
              <a:headEnd/>
              <a:tailEnd/>
            </a:ln>
            <a:effectLst/>
          </p:spPr>
          <p:txBody>
            <a:bodyPr wrap="none" anchor="ctr"/>
            <a:lstStyle/>
            <a:p>
              <a:endParaRPr lang="en-US"/>
            </a:p>
          </p:txBody>
        </p:sp>
        <p:sp>
          <p:nvSpPr>
            <p:cNvPr id="85023" name="Freeform 31"/>
            <p:cNvSpPr>
              <a:spLocks/>
            </p:cNvSpPr>
            <p:nvPr/>
          </p:nvSpPr>
          <p:spPr bwMode="auto">
            <a:xfrm>
              <a:off x="5771" y="3205"/>
              <a:ext cx="56" cy="66"/>
            </a:xfrm>
            <a:custGeom>
              <a:avLst/>
              <a:gdLst/>
              <a:ahLst/>
              <a:cxnLst>
                <a:cxn ang="0">
                  <a:pos x="47" y="0"/>
                </a:cxn>
                <a:cxn ang="0">
                  <a:pos x="42" y="1"/>
                </a:cxn>
                <a:cxn ang="0">
                  <a:pos x="40" y="2"/>
                </a:cxn>
                <a:cxn ang="0">
                  <a:pos x="38" y="2"/>
                </a:cxn>
                <a:cxn ang="0">
                  <a:pos x="35" y="3"/>
                </a:cxn>
                <a:cxn ang="0">
                  <a:pos x="33" y="4"/>
                </a:cxn>
                <a:cxn ang="0">
                  <a:pos x="31" y="5"/>
                </a:cxn>
                <a:cxn ang="0">
                  <a:pos x="29" y="6"/>
                </a:cxn>
                <a:cxn ang="0">
                  <a:pos x="27" y="8"/>
                </a:cxn>
                <a:cxn ang="0">
                  <a:pos x="25" y="9"/>
                </a:cxn>
                <a:cxn ang="0">
                  <a:pos x="24" y="10"/>
                </a:cxn>
                <a:cxn ang="0">
                  <a:pos x="22" y="12"/>
                </a:cxn>
                <a:cxn ang="0">
                  <a:pos x="20" y="13"/>
                </a:cxn>
                <a:cxn ang="0">
                  <a:pos x="19" y="15"/>
                </a:cxn>
                <a:cxn ang="0">
                  <a:pos x="17" y="16"/>
                </a:cxn>
                <a:cxn ang="0">
                  <a:pos x="15" y="18"/>
                </a:cxn>
                <a:cxn ang="0">
                  <a:pos x="14" y="20"/>
                </a:cxn>
                <a:cxn ang="0">
                  <a:pos x="13" y="22"/>
                </a:cxn>
                <a:cxn ang="0">
                  <a:pos x="11" y="24"/>
                </a:cxn>
                <a:cxn ang="0">
                  <a:pos x="10" y="26"/>
                </a:cxn>
                <a:cxn ang="0">
                  <a:pos x="9" y="28"/>
                </a:cxn>
                <a:cxn ang="0">
                  <a:pos x="7" y="30"/>
                </a:cxn>
                <a:cxn ang="0">
                  <a:pos x="7" y="33"/>
                </a:cxn>
                <a:cxn ang="0">
                  <a:pos x="5" y="35"/>
                </a:cxn>
                <a:cxn ang="0">
                  <a:pos x="5" y="38"/>
                </a:cxn>
                <a:cxn ang="0">
                  <a:pos x="4" y="40"/>
                </a:cxn>
                <a:cxn ang="0">
                  <a:pos x="3" y="42"/>
                </a:cxn>
                <a:cxn ang="0">
                  <a:pos x="2" y="45"/>
                </a:cxn>
                <a:cxn ang="0">
                  <a:pos x="1" y="48"/>
                </a:cxn>
                <a:cxn ang="0">
                  <a:pos x="1" y="51"/>
                </a:cxn>
                <a:cxn ang="0">
                  <a:pos x="0" y="54"/>
                </a:cxn>
                <a:cxn ang="0">
                  <a:pos x="0" y="57"/>
                </a:cxn>
              </a:cxnLst>
              <a:rect l="0" t="0" r="r" b="b"/>
              <a:pathLst>
                <a:path w="48" h="58">
                  <a:moveTo>
                    <a:pt x="47" y="0"/>
                  </a:moveTo>
                  <a:lnTo>
                    <a:pt x="42" y="1"/>
                  </a:lnTo>
                  <a:lnTo>
                    <a:pt x="40" y="2"/>
                  </a:lnTo>
                  <a:lnTo>
                    <a:pt x="38" y="2"/>
                  </a:lnTo>
                  <a:lnTo>
                    <a:pt x="35" y="3"/>
                  </a:lnTo>
                  <a:lnTo>
                    <a:pt x="33" y="4"/>
                  </a:lnTo>
                  <a:lnTo>
                    <a:pt x="31" y="5"/>
                  </a:lnTo>
                  <a:lnTo>
                    <a:pt x="29" y="6"/>
                  </a:lnTo>
                  <a:lnTo>
                    <a:pt x="27" y="8"/>
                  </a:lnTo>
                  <a:lnTo>
                    <a:pt x="25" y="9"/>
                  </a:lnTo>
                  <a:lnTo>
                    <a:pt x="24" y="10"/>
                  </a:lnTo>
                  <a:lnTo>
                    <a:pt x="22" y="12"/>
                  </a:lnTo>
                  <a:lnTo>
                    <a:pt x="20" y="13"/>
                  </a:lnTo>
                  <a:lnTo>
                    <a:pt x="19" y="15"/>
                  </a:lnTo>
                  <a:lnTo>
                    <a:pt x="17" y="16"/>
                  </a:lnTo>
                  <a:lnTo>
                    <a:pt x="15" y="18"/>
                  </a:lnTo>
                  <a:lnTo>
                    <a:pt x="14" y="20"/>
                  </a:lnTo>
                  <a:lnTo>
                    <a:pt x="13" y="22"/>
                  </a:lnTo>
                  <a:lnTo>
                    <a:pt x="11" y="24"/>
                  </a:lnTo>
                  <a:lnTo>
                    <a:pt x="10" y="26"/>
                  </a:lnTo>
                  <a:lnTo>
                    <a:pt x="9" y="28"/>
                  </a:lnTo>
                  <a:lnTo>
                    <a:pt x="7" y="30"/>
                  </a:lnTo>
                  <a:lnTo>
                    <a:pt x="7" y="33"/>
                  </a:lnTo>
                  <a:lnTo>
                    <a:pt x="5" y="35"/>
                  </a:lnTo>
                  <a:lnTo>
                    <a:pt x="5" y="38"/>
                  </a:lnTo>
                  <a:lnTo>
                    <a:pt x="4" y="40"/>
                  </a:lnTo>
                  <a:lnTo>
                    <a:pt x="3" y="42"/>
                  </a:lnTo>
                  <a:lnTo>
                    <a:pt x="2" y="45"/>
                  </a:lnTo>
                  <a:lnTo>
                    <a:pt x="1" y="48"/>
                  </a:lnTo>
                  <a:lnTo>
                    <a:pt x="1" y="51"/>
                  </a:lnTo>
                  <a:lnTo>
                    <a:pt x="0" y="54"/>
                  </a:lnTo>
                  <a:lnTo>
                    <a:pt x="0" y="5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4" name="Freeform 32"/>
            <p:cNvSpPr>
              <a:spLocks/>
            </p:cNvSpPr>
            <p:nvPr/>
          </p:nvSpPr>
          <p:spPr bwMode="auto">
            <a:xfrm>
              <a:off x="3768" y="1301"/>
              <a:ext cx="410" cy="808"/>
            </a:xfrm>
            <a:custGeom>
              <a:avLst/>
              <a:gdLst/>
              <a:ahLst/>
              <a:cxnLst>
                <a:cxn ang="0">
                  <a:pos x="16" y="6"/>
                </a:cxn>
                <a:cxn ang="0">
                  <a:pos x="28" y="18"/>
                </a:cxn>
                <a:cxn ang="0">
                  <a:pos x="35" y="32"/>
                </a:cxn>
                <a:cxn ang="0">
                  <a:pos x="39" y="49"/>
                </a:cxn>
                <a:cxn ang="0">
                  <a:pos x="42" y="68"/>
                </a:cxn>
                <a:cxn ang="0">
                  <a:pos x="44" y="88"/>
                </a:cxn>
                <a:cxn ang="0">
                  <a:pos x="46" y="108"/>
                </a:cxn>
                <a:cxn ang="0">
                  <a:pos x="49" y="128"/>
                </a:cxn>
                <a:cxn ang="0">
                  <a:pos x="54" y="146"/>
                </a:cxn>
                <a:cxn ang="0">
                  <a:pos x="63" y="162"/>
                </a:cxn>
                <a:cxn ang="0">
                  <a:pos x="78" y="176"/>
                </a:cxn>
                <a:cxn ang="0">
                  <a:pos x="87" y="183"/>
                </a:cxn>
                <a:cxn ang="0">
                  <a:pos x="96" y="188"/>
                </a:cxn>
                <a:cxn ang="0">
                  <a:pos x="105" y="193"/>
                </a:cxn>
                <a:cxn ang="0">
                  <a:pos x="113" y="197"/>
                </a:cxn>
                <a:cxn ang="0">
                  <a:pos x="121" y="202"/>
                </a:cxn>
                <a:cxn ang="0">
                  <a:pos x="129" y="207"/>
                </a:cxn>
                <a:cxn ang="0">
                  <a:pos x="136" y="214"/>
                </a:cxn>
                <a:cxn ang="0">
                  <a:pos x="142" y="223"/>
                </a:cxn>
                <a:cxn ang="0">
                  <a:pos x="147" y="234"/>
                </a:cxn>
                <a:cxn ang="0">
                  <a:pos x="151" y="248"/>
                </a:cxn>
                <a:cxn ang="0">
                  <a:pos x="154" y="272"/>
                </a:cxn>
                <a:cxn ang="0">
                  <a:pos x="154" y="291"/>
                </a:cxn>
                <a:cxn ang="0">
                  <a:pos x="153" y="311"/>
                </a:cxn>
                <a:cxn ang="0">
                  <a:pos x="152" y="331"/>
                </a:cxn>
                <a:cxn ang="0">
                  <a:pos x="150" y="350"/>
                </a:cxn>
                <a:cxn ang="0">
                  <a:pos x="149" y="370"/>
                </a:cxn>
                <a:cxn ang="0">
                  <a:pos x="149" y="390"/>
                </a:cxn>
                <a:cxn ang="0">
                  <a:pos x="151" y="408"/>
                </a:cxn>
                <a:cxn ang="0">
                  <a:pos x="155" y="426"/>
                </a:cxn>
                <a:cxn ang="0">
                  <a:pos x="163" y="443"/>
                </a:cxn>
                <a:cxn ang="0">
                  <a:pos x="177" y="462"/>
                </a:cxn>
                <a:cxn ang="0">
                  <a:pos x="188" y="473"/>
                </a:cxn>
                <a:cxn ang="0">
                  <a:pos x="199" y="483"/>
                </a:cxn>
                <a:cxn ang="0">
                  <a:pos x="210" y="492"/>
                </a:cxn>
                <a:cxn ang="0">
                  <a:pos x="220" y="501"/>
                </a:cxn>
                <a:cxn ang="0">
                  <a:pos x="230" y="511"/>
                </a:cxn>
                <a:cxn ang="0">
                  <a:pos x="238" y="522"/>
                </a:cxn>
                <a:cxn ang="0">
                  <a:pos x="245" y="534"/>
                </a:cxn>
                <a:cxn ang="0">
                  <a:pos x="250" y="549"/>
                </a:cxn>
                <a:cxn ang="0">
                  <a:pos x="253" y="567"/>
                </a:cxn>
                <a:cxn ang="0">
                  <a:pos x="254" y="591"/>
                </a:cxn>
                <a:cxn ang="0">
                  <a:pos x="253" y="604"/>
                </a:cxn>
                <a:cxn ang="0">
                  <a:pos x="253" y="616"/>
                </a:cxn>
                <a:cxn ang="0">
                  <a:pos x="252" y="626"/>
                </a:cxn>
                <a:cxn ang="0">
                  <a:pos x="252" y="636"/>
                </a:cxn>
                <a:cxn ang="0">
                  <a:pos x="254" y="646"/>
                </a:cxn>
                <a:cxn ang="0">
                  <a:pos x="256" y="654"/>
                </a:cxn>
                <a:cxn ang="0">
                  <a:pos x="260" y="662"/>
                </a:cxn>
                <a:cxn ang="0">
                  <a:pos x="266" y="670"/>
                </a:cxn>
                <a:cxn ang="0">
                  <a:pos x="274" y="678"/>
                </a:cxn>
                <a:cxn ang="0">
                  <a:pos x="286" y="687"/>
                </a:cxn>
                <a:cxn ang="0">
                  <a:pos x="319" y="708"/>
                </a:cxn>
                <a:cxn ang="0">
                  <a:pos x="328" y="712"/>
                </a:cxn>
                <a:cxn ang="0">
                  <a:pos x="329" y="710"/>
                </a:cxn>
                <a:cxn ang="0">
                  <a:pos x="324" y="703"/>
                </a:cxn>
                <a:cxn ang="0">
                  <a:pos x="315" y="694"/>
                </a:cxn>
                <a:cxn ang="0">
                  <a:pos x="307" y="686"/>
                </a:cxn>
                <a:cxn ang="0">
                  <a:pos x="302" y="680"/>
                </a:cxn>
                <a:cxn ang="0">
                  <a:pos x="303" y="680"/>
                </a:cxn>
                <a:cxn ang="0">
                  <a:pos x="314" y="688"/>
                </a:cxn>
                <a:cxn ang="0">
                  <a:pos x="337" y="706"/>
                </a:cxn>
              </a:cxnLst>
              <a:rect l="0" t="0" r="r" b="b"/>
              <a:pathLst>
                <a:path w="350" h="716">
                  <a:moveTo>
                    <a:pt x="0" y="0"/>
                  </a:moveTo>
                  <a:lnTo>
                    <a:pt x="12" y="4"/>
                  </a:lnTo>
                  <a:lnTo>
                    <a:pt x="16" y="6"/>
                  </a:lnTo>
                  <a:lnTo>
                    <a:pt x="21" y="10"/>
                  </a:lnTo>
                  <a:lnTo>
                    <a:pt x="24" y="14"/>
                  </a:lnTo>
                  <a:lnTo>
                    <a:pt x="28" y="18"/>
                  </a:lnTo>
                  <a:lnTo>
                    <a:pt x="30" y="22"/>
                  </a:lnTo>
                  <a:lnTo>
                    <a:pt x="33" y="27"/>
                  </a:lnTo>
                  <a:lnTo>
                    <a:pt x="35" y="32"/>
                  </a:lnTo>
                  <a:lnTo>
                    <a:pt x="37" y="37"/>
                  </a:lnTo>
                  <a:lnTo>
                    <a:pt x="38" y="43"/>
                  </a:lnTo>
                  <a:lnTo>
                    <a:pt x="39" y="49"/>
                  </a:lnTo>
                  <a:lnTo>
                    <a:pt x="40" y="55"/>
                  </a:lnTo>
                  <a:lnTo>
                    <a:pt x="41" y="62"/>
                  </a:lnTo>
                  <a:lnTo>
                    <a:pt x="42" y="68"/>
                  </a:lnTo>
                  <a:lnTo>
                    <a:pt x="42" y="74"/>
                  </a:lnTo>
                  <a:lnTo>
                    <a:pt x="43" y="81"/>
                  </a:lnTo>
                  <a:lnTo>
                    <a:pt x="44" y="88"/>
                  </a:lnTo>
                  <a:lnTo>
                    <a:pt x="44" y="94"/>
                  </a:lnTo>
                  <a:lnTo>
                    <a:pt x="45" y="101"/>
                  </a:lnTo>
                  <a:lnTo>
                    <a:pt x="46" y="108"/>
                  </a:lnTo>
                  <a:lnTo>
                    <a:pt x="46" y="115"/>
                  </a:lnTo>
                  <a:lnTo>
                    <a:pt x="48" y="121"/>
                  </a:lnTo>
                  <a:lnTo>
                    <a:pt x="49" y="128"/>
                  </a:lnTo>
                  <a:lnTo>
                    <a:pt x="50" y="134"/>
                  </a:lnTo>
                  <a:lnTo>
                    <a:pt x="52" y="140"/>
                  </a:lnTo>
                  <a:lnTo>
                    <a:pt x="54" y="146"/>
                  </a:lnTo>
                  <a:lnTo>
                    <a:pt x="57" y="152"/>
                  </a:lnTo>
                  <a:lnTo>
                    <a:pt x="60" y="157"/>
                  </a:lnTo>
                  <a:lnTo>
                    <a:pt x="63" y="162"/>
                  </a:lnTo>
                  <a:lnTo>
                    <a:pt x="67" y="167"/>
                  </a:lnTo>
                  <a:lnTo>
                    <a:pt x="72" y="172"/>
                  </a:lnTo>
                  <a:lnTo>
                    <a:pt x="78" y="176"/>
                  </a:lnTo>
                  <a:lnTo>
                    <a:pt x="81" y="179"/>
                  </a:lnTo>
                  <a:lnTo>
                    <a:pt x="84" y="181"/>
                  </a:lnTo>
                  <a:lnTo>
                    <a:pt x="87" y="183"/>
                  </a:lnTo>
                  <a:lnTo>
                    <a:pt x="90" y="185"/>
                  </a:lnTo>
                  <a:lnTo>
                    <a:pt x="93" y="186"/>
                  </a:lnTo>
                  <a:lnTo>
                    <a:pt x="96" y="188"/>
                  </a:lnTo>
                  <a:lnTo>
                    <a:pt x="99" y="190"/>
                  </a:lnTo>
                  <a:lnTo>
                    <a:pt x="102" y="191"/>
                  </a:lnTo>
                  <a:lnTo>
                    <a:pt x="105" y="193"/>
                  </a:lnTo>
                  <a:lnTo>
                    <a:pt x="108" y="194"/>
                  </a:lnTo>
                  <a:lnTo>
                    <a:pt x="110" y="196"/>
                  </a:lnTo>
                  <a:lnTo>
                    <a:pt x="113" y="197"/>
                  </a:lnTo>
                  <a:lnTo>
                    <a:pt x="116" y="198"/>
                  </a:lnTo>
                  <a:lnTo>
                    <a:pt x="119" y="200"/>
                  </a:lnTo>
                  <a:lnTo>
                    <a:pt x="121" y="202"/>
                  </a:lnTo>
                  <a:lnTo>
                    <a:pt x="124" y="203"/>
                  </a:lnTo>
                  <a:lnTo>
                    <a:pt x="126" y="205"/>
                  </a:lnTo>
                  <a:lnTo>
                    <a:pt x="129" y="207"/>
                  </a:lnTo>
                  <a:lnTo>
                    <a:pt x="131" y="209"/>
                  </a:lnTo>
                  <a:lnTo>
                    <a:pt x="133" y="212"/>
                  </a:lnTo>
                  <a:lnTo>
                    <a:pt x="136" y="214"/>
                  </a:lnTo>
                  <a:lnTo>
                    <a:pt x="138" y="217"/>
                  </a:lnTo>
                  <a:lnTo>
                    <a:pt x="140" y="220"/>
                  </a:lnTo>
                  <a:lnTo>
                    <a:pt x="142" y="223"/>
                  </a:lnTo>
                  <a:lnTo>
                    <a:pt x="143" y="226"/>
                  </a:lnTo>
                  <a:lnTo>
                    <a:pt x="145" y="230"/>
                  </a:lnTo>
                  <a:lnTo>
                    <a:pt x="147" y="234"/>
                  </a:lnTo>
                  <a:lnTo>
                    <a:pt x="148" y="238"/>
                  </a:lnTo>
                  <a:lnTo>
                    <a:pt x="150" y="243"/>
                  </a:lnTo>
                  <a:lnTo>
                    <a:pt x="151" y="248"/>
                  </a:lnTo>
                  <a:lnTo>
                    <a:pt x="153" y="260"/>
                  </a:lnTo>
                  <a:lnTo>
                    <a:pt x="154" y="266"/>
                  </a:lnTo>
                  <a:lnTo>
                    <a:pt x="154" y="272"/>
                  </a:lnTo>
                  <a:lnTo>
                    <a:pt x="154" y="278"/>
                  </a:lnTo>
                  <a:lnTo>
                    <a:pt x="154" y="285"/>
                  </a:lnTo>
                  <a:lnTo>
                    <a:pt x="154" y="291"/>
                  </a:lnTo>
                  <a:lnTo>
                    <a:pt x="154" y="298"/>
                  </a:lnTo>
                  <a:lnTo>
                    <a:pt x="154" y="304"/>
                  </a:lnTo>
                  <a:lnTo>
                    <a:pt x="153" y="311"/>
                  </a:lnTo>
                  <a:lnTo>
                    <a:pt x="153" y="318"/>
                  </a:lnTo>
                  <a:lnTo>
                    <a:pt x="152" y="324"/>
                  </a:lnTo>
                  <a:lnTo>
                    <a:pt x="152" y="331"/>
                  </a:lnTo>
                  <a:lnTo>
                    <a:pt x="151" y="337"/>
                  </a:lnTo>
                  <a:lnTo>
                    <a:pt x="150" y="344"/>
                  </a:lnTo>
                  <a:lnTo>
                    <a:pt x="150" y="350"/>
                  </a:lnTo>
                  <a:lnTo>
                    <a:pt x="149" y="357"/>
                  </a:lnTo>
                  <a:lnTo>
                    <a:pt x="149" y="364"/>
                  </a:lnTo>
                  <a:lnTo>
                    <a:pt x="149" y="370"/>
                  </a:lnTo>
                  <a:lnTo>
                    <a:pt x="148" y="377"/>
                  </a:lnTo>
                  <a:lnTo>
                    <a:pt x="148" y="383"/>
                  </a:lnTo>
                  <a:lnTo>
                    <a:pt x="149" y="390"/>
                  </a:lnTo>
                  <a:lnTo>
                    <a:pt x="149" y="396"/>
                  </a:lnTo>
                  <a:lnTo>
                    <a:pt x="150" y="402"/>
                  </a:lnTo>
                  <a:lnTo>
                    <a:pt x="151" y="408"/>
                  </a:lnTo>
                  <a:lnTo>
                    <a:pt x="152" y="414"/>
                  </a:lnTo>
                  <a:lnTo>
                    <a:pt x="154" y="420"/>
                  </a:lnTo>
                  <a:lnTo>
                    <a:pt x="155" y="426"/>
                  </a:lnTo>
                  <a:lnTo>
                    <a:pt x="158" y="432"/>
                  </a:lnTo>
                  <a:lnTo>
                    <a:pt x="160" y="437"/>
                  </a:lnTo>
                  <a:lnTo>
                    <a:pt x="163" y="443"/>
                  </a:lnTo>
                  <a:lnTo>
                    <a:pt x="167" y="448"/>
                  </a:lnTo>
                  <a:lnTo>
                    <a:pt x="174" y="458"/>
                  </a:lnTo>
                  <a:lnTo>
                    <a:pt x="177" y="462"/>
                  </a:lnTo>
                  <a:lnTo>
                    <a:pt x="181" y="466"/>
                  </a:lnTo>
                  <a:lnTo>
                    <a:pt x="184" y="470"/>
                  </a:lnTo>
                  <a:lnTo>
                    <a:pt x="188" y="473"/>
                  </a:lnTo>
                  <a:lnTo>
                    <a:pt x="192" y="477"/>
                  </a:lnTo>
                  <a:lnTo>
                    <a:pt x="196" y="480"/>
                  </a:lnTo>
                  <a:lnTo>
                    <a:pt x="199" y="483"/>
                  </a:lnTo>
                  <a:lnTo>
                    <a:pt x="203" y="486"/>
                  </a:lnTo>
                  <a:lnTo>
                    <a:pt x="207" y="489"/>
                  </a:lnTo>
                  <a:lnTo>
                    <a:pt x="210" y="492"/>
                  </a:lnTo>
                  <a:lnTo>
                    <a:pt x="214" y="495"/>
                  </a:lnTo>
                  <a:lnTo>
                    <a:pt x="217" y="498"/>
                  </a:lnTo>
                  <a:lnTo>
                    <a:pt x="220" y="501"/>
                  </a:lnTo>
                  <a:lnTo>
                    <a:pt x="224" y="504"/>
                  </a:lnTo>
                  <a:lnTo>
                    <a:pt x="227" y="508"/>
                  </a:lnTo>
                  <a:lnTo>
                    <a:pt x="230" y="511"/>
                  </a:lnTo>
                  <a:lnTo>
                    <a:pt x="233" y="514"/>
                  </a:lnTo>
                  <a:lnTo>
                    <a:pt x="236" y="518"/>
                  </a:lnTo>
                  <a:lnTo>
                    <a:pt x="238" y="522"/>
                  </a:lnTo>
                  <a:lnTo>
                    <a:pt x="241" y="525"/>
                  </a:lnTo>
                  <a:lnTo>
                    <a:pt x="243" y="530"/>
                  </a:lnTo>
                  <a:lnTo>
                    <a:pt x="245" y="534"/>
                  </a:lnTo>
                  <a:lnTo>
                    <a:pt x="247" y="539"/>
                  </a:lnTo>
                  <a:lnTo>
                    <a:pt x="249" y="544"/>
                  </a:lnTo>
                  <a:lnTo>
                    <a:pt x="250" y="549"/>
                  </a:lnTo>
                  <a:lnTo>
                    <a:pt x="252" y="555"/>
                  </a:lnTo>
                  <a:lnTo>
                    <a:pt x="252" y="561"/>
                  </a:lnTo>
                  <a:lnTo>
                    <a:pt x="253" y="567"/>
                  </a:lnTo>
                  <a:lnTo>
                    <a:pt x="254" y="574"/>
                  </a:lnTo>
                  <a:lnTo>
                    <a:pt x="254" y="582"/>
                  </a:lnTo>
                  <a:lnTo>
                    <a:pt x="254" y="591"/>
                  </a:lnTo>
                  <a:lnTo>
                    <a:pt x="254" y="595"/>
                  </a:lnTo>
                  <a:lnTo>
                    <a:pt x="253" y="600"/>
                  </a:lnTo>
                  <a:lnTo>
                    <a:pt x="253" y="604"/>
                  </a:lnTo>
                  <a:lnTo>
                    <a:pt x="253" y="608"/>
                  </a:lnTo>
                  <a:lnTo>
                    <a:pt x="253" y="612"/>
                  </a:lnTo>
                  <a:lnTo>
                    <a:pt x="253" y="616"/>
                  </a:lnTo>
                  <a:lnTo>
                    <a:pt x="252" y="620"/>
                  </a:lnTo>
                  <a:lnTo>
                    <a:pt x="252" y="623"/>
                  </a:lnTo>
                  <a:lnTo>
                    <a:pt x="252" y="626"/>
                  </a:lnTo>
                  <a:lnTo>
                    <a:pt x="252" y="630"/>
                  </a:lnTo>
                  <a:lnTo>
                    <a:pt x="252" y="633"/>
                  </a:lnTo>
                  <a:lnTo>
                    <a:pt x="252" y="636"/>
                  </a:lnTo>
                  <a:lnTo>
                    <a:pt x="253" y="640"/>
                  </a:lnTo>
                  <a:lnTo>
                    <a:pt x="253" y="642"/>
                  </a:lnTo>
                  <a:lnTo>
                    <a:pt x="254" y="646"/>
                  </a:lnTo>
                  <a:lnTo>
                    <a:pt x="254" y="648"/>
                  </a:lnTo>
                  <a:lnTo>
                    <a:pt x="255" y="651"/>
                  </a:lnTo>
                  <a:lnTo>
                    <a:pt x="256" y="654"/>
                  </a:lnTo>
                  <a:lnTo>
                    <a:pt x="257" y="657"/>
                  </a:lnTo>
                  <a:lnTo>
                    <a:pt x="259" y="660"/>
                  </a:lnTo>
                  <a:lnTo>
                    <a:pt x="260" y="662"/>
                  </a:lnTo>
                  <a:lnTo>
                    <a:pt x="262" y="665"/>
                  </a:lnTo>
                  <a:lnTo>
                    <a:pt x="264" y="668"/>
                  </a:lnTo>
                  <a:lnTo>
                    <a:pt x="266" y="670"/>
                  </a:lnTo>
                  <a:lnTo>
                    <a:pt x="269" y="673"/>
                  </a:lnTo>
                  <a:lnTo>
                    <a:pt x="272" y="676"/>
                  </a:lnTo>
                  <a:lnTo>
                    <a:pt x="274" y="678"/>
                  </a:lnTo>
                  <a:lnTo>
                    <a:pt x="278" y="681"/>
                  </a:lnTo>
                  <a:lnTo>
                    <a:pt x="282" y="684"/>
                  </a:lnTo>
                  <a:lnTo>
                    <a:pt x="286" y="687"/>
                  </a:lnTo>
                  <a:lnTo>
                    <a:pt x="305" y="700"/>
                  </a:lnTo>
                  <a:lnTo>
                    <a:pt x="313" y="704"/>
                  </a:lnTo>
                  <a:lnTo>
                    <a:pt x="319" y="708"/>
                  </a:lnTo>
                  <a:lnTo>
                    <a:pt x="323" y="710"/>
                  </a:lnTo>
                  <a:lnTo>
                    <a:pt x="326" y="711"/>
                  </a:lnTo>
                  <a:lnTo>
                    <a:pt x="328" y="712"/>
                  </a:lnTo>
                  <a:lnTo>
                    <a:pt x="330" y="712"/>
                  </a:lnTo>
                  <a:lnTo>
                    <a:pt x="330" y="711"/>
                  </a:lnTo>
                  <a:lnTo>
                    <a:pt x="329" y="710"/>
                  </a:lnTo>
                  <a:lnTo>
                    <a:pt x="328" y="708"/>
                  </a:lnTo>
                  <a:lnTo>
                    <a:pt x="326" y="705"/>
                  </a:lnTo>
                  <a:lnTo>
                    <a:pt x="324" y="703"/>
                  </a:lnTo>
                  <a:lnTo>
                    <a:pt x="321" y="700"/>
                  </a:lnTo>
                  <a:lnTo>
                    <a:pt x="318" y="697"/>
                  </a:lnTo>
                  <a:lnTo>
                    <a:pt x="315" y="694"/>
                  </a:lnTo>
                  <a:lnTo>
                    <a:pt x="312" y="691"/>
                  </a:lnTo>
                  <a:lnTo>
                    <a:pt x="309" y="688"/>
                  </a:lnTo>
                  <a:lnTo>
                    <a:pt x="307" y="686"/>
                  </a:lnTo>
                  <a:lnTo>
                    <a:pt x="304" y="683"/>
                  </a:lnTo>
                  <a:lnTo>
                    <a:pt x="303" y="682"/>
                  </a:lnTo>
                  <a:lnTo>
                    <a:pt x="302" y="680"/>
                  </a:lnTo>
                  <a:lnTo>
                    <a:pt x="301" y="679"/>
                  </a:lnTo>
                  <a:lnTo>
                    <a:pt x="302" y="680"/>
                  </a:lnTo>
                  <a:lnTo>
                    <a:pt x="303" y="680"/>
                  </a:lnTo>
                  <a:lnTo>
                    <a:pt x="305" y="682"/>
                  </a:lnTo>
                  <a:lnTo>
                    <a:pt x="309" y="684"/>
                  </a:lnTo>
                  <a:lnTo>
                    <a:pt x="314" y="688"/>
                  </a:lnTo>
                  <a:lnTo>
                    <a:pt x="320" y="693"/>
                  </a:lnTo>
                  <a:lnTo>
                    <a:pt x="328" y="699"/>
                  </a:lnTo>
                  <a:lnTo>
                    <a:pt x="337" y="706"/>
                  </a:lnTo>
                  <a:lnTo>
                    <a:pt x="349" y="715"/>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5" name="Freeform 33"/>
            <p:cNvSpPr>
              <a:spLocks/>
            </p:cNvSpPr>
            <p:nvPr/>
          </p:nvSpPr>
          <p:spPr bwMode="auto">
            <a:xfrm>
              <a:off x="5343" y="3258"/>
              <a:ext cx="224" cy="88"/>
            </a:xfrm>
            <a:custGeom>
              <a:avLst/>
              <a:gdLst/>
              <a:ahLst/>
              <a:cxnLst>
                <a:cxn ang="0">
                  <a:pos x="0" y="0"/>
                </a:cxn>
                <a:cxn ang="0">
                  <a:pos x="12" y="5"/>
                </a:cxn>
                <a:cxn ang="0">
                  <a:pos x="18" y="7"/>
                </a:cxn>
                <a:cxn ang="0">
                  <a:pos x="24" y="10"/>
                </a:cxn>
                <a:cxn ang="0">
                  <a:pos x="30" y="13"/>
                </a:cxn>
                <a:cxn ang="0">
                  <a:pos x="35" y="15"/>
                </a:cxn>
                <a:cxn ang="0">
                  <a:pos x="41" y="18"/>
                </a:cxn>
                <a:cxn ang="0">
                  <a:pos x="47" y="21"/>
                </a:cxn>
                <a:cxn ang="0">
                  <a:pos x="53" y="24"/>
                </a:cxn>
                <a:cxn ang="0">
                  <a:pos x="58" y="27"/>
                </a:cxn>
                <a:cxn ang="0">
                  <a:pos x="64" y="30"/>
                </a:cxn>
                <a:cxn ang="0">
                  <a:pos x="70" y="33"/>
                </a:cxn>
                <a:cxn ang="0">
                  <a:pos x="76" y="35"/>
                </a:cxn>
                <a:cxn ang="0">
                  <a:pos x="82" y="39"/>
                </a:cxn>
                <a:cxn ang="0">
                  <a:pos x="88" y="41"/>
                </a:cxn>
                <a:cxn ang="0">
                  <a:pos x="94" y="44"/>
                </a:cxn>
                <a:cxn ang="0">
                  <a:pos x="100" y="47"/>
                </a:cxn>
                <a:cxn ang="0">
                  <a:pos x="105" y="50"/>
                </a:cxn>
                <a:cxn ang="0">
                  <a:pos x="111" y="52"/>
                </a:cxn>
                <a:cxn ang="0">
                  <a:pos x="117" y="55"/>
                </a:cxn>
                <a:cxn ang="0">
                  <a:pos x="123" y="57"/>
                </a:cxn>
                <a:cxn ang="0">
                  <a:pos x="129" y="60"/>
                </a:cxn>
                <a:cxn ang="0">
                  <a:pos x="135" y="62"/>
                </a:cxn>
                <a:cxn ang="0">
                  <a:pos x="141" y="64"/>
                </a:cxn>
                <a:cxn ang="0">
                  <a:pos x="147" y="66"/>
                </a:cxn>
                <a:cxn ang="0">
                  <a:pos x="153" y="68"/>
                </a:cxn>
                <a:cxn ang="0">
                  <a:pos x="159" y="70"/>
                </a:cxn>
                <a:cxn ang="0">
                  <a:pos x="165" y="72"/>
                </a:cxn>
                <a:cxn ang="0">
                  <a:pos x="172" y="73"/>
                </a:cxn>
                <a:cxn ang="0">
                  <a:pos x="178" y="75"/>
                </a:cxn>
                <a:cxn ang="0">
                  <a:pos x="184" y="75"/>
                </a:cxn>
                <a:cxn ang="0">
                  <a:pos x="190" y="77"/>
                </a:cxn>
              </a:cxnLst>
              <a:rect l="0" t="0" r="r" b="b"/>
              <a:pathLst>
                <a:path w="191" h="78">
                  <a:moveTo>
                    <a:pt x="0" y="0"/>
                  </a:moveTo>
                  <a:lnTo>
                    <a:pt x="12" y="5"/>
                  </a:lnTo>
                  <a:lnTo>
                    <a:pt x="18" y="7"/>
                  </a:lnTo>
                  <a:lnTo>
                    <a:pt x="24" y="10"/>
                  </a:lnTo>
                  <a:lnTo>
                    <a:pt x="30" y="13"/>
                  </a:lnTo>
                  <a:lnTo>
                    <a:pt x="35" y="15"/>
                  </a:lnTo>
                  <a:lnTo>
                    <a:pt x="41" y="18"/>
                  </a:lnTo>
                  <a:lnTo>
                    <a:pt x="47" y="21"/>
                  </a:lnTo>
                  <a:lnTo>
                    <a:pt x="53" y="24"/>
                  </a:lnTo>
                  <a:lnTo>
                    <a:pt x="58" y="27"/>
                  </a:lnTo>
                  <a:lnTo>
                    <a:pt x="64" y="30"/>
                  </a:lnTo>
                  <a:lnTo>
                    <a:pt x="70" y="33"/>
                  </a:lnTo>
                  <a:lnTo>
                    <a:pt x="76" y="35"/>
                  </a:lnTo>
                  <a:lnTo>
                    <a:pt x="82" y="39"/>
                  </a:lnTo>
                  <a:lnTo>
                    <a:pt x="88" y="41"/>
                  </a:lnTo>
                  <a:lnTo>
                    <a:pt x="94" y="44"/>
                  </a:lnTo>
                  <a:lnTo>
                    <a:pt x="100" y="47"/>
                  </a:lnTo>
                  <a:lnTo>
                    <a:pt x="105" y="50"/>
                  </a:lnTo>
                  <a:lnTo>
                    <a:pt x="111" y="52"/>
                  </a:lnTo>
                  <a:lnTo>
                    <a:pt x="117" y="55"/>
                  </a:lnTo>
                  <a:lnTo>
                    <a:pt x="123" y="57"/>
                  </a:lnTo>
                  <a:lnTo>
                    <a:pt x="129" y="60"/>
                  </a:lnTo>
                  <a:lnTo>
                    <a:pt x="135" y="62"/>
                  </a:lnTo>
                  <a:lnTo>
                    <a:pt x="141" y="64"/>
                  </a:lnTo>
                  <a:lnTo>
                    <a:pt x="147" y="66"/>
                  </a:lnTo>
                  <a:lnTo>
                    <a:pt x="153" y="68"/>
                  </a:lnTo>
                  <a:lnTo>
                    <a:pt x="159" y="70"/>
                  </a:lnTo>
                  <a:lnTo>
                    <a:pt x="165" y="72"/>
                  </a:lnTo>
                  <a:lnTo>
                    <a:pt x="172" y="73"/>
                  </a:lnTo>
                  <a:lnTo>
                    <a:pt x="178" y="75"/>
                  </a:lnTo>
                  <a:lnTo>
                    <a:pt x="184" y="75"/>
                  </a:lnTo>
                  <a:lnTo>
                    <a:pt x="190" y="7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6" name="Freeform 34"/>
            <p:cNvSpPr>
              <a:spLocks/>
            </p:cNvSpPr>
            <p:nvPr/>
          </p:nvSpPr>
          <p:spPr bwMode="auto">
            <a:xfrm>
              <a:off x="5372" y="3173"/>
              <a:ext cx="372" cy="98"/>
            </a:xfrm>
            <a:custGeom>
              <a:avLst/>
              <a:gdLst/>
              <a:ahLst/>
              <a:cxnLst>
                <a:cxn ang="0">
                  <a:pos x="0" y="0"/>
                </a:cxn>
                <a:cxn ang="0">
                  <a:pos x="20" y="5"/>
                </a:cxn>
                <a:cxn ang="0">
                  <a:pos x="30" y="8"/>
                </a:cxn>
                <a:cxn ang="0">
                  <a:pos x="40" y="11"/>
                </a:cxn>
                <a:cxn ang="0">
                  <a:pos x="49" y="14"/>
                </a:cxn>
                <a:cxn ang="0">
                  <a:pos x="59" y="17"/>
                </a:cxn>
                <a:cxn ang="0">
                  <a:pos x="69" y="21"/>
                </a:cxn>
                <a:cxn ang="0">
                  <a:pos x="78" y="24"/>
                </a:cxn>
                <a:cxn ang="0">
                  <a:pos x="88" y="27"/>
                </a:cxn>
                <a:cxn ang="0">
                  <a:pos x="98" y="31"/>
                </a:cxn>
                <a:cxn ang="0">
                  <a:pos x="107" y="34"/>
                </a:cxn>
                <a:cxn ang="0">
                  <a:pos x="116" y="37"/>
                </a:cxn>
                <a:cxn ang="0">
                  <a:pos x="126" y="41"/>
                </a:cxn>
                <a:cxn ang="0">
                  <a:pos x="136" y="44"/>
                </a:cxn>
                <a:cxn ang="0">
                  <a:pos x="145" y="47"/>
                </a:cxn>
                <a:cxn ang="0">
                  <a:pos x="155" y="51"/>
                </a:cxn>
                <a:cxn ang="0">
                  <a:pos x="164" y="54"/>
                </a:cxn>
                <a:cxn ang="0">
                  <a:pos x="174" y="57"/>
                </a:cxn>
                <a:cxn ang="0">
                  <a:pos x="184" y="60"/>
                </a:cxn>
                <a:cxn ang="0">
                  <a:pos x="194" y="63"/>
                </a:cxn>
                <a:cxn ang="0">
                  <a:pos x="203" y="66"/>
                </a:cxn>
                <a:cxn ang="0">
                  <a:pos x="213" y="69"/>
                </a:cxn>
                <a:cxn ang="0">
                  <a:pos x="223" y="71"/>
                </a:cxn>
                <a:cxn ang="0">
                  <a:pos x="233" y="73"/>
                </a:cxn>
                <a:cxn ang="0">
                  <a:pos x="243" y="76"/>
                </a:cxn>
                <a:cxn ang="0">
                  <a:pos x="254" y="78"/>
                </a:cxn>
                <a:cxn ang="0">
                  <a:pos x="264" y="79"/>
                </a:cxn>
                <a:cxn ang="0">
                  <a:pos x="274" y="81"/>
                </a:cxn>
                <a:cxn ang="0">
                  <a:pos x="285" y="83"/>
                </a:cxn>
                <a:cxn ang="0">
                  <a:pos x="295" y="84"/>
                </a:cxn>
                <a:cxn ang="0">
                  <a:pos x="306" y="85"/>
                </a:cxn>
                <a:cxn ang="0">
                  <a:pos x="317" y="86"/>
                </a:cxn>
              </a:cxnLst>
              <a:rect l="0" t="0" r="r" b="b"/>
              <a:pathLst>
                <a:path w="318" h="87">
                  <a:moveTo>
                    <a:pt x="0" y="0"/>
                  </a:moveTo>
                  <a:lnTo>
                    <a:pt x="20" y="5"/>
                  </a:lnTo>
                  <a:lnTo>
                    <a:pt x="30" y="8"/>
                  </a:lnTo>
                  <a:lnTo>
                    <a:pt x="40" y="11"/>
                  </a:lnTo>
                  <a:lnTo>
                    <a:pt x="49" y="14"/>
                  </a:lnTo>
                  <a:lnTo>
                    <a:pt x="59" y="17"/>
                  </a:lnTo>
                  <a:lnTo>
                    <a:pt x="69" y="21"/>
                  </a:lnTo>
                  <a:lnTo>
                    <a:pt x="78" y="24"/>
                  </a:lnTo>
                  <a:lnTo>
                    <a:pt x="88" y="27"/>
                  </a:lnTo>
                  <a:lnTo>
                    <a:pt x="98" y="31"/>
                  </a:lnTo>
                  <a:lnTo>
                    <a:pt x="107" y="34"/>
                  </a:lnTo>
                  <a:lnTo>
                    <a:pt x="116" y="37"/>
                  </a:lnTo>
                  <a:lnTo>
                    <a:pt x="126" y="41"/>
                  </a:lnTo>
                  <a:lnTo>
                    <a:pt x="136" y="44"/>
                  </a:lnTo>
                  <a:lnTo>
                    <a:pt x="145" y="47"/>
                  </a:lnTo>
                  <a:lnTo>
                    <a:pt x="155" y="51"/>
                  </a:lnTo>
                  <a:lnTo>
                    <a:pt x="164" y="54"/>
                  </a:lnTo>
                  <a:lnTo>
                    <a:pt x="174" y="57"/>
                  </a:lnTo>
                  <a:lnTo>
                    <a:pt x="184" y="60"/>
                  </a:lnTo>
                  <a:lnTo>
                    <a:pt x="194" y="63"/>
                  </a:lnTo>
                  <a:lnTo>
                    <a:pt x="203" y="66"/>
                  </a:lnTo>
                  <a:lnTo>
                    <a:pt x="213" y="69"/>
                  </a:lnTo>
                  <a:lnTo>
                    <a:pt x="223" y="71"/>
                  </a:lnTo>
                  <a:lnTo>
                    <a:pt x="233" y="73"/>
                  </a:lnTo>
                  <a:lnTo>
                    <a:pt x="243" y="76"/>
                  </a:lnTo>
                  <a:lnTo>
                    <a:pt x="254" y="78"/>
                  </a:lnTo>
                  <a:lnTo>
                    <a:pt x="264" y="79"/>
                  </a:lnTo>
                  <a:lnTo>
                    <a:pt x="274" y="81"/>
                  </a:lnTo>
                  <a:lnTo>
                    <a:pt x="285" y="83"/>
                  </a:lnTo>
                  <a:lnTo>
                    <a:pt x="295" y="84"/>
                  </a:lnTo>
                  <a:lnTo>
                    <a:pt x="306" y="85"/>
                  </a:lnTo>
                  <a:lnTo>
                    <a:pt x="317" y="8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7" name="Freeform 35"/>
            <p:cNvSpPr>
              <a:spLocks/>
            </p:cNvSpPr>
            <p:nvPr/>
          </p:nvSpPr>
          <p:spPr bwMode="auto">
            <a:xfrm>
              <a:off x="5317" y="3181"/>
              <a:ext cx="74" cy="26"/>
            </a:xfrm>
            <a:custGeom>
              <a:avLst/>
              <a:gdLst/>
              <a:ahLst/>
              <a:cxnLst>
                <a:cxn ang="0">
                  <a:pos x="63" y="2"/>
                </a:cxn>
                <a:cxn ang="0">
                  <a:pos x="59" y="1"/>
                </a:cxn>
                <a:cxn ang="0">
                  <a:pos x="57" y="1"/>
                </a:cxn>
                <a:cxn ang="0">
                  <a:pos x="55" y="1"/>
                </a:cxn>
                <a:cxn ang="0">
                  <a:pos x="52" y="0"/>
                </a:cxn>
                <a:cxn ang="0">
                  <a:pos x="50" y="0"/>
                </a:cxn>
                <a:cxn ang="0">
                  <a:pos x="48" y="0"/>
                </a:cxn>
                <a:cxn ang="0">
                  <a:pos x="46" y="0"/>
                </a:cxn>
                <a:cxn ang="0">
                  <a:pos x="44" y="0"/>
                </a:cxn>
                <a:cxn ang="0">
                  <a:pos x="42" y="0"/>
                </a:cxn>
                <a:cxn ang="0">
                  <a:pos x="40" y="1"/>
                </a:cxn>
                <a:cxn ang="0">
                  <a:pos x="38" y="1"/>
                </a:cxn>
                <a:cxn ang="0">
                  <a:pos x="36" y="1"/>
                </a:cxn>
                <a:cxn ang="0">
                  <a:pos x="33" y="2"/>
                </a:cxn>
                <a:cxn ang="0">
                  <a:pos x="31" y="2"/>
                </a:cxn>
                <a:cxn ang="0">
                  <a:pos x="30" y="3"/>
                </a:cxn>
                <a:cxn ang="0">
                  <a:pos x="27" y="4"/>
                </a:cxn>
                <a:cxn ang="0">
                  <a:pos x="26" y="4"/>
                </a:cxn>
                <a:cxn ang="0">
                  <a:pos x="24" y="5"/>
                </a:cxn>
                <a:cxn ang="0">
                  <a:pos x="22" y="6"/>
                </a:cxn>
                <a:cxn ang="0">
                  <a:pos x="20" y="7"/>
                </a:cxn>
                <a:cxn ang="0">
                  <a:pos x="18" y="8"/>
                </a:cxn>
                <a:cxn ang="0">
                  <a:pos x="16" y="9"/>
                </a:cxn>
                <a:cxn ang="0">
                  <a:pos x="14" y="10"/>
                </a:cxn>
                <a:cxn ang="0">
                  <a:pos x="12" y="11"/>
                </a:cxn>
                <a:cxn ang="0">
                  <a:pos x="11" y="12"/>
                </a:cxn>
                <a:cxn ang="0">
                  <a:pos x="9" y="14"/>
                </a:cxn>
                <a:cxn ang="0">
                  <a:pos x="7" y="15"/>
                </a:cxn>
                <a:cxn ang="0">
                  <a:pos x="5" y="16"/>
                </a:cxn>
                <a:cxn ang="0">
                  <a:pos x="3" y="18"/>
                </a:cxn>
                <a:cxn ang="0">
                  <a:pos x="1" y="20"/>
                </a:cxn>
                <a:cxn ang="0">
                  <a:pos x="0" y="22"/>
                </a:cxn>
              </a:cxnLst>
              <a:rect l="0" t="0" r="r" b="b"/>
              <a:pathLst>
                <a:path w="64" h="23">
                  <a:moveTo>
                    <a:pt x="63" y="2"/>
                  </a:moveTo>
                  <a:lnTo>
                    <a:pt x="59" y="1"/>
                  </a:lnTo>
                  <a:lnTo>
                    <a:pt x="57" y="1"/>
                  </a:lnTo>
                  <a:lnTo>
                    <a:pt x="55" y="1"/>
                  </a:lnTo>
                  <a:lnTo>
                    <a:pt x="52" y="0"/>
                  </a:lnTo>
                  <a:lnTo>
                    <a:pt x="50" y="0"/>
                  </a:lnTo>
                  <a:lnTo>
                    <a:pt x="48" y="0"/>
                  </a:lnTo>
                  <a:lnTo>
                    <a:pt x="46" y="0"/>
                  </a:lnTo>
                  <a:lnTo>
                    <a:pt x="44" y="0"/>
                  </a:lnTo>
                  <a:lnTo>
                    <a:pt x="42" y="0"/>
                  </a:lnTo>
                  <a:lnTo>
                    <a:pt x="40" y="1"/>
                  </a:lnTo>
                  <a:lnTo>
                    <a:pt x="38" y="1"/>
                  </a:lnTo>
                  <a:lnTo>
                    <a:pt x="36" y="1"/>
                  </a:lnTo>
                  <a:lnTo>
                    <a:pt x="33" y="2"/>
                  </a:lnTo>
                  <a:lnTo>
                    <a:pt x="31" y="2"/>
                  </a:lnTo>
                  <a:lnTo>
                    <a:pt x="30" y="3"/>
                  </a:lnTo>
                  <a:lnTo>
                    <a:pt x="27" y="4"/>
                  </a:lnTo>
                  <a:lnTo>
                    <a:pt x="26" y="4"/>
                  </a:lnTo>
                  <a:lnTo>
                    <a:pt x="24" y="5"/>
                  </a:lnTo>
                  <a:lnTo>
                    <a:pt x="22" y="6"/>
                  </a:lnTo>
                  <a:lnTo>
                    <a:pt x="20" y="7"/>
                  </a:lnTo>
                  <a:lnTo>
                    <a:pt x="18" y="8"/>
                  </a:lnTo>
                  <a:lnTo>
                    <a:pt x="16" y="9"/>
                  </a:lnTo>
                  <a:lnTo>
                    <a:pt x="14" y="10"/>
                  </a:lnTo>
                  <a:lnTo>
                    <a:pt x="12" y="11"/>
                  </a:lnTo>
                  <a:lnTo>
                    <a:pt x="11" y="12"/>
                  </a:lnTo>
                  <a:lnTo>
                    <a:pt x="9" y="14"/>
                  </a:lnTo>
                  <a:lnTo>
                    <a:pt x="7" y="15"/>
                  </a:lnTo>
                  <a:lnTo>
                    <a:pt x="5" y="16"/>
                  </a:lnTo>
                  <a:lnTo>
                    <a:pt x="3" y="18"/>
                  </a:lnTo>
                  <a:lnTo>
                    <a:pt x="1" y="20"/>
                  </a:lnTo>
                  <a:lnTo>
                    <a:pt x="0" y="2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8" name="Freeform 36"/>
            <p:cNvSpPr>
              <a:spLocks/>
            </p:cNvSpPr>
            <p:nvPr/>
          </p:nvSpPr>
          <p:spPr bwMode="auto">
            <a:xfrm>
              <a:off x="5372" y="3119"/>
              <a:ext cx="445" cy="77"/>
            </a:xfrm>
            <a:custGeom>
              <a:avLst/>
              <a:gdLst/>
              <a:ahLst/>
              <a:cxnLst>
                <a:cxn ang="0">
                  <a:pos x="380" y="67"/>
                </a:cxn>
                <a:cxn ang="0">
                  <a:pos x="356" y="68"/>
                </a:cxn>
                <a:cxn ang="0">
                  <a:pos x="345" y="68"/>
                </a:cxn>
                <a:cxn ang="0">
                  <a:pos x="333" y="67"/>
                </a:cxn>
                <a:cxn ang="0">
                  <a:pos x="321" y="66"/>
                </a:cxn>
                <a:cxn ang="0">
                  <a:pos x="309" y="65"/>
                </a:cxn>
                <a:cxn ang="0">
                  <a:pos x="298" y="63"/>
                </a:cxn>
                <a:cxn ang="0">
                  <a:pos x="286" y="61"/>
                </a:cxn>
                <a:cxn ang="0">
                  <a:pos x="274" y="59"/>
                </a:cxn>
                <a:cxn ang="0">
                  <a:pos x="262" y="57"/>
                </a:cxn>
                <a:cxn ang="0">
                  <a:pos x="250" y="54"/>
                </a:cxn>
                <a:cxn ang="0">
                  <a:pos x="238" y="51"/>
                </a:cxn>
                <a:cxn ang="0">
                  <a:pos x="227" y="49"/>
                </a:cxn>
                <a:cxn ang="0">
                  <a:pos x="215" y="45"/>
                </a:cxn>
                <a:cxn ang="0">
                  <a:pos x="203" y="42"/>
                </a:cxn>
                <a:cxn ang="0">
                  <a:pos x="191" y="39"/>
                </a:cxn>
                <a:cxn ang="0">
                  <a:pos x="179" y="36"/>
                </a:cxn>
                <a:cxn ang="0">
                  <a:pos x="168" y="33"/>
                </a:cxn>
                <a:cxn ang="0">
                  <a:pos x="156" y="29"/>
                </a:cxn>
                <a:cxn ang="0">
                  <a:pos x="144" y="26"/>
                </a:cxn>
                <a:cxn ang="0">
                  <a:pos x="132" y="23"/>
                </a:cxn>
                <a:cxn ang="0">
                  <a:pos x="120" y="19"/>
                </a:cxn>
                <a:cxn ang="0">
                  <a:pos x="108" y="17"/>
                </a:cxn>
                <a:cxn ang="0">
                  <a:pos x="96" y="14"/>
                </a:cxn>
                <a:cxn ang="0">
                  <a:pos x="84" y="11"/>
                </a:cxn>
                <a:cxn ang="0">
                  <a:pos x="72" y="9"/>
                </a:cxn>
                <a:cxn ang="0">
                  <a:pos x="60" y="7"/>
                </a:cxn>
                <a:cxn ang="0">
                  <a:pos x="48" y="5"/>
                </a:cxn>
                <a:cxn ang="0">
                  <a:pos x="36" y="3"/>
                </a:cxn>
                <a:cxn ang="0">
                  <a:pos x="24" y="1"/>
                </a:cxn>
                <a:cxn ang="0">
                  <a:pos x="12" y="1"/>
                </a:cxn>
                <a:cxn ang="0">
                  <a:pos x="0" y="0"/>
                </a:cxn>
              </a:cxnLst>
              <a:rect l="0" t="0" r="r" b="b"/>
              <a:pathLst>
                <a:path w="381" h="69">
                  <a:moveTo>
                    <a:pt x="380" y="67"/>
                  </a:moveTo>
                  <a:lnTo>
                    <a:pt x="356" y="68"/>
                  </a:lnTo>
                  <a:lnTo>
                    <a:pt x="345" y="68"/>
                  </a:lnTo>
                  <a:lnTo>
                    <a:pt x="333" y="67"/>
                  </a:lnTo>
                  <a:lnTo>
                    <a:pt x="321" y="66"/>
                  </a:lnTo>
                  <a:lnTo>
                    <a:pt x="309" y="65"/>
                  </a:lnTo>
                  <a:lnTo>
                    <a:pt x="298" y="63"/>
                  </a:lnTo>
                  <a:lnTo>
                    <a:pt x="286" y="61"/>
                  </a:lnTo>
                  <a:lnTo>
                    <a:pt x="274" y="59"/>
                  </a:lnTo>
                  <a:lnTo>
                    <a:pt x="262" y="57"/>
                  </a:lnTo>
                  <a:lnTo>
                    <a:pt x="250" y="54"/>
                  </a:lnTo>
                  <a:lnTo>
                    <a:pt x="238" y="51"/>
                  </a:lnTo>
                  <a:lnTo>
                    <a:pt x="227" y="49"/>
                  </a:lnTo>
                  <a:lnTo>
                    <a:pt x="215" y="45"/>
                  </a:lnTo>
                  <a:lnTo>
                    <a:pt x="203" y="42"/>
                  </a:lnTo>
                  <a:lnTo>
                    <a:pt x="191" y="39"/>
                  </a:lnTo>
                  <a:lnTo>
                    <a:pt x="179" y="36"/>
                  </a:lnTo>
                  <a:lnTo>
                    <a:pt x="168" y="33"/>
                  </a:lnTo>
                  <a:lnTo>
                    <a:pt x="156" y="29"/>
                  </a:lnTo>
                  <a:lnTo>
                    <a:pt x="144" y="26"/>
                  </a:lnTo>
                  <a:lnTo>
                    <a:pt x="132" y="23"/>
                  </a:lnTo>
                  <a:lnTo>
                    <a:pt x="120" y="19"/>
                  </a:lnTo>
                  <a:lnTo>
                    <a:pt x="108" y="17"/>
                  </a:lnTo>
                  <a:lnTo>
                    <a:pt x="96" y="14"/>
                  </a:lnTo>
                  <a:lnTo>
                    <a:pt x="84" y="11"/>
                  </a:lnTo>
                  <a:lnTo>
                    <a:pt x="72" y="9"/>
                  </a:lnTo>
                  <a:lnTo>
                    <a:pt x="60" y="7"/>
                  </a:lnTo>
                  <a:lnTo>
                    <a:pt x="48" y="5"/>
                  </a:lnTo>
                  <a:lnTo>
                    <a:pt x="36" y="3"/>
                  </a:lnTo>
                  <a:lnTo>
                    <a:pt x="24" y="1"/>
                  </a:lnTo>
                  <a:lnTo>
                    <a:pt x="12" y="1"/>
                  </a:lnTo>
                  <a:lnTo>
                    <a:pt x="0"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29" name="Freeform 37"/>
            <p:cNvSpPr>
              <a:spLocks/>
            </p:cNvSpPr>
            <p:nvPr/>
          </p:nvSpPr>
          <p:spPr bwMode="auto">
            <a:xfrm>
              <a:off x="5437" y="3076"/>
              <a:ext cx="446" cy="33"/>
            </a:xfrm>
            <a:custGeom>
              <a:avLst/>
              <a:gdLst/>
              <a:ahLst/>
              <a:cxnLst>
                <a:cxn ang="0">
                  <a:pos x="380" y="29"/>
                </a:cxn>
                <a:cxn ang="0">
                  <a:pos x="356" y="28"/>
                </a:cxn>
                <a:cxn ang="0">
                  <a:pos x="344" y="27"/>
                </a:cxn>
                <a:cxn ang="0">
                  <a:pos x="332" y="27"/>
                </a:cxn>
                <a:cxn ang="0">
                  <a:pos x="320" y="26"/>
                </a:cxn>
                <a:cxn ang="0">
                  <a:pos x="308" y="26"/>
                </a:cxn>
                <a:cxn ang="0">
                  <a:pos x="296" y="25"/>
                </a:cxn>
                <a:cxn ang="0">
                  <a:pos x="284" y="25"/>
                </a:cxn>
                <a:cxn ang="0">
                  <a:pos x="272" y="25"/>
                </a:cxn>
                <a:cxn ang="0">
                  <a:pos x="260" y="24"/>
                </a:cxn>
                <a:cxn ang="0">
                  <a:pos x="249" y="23"/>
                </a:cxn>
                <a:cxn ang="0">
                  <a:pos x="237" y="23"/>
                </a:cxn>
                <a:cxn ang="0">
                  <a:pos x="225" y="22"/>
                </a:cxn>
                <a:cxn ang="0">
                  <a:pos x="213" y="22"/>
                </a:cxn>
                <a:cxn ang="0">
                  <a:pos x="201" y="21"/>
                </a:cxn>
                <a:cxn ang="0">
                  <a:pos x="189" y="20"/>
                </a:cxn>
                <a:cxn ang="0">
                  <a:pos x="177" y="19"/>
                </a:cxn>
                <a:cxn ang="0">
                  <a:pos x="165" y="19"/>
                </a:cxn>
                <a:cxn ang="0">
                  <a:pos x="153" y="18"/>
                </a:cxn>
                <a:cxn ang="0">
                  <a:pos x="141" y="17"/>
                </a:cxn>
                <a:cxn ang="0">
                  <a:pos x="129" y="16"/>
                </a:cxn>
                <a:cxn ang="0">
                  <a:pos x="118" y="15"/>
                </a:cxn>
                <a:cxn ang="0">
                  <a:pos x="106" y="13"/>
                </a:cxn>
                <a:cxn ang="0">
                  <a:pos x="94" y="12"/>
                </a:cxn>
                <a:cxn ang="0">
                  <a:pos x="82" y="11"/>
                </a:cxn>
                <a:cxn ang="0">
                  <a:pos x="70" y="10"/>
                </a:cxn>
                <a:cxn ang="0">
                  <a:pos x="58" y="8"/>
                </a:cxn>
                <a:cxn ang="0">
                  <a:pos x="46" y="7"/>
                </a:cxn>
                <a:cxn ang="0">
                  <a:pos x="34" y="5"/>
                </a:cxn>
                <a:cxn ang="0">
                  <a:pos x="23" y="3"/>
                </a:cxn>
                <a:cxn ang="0">
                  <a:pos x="11" y="2"/>
                </a:cxn>
                <a:cxn ang="0">
                  <a:pos x="0" y="0"/>
                </a:cxn>
              </a:cxnLst>
              <a:rect l="0" t="0" r="r" b="b"/>
              <a:pathLst>
                <a:path w="381" h="30">
                  <a:moveTo>
                    <a:pt x="380" y="29"/>
                  </a:moveTo>
                  <a:lnTo>
                    <a:pt x="356" y="28"/>
                  </a:lnTo>
                  <a:lnTo>
                    <a:pt x="344" y="27"/>
                  </a:lnTo>
                  <a:lnTo>
                    <a:pt x="332" y="27"/>
                  </a:lnTo>
                  <a:lnTo>
                    <a:pt x="320" y="26"/>
                  </a:lnTo>
                  <a:lnTo>
                    <a:pt x="308" y="26"/>
                  </a:lnTo>
                  <a:lnTo>
                    <a:pt x="296" y="25"/>
                  </a:lnTo>
                  <a:lnTo>
                    <a:pt x="284" y="25"/>
                  </a:lnTo>
                  <a:lnTo>
                    <a:pt x="272" y="25"/>
                  </a:lnTo>
                  <a:lnTo>
                    <a:pt x="260" y="24"/>
                  </a:lnTo>
                  <a:lnTo>
                    <a:pt x="249" y="23"/>
                  </a:lnTo>
                  <a:lnTo>
                    <a:pt x="237" y="23"/>
                  </a:lnTo>
                  <a:lnTo>
                    <a:pt x="225" y="22"/>
                  </a:lnTo>
                  <a:lnTo>
                    <a:pt x="213" y="22"/>
                  </a:lnTo>
                  <a:lnTo>
                    <a:pt x="201" y="21"/>
                  </a:lnTo>
                  <a:lnTo>
                    <a:pt x="189" y="20"/>
                  </a:lnTo>
                  <a:lnTo>
                    <a:pt x="177" y="19"/>
                  </a:lnTo>
                  <a:lnTo>
                    <a:pt x="165" y="19"/>
                  </a:lnTo>
                  <a:lnTo>
                    <a:pt x="153" y="18"/>
                  </a:lnTo>
                  <a:lnTo>
                    <a:pt x="141" y="17"/>
                  </a:lnTo>
                  <a:lnTo>
                    <a:pt x="129" y="16"/>
                  </a:lnTo>
                  <a:lnTo>
                    <a:pt x="118" y="15"/>
                  </a:lnTo>
                  <a:lnTo>
                    <a:pt x="106" y="13"/>
                  </a:lnTo>
                  <a:lnTo>
                    <a:pt x="94" y="12"/>
                  </a:lnTo>
                  <a:lnTo>
                    <a:pt x="82" y="11"/>
                  </a:lnTo>
                  <a:lnTo>
                    <a:pt x="70" y="10"/>
                  </a:lnTo>
                  <a:lnTo>
                    <a:pt x="58" y="8"/>
                  </a:lnTo>
                  <a:lnTo>
                    <a:pt x="46" y="7"/>
                  </a:lnTo>
                  <a:lnTo>
                    <a:pt x="34" y="5"/>
                  </a:lnTo>
                  <a:lnTo>
                    <a:pt x="23" y="3"/>
                  </a:lnTo>
                  <a:lnTo>
                    <a:pt x="11" y="2"/>
                  </a:lnTo>
                  <a:lnTo>
                    <a:pt x="0"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0" name="Freeform 38"/>
            <p:cNvSpPr>
              <a:spLocks/>
            </p:cNvSpPr>
            <p:nvPr/>
          </p:nvSpPr>
          <p:spPr bwMode="auto">
            <a:xfrm>
              <a:off x="5456" y="3011"/>
              <a:ext cx="482" cy="44"/>
            </a:xfrm>
            <a:custGeom>
              <a:avLst/>
              <a:gdLst/>
              <a:ahLst/>
              <a:cxnLst>
                <a:cxn ang="0">
                  <a:pos x="411" y="0"/>
                </a:cxn>
                <a:cxn ang="0">
                  <a:pos x="385" y="2"/>
                </a:cxn>
                <a:cxn ang="0">
                  <a:pos x="372" y="2"/>
                </a:cxn>
                <a:cxn ang="0">
                  <a:pos x="359" y="3"/>
                </a:cxn>
                <a:cxn ang="0">
                  <a:pos x="346" y="4"/>
                </a:cxn>
                <a:cxn ang="0">
                  <a:pos x="334" y="5"/>
                </a:cxn>
                <a:cxn ang="0">
                  <a:pos x="320" y="6"/>
                </a:cxn>
                <a:cxn ang="0">
                  <a:pos x="308" y="6"/>
                </a:cxn>
                <a:cxn ang="0">
                  <a:pos x="295" y="7"/>
                </a:cxn>
                <a:cxn ang="0">
                  <a:pos x="282" y="7"/>
                </a:cxn>
                <a:cxn ang="0">
                  <a:pos x="269" y="8"/>
                </a:cxn>
                <a:cxn ang="0">
                  <a:pos x="256" y="8"/>
                </a:cxn>
                <a:cxn ang="0">
                  <a:pos x="243" y="9"/>
                </a:cxn>
                <a:cxn ang="0">
                  <a:pos x="230" y="10"/>
                </a:cxn>
                <a:cxn ang="0">
                  <a:pos x="217" y="10"/>
                </a:cxn>
                <a:cxn ang="0">
                  <a:pos x="204" y="11"/>
                </a:cxn>
                <a:cxn ang="0">
                  <a:pos x="192" y="12"/>
                </a:cxn>
                <a:cxn ang="0">
                  <a:pos x="178" y="12"/>
                </a:cxn>
                <a:cxn ang="0">
                  <a:pos x="166" y="13"/>
                </a:cxn>
                <a:cxn ang="0">
                  <a:pos x="153" y="14"/>
                </a:cxn>
                <a:cxn ang="0">
                  <a:pos x="140" y="15"/>
                </a:cxn>
                <a:cxn ang="0">
                  <a:pos x="127" y="16"/>
                </a:cxn>
                <a:cxn ang="0">
                  <a:pos x="114" y="18"/>
                </a:cxn>
                <a:cxn ang="0">
                  <a:pos x="102" y="20"/>
                </a:cxn>
                <a:cxn ang="0">
                  <a:pos x="88" y="21"/>
                </a:cxn>
                <a:cxn ang="0">
                  <a:pos x="76" y="23"/>
                </a:cxn>
                <a:cxn ang="0">
                  <a:pos x="63" y="25"/>
                </a:cxn>
                <a:cxn ang="0">
                  <a:pos x="50" y="27"/>
                </a:cxn>
                <a:cxn ang="0">
                  <a:pos x="38" y="29"/>
                </a:cxn>
                <a:cxn ang="0">
                  <a:pos x="25" y="32"/>
                </a:cxn>
                <a:cxn ang="0">
                  <a:pos x="12" y="35"/>
                </a:cxn>
                <a:cxn ang="0">
                  <a:pos x="0" y="38"/>
                </a:cxn>
              </a:cxnLst>
              <a:rect l="0" t="0" r="r" b="b"/>
              <a:pathLst>
                <a:path w="412" h="39">
                  <a:moveTo>
                    <a:pt x="411" y="0"/>
                  </a:moveTo>
                  <a:lnTo>
                    <a:pt x="385" y="2"/>
                  </a:lnTo>
                  <a:lnTo>
                    <a:pt x="372" y="2"/>
                  </a:lnTo>
                  <a:lnTo>
                    <a:pt x="359" y="3"/>
                  </a:lnTo>
                  <a:lnTo>
                    <a:pt x="346" y="4"/>
                  </a:lnTo>
                  <a:lnTo>
                    <a:pt x="334" y="5"/>
                  </a:lnTo>
                  <a:lnTo>
                    <a:pt x="320" y="6"/>
                  </a:lnTo>
                  <a:lnTo>
                    <a:pt x="308" y="6"/>
                  </a:lnTo>
                  <a:lnTo>
                    <a:pt x="295" y="7"/>
                  </a:lnTo>
                  <a:lnTo>
                    <a:pt x="282" y="7"/>
                  </a:lnTo>
                  <a:lnTo>
                    <a:pt x="269" y="8"/>
                  </a:lnTo>
                  <a:lnTo>
                    <a:pt x="256" y="8"/>
                  </a:lnTo>
                  <a:lnTo>
                    <a:pt x="243" y="9"/>
                  </a:lnTo>
                  <a:lnTo>
                    <a:pt x="230" y="10"/>
                  </a:lnTo>
                  <a:lnTo>
                    <a:pt x="217" y="10"/>
                  </a:lnTo>
                  <a:lnTo>
                    <a:pt x="204" y="11"/>
                  </a:lnTo>
                  <a:lnTo>
                    <a:pt x="192" y="12"/>
                  </a:lnTo>
                  <a:lnTo>
                    <a:pt x="178" y="12"/>
                  </a:lnTo>
                  <a:lnTo>
                    <a:pt x="166" y="13"/>
                  </a:lnTo>
                  <a:lnTo>
                    <a:pt x="153" y="14"/>
                  </a:lnTo>
                  <a:lnTo>
                    <a:pt x="140" y="15"/>
                  </a:lnTo>
                  <a:lnTo>
                    <a:pt x="127" y="16"/>
                  </a:lnTo>
                  <a:lnTo>
                    <a:pt x="114" y="18"/>
                  </a:lnTo>
                  <a:lnTo>
                    <a:pt x="102" y="20"/>
                  </a:lnTo>
                  <a:lnTo>
                    <a:pt x="88" y="21"/>
                  </a:lnTo>
                  <a:lnTo>
                    <a:pt x="76" y="23"/>
                  </a:lnTo>
                  <a:lnTo>
                    <a:pt x="63" y="25"/>
                  </a:lnTo>
                  <a:lnTo>
                    <a:pt x="50" y="27"/>
                  </a:lnTo>
                  <a:lnTo>
                    <a:pt x="38" y="29"/>
                  </a:lnTo>
                  <a:lnTo>
                    <a:pt x="25" y="32"/>
                  </a:lnTo>
                  <a:lnTo>
                    <a:pt x="12" y="35"/>
                  </a:lnTo>
                  <a:lnTo>
                    <a:pt x="0" y="38"/>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1" name="Freeform 39"/>
            <p:cNvSpPr>
              <a:spLocks/>
            </p:cNvSpPr>
            <p:nvPr/>
          </p:nvSpPr>
          <p:spPr bwMode="auto">
            <a:xfrm>
              <a:off x="5473" y="2903"/>
              <a:ext cx="484" cy="109"/>
            </a:xfrm>
            <a:custGeom>
              <a:avLst/>
              <a:gdLst/>
              <a:ahLst/>
              <a:cxnLst>
                <a:cxn ang="0">
                  <a:pos x="412" y="0"/>
                </a:cxn>
                <a:cxn ang="0">
                  <a:pos x="388" y="1"/>
                </a:cxn>
                <a:cxn ang="0">
                  <a:pos x="376" y="2"/>
                </a:cxn>
                <a:cxn ang="0">
                  <a:pos x="364" y="2"/>
                </a:cxn>
                <a:cxn ang="0">
                  <a:pos x="351" y="4"/>
                </a:cxn>
                <a:cxn ang="0">
                  <a:pos x="338" y="6"/>
                </a:cxn>
                <a:cxn ang="0">
                  <a:pos x="325" y="7"/>
                </a:cxn>
                <a:cxn ang="0">
                  <a:pos x="312" y="9"/>
                </a:cxn>
                <a:cxn ang="0">
                  <a:pos x="299" y="12"/>
                </a:cxn>
                <a:cxn ang="0">
                  <a:pos x="285" y="14"/>
                </a:cxn>
                <a:cxn ang="0">
                  <a:pos x="272" y="16"/>
                </a:cxn>
                <a:cxn ang="0">
                  <a:pos x="258" y="20"/>
                </a:cxn>
                <a:cxn ang="0">
                  <a:pos x="245" y="22"/>
                </a:cxn>
                <a:cxn ang="0">
                  <a:pos x="231" y="26"/>
                </a:cxn>
                <a:cxn ang="0">
                  <a:pos x="217" y="29"/>
                </a:cxn>
                <a:cxn ang="0">
                  <a:pos x="204" y="32"/>
                </a:cxn>
                <a:cxn ang="0">
                  <a:pos x="190" y="36"/>
                </a:cxn>
                <a:cxn ang="0">
                  <a:pos x="177" y="40"/>
                </a:cxn>
                <a:cxn ang="0">
                  <a:pos x="163" y="43"/>
                </a:cxn>
                <a:cxn ang="0">
                  <a:pos x="149" y="47"/>
                </a:cxn>
                <a:cxn ang="0">
                  <a:pos x="136" y="51"/>
                </a:cxn>
                <a:cxn ang="0">
                  <a:pos x="123" y="55"/>
                </a:cxn>
                <a:cxn ang="0">
                  <a:pos x="109" y="59"/>
                </a:cxn>
                <a:cxn ang="0">
                  <a:pos x="97" y="63"/>
                </a:cxn>
                <a:cxn ang="0">
                  <a:pos x="84" y="67"/>
                </a:cxn>
                <a:cxn ang="0">
                  <a:pos x="71" y="71"/>
                </a:cxn>
                <a:cxn ang="0">
                  <a:pos x="59" y="75"/>
                </a:cxn>
                <a:cxn ang="0">
                  <a:pos x="46" y="80"/>
                </a:cxn>
                <a:cxn ang="0">
                  <a:pos x="34" y="84"/>
                </a:cxn>
                <a:cxn ang="0">
                  <a:pos x="23" y="88"/>
                </a:cxn>
                <a:cxn ang="0">
                  <a:pos x="11" y="92"/>
                </a:cxn>
                <a:cxn ang="0">
                  <a:pos x="0" y="96"/>
                </a:cxn>
              </a:cxnLst>
              <a:rect l="0" t="0" r="r" b="b"/>
              <a:pathLst>
                <a:path w="413" h="97">
                  <a:moveTo>
                    <a:pt x="412" y="0"/>
                  </a:moveTo>
                  <a:lnTo>
                    <a:pt x="388" y="1"/>
                  </a:lnTo>
                  <a:lnTo>
                    <a:pt x="376" y="2"/>
                  </a:lnTo>
                  <a:lnTo>
                    <a:pt x="364" y="2"/>
                  </a:lnTo>
                  <a:lnTo>
                    <a:pt x="351" y="4"/>
                  </a:lnTo>
                  <a:lnTo>
                    <a:pt x="338" y="6"/>
                  </a:lnTo>
                  <a:lnTo>
                    <a:pt x="325" y="7"/>
                  </a:lnTo>
                  <a:lnTo>
                    <a:pt x="312" y="9"/>
                  </a:lnTo>
                  <a:lnTo>
                    <a:pt x="299" y="12"/>
                  </a:lnTo>
                  <a:lnTo>
                    <a:pt x="285" y="14"/>
                  </a:lnTo>
                  <a:lnTo>
                    <a:pt x="272" y="16"/>
                  </a:lnTo>
                  <a:lnTo>
                    <a:pt x="258" y="20"/>
                  </a:lnTo>
                  <a:lnTo>
                    <a:pt x="245" y="22"/>
                  </a:lnTo>
                  <a:lnTo>
                    <a:pt x="231" y="26"/>
                  </a:lnTo>
                  <a:lnTo>
                    <a:pt x="217" y="29"/>
                  </a:lnTo>
                  <a:lnTo>
                    <a:pt x="204" y="32"/>
                  </a:lnTo>
                  <a:lnTo>
                    <a:pt x="190" y="36"/>
                  </a:lnTo>
                  <a:lnTo>
                    <a:pt x="177" y="40"/>
                  </a:lnTo>
                  <a:lnTo>
                    <a:pt x="163" y="43"/>
                  </a:lnTo>
                  <a:lnTo>
                    <a:pt x="149" y="47"/>
                  </a:lnTo>
                  <a:lnTo>
                    <a:pt x="136" y="51"/>
                  </a:lnTo>
                  <a:lnTo>
                    <a:pt x="123" y="55"/>
                  </a:lnTo>
                  <a:lnTo>
                    <a:pt x="109" y="59"/>
                  </a:lnTo>
                  <a:lnTo>
                    <a:pt x="97" y="63"/>
                  </a:lnTo>
                  <a:lnTo>
                    <a:pt x="84" y="67"/>
                  </a:lnTo>
                  <a:lnTo>
                    <a:pt x="71" y="71"/>
                  </a:lnTo>
                  <a:lnTo>
                    <a:pt x="59" y="75"/>
                  </a:lnTo>
                  <a:lnTo>
                    <a:pt x="46" y="80"/>
                  </a:lnTo>
                  <a:lnTo>
                    <a:pt x="34" y="84"/>
                  </a:lnTo>
                  <a:lnTo>
                    <a:pt x="23" y="88"/>
                  </a:lnTo>
                  <a:lnTo>
                    <a:pt x="11" y="92"/>
                  </a:lnTo>
                  <a:lnTo>
                    <a:pt x="0" y="9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2" name="Freeform 40"/>
            <p:cNvSpPr>
              <a:spLocks/>
            </p:cNvSpPr>
            <p:nvPr/>
          </p:nvSpPr>
          <p:spPr bwMode="auto">
            <a:xfrm>
              <a:off x="5501" y="2796"/>
              <a:ext cx="446" cy="152"/>
            </a:xfrm>
            <a:custGeom>
              <a:avLst/>
              <a:gdLst/>
              <a:ahLst/>
              <a:cxnLst>
                <a:cxn ang="0">
                  <a:pos x="380" y="0"/>
                </a:cxn>
                <a:cxn ang="0">
                  <a:pos x="360" y="15"/>
                </a:cxn>
                <a:cxn ang="0">
                  <a:pos x="350" y="21"/>
                </a:cxn>
                <a:cxn ang="0">
                  <a:pos x="339" y="28"/>
                </a:cxn>
                <a:cxn ang="0">
                  <a:pos x="328" y="34"/>
                </a:cxn>
                <a:cxn ang="0">
                  <a:pos x="317" y="40"/>
                </a:cxn>
                <a:cxn ang="0">
                  <a:pos x="305" y="45"/>
                </a:cxn>
                <a:cxn ang="0">
                  <a:pos x="294" y="51"/>
                </a:cxn>
                <a:cxn ang="0">
                  <a:pos x="282" y="55"/>
                </a:cxn>
                <a:cxn ang="0">
                  <a:pos x="270" y="60"/>
                </a:cxn>
                <a:cxn ang="0">
                  <a:pos x="258" y="65"/>
                </a:cxn>
                <a:cxn ang="0">
                  <a:pos x="246" y="69"/>
                </a:cxn>
                <a:cxn ang="0">
                  <a:pos x="233" y="73"/>
                </a:cxn>
                <a:cxn ang="0">
                  <a:pos x="221" y="77"/>
                </a:cxn>
                <a:cxn ang="0">
                  <a:pos x="209" y="81"/>
                </a:cxn>
                <a:cxn ang="0">
                  <a:pos x="196" y="84"/>
                </a:cxn>
                <a:cxn ang="0">
                  <a:pos x="183" y="87"/>
                </a:cxn>
                <a:cxn ang="0">
                  <a:pos x="171" y="91"/>
                </a:cxn>
                <a:cxn ang="0">
                  <a:pos x="158" y="94"/>
                </a:cxn>
                <a:cxn ang="0">
                  <a:pos x="145" y="97"/>
                </a:cxn>
                <a:cxn ang="0">
                  <a:pos x="133" y="100"/>
                </a:cxn>
                <a:cxn ang="0">
                  <a:pos x="120" y="103"/>
                </a:cxn>
                <a:cxn ang="0">
                  <a:pos x="107" y="106"/>
                </a:cxn>
                <a:cxn ang="0">
                  <a:pos x="95" y="109"/>
                </a:cxn>
                <a:cxn ang="0">
                  <a:pos x="83" y="112"/>
                </a:cxn>
                <a:cxn ang="0">
                  <a:pos x="70" y="115"/>
                </a:cxn>
                <a:cxn ang="0">
                  <a:pos x="58" y="118"/>
                </a:cxn>
                <a:cxn ang="0">
                  <a:pos x="46" y="121"/>
                </a:cxn>
                <a:cxn ang="0">
                  <a:pos x="34" y="124"/>
                </a:cxn>
                <a:cxn ang="0">
                  <a:pos x="23" y="127"/>
                </a:cxn>
                <a:cxn ang="0">
                  <a:pos x="11" y="130"/>
                </a:cxn>
                <a:cxn ang="0">
                  <a:pos x="0" y="134"/>
                </a:cxn>
              </a:cxnLst>
              <a:rect l="0" t="0" r="r" b="b"/>
              <a:pathLst>
                <a:path w="381" h="135">
                  <a:moveTo>
                    <a:pt x="380" y="0"/>
                  </a:moveTo>
                  <a:lnTo>
                    <a:pt x="360" y="15"/>
                  </a:lnTo>
                  <a:lnTo>
                    <a:pt x="350" y="21"/>
                  </a:lnTo>
                  <a:lnTo>
                    <a:pt x="339" y="28"/>
                  </a:lnTo>
                  <a:lnTo>
                    <a:pt x="328" y="34"/>
                  </a:lnTo>
                  <a:lnTo>
                    <a:pt x="317" y="40"/>
                  </a:lnTo>
                  <a:lnTo>
                    <a:pt x="305" y="45"/>
                  </a:lnTo>
                  <a:lnTo>
                    <a:pt x="294" y="51"/>
                  </a:lnTo>
                  <a:lnTo>
                    <a:pt x="282" y="55"/>
                  </a:lnTo>
                  <a:lnTo>
                    <a:pt x="270" y="60"/>
                  </a:lnTo>
                  <a:lnTo>
                    <a:pt x="258" y="65"/>
                  </a:lnTo>
                  <a:lnTo>
                    <a:pt x="246" y="69"/>
                  </a:lnTo>
                  <a:lnTo>
                    <a:pt x="233" y="73"/>
                  </a:lnTo>
                  <a:lnTo>
                    <a:pt x="221" y="77"/>
                  </a:lnTo>
                  <a:lnTo>
                    <a:pt x="209" y="81"/>
                  </a:lnTo>
                  <a:lnTo>
                    <a:pt x="196" y="84"/>
                  </a:lnTo>
                  <a:lnTo>
                    <a:pt x="183" y="87"/>
                  </a:lnTo>
                  <a:lnTo>
                    <a:pt x="171" y="91"/>
                  </a:lnTo>
                  <a:lnTo>
                    <a:pt x="158" y="94"/>
                  </a:lnTo>
                  <a:lnTo>
                    <a:pt x="145" y="97"/>
                  </a:lnTo>
                  <a:lnTo>
                    <a:pt x="133" y="100"/>
                  </a:lnTo>
                  <a:lnTo>
                    <a:pt x="120" y="103"/>
                  </a:lnTo>
                  <a:lnTo>
                    <a:pt x="107" y="106"/>
                  </a:lnTo>
                  <a:lnTo>
                    <a:pt x="95" y="109"/>
                  </a:lnTo>
                  <a:lnTo>
                    <a:pt x="83" y="112"/>
                  </a:lnTo>
                  <a:lnTo>
                    <a:pt x="70" y="115"/>
                  </a:lnTo>
                  <a:lnTo>
                    <a:pt x="58" y="118"/>
                  </a:lnTo>
                  <a:lnTo>
                    <a:pt x="46" y="121"/>
                  </a:lnTo>
                  <a:lnTo>
                    <a:pt x="34" y="124"/>
                  </a:lnTo>
                  <a:lnTo>
                    <a:pt x="23" y="127"/>
                  </a:lnTo>
                  <a:lnTo>
                    <a:pt x="11" y="130"/>
                  </a:lnTo>
                  <a:lnTo>
                    <a:pt x="0" y="134"/>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3" name="Freeform 41"/>
            <p:cNvSpPr>
              <a:spLocks/>
            </p:cNvSpPr>
            <p:nvPr/>
          </p:nvSpPr>
          <p:spPr bwMode="auto">
            <a:xfrm>
              <a:off x="5492" y="2710"/>
              <a:ext cx="410" cy="194"/>
            </a:xfrm>
            <a:custGeom>
              <a:avLst/>
              <a:gdLst/>
              <a:ahLst/>
              <a:cxnLst>
                <a:cxn ang="0">
                  <a:pos x="349" y="0"/>
                </a:cxn>
                <a:cxn ang="0">
                  <a:pos x="329" y="18"/>
                </a:cxn>
                <a:cxn ang="0">
                  <a:pos x="319" y="27"/>
                </a:cxn>
                <a:cxn ang="0">
                  <a:pos x="309" y="35"/>
                </a:cxn>
                <a:cxn ang="0">
                  <a:pos x="299" y="42"/>
                </a:cxn>
                <a:cxn ang="0">
                  <a:pos x="289" y="50"/>
                </a:cxn>
                <a:cxn ang="0">
                  <a:pos x="279" y="57"/>
                </a:cxn>
                <a:cxn ang="0">
                  <a:pos x="268" y="63"/>
                </a:cxn>
                <a:cxn ang="0">
                  <a:pos x="258" y="69"/>
                </a:cxn>
                <a:cxn ang="0">
                  <a:pos x="247" y="75"/>
                </a:cxn>
                <a:cxn ang="0">
                  <a:pos x="236" y="81"/>
                </a:cxn>
                <a:cxn ang="0">
                  <a:pos x="225" y="87"/>
                </a:cxn>
                <a:cxn ang="0">
                  <a:pos x="215" y="92"/>
                </a:cxn>
                <a:cxn ang="0">
                  <a:pos x="204" y="97"/>
                </a:cxn>
                <a:cxn ang="0">
                  <a:pos x="193" y="102"/>
                </a:cxn>
                <a:cxn ang="0">
                  <a:pos x="182" y="106"/>
                </a:cxn>
                <a:cxn ang="0">
                  <a:pos x="171" y="111"/>
                </a:cxn>
                <a:cxn ang="0">
                  <a:pos x="159" y="115"/>
                </a:cxn>
                <a:cxn ang="0">
                  <a:pos x="148" y="119"/>
                </a:cxn>
                <a:cxn ang="0">
                  <a:pos x="137" y="123"/>
                </a:cxn>
                <a:cxn ang="0">
                  <a:pos x="126" y="127"/>
                </a:cxn>
                <a:cxn ang="0">
                  <a:pos x="115" y="131"/>
                </a:cxn>
                <a:cxn ang="0">
                  <a:pos x="103" y="135"/>
                </a:cxn>
                <a:cxn ang="0">
                  <a:pos x="92" y="139"/>
                </a:cxn>
                <a:cxn ang="0">
                  <a:pos x="80" y="143"/>
                </a:cxn>
                <a:cxn ang="0">
                  <a:pos x="69" y="147"/>
                </a:cxn>
                <a:cxn ang="0">
                  <a:pos x="57" y="150"/>
                </a:cxn>
                <a:cxn ang="0">
                  <a:pos x="46" y="154"/>
                </a:cxn>
                <a:cxn ang="0">
                  <a:pos x="35" y="158"/>
                </a:cxn>
                <a:cxn ang="0">
                  <a:pos x="23" y="163"/>
                </a:cxn>
                <a:cxn ang="0">
                  <a:pos x="11" y="167"/>
                </a:cxn>
                <a:cxn ang="0">
                  <a:pos x="0" y="171"/>
                </a:cxn>
              </a:cxnLst>
              <a:rect l="0" t="0" r="r" b="b"/>
              <a:pathLst>
                <a:path w="350" h="172">
                  <a:moveTo>
                    <a:pt x="349" y="0"/>
                  </a:moveTo>
                  <a:lnTo>
                    <a:pt x="329" y="18"/>
                  </a:lnTo>
                  <a:lnTo>
                    <a:pt x="319" y="27"/>
                  </a:lnTo>
                  <a:lnTo>
                    <a:pt x="309" y="35"/>
                  </a:lnTo>
                  <a:lnTo>
                    <a:pt x="299" y="42"/>
                  </a:lnTo>
                  <a:lnTo>
                    <a:pt x="289" y="50"/>
                  </a:lnTo>
                  <a:lnTo>
                    <a:pt x="279" y="57"/>
                  </a:lnTo>
                  <a:lnTo>
                    <a:pt x="268" y="63"/>
                  </a:lnTo>
                  <a:lnTo>
                    <a:pt x="258" y="69"/>
                  </a:lnTo>
                  <a:lnTo>
                    <a:pt x="247" y="75"/>
                  </a:lnTo>
                  <a:lnTo>
                    <a:pt x="236" y="81"/>
                  </a:lnTo>
                  <a:lnTo>
                    <a:pt x="225" y="87"/>
                  </a:lnTo>
                  <a:lnTo>
                    <a:pt x="215" y="92"/>
                  </a:lnTo>
                  <a:lnTo>
                    <a:pt x="204" y="97"/>
                  </a:lnTo>
                  <a:lnTo>
                    <a:pt x="193" y="102"/>
                  </a:lnTo>
                  <a:lnTo>
                    <a:pt x="182" y="106"/>
                  </a:lnTo>
                  <a:lnTo>
                    <a:pt x="171" y="111"/>
                  </a:lnTo>
                  <a:lnTo>
                    <a:pt x="159" y="115"/>
                  </a:lnTo>
                  <a:lnTo>
                    <a:pt x="148" y="119"/>
                  </a:lnTo>
                  <a:lnTo>
                    <a:pt x="137" y="123"/>
                  </a:lnTo>
                  <a:lnTo>
                    <a:pt x="126" y="127"/>
                  </a:lnTo>
                  <a:lnTo>
                    <a:pt x="115" y="131"/>
                  </a:lnTo>
                  <a:lnTo>
                    <a:pt x="103" y="135"/>
                  </a:lnTo>
                  <a:lnTo>
                    <a:pt x="92" y="139"/>
                  </a:lnTo>
                  <a:lnTo>
                    <a:pt x="80" y="143"/>
                  </a:lnTo>
                  <a:lnTo>
                    <a:pt x="69" y="147"/>
                  </a:lnTo>
                  <a:lnTo>
                    <a:pt x="57" y="150"/>
                  </a:lnTo>
                  <a:lnTo>
                    <a:pt x="46" y="154"/>
                  </a:lnTo>
                  <a:lnTo>
                    <a:pt x="35" y="158"/>
                  </a:lnTo>
                  <a:lnTo>
                    <a:pt x="23" y="163"/>
                  </a:lnTo>
                  <a:lnTo>
                    <a:pt x="11" y="167"/>
                  </a:lnTo>
                  <a:lnTo>
                    <a:pt x="0" y="17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4" name="Freeform 42"/>
            <p:cNvSpPr>
              <a:spLocks/>
            </p:cNvSpPr>
            <p:nvPr/>
          </p:nvSpPr>
          <p:spPr bwMode="auto">
            <a:xfrm>
              <a:off x="5456" y="2656"/>
              <a:ext cx="408" cy="228"/>
            </a:xfrm>
            <a:custGeom>
              <a:avLst/>
              <a:gdLst/>
              <a:ahLst/>
              <a:cxnLst>
                <a:cxn ang="0">
                  <a:pos x="348" y="0"/>
                </a:cxn>
                <a:cxn ang="0">
                  <a:pos x="325" y="9"/>
                </a:cxn>
                <a:cxn ang="0">
                  <a:pos x="314" y="15"/>
                </a:cxn>
                <a:cxn ang="0">
                  <a:pos x="303" y="20"/>
                </a:cxn>
                <a:cxn ang="0">
                  <a:pos x="292" y="26"/>
                </a:cxn>
                <a:cxn ang="0">
                  <a:pos x="280" y="31"/>
                </a:cxn>
                <a:cxn ang="0">
                  <a:pos x="270" y="37"/>
                </a:cxn>
                <a:cxn ang="0">
                  <a:pos x="259" y="44"/>
                </a:cxn>
                <a:cxn ang="0">
                  <a:pos x="248" y="50"/>
                </a:cxn>
                <a:cxn ang="0">
                  <a:pos x="237" y="57"/>
                </a:cxn>
                <a:cxn ang="0">
                  <a:pos x="226" y="63"/>
                </a:cxn>
                <a:cxn ang="0">
                  <a:pos x="216" y="70"/>
                </a:cxn>
                <a:cxn ang="0">
                  <a:pos x="205" y="77"/>
                </a:cxn>
                <a:cxn ang="0">
                  <a:pos x="194" y="84"/>
                </a:cxn>
                <a:cxn ang="0">
                  <a:pos x="184" y="91"/>
                </a:cxn>
                <a:cxn ang="0">
                  <a:pos x="173" y="98"/>
                </a:cxn>
                <a:cxn ang="0">
                  <a:pos x="162" y="105"/>
                </a:cxn>
                <a:cxn ang="0">
                  <a:pos x="152" y="112"/>
                </a:cxn>
                <a:cxn ang="0">
                  <a:pos x="141" y="119"/>
                </a:cxn>
                <a:cxn ang="0">
                  <a:pos x="131" y="126"/>
                </a:cxn>
                <a:cxn ang="0">
                  <a:pos x="120" y="133"/>
                </a:cxn>
                <a:cxn ang="0">
                  <a:pos x="109" y="139"/>
                </a:cxn>
                <a:cxn ang="0">
                  <a:pos x="98" y="146"/>
                </a:cxn>
                <a:cxn ang="0">
                  <a:pos x="88" y="153"/>
                </a:cxn>
                <a:cxn ang="0">
                  <a:pos x="77" y="159"/>
                </a:cxn>
                <a:cxn ang="0">
                  <a:pos x="66" y="166"/>
                </a:cxn>
                <a:cxn ang="0">
                  <a:pos x="55" y="172"/>
                </a:cxn>
                <a:cxn ang="0">
                  <a:pos x="44" y="178"/>
                </a:cxn>
                <a:cxn ang="0">
                  <a:pos x="33" y="184"/>
                </a:cxn>
                <a:cxn ang="0">
                  <a:pos x="22" y="190"/>
                </a:cxn>
                <a:cxn ang="0">
                  <a:pos x="11" y="195"/>
                </a:cxn>
                <a:cxn ang="0">
                  <a:pos x="0" y="201"/>
                </a:cxn>
              </a:cxnLst>
              <a:rect l="0" t="0" r="r" b="b"/>
              <a:pathLst>
                <a:path w="349" h="202">
                  <a:moveTo>
                    <a:pt x="348" y="0"/>
                  </a:moveTo>
                  <a:lnTo>
                    <a:pt x="325" y="9"/>
                  </a:lnTo>
                  <a:lnTo>
                    <a:pt x="314" y="15"/>
                  </a:lnTo>
                  <a:lnTo>
                    <a:pt x="303" y="20"/>
                  </a:lnTo>
                  <a:lnTo>
                    <a:pt x="292" y="26"/>
                  </a:lnTo>
                  <a:lnTo>
                    <a:pt x="280" y="31"/>
                  </a:lnTo>
                  <a:lnTo>
                    <a:pt x="270" y="37"/>
                  </a:lnTo>
                  <a:lnTo>
                    <a:pt x="259" y="44"/>
                  </a:lnTo>
                  <a:lnTo>
                    <a:pt x="248" y="50"/>
                  </a:lnTo>
                  <a:lnTo>
                    <a:pt x="237" y="57"/>
                  </a:lnTo>
                  <a:lnTo>
                    <a:pt x="226" y="63"/>
                  </a:lnTo>
                  <a:lnTo>
                    <a:pt x="216" y="70"/>
                  </a:lnTo>
                  <a:lnTo>
                    <a:pt x="205" y="77"/>
                  </a:lnTo>
                  <a:lnTo>
                    <a:pt x="194" y="84"/>
                  </a:lnTo>
                  <a:lnTo>
                    <a:pt x="184" y="91"/>
                  </a:lnTo>
                  <a:lnTo>
                    <a:pt x="173" y="98"/>
                  </a:lnTo>
                  <a:lnTo>
                    <a:pt x="162" y="105"/>
                  </a:lnTo>
                  <a:lnTo>
                    <a:pt x="152" y="112"/>
                  </a:lnTo>
                  <a:lnTo>
                    <a:pt x="141" y="119"/>
                  </a:lnTo>
                  <a:lnTo>
                    <a:pt x="131" y="126"/>
                  </a:lnTo>
                  <a:lnTo>
                    <a:pt x="120" y="133"/>
                  </a:lnTo>
                  <a:lnTo>
                    <a:pt x="109" y="139"/>
                  </a:lnTo>
                  <a:lnTo>
                    <a:pt x="98" y="146"/>
                  </a:lnTo>
                  <a:lnTo>
                    <a:pt x="88" y="153"/>
                  </a:lnTo>
                  <a:lnTo>
                    <a:pt x="77" y="159"/>
                  </a:lnTo>
                  <a:lnTo>
                    <a:pt x="66" y="166"/>
                  </a:lnTo>
                  <a:lnTo>
                    <a:pt x="55" y="172"/>
                  </a:lnTo>
                  <a:lnTo>
                    <a:pt x="44" y="178"/>
                  </a:lnTo>
                  <a:lnTo>
                    <a:pt x="33" y="184"/>
                  </a:lnTo>
                  <a:lnTo>
                    <a:pt x="22" y="190"/>
                  </a:lnTo>
                  <a:lnTo>
                    <a:pt x="11" y="195"/>
                  </a:lnTo>
                  <a:lnTo>
                    <a:pt x="0" y="20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5" name="Freeform 43"/>
            <p:cNvSpPr>
              <a:spLocks/>
            </p:cNvSpPr>
            <p:nvPr/>
          </p:nvSpPr>
          <p:spPr bwMode="auto">
            <a:xfrm>
              <a:off x="5243" y="2630"/>
              <a:ext cx="556" cy="264"/>
            </a:xfrm>
            <a:custGeom>
              <a:avLst/>
              <a:gdLst/>
              <a:ahLst/>
              <a:cxnLst>
                <a:cxn ang="0">
                  <a:pos x="474" y="4"/>
                </a:cxn>
                <a:cxn ang="0">
                  <a:pos x="459" y="1"/>
                </a:cxn>
                <a:cxn ang="0">
                  <a:pos x="451" y="0"/>
                </a:cxn>
                <a:cxn ang="0">
                  <a:pos x="443" y="0"/>
                </a:cxn>
                <a:cxn ang="0">
                  <a:pos x="435" y="1"/>
                </a:cxn>
                <a:cxn ang="0">
                  <a:pos x="427" y="2"/>
                </a:cxn>
                <a:cxn ang="0">
                  <a:pos x="419" y="4"/>
                </a:cxn>
                <a:cxn ang="0">
                  <a:pos x="411" y="6"/>
                </a:cxn>
                <a:cxn ang="0">
                  <a:pos x="402" y="10"/>
                </a:cxn>
                <a:cxn ang="0">
                  <a:pos x="394" y="13"/>
                </a:cxn>
                <a:cxn ang="0">
                  <a:pos x="386" y="17"/>
                </a:cxn>
                <a:cxn ang="0">
                  <a:pos x="377" y="21"/>
                </a:cxn>
                <a:cxn ang="0">
                  <a:pos x="369" y="25"/>
                </a:cxn>
                <a:cxn ang="0">
                  <a:pos x="360" y="30"/>
                </a:cxn>
                <a:cxn ang="0">
                  <a:pos x="352" y="35"/>
                </a:cxn>
                <a:cxn ang="0">
                  <a:pos x="344" y="41"/>
                </a:cxn>
                <a:cxn ang="0">
                  <a:pos x="335" y="46"/>
                </a:cxn>
                <a:cxn ang="0">
                  <a:pos x="327" y="52"/>
                </a:cxn>
                <a:cxn ang="0">
                  <a:pos x="318" y="58"/>
                </a:cxn>
                <a:cxn ang="0">
                  <a:pos x="310" y="64"/>
                </a:cxn>
                <a:cxn ang="0">
                  <a:pos x="302" y="70"/>
                </a:cxn>
                <a:cxn ang="0">
                  <a:pos x="294" y="76"/>
                </a:cxn>
                <a:cxn ang="0">
                  <a:pos x="286" y="82"/>
                </a:cxn>
                <a:cxn ang="0">
                  <a:pos x="278" y="87"/>
                </a:cxn>
                <a:cxn ang="0">
                  <a:pos x="270" y="93"/>
                </a:cxn>
                <a:cxn ang="0">
                  <a:pos x="263" y="99"/>
                </a:cxn>
                <a:cxn ang="0">
                  <a:pos x="256" y="104"/>
                </a:cxn>
                <a:cxn ang="0">
                  <a:pos x="248" y="110"/>
                </a:cxn>
                <a:cxn ang="0">
                  <a:pos x="241" y="114"/>
                </a:cxn>
                <a:cxn ang="0">
                  <a:pos x="234" y="119"/>
                </a:cxn>
                <a:cxn ang="0">
                  <a:pos x="228" y="124"/>
                </a:cxn>
                <a:cxn ang="0">
                  <a:pos x="221" y="128"/>
                </a:cxn>
                <a:cxn ang="0">
                  <a:pos x="208" y="136"/>
                </a:cxn>
                <a:cxn ang="0">
                  <a:pos x="201" y="140"/>
                </a:cxn>
                <a:cxn ang="0">
                  <a:pos x="194" y="144"/>
                </a:cxn>
                <a:cxn ang="0">
                  <a:pos x="187" y="148"/>
                </a:cxn>
                <a:cxn ang="0">
                  <a:pos x="180" y="152"/>
                </a:cxn>
                <a:cxn ang="0">
                  <a:pos x="174" y="156"/>
                </a:cxn>
                <a:cxn ang="0">
                  <a:pos x="167" y="160"/>
                </a:cxn>
                <a:cxn ang="0">
                  <a:pos x="160" y="164"/>
                </a:cxn>
                <a:cxn ang="0">
                  <a:pos x="154" y="168"/>
                </a:cxn>
                <a:cxn ang="0">
                  <a:pos x="147" y="172"/>
                </a:cxn>
                <a:cxn ang="0">
                  <a:pos x="140" y="176"/>
                </a:cxn>
                <a:cxn ang="0">
                  <a:pos x="134" y="180"/>
                </a:cxn>
                <a:cxn ang="0">
                  <a:pos x="127" y="184"/>
                </a:cxn>
                <a:cxn ang="0">
                  <a:pos x="120" y="187"/>
                </a:cxn>
                <a:cxn ang="0">
                  <a:pos x="113" y="191"/>
                </a:cxn>
                <a:cxn ang="0">
                  <a:pos x="106" y="194"/>
                </a:cxn>
                <a:cxn ang="0">
                  <a:pos x="100" y="198"/>
                </a:cxn>
                <a:cxn ang="0">
                  <a:pos x="93" y="201"/>
                </a:cxn>
                <a:cxn ang="0">
                  <a:pos x="86" y="204"/>
                </a:cxn>
                <a:cxn ang="0">
                  <a:pos x="79" y="208"/>
                </a:cxn>
                <a:cxn ang="0">
                  <a:pos x="72" y="210"/>
                </a:cxn>
                <a:cxn ang="0">
                  <a:pos x="65" y="213"/>
                </a:cxn>
                <a:cxn ang="0">
                  <a:pos x="58" y="216"/>
                </a:cxn>
                <a:cxn ang="0">
                  <a:pos x="51" y="219"/>
                </a:cxn>
                <a:cxn ang="0">
                  <a:pos x="44" y="221"/>
                </a:cxn>
                <a:cxn ang="0">
                  <a:pos x="36" y="224"/>
                </a:cxn>
                <a:cxn ang="0">
                  <a:pos x="29" y="226"/>
                </a:cxn>
                <a:cxn ang="0">
                  <a:pos x="22" y="228"/>
                </a:cxn>
                <a:cxn ang="0">
                  <a:pos x="14" y="230"/>
                </a:cxn>
                <a:cxn ang="0">
                  <a:pos x="7" y="232"/>
                </a:cxn>
                <a:cxn ang="0">
                  <a:pos x="0" y="233"/>
                </a:cxn>
              </a:cxnLst>
              <a:rect l="0" t="0" r="r" b="b"/>
              <a:pathLst>
                <a:path w="475" h="234">
                  <a:moveTo>
                    <a:pt x="474" y="4"/>
                  </a:moveTo>
                  <a:lnTo>
                    <a:pt x="459" y="1"/>
                  </a:lnTo>
                  <a:lnTo>
                    <a:pt x="451" y="0"/>
                  </a:lnTo>
                  <a:lnTo>
                    <a:pt x="443" y="0"/>
                  </a:lnTo>
                  <a:lnTo>
                    <a:pt x="435" y="1"/>
                  </a:lnTo>
                  <a:lnTo>
                    <a:pt x="427" y="2"/>
                  </a:lnTo>
                  <a:lnTo>
                    <a:pt x="419" y="4"/>
                  </a:lnTo>
                  <a:lnTo>
                    <a:pt x="411" y="6"/>
                  </a:lnTo>
                  <a:lnTo>
                    <a:pt x="402" y="10"/>
                  </a:lnTo>
                  <a:lnTo>
                    <a:pt x="394" y="13"/>
                  </a:lnTo>
                  <a:lnTo>
                    <a:pt x="386" y="17"/>
                  </a:lnTo>
                  <a:lnTo>
                    <a:pt x="377" y="21"/>
                  </a:lnTo>
                  <a:lnTo>
                    <a:pt x="369" y="25"/>
                  </a:lnTo>
                  <a:lnTo>
                    <a:pt x="360" y="30"/>
                  </a:lnTo>
                  <a:lnTo>
                    <a:pt x="352" y="35"/>
                  </a:lnTo>
                  <a:lnTo>
                    <a:pt x="344" y="41"/>
                  </a:lnTo>
                  <a:lnTo>
                    <a:pt x="335" y="46"/>
                  </a:lnTo>
                  <a:lnTo>
                    <a:pt x="327" y="52"/>
                  </a:lnTo>
                  <a:lnTo>
                    <a:pt x="318" y="58"/>
                  </a:lnTo>
                  <a:lnTo>
                    <a:pt x="310" y="64"/>
                  </a:lnTo>
                  <a:lnTo>
                    <a:pt x="302" y="70"/>
                  </a:lnTo>
                  <a:lnTo>
                    <a:pt x="294" y="76"/>
                  </a:lnTo>
                  <a:lnTo>
                    <a:pt x="286" y="82"/>
                  </a:lnTo>
                  <a:lnTo>
                    <a:pt x="278" y="87"/>
                  </a:lnTo>
                  <a:lnTo>
                    <a:pt x="270" y="93"/>
                  </a:lnTo>
                  <a:lnTo>
                    <a:pt x="263" y="99"/>
                  </a:lnTo>
                  <a:lnTo>
                    <a:pt x="256" y="104"/>
                  </a:lnTo>
                  <a:lnTo>
                    <a:pt x="248" y="110"/>
                  </a:lnTo>
                  <a:lnTo>
                    <a:pt x="241" y="114"/>
                  </a:lnTo>
                  <a:lnTo>
                    <a:pt x="234" y="119"/>
                  </a:lnTo>
                  <a:lnTo>
                    <a:pt x="228" y="124"/>
                  </a:lnTo>
                  <a:lnTo>
                    <a:pt x="221" y="128"/>
                  </a:lnTo>
                  <a:lnTo>
                    <a:pt x="208" y="136"/>
                  </a:lnTo>
                  <a:lnTo>
                    <a:pt x="201" y="140"/>
                  </a:lnTo>
                  <a:lnTo>
                    <a:pt x="194" y="144"/>
                  </a:lnTo>
                  <a:lnTo>
                    <a:pt x="187" y="148"/>
                  </a:lnTo>
                  <a:lnTo>
                    <a:pt x="180" y="152"/>
                  </a:lnTo>
                  <a:lnTo>
                    <a:pt x="174" y="156"/>
                  </a:lnTo>
                  <a:lnTo>
                    <a:pt x="167" y="160"/>
                  </a:lnTo>
                  <a:lnTo>
                    <a:pt x="160" y="164"/>
                  </a:lnTo>
                  <a:lnTo>
                    <a:pt x="154" y="168"/>
                  </a:lnTo>
                  <a:lnTo>
                    <a:pt x="147" y="172"/>
                  </a:lnTo>
                  <a:lnTo>
                    <a:pt x="140" y="176"/>
                  </a:lnTo>
                  <a:lnTo>
                    <a:pt x="134" y="180"/>
                  </a:lnTo>
                  <a:lnTo>
                    <a:pt x="127" y="184"/>
                  </a:lnTo>
                  <a:lnTo>
                    <a:pt x="120" y="187"/>
                  </a:lnTo>
                  <a:lnTo>
                    <a:pt x="113" y="191"/>
                  </a:lnTo>
                  <a:lnTo>
                    <a:pt x="106" y="194"/>
                  </a:lnTo>
                  <a:lnTo>
                    <a:pt x="100" y="198"/>
                  </a:lnTo>
                  <a:lnTo>
                    <a:pt x="93" y="201"/>
                  </a:lnTo>
                  <a:lnTo>
                    <a:pt x="86" y="204"/>
                  </a:lnTo>
                  <a:lnTo>
                    <a:pt x="79" y="208"/>
                  </a:lnTo>
                  <a:lnTo>
                    <a:pt x="72" y="210"/>
                  </a:lnTo>
                  <a:lnTo>
                    <a:pt x="65" y="213"/>
                  </a:lnTo>
                  <a:lnTo>
                    <a:pt x="58" y="216"/>
                  </a:lnTo>
                  <a:lnTo>
                    <a:pt x="51" y="219"/>
                  </a:lnTo>
                  <a:lnTo>
                    <a:pt x="44" y="221"/>
                  </a:lnTo>
                  <a:lnTo>
                    <a:pt x="36" y="224"/>
                  </a:lnTo>
                  <a:lnTo>
                    <a:pt x="29" y="226"/>
                  </a:lnTo>
                  <a:lnTo>
                    <a:pt x="22" y="228"/>
                  </a:lnTo>
                  <a:lnTo>
                    <a:pt x="14" y="230"/>
                  </a:lnTo>
                  <a:lnTo>
                    <a:pt x="7" y="232"/>
                  </a:lnTo>
                  <a:lnTo>
                    <a:pt x="0" y="233"/>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6" name="Freeform 44"/>
            <p:cNvSpPr>
              <a:spLocks/>
            </p:cNvSpPr>
            <p:nvPr/>
          </p:nvSpPr>
          <p:spPr bwMode="auto">
            <a:xfrm>
              <a:off x="5288" y="2883"/>
              <a:ext cx="187" cy="12"/>
            </a:xfrm>
            <a:custGeom>
              <a:avLst/>
              <a:gdLst/>
              <a:ahLst/>
              <a:cxnLst>
                <a:cxn ang="0">
                  <a:pos x="158" y="0"/>
                </a:cxn>
                <a:cxn ang="0">
                  <a:pos x="148" y="0"/>
                </a:cxn>
                <a:cxn ang="0">
                  <a:pos x="143" y="1"/>
                </a:cxn>
                <a:cxn ang="0">
                  <a:pos x="139" y="2"/>
                </a:cxn>
                <a:cxn ang="0">
                  <a:pos x="133" y="2"/>
                </a:cxn>
                <a:cxn ang="0">
                  <a:pos x="129" y="2"/>
                </a:cxn>
                <a:cxn ang="0">
                  <a:pos x="124" y="3"/>
                </a:cxn>
                <a:cxn ang="0">
                  <a:pos x="119" y="4"/>
                </a:cxn>
                <a:cxn ang="0">
                  <a:pos x="114" y="4"/>
                </a:cxn>
                <a:cxn ang="0">
                  <a:pos x="109" y="5"/>
                </a:cxn>
                <a:cxn ang="0">
                  <a:pos x="104" y="6"/>
                </a:cxn>
                <a:cxn ang="0">
                  <a:pos x="99" y="6"/>
                </a:cxn>
                <a:cxn ang="0">
                  <a:pos x="94" y="6"/>
                </a:cxn>
                <a:cxn ang="0">
                  <a:pos x="89" y="7"/>
                </a:cxn>
                <a:cxn ang="0">
                  <a:pos x="84" y="8"/>
                </a:cxn>
                <a:cxn ang="0">
                  <a:pos x="79" y="8"/>
                </a:cxn>
                <a:cxn ang="0">
                  <a:pos x="74" y="8"/>
                </a:cxn>
                <a:cxn ang="0">
                  <a:pos x="69" y="9"/>
                </a:cxn>
                <a:cxn ang="0">
                  <a:pos x="65" y="9"/>
                </a:cxn>
                <a:cxn ang="0">
                  <a:pos x="59" y="10"/>
                </a:cxn>
                <a:cxn ang="0">
                  <a:pos x="55" y="10"/>
                </a:cxn>
                <a:cxn ang="0">
                  <a:pos x="49" y="10"/>
                </a:cxn>
                <a:cxn ang="0">
                  <a:pos x="45" y="10"/>
                </a:cxn>
                <a:cxn ang="0">
                  <a:pos x="40" y="10"/>
                </a:cxn>
                <a:cxn ang="0">
                  <a:pos x="35" y="10"/>
                </a:cxn>
                <a:cxn ang="0">
                  <a:pos x="30" y="10"/>
                </a:cxn>
                <a:cxn ang="0">
                  <a:pos x="25" y="10"/>
                </a:cxn>
                <a:cxn ang="0">
                  <a:pos x="20" y="10"/>
                </a:cxn>
                <a:cxn ang="0">
                  <a:pos x="15" y="10"/>
                </a:cxn>
                <a:cxn ang="0">
                  <a:pos x="10" y="10"/>
                </a:cxn>
                <a:cxn ang="0">
                  <a:pos x="5" y="10"/>
                </a:cxn>
                <a:cxn ang="0">
                  <a:pos x="0" y="9"/>
                </a:cxn>
              </a:cxnLst>
              <a:rect l="0" t="0" r="r" b="b"/>
              <a:pathLst>
                <a:path w="159" h="11">
                  <a:moveTo>
                    <a:pt x="158" y="0"/>
                  </a:moveTo>
                  <a:lnTo>
                    <a:pt x="148" y="0"/>
                  </a:lnTo>
                  <a:lnTo>
                    <a:pt x="143" y="1"/>
                  </a:lnTo>
                  <a:lnTo>
                    <a:pt x="139" y="2"/>
                  </a:lnTo>
                  <a:lnTo>
                    <a:pt x="133" y="2"/>
                  </a:lnTo>
                  <a:lnTo>
                    <a:pt x="129" y="2"/>
                  </a:lnTo>
                  <a:lnTo>
                    <a:pt x="124" y="3"/>
                  </a:lnTo>
                  <a:lnTo>
                    <a:pt x="119" y="4"/>
                  </a:lnTo>
                  <a:lnTo>
                    <a:pt x="114" y="4"/>
                  </a:lnTo>
                  <a:lnTo>
                    <a:pt x="109" y="5"/>
                  </a:lnTo>
                  <a:lnTo>
                    <a:pt x="104" y="6"/>
                  </a:lnTo>
                  <a:lnTo>
                    <a:pt x="99" y="6"/>
                  </a:lnTo>
                  <a:lnTo>
                    <a:pt x="94" y="6"/>
                  </a:lnTo>
                  <a:lnTo>
                    <a:pt x="89" y="7"/>
                  </a:lnTo>
                  <a:lnTo>
                    <a:pt x="84" y="8"/>
                  </a:lnTo>
                  <a:lnTo>
                    <a:pt x="79" y="8"/>
                  </a:lnTo>
                  <a:lnTo>
                    <a:pt x="74" y="8"/>
                  </a:lnTo>
                  <a:lnTo>
                    <a:pt x="69" y="9"/>
                  </a:lnTo>
                  <a:lnTo>
                    <a:pt x="65" y="9"/>
                  </a:lnTo>
                  <a:lnTo>
                    <a:pt x="59" y="10"/>
                  </a:lnTo>
                  <a:lnTo>
                    <a:pt x="55" y="10"/>
                  </a:lnTo>
                  <a:lnTo>
                    <a:pt x="49" y="10"/>
                  </a:lnTo>
                  <a:lnTo>
                    <a:pt x="45" y="10"/>
                  </a:lnTo>
                  <a:lnTo>
                    <a:pt x="40" y="10"/>
                  </a:lnTo>
                  <a:lnTo>
                    <a:pt x="35" y="10"/>
                  </a:lnTo>
                  <a:lnTo>
                    <a:pt x="30" y="10"/>
                  </a:lnTo>
                  <a:lnTo>
                    <a:pt x="25" y="10"/>
                  </a:lnTo>
                  <a:lnTo>
                    <a:pt x="20" y="10"/>
                  </a:lnTo>
                  <a:lnTo>
                    <a:pt x="15" y="10"/>
                  </a:lnTo>
                  <a:lnTo>
                    <a:pt x="10" y="10"/>
                  </a:lnTo>
                  <a:lnTo>
                    <a:pt x="5" y="10"/>
                  </a:lnTo>
                  <a:lnTo>
                    <a:pt x="0" y="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7" name="Freeform 45"/>
            <p:cNvSpPr>
              <a:spLocks/>
            </p:cNvSpPr>
            <p:nvPr/>
          </p:nvSpPr>
          <p:spPr bwMode="auto">
            <a:xfrm>
              <a:off x="5075" y="3033"/>
              <a:ext cx="261" cy="130"/>
            </a:xfrm>
            <a:custGeom>
              <a:avLst/>
              <a:gdLst/>
              <a:ahLst/>
              <a:cxnLst>
                <a:cxn ang="0">
                  <a:pos x="0" y="0"/>
                </a:cxn>
                <a:cxn ang="0">
                  <a:pos x="12" y="0"/>
                </a:cxn>
                <a:cxn ang="0">
                  <a:pos x="19" y="1"/>
                </a:cxn>
                <a:cxn ang="0">
                  <a:pos x="25" y="2"/>
                </a:cxn>
                <a:cxn ang="0">
                  <a:pos x="33" y="3"/>
                </a:cxn>
                <a:cxn ang="0">
                  <a:pos x="40" y="5"/>
                </a:cxn>
                <a:cxn ang="0">
                  <a:pos x="47" y="7"/>
                </a:cxn>
                <a:cxn ang="0">
                  <a:pos x="55" y="9"/>
                </a:cxn>
                <a:cxn ang="0">
                  <a:pos x="63" y="11"/>
                </a:cxn>
                <a:cxn ang="0">
                  <a:pos x="71" y="13"/>
                </a:cxn>
                <a:cxn ang="0">
                  <a:pos x="79" y="16"/>
                </a:cxn>
                <a:cxn ang="0">
                  <a:pos x="87" y="19"/>
                </a:cxn>
                <a:cxn ang="0">
                  <a:pos x="95" y="23"/>
                </a:cxn>
                <a:cxn ang="0">
                  <a:pos x="103" y="26"/>
                </a:cxn>
                <a:cxn ang="0">
                  <a:pos x="111" y="29"/>
                </a:cxn>
                <a:cxn ang="0">
                  <a:pos x="119" y="33"/>
                </a:cxn>
                <a:cxn ang="0">
                  <a:pos x="127" y="37"/>
                </a:cxn>
                <a:cxn ang="0">
                  <a:pos x="135" y="41"/>
                </a:cxn>
                <a:cxn ang="0">
                  <a:pos x="142" y="46"/>
                </a:cxn>
                <a:cxn ang="0">
                  <a:pos x="150" y="51"/>
                </a:cxn>
                <a:cxn ang="0">
                  <a:pos x="157" y="55"/>
                </a:cxn>
                <a:cxn ang="0">
                  <a:pos x="165" y="60"/>
                </a:cxn>
                <a:cxn ang="0">
                  <a:pos x="172" y="65"/>
                </a:cxn>
                <a:cxn ang="0">
                  <a:pos x="179" y="70"/>
                </a:cxn>
                <a:cxn ang="0">
                  <a:pos x="185" y="75"/>
                </a:cxn>
                <a:cxn ang="0">
                  <a:pos x="191" y="80"/>
                </a:cxn>
                <a:cxn ang="0">
                  <a:pos x="197" y="86"/>
                </a:cxn>
                <a:cxn ang="0">
                  <a:pos x="203" y="91"/>
                </a:cxn>
                <a:cxn ang="0">
                  <a:pos x="208" y="97"/>
                </a:cxn>
                <a:cxn ang="0">
                  <a:pos x="213" y="103"/>
                </a:cxn>
                <a:cxn ang="0">
                  <a:pos x="217" y="108"/>
                </a:cxn>
                <a:cxn ang="0">
                  <a:pos x="222" y="114"/>
                </a:cxn>
              </a:cxnLst>
              <a:rect l="0" t="0" r="r" b="b"/>
              <a:pathLst>
                <a:path w="223" h="115">
                  <a:moveTo>
                    <a:pt x="0" y="0"/>
                  </a:moveTo>
                  <a:lnTo>
                    <a:pt x="12" y="0"/>
                  </a:lnTo>
                  <a:lnTo>
                    <a:pt x="19" y="1"/>
                  </a:lnTo>
                  <a:lnTo>
                    <a:pt x="25" y="2"/>
                  </a:lnTo>
                  <a:lnTo>
                    <a:pt x="33" y="3"/>
                  </a:lnTo>
                  <a:lnTo>
                    <a:pt x="40" y="5"/>
                  </a:lnTo>
                  <a:lnTo>
                    <a:pt x="47" y="7"/>
                  </a:lnTo>
                  <a:lnTo>
                    <a:pt x="55" y="9"/>
                  </a:lnTo>
                  <a:lnTo>
                    <a:pt x="63" y="11"/>
                  </a:lnTo>
                  <a:lnTo>
                    <a:pt x="71" y="13"/>
                  </a:lnTo>
                  <a:lnTo>
                    <a:pt x="79" y="16"/>
                  </a:lnTo>
                  <a:lnTo>
                    <a:pt x="87" y="19"/>
                  </a:lnTo>
                  <a:lnTo>
                    <a:pt x="95" y="23"/>
                  </a:lnTo>
                  <a:lnTo>
                    <a:pt x="103" y="26"/>
                  </a:lnTo>
                  <a:lnTo>
                    <a:pt x="111" y="29"/>
                  </a:lnTo>
                  <a:lnTo>
                    <a:pt x="119" y="33"/>
                  </a:lnTo>
                  <a:lnTo>
                    <a:pt x="127" y="37"/>
                  </a:lnTo>
                  <a:lnTo>
                    <a:pt x="135" y="41"/>
                  </a:lnTo>
                  <a:lnTo>
                    <a:pt x="142" y="46"/>
                  </a:lnTo>
                  <a:lnTo>
                    <a:pt x="150" y="51"/>
                  </a:lnTo>
                  <a:lnTo>
                    <a:pt x="157" y="55"/>
                  </a:lnTo>
                  <a:lnTo>
                    <a:pt x="165" y="60"/>
                  </a:lnTo>
                  <a:lnTo>
                    <a:pt x="172" y="65"/>
                  </a:lnTo>
                  <a:lnTo>
                    <a:pt x="179" y="70"/>
                  </a:lnTo>
                  <a:lnTo>
                    <a:pt x="185" y="75"/>
                  </a:lnTo>
                  <a:lnTo>
                    <a:pt x="191" y="80"/>
                  </a:lnTo>
                  <a:lnTo>
                    <a:pt x="197" y="86"/>
                  </a:lnTo>
                  <a:lnTo>
                    <a:pt x="203" y="91"/>
                  </a:lnTo>
                  <a:lnTo>
                    <a:pt x="208" y="97"/>
                  </a:lnTo>
                  <a:lnTo>
                    <a:pt x="213" y="103"/>
                  </a:lnTo>
                  <a:lnTo>
                    <a:pt x="217" y="108"/>
                  </a:lnTo>
                  <a:lnTo>
                    <a:pt x="222" y="114"/>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8" name="Freeform 46"/>
            <p:cNvSpPr>
              <a:spLocks/>
            </p:cNvSpPr>
            <p:nvPr/>
          </p:nvSpPr>
          <p:spPr bwMode="auto">
            <a:xfrm>
              <a:off x="5104" y="2964"/>
              <a:ext cx="297" cy="134"/>
            </a:xfrm>
            <a:custGeom>
              <a:avLst/>
              <a:gdLst/>
              <a:ahLst/>
              <a:cxnLst>
                <a:cxn ang="0">
                  <a:pos x="0" y="4"/>
                </a:cxn>
                <a:cxn ang="0">
                  <a:pos x="13" y="0"/>
                </a:cxn>
                <a:cxn ang="0">
                  <a:pos x="20" y="0"/>
                </a:cxn>
                <a:cxn ang="0">
                  <a:pos x="28" y="0"/>
                </a:cxn>
                <a:cxn ang="0">
                  <a:pos x="36" y="0"/>
                </a:cxn>
                <a:cxn ang="0">
                  <a:pos x="44" y="1"/>
                </a:cxn>
                <a:cxn ang="0">
                  <a:pos x="52" y="3"/>
                </a:cxn>
                <a:cxn ang="0">
                  <a:pos x="61" y="5"/>
                </a:cxn>
                <a:cxn ang="0">
                  <a:pos x="69" y="7"/>
                </a:cxn>
                <a:cxn ang="0">
                  <a:pos x="78" y="10"/>
                </a:cxn>
                <a:cxn ang="0">
                  <a:pos x="87" y="13"/>
                </a:cxn>
                <a:cxn ang="0">
                  <a:pos x="96" y="16"/>
                </a:cxn>
                <a:cxn ang="0">
                  <a:pos x="105" y="20"/>
                </a:cxn>
                <a:cxn ang="0">
                  <a:pos x="114" y="24"/>
                </a:cxn>
                <a:cxn ang="0">
                  <a:pos x="123" y="28"/>
                </a:cxn>
                <a:cxn ang="0">
                  <a:pos x="133" y="33"/>
                </a:cxn>
                <a:cxn ang="0">
                  <a:pos x="142" y="38"/>
                </a:cxn>
                <a:cxn ang="0">
                  <a:pos x="151" y="42"/>
                </a:cxn>
                <a:cxn ang="0">
                  <a:pos x="159" y="48"/>
                </a:cxn>
                <a:cxn ang="0">
                  <a:pos x="168" y="53"/>
                </a:cxn>
                <a:cxn ang="0">
                  <a:pos x="177" y="58"/>
                </a:cxn>
                <a:cxn ang="0">
                  <a:pos x="185" y="64"/>
                </a:cxn>
                <a:cxn ang="0">
                  <a:pos x="193" y="69"/>
                </a:cxn>
                <a:cxn ang="0">
                  <a:pos x="201" y="75"/>
                </a:cxn>
                <a:cxn ang="0">
                  <a:pos x="209" y="80"/>
                </a:cxn>
                <a:cxn ang="0">
                  <a:pos x="217" y="86"/>
                </a:cxn>
                <a:cxn ang="0">
                  <a:pos x="223" y="92"/>
                </a:cxn>
                <a:cxn ang="0">
                  <a:pos x="230" y="97"/>
                </a:cxn>
                <a:cxn ang="0">
                  <a:pos x="237" y="102"/>
                </a:cxn>
                <a:cxn ang="0">
                  <a:pos x="242" y="108"/>
                </a:cxn>
                <a:cxn ang="0">
                  <a:pos x="248" y="113"/>
                </a:cxn>
                <a:cxn ang="0">
                  <a:pos x="253" y="118"/>
                </a:cxn>
              </a:cxnLst>
              <a:rect l="0" t="0" r="r" b="b"/>
              <a:pathLst>
                <a:path w="254" h="119">
                  <a:moveTo>
                    <a:pt x="0" y="4"/>
                  </a:moveTo>
                  <a:lnTo>
                    <a:pt x="13" y="0"/>
                  </a:lnTo>
                  <a:lnTo>
                    <a:pt x="20" y="0"/>
                  </a:lnTo>
                  <a:lnTo>
                    <a:pt x="28" y="0"/>
                  </a:lnTo>
                  <a:lnTo>
                    <a:pt x="36" y="0"/>
                  </a:lnTo>
                  <a:lnTo>
                    <a:pt x="44" y="1"/>
                  </a:lnTo>
                  <a:lnTo>
                    <a:pt x="52" y="3"/>
                  </a:lnTo>
                  <a:lnTo>
                    <a:pt x="61" y="5"/>
                  </a:lnTo>
                  <a:lnTo>
                    <a:pt x="69" y="7"/>
                  </a:lnTo>
                  <a:lnTo>
                    <a:pt x="78" y="10"/>
                  </a:lnTo>
                  <a:lnTo>
                    <a:pt x="87" y="13"/>
                  </a:lnTo>
                  <a:lnTo>
                    <a:pt x="96" y="16"/>
                  </a:lnTo>
                  <a:lnTo>
                    <a:pt x="105" y="20"/>
                  </a:lnTo>
                  <a:lnTo>
                    <a:pt x="114" y="24"/>
                  </a:lnTo>
                  <a:lnTo>
                    <a:pt x="123" y="28"/>
                  </a:lnTo>
                  <a:lnTo>
                    <a:pt x="133" y="33"/>
                  </a:lnTo>
                  <a:lnTo>
                    <a:pt x="142" y="38"/>
                  </a:lnTo>
                  <a:lnTo>
                    <a:pt x="151" y="42"/>
                  </a:lnTo>
                  <a:lnTo>
                    <a:pt x="159" y="48"/>
                  </a:lnTo>
                  <a:lnTo>
                    <a:pt x="168" y="53"/>
                  </a:lnTo>
                  <a:lnTo>
                    <a:pt x="177" y="58"/>
                  </a:lnTo>
                  <a:lnTo>
                    <a:pt x="185" y="64"/>
                  </a:lnTo>
                  <a:lnTo>
                    <a:pt x="193" y="69"/>
                  </a:lnTo>
                  <a:lnTo>
                    <a:pt x="201" y="75"/>
                  </a:lnTo>
                  <a:lnTo>
                    <a:pt x="209" y="80"/>
                  </a:lnTo>
                  <a:lnTo>
                    <a:pt x="217" y="86"/>
                  </a:lnTo>
                  <a:lnTo>
                    <a:pt x="223" y="92"/>
                  </a:lnTo>
                  <a:lnTo>
                    <a:pt x="230" y="97"/>
                  </a:lnTo>
                  <a:lnTo>
                    <a:pt x="237" y="102"/>
                  </a:lnTo>
                  <a:lnTo>
                    <a:pt x="242" y="108"/>
                  </a:lnTo>
                  <a:lnTo>
                    <a:pt x="248" y="113"/>
                  </a:lnTo>
                  <a:lnTo>
                    <a:pt x="253" y="118"/>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39" name="Freeform 47"/>
            <p:cNvSpPr>
              <a:spLocks/>
            </p:cNvSpPr>
            <p:nvPr/>
          </p:nvSpPr>
          <p:spPr bwMode="auto">
            <a:xfrm>
              <a:off x="5187" y="2920"/>
              <a:ext cx="297" cy="81"/>
            </a:xfrm>
            <a:custGeom>
              <a:avLst/>
              <a:gdLst/>
              <a:ahLst/>
              <a:cxnLst>
                <a:cxn ang="0">
                  <a:pos x="0" y="5"/>
                </a:cxn>
                <a:cxn ang="0">
                  <a:pos x="15" y="1"/>
                </a:cxn>
                <a:cxn ang="0">
                  <a:pos x="22" y="1"/>
                </a:cxn>
                <a:cxn ang="0">
                  <a:pos x="30" y="0"/>
                </a:cxn>
                <a:cxn ang="0">
                  <a:pos x="38" y="0"/>
                </a:cxn>
                <a:cxn ang="0">
                  <a:pos x="46" y="1"/>
                </a:cxn>
                <a:cxn ang="0">
                  <a:pos x="54" y="2"/>
                </a:cxn>
                <a:cxn ang="0">
                  <a:pos x="62" y="3"/>
                </a:cxn>
                <a:cxn ang="0">
                  <a:pos x="70" y="5"/>
                </a:cxn>
                <a:cxn ang="0">
                  <a:pos x="78" y="7"/>
                </a:cxn>
                <a:cxn ang="0">
                  <a:pos x="86" y="9"/>
                </a:cxn>
                <a:cxn ang="0">
                  <a:pos x="94" y="11"/>
                </a:cxn>
                <a:cxn ang="0">
                  <a:pos x="102" y="13"/>
                </a:cxn>
                <a:cxn ang="0">
                  <a:pos x="111" y="16"/>
                </a:cxn>
                <a:cxn ang="0">
                  <a:pos x="119" y="19"/>
                </a:cxn>
                <a:cxn ang="0">
                  <a:pos x="127" y="23"/>
                </a:cxn>
                <a:cxn ang="0">
                  <a:pos x="135" y="26"/>
                </a:cxn>
                <a:cxn ang="0">
                  <a:pos x="143" y="29"/>
                </a:cxn>
                <a:cxn ang="0">
                  <a:pos x="152" y="33"/>
                </a:cxn>
                <a:cxn ang="0">
                  <a:pos x="160" y="36"/>
                </a:cxn>
                <a:cxn ang="0">
                  <a:pos x="168" y="39"/>
                </a:cxn>
                <a:cxn ang="0">
                  <a:pos x="176" y="43"/>
                </a:cxn>
                <a:cxn ang="0">
                  <a:pos x="184" y="46"/>
                </a:cxn>
                <a:cxn ang="0">
                  <a:pos x="192" y="50"/>
                </a:cxn>
                <a:cxn ang="0">
                  <a:pos x="200" y="53"/>
                </a:cxn>
                <a:cxn ang="0">
                  <a:pos x="208" y="56"/>
                </a:cxn>
                <a:cxn ang="0">
                  <a:pos x="215" y="59"/>
                </a:cxn>
                <a:cxn ang="0">
                  <a:pos x="223" y="62"/>
                </a:cxn>
                <a:cxn ang="0">
                  <a:pos x="231" y="65"/>
                </a:cxn>
                <a:cxn ang="0">
                  <a:pos x="238" y="67"/>
                </a:cxn>
                <a:cxn ang="0">
                  <a:pos x="246" y="69"/>
                </a:cxn>
                <a:cxn ang="0">
                  <a:pos x="253" y="71"/>
                </a:cxn>
              </a:cxnLst>
              <a:rect l="0" t="0" r="r" b="b"/>
              <a:pathLst>
                <a:path w="254" h="72">
                  <a:moveTo>
                    <a:pt x="0" y="5"/>
                  </a:moveTo>
                  <a:lnTo>
                    <a:pt x="15" y="1"/>
                  </a:lnTo>
                  <a:lnTo>
                    <a:pt x="22" y="1"/>
                  </a:lnTo>
                  <a:lnTo>
                    <a:pt x="30" y="0"/>
                  </a:lnTo>
                  <a:lnTo>
                    <a:pt x="38" y="0"/>
                  </a:lnTo>
                  <a:lnTo>
                    <a:pt x="46" y="1"/>
                  </a:lnTo>
                  <a:lnTo>
                    <a:pt x="54" y="2"/>
                  </a:lnTo>
                  <a:lnTo>
                    <a:pt x="62" y="3"/>
                  </a:lnTo>
                  <a:lnTo>
                    <a:pt x="70" y="5"/>
                  </a:lnTo>
                  <a:lnTo>
                    <a:pt x="78" y="7"/>
                  </a:lnTo>
                  <a:lnTo>
                    <a:pt x="86" y="9"/>
                  </a:lnTo>
                  <a:lnTo>
                    <a:pt x="94" y="11"/>
                  </a:lnTo>
                  <a:lnTo>
                    <a:pt x="102" y="13"/>
                  </a:lnTo>
                  <a:lnTo>
                    <a:pt x="111" y="16"/>
                  </a:lnTo>
                  <a:lnTo>
                    <a:pt x="119" y="19"/>
                  </a:lnTo>
                  <a:lnTo>
                    <a:pt x="127" y="23"/>
                  </a:lnTo>
                  <a:lnTo>
                    <a:pt x="135" y="26"/>
                  </a:lnTo>
                  <a:lnTo>
                    <a:pt x="143" y="29"/>
                  </a:lnTo>
                  <a:lnTo>
                    <a:pt x="152" y="33"/>
                  </a:lnTo>
                  <a:lnTo>
                    <a:pt x="160" y="36"/>
                  </a:lnTo>
                  <a:lnTo>
                    <a:pt x="168" y="39"/>
                  </a:lnTo>
                  <a:lnTo>
                    <a:pt x="176" y="43"/>
                  </a:lnTo>
                  <a:lnTo>
                    <a:pt x="184" y="46"/>
                  </a:lnTo>
                  <a:lnTo>
                    <a:pt x="192" y="50"/>
                  </a:lnTo>
                  <a:lnTo>
                    <a:pt x="200" y="53"/>
                  </a:lnTo>
                  <a:lnTo>
                    <a:pt x="208" y="56"/>
                  </a:lnTo>
                  <a:lnTo>
                    <a:pt x="215" y="59"/>
                  </a:lnTo>
                  <a:lnTo>
                    <a:pt x="223" y="62"/>
                  </a:lnTo>
                  <a:lnTo>
                    <a:pt x="231" y="65"/>
                  </a:lnTo>
                  <a:lnTo>
                    <a:pt x="238" y="67"/>
                  </a:lnTo>
                  <a:lnTo>
                    <a:pt x="246" y="69"/>
                  </a:lnTo>
                  <a:lnTo>
                    <a:pt x="253" y="7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0" name="Freeform 48"/>
            <p:cNvSpPr>
              <a:spLocks/>
            </p:cNvSpPr>
            <p:nvPr/>
          </p:nvSpPr>
          <p:spPr bwMode="auto">
            <a:xfrm>
              <a:off x="5665" y="2150"/>
              <a:ext cx="171" cy="271"/>
            </a:xfrm>
            <a:custGeom>
              <a:avLst/>
              <a:gdLst/>
              <a:ahLst/>
              <a:cxnLst>
                <a:cxn ang="0">
                  <a:pos x="145" y="0"/>
                </a:cxn>
                <a:cxn ang="0">
                  <a:pos x="133" y="1"/>
                </a:cxn>
                <a:cxn ang="0">
                  <a:pos x="128" y="3"/>
                </a:cxn>
                <a:cxn ang="0">
                  <a:pos x="123" y="5"/>
                </a:cxn>
                <a:cxn ang="0">
                  <a:pos x="119" y="8"/>
                </a:cxn>
                <a:cxn ang="0">
                  <a:pos x="115" y="11"/>
                </a:cxn>
                <a:cxn ang="0">
                  <a:pos x="112" y="15"/>
                </a:cxn>
                <a:cxn ang="0">
                  <a:pos x="109" y="19"/>
                </a:cxn>
                <a:cxn ang="0">
                  <a:pos x="105" y="24"/>
                </a:cxn>
                <a:cxn ang="0">
                  <a:pos x="103" y="29"/>
                </a:cxn>
                <a:cxn ang="0">
                  <a:pos x="101" y="34"/>
                </a:cxn>
                <a:cxn ang="0">
                  <a:pos x="99" y="39"/>
                </a:cxn>
                <a:cxn ang="0">
                  <a:pos x="97" y="45"/>
                </a:cxn>
                <a:cxn ang="0">
                  <a:pos x="95" y="51"/>
                </a:cxn>
                <a:cxn ang="0">
                  <a:pos x="93" y="57"/>
                </a:cxn>
                <a:cxn ang="0">
                  <a:pos x="92" y="63"/>
                </a:cxn>
                <a:cxn ang="0">
                  <a:pos x="91" y="69"/>
                </a:cxn>
                <a:cxn ang="0">
                  <a:pos x="89" y="75"/>
                </a:cxn>
                <a:cxn ang="0">
                  <a:pos x="88" y="81"/>
                </a:cxn>
                <a:cxn ang="0">
                  <a:pos x="86" y="87"/>
                </a:cxn>
                <a:cxn ang="0">
                  <a:pos x="85" y="93"/>
                </a:cxn>
                <a:cxn ang="0">
                  <a:pos x="83" y="99"/>
                </a:cxn>
                <a:cxn ang="0">
                  <a:pos x="82" y="105"/>
                </a:cxn>
                <a:cxn ang="0">
                  <a:pos x="80" y="110"/>
                </a:cxn>
                <a:cxn ang="0">
                  <a:pos x="78" y="115"/>
                </a:cxn>
                <a:cxn ang="0">
                  <a:pos x="76" y="121"/>
                </a:cxn>
                <a:cxn ang="0">
                  <a:pos x="74" y="125"/>
                </a:cxn>
                <a:cxn ang="0">
                  <a:pos x="71" y="130"/>
                </a:cxn>
                <a:cxn ang="0">
                  <a:pos x="69" y="134"/>
                </a:cxn>
                <a:cxn ang="0">
                  <a:pos x="65" y="137"/>
                </a:cxn>
                <a:cxn ang="0">
                  <a:pos x="62" y="141"/>
                </a:cxn>
                <a:cxn ang="0">
                  <a:pos x="58" y="143"/>
                </a:cxn>
                <a:cxn ang="0">
                  <a:pos x="52" y="147"/>
                </a:cxn>
                <a:cxn ang="0">
                  <a:pos x="49" y="149"/>
                </a:cxn>
                <a:cxn ang="0">
                  <a:pos x="46" y="151"/>
                </a:cxn>
                <a:cxn ang="0">
                  <a:pos x="43" y="153"/>
                </a:cxn>
                <a:cxn ang="0">
                  <a:pos x="39" y="155"/>
                </a:cxn>
                <a:cxn ang="0">
                  <a:pos x="37" y="157"/>
                </a:cxn>
                <a:cxn ang="0">
                  <a:pos x="34" y="159"/>
                </a:cxn>
                <a:cxn ang="0">
                  <a:pos x="31" y="161"/>
                </a:cxn>
                <a:cxn ang="0">
                  <a:pos x="28" y="163"/>
                </a:cxn>
                <a:cxn ang="0">
                  <a:pos x="25" y="166"/>
                </a:cxn>
                <a:cxn ang="0">
                  <a:pos x="23" y="168"/>
                </a:cxn>
                <a:cxn ang="0">
                  <a:pos x="21" y="171"/>
                </a:cxn>
                <a:cxn ang="0">
                  <a:pos x="18" y="173"/>
                </a:cxn>
                <a:cxn ang="0">
                  <a:pos x="16" y="176"/>
                </a:cxn>
                <a:cxn ang="0">
                  <a:pos x="14" y="179"/>
                </a:cxn>
                <a:cxn ang="0">
                  <a:pos x="12" y="181"/>
                </a:cxn>
                <a:cxn ang="0">
                  <a:pos x="10" y="184"/>
                </a:cxn>
                <a:cxn ang="0">
                  <a:pos x="8" y="187"/>
                </a:cxn>
                <a:cxn ang="0">
                  <a:pos x="7" y="191"/>
                </a:cxn>
                <a:cxn ang="0">
                  <a:pos x="5" y="194"/>
                </a:cxn>
                <a:cxn ang="0">
                  <a:pos x="4" y="197"/>
                </a:cxn>
                <a:cxn ang="0">
                  <a:pos x="3" y="201"/>
                </a:cxn>
                <a:cxn ang="0">
                  <a:pos x="2" y="204"/>
                </a:cxn>
                <a:cxn ang="0">
                  <a:pos x="1" y="208"/>
                </a:cxn>
                <a:cxn ang="0">
                  <a:pos x="1" y="212"/>
                </a:cxn>
                <a:cxn ang="0">
                  <a:pos x="0" y="216"/>
                </a:cxn>
                <a:cxn ang="0">
                  <a:pos x="0" y="220"/>
                </a:cxn>
                <a:cxn ang="0">
                  <a:pos x="1" y="225"/>
                </a:cxn>
                <a:cxn ang="0">
                  <a:pos x="1" y="229"/>
                </a:cxn>
                <a:cxn ang="0">
                  <a:pos x="1" y="233"/>
                </a:cxn>
                <a:cxn ang="0">
                  <a:pos x="3" y="239"/>
                </a:cxn>
              </a:cxnLst>
              <a:rect l="0" t="0" r="r" b="b"/>
              <a:pathLst>
                <a:path w="146" h="240">
                  <a:moveTo>
                    <a:pt x="145" y="0"/>
                  </a:moveTo>
                  <a:lnTo>
                    <a:pt x="133" y="1"/>
                  </a:lnTo>
                  <a:lnTo>
                    <a:pt x="128" y="3"/>
                  </a:lnTo>
                  <a:lnTo>
                    <a:pt x="123" y="5"/>
                  </a:lnTo>
                  <a:lnTo>
                    <a:pt x="119" y="8"/>
                  </a:lnTo>
                  <a:lnTo>
                    <a:pt x="115" y="11"/>
                  </a:lnTo>
                  <a:lnTo>
                    <a:pt x="112" y="15"/>
                  </a:lnTo>
                  <a:lnTo>
                    <a:pt x="109" y="19"/>
                  </a:lnTo>
                  <a:lnTo>
                    <a:pt x="105" y="24"/>
                  </a:lnTo>
                  <a:lnTo>
                    <a:pt x="103" y="29"/>
                  </a:lnTo>
                  <a:lnTo>
                    <a:pt x="101" y="34"/>
                  </a:lnTo>
                  <a:lnTo>
                    <a:pt x="99" y="39"/>
                  </a:lnTo>
                  <a:lnTo>
                    <a:pt x="97" y="45"/>
                  </a:lnTo>
                  <a:lnTo>
                    <a:pt x="95" y="51"/>
                  </a:lnTo>
                  <a:lnTo>
                    <a:pt x="93" y="57"/>
                  </a:lnTo>
                  <a:lnTo>
                    <a:pt x="92" y="63"/>
                  </a:lnTo>
                  <a:lnTo>
                    <a:pt x="91" y="69"/>
                  </a:lnTo>
                  <a:lnTo>
                    <a:pt x="89" y="75"/>
                  </a:lnTo>
                  <a:lnTo>
                    <a:pt x="88" y="81"/>
                  </a:lnTo>
                  <a:lnTo>
                    <a:pt x="86" y="87"/>
                  </a:lnTo>
                  <a:lnTo>
                    <a:pt x="85" y="93"/>
                  </a:lnTo>
                  <a:lnTo>
                    <a:pt x="83" y="99"/>
                  </a:lnTo>
                  <a:lnTo>
                    <a:pt x="82" y="105"/>
                  </a:lnTo>
                  <a:lnTo>
                    <a:pt x="80" y="110"/>
                  </a:lnTo>
                  <a:lnTo>
                    <a:pt x="78" y="115"/>
                  </a:lnTo>
                  <a:lnTo>
                    <a:pt x="76" y="121"/>
                  </a:lnTo>
                  <a:lnTo>
                    <a:pt x="74" y="125"/>
                  </a:lnTo>
                  <a:lnTo>
                    <a:pt x="71" y="130"/>
                  </a:lnTo>
                  <a:lnTo>
                    <a:pt x="69" y="134"/>
                  </a:lnTo>
                  <a:lnTo>
                    <a:pt x="65" y="137"/>
                  </a:lnTo>
                  <a:lnTo>
                    <a:pt x="62" y="141"/>
                  </a:lnTo>
                  <a:lnTo>
                    <a:pt x="58" y="143"/>
                  </a:lnTo>
                  <a:lnTo>
                    <a:pt x="52" y="147"/>
                  </a:lnTo>
                  <a:lnTo>
                    <a:pt x="49" y="149"/>
                  </a:lnTo>
                  <a:lnTo>
                    <a:pt x="46" y="151"/>
                  </a:lnTo>
                  <a:lnTo>
                    <a:pt x="43" y="153"/>
                  </a:lnTo>
                  <a:lnTo>
                    <a:pt x="39" y="155"/>
                  </a:lnTo>
                  <a:lnTo>
                    <a:pt x="37" y="157"/>
                  </a:lnTo>
                  <a:lnTo>
                    <a:pt x="34" y="159"/>
                  </a:lnTo>
                  <a:lnTo>
                    <a:pt x="31" y="161"/>
                  </a:lnTo>
                  <a:lnTo>
                    <a:pt x="28" y="163"/>
                  </a:lnTo>
                  <a:lnTo>
                    <a:pt x="25" y="166"/>
                  </a:lnTo>
                  <a:lnTo>
                    <a:pt x="23" y="168"/>
                  </a:lnTo>
                  <a:lnTo>
                    <a:pt x="21" y="171"/>
                  </a:lnTo>
                  <a:lnTo>
                    <a:pt x="18" y="173"/>
                  </a:lnTo>
                  <a:lnTo>
                    <a:pt x="16" y="176"/>
                  </a:lnTo>
                  <a:lnTo>
                    <a:pt x="14" y="179"/>
                  </a:lnTo>
                  <a:lnTo>
                    <a:pt x="12" y="181"/>
                  </a:lnTo>
                  <a:lnTo>
                    <a:pt x="10" y="184"/>
                  </a:lnTo>
                  <a:lnTo>
                    <a:pt x="8" y="187"/>
                  </a:lnTo>
                  <a:lnTo>
                    <a:pt x="7" y="191"/>
                  </a:lnTo>
                  <a:lnTo>
                    <a:pt x="5" y="194"/>
                  </a:lnTo>
                  <a:lnTo>
                    <a:pt x="4" y="197"/>
                  </a:lnTo>
                  <a:lnTo>
                    <a:pt x="3" y="201"/>
                  </a:lnTo>
                  <a:lnTo>
                    <a:pt x="2" y="204"/>
                  </a:lnTo>
                  <a:lnTo>
                    <a:pt x="1" y="208"/>
                  </a:lnTo>
                  <a:lnTo>
                    <a:pt x="1" y="212"/>
                  </a:lnTo>
                  <a:lnTo>
                    <a:pt x="0" y="216"/>
                  </a:lnTo>
                  <a:lnTo>
                    <a:pt x="0" y="220"/>
                  </a:lnTo>
                  <a:lnTo>
                    <a:pt x="1" y="225"/>
                  </a:lnTo>
                  <a:lnTo>
                    <a:pt x="1" y="229"/>
                  </a:lnTo>
                  <a:lnTo>
                    <a:pt x="1" y="233"/>
                  </a:lnTo>
                  <a:lnTo>
                    <a:pt x="3" y="23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1" name="Freeform 49"/>
            <p:cNvSpPr>
              <a:spLocks/>
            </p:cNvSpPr>
            <p:nvPr/>
          </p:nvSpPr>
          <p:spPr bwMode="auto">
            <a:xfrm>
              <a:off x="5453" y="2022"/>
              <a:ext cx="272" cy="474"/>
            </a:xfrm>
            <a:custGeom>
              <a:avLst/>
              <a:gdLst/>
              <a:ahLst/>
              <a:cxnLst>
                <a:cxn ang="0">
                  <a:pos x="224" y="20"/>
                </a:cxn>
                <a:cxn ang="0">
                  <a:pos x="215" y="37"/>
                </a:cxn>
                <a:cxn ang="0">
                  <a:pos x="204" y="50"/>
                </a:cxn>
                <a:cxn ang="0">
                  <a:pos x="192" y="61"/>
                </a:cxn>
                <a:cxn ang="0">
                  <a:pos x="179" y="69"/>
                </a:cxn>
                <a:cxn ang="0">
                  <a:pos x="165" y="76"/>
                </a:cxn>
                <a:cxn ang="0">
                  <a:pos x="150" y="81"/>
                </a:cxn>
                <a:cxn ang="0">
                  <a:pos x="135" y="86"/>
                </a:cxn>
                <a:cxn ang="0">
                  <a:pos x="120" y="91"/>
                </a:cxn>
                <a:cxn ang="0">
                  <a:pos x="106" y="96"/>
                </a:cxn>
                <a:cxn ang="0">
                  <a:pos x="92" y="102"/>
                </a:cxn>
                <a:cxn ang="0">
                  <a:pos x="78" y="109"/>
                </a:cxn>
                <a:cxn ang="0">
                  <a:pos x="66" y="118"/>
                </a:cxn>
                <a:cxn ang="0">
                  <a:pos x="56" y="130"/>
                </a:cxn>
                <a:cxn ang="0">
                  <a:pos x="48" y="144"/>
                </a:cxn>
                <a:cxn ang="0">
                  <a:pos x="41" y="162"/>
                </a:cxn>
                <a:cxn ang="0">
                  <a:pos x="38" y="172"/>
                </a:cxn>
                <a:cxn ang="0">
                  <a:pos x="35" y="182"/>
                </a:cxn>
                <a:cxn ang="0">
                  <a:pos x="32" y="194"/>
                </a:cxn>
                <a:cxn ang="0">
                  <a:pos x="28" y="207"/>
                </a:cxn>
                <a:cxn ang="0">
                  <a:pos x="24" y="221"/>
                </a:cxn>
                <a:cxn ang="0">
                  <a:pos x="20" y="237"/>
                </a:cxn>
                <a:cxn ang="0">
                  <a:pos x="16" y="253"/>
                </a:cxn>
                <a:cxn ang="0">
                  <a:pos x="12" y="269"/>
                </a:cxn>
                <a:cxn ang="0">
                  <a:pos x="9" y="284"/>
                </a:cxn>
                <a:cxn ang="0">
                  <a:pos x="6" y="299"/>
                </a:cxn>
                <a:cxn ang="0">
                  <a:pos x="3" y="313"/>
                </a:cxn>
                <a:cxn ang="0">
                  <a:pos x="1" y="325"/>
                </a:cxn>
                <a:cxn ang="0">
                  <a:pos x="0" y="336"/>
                </a:cxn>
                <a:cxn ang="0">
                  <a:pos x="0" y="345"/>
                </a:cxn>
                <a:cxn ang="0">
                  <a:pos x="0" y="351"/>
                </a:cxn>
                <a:cxn ang="0">
                  <a:pos x="4" y="355"/>
                </a:cxn>
                <a:cxn ang="0">
                  <a:pos x="7" y="358"/>
                </a:cxn>
                <a:cxn ang="0">
                  <a:pos x="11" y="362"/>
                </a:cxn>
                <a:cxn ang="0">
                  <a:pos x="16" y="366"/>
                </a:cxn>
                <a:cxn ang="0">
                  <a:pos x="22" y="370"/>
                </a:cxn>
                <a:cxn ang="0">
                  <a:pos x="29" y="375"/>
                </a:cxn>
                <a:cxn ang="0">
                  <a:pos x="35" y="380"/>
                </a:cxn>
                <a:cxn ang="0">
                  <a:pos x="42" y="385"/>
                </a:cxn>
                <a:cxn ang="0">
                  <a:pos x="49" y="389"/>
                </a:cxn>
                <a:cxn ang="0">
                  <a:pos x="56" y="394"/>
                </a:cxn>
                <a:cxn ang="0">
                  <a:pos x="63" y="399"/>
                </a:cxn>
                <a:cxn ang="0">
                  <a:pos x="70" y="403"/>
                </a:cxn>
                <a:cxn ang="0">
                  <a:pos x="75" y="408"/>
                </a:cxn>
                <a:cxn ang="0">
                  <a:pos x="81" y="412"/>
                </a:cxn>
                <a:cxn ang="0">
                  <a:pos x="85" y="416"/>
                </a:cxn>
                <a:cxn ang="0">
                  <a:pos x="89" y="419"/>
                </a:cxn>
              </a:cxnLst>
              <a:rect l="0" t="0" r="r" b="b"/>
              <a:pathLst>
                <a:path w="232" h="420">
                  <a:moveTo>
                    <a:pt x="231" y="0"/>
                  </a:moveTo>
                  <a:lnTo>
                    <a:pt x="224" y="20"/>
                  </a:lnTo>
                  <a:lnTo>
                    <a:pt x="220" y="29"/>
                  </a:lnTo>
                  <a:lnTo>
                    <a:pt x="215" y="37"/>
                  </a:lnTo>
                  <a:lnTo>
                    <a:pt x="210" y="44"/>
                  </a:lnTo>
                  <a:lnTo>
                    <a:pt x="204" y="50"/>
                  </a:lnTo>
                  <a:lnTo>
                    <a:pt x="198" y="56"/>
                  </a:lnTo>
                  <a:lnTo>
                    <a:pt x="192" y="61"/>
                  </a:lnTo>
                  <a:lnTo>
                    <a:pt x="186" y="65"/>
                  </a:lnTo>
                  <a:lnTo>
                    <a:pt x="179" y="69"/>
                  </a:lnTo>
                  <a:lnTo>
                    <a:pt x="172" y="73"/>
                  </a:lnTo>
                  <a:lnTo>
                    <a:pt x="165" y="76"/>
                  </a:lnTo>
                  <a:lnTo>
                    <a:pt x="158" y="79"/>
                  </a:lnTo>
                  <a:lnTo>
                    <a:pt x="150" y="81"/>
                  </a:lnTo>
                  <a:lnTo>
                    <a:pt x="142" y="84"/>
                  </a:lnTo>
                  <a:lnTo>
                    <a:pt x="135" y="86"/>
                  </a:lnTo>
                  <a:lnTo>
                    <a:pt x="128" y="89"/>
                  </a:lnTo>
                  <a:lnTo>
                    <a:pt x="120" y="91"/>
                  </a:lnTo>
                  <a:lnTo>
                    <a:pt x="113" y="93"/>
                  </a:lnTo>
                  <a:lnTo>
                    <a:pt x="106" y="96"/>
                  </a:lnTo>
                  <a:lnTo>
                    <a:pt x="98" y="99"/>
                  </a:lnTo>
                  <a:lnTo>
                    <a:pt x="92" y="102"/>
                  </a:lnTo>
                  <a:lnTo>
                    <a:pt x="85" y="105"/>
                  </a:lnTo>
                  <a:lnTo>
                    <a:pt x="78" y="109"/>
                  </a:lnTo>
                  <a:lnTo>
                    <a:pt x="72" y="113"/>
                  </a:lnTo>
                  <a:lnTo>
                    <a:pt x="66" y="118"/>
                  </a:lnTo>
                  <a:lnTo>
                    <a:pt x="61" y="123"/>
                  </a:lnTo>
                  <a:lnTo>
                    <a:pt x="56" y="130"/>
                  </a:lnTo>
                  <a:lnTo>
                    <a:pt x="52" y="137"/>
                  </a:lnTo>
                  <a:lnTo>
                    <a:pt x="48" y="144"/>
                  </a:lnTo>
                  <a:lnTo>
                    <a:pt x="44" y="153"/>
                  </a:lnTo>
                  <a:lnTo>
                    <a:pt x="41" y="162"/>
                  </a:lnTo>
                  <a:lnTo>
                    <a:pt x="39" y="168"/>
                  </a:lnTo>
                  <a:lnTo>
                    <a:pt x="38" y="172"/>
                  </a:lnTo>
                  <a:lnTo>
                    <a:pt x="37" y="177"/>
                  </a:lnTo>
                  <a:lnTo>
                    <a:pt x="35" y="182"/>
                  </a:lnTo>
                  <a:lnTo>
                    <a:pt x="34" y="188"/>
                  </a:lnTo>
                  <a:lnTo>
                    <a:pt x="32" y="194"/>
                  </a:lnTo>
                  <a:lnTo>
                    <a:pt x="30" y="200"/>
                  </a:lnTo>
                  <a:lnTo>
                    <a:pt x="28" y="207"/>
                  </a:lnTo>
                  <a:lnTo>
                    <a:pt x="26" y="214"/>
                  </a:lnTo>
                  <a:lnTo>
                    <a:pt x="24" y="221"/>
                  </a:lnTo>
                  <a:lnTo>
                    <a:pt x="22" y="229"/>
                  </a:lnTo>
                  <a:lnTo>
                    <a:pt x="20" y="237"/>
                  </a:lnTo>
                  <a:lnTo>
                    <a:pt x="18" y="245"/>
                  </a:lnTo>
                  <a:lnTo>
                    <a:pt x="16" y="253"/>
                  </a:lnTo>
                  <a:lnTo>
                    <a:pt x="14" y="261"/>
                  </a:lnTo>
                  <a:lnTo>
                    <a:pt x="12" y="269"/>
                  </a:lnTo>
                  <a:lnTo>
                    <a:pt x="10" y="276"/>
                  </a:lnTo>
                  <a:lnTo>
                    <a:pt x="9" y="284"/>
                  </a:lnTo>
                  <a:lnTo>
                    <a:pt x="7" y="292"/>
                  </a:lnTo>
                  <a:lnTo>
                    <a:pt x="6" y="299"/>
                  </a:lnTo>
                  <a:lnTo>
                    <a:pt x="4" y="306"/>
                  </a:lnTo>
                  <a:lnTo>
                    <a:pt x="3" y="313"/>
                  </a:lnTo>
                  <a:lnTo>
                    <a:pt x="2" y="319"/>
                  </a:lnTo>
                  <a:lnTo>
                    <a:pt x="1" y="325"/>
                  </a:lnTo>
                  <a:lnTo>
                    <a:pt x="0" y="331"/>
                  </a:lnTo>
                  <a:lnTo>
                    <a:pt x="0" y="336"/>
                  </a:lnTo>
                  <a:lnTo>
                    <a:pt x="0" y="341"/>
                  </a:lnTo>
                  <a:lnTo>
                    <a:pt x="0" y="345"/>
                  </a:lnTo>
                  <a:lnTo>
                    <a:pt x="0" y="348"/>
                  </a:lnTo>
                  <a:lnTo>
                    <a:pt x="0" y="351"/>
                  </a:lnTo>
                  <a:lnTo>
                    <a:pt x="2" y="353"/>
                  </a:lnTo>
                  <a:lnTo>
                    <a:pt x="4" y="355"/>
                  </a:lnTo>
                  <a:lnTo>
                    <a:pt x="5" y="357"/>
                  </a:lnTo>
                  <a:lnTo>
                    <a:pt x="7" y="358"/>
                  </a:lnTo>
                  <a:lnTo>
                    <a:pt x="9" y="360"/>
                  </a:lnTo>
                  <a:lnTo>
                    <a:pt x="11" y="362"/>
                  </a:lnTo>
                  <a:lnTo>
                    <a:pt x="14" y="364"/>
                  </a:lnTo>
                  <a:lnTo>
                    <a:pt x="16" y="366"/>
                  </a:lnTo>
                  <a:lnTo>
                    <a:pt x="19" y="368"/>
                  </a:lnTo>
                  <a:lnTo>
                    <a:pt x="22" y="370"/>
                  </a:lnTo>
                  <a:lnTo>
                    <a:pt x="25" y="373"/>
                  </a:lnTo>
                  <a:lnTo>
                    <a:pt x="29" y="375"/>
                  </a:lnTo>
                  <a:lnTo>
                    <a:pt x="32" y="377"/>
                  </a:lnTo>
                  <a:lnTo>
                    <a:pt x="35" y="380"/>
                  </a:lnTo>
                  <a:lnTo>
                    <a:pt x="39" y="382"/>
                  </a:lnTo>
                  <a:lnTo>
                    <a:pt x="42" y="385"/>
                  </a:lnTo>
                  <a:lnTo>
                    <a:pt x="46" y="387"/>
                  </a:lnTo>
                  <a:lnTo>
                    <a:pt x="49" y="389"/>
                  </a:lnTo>
                  <a:lnTo>
                    <a:pt x="53" y="392"/>
                  </a:lnTo>
                  <a:lnTo>
                    <a:pt x="56" y="394"/>
                  </a:lnTo>
                  <a:lnTo>
                    <a:pt x="60" y="397"/>
                  </a:lnTo>
                  <a:lnTo>
                    <a:pt x="63" y="399"/>
                  </a:lnTo>
                  <a:lnTo>
                    <a:pt x="66" y="401"/>
                  </a:lnTo>
                  <a:lnTo>
                    <a:pt x="70" y="403"/>
                  </a:lnTo>
                  <a:lnTo>
                    <a:pt x="72" y="406"/>
                  </a:lnTo>
                  <a:lnTo>
                    <a:pt x="75" y="408"/>
                  </a:lnTo>
                  <a:lnTo>
                    <a:pt x="78" y="410"/>
                  </a:lnTo>
                  <a:lnTo>
                    <a:pt x="81" y="412"/>
                  </a:lnTo>
                  <a:lnTo>
                    <a:pt x="83" y="414"/>
                  </a:lnTo>
                  <a:lnTo>
                    <a:pt x="85" y="416"/>
                  </a:lnTo>
                  <a:lnTo>
                    <a:pt x="87" y="417"/>
                  </a:lnTo>
                  <a:lnTo>
                    <a:pt x="89" y="41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2" name="Freeform 50"/>
            <p:cNvSpPr>
              <a:spLocks/>
            </p:cNvSpPr>
            <p:nvPr/>
          </p:nvSpPr>
          <p:spPr bwMode="auto">
            <a:xfrm>
              <a:off x="4751" y="2312"/>
              <a:ext cx="103" cy="88"/>
            </a:xfrm>
            <a:custGeom>
              <a:avLst/>
              <a:gdLst/>
              <a:ahLst/>
              <a:cxnLst>
                <a:cxn ang="0">
                  <a:pos x="0" y="77"/>
                </a:cxn>
                <a:cxn ang="0">
                  <a:pos x="7" y="74"/>
                </a:cxn>
                <a:cxn ang="0">
                  <a:pos x="10" y="72"/>
                </a:cxn>
                <a:cxn ang="0">
                  <a:pos x="14" y="70"/>
                </a:cxn>
                <a:cxn ang="0">
                  <a:pos x="17" y="68"/>
                </a:cxn>
                <a:cxn ang="0">
                  <a:pos x="20" y="66"/>
                </a:cxn>
                <a:cxn ang="0">
                  <a:pos x="22" y="63"/>
                </a:cxn>
                <a:cxn ang="0">
                  <a:pos x="25" y="61"/>
                </a:cxn>
                <a:cxn ang="0">
                  <a:pos x="28" y="58"/>
                </a:cxn>
                <a:cxn ang="0">
                  <a:pos x="30" y="55"/>
                </a:cxn>
                <a:cxn ang="0">
                  <a:pos x="32" y="53"/>
                </a:cxn>
                <a:cxn ang="0">
                  <a:pos x="34" y="50"/>
                </a:cxn>
                <a:cxn ang="0">
                  <a:pos x="37" y="47"/>
                </a:cxn>
                <a:cxn ang="0">
                  <a:pos x="39" y="44"/>
                </a:cxn>
                <a:cxn ang="0">
                  <a:pos x="41" y="41"/>
                </a:cxn>
                <a:cxn ang="0">
                  <a:pos x="43" y="38"/>
                </a:cxn>
                <a:cxn ang="0">
                  <a:pos x="45" y="35"/>
                </a:cxn>
                <a:cxn ang="0">
                  <a:pos x="47" y="32"/>
                </a:cxn>
                <a:cxn ang="0">
                  <a:pos x="49" y="30"/>
                </a:cxn>
                <a:cxn ang="0">
                  <a:pos x="52" y="27"/>
                </a:cxn>
                <a:cxn ang="0">
                  <a:pos x="54" y="24"/>
                </a:cxn>
                <a:cxn ang="0">
                  <a:pos x="56" y="21"/>
                </a:cxn>
                <a:cxn ang="0">
                  <a:pos x="58" y="18"/>
                </a:cxn>
                <a:cxn ang="0">
                  <a:pos x="61" y="16"/>
                </a:cxn>
                <a:cxn ang="0">
                  <a:pos x="64" y="14"/>
                </a:cxn>
                <a:cxn ang="0">
                  <a:pos x="66" y="11"/>
                </a:cxn>
                <a:cxn ang="0">
                  <a:pos x="69" y="9"/>
                </a:cxn>
                <a:cxn ang="0">
                  <a:pos x="72" y="7"/>
                </a:cxn>
                <a:cxn ang="0">
                  <a:pos x="76" y="5"/>
                </a:cxn>
                <a:cxn ang="0">
                  <a:pos x="79" y="3"/>
                </a:cxn>
                <a:cxn ang="0">
                  <a:pos x="83" y="2"/>
                </a:cxn>
                <a:cxn ang="0">
                  <a:pos x="87" y="0"/>
                </a:cxn>
              </a:cxnLst>
              <a:rect l="0" t="0" r="r" b="b"/>
              <a:pathLst>
                <a:path w="88" h="78">
                  <a:moveTo>
                    <a:pt x="0" y="77"/>
                  </a:moveTo>
                  <a:lnTo>
                    <a:pt x="7" y="74"/>
                  </a:lnTo>
                  <a:lnTo>
                    <a:pt x="10" y="72"/>
                  </a:lnTo>
                  <a:lnTo>
                    <a:pt x="14" y="70"/>
                  </a:lnTo>
                  <a:lnTo>
                    <a:pt x="17" y="68"/>
                  </a:lnTo>
                  <a:lnTo>
                    <a:pt x="20" y="66"/>
                  </a:lnTo>
                  <a:lnTo>
                    <a:pt x="22" y="63"/>
                  </a:lnTo>
                  <a:lnTo>
                    <a:pt x="25" y="61"/>
                  </a:lnTo>
                  <a:lnTo>
                    <a:pt x="28" y="58"/>
                  </a:lnTo>
                  <a:lnTo>
                    <a:pt x="30" y="55"/>
                  </a:lnTo>
                  <a:lnTo>
                    <a:pt x="32" y="53"/>
                  </a:lnTo>
                  <a:lnTo>
                    <a:pt x="34" y="50"/>
                  </a:lnTo>
                  <a:lnTo>
                    <a:pt x="37" y="47"/>
                  </a:lnTo>
                  <a:lnTo>
                    <a:pt x="39" y="44"/>
                  </a:lnTo>
                  <a:lnTo>
                    <a:pt x="41" y="41"/>
                  </a:lnTo>
                  <a:lnTo>
                    <a:pt x="43" y="38"/>
                  </a:lnTo>
                  <a:lnTo>
                    <a:pt x="45" y="35"/>
                  </a:lnTo>
                  <a:lnTo>
                    <a:pt x="47" y="32"/>
                  </a:lnTo>
                  <a:lnTo>
                    <a:pt x="49" y="30"/>
                  </a:lnTo>
                  <a:lnTo>
                    <a:pt x="52" y="27"/>
                  </a:lnTo>
                  <a:lnTo>
                    <a:pt x="54" y="24"/>
                  </a:lnTo>
                  <a:lnTo>
                    <a:pt x="56" y="21"/>
                  </a:lnTo>
                  <a:lnTo>
                    <a:pt x="58" y="18"/>
                  </a:lnTo>
                  <a:lnTo>
                    <a:pt x="61" y="16"/>
                  </a:lnTo>
                  <a:lnTo>
                    <a:pt x="64" y="14"/>
                  </a:lnTo>
                  <a:lnTo>
                    <a:pt x="66" y="11"/>
                  </a:lnTo>
                  <a:lnTo>
                    <a:pt x="69" y="9"/>
                  </a:lnTo>
                  <a:lnTo>
                    <a:pt x="72" y="7"/>
                  </a:lnTo>
                  <a:lnTo>
                    <a:pt x="76" y="5"/>
                  </a:lnTo>
                  <a:lnTo>
                    <a:pt x="79" y="3"/>
                  </a:lnTo>
                  <a:lnTo>
                    <a:pt x="83" y="2"/>
                  </a:lnTo>
                  <a:lnTo>
                    <a:pt x="87"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3" name="Freeform 51"/>
            <p:cNvSpPr>
              <a:spLocks/>
            </p:cNvSpPr>
            <p:nvPr/>
          </p:nvSpPr>
          <p:spPr bwMode="auto">
            <a:xfrm>
              <a:off x="4195" y="2377"/>
              <a:ext cx="817" cy="453"/>
            </a:xfrm>
            <a:custGeom>
              <a:avLst/>
              <a:gdLst/>
              <a:ahLst/>
              <a:cxnLst>
                <a:cxn ang="0">
                  <a:pos x="687" y="24"/>
                </a:cxn>
                <a:cxn ang="0">
                  <a:pos x="694" y="46"/>
                </a:cxn>
                <a:cxn ang="0">
                  <a:pos x="697" y="64"/>
                </a:cxn>
                <a:cxn ang="0">
                  <a:pos x="694" y="79"/>
                </a:cxn>
                <a:cxn ang="0">
                  <a:pos x="687" y="91"/>
                </a:cxn>
                <a:cxn ang="0">
                  <a:pos x="677" y="102"/>
                </a:cxn>
                <a:cxn ang="0">
                  <a:pos x="664" y="110"/>
                </a:cxn>
                <a:cxn ang="0">
                  <a:pos x="649" y="118"/>
                </a:cxn>
                <a:cxn ang="0">
                  <a:pos x="631" y="124"/>
                </a:cxn>
                <a:cxn ang="0">
                  <a:pos x="613" y="130"/>
                </a:cxn>
                <a:cxn ang="0">
                  <a:pos x="595" y="135"/>
                </a:cxn>
                <a:cxn ang="0">
                  <a:pos x="577" y="140"/>
                </a:cxn>
                <a:cxn ang="0">
                  <a:pos x="560" y="146"/>
                </a:cxn>
                <a:cxn ang="0">
                  <a:pos x="545" y="153"/>
                </a:cxn>
                <a:cxn ang="0">
                  <a:pos x="532" y="161"/>
                </a:cxn>
                <a:cxn ang="0">
                  <a:pos x="522" y="171"/>
                </a:cxn>
                <a:cxn ang="0">
                  <a:pos x="513" y="183"/>
                </a:cxn>
                <a:cxn ang="0">
                  <a:pos x="507" y="190"/>
                </a:cxn>
                <a:cxn ang="0">
                  <a:pos x="501" y="198"/>
                </a:cxn>
                <a:cxn ang="0">
                  <a:pos x="495" y="204"/>
                </a:cxn>
                <a:cxn ang="0">
                  <a:pos x="490" y="211"/>
                </a:cxn>
                <a:cxn ang="0">
                  <a:pos x="484" y="217"/>
                </a:cxn>
                <a:cxn ang="0">
                  <a:pos x="478" y="223"/>
                </a:cxn>
                <a:cxn ang="0">
                  <a:pos x="472" y="228"/>
                </a:cxn>
                <a:cxn ang="0">
                  <a:pos x="465" y="233"/>
                </a:cxn>
                <a:cxn ang="0">
                  <a:pos x="459" y="238"/>
                </a:cxn>
                <a:cxn ang="0">
                  <a:pos x="451" y="242"/>
                </a:cxn>
                <a:cxn ang="0">
                  <a:pos x="443" y="246"/>
                </a:cxn>
                <a:cxn ang="0">
                  <a:pos x="435" y="250"/>
                </a:cxn>
                <a:cxn ang="0">
                  <a:pos x="426" y="253"/>
                </a:cxn>
                <a:cxn ang="0">
                  <a:pos x="416" y="256"/>
                </a:cxn>
                <a:cxn ang="0">
                  <a:pos x="402" y="258"/>
                </a:cxn>
                <a:cxn ang="0">
                  <a:pos x="393" y="260"/>
                </a:cxn>
                <a:cxn ang="0">
                  <a:pos x="385" y="261"/>
                </a:cxn>
                <a:cxn ang="0">
                  <a:pos x="376" y="263"/>
                </a:cxn>
                <a:cxn ang="0">
                  <a:pos x="368" y="264"/>
                </a:cxn>
                <a:cxn ang="0">
                  <a:pos x="360" y="265"/>
                </a:cxn>
                <a:cxn ang="0">
                  <a:pos x="353" y="267"/>
                </a:cxn>
                <a:cxn ang="0">
                  <a:pos x="345" y="269"/>
                </a:cxn>
                <a:cxn ang="0">
                  <a:pos x="337" y="271"/>
                </a:cxn>
                <a:cxn ang="0">
                  <a:pos x="330" y="274"/>
                </a:cxn>
                <a:cxn ang="0">
                  <a:pos x="323" y="277"/>
                </a:cxn>
                <a:cxn ang="0">
                  <a:pos x="315" y="281"/>
                </a:cxn>
                <a:cxn ang="0">
                  <a:pos x="307" y="285"/>
                </a:cxn>
                <a:cxn ang="0">
                  <a:pos x="300" y="291"/>
                </a:cxn>
                <a:cxn ang="0">
                  <a:pos x="292" y="297"/>
                </a:cxn>
                <a:cxn ang="0">
                  <a:pos x="285" y="304"/>
                </a:cxn>
                <a:cxn ang="0">
                  <a:pos x="260" y="324"/>
                </a:cxn>
                <a:cxn ang="0">
                  <a:pos x="243" y="334"/>
                </a:cxn>
                <a:cxn ang="0">
                  <a:pos x="225" y="342"/>
                </a:cxn>
                <a:cxn ang="0">
                  <a:pos x="208" y="348"/>
                </a:cxn>
                <a:cxn ang="0">
                  <a:pos x="190" y="353"/>
                </a:cxn>
                <a:cxn ang="0">
                  <a:pos x="172" y="356"/>
                </a:cxn>
                <a:cxn ang="0">
                  <a:pos x="154" y="359"/>
                </a:cxn>
                <a:cxn ang="0">
                  <a:pos x="136" y="361"/>
                </a:cxn>
                <a:cxn ang="0">
                  <a:pos x="118" y="363"/>
                </a:cxn>
                <a:cxn ang="0">
                  <a:pos x="99" y="365"/>
                </a:cxn>
                <a:cxn ang="0">
                  <a:pos x="81" y="368"/>
                </a:cxn>
                <a:cxn ang="0">
                  <a:pos x="63" y="372"/>
                </a:cxn>
                <a:cxn ang="0">
                  <a:pos x="45" y="378"/>
                </a:cxn>
                <a:cxn ang="0">
                  <a:pos x="26" y="385"/>
                </a:cxn>
                <a:cxn ang="0">
                  <a:pos x="9" y="394"/>
                </a:cxn>
              </a:cxnLst>
              <a:rect l="0" t="0" r="r" b="b"/>
              <a:pathLst>
                <a:path w="698" h="401">
                  <a:moveTo>
                    <a:pt x="673" y="0"/>
                  </a:moveTo>
                  <a:lnTo>
                    <a:pt x="687" y="24"/>
                  </a:lnTo>
                  <a:lnTo>
                    <a:pt x="691" y="36"/>
                  </a:lnTo>
                  <a:lnTo>
                    <a:pt x="694" y="46"/>
                  </a:lnTo>
                  <a:lnTo>
                    <a:pt x="696" y="55"/>
                  </a:lnTo>
                  <a:lnTo>
                    <a:pt x="697" y="64"/>
                  </a:lnTo>
                  <a:lnTo>
                    <a:pt x="696" y="72"/>
                  </a:lnTo>
                  <a:lnTo>
                    <a:pt x="694" y="79"/>
                  </a:lnTo>
                  <a:lnTo>
                    <a:pt x="691" y="85"/>
                  </a:lnTo>
                  <a:lnTo>
                    <a:pt x="687" y="91"/>
                  </a:lnTo>
                  <a:lnTo>
                    <a:pt x="683" y="97"/>
                  </a:lnTo>
                  <a:lnTo>
                    <a:pt x="677" y="102"/>
                  </a:lnTo>
                  <a:lnTo>
                    <a:pt x="671" y="106"/>
                  </a:lnTo>
                  <a:lnTo>
                    <a:pt x="664" y="110"/>
                  </a:lnTo>
                  <a:lnTo>
                    <a:pt x="657" y="114"/>
                  </a:lnTo>
                  <a:lnTo>
                    <a:pt x="649" y="118"/>
                  </a:lnTo>
                  <a:lnTo>
                    <a:pt x="640" y="121"/>
                  </a:lnTo>
                  <a:lnTo>
                    <a:pt x="631" y="124"/>
                  </a:lnTo>
                  <a:lnTo>
                    <a:pt x="623" y="127"/>
                  </a:lnTo>
                  <a:lnTo>
                    <a:pt x="613" y="130"/>
                  </a:lnTo>
                  <a:lnTo>
                    <a:pt x="604" y="132"/>
                  </a:lnTo>
                  <a:lnTo>
                    <a:pt x="595" y="135"/>
                  </a:lnTo>
                  <a:lnTo>
                    <a:pt x="586" y="138"/>
                  </a:lnTo>
                  <a:lnTo>
                    <a:pt x="577" y="140"/>
                  </a:lnTo>
                  <a:lnTo>
                    <a:pt x="569" y="143"/>
                  </a:lnTo>
                  <a:lnTo>
                    <a:pt x="560" y="146"/>
                  </a:lnTo>
                  <a:lnTo>
                    <a:pt x="552" y="150"/>
                  </a:lnTo>
                  <a:lnTo>
                    <a:pt x="545" y="153"/>
                  </a:lnTo>
                  <a:lnTo>
                    <a:pt x="538" y="157"/>
                  </a:lnTo>
                  <a:lnTo>
                    <a:pt x="532" y="161"/>
                  </a:lnTo>
                  <a:lnTo>
                    <a:pt x="527" y="166"/>
                  </a:lnTo>
                  <a:lnTo>
                    <a:pt x="522" y="171"/>
                  </a:lnTo>
                  <a:lnTo>
                    <a:pt x="516" y="179"/>
                  </a:lnTo>
                  <a:lnTo>
                    <a:pt x="513" y="183"/>
                  </a:lnTo>
                  <a:lnTo>
                    <a:pt x="510" y="186"/>
                  </a:lnTo>
                  <a:lnTo>
                    <a:pt x="507" y="190"/>
                  </a:lnTo>
                  <a:lnTo>
                    <a:pt x="504" y="194"/>
                  </a:lnTo>
                  <a:lnTo>
                    <a:pt x="501" y="198"/>
                  </a:lnTo>
                  <a:lnTo>
                    <a:pt x="498" y="201"/>
                  </a:lnTo>
                  <a:lnTo>
                    <a:pt x="495" y="204"/>
                  </a:lnTo>
                  <a:lnTo>
                    <a:pt x="493" y="208"/>
                  </a:lnTo>
                  <a:lnTo>
                    <a:pt x="490" y="211"/>
                  </a:lnTo>
                  <a:lnTo>
                    <a:pt x="487" y="214"/>
                  </a:lnTo>
                  <a:lnTo>
                    <a:pt x="484" y="217"/>
                  </a:lnTo>
                  <a:lnTo>
                    <a:pt x="481" y="220"/>
                  </a:lnTo>
                  <a:lnTo>
                    <a:pt x="478" y="223"/>
                  </a:lnTo>
                  <a:lnTo>
                    <a:pt x="475" y="226"/>
                  </a:lnTo>
                  <a:lnTo>
                    <a:pt x="472" y="228"/>
                  </a:lnTo>
                  <a:lnTo>
                    <a:pt x="469" y="231"/>
                  </a:lnTo>
                  <a:lnTo>
                    <a:pt x="465" y="233"/>
                  </a:lnTo>
                  <a:lnTo>
                    <a:pt x="462" y="236"/>
                  </a:lnTo>
                  <a:lnTo>
                    <a:pt x="459" y="238"/>
                  </a:lnTo>
                  <a:lnTo>
                    <a:pt x="455" y="240"/>
                  </a:lnTo>
                  <a:lnTo>
                    <a:pt x="451" y="242"/>
                  </a:lnTo>
                  <a:lnTo>
                    <a:pt x="447" y="244"/>
                  </a:lnTo>
                  <a:lnTo>
                    <a:pt x="443" y="246"/>
                  </a:lnTo>
                  <a:lnTo>
                    <a:pt x="439" y="248"/>
                  </a:lnTo>
                  <a:lnTo>
                    <a:pt x="435" y="250"/>
                  </a:lnTo>
                  <a:lnTo>
                    <a:pt x="431" y="251"/>
                  </a:lnTo>
                  <a:lnTo>
                    <a:pt x="426" y="253"/>
                  </a:lnTo>
                  <a:lnTo>
                    <a:pt x="421" y="254"/>
                  </a:lnTo>
                  <a:lnTo>
                    <a:pt x="416" y="256"/>
                  </a:lnTo>
                  <a:lnTo>
                    <a:pt x="411" y="257"/>
                  </a:lnTo>
                  <a:lnTo>
                    <a:pt x="402" y="258"/>
                  </a:lnTo>
                  <a:lnTo>
                    <a:pt x="397" y="259"/>
                  </a:lnTo>
                  <a:lnTo>
                    <a:pt x="393" y="260"/>
                  </a:lnTo>
                  <a:lnTo>
                    <a:pt x="389" y="261"/>
                  </a:lnTo>
                  <a:lnTo>
                    <a:pt x="385" y="261"/>
                  </a:lnTo>
                  <a:lnTo>
                    <a:pt x="380" y="262"/>
                  </a:lnTo>
                  <a:lnTo>
                    <a:pt x="376" y="263"/>
                  </a:lnTo>
                  <a:lnTo>
                    <a:pt x="372" y="263"/>
                  </a:lnTo>
                  <a:lnTo>
                    <a:pt x="368" y="264"/>
                  </a:lnTo>
                  <a:lnTo>
                    <a:pt x="364" y="265"/>
                  </a:lnTo>
                  <a:lnTo>
                    <a:pt x="360" y="265"/>
                  </a:lnTo>
                  <a:lnTo>
                    <a:pt x="356" y="266"/>
                  </a:lnTo>
                  <a:lnTo>
                    <a:pt x="353" y="267"/>
                  </a:lnTo>
                  <a:lnTo>
                    <a:pt x="349" y="268"/>
                  </a:lnTo>
                  <a:lnTo>
                    <a:pt x="345" y="269"/>
                  </a:lnTo>
                  <a:lnTo>
                    <a:pt x="341" y="270"/>
                  </a:lnTo>
                  <a:lnTo>
                    <a:pt x="337" y="271"/>
                  </a:lnTo>
                  <a:lnTo>
                    <a:pt x="334" y="272"/>
                  </a:lnTo>
                  <a:lnTo>
                    <a:pt x="330" y="274"/>
                  </a:lnTo>
                  <a:lnTo>
                    <a:pt x="326" y="275"/>
                  </a:lnTo>
                  <a:lnTo>
                    <a:pt x="323" y="277"/>
                  </a:lnTo>
                  <a:lnTo>
                    <a:pt x="319" y="279"/>
                  </a:lnTo>
                  <a:lnTo>
                    <a:pt x="315" y="281"/>
                  </a:lnTo>
                  <a:lnTo>
                    <a:pt x="311" y="283"/>
                  </a:lnTo>
                  <a:lnTo>
                    <a:pt x="307" y="285"/>
                  </a:lnTo>
                  <a:lnTo>
                    <a:pt x="304" y="288"/>
                  </a:lnTo>
                  <a:lnTo>
                    <a:pt x="300" y="291"/>
                  </a:lnTo>
                  <a:lnTo>
                    <a:pt x="296" y="294"/>
                  </a:lnTo>
                  <a:lnTo>
                    <a:pt x="292" y="297"/>
                  </a:lnTo>
                  <a:lnTo>
                    <a:pt x="288" y="300"/>
                  </a:lnTo>
                  <a:lnTo>
                    <a:pt x="285" y="304"/>
                  </a:lnTo>
                  <a:lnTo>
                    <a:pt x="268" y="318"/>
                  </a:lnTo>
                  <a:lnTo>
                    <a:pt x="260" y="324"/>
                  </a:lnTo>
                  <a:lnTo>
                    <a:pt x="251" y="330"/>
                  </a:lnTo>
                  <a:lnTo>
                    <a:pt x="243" y="334"/>
                  </a:lnTo>
                  <a:lnTo>
                    <a:pt x="234" y="339"/>
                  </a:lnTo>
                  <a:lnTo>
                    <a:pt x="225" y="342"/>
                  </a:lnTo>
                  <a:lnTo>
                    <a:pt x="217" y="346"/>
                  </a:lnTo>
                  <a:lnTo>
                    <a:pt x="208" y="348"/>
                  </a:lnTo>
                  <a:lnTo>
                    <a:pt x="199" y="351"/>
                  </a:lnTo>
                  <a:lnTo>
                    <a:pt x="190" y="353"/>
                  </a:lnTo>
                  <a:lnTo>
                    <a:pt x="181" y="354"/>
                  </a:lnTo>
                  <a:lnTo>
                    <a:pt x="172" y="356"/>
                  </a:lnTo>
                  <a:lnTo>
                    <a:pt x="163" y="358"/>
                  </a:lnTo>
                  <a:lnTo>
                    <a:pt x="154" y="359"/>
                  </a:lnTo>
                  <a:lnTo>
                    <a:pt x="145" y="360"/>
                  </a:lnTo>
                  <a:lnTo>
                    <a:pt x="136" y="361"/>
                  </a:lnTo>
                  <a:lnTo>
                    <a:pt x="127" y="362"/>
                  </a:lnTo>
                  <a:lnTo>
                    <a:pt x="118" y="363"/>
                  </a:lnTo>
                  <a:lnTo>
                    <a:pt x="109" y="364"/>
                  </a:lnTo>
                  <a:lnTo>
                    <a:pt x="99" y="365"/>
                  </a:lnTo>
                  <a:lnTo>
                    <a:pt x="90" y="366"/>
                  </a:lnTo>
                  <a:lnTo>
                    <a:pt x="81" y="368"/>
                  </a:lnTo>
                  <a:lnTo>
                    <a:pt x="72" y="370"/>
                  </a:lnTo>
                  <a:lnTo>
                    <a:pt x="63" y="372"/>
                  </a:lnTo>
                  <a:lnTo>
                    <a:pt x="53" y="374"/>
                  </a:lnTo>
                  <a:lnTo>
                    <a:pt x="45" y="378"/>
                  </a:lnTo>
                  <a:lnTo>
                    <a:pt x="35" y="381"/>
                  </a:lnTo>
                  <a:lnTo>
                    <a:pt x="26" y="385"/>
                  </a:lnTo>
                  <a:lnTo>
                    <a:pt x="17" y="389"/>
                  </a:lnTo>
                  <a:lnTo>
                    <a:pt x="9" y="394"/>
                  </a:lnTo>
                  <a:lnTo>
                    <a:pt x="0" y="40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4" name="Freeform 52"/>
            <p:cNvSpPr>
              <a:spLocks/>
            </p:cNvSpPr>
            <p:nvPr/>
          </p:nvSpPr>
          <p:spPr bwMode="auto">
            <a:xfrm>
              <a:off x="4139" y="1291"/>
              <a:ext cx="216" cy="699"/>
            </a:xfrm>
            <a:custGeom>
              <a:avLst/>
              <a:gdLst/>
              <a:ahLst/>
              <a:cxnLst>
                <a:cxn ang="0">
                  <a:pos x="4" y="11"/>
                </a:cxn>
                <a:cxn ang="0">
                  <a:pos x="7" y="25"/>
                </a:cxn>
                <a:cxn ang="0">
                  <a:pos x="11" y="41"/>
                </a:cxn>
                <a:cxn ang="0">
                  <a:pos x="14" y="58"/>
                </a:cxn>
                <a:cxn ang="0">
                  <a:pos x="17" y="75"/>
                </a:cxn>
                <a:cxn ang="0">
                  <a:pos x="21" y="92"/>
                </a:cxn>
                <a:cxn ang="0">
                  <a:pos x="25" y="108"/>
                </a:cxn>
                <a:cxn ang="0">
                  <a:pos x="29" y="123"/>
                </a:cxn>
                <a:cxn ang="0">
                  <a:pos x="35" y="136"/>
                </a:cxn>
                <a:cxn ang="0">
                  <a:pos x="42" y="147"/>
                </a:cxn>
                <a:cxn ang="0">
                  <a:pos x="55" y="157"/>
                </a:cxn>
                <a:cxn ang="0">
                  <a:pos x="65" y="163"/>
                </a:cxn>
                <a:cxn ang="0">
                  <a:pos x="73" y="167"/>
                </a:cxn>
                <a:cxn ang="0">
                  <a:pos x="81" y="171"/>
                </a:cxn>
                <a:cxn ang="0">
                  <a:pos x="89" y="174"/>
                </a:cxn>
                <a:cxn ang="0">
                  <a:pos x="95" y="177"/>
                </a:cxn>
                <a:cxn ang="0">
                  <a:pos x="99" y="182"/>
                </a:cxn>
                <a:cxn ang="0">
                  <a:pos x="104" y="189"/>
                </a:cxn>
                <a:cxn ang="0">
                  <a:pos x="107" y="198"/>
                </a:cxn>
                <a:cxn ang="0">
                  <a:pos x="109" y="211"/>
                </a:cxn>
                <a:cxn ang="0">
                  <a:pos x="111" y="229"/>
                </a:cxn>
                <a:cxn ang="0">
                  <a:pos x="111" y="253"/>
                </a:cxn>
                <a:cxn ang="0">
                  <a:pos x="111" y="269"/>
                </a:cxn>
                <a:cxn ang="0">
                  <a:pos x="111" y="283"/>
                </a:cxn>
                <a:cxn ang="0">
                  <a:pos x="111" y="295"/>
                </a:cxn>
                <a:cxn ang="0">
                  <a:pos x="113" y="307"/>
                </a:cxn>
                <a:cxn ang="0">
                  <a:pos x="114" y="319"/>
                </a:cxn>
                <a:cxn ang="0">
                  <a:pos x="117" y="330"/>
                </a:cxn>
                <a:cxn ang="0">
                  <a:pos x="122" y="341"/>
                </a:cxn>
                <a:cxn ang="0">
                  <a:pos x="129" y="353"/>
                </a:cxn>
                <a:cxn ang="0">
                  <a:pos x="139" y="367"/>
                </a:cxn>
                <a:cxn ang="0">
                  <a:pos x="150" y="379"/>
                </a:cxn>
                <a:cxn ang="0">
                  <a:pos x="157" y="384"/>
                </a:cxn>
                <a:cxn ang="0">
                  <a:pos x="163" y="387"/>
                </a:cxn>
                <a:cxn ang="0">
                  <a:pos x="168" y="388"/>
                </a:cxn>
                <a:cxn ang="0">
                  <a:pos x="172" y="389"/>
                </a:cxn>
                <a:cxn ang="0">
                  <a:pos x="176" y="391"/>
                </a:cxn>
                <a:cxn ang="0">
                  <a:pos x="179" y="394"/>
                </a:cxn>
                <a:cxn ang="0">
                  <a:pos x="181" y="399"/>
                </a:cxn>
                <a:cxn ang="0">
                  <a:pos x="182" y="407"/>
                </a:cxn>
                <a:cxn ang="0">
                  <a:pos x="183" y="418"/>
                </a:cxn>
                <a:cxn ang="0">
                  <a:pos x="182" y="441"/>
                </a:cxn>
                <a:cxn ang="0">
                  <a:pos x="179" y="458"/>
                </a:cxn>
                <a:cxn ang="0">
                  <a:pos x="176" y="475"/>
                </a:cxn>
                <a:cxn ang="0">
                  <a:pos x="171" y="492"/>
                </a:cxn>
                <a:cxn ang="0">
                  <a:pos x="167" y="509"/>
                </a:cxn>
                <a:cxn ang="0">
                  <a:pos x="162" y="526"/>
                </a:cxn>
                <a:cxn ang="0">
                  <a:pos x="159" y="543"/>
                </a:cxn>
                <a:cxn ang="0">
                  <a:pos x="156" y="561"/>
                </a:cxn>
                <a:cxn ang="0">
                  <a:pos x="155" y="579"/>
                </a:cxn>
                <a:cxn ang="0">
                  <a:pos x="155" y="599"/>
                </a:cxn>
                <a:cxn ang="0">
                  <a:pos x="159" y="619"/>
                </a:cxn>
              </a:cxnLst>
              <a:rect l="0" t="0" r="r" b="b"/>
              <a:pathLst>
                <a:path w="184" h="620">
                  <a:moveTo>
                    <a:pt x="0" y="0"/>
                  </a:moveTo>
                  <a:lnTo>
                    <a:pt x="3" y="7"/>
                  </a:lnTo>
                  <a:lnTo>
                    <a:pt x="4" y="11"/>
                  </a:lnTo>
                  <a:lnTo>
                    <a:pt x="5" y="16"/>
                  </a:lnTo>
                  <a:lnTo>
                    <a:pt x="6" y="21"/>
                  </a:lnTo>
                  <a:lnTo>
                    <a:pt x="7" y="25"/>
                  </a:lnTo>
                  <a:lnTo>
                    <a:pt x="8" y="31"/>
                  </a:lnTo>
                  <a:lnTo>
                    <a:pt x="9" y="36"/>
                  </a:lnTo>
                  <a:lnTo>
                    <a:pt x="11" y="41"/>
                  </a:lnTo>
                  <a:lnTo>
                    <a:pt x="11" y="47"/>
                  </a:lnTo>
                  <a:lnTo>
                    <a:pt x="13" y="52"/>
                  </a:lnTo>
                  <a:lnTo>
                    <a:pt x="14" y="58"/>
                  </a:lnTo>
                  <a:lnTo>
                    <a:pt x="15" y="63"/>
                  </a:lnTo>
                  <a:lnTo>
                    <a:pt x="16" y="69"/>
                  </a:lnTo>
                  <a:lnTo>
                    <a:pt x="17" y="75"/>
                  </a:lnTo>
                  <a:lnTo>
                    <a:pt x="18" y="81"/>
                  </a:lnTo>
                  <a:lnTo>
                    <a:pt x="19" y="86"/>
                  </a:lnTo>
                  <a:lnTo>
                    <a:pt x="21" y="92"/>
                  </a:lnTo>
                  <a:lnTo>
                    <a:pt x="22" y="97"/>
                  </a:lnTo>
                  <a:lnTo>
                    <a:pt x="23" y="103"/>
                  </a:lnTo>
                  <a:lnTo>
                    <a:pt x="25" y="108"/>
                  </a:lnTo>
                  <a:lnTo>
                    <a:pt x="26" y="113"/>
                  </a:lnTo>
                  <a:lnTo>
                    <a:pt x="28" y="118"/>
                  </a:lnTo>
                  <a:lnTo>
                    <a:pt x="29" y="123"/>
                  </a:lnTo>
                  <a:lnTo>
                    <a:pt x="31" y="128"/>
                  </a:lnTo>
                  <a:lnTo>
                    <a:pt x="33" y="132"/>
                  </a:lnTo>
                  <a:lnTo>
                    <a:pt x="35" y="136"/>
                  </a:lnTo>
                  <a:lnTo>
                    <a:pt x="37" y="140"/>
                  </a:lnTo>
                  <a:lnTo>
                    <a:pt x="40" y="143"/>
                  </a:lnTo>
                  <a:lnTo>
                    <a:pt x="42" y="147"/>
                  </a:lnTo>
                  <a:lnTo>
                    <a:pt x="45" y="149"/>
                  </a:lnTo>
                  <a:lnTo>
                    <a:pt x="48" y="152"/>
                  </a:lnTo>
                  <a:lnTo>
                    <a:pt x="55" y="157"/>
                  </a:lnTo>
                  <a:lnTo>
                    <a:pt x="58" y="159"/>
                  </a:lnTo>
                  <a:lnTo>
                    <a:pt x="61" y="161"/>
                  </a:lnTo>
                  <a:lnTo>
                    <a:pt x="65" y="163"/>
                  </a:lnTo>
                  <a:lnTo>
                    <a:pt x="68" y="165"/>
                  </a:lnTo>
                  <a:lnTo>
                    <a:pt x="71" y="166"/>
                  </a:lnTo>
                  <a:lnTo>
                    <a:pt x="73" y="167"/>
                  </a:lnTo>
                  <a:lnTo>
                    <a:pt x="76" y="169"/>
                  </a:lnTo>
                  <a:lnTo>
                    <a:pt x="79" y="170"/>
                  </a:lnTo>
                  <a:lnTo>
                    <a:pt x="81" y="171"/>
                  </a:lnTo>
                  <a:lnTo>
                    <a:pt x="84" y="172"/>
                  </a:lnTo>
                  <a:lnTo>
                    <a:pt x="86" y="173"/>
                  </a:lnTo>
                  <a:lnTo>
                    <a:pt x="89" y="174"/>
                  </a:lnTo>
                  <a:lnTo>
                    <a:pt x="91" y="175"/>
                  </a:lnTo>
                  <a:lnTo>
                    <a:pt x="93" y="176"/>
                  </a:lnTo>
                  <a:lnTo>
                    <a:pt x="95" y="177"/>
                  </a:lnTo>
                  <a:lnTo>
                    <a:pt x="96" y="179"/>
                  </a:lnTo>
                  <a:lnTo>
                    <a:pt x="98" y="180"/>
                  </a:lnTo>
                  <a:lnTo>
                    <a:pt x="99" y="182"/>
                  </a:lnTo>
                  <a:lnTo>
                    <a:pt x="101" y="184"/>
                  </a:lnTo>
                  <a:lnTo>
                    <a:pt x="103" y="186"/>
                  </a:lnTo>
                  <a:lnTo>
                    <a:pt x="104" y="189"/>
                  </a:lnTo>
                  <a:lnTo>
                    <a:pt x="105" y="192"/>
                  </a:lnTo>
                  <a:lnTo>
                    <a:pt x="106" y="195"/>
                  </a:lnTo>
                  <a:lnTo>
                    <a:pt x="107" y="198"/>
                  </a:lnTo>
                  <a:lnTo>
                    <a:pt x="108" y="202"/>
                  </a:lnTo>
                  <a:lnTo>
                    <a:pt x="109" y="207"/>
                  </a:lnTo>
                  <a:lnTo>
                    <a:pt x="109" y="211"/>
                  </a:lnTo>
                  <a:lnTo>
                    <a:pt x="110" y="217"/>
                  </a:lnTo>
                  <a:lnTo>
                    <a:pt x="111" y="222"/>
                  </a:lnTo>
                  <a:lnTo>
                    <a:pt x="111" y="229"/>
                  </a:lnTo>
                  <a:lnTo>
                    <a:pt x="111" y="241"/>
                  </a:lnTo>
                  <a:lnTo>
                    <a:pt x="111" y="247"/>
                  </a:lnTo>
                  <a:lnTo>
                    <a:pt x="111" y="253"/>
                  </a:lnTo>
                  <a:lnTo>
                    <a:pt x="111" y="259"/>
                  </a:lnTo>
                  <a:lnTo>
                    <a:pt x="111" y="264"/>
                  </a:lnTo>
                  <a:lnTo>
                    <a:pt x="111" y="269"/>
                  </a:lnTo>
                  <a:lnTo>
                    <a:pt x="111" y="274"/>
                  </a:lnTo>
                  <a:lnTo>
                    <a:pt x="111" y="278"/>
                  </a:lnTo>
                  <a:lnTo>
                    <a:pt x="111" y="283"/>
                  </a:lnTo>
                  <a:lnTo>
                    <a:pt x="111" y="287"/>
                  </a:lnTo>
                  <a:lnTo>
                    <a:pt x="111" y="291"/>
                  </a:lnTo>
                  <a:lnTo>
                    <a:pt x="111" y="295"/>
                  </a:lnTo>
                  <a:lnTo>
                    <a:pt x="112" y="299"/>
                  </a:lnTo>
                  <a:lnTo>
                    <a:pt x="112" y="303"/>
                  </a:lnTo>
                  <a:lnTo>
                    <a:pt x="113" y="307"/>
                  </a:lnTo>
                  <a:lnTo>
                    <a:pt x="113" y="311"/>
                  </a:lnTo>
                  <a:lnTo>
                    <a:pt x="113" y="315"/>
                  </a:lnTo>
                  <a:lnTo>
                    <a:pt x="114" y="319"/>
                  </a:lnTo>
                  <a:lnTo>
                    <a:pt x="115" y="322"/>
                  </a:lnTo>
                  <a:lnTo>
                    <a:pt x="116" y="326"/>
                  </a:lnTo>
                  <a:lnTo>
                    <a:pt x="117" y="330"/>
                  </a:lnTo>
                  <a:lnTo>
                    <a:pt x="119" y="333"/>
                  </a:lnTo>
                  <a:lnTo>
                    <a:pt x="121" y="337"/>
                  </a:lnTo>
                  <a:lnTo>
                    <a:pt x="122" y="341"/>
                  </a:lnTo>
                  <a:lnTo>
                    <a:pt x="125" y="345"/>
                  </a:lnTo>
                  <a:lnTo>
                    <a:pt x="127" y="349"/>
                  </a:lnTo>
                  <a:lnTo>
                    <a:pt x="129" y="353"/>
                  </a:lnTo>
                  <a:lnTo>
                    <a:pt x="132" y="357"/>
                  </a:lnTo>
                  <a:lnTo>
                    <a:pt x="135" y="362"/>
                  </a:lnTo>
                  <a:lnTo>
                    <a:pt x="139" y="367"/>
                  </a:lnTo>
                  <a:lnTo>
                    <a:pt x="143" y="371"/>
                  </a:lnTo>
                  <a:lnTo>
                    <a:pt x="148" y="377"/>
                  </a:lnTo>
                  <a:lnTo>
                    <a:pt x="150" y="379"/>
                  </a:lnTo>
                  <a:lnTo>
                    <a:pt x="153" y="381"/>
                  </a:lnTo>
                  <a:lnTo>
                    <a:pt x="155" y="383"/>
                  </a:lnTo>
                  <a:lnTo>
                    <a:pt x="157" y="384"/>
                  </a:lnTo>
                  <a:lnTo>
                    <a:pt x="159" y="385"/>
                  </a:lnTo>
                  <a:lnTo>
                    <a:pt x="161" y="386"/>
                  </a:lnTo>
                  <a:lnTo>
                    <a:pt x="163" y="387"/>
                  </a:lnTo>
                  <a:lnTo>
                    <a:pt x="165" y="387"/>
                  </a:lnTo>
                  <a:lnTo>
                    <a:pt x="166" y="388"/>
                  </a:lnTo>
                  <a:lnTo>
                    <a:pt x="168" y="388"/>
                  </a:lnTo>
                  <a:lnTo>
                    <a:pt x="169" y="389"/>
                  </a:lnTo>
                  <a:lnTo>
                    <a:pt x="171" y="389"/>
                  </a:lnTo>
                  <a:lnTo>
                    <a:pt x="172" y="389"/>
                  </a:lnTo>
                  <a:lnTo>
                    <a:pt x="173" y="390"/>
                  </a:lnTo>
                  <a:lnTo>
                    <a:pt x="175" y="391"/>
                  </a:lnTo>
                  <a:lnTo>
                    <a:pt x="176" y="391"/>
                  </a:lnTo>
                  <a:lnTo>
                    <a:pt x="177" y="392"/>
                  </a:lnTo>
                  <a:lnTo>
                    <a:pt x="178" y="393"/>
                  </a:lnTo>
                  <a:lnTo>
                    <a:pt x="179" y="394"/>
                  </a:lnTo>
                  <a:lnTo>
                    <a:pt x="179" y="395"/>
                  </a:lnTo>
                  <a:lnTo>
                    <a:pt x="180" y="397"/>
                  </a:lnTo>
                  <a:lnTo>
                    <a:pt x="181" y="399"/>
                  </a:lnTo>
                  <a:lnTo>
                    <a:pt x="181" y="401"/>
                  </a:lnTo>
                  <a:lnTo>
                    <a:pt x="181" y="404"/>
                  </a:lnTo>
                  <a:lnTo>
                    <a:pt x="182" y="407"/>
                  </a:lnTo>
                  <a:lnTo>
                    <a:pt x="182" y="410"/>
                  </a:lnTo>
                  <a:lnTo>
                    <a:pt x="182" y="414"/>
                  </a:lnTo>
                  <a:lnTo>
                    <a:pt x="183" y="418"/>
                  </a:lnTo>
                  <a:lnTo>
                    <a:pt x="183" y="423"/>
                  </a:lnTo>
                  <a:lnTo>
                    <a:pt x="183" y="429"/>
                  </a:lnTo>
                  <a:lnTo>
                    <a:pt x="182" y="441"/>
                  </a:lnTo>
                  <a:lnTo>
                    <a:pt x="181" y="447"/>
                  </a:lnTo>
                  <a:lnTo>
                    <a:pt x="180" y="452"/>
                  </a:lnTo>
                  <a:lnTo>
                    <a:pt x="179" y="458"/>
                  </a:lnTo>
                  <a:lnTo>
                    <a:pt x="178" y="464"/>
                  </a:lnTo>
                  <a:lnTo>
                    <a:pt x="177" y="470"/>
                  </a:lnTo>
                  <a:lnTo>
                    <a:pt x="176" y="475"/>
                  </a:lnTo>
                  <a:lnTo>
                    <a:pt x="174" y="481"/>
                  </a:lnTo>
                  <a:lnTo>
                    <a:pt x="173" y="487"/>
                  </a:lnTo>
                  <a:lnTo>
                    <a:pt x="171" y="492"/>
                  </a:lnTo>
                  <a:lnTo>
                    <a:pt x="170" y="498"/>
                  </a:lnTo>
                  <a:lnTo>
                    <a:pt x="168" y="503"/>
                  </a:lnTo>
                  <a:lnTo>
                    <a:pt x="167" y="509"/>
                  </a:lnTo>
                  <a:lnTo>
                    <a:pt x="165" y="515"/>
                  </a:lnTo>
                  <a:lnTo>
                    <a:pt x="164" y="521"/>
                  </a:lnTo>
                  <a:lnTo>
                    <a:pt x="162" y="526"/>
                  </a:lnTo>
                  <a:lnTo>
                    <a:pt x="161" y="532"/>
                  </a:lnTo>
                  <a:lnTo>
                    <a:pt x="160" y="538"/>
                  </a:lnTo>
                  <a:lnTo>
                    <a:pt x="159" y="543"/>
                  </a:lnTo>
                  <a:lnTo>
                    <a:pt x="157" y="549"/>
                  </a:lnTo>
                  <a:lnTo>
                    <a:pt x="157" y="555"/>
                  </a:lnTo>
                  <a:lnTo>
                    <a:pt x="156" y="561"/>
                  </a:lnTo>
                  <a:lnTo>
                    <a:pt x="155" y="567"/>
                  </a:lnTo>
                  <a:lnTo>
                    <a:pt x="155" y="573"/>
                  </a:lnTo>
                  <a:lnTo>
                    <a:pt x="155" y="579"/>
                  </a:lnTo>
                  <a:lnTo>
                    <a:pt x="155" y="586"/>
                  </a:lnTo>
                  <a:lnTo>
                    <a:pt x="155" y="592"/>
                  </a:lnTo>
                  <a:lnTo>
                    <a:pt x="155" y="599"/>
                  </a:lnTo>
                  <a:lnTo>
                    <a:pt x="156" y="605"/>
                  </a:lnTo>
                  <a:lnTo>
                    <a:pt x="157" y="612"/>
                  </a:lnTo>
                  <a:lnTo>
                    <a:pt x="159" y="61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5" name="Freeform 53"/>
            <p:cNvSpPr>
              <a:spLocks/>
            </p:cNvSpPr>
            <p:nvPr/>
          </p:nvSpPr>
          <p:spPr bwMode="auto">
            <a:xfrm>
              <a:off x="3093" y="2014"/>
              <a:ext cx="437" cy="386"/>
            </a:xfrm>
            <a:custGeom>
              <a:avLst/>
              <a:gdLst/>
              <a:ahLst/>
              <a:cxnLst>
                <a:cxn ang="0">
                  <a:pos x="11" y="2"/>
                </a:cxn>
                <a:cxn ang="0">
                  <a:pos x="23" y="0"/>
                </a:cxn>
                <a:cxn ang="0">
                  <a:pos x="37" y="0"/>
                </a:cxn>
                <a:cxn ang="0">
                  <a:pos x="50" y="4"/>
                </a:cxn>
                <a:cxn ang="0">
                  <a:pos x="64" y="10"/>
                </a:cxn>
                <a:cxn ang="0">
                  <a:pos x="78" y="18"/>
                </a:cxn>
                <a:cxn ang="0">
                  <a:pos x="91" y="27"/>
                </a:cxn>
                <a:cxn ang="0">
                  <a:pos x="105" y="38"/>
                </a:cxn>
                <a:cxn ang="0">
                  <a:pos x="117" y="49"/>
                </a:cxn>
                <a:cxn ang="0">
                  <a:pos x="129" y="62"/>
                </a:cxn>
                <a:cxn ang="0">
                  <a:pos x="140" y="74"/>
                </a:cxn>
                <a:cxn ang="0">
                  <a:pos x="150" y="87"/>
                </a:cxn>
                <a:cxn ang="0">
                  <a:pos x="159" y="99"/>
                </a:cxn>
                <a:cxn ang="0">
                  <a:pos x="165" y="111"/>
                </a:cxn>
                <a:cxn ang="0">
                  <a:pos x="171" y="121"/>
                </a:cxn>
                <a:cxn ang="0">
                  <a:pos x="174" y="131"/>
                </a:cxn>
                <a:cxn ang="0">
                  <a:pos x="183" y="158"/>
                </a:cxn>
                <a:cxn ang="0">
                  <a:pos x="191" y="173"/>
                </a:cxn>
                <a:cxn ang="0">
                  <a:pos x="200" y="185"/>
                </a:cxn>
                <a:cxn ang="0">
                  <a:pos x="211" y="196"/>
                </a:cxn>
                <a:cxn ang="0">
                  <a:pos x="222" y="205"/>
                </a:cxn>
                <a:cxn ang="0">
                  <a:pos x="234" y="212"/>
                </a:cxn>
                <a:cxn ang="0">
                  <a:pos x="247" y="220"/>
                </a:cxn>
                <a:cxn ang="0">
                  <a:pos x="260" y="226"/>
                </a:cxn>
                <a:cxn ang="0">
                  <a:pos x="273" y="233"/>
                </a:cxn>
                <a:cxn ang="0">
                  <a:pos x="287" y="240"/>
                </a:cxn>
                <a:cxn ang="0">
                  <a:pos x="299" y="248"/>
                </a:cxn>
                <a:cxn ang="0">
                  <a:pos x="312" y="256"/>
                </a:cxn>
                <a:cxn ang="0">
                  <a:pos x="323" y="267"/>
                </a:cxn>
                <a:cxn ang="0">
                  <a:pos x="334" y="279"/>
                </a:cxn>
                <a:cxn ang="0">
                  <a:pos x="344" y="294"/>
                </a:cxn>
                <a:cxn ang="0">
                  <a:pos x="349" y="305"/>
                </a:cxn>
                <a:cxn ang="0">
                  <a:pos x="351" y="308"/>
                </a:cxn>
                <a:cxn ang="0">
                  <a:pos x="352" y="310"/>
                </a:cxn>
                <a:cxn ang="0">
                  <a:pos x="353" y="313"/>
                </a:cxn>
                <a:cxn ang="0">
                  <a:pos x="354" y="315"/>
                </a:cxn>
                <a:cxn ang="0">
                  <a:pos x="356" y="318"/>
                </a:cxn>
                <a:cxn ang="0">
                  <a:pos x="357" y="320"/>
                </a:cxn>
                <a:cxn ang="0">
                  <a:pos x="359" y="323"/>
                </a:cxn>
                <a:cxn ang="0">
                  <a:pos x="360" y="325"/>
                </a:cxn>
                <a:cxn ang="0">
                  <a:pos x="361" y="328"/>
                </a:cxn>
                <a:cxn ang="0">
                  <a:pos x="363" y="330"/>
                </a:cxn>
                <a:cxn ang="0">
                  <a:pos x="365" y="332"/>
                </a:cxn>
                <a:cxn ang="0">
                  <a:pos x="366" y="334"/>
                </a:cxn>
                <a:cxn ang="0">
                  <a:pos x="368" y="336"/>
                </a:cxn>
                <a:cxn ang="0">
                  <a:pos x="370" y="338"/>
                </a:cxn>
                <a:cxn ang="0">
                  <a:pos x="372" y="341"/>
                </a:cxn>
              </a:cxnLst>
              <a:rect l="0" t="0" r="r" b="b"/>
              <a:pathLst>
                <a:path w="373" h="342">
                  <a:moveTo>
                    <a:pt x="0" y="7"/>
                  </a:moveTo>
                  <a:lnTo>
                    <a:pt x="11" y="2"/>
                  </a:lnTo>
                  <a:lnTo>
                    <a:pt x="17" y="0"/>
                  </a:lnTo>
                  <a:lnTo>
                    <a:pt x="23" y="0"/>
                  </a:lnTo>
                  <a:lnTo>
                    <a:pt x="30" y="0"/>
                  </a:lnTo>
                  <a:lnTo>
                    <a:pt x="37" y="0"/>
                  </a:lnTo>
                  <a:lnTo>
                    <a:pt x="43" y="2"/>
                  </a:lnTo>
                  <a:lnTo>
                    <a:pt x="50" y="4"/>
                  </a:lnTo>
                  <a:lnTo>
                    <a:pt x="57" y="7"/>
                  </a:lnTo>
                  <a:lnTo>
                    <a:pt x="64" y="10"/>
                  </a:lnTo>
                  <a:lnTo>
                    <a:pt x="71" y="14"/>
                  </a:lnTo>
                  <a:lnTo>
                    <a:pt x="78" y="18"/>
                  </a:lnTo>
                  <a:lnTo>
                    <a:pt x="85" y="22"/>
                  </a:lnTo>
                  <a:lnTo>
                    <a:pt x="91" y="27"/>
                  </a:lnTo>
                  <a:lnTo>
                    <a:pt x="98" y="32"/>
                  </a:lnTo>
                  <a:lnTo>
                    <a:pt x="105" y="38"/>
                  </a:lnTo>
                  <a:lnTo>
                    <a:pt x="111" y="44"/>
                  </a:lnTo>
                  <a:lnTo>
                    <a:pt x="117" y="49"/>
                  </a:lnTo>
                  <a:lnTo>
                    <a:pt x="123" y="55"/>
                  </a:lnTo>
                  <a:lnTo>
                    <a:pt x="129" y="62"/>
                  </a:lnTo>
                  <a:lnTo>
                    <a:pt x="135" y="68"/>
                  </a:lnTo>
                  <a:lnTo>
                    <a:pt x="140" y="74"/>
                  </a:lnTo>
                  <a:lnTo>
                    <a:pt x="145" y="80"/>
                  </a:lnTo>
                  <a:lnTo>
                    <a:pt x="150" y="87"/>
                  </a:lnTo>
                  <a:lnTo>
                    <a:pt x="155" y="93"/>
                  </a:lnTo>
                  <a:lnTo>
                    <a:pt x="159" y="99"/>
                  </a:lnTo>
                  <a:lnTo>
                    <a:pt x="162" y="105"/>
                  </a:lnTo>
                  <a:lnTo>
                    <a:pt x="165" y="111"/>
                  </a:lnTo>
                  <a:lnTo>
                    <a:pt x="168" y="116"/>
                  </a:lnTo>
                  <a:lnTo>
                    <a:pt x="171" y="121"/>
                  </a:lnTo>
                  <a:lnTo>
                    <a:pt x="172" y="126"/>
                  </a:lnTo>
                  <a:lnTo>
                    <a:pt x="174" y="131"/>
                  </a:lnTo>
                  <a:lnTo>
                    <a:pt x="179" y="150"/>
                  </a:lnTo>
                  <a:lnTo>
                    <a:pt x="183" y="158"/>
                  </a:lnTo>
                  <a:lnTo>
                    <a:pt x="187" y="166"/>
                  </a:lnTo>
                  <a:lnTo>
                    <a:pt x="191" y="173"/>
                  </a:lnTo>
                  <a:lnTo>
                    <a:pt x="195" y="179"/>
                  </a:lnTo>
                  <a:lnTo>
                    <a:pt x="200" y="185"/>
                  </a:lnTo>
                  <a:lnTo>
                    <a:pt x="205" y="191"/>
                  </a:lnTo>
                  <a:lnTo>
                    <a:pt x="211" y="196"/>
                  </a:lnTo>
                  <a:lnTo>
                    <a:pt x="216" y="200"/>
                  </a:lnTo>
                  <a:lnTo>
                    <a:pt x="222" y="205"/>
                  </a:lnTo>
                  <a:lnTo>
                    <a:pt x="228" y="209"/>
                  </a:lnTo>
                  <a:lnTo>
                    <a:pt x="234" y="212"/>
                  </a:lnTo>
                  <a:lnTo>
                    <a:pt x="241" y="216"/>
                  </a:lnTo>
                  <a:lnTo>
                    <a:pt x="247" y="220"/>
                  </a:lnTo>
                  <a:lnTo>
                    <a:pt x="254" y="223"/>
                  </a:lnTo>
                  <a:lnTo>
                    <a:pt x="260" y="226"/>
                  </a:lnTo>
                  <a:lnTo>
                    <a:pt x="267" y="230"/>
                  </a:lnTo>
                  <a:lnTo>
                    <a:pt x="273" y="233"/>
                  </a:lnTo>
                  <a:lnTo>
                    <a:pt x="280" y="236"/>
                  </a:lnTo>
                  <a:lnTo>
                    <a:pt x="287" y="240"/>
                  </a:lnTo>
                  <a:lnTo>
                    <a:pt x="293" y="244"/>
                  </a:lnTo>
                  <a:lnTo>
                    <a:pt x="299" y="248"/>
                  </a:lnTo>
                  <a:lnTo>
                    <a:pt x="305" y="252"/>
                  </a:lnTo>
                  <a:lnTo>
                    <a:pt x="312" y="256"/>
                  </a:lnTo>
                  <a:lnTo>
                    <a:pt x="317" y="262"/>
                  </a:lnTo>
                  <a:lnTo>
                    <a:pt x="323" y="267"/>
                  </a:lnTo>
                  <a:lnTo>
                    <a:pt x="329" y="273"/>
                  </a:lnTo>
                  <a:lnTo>
                    <a:pt x="334" y="279"/>
                  </a:lnTo>
                  <a:lnTo>
                    <a:pt x="339" y="286"/>
                  </a:lnTo>
                  <a:lnTo>
                    <a:pt x="344" y="294"/>
                  </a:lnTo>
                  <a:lnTo>
                    <a:pt x="348" y="302"/>
                  </a:lnTo>
                  <a:lnTo>
                    <a:pt x="349" y="305"/>
                  </a:lnTo>
                  <a:lnTo>
                    <a:pt x="350" y="306"/>
                  </a:lnTo>
                  <a:lnTo>
                    <a:pt x="351" y="308"/>
                  </a:lnTo>
                  <a:lnTo>
                    <a:pt x="351" y="309"/>
                  </a:lnTo>
                  <a:lnTo>
                    <a:pt x="352" y="310"/>
                  </a:lnTo>
                  <a:lnTo>
                    <a:pt x="352" y="311"/>
                  </a:lnTo>
                  <a:lnTo>
                    <a:pt x="353" y="313"/>
                  </a:lnTo>
                  <a:lnTo>
                    <a:pt x="353" y="314"/>
                  </a:lnTo>
                  <a:lnTo>
                    <a:pt x="354" y="315"/>
                  </a:lnTo>
                  <a:lnTo>
                    <a:pt x="355" y="316"/>
                  </a:lnTo>
                  <a:lnTo>
                    <a:pt x="356" y="318"/>
                  </a:lnTo>
                  <a:lnTo>
                    <a:pt x="356" y="319"/>
                  </a:lnTo>
                  <a:lnTo>
                    <a:pt x="357" y="320"/>
                  </a:lnTo>
                  <a:lnTo>
                    <a:pt x="358" y="322"/>
                  </a:lnTo>
                  <a:lnTo>
                    <a:pt x="359" y="323"/>
                  </a:lnTo>
                  <a:lnTo>
                    <a:pt x="359" y="324"/>
                  </a:lnTo>
                  <a:lnTo>
                    <a:pt x="360" y="325"/>
                  </a:lnTo>
                  <a:lnTo>
                    <a:pt x="361" y="326"/>
                  </a:lnTo>
                  <a:lnTo>
                    <a:pt x="361" y="328"/>
                  </a:lnTo>
                  <a:lnTo>
                    <a:pt x="362" y="329"/>
                  </a:lnTo>
                  <a:lnTo>
                    <a:pt x="363" y="330"/>
                  </a:lnTo>
                  <a:lnTo>
                    <a:pt x="364" y="331"/>
                  </a:lnTo>
                  <a:lnTo>
                    <a:pt x="365" y="332"/>
                  </a:lnTo>
                  <a:lnTo>
                    <a:pt x="365" y="333"/>
                  </a:lnTo>
                  <a:lnTo>
                    <a:pt x="366" y="334"/>
                  </a:lnTo>
                  <a:lnTo>
                    <a:pt x="367" y="336"/>
                  </a:lnTo>
                  <a:lnTo>
                    <a:pt x="368" y="336"/>
                  </a:lnTo>
                  <a:lnTo>
                    <a:pt x="369" y="338"/>
                  </a:lnTo>
                  <a:lnTo>
                    <a:pt x="370" y="338"/>
                  </a:lnTo>
                  <a:lnTo>
                    <a:pt x="371" y="340"/>
                  </a:lnTo>
                  <a:lnTo>
                    <a:pt x="372" y="34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6" name="Freeform 54"/>
            <p:cNvSpPr>
              <a:spLocks/>
            </p:cNvSpPr>
            <p:nvPr/>
          </p:nvSpPr>
          <p:spPr bwMode="auto">
            <a:xfrm>
              <a:off x="5594" y="3754"/>
              <a:ext cx="131" cy="215"/>
            </a:xfrm>
            <a:custGeom>
              <a:avLst/>
              <a:gdLst/>
              <a:ahLst/>
              <a:cxnLst>
                <a:cxn ang="0">
                  <a:pos x="111" y="0"/>
                </a:cxn>
                <a:cxn ang="0">
                  <a:pos x="97" y="1"/>
                </a:cxn>
                <a:cxn ang="0">
                  <a:pos x="90" y="3"/>
                </a:cxn>
                <a:cxn ang="0">
                  <a:pos x="85" y="5"/>
                </a:cxn>
                <a:cxn ang="0">
                  <a:pos x="79" y="8"/>
                </a:cxn>
                <a:cxn ang="0">
                  <a:pos x="74" y="12"/>
                </a:cxn>
                <a:cxn ang="0">
                  <a:pos x="70" y="16"/>
                </a:cxn>
                <a:cxn ang="0">
                  <a:pos x="65" y="21"/>
                </a:cxn>
                <a:cxn ang="0">
                  <a:pos x="61" y="26"/>
                </a:cxn>
                <a:cxn ang="0">
                  <a:pos x="58" y="32"/>
                </a:cxn>
                <a:cxn ang="0">
                  <a:pos x="54" y="38"/>
                </a:cxn>
                <a:cxn ang="0">
                  <a:pos x="51" y="44"/>
                </a:cxn>
                <a:cxn ang="0">
                  <a:pos x="48" y="51"/>
                </a:cxn>
                <a:cxn ang="0">
                  <a:pos x="45" y="58"/>
                </a:cxn>
                <a:cxn ang="0">
                  <a:pos x="43" y="66"/>
                </a:cxn>
                <a:cxn ang="0">
                  <a:pos x="40" y="73"/>
                </a:cxn>
                <a:cxn ang="0">
                  <a:pos x="38" y="81"/>
                </a:cxn>
                <a:cxn ang="0">
                  <a:pos x="36" y="88"/>
                </a:cxn>
                <a:cxn ang="0">
                  <a:pos x="34" y="96"/>
                </a:cxn>
                <a:cxn ang="0">
                  <a:pos x="32" y="104"/>
                </a:cxn>
                <a:cxn ang="0">
                  <a:pos x="30" y="112"/>
                </a:cxn>
                <a:cxn ang="0">
                  <a:pos x="27" y="120"/>
                </a:cxn>
                <a:cxn ang="0">
                  <a:pos x="25" y="128"/>
                </a:cxn>
                <a:cxn ang="0">
                  <a:pos x="23" y="136"/>
                </a:cxn>
                <a:cxn ang="0">
                  <a:pos x="21" y="144"/>
                </a:cxn>
                <a:cxn ang="0">
                  <a:pos x="18" y="151"/>
                </a:cxn>
                <a:cxn ang="0">
                  <a:pos x="16" y="158"/>
                </a:cxn>
                <a:cxn ang="0">
                  <a:pos x="13" y="166"/>
                </a:cxn>
                <a:cxn ang="0">
                  <a:pos x="10" y="172"/>
                </a:cxn>
                <a:cxn ang="0">
                  <a:pos x="7" y="178"/>
                </a:cxn>
                <a:cxn ang="0">
                  <a:pos x="4" y="184"/>
                </a:cxn>
                <a:cxn ang="0">
                  <a:pos x="0" y="190"/>
                </a:cxn>
              </a:cxnLst>
              <a:rect l="0" t="0" r="r" b="b"/>
              <a:pathLst>
                <a:path w="112" h="191">
                  <a:moveTo>
                    <a:pt x="111" y="0"/>
                  </a:moveTo>
                  <a:lnTo>
                    <a:pt x="97" y="1"/>
                  </a:lnTo>
                  <a:lnTo>
                    <a:pt x="90" y="3"/>
                  </a:lnTo>
                  <a:lnTo>
                    <a:pt x="85" y="5"/>
                  </a:lnTo>
                  <a:lnTo>
                    <a:pt x="79" y="8"/>
                  </a:lnTo>
                  <a:lnTo>
                    <a:pt x="74" y="12"/>
                  </a:lnTo>
                  <a:lnTo>
                    <a:pt x="70" y="16"/>
                  </a:lnTo>
                  <a:lnTo>
                    <a:pt x="65" y="21"/>
                  </a:lnTo>
                  <a:lnTo>
                    <a:pt x="61" y="26"/>
                  </a:lnTo>
                  <a:lnTo>
                    <a:pt x="58" y="32"/>
                  </a:lnTo>
                  <a:lnTo>
                    <a:pt x="54" y="38"/>
                  </a:lnTo>
                  <a:lnTo>
                    <a:pt x="51" y="44"/>
                  </a:lnTo>
                  <a:lnTo>
                    <a:pt x="48" y="51"/>
                  </a:lnTo>
                  <a:lnTo>
                    <a:pt x="45" y="58"/>
                  </a:lnTo>
                  <a:lnTo>
                    <a:pt x="43" y="66"/>
                  </a:lnTo>
                  <a:lnTo>
                    <a:pt x="40" y="73"/>
                  </a:lnTo>
                  <a:lnTo>
                    <a:pt x="38" y="81"/>
                  </a:lnTo>
                  <a:lnTo>
                    <a:pt x="36" y="88"/>
                  </a:lnTo>
                  <a:lnTo>
                    <a:pt x="34" y="96"/>
                  </a:lnTo>
                  <a:lnTo>
                    <a:pt x="32" y="104"/>
                  </a:lnTo>
                  <a:lnTo>
                    <a:pt x="30" y="112"/>
                  </a:lnTo>
                  <a:lnTo>
                    <a:pt x="27" y="120"/>
                  </a:lnTo>
                  <a:lnTo>
                    <a:pt x="25" y="128"/>
                  </a:lnTo>
                  <a:lnTo>
                    <a:pt x="23" y="136"/>
                  </a:lnTo>
                  <a:lnTo>
                    <a:pt x="21" y="144"/>
                  </a:lnTo>
                  <a:lnTo>
                    <a:pt x="18" y="151"/>
                  </a:lnTo>
                  <a:lnTo>
                    <a:pt x="16" y="158"/>
                  </a:lnTo>
                  <a:lnTo>
                    <a:pt x="13" y="166"/>
                  </a:lnTo>
                  <a:lnTo>
                    <a:pt x="10" y="172"/>
                  </a:lnTo>
                  <a:lnTo>
                    <a:pt x="7" y="178"/>
                  </a:lnTo>
                  <a:lnTo>
                    <a:pt x="4" y="184"/>
                  </a:lnTo>
                  <a:lnTo>
                    <a:pt x="0" y="19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7" name="Freeform 55"/>
            <p:cNvSpPr>
              <a:spLocks/>
            </p:cNvSpPr>
            <p:nvPr/>
          </p:nvSpPr>
          <p:spPr bwMode="auto">
            <a:xfrm>
              <a:off x="4974" y="3148"/>
              <a:ext cx="334" cy="79"/>
            </a:xfrm>
            <a:custGeom>
              <a:avLst/>
              <a:gdLst/>
              <a:ahLst/>
              <a:cxnLst>
                <a:cxn ang="0">
                  <a:pos x="0" y="3"/>
                </a:cxn>
                <a:cxn ang="0">
                  <a:pos x="17" y="1"/>
                </a:cxn>
                <a:cxn ang="0">
                  <a:pos x="26" y="0"/>
                </a:cxn>
                <a:cxn ang="0">
                  <a:pos x="34" y="0"/>
                </a:cxn>
                <a:cxn ang="0">
                  <a:pos x="43" y="1"/>
                </a:cxn>
                <a:cxn ang="0">
                  <a:pos x="52" y="2"/>
                </a:cxn>
                <a:cxn ang="0">
                  <a:pos x="61" y="3"/>
                </a:cxn>
                <a:cxn ang="0">
                  <a:pos x="70" y="5"/>
                </a:cxn>
                <a:cxn ang="0">
                  <a:pos x="79" y="7"/>
                </a:cxn>
                <a:cxn ang="0">
                  <a:pos x="88" y="10"/>
                </a:cxn>
                <a:cxn ang="0">
                  <a:pos x="96" y="13"/>
                </a:cxn>
                <a:cxn ang="0">
                  <a:pos x="105" y="15"/>
                </a:cxn>
                <a:cxn ang="0">
                  <a:pos x="114" y="19"/>
                </a:cxn>
                <a:cxn ang="0">
                  <a:pos x="123" y="22"/>
                </a:cxn>
                <a:cxn ang="0">
                  <a:pos x="132" y="25"/>
                </a:cxn>
                <a:cxn ang="0">
                  <a:pos x="141" y="29"/>
                </a:cxn>
                <a:cxn ang="0">
                  <a:pos x="150" y="33"/>
                </a:cxn>
                <a:cxn ang="0">
                  <a:pos x="159" y="36"/>
                </a:cxn>
                <a:cxn ang="0">
                  <a:pos x="168" y="40"/>
                </a:cxn>
                <a:cxn ang="0">
                  <a:pos x="177" y="43"/>
                </a:cxn>
                <a:cxn ang="0">
                  <a:pos x="186" y="47"/>
                </a:cxn>
                <a:cxn ang="0">
                  <a:pos x="195" y="50"/>
                </a:cxn>
                <a:cxn ang="0">
                  <a:pos x="204" y="53"/>
                </a:cxn>
                <a:cxn ang="0">
                  <a:pos x="213" y="56"/>
                </a:cxn>
                <a:cxn ang="0">
                  <a:pos x="222" y="59"/>
                </a:cxn>
                <a:cxn ang="0">
                  <a:pos x="231" y="61"/>
                </a:cxn>
                <a:cxn ang="0">
                  <a:pos x="240" y="64"/>
                </a:cxn>
                <a:cxn ang="0">
                  <a:pos x="249" y="65"/>
                </a:cxn>
                <a:cxn ang="0">
                  <a:pos x="258" y="67"/>
                </a:cxn>
                <a:cxn ang="0">
                  <a:pos x="267" y="68"/>
                </a:cxn>
                <a:cxn ang="0">
                  <a:pos x="276" y="69"/>
                </a:cxn>
                <a:cxn ang="0">
                  <a:pos x="285" y="69"/>
                </a:cxn>
              </a:cxnLst>
              <a:rect l="0" t="0" r="r" b="b"/>
              <a:pathLst>
                <a:path w="286" h="70">
                  <a:moveTo>
                    <a:pt x="0" y="3"/>
                  </a:moveTo>
                  <a:lnTo>
                    <a:pt x="17" y="1"/>
                  </a:lnTo>
                  <a:lnTo>
                    <a:pt x="26" y="0"/>
                  </a:lnTo>
                  <a:lnTo>
                    <a:pt x="34" y="0"/>
                  </a:lnTo>
                  <a:lnTo>
                    <a:pt x="43" y="1"/>
                  </a:lnTo>
                  <a:lnTo>
                    <a:pt x="52" y="2"/>
                  </a:lnTo>
                  <a:lnTo>
                    <a:pt x="61" y="3"/>
                  </a:lnTo>
                  <a:lnTo>
                    <a:pt x="70" y="5"/>
                  </a:lnTo>
                  <a:lnTo>
                    <a:pt x="79" y="7"/>
                  </a:lnTo>
                  <a:lnTo>
                    <a:pt x="88" y="10"/>
                  </a:lnTo>
                  <a:lnTo>
                    <a:pt x="96" y="13"/>
                  </a:lnTo>
                  <a:lnTo>
                    <a:pt x="105" y="15"/>
                  </a:lnTo>
                  <a:lnTo>
                    <a:pt x="114" y="19"/>
                  </a:lnTo>
                  <a:lnTo>
                    <a:pt x="123" y="22"/>
                  </a:lnTo>
                  <a:lnTo>
                    <a:pt x="132" y="25"/>
                  </a:lnTo>
                  <a:lnTo>
                    <a:pt x="141" y="29"/>
                  </a:lnTo>
                  <a:lnTo>
                    <a:pt x="150" y="33"/>
                  </a:lnTo>
                  <a:lnTo>
                    <a:pt x="159" y="36"/>
                  </a:lnTo>
                  <a:lnTo>
                    <a:pt x="168" y="40"/>
                  </a:lnTo>
                  <a:lnTo>
                    <a:pt x="177" y="43"/>
                  </a:lnTo>
                  <a:lnTo>
                    <a:pt x="186" y="47"/>
                  </a:lnTo>
                  <a:lnTo>
                    <a:pt x="195" y="50"/>
                  </a:lnTo>
                  <a:lnTo>
                    <a:pt x="204" y="53"/>
                  </a:lnTo>
                  <a:lnTo>
                    <a:pt x="213" y="56"/>
                  </a:lnTo>
                  <a:lnTo>
                    <a:pt x="222" y="59"/>
                  </a:lnTo>
                  <a:lnTo>
                    <a:pt x="231" y="61"/>
                  </a:lnTo>
                  <a:lnTo>
                    <a:pt x="240" y="64"/>
                  </a:lnTo>
                  <a:lnTo>
                    <a:pt x="249" y="65"/>
                  </a:lnTo>
                  <a:lnTo>
                    <a:pt x="258" y="67"/>
                  </a:lnTo>
                  <a:lnTo>
                    <a:pt x="267" y="68"/>
                  </a:lnTo>
                  <a:lnTo>
                    <a:pt x="276" y="69"/>
                  </a:lnTo>
                  <a:lnTo>
                    <a:pt x="285" y="6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48" name="Line 56"/>
            <p:cNvSpPr>
              <a:spLocks noChangeShapeType="1"/>
            </p:cNvSpPr>
            <p:nvPr/>
          </p:nvSpPr>
          <p:spPr bwMode="auto">
            <a:xfrm flipV="1">
              <a:off x="5047" y="3033"/>
              <a:ext cx="38" cy="10"/>
            </a:xfrm>
            <a:prstGeom prst="line">
              <a:avLst/>
            </a:prstGeom>
            <a:noFill/>
            <a:ln w="74930">
              <a:solidFill>
                <a:srgbClr val="3366FF"/>
              </a:solidFill>
              <a:round/>
              <a:headEnd/>
              <a:tailEnd/>
            </a:ln>
            <a:effectLst/>
          </p:spPr>
          <p:txBody>
            <a:bodyPr wrap="none" anchor="ctr"/>
            <a:lstStyle/>
            <a:p>
              <a:endParaRPr lang="en-US"/>
            </a:p>
          </p:txBody>
        </p:sp>
        <p:sp>
          <p:nvSpPr>
            <p:cNvPr id="85049" name="Freeform 57"/>
            <p:cNvSpPr>
              <a:spLocks/>
            </p:cNvSpPr>
            <p:nvPr/>
          </p:nvSpPr>
          <p:spPr bwMode="auto">
            <a:xfrm>
              <a:off x="3269" y="1462"/>
              <a:ext cx="428" cy="442"/>
            </a:xfrm>
            <a:custGeom>
              <a:avLst/>
              <a:gdLst/>
              <a:ahLst/>
              <a:cxnLst>
                <a:cxn ang="0">
                  <a:pos x="9" y="382"/>
                </a:cxn>
                <a:cxn ang="0">
                  <a:pos x="17" y="375"/>
                </a:cxn>
                <a:cxn ang="0">
                  <a:pos x="26" y="367"/>
                </a:cxn>
                <a:cxn ang="0">
                  <a:pos x="35" y="360"/>
                </a:cxn>
                <a:cxn ang="0">
                  <a:pos x="43" y="353"/>
                </a:cxn>
                <a:cxn ang="0">
                  <a:pos x="51" y="346"/>
                </a:cxn>
                <a:cxn ang="0">
                  <a:pos x="59" y="339"/>
                </a:cxn>
                <a:cxn ang="0">
                  <a:pos x="67" y="332"/>
                </a:cxn>
                <a:cxn ang="0">
                  <a:pos x="74" y="325"/>
                </a:cxn>
                <a:cxn ang="0">
                  <a:pos x="81" y="316"/>
                </a:cxn>
                <a:cxn ang="0">
                  <a:pos x="87" y="307"/>
                </a:cxn>
                <a:cxn ang="0">
                  <a:pos x="93" y="298"/>
                </a:cxn>
                <a:cxn ang="0">
                  <a:pos x="99" y="287"/>
                </a:cxn>
                <a:cxn ang="0">
                  <a:pos x="103" y="275"/>
                </a:cxn>
                <a:cxn ang="0">
                  <a:pos x="107" y="262"/>
                </a:cxn>
                <a:cxn ang="0">
                  <a:pos x="111" y="248"/>
                </a:cxn>
                <a:cxn ang="0">
                  <a:pos x="114" y="233"/>
                </a:cxn>
                <a:cxn ang="0">
                  <a:pos x="115" y="225"/>
                </a:cxn>
                <a:cxn ang="0">
                  <a:pos x="117" y="217"/>
                </a:cxn>
                <a:cxn ang="0">
                  <a:pos x="119" y="210"/>
                </a:cxn>
                <a:cxn ang="0">
                  <a:pos x="121" y="204"/>
                </a:cxn>
                <a:cxn ang="0">
                  <a:pos x="123" y="199"/>
                </a:cxn>
                <a:cxn ang="0">
                  <a:pos x="126" y="194"/>
                </a:cxn>
                <a:cxn ang="0">
                  <a:pos x="128" y="190"/>
                </a:cxn>
                <a:cxn ang="0">
                  <a:pos x="131" y="186"/>
                </a:cxn>
                <a:cxn ang="0">
                  <a:pos x="135" y="182"/>
                </a:cxn>
                <a:cxn ang="0">
                  <a:pos x="139" y="178"/>
                </a:cxn>
                <a:cxn ang="0">
                  <a:pos x="144" y="175"/>
                </a:cxn>
                <a:cxn ang="0">
                  <a:pos x="149" y="171"/>
                </a:cxn>
                <a:cxn ang="0">
                  <a:pos x="155" y="168"/>
                </a:cxn>
                <a:cxn ang="0">
                  <a:pos x="162" y="164"/>
                </a:cxn>
                <a:cxn ang="0">
                  <a:pos x="177" y="157"/>
                </a:cxn>
                <a:cxn ang="0">
                  <a:pos x="189" y="152"/>
                </a:cxn>
                <a:cxn ang="0">
                  <a:pos x="202" y="147"/>
                </a:cxn>
                <a:cxn ang="0">
                  <a:pos x="214" y="143"/>
                </a:cxn>
                <a:cxn ang="0">
                  <a:pos x="227" y="139"/>
                </a:cxn>
                <a:cxn ang="0">
                  <a:pos x="240" y="135"/>
                </a:cxn>
                <a:cxn ang="0">
                  <a:pos x="253" y="130"/>
                </a:cxn>
                <a:cxn ang="0">
                  <a:pos x="266" y="126"/>
                </a:cxn>
                <a:cxn ang="0">
                  <a:pos x="279" y="121"/>
                </a:cxn>
                <a:cxn ang="0">
                  <a:pos x="292" y="115"/>
                </a:cxn>
                <a:cxn ang="0">
                  <a:pos x="304" y="109"/>
                </a:cxn>
                <a:cxn ang="0">
                  <a:pos x="315" y="103"/>
                </a:cxn>
                <a:cxn ang="0">
                  <a:pos x="327" y="95"/>
                </a:cxn>
                <a:cxn ang="0">
                  <a:pos x="337" y="87"/>
                </a:cxn>
                <a:cxn ang="0">
                  <a:pos x="347" y="77"/>
                </a:cxn>
                <a:cxn ang="0">
                  <a:pos x="356" y="67"/>
                </a:cxn>
                <a:cxn ang="0">
                  <a:pos x="360" y="57"/>
                </a:cxn>
                <a:cxn ang="0">
                  <a:pos x="362" y="52"/>
                </a:cxn>
                <a:cxn ang="0">
                  <a:pos x="364" y="47"/>
                </a:cxn>
                <a:cxn ang="0">
                  <a:pos x="365" y="41"/>
                </a:cxn>
                <a:cxn ang="0">
                  <a:pos x="365" y="37"/>
                </a:cxn>
                <a:cxn ang="0">
                  <a:pos x="365" y="32"/>
                </a:cxn>
                <a:cxn ang="0">
                  <a:pos x="364" y="27"/>
                </a:cxn>
                <a:cxn ang="0">
                  <a:pos x="362" y="23"/>
                </a:cxn>
                <a:cxn ang="0">
                  <a:pos x="360" y="19"/>
                </a:cxn>
                <a:cxn ang="0">
                  <a:pos x="357" y="16"/>
                </a:cxn>
                <a:cxn ang="0">
                  <a:pos x="354" y="12"/>
                </a:cxn>
                <a:cxn ang="0">
                  <a:pos x="350" y="9"/>
                </a:cxn>
                <a:cxn ang="0">
                  <a:pos x="346" y="6"/>
                </a:cxn>
                <a:cxn ang="0">
                  <a:pos x="341" y="3"/>
                </a:cxn>
                <a:cxn ang="0">
                  <a:pos x="335" y="1"/>
                </a:cxn>
              </a:cxnLst>
              <a:rect l="0" t="0" r="r" b="b"/>
              <a:pathLst>
                <a:path w="366" h="392">
                  <a:moveTo>
                    <a:pt x="0" y="391"/>
                  </a:moveTo>
                  <a:lnTo>
                    <a:pt x="9" y="382"/>
                  </a:lnTo>
                  <a:lnTo>
                    <a:pt x="13" y="378"/>
                  </a:lnTo>
                  <a:lnTo>
                    <a:pt x="17" y="375"/>
                  </a:lnTo>
                  <a:lnTo>
                    <a:pt x="22" y="371"/>
                  </a:lnTo>
                  <a:lnTo>
                    <a:pt x="26" y="367"/>
                  </a:lnTo>
                  <a:lnTo>
                    <a:pt x="30" y="363"/>
                  </a:lnTo>
                  <a:lnTo>
                    <a:pt x="35" y="360"/>
                  </a:lnTo>
                  <a:lnTo>
                    <a:pt x="39" y="357"/>
                  </a:lnTo>
                  <a:lnTo>
                    <a:pt x="43" y="353"/>
                  </a:lnTo>
                  <a:lnTo>
                    <a:pt x="47" y="350"/>
                  </a:lnTo>
                  <a:lnTo>
                    <a:pt x="51" y="346"/>
                  </a:lnTo>
                  <a:lnTo>
                    <a:pt x="55" y="343"/>
                  </a:lnTo>
                  <a:lnTo>
                    <a:pt x="59" y="339"/>
                  </a:lnTo>
                  <a:lnTo>
                    <a:pt x="63" y="336"/>
                  </a:lnTo>
                  <a:lnTo>
                    <a:pt x="67" y="332"/>
                  </a:lnTo>
                  <a:lnTo>
                    <a:pt x="71" y="328"/>
                  </a:lnTo>
                  <a:lnTo>
                    <a:pt x="74" y="325"/>
                  </a:lnTo>
                  <a:lnTo>
                    <a:pt x="78" y="321"/>
                  </a:lnTo>
                  <a:lnTo>
                    <a:pt x="81" y="316"/>
                  </a:lnTo>
                  <a:lnTo>
                    <a:pt x="84" y="312"/>
                  </a:lnTo>
                  <a:lnTo>
                    <a:pt x="87" y="307"/>
                  </a:lnTo>
                  <a:lnTo>
                    <a:pt x="90" y="303"/>
                  </a:lnTo>
                  <a:lnTo>
                    <a:pt x="93" y="298"/>
                  </a:lnTo>
                  <a:lnTo>
                    <a:pt x="96" y="293"/>
                  </a:lnTo>
                  <a:lnTo>
                    <a:pt x="99" y="287"/>
                  </a:lnTo>
                  <a:lnTo>
                    <a:pt x="101" y="281"/>
                  </a:lnTo>
                  <a:lnTo>
                    <a:pt x="103" y="275"/>
                  </a:lnTo>
                  <a:lnTo>
                    <a:pt x="105" y="269"/>
                  </a:lnTo>
                  <a:lnTo>
                    <a:pt x="107" y="262"/>
                  </a:lnTo>
                  <a:lnTo>
                    <a:pt x="109" y="255"/>
                  </a:lnTo>
                  <a:lnTo>
                    <a:pt x="111" y="248"/>
                  </a:lnTo>
                  <a:lnTo>
                    <a:pt x="113" y="238"/>
                  </a:lnTo>
                  <a:lnTo>
                    <a:pt x="114" y="233"/>
                  </a:lnTo>
                  <a:lnTo>
                    <a:pt x="115" y="229"/>
                  </a:lnTo>
                  <a:lnTo>
                    <a:pt x="115" y="225"/>
                  </a:lnTo>
                  <a:lnTo>
                    <a:pt x="117" y="221"/>
                  </a:lnTo>
                  <a:lnTo>
                    <a:pt x="117" y="217"/>
                  </a:lnTo>
                  <a:lnTo>
                    <a:pt x="118" y="214"/>
                  </a:lnTo>
                  <a:lnTo>
                    <a:pt x="119" y="210"/>
                  </a:lnTo>
                  <a:lnTo>
                    <a:pt x="120" y="207"/>
                  </a:lnTo>
                  <a:lnTo>
                    <a:pt x="121" y="204"/>
                  </a:lnTo>
                  <a:lnTo>
                    <a:pt x="122" y="201"/>
                  </a:lnTo>
                  <a:lnTo>
                    <a:pt x="123" y="199"/>
                  </a:lnTo>
                  <a:lnTo>
                    <a:pt x="125" y="196"/>
                  </a:lnTo>
                  <a:lnTo>
                    <a:pt x="126" y="194"/>
                  </a:lnTo>
                  <a:lnTo>
                    <a:pt x="127" y="192"/>
                  </a:lnTo>
                  <a:lnTo>
                    <a:pt x="128" y="190"/>
                  </a:lnTo>
                  <a:lnTo>
                    <a:pt x="130" y="187"/>
                  </a:lnTo>
                  <a:lnTo>
                    <a:pt x="131" y="186"/>
                  </a:lnTo>
                  <a:lnTo>
                    <a:pt x="133" y="184"/>
                  </a:lnTo>
                  <a:lnTo>
                    <a:pt x="135" y="182"/>
                  </a:lnTo>
                  <a:lnTo>
                    <a:pt x="137" y="180"/>
                  </a:lnTo>
                  <a:lnTo>
                    <a:pt x="139" y="178"/>
                  </a:lnTo>
                  <a:lnTo>
                    <a:pt x="141" y="177"/>
                  </a:lnTo>
                  <a:lnTo>
                    <a:pt x="144" y="175"/>
                  </a:lnTo>
                  <a:lnTo>
                    <a:pt x="147" y="173"/>
                  </a:lnTo>
                  <a:lnTo>
                    <a:pt x="149" y="171"/>
                  </a:lnTo>
                  <a:lnTo>
                    <a:pt x="152" y="169"/>
                  </a:lnTo>
                  <a:lnTo>
                    <a:pt x="155" y="168"/>
                  </a:lnTo>
                  <a:lnTo>
                    <a:pt x="159" y="166"/>
                  </a:lnTo>
                  <a:lnTo>
                    <a:pt x="162" y="164"/>
                  </a:lnTo>
                  <a:lnTo>
                    <a:pt x="166" y="162"/>
                  </a:lnTo>
                  <a:lnTo>
                    <a:pt x="177" y="157"/>
                  </a:lnTo>
                  <a:lnTo>
                    <a:pt x="183" y="154"/>
                  </a:lnTo>
                  <a:lnTo>
                    <a:pt x="189" y="152"/>
                  </a:lnTo>
                  <a:lnTo>
                    <a:pt x="195" y="149"/>
                  </a:lnTo>
                  <a:lnTo>
                    <a:pt x="202" y="147"/>
                  </a:lnTo>
                  <a:lnTo>
                    <a:pt x="208" y="145"/>
                  </a:lnTo>
                  <a:lnTo>
                    <a:pt x="214" y="143"/>
                  </a:lnTo>
                  <a:lnTo>
                    <a:pt x="221" y="141"/>
                  </a:lnTo>
                  <a:lnTo>
                    <a:pt x="227" y="139"/>
                  </a:lnTo>
                  <a:lnTo>
                    <a:pt x="234" y="137"/>
                  </a:lnTo>
                  <a:lnTo>
                    <a:pt x="240" y="135"/>
                  </a:lnTo>
                  <a:lnTo>
                    <a:pt x="247" y="132"/>
                  </a:lnTo>
                  <a:lnTo>
                    <a:pt x="253" y="130"/>
                  </a:lnTo>
                  <a:lnTo>
                    <a:pt x="260" y="128"/>
                  </a:lnTo>
                  <a:lnTo>
                    <a:pt x="266" y="126"/>
                  </a:lnTo>
                  <a:lnTo>
                    <a:pt x="273" y="123"/>
                  </a:lnTo>
                  <a:lnTo>
                    <a:pt x="279" y="121"/>
                  </a:lnTo>
                  <a:lnTo>
                    <a:pt x="285" y="118"/>
                  </a:lnTo>
                  <a:lnTo>
                    <a:pt x="292" y="115"/>
                  </a:lnTo>
                  <a:lnTo>
                    <a:pt x="298" y="113"/>
                  </a:lnTo>
                  <a:lnTo>
                    <a:pt x="304" y="109"/>
                  </a:lnTo>
                  <a:lnTo>
                    <a:pt x="310" y="106"/>
                  </a:lnTo>
                  <a:lnTo>
                    <a:pt x="315" y="103"/>
                  </a:lnTo>
                  <a:lnTo>
                    <a:pt x="321" y="99"/>
                  </a:lnTo>
                  <a:lnTo>
                    <a:pt x="327" y="95"/>
                  </a:lnTo>
                  <a:lnTo>
                    <a:pt x="332" y="91"/>
                  </a:lnTo>
                  <a:lnTo>
                    <a:pt x="337" y="87"/>
                  </a:lnTo>
                  <a:lnTo>
                    <a:pt x="342" y="82"/>
                  </a:lnTo>
                  <a:lnTo>
                    <a:pt x="347" y="77"/>
                  </a:lnTo>
                  <a:lnTo>
                    <a:pt x="352" y="72"/>
                  </a:lnTo>
                  <a:lnTo>
                    <a:pt x="356" y="67"/>
                  </a:lnTo>
                  <a:lnTo>
                    <a:pt x="359" y="61"/>
                  </a:lnTo>
                  <a:lnTo>
                    <a:pt x="360" y="57"/>
                  </a:lnTo>
                  <a:lnTo>
                    <a:pt x="361" y="55"/>
                  </a:lnTo>
                  <a:lnTo>
                    <a:pt x="362" y="52"/>
                  </a:lnTo>
                  <a:lnTo>
                    <a:pt x="363" y="49"/>
                  </a:lnTo>
                  <a:lnTo>
                    <a:pt x="364" y="47"/>
                  </a:lnTo>
                  <a:lnTo>
                    <a:pt x="364" y="44"/>
                  </a:lnTo>
                  <a:lnTo>
                    <a:pt x="365" y="41"/>
                  </a:lnTo>
                  <a:lnTo>
                    <a:pt x="365" y="39"/>
                  </a:lnTo>
                  <a:lnTo>
                    <a:pt x="365" y="37"/>
                  </a:lnTo>
                  <a:lnTo>
                    <a:pt x="365" y="34"/>
                  </a:lnTo>
                  <a:lnTo>
                    <a:pt x="365" y="32"/>
                  </a:lnTo>
                  <a:lnTo>
                    <a:pt x="364" y="30"/>
                  </a:lnTo>
                  <a:lnTo>
                    <a:pt x="364" y="27"/>
                  </a:lnTo>
                  <a:lnTo>
                    <a:pt x="363" y="25"/>
                  </a:lnTo>
                  <a:lnTo>
                    <a:pt x="362" y="23"/>
                  </a:lnTo>
                  <a:lnTo>
                    <a:pt x="361" y="21"/>
                  </a:lnTo>
                  <a:lnTo>
                    <a:pt x="360" y="19"/>
                  </a:lnTo>
                  <a:lnTo>
                    <a:pt x="359" y="17"/>
                  </a:lnTo>
                  <a:lnTo>
                    <a:pt x="357" y="16"/>
                  </a:lnTo>
                  <a:lnTo>
                    <a:pt x="356" y="14"/>
                  </a:lnTo>
                  <a:lnTo>
                    <a:pt x="354" y="12"/>
                  </a:lnTo>
                  <a:lnTo>
                    <a:pt x="353" y="11"/>
                  </a:lnTo>
                  <a:lnTo>
                    <a:pt x="350" y="9"/>
                  </a:lnTo>
                  <a:lnTo>
                    <a:pt x="348" y="8"/>
                  </a:lnTo>
                  <a:lnTo>
                    <a:pt x="346" y="6"/>
                  </a:lnTo>
                  <a:lnTo>
                    <a:pt x="343" y="5"/>
                  </a:lnTo>
                  <a:lnTo>
                    <a:pt x="341" y="3"/>
                  </a:lnTo>
                  <a:lnTo>
                    <a:pt x="338" y="2"/>
                  </a:lnTo>
                  <a:lnTo>
                    <a:pt x="335" y="1"/>
                  </a:lnTo>
                  <a:lnTo>
                    <a:pt x="333"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0" name="Freeform 58"/>
            <p:cNvSpPr>
              <a:spLocks/>
            </p:cNvSpPr>
            <p:nvPr/>
          </p:nvSpPr>
          <p:spPr bwMode="auto">
            <a:xfrm>
              <a:off x="3398" y="1811"/>
              <a:ext cx="604" cy="362"/>
            </a:xfrm>
            <a:custGeom>
              <a:avLst/>
              <a:gdLst/>
              <a:ahLst/>
              <a:cxnLst>
                <a:cxn ang="0">
                  <a:pos x="19" y="166"/>
                </a:cxn>
                <a:cxn ang="0">
                  <a:pos x="35" y="160"/>
                </a:cxn>
                <a:cxn ang="0">
                  <a:pos x="49" y="152"/>
                </a:cxn>
                <a:cxn ang="0">
                  <a:pos x="61" y="142"/>
                </a:cxn>
                <a:cxn ang="0">
                  <a:pos x="71" y="130"/>
                </a:cxn>
                <a:cxn ang="0">
                  <a:pos x="80" y="118"/>
                </a:cxn>
                <a:cxn ang="0">
                  <a:pos x="89" y="105"/>
                </a:cxn>
                <a:cxn ang="0">
                  <a:pos x="98" y="92"/>
                </a:cxn>
                <a:cxn ang="0">
                  <a:pos x="108" y="80"/>
                </a:cxn>
                <a:cxn ang="0">
                  <a:pos x="118" y="69"/>
                </a:cxn>
                <a:cxn ang="0">
                  <a:pos x="133" y="59"/>
                </a:cxn>
                <a:cxn ang="0">
                  <a:pos x="148" y="52"/>
                </a:cxn>
                <a:cxn ang="0">
                  <a:pos x="169" y="43"/>
                </a:cxn>
                <a:cxn ang="0">
                  <a:pos x="193" y="34"/>
                </a:cxn>
                <a:cxn ang="0">
                  <a:pos x="220" y="24"/>
                </a:cxn>
                <a:cxn ang="0">
                  <a:pos x="248" y="15"/>
                </a:cxn>
                <a:cxn ang="0">
                  <a:pos x="276" y="8"/>
                </a:cxn>
                <a:cxn ang="0">
                  <a:pos x="301" y="2"/>
                </a:cxn>
                <a:cxn ang="0">
                  <a:pos x="322" y="0"/>
                </a:cxn>
                <a:cxn ang="0">
                  <a:pos x="339" y="1"/>
                </a:cxn>
                <a:cxn ang="0">
                  <a:pos x="348" y="6"/>
                </a:cxn>
                <a:cxn ang="0">
                  <a:pos x="361" y="26"/>
                </a:cxn>
                <a:cxn ang="0">
                  <a:pos x="369" y="44"/>
                </a:cxn>
                <a:cxn ang="0">
                  <a:pos x="377" y="63"/>
                </a:cxn>
                <a:cxn ang="0">
                  <a:pos x="385" y="84"/>
                </a:cxn>
                <a:cxn ang="0">
                  <a:pos x="392" y="106"/>
                </a:cxn>
                <a:cxn ang="0">
                  <a:pos x="400" y="128"/>
                </a:cxn>
                <a:cxn ang="0">
                  <a:pos x="408" y="150"/>
                </a:cxn>
                <a:cxn ang="0">
                  <a:pos x="418" y="171"/>
                </a:cxn>
                <a:cxn ang="0">
                  <a:pos x="428" y="191"/>
                </a:cxn>
                <a:cxn ang="0">
                  <a:pos x="439" y="210"/>
                </a:cxn>
                <a:cxn ang="0">
                  <a:pos x="450" y="224"/>
                </a:cxn>
                <a:cxn ang="0">
                  <a:pos x="457" y="228"/>
                </a:cxn>
                <a:cxn ang="0">
                  <a:pos x="463" y="228"/>
                </a:cxn>
                <a:cxn ang="0">
                  <a:pos x="469" y="227"/>
                </a:cxn>
                <a:cxn ang="0">
                  <a:pos x="474" y="225"/>
                </a:cxn>
                <a:cxn ang="0">
                  <a:pos x="479" y="223"/>
                </a:cxn>
                <a:cxn ang="0">
                  <a:pos x="484" y="222"/>
                </a:cxn>
                <a:cxn ang="0">
                  <a:pos x="490" y="223"/>
                </a:cxn>
                <a:cxn ang="0">
                  <a:pos x="496" y="227"/>
                </a:cxn>
                <a:cxn ang="0">
                  <a:pos x="502" y="235"/>
                </a:cxn>
                <a:cxn ang="0">
                  <a:pos x="508" y="248"/>
                </a:cxn>
                <a:cxn ang="0">
                  <a:pos x="510" y="255"/>
                </a:cxn>
                <a:cxn ang="0">
                  <a:pos x="511" y="262"/>
                </a:cxn>
                <a:cxn ang="0">
                  <a:pos x="512" y="269"/>
                </a:cxn>
                <a:cxn ang="0">
                  <a:pos x="512" y="276"/>
                </a:cxn>
                <a:cxn ang="0">
                  <a:pos x="512" y="284"/>
                </a:cxn>
                <a:cxn ang="0">
                  <a:pos x="511" y="291"/>
                </a:cxn>
                <a:cxn ang="0">
                  <a:pos x="511" y="299"/>
                </a:cxn>
                <a:cxn ang="0">
                  <a:pos x="512" y="306"/>
                </a:cxn>
                <a:cxn ang="0">
                  <a:pos x="513" y="313"/>
                </a:cxn>
                <a:cxn ang="0">
                  <a:pos x="515" y="320"/>
                </a:cxn>
              </a:cxnLst>
              <a:rect l="0" t="0" r="r" b="b"/>
              <a:pathLst>
                <a:path w="516" h="321">
                  <a:moveTo>
                    <a:pt x="0" y="168"/>
                  </a:moveTo>
                  <a:lnTo>
                    <a:pt x="13" y="167"/>
                  </a:lnTo>
                  <a:lnTo>
                    <a:pt x="19" y="166"/>
                  </a:lnTo>
                  <a:lnTo>
                    <a:pt x="25" y="164"/>
                  </a:lnTo>
                  <a:lnTo>
                    <a:pt x="30" y="162"/>
                  </a:lnTo>
                  <a:lnTo>
                    <a:pt x="35" y="160"/>
                  </a:lnTo>
                  <a:lnTo>
                    <a:pt x="40" y="158"/>
                  </a:lnTo>
                  <a:lnTo>
                    <a:pt x="45" y="155"/>
                  </a:lnTo>
                  <a:lnTo>
                    <a:pt x="49" y="152"/>
                  </a:lnTo>
                  <a:lnTo>
                    <a:pt x="53" y="149"/>
                  </a:lnTo>
                  <a:lnTo>
                    <a:pt x="57" y="146"/>
                  </a:lnTo>
                  <a:lnTo>
                    <a:pt x="61" y="142"/>
                  </a:lnTo>
                  <a:lnTo>
                    <a:pt x="64" y="138"/>
                  </a:lnTo>
                  <a:lnTo>
                    <a:pt x="68" y="134"/>
                  </a:lnTo>
                  <a:lnTo>
                    <a:pt x="71" y="130"/>
                  </a:lnTo>
                  <a:lnTo>
                    <a:pt x="74" y="126"/>
                  </a:lnTo>
                  <a:lnTo>
                    <a:pt x="77" y="122"/>
                  </a:lnTo>
                  <a:lnTo>
                    <a:pt x="80" y="118"/>
                  </a:lnTo>
                  <a:lnTo>
                    <a:pt x="83" y="114"/>
                  </a:lnTo>
                  <a:lnTo>
                    <a:pt x="86" y="109"/>
                  </a:lnTo>
                  <a:lnTo>
                    <a:pt x="89" y="105"/>
                  </a:lnTo>
                  <a:lnTo>
                    <a:pt x="92" y="100"/>
                  </a:lnTo>
                  <a:lnTo>
                    <a:pt x="95" y="96"/>
                  </a:lnTo>
                  <a:lnTo>
                    <a:pt x="98" y="92"/>
                  </a:lnTo>
                  <a:lnTo>
                    <a:pt x="101" y="88"/>
                  </a:lnTo>
                  <a:lnTo>
                    <a:pt x="104" y="84"/>
                  </a:lnTo>
                  <a:lnTo>
                    <a:pt x="108" y="80"/>
                  </a:lnTo>
                  <a:lnTo>
                    <a:pt x="111" y="76"/>
                  </a:lnTo>
                  <a:lnTo>
                    <a:pt x="114" y="72"/>
                  </a:lnTo>
                  <a:lnTo>
                    <a:pt x="118" y="69"/>
                  </a:lnTo>
                  <a:lnTo>
                    <a:pt x="122" y="66"/>
                  </a:lnTo>
                  <a:lnTo>
                    <a:pt x="126" y="63"/>
                  </a:lnTo>
                  <a:lnTo>
                    <a:pt x="133" y="59"/>
                  </a:lnTo>
                  <a:lnTo>
                    <a:pt x="137" y="57"/>
                  </a:lnTo>
                  <a:lnTo>
                    <a:pt x="142" y="54"/>
                  </a:lnTo>
                  <a:lnTo>
                    <a:pt x="148" y="52"/>
                  </a:lnTo>
                  <a:lnTo>
                    <a:pt x="154" y="49"/>
                  </a:lnTo>
                  <a:lnTo>
                    <a:pt x="161" y="46"/>
                  </a:lnTo>
                  <a:lnTo>
                    <a:pt x="169" y="43"/>
                  </a:lnTo>
                  <a:lnTo>
                    <a:pt x="176" y="40"/>
                  </a:lnTo>
                  <a:lnTo>
                    <a:pt x="185" y="37"/>
                  </a:lnTo>
                  <a:lnTo>
                    <a:pt x="193" y="34"/>
                  </a:lnTo>
                  <a:lnTo>
                    <a:pt x="202" y="30"/>
                  </a:lnTo>
                  <a:lnTo>
                    <a:pt x="211" y="27"/>
                  </a:lnTo>
                  <a:lnTo>
                    <a:pt x="220" y="24"/>
                  </a:lnTo>
                  <a:lnTo>
                    <a:pt x="230" y="21"/>
                  </a:lnTo>
                  <a:lnTo>
                    <a:pt x="239" y="18"/>
                  </a:lnTo>
                  <a:lnTo>
                    <a:pt x="248" y="15"/>
                  </a:lnTo>
                  <a:lnTo>
                    <a:pt x="258" y="13"/>
                  </a:lnTo>
                  <a:lnTo>
                    <a:pt x="267" y="10"/>
                  </a:lnTo>
                  <a:lnTo>
                    <a:pt x="276" y="8"/>
                  </a:lnTo>
                  <a:lnTo>
                    <a:pt x="284" y="6"/>
                  </a:lnTo>
                  <a:lnTo>
                    <a:pt x="293" y="4"/>
                  </a:lnTo>
                  <a:lnTo>
                    <a:pt x="301" y="2"/>
                  </a:lnTo>
                  <a:lnTo>
                    <a:pt x="309" y="1"/>
                  </a:lnTo>
                  <a:lnTo>
                    <a:pt x="316" y="0"/>
                  </a:lnTo>
                  <a:lnTo>
                    <a:pt x="322" y="0"/>
                  </a:lnTo>
                  <a:lnTo>
                    <a:pt x="328" y="0"/>
                  </a:lnTo>
                  <a:lnTo>
                    <a:pt x="334" y="0"/>
                  </a:lnTo>
                  <a:lnTo>
                    <a:pt x="339" y="1"/>
                  </a:lnTo>
                  <a:lnTo>
                    <a:pt x="343" y="2"/>
                  </a:lnTo>
                  <a:lnTo>
                    <a:pt x="346" y="4"/>
                  </a:lnTo>
                  <a:lnTo>
                    <a:pt x="348" y="6"/>
                  </a:lnTo>
                  <a:lnTo>
                    <a:pt x="355" y="15"/>
                  </a:lnTo>
                  <a:lnTo>
                    <a:pt x="358" y="20"/>
                  </a:lnTo>
                  <a:lnTo>
                    <a:pt x="361" y="26"/>
                  </a:lnTo>
                  <a:lnTo>
                    <a:pt x="364" y="32"/>
                  </a:lnTo>
                  <a:lnTo>
                    <a:pt x="366" y="37"/>
                  </a:lnTo>
                  <a:lnTo>
                    <a:pt x="369" y="44"/>
                  </a:lnTo>
                  <a:lnTo>
                    <a:pt x="372" y="50"/>
                  </a:lnTo>
                  <a:lnTo>
                    <a:pt x="374" y="56"/>
                  </a:lnTo>
                  <a:lnTo>
                    <a:pt x="377" y="63"/>
                  </a:lnTo>
                  <a:lnTo>
                    <a:pt x="380" y="70"/>
                  </a:lnTo>
                  <a:lnTo>
                    <a:pt x="382" y="77"/>
                  </a:lnTo>
                  <a:lnTo>
                    <a:pt x="385" y="84"/>
                  </a:lnTo>
                  <a:lnTo>
                    <a:pt x="387" y="91"/>
                  </a:lnTo>
                  <a:lnTo>
                    <a:pt x="390" y="98"/>
                  </a:lnTo>
                  <a:lnTo>
                    <a:pt x="392" y="106"/>
                  </a:lnTo>
                  <a:lnTo>
                    <a:pt x="395" y="113"/>
                  </a:lnTo>
                  <a:lnTo>
                    <a:pt x="398" y="120"/>
                  </a:lnTo>
                  <a:lnTo>
                    <a:pt x="400" y="128"/>
                  </a:lnTo>
                  <a:lnTo>
                    <a:pt x="403" y="135"/>
                  </a:lnTo>
                  <a:lnTo>
                    <a:pt x="406" y="142"/>
                  </a:lnTo>
                  <a:lnTo>
                    <a:pt x="408" y="150"/>
                  </a:lnTo>
                  <a:lnTo>
                    <a:pt x="411" y="157"/>
                  </a:lnTo>
                  <a:lnTo>
                    <a:pt x="414" y="164"/>
                  </a:lnTo>
                  <a:lnTo>
                    <a:pt x="418" y="171"/>
                  </a:lnTo>
                  <a:lnTo>
                    <a:pt x="421" y="178"/>
                  </a:lnTo>
                  <a:lnTo>
                    <a:pt x="424" y="184"/>
                  </a:lnTo>
                  <a:lnTo>
                    <a:pt x="428" y="191"/>
                  </a:lnTo>
                  <a:lnTo>
                    <a:pt x="431" y="197"/>
                  </a:lnTo>
                  <a:lnTo>
                    <a:pt x="435" y="204"/>
                  </a:lnTo>
                  <a:lnTo>
                    <a:pt x="439" y="210"/>
                  </a:lnTo>
                  <a:lnTo>
                    <a:pt x="443" y="216"/>
                  </a:lnTo>
                  <a:lnTo>
                    <a:pt x="448" y="221"/>
                  </a:lnTo>
                  <a:lnTo>
                    <a:pt x="450" y="224"/>
                  </a:lnTo>
                  <a:lnTo>
                    <a:pt x="453" y="225"/>
                  </a:lnTo>
                  <a:lnTo>
                    <a:pt x="455" y="227"/>
                  </a:lnTo>
                  <a:lnTo>
                    <a:pt x="457" y="228"/>
                  </a:lnTo>
                  <a:lnTo>
                    <a:pt x="459" y="228"/>
                  </a:lnTo>
                  <a:lnTo>
                    <a:pt x="461" y="228"/>
                  </a:lnTo>
                  <a:lnTo>
                    <a:pt x="463" y="228"/>
                  </a:lnTo>
                  <a:lnTo>
                    <a:pt x="465" y="228"/>
                  </a:lnTo>
                  <a:lnTo>
                    <a:pt x="467" y="228"/>
                  </a:lnTo>
                  <a:lnTo>
                    <a:pt x="469" y="227"/>
                  </a:lnTo>
                  <a:lnTo>
                    <a:pt x="470" y="227"/>
                  </a:lnTo>
                  <a:lnTo>
                    <a:pt x="472" y="226"/>
                  </a:lnTo>
                  <a:lnTo>
                    <a:pt x="474" y="225"/>
                  </a:lnTo>
                  <a:lnTo>
                    <a:pt x="476" y="224"/>
                  </a:lnTo>
                  <a:lnTo>
                    <a:pt x="478" y="224"/>
                  </a:lnTo>
                  <a:lnTo>
                    <a:pt x="479" y="223"/>
                  </a:lnTo>
                  <a:lnTo>
                    <a:pt x="481" y="222"/>
                  </a:lnTo>
                  <a:lnTo>
                    <a:pt x="483" y="222"/>
                  </a:lnTo>
                  <a:lnTo>
                    <a:pt x="484" y="222"/>
                  </a:lnTo>
                  <a:lnTo>
                    <a:pt x="486" y="222"/>
                  </a:lnTo>
                  <a:lnTo>
                    <a:pt x="488" y="222"/>
                  </a:lnTo>
                  <a:lnTo>
                    <a:pt x="490" y="223"/>
                  </a:lnTo>
                  <a:lnTo>
                    <a:pt x="492" y="224"/>
                  </a:lnTo>
                  <a:lnTo>
                    <a:pt x="494" y="225"/>
                  </a:lnTo>
                  <a:lnTo>
                    <a:pt x="496" y="227"/>
                  </a:lnTo>
                  <a:lnTo>
                    <a:pt x="498" y="229"/>
                  </a:lnTo>
                  <a:lnTo>
                    <a:pt x="500" y="232"/>
                  </a:lnTo>
                  <a:lnTo>
                    <a:pt x="502" y="235"/>
                  </a:lnTo>
                  <a:lnTo>
                    <a:pt x="504" y="239"/>
                  </a:lnTo>
                  <a:lnTo>
                    <a:pt x="507" y="244"/>
                  </a:lnTo>
                  <a:lnTo>
                    <a:pt x="508" y="248"/>
                  </a:lnTo>
                  <a:lnTo>
                    <a:pt x="509" y="250"/>
                  </a:lnTo>
                  <a:lnTo>
                    <a:pt x="510" y="252"/>
                  </a:lnTo>
                  <a:lnTo>
                    <a:pt x="510" y="255"/>
                  </a:lnTo>
                  <a:lnTo>
                    <a:pt x="510" y="257"/>
                  </a:lnTo>
                  <a:lnTo>
                    <a:pt x="511" y="260"/>
                  </a:lnTo>
                  <a:lnTo>
                    <a:pt x="511" y="262"/>
                  </a:lnTo>
                  <a:lnTo>
                    <a:pt x="511" y="264"/>
                  </a:lnTo>
                  <a:lnTo>
                    <a:pt x="512" y="266"/>
                  </a:lnTo>
                  <a:lnTo>
                    <a:pt x="512" y="269"/>
                  </a:lnTo>
                  <a:lnTo>
                    <a:pt x="512" y="272"/>
                  </a:lnTo>
                  <a:lnTo>
                    <a:pt x="512" y="274"/>
                  </a:lnTo>
                  <a:lnTo>
                    <a:pt x="512" y="276"/>
                  </a:lnTo>
                  <a:lnTo>
                    <a:pt x="512" y="279"/>
                  </a:lnTo>
                  <a:lnTo>
                    <a:pt x="512" y="282"/>
                  </a:lnTo>
                  <a:lnTo>
                    <a:pt x="512" y="284"/>
                  </a:lnTo>
                  <a:lnTo>
                    <a:pt x="511" y="286"/>
                  </a:lnTo>
                  <a:lnTo>
                    <a:pt x="511" y="289"/>
                  </a:lnTo>
                  <a:lnTo>
                    <a:pt x="511" y="291"/>
                  </a:lnTo>
                  <a:lnTo>
                    <a:pt x="511" y="294"/>
                  </a:lnTo>
                  <a:lnTo>
                    <a:pt x="511" y="296"/>
                  </a:lnTo>
                  <a:lnTo>
                    <a:pt x="511" y="299"/>
                  </a:lnTo>
                  <a:lnTo>
                    <a:pt x="512" y="301"/>
                  </a:lnTo>
                  <a:lnTo>
                    <a:pt x="512" y="304"/>
                  </a:lnTo>
                  <a:lnTo>
                    <a:pt x="512" y="306"/>
                  </a:lnTo>
                  <a:lnTo>
                    <a:pt x="512" y="308"/>
                  </a:lnTo>
                  <a:lnTo>
                    <a:pt x="512" y="311"/>
                  </a:lnTo>
                  <a:lnTo>
                    <a:pt x="513" y="313"/>
                  </a:lnTo>
                  <a:lnTo>
                    <a:pt x="513" y="316"/>
                  </a:lnTo>
                  <a:lnTo>
                    <a:pt x="514" y="318"/>
                  </a:lnTo>
                  <a:lnTo>
                    <a:pt x="515" y="32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1" name="Freeform 59"/>
            <p:cNvSpPr>
              <a:spLocks/>
            </p:cNvSpPr>
            <p:nvPr/>
          </p:nvSpPr>
          <p:spPr bwMode="auto">
            <a:xfrm>
              <a:off x="3241" y="2344"/>
              <a:ext cx="177" cy="303"/>
            </a:xfrm>
            <a:custGeom>
              <a:avLst/>
              <a:gdLst/>
              <a:ahLst/>
              <a:cxnLst>
                <a:cxn ang="0">
                  <a:pos x="0" y="0"/>
                </a:cxn>
                <a:cxn ang="0">
                  <a:pos x="8" y="17"/>
                </a:cxn>
                <a:cxn ang="0">
                  <a:pos x="13" y="25"/>
                </a:cxn>
                <a:cxn ang="0">
                  <a:pos x="18" y="32"/>
                </a:cxn>
                <a:cxn ang="0">
                  <a:pos x="23" y="40"/>
                </a:cxn>
                <a:cxn ang="0">
                  <a:pos x="28" y="47"/>
                </a:cxn>
                <a:cxn ang="0">
                  <a:pos x="34" y="54"/>
                </a:cxn>
                <a:cxn ang="0">
                  <a:pos x="39" y="61"/>
                </a:cxn>
                <a:cxn ang="0">
                  <a:pos x="45" y="68"/>
                </a:cxn>
                <a:cxn ang="0">
                  <a:pos x="51" y="75"/>
                </a:cxn>
                <a:cxn ang="0">
                  <a:pos x="57" y="82"/>
                </a:cxn>
                <a:cxn ang="0">
                  <a:pos x="63" y="89"/>
                </a:cxn>
                <a:cxn ang="0">
                  <a:pos x="69" y="95"/>
                </a:cxn>
                <a:cxn ang="0">
                  <a:pos x="75" y="102"/>
                </a:cxn>
                <a:cxn ang="0">
                  <a:pos x="81" y="109"/>
                </a:cxn>
                <a:cxn ang="0">
                  <a:pos x="87" y="116"/>
                </a:cxn>
                <a:cxn ang="0">
                  <a:pos x="92" y="123"/>
                </a:cxn>
                <a:cxn ang="0">
                  <a:pos x="98" y="131"/>
                </a:cxn>
                <a:cxn ang="0">
                  <a:pos x="103" y="138"/>
                </a:cxn>
                <a:cxn ang="0">
                  <a:pos x="109" y="145"/>
                </a:cxn>
                <a:cxn ang="0">
                  <a:pos x="114" y="153"/>
                </a:cxn>
                <a:cxn ang="0">
                  <a:pos x="119" y="162"/>
                </a:cxn>
                <a:cxn ang="0">
                  <a:pos x="124" y="170"/>
                </a:cxn>
                <a:cxn ang="0">
                  <a:pos x="128" y="179"/>
                </a:cxn>
                <a:cxn ang="0">
                  <a:pos x="132" y="189"/>
                </a:cxn>
                <a:cxn ang="0">
                  <a:pos x="136" y="198"/>
                </a:cxn>
                <a:cxn ang="0">
                  <a:pos x="139" y="208"/>
                </a:cxn>
                <a:cxn ang="0">
                  <a:pos x="143" y="219"/>
                </a:cxn>
                <a:cxn ang="0">
                  <a:pos x="145" y="230"/>
                </a:cxn>
                <a:cxn ang="0">
                  <a:pos x="147" y="241"/>
                </a:cxn>
                <a:cxn ang="0">
                  <a:pos x="149" y="254"/>
                </a:cxn>
                <a:cxn ang="0">
                  <a:pos x="151" y="267"/>
                </a:cxn>
              </a:cxnLst>
              <a:rect l="0" t="0" r="r" b="b"/>
              <a:pathLst>
                <a:path w="152" h="268">
                  <a:moveTo>
                    <a:pt x="0" y="0"/>
                  </a:moveTo>
                  <a:lnTo>
                    <a:pt x="8" y="17"/>
                  </a:lnTo>
                  <a:lnTo>
                    <a:pt x="13" y="25"/>
                  </a:lnTo>
                  <a:lnTo>
                    <a:pt x="18" y="32"/>
                  </a:lnTo>
                  <a:lnTo>
                    <a:pt x="23" y="40"/>
                  </a:lnTo>
                  <a:lnTo>
                    <a:pt x="28" y="47"/>
                  </a:lnTo>
                  <a:lnTo>
                    <a:pt x="34" y="54"/>
                  </a:lnTo>
                  <a:lnTo>
                    <a:pt x="39" y="61"/>
                  </a:lnTo>
                  <a:lnTo>
                    <a:pt x="45" y="68"/>
                  </a:lnTo>
                  <a:lnTo>
                    <a:pt x="51" y="75"/>
                  </a:lnTo>
                  <a:lnTo>
                    <a:pt x="57" y="82"/>
                  </a:lnTo>
                  <a:lnTo>
                    <a:pt x="63" y="89"/>
                  </a:lnTo>
                  <a:lnTo>
                    <a:pt x="69" y="95"/>
                  </a:lnTo>
                  <a:lnTo>
                    <a:pt x="75" y="102"/>
                  </a:lnTo>
                  <a:lnTo>
                    <a:pt x="81" y="109"/>
                  </a:lnTo>
                  <a:lnTo>
                    <a:pt x="87" y="116"/>
                  </a:lnTo>
                  <a:lnTo>
                    <a:pt x="92" y="123"/>
                  </a:lnTo>
                  <a:lnTo>
                    <a:pt x="98" y="131"/>
                  </a:lnTo>
                  <a:lnTo>
                    <a:pt x="103" y="138"/>
                  </a:lnTo>
                  <a:lnTo>
                    <a:pt x="109" y="145"/>
                  </a:lnTo>
                  <a:lnTo>
                    <a:pt x="114" y="153"/>
                  </a:lnTo>
                  <a:lnTo>
                    <a:pt x="119" y="162"/>
                  </a:lnTo>
                  <a:lnTo>
                    <a:pt x="124" y="170"/>
                  </a:lnTo>
                  <a:lnTo>
                    <a:pt x="128" y="179"/>
                  </a:lnTo>
                  <a:lnTo>
                    <a:pt x="132" y="189"/>
                  </a:lnTo>
                  <a:lnTo>
                    <a:pt x="136" y="198"/>
                  </a:lnTo>
                  <a:lnTo>
                    <a:pt x="139" y="208"/>
                  </a:lnTo>
                  <a:lnTo>
                    <a:pt x="143" y="219"/>
                  </a:lnTo>
                  <a:lnTo>
                    <a:pt x="145" y="230"/>
                  </a:lnTo>
                  <a:lnTo>
                    <a:pt x="147" y="241"/>
                  </a:lnTo>
                  <a:lnTo>
                    <a:pt x="149" y="254"/>
                  </a:lnTo>
                  <a:lnTo>
                    <a:pt x="151" y="26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2" name="Freeform 60"/>
            <p:cNvSpPr>
              <a:spLocks/>
            </p:cNvSpPr>
            <p:nvPr/>
          </p:nvSpPr>
          <p:spPr bwMode="auto">
            <a:xfrm>
              <a:off x="3538" y="2119"/>
              <a:ext cx="281" cy="515"/>
            </a:xfrm>
            <a:custGeom>
              <a:avLst/>
              <a:gdLst/>
              <a:ahLst/>
              <a:cxnLst>
                <a:cxn ang="0">
                  <a:pos x="9" y="381"/>
                </a:cxn>
                <a:cxn ang="0">
                  <a:pos x="20" y="392"/>
                </a:cxn>
                <a:cxn ang="0">
                  <a:pos x="33" y="403"/>
                </a:cxn>
                <a:cxn ang="0">
                  <a:pos x="49" y="413"/>
                </a:cxn>
                <a:cxn ang="0">
                  <a:pos x="65" y="423"/>
                </a:cxn>
                <a:cxn ang="0">
                  <a:pos x="82" y="433"/>
                </a:cxn>
                <a:cxn ang="0">
                  <a:pos x="99" y="441"/>
                </a:cxn>
                <a:cxn ang="0">
                  <a:pos x="117" y="448"/>
                </a:cxn>
                <a:cxn ang="0">
                  <a:pos x="135" y="453"/>
                </a:cxn>
                <a:cxn ang="0">
                  <a:pos x="153" y="455"/>
                </a:cxn>
                <a:cxn ang="0">
                  <a:pos x="169" y="456"/>
                </a:cxn>
                <a:cxn ang="0">
                  <a:pos x="185" y="454"/>
                </a:cxn>
                <a:cxn ang="0">
                  <a:pos x="199" y="448"/>
                </a:cxn>
                <a:cxn ang="0">
                  <a:pos x="211" y="439"/>
                </a:cxn>
                <a:cxn ang="0">
                  <a:pos x="221" y="427"/>
                </a:cxn>
                <a:cxn ang="0">
                  <a:pos x="229" y="410"/>
                </a:cxn>
                <a:cxn ang="0">
                  <a:pos x="233" y="395"/>
                </a:cxn>
                <a:cxn ang="0">
                  <a:pos x="235" y="386"/>
                </a:cxn>
                <a:cxn ang="0">
                  <a:pos x="237" y="376"/>
                </a:cxn>
                <a:cxn ang="0">
                  <a:pos x="238" y="366"/>
                </a:cxn>
                <a:cxn ang="0">
                  <a:pos x="239" y="357"/>
                </a:cxn>
                <a:cxn ang="0">
                  <a:pos x="239" y="347"/>
                </a:cxn>
                <a:cxn ang="0">
                  <a:pos x="239" y="337"/>
                </a:cxn>
                <a:cxn ang="0">
                  <a:pos x="238" y="327"/>
                </a:cxn>
                <a:cxn ang="0">
                  <a:pos x="237" y="317"/>
                </a:cxn>
                <a:cxn ang="0">
                  <a:pos x="236" y="307"/>
                </a:cxn>
                <a:cxn ang="0">
                  <a:pos x="234" y="298"/>
                </a:cxn>
                <a:cxn ang="0">
                  <a:pos x="232" y="288"/>
                </a:cxn>
                <a:cxn ang="0">
                  <a:pos x="229" y="279"/>
                </a:cxn>
                <a:cxn ang="0">
                  <a:pos x="226" y="270"/>
                </a:cxn>
                <a:cxn ang="0">
                  <a:pos x="223" y="261"/>
                </a:cxn>
                <a:cxn ang="0">
                  <a:pos x="215" y="245"/>
                </a:cxn>
                <a:cxn ang="0">
                  <a:pos x="207" y="230"/>
                </a:cxn>
                <a:cxn ang="0">
                  <a:pos x="198" y="213"/>
                </a:cxn>
                <a:cxn ang="0">
                  <a:pos x="187" y="195"/>
                </a:cxn>
                <a:cxn ang="0">
                  <a:pos x="174" y="175"/>
                </a:cxn>
                <a:cxn ang="0">
                  <a:pos x="161" y="154"/>
                </a:cxn>
                <a:cxn ang="0">
                  <a:pos x="147" y="133"/>
                </a:cxn>
                <a:cxn ang="0">
                  <a:pos x="133" y="112"/>
                </a:cxn>
                <a:cxn ang="0">
                  <a:pos x="118" y="91"/>
                </a:cxn>
                <a:cxn ang="0">
                  <a:pos x="103" y="72"/>
                </a:cxn>
                <a:cxn ang="0">
                  <a:pos x="89" y="54"/>
                </a:cxn>
                <a:cxn ang="0">
                  <a:pos x="75" y="37"/>
                </a:cxn>
                <a:cxn ang="0">
                  <a:pos x="62" y="23"/>
                </a:cxn>
                <a:cxn ang="0">
                  <a:pos x="51" y="12"/>
                </a:cxn>
                <a:cxn ang="0">
                  <a:pos x="40" y="4"/>
                </a:cxn>
                <a:cxn ang="0">
                  <a:pos x="31" y="0"/>
                </a:cxn>
              </a:cxnLst>
              <a:rect l="0" t="0" r="r" b="b"/>
              <a:pathLst>
                <a:path w="240" h="457">
                  <a:moveTo>
                    <a:pt x="0" y="371"/>
                  </a:moveTo>
                  <a:lnTo>
                    <a:pt x="9" y="381"/>
                  </a:lnTo>
                  <a:lnTo>
                    <a:pt x="14" y="386"/>
                  </a:lnTo>
                  <a:lnTo>
                    <a:pt x="20" y="392"/>
                  </a:lnTo>
                  <a:lnTo>
                    <a:pt x="27" y="397"/>
                  </a:lnTo>
                  <a:lnTo>
                    <a:pt x="33" y="403"/>
                  </a:lnTo>
                  <a:lnTo>
                    <a:pt x="41" y="408"/>
                  </a:lnTo>
                  <a:lnTo>
                    <a:pt x="49" y="413"/>
                  </a:lnTo>
                  <a:lnTo>
                    <a:pt x="56" y="418"/>
                  </a:lnTo>
                  <a:lnTo>
                    <a:pt x="65" y="423"/>
                  </a:lnTo>
                  <a:lnTo>
                    <a:pt x="73" y="428"/>
                  </a:lnTo>
                  <a:lnTo>
                    <a:pt x="82" y="433"/>
                  </a:lnTo>
                  <a:lnTo>
                    <a:pt x="91" y="437"/>
                  </a:lnTo>
                  <a:lnTo>
                    <a:pt x="99" y="441"/>
                  </a:lnTo>
                  <a:lnTo>
                    <a:pt x="109" y="445"/>
                  </a:lnTo>
                  <a:lnTo>
                    <a:pt x="117" y="448"/>
                  </a:lnTo>
                  <a:lnTo>
                    <a:pt x="126" y="451"/>
                  </a:lnTo>
                  <a:lnTo>
                    <a:pt x="135" y="453"/>
                  </a:lnTo>
                  <a:lnTo>
                    <a:pt x="144" y="455"/>
                  </a:lnTo>
                  <a:lnTo>
                    <a:pt x="153" y="455"/>
                  </a:lnTo>
                  <a:lnTo>
                    <a:pt x="161" y="456"/>
                  </a:lnTo>
                  <a:lnTo>
                    <a:pt x="169" y="456"/>
                  </a:lnTo>
                  <a:lnTo>
                    <a:pt x="177" y="455"/>
                  </a:lnTo>
                  <a:lnTo>
                    <a:pt x="185" y="454"/>
                  </a:lnTo>
                  <a:lnTo>
                    <a:pt x="192" y="451"/>
                  </a:lnTo>
                  <a:lnTo>
                    <a:pt x="199" y="448"/>
                  </a:lnTo>
                  <a:lnTo>
                    <a:pt x="205" y="444"/>
                  </a:lnTo>
                  <a:lnTo>
                    <a:pt x="211" y="439"/>
                  </a:lnTo>
                  <a:lnTo>
                    <a:pt x="217" y="433"/>
                  </a:lnTo>
                  <a:lnTo>
                    <a:pt x="221" y="427"/>
                  </a:lnTo>
                  <a:lnTo>
                    <a:pt x="226" y="419"/>
                  </a:lnTo>
                  <a:lnTo>
                    <a:pt x="229" y="410"/>
                  </a:lnTo>
                  <a:lnTo>
                    <a:pt x="232" y="400"/>
                  </a:lnTo>
                  <a:lnTo>
                    <a:pt x="233" y="395"/>
                  </a:lnTo>
                  <a:lnTo>
                    <a:pt x="234" y="391"/>
                  </a:lnTo>
                  <a:lnTo>
                    <a:pt x="235" y="386"/>
                  </a:lnTo>
                  <a:lnTo>
                    <a:pt x="236" y="381"/>
                  </a:lnTo>
                  <a:lnTo>
                    <a:pt x="237" y="376"/>
                  </a:lnTo>
                  <a:lnTo>
                    <a:pt x="237" y="371"/>
                  </a:lnTo>
                  <a:lnTo>
                    <a:pt x="238" y="366"/>
                  </a:lnTo>
                  <a:lnTo>
                    <a:pt x="239" y="361"/>
                  </a:lnTo>
                  <a:lnTo>
                    <a:pt x="239" y="357"/>
                  </a:lnTo>
                  <a:lnTo>
                    <a:pt x="239" y="351"/>
                  </a:lnTo>
                  <a:lnTo>
                    <a:pt x="239" y="347"/>
                  </a:lnTo>
                  <a:lnTo>
                    <a:pt x="239" y="342"/>
                  </a:lnTo>
                  <a:lnTo>
                    <a:pt x="239" y="337"/>
                  </a:lnTo>
                  <a:lnTo>
                    <a:pt x="239" y="332"/>
                  </a:lnTo>
                  <a:lnTo>
                    <a:pt x="238" y="327"/>
                  </a:lnTo>
                  <a:lnTo>
                    <a:pt x="238" y="322"/>
                  </a:lnTo>
                  <a:lnTo>
                    <a:pt x="237" y="317"/>
                  </a:lnTo>
                  <a:lnTo>
                    <a:pt x="237" y="312"/>
                  </a:lnTo>
                  <a:lnTo>
                    <a:pt x="236" y="307"/>
                  </a:lnTo>
                  <a:lnTo>
                    <a:pt x="235" y="303"/>
                  </a:lnTo>
                  <a:lnTo>
                    <a:pt x="234" y="298"/>
                  </a:lnTo>
                  <a:lnTo>
                    <a:pt x="233" y="293"/>
                  </a:lnTo>
                  <a:lnTo>
                    <a:pt x="232" y="288"/>
                  </a:lnTo>
                  <a:lnTo>
                    <a:pt x="231" y="284"/>
                  </a:lnTo>
                  <a:lnTo>
                    <a:pt x="229" y="279"/>
                  </a:lnTo>
                  <a:lnTo>
                    <a:pt x="228" y="275"/>
                  </a:lnTo>
                  <a:lnTo>
                    <a:pt x="226" y="270"/>
                  </a:lnTo>
                  <a:lnTo>
                    <a:pt x="225" y="266"/>
                  </a:lnTo>
                  <a:lnTo>
                    <a:pt x="223" y="261"/>
                  </a:lnTo>
                  <a:lnTo>
                    <a:pt x="221" y="257"/>
                  </a:lnTo>
                  <a:lnTo>
                    <a:pt x="215" y="245"/>
                  </a:lnTo>
                  <a:lnTo>
                    <a:pt x="211" y="238"/>
                  </a:lnTo>
                  <a:lnTo>
                    <a:pt x="207" y="230"/>
                  </a:lnTo>
                  <a:lnTo>
                    <a:pt x="203" y="222"/>
                  </a:lnTo>
                  <a:lnTo>
                    <a:pt x="198" y="213"/>
                  </a:lnTo>
                  <a:lnTo>
                    <a:pt x="192" y="204"/>
                  </a:lnTo>
                  <a:lnTo>
                    <a:pt x="187" y="195"/>
                  </a:lnTo>
                  <a:lnTo>
                    <a:pt x="181" y="185"/>
                  </a:lnTo>
                  <a:lnTo>
                    <a:pt x="174" y="175"/>
                  </a:lnTo>
                  <a:lnTo>
                    <a:pt x="168" y="164"/>
                  </a:lnTo>
                  <a:lnTo>
                    <a:pt x="161" y="154"/>
                  </a:lnTo>
                  <a:lnTo>
                    <a:pt x="154" y="143"/>
                  </a:lnTo>
                  <a:lnTo>
                    <a:pt x="147" y="133"/>
                  </a:lnTo>
                  <a:lnTo>
                    <a:pt x="140" y="122"/>
                  </a:lnTo>
                  <a:lnTo>
                    <a:pt x="133" y="112"/>
                  </a:lnTo>
                  <a:lnTo>
                    <a:pt x="125" y="101"/>
                  </a:lnTo>
                  <a:lnTo>
                    <a:pt x="118" y="91"/>
                  </a:lnTo>
                  <a:lnTo>
                    <a:pt x="111" y="81"/>
                  </a:lnTo>
                  <a:lnTo>
                    <a:pt x="103" y="72"/>
                  </a:lnTo>
                  <a:lnTo>
                    <a:pt x="96" y="63"/>
                  </a:lnTo>
                  <a:lnTo>
                    <a:pt x="89" y="54"/>
                  </a:lnTo>
                  <a:lnTo>
                    <a:pt x="82" y="45"/>
                  </a:lnTo>
                  <a:lnTo>
                    <a:pt x="75" y="37"/>
                  </a:lnTo>
                  <a:lnTo>
                    <a:pt x="69" y="30"/>
                  </a:lnTo>
                  <a:lnTo>
                    <a:pt x="62" y="23"/>
                  </a:lnTo>
                  <a:lnTo>
                    <a:pt x="56" y="17"/>
                  </a:lnTo>
                  <a:lnTo>
                    <a:pt x="51" y="12"/>
                  </a:lnTo>
                  <a:lnTo>
                    <a:pt x="45" y="8"/>
                  </a:lnTo>
                  <a:lnTo>
                    <a:pt x="40" y="4"/>
                  </a:lnTo>
                  <a:lnTo>
                    <a:pt x="35" y="1"/>
                  </a:lnTo>
                  <a:lnTo>
                    <a:pt x="31"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3" name="Freeform 61"/>
            <p:cNvSpPr>
              <a:spLocks/>
            </p:cNvSpPr>
            <p:nvPr/>
          </p:nvSpPr>
          <p:spPr bwMode="auto">
            <a:xfrm>
              <a:off x="3906" y="2280"/>
              <a:ext cx="123" cy="281"/>
            </a:xfrm>
            <a:custGeom>
              <a:avLst/>
              <a:gdLst/>
              <a:ahLst/>
              <a:cxnLst>
                <a:cxn ang="0">
                  <a:pos x="1" y="0"/>
                </a:cxn>
                <a:cxn ang="0">
                  <a:pos x="0" y="9"/>
                </a:cxn>
                <a:cxn ang="0">
                  <a:pos x="0" y="13"/>
                </a:cxn>
                <a:cxn ang="0">
                  <a:pos x="0" y="18"/>
                </a:cxn>
                <a:cxn ang="0">
                  <a:pos x="2" y="22"/>
                </a:cxn>
                <a:cxn ang="0">
                  <a:pos x="3" y="26"/>
                </a:cxn>
                <a:cxn ang="0">
                  <a:pos x="6" y="30"/>
                </a:cxn>
                <a:cxn ang="0">
                  <a:pos x="8" y="34"/>
                </a:cxn>
                <a:cxn ang="0">
                  <a:pos x="11" y="38"/>
                </a:cxn>
                <a:cxn ang="0">
                  <a:pos x="14" y="42"/>
                </a:cxn>
                <a:cxn ang="0">
                  <a:pos x="18" y="46"/>
                </a:cxn>
                <a:cxn ang="0">
                  <a:pos x="22" y="49"/>
                </a:cxn>
                <a:cxn ang="0">
                  <a:pos x="26" y="53"/>
                </a:cxn>
                <a:cxn ang="0">
                  <a:pos x="30" y="57"/>
                </a:cxn>
                <a:cxn ang="0">
                  <a:pos x="34" y="60"/>
                </a:cxn>
                <a:cxn ang="0">
                  <a:pos x="39" y="64"/>
                </a:cxn>
                <a:cxn ang="0">
                  <a:pos x="43" y="68"/>
                </a:cxn>
                <a:cxn ang="0">
                  <a:pos x="48" y="72"/>
                </a:cxn>
                <a:cxn ang="0">
                  <a:pos x="52" y="75"/>
                </a:cxn>
                <a:cxn ang="0">
                  <a:pos x="57" y="79"/>
                </a:cxn>
                <a:cxn ang="0">
                  <a:pos x="62" y="83"/>
                </a:cxn>
                <a:cxn ang="0">
                  <a:pos x="66" y="87"/>
                </a:cxn>
                <a:cxn ang="0">
                  <a:pos x="70" y="91"/>
                </a:cxn>
                <a:cxn ang="0">
                  <a:pos x="74" y="95"/>
                </a:cxn>
                <a:cxn ang="0">
                  <a:pos x="78" y="99"/>
                </a:cxn>
                <a:cxn ang="0">
                  <a:pos x="82" y="104"/>
                </a:cxn>
                <a:cxn ang="0">
                  <a:pos x="85" y="108"/>
                </a:cxn>
                <a:cxn ang="0">
                  <a:pos x="88" y="113"/>
                </a:cxn>
                <a:cxn ang="0">
                  <a:pos x="91" y="118"/>
                </a:cxn>
                <a:cxn ang="0">
                  <a:pos x="93" y="122"/>
                </a:cxn>
                <a:cxn ang="0">
                  <a:pos x="95" y="128"/>
                </a:cxn>
                <a:cxn ang="0">
                  <a:pos x="96" y="133"/>
                </a:cxn>
                <a:cxn ang="0">
                  <a:pos x="98" y="143"/>
                </a:cxn>
                <a:cxn ang="0">
                  <a:pos x="99" y="148"/>
                </a:cxn>
                <a:cxn ang="0">
                  <a:pos x="100" y="152"/>
                </a:cxn>
                <a:cxn ang="0">
                  <a:pos x="101" y="156"/>
                </a:cxn>
                <a:cxn ang="0">
                  <a:pos x="102" y="160"/>
                </a:cxn>
                <a:cxn ang="0">
                  <a:pos x="102" y="164"/>
                </a:cxn>
                <a:cxn ang="0">
                  <a:pos x="103" y="168"/>
                </a:cxn>
                <a:cxn ang="0">
                  <a:pos x="103" y="171"/>
                </a:cxn>
                <a:cxn ang="0">
                  <a:pos x="103" y="174"/>
                </a:cxn>
                <a:cxn ang="0">
                  <a:pos x="104" y="178"/>
                </a:cxn>
                <a:cxn ang="0">
                  <a:pos x="104" y="181"/>
                </a:cxn>
                <a:cxn ang="0">
                  <a:pos x="104" y="184"/>
                </a:cxn>
                <a:cxn ang="0">
                  <a:pos x="104" y="187"/>
                </a:cxn>
                <a:cxn ang="0">
                  <a:pos x="103" y="190"/>
                </a:cxn>
                <a:cxn ang="0">
                  <a:pos x="103" y="193"/>
                </a:cxn>
                <a:cxn ang="0">
                  <a:pos x="102" y="196"/>
                </a:cxn>
                <a:cxn ang="0">
                  <a:pos x="101" y="198"/>
                </a:cxn>
                <a:cxn ang="0">
                  <a:pos x="100" y="201"/>
                </a:cxn>
                <a:cxn ang="0">
                  <a:pos x="100" y="204"/>
                </a:cxn>
                <a:cxn ang="0">
                  <a:pos x="98" y="207"/>
                </a:cxn>
                <a:cxn ang="0">
                  <a:pos x="97" y="210"/>
                </a:cxn>
                <a:cxn ang="0">
                  <a:pos x="95" y="213"/>
                </a:cxn>
                <a:cxn ang="0">
                  <a:pos x="94" y="216"/>
                </a:cxn>
                <a:cxn ang="0">
                  <a:pos x="92" y="220"/>
                </a:cxn>
                <a:cxn ang="0">
                  <a:pos x="90" y="223"/>
                </a:cxn>
                <a:cxn ang="0">
                  <a:pos x="87" y="227"/>
                </a:cxn>
                <a:cxn ang="0">
                  <a:pos x="85" y="230"/>
                </a:cxn>
                <a:cxn ang="0">
                  <a:pos x="82" y="234"/>
                </a:cxn>
                <a:cxn ang="0">
                  <a:pos x="79" y="238"/>
                </a:cxn>
                <a:cxn ang="0">
                  <a:pos x="76" y="243"/>
                </a:cxn>
                <a:cxn ang="0">
                  <a:pos x="73" y="248"/>
                </a:cxn>
              </a:cxnLst>
              <a:rect l="0" t="0" r="r" b="b"/>
              <a:pathLst>
                <a:path w="105" h="249">
                  <a:moveTo>
                    <a:pt x="1" y="0"/>
                  </a:moveTo>
                  <a:lnTo>
                    <a:pt x="0" y="9"/>
                  </a:lnTo>
                  <a:lnTo>
                    <a:pt x="0" y="13"/>
                  </a:lnTo>
                  <a:lnTo>
                    <a:pt x="0" y="18"/>
                  </a:lnTo>
                  <a:lnTo>
                    <a:pt x="2" y="22"/>
                  </a:lnTo>
                  <a:lnTo>
                    <a:pt x="3" y="26"/>
                  </a:lnTo>
                  <a:lnTo>
                    <a:pt x="6" y="30"/>
                  </a:lnTo>
                  <a:lnTo>
                    <a:pt x="8" y="34"/>
                  </a:lnTo>
                  <a:lnTo>
                    <a:pt x="11" y="38"/>
                  </a:lnTo>
                  <a:lnTo>
                    <a:pt x="14" y="42"/>
                  </a:lnTo>
                  <a:lnTo>
                    <a:pt x="18" y="46"/>
                  </a:lnTo>
                  <a:lnTo>
                    <a:pt x="22" y="49"/>
                  </a:lnTo>
                  <a:lnTo>
                    <a:pt x="26" y="53"/>
                  </a:lnTo>
                  <a:lnTo>
                    <a:pt x="30" y="57"/>
                  </a:lnTo>
                  <a:lnTo>
                    <a:pt x="34" y="60"/>
                  </a:lnTo>
                  <a:lnTo>
                    <a:pt x="39" y="64"/>
                  </a:lnTo>
                  <a:lnTo>
                    <a:pt x="43" y="68"/>
                  </a:lnTo>
                  <a:lnTo>
                    <a:pt x="48" y="72"/>
                  </a:lnTo>
                  <a:lnTo>
                    <a:pt x="52" y="75"/>
                  </a:lnTo>
                  <a:lnTo>
                    <a:pt x="57" y="79"/>
                  </a:lnTo>
                  <a:lnTo>
                    <a:pt x="62" y="83"/>
                  </a:lnTo>
                  <a:lnTo>
                    <a:pt x="66" y="87"/>
                  </a:lnTo>
                  <a:lnTo>
                    <a:pt x="70" y="91"/>
                  </a:lnTo>
                  <a:lnTo>
                    <a:pt x="74" y="95"/>
                  </a:lnTo>
                  <a:lnTo>
                    <a:pt x="78" y="99"/>
                  </a:lnTo>
                  <a:lnTo>
                    <a:pt x="82" y="104"/>
                  </a:lnTo>
                  <a:lnTo>
                    <a:pt x="85" y="108"/>
                  </a:lnTo>
                  <a:lnTo>
                    <a:pt x="88" y="113"/>
                  </a:lnTo>
                  <a:lnTo>
                    <a:pt x="91" y="118"/>
                  </a:lnTo>
                  <a:lnTo>
                    <a:pt x="93" y="122"/>
                  </a:lnTo>
                  <a:lnTo>
                    <a:pt x="95" y="128"/>
                  </a:lnTo>
                  <a:lnTo>
                    <a:pt x="96" y="133"/>
                  </a:lnTo>
                  <a:lnTo>
                    <a:pt x="98" y="143"/>
                  </a:lnTo>
                  <a:lnTo>
                    <a:pt x="99" y="148"/>
                  </a:lnTo>
                  <a:lnTo>
                    <a:pt x="100" y="152"/>
                  </a:lnTo>
                  <a:lnTo>
                    <a:pt x="101" y="156"/>
                  </a:lnTo>
                  <a:lnTo>
                    <a:pt x="102" y="160"/>
                  </a:lnTo>
                  <a:lnTo>
                    <a:pt x="102" y="164"/>
                  </a:lnTo>
                  <a:lnTo>
                    <a:pt x="103" y="168"/>
                  </a:lnTo>
                  <a:lnTo>
                    <a:pt x="103" y="171"/>
                  </a:lnTo>
                  <a:lnTo>
                    <a:pt x="103" y="174"/>
                  </a:lnTo>
                  <a:lnTo>
                    <a:pt x="104" y="178"/>
                  </a:lnTo>
                  <a:lnTo>
                    <a:pt x="104" y="181"/>
                  </a:lnTo>
                  <a:lnTo>
                    <a:pt x="104" y="184"/>
                  </a:lnTo>
                  <a:lnTo>
                    <a:pt x="104" y="187"/>
                  </a:lnTo>
                  <a:lnTo>
                    <a:pt x="103" y="190"/>
                  </a:lnTo>
                  <a:lnTo>
                    <a:pt x="103" y="193"/>
                  </a:lnTo>
                  <a:lnTo>
                    <a:pt x="102" y="196"/>
                  </a:lnTo>
                  <a:lnTo>
                    <a:pt x="101" y="198"/>
                  </a:lnTo>
                  <a:lnTo>
                    <a:pt x="100" y="201"/>
                  </a:lnTo>
                  <a:lnTo>
                    <a:pt x="100" y="204"/>
                  </a:lnTo>
                  <a:lnTo>
                    <a:pt x="98" y="207"/>
                  </a:lnTo>
                  <a:lnTo>
                    <a:pt x="97" y="210"/>
                  </a:lnTo>
                  <a:lnTo>
                    <a:pt x="95" y="213"/>
                  </a:lnTo>
                  <a:lnTo>
                    <a:pt x="94" y="216"/>
                  </a:lnTo>
                  <a:lnTo>
                    <a:pt x="92" y="220"/>
                  </a:lnTo>
                  <a:lnTo>
                    <a:pt x="90" y="223"/>
                  </a:lnTo>
                  <a:lnTo>
                    <a:pt x="87" y="227"/>
                  </a:lnTo>
                  <a:lnTo>
                    <a:pt x="85" y="230"/>
                  </a:lnTo>
                  <a:lnTo>
                    <a:pt x="82" y="234"/>
                  </a:lnTo>
                  <a:lnTo>
                    <a:pt x="79" y="238"/>
                  </a:lnTo>
                  <a:lnTo>
                    <a:pt x="76" y="243"/>
                  </a:lnTo>
                  <a:lnTo>
                    <a:pt x="73" y="248"/>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4" name="Freeform 62"/>
            <p:cNvSpPr>
              <a:spLocks/>
            </p:cNvSpPr>
            <p:nvPr/>
          </p:nvSpPr>
          <p:spPr bwMode="auto">
            <a:xfrm>
              <a:off x="4019" y="2269"/>
              <a:ext cx="420" cy="195"/>
            </a:xfrm>
            <a:custGeom>
              <a:avLst/>
              <a:gdLst/>
              <a:ahLst/>
              <a:cxnLst>
                <a:cxn ang="0">
                  <a:pos x="0" y="172"/>
                </a:cxn>
                <a:cxn ang="0">
                  <a:pos x="6" y="152"/>
                </a:cxn>
                <a:cxn ang="0">
                  <a:pos x="11" y="143"/>
                </a:cxn>
                <a:cxn ang="0">
                  <a:pos x="17" y="134"/>
                </a:cxn>
                <a:cxn ang="0">
                  <a:pos x="24" y="125"/>
                </a:cxn>
                <a:cxn ang="0">
                  <a:pos x="32" y="116"/>
                </a:cxn>
                <a:cxn ang="0">
                  <a:pos x="40" y="108"/>
                </a:cxn>
                <a:cxn ang="0">
                  <a:pos x="50" y="100"/>
                </a:cxn>
                <a:cxn ang="0">
                  <a:pos x="60" y="92"/>
                </a:cxn>
                <a:cxn ang="0">
                  <a:pos x="72" y="85"/>
                </a:cxn>
                <a:cxn ang="0">
                  <a:pos x="83" y="78"/>
                </a:cxn>
                <a:cxn ang="0">
                  <a:pos x="96" y="71"/>
                </a:cxn>
                <a:cxn ang="0">
                  <a:pos x="108" y="64"/>
                </a:cxn>
                <a:cxn ang="0">
                  <a:pos x="121" y="58"/>
                </a:cxn>
                <a:cxn ang="0">
                  <a:pos x="135" y="52"/>
                </a:cxn>
                <a:cxn ang="0">
                  <a:pos x="148" y="47"/>
                </a:cxn>
                <a:cxn ang="0">
                  <a:pos x="162" y="42"/>
                </a:cxn>
                <a:cxn ang="0">
                  <a:pos x="176" y="36"/>
                </a:cxn>
                <a:cxn ang="0">
                  <a:pos x="190" y="32"/>
                </a:cxn>
                <a:cxn ang="0">
                  <a:pos x="205" y="27"/>
                </a:cxn>
                <a:cxn ang="0">
                  <a:pos x="219" y="23"/>
                </a:cxn>
                <a:cxn ang="0">
                  <a:pos x="233" y="19"/>
                </a:cxn>
                <a:cxn ang="0">
                  <a:pos x="246" y="16"/>
                </a:cxn>
                <a:cxn ang="0">
                  <a:pos x="260" y="13"/>
                </a:cxn>
                <a:cxn ang="0">
                  <a:pos x="273" y="10"/>
                </a:cxn>
                <a:cxn ang="0">
                  <a:pos x="286" y="8"/>
                </a:cxn>
                <a:cxn ang="0">
                  <a:pos x="298" y="5"/>
                </a:cxn>
                <a:cxn ang="0">
                  <a:pos x="309" y="4"/>
                </a:cxn>
                <a:cxn ang="0">
                  <a:pos x="320" y="2"/>
                </a:cxn>
                <a:cxn ang="0">
                  <a:pos x="330" y="1"/>
                </a:cxn>
                <a:cxn ang="0">
                  <a:pos x="340" y="0"/>
                </a:cxn>
                <a:cxn ang="0">
                  <a:pos x="349" y="0"/>
                </a:cxn>
                <a:cxn ang="0">
                  <a:pos x="350" y="4"/>
                </a:cxn>
                <a:cxn ang="0">
                  <a:pos x="351" y="7"/>
                </a:cxn>
                <a:cxn ang="0">
                  <a:pos x="351" y="9"/>
                </a:cxn>
                <a:cxn ang="0">
                  <a:pos x="352" y="12"/>
                </a:cxn>
                <a:cxn ang="0">
                  <a:pos x="352" y="14"/>
                </a:cxn>
                <a:cxn ang="0">
                  <a:pos x="353" y="16"/>
                </a:cxn>
                <a:cxn ang="0">
                  <a:pos x="354" y="18"/>
                </a:cxn>
                <a:cxn ang="0">
                  <a:pos x="354" y="21"/>
                </a:cxn>
                <a:cxn ang="0">
                  <a:pos x="354" y="23"/>
                </a:cxn>
                <a:cxn ang="0">
                  <a:pos x="355" y="26"/>
                </a:cxn>
                <a:cxn ang="0">
                  <a:pos x="355" y="28"/>
                </a:cxn>
                <a:cxn ang="0">
                  <a:pos x="356" y="30"/>
                </a:cxn>
                <a:cxn ang="0">
                  <a:pos x="356" y="33"/>
                </a:cxn>
                <a:cxn ang="0">
                  <a:pos x="356" y="35"/>
                </a:cxn>
                <a:cxn ang="0">
                  <a:pos x="356" y="38"/>
                </a:cxn>
                <a:cxn ang="0">
                  <a:pos x="357" y="40"/>
                </a:cxn>
                <a:cxn ang="0">
                  <a:pos x="357" y="42"/>
                </a:cxn>
                <a:cxn ang="0">
                  <a:pos x="357" y="44"/>
                </a:cxn>
                <a:cxn ang="0">
                  <a:pos x="357" y="47"/>
                </a:cxn>
                <a:cxn ang="0">
                  <a:pos x="357" y="49"/>
                </a:cxn>
                <a:cxn ang="0">
                  <a:pos x="358" y="52"/>
                </a:cxn>
                <a:cxn ang="0">
                  <a:pos x="358" y="54"/>
                </a:cxn>
                <a:cxn ang="0">
                  <a:pos x="358" y="57"/>
                </a:cxn>
                <a:cxn ang="0">
                  <a:pos x="358" y="59"/>
                </a:cxn>
                <a:cxn ang="0">
                  <a:pos x="358" y="62"/>
                </a:cxn>
                <a:cxn ang="0">
                  <a:pos x="357" y="64"/>
                </a:cxn>
                <a:cxn ang="0">
                  <a:pos x="357" y="66"/>
                </a:cxn>
                <a:cxn ang="0">
                  <a:pos x="357" y="69"/>
                </a:cxn>
                <a:cxn ang="0">
                  <a:pos x="357" y="71"/>
                </a:cxn>
                <a:cxn ang="0">
                  <a:pos x="357" y="74"/>
                </a:cxn>
                <a:cxn ang="0">
                  <a:pos x="357" y="76"/>
                </a:cxn>
              </a:cxnLst>
              <a:rect l="0" t="0" r="r" b="b"/>
              <a:pathLst>
                <a:path w="359" h="173">
                  <a:moveTo>
                    <a:pt x="0" y="172"/>
                  </a:moveTo>
                  <a:lnTo>
                    <a:pt x="6" y="152"/>
                  </a:lnTo>
                  <a:lnTo>
                    <a:pt x="11" y="143"/>
                  </a:lnTo>
                  <a:lnTo>
                    <a:pt x="17" y="134"/>
                  </a:lnTo>
                  <a:lnTo>
                    <a:pt x="24" y="125"/>
                  </a:lnTo>
                  <a:lnTo>
                    <a:pt x="32" y="116"/>
                  </a:lnTo>
                  <a:lnTo>
                    <a:pt x="40" y="108"/>
                  </a:lnTo>
                  <a:lnTo>
                    <a:pt x="50" y="100"/>
                  </a:lnTo>
                  <a:lnTo>
                    <a:pt x="60" y="92"/>
                  </a:lnTo>
                  <a:lnTo>
                    <a:pt x="72" y="85"/>
                  </a:lnTo>
                  <a:lnTo>
                    <a:pt x="83" y="78"/>
                  </a:lnTo>
                  <a:lnTo>
                    <a:pt x="96" y="71"/>
                  </a:lnTo>
                  <a:lnTo>
                    <a:pt x="108" y="64"/>
                  </a:lnTo>
                  <a:lnTo>
                    <a:pt x="121" y="58"/>
                  </a:lnTo>
                  <a:lnTo>
                    <a:pt x="135" y="52"/>
                  </a:lnTo>
                  <a:lnTo>
                    <a:pt x="148" y="47"/>
                  </a:lnTo>
                  <a:lnTo>
                    <a:pt x="162" y="42"/>
                  </a:lnTo>
                  <a:lnTo>
                    <a:pt x="176" y="36"/>
                  </a:lnTo>
                  <a:lnTo>
                    <a:pt x="190" y="32"/>
                  </a:lnTo>
                  <a:lnTo>
                    <a:pt x="205" y="27"/>
                  </a:lnTo>
                  <a:lnTo>
                    <a:pt x="219" y="23"/>
                  </a:lnTo>
                  <a:lnTo>
                    <a:pt x="233" y="19"/>
                  </a:lnTo>
                  <a:lnTo>
                    <a:pt x="246" y="16"/>
                  </a:lnTo>
                  <a:lnTo>
                    <a:pt x="260" y="13"/>
                  </a:lnTo>
                  <a:lnTo>
                    <a:pt x="273" y="10"/>
                  </a:lnTo>
                  <a:lnTo>
                    <a:pt x="286" y="8"/>
                  </a:lnTo>
                  <a:lnTo>
                    <a:pt x="298" y="5"/>
                  </a:lnTo>
                  <a:lnTo>
                    <a:pt x="309" y="4"/>
                  </a:lnTo>
                  <a:lnTo>
                    <a:pt x="320" y="2"/>
                  </a:lnTo>
                  <a:lnTo>
                    <a:pt x="330" y="1"/>
                  </a:lnTo>
                  <a:lnTo>
                    <a:pt x="340" y="0"/>
                  </a:lnTo>
                  <a:lnTo>
                    <a:pt x="349" y="0"/>
                  </a:lnTo>
                  <a:lnTo>
                    <a:pt x="350" y="4"/>
                  </a:lnTo>
                  <a:lnTo>
                    <a:pt x="351" y="7"/>
                  </a:lnTo>
                  <a:lnTo>
                    <a:pt x="351" y="9"/>
                  </a:lnTo>
                  <a:lnTo>
                    <a:pt x="352" y="12"/>
                  </a:lnTo>
                  <a:lnTo>
                    <a:pt x="352" y="14"/>
                  </a:lnTo>
                  <a:lnTo>
                    <a:pt x="353" y="16"/>
                  </a:lnTo>
                  <a:lnTo>
                    <a:pt x="354" y="18"/>
                  </a:lnTo>
                  <a:lnTo>
                    <a:pt x="354" y="21"/>
                  </a:lnTo>
                  <a:lnTo>
                    <a:pt x="354" y="23"/>
                  </a:lnTo>
                  <a:lnTo>
                    <a:pt x="355" y="26"/>
                  </a:lnTo>
                  <a:lnTo>
                    <a:pt x="355" y="28"/>
                  </a:lnTo>
                  <a:lnTo>
                    <a:pt x="356" y="30"/>
                  </a:lnTo>
                  <a:lnTo>
                    <a:pt x="356" y="33"/>
                  </a:lnTo>
                  <a:lnTo>
                    <a:pt x="356" y="35"/>
                  </a:lnTo>
                  <a:lnTo>
                    <a:pt x="356" y="38"/>
                  </a:lnTo>
                  <a:lnTo>
                    <a:pt x="357" y="40"/>
                  </a:lnTo>
                  <a:lnTo>
                    <a:pt x="357" y="42"/>
                  </a:lnTo>
                  <a:lnTo>
                    <a:pt x="357" y="44"/>
                  </a:lnTo>
                  <a:lnTo>
                    <a:pt x="357" y="47"/>
                  </a:lnTo>
                  <a:lnTo>
                    <a:pt x="357" y="49"/>
                  </a:lnTo>
                  <a:lnTo>
                    <a:pt x="358" y="52"/>
                  </a:lnTo>
                  <a:lnTo>
                    <a:pt x="358" y="54"/>
                  </a:lnTo>
                  <a:lnTo>
                    <a:pt x="358" y="57"/>
                  </a:lnTo>
                  <a:lnTo>
                    <a:pt x="358" y="59"/>
                  </a:lnTo>
                  <a:lnTo>
                    <a:pt x="358" y="62"/>
                  </a:lnTo>
                  <a:lnTo>
                    <a:pt x="357" y="64"/>
                  </a:lnTo>
                  <a:lnTo>
                    <a:pt x="357" y="66"/>
                  </a:lnTo>
                  <a:lnTo>
                    <a:pt x="357" y="69"/>
                  </a:lnTo>
                  <a:lnTo>
                    <a:pt x="357" y="71"/>
                  </a:lnTo>
                  <a:lnTo>
                    <a:pt x="357" y="74"/>
                  </a:lnTo>
                  <a:lnTo>
                    <a:pt x="357" y="7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5" name="Freeform 63"/>
            <p:cNvSpPr>
              <a:spLocks/>
            </p:cNvSpPr>
            <p:nvPr/>
          </p:nvSpPr>
          <p:spPr bwMode="auto">
            <a:xfrm>
              <a:off x="4557" y="1322"/>
              <a:ext cx="260" cy="888"/>
            </a:xfrm>
            <a:custGeom>
              <a:avLst/>
              <a:gdLst/>
              <a:ahLst/>
              <a:cxnLst>
                <a:cxn ang="0">
                  <a:pos x="139" y="10"/>
                </a:cxn>
                <a:cxn ang="0">
                  <a:pos x="126" y="25"/>
                </a:cxn>
                <a:cxn ang="0">
                  <a:pos x="120" y="42"/>
                </a:cxn>
                <a:cxn ang="0">
                  <a:pos x="117" y="63"/>
                </a:cxn>
                <a:cxn ang="0">
                  <a:pos x="117" y="85"/>
                </a:cxn>
                <a:cxn ang="0">
                  <a:pos x="118" y="109"/>
                </a:cxn>
                <a:cxn ang="0">
                  <a:pos x="119" y="132"/>
                </a:cxn>
                <a:cxn ang="0">
                  <a:pos x="119" y="155"/>
                </a:cxn>
                <a:cxn ang="0">
                  <a:pos x="116" y="177"/>
                </a:cxn>
                <a:cxn ang="0">
                  <a:pos x="110" y="198"/>
                </a:cxn>
                <a:cxn ang="0">
                  <a:pos x="98" y="214"/>
                </a:cxn>
                <a:cxn ang="0">
                  <a:pos x="92" y="221"/>
                </a:cxn>
                <a:cxn ang="0">
                  <a:pos x="84" y="227"/>
                </a:cxn>
                <a:cxn ang="0">
                  <a:pos x="76" y="234"/>
                </a:cxn>
                <a:cxn ang="0">
                  <a:pos x="68" y="241"/>
                </a:cxn>
                <a:cxn ang="0">
                  <a:pos x="61" y="249"/>
                </a:cxn>
                <a:cxn ang="0">
                  <a:pos x="55" y="258"/>
                </a:cxn>
                <a:cxn ang="0">
                  <a:pos x="50" y="267"/>
                </a:cxn>
                <a:cxn ang="0">
                  <a:pos x="49" y="279"/>
                </a:cxn>
                <a:cxn ang="0">
                  <a:pos x="50" y="291"/>
                </a:cxn>
                <a:cxn ang="0">
                  <a:pos x="55" y="305"/>
                </a:cxn>
                <a:cxn ang="0">
                  <a:pos x="62" y="319"/>
                </a:cxn>
                <a:cxn ang="0">
                  <a:pos x="69" y="328"/>
                </a:cxn>
                <a:cxn ang="0">
                  <a:pos x="76" y="335"/>
                </a:cxn>
                <a:cxn ang="0">
                  <a:pos x="83" y="342"/>
                </a:cxn>
                <a:cxn ang="0">
                  <a:pos x="90" y="349"/>
                </a:cxn>
                <a:cxn ang="0">
                  <a:pos x="95" y="357"/>
                </a:cxn>
                <a:cxn ang="0">
                  <a:pos x="100" y="365"/>
                </a:cxn>
                <a:cxn ang="0">
                  <a:pos x="103" y="376"/>
                </a:cxn>
                <a:cxn ang="0">
                  <a:pos x="104" y="389"/>
                </a:cxn>
                <a:cxn ang="0">
                  <a:pos x="103" y="404"/>
                </a:cxn>
                <a:cxn ang="0">
                  <a:pos x="101" y="419"/>
                </a:cxn>
                <a:cxn ang="0">
                  <a:pos x="98" y="434"/>
                </a:cxn>
                <a:cxn ang="0">
                  <a:pos x="96" y="454"/>
                </a:cxn>
                <a:cxn ang="0">
                  <a:pos x="92" y="477"/>
                </a:cxn>
                <a:cxn ang="0">
                  <a:pos x="88" y="502"/>
                </a:cxn>
                <a:cxn ang="0">
                  <a:pos x="85" y="527"/>
                </a:cxn>
                <a:cxn ang="0">
                  <a:pos x="81" y="551"/>
                </a:cxn>
                <a:cxn ang="0">
                  <a:pos x="78" y="571"/>
                </a:cxn>
                <a:cxn ang="0">
                  <a:pos x="74" y="587"/>
                </a:cxn>
                <a:cxn ang="0">
                  <a:pos x="72" y="598"/>
                </a:cxn>
                <a:cxn ang="0">
                  <a:pos x="64" y="607"/>
                </a:cxn>
                <a:cxn ang="0">
                  <a:pos x="55" y="612"/>
                </a:cxn>
                <a:cxn ang="0">
                  <a:pos x="46" y="615"/>
                </a:cxn>
                <a:cxn ang="0">
                  <a:pos x="38" y="615"/>
                </a:cxn>
                <a:cxn ang="0">
                  <a:pos x="30" y="615"/>
                </a:cxn>
                <a:cxn ang="0">
                  <a:pos x="23" y="615"/>
                </a:cxn>
                <a:cxn ang="0">
                  <a:pos x="17" y="617"/>
                </a:cxn>
                <a:cxn ang="0">
                  <a:pos x="11" y="621"/>
                </a:cxn>
                <a:cxn ang="0">
                  <a:pos x="6" y="628"/>
                </a:cxn>
                <a:cxn ang="0">
                  <a:pos x="2" y="640"/>
                </a:cxn>
                <a:cxn ang="0">
                  <a:pos x="0" y="658"/>
                </a:cxn>
                <a:cxn ang="0">
                  <a:pos x="4" y="688"/>
                </a:cxn>
                <a:cxn ang="0">
                  <a:pos x="16" y="709"/>
                </a:cxn>
                <a:cxn ang="0">
                  <a:pos x="34" y="728"/>
                </a:cxn>
                <a:cxn ang="0">
                  <a:pos x="58" y="745"/>
                </a:cxn>
                <a:cxn ang="0">
                  <a:pos x="84" y="759"/>
                </a:cxn>
                <a:cxn ang="0">
                  <a:pos x="113" y="771"/>
                </a:cxn>
                <a:cxn ang="0">
                  <a:pos x="142" y="779"/>
                </a:cxn>
                <a:cxn ang="0">
                  <a:pos x="169" y="785"/>
                </a:cxn>
                <a:cxn ang="0">
                  <a:pos x="194" y="786"/>
                </a:cxn>
                <a:cxn ang="0">
                  <a:pos x="215" y="784"/>
                </a:cxn>
              </a:cxnLst>
              <a:rect l="0" t="0" r="r" b="b"/>
              <a:pathLst>
                <a:path w="222" h="787">
                  <a:moveTo>
                    <a:pt x="158" y="0"/>
                  </a:moveTo>
                  <a:lnTo>
                    <a:pt x="144" y="6"/>
                  </a:lnTo>
                  <a:lnTo>
                    <a:pt x="139" y="10"/>
                  </a:lnTo>
                  <a:lnTo>
                    <a:pt x="134" y="15"/>
                  </a:lnTo>
                  <a:lnTo>
                    <a:pt x="130" y="19"/>
                  </a:lnTo>
                  <a:lnTo>
                    <a:pt x="126" y="25"/>
                  </a:lnTo>
                  <a:lnTo>
                    <a:pt x="124" y="30"/>
                  </a:lnTo>
                  <a:lnTo>
                    <a:pt x="122" y="36"/>
                  </a:lnTo>
                  <a:lnTo>
                    <a:pt x="120" y="42"/>
                  </a:lnTo>
                  <a:lnTo>
                    <a:pt x="118" y="49"/>
                  </a:lnTo>
                  <a:lnTo>
                    <a:pt x="117" y="56"/>
                  </a:lnTo>
                  <a:lnTo>
                    <a:pt x="117" y="63"/>
                  </a:lnTo>
                  <a:lnTo>
                    <a:pt x="116" y="70"/>
                  </a:lnTo>
                  <a:lnTo>
                    <a:pt x="116" y="77"/>
                  </a:lnTo>
                  <a:lnTo>
                    <a:pt x="117" y="85"/>
                  </a:lnTo>
                  <a:lnTo>
                    <a:pt x="117" y="93"/>
                  </a:lnTo>
                  <a:lnTo>
                    <a:pt x="117" y="101"/>
                  </a:lnTo>
                  <a:lnTo>
                    <a:pt x="118" y="109"/>
                  </a:lnTo>
                  <a:lnTo>
                    <a:pt x="118" y="116"/>
                  </a:lnTo>
                  <a:lnTo>
                    <a:pt x="119" y="124"/>
                  </a:lnTo>
                  <a:lnTo>
                    <a:pt x="119" y="132"/>
                  </a:lnTo>
                  <a:lnTo>
                    <a:pt x="119" y="140"/>
                  </a:lnTo>
                  <a:lnTo>
                    <a:pt x="119" y="148"/>
                  </a:lnTo>
                  <a:lnTo>
                    <a:pt x="119" y="155"/>
                  </a:lnTo>
                  <a:lnTo>
                    <a:pt x="118" y="163"/>
                  </a:lnTo>
                  <a:lnTo>
                    <a:pt x="118" y="170"/>
                  </a:lnTo>
                  <a:lnTo>
                    <a:pt x="116" y="177"/>
                  </a:lnTo>
                  <a:lnTo>
                    <a:pt x="114" y="185"/>
                  </a:lnTo>
                  <a:lnTo>
                    <a:pt x="112" y="191"/>
                  </a:lnTo>
                  <a:lnTo>
                    <a:pt x="110" y="198"/>
                  </a:lnTo>
                  <a:lnTo>
                    <a:pt x="106" y="204"/>
                  </a:lnTo>
                  <a:lnTo>
                    <a:pt x="102" y="210"/>
                  </a:lnTo>
                  <a:lnTo>
                    <a:pt x="98" y="214"/>
                  </a:lnTo>
                  <a:lnTo>
                    <a:pt x="96" y="216"/>
                  </a:lnTo>
                  <a:lnTo>
                    <a:pt x="94" y="218"/>
                  </a:lnTo>
                  <a:lnTo>
                    <a:pt x="92" y="221"/>
                  </a:lnTo>
                  <a:lnTo>
                    <a:pt x="89" y="223"/>
                  </a:lnTo>
                  <a:lnTo>
                    <a:pt x="86" y="225"/>
                  </a:lnTo>
                  <a:lnTo>
                    <a:pt x="84" y="227"/>
                  </a:lnTo>
                  <a:lnTo>
                    <a:pt x="81" y="229"/>
                  </a:lnTo>
                  <a:lnTo>
                    <a:pt x="78" y="231"/>
                  </a:lnTo>
                  <a:lnTo>
                    <a:pt x="76" y="234"/>
                  </a:lnTo>
                  <a:lnTo>
                    <a:pt x="73" y="236"/>
                  </a:lnTo>
                  <a:lnTo>
                    <a:pt x="70" y="239"/>
                  </a:lnTo>
                  <a:lnTo>
                    <a:pt x="68" y="241"/>
                  </a:lnTo>
                  <a:lnTo>
                    <a:pt x="65" y="244"/>
                  </a:lnTo>
                  <a:lnTo>
                    <a:pt x="63" y="246"/>
                  </a:lnTo>
                  <a:lnTo>
                    <a:pt x="61" y="249"/>
                  </a:lnTo>
                  <a:lnTo>
                    <a:pt x="58" y="252"/>
                  </a:lnTo>
                  <a:lnTo>
                    <a:pt x="56" y="255"/>
                  </a:lnTo>
                  <a:lnTo>
                    <a:pt x="55" y="258"/>
                  </a:lnTo>
                  <a:lnTo>
                    <a:pt x="53" y="261"/>
                  </a:lnTo>
                  <a:lnTo>
                    <a:pt x="52" y="264"/>
                  </a:lnTo>
                  <a:lnTo>
                    <a:pt x="50" y="267"/>
                  </a:lnTo>
                  <a:lnTo>
                    <a:pt x="50" y="271"/>
                  </a:lnTo>
                  <a:lnTo>
                    <a:pt x="49" y="275"/>
                  </a:lnTo>
                  <a:lnTo>
                    <a:pt x="49" y="279"/>
                  </a:lnTo>
                  <a:lnTo>
                    <a:pt x="49" y="283"/>
                  </a:lnTo>
                  <a:lnTo>
                    <a:pt x="49" y="287"/>
                  </a:lnTo>
                  <a:lnTo>
                    <a:pt x="50" y="291"/>
                  </a:lnTo>
                  <a:lnTo>
                    <a:pt x="51" y="296"/>
                  </a:lnTo>
                  <a:lnTo>
                    <a:pt x="53" y="300"/>
                  </a:lnTo>
                  <a:lnTo>
                    <a:pt x="55" y="305"/>
                  </a:lnTo>
                  <a:lnTo>
                    <a:pt x="58" y="313"/>
                  </a:lnTo>
                  <a:lnTo>
                    <a:pt x="60" y="316"/>
                  </a:lnTo>
                  <a:lnTo>
                    <a:pt x="62" y="319"/>
                  </a:lnTo>
                  <a:lnTo>
                    <a:pt x="65" y="323"/>
                  </a:lnTo>
                  <a:lnTo>
                    <a:pt x="67" y="325"/>
                  </a:lnTo>
                  <a:lnTo>
                    <a:pt x="69" y="328"/>
                  </a:lnTo>
                  <a:lnTo>
                    <a:pt x="72" y="331"/>
                  </a:lnTo>
                  <a:lnTo>
                    <a:pt x="74" y="333"/>
                  </a:lnTo>
                  <a:lnTo>
                    <a:pt x="76" y="335"/>
                  </a:lnTo>
                  <a:lnTo>
                    <a:pt x="79" y="338"/>
                  </a:lnTo>
                  <a:lnTo>
                    <a:pt x="81" y="340"/>
                  </a:lnTo>
                  <a:lnTo>
                    <a:pt x="83" y="342"/>
                  </a:lnTo>
                  <a:lnTo>
                    <a:pt x="86" y="345"/>
                  </a:lnTo>
                  <a:lnTo>
                    <a:pt x="88" y="347"/>
                  </a:lnTo>
                  <a:lnTo>
                    <a:pt x="90" y="349"/>
                  </a:lnTo>
                  <a:lnTo>
                    <a:pt x="92" y="352"/>
                  </a:lnTo>
                  <a:lnTo>
                    <a:pt x="94" y="354"/>
                  </a:lnTo>
                  <a:lnTo>
                    <a:pt x="95" y="357"/>
                  </a:lnTo>
                  <a:lnTo>
                    <a:pt x="97" y="359"/>
                  </a:lnTo>
                  <a:lnTo>
                    <a:pt x="98" y="363"/>
                  </a:lnTo>
                  <a:lnTo>
                    <a:pt x="100" y="365"/>
                  </a:lnTo>
                  <a:lnTo>
                    <a:pt x="101" y="369"/>
                  </a:lnTo>
                  <a:lnTo>
                    <a:pt x="102" y="372"/>
                  </a:lnTo>
                  <a:lnTo>
                    <a:pt x="103" y="376"/>
                  </a:lnTo>
                  <a:lnTo>
                    <a:pt x="104" y="380"/>
                  </a:lnTo>
                  <a:lnTo>
                    <a:pt x="104" y="384"/>
                  </a:lnTo>
                  <a:lnTo>
                    <a:pt x="104" y="389"/>
                  </a:lnTo>
                  <a:lnTo>
                    <a:pt x="104" y="393"/>
                  </a:lnTo>
                  <a:lnTo>
                    <a:pt x="104" y="399"/>
                  </a:lnTo>
                  <a:lnTo>
                    <a:pt x="103" y="404"/>
                  </a:lnTo>
                  <a:lnTo>
                    <a:pt x="102" y="410"/>
                  </a:lnTo>
                  <a:lnTo>
                    <a:pt x="101" y="415"/>
                  </a:lnTo>
                  <a:lnTo>
                    <a:pt x="101" y="419"/>
                  </a:lnTo>
                  <a:lnTo>
                    <a:pt x="100" y="423"/>
                  </a:lnTo>
                  <a:lnTo>
                    <a:pt x="99" y="429"/>
                  </a:lnTo>
                  <a:lnTo>
                    <a:pt x="98" y="434"/>
                  </a:lnTo>
                  <a:lnTo>
                    <a:pt x="98" y="441"/>
                  </a:lnTo>
                  <a:lnTo>
                    <a:pt x="97" y="447"/>
                  </a:lnTo>
                  <a:lnTo>
                    <a:pt x="96" y="454"/>
                  </a:lnTo>
                  <a:lnTo>
                    <a:pt x="94" y="462"/>
                  </a:lnTo>
                  <a:lnTo>
                    <a:pt x="94" y="469"/>
                  </a:lnTo>
                  <a:lnTo>
                    <a:pt x="92" y="477"/>
                  </a:lnTo>
                  <a:lnTo>
                    <a:pt x="91" y="485"/>
                  </a:lnTo>
                  <a:lnTo>
                    <a:pt x="90" y="494"/>
                  </a:lnTo>
                  <a:lnTo>
                    <a:pt x="88" y="502"/>
                  </a:lnTo>
                  <a:lnTo>
                    <a:pt x="87" y="511"/>
                  </a:lnTo>
                  <a:lnTo>
                    <a:pt x="86" y="519"/>
                  </a:lnTo>
                  <a:lnTo>
                    <a:pt x="85" y="527"/>
                  </a:lnTo>
                  <a:lnTo>
                    <a:pt x="84" y="535"/>
                  </a:lnTo>
                  <a:lnTo>
                    <a:pt x="82" y="543"/>
                  </a:lnTo>
                  <a:lnTo>
                    <a:pt x="81" y="551"/>
                  </a:lnTo>
                  <a:lnTo>
                    <a:pt x="80" y="558"/>
                  </a:lnTo>
                  <a:lnTo>
                    <a:pt x="78" y="565"/>
                  </a:lnTo>
                  <a:lnTo>
                    <a:pt x="78" y="571"/>
                  </a:lnTo>
                  <a:lnTo>
                    <a:pt x="76" y="577"/>
                  </a:lnTo>
                  <a:lnTo>
                    <a:pt x="75" y="583"/>
                  </a:lnTo>
                  <a:lnTo>
                    <a:pt x="74" y="587"/>
                  </a:lnTo>
                  <a:lnTo>
                    <a:pt x="74" y="592"/>
                  </a:lnTo>
                  <a:lnTo>
                    <a:pt x="72" y="595"/>
                  </a:lnTo>
                  <a:lnTo>
                    <a:pt x="72" y="598"/>
                  </a:lnTo>
                  <a:lnTo>
                    <a:pt x="71" y="600"/>
                  </a:lnTo>
                  <a:lnTo>
                    <a:pt x="71" y="601"/>
                  </a:lnTo>
                  <a:lnTo>
                    <a:pt x="64" y="607"/>
                  </a:lnTo>
                  <a:lnTo>
                    <a:pt x="61" y="609"/>
                  </a:lnTo>
                  <a:lnTo>
                    <a:pt x="58" y="611"/>
                  </a:lnTo>
                  <a:lnTo>
                    <a:pt x="55" y="612"/>
                  </a:lnTo>
                  <a:lnTo>
                    <a:pt x="52" y="613"/>
                  </a:lnTo>
                  <a:lnTo>
                    <a:pt x="49" y="614"/>
                  </a:lnTo>
                  <a:lnTo>
                    <a:pt x="46" y="615"/>
                  </a:lnTo>
                  <a:lnTo>
                    <a:pt x="44" y="615"/>
                  </a:lnTo>
                  <a:lnTo>
                    <a:pt x="41" y="615"/>
                  </a:lnTo>
                  <a:lnTo>
                    <a:pt x="38" y="615"/>
                  </a:lnTo>
                  <a:lnTo>
                    <a:pt x="35" y="615"/>
                  </a:lnTo>
                  <a:lnTo>
                    <a:pt x="33" y="615"/>
                  </a:lnTo>
                  <a:lnTo>
                    <a:pt x="30" y="615"/>
                  </a:lnTo>
                  <a:lnTo>
                    <a:pt x="28" y="615"/>
                  </a:lnTo>
                  <a:lnTo>
                    <a:pt x="26" y="615"/>
                  </a:lnTo>
                  <a:lnTo>
                    <a:pt x="23" y="615"/>
                  </a:lnTo>
                  <a:lnTo>
                    <a:pt x="21" y="616"/>
                  </a:lnTo>
                  <a:lnTo>
                    <a:pt x="19" y="616"/>
                  </a:lnTo>
                  <a:lnTo>
                    <a:pt x="17" y="617"/>
                  </a:lnTo>
                  <a:lnTo>
                    <a:pt x="15" y="618"/>
                  </a:lnTo>
                  <a:lnTo>
                    <a:pt x="13" y="619"/>
                  </a:lnTo>
                  <a:lnTo>
                    <a:pt x="11" y="621"/>
                  </a:lnTo>
                  <a:lnTo>
                    <a:pt x="9" y="623"/>
                  </a:lnTo>
                  <a:lnTo>
                    <a:pt x="8" y="625"/>
                  </a:lnTo>
                  <a:lnTo>
                    <a:pt x="6" y="628"/>
                  </a:lnTo>
                  <a:lnTo>
                    <a:pt x="5" y="631"/>
                  </a:lnTo>
                  <a:lnTo>
                    <a:pt x="4" y="635"/>
                  </a:lnTo>
                  <a:lnTo>
                    <a:pt x="2" y="640"/>
                  </a:lnTo>
                  <a:lnTo>
                    <a:pt x="1" y="645"/>
                  </a:lnTo>
                  <a:lnTo>
                    <a:pt x="0" y="651"/>
                  </a:lnTo>
                  <a:lnTo>
                    <a:pt x="0" y="658"/>
                  </a:lnTo>
                  <a:lnTo>
                    <a:pt x="0" y="673"/>
                  </a:lnTo>
                  <a:lnTo>
                    <a:pt x="1" y="681"/>
                  </a:lnTo>
                  <a:lnTo>
                    <a:pt x="4" y="688"/>
                  </a:lnTo>
                  <a:lnTo>
                    <a:pt x="7" y="695"/>
                  </a:lnTo>
                  <a:lnTo>
                    <a:pt x="11" y="702"/>
                  </a:lnTo>
                  <a:lnTo>
                    <a:pt x="16" y="709"/>
                  </a:lnTo>
                  <a:lnTo>
                    <a:pt x="22" y="715"/>
                  </a:lnTo>
                  <a:lnTo>
                    <a:pt x="28" y="722"/>
                  </a:lnTo>
                  <a:lnTo>
                    <a:pt x="34" y="728"/>
                  </a:lnTo>
                  <a:lnTo>
                    <a:pt x="42" y="734"/>
                  </a:lnTo>
                  <a:lnTo>
                    <a:pt x="50" y="739"/>
                  </a:lnTo>
                  <a:lnTo>
                    <a:pt x="58" y="745"/>
                  </a:lnTo>
                  <a:lnTo>
                    <a:pt x="66" y="750"/>
                  </a:lnTo>
                  <a:lnTo>
                    <a:pt x="75" y="755"/>
                  </a:lnTo>
                  <a:lnTo>
                    <a:pt x="84" y="759"/>
                  </a:lnTo>
                  <a:lnTo>
                    <a:pt x="94" y="763"/>
                  </a:lnTo>
                  <a:lnTo>
                    <a:pt x="103" y="767"/>
                  </a:lnTo>
                  <a:lnTo>
                    <a:pt x="113" y="771"/>
                  </a:lnTo>
                  <a:lnTo>
                    <a:pt x="122" y="774"/>
                  </a:lnTo>
                  <a:lnTo>
                    <a:pt x="132" y="777"/>
                  </a:lnTo>
                  <a:lnTo>
                    <a:pt x="142" y="779"/>
                  </a:lnTo>
                  <a:lnTo>
                    <a:pt x="151" y="781"/>
                  </a:lnTo>
                  <a:lnTo>
                    <a:pt x="160" y="783"/>
                  </a:lnTo>
                  <a:lnTo>
                    <a:pt x="169" y="785"/>
                  </a:lnTo>
                  <a:lnTo>
                    <a:pt x="178" y="785"/>
                  </a:lnTo>
                  <a:lnTo>
                    <a:pt x="186" y="786"/>
                  </a:lnTo>
                  <a:lnTo>
                    <a:pt x="194" y="786"/>
                  </a:lnTo>
                  <a:lnTo>
                    <a:pt x="202" y="786"/>
                  </a:lnTo>
                  <a:lnTo>
                    <a:pt x="209" y="785"/>
                  </a:lnTo>
                  <a:lnTo>
                    <a:pt x="215" y="784"/>
                  </a:lnTo>
                  <a:lnTo>
                    <a:pt x="221" y="78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6" name="Freeform 64"/>
            <p:cNvSpPr>
              <a:spLocks/>
            </p:cNvSpPr>
            <p:nvPr/>
          </p:nvSpPr>
          <p:spPr bwMode="auto">
            <a:xfrm>
              <a:off x="4424" y="1364"/>
              <a:ext cx="116" cy="196"/>
            </a:xfrm>
            <a:custGeom>
              <a:avLst/>
              <a:gdLst/>
              <a:ahLst/>
              <a:cxnLst>
                <a:cxn ang="0">
                  <a:pos x="50" y="173"/>
                </a:cxn>
                <a:cxn ang="0">
                  <a:pos x="53" y="161"/>
                </a:cxn>
                <a:cxn ang="0">
                  <a:pos x="53" y="155"/>
                </a:cxn>
                <a:cxn ang="0">
                  <a:pos x="53" y="150"/>
                </a:cxn>
                <a:cxn ang="0">
                  <a:pos x="53" y="145"/>
                </a:cxn>
                <a:cxn ang="0">
                  <a:pos x="52" y="140"/>
                </a:cxn>
                <a:cxn ang="0">
                  <a:pos x="50" y="135"/>
                </a:cxn>
                <a:cxn ang="0">
                  <a:pos x="49" y="130"/>
                </a:cxn>
                <a:cxn ang="0">
                  <a:pos x="46" y="126"/>
                </a:cxn>
                <a:cxn ang="0">
                  <a:pos x="44" y="121"/>
                </a:cxn>
                <a:cxn ang="0">
                  <a:pos x="42" y="117"/>
                </a:cxn>
                <a:cxn ang="0">
                  <a:pos x="39" y="113"/>
                </a:cxn>
                <a:cxn ang="0">
                  <a:pos x="36" y="109"/>
                </a:cxn>
                <a:cxn ang="0">
                  <a:pos x="33" y="104"/>
                </a:cxn>
                <a:cxn ang="0">
                  <a:pos x="30" y="100"/>
                </a:cxn>
                <a:cxn ang="0">
                  <a:pos x="26" y="96"/>
                </a:cxn>
                <a:cxn ang="0">
                  <a:pos x="23" y="92"/>
                </a:cxn>
                <a:cxn ang="0">
                  <a:pos x="20" y="88"/>
                </a:cxn>
                <a:cxn ang="0">
                  <a:pos x="17" y="84"/>
                </a:cxn>
                <a:cxn ang="0">
                  <a:pos x="14" y="80"/>
                </a:cxn>
                <a:cxn ang="0">
                  <a:pos x="11" y="76"/>
                </a:cxn>
                <a:cxn ang="0">
                  <a:pos x="8" y="71"/>
                </a:cxn>
                <a:cxn ang="0">
                  <a:pos x="6" y="67"/>
                </a:cxn>
                <a:cxn ang="0">
                  <a:pos x="4" y="62"/>
                </a:cxn>
                <a:cxn ang="0">
                  <a:pos x="2" y="58"/>
                </a:cxn>
                <a:cxn ang="0">
                  <a:pos x="1" y="53"/>
                </a:cxn>
                <a:cxn ang="0">
                  <a:pos x="0" y="48"/>
                </a:cxn>
                <a:cxn ang="0">
                  <a:pos x="0" y="43"/>
                </a:cxn>
                <a:cxn ang="0">
                  <a:pos x="0" y="38"/>
                </a:cxn>
                <a:cxn ang="0">
                  <a:pos x="0" y="32"/>
                </a:cxn>
                <a:cxn ang="0">
                  <a:pos x="1" y="26"/>
                </a:cxn>
                <a:cxn ang="0">
                  <a:pos x="3" y="20"/>
                </a:cxn>
                <a:cxn ang="0">
                  <a:pos x="8" y="18"/>
                </a:cxn>
                <a:cxn ang="0">
                  <a:pos x="11" y="18"/>
                </a:cxn>
                <a:cxn ang="0">
                  <a:pos x="14" y="16"/>
                </a:cxn>
                <a:cxn ang="0">
                  <a:pos x="17" y="16"/>
                </a:cxn>
                <a:cxn ang="0">
                  <a:pos x="20" y="15"/>
                </a:cxn>
                <a:cxn ang="0">
                  <a:pos x="23" y="14"/>
                </a:cxn>
                <a:cxn ang="0">
                  <a:pos x="26" y="13"/>
                </a:cxn>
                <a:cxn ang="0">
                  <a:pos x="29" y="12"/>
                </a:cxn>
                <a:cxn ang="0">
                  <a:pos x="32" y="11"/>
                </a:cxn>
                <a:cxn ang="0">
                  <a:pos x="35" y="10"/>
                </a:cxn>
                <a:cxn ang="0">
                  <a:pos x="38" y="9"/>
                </a:cxn>
                <a:cxn ang="0">
                  <a:pos x="40" y="8"/>
                </a:cxn>
                <a:cxn ang="0">
                  <a:pos x="44" y="7"/>
                </a:cxn>
                <a:cxn ang="0">
                  <a:pos x="46" y="6"/>
                </a:cxn>
                <a:cxn ang="0">
                  <a:pos x="50" y="6"/>
                </a:cxn>
                <a:cxn ang="0">
                  <a:pos x="52" y="5"/>
                </a:cxn>
                <a:cxn ang="0">
                  <a:pos x="55" y="4"/>
                </a:cxn>
                <a:cxn ang="0">
                  <a:pos x="58" y="3"/>
                </a:cxn>
                <a:cxn ang="0">
                  <a:pos x="61" y="3"/>
                </a:cxn>
                <a:cxn ang="0">
                  <a:pos x="64" y="2"/>
                </a:cxn>
                <a:cxn ang="0">
                  <a:pos x="67" y="2"/>
                </a:cxn>
                <a:cxn ang="0">
                  <a:pos x="70" y="1"/>
                </a:cxn>
                <a:cxn ang="0">
                  <a:pos x="73" y="1"/>
                </a:cxn>
                <a:cxn ang="0">
                  <a:pos x="76" y="1"/>
                </a:cxn>
                <a:cxn ang="0">
                  <a:pos x="79" y="0"/>
                </a:cxn>
                <a:cxn ang="0">
                  <a:pos x="82" y="0"/>
                </a:cxn>
                <a:cxn ang="0">
                  <a:pos x="86" y="0"/>
                </a:cxn>
                <a:cxn ang="0">
                  <a:pos x="88" y="0"/>
                </a:cxn>
                <a:cxn ang="0">
                  <a:pos x="92" y="1"/>
                </a:cxn>
                <a:cxn ang="0">
                  <a:pos x="95" y="1"/>
                </a:cxn>
                <a:cxn ang="0">
                  <a:pos x="98" y="2"/>
                </a:cxn>
              </a:cxnLst>
              <a:rect l="0" t="0" r="r" b="b"/>
              <a:pathLst>
                <a:path w="99" h="174">
                  <a:moveTo>
                    <a:pt x="50" y="173"/>
                  </a:moveTo>
                  <a:lnTo>
                    <a:pt x="53" y="161"/>
                  </a:lnTo>
                  <a:lnTo>
                    <a:pt x="53" y="155"/>
                  </a:lnTo>
                  <a:lnTo>
                    <a:pt x="53" y="150"/>
                  </a:lnTo>
                  <a:lnTo>
                    <a:pt x="53" y="145"/>
                  </a:lnTo>
                  <a:lnTo>
                    <a:pt x="52" y="140"/>
                  </a:lnTo>
                  <a:lnTo>
                    <a:pt x="50" y="135"/>
                  </a:lnTo>
                  <a:lnTo>
                    <a:pt x="49" y="130"/>
                  </a:lnTo>
                  <a:lnTo>
                    <a:pt x="46" y="126"/>
                  </a:lnTo>
                  <a:lnTo>
                    <a:pt x="44" y="121"/>
                  </a:lnTo>
                  <a:lnTo>
                    <a:pt x="42" y="117"/>
                  </a:lnTo>
                  <a:lnTo>
                    <a:pt x="39" y="113"/>
                  </a:lnTo>
                  <a:lnTo>
                    <a:pt x="36" y="109"/>
                  </a:lnTo>
                  <a:lnTo>
                    <a:pt x="33" y="104"/>
                  </a:lnTo>
                  <a:lnTo>
                    <a:pt x="30" y="100"/>
                  </a:lnTo>
                  <a:lnTo>
                    <a:pt x="26" y="96"/>
                  </a:lnTo>
                  <a:lnTo>
                    <a:pt x="23" y="92"/>
                  </a:lnTo>
                  <a:lnTo>
                    <a:pt x="20" y="88"/>
                  </a:lnTo>
                  <a:lnTo>
                    <a:pt x="17" y="84"/>
                  </a:lnTo>
                  <a:lnTo>
                    <a:pt x="14" y="80"/>
                  </a:lnTo>
                  <a:lnTo>
                    <a:pt x="11" y="76"/>
                  </a:lnTo>
                  <a:lnTo>
                    <a:pt x="8" y="71"/>
                  </a:lnTo>
                  <a:lnTo>
                    <a:pt x="6" y="67"/>
                  </a:lnTo>
                  <a:lnTo>
                    <a:pt x="4" y="62"/>
                  </a:lnTo>
                  <a:lnTo>
                    <a:pt x="2" y="58"/>
                  </a:lnTo>
                  <a:lnTo>
                    <a:pt x="1" y="53"/>
                  </a:lnTo>
                  <a:lnTo>
                    <a:pt x="0" y="48"/>
                  </a:lnTo>
                  <a:lnTo>
                    <a:pt x="0" y="43"/>
                  </a:lnTo>
                  <a:lnTo>
                    <a:pt x="0" y="38"/>
                  </a:lnTo>
                  <a:lnTo>
                    <a:pt x="0" y="32"/>
                  </a:lnTo>
                  <a:lnTo>
                    <a:pt x="1" y="26"/>
                  </a:lnTo>
                  <a:lnTo>
                    <a:pt x="3" y="20"/>
                  </a:lnTo>
                  <a:lnTo>
                    <a:pt x="8" y="18"/>
                  </a:lnTo>
                  <a:lnTo>
                    <a:pt x="11" y="18"/>
                  </a:lnTo>
                  <a:lnTo>
                    <a:pt x="14" y="16"/>
                  </a:lnTo>
                  <a:lnTo>
                    <a:pt x="17" y="16"/>
                  </a:lnTo>
                  <a:lnTo>
                    <a:pt x="20" y="15"/>
                  </a:lnTo>
                  <a:lnTo>
                    <a:pt x="23" y="14"/>
                  </a:lnTo>
                  <a:lnTo>
                    <a:pt x="26" y="13"/>
                  </a:lnTo>
                  <a:lnTo>
                    <a:pt x="29" y="12"/>
                  </a:lnTo>
                  <a:lnTo>
                    <a:pt x="32" y="11"/>
                  </a:lnTo>
                  <a:lnTo>
                    <a:pt x="35" y="10"/>
                  </a:lnTo>
                  <a:lnTo>
                    <a:pt x="38" y="9"/>
                  </a:lnTo>
                  <a:lnTo>
                    <a:pt x="40" y="8"/>
                  </a:lnTo>
                  <a:lnTo>
                    <a:pt x="44" y="7"/>
                  </a:lnTo>
                  <a:lnTo>
                    <a:pt x="46" y="6"/>
                  </a:lnTo>
                  <a:lnTo>
                    <a:pt x="50" y="6"/>
                  </a:lnTo>
                  <a:lnTo>
                    <a:pt x="52" y="5"/>
                  </a:lnTo>
                  <a:lnTo>
                    <a:pt x="55" y="4"/>
                  </a:lnTo>
                  <a:lnTo>
                    <a:pt x="58" y="3"/>
                  </a:lnTo>
                  <a:lnTo>
                    <a:pt x="61" y="3"/>
                  </a:lnTo>
                  <a:lnTo>
                    <a:pt x="64" y="2"/>
                  </a:lnTo>
                  <a:lnTo>
                    <a:pt x="67" y="2"/>
                  </a:lnTo>
                  <a:lnTo>
                    <a:pt x="70" y="1"/>
                  </a:lnTo>
                  <a:lnTo>
                    <a:pt x="73" y="1"/>
                  </a:lnTo>
                  <a:lnTo>
                    <a:pt x="76" y="1"/>
                  </a:lnTo>
                  <a:lnTo>
                    <a:pt x="79" y="0"/>
                  </a:lnTo>
                  <a:lnTo>
                    <a:pt x="82" y="0"/>
                  </a:lnTo>
                  <a:lnTo>
                    <a:pt x="86" y="0"/>
                  </a:lnTo>
                  <a:lnTo>
                    <a:pt x="88" y="0"/>
                  </a:lnTo>
                  <a:lnTo>
                    <a:pt x="92" y="1"/>
                  </a:lnTo>
                  <a:lnTo>
                    <a:pt x="95" y="1"/>
                  </a:lnTo>
                  <a:lnTo>
                    <a:pt x="98" y="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7" name="Freeform 65"/>
            <p:cNvSpPr>
              <a:spLocks/>
            </p:cNvSpPr>
            <p:nvPr/>
          </p:nvSpPr>
          <p:spPr bwMode="auto">
            <a:xfrm>
              <a:off x="4130" y="3003"/>
              <a:ext cx="556" cy="246"/>
            </a:xfrm>
            <a:custGeom>
              <a:avLst/>
              <a:gdLst/>
              <a:ahLst/>
              <a:cxnLst>
                <a:cxn ang="0">
                  <a:pos x="467" y="217"/>
                </a:cxn>
                <a:cxn ang="0">
                  <a:pos x="473" y="186"/>
                </a:cxn>
                <a:cxn ang="0">
                  <a:pos x="474" y="173"/>
                </a:cxn>
                <a:cxn ang="0">
                  <a:pos x="473" y="161"/>
                </a:cxn>
                <a:cxn ang="0">
                  <a:pos x="471" y="151"/>
                </a:cxn>
                <a:cxn ang="0">
                  <a:pos x="468" y="141"/>
                </a:cxn>
                <a:cxn ang="0">
                  <a:pos x="464" y="133"/>
                </a:cxn>
                <a:cxn ang="0">
                  <a:pos x="459" y="125"/>
                </a:cxn>
                <a:cxn ang="0">
                  <a:pos x="452" y="118"/>
                </a:cxn>
                <a:cxn ang="0">
                  <a:pos x="445" y="113"/>
                </a:cxn>
                <a:cxn ang="0">
                  <a:pos x="437" y="108"/>
                </a:cxn>
                <a:cxn ang="0">
                  <a:pos x="428" y="104"/>
                </a:cxn>
                <a:cxn ang="0">
                  <a:pos x="419" y="100"/>
                </a:cxn>
                <a:cxn ang="0">
                  <a:pos x="408" y="97"/>
                </a:cxn>
                <a:cxn ang="0">
                  <a:pos x="398" y="95"/>
                </a:cxn>
                <a:cxn ang="0">
                  <a:pos x="387" y="93"/>
                </a:cxn>
                <a:cxn ang="0">
                  <a:pos x="375" y="92"/>
                </a:cxn>
                <a:cxn ang="0">
                  <a:pos x="364" y="91"/>
                </a:cxn>
                <a:cxn ang="0">
                  <a:pos x="352" y="90"/>
                </a:cxn>
                <a:cxn ang="0">
                  <a:pos x="341" y="89"/>
                </a:cxn>
                <a:cxn ang="0">
                  <a:pos x="329" y="89"/>
                </a:cxn>
                <a:cxn ang="0">
                  <a:pos x="317" y="88"/>
                </a:cxn>
                <a:cxn ang="0">
                  <a:pos x="305" y="88"/>
                </a:cxn>
                <a:cxn ang="0">
                  <a:pos x="294" y="87"/>
                </a:cxn>
                <a:cxn ang="0">
                  <a:pos x="283" y="87"/>
                </a:cxn>
                <a:cxn ang="0">
                  <a:pos x="273" y="86"/>
                </a:cxn>
                <a:cxn ang="0">
                  <a:pos x="263" y="85"/>
                </a:cxn>
                <a:cxn ang="0">
                  <a:pos x="253" y="84"/>
                </a:cxn>
                <a:cxn ang="0">
                  <a:pos x="244" y="82"/>
                </a:cxn>
                <a:cxn ang="0">
                  <a:pos x="236" y="80"/>
                </a:cxn>
                <a:cxn ang="0">
                  <a:pos x="229" y="77"/>
                </a:cxn>
                <a:cxn ang="0">
                  <a:pos x="222" y="74"/>
                </a:cxn>
                <a:cxn ang="0">
                  <a:pos x="211" y="67"/>
                </a:cxn>
                <a:cxn ang="0">
                  <a:pos x="205" y="64"/>
                </a:cxn>
                <a:cxn ang="0">
                  <a:pos x="199" y="60"/>
                </a:cxn>
                <a:cxn ang="0">
                  <a:pos x="193" y="57"/>
                </a:cxn>
                <a:cxn ang="0">
                  <a:pos x="187" y="53"/>
                </a:cxn>
                <a:cxn ang="0">
                  <a:pos x="180" y="49"/>
                </a:cxn>
                <a:cxn ang="0">
                  <a:pos x="173" y="45"/>
                </a:cxn>
                <a:cxn ang="0">
                  <a:pos x="167" y="41"/>
                </a:cxn>
                <a:cxn ang="0">
                  <a:pos x="159" y="38"/>
                </a:cxn>
                <a:cxn ang="0">
                  <a:pos x="152" y="34"/>
                </a:cxn>
                <a:cxn ang="0">
                  <a:pos x="145" y="31"/>
                </a:cxn>
                <a:cxn ang="0">
                  <a:pos x="137" y="27"/>
                </a:cxn>
                <a:cxn ang="0">
                  <a:pos x="130" y="24"/>
                </a:cxn>
                <a:cxn ang="0">
                  <a:pos x="122" y="21"/>
                </a:cxn>
                <a:cxn ang="0">
                  <a:pos x="115" y="17"/>
                </a:cxn>
                <a:cxn ang="0">
                  <a:pos x="107" y="15"/>
                </a:cxn>
                <a:cxn ang="0">
                  <a:pos x="99" y="12"/>
                </a:cxn>
                <a:cxn ang="0">
                  <a:pos x="92" y="9"/>
                </a:cxn>
                <a:cxn ang="0">
                  <a:pos x="84" y="7"/>
                </a:cxn>
                <a:cxn ang="0">
                  <a:pos x="77" y="5"/>
                </a:cxn>
                <a:cxn ang="0">
                  <a:pos x="69" y="3"/>
                </a:cxn>
                <a:cxn ang="0">
                  <a:pos x="61" y="2"/>
                </a:cxn>
                <a:cxn ang="0">
                  <a:pos x="54" y="1"/>
                </a:cxn>
                <a:cxn ang="0">
                  <a:pos x="47" y="0"/>
                </a:cxn>
                <a:cxn ang="0">
                  <a:pos x="40" y="0"/>
                </a:cxn>
                <a:cxn ang="0">
                  <a:pos x="33" y="0"/>
                </a:cxn>
                <a:cxn ang="0">
                  <a:pos x="26" y="0"/>
                </a:cxn>
                <a:cxn ang="0">
                  <a:pos x="19" y="1"/>
                </a:cxn>
                <a:cxn ang="0">
                  <a:pos x="13" y="2"/>
                </a:cxn>
                <a:cxn ang="0">
                  <a:pos x="6" y="4"/>
                </a:cxn>
                <a:cxn ang="0">
                  <a:pos x="0" y="7"/>
                </a:cxn>
              </a:cxnLst>
              <a:rect l="0" t="0" r="r" b="b"/>
              <a:pathLst>
                <a:path w="475" h="218">
                  <a:moveTo>
                    <a:pt x="467" y="217"/>
                  </a:moveTo>
                  <a:lnTo>
                    <a:pt x="473" y="186"/>
                  </a:lnTo>
                  <a:lnTo>
                    <a:pt x="474" y="173"/>
                  </a:lnTo>
                  <a:lnTo>
                    <a:pt x="473" y="161"/>
                  </a:lnTo>
                  <a:lnTo>
                    <a:pt x="471" y="151"/>
                  </a:lnTo>
                  <a:lnTo>
                    <a:pt x="468" y="141"/>
                  </a:lnTo>
                  <a:lnTo>
                    <a:pt x="464" y="133"/>
                  </a:lnTo>
                  <a:lnTo>
                    <a:pt x="459" y="125"/>
                  </a:lnTo>
                  <a:lnTo>
                    <a:pt x="452" y="118"/>
                  </a:lnTo>
                  <a:lnTo>
                    <a:pt x="445" y="113"/>
                  </a:lnTo>
                  <a:lnTo>
                    <a:pt x="437" y="108"/>
                  </a:lnTo>
                  <a:lnTo>
                    <a:pt x="428" y="104"/>
                  </a:lnTo>
                  <a:lnTo>
                    <a:pt x="419" y="100"/>
                  </a:lnTo>
                  <a:lnTo>
                    <a:pt x="408" y="97"/>
                  </a:lnTo>
                  <a:lnTo>
                    <a:pt x="398" y="95"/>
                  </a:lnTo>
                  <a:lnTo>
                    <a:pt x="387" y="93"/>
                  </a:lnTo>
                  <a:lnTo>
                    <a:pt x="375" y="92"/>
                  </a:lnTo>
                  <a:lnTo>
                    <a:pt x="364" y="91"/>
                  </a:lnTo>
                  <a:lnTo>
                    <a:pt x="352" y="90"/>
                  </a:lnTo>
                  <a:lnTo>
                    <a:pt x="341" y="89"/>
                  </a:lnTo>
                  <a:lnTo>
                    <a:pt x="329" y="89"/>
                  </a:lnTo>
                  <a:lnTo>
                    <a:pt x="317" y="88"/>
                  </a:lnTo>
                  <a:lnTo>
                    <a:pt x="305" y="88"/>
                  </a:lnTo>
                  <a:lnTo>
                    <a:pt x="294" y="87"/>
                  </a:lnTo>
                  <a:lnTo>
                    <a:pt x="283" y="87"/>
                  </a:lnTo>
                  <a:lnTo>
                    <a:pt x="273" y="86"/>
                  </a:lnTo>
                  <a:lnTo>
                    <a:pt x="263" y="85"/>
                  </a:lnTo>
                  <a:lnTo>
                    <a:pt x="253" y="84"/>
                  </a:lnTo>
                  <a:lnTo>
                    <a:pt x="244" y="82"/>
                  </a:lnTo>
                  <a:lnTo>
                    <a:pt x="236" y="80"/>
                  </a:lnTo>
                  <a:lnTo>
                    <a:pt x="229" y="77"/>
                  </a:lnTo>
                  <a:lnTo>
                    <a:pt x="222" y="74"/>
                  </a:lnTo>
                  <a:lnTo>
                    <a:pt x="211" y="67"/>
                  </a:lnTo>
                  <a:lnTo>
                    <a:pt x="205" y="64"/>
                  </a:lnTo>
                  <a:lnTo>
                    <a:pt x="199" y="60"/>
                  </a:lnTo>
                  <a:lnTo>
                    <a:pt x="193" y="57"/>
                  </a:lnTo>
                  <a:lnTo>
                    <a:pt x="187" y="53"/>
                  </a:lnTo>
                  <a:lnTo>
                    <a:pt x="180" y="49"/>
                  </a:lnTo>
                  <a:lnTo>
                    <a:pt x="173" y="45"/>
                  </a:lnTo>
                  <a:lnTo>
                    <a:pt x="167" y="41"/>
                  </a:lnTo>
                  <a:lnTo>
                    <a:pt x="159" y="38"/>
                  </a:lnTo>
                  <a:lnTo>
                    <a:pt x="152" y="34"/>
                  </a:lnTo>
                  <a:lnTo>
                    <a:pt x="145" y="31"/>
                  </a:lnTo>
                  <a:lnTo>
                    <a:pt x="137" y="27"/>
                  </a:lnTo>
                  <a:lnTo>
                    <a:pt x="130" y="24"/>
                  </a:lnTo>
                  <a:lnTo>
                    <a:pt x="122" y="21"/>
                  </a:lnTo>
                  <a:lnTo>
                    <a:pt x="115" y="17"/>
                  </a:lnTo>
                  <a:lnTo>
                    <a:pt x="107" y="15"/>
                  </a:lnTo>
                  <a:lnTo>
                    <a:pt x="99" y="12"/>
                  </a:lnTo>
                  <a:lnTo>
                    <a:pt x="92" y="9"/>
                  </a:lnTo>
                  <a:lnTo>
                    <a:pt x="84" y="7"/>
                  </a:lnTo>
                  <a:lnTo>
                    <a:pt x="77" y="5"/>
                  </a:lnTo>
                  <a:lnTo>
                    <a:pt x="69" y="3"/>
                  </a:lnTo>
                  <a:lnTo>
                    <a:pt x="61" y="2"/>
                  </a:lnTo>
                  <a:lnTo>
                    <a:pt x="54" y="1"/>
                  </a:lnTo>
                  <a:lnTo>
                    <a:pt x="47" y="0"/>
                  </a:lnTo>
                  <a:lnTo>
                    <a:pt x="40" y="0"/>
                  </a:lnTo>
                  <a:lnTo>
                    <a:pt x="33" y="0"/>
                  </a:lnTo>
                  <a:lnTo>
                    <a:pt x="26" y="0"/>
                  </a:lnTo>
                  <a:lnTo>
                    <a:pt x="19" y="1"/>
                  </a:lnTo>
                  <a:lnTo>
                    <a:pt x="13" y="2"/>
                  </a:lnTo>
                  <a:lnTo>
                    <a:pt x="6" y="4"/>
                  </a:lnTo>
                  <a:lnTo>
                    <a:pt x="0" y="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8" name="Freeform 66"/>
            <p:cNvSpPr>
              <a:spLocks/>
            </p:cNvSpPr>
            <p:nvPr/>
          </p:nvSpPr>
          <p:spPr bwMode="auto">
            <a:xfrm>
              <a:off x="4538" y="2860"/>
              <a:ext cx="631" cy="175"/>
            </a:xfrm>
            <a:custGeom>
              <a:avLst/>
              <a:gdLst/>
              <a:ahLst/>
              <a:cxnLst>
                <a:cxn ang="0">
                  <a:pos x="8" y="20"/>
                </a:cxn>
                <a:cxn ang="0">
                  <a:pos x="19" y="31"/>
                </a:cxn>
                <a:cxn ang="0">
                  <a:pos x="32" y="43"/>
                </a:cxn>
                <a:cxn ang="0">
                  <a:pos x="47" y="56"/>
                </a:cxn>
                <a:cxn ang="0">
                  <a:pos x="63" y="68"/>
                </a:cxn>
                <a:cxn ang="0">
                  <a:pos x="81" y="81"/>
                </a:cxn>
                <a:cxn ang="0">
                  <a:pos x="99" y="94"/>
                </a:cxn>
                <a:cxn ang="0">
                  <a:pos x="118" y="106"/>
                </a:cxn>
                <a:cxn ang="0">
                  <a:pos x="137" y="117"/>
                </a:cxn>
                <a:cxn ang="0">
                  <a:pos x="156" y="128"/>
                </a:cxn>
                <a:cxn ang="0">
                  <a:pos x="175" y="136"/>
                </a:cxn>
                <a:cxn ang="0">
                  <a:pos x="193" y="144"/>
                </a:cxn>
                <a:cxn ang="0">
                  <a:pos x="210" y="150"/>
                </a:cxn>
                <a:cxn ang="0">
                  <a:pos x="226" y="153"/>
                </a:cxn>
                <a:cxn ang="0">
                  <a:pos x="241" y="154"/>
                </a:cxn>
                <a:cxn ang="0">
                  <a:pos x="253" y="153"/>
                </a:cxn>
                <a:cxn ang="0">
                  <a:pos x="270" y="146"/>
                </a:cxn>
                <a:cxn ang="0">
                  <a:pos x="279" y="138"/>
                </a:cxn>
                <a:cxn ang="0">
                  <a:pos x="287" y="130"/>
                </a:cxn>
                <a:cxn ang="0">
                  <a:pos x="294" y="121"/>
                </a:cxn>
                <a:cxn ang="0">
                  <a:pos x="299" y="111"/>
                </a:cxn>
                <a:cxn ang="0">
                  <a:pos x="304" y="100"/>
                </a:cxn>
                <a:cxn ang="0">
                  <a:pos x="309" y="89"/>
                </a:cxn>
                <a:cxn ang="0">
                  <a:pos x="314" y="78"/>
                </a:cxn>
                <a:cxn ang="0">
                  <a:pos x="319" y="67"/>
                </a:cxn>
                <a:cxn ang="0">
                  <a:pos x="325" y="57"/>
                </a:cxn>
                <a:cxn ang="0">
                  <a:pos x="332" y="47"/>
                </a:cxn>
                <a:cxn ang="0">
                  <a:pos x="339" y="38"/>
                </a:cxn>
                <a:cxn ang="0">
                  <a:pos x="348" y="31"/>
                </a:cxn>
                <a:cxn ang="0">
                  <a:pos x="359" y="25"/>
                </a:cxn>
                <a:cxn ang="0">
                  <a:pos x="372" y="21"/>
                </a:cxn>
                <a:cxn ang="0">
                  <a:pos x="389" y="18"/>
                </a:cxn>
                <a:cxn ang="0">
                  <a:pos x="399" y="16"/>
                </a:cxn>
                <a:cxn ang="0">
                  <a:pos x="408" y="15"/>
                </a:cxn>
                <a:cxn ang="0">
                  <a:pos x="418" y="13"/>
                </a:cxn>
                <a:cxn ang="0">
                  <a:pos x="428" y="11"/>
                </a:cxn>
                <a:cxn ang="0">
                  <a:pos x="438" y="10"/>
                </a:cxn>
                <a:cxn ang="0">
                  <a:pos x="448" y="8"/>
                </a:cxn>
                <a:cxn ang="0">
                  <a:pos x="458" y="7"/>
                </a:cxn>
                <a:cxn ang="0">
                  <a:pos x="468" y="5"/>
                </a:cxn>
                <a:cxn ang="0">
                  <a:pos x="478" y="4"/>
                </a:cxn>
                <a:cxn ang="0">
                  <a:pos x="488" y="3"/>
                </a:cxn>
                <a:cxn ang="0">
                  <a:pos x="498" y="2"/>
                </a:cxn>
                <a:cxn ang="0">
                  <a:pos x="508" y="1"/>
                </a:cxn>
                <a:cxn ang="0">
                  <a:pos x="518" y="0"/>
                </a:cxn>
                <a:cxn ang="0">
                  <a:pos x="528" y="0"/>
                </a:cxn>
                <a:cxn ang="0">
                  <a:pos x="538" y="0"/>
                </a:cxn>
              </a:cxnLst>
              <a:rect l="0" t="0" r="r" b="b"/>
              <a:pathLst>
                <a:path w="539" h="155">
                  <a:moveTo>
                    <a:pt x="0" y="10"/>
                  </a:moveTo>
                  <a:lnTo>
                    <a:pt x="8" y="20"/>
                  </a:lnTo>
                  <a:lnTo>
                    <a:pt x="14" y="25"/>
                  </a:lnTo>
                  <a:lnTo>
                    <a:pt x="19" y="31"/>
                  </a:lnTo>
                  <a:lnTo>
                    <a:pt x="26" y="37"/>
                  </a:lnTo>
                  <a:lnTo>
                    <a:pt x="32" y="43"/>
                  </a:lnTo>
                  <a:lnTo>
                    <a:pt x="40" y="49"/>
                  </a:lnTo>
                  <a:lnTo>
                    <a:pt x="47" y="56"/>
                  </a:lnTo>
                  <a:lnTo>
                    <a:pt x="55" y="62"/>
                  </a:lnTo>
                  <a:lnTo>
                    <a:pt x="63" y="68"/>
                  </a:lnTo>
                  <a:lnTo>
                    <a:pt x="72" y="75"/>
                  </a:lnTo>
                  <a:lnTo>
                    <a:pt x="81" y="81"/>
                  </a:lnTo>
                  <a:lnTo>
                    <a:pt x="90" y="88"/>
                  </a:lnTo>
                  <a:lnTo>
                    <a:pt x="99" y="94"/>
                  </a:lnTo>
                  <a:lnTo>
                    <a:pt x="109" y="100"/>
                  </a:lnTo>
                  <a:lnTo>
                    <a:pt x="118" y="106"/>
                  </a:lnTo>
                  <a:lnTo>
                    <a:pt x="128" y="112"/>
                  </a:lnTo>
                  <a:lnTo>
                    <a:pt x="137" y="117"/>
                  </a:lnTo>
                  <a:lnTo>
                    <a:pt x="147" y="122"/>
                  </a:lnTo>
                  <a:lnTo>
                    <a:pt x="156" y="128"/>
                  </a:lnTo>
                  <a:lnTo>
                    <a:pt x="166" y="132"/>
                  </a:lnTo>
                  <a:lnTo>
                    <a:pt x="175" y="136"/>
                  </a:lnTo>
                  <a:lnTo>
                    <a:pt x="184" y="140"/>
                  </a:lnTo>
                  <a:lnTo>
                    <a:pt x="193" y="144"/>
                  </a:lnTo>
                  <a:lnTo>
                    <a:pt x="202" y="147"/>
                  </a:lnTo>
                  <a:lnTo>
                    <a:pt x="210" y="150"/>
                  </a:lnTo>
                  <a:lnTo>
                    <a:pt x="218" y="152"/>
                  </a:lnTo>
                  <a:lnTo>
                    <a:pt x="226" y="153"/>
                  </a:lnTo>
                  <a:lnTo>
                    <a:pt x="234" y="154"/>
                  </a:lnTo>
                  <a:lnTo>
                    <a:pt x="241" y="154"/>
                  </a:lnTo>
                  <a:lnTo>
                    <a:pt x="247" y="154"/>
                  </a:lnTo>
                  <a:lnTo>
                    <a:pt x="253" y="153"/>
                  </a:lnTo>
                  <a:lnTo>
                    <a:pt x="265" y="148"/>
                  </a:lnTo>
                  <a:lnTo>
                    <a:pt x="270" y="146"/>
                  </a:lnTo>
                  <a:lnTo>
                    <a:pt x="275" y="142"/>
                  </a:lnTo>
                  <a:lnTo>
                    <a:pt x="279" y="138"/>
                  </a:lnTo>
                  <a:lnTo>
                    <a:pt x="283" y="135"/>
                  </a:lnTo>
                  <a:lnTo>
                    <a:pt x="287" y="130"/>
                  </a:lnTo>
                  <a:lnTo>
                    <a:pt x="290" y="126"/>
                  </a:lnTo>
                  <a:lnTo>
                    <a:pt x="294" y="121"/>
                  </a:lnTo>
                  <a:lnTo>
                    <a:pt x="296" y="116"/>
                  </a:lnTo>
                  <a:lnTo>
                    <a:pt x="299" y="111"/>
                  </a:lnTo>
                  <a:lnTo>
                    <a:pt x="302" y="106"/>
                  </a:lnTo>
                  <a:lnTo>
                    <a:pt x="304" y="100"/>
                  </a:lnTo>
                  <a:lnTo>
                    <a:pt x="307" y="95"/>
                  </a:lnTo>
                  <a:lnTo>
                    <a:pt x="309" y="89"/>
                  </a:lnTo>
                  <a:lnTo>
                    <a:pt x="312" y="84"/>
                  </a:lnTo>
                  <a:lnTo>
                    <a:pt x="314" y="78"/>
                  </a:lnTo>
                  <a:lnTo>
                    <a:pt x="317" y="73"/>
                  </a:lnTo>
                  <a:lnTo>
                    <a:pt x="319" y="67"/>
                  </a:lnTo>
                  <a:lnTo>
                    <a:pt x="322" y="62"/>
                  </a:lnTo>
                  <a:lnTo>
                    <a:pt x="325" y="57"/>
                  </a:lnTo>
                  <a:lnTo>
                    <a:pt x="328" y="52"/>
                  </a:lnTo>
                  <a:lnTo>
                    <a:pt x="332" y="47"/>
                  </a:lnTo>
                  <a:lnTo>
                    <a:pt x="335" y="43"/>
                  </a:lnTo>
                  <a:lnTo>
                    <a:pt x="339" y="38"/>
                  </a:lnTo>
                  <a:lnTo>
                    <a:pt x="344" y="34"/>
                  </a:lnTo>
                  <a:lnTo>
                    <a:pt x="348" y="31"/>
                  </a:lnTo>
                  <a:lnTo>
                    <a:pt x="354" y="28"/>
                  </a:lnTo>
                  <a:lnTo>
                    <a:pt x="359" y="25"/>
                  </a:lnTo>
                  <a:lnTo>
                    <a:pt x="366" y="23"/>
                  </a:lnTo>
                  <a:lnTo>
                    <a:pt x="372" y="21"/>
                  </a:lnTo>
                  <a:lnTo>
                    <a:pt x="380" y="20"/>
                  </a:lnTo>
                  <a:lnTo>
                    <a:pt x="389" y="18"/>
                  </a:lnTo>
                  <a:lnTo>
                    <a:pt x="394" y="17"/>
                  </a:lnTo>
                  <a:lnTo>
                    <a:pt x="399" y="16"/>
                  </a:lnTo>
                  <a:lnTo>
                    <a:pt x="404" y="16"/>
                  </a:lnTo>
                  <a:lnTo>
                    <a:pt x="408" y="15"/>
                  </a:lnTo>
                  <a:lnTo>
                    <a:pt x="414" y="14"/>
                  </a:lnTo>
                  <a:lnTo>
                    <a:pt x="418" y="13"/>
                  </a:lnTo>
                  <a:lnTo>
                    <a:pt x="424" y="12"/>
                  </a:lnTo>
                  <a:lnTo>
                    <a:pt x="428" y="11"/>
                  </a:lnTo>
                  <a:lnTo>
                    <a:pt x="433" y="10"/>
                  </a:lnTo>
                  <a:lnTo>
                    <a:pt x="438" y="10"/>
                  </a:lnTo>
                  <a:lnTo>
                    <a:pt x="443" y="9"/>
                  </a:lnTo>
                  <a:lnTo>
                    <a:pt x="448" y="8"/>
                  </a:lnTo>
                  <a:lnTo>
                    <a:pt x="454" y="7"/>
                  </a:lnTo>
                  <a:lnTo>
                    <a:pt x="458" y="7"/>
                  </a:lnTo>
                  <a:lnTo>
                    <a:pt x="464" y="6"/>
                  </a:lnTo>
                  <a:lnTo>
                    <a:pt x="468" y="5"/>
                  </a:lnTo>
                  <a:lnTo>
                    <a:pt x="474" y="4"/>
                  </a:lnTo>
                  <a:lnTo>
                    <a:pt x="478" y="4"/>
                  </a:lnTo>
                  <a:lnTo>
                    <a:pt x="484" y="3"/>
                  </a:lnTo>
                  <a:lnTo>
                    <a:pt x="488" y="3"/>
                  </a:lnTo>
                  <a:lnTo>
                    <a:pt x="494" y="2"/>
                  </a:lnTo>
                  <a:lnTo>
                    <a:pt x="498" y="2"/>
                  </a:lnTo>
                  <a:lnTo>
                    <a:pt x="504" y="1"/>
                  </a:lnTo>
                  <a:lnTo>
                    <a:pt x="508" y="1"/>
                  </a:lnTo>
                  <a:lnTo>
                    <a:pt x="513" y="1"/>
                  </a:lnTo>
                  <a:lnTo>
                    <a:pt x="518" y="0"/>
                  </a:lnTo>
                  <a:lnTo>
                    <a:pt x="523" y="0"/>
                  </a:lnTo>
                  <a:lnTo>
                    <a:pt x="528" y="0"/>
                  </a:lnTo>
                  <a:lnTo>
                    <a:pt x="533" y="0"/>
                  </a:lnTo>
                  <a:lnTo>
                    <a:pt x="538"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59" name="Freeform 67"/>
            <p:cNvSpPr>
              <a:spLocks/>
            </p:cNvSpPr>
            <p:nvPr/>
          </p:nvSpPr>
          <p:spPr bwMode="auto">
            <a:xfrm>
              <a:off x="4806" y="2471"/>
              <a:ext cx="530" cy="359"/>
            </a:xfrm>
            <a:custGeom>
              <a:avLst/>
              <a:gdLst/>
              <a:ahLst/>
              <a:cxnLst>
                <a:cxn ang="0">
                  <a:pos x="0" y="297"/>
                </a:cxn>
                <a:cxn ang="0">
                  <a:pos x="6" y="280"/>
                </a:cxn>
                <a:cxn ang="0">
                  <a:pos x="17" y="264"/>
                </a:cxn>
                <a:cxn ang="0">
                  <a:pos x="32" y="249"/>
                </a:cxn>
                <a:cxn ang="0">
                  <a:pos x="51" y="235"/>
                </a:cxn>
                <a:cxn ang="0">
                  <a:pos x="74" y="222"/>
                </a:cxn>
                <a:cxn ang="0">
                  <a:pos x="98" y="210"/>
                </a:cxn>
                <a:cxn ang="0">
                  <a:pos x="125" y="199"/>
                </a:cxn>
                <a:cxn ang="0">
                  <a:pos x="151" y="187"/>
                </a:cxn>
                <a:cxn ang="0">
                  <a:pos x="179" y="177"/>
                </a:cxn>
                <a:cxn ang="0">
                  <a:pos x="206" y="167"/>
                </a:cxn>
                <a:cxn ang="0">
                  <a:pos x="231" y="157"/>
                </a:cxn>
                <a:cxn ang="0">
                  <a:pos x="255" y="147"/>
                </a:cxn>
                <a:cxn ang="0">
                  <a:pos x="277" y="137"/>
                </a:cxn>
                <a:cxn ang="0">
                  <a:pos x="295" y="127"/>
                </a:cxn>
                <a:cxn ang="0">
                  <a:pos x="309" y="117"/>
                </a:cxn>
                <a:cxn ang="0">
                  <a:pos x="320" y="105"/>
                </a:cxn>
                <a:cxn ang="0">
                  <a:pos x="327" y="97"/>
                </a:cxn>
                <a:cxn ang="0">
                  <a:pos x="333" y="89"/>
                </a:cxn>
                <a:cxn ang="0">
                  <a:pos x="338" y="81"/>
                </a:cxn>
                <a:cxn ang="0">
                  <a:pos x="344" y="72"/>
                </a:cxn>
                <a:cxn ang="0">
                  <a:pos x="349" y="63"/>
                </a:cxn>
                <a:cxn ang="0">
                  <a:pos x="355" y="55"/>
                </a:cxn>
                <a:cxn ang="0">
                  <a:pos x="360" y="47"/>
                </a:cxn>
                <a:cxn ang="0">
                  <a:pos x="366" y="39"/>
                </a:cxn>
                <a:cxn ang="0">
                  <a:pos x="372" y="31"/>
                </a:cxn>
                <a:cxn ang="0">
                  <a:pos x="379" y="24"/>
                </a:cxn>
                <a:cxn ang="0">
                  <a:pos x="387" y="18"/>
                </a:cxn>
                <a:cxn ang="0">
                  <a:pos x="395" y="12"/>
                </a:cxn>
                <a:cxn ang="0">
                  <a:pos x="404" y="7"/>
                </a:cxn>
                <a:cxn ang="0">
                  <a:pos x="414" y="3"/>
                </a:cxn>
                <a:cxn ang="0">
                  <a:pos x="421" y="1"/>
                </a:cxn>
                <a:cxn ang="0">
                  <a:pos x="423" y="1"/>
                </a:cxn>
                <a:cxn ang="0">
                  <a:pos x="425" y="1"/>
                </a:cxn>
                <a:cxn ang="0">
                  <a:pos x="427" y="1"/>
                </a:cxn>
                <a:cxn ang="0">
                  <a:pos x="429" y="1"/>
                </a:cxn>
                <a:cxn ang="0">
                  <a:pos x="431" y="0"/>
                </a:cxn>
                <a:cxn ang="0">
                  <a:pos x="433" y="0"/>
                </a:cxn>
                <a:cxn ang="0">
                  <a:pos x="436" y="0"/>
                </a:cxn>
                <a:cxn ang="0">
                  <a:pos x="438" y="0"/>
                </a:cxn>
                <a:cxn ang="0">
                  <a:pos x="440" y="0"/>
                </a:cxn>
                <a:cxn ang="0">
                  <a:pos x="442" y="1"/>
                </a:cxn>
                <a:cxn ang="0">
                  <a:pos x="444" y="1"/>
                </a:cxn>
                <a:cxn ang="0">
                  <a:pos x="446" y="1"/>
                </a:cxn>
                <a:cxn ang="0">
                  <a:pos x="448" y="1"/>
                </a:cxn>
                <a:cxn ang="0">
                  <a:pos x="450" y="1"/>
                </a:cxn>
                <a:cxn ang="0">
                  <a:pos x="452" y="2"/>
                </a:cxn>
              </a:cxnLst>
              <a:rect l="0" t="0" r="r" b="b"/>
              <a:pathLst>
                <a:path w="453" h="318">
                  <a:moveTo>
                    <a:pt x="0" y="317"/>
                  </a:moveTo>
                  <a:lnTo>
                    <a:pt x="0" y="297"/>
                  </a:lnTo>
                  <a:lnTo>
                    <a:pt x="2" y="289"/>
                  </a:lnTo>
                  <a:lnTo>
                    <a:pt x="6" y="280"/>
                  </a:lnTo>
                  <a:lnTo>
                    <a:pt x="11" y="272"/>
                  </a:lnTo>
                  <a:lnTo>
                    <a:pt x="17" y="264"/>
                  </a:lnTo>
                  <a:lnTo>
                    <a:pt x="24" y="256"/>
                  </a:lnTo>
                  <a:lnTo>
                    <a:pt x="32" y="249"/>
                  </a:lnTo>
                  <a:lnTo>
                    <a:pt x="41" y="242"/>
                  </a:lnTo>
                  <a:lnTo>
                    <a:pt x="51" y="235"/>
                  </a:lnTo>
                  <a:lnTo>
                    <a:pt x="62" y="228"/>
                  </a:lnTo>
                  <a:lnTo>
                    <a:pt x="74" y="222"/>
                  </a:lnTo>
                  <a:lnTo>
                    <a:pt x="86" y="216"/>
                  </a:lnTo>
                  <a:lnTo>
                    <a:pt x="98" y="210"/>
                  </a:lnTo>
                  <a:lnTo>
                    <a:pt x="111" y="204"/>
                  </a:lnTo>
                  <a:lnTo>
                    <a:pt x="125" y="199"/>
                  </a:lnTo>
                  <a:lnTo>
                    <a:pt x="138" y="193"/>
                  </a:lnTo>
                  <a:lnTo>
                    <a:pt x="151" y="187"/>
                  </a:lnTo>
                  <a:lnTo>
                    <a:pt x="165" y="182"/>
                  </a:lnTo>
                  <a:lnTo>
                    <a:pt x="179" y="177"/>
                  </a:lnTo>
                  <a:lnTo>
                    <a:pt x="192" y="172"/>
                  </a:lnTo>
                  <a:lnTo>
                    <a:pt x="206" y="167"/>
                  </a:lnTo>
                  <a:lnTo>
                    <a:pt x="219" y="162"/>
                  </a:lnTo>
                  <a:lnTo>
                    <a:pt x="231" y="157"/>
                  </a:lnTo>
                  <a:lnTo>
                    <a:pt x="243" y="152"/>
                  </a:lnTo>
                  <a:lnTo>
                    <a:pt x="255" y="147"/>
                  </a:lnTo>
                  <a:lnTo>
                    <a:pt x="266" y="142"/>
                  </a:lnTo>
                  <a:lnTo>
                    <a:pt x="277" y="137"/>
                  </a:lnTo>
                  <a:lnTo>
                    <a:pt x="286" y="132"/>
                  </a:lnTo>
                  <a:lnTo>
                    <a:pt x="295" y="127"/>
                  </a:lnTo>
                  <a:lnTo>
                    <a:pt x="302" y="122"/>
                  </a:lnTo>
                  <a:lnTo>
                    <a:pt x="309" y="117"/>
                  </a:lnTo>
                  <a:lnTo>
                    <a:pt x="316" y="109"/>
                  </a:lnTo>
                  <a:lnTo>
                    <a:pt x="320" y="105"/>
                  </a:lnTo>
                  <a:lnTo>
                    <a:pt x="323" y="101"/>
                  </a:lnTo>
                  <a:lnTo>
                    <a:pt x="327" y="97"/>
                  </a:lnTo>
                  <a:lnTo>
                    <a:pt x="329" y="93"/>
                  </a:lnTo>
                  <a:lnTo>
                    <a:pt x="333" y="89"/>
                  </a:lnTo>
                  <a:lnTo>
                    <a:pt x="335" y="85"/>
                  </a:lnTo>
                  <a:lnTo>
                    <a:pt x="338" y="81"/>
                  </a:lnTo>
                  <a:lnTo>
                    <a:pt x="341" y="76"/>
                  </a:lnTo>
                  <a:lnTo>
                    <a:pt x="344" y="72"/>
                  </a:lnTo>
                  <a:lnTo>
                    <a:pt x="347" y="68"/>
                  </a:lnTo>
                  <a:lnTo>
                    <a:pt x="349" y="63"/>
                  </a:lnTo>
                  <a:lnTo>
                    <a:pt x="352" y="59"/>
                  </a:lnTo>
                  <a:lnTo>
                    <a:pt x="355" y="55"/>
                  </a:lnTo>
                  <a:lnTo>
                    <a:pt x="357" y="51"/>
                  </a:lnTo>
                  <a:lnTo>
                    <a:pt x="360" y="47"/>
                  </a:lnTo>
                  <a:lnTo>
                    <a:pt x="363" y="43"/>
                  </a:lnTo>
                  <a:lnTo>
                    <a:pt x="366" y="39"/>
                  </a:lnTo>
                  <a:lnTo>
                    <a:pt x="369" y="35"/>
                  </a:lnTo>
                  <a:lnTo>
                    <a:pt x="372" y="31"/>
                  </a:lnTo>
                  <a:lnTo>
                    <a:pt x="375" y="28"/>
                  </a:lnTo>
                  <a:lnTo>
                    <a:pt x="379" y="24"/>
                  </a:lnTo>
                  <a:lnTo>
                    <a:pt x="383" y="21"/>
                  </a:lnTo>
                  <a:lnTo>
                    <a:pt x="387" y="18"/>
                  </a:lnTo>
                  <a:lnTo>
                    <a:pt x="391" y="15"/>
                  </a:lnTo>
                  <a:lnTo>
                    <a:pt x="395" y="12"/>
                  </a:lnTo>
                  <a:lnTo>
                    <a:pt x="399" y="10"/>
                  </a:lnTo>
                  <a:lnTo>
                    <a:pt x="404" y="7"/>
                  </a:lnTo>
                  <a:lnTo>
                    <a:pt x="409" y="5"/>
                  </a:lnTo>
                  <a:lnTo>
                    <a:pt x="414" y="3"/>
                  </a:lnTo>
                  <a:lnTo>
                    <a:pt x="420" y="2"/>
                  </a:lnTo>
                  <a:lnTo>
                    <a:pt x="421" y="1"/>
                  </a:lnTo>
                  <a:lnTo>
                    <a:pt x="423" y="1"/>
                  </a:lnTo>
                  <a:lnTo>
                    <a:pt x="423" y="1"/>
                  </a:lnTo>
                  <a:lnTo>
                    <a:pt x="425" y="1"/>
                  </a:lnTo>
                  <a:lnTo>
                    <a:pt x="425" y="1"/>
                  </a:lnTo>
                  <a:lnTo>
                    <a:pt x="427" y="1"/>
                  </a:lnTo>
                  <a:lnTo>
                    <a:pt x="427" y="1"/>
                  </a:lnTo>
                  <a:lnTo>
                    <a:pt x="429" y="1"/>
                  </a:lnTo>
                  <a:lnTo>
                    <a:pt x="429" y="1"/>
                  </a:lnTo>
                  <a:lnTo>
                    <a:pt x="431" y="0"/>
                  </a:lnTo>
                  <a:lnTo>
                    <a:pt x="431" y="0"/>
                  </a:lnTo>
                  <a:lnTo>
                    <a:pt x="433" y="0"/>
                  </a:lnTo>
                  <a:lnTo>
                    <a:pt x="433" y="0"/>
                  </a:lnTo>
                  <a:lnTo>
                    <a:pt x="435" y="0"/>
                  </a:lnTo>
                  <a:lnTo>
                    <a:pt x="436" y="0"/>
                  </a:lnTo>
                  <a:lnTo>
                    <a:pt x="437" y="0"/>
                  </a:lnTo>
                  <a:lnTo>
                    <a:pt x="438" y="0"/>
                  </a:lnTo>
                  <a:lnTo>
                    <a:pt x="439" y="0"/>
                  </a:lnTo>
                  <a:lnTo>
                    <a:pt x="440" y="0"/>
                  </a:lnTo>
                  <a:lnTo>
                    <a:pt x="441" y="0"/>
                  </a:lnTo>
                  <a:lnTo>
                    <a:pt x="442" y="1"/>
                  </a:lnTo>
                  <a:lnTo>
                    <a:pt x="443" y="1"/>
                  </a:lnTo>
                  <a:lnTo>
                    <a:pt x="444" y="1"/>
                  </a:lnTo>
                  <a:lnTo>
                    <a:pt x="445" y="1"/>
                  </a:lnTo>
                  <a:lnTo>
                    <a:pt x="446" y="1"/>
                  </a:lnTo>
                  <a:lnTo>
                    <a:pt x="447" y="1"/>
                  </a:lnTo>
                  <a:lnTo>
                    <a:pt x="448" y="1"/>
                  </a:lnTo>
                  <a:lnTo>
                    <a:pt x="449" y="1"/>
                  </a:lnTo>
                  <a:lnTo>
                    <a:pt x="450" y="1"/>
                  </a:lnTo>
                  <a:lnTo>
                    <a:pt x="451" y="2"/>
                  </a:lnTo>
                  <a:lnTo>
                    <a:pt x="452" y="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60" name="Freeform 68"/>
            <p:cNvSpPr>
              <a:spLocks/>
            </p:cNvSpPr>
            <p:nvPr/>
          </p:nvSpPr>
          <p:spPr bwMode="auto">
            <a:xfrm>
              <a:off x="5298" y="2596"/>
              <a:ext cx="168" cy="125"/>
            </a:xfrm>
            <a:custGeom>
              <a:avLst/>
              <a:gdLst/>
              <a:ahLst/>
              <a:cxnLst>
                <a:cxn ang="0">
                  <a:pos x="143" y="6"/>
                </a:cxn>
                <a:cxn ang="0">
                  <a:pos x="130" y="2"/>
                </a:cxn>
                <a:cxn ang="0">
                  <a:pos x="123" y="1"/>
                </a:cxn>
                <a:cxn ang="0">
                  <a:pos x="117" y="1"/>
                </a:cxn>
                <a:cxn ang="0">
                  <a:pos x="111" y="0"/>
                </a:cxn>
                <a:cxn ang="0">
                  <a:pos x="105" y="1"/>
                </a:cxn>
                <a:cxn ang="0">
                  <a:pos x="98" y="2"/>
                </a:cxn>
                <a:cxn ang="0">
                  <a:pos x="92" y="2"/>
                </a:cxn>
                <a:cxn ang="0">
                  <a:pos x="86" y="4"/>
                </a:cxn>
                <a:cxn ang="0">
                  <a:pos x="81" y="6"/>
                </a:cxn>
                <a:cxn ang="0">
                  <a:pos x="75" y="8"/>
                </a:cxn>
                <a:cxn ang="0">
                  <a:pos x="69" y="10"/>
                </a:cxn>
                <a:cxn ang="0">
                  <a:pos x="63" y="13"/>
                </a:cxn>
                <a:cxn ang="0">
                  <a:pos x="58" y="16"/>
                </a:cxn>
                <a:cxn ang="0">
                  <a:pos x="53" y="19"/>
                </a:cxn>
                <a:cxn ang="0">
                  <a:pos x="48" y="23"/>
                </a:cxn>
                <a:cxn ang="0">
                  <a:pos x="43" y="26"/>
                </a:cxn>
                <a:cxn ang="0">
                  <a:pos x="38" y="31"/>
                </a:cxn>
                <a:cxn ang="0">
                  <a:pos x="34" y="35"/>
                </a:cxn>
                <a:cxn ang="0">
                  <a:pos x="30" y="40"/>
                </a:cxn>
                <a:cxn ang="0">
                  <a:pos x="26" y="44"/>
                </a:cxn>
                <a:cxn ang="0">
                  <a:pos x="22" y="50"/>
                </a:cxn>
                <a:cxn ang="0">
                  <a:pos x="18" y="55"/>
                </a:cxn>
                <a:cxn ang="0">
                  <a:pos x="15" y="60"/>
                </a:cxn>
                <a:cxn ang="0">
                  <a:pos x="12" y="66"/>
                </a:cxn>
                <a:cxn ang="0">
                  <a:pos x="9" y="72"/>
                </a:cxn>
                <a:cxn ang="0">
                  <a:pos x="7" y="78"/>
                </a:cxn>
                <a:cxn ang="0">
                  <a:pos x="5" y="84"/>
                </a:cxn>
                <a:cxn ang="0">
                  <a:pos x="3" y="90"/>
                </a:cxn>
                <a:cxn ang="0">
                  <a:pos x="1" y="97"/>
                </a:cxn>
                <a:cxn ang="0">
                  <a:pos x="0" y="104"/>
                </a:cxn>
                <a:cxn ang="0">
                  <a:pos x="0" y="110"/>
                </a:cxn>
              </a:cxnLst>
              <a:rect l="0" t="0" r="r" b="b"/>
              <a:pathLst>
                <a:path w="144" h="111">
                  <a:moveTo>
                    <a:pt x="143" y="6"/>
                  </a:moveTo>
                  <a:lnTo>
                    <a:pt x="130" y="2"/>
                  </a:lnTo>
                  <a:lnTo>
                    <a:pt x="123" y="1"/>
                  </a:lnTo>
                  <a:lnTo>
                    <a:pt x="117" y="1"/>
                  </a:lnTo>
                  <a:lnTo>
                    <a:pt x="111" y="0"/>
                  </a:lnTo>
                  <a:lnTo>
                    <a:pt x="105" y="1"/>
                  </a:lnTo>
                  <a:lnTo>
                    <a:pt x="98" y="2"/>
                  </a:lnTo>
                  <a:lnTo>
                    <a:pt x="92" y="2"/>
                  </a:lnTo>
                  <a:lnTo>
                    <a:pt x="86" y="4"/>
                  </a:lnTo>
                  <a:lnTo>
                    <a:pt x="81" y="6"/>
                  </a:lnTo>
                  <a:lnTo>
                    <a:pt x="75" y="8"/>
                  </a:lnTo>
                  <a:lnTo>
                    <a:pt x="69" y="10"/>
                  </a:lnTo>
                  <a:lnTo>
                    <a:pt x="63" y="13"/>
                  </a:lnTo>
                  <a:lnTo>
                    <a:pt x="58" y="16"/>
                  </a:lnTo>
                  <a:lnTo>
                    <a:pt x="53" y="19"/>
                  </a:lnTo>
                  <a:lnTo>
                    <a:pt x="48" y="23"/>
                  </a:lnTo>
                  <a:lnTo>
                    <a:pt x="43" y="26"/>
                  </a:lnTo>
                  <a:lnTo>
                    <a:pt x="38" y="31"/>
                  </a:lnTo>
                  <a:lnTo>
                    <a:pt x="34" y="35"/>
                  </a:lnTo>
                  <a:lnTo>
                    <a:pt x="30" y="40"/>
                  </a:lnTo>
                  <a:lnTo>
                    <a:pt x="26" y="44"/>
                  </a:lnTo>
                  <a:lnTo>
                    <a:pt x="22" y="50"/>
                  </a:lnTo>
                  <a:lnTo>
                    <a:pt x="18" y="55"/>
                  </a:lnTo>
                  <a:lnTo>
                    <a:pt x="15" y="60"/>
                  </a:lnTo>
                  <a:lnTo>
                    <a:pt x="12" y="66"/>
                  </a:lnTo>
                  <a:lnTo>
                    <a:pt x="9" y="72"/>
                  </a:lnTo>
                  <a:lnTo>
                    <a:pt x="7" y="78"/>
                  </a:lnTo>
                  <a:lnTo>
                    <a:pt x="5" y="84"/>
                  </a:lnTo>
                  <a:lnTo>
                    <a:pt x="3" y="90"/>
                  </a:lnTo>
                  <a:lnTo>
                    <a:pt x="1" y="97"/>
                  </a:lnTo>
                  <a:lnTo>
                    <a:pt x="0" y="104"/>
                  </a:lnTo>
                  <a:lnTo>
                    <a:pt x="0" y="11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61" name="Freeform 69"/>
            <p:cNvSpPr>
              <a:spLocks/>
            </p:cNvSpPr>
            <p:nvPr/>
          </p:nvSpPr>
          <p:spPr bwMode="auto">
            <a:xfrm>
              <a:off x="5130" y="1860"/>
              <a:ext cx="332" cy="503"/>
            </a:xfrm>
            <a:custGeom>
              <a:avLst/>
              <a:gdLst/>
              <a:ahLst/>
              <a:cxnLst>
                <a:cxn ang="0">
                  <a:pos x="276" y="22"/>
                </a:cxn>
                <a:cxn ang="0">
                  <a:pos x="280" y="42"/>
                </a:cxn>
                <a:cxn ang="0">
                  <a:pos x="282" y="58"/>
                </a:cxn>
                <a:cxn ang="0">
                  <a:pos x="282" y="73"/>
                </a:cxn>
                <a:cxn ang="0">
                  <a:pos x="280" y="85"/>
                </a:cxn>
                <a:cxn ang="0">
                  <a:pos x="278" y="96"/>
                </a:cxn>
                <a:cxn ang="0">
                  <a:pos x="274" y="105"/>
                </a:cxn>
                <a:cxn ang="0">
                  <a:pos x="269" y="114"/>
                </a:cxn>
                <a:cxn ang="0">
                  <a:pos x="263" y="122"/>
                </a:cxn>
                <a:cxn ang="0">
                  <a:pos x="257" y="130"/>
                </a:cxn>
                <a:cxn ang="0">
                  <a:pos x="251" y="139"/>
                </a:cxn>
                <a:cxn ang="0">
                  <a:pos x="244" y="148"/>
                </a:cxn>
                <a:cxn ang="0">
                  <a:pos x="238" y="158"/>
                </a:cxn>
                <a:cxn ang="0">
                  <a:pos x="232" y="170"/>
                </a:cxn>
                <a:cxn ang="0">
                  <a:pos x="227" y="184"/>
                </a:cxn>
                <a:cxn ang="0">
                  <a:pos x="222" y="200"/>
                </a:cxn>
                <a:cxn ang="0">
                  <a:pos x="218" y="217"/>
                </a:cxn>
                <a:cxn ang="0">
                  <a:pos x="217" y="226"/>
                </a:cxn>
                <a:cxn ang="0">
                  <a:pos x="216" y="233"/>
                </a:cxn>
                <a:cxn ang="0">
                  <a:pos x="215" y="239"/>
                </a:cxn>
                <a:cxn ang="0">
                  <a:pos x="215" y="244"/>
                </a:cxn>
                <a:cxn ang="0">
                  <a:pos x="215" y="248"/>
                </a:cxn>
                <a:cxn ang="0">
                  <a:pos x="215" y="252"/>
                </a:cxn>
                <a:cxn ang="0">
                  <a:pos x="214" y="255"/>
                </a:cxn>
                <a:cxn ang="0">
                  <a:pos x="214" y="258"/>
                </a:cxn>
                <a:cxn ang="0">
                  <a:pos x="213" y="262"/>
                </a:cxn>
                <a:cxn ang="0">
                  <a:pos x="211" y="266"/>
                </a:cxn>
                <a:cxn ang="0">
                  <a:pos x="208" y="270"/>
                </a:cxn>
                <a:cxn ang="0">
                  <a:pos x="204" y="276"/>
                </a:cxn>
                <a:cxn ang="0">
                  <a:pos x="200" y="282"/>
                </a:cxn>
                <a:cxn ang="0">
                  <a:pos x="194" y="291"/>
                </a:cxn>
                <a:cxn ang="0">
                  <a:pos x="180" y="310"/>
                </a:cxn>
                <a:cxn ang="0">
                  <a:pos x="170" y="325"/>
                </a:cxn>
                <a:cxn ang="0">
                  <a:pos x="161" y="340"/>
                </a:cxn>
                <a:cxn ang="0">
                  <a:pos x="152" y="356"/>
                </a:cxn>
                <a:cxn ang="0">
                  <a:pos x="143" y="371"/>
                </a:cxn>
                <a:cxn ang="0">
                  <a:pos x="134" y="386"/>
                </a:cxn>
                <a:cxn ang="0">
                  <a:pos x="124" y="400"/>
                </a:cxn>
                <a:cxn ang="0">
                  <a:pos x="114" y="412"/>
                </a:cxn>
                <a:cxn ang="0">
                  <a:pos x="104" y="423"/>
                </a:cxn>
                <a:cxn ang="0">
                  <a:pos x="93" y="432"/>
                </a:cxn>
                <a:cxn ang="0">
                  <a:pos x="81" y="439"/>
                </a:cxn>
                <a:cxn ang="0">
                  <a:pos x="68" y="443"/>
                </a:cxn>
                <a:cxn ang="0">
                  <a:pos x="53" y="444"/>
                </a:cxn>
                <a:cxn ang="0">
                  <a:pos x="37" y="443"/>
                </a:cxn>
                <a:cxn ang="0">
                  <a:pos x="20" y="438"/>
                </a:cxn>
                <a:cxn ang="0">
                  <a:pos x="0" y="429"/>
                </a:cxn>
              </a:cxnLst>
              <a:rect l="0" t="0" r="r" b="b"/>
              <a:pathLst>
                <a:path w="283" h="445">
                  <a:moveTo>
                    <a:pt x="270" y="0"/>
                  </a:moveTo>
                  <a:lnTo>
                    <a:pt x="276" y="22"/>
                  </a:lnTo>
                  <a:lnTo>
                    <a:pt x="278" y="32"/>
                  </a:lnTo>
                  <a:lnTo>
                    <a:pt x="280" y="42"/>
                  </a:lnTo>
                  <a:lnTo>
                    <a:pt x="281" y="50"/>
                  </a:lnTo>
                  <a:lnTo>
                    <a:pt x="282" y="58"/>
                  </a:lnTo>
                  <a:lnTo>
                    <a:pt x="282" y="66"/>
                  </a:lnTo>
                  <a:lnTo>
                    <a:pt x="282" y="73"/>
                  </a:lnTo>
                  <a:lnTo>
                    <a:pt x="281" y="79"/>
                  </a:lnTo>
                  <a:lnTo>
                    <a:pt x="280" y="85"/>
                  </a:lnTo>
                  <a:lnTo>
                    <a:pt x="279" y="90"/>
                  </a:lnTo>
                  <a:lnTo>
                    <a:pt x="278" y="96"/>
                  </a:lnTo>
                  <a:lnTo>
                    <a:pt x="276" y="101"/>
                  </a:lnTo>
                  <a:lnTo>
                    <a:pt x="274" y="105"/>
                  </a:lnTo>
                  <a:lnTo>
                    <a:pt x="271" y="110"/>
                  </a:lnTo>
                  <a:lnTo>
                    <a:pt x="269" y="114"/>
                  </a:lnTo>
                  <a:lnTo>
                    <a:pt x="266" y="118"/>
                  </a:lnTo>
                  <a:lnTo>
                    <a:pt x="263" y="122"/>
                  </a:lnTo>
                  <a:lnTo>
                    <a:pt x="260" y="126"/>
                  </a:lnTo>
                  <a:lnTo>
                    <a:pt x="257" y="130"/>
                  </a:lnTo>
                  <a:lnTo>
                    <a:pt x="254" y="135"/>
                  </a:lnTo>
                  <a:lnTo>
                    <a:pt x="251" y="139"/>
                  </a:lnTo>
                  <a:lnTo>
                    <a:pt x="248" y="144"/>
                  </a:lnTo>
                  <a:lnTo>
                    <a:pt x="244" y="148"/>
                  </a:lnTo>
                  <a:lnTo>
                    <a:pt x="241" y="153"/>
                  </a:lnTo>
                  <a:lnTo>
                    <a:pt x="238" y="158"/>
                  </a:lnTo>
                  <a:lnTo>
                    <a:pt x="235" y="164"/>
                  </a:lnTo>
                  <a:lnTo>
                    <a:pt x="232" y="170"/>
                  </a:lnTo>
                  <a:lnTo>
                    <a:pt x="229" y="177"/>
                  </a:lnTo>
                  <a:lnTo>
                    <a:pt x="227" y="184"/>
                  </a:lnTo>
                  <a:lnTo>
                    <a:pt x="224" y="192"/>
                  </a:lnTo>
                  <a:lnTo>
                    <a:pt x="222" y="200"/>
                  </a:lnTo>
                  <a:lnTo>
                    <a:pt x="220" y="212"/>
                  </a:lnTo>
                  <a:lnTo>
                    <a:pt x="218" y="217"/>
                  </a:lnTo>
                  <a:lnTo>
                    <a:pt x="218" y="221"/>
                  </a:lnTo>
                  <a:lnTo>
                    <a:pt x="217" y="226"/>
                  </a:lnTo>
                  <a:lnTo>
                    <a:pt x="216" y="230"/>
                  </a:lnTo>
                  <a:lnTo>
                    <a:pt x="216" y="233"/>
                  </a:lnTo>
                  <a:lnTo>
                    <a:pt x="216" y="236"/>
                  </a:lnTo>
                  <a:lnTo>
                    <a:pt x="215" y="239"/>
                  </a:lnTo>
                  <a:lnTo>
                    <a:pt x="215" y="242"/>
                  </a:lnTo>
                  <a:lnTo>
                    <a:pt x="215" y="244"/>
                  </a:lnTo>
                  <a:lnTo>
                    <a:pt x="215" y="246"/>
                  </a:lnTo>
                  <a:lnTo>
                    <a:pt x="215" y="248"/>
                  </a:lnTo>
                  <a:lnTo>
                    <a:pt x="215" y="250"/>
                  </a:lnTo>
                  <a:lnTo>
                    <a:pt x="215" y="252"/>
                  </a:lnTo>
                  <a:lnTo>
                    <a:pt x="215" y="254"/>
                  </a:lnTo>
                  <a:lnTo>
                    <a:pt x="214" y="255"/>
                  </a:lnTo>
                  <a:lnTo>
                    <a:pt x="214" y="257"/>
                  </a:lnTo>
                  <a:lnTo>
                    <a:pt x="214" y="258"/>
                  </a:lnTo>
                  <a:lnTo>
                    <a:pt x="213" y="260"/>
                  </a:lnTo>
                  <a:lnTo>
                    <a:pt x="213" y="262"/>
                  </a:lnTo>
                  <a:lnTo>
                    <a:pt x="212" y="264"/>
                  </a:lnTo>
                  <a:lnTo>
                    <a:pt x="211" y="266"/>
                  </a:lnTo>
                  <a:lnTo>
                    <a:pt x="210" y="268"/>
                  </a:lnTo>
                  <a:lnTo>
                    <a:pt x="208" y="270"/>
                  </a:lnTo>
                  <a:lnTo>
                    <a:pt x="206" y="273"/>
                  </a:lnTo>
                  <a:lnTo>
                    <a:pt x="204" y="276"/>
                  </a:lnTo>
                  <a:lnTo>
                    <a:pt x="202" y="279"/>
                  </a:lnTo>
                  <a:lnTo>
                    <a:pt x="200" y="282"/>
                  </a:lnTo>
                  <a:lnTo>
                    <a:pt x="197" y="286"/>
                  </a:lnTo>
                  <a:lnTo>
                    <a:pt x="194" y="291"/>
                  </a:lnTo>
                  <a:lnTo>
                    <a:pt x="190" y="296"/>
                  </a:lnTo>
                  <a:lnTo>
                    <a:pt x="180" y="310"/>
                  </a:lnTo>
                  <a:lnTo>
                    <a:pt x="175" y="317"/>
                  </a:lnTo>
                  <a:lnTo>
                    <a:pt x="170" y="325"/>
                  </a:lnTo>
                  <a:lnTo>
                    <a:pt x="166" y="333"/>
                  </a:lnTo>
                  <a:lnTo>
                    <a:pt x="161" y="340"/>
                  </a:lnTo>
                  <a:lnTo>
                    <a:pt x="156" y="348"/>
                  </a:lnTo>
                  <a:lnTo>
                    <a:pt x="152" y="356"/>
                  </a:lnTo>
                  <a:lnTo>
                    <a:pt x="147" y="364"/>
                  </a:lnTo>
                  <a:lnTo>
                    <a:pt x="143" y="371"/>
                  </a:lnTo>
                  <a:lnTo>
                    <a:pt x="138" y="379"/>
                  </a:lnTo>
                  <a:lnTo>
                    <a:pt x="134" y="386"/>
                  </a:lnTo>
                  <a:lnTo>
                    <a:pt x="129" y="393"/>
                  </a:lnTo>
                  <a:lnTo>
                    <a:pt x="124" y="400"/>
                  </a:lnTo>
                  <a:lnTo>
                    <a:pt x="120" y="406"/>
                  </a:lnTo>
                  <a:lnTo>
                    <a:pt x="114" y="412"/>
                  </a:lnTo>
                  <a:lnTo>
                    <a:pt x="109" y="418"/>
                  </a:lnTo>
                  <a:lnTo>
                    <a:pt x="104" y="423"/>
                  </a:lnTo>
                  <a:lnTo>
                    <a:pt x="98" y="428"/>
                  </a:lnTo>
                  <a:lnTo>
                    <a:pt x="93" y="432"/>
                  </a:lnTo>
                  <a:lnTo>
                    <a:pt x="87" y="436"/>
                  </a:lnTo>
                  <a:lnTo>
                    <a:pt x="81" y="439"/>
                  </a:lnTo>
                  <a:lnTo>
                    <a:pt x="74" y="441"/>
                  </a:lnTo>
                  <a:lnTo>
                    <a:pt x="68" y="443"/>
                  </a:lnTo>
                  <a:lnTo>
                    <a:pt x="60" y="444"/>
                  </a:lnTo>
                  <a:lnTo>
                    <a:pt x="53" y="444"/>
                  </a:lnTo>
                  <a:lnTo>
                    <a:pt x="45" y="444"/>
                  </a:lnTo>
                  <a:lnTo>
                    <a:pt x="37" y="443"/>
                  </a:lnTo>
                  <a:lnTo>
                    <a:pt x="28" y="441"/>
                  </a:lnTo>
                  <a:lnTo>
                    <a:pt x="20" y="438"/>
                  </a:lnTo>
                  <a:lnTo>
                    <a:pt x="10" y="434"/>
                  </a:lnTo>
                  <a:lnTo>
                    <a:pt x="0" y="42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62" name="Freeform 70"/>
            <p:cNvSpPr>
              <a:spLocks/>
            </p:cNvSpPr>
            <p:nvPr/>
          </p:nvSpPr>
          <p:spPr bwMode="auto">
            <a:xfrm>
              <a:off x="4162" y="1291"/>
              <a:ext cx="238" cy="775"/>
            </a:xfrm>
            <a:custGeom>
              <a:avLst/>
              <a:gdLst/>
              <a:ahLst/>
              <a:cxnLst>
                <a:cxn ang="0">
                  <a:pos x="1" y="18"/>
                </a:cxn>
                <a:cxn ang="0">
                  <a:pos x="0" y="36"/>
                </a:cxn>
                <a:cxn ang="0">
                  <a:pos x="0" y="53"/>
                </a:cxn>
                <a:cxn ang="0">
                  <a:pos x="4" y="70"/>
                </a:cxn>
                <a:cxn ang="0">
                  <a:pos x="8" y="86"/>
                </a:cxn>
                <a:cxn ang="0">
                  <a:pos x="15" y="101"/>
                </a:cxn>
                <a:cxn ang="0">
                  <a:pos x="22" y="117"/>
                </a:cxn>
                <a:cxn ang="0">
                  <a:pos x="31" y="132"/>
                </a:cxn>
                <a:cxn ang="0">
                  <a:pos x="40" y="147"/>
                </a:cxn>
                <a:cxn ang="0">
                  <a:pos x="48" y="161"/>
                </a:cxn>
                <a:cxn ang="0">
                  <a:pos x="57" y="177"/>
                </a:cxn>
                <a:cxn ang="0">
                  <a:pos x="65" y="192"/>
                </a:cxn>
                <a:cxn ang="0">
                  <a:pos x="72" y="207"/>
                </a:cxn>
                <a:cxn ang="0">
                  <a:pos x="78" y="223"/>
                </a:cxn>
                <a:cxn ang="0">
                  <a:pos x="82" y="240"/>
                </a:cxn>
                <a:cxn ang="0">
                  <a:pos x="84" y="257"/>
                </a:cxn>
                <a:cxn ang="0">
                  <a:pos x="87" y="281"/>
                </a:cxn>
                <a:cxn ang="0">
                  <a:pos x="91" y="296"/>
                </a:cxn>
                <a:cxn ang="0">
                  <a:pos x="95" y="310"/>
                </a:cxn>
                <a:cxn ang="0">
                  <a:pos x="100" y="322"/>
                </a:cxn>
                <a:cxn ang="0">
                  <a:pos x="106" y="334"/>
                </a:cxn>
                <a:cxn ang="0">
                  <a:pos x="112" y="345"/>
                </a:cxn>
                <a:cxn ang="0">
                  <a:pos x="118" y="357"/>
                </a:cxn>
                <a:cxn ang="0">
                  <a:pos x="124" y="367"/>
                </a:cxn>
                <a:cxn ang="0">
                  <a:pos x="130" y="378"/>
                </a:cxn>
                <a:cxn ang="0">
                  <a:pos x="135" y="390"/>
                </a:cxn>
                <a:cxn ang="0">
                  <a:pos x="140" y="401"/>
                </a:cxn>
                <a:cxn ang="0">
                  <a:pos x="144" y="414"/>
                </a:cxn>
                <a:cxn ang="0">
                  <a:pos x="146" y="427"/>
                </a:cxn>
                <a:cxn ang="0">
                  <a:pos x="148" y="442"/>
                </a:cxn>
                <a:cxn ang="0">
                  <a:pos x="148" y="458"/>
                </a:cxn>
                <a:cxn ang="0">
                  <a:pos x="146" y="477"/>
                </a:cxn>
                <a:cxn ang="0">
                  <a:pos x="145" y="487"/>
                </a:cxn>
                <a:cxn ang="0">
                  <a:pos x="144" y="497"/>
                </a:cxn>
                <a:cxn ang="0">
                  <a:pos x="142" y="507"/>
                </a:cxn>
                <a:cxn ang="0">
                  <a:pos x="141" y="517"/>
                </a:cxn>
                <a:cxn ang="0">
                  <a:pos x="140" y="526"/>
                </a:cxn>
                <a:cxn ang="0">
                  <a:pos x="138" y="535"/>
                </a:cxn>
                <a:cxn ang="0">
                  <a:pos x="137" y="545"/>
                </a:cxn>
                <a:cxn ang="0">
                  <a:pos x="137" y="554"/>
                </a:cxn>
                <a:cxn ang="0">
                  <a:pos x="136" y="564"/>
                </a:cxn>
                <a:cxn ang="0">
                  <a:pos x="137" y="573"/>
                </a:cxn>
                <a:cxn ang="0">
                  <a:pos x="138" y="582"/>
                </a:cxn>
                <a:cxn ang="0">
                  <a:pos x="139" y="591"/>
                </a:cxn>
                <a:cxn ang="0">
                  <a:pos x="141" y="601"/>
                </a:cxn>
                <a:cxn ang="0">
                  <a:pos x="144" y="610"/>
                </a:cxn>
                <a:cxn ang="0">
                  <a:pos x="148" y="619"/>
                </a:cxn>
                <a:cxn ang="0">
                  <a:pos x="151" y="627"/>
                </a:cxn>
                <a:cxn ang="0">
                  <a:pos x="154" y="631"/>
                </a:cxn>
                <a:cxn ang="0">
                  <a:pos x="158" y="635"/>
                </a:cxn>
                <a:cxn ang="0">
                  <a:pos x="161" y="639"/>
                </a:cxn>
                <a:cxn ang="0">
                  <a:pos x="165" y="643"/>
                </a:cxn>
                <a:cxn ang="0">
                  <a:pos x="169" y="647"/>
                </a:cxn>
                <a:cxn ang="0">
                  <a:pos x="173" y="651"/>
                </a:cxn>
                <a:cxn ang="0">
                  <a:pos x="177" y="654"/>
                </a:cxn>
                <a:cxn ang="0">
                  <a:pos x="181" y="658"/>
                </a:cxn>
                <a:cxn ang="0">
                  <a:pos x="185" y="662"/>
                </a:cxn>
                <a:cxn ang="0">
                  <a:pos x="189" y="666"/>
                </a:cxn>
                <a:cxn ang="0">
                  <a:pos x="192" y="670"/>
                </a:cxn>
                <a:cxn ang="0">
                  <a:pos x="196" y="674"/>
                </a:cxn>
                <a:cxn ang="0">
                  <a:pos x="199" y="678"/>
                </a:cxn>
                <a:cxn ang="0">
                  <a:pos x="202" y="683"/>
                </a:cxn>
              </a:cxnLst>
              <a:rect l="0" t="0" r="r" b="b"/>
              <a:pathLst>
                <a:path w="204" h="687">
                  <a:moveTo>
                    <a:pt x="5" y="0"/>
                  </a:moveTo>
                  <a:lnTo>
                    <a:pt x="1" y="18"/>
                  </a:lnTo>
                  <a:lnTo>
                    <a:pt x="0" y="27"/>
                  </a:lnTo>
                  <a:lnTo>
                    <a:pt x="0" y="36"/>
                  </a:lnTo>
                  <a:lnTo>
                    <a:pt x="0" y="45"/>
                  </a:lnTo>
                  <a:lnTo>
                    <a:pt x="0" y="53"/>
                  </a:lnTo>
                  <a:lnTo>
                    <a:pt x="2" y="62"/>
                  </a:lnTo>
                  <a:lnTo>
                    <a:pt x="4" y="70"/>
                  </a:lnTo>
                  <a:lnTo>
                    <a:pt x="6" y="78"/>
                  </a:lnTo>
                  <a:lnTo>
                    <a:pt x="8" y="86"/>
                  </a:lnTo>
                  <a:lnTo>
                    <a:pt x="12" y="94"/>
                  </a:lnTo>
                  <a:lnTo>
                    <a:pt x="15" y="101"/>
                  </a:lnTo>
                  <a:lnTo>
                    <a:pt x="19" y="109"/>
                  </a:lnTo>
                  <a:lnTo>
                    <a:pt x="22" y="117"/>
                  </a:lnTo>
                  <a:lnTo>
                    <a:pt x="26" y="124"/>
                  </a:lnTo>
                  <a:lnTo>
                    <a:pt x="31" y="132"/>
                  </a:lnTo>
                  <a:lnTo>
                    <a:pt x="35" y="139"/>
                  </a:lnTo>
                  <a:lnTo>
                    <a:pt x="40" y="147"/>
                  </a:lnTo>
                  <a:lnTo>
                    <a:pt x="44" y="154"/>
                  </a:lnTo>
                  <a:lnTo>
                    <a:pt x="48" y="161"/>
                  </a:lnTo>
                  <a:lnTo>
                    <a:pt x="53" y="169"/>
                  </a:lnTo>
                  <a:lnTo>
                    <a:pt x="57" y="177"/>
                  </a:lnTo>
                  <a:lnTo>
                    <a:pt x="61" y="184"/>
                  </a:lnTo>
                  <a:lnTo>
                    <a:pt x="65" y="192"/>
                  </a:lnTo>
                  <a:lnTo>
                    <a:pt x="68" y="199"/>
                  </a:lnTo>
                  <a:lnTo>
                    <a:pt x="72" y="207"/>
                  </a:lnTo>
                  <a:lnTo>
                    <a:pt x="75" y="215"/>
                  </a:lnTo>
                  <a:lnTo>
                    <a:pt x="78" y="223"/>
                  </a:lnTo>
                  <a:lnTo>
                    <a:pt x="80" y="231"/>
                  </a:lnTo>
                  <a:lnTo>
                    <a:pt x="82" y="240"/>
                  </a:lnTo>
                  <a:lnTo>
                    <a:pt x="83" y="248"/>
                  </a:lnTo>
                  <a:lnTo>
                    <a:pt x="84" y="257"/>
                  </a:lnTo>
                  <a:lnTo>
                    <a:pt x="86" y="274"/>
                  </a:lnTo>
                  <a:lnTo>
                    <a:pt x="87" y="281"/>
                  </a:lnTo>
                  <a:lnTo>
                    <a:pt x="89" y="289"/>
                  </a:lnTo>
                  <a:lnTo>
                    <a:pt x="91" y="296"/>
                  </a:lnTo>
                  <a:lnTo>
                    <a:pt x="93" y="303"/>
                  </a:lnTo>
                  <a:lnTo>
                    <a:pt x="95" y="310"/>
                  </a:lnTo>
                  <a:lnTo>
                    <a:pt x="98" y="316"/>
                  </a:lnTo>
                  <a:lnTo>
                    <a:pt x="100" y="322"/>
                  </a:lnTo>
                  <a:lnTo>
                    <a:pt x="103" y="328"/>
                  </a:lnTo>
                  <a:lnTo>
                    <a:pt x="106" y="334"/>
                  </a:lnTo>
                  <a:lnTo>
                    <a:pt x="109" y="340"/>
                  </a:lnTo>
                  <a:lnTo>
                    <a:pt x="112" y="345"/>
                  </a:lnTo>
                  <a:lnTo>
                    <a:pt x="115" y="351"/>
                  </a:lnTo>
                  <a:lnTo>
                    <a:pt x="118" y="357"/>
                  </a:lnTo>
                  <a:lnTo>
                    <a:pt x="121" y="362"/>
                  </a:lnTo>
                  <a:lnTo>
                    <a:pt x="124" y="367"/>
                  </a:lnTo>
                  <a:lnTo>
                    <a:pt x="127" y="373"/>
                  </a:lnTo>
                  <a:lnTo>
                    <a:pt x="130" y="378"/>
                  </a:lnTo>
                  <a:lnTo>
                    <a:pt x="133" y="384"/>
                  </a:lnTo>
                  <a:lnTo>
                    <a:pt x="135" y="390"/>
                  </a:lnTo>
                  <a:lnTo>
                    <a:pt x="138" y="395"/>
                  </a:lnTo>
                  <a:lnTo>
                    <a:pt x="140" y="401"/>
                  </a:lnTo>
                  <a:lnTo>
                    <a:pt x="142" y="408"/>
                  </a:lnTo>
                  <a:lnTo>
                    <a:pt x="144" y="414"/>
                  </a:lnTo>
                  <a:lnTo>
                    <a:pt x="145" y="421"/>
                  </a:lnTo>
                  <a:lnTo>
                    <a:pt x="146" y="427"/>
                  </a:lnTo>
                  <a:lnTo>
                    <a:pt x="147" y="435"/>
                  </a:lnTo>
                  <a:lnTo>
                    <a:pt x="148" y="442"/>
                  </a:lnTo>
                  <a:lnTo>
                    <a:pt x="148" y="450"/>
                  </a:lnTo>
                  <a:lnTo>
                    <a:pt x="148" y="458"/>
                  </a:lnTo>
                  <a:lnTo>
                    <a:pt x="148" y="467"/>
                  </a:lnTo>
                  <a:lnTo>
                    <a:pt x="146" y="477"/>
                  </a:lnTo>
                  <a:lnTo>
                    <a:pt x="146" y="482"/>
                  </a:lnTo>
                  <a:lnTo>
                    <a:pt x="145" y="487"/>
                  </a:lnTo>
                  <a:lnTo>
                    <a:pt x="144" y="492"/>
                  </a:lnTo>
                  <a:lnTo>
                    <a:pt x="144" y="497"/>
                  </a:lnTo>
                  <a:lnTo>
                    <a:pt x="143" y="502"/>
                  </a:lnTo>
                  <a:lnTo>
                    <a:pt x="142" y="507"/>
                  </a:lnTo>
                  <a:lnTo>
                    <a:pt x="142" y="511"/>
                  </a:lnTo>
                  <a:lnTo>
                    <a:pt x="141" y="517"/>
                  </a:lnTo>
                  <a:lnTo>
                    <a:pt x="140" y="521"/>
                  </a:lnTo>
                  <a:lnTo>
                    <a:pt x="140" y="526"/>
                  </a:lnTo>
                  <a:lnTo>
                    <a:pt x="139" y="531"/>
                  </a:lnTo>
                  <a:lnTo>
                    <a:pt x="138" y="535"/>
                  </a:lnTo>
                  <a:lnTo>
                    <a:pt x="138" y="540"/>
                  </a:lnTo>
                  <a:lnTo>
                    <a:pt x="137" y="545"/>
                  </a:lnTo>
                  <a:lnTo>
                    <a:pt x="137" y="550"/>
                  </a:lnTo>
                  <a:lnTo>
                    <a:pt x="137" y="554"/>
                  </a:lnTo>
                  <a:lnTo>
                    <a:pt x="136" y="559"/>
                  </a:lnTo>
                  <a:lnTo>
                    <a:pt x="136" y="564"/>
                  </a:lnTo>
                  <a:lnTo>
                    <a:pt x="136" y="568"/>
                  </a:lnTo>
                  <a:lnTo>
                    <a:pt x="137" y="573"/>
                  </a:lnTo>
                  <a:lnTo>
                    <a:pt x="137" y="577"/>
                  </a:lnTo>
                  <a:lnTo>
                    <a:pt x="138" y="582"/>
                  </a:lnTo>
                  <a:lnTo>
                    <a:pt x="138" y="587"/>
                  </a:lnTo>
                  <a:lnTo>
                    <a:pt x="139" y="591"/>
                  </a:lnTo>
                  <a:lnTo>
                    <a:pt x="140" y="596"/>
                  </a:lnTo>
                  <a:lnTo>
                    <a:pt x="141" y="601"/>
                  </a:lnTo>
                  <a:lnTo>
                    <a:pt x="142" y="605"/>
                  </a:lnTo>
                  <a:lnTo>
                    <a:pt x="144" y="610"/>
                  </a:lnTo>
                  <a:lnTo>
                    <a:pt x="146" y="615"/>
                  </a:lnTo>
                  <a:lnTo>
                    <a:pt x="148" y="619"/>
                  </a:lnTo>
                  <a:lnTo>
                    <a:pt x="150" y="624"/>
                  </a:lnTo>
                  <a:lnTo>
                    <a:pt x="151" y="627"/>
                  </a:lnTo>
                  <a:lnTo>
                    <a:pt x="153" y="629"/>
                  </a:lnTo>
                  <a:lnTo>
                    <a:pt x="154" y="631"/>
                  </a:lnTo>
                  <a:lnTo>
                    <a:pt x="156" y="633"/>
                  </a:lnTo>
                  <a:lnTo>
                    <a:pt x="158" y="635"/>
                  </a:lnTo>
                  <a:lnTo>
                    <a:pt x="160" y="637"/>
                  </a:lnTo>
                  <a:lnTo>
                    <a:pt x="161" y="639"/>
                  </a:lnTo>
                  <a:lnTo>
                    <a:pt x="163" y="641"/>
                  </a:lnTo>
                  <a:lnTo>
                    <a:pt x="165" y="643"/>
                  </a:lnTo>
                  <a:lnTo>
                    <a:pt x="167" y="645"/>
                  </a:lnTo>
                  <a:lnTo>
                    <a:pt x="169" y="647"/>
                  </a:lnTo>
                  <a:lnTo>
                    <a:pt x="171" y="649"/>
                  </a:lnTo>
                  <a:lnTo>
                    <a:pt x="173" y="651"/>
                  </a:lnTo>
                  <a:lnTo>
                    <a:pt x="175" y="653"/>
                  </a:lnTo>
                  <a:lnTo>
                    <a:pt x="177" y="654"/>
                  </a:lnTo>
                  <a:lnTo>
                    <a:pt x="179" y="656"/>
                  </a:lnTo>
                  <a:lnTo>
                    <a:pt x="181" y="658"/>
                  </a:lnTo>
                  <a:lnTo>
                    <a:pt x="183" y="660"/>
                  </a:lnTo>
                  <a:lnTo>
                    <a:pt x="185" y="662"/>
                  </a:lnTo>
                  <a:lnTo>
                    <a:pt x="187" y="664"/>
                  </a:lnTo>
                  <a:lnTo>
                    <a:pt x="189" y="666"/>
                  </a:lnTo>
                  <a:lnTo>
                    <a:pt x="191" y="668"/>
                  </a:lnTo>
                  <a:lnTo>
                    <a:pt x="192" y="670"/>
                  </a:lnTo>
                  <a:lnTo>
                    <a:pt x="194" y="672"/>
                  </a:lnTo>
                  <a:lnTo>
                    <a:pt x="196" y="674"/>
                  </a:lnTo>
                  <a:lnTo>
                    <a:pt x="198" y="676"/>
                  </a:lnTo>
                  <a:lnTo>
                    <a:pt x="199" y="678"/>
                  </a:lnTo>
                  <a:lnTo>
                    <a:pt x="200" y="681"/>
                  </a:lnTo>
                  <a:lnTo>
                    <a:pt x="202" y="683"/>
                  </a:lnTo>
                  <a:lnTo>
                    <a:pt x="203" y="68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63" name="Freeform 71"/>
            <p:cNvSpPr>
              <a:spLocks/>
            </p:cNvSpPr>
            <p:nvPr/>
          </p:nvSpPr>
          <p:spPr bwMode="auto">
            <a:xfrm>
              <a:off x="4001" y="2312"/>
              <a:ext cx="835" cy="452"/>
            </a:xfrm>
            <a:custGeom>
              <a:avLst/>
              <a:gdLst/>
              <a:ahLst/>
              <a:cxnLst>
                <a:cxn ang="0">
                  <a:pos x="701" y="18"/>
                </a:cxn>
                <a:cxn ang="0">
                  <a:pos x="686" y="35"/>
                </a:cxn>
                <a:cxn ang="0">
                  <a:pos x="668" y="51"/>
                </a:cxn>
                <a:cxn ang="0">
                  <a:pos x="647" y="66"/>
                </a:cxn>
                <a:cxn ang="0">
                  <a:pos x="623" y="81"/>
                </a:cxn>
                <a:cxn ang="0">
                  <a:pos x="597" y="95"/>
                </a:cxn>
                <a:cxn ang="0">
                  <a:pos x="571" y="109"/>
                </a:cxn>
                <a:cxn ang="0">
                  <a:pos x="543" y="122"/>
                </a:cxn>
                <a:cxn ang="0">
                  <a:pos x="514" y="134"/>
                </a:cxn>
                <a:cxn ang="0">
                  <a:pos x="486" y="145"/>
                </a:cxn>
                <a:cxn ang="0">
                  <a:pos x="458" y="156"/>
                </a:cxn>
                <a:cxn ang="0">
                  <a:pos x="431" y="166"/>
                </a:cxn>
                <a:cxn ang="0">
                  <a:pos x="405" y="175"/>
                </a:cxn>
                <a:cxn ang="0">
                  <a:pos x="381" y="184"/>
                </a:cxn>
                <a:cxn ang="0">
                  <a:pos x="359" y="192"/>
                </a:cxn>
                <a:cxn ang="0">
                  <a:pos x="340" y="200"/>
                </a:cxn>
                <a:cxn ang="0">
                  <a:pos x="314" y="210"/>
                </a:cxn>
                <a:cxn ang="0">
                  <a:pos x="297" y="216"/>
                </a:cxn>
                <a:cxn ang="0">
                  <a:pos x="281" y="221"/>
                </a:cxn>
                <a:cxn ang="0">
                  <a:pos x="265" y="226"/>
                </a:cxn>
                <a:cxn ang="0">
                  <a:pos x="249" y="230"/>
                </a:cxn>
                <a:cxn ang="0">
                  <a:pos x="233" y="234"/>
                </a:cxn>
                <a:cxn ang="0">
                  <a:pos x="218" y="239"/>
                </a:cxn>
                <a:cxn ang="0">
                  <a:pos x="202" y="244"/>
                </a:cxn>
                <a:cxn ang="0">
                  <a:pos x="187" y="249"/>
                </a:cxn>
                <a:cxn ang="0">
                  <a:pos x="171" y="254"/>
                </a:cxn>
                <a:cxn ang="0">
                  <a:pos x="156" y="261"/>
                </a:cxn>
                <a:cxn ang="0">
                  <a:pos x="141" y="268"/>
                </a:cxn>
                <a:cxn ang="0">
                  <a:pos x="125" y="277"/>
                </a:cxn>
                <a:cxn ang="0">
                  <a:pos x="110" y="287"/>
                </a:cxn>
                <a:cxn ang="0">
                  <a:pos x="94" y="299"/>
                </a:cxn>
                <a:cxn ang="0">
                  <a:pos x="80" y="310"/>
                </a:cxn>
                <a:cxn ang="0">
                  <a:pos x="74" y="315"/>
                </a:cxn>
                <a:cxn ang="0">
                  <a:pos x="68" y="320"/>
                </a:cxn>
                <a:cxn ang="0">
                  <a:pos x="62" y="325"/>
                </a:cxn>
                <a:cxn ang="0">
                  <a:pos x="56" y="330"/>
                </a:cxn>
                <a:cxn ang="0">
                  <a:pos x="50" y="336"/>
                </a:cxn>
                <a:cxn ang="0">
                  <a:pos x="44" y="341"/>
                </a:cxn>
                <a:cxn ang="0">
                  <a:pos x="38" y="347"/>
                </a:cxn>
                <a:cxn ang="0">
                  <a:pos x="33" y="353"/>
                </a:cxn>
                <a:cxn ang="0">
                  <a:pos x="27" y="359"/>
                </a:cxn>
                <a:cxn ang="0">
                  <a:pos x="22" y="365"/>
                </a:cxn>
                <a:cxn ang="0">
                  <a:pos x="17" y="372"/>
                </a:cxn>
                <a:cxn ang="0">
                  <a:pos x="12" y="378"/>
                </a:cxn>
                <a:cxn ang="0">
                  <a:pos x="7" y="385"/>
                </a:cxn>
                <a:cxn ang="0">
                  <a:pos x="3" y="392"/>
                </a:cxn>
                <a:cxn ang="0">
                  <a:pos x="0" y="400"/>
                </a:cxn>
              </a:cxnLst>
              <a:rect l="0" t="0" r="r" b="b"/>
              <a:pathLst>
                <a:path w="713" h="401">
                  <a:moveTo>
                    <a:pt x="712" y="0"/>
                  </a:moveTo>
                  <a:lnTo>
                    <a:pt x="701" y="18"/>
                  </a:lnTo>
                  <a:lnTo>
                    <a:pt x="694" y="26"/>
                  </a:lnTo>
                  <a:lnTo>
                    <a:pt x="686" y="35"/>
                  </a:lnTo>
                  <a:lnTo>
                    <a:pt x="677" y="43"/>
                  </a:lnTo>
                  <a:lnTo>
                    <a:pt x="668" y="51"/>
                  </a:lnTo>
                  <a:lnTo>
                    <a:pt x="657" y="59"/>
                  </a:lnTo>
                  <a:lnTo>
                    <a:pt x="647" y="66"/>
                  </a:lnTo>
                  <a:lnTo>
                    <a:pt x="635" y="74"/>
                  </a:lnTo>
                  <a:lnTo>
                    <a:pt x="623" y="81"/>
                  </a:lnTo>
                  <a:lnTo>
                    <a:pt x="611" y="88"/>
                  </a:lnTo>
                  <a:lnTo>
                    <a:pt x="597" y="95"/>
                  </a:lnTo>
                  <a:lnTo>
                    <a:pt x="584" y="102"/>
                  </a:lnTo>
                  <a:lnTo>
                    <a:pt x="571" y="109"/>
                  </a:lnTo>
                  <a:lnTo>
                    <a:pt x="557" y="115"/>
                  </a:lnTo>
                  <a:lnTo>
                    <a:pt x="543" y="122"/>
                  </a:lnTo>
                  <a:lnTo>
                    <a:pt x="529" y="128"/>
                  </a:lnTo>
                  <a:lnTo>
                    <a:pt x="514" y="134"/>
                  </a:lnTo>
                  <a:lnTo>
                    <a:pt x="500" y="139"/>
                  </a:lnTo>
                  <a:lnTo>
                    <a:pt x="486" y="145"/>
                  </a:lnTo>
                  <a:lnTo>
                    <a:pt x="471" y="150"/>
                  </a:lnTo>
                  <a:lnTo>
                    <a:pt x="458" y="156"/>
                  </a:lnTo>
                  <a:lnTo>
                    <a:pt x="444" y="161"/>
                  </a:lnTo>
                  <a:lnTo>
                    <a:pt x="431" y="166"/>
                  </a:lnTo>
                  <a:lnTo>
                    <a:pt x="417" y="171"/>
                  </a:lnTo>
                  <a:lnTo>
                    <a:pt x="405" y="175"/>
                  </a:lnTo>
                  <a:lnTo>
                    <a:pt x="392" y="180"/>
                  </a:lnTo>
                  <a:lnTo>
                    <a:pt x="381" y="184"/>
                  </a:lnTo>
                  <a:lnTo>
                    <a:pt x="369" y="188"/>
                  </a:lnTo>
                  <a:lnTo>
                    <a:pt x="359" y="192"/>
                  </a:lnTo>
                  <a:lnTo>
                    <a:pt x="349" y="196"/>
                  </a:lnTo>
                  <a:lnTo>
                    <a:pt x="340" y="200"/>
                  </a:lnTo>
                  <a:lnTo>
                    <a:pt x="323" y="207"/>
                  </a:lnTo>
                  <a:lnTo>
                    <a:pt x="314" y="210"/>
                  </a:lnTo>
                  <a:lnTo>
                    <a:pt x="306" y="213"/>
                  </a:lnTo>
                  <a:lnTo>
                    <a:pt x="297" y="216"/>
                  </a:lnTo>
                  <a:lnTo>
                    <a:pt x="289" y="218"/>
                  </a:lnTo>
                  <a:lnTo>
                    <a:pt x="281" y="221"/>
                  </a:lnTo>
                  <a:lnTo>
                    <a:pt x="273" y="224"/>
                  </a:lnTo>
                  <a:lnTo>
                    <a:pt x="265" y="226"/>
                  </a:lnTo>
                  <a:lnTo>
                    <a:pt x="257" y="228"/>
                  </a:lnTo>
                  <a:lnTo>
                    <a:pt x="249" y="230"/>
                  </a:lnTo>
                  <a:lnTo>
                    <a:pt x="241" y="232"/>
                  </a:lnTo>
                  <a:lnTo>
                    <a:pt x="233" y="234"/>
                  </a:lnTo>
                  <a:lnTo>
                    <a:pt x="225" y="237"/>
                  </a:lnTo>
                  <a:lnTo>
                    <a:pt x="218" y="239"/>
                  </a:lnTo>
                  <a:lnTo>
                    <a:pt x="210" y="241"/>
                  </a:lnTo>
                  <a:lnTo>
                    <a:pt x="202" y="244"/>
                  </a:lnTo>
                  <a:lnTo>
                    <a:pt x="195" y="246"/>
                  </a:lnTo>
                  <a:lnTo>
                    <a:pt x="187" y="249"/>
                  </a:lnTo>
                  <a:lnTo>
                    <a:pt x="179" y="252"/>
                  </a:lnTo>
                  <a:lnTo>
                    <a:pt x="171" y="254"/>
                  </a:lnTo>
                  <a:lnTo>
                    <a:pt x="164" y="258"/>
                  </a:lnTo>
                  <a:lnTo>
                    <a:pt x="156" y="261"/>
                  </a:lnTo>
                  <a:lnTo>
                    <a:pt x="149" y="265"/>
                  </a:lnTo>
                  <a:lnTo>
                    <a:pt x="141" y="268"/>
                  </a:lnTo>
                  <a:lnTo>
                    <a:pt x="133" y="273"/>
                  </a:lnTo>
                  <a:lnTo>
                    <a:pt x="125" y="277"/>
                  </a:lnTo>
                  <a:lnTo>
                    <a:pt x="118" y="282"/>
                  </a:lnTo>
                  <a:lnTo>
                    <a:pt x="110" y="287"/>
                  </a:lnTo>
                  <a:lnTo>
                    <a:pt x="102" y="293"/>
                  </a:lnTo>
                  <a:lnTo>
                    <a:pt x="94" y="299"/>
                  </a:lnTo>
                  <a:lnTo>
                    <a:pt x="87" y="305"/>
                  </a:lnTo>
                  <a:lnTo>
                    <a:pt x="80" y="310"/>
                  </a:lnTo>
                  <a:lnTo>
                    <a:pt x="77" y="312"/>
                  </a:lnTo>
                  <a:lnTo>
                    <a:pt x="74" y="315"/>
                  </a:lnTo>
                  <a:lnTo>
                    <a:pt x="71" y="318"/>
                  </a:lnTo>
                  <a:lnTo>
                    <a:pt x="68" y="320"/>
                  </a:lnTo>
                  <a:lnTo>
                    <a:pt x="65" y="322"/>
                  </a:lnTo>
                  <a:lnTo>
                    <a:pt x="62" y="325"/>
                  </a:lnTo>
                  <a:lnTo>
                    <a:pt x="59" y="328"/>
                  </a:lnTo>
                  <a:lnTo>
                    <a:pt x="56" y="330"/>
                  </a:lnTo>
                  <a:lnTo>
                    <a:pt x="53" y="333"/>
                  </a:lnTo>
                  <a:lnTo>
                    <a:pt x="50" y="336"/>
                  </a:lnTo>
                  <a:lnTo>
                    <a:pt x="47" y="338"/>
                  </a:lnTo>
                  <a:lnTo>
                    <a:pt x="44" y="341"/>
                  </a:lnTo>
                  <a:lnTo>
                    <a:pt x="41" y="344"/>
                  </a:lnTo>
                  <a:lnTo>
                    <a:pt x="38" y="347"/>
                  </a:lnTo>
                  <a:lnTo>
                    <a:pt x="35" y="350"/>
                  </a:lnTo>
                  <a:lnTo>
                    <a:pt x="33" y="353"/>
                  </a:lnTo>
                  <a:lnTo>
                    <a:pt x="30" y="356"/>
                  </a:lnTo>
                  <a:lnTo>
                    <a:pt x="27" y="359"/>
                  </a:lnTo>
                  <a:lnTo>
                    <a:pt x="24" y="362"/>
                  </a:lnTo>
                  <a:lnTo>
                    <a:pt x="22" y="365"/>
                  </a:lnTo>
                  <a:lnTo>
                    <a:pt x="19" y="368"/>
                  </a:lnTo>
                  <a:lnTo>
                    <a:pt x="17" y="372"/>
                  </a:lnTo>
                  <a:lnTo>
                    <a:pt x="14" y="375"/>
                  </a:lnTo>
                  <a:lnTo>
                    <a:pt x="12" y="378"/>
                  </a:lnTo>
                  <a:lnTo>
                    <a:pt x="10" y="382"/>
                  </a:lnTo>
                  <a:lnTo>
                    <a:pt x="7" y="385"/>
                  </a:lnTo>
                  <a:lnTo>
                    <a:pt x="5" y="389"/>
                  </a:lnTo>
                  <a:lnTo>
                    <a:pt x="3" y="392"/>
                  </a:lnTo>
                  <a:lnTo>
                    <a:pt x="1" y="396"/>
                  </a:lnTo>
                  <a:lnTo>
                    <a:pt x="0" y="40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64" name="Line 72"/>
            <p:cNvSpPr>
              <a:spLocks noChangeShapeType="1"/>
            </p:cNvSpPr>
            <p:nvPr/>
          </p:nvSpPr>
          <p:spPr bwMode="auto">
            <a:xfrm flipV="1">
              <a:off x="3398" y="2720"/>
              <a:ext cx="38" cy="23"/>
            </a:xfrm>
            <a:prstGeom prst="line">
              <a:avLst/>
            </a:prstGeom>
            <a:noFill/>
            <a:ln w="74930">
              <a:solidFill>
                <a:srgbClr val="3366FF"/>
              </a:solidFill>
              <a:round/>
              <a:headEnd/>
              <a:tailEnd/>
            </a:ln>
            <a:effectLst/>
          </p:spPr>
          <p:txBody>
            <a:bodyPr wrap="none" anchor="ctr"/>
            <a:lstStyle/>
            <a:p>
              <a:endParaRPr lang="en-US"/>
            </a:p>
          </p:txBody>
        </p:sp>
        <p:sp>
          <p:nvSpPr>
            <p:cNvPr id="85065" name="Line 73"/>
            <p:cNvSpPr>
              <a:spLocks noChangeShapeType="1"/>
            </p:cNvSpPr>
            <p:nvPr/>
          </p:nvSpPr>
          <p:spPr bwMode="auto">
            <a:xfrm>
              <a:off x="4917" y="1613"/>
              <a:ext cx="0" cy="43"/>
            </a:xfrm>
            <a:prstGeom prst="line">
              <a:avLst/>
            </a:prstGeom>
            <a:noFill/>
            <a:ln w="74930">
              <a:solidFill>
                <a:srgbClr val="3366FF"/>
              </a:solidFill>
              <a:round/>
              <a:headEnd/>
              <a:tailEnd/>
            </a:ln>
            <a:effectLst/>
          </p:spPr>
          <p:txBody>
            <a:bodyPr wrap="none" anchor="ctr"/>
            <a:lstStyle/>
            <a:p>
              <a:endParaRPr lang="en-US"/>
            </a:p>
          </p:txBody>
        </p:sp>
        <p:sp>
          <p:nvSpPr>
            <p:cNvPr id="85066" name="Freeform 74"/>
            <p:cNvSpPr>
              <a:spLocks/>
            </p:cNvSpPr>
            <p:nvPr/>
          </p:nvSpPr>
          <p:spPr bwMode="auto">
            <a:xfrm>
              <a:off x="4825" y="2235"/>
              <a:ext cx="289" cy="132"/>
            </a:xfrm>
            <a:custGeom>
              <a:avLst/>
              <a:gdLst/>
              <a:ahLst/>
              <a:cxnLst>
                <a:cxn ang="0">
                  <a:pos x="0" y="78"/>
                </a:cxn>
                <a:cxn ang="0">
                  <a:pos x="20" y="69"/>
                </a:cxn>
                <a:cxn ang="0">
                  <a:pos x="30" y="64"/>
                </a:cxn>
                <a:cxn ang="0">
                  <a:pos x="40" y="59"/>
                </a:cxn>
                <a:cxn ang="0">
                  <a:pos x="49" y="54"/>
                </a:cxn>
                <a:cxn ang="0">
                  <a:pos x="59" y="48"/>
                </a:cxn>
                <a:cxn ang="0">
                  <a:pos x="69" y="42"/>
                </a:cxn>
                <a:cxn ang="0">
                  <a:pos x="79" y="37"/>
                </a:cxn>
                <a:cxn ang="0">
                  <a:pos x="89" y="32"/>
                </a:cxn>
                <a:cxn ang="0">
                  <a:pos x="99" y="26"/>
                </a:cxn>
                <a:cxn ang="0">
                  <a:pos x="108" y="21"/>
                </a:cxn>
                <a:cxn ang="0">
                  <a:pos x="118" y="17"/>
                </a:cxn>
                <a:cxn ang="0">
                  <a:pos x="127" y="12"/>
                </a:cxn>
                <a:cxn ang="0">
                  <a:pos x="136" y="9"/>
                </a:cxn>
                <a:cxn ang="0">
                  <a:pos x="145" y="6"/>
                </a:cxn>
                <a:cxn ang="0">
                  <a:pos x="153" y="3"/>
                </a:cxn>
                <a:cxn ang="0">
                  <a:pos x="162" y="1"/>
                </a:cxn>
                <a:cxn ang="0">
                  <a:pos x="170" y="0"/>
                </a:cxn>
                <a:cxn ang="0">
                  <a:pos x="178" y="0"/>
                </a:cxn>
                <a:cxn ang="0">
                  <a:pos x="185" y="1"/>
                </a:cxn>
                <a:cxn ang="0">
                  <a:pos x="193" y="3"/>
                </a:cxn>
                <a:cxn ang="0">
                  <a:pos x="200" y="6"/>
                </a:cxn>
                <a:cxn ang="0">
                  <a:pos x="206" y="10"/>
                </a:cxn>
                <a:cxn ang="0">
                  <a:pos x="213" y="16"/>
                </a:cxn>
                <a:cxn ang="0">
                  <a:pos x="218" y="23"/>
                </a:cxn>
                <a:cxn ang="0">
                  <a:pos x="223" y="31"/>
                </a:cxn>
                <a:cxn ang="0">
                  <a:pos x="229" y="41"/>
                </a:cxn>
                <a:cxn ang="0">
                  <a:pos x="233" y="52"/>
                </a:cxn>
                <a:cxn ang="0">
                  <a:pos x="237" y="66"/>
                </a:cxn>
                <a:cxn ang="0">
                  <a:pos x="240" y="80"/>
                </a:cxn>
                <a:cxn ang="0">
                  <a:pos x="243" y="97"/>
                </a:cxn>
                <a:cxn ang="0">
                  <a:pos x="246" y="116"/>
                </a:cxn>
              </a:cxnLst>
              <a:rect l="0" t="0" r="r" b="b"/>
              <a:pathLst>
                <a:path w="247" h="117">
                  <a:moveTo>
                    <a:pt x="0" y="78"/>
                  </a:moveTo>
                  <a:lnTo>
                    <a:pt x="20" y="69"/>
                  </a:lnTo>
                  <a:lnTo>
                    <a:pt x="30" y="64"/>
                  </a:lnTo>
                  <a:lnTo>
                    <a:pt x="40" y="59"/>
                  </a:lnTo>
                  <a:lnTo>
                    <a:pt x="49" y="54"/>
                  </a:lnTo>
                  <a:lnTo>
                    <a:pt x="59" y="48"/>
                  </a:lnTo>
                  <a:lnTo>
                    <a:pt x="69" y="42"/>
                  </a:lnTo>
                  <a:lnTo>
                    <a:pt x="79" y="37"/>
                  </a:lnTo>
                  <a:lnTo>
                    <a:pt x="89" y="32"/>
                  </a:lnTo>
                  <a:lnTo>
                    <a:pt x="99" y="26"/>
                  </a:lnTo>
                  <a:lnTo>
                    <a:pt x="108" y="21"/>
                  </a:lnTo>
                  <a:lnTo>
                    <a:pt x="118" y="17"/>
                  </a:lnTo>
                  <a:lnTo>
                    <a:pt x="127" y="12"/>
                  </a:lnTo>
                  <a:lnTo>
                    <a:pt x="136" y="9"/>
                  </a:lnTo>
                  <a:lnTo>
                    <a:pt x="145" y="6"/>
                  </a:lnTo>
                  <a:lnTo>
                    <a:pt x="153" y="3"/>
                  </a:lnTo>
                  <a:lnTo>
                    <a:pt x="162" y="1"/>
                  </a:lnTo>
                  <a:lnTo>
                    <a:pt x="170" y="0"/>
                  </a:lnTo>
                  <a:lnTo>
                    <a:pt x="178" y="0"/>
                  </a:lnTo>
                  <a:lnTo>
                    <a:pt x="185" y="1"/>
                  </a:lnTo>
                  <a:lnTo>
                    <a:pt x="193" y="3"/>
                  </a:lnTo>
                  <a:lnTo>
                    <a:pt x="200" y="6"/>
                  </a:lnTo>
                  <a:lnTo>
                    <a:pt x="206" y="10"/>
                  </a:lnTo>
                  <a:lnTo>
                    <a:pt x="213" y="16"/>
                  </a:lnTo>
                  <a:lnTo>
                    <a:pt x="218" y="23"/>
                  </a:lnTo>
                  <a:lnTo>
                    <a:pt x="223" y="31"/>
                  </a:lnTo>
                  <a:lnTo>
                    <a:pt x="229" y="41"/>
                  </a:lnTo>
                  <a:lnTo>
                    <a:pt x="233" y="52"/>
                  </a:lnTo>
                  <a:lnTo>
                    <a:pt x="237" y="66"/>
                  </a:lnTo>
                  <a:lnTo>
                    <a:pt x="240" y="80"/>
                  </a:lnTo>
                  <a:lnTo>
                    <a:pt x="243" y="97"/>
                  </a:lnTo>
                  <a:lnTo>
                    <a:pt x="246" y="11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67" name="Freeform 75"/>
            <p:cNvSpPr>
              <a:spLocks/>
            </p:cNvSpPr>
            <p:nvPr/>
          </p:nvSpPr>
          <p:spPr bwMode="auto">
            <a:xfrm>
              <a:off x="4851" y="1656"/>
              <a:ext cx="337" cy="444"/>
            </a:xfrm>
            <a:custGeom>
              <a:avLst/>
              <a:gdLst/>
              <a:ahLst/>
              <a:cxnLst>
                <a:cxn ang="0">
                  <a:pos x="69" y="25"/>
                </a:cxn>
                <a:cxn ang="0">
                  <a:pos x="73" y="47"/>
                </a:cxn>
                <a:cxn ang="0">
                  <a:pos x="71" y="67"/>
                </a:cxn>
                <a:cxn ang="0">
                  <a:pos x="65" y="85"/>
                </a:cxn>
                <a:cxn ang="0">
                  <a:pos x="56" y="103"/>
                </a:cxn>
                <a:cxn ang="0">
                  <a:pos x="45" y="119"/>
                </a:cxn>
                <a:cxn ang="0">
                  <a:pos x="33" y="137"/>
                </a:cxn>
                <a:cxn ang="0">
                  <a:pos x="21" y="154"/>
                </a:cxn>
                <a:cxn ang="0">
                  <a:pos x="11" y="173"/>
                </a:cxn>
                <a:cxn ang="0">
                  <a:pos x="4" y="194"/>
                </a:cxn>
                <a:cxn ang="0">
                  <a:pos x="1" y="216"/>
                </a:cxn>
                <a:cxn ang="0">
                  <a:pos x="1" y="227"/>
                </a:cxn>
                <a:cxn ang="0">
                  <a:pos x="1" y="237"/>
                </a:cxn>
                <a:cxn ang="0">
                  <a:pos x="0" y="248"/>
                </a:cxn>
                <a:cxn ang="0">
                  <a:pos x="1" y="259"/>
                </a:cxn>
                <a:cxn ang="0">
                  <a:pos x="1" y="270"/>
                </a:cxn>
                <a:cxn ang="0">
                  <a:pos x="1" y="281"/>
                </a:cxn>
                <a:cxn ang="0">
                  <a:pos x="1" y="292"/>
                </a:cxn>
                <a:cxn ang="0">
                  <a:pos x="1" y="302"/>
                </a:cxn>
                <a:cxn ang="0">
                  <a:pos x="1" y="313"/>
                </a:cxn>
                <a:cxn ang="0">
                  <a:pos x="2" y="324"/>
                </a:cxn>
                <a:cxn ang="0">
                  <a:pos x="27" y="337"/>
                </a:cxn>
                <a:cxn ang="0">
                  <a:pos x="46" y="337"/>
                </a:cxn>
                <a:cxn ang="0">
                  <a:pos x="64" y="331"/>
                </a:cxn>
                <a:cxn ang="0">
                  <a:pos x="82" y="322"/>
                </a:cxn>
                <a:cxn ang="0">
                  <a:pos x="100" y="311"/>
                </a:cxn>
                <a:cxn ang="0">
                  <a:pos x="117" y="299"/>
                </a:cxn>
                <a:cxn ang="0">
                  <a:pos x="135" y="290"/>
                </a:cxn>
                <a:cxn ang="0">
                  <a:pos x="152" y="284"/>
                </a:cxn>
                <a:cxn ang="0">
                  <a:pos x="169" y="283"/>
                </a:cxn>
                <a:cxn ang="0">
                  <a:pos x="186" y="291"/>
                </a:cxn>
                <a:cxn ang="0">
                  <a:pos x="201" y="305"/>
                </a:cxn>
                <a:cxn ang="0">
                  <a:pos x="207" y="315"/>
                </a:cxn>
                <a:cxn ang="0">
                  <a:pos x="212" y="326"/>
                </a:cxn>
                <a:cxn ang="0">
                  <a:pos x="215" y="336"/>
                </a:cxn>
                <a:cxn ang="0">
                  <a:pos x="218" y="347"/>
                </a:cxn>
                <a:cxn ang="0">
                  <a:pos x="220" y="357"/>
                </a:cxn>
                <a:cxn ang="0">
                  <a:pos x="224" y="366"/>
                </a:cxn>
                <a:cxn ang="0">
                  <a:pos x="229" y="374"/>
                </a:cxn>
                <a:cxn ang="0">
                  <a:pos x="236" y="381"/>
                </a:cxn>
                <a:cxn ang="0">
                  <a:pos x="246" y="387"/>
                </a:cxn>
                <a:cxn ang="0">
                  <a:pos x="257" y="391"/>
                </a:cxn>
                <a:cxn ang="0">
                  <a:pos x="260" y="391"/>
                </a:cxn>
                <a:cxn ang="0">
                  <a:pos x="263" y="392"/>
                </a:cxn>
                <a:cxn ang="0">
                  <a:pos x="266" y="392"/>
                </a:cxn>
                <a:cxn ang="0">
                  <a:pos x="269" y="392"/>
                </a:cxn>
                <a:cxn ang="0">
                  <a:pos x="272" y="392"/>
                </a:cxn>
                <a:cxn ang="0">
                  <a:pos x="275" y="392"/>
                </a:cxn>
                <a:cxn ang="0">
                  <a:pos x="278" y="392"/>
                </a:cxn>
                <a:cxn ang="0">
                  <a:pos x="281" y="391"/>
                </a:cxn>
                <a:cxn ang="0">
                  <a:pos x="284" y="391"/>
                </a:cxn>
                <a:cxn ang="0">
                  <a:pos x="287" y="391"/>
                </a:cxn>
              </a:cxnLst>
              <a:rect l="0" t="0" r="r" b="b"/>
              <a:pathLst>
                <a:path w="288" h="393">
                  <a:moveTo>
                    <a:pt x="57" y="0"/>
                  </a:moveTo>
                  <a:lnTo>
                    <a:pt x="66" y="17"/>
                  </a:lnTo>
                  <a:lnTo>
                    <a:pt x="69" y="25"/>
                  </a:lnTo>
                  <a:lnTo>
                    <a:pt x="71" y="33"/>
                  </a:lnTo>
                  <a:lnTo>
                    <a:pt x="72" y="40"/>
                  </a:lnTo>
                  <a:lnTo>
                    <a:pt x="73" y="47"/>
                  </a:lnTo>
                  <a:lnTo>
                    <a:pt x="73" y="54"/>
                  </a:lnTo>
                  <a:lnTo>
                    <a:pt x="73" y="61"/>
                  </a:lnTo>
                  <a:lnTo>
                    <a:pt x="71" y="67"/>
                  </a:lnTo>
                  <a:lnTo>
                    <a:pt x="70" y="73"/>
                  </a:lnTo>
                  <a:lnTo>
                    <a:pt x="68" y="79"/>
                  </a:lnTo>
                  <a:lnTo>
                    <a:pt x="65" y="85"/>
                  </a:lnTo>
                  <a:lnTo>
                    <a:pt x="63" y="91"/>
                  </a:lnTo>
                  <a:lnTo>
                    <a:pt x="59" y="97"/>
                  </a:lnTo>
                  <a:lnTo>
                    <a:pt x="56" y="103"/>
                  </a:lnTo>
                  <a:lnTo>
                    <a:pt x="53" y="109"/>
                  </a:lnTo>
                  <a:lnTo>
                    <a:pt x="49" y="114"/>
                  </a:lnTo>
                  <a:lnTo>
                    <a:pt x="45" y="119"/>
                  </a:lnTo>
                  <a:lnTo>
                    <a:pt x="41" y="125"/>
                  </a:lnTo>
                  <a:lnTo>
                    <a:pt x="37" y="131"/>
                  </a:lnTo>
                  <a:lnTo>
                    <a:pt x="33" y="137"/>
                  </a:lnTo>
                  <a:lnTo>
                    <a:pt x="29" y="142"/>
                  </a:lnTo>
                  <a:lnTo>
                    <a:pt x="25" y="148"/>
                  </a:lnTo>
                  <a:lnTo>
                    <a:pt x="21" y="154"/>
                  </a:lnTo>
                  <a:lnTo>
                    <a:pt x="17" y="160"/>
                  </a:lnTo>
                  <a:lnTo>
                    <a:pt x="14" y="167"/>
                  </a:lnTo>
                  <a:lnTo>
                    <a:pt x="11" y="173"/>
                  </a:lnTo>
                  <a:lnTo>
                    <a:pt x="8" y="180"/>
                  </a:lnTo>
                  <a:lnTo>
                    <a:pt x="6" y="187"/>
                  </a:lnTo>
                  <a:lnTo>
                    <a:pt x="4" y="194"/>
                  </a:lnTo>
                  <a:lnTo>
                    <a:pt x="3" y="201"/>
                  </a:lnTo>
                  <a:lnTo>
                    <a:pt x="2" y="209"/>
                  </a:lnTo>
                  <a:lnTo>
                    <a:pt x="1" y="216"/>
                  </a:lnTo>
                  <a:lnTo>
                    <a:pt x="1" y="220"/>
                  </a:lnTo>
                  <a:lnTo>
                    <a:pt x="1" y="223"/>
                  </a:lnTo>
                  <a:lnTo>
                    <a:pt x="1" y="227"/>
                  </a:lnTo>
                  <a:lnTo>
                    <a:pt x="1" y="230"/>
                  </a:lnTo>
                  <a:lnTo>
                    <a:pt x="1" y="234"/>
                  </a:lnTo>
                  <a:lnTo>
                    <a:pt x="1" y="237"/>
                  </a:lnTo>
                  <a:lnTo>
                    <a:pt x="0" y="241"/>
                  </a:lnTo>
                  <a:lnTo>
                    <a:pt x="0" y="245"/>
                  </a:lnTo>
                  <a:lnTo>
                    <a:pt x="0" y="248"/>
                  </a:lnTo>
                  <a:lnTo>
                    <a:pt x="0" y="252"/>
                  </a:lnTo>
                  <a:lnTo>
                    <a:pt x="0" y="255"/>
                  </a:lnTo>
                  <a:lnTo>
                    <a:pt x="1" y="259"/>
                  </a:lnTo>
                  <a:lnTo>
                    <a:pt x="1" y="263"/>
                  </a:lnTo>
                  <a:lnTo>
                    <a:pt x="1" y="267"/>
                  </a:lnTo>
                  <a:lnTo>
                    <a:pt x="1" y="270"/>
                  </a:lnTo>
                  <a:lnTo>
                    <a:pt x="1" y="274"/>
                  </a:lnTo>
                  <a:lnTo>
                    <a:pt x="1" y="277"/>
                  </a:lnTo>
                  <a:lnTo>
                    <a:pt x="1" y="281"/>
                  </a:lnTo>
                  <a:lnTo>
                    <a:pt x="1" y="285"/>
                  </a:lnTo>
                  <a:lnTo>
                    <a:pt x="1" y="288"/>
                  </a:lnTo>
                  <a:lnTo>
                    <a:pt x="1" y="292"/>
                  </a:lnTo>
                  <a:lnTo>
                    <a:pt x="1" y="295"/>
                  </a:lnTo>
                  <a:lnTo>
                    <a:pt x="1" y="299"/>
                  </a:lnTo>
                  <a:lnTo>
                    <a:pt x="1" y="302"/>
                  </a:lnTo>
                  <a:lnTo>
                    <a:pt x="1" y="306"/>
                  </a:lnTo>
                  <a:lnTo>
                    <a:pt x="1" y="309"/>
                  </a:lnTo>
                  <a:lnTo>
                    <a:pt x="1" y="313"/>
                  </a:lnTo>
                  <a:lnTo>
                    <a:pt x="1" y="317"/>
                  </a:lnTo>
                  <a:lnTo>
                    <a:pt x="1" y="320"/>
                  </a:lnTo>
                  <a:lnTo>
                    <a:pt x="2" y="324"/>
                  </a:lnTo>
                  <a:lnTo>
                    <a:pt x="15" y="332"/>
                  </a:lnTo>
                  <a:lnTo>
                    <a:pt x="21" y="335"/>
                  </a:lnTo>
                  <a:lnTo>
                    <a:pt x="27" y="337"/>
                  </a:lnTo>
                  <a:lnTo>
                    <a:pt x="33" y="337"/>
                  </a:lnTo>
                  <a:lnTo>
                    <a:pt x="39" y="337"/>
                  </a:lnTo>
                  <a:lnTo>
                    <a:pt x="46" y="337"/>
                  </a:lnTo>
                  <a:lnTo>
                    <a:pt x="52" y="336"/>
                  </a:lnTo>
                  <a:lnTo>
                    <a:pt x="58" y="334"/>
                  </a:lnTo>
                  <a:lnTo>
                    <a:pt x="64" y="331"/>
                  </a:lnTo>
                  <a:lnTo>
                    <a:pt x="70" y="329"/>
                  </a:lnTo>
                  <a:lnTo>
                    <a:pt x="76" y="326"/>
                  </a:lnTo>
                  <a:lnTo>
                    <a:pt x="82" y="322"/>
                  </a:lnTo>
                  <a:lnTo>
                    <a:pt x="88" y="319"/>
                  </a:lnTo>
                  <a:lnTo>
                    <a:pt x="94" y="315"/>
                  </a:lnTo>
                  <a:lnTo>
                    <a:pt x="100" y="311"/>
                  </a:lnTo>
                  <a:lnTo>
                    <a:pt x="105" y="307"/>
                  </a:lnTo>
                  <a:lnTo>
                    <a:pt x="111" y="303"/>
                  </a:lnTo>
                  <a:lnTo>
                    <a:pt x="117" y="299"/>
                  </a:lnTo>
                  <a:lnTo>
                    <a:pt x="123" y="296"/>
                  </a:lnTo>
                  <a:lnTo>
                    <a:pt x="129" y="293"/>
                  </a:lnTo>
                  <a:lnTo>
                    <a:pt x="135" y="290"/>
                  </a:lnTo>
                  <a:lnTo>
                    <a:pt x="140" y="287"/>
                  </a:lnTo>
                  <a:lnTo>
                    <a:pt x="146" y="285"/>
                  </a:lnTo>
                  <a:lnTo>
                    <a:pt x="152" y="284"/>
                  </a:lnTo>
                  <a:lnTo>
                    <a:pt x="157" y="283"/>
                  </a:lnTo>
                  <a:lnTo>
                    <a:pt x="163" y="283"/>
                  </a:lnTo>
                  <a:lnTo>
                    <a:pt x="169" y="283"/>
                  </a:lnTo>
                  <a:lnTo>
                    <a:pt x="175" y="285"/>
                  </a:lnTo>
                  <a:lnTo>
                    <a:pt x="180" y="287"/>
                  </a:lnTo>
                  <a:lnTo>
                    <a:pt x="186" y="291"/>
                  </a:lnTo>
                  <a:lnTo>
                    <a:pt x="192" y="295"/>
                  </a:lnTo>
                  <a:lnTo>
                    <a:pt x="198" y="302"/>
                  </a:lnTo>
                  <a:lnTo>
                    <a:pt x="201" y="305"/>
                  </a:lnTo>
                  <a:lnTo>
                    <a:pt x="203" y="309"/>
                  </a:lnTo>
                  <a:lnTo>
                    <a:pt x="206" y="312"/>
                  </a:lnTo>
                  <a:lnTo>
                    <a:pt x="207" y="315"/>
                  </a:lnTo>
                  <a:lnTo>
                    <a:pt x="209" y="319"/>
                  </a:lnTo>
                  <a:lnTo>
                    <a:pt x="211" y="322"/>
                  </a:lnTo>
                  <a:lnTo>
                    <a:pt x="212" y="326"/>
                  </a:lnTo>
                  <a:lnTo>
                    <a:pt x="213" y="329"/>
                  </a:lnTo>
                  <a:lnTo>
                    <a:pt x="214" y="333"/>
                  </a:lnTo>
                  <a:lnTo>
                    <a:pt x="215" y="336"/>
                  </a:lnTo>
                  <a:lnTo>
                    <a:pt x="216" y="340"/>
                  </a:lnTo>
                  <a:lnTo>
                    <a:pt x="217" y="343"/>
                  </a:lnTo>
                  <a:lnTo>
                    <a:pt x="218" y="347"/>
                  </a:lnTo>
                  <a:lnTo>
                    <a:pt x="219" y="350"/>
                  </a:lnTo>
                  <a:lnTo>
                    <a:pt x="219" y="353"/>
                  </a:lnTo>
                  <a:lnTo>
                    <a:pt x="220" y="357"/>
                  </a:lnTo>
                  <a:lnTo>
                    <a:pt x="221" y="360"/>
                  </a:lnTo>
                  <a:lnTo>
                    <a:pt x="222" y="363"/>
                  </a:lnTo>
                  <a:lnTo>
                    <a:pt x="224" y="366"/>
                  </a:lnTo>
                  <a:lnTo>
                    <a:pt x="225" y="369"/>
                  </a:lnTo>
                  <a:lnTo>
                    <a:pt x="227" y="371"/>
                  </a:lnTo>
                  <a:lnTo>
                    <a:pt x="229" y="374"/>
                  </a:lnTo>
                  <a:lnTo>
                    <a:pt x="231" y="377"/>
                  </a:lnTo>
                  <a:lnTo>
                    <a:pt x="233" y="379"/>
                  </a:lnTo>
                  <a:lnTo>
                    <a:pt x="236" y="381"/>
                  </a:lnTo>
                  <a:lnTo>
                    <a:pt x="239" y="383"/>
                  </a:lnTo>
                  <a:lnTo>
                    <a:pt x="243" y="385"/>
                  </a:lnTo>
                  <a:lnTo>
                    <a:pt x="246" y="387"/>
                  </a:lnTo>
                  <a:lnTo>
                    <a:pt x="251" y="389"/>
                  </a:lnTo>
                  <a:lnTo>
                    <a:pt x="255" y="391"/>
                  </a:lnTo>
                  <a:lnTo>
                    <a:pt x="257" y="391"/>
                  </a:lnTo>
                  <a:lnTo>
                    <a:pt x="258" y="391"/>
                  </a:lnTo>
                  <a:lnTo>
                    <a:pt x="259" y="391"/>
                  </a:lnTo>
                  <a:lnTo>
                    <a:pt x="260" y="391"/>
                  </a:lnTo>
                  <a:lnTo>
                    <a:pt x="261" y="392"/>
                  </a:lnTo>
                  <a:lnTo>
                    <a:pt x="262" y="392"/>
                  </a:lnTo>
                  <a:lnTo>
                    <a:pt x="263" y="392"/>
                  </a:lnTo>
                  <a:lnTo>
                    <a:pt x="264" y="392"/>
                  </a:lnTo>
                  <a:lnTo>
                    <a:pt x="265" y="392"/>
                  </a:lnTo>
                  <a:lnTo>
                    <a:pt x="266" y="392"/>
                  </a:lnTo>
                  <a:lnTo>
                    <a:pt x="267" y="392"/>
                  </a:lnTo>
                  <a:lnTo>
                    <a:pt x="268" y="392"/>
                  </a:lnTo>
                  <a:lnTo>
                    <a:pt x="269" y="392"/>
                  </a:lnTo>
                  <a:lnTo>
                    <a:pt x="270" y="392"/>
                  </a:lnTo>
                  <a:lnTo>
                    <a:pt x="271" y="392"/>
                  </a:lnTo>
                  <a:lnTo>
                    <a:pt x="272" y="392"/>
                  </a:lnTo>
                  <a:lnTo>
                    <a:pt x="273" y="392"/>
                  </a:lnTo>
                  <a:lnTo>
                    <a:pt x="274" y="392"/>
                  </a:lnTo>
                  <a:lnTo>
                    <a:pt x="275" y="392"/>
                  </a:lnTo>
                  <a:lnTo>
                    <a:pt x="276" y="392"/>
                  </a:lnTo>
                  <a:lnTo>
                    <a:pt x="277" y="392"/>
                  </a:lnTo>
                  <a:lnTo>
                    <a:pt x="278" y="392"/>
                  </a:lnTo>
                  <a:lnTo>
                    <a:pt x="279" y="392"/>
                  </a:lnTo>
                  <a:lnTo>
                    <a:pt x="280" y="392"/>
                  </a:lnTo>
                  <a:lnTo>
                    <a:pt x="281" y="391"/>
                  </a:lnTo>
                  <a:lnTo>
                    <a:pt x="282" y="391"/>
                  </a:lnTo>
                  <a:lnTo>
                    <a:pt x="283" y="391"/>
                  </a:lnTo>
                  <a:lnTo>
                    <a:pt x="284" y="391"/>
                  </a:lnTo>
                  <a:lnTo>
                    <a:pt x="285" y="391"/>
                  </a:lnTo>
                  <a:lnTo>
                    <a:pt x="286" y="391"/>
                  </a:lnTo>
                  <a:lnTo>
                    <a:pt x="287" y="39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68" name="Freeform 76"/>
            <p:cNvSpPr>
              <a:spLocks/>
            </p:cNvSpPr>
            <p:nvPr/>
          </p:nvSpPr>
          <p:spPr bwMode="auto">
            <a:xfrm>
              <a:off x="5019" y="1581"/>
              <a:ext cx="354" cy="203"/>
            </a:xfrm>
            <a:custGeom>
              <a:avLst/>
              <a:gdLst/>
              <a:ahLst/>
              <a:cxnLst>
                <a:cxn ang="0">
                  <a:pos x="0" y="0"/>
                </a:cxn>
                <a:cxn ang="0">
                  <a:pos x="7" y="15"/>
                </a:cxn>
                <a:cxn ang="0">
                  <a:pos x="12" y="22"/>
                </a:cxn>
                <a:cxn ang="0">
                  <a:pos x="16" y="28"/>
                </a:cxn>
                <a:cxn ang="0">
                  <a:pos x="21" y="33"/>
                </a:cxn>
                <a:cxn ang="0">
                  <a:pos x="26" y="38"/>
                </a:cxn>
                <a:cxn ang="0">
                  <a:pos x="32" y="43"/>
                </a:cxn>
                <a:cxn ang="0">
                  <a:pos x="37" y="47"/>
                </a:cxn>
                <a:cxn ang="0">
                  <a:pos x="43" y="51"/>
                </a:cxn>
                <a:cxn ang="0">
                  <a:pos x="49" y="54"/>
                </a:cxn>
                <a:cxn ang="0">
                  <a:pos x="55" y="57"/>
                </a:cxn>
                <a:cxn ang="0">
                  <a:pos x="62" y="60"/>
                </a:cxn>
                <a:cxn ang="0">
                  <a:pos x="68" y="63"/>
                </a:cxn>
                <a:cxn ang="0">
                  <a:pos x="75" y="65"/>
                </a:cxn>
                <a:cxn ang="0">
                  <a:pos x="81" y="68"/>
                </a:cxn>
                <a:cxn ang="0">
                  <a:pos x="88" y="70"/>
                </a:cxn>
                <a:cxn ang="0">
                  <a:pos x="94" y="72"/>
                </a:cxn>
                <a:cxn ang="0">
                  <a:pos x="101" y="74"/>
                </a:cxn>
                <a:cxn ang="0">
                  <a:pos x="108" y="76"/>
                </a:cxn>
                <a:cxn ang="0">
                  <a:pos x="114" y="78"/>
                </a:cxn>
                <a:cxn ang="0">
                  <a:pos x="121" y="80"/>
                </a:cxn>
                <a:cxn ang="0">
                  <a:pos x="127" y="83"/>
                </a:cxn>
                <a:cxn ang="0">
                  <a:pos x="134" y="86"/>
                </a:cxn>
                <a:cxn ang="0">
                  <a:pos x="140" y="88"/>
                </a:cxn>
                <a:cxn ang="0">
                  <a:pos x="146" y="92"/>
                </a:cxn>
                <a:cxn ang="0">
                  <a:pos x="152" y="95"/>
                </a:cxn>
                <a:cxn ang="0">
                  <a:pos x="157" y="98"/>
                </a:cxn>
                <a:cxn ang="0">
                  <a:pos x="163" y="103"/>
                </a:cxn>
                <a:cxn ang="0">
                  <a:pos x="168" y="107"/>
                </a:cxn>
                <a:cxn ang="0">
                  <a:pos x="173" y="112"/>
                </a:cxn>
                <a:cxn ang="0">
                  <a:pos x="178" y="118"/>
                </a:cxn>
                <a:cxn ang="0">
                  <a:pos x="183" y="124"/>
                </a:cxn>
                <a:cxn ang="0">
                  <a:pos x="187" y="131"/>
                </a:cxn>
                <a:cxn ang="0">
                  <a:pos x="190" y="134"/>
                </a:cxn>
                <a:cxn ang="0">
                  <a:pos x="193" y="138"/>
                </a:cxn>
                <a:cxn ang="0">
                  <a:pos x="196" y="141"/>
                </a:cxn>
                <a:cxn ang="0">
                  <a:pos x="199" y="145"/>
                </a:cxn>
                <a:cxn ang="0">
                  <a:pos x="202" y="148"/>
                </a:cxn>
                <a:cxn ang="0">
                  <a:pos x="205" y="151"/>
                </a:cxn>
                <a:cxn ang="0">
                  <a:pos x="209" y="154"/>
                </a:cxn>
                <a:cxn ang="0">
                  <a:pos x="212" y="157"/>
                </a:cxn>
                <a:cxn ang="0">
                  <a:pos x="215" y="159"/>
                </a:cxn>
                <a:cxn ang="0">
                  <a:pos x="219" y="162"/>
                </a:cxn>
                <a:cxn ang="0">
                  <a:pos x="223" y="164"/>
                </a:cxn>
                <a:cxn ang="0">
                  <a:pos x="227" y="166"/>
                </a:cxn>
                <a:cxn ang="0">
                  <a:pos x="230" y="169"/>
                </a:cxn>
                <a:cxn ang="0">
                  <a:pos x="234" y="170"/>
                </a:cxn>
                <a:cxn ang="0">
                  <a:pos x="238" y="172"/>
                </a:cxn>
                <a:cxn ang="0">
                  <a:pos x="242" y="174"/>
                </a:cxn>
                <a:cxn ang="0">
                  <a:pos x="246" y="175"/>
                </a:cxn>
                <a:cxn ang="0">
                  <a:pos x="250" y="176"/>
                </a:cxn>
                <a:cxn ang="0">
                  <a:pos x="254" y="177"/>
                </a:cxn>
                <a:cxn ang="0">
                  <a:pos x="258" y="178"/>
                </a:cxn>
                <a:cxn ang="0">
                  <a:pos x="262" y="178"/>
                </a:cxn>
                <a:cxn ang="0">
                  <a:pos x="267" y="179"/>
                </a:cxn>
                <a:cxn ang="0">
                  <a:pos x="271" y="179"/>
                </a:cxn>
                <a:cxn ang="0">
                  <a:pos x="275" y="178"/>
                </a:cxn>
                <a:cxn ang="0">
                  <a:pos x="279" y="178"/>
                </a:cxn>
                <a:cxn ang="0">
                  <a:pos x="283" y="177"/>
                </a:cxn>
                <a:cxn ang="0">
                  <a:pos x="288" y="176"/>
                </a:cxn>
                <a:cxn ang="0">
                  <a:pos x="292" y="175"/>
                </a:cxn>
                <a:cxn ang="0">
                  <a:pos x="297" y="173"/>
                </a:cxn>
                <a:cxn ang="0">
                  <a:pos x="301" y="172"/>
                </a:cxn>
              </a:cxnLst>
              <a:rect l="0" t="0" r="r" b="b"/>
              <a:pathLst>
                <a:path w="302" h="180">
                  <a:moveTo>
                    <a:pt x="0" y="0"/>
                  </a:moveTo>
                  <a:lnTo>
                    <a:pt x="7" y="15"/>
                  </a:lnTo>
                  <a:lnTo>
                    <a:pt x="12" y="22"/>
                  </a:lnTo>
                  <a:lnTo>
                    <a:pt x="16" y="28"/>
                  </a:lnTo>
                  <a:lnTo>
                    <a:pt x="21" y="33"/>
                  </a:lnTo>
                  <a:lnTo>
                    <a:pt x="26" y="38"/>
                  </a:lnTo>
                  <a:lnTo>
                    <a:pt x="32" y="43"/>
                  </a:lnTo>
                  <a:lnTo>
                    <a:pt x="37" y="47"/>
                  </a:lnTo>
                  <a:lnTo>
                    <a:pt x="43" y="51"/>
                  </a:lnTo>
                  <a:lnTo>
                    <a:pt x="49" y="54"/>
                  </a:lnTo>
                  <a:lnTo>
                    <a:pt x="55" y="57"/>
                  </a:lnTo>
                  <a:lnTo>
                    <a:pt x="62" y="60"/>
                  </a:lnTo>
                  <a:lnTo>
                    <a:pt x="68" y="63"/>
                  </a:lnTo>
                  <a:lnTo>
                    <a:pt x="75" y="65"/>
                  </a:lnTo>
                  <a:lnTo>
                    <a:pt x="81" y="68"/>
                  </a:lnTo>
                  <a:lnTo>
                    <a:pt x="88" y="70"/>
                  </a:lnTo>
                  <a:lnTo>
                    <a:pt x="94" y="72"/>
                  </a:lnTo>
                  <a:lnTo>
                    <a:pt x="101" y="74"/>
                  </a:lnTo>
                  <a:lnTo>
                    <a:pt x="108" y="76"/>
                  </a:lnTo>
                  <a:lnTo>
                    <a:pt x="114" y="78"/>
                  </a:lnTo>
                  <a:lnTo>
                    <a:pt x="121" y="80"/>
                  </a:lnTo>
                  <a:lnTo>
                    <a:pt x="127" y="83"/>
                  </a:lnTo>
                  <a:lnTo>
                    <a:pt x="134" y="86"/>
                  </a:lnTo>
                  <a:lnTo>
                    <a:pt x="140" y="88"/>
                  </a:lnTo>
                  <a:lnTo>
                    <a:pt x="146" y="92"/>
                  </a:lnTo>
                  <a:lnTo>
                    <a:pt x="152" y="95"/>
                  </a:lnTo>
                  <a:lnTo>
                    <a:pt x="157" y="98"/>
                  </a:lnTo>
                  <a:lnTo>
                    <a:pt x="163" y="103"/>
                  </a:lnTo>
                  <a:lnTo>
                    <a:pt x="168" y="107"/>
                  </a:lnTo>
                  <a:lnTo>
                    <a:pt x="173" y="112"/>
                  </a:lnTo>
                  <a:lnTo>
                    <a:pt x="178" y="118"/>
                  </a:lnTo>
                  <a:lnTo>
                    <a:pt x="183" y="124"/>
                  </a:lnTo>
                  <a:lnTo>
                    <a:pt x="187" y="131"/>
                  </a:lnTo>
                  <a:lnTo>
                    <a:pt x="190" y="134"/>
                  </a:lnTo>
                  <a:lnTo>
                    <a:pt x="193" y="138"/>
                  </a:lnTo>
                  <a:lnTo>
                    <a:pt x="196" y="141"/>
                  </a:lnTo>
                  <a:lnTo>
                    <a:pt x="199" y="145"/>
                  </a:lnTo>
                  <a:lnTo>
                    <a:pt x="202" y="148"/>
                  </a:lnTo>
                  <a:lnTo>
                    <a:pt x="205" y="151"/>
                  </a:lnTo>
                  <a:lnTo>
                    <a:pt x="209" y="154"/>
                  </a:lnTo>
                  <a:lnTo>
                    <a:pt x="212" y="157"/>
                  </a:lnTo>
                  <a:lnTo>
                    <a:pt x="215" y="159"/>
                  </a:lnTo>
                  <a:lnTo>
                    <a:pt x="219" y="162"/>
                  </a:lnTo>
                  <a:lnTo>
                    <a:pt x="223" y="164"/>
                  </a:lnTo>
                  <a:lnTo>
                    <a:pt x="227" y="166"/>
                  </a:lnTo>
                  <a:lnTo>
                    <a:pt x="230" y="169"/>
                  </a:lnTo>
                  <a:lnTo>
                    <a:pt x="234" y="170"/>
                  </a:lnTo>
                  <a:lnTo>
                    <a:pt x="238" y="172"/>
                  </a:lnTo>
                  <a:lnTo>
                    <a:pt x="242" y="174"/>
                  </a:lnTo>
                  <a:lnTo>
                    <a:pt x="246" y="175"/>
                  </a:lnTo>
                  <a:lnTo>
                    <a:pt x="250" y="176"/>
                  </a:lnTo>
                  <a:lnTo>
                    <a:pt x="254" y="177"/>
                  </a:lnTo>
                  <a:lnTo>
                    <a:pt x="258" y="178"/>
                  </a:lnTo>
                  <a:lnTo>
                    <a:pt x="262" y="178"/>
                  </a:lnTo>
                  <a:lnTo>
                    <a:pt x="267" y="179"/>
                  </a:lnTo>
                  <a:lnTo>
                    <a:pt x="271" y="179"/>
                  </a:lnTo>
                  <a:lnTo>
                    <a:pt x="275" y="178"/>
                  </a:lnTo>
                  <a:lnTo>
                    <a:pt x="279" y="178"/>
                  </a:lnTo>
                  <a:lnTo>
                    <a:pt x="283" y="177"/>
                  </a:lnTo>
                  <a:lnTo>
                    <a:pt x="288" y="176"/>
                  </a:lnTo>
                  <a:lnTo>
                    <a:pt x="292" y="175"/>
                  </a:lnTo>
                  <a:lnTo>
                    <a:pt x="297" y="173"/>
                  </a:lnTo>
                  <a:lnTo>
                    <a:pt x="301" y="17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69" name="Freeform 77"/>
            <p:cNvSpPr>
              <a:spLocks/>
            </p:cNvSpPr>
            <p:nvPr/>
          </p:nvSpPr>
          <p:spPr bwMode="auto">
            <a:xfrm>
              <a:off x="5075" y="1775"/>
              <a:ext cx="223" cy="99"/>
            </a:xfrm>
            <a:custGeom>
              <a:avLst/>
              <a:gdLst/>
              <a:ahLst/>
              <a:cxnLst>
                <a:cxn ang="0">
                  <a:pos x="182" y="0"/>
                </a:cxn>
                <a:cxn ang="0">
                  <a:pos x="189" y="28"/>
                </a:cxn>
                <a:cxn ang="0">
                  <a:pos x="189" y="40"/>
                </a:cxn>
                <a:cxn ang="0">
                  <a:pos x="189" y="51"/>
                </a:cxn>
                <a:cxn ang="0">
                  <a:pos x="188" y="60"/>
                </a:cxn>
                <a:cxn ang="0">
                  <a:pos x="186" y="67"/>
                </a:cxn>
                <a:cxn ang="0">
                  <a:pos x="183" y="73"/>
                </a:cxn>
                <a:cxn ang="0">
                  <a:pos x="179" y="78"/>
                </a:cxn>
                <a:cxn ang="0">
                  <a:pos x="173" y="82"/>
                </a:cxn>
                <a:cxn ang="0">
                  <a:pos x="167" y="84"/>
                </a:cxn>
                <a:cxn ang="0">
                  <a:pos x="161" y="86"/>
                </a:cxn>
                <a:cxn ang="0">
                  <a:pos x="153" y="87"/>
                </a:cxn>
                <a:cxn ang="0">
                  <a:pos x="146" y="87"/>
                </a:cxn>
                <a:cxn ang="0">
                  <a:pos x="137" y="86"/>
                </a:cxn>
                <a:cxn ang="0">
                  <a:pos x="129" y="85"/>
                </a:cxn>
                <a:cxn ang="0">
                  <a:pos x="120" y="83"/>
                </a:cxn>
                <a:cxn ang="0">
                  <a:pos x="111" y="81"/>
                </a:cxn>
                <a:cxn ang="0">
                  <a:pos x="101" y="78"/>
                </a:cxn>
                <a:cxn ang="0">
                  <a:pos x="92" y="75"/>
                </a:cxn>
                <a:cxn ang="0">
                  <a:pos x="83" y="72"/>
                </a:cxn>
                <a:cxn ang="0">
                  <a:pos x="73" y="68"/>
                </a:cxn>
                <a:cxn ang="0">
                  <a:pos x="65" y="65"/>
                </a:cxn>
                <a:cxn ang="0">
                  <a:pos x="55" y="62"/>
                </a:cxn>
                <a:cxn ang="0">
                  <a:pos x="47" y="58"/>
                </a:cxn>
                <a:cxn ang="0">
                  <a:pos x="39" y="55"/>
                </a:cxn>
                <a:cxn ang="0">
                  <a:pos x="31" y="52"/>
                </a:cxn>
                <a:cxn ang="0">
                  <a:pos x="24" y="50"/>
                </a:cxn>
                <a:cxn ang="0">
                  <a:pos x="18" y="48"/>
                </a:cxn>
                <a:cxn ang="0">
                  <a:pos x="12" y="47"/>
                </a:cxn>
                <a:cxn ang="0">
                  <a:pos x="7" y="46"/>
                </a:cxn>
                <a:cxn ang="0">
                  <a:pos x="3" y="46"/>
                </a:cxn>
                <a:cxn ang="0">
                  <a:pos x="0" y="47"/>
                </a:cxn>
              </a:cxnLst>
              <a:rect l="0" t="0" r="r" b="b"/>
              <a:pathLst>
                <a:path w="190" h="88">
                  <a:moveTo>
                    <a:pt x="182" y="0"/>
                  </a:moveTo>
                  <a:lnTo>
                    <a:pt x="189" y="28"/>
                  </a:lnTo>
                  <a:lnTo>
                    <a:pt x="189" y="40"/>
                  </a:lnTo>
                  <a:lnTo>
                    <a:pt x="189" y="51"/>
                  </a:lnTo>
                  <a:lnTo>
                    <a:pt x="188" y="60"/>
                  </a:lnTo>
                  <a:lnTo>
                    <a:pt x="186" y="67"/>
                  </a:lnTo>
                  <a:lnTo>
                    <a:pt x="183" y="73"/>
                  </a:lnTo>
                  <a:lnTo>
                    <a:pt x="179" y="78"/>
                  </a:lnTo>
                  <a:lnTo>
                    <a:pt x="173" y="82"/>
                  </a:lnTo>
                  <a:lnTo>
                    <a:pt x="167" y="84"/>
                  </a:lnTo>
                  <a:lnTo>
                    <a:pt x="161" y="86"/>
                  </a:lnTo>
                  <a:lnTo>
                    <a:pt x="153" y="87"/>
                  </a:lnTo>
                  <a:lnTo>
                    <a:pt x="146" y="87"/>
                  </a:lnTo>
                  <a:lnTo>
                    <a:pt x="137" y="86"/>
                  </a:lnTo>
                  <a:lnTo>
                    <a:pt x="129" y="85"/>
                  </a:lnTo>
                  <a:lnTo>
                    <a:pt x="120" y="83"/>
                  </a:lnTo>
                  <a:lnTo>
                    <a:pt x="111" y="81"/>
                  </a:lnTo>
                  <a:lnTo>
                    <a:pt x="101" y="78"/>
                  </a:lnTo>
                  <a:lnTo>
                    <a:pt x="92" y="75"/>
                  </a:lnTo>
                  <a:lnTo>
                    <a:pt x="83" y="72"/>
                  </a:lnTo>
                  <a:lnTo>
                    <a:pt x="73" y="68"/>
                  </a:lnTo>
                  <a:lnTo>
                    <a:pt x="65" y="65"/>
                  </a:lnTo>
                  <a:lnTo>
                    <a:pt x="55" y="62"/>
                  </a:lnTo>
                  <a:lnTo>
                    <a:pt x="47" y="58"/>
                  </a:lnTo>
                  <a:lnTo>
                    <a:pt x="39" y="55"/>
                  </a:lnTo>
                  <a:lnTo>
                    <a:pt x="31" y="52"/>
                  </a:lnTo>
                  <a:lnTo>
                    <a:pt x="24" y="50"/>
                  </a:lnTo>
                  <a:lnTo>
                    <a:pt x="18" y="48"/>
                  </a:lnTo>
                  <a:lnTo>
                    <a:pt x="12" y="47"/>
                  </a:lnTo>
                  <a:lnTo>
                    <a:pt x="7" y="46"/>
                  </a:lnTo>
                  <a:lnTo>
                    <a:pt x="3" y="46"/>
                  </a:lnTo>
                  <a:lnTo>
                    <a:pt x="0" y="4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0" name="Freeform 78"/>
            <p:cNvSpPr>
              <a:spLocks/>
            </p:cNvSpPr>
            <p:nvPr/>
          </p:nvSpPr>
          <p:spPr bwMode="auto">
            <a:xfrm>
              <a:off x="5520" y="1805"/>
              <a:ext cx="261" cy="239"/>
            </a:xfrm>
            <a:custGeom>
              <a:avLst/>
              <a:gdLst/>
              <a:ahLst/>
              <a:cxnLst>
                <a:cxn ang="0">
                  <a:pos x="222" y="211"/>
                </a:cxn>
                <a:cxn ang="0">
                  <a:pos x="213" y="208"/>
                </a:cxn>
                <a:cxn ang="0">
                  <a:pos x="209" y="206"/>
                </a:cxn>
                <a:cxn ang="0">
                  <a:pos x="206" y="203"/>
                </a:cxn>
                <a:cxn ang="0">
                  <a:pos x="202" y="200"/>
                </a:cxn>
                <a:cxn ang="0">
                  <a:pos x="199" y="196"/>
                </a:cxn>
                <a:cxn ang="0">
                  <a:pos x="196" y="192"/>
                </a:cxn>
                <a:cxn ang="0">
                  <a:pos x="193" y="188"/>
                </a:cxn>
                <a:cxn ang="0">
                  <a:pos x="191" y="183"/>
                </a:cxn>
                <a:cxn ang="0">
                  <a:pos x="188" y="179"/>
                </a:cxn>
                <a:cxn ang="0">
                  <a:pos x="185" y="173"/>
                </a:cxn>
                <a:cxn ang="0">
                  <a:pos x="183" y="168"/>
                </a:cxn>
                <a:cxn ang="0">
                  <a:pos x="181" y="163"/>
                </a:cxn>
                <a:cxn ang="0">
                  <a:pos x="179" y="157"/>
                </a:cxn>
                <a:cxn ang="0">
                  <a:pos x="177" y="151"/>
                </a:cxn>
                <a:cxn ang="0">
                  <a:pos x="174" y="145"/>
                </a:cxn>
                <a:cxn ang="0">
                  <a:pos x="172" y="139"/>
                </a:cxn>
                <a:cxn ang="0">
                  <a:pos x="170" y="133"/>
                </a:cxn>
                <a:cxn ang="0">
                  <a:pos x="168" y="126"/>
                </a:cxn>
                <a:cxn ang="0">
                  <a:pos x="165" y="120"/>
                </a:cxn>
                <a:cxn ang="0">
                  <a:pos x="163" y="114"/>
                </a:cxn>
                <a:cxn ang="0">
                  <a:pos x="161" y="108"/>
                </a:cxn>
                <a:cxn ang="0">
                  <a:pos x="158" y="102"/>
                </a:cxn>
                <a:cxn ang="0">
                  <a:pos x="155" y="96"/>
                </a:cxn>
                <a:cxn ang="0">
                  <a:pos x="152" y="91"/>
                </a:cxn>
                <a:cxn ang="0">
                  <a:pos x="149" y="85"/>
                </a:cxn>
                <a:cxn ang="0">
                  <a:pos x="146" y="80"/>
                </a:cxn>
                <a:cxn ang="0">
                  <a:pos x="143" y="75"/>
                </a:cxn>
                <a:cxn ang="0">
                  <a:pos x="139" y="71"/>
                </a:cxn>
                <a:cxn ang="0">
                  <a:pos x="135" y="66"/>
                </a:cxn>
                <a:cxn ang="0">
                  <a:pos x="131" y="62"/>
                </a:cxn>
                <a:cxn ang="0">
                  <a:pos x="127" y="59"/>
                </a:cxn>
                <a:cxn ang="0">
                  <a:pos x="119" y="53"/>
                </a:cxn>
                <a:cxn ang="0">
                  <a:pos x="115" y="49"/>
                </a:cxn>
                <a:cxn ang="0">
                  <a:pos x="111" y="47"/>
                </a:cxn>
                <a:cxn ang="0">
                  <a:pos x="107" y="44"/>
                </a:cxn>
                <a:cxn ang="0">
                  <a:pos x="104" y="41"/>
                </a:cxn>
                <a:cxn ang="0">
                  <a:pos x="100" y="38"/>
                </a:cxn>
                <a:cxn ang="0">
                  <a:pos x="97" y="35"/>
                </a:cxn>
                <a:cxn ang="0">
                  <a:pos x="93" y="32"/>
                </a:cxn>
                <a:cxn ang="0">
                  <a:pos x="89" y="29"/>
                </a:cxn>
                <a:cxn ang="0">
                  <a:pos x="86" y="27"/>
                </a:cxn>
                <a:cxn ang="0">
                  <a:pos x="82" y="24"/>
                </a:cxn>
                <a:cxn ang="0">
                  <a:pos x="79" y="22"/>
                </a:cxn>
                <a:cxn ang="0">
                  <a:pos x="75" y="19"/>
                </a:cxn>
                <a:cxn ang="0">
                  <a:pos x="71" y="17"/>
                </a:cxn>
                <a:cxn ang="0">
                  <a:pos x="67" y="15"/>
                </a:cxn>
                <a:cxn ang="0">
                  <a:pos x="63" y="13"/>
                </a:cxn>
                <a:cxn ang="0">
                  <a:pos x="60" y="11"/>
                </a:cxn>
                <a:cxn ang="0">
                  <a:pos x="56" y="9"/>
                </a:cxn>
                <a:cxn ang="0">
                  <a:pos x="52" y="7"/>
                </a:cxn>
                <a:cxn ang="0">
                  <a:pos x="48" y="6"/>
                </a:cxn>
                <a:cxn ang="0">
                  <a:pos x="44" y="5"/>
                </a:cxn>
                <a:cxn ang="0">
                  <a:pos x="40" y="3"/>
                </a:cxn>
                <a:cxn ang="0">
                  <a:pos x="36" y="2"/>
                </a:cxn>
                <a:cxn ang="0">
                  <a:pos x="32" y="1"/>
                </a:cxn>
                <a:cxn ang="0">
                  <a:pos x="27" y="1"/>
                </a:cxn>
                <a:cxn ang="0">
                  <a:pos x="23" y="0"/>
                </a:cxn>
                <a:cxn ang="0">
                  <a:pos x="19" y="0"/>
                </a:cxn>
                <a:cxn ang="0">
                  <a:pos x="14" y="0"/>
                </a:cxn>
                <a:cxn ang="0">
                  <a:pos x="9" y="0"/>
                </a:cxn>
                <a:cxn ang="0">
                  <a:pos x="5" y="1"/>
                </a:cxn>
                <a:cxn ang="0">
                  <a:pos x="0" y="1"/>
                </a:cxn>
              </a:cxnLst>
              <a:rect l="0" t="0" r="r" b="b"/>
              <a:pathLst>
                <a:path w="223" h="212">
                  <a:moveTo>
                    <a:pt x="222" y="211"/>
                  </a:moveTo>
                  <a:lnTo>
                    <a:pt x="213" y="208"/>
                  </a:lnTo>
                  <a:lnTo>
                    <a:pt x="209" y="206"/>
                  </a:lnTo>
                  <a:lnTo>
                    <a:pt x="206" y="203"/>
                  </a:lnTo>
                  <a:lnTo>
                    <a:pt x="202" y="200"/>
                  </a:lnTo>
                  <a:lnTo>
                    <a:pt x="199" y="196"/>
                  </a:lnTo>
                  <a:lnTo>
                    <a:pt x="196" y="192"/>
                  </a:lnTo>
                  <a:lnTo>
                    <a:pt x="193" y="188"/>
                  </a:lnTo>
                  <a:lnTo>
                    <a:pt x="191" y="183"/>
                  </a:lnTo>
                  <a:lnTo>
                    <a:pt x="188" y="179"/>
                  </a:lnTo>
                  <a:lnTo>
                    <a:pt x="185" y="173"/>
                  </a:lnTo>
                  <a:lnTo>
                    <a:pt x="183" y="168"/>
                  </a:lnTo>
                  <a:lnTo>
                    <a:pt x="181" y="163"/>
                  </a:lnTo>
                  <a:lnTo>
                    <a:pt x="179" y="157"/>
                  </a:lnTo>
                  <a:lnTo>
                    <a:pt x="177" y="151"/>
                  </a:lnTo>
                  <a:lnTo>
                    <a:pt x="174" y="145"/>
                  </a:lnTo>
                  <a:lnTo>
                    <a:pt x="172" y="139"/>
                  </a:lnTo>
                  <a:lnTo>
                    <a:pt x="170" y="133"/>
                  </a:lnTo>
                  <a:lnTo>
                    <a:pt x="168" y="126"/>
                  </a:lnTo>
                  <a:lnTo>
                    <a:pt x="165" y="120"/>
                  </a:lnTo>
                  <a:lnTo>
                    <a:pt x="163" y="114"/>
                  </a:lnTo>
                  <a:lnTo>
                    <a:pt x="161" y="108"/>
                  </a:lnTo>
                  <a:lnTo>
                    <a:pt x="158" y="102"/>
                  </a:lnTo>
                  <a:lnTo>
                    <a:pt x="155" y="96"/>
                  </a:lnTo>
                  <a:lnTo>
                    <a:pt x="152" y="91"/>
                  </a:lnTo>
                  <a:lnTo>
                    <a:pt x="149" y="85"/>
                  </a:lnTo>
                  <a:lnTo>
                    <a:pt x="146" y="80"/>
                  </a:lnTo>
                  <a:lnTo>
                    <a:pt x="143" y="75"/>
                  </a:lnTo>
                  <a:lnTo>
                    <a:pt x="139" y="71"/>
                  </a:lnTo>
                  <a:lnTo>
                    <a:pt x="135" y="66"/>
                  </a:lnTo>
                  <a:lnTo>
                    <a:pt x="131" y="62"/>
                  </a:lnTo>
                  <a:lnTo>
                    <a:pt x="127" y="59"/>
                  </a:lnTo>
                  <a:lnTo>
                    <a:pt x="119" y="53"/>
                  </a:lnTo>
                  <a:lnTo>
                    <a:pt x="115" y="49"/>
                  </a:lnTo>
                  <a:lnTo>
                    <a:pt x="111" y="47"/>
                  </a:lnTo>
                  <a:lnTo>
                    <a:pt x="107" y="44"/>
                  </a:lnTo>
                  <a:lnTo>
                    <a:pt x="104" y="41"/>
                  </a:lnTo>
                  <a:lnTo>
                    <a:pt x="100" y="38"/>
                  </a:lnTo>
                  <a:lnTo>
                    <a:pt x="97" y="35"/>
                  </a:lnTo>
                  <a:lnTo>
                    <a:pt x="93" y="32"/>
                  </a:lnTo>
                  <a:lnTo>
                    <a:pt x="89" y="29"/>
                  </a:lnTo>
                  <a:lnTo>
                    <a:pt x="86" y="27"/>
                  </a:lnTo>
                  <a:lnTo>
                    <a:pt x="82" y="24"/>
                  </a:lnTo>
                  <a:lnTo>
                    <a:pt x="79" y="22"/>
                  </a:lnTo>
                  <a:lnTo>
                    <a:pt x="75" y="19"/>
                  </a:lnTo>
                  <a:lnTo>
                    <a:pt x="71" y="17"/>
                  </a:lnTo>
                  <a:lnTo>
                    <a:pt x="67" y="15"/>
                  </a:lnTo>
                  <a:lnTo>
                    <a:pt x="63" y="13"/>
                  </a:lnTo>
                  <a:lnTo>
                    <a:pt x="60" y="11"/>
                  </a:lnTo>
                  <a:lnTo>
                    <a:pt x="56" y="9"/>
                  </a:lnTo>
                  <a:lnTo>
                    <a:pt x="52" y="7"/>
                  </a:lnTo>
                  <a:lnTo>
                    <a:pt x="48" y="6"/>
                  </a:lnTo>
                  <a:lnTo>
                    <a:pt x="44" y="5"/>
                  </a:lnTo>
                  <a:lnTo>
                    <a:pt x="40" y="3"/>
                  </a:lnTo>
                  <a:lnTo>
                    <a:pt x="36" y="2"/>
                  </a:lnTo>
                  <a:lnTo>
                    <a:pt x="32" y="1"/>
                  </a:lnTo>
                  <a:lnTo>
                    <a:pt x="27" y="1"/>
                  </a:lnTo>
                  <a:lnTo>
                    <a:pt x="23" y="0"/>
                  </a:lnTo>
                  <a:lnTo>
                    <a:pt x="19" y="0"/>
                  </a:lnTo>
                  <a:lnTo>
                    <a:pt x="14" y="0"/>
                  </a:lnTo>
                  <a:lnTo>
                    <a:pt x="9" y="0"/>
                  </a:lnTo>
                  <a:lnTo>
                    <a:pt x="5" y="1"/>
                  </a:lnTo>
                  <a:lnTo>
                    <a:pt x="0" y="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1" name="Freeform 79"/>
            <p:cNvSpPr>
              <a:spLocks/>
            </p:cNvSpPr>
            <p:nvPr/>
          </p:nvSpPr>
          <p:spPr bwMode="auto">
            <a:xfrm>
              <a:off x="3482" y="1254"/>
              <a:ext cx="306" cy="166"/>
            </a:xfrm>
            <a:custGeom>
              <a:avLst/>
              <a:gdLst/>
              <a:ahLst/>
              <a:cxnLst>
                <a:cxn ang="0">
                  <a:pos x="261" y="70"/>
                </a:cxn>
                <a:cxn ang="0">
                  <a:pos x="255" y="49"/>
                </a:cxn>
                <a:cxn ang="0">
                  <a:pos x="251" y="40"/>
                </a:cxn>
                <a:cxn ang="0">
                  <a:pos x="245" y="32"/>
                </a:cxn>
                <a:cxn ang="0">
                  <a:pos x="238" y="25"/>
                </a:cxn>
                <a:cxn ang="0">
                  <a:pos x="230" y="19"/>
                </a:cxn>
                <a:cxn ang="0">
                  <a:pos x="222" y="14"/>
                </a:cxn>
                <a:cxn ang="0">
                  <a:pos x="213" y="9"/>
                </a:cxn>
                <a:cxn ang="0">
                  <a:pos x="203" y="6"/>
                </a:cxn>
                <a:cxn ang="0">
                  <a:pos x="193" y="3"/>
                </a:cxn>
                <a:cxn ang="0">
                  <a:pos x="182" y="1"/>
                </a:cxn>
                <a:cxn ang="0">
                  <a:pos x="171" y="0"/>
                </a:cxn>
                <a:cxn ang="0">
                  <a:pos x="159" y="0"/>
                </a:cxn>
                <a:cxn ang="0">
                  <a:pos x="147" y="1"/>
                </a:cxn>
                <a:cxn ang="0">
                  <a:pos x="136" y="2"/>
                </a:cxn>
                <a:cxn ang="0">
                  <a:pos x="124" y="4"/>
                </a:cxn>
                <a:cxn ang="0">
                  <a:pos x="112" y="7"/>
                </a:cxn>
                <a:cxn ang="0">
                  <a:pos x="101" y="11"/>
                </a:cxn>
                <a:cxn ang="0">
                  <a:pos x="89" y="16"/>
                </a:cxn>
                <a:cxn ang="0">
                  <a:pos x="78" y="21"/>
                </a:cxn>
                <a:cxn ang="0">
                  <a:pos x="67" y="28"/>
                </a:cxn>
                <a:cxn ang="0">
                  <a:pos x="57" y="35"/>
                </a:cxn>
                <a:cxn ang="0">
                  <a:pos x="47" y="43"/>
                </a:cxn>
                <a:cxn ang="0">
                  <a:pos x="38" y="51"/>
                </a:cxn>
                <a:cxn ang="0">
                  <a:pos x="30" y="61"/>
                </a:cxn>
                <a:cxn ang="0">
                  <a:pos x="23" y="71"/>
                </a:cxn>
                <a:cxn ang="0">
                  <a:pos x="16" y="81"/>
                </a:cxn>
                <a:cxn ang="0">
                  <a:pos x="11" y="93"/>
                </a:cxn>
                <a:cxn ang="0">
                  <a:pos x="6" y="105"/>
                </a:cxn>
                <a:cxn ang="0">
                  <a:pos x="3" y="118"/>
                </a:cxn>
                <a:cxn ang="0">
                  <a:pos x="1" y="132"/>
                </a:cxn>
                <a:cxn ang="0">
                  <a:pos x="0" y="146"/>
                </a:cxn>
              </a:cxnLst>
              <a:rect l="0" t="0" r="r" b="b"/>
              <a:pathLst>
                <a:path w="262" h="147">
                  <a:moveTo>
                    <a:pt x="261" y="70"/>
                  </a:moveTo>
                  <a:lnTo>
                    <a:pt x="255" y="49"/>
                  </a:lnTo>
                  <a:lnTo>
                    <a:pt x="251" y="40"/>
                  </a:lnTo>
                  <a:lnTo>
                    <a:pt x="245" y="32"/>
                  </a:lnTo>
                  <a:lnTo>
                    <a:pt x="238" y="25"/>
                  </a:lnTo>
                  <a:lnTo>
                    <a:pt x="230" y="19"/>
                  </a:lnTo>
                  <a:lnTo>
                    <a:pt x="222" y="14"/>
                  </a:lnTo>
                  <a:lnTo>
                    <a:pt x="213" y="9"/>
                  </a:lnTo>
                  <a:lnTo>
                    <a:pt x="203" y="6"/>
                  </a:lnTo>
                  <a:lnTo>
                    <a:pt x="193" y="3"/>
                  </a:lnTo>
                  <a:lnTo>
                    <a:pt x="182" y="1"/>
                  </a:lnTo>
                  <a:lnTo>
                    <a:pt x="171" y="0"/>
                  </a:lnTo>
                  <a:lnTo>
                    <a:pt x="159" y="0"/>
                  </a:lnTo>
                  <a:lnTo>
                    <a:pt x="147" y="1"/>
                  </a:lnTo>
                  <a:lnTo>
                    <a:pt x="136" y="2"/>
                  </a:lnTo>
                  <a:lnTo>
                    <a:pt x="124" y="4"/>
                  </a:lnTo>
                  <a:lnTo>
                    <a:pt x="112" y="7"/>
                  </a:lnTo>
                  <a:lnTo>
                    <a:pt x="101" y="11"/>
                  </a:lnTo>
                  <a:lnTo>
                    <a:pt x="89" y="16"/>
                  </a:lnTo>
                  <a:lnTo>
                    <a:pt x="78" y="21"/>
                  </a:lnTo>
                  <a:lnTo>
                    <a:pt x="67" y="28"/>
                  </a:lnTo>
                  <a:lnTo>
                    <a:pt x="57" y="35"/>
                  </a:lnTo>
                  <a:lnTo>
                    <a:pt x="47" y="43"/>
                  </a:lnTo>
                  <a:lnTo>
                    <a:pt x="38" y="51"/>
                  </a:lnTo>
                  <a:lnTo>
                    <a:pt x="30" y="61"/>
                  </a:lnTo>
                  <a:lnTo>
                    <a:pt x="23" y="71"/>
                  </a:lnTo>
                  <a:lnTo>
                    <a:pt x="16" y="81"/>
                  </a:lnTo>
                  <a:lnTo>
                    <a:pt x="11" y="93"/>
                  </a:lnTo>
                  <a:lnTo>
                    <a:pt x="6" y="105"/>
                  </a:lnTo>
                  <a:lnTo>
                    <a:pt x="3" y="118"/>
                  </a:lnTo>
                  <a:lnTo>
                    <a:pt x="1" y="132"/>
                  </a:lnTo>
                  <a:lnTo>
                    <a:pt x="0" y="14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2" name="Freeform 80"/>
            <p:cNvSpPr>
              <a:spLocks/>
            </p:cNvSpPr>
            <p:nvPr/>
          </p:nvSpPr>
          <p:spPr bwMode="auto">
            <a:xfrm>
              <a:off x="3105" y="1516"/>
              <a:ext cx="155" cy="173"/>
            </a:xfrm>
            <a:custGeom>
              <a:avLst/>
              <a:gdLst/>
              <a:ahLst/>
              <a:cxnLst>
                <a:cxn ang="0">
                  <a:pos x="5" y="152"/>
                </a:cxn>
                <a:cxn ang="0">
                  <a:pos x="1" y="134"/>
                </a:cxn>
                <a:cxn ang="0">
                  <a:pos x="0" y="126"/>
                </a:cxn>
                <a:cxn ang="0">
                  <a:pos x="0" y="118"/>
                </a:cxn>
                <a:cxn ang="0">
                  <a:pos x="0" y="111"/>
                </a:cxn>
                <a:cxn ang="0">
                  <a:pos x="1" y="103"/>
                </a:cxn>
                <a:cxn ang="0">
                  <a:pos x="3" y="97"/>
                </a:cxn>
                <a:cxn ang="0">
                  <a:pos x="5" y="90"/>
                </a:cxn>
                <a:cxn ang="0">
                  <a:pos x="7" y="84"/>
                </a:cxn>
                <a:cxn ang="0">
                  <a:pos x="10" y="78"/>
                </a:cxn>
                <a:cxn ang="0">
                  <a:pos x="13" y="72"/>
                </a:cxn>
                <a:cxn ang="0">
                  <a:pos x="17" y="67"/>
                </a:cxn>
                <a:cxn ang="0">
                  <a:pos x="21" y="61"/>
                </a:cxn>
                <a:cxn ang="0">
                  <a:pos x="26" y="57"/>
                </a:cxn>
                <a:cxn ang="0">
                  <a:pos x="31" y="52"/>
                </a:cxn>
                <a:cxn ang="0">
                  <a:pos x="36" y="47"/>
                </a:cxn>
                <a:cxn ang="0">
                  <a:pos x="41" y="43"/>
                </a:cxn>
                <a:cxn ang="0">
                  <a:pos x="47" y="39"/>
                </a:cxn>
                <a:cxn ang="0">
                  <a:pos x="53" y="35"/>
                </a:cxn>
                <a:cxn ang="0">
                  <a:pos x="59" y="32"/>
                </a:cxn>
                <a:cxn ang="0">
                  <a:pos x="65" y="28"/>
                </a:cxn>
                <a:cxn ang="0">
                  <a:pos x="71" y="25"/>
                </a:cxn>
                <a:cxn ang="0">
                  <a:pos x="77" y="22"/>
                </a:cxn>
                <a:cxn ang="0">
                  <a:pos x="83" y="19"/>
                </a:cxn>
                <a:cxn ang="0">
                  <a:pos x="90" y="16"/>
                </a:cxn>
                <a:cxn ang="0">
                  <a:pos x="96" y="13"/>
                </a:cxn>
                <a:cxn ang="0">
                  <a:pos x="102" y="11"/>
                </a:cxn>
                <a:cxn ang="0">
                  <a:pos x="109" y="9"/>
                </a:cxn>
                <a:cxn ang="0">
                  <a:pos x="115" y="6"/>
                </a:cxn>
                <a:cxn ang="0">
                  <a:pos x="121" y="4"/>
                </a:cxn>
                <a:cxn ang="0">
                  <a:pos x="126" y="2"/>
                </a:cxn>
                <a:cxn ang="0">
                  <a:pos x="132" y="0"/>
                </a:cxn>
              </a:cxnLst>
              <a:rect l="0" t="0" r="r" b="b"/>
              <a:pathLst>
                <a:path w="133" h="153">
                  <a:moveTo>
                    <a:pt x="5" y="152"/>
                  </a:moveTo>
                  <a:lnTo>
                    <a:pt x="1" y="134"/>
                  </a:lnTo>
                  <a:lnTo>
                    <a:pt x="0" y="126"/>
                  </a:lnTo>
                  <a:lnTo>
                    <a:pt x="0" y="118"/>
                  </a:lnTo>
                  <a:lnTo>
                    <a:pt x="0" y="111"/>
                  </a:lnTo>
                  <a:lnTo>
                    <a:pt x="1" y="103"/>
                  </a:lnTo>
                  <a:lnTo>
                    <a:pt x="3" y="97"/>
                  </a:lnTo>
                  <a:lnTo>
                    <a:pt x="5" y="90"/>
                  </a:lnTo>
                  <a:lnTo>
                    <a:pt x="7" y="84"/>
                  </a:lnTo>
                  <a:lnTo>
                    <a:pt x="10" y="78"/>
                  </a:lnTo>
                  <a:lnTo>
                    <a:pt x="13" y="72"/>
                  </a:lnTo>
                  <a:lnTo>
                    <a:pt x="17" y="67"/>
                  </a:lnTo>
                  <a:lnTo>
                    <a:pt x="21" y="61"/>
                  </a:lnTo>
                  <a:lnTo>
                    <a:pt x="26" y="57"/>
                  </a:lnTo>
                  <a:lnTo>
                    <a:pt x="31" y="52"/>
                  </a:lnTo>
                  <a:lnTo>
                    <a:pt x="36" y="47"/>
                  </a:lnTo>
                  <a:lnTo>
                    <a:pt x="41" y="43"/>
                  </a:lnTo>
                  <a:lnTo>
                    <a:pt x="47" y="39"/>
                  </a:lnTo>
                  <a:lnTo>
                    <a:pt x="53" y="35"/>
                  </a:lnTo>
                  <a:lnTo>
                    <a:pt x="59" y="32"/>
                  </a:lnTo>
                  <a:lnTo>
                    <a:pt x="65" y="28"/>
                  </a:lnTo>
                  <a:lnTo>
                    <a:pt x="71" y="25"/>
                  </a:lnTo>
                  <a:lnTo>
                    <a:pt x="77" y="22"/>
                  </a:lnTo>
                  <a:lnTo>
                    <a:pt x="83" y="19"/>
                  </a:lnTo>
                  <a:lnTo>
                    <a:pt x="90" y="16"/>
                  </a:lnTo>
                  <a:lnTo>
                    <a:pt x="96" y="13"/>
                  </a:lnTo>
                  <a:lnTo>
                    <a:pt x="102" y="11"/>
                  </a:lnTo>
                  <a:lnTo>
                    <a:pt x="109" y="9"/>
                  </a:lnTo>
                  <a:lnTo>
                    <a:pt x="115" y="6"/>
                  </a:lnTo>
                  <a:lnTo>
                    <a:pt x="121" y="4"/>
                  </a:lnTo>
                  <a:lnTo>
                    <a:pt x="126" y="2"/>
                  </a:lnTo>
                  <a:lnTo>
                    <a:pt x="132"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3" name="Freeform 81"/>
            <p:cNvSpPr>
              <a:spLocks/>
            </p:cNvSpPr>
            <p:nvPr/>
          </p:nvSpPr>
          <p:spPr bwMode="auto">
            <a:xfrm>
              <a:off x="3176" y="2603"/>
              <a:ext cx="158" cy="161"/>
            </a:xfrm>
            <a:custGeom>
              <a:avLst/>
              <a:gdLst/>
              <a:ahLst/>
              <a:cxnLst>
                <a:cxn ang="0">
                  <a:pos x="0" y="0"/>
                </a:cxn>
                <a:cxn ang="0">
                  <a:pos x="6" y="11"/>
                </a:cxn>
                <a:cxn ang="0">
                  <a:pos x="9" y="17"/>
                </a:cxn>
                <a:cxn ang="0">
                  <a:pos x="12" y="23"/>
                </a:cxn>
                <a:cxn ang="0">
                  <a:pos x="15" y="29"/>
                </a:cxn>
                <a:cxn ang="0">
                  <a:pos x="18" y="35"/>
                </a:cxn>
                <a:cxn ang="0">
                  <a:pos x="22" y="41"/>
                </a:cxn>
                <a:cxn ang="0">
                  <a:pos x="25" y="47"/>
                </a:cxn>
                <a:cxn ang="0">
                  <a:pos x="28" y="52"/>
                </a:cxn>
                <a:cxn ang="0">
                  <a:pos x="32" y="58"/>
                </a:cxn>
                <a:cxn ang="0">
                  <a:pos x="35" y="64"/>
                </a:cxn>
                <a:cxn ang="0">
                  <a:pos x="38" y="70"/>
                </a:cxn>
                <a:cxn ang="0">
                  <a:pos x="42" y="76"/>
                </a:cxn>
                <a:cxn ang="0">
                  <a:pos x="46" y="82"/>
                </a:cxn>
                <a:cxn ang="0">
                  <a:pos x="49" y="87"/>
                </a:cxn>
                <a:cxn ang="0">
                  <a:pos x="53" y="92"/>
                </a:cxn>
                <a:cxn ang="0">
                  <a:pos x="57" y="97"/>
                </a:cxn>
                <a:cxn ang="0">
                  <a:pos x="61" y="102"/>
                </a:cxn>
                <a:cxn ang="0">
                  <a:pos x="65" y="107"/>
                </a:cxn>
                <a:cxn ang="0">
                  <a:pos x="70" y="112"/>
                </a:cxn>
                <a:cxn ang="0">
                  <a:pos x="74" y="116"/>
                </a:cxn>
                <a:cxn ang="0">
                  <a:pos x="79" y="120"/>
                </a:cxn>
                <a:cxn ang="0">
                  <a:pos x="84" y="124"/>
                </a:cxn>
                <a:cxn ang="0">
                  <a:pos x="88" y="127"/>
                </a:cxn>
                <a:cxn ang="0">
                  <a:pos x="94" y="130"/>
                </a:cxn>
                <a:cxn ang="0">
                  <a:pos x="99" y="133"/>
                </a:cxn>
                <a:cxn ang="0">
                  <a:pos x="104" y="136"/>
                </a:cxn>
                <a:cxn ang="0">
                  <a:pos x="110" y="138"/>
                </a:cxn>
                <a:cxn ang="0">
                  <a:pos x="116" y="140"/>
                </a:cxn>
                <a:cxn ang="0">
                  <a:pos x="122" y="141"/>
                </a:cxn>
                <a:cxn ang="0">
                  <a:pos x="128" y="142"/>
                </a:cxn>
                <a:cxn ang="0">
                  <a:pos x="134" y="142"/>
                </a:cxn>
              </a:cxnLst>
              <a:rect l="0" t="0" r="r" b="b"/>
              <a:pathLst>
                <a:path w="135" h="143">
                  <a:moveTo>
                    <a:pt x="0" y="0"/>
                  </a:moveTo>
                  <a:lnTo>
                    <a:pt x="6" y="11"/>
                  </a:lnTo>
                  <a:lnTo>
                    <a:pt x="9" y="17"/>
                  </a:lnTo>
                  <a:lnTo>
                    <a:pt x="12" y="23"/>
                  </a:lnTo>
                  <a:lnTo>
                    <a:pt x="15" y="29"/>
                  </a:lnTo>
                  <a:lnTo>
                    <a:pt x="18" y="35"/>
                  </a:lnTo>
                  <a:lnTo>
                    <a:pt x="22" y="41"/>
                  </a:lnTo>
                  <a:lnTo>
                    <a:pt x="25" y="47"/>
                  </a:lnTo>
                  <a:lnTo>
                    <a:pt x="28" y="52"/>
                  </a:lnTo>
                  <a:lnTo>
                    <a:pt x="32" y="58"/>
                  </a:lnTo>
                  <a:lnTo>
                    <a:pt x="35" y="64"/>
                  </a:lnTo>
                  <a:lnTo>
                    <a:pt x="38" y="70"/>
                  </a:lnTo>
                  <a:lnTo>
                    <a:pt x="42" y="76"/>
                  </a:lnTo>
                  <a:lnTo>
                    <a:pt x="46" y="82"/>
                  </a:lnTo>
                  <a:lnTo>
                    <a:pt x="49" y="87"/>
                  </a:lnTo>
                  <a:lnTo>
                    <a:pt x="53" y="92"/>
                  </a:lnTo>
                  <a:lnTo>
                    <a:pt x="57" y="97"/>
                  </a:lnTo>
                  <a:lnTo>
                    <a:pt x="61" y="102"/>
                  </a:lnTo>
                  <a:lnTo>
                    <a:pt x="65" y="107"/>
                  </a:lnTo>
                  <a:lnTo>
                    <a:pt x="70" y="112"/>
                  </a:lnTo>
                  <a:lnTo>
                    <a:pt x="74" y="116"/>
                  </a:lnTo>
                  <a:lnTo>
                    <a:pt x="79" y="120"/>
                  </a:lnTo>
                  <a:lnTo>
                    <a:pt x="84" y="124"/>
                  </a:lnTo>
                  <a:lnTo>
                    <a:pt x="88" y="127"/>
                  </a:lnTo>
                  <a:lnTo>
                    <a:pt x="94" y="130"/>
                  </a:lnTo>
                  <a:lnTo>
                    <a:pt x="99" y="133"/>
                  </a:lnTo>
                  <a:lnTo>
                    <a:pt x="104" y="136"/>
                  </a:lnTo>
                  <a:lnTo>
                    <a:pt x="110" y="138"/>
                  </a:lnTo>
                  <a:lnTo>
                    <a:pt x="116" y="140"/>
                  </a:lnTo>
                  <a:lnTo>
                    <a:pt x="122" y="141"/>
                  </a:lnTo>
                  <a:lnTo>
                    <a:pt x="128" y="142"/>
                  </a:lnTo>
                  <a:lnTo>
                    <a:pt x="134" y="14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4" name="Freeform 82"/>
            <p:cNvSpPr>
              <a:spLocks/>
            </p:cNvSpPr>
            <p:nvPr/>
          </p:nvSpPr>
          <p:spPr bwMode="auto">
            <a:xfrm>
              <a:off x="3445" y="2710"/>
              <a:ext cx="612" cy="149"/>
            </a:xfrm>
            <a:custGeom>
              <a:avLst/>
              <a:gdLst/>
              <a:ahLst/>
              <a:cxnLst>
                <a:cxn ang="0">
                  <a:pos x="0" y="29"/>
                </a:cxn>
                <a:cxn ang="0">
                  <a:pos x="14" y="60"/>
                </a:cxn>
                <a:cxn ang="0">
                  <a:pos x="24" y="74"/>
                </a:cxn>
                <a:cxn ang="0">
                  <a:pos x="36" y="85"/>
                </a:cxn>
                <a:cxn ang="0">
                  <a:pos x="48" y="96"/>
                </a:cxn>
                <a:cxn ang="0">
                  <a:pos x="62" y="105"/>
                </a:cxn>
                <a:cxn ang="0">
                  <a:pos x="78" y="113"/>
                </a:cxn>
                <a:cxn ang="0">
                  <a:pos x="94" y="119"/>
                </a:cxn>
                <a:cxn ang="0">
                  <a:pos x="112" y="124"/>
                </a:cxn>
                <a:cxn ang="0">
                  <a:pos x="130" y="127"/>
                </a:cxn>
                <a:cxn ang="0">
                  <a:pos x="149" y="130"/>
                </a:cxn>
                <a:cxn ang="0">
                  <a:pos x="169" y="131"/>
                </a:cxn>
                <a:cxn ang="0">
                  <a:pos x="189" y="131"/>
                </a:cxn>
                <a:cxn ang="0">
                  <a:pos x="210" y="131"/>
                </a:cxn>
                <a:cxn ang="0">
                  <a:pos x="231" y="129"/>
                </a:cxn>
                <a:cxn ang="0">
                  <a:pos x="252" y="126"/>
                </a:cxn>
                <a:cxn ang="0">
                  <a:pos x="273" y="123"/>
                </a:cxn>
                <a:cxn ang="0">
                  <a:pos x="294" y="118"/>
                </a:cxn>
                <a:cxn ang="0">
                  <a:pos x="315" y="113"/>
                </a:cxn>
                <a:cxn ang="0">
                  <a:pos x="336" y="107"/>
                </a:cxn>
                <a:cxn ang="0">
                  <a:pos x="356" y="101"/>
                </a:cxn>
                <a:cxn ang="0">
                  <a:pos x="376" y="93"/>
                </a:cxn>
                <a:cxn ang="0">
                  <a:pos x="395" y="86"/>
                </a:cxn>
                <a:cxn ang="0">
                  <a:pos x="414" y="77"/>
                </a:cxn>
                <a:cxn ang="0">
                  <a:pos x="431" y="69"/>
                </a:cxn>
                <a:cxn ang="0">
                  <a:pos x="448" y="60"/>
                </a:cxn>
                <a:cxn ang="0">
                  <a:pos x="464" y="50"/>
                </a:cxn>
                <a:cxn ang="0">
                  <a:pos x="478" y="41"/>
                </a:cxn>
                <a:cxn ang="0">
                  <a:pos x="491" y="31"/>
                </a:cxn>
                <a:cxn ang="0">
                  <a:pos x="503" y="20"/>
                </a:cxn>
                <a:cxn ang="0">
                  <a:pos x="513" y="10"/>
                </a:cxn>
                <a:cxn ang="0">
                  <a:pos x="522" y="0"/>
                </a:cxn>
              </a:cxnLst>
              <a:rect l="0" t="0" r="r" b="b"/>
              <a:pathLst>
                <a:path w="523" h="132">
                  <a:moveTo>
                    <a:pt x="0" y="29"/>
                  </a:moveTo>
                  <a:lnTo>
                    <a:pt x="14" y="60"/>
                  </a:lnTo>
                  <a:lnTo>
                    <a:pt x="24" y="74"/>
                  </a:lnTo>
                  <a:lnTo>
                    <a:pt x="36" y="85"/>
                  </a:lnTo>
                  <a:lnTo>
                    <a:pt x="48" y="96"/>
                  </a:lnTo>
                  <a:lnTo>
                    <a:pt x="62" y="105"/>
                  </a:lnTo>
                  <a:lnTo>
                    <a:pt x="78" y="113"/>
                  </a:lnTo>
                  <a:lnTo>
                    <a:pt x="94" y="119"/>
                  </a:lnTo>
                  <a:lnTo>
                    <a:pt x="112" y="124"/>
                  </a:lnTo>
                  <a:lnTo>
                    <a:pt x="130" y="127"/>
                  </a:lnTo>
                  <a:lnTo>
                    <a:pt x="149" y="130"/>
                  </a:lnTo>
                  <a:lnTo>
                    <a:pt x="169" y="131"/>
                  </a:lnTo>
                  <a:lnTo>
                    <a:pt x="189" y="131"/>
                  </a:lnTo>
                  <a:lnTo>
                    <a:pt x="210" y="131"/>
                  </a:lnTo>
                  <a:lnTo>
                    <a:pt x="231" y="129"/>
                  </a:lnTo>
                  <a:lnTo>
                    <a:pt x="252" y="126"/>
                  </a:lnTo>
                  <a:lnTo>
                    <a:pt x="273" y="123"/>
                  </a:lnTo>
                  <a:lnTo>
                    <a:pt x="294" y="118"/>
                  </a:lnTo>
                  <a:lnTo>
                    <a:pt x="315" y="113"/>
                  </a:lnTo>
                  <a:lnTo>
                    <a:pt x="336" y="107"/>
                  </a:lnTo>
                  <a:lnTo>
                    <a:pt x="356" y="101"/>
                  </a:lnTo>
                  <a:lnTo>
                    <a:pt x="376" y="93"/>
                  </a:lnTo>
                  <a:lnTo>
                    <a:pt x="395" y="86"/>
                  </a:lnTo>
                  <a:lnTo>
                    <a:pt x="414" y="77"/>
                  </a:lnTo>
                  <a:lnTo>
                    <a:pt x="431" y="69"/>
                  </a:lnTo>
                  <a:lnTo>
                    <a:pt x="448" y="60"/>
                  </a:lnTo>
                  <a:lnTo>
                    <a:pt x="464" y="50"/>
                  </a:lnTo>
                  <a:lnTo>
                    <a:pt x="478" y="41"/>
                  </a:lnTo>
                  <a:lnTo>
                    <a:pt x="491" y="31"/>
                  </a:lnTo>
                  <a:lnTo>
                    <a:pt x="503" y="20"/>
                  </a:lnTo>
                  <a:lnTo>
                    <a:pt x="513" y="10"/>
                  </a:lnTo>
                  <a:lnTo>
                    <a:pt x="522"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5" name="Freeform 83"/>
            <p:cNvSpPr>
              <a:spLocks/>
            </p:cNvSpPr>
            <p:nvPr/>
          </p:nvSpPr>
          <p:spPr bwMode="auto">
            <a:xfrm>
              <a:off x="3155" y="2570"/>
              <a:ext cx="69" cy="120"/>
            </a:xfrm>
            <a:custGeom>
              <a:avLst/>
              <a:gdLst/>
              <a:ahLst/>
              <a:cxnLst>
                <a:cxn ang="0">
                  <a:pos x="2" y="0"/>
                </a:cxn>
                <a:cxn ang="0">
                  <a:pos x="0" y="9"/>
                </a:cxn>
                <a:cxn ang="0">
                  <a:pos x="0" y="13"/>
                </a:cxn>
                <a:cxn ang="0">
                  <a:pos x="0" y="18"/>
                </a:cxn>
                <a:cxn ang="0">
                  <a:pos x="0" y="22"/>
                </a:cxn>
                <a:cxn ang="0">
                  <a:pos x="0" y="25"/>
                </a:cxn>
                <a:cxn ang="0">
                  <a:pos x="1" y="29"/>
                </a:cxn>
                <a:cxn ang="0">
                  <a:pos x="2" y="33"/>
                </a:cxn>
                <a:cxn ang="0">
                  <a:pos x="4" y="36"/>
                </a:cxn>
                <a:cxn ang="0">
                  <a:pos x="5" y="39"/>
                </a:cxn>
                <a:cxn ang="0">
                  <a:pos x="7" y="42"/>
                </a:cxn>
                <a:cxn ang="0">
                  <a:pos x="9" y="45"/>
                </a:cxn>
                <a:cxn ang="0">
                  <a:pos x="11" y="48"/>
                </a:cxn>
                <a:cxn ang="0">
                  <a:pos x="13" y="51"/>
                </a:cxn>
                <a:cxn ang="0">
                  <a:pos x="15" y="54"/>
                </a:cxn>
                <a:cxn ang="0">
                  <a:pos x="18" y="57"/>
                </a:cxn>
                <a:cxn ang="0">
                  <a:pos x="20" y="59"/>
                </a:cxn>
                <a:cxn ang="0">
                  <a:pos x="23" y="62"/>
                </a:cxn>
                <a:cxn ang="0">
                  <a:pos x="25" y="65"/>
                </a:cxn>
                <a:cxn ang="0">
                  <a:pos x="28" y="67"/>
                </a:cxn>
                <a:cxn ang="0">
                  <a:pos x="31" y="70"/>
                </a:cxn>
                <a:cxn ang="0">
                  <a:pos x="34" y="73"/>
                </a:cxn>
                <a:cxn ang="0">
                  <a:pos x="36" y="76"/>
                </a:cxn>
                <a:cxn ang="0">
                  <a:pos x="39" y="79"/>
                </a:cxn>
                <a:cxn ang="0">
                  <a:pos x="42" y="81"/>
                </a:cxn>
                <a:cxn ang="0">
                  <a:pos x="44" y="85"/>
                </a:cxn>
                <a:cxn ang="0">
                  <a:pos x="47" y="88"/>
                </a:cxn>
                <a:cxn ang="0">
                  <a:pos x="49" y="91"/>
                </a:cxn>
                <a:cxn ang="0">
                  <a:pos x="51" y="94"/>
                </a:cxn>
                <a:cxn ang="0">
                  <a:pos x="54" y="97"/>
                </a:cxn>
                <a:cxn ang="0">
                  <a:pos x="56" y="101"/>
                </a:cxn>
                <a:cxn ang="0">
                  <a:pos x="58" y="105"/>
                </a:cxn>
              </a:cxnLst>
              <a:rect l="0" t="0" r="r" b="b"/>
              <a:pathLst>
                <a:path w="59" h="106">
                  <a:moveTo>
                    <a:pt x="2" y="0"/>
                  </a:moveTo>
                  <a:lnTo>
                    <a:pt x="0" y="9"/>
                  </a:lnTo>
                  <a:lnTo>
                    <a:pt x="0" y="13"/>
                  </a:lnTo>
                  <a:lnTo>
                    <a:pt x="0" y="18"/>
                  </a:lnTo>
                  <a:lnTo>
                    <a:pt x="0" y="22"/>
                  </a:lnTo>
                  <a:lnTo>
                    <a:pt x="0" y="25"/>
                  </a:lnTo>
                  <a:lnTo>
                    <a:pt x="1" y="29"/>
                  </a:lnTo>
                  <a:lnTo>
                    <a:pt x="2" y="33"/>
                  </a:lnTo>
                  <a:lnTo>
                    <a:pt x="4" y="36"/>
                  </a:lnTo>
                  <a:lnTo>
                    <a:pt x="5" y="39"/>
                  </a:lnTo>
                  <a:lnTo>
                    <a:pt x="7" y="42"/>
                  </a:lnTo>
                  <a:lnTo>
                    <a:pt x="9" y="45"/>
                  </a:lnTo>
                  <a:lnTo>
                    <a:pt x="11" y="48"/>
                  </a:lnTo>
                  <a:lnTo>
                    <a:pt x="13" y="51"/>
                  </a:lnTo>
                  <a:lnTo>
                    <a:pt x="15" y="54"/>
                  </a:lnTo>
                  <a:lnTo>
                    <a:pt x="18" y="57"/>
                  </a:lnTo>
                  <a:lnTo>
                    <a:pt x="20" y="59"/>
                  </a:lnTo>
                  <a:lnTo>
                    <a:pt x="23" y="62"/>
                  </a:lnTo>
                  <a:lnTo>
                    <a:pt x="25" y="65"/>
                  </a:lnTo>
                  <a:lnTo>
                    <a:pt x="28" y="67"/>
                  </a:lnTo>
                  <a:lnTo>
                    <a:pt x="31" y="70"/>
                  </a:lnTo>
                  <a:lnTo>
                    <a:pt x="34" y="73"/>
                  </a:lnTo>
                  <a:lnTo>
                    <a:pt x="36" y="76"/>
                  </a:lnTo>
                  <a:lnTo>
                    <a:pt x="39" y="79"/>
                  </a:lnTo>
                  <a:lnTo>
                    <a:pt x="42" y="81"/>
                  </a:lnTo>
                  <a:lnTo>
                    <a:pt x="44" y="85"/>
                  </a:lnTo>
                  <a:lnTo>
                    <a:pt x="47" y="88"/>
                  </a:lnTo>
                  <a:lnTo>
                    <a:pt x="49" y="91"/>
                  </a:lnTo>
                  <a:lnTo>
                    <a:pt x="51" y="94"/>
                  </a:lnTo>
                  <a:lnTo>
                    <a:pt x="54" y="97"/>
                  </a:lnTo>
                  <a:lnTo>
                    <a:pt x="56" y="101"/>
                  </a:lnTo>
                  <a:lnTo>
                    <a:pt x="58" y="105"/>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6" name="Freeform 84"/>
            <p:cNvSpPr>
              <a:spLocks/>
            </p:cNvSpPr>
            <p:nvPr/>
          </p:nvSpPr>
          <p:spPr bwMode="auto">
            <a:xfrm>
              <a:off x="5047" y="3151"/>
              <a:ext cx="520" cy="252"/>
            </a:xfrm>
            <a:custGeom>
              <a:avLst/>
              <a:gdLst/>
              <a:ahLst/>
              <a:cxnLst>
                <a:cxn ang="0">
                  <a:pos x="11" y="4"/>
                </a:cxn>
                <a:cxn ang="0">
                  <a:pos x="22" y="6"/>
                </a:cxn>
                <a:cxn ang="0">
                  <a:pos x="33" y="9"/>
                </a:cxn>
                <a:cxn ang="0">
                  <a:pos x="46" y="11"/>
                </a:cxn>
                <a:cxn ang="0">
                  <a:pos x="59" y="13"/>
                </a:cxn>
                <a:cxn ang="0">
                  <a:pos x="71" y="15"/>
                </a:cxn>
                <a:cxn ang="0">
                  <a:pos x="85" y="17"/>
                </a:cxn>
                <a:cxn ang="0">
                  <a:pos x="98" y="19"/>
                </a:cxn>
                <a:cxn ang="0">
                  <a:pos x="111" y="22"/>
                </a:cxn>
                <a:cxn ang="0">
                  <a:pos x="123" y="24"/>
                </a:cxn>
                <a:cxn ang="0">
                  <a:pos x="136" y="28"/>
                </a:cxn>
                <a:cxn ang="0">
                  <a:pos x="148" y="32"/>
                </a:cxn>
                <a:cxn ang="0">
                  <a:pos x="160" y="36"/>
                </a:cxn>
                <a:cxn ang="0">
                  <a:pos x="171" y="42"/>
                </a:cxn>
                <a:cxn ang="0">
                  <a:pos x="181" y="49"/>
                </a:cxn>
                <a:cxn ang="0">
                  <a:pos x="190" y="57"/>
                </a:cxn>
                <a:cxn ang="0">
                  <a:pos x="207" y="74"/>
                </a:cxn>
                <a:cxn ang="0">
                  <a:pos x="217" y="86"/>
                </a:cxn>
                <a:cxn ang="0">
                  <a:pos x="227" y="98"/>
                </a:cxn>
                <a:cxn ang="0">
                  <a:pos x="237" y="110"/>
                </a:cxn>
                <a:cxn ang="0">
                  <a:pos x="247" y="121"/>
                </a:cxn>
                <a:cxn ang="0">
                  <a:pos x="256" y="132"/>
                </a:cxn>
                <a:cxn ang="0">
                  <a:pos x="265" y="144"/>
                </a:cxn>
                <a:cxn ang="0">
                  <a:pos x="275" y="154"/>
                </a:cxn>
                <a:cxn ang="0">
                  <a:pos x="285" y="164"/>
                </a:cxn>
                <a:cxn ang="0">
                  <a:pos x="295" y="174"/>
                </a:cxn>
                <a:cxn ang="0">
                  <a:pos x="306" y="182"/>
                </a:cxn>
                <a:cxn ang="0">
                  <a:pos x="317" y="190"/>
                </a:cxn>
                <a:cxn ang="0">
                  <a:pos x="330" y="197"/>
                </a:cxn>
                <a:cxn ang="0">
                  <a:pos x="343" y="203"/>
                </a:cxn>
                <a:cxn ang="0">
                  <a:pos x="357" y="208"/>
                </a:cxn>
                <a:cxn ang="0">
                  <a:pos x="370" y="211"/>
                </a:cxn>
                <a:cxn ang="0">
                  <a:pos x="376" y="213"/>
                </a:cxn>
                <a:cxn ang="0">
                  <a:pos x="383" y="215"/>
                </a:cxn>
                <a:cxn ang="0">
                  <a:pos x="389" y="217"/>
                </a:cxn>
                <a:cxn ang="0">
                  <a:pos x="395" y="219"/>
                </a:cxn>
                <a:cxn ang="0">
                  <a:pos x="402" y="220"/>
                </a:cxn>
                <a:cxn ang="0">
                  <a:pos x="408" y="221"/>
                </a:cxn>
                <a:cxn ang="0">
                  <a:pos x="413" y="222"/>
                </a:cxn>
                <a:cxn ang="0">
                  <a:pos x="419" y="221"/>
                </a:cxn>
                <a:cxn ang="0">
                  <a:pos x="424" y="219"/>
                </a:cxn>
                <a:cxn ang="0">
                  <a:pos x="429" y="217"/>
                </a:cxn>
                <a:cxn ang="0">
                  <a:pos x="433" y="213"/>
                </a:cxn>
                <a:cxn ang="0">
                  <a:pos x="437" y="207"/>
                </a:cxn>
                <a:cxn ang="0">
                  <a:pos x="439" y="200"/>
                </a:cxn>
                <a:cxn ang="0">
                  <a:pos x="442" y="191"/>
                </a:cxn>
                <a:cxn ang="0">
                  <a:pos x="443" y="181"/>
                </a:cxn>
              </a:cxnLst>
              <a:rect l="0" t="0" r="r" b="b"/>
              <a:pathLst>
                <a:path w="444" h="223">
                  <a:moveTo>
                    <a:pt x="0" y="0"/>
                  </a:moveTo>
                  <a:lnTo>
                    <a:pt x="11" y="4"/>
                  </a:lnTo>
                  <a:lnTo>
                    <a:pt x="16" y="5"/>
                  </a:lnTo>
                  <a:lnTo>
                    <a:pt x="22" y="6"/>
                  </a:lnTo>
                  <a:lnTo>
                    <a:pt x="27" y="8"/>
                  </a:lnTo>
                  <a:lnTo>
                    <a:pt x="33" y="9"/>
                  </a:lnTo>
                  <a:lnTo>
                    <a:pt x="40" y="10"/>
                  </a:lnTo>
                  <a:lnTo>
                    <a:pt x="46" y="11"/>
                  </a:lnTo>
                  <a:lnTo>
                    <a:pt x="52" y="12"/>
                  </a:lnTo>
                  <a:lnTo>
                    <a:pt x="59" y="13"/>
                  </a:lnTo>
                  <a:lnTo>
                    <a:pt x="65" y="14"/>
                  </a:lnTo>
                  <a:lnTo>
                    <a:pt x="71" y="15"/>
                  </a:lnTo>
                  <a:lnTo>
                    <a:pt x="78" y="16"/>
                  </a:lnTo>
                  <a:lnTo>
                    <a:pt x="85" y="17"/>
                  </a:lnTo>
                  <a:lnTo>
                    <a:pt x="91" y="18"/>
                  </a:lnTo>
                  <a:lnTo>
                    <a:pt x="98" y="19"/>
                  </a:lnTo>
                  <a:lnTo>
                    <a:pt x="104" y="20"/>
                  </a:lnTo>
                  <a:lnTo>
                    <a:pt x="111" y="22"/>
                  </a:lnTo>
                  <a:lnTo>
                    <a:pt x="117" y="23"/>
                  </a:lnTo>
                  <a:lnTo>
                    <a:pt x="123" y="24"/>
                  </a:lnTo>
                  <a:lnTo>
                    <a:pt x="130" y="26"/>
                  </a:lnTo>
                  <a:lnTo>
                    <a:pt x="136" y="28"/>
                  </a:lnTo>
                  <a:lnTo>
                    <a:pt x="142" y="30"/>
                  </a:lnTo>
                  <a:lnTo>
                    <a:pt x="148" y="32"/>
                  </a:lnTo>
                  <a:lnTo>
                    <a:pt x="154" y="34"/>
                  </a:lnTo>
                  <a:lnTo>
                    <a:pt x="160" y="36"/>
                  </a:lnTo>
                  <a:lnTo>
                    <a:pt x="165" y="39"/>
                  </a:lnTo>
                  <a:lnTo>
                    <a:pt x="171" y="42"/>
                  </a:lnTo>
                  <a:lnTo>
                    <a:pt x="176" y="46"/>
                  </a:lnTo>
                  <a:lnTo>
                    <a:pt x="181" y="49"/>
                  </a:lnTo>
                  <a:lnTo>
                    <a:pt x="185" y="53"/>
                  </a:lnTo>
                  <a:lnTo>
                    <a:pt x="190" y="57"/>
                  </a:lnTo>
                  <a:lnTo>
                    <a:pt x="201" y="68"/>
                  </a:lnTo>
                  <a:lnTo>
                    <a:pt x="207" y="74"/>
                  </a:lnTo>
                  <a:lnTo>
                    <a:pt x="212" y="80"/>
                  </a:lnTo>
                  <a:lnTo>
                    <a:pt x="217" y="86"/>
                  </a:lnTo>
                  <a:lnTo>
                    <a:pt x="222" y="92"/>
                  </a:lnTo>
                  <a:lnTo>
                    <a:pt x="227" y="98"/>
                  </a:lnTo>
                  <a:lnTo>
                    <a:pt x="232" y="104"/>
                  </a:lnTo>
                  <a:lnTo>
                    <a:pt x="237" y="110"/>
                  </a:lnTo>
                  <a:lnTo>
                    <a:pt x="242" y="115"/>
                  </a:lnTo>
                  <a:lnTo>
                    <a:pt x="247" y="121"/>
                  </a:lnTo>
                  <a:lnTo>
                    <a:pt x="251" y="127"/>
                  </a:lnTo>
                  <a:lnTo>
                    <a:pt x="256" y="132"/>
                  </a:lnTo>
                  <a:lnTo>
                    <a:pt x="261" y="138"/>
                  </a:lnTo>
                  <a:lnTo>
                    <a:pt x="265" y="144"/>
                  </a:lnTo>
                  <a:lnTo>
                    <a:pt x="270" y="149"/>
                  </a:lnTo>
                  <a:lnTo>
                    <a:pt x="275" y="154"/>
                  </a:lnTo>
                  <a:lnTo>
                    <a:pt x="280" y="159"/>
                  </a:lnTo>
                  <a:lnTo>
                    <a:pt x="285" y="164"/>
                  </a:lnTo>
                  <a:lnTo>
                    <a:pt x="290" y="169"/>
                  </a:lnTo>
                  <a:lnTo>
                    <a:pt x="295" y="174"/>
                  </a:lnTo>
                  <a:lnTo>
                    <a:pt x="301" y="178"/>
                  </a:lnTo>
                  <a:lnTo>
                    <a:pt x="306" y="182"/>
                  </a:lnTo>
                  <a:lnTo>
                    <a:pt x="312" y="186"/>
                  </a:lnTo>
                  <a:lnTo>
                    <a:pt x="317" y="190"/>
                  </a:lnTo>
                  <a:lnTo>
                    <a:pt x="323" y="194"/>
                  </a:lnTo>
                  <a:lnTo>
                    <a:pt x="330" y="197"/>
                  </a:lnTo>
                  <a:lnTo>
                    <a:pt x="336" y="200"/>
                  </a:lnTo>
                  <a:lnTo>
                    <a:pt x="343" y="203"/>
                  </a:lnTo>
                  <a:lnTo>
                    <a:pt x="349" y="205"/>
                  </a:lnTo>
                  <a:lnTo>
                    <a:pt x="357" y="208"/>
                  </a:lnTo>
                  <a:lnTo>
                    <a:pt x="364" y="210"/>
                  </a:lnTo>
                  <a:lnTo>
                    <a:pt x="370" y="211"/>
                  </a:lnTo>
                  <a:lnTo>
                    <a:pt x="373" y="212"/>
                  </a:lnTo>
                  <a:lnTo>
                    <a:pt x="376" y="213"/>
                  </a:lnTo>
                  <a:lnTo>
                    <a:pt x="379" y="214"/>
                  </a:lnTo>
                  <a:lnTo>
                    <a:pt x="383" y="215"/>
                  </a:lnTo>
                  <a:lnTo>
                    <a:pt x="386" y="216"/>
                  </a:lnTo>
                  <a:lnTo>
                    <a:pt x="389" y="217"/>
                  </a:lnTo>
                  <a:lnTo>
                    <a:pt x="392" y="218"/>
                  </a:lnTo>
                  <a:lnTo>
                    <a:pt x="395" y="219"/>
                  </a:lnTo>
                  <a:lnTo>
                    <a:pt x="399" y="220"/>
                  </a:lnTo>
                  <a:lnTo>
                    <a:pt x="402" y="220"/>
                  </a:lnTo>
                  <a:lnTo>
                    <a:pt x="405" y="221"/>
                  </a:lnTo>
                  <a:lnTo>
                    <a:pt x="408" y="221"/>
                  </a:lnTo>
                  <a:lnTo>
                    <a:pt x="411" y="221"/>
                  </a:lnTo>
                  <a:lnTo>
                    <a:pt x="413" y="222"/>
                  </a:lnTo>
                  <a:lnTo>
                    <a:pt x="416" y="221"/>
                  </a:lnTo>
                  <a:lnTo>
                    <a:pt x="419" y="221"/>
                  </a:lnTo>
                  <a:lnTo>
                    <a:pt x="421" y="220"/>
                  </a:lnTo>
                  <a:lnTo>
                    <a:pt x="424" y="219"/>
                  </a:lnTo>
                  <a:lnTo>
                    <a:pt x="427" y="218"/>
                  </a:lnTo>
                  <a:lnTo>
                    <a:pt x="429" y="217"/>
                  </a:lnTo>
                  <a:lnTo>
                    <a:pt x="431" y="215"/>
                  </a:lnTo>
                  <a:lnTo>
                    <a:pt x="433" y="213"/>
                  </a:lnTo>
                  <a:lnTo>
                    <a:pt x="435" y="210"/>
                  </a:lnTo>
                  <a:lnTo>
                    <a:pt x="437" y="207"/>
                  </a:lnTo>
                  <a:lnTo>
                    <a:pt x="438" y="204"/>
                  </a:lnTo>
                  <a:lnTo>
                    <a:pt x="439" y="200"/>
                  </a:lnTo>
                  <a:lnTo>
                    <a:pt x="441" y="196"/>
                  </a:lnTo>
                  <a:lnTo>
                    <a:pt x="442" y="191"/>
                  </a:lnTo>
                  <a:lnTo>
                    <a:pt x="443" y="186"/>
                  </a:lnTo>
                  <a:lnTo>
                    <a:pt x="443" y="181"/>
                  </a:lnTo>
                </a:path>
              </a:pathLst>
            </a:custGeom>
            <a:solidFill>
              <a:srgbClr val="FFFFFF">
                <a:alpha val="50000"/>
              </a:srgbClr>
            </a:solidFill>
            <a:ln w="74930" cap="flat" cmpd="sng">
              <a:noFill/>
              <a:prstDash val="solid"/>
              <a:round/>
              <a:headEnd type="none" w="med" len="med"/>
              <a:tailEnd type="none" w="med" len="med"/>
            </a:ln>
            <a:effectLst/>
          </p:spPr>
          <p:txBody>
            <a:bodyPr/>
            <a:lstStyle/>
            <a:p>
              <a:endParaRPr lang="en-US"/>
            </a:p>
          </p:txBody>
        </p:sp>
        <p:sp>
          <p:nvSpPr>
            <p:cNvPr id="85077" name="Freeform 85"/>
            <p:cNvSpPr>
              <a:spLocks/>
            </p:cNvSpPr>
            <p:nvPr/>
          </p:nvSpPr>
          <p:spPr bwMode="auto">
            <a:xfrm>
              <a:off x="5558" y="3270"/>
              <a:ext cx="176" cy="79"/>
            </a:xfrm>
            <a:custGeom>
              <a:avLst/>
              <a:gdLst/>
              <a:ahLst/>
              <a:cxnLst>
                <a:cxn ang="0">
                  <a:pos x="0" y="67"/>
                </a:cxn>
                <a:cxn ang="0">
                  <a:pos x="10" y="67"/>
                </a:cxn>
                <a:cxn ang="0">
                  <a:pos x="16" y="67"/>
                </a:cxn>
                <a:cxn ang="0">
                  <a:pos x="21" y="68"/>
                </a:cxn>
                <a:cxn ang="0">
                  <a:pos x="27" y="68"/>
                </a:cxn>
                <a:cxn ang="0">
                  <a:pos x="32" y="68"/>
                </a:cxn>
                <a:cxn ang="0">
                  <a:pos x="38" y="69"/>
                </a:cxn>
                <a:cxn ang="0">
                  <a:pos x="43" y="69"/>
                </a:cxn>
                <a:cxn ang="0">
                  <a:pos x="49" y="69"/>
                </a:cxn>
                <a:cxn ang="0">
                  <a:pos x="54" y="68"/>
                </a:cxn>
                <a:cxn ang="0">
                  <a:pos x="60" y="68"/>
                </a:cxn>
                <a:cxn ang="0">
                  <a:pos x="65" y="68"/>
                </a:cxn>
                <a:cxn ang="0">
                  <a:pos x="71" y="67"/>
                </a:cxn>
                <a:cxn ang="0">
                  <a:pos x="76" y="66"/>
                </a:cxn>
                <a:cxn ang="0">
                  <a:pos x="81" y="65"/>
                </a:cxn>
                <a:cxn ang="0">
                  <a:pos x="87" y="64"/>
                </a:cxn>
                <a:cxn ang="0">
                  <a:pos x="91" y="62"/>
                </a:cxn>
                <a:cxn ang="0">
                  <a:pos x="97" y="61"/>
                </a:cxn>
                <a:cxn ang="0">
                  <a:pos x="101" y="59"/>
                </a:cxn>
                <a:cxn ang="0">
                  <a:pos x="106" y="56"/>
                </a:cxn>
                <a:cxn ang="0">
                  <a:pos x="111" y="54"/>
                </a:cxn>
                <a:cxn ang="0">
                  <a:pos x="115" y="51"/>
                </a:cxn>
                <a:cxn ang="0">
                  <a:pos x="120" y="47"/>
                </a:cxn>
                <a:cxn ang="0">
                  <a:pos x="124" y="44"/>
                </a:cxn>
                <a:cxn ang="0">
                  <a:pos x="128" y="40"/>
                </a:cxn>
                <a:cxn ang="0">
                  <a:pos x="132" y="35"/>
                </a:cxn>
                <a:cxn ang="0">
                  <a:pos x="135" y="31"/>
                </a:cxn>
                <a:cxn ang="0">
                  <a:pos x="139" y="25"/>
                </a:cxn>
                <a:cxn ang="0">
                  <a:pos x="142" y="19"/>
                </a:cxn>
                <a:cxn ang="0">
                  <a:pos x="145" y="13"/>
                </a:cxn>
                <a:cxn ang="0">
                  <a:pos x="147" y="7"/>
                </a:cxn>
                <a:cxn ang="0">
                  <a:pos x="150" y="0"/>
                </a:cxn>
              </a:cxnLst>
              <a:rect l="0" t="0" r="r" b="b"/>
              <a:pathLst>
                <a:path w="151" h="70">
                  <a:moveTo>
                    <a:pt x="0" y="67"/>
                  </a:moveTo>
                  <a:lnTo>
                    <a:pt x="10" y="67"/>
                  </a:lnTo>
                  <a:lnTo>
                    <a:pt x="16" y="67"/>
                  </a:lnTo>
                  <a:lnTo>
                    <a:pt x="21" y="68"/>
                  </a:lnTo>
                  <a:lnTo>
                    <a:pt x="27" y="68"/>
                  </a:lnTo>
                  <a:lnTo>
                    <a:pt x="32" y="68"/>
                  </a:lnTo>
                  <a:lnTo>
                    <a:pt x="38" y="69"/>
                  </a:lnTo>
                  <a:lnTo>
                    <a:pt x="43" y="69"/>
                  </a:lnTo>
                  <a:lnTo>
                    <a:pt x="49" y="69"/>
                  </a:lnTo>
                  <a:lnTo>
                    <a:pt x="54" y="68"/>
                  </a:lnTo>
                  <a:lnTo>
                    <a:pt x="60" y="68"/>
                  </a:lnTo>
                  <a:lnTo>
                    <a:pt x="65" y="68"/>
                  </a:lnTo>
                  <a:lnTo>
                    <a:pt x="71" y="67"/>
                  </a:lnTo>
                  <a:lnTo>
                    <a:pt x="76" y="66"/>
                  </a:lnTo>
                  <a:lnTo>
                    <a:pt x="81" y="65"/>
                  </a:lnTo>
                  <a:lnTo>
                    <a:pt x="87" y="64"/>
                  </a:lnTo>
                  <a:lnTo>
                    <a:pt x="91" y="62"/>
                  </a:lnTo>
                  <a:lnTo>
                    <a:pt x="97" y="61"/>
                  </a:lnTo>
                  <a:lnTo>
                    <a:pt x="101" y="59"/>
                  </a:lnTo>
                  <a:lnTo>
                    <a:pt x="106" y="56"/>
                  </a:lnTo>
                  <a:lnTo>
                    <a:pt x="111" y="54"/>
                  </a:lnTo>
                  <a:lnTo>
                    <a:pt x="115" y="51"/>
                  </a:lnTo>
                  <a:lnTo>
                    <a:pt x="120" y="47"/>
                  </a:lnTo>
                  <a:lnTo>
                    <a:pt x="124" y="44"/>
                  </a:lnTo>
                  <a:lnTo>
                    <a:pt x="128" y="40"/>
                  </a:lnTo>
                  <a:lnTo>
                    <a:pt x="132" y="35"/>
                  </a:lnTo>
                  <a:lnTo>
                    <a:pt x="135" y="31"/>
                  </a:lnTo>
                  <a:lnTo>
                    <a:pt x="139" y="25"/>
                  </a:lnTo>
                  <a:lnTo>
                    <a:pt x="142" y="19"/>
                  </a:lnTo>
                  <a:lnTo>
                    <a:pt x="145" y="13"/>
                  </a:lnTo>
                  <a:lnTo>
                    <a:pt x="147" y="7"/>
                  </a:lnTo>
                  <a:lnTo>
                    <a:pt x="150"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8" name="Freeform 86"/>
            <p:cNvSpPr>
              <a:spLocks/>
            </p:cNvSpPr>
            <p:nvPr/>
          </p:nvSpPr>
          <p:spPr bwMode="auto">
            <a:xfrm>
              <a:off x="5733" y="3205"/>
              <a:ext cx="75" cy="67"/>
            </a:xfrm>
            <a:custGeom>
              <a:avLst/>
              <a:gdLst/>
              <a:ahLst/>
              <a:cxnLst>
                <a:cxn ang="0">
                  <a:pos x="55" y="0"/>
                </a:cxn>
                <a:cxn ang="0">
                  <a:pos x="59" y="9"/>
                </a:cxn>
                <a:cxn ang="0">
                  <a:pos x="61" y="13"/>
                </a:cxn>
                <a:cxn ang="0">
                  <a:pos x="62" y="17"/>
                </a:cxn>
                <a:cxn ang="0">
                  <a:pos x="63" y="21"/>
                </a:cxn>
                <a:cxn ang="0">
                  <a:pos x="63" y="25"/>
                </a:cxn>
                <a:cxn ang="0">
                  <a:pos x="63" y="28"/>
                </a:cxn>
                <a:cxn ang="0">
                  <a:pos x="63" y="32"/>
                </a:cxn>
                <a:cxn ang="0">
                  <a:pos x="62" y="34"/>
                </a:cxn>
                <a:cxn ang="0">
                  <a:pos x="61" y="37"/>
                </a:cxn>
                <a:cxn ang="0">
                  <a:pos x="60" y="40"/>
                </a:cxn>
                <a:cxn ang="0">
                  <a:pos x="58" y="42"/>
                </a:cxn>
                <a:cxn ang="0">
                  <a:pos x="57" y="45"/>
                </a:cxn>
                <a:cxn ang="0">
                  <a:pos x="55" y="47"/>
                </a:cxn>
                <a:cxn ang="0">
                  <a:pos x="52" y="49"/>
                </a:cxn>
                <a:cxn ang="0">
                  <a:pos x="50" y="50"/>
                </a:cxn>
                <a:cxn ang="0">
                  <a:pos x="47" y="52"/>
                </a:cxn>
                <a:cxn ang="0">
                  <a:pos x="45" y="53"/>
                </a:cxn>
                <a:cxn ang="0">
                  <a:pos x="41" y="54"/>
                </a:cxn>
                <a:cxn ang="0">
                  <a:pos x="39" y="56"/>
                </a:cxn>
                <a:cxn ang="0">
                  <a:pos x="35" y="56"/>
                </a:cxn>
                <a:cxn ang="0">
                  <a:pos x="32" y="57"/>
                </a:cxn>
                <a:cxn ang="0">
                  <a:pos x="29" y="58"/>
                </a:cxn>
                <a:cxn ang="0">
                  <a:pos x="26" y="58"/>
                </a:cxn>
                <a:cxn ang="0">
                  <a:pos x="22" y="58"/>
                </a:cxn>
                <a:cxn ang="0">
                  <a:pos x="19" y="58"/>
                </a:cxn>
                <a:cxn ang="0">
                  <a:pos x="16" y="58"/>
                </a:cxn>
                <a:cxn ang="0">
                  <a:pos x="12" y="58"/>
                </a:cxn>
                <a:cxn ang="0">
                  <a:pos x="9" y="58"/>
                </a:cxn>
                <a:cxn ang="0">
                  <a:pos x="6" y="58"/>
                </a:cxn>
                <a:cxn ang="0">
                  <a:pos x="3" y="57"/>
                </a:cxn>
                <a:cxn ang="0">
                  <a:pos x="0" y="57"/>
                </a:cxn>
              </a:cxnLst>
              <a:rect l="0" t="0" r="r" b="b"/>
              <a:pathLst>
                <a:path w="64" h="59">
                  <a:moveTo>
                    <a:pt x="55" y="0"/>
                  </a:moveTo>
                  <a:lnTo>
                    <a:pt x="59" y="9"/>
                  </a:lnTo>
                  <a:lnTo>
                    <a:pt x="61" y="13"/>
                  </a:lnTo>
                  <a:lnTo>
                    <a:pt x="62" y="17"/>
                  </a:lnTo>
                  <a:lnTo>
                    <a:pt x="63" y="21"/>
                  </a:lnTo>
                  <a:lnTo>
                    <a:pt x="63" y="25"/>
                  </a:lnTo>
                  <a:lnTo>
                    <a:pt x="63" y="28"/>
                  </a:lnTo>
                  <a:lnTo>
                    <a:pt x="63" y="32"/>
                  </a:lnTo>
                  <a:lnTo>
                    <a:pt x="62" y="34"/>
                  </a:lnTo>
                  <a:lnTo>
                    <a:pt x="61" y="37"/>
                  </a:lnTo>
                  <a:lnTo>
                    <a:pt x="60" y="40"/>
                  </a:lnTo>
                  <a:lnTo>
                    <a:pt x="58" y="42"/>
                  </a:lnTo>
                  <a:lnTo>
                    <a:pt x="57" y="45"/>
                  </a:lnTo>
                  <a:lnTo>
                    <a:pt x="55" y="47"/>
                  </a:lnTo>
                  <a:lnTo>
                    <a:pt x="52" y="49"/>
                  </a:lnTo>
                  <a:lnTo>
                    <a:pt x="50" y="50"/>
                  </a:lnTo>
                  <a:lnTo>
                    <a:pt x="47" y="52"/>
                  </a:lnTo>
                  <a:lnTo>
                    <a:pt x="45" y="53"/>
                  </a:lnTo>
                  <a:lnTo>
                    <a:pt x="41" y="54"/>
                  </a:lnTo>
                  <a:lnTo>
                    <a:pt x="39" y="56"/>
                  </a:lnTo>
                  <a:lnTo>
                    <a:pt x="35" y="56"/>
                  </a:lnTo>
                  <a:lnTo>
                    <a:pt x="32" y="57"/>
                  </a:lnTo>
                  <a:lnTo>
                    <a:pt x="29" y="58"/>
                  </a:lnTo>
                  <a:lnTo>
                    <a:pt x="26" y="58"/>
                  </a:lnTo>
                  <a:lnTo>
                    <a:pt x="22" y="58"/>
                  </a:lnTo>
                  <a:lnTo>
                    <a:pt x="19" y="58"/>
                  </a:lnTo>
                  <a:lnTo>
                    <a:pt x="16" y="58"/>
                  </a:lnTo>
                  <a:lnTo>
                    <a:pt x="12" y="58"/>
                  </a:lnTo>
                  <a:lnTo>
                    <a:pt x="9" y="58"/>
                  </a:lnTo>
                  <a:lnTo>
                    <a:pt x="6" y="58"/>
                  </a:lnTo>
                  <a:lnTo>
                    <a:pt x="3" y="57"/>
                  </a:lnTo>
                  <a:lnTo>
                    <a:pt x="0" y="5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79" name="Freeform 87"/>
            <p:cNvSpPr>
              <a:spLocks/>
            </p:cNvSpPr>
            <p:nvPr/>
          </p:nvSpPr>
          <p:spPr bwMode="auto">
            <a:xfrm>
              <a:off x="5901" y="3021"/>
              <a:ext cx="30" cy="88"/>
            </a:xfrm>
            <a:custGeom>
              <a:avLst/>
              <a:gdLst/>
              <a:ahLst/>
              <a:cxnLst>
                <a:cxn ang="0">
                  <a:pos x="23" y="0"/>
                </a:cxn>
                <a:cxn ang="0">
                  <a:pos x="24" y="6"/>
                </a:cxn>
                <a:cxn ang="0">
                  <a:pos x="24" y="9"/>
                </a:cxn>
                <a:cxn ang="0">
                  <a:pos x="25" y="11"/>
                </a:cxn>
                <a:cxn ang="0">
                  <a:pos x="25" y="14"/>
                </a:cxn>
                <a:cxn ang="0">
                  <a:pos x="25" y="17"/>
                </a:cxn>
                <a:cxn ang="0">
                  <a:pos x="25" y="20"/>
                </a:cxn>
                <a:cxn ang="0">
                  <a:pos x="25" y="22"/>
                </a:cxn>
                <a:cxn ang="0">
                  <a:pos x="25" y="25"/>
                </a:cxn>
                <a:cxn ang="0">
                  <a:pos x="25" y="27"/>
                </a:cxn>
                <a:cxn ang="0">
                  <a:pos x="24" y="30"/>
                </a:cxn>
                <a:cxn ang="0">
                  <a:pos x="24" y="33"/>
                </a:cxn>
                <a:cxn ang="0">
                  <a:pos x="24" y="35"/>
                </a:cxn>
                <a:cxn ang="0">
                  <a:pos x="23" y="38"/>
                </a:cxn>
                <a:cxn ang="0">
                  <a:pos x="23" y="40"/>
                </a:cxn>
                <a:cxn ang="0">
                  <a:pos x="22" y="43"/>
                </a:cxn>
                <a:cxn ang="0">
                  <a:pos x="21" y="45"/>
                </a:cxn>
                <a:cxn ang="0">
                  <a:pos x="20" y="47"/>
                </a:cxn>
                <a:cxn ang="0">
                  <a:pos x="20" y="49"/>
                </a:cxn>
                <a:cxn ang="0">
                  <a:pos x="18" y="52"/>
                </a:cxn>
                <a:cxn ang="0">
                  <a:pos x="17" y="54"/>
                </a:cxn>
                <a:cxn ang="0">
                  <a:pos x="16" y="56"/>
                </a:cxn>
                <a:cxn ang="0">
                  <a:pos x="15" y="59"/>
                </a:cxn>
                <a:cxn ang="0">
                  <a:pos x="14" y="61"/>
                </a:cxn>
                <a:cxn ang="0">
                  <a:pos x="12" y="63"/>
                </a:cxn>
                <a:cxn ang="0">
                  <a:pos x="10" y="65"/>
                </a:cxn>
                <a:cxn ang="0">
                  <a:pos x="9" y="67"/>
                </a:cxn>
                <a:cxn ang="0">
                  <a:pos x="7" y="69"/>
                </a:cxn>
                <a:cxn ang="0">
                  <a:pos x="5" y="71"/>
                </a:cxn>
                <a:cxn ang="0">
                  <a:pos x="4" y="73"/>
                </a:cxn>
                <a:cxn ang="0">
                  <a:pos x="2" y="75"/>
                </a:cxn>
                <a:cxn ang="0">
                  <a:pos x="0" y="77"/>
                </a:cxn>
              </a:cxnLst>
              <a:rect l="0" t="0" r="r" b="b"/>
              <a:pathLst>
                <a:path w="26" h="78">
                  <a:moveTo>
                    <a:pt x="23" y="0"/>
                  </a:moveTo>
                  <a:lnTo>
                    <a:pt x="24" y="6"/>
                  </a:lnTo>
                  <a:lnTo>
                    <a:pt x="24" y="9"/>
                  </a:lnTo>
                  <a:lnTo>
                    <a:pt x="25" y="11"/>
                  </a:lnTo>
                  <a:lnTo>
                    <a:pt x="25" y="14"/>
                  </a:lnTo>
                  <a:lnTo>
                    <a:pt x="25" y="17"/>
                  </a:lnTo>
                  <a:lnTo>
                    <a:pt x="25" y="20"/>
                  </a:lnTo>
                  <a:lnTo>
                    <a:pt x="25" y="22"/>
                  </a:lnTo>
                  <a:lnTo>
                    <a:pt x="25" y="25"/>
                  </a:lnTo>
                  <a:lnTo>
                    <a:pt x="25" y="27"/>
                  </a:lnTo>
                  <a:lnTo>
                    <a:pt x="24" y="30"/>
                  </a:lnTo>
                  <a:lnTo>
                    <a:pt x="24" y="33"/>
                  </a:lnTo>
                  <a:lnTo>
                    <a:pt x="24" y="35"/>
                  </a:lnTo>
                  <a:lnTo>
                    <a:pt x="23" y="38"/>
                  </a:lnTo>
                  <a:lnTo>
                    <a:pt x="23" y="40"/>
                  </a:lnTo>
                  <a:lnTo>
                    <a:pt x="22" y="43"/>
                  </a:lnTo>
                  <a:lnTo>
                    <a:pt x="21" y="45"/>
                  </a:lnTo>
                  <a:lnTo>
                    <a:pt x="20" y="47"/>
                  </a:lnTo>
                  <a:lnTo>
                    <a:pt x="20" y="49"/>
                  </a:lnTo>
                  <a:lnTo>
                    <a:pt x="18" y="52"/>
                  </a:lnTo>
                  <a:lnTo>
                    <a:pt x="17" y="54"/>
                  </a:lnTo>
                  <a:lnTo>
                    <a:pt x="16" y="56"/>
                  </a:lnTo>
                  <a:lnTo>
                    <a:pt x="15" y="59"/>
                  </a:lnTo>
                  <a:lnTo>
                    <a:pt x="14" y="61"/>
                  </a:lnTo>
                  <a:lnTo>
                    <a:pt x="12" y="63"/>
                  </a:lnTo>
                  <a:lnTo>
                    <a:pt x="10" y="65"/>
                  </a:lnTo>
                  <a:lnTo>
                    <a:pt x="9" y="67"/>
                  </a:lnTo>
                  <a:lnTo>
                    <a:pt x="7" y="69"/>
                  </a:lnTo>
                  <a:lnTo>
                    <a:pt x="5" y="71"/>
                  </a:lnTo>
                  <a:lnTo>
                    <a:pt x="4" y="73"/>
                  </a:lnTo>
                  <a:lnTo>
                    <a:pt x="2" y="75"/>
                  </a:lnTo>
                  <a:lnTo>
                    <a:pt x="0" y="7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0" name="Freeform 88"/>
            <p:cNvSpPr>
              <a:spLocks/>
            </p:cNvSpPr>
            <p:nvPr/>
          </p:nvSpPr>
          <p:spPr bwMode="auto">
            <a:xfrm>
              <a:off x="5937" y="2914"/>
              <a:ext cx="38" cy="77"/>
            </a:xfrm>
            <a:custGeom>
              <a:avLst/>
              <a:gdLst/>
              <a:ahLst/>
              <a:cxnLst>
                <a:cxn ang="0">
                  <a:pos x="8" y="0"/>
                </a:cxn>
                <a:cxn ang="0">
                  <a:pos x="14" y="5"/>
                </a:cxn>
                <a:cxn ang="0">
                  <a:pos x="17" y="8"/>
                </a:cxn>
                <a:cxn ang="0">
                  <a:pos x="19" y="10"/>
                </a:cxn>
                <a:cxn ang="0">
                  <a:pos x="21" y="13"/>
                </a:cxn>
                <a:cxn ang="0">
                  <a:pos x="23" y="15"/>
                </a:cxn>
                <a:cxn ang="0">
                  <a:pos x="25" y="18"/>
                </a:cxn>
                <a:cxn ang="0">
                  <a:pos x="27" y="20"/>
                </a:cxn>
                <a:cxn ang="0">
                  <a:pos x="28" y="22"/>
                </a:cxn>
                <a:cxn ang="0">
                  <a:pos x="29" y="25"/>
                </a:cxn>
                <a:cxn ang="0">
                  <a:pos x="30" y="27"/>
                </a:cxn>
                <a:cxn ang="0">
                  <a:pos x="31" y="29"/>
                </a:cxn>
                <a:cxn ang="0">
                  <a:pos x="31" y="32"/>
                </a:cxn>
                <a:cxn ang="0">
                  <a:pos x="32" y="34"/>
                </a:cxn>
                <a:cxn ang="0">
                  <a:pos x="32" y="36"/>
                </a:cxn>
                <a:cxn ang="0">
                  <a:pos x="32" y="38"/>
                </a:cxn>
                <a:cxn ang="0">
                  <a:pos x="31" y="40"/>
                </a:cxn>
                <a:cxn ang="0">
                  <a:pos x="31" y="42"/>
                </a:cxn>
                <a:cxn ang="0">
                  <a:pos x="30" y="44"/>
                </a:cxn>
                <a:cxn ang="0">
                  <a:pos x="29" y="46"/>
                </a:cxn>
                <a:cxn ang="0">
                  <a:pos x="28" y="48"/>
                </a:cxn>
                <a:cxn ang="0">
                  <a:pos x="26" y="50"/>
                </a:cxn>
                <a:cxn ang="0">
                  <a:pos x="25" y="52"/>
                </a:cxn>
                <a:cxn ang="0">
                  <a:pos x="23" y="54"/>
                </a:cxn>
                <a:cxn ang="0">
                  <a:pos x="21" y="55"/>
                </a:cxn>
                <a:cxn ang="0">
                  <a:pos x="18" y="57"/>
                </a:cxn>
                <a:cxn ang="0">
                  <a:pos x="16" y="59"/>
                </a:cxn>
                <a:cxn ang="0">
                  <a:pos x="13" y="60"/>
                </a:cxn>
                <a:cxn ang="0">
                  <a:pos x="10" y="62"/>
                </a:cxn>
                <a:cxn ang="0">
                  <a:pos x="7" y="64"/>
                </a:cxn>
                <a:cxn ang="0">
                  <a:pos x="3" y="65"/>
                </a:cxn>
                <a:cxn ang="0">
                  <a:pos x="0" y="67"/>
                </a:cxn>
              </a:cxnLst>
              <a:rect l="0" t="0" r="r" b="b"/>
              <a:pathLst>
                <a:path w="33" h="68">
                  <a:moveTo>
                    <a:pt x="8" y="0"/>
                  </a:moveTo>
                  <a:lnTo>
                    <a:pt x="14" y="5"/>
                  </a:lnTo>
                  <a:lnTo>
                    <a:pt x="17" y="8"/>
                  </a:lnTo>
                  <a:lnTo>
                    <a:pt x="19" y="10"/>
                  </a:lnTo>
                  <a:lnTo>
                    <a:pt x="21" y="13"/>
                  </a:lnTo>
                  <a:lnTo>
                    <a:pt x="23" y="15"/>
                  </a:lnTo>
                  <a:lnTo>
                    <a:pt x="25" y="18"/>
                  </a:lnTo>
                  <a:lnTo>
                    <a:pt x="27" y="20"/>
                  </a:lnTo>
                  <a:lnTo>
                    <a:pt x="28" y="22"/>
                  </a:lnTo>
                  <a:lnTo>
                    <a:pt x="29" y="25"/>
                  </a:lnTo>
                  <a:lnTo>
                    <a:pt x="30" y="27"/>
                  </a:lnTo>
                  <a:lnTo>
                    <a:pt x="31" y="29"/>
                  </a:lnTo>
                  <a:lnTo>
                    <a:pt x="31" y="32"/>
                  </a:lnTo>
                  <a:lnTo>
                    <a:pt x="32" y="34"/>
                  </a:lnTo>
                  <a:lnTo>
                    <a:pt x="32" y="36"/>
                  </a:lnTo>
                  <a:lnTo>
                    <a:pt x="32" y="38"/>
                  </a:lnTo>
                  <a:lnTo>
                    <a:pt x="31" y="40"/>
                  </a:lnTo>
                  <a:lnTo>
                    <a:pt x="31" y="42"/>
                  </a:lnTo>
                  <a:lnTo>
                    <a:pt x="30" y="44"/>
                  </a:lnTo>
                  <a:lnTo>
                    <a:pt x="29" y="46"/>
                  </a:lnTo>
                  <a:lnTo>
                    <a:pt x="28" y="48"/>
                  </a:lnTo>
                  <a:lnTo>
                    <a:pt x="26" y="50"/>
                  </a:lnTo>
                  <a:lnTo>
                    <a:pt x="25" y="52"/>
                  </a:lnTo>
                  <a:lnTo>
                    <a:pt x="23" y="54"/>
                  </a:lnTo>
                  <a:lnTo>
                    <a:pt x="21" y="55"/>
                  </a:lnTo>
                  <a:lnTo>
                    <a:pt x="18" y="57"/>
                  </a:lnTo>
                  <a:lnTo>
                    <a:pt x="16" y="59"/>
                  </a:lnTo>
                  <a:lnTo>
                    <a:pt x="13" y="60"/>
                  </a:lnTo>
                  <a:lnTo>
                    <a:pt x="10" y="62"/>
                  </a:lnTo>
                  <a:lnTo>
                    <a:pt x="7" y="64"/>
                  </a:lnTo>
                  <a:lnTo>
                    <a:pt x="3" y="65"/>
                  </a:lnTo>
                  <a:lnTo>
                    <a:pt x="0" y="6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1" name="Freeform 89"/>
            <p:cNvSpPr>
              <a:spLocks/>
            </p:cNvSpPr>
            <p:nvPr/>
          </p:nvSpPr>
          <p:spPr bwMode="auto">
            <a:xfrm>
              <a:off x="5956" y="2794"/>
              <a:ext cx="44" cy="121"/>
            </a:xfrm>
            <a:custGeom>
              <a:avLst/>
              <a:gdLst/>
              <a:ahLst/>
              <a:cxnLst>
                <a:cxn ang="0">
                  <a:pos x="0" y="2"/>
                </a:cxn>
                <a:cxn ang="0">
                  <a:pos x="9" y="0"/>
                </a:cxn>
                <a:cxn ang="0">
                  <a:pos x="13" y="1"/>
                </a:cxn>
                <a:cxn ang="0">
                  <a:pos x="17" y="2"/>
                </a:cxn>
                <a:cxn ang="0">
                  <a:pos x="20" y="3"/>
                </a:cxn>
                <a:cxn ang="0">
                  <a:pos x="23" y="6"/>
                </a:cxn>
                <a:cxn ang="0">
                  <a:pos x="26" y="9"/>
                </a:cxn>
                <a:cxn ang="0">
                  <a:pos x="28" y="12"/>
                </a:cxn>
                <a:cxn ang="0">
                  <a:pos x="30" y="16"/>
                </a:cxn>
                <a:cxn ang="0">
                  <a:pos x="32" y="20"/>
                </a:cxn>
                <a:cxn ang="0">
                  <a:pos x="33" y="25"/>
                </a:cxn>
                <a:cxn ang="0">
                  <a:pos x="35" y="29"/>
                </a:cxn>
                <a:cxn ang="0">
                  <a:pos x="36" y="35"/>
                </a:cxn>
                <a:cxn ang="0">
                  <a:pos x="36" y="40"/>
                </a:cxn>
                <a:cxn ang="0">
                  <a:pos x="37" y="45"/>
                </a:cxn>
                <a:cxn ang="0">
                  <a:pos x="37" y="51"/>
                </a:cxn>
                <a:cxn ang="0">
                  <a:pos x="37" y="56"/>
                </a:cxn>
                <a:cxn ang="0">
                  <a:pos x="36" y="62"/>
                </a:cxn>
                <a:cxn ang="0">
                  <a:pos x="35" y="67"/>
                </a:cxn>
                <a:cxn ang="0">
                  <a:pos x="34" y="72"/>
                </a:cxn>
                <a:cxn ang="0">
                  <a:pos x="33" y="77"/>
                </a:cxn>
                <a:cxn ang="0">
                  <a:pos x="31" y="82"/>
                </a:cxn>
                <a:cxn ang="0">
                  <a:pos x="29" y="87"/>
                </a:cxn>
                <a:cxn ang="0">
                  <a:pos x="27" y="91"/>
                </a:cxn>
                <a:cxn ang="0">
                  <a:pos x="25" y="95"/>
                </a:cxn>
                <a:cxn ang="0">
                  <a:pos x="22" y="99"/>
                </a:cxn>
                <a:cxn ang="0">
                  <a:pos x="19" y="101"/>
                </a:cxn>
                <a:cxn ang="0">
                  <a:pos x="15" y="104"/>
                </a:cxn>
                <a:cxn ang="0">
                  <a:pos x="12" y="105"/>
                </a:cxn>
                <a:cxn ang="0">
                  <a:pos x="8" y="107"/>
                </a:cxn>
                <a:cxn ang="0">
                  <a:pos x="4" y="107"/>
                </a:cxn>
                <a:cxn ang="0">
                  <a:pos x="0" y="107"/>
                </a:cxn>
              </a:cxnLst>
              <a:rect l="0" t="0" r="r" b="b"/>
              <a:pathLst>
                <a:path w="38" h="108">
                  <a:moveTo>
                    <a:pt x="0" y="2"/>
                  </a:moveTo>
                  <a:lnTo>
                    <a:pt x="9" y="0"/>
                  </a:lnTo>
                  <a:lnTo>
                    <a:pt x="13" y="1"/>
                  </a:lnTo>
                  <a:lnTo>
                    <a:pt x="17" y="2"/>
                  </a:lnTo>
                  <a:lnTo>
                    <a:pt x="20" y="3"/>
                  </a:lnTo>
                  <a:lnTo>
                    <a:pt x="23" y="6"/>
                  </a:lnTo>
                  <a:lnTo>
                    <a:pt x="26" y="9"/>
                  </a:lnTo>
                  <a:lnTo>
                    <a:pt x="28" y="12"/>
                  </a:lnTo>
                  <a:lnTo>
                    <a:pt x="30" y="16"/>
                  </a:lnTo>
                  <a:lnTo>
                    <a:pt x="32" y="20"/>
                  </a:lnTo>
                  <a:lnTo>
                    <a:pt x="33" y="25"/>
                  </a:lnTo>
                  <a:lnTo>
                    <a:pt x="35" y="29"/>
                  </a:lnTo>
                  <a:lnTo>
                    <a:pt x="36" y="35"/>
                  </a:lnTo>
                  <a:lnTo>
                    <a:pt x="36" y="40"/>
                  </a:lnTo>
                  <a:lnTo>
                    <a:pt x="37" y="45"/>
                  </a:lnTo>
                  <a:lnTo>
                    <a:pt x="37" y="51"/>
                  </a:lnTo>
                  <a:lnTo>
                    <a:pt x="37" y="56"/>
                  </a:lnTo>
                  <a:lnTo>
                    <a:pt x="36" y="62"/>
                  </a:lnTo>
                  <a:lnTo>
                    <a:pt x="35" y="67"/>
                  </a:lnTo>
                  <a:lnTo>
                    <a:pt x="34" y="72"/>
                  </a:lnTo>
                  <a:lnTo>
                    <a:pt x="33" y="77"/>
                  </a:lnTo>
                  <a:lnTo>
                    <a:pt x="31" y="82"/>
                  </a:lnTo>
                  <a:lnTo>
                    <a:pt x="29" y="87"/>
                  </a:lnTo>
                  <a:lnTo>
                    <a:pt x="27" y="91"/>
                  </a:lnTo>
                  <a:lnTo>
                    <a:pt x="25" y="95"/>
                  </a:lnTo>
                  <a:lnTo>
                    <a:pt x="22" y="99"/>
                  </a:lnTo>
                  <a:lnTo>
                    <a:pt x="19" y="101"/>
                  </a:lnTo>
                  <a:lnTo>
                    <a:pt x="15" y="104"/>
                  </a:lnTo>
                  <a:lnTo>
                    <a:pt x="12" y="105"/>
                  </a:lnTo>
                  <a:lnTo>
                    <a:pt x="8" y="107"/>
                  </a:lnTo>
                  <a:lnTo>
                    <a:pt x="4" y="107"/>
                  </a:lnTo>
                  <a:lnTo>
                    <a:pt x="0" y="10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2" name="Freeform 90"/>
            <p:cNvSpPr>
              <a:spLocks/>
            </p:cNvSpPr>
            <p:nvPr/>
          </p:nvSpPr>
          <p:spPr bwMode="auto">
            <a:xfrm>
              <a:off x="5891" y="2706"/>
              <a:ext cx="66" cy="48"/>
            </a:xfrm>
            <a:custGeom>
              <a:avLst/>
              <a:gdLst/>
              <a:ahLst/>
              <a:cxnLst>
                <a:cxn ang="0">
                  <a:pos x="0" y="4"/>
                </a:cxn>
                <a:cxn ang="0">
                  <a:pos x="4" y="2"/>
                </a:cxn>
                <a:cxn ang="0">
                  <a:pos x="7" y="1"/>
                </a:cxn>
                <a:cxn ang="0">
                  <a:pos x="10" y="1"/>
                </a:cxn>
                <a:cxn ang="0">
                  <a:pos x="12" y="1"/>
                </a:cxn>
                <a:cxn ang="0">
                  <a:pos x="14" y="0"/>
                </a:cxn>
                <a:cxn ang="0">
                  <a:pos x="16" y="0"/>
                </a:cxn>
                <a:cxn ang="0">
                  <a:pos x="19" y="0"/>
                </a:cxn>
                <a:cxn ang="0">
                  <a:pos x="21" y="1"/>
                </a:cxn>
                <a:cxn ang="0">
                  <a:pos x="23" y="1"/>
                </a:cxn>
                <a:cxn ang="0">
                  <a:pos x="25" y="1"/>
                </a:cxn>
                <a:cxn ang="0">
                  <a:pos x="27" y="2"/>
                </a:cxn>
                <a:cxn ang="0">
                  <a:pos x="29" y="3"/>
                </a:cxn>
                <a:cxn ang="0">
                  <a:pos x="31" y="3"/>
                </a:cxn>
                <a:cxn ang="0">
                  <a:pos x="33" y="5"/>
                </a:cxn>
                <a:cxn ang="0">
                  <a:pos x="34" y="6"/>
                </a:cxn>
                <a:cxn ang="0">
                  <a:pos x="36" y="7"/>
                </a:cxn>
                <a:cxn ang="0">
                  <a:pos x="38" y="8"/>
                </a:cxn>
                <a:cxn ang="0">
                  <a:pos x="39" y="10"/>
                </a:cxn>
                <a:cxn ang="0">
                  <a:pos x="41" y="11"/>
                </a:cxn>
                <a:cxn ang="0">
                  <a:pos x="42" y="13"/>
                </a:cxn>
                <a:cxn ang="0">
                  <a:pos x="44" y="15"/>
                </a:cxn>
                <a:cxn ang="0">
                  <a:pos x="45" y="17"/>
                </a:cxn>
                <a:cxn ang="0">
                  <a:pos x="46" y="19"/>
                </a:cxn>
                <a:cxn ang="0">
                  <a:pos x="48" y="22"/>
                </a:cxn>
                <a:cxn ang="0">
                  <a:pos x="49" y="24"/>
                </a:cxn>
                <a:cxn ang="0">
                  <a:pos x="50" y="27"/>
                </a:cxn>
                <a:cxn ang="0">
                  <a:pos x="51" y="30"/>
                </a:cxn>
                <a:cxn ang="0">
                  <a:pos x="52" y="33"/>
                </a:cxn>
                <a:cxn ang="0">
                  <a:pos x="53" y="35"/>
                </a:cxn>
                <a:cxn ang="0">
                  <a:pos x="54" y="39"/>
                </a:cxn>
                <a:cxn ang="0">
                  <a:pos x="55" y="42"/>
                </a:cxn>
              </a:cxnLst>
              <a:rect l="0" t="0" r="r" b="b"/>
              <a:pathLst>
                <a:path w="56" h="43">
                  <a:moveTo>
                    <a:pt x="0" y="4"/>
                  </a:moveTo>
                  <a:lnTo>
                    <a:pt x="4" y="2"/>
                  </a:lnTo>
                  <a:lnTo>
                    <a:pt x="7" y="1"/>
                  </a:lnTo>
                  <a:lnTo>
                    <a:pt x="10" y="1"/>
                  </a:lnTo>
                  <a:lnTo>
                    <a:pt x="12" y="1"/>
                  </a:lnTo>
                  <a:lnTo>
                    <a:pt x="14" y="0"/>
                  </a:lnTo>
                  <a:lnTo>
                    <a:pt x="16" y="0"/>
                  </a:lnTo>
                  <a:lnTo>
                    <a:pt x="19" y="0"/>
                  </a:lnTo>
                  <a:lnTo>
                    <a:pt x="21" y="1"/>
                  </a:lnTo>
                  <a:lnTo>
                    <a:pt x="23" y="1"/>
                  </a:lnTo>
                  <a:lnTo>
                    <a:pt x="25" y="1"/>
                  </a:lnTo>
                  <a:lnTo>
                    <a:pt x="27" y="2"/>
                  </a:lnTo>
                  <a:lnTo>
                    <a:pt x="29" y="3"/>
                  </a:lnTo>
                  <a:lnTo>
                    <a:pt x="31" y="3"/>
                  </a:lnTo>
                  <a:lnTo>
                    <a:pt x="33" y="5"/>
                  </a:lnTo>
                  <a:lnTo>
                    <a:pt x="34" y="6"/>
                  </a:lnTo>
                  <a:lnTo>
                    <a:pt x="36" y="7"/>
                  </a:lnTo>
                  <a:lnTo>
                    <a:pt x="38" y="8"/>
                  </a:lnTo>
                  <a:lnTo>
                    <a:pt x="39" y="10"/>
                  </a:lnTo>
                  <a:lnTo>
                    <a:pt x="41" y="11"/>
                  </a:lnTo>
                  <a:lnTo>
                    <a:pt x="42" y="13"/>
                  </a:lnTo>
                  <a:lnTo>
                    <a:pt x="44" y="15"/>
                  </a:lnTo>
                  <a:lnTo>
                    <a:pt x="45" y="17"/>
                  </a:lnTo>
                  <a:lnTo>
                    <a:pt x="46" y="19"/>
                  </a:lnTo>
                  <a:lnTo>
                    <a:pt x="48" y="22"/>
                  </a:lnTo>
                  <a:lnTo>
                    <a:pt x="49" y="24"/>
                  </a:lnTo>
                  <a:lnTo>
                    <a:pt x="50" y="27"/>
                  </a:lnTo>
                  <a:lnTo>
                    <a:pt x="51" y="30"/>
                  </a:lnTo>
                  <a:lnTo>
                    <a:pt x="52" y="33"/>
                  </a:lnTo>
                  <a:lnTo>
                    <a:pt x="53" y="35"/>
                  </a:lnTo>
                  <a:lnTo>
                    <a:pt x="54" y="39"/>
                  </a:lnTo>
                  <a:lnTo>
                    <a:pt x="55" y="4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3" name="Freeform 91"/>
            <p:cNvSpPr>
              <a:spLocks/>
            </p:cNvSpPr>
            <p:nvPr/>
          </p:nvSpPr>
          <p:spPr bwMode="auto">
            <a:xfrm>
              <a:off x="5910" y="2704"/>
              <a:ext cx="47" cy="50"/>
            </a:xfrm>
            <a:custGeom>
              <a:avLst/>
              <a:gdLst/>
              <a:ahLst/>
              <a:cxnLst>
                <a:cxn ang="0">
                  <a:pos x="0" y="5"/>
                </a:cxn>
                <a:cxn ang="0">
                  <a:pos x="5" y="3"/>
                </a:cxn>
                <a:cxn ang="0">
                  <a:pos x="7" y="2"/>
                </a:cxn>
                <a:cxn ang="0">
                  <a:pos x="10" y="1"/>
                </a:cxn>
                <a:cxn ang="0">
                  <a:pos x="12" y="1"/>
                </a:cxn>
                <a:cxn ang="0">
                  <a:pos x="14" y="0"/>
                </a:cxn>
                <a:cxn ang="0">
                  <a:pos x="16" y="0"/>
                </a:cxn>
                <a:cxn ang="0">
                  <a:pos x="18" y="0"/>
                </a:cxn>
                <a:cxn ang="0">
                  <a:pos x="20" y="0"/>
                </a:cxn>
                <a:cxn ang="0">
                  <a:pos x="22" y="0"/>
                </a:cxn>
                <a:cxn ang="0">
                  <a:pos x="24" y="1"/>
                </a:cxn>
                <a:cxn ang="0">
                  <a:pos x="26" y="2"/>
                </a:cxn>
                <a:cxn ang="0">
                  <a:pos x="27" y="2"/>
                </a:cxn>
                <a:cxn ang="0">
                  <a:pos x="29" y="3"/>
                </a:cxn>
                <a:cxn ang="0">
                  <a:pos x="30" y="4"/>
                </a:cxn>
                <a:cxn ang="0">
                  <a:pos x="31" y="5"/>
                </a:cxn>
                <a:cxn ang="0">
                  <a:pos x="32" y="6"/>
                </a:cxn>
                <a:cxn ang="0">
                  <a:pos x="34" y="8"/>
                </a:cxn>
                <a:cxn ang="0">
                  <a:pos x="34" y="9"/>
                </a:cxn>
                <a:cxn ang="0">
                  <a:pos x="36" y="11"/>
                </a:cxn>
                <a:cxn ang="0">
                  <a:pos x="36" y="13"/>
                </a:cxn>
                <a:cxn ang="0">
                  <a:pos x="37" y="15"/>
                </a:cxn>
                <a:cxn ang="0">
                  <a:pos x="38" y="17"/>
                </a:cxn>
                <a:cxn ang="0">
                  <a:pos x="38" y="19"/>
                </a:cxn>
                <a:cxn ang="0">
                  <a:pos x="38" y="22"/>
                </a:cxn>
                <a:cxn ang="0">
                  <a:pos x="39" y="24"/>
                </a:cxn>
                <a:cxn ang="0">
                  <a:pos x="39" y="27"/>
                </a:cxn>
                <a:cxn ang="0">
                  <a:pos x="39" y="30"/>
                </a:cxn>
                <a:cxn ang="0">
                  <a:pos x="39" y="33"/>
                </a:cxn>
                <a:cxn ang="0">
                  <a:pos x="39" y="36"/>
                </a:cxn>
                <a:cxn ang="0">
                  <a:pos x="39" y="40"/>
                </a:cxn>
                <a:cxn ang="0">
                  <a:pos x="39" y="43"/>
                </a:cxn>
              </a:cxnLst>
              <a:rect l="0" t="0" r="r" b="b"/>
              <a:pathLst>
                <a:path w="40" h="44">
                  <a:moveTo>
                    <a:pt x="0" y="5"/>
                  </a:moveTo>
                  <a:lnTo>
                    <a:pt x="5" y="3"/>
                  </a:lnTo>
                  <a:lnTo>
                    <a:pt x="7" y="2"/>
                  </a:lnTo>
                  <a:lnTo>
                    <a:pt x="10" y="1"/>
                  </a:lnTo>
                  <a:lnTo>
                    <a:pt x="12" y="1"/>
                  </a:lnTo>
                  <a:lnTo>
                    <a:pt x="14" y="0"/>
                  </a:lnTo>
                  <a:lnTo>
                    <a:pt x="16" y="0"/>
                  </a:lnTo>
                  <a:lnTo>
                    <a:pt x="18" y="0"/>
                  </a:lnTo>
                  <a:lnTo>
                    <a:pt x="20" y="0"/>
                  </a:lnTo>
                  <a:lnTo>
                    <a:pt x="22" y="0"/>
                  </a:lnTo>
                  <a:lnTo>
                    <a:pt x="24" y="1"/>
                  </a:lnTo>
                  <a:lnTo>
                    <a:pt x="26" y="2"/>
                  </a:lnTo>
                  <a:lnTo>
                    <a:pt x="27" y="2"/>
                  </a:lnTo>
                  <a:lnTo>
                    <a:pt x="29" y="3"/>
                  </a:lnTo>
                  <a:lnTo>
                    <a:pt x="30" y="4"/>
                  </a:lnTo>
                  <a:lnTo>
                    <a:pt x="31" y="5"/>
                  </a:lnTo>
                  <a:lnTo>
                    <a:pt x="32" y="6"/>
                  </a:lnTo>
                  <a:lnTo>
                    <a:pt x="34" y="8"/>
                  </a:lnTo>
                  <a:lnTo>
                    <a:pt x="34" y="9"/>
                  </a:lnTo>
                  <a:lnTo>
                    <a:pt x="36" y="11"/>
                  </a:lnTo>
                  <a:lnTo>
                    <a:pt x="36" y="13"/>
                  </a:lnTo>
                  <a:lnTo>
                    <a:pt x="37" y="15"/>
                  </a:lnTo>
                  <a:lnTo>
                    <a:pt x="38" y="17"/>
                  </a:lnTo>
                  <a:lnTo>
                    <a:pt x="38" y="19"/>
                  </a:lnTo>
                  <a:lnTo>
                    <a:pt x="38" y="22"/>
                  </a:lnTo>
                  <a:lnTo>
                    <a:pt x="39" y="24"/>
                  </a:lnTo>
                  <a:lnTo>
                    <a:pt x="39" y="27"/>
                  </a:lnTo>
                  <a:lnTo>
                    <a:pt x="39" y="30"/>
                  </a:lnTo>
                  <a:lnTo>
                    <a:pt x="39" y="33"/>
                  </a:lnTo>
                  <a:lnTo>
                    <a:pt x="39" y="36"/>
                  </a:lnTo>
                  <a:lnTo>
                    <a:pt x="39" y="40"/>
                  </a:lnTo>
                  <a:lnTo>
                    <a:pt x="39" y="43"/>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4" name="Freeform 92"/>
            <p:cNvSpPr>
              <a:spLocks/>
            </p:cNvSpPr>
            <p:nvPr/>
          </p:nvSpPr>
          <p:spPr bwMode="auto">
            <a:xfrm>
              <a:off x="5956" y="2796"/>
              <a:ext cx="38" cy="88"/>
            </a:xfrm>
            <a:custGeom>
              <a:avLst/>
              <a:gdLst/>
              <a:ahLst/>
              <a:cxnLst>
                <a:cxn ang="0">
                  <a:pos x="0" y="0"/>
                </a:cxn>
                <a:cxn ang="0">
                  <a:pos x="3" y="4"/>
                </a:cxn>
                <a:cxn ang="0">
                  <a:pos x="5" y="6"/>
                </a:cxn>
                <a:cxn ang="0">
                  <a:pos x="7" y="8"/>
                </a:cxn>
                <a:cxn ang="0">
                  <a:pos x="8" y="10"/>
                </a:cxn>
                <a:cxn ang="0">
                  <a:pos x="10" y="12"/>
                </a:cxn>
                <a:cxn ang="0">
                  <a:pos x="11" y="14"/>
                </a:cxn>
                <a:cxn ang="0">
                  <a:pos x="13" y="16"/>
                </a:cxn>
                <a:cxn ang="0">
                  <a:pos x="14" y="19"/>
                </a:cxn>
                <a:cxn ang="0">
                  <a:pos x="15" y="21"/>
                </a:cxn>
                <a:cxn ang="0">
                  <a:pos x="17" y="23"/>
                </a:cxn>
                <a:cxn ang="0">
                  <a:pos x="18" y="25"/>
                </a:cxn>
                <a:cxn ang="0">
                  <a:pos x="19" y="27"/>
                </a:cxn>
                <a:cxn ang="0">
                  <a:pos x="20" y="30"/>
                </a:cxn>
                <a:cxn ang="0">
                  <a:pos x="21" y="32"/>
                </a:cxn>
                <a:cxn ang="0">
                  <a:pos x="22" y="35"/>
                </a:cxn>
                <a:cxn ang="0">
                  <a:pos x="23" y="37"/>
                </a:cxn>
                <a:cxn ang="0">
                  <a:pos x="24" y="39"/>
                </a:cxn>
                <a:cxn ang="0">
                  <a:pos x="25" y="42"/>
                </a:cxn>
                <a:cxn ang="0">
                  <a:pos x="26" y="44"/>
                </a:cxn>
                <a:cxn ang="0">
                  <a:pos x="27" y="47"/>
                </a:cxn>
                <a:cxn ang="0">
                  <a:pos x="27" y="49"/>
                </a:cxn>
                <a:cxn ang="0">
                  <a:pos x="28" y="52"/>
                </a:cxn>
                <a:cxn ang="0">
                  <a:pos x="29" y="55"/>
                </a:cxn>
                <a:cxn ang="0">
                  <a:pos x="29" y="57"/>
                </a:cxn>
                <a:cxn ang="0">
                  <a:pos x="29" y="60"/>
                </a:cxn>
                <a:cxn ang="0">
                  <a:pos x="30" y="63"/>
                </a:cxn>
                <a:cxn ang="0">
                  <a:pos x="31" y="65"/>
                </a:cxn>
                <a:cxn ang="0">
                  <a:pos x="31" y="68"/>
                </a:cxn>
                <a:cxn ang="0">
                  <a:pos x="31" y="71"/>
                </a:cxn>
                <a:cxn ang="0">
                  <a:pos x="31" y="73"/>
                </a:cxn>
                <a:cxn ang="0">
                  <a:pos x="32" y="77"/>
                </a:cxn>
              </a:cxnLst>
              <a:rect l="0" t="0" r="r" b="b"/>
              <a:pathLst>
                <a:path w="33" h="78">
                  <a:moveTo>
                    <a:pt x="0" y="0"/>
                  </a:moveTo>
                  <a:lnTo>
                    <a:pt x="3" y="4"/>
                  </a:lnTo>
                  <a:lnTo>
                    <a:pt x="5" y="6"/>
                  </a:lnTo>
                  <a:lnTo>
                    <a:pt x="7" y="8"/>
                  </a:lnTo>
                  <a:lnTo>
                    <a:pt x="8" y="10"/>
                  </a:lnTo>
                  <a:lnTo>
                    <a:pt x="10" y="12"/>
                  </a:lnTo>
                  <a:lnTo>
                    <a:pt x="11" y="14"/>
                  </a:lnTo>
                  <a:lnTo>
                    <a:pt x="13" y="16"/>
                  </a:lnTo>
                  <a:lnTo>
                    <a:pt x="14" y="19"/>
                  </a:lnTo>
                  <a:lnTo>
                    <a:pt x="15" y="21"/>
                  </a:lnTo>
                  <a:lnTo>
                    <a:pt x="17" y="23"/>
                  </a:lnTo>
                  <a:lnTo>
                    <a:pt x="18" y="25"/>
                  </a:lnTo>
                  <a:lnTo>
                    <a:pt x="19" y="27"/>
                  </a:lnTo>
                  <a:lnTo>
                    <a:pt x="20" y="30"/>
                  </a:lnTo>
                  <a:lnTo>
                    <a:pt x="21" y="32"/>
                  </a:lnTo>
                  <a:lnTo>
                    <a:pt x="22" y="35"/>
                  </a:lnTo>
                  <a:lnTo>
                    <a:pt x="23" y="37"/>
                  </a:lnTo>
                  <a:lnTo>
                    <a:pt x="24" y="39"/>
                  </a:lnTo>
                  <a:lnTo>
                    <a:pt x="25" y="42"/>
                  </a:lnTo>
                  <a:lnTo>
                    <a:pt x="26" y="44"/>
                  </a:lnTo>
                  <a:lnTo>
                    <a:pt x="27" y="47"/>
                  </a:lnTo>
                  <a:lnTo>
                    <a:pt x="27" y="49"/>
                  </a:lnTo>
                  <a:lnTo>
                    <a:pt x="28" y="52"/>
                  </a:lnTo>
                  <a:lnTo>
                    <a:pt x="29" y="55"/>
                  </a:lnTo>
                  <a:lnTo>
                    <a:pt x="29" y="57"/>
                  </a:lnTo>
                  <a:lnTo>
                    <a:pt x="29" y="60"/>
                  </a:lnTo>
                  <a:lnTo>
                    <a:pt x="30" y="63"/>
                  </a:lnTo>
                  <a:lnTo>
                    <a:pt x="31" y="65"/>
                  </a:lnTo>
                  <a:lnTo>
                    <a:pt x="31" y="68"/>
                  </a:lnTo>
                  <a:lnTo>
                    <a:pt x="31" y="71"/>
                  </a:lnTo>
                  <a:lnTo>
                    <a:pt x="31" y="73"/>
                  </a:lnTo>
                  <a:lnTo>
                    <a:pt x="32" y="7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5" name="Freeform 93"/>
            <p:cNvSpPr>
              <a:spLocks/>
            </p:cNvSpPr>
            <p:nvPr/>
          </p:nvSpPr>
          <p:spPr bwMode="auto">
            <a:xfrm>
              <a:off x="5669" y="3216"/>
              <a:ext cx="130" cy="47"/>
            </a:xfrm>
            <a:custGeom>
              <a:avLst/>
              <a:gdLst/>
              <a:ahLst/>
              <a:cxnLst>
                <a:cxn ang="0">
                  <a:pos x="110" y="0"/>
                </a:cxn>
                <a:cxn ang="0">
                  <a:pos x="108" y="13"/>
                </a:cxn>
                <a:cxn ang="0">
                  <a:pos x="107" y="18"/>
                </a:cxn>
                <a:cxn ang="0">
                  <a:pos x="105" y="22"/>
                </a:cxn>
                <a:cxn ang="0">
                  <a:pos x="103" y="26"/>
                </a:cxn>
                <a:cxn ang="0">
                  <a:pos x="101" y="30"/>
                </a:cxn>
                <a:cxn ang="0">
                  <a:pos x="98" y="33"/>
                </a:cxn>
                <a:cxn ang="0">
                  <a:pos x="96" y="35"/>
                </a:cxn>
                <a:cxn ang="0">
                  <a:pos x="92" y="37"/>
                </a:cxn>
                <a:cxn ang="0">
                  <a:pos x="89" y="39"/>
                </a:cxn>
                <a:cxn ang="0">
                  <a:pos x="86" y="39"/>
                </a:cxn>
                <a:cxn ang="0">
                  <a:pos x="82" y="41"/>
                </a:cxn>
                <a:cxn ang="0">
                  <a:pos x="78" y="41"/>
                </a:cxn>
                <a:cxn ang="0">
                  <a:pos x="74" y="41"/>
                </a:cxn>
                <a:cxn ang="0">
                  <a:pos x="70" y="41"/>
                </a:cxn>
                <a:cxn ang="0">
                  <a:pos x="66" y="41"/>
                </a:cxn>
                <a:cxn ang="0">
                  <a:pos x="62" y="41"/>
                </a:cxn>
                <a:cxn ang="0">
                  <a:pos x="58" y="40"/>
                </a:cxn>
                <a:cxn ang="0">
                  <a:pos x="53" y="39"/>
                </a:cxn>
                <a:cxn ang="0">
                  <a:pos x="49" y="39"/>
                </a:cxn>
                <a:cxn ang="0">
                  <a:pos x="44" y="38"/>
                </a:cxn>
                <a:cxn ang="0">
                  <a:pos x="40" y="37"/>
                </a:cxn>
                <a:cxn ang="0">
                  <a:pos x="36" y="37"/>
                </a:cxn>
                <a:cxn ang="0">
                  <a:pos x="31" y="36"/>
                </a:cxn>
                <a:cxn ang="0">
                  <a:pos x="27" y="35"/>
                </a:cxn>
                <a:cxn ang="0">
                  <a:pos x="22" y="35"/>
                </a:cxn>
                <a:cxn ang="0">
                  <a:pos x="18" y="35"/>
                </a:cxn>
                <a:cxn ang="0">
                  <a:pos x="14" y="35"/>
                </a:cxn>
                <a:cxn ang="0">
                  <a:pos x="10" y="35"/>
                </a:cxn>
                <a:cxn ang="0">
                  <a:pos x="6" y="36"/>
                </a:cxn>
                <a:cxn ang="0">
                  <a:pos x="3" y="37"/>
                </a:cxn>
                <a:cxn ang="0">
                  <a:pos x="0" y="38"/>
                </a:cxn>
              </a:cxnLst>
              <a:rect l="0" t="0" r="r" b="b"/>
              <a:pathLst>
                <a:path w="111" h="42">
                  <a:moveTo>
                    <a:pt x="110" y="0"/>
                  </a:moveTo>
                  <a:lnTo>
                    <a:pt x="108" y="13"/>
                  </a:lnTo>
                  <a:lnTo>
                    <a:pt x="107" y="18"/>
                  </a:lnTo>
                  <a:lnTo>
                    <a:pt x="105" y="22"/>
                  </a:lnTo>
                  <a:lnTo>
                    <a:pt x="103" y="26"/>
                  </a:lnTo>
                  <a:lnTo>
                    <a:pt x="101" y="30"/>
                  </a:lnTo>
                  <a:lnTo>
                    <a:pt x="98" y="33"/>
                  </a:lnTo>
                  <a:lnTo>
                    <a:pt x="96" y="35"/>
                  </a:lnTo>
                  <a:lnTo>
                    <a:pt x="92" y="37"/>
                  </a:lnTo>
                  <a:lnTo>
                    <a:pt x="89" y="39"/>
                  </a:lnTo>
                  <a:lnTo>
                    <a:pt x="86" y="39"/>
                  </a:lnTo>
                  <a:lnTo>
                    <a:pt x="82" y="41"/>
                  </a:lnTo>
                  <a:lnTo>
                    <a:pt x="78" y="41"/>
                  </a:lnTo>
                  <a:lnTo>
                    <a:pt x="74" y="41"/>
                  </a:lnTo>
                  <a:lnTo>
                    <a:pt x="70" y="41"/>
                  </a:lnTo>
                  <a:lnTo>
                    <a:pt x="66" y="41"/>
                  </a:lnTo>
                  <a:lnTo>
                    <a:pt x="62" y="41"/>
                  </a:lnTo>
                  <a:lnTo>
                    <a:pt x="58" y="40"/>
                  </a:lnTo>
                  <a:lnTo>
                    <a:pt x="53" y="39"/>
                  </a:lnTo>
                  <a:lnTo>
                    <a:pt x="49" y="39"/>
                  </a:lnTo>
                  <a:lnTo>
                    <a:pt x="44" y="38"/>
                  </a:lnTo>
                  <a:lnTo>
                    <a:pt x="40" y="37"/>
                  </a:lnTo>
                  <a:lnTo>
                    <a:pt x="36" y="37"/>
                  </a:lnTo>
                  <a:lnTo>
                    <a:pt x="31" y="36"/>
                  </a:lnTo>
                  <a:lnTo>
                    <a:pt x="27" y="35"/>
                  </a:lnTo>
                  <a:lnTo>
                    <a:pt x="22" y="35"/>
                  </a:lnTo>
                  <a:lnTo>
                    <a:pt x="18" y="35"/>
                  </a:lnTo>
                  <a:lnTo>
                    <a:pt x="14" y="35"/>
                  </a:lnTo>
                  <a:lnTo>
                    <a:pt x="10" y="35"/>
                  </a:lnTo>
                  <a:lnTo>
                    <a:pt x="6" y="36"/>
                  </a:lnTo>
                  <a:lnTo>
                    <a:pt x="3" y="37"/>
                  </a:lnTo>
                  <a:lnTo>
                    <a:pt x="0" y="38"/>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6" name="Freeform 94"/>
            <p:cNvSpPr>
              <a:spLocks/>
            </p:cNvSpPr>
            <p:nvPr/>
          </p:nvSpPr>
          <p:spPr bwMode="auto">
            <a:xfrm>
              <a:off x="4770" y="3366"/>
              <a:ext cx="446" cy="216"/>
            </a:xfrm>
            <a:custGeom>
              <a:avLst/>
              <a:gdLst/>
              <a:ahLst/>
              <a:cxnLst>
                <a:cxn ang="0">
                  <a:pos x="0" y="0"/>
                </a:cxn>
                <a:cxn ang="0">
                  <a:pos x="7" y="30"/>
                </a:cxn>
                <a:cxn ang="0">
                  <a:pos x="13" y="43"/>
                </a:cxn>
                <a:cxn ang="0">
                  <a:pos x="20" y="54"/>
                </a:cxn>
                <a:cxn ang="0">
                  <a:pos x="28" y="65"/>
                </a:cxn>
                <a:cxn ang="0">
                  <a:pos x="37" y="74"/>
                </a:cxn>
                <a:cxn ang="0">
                  <a:pos x="47" y="83"/>
                </a:cxn>
                <a:cxn ang="0">
                  <a:pos x="58" y="90"/>
                </a:cxn>
                <a:cxn ang="0">
                  <a:pos x="70" y="97"/>
                </a:cxn>
                <a:cxn ang="0">
                  <a:pos x="82" y="102"/>
                </a:cxn>
                <a:cxn ang="0">
                  <a:pos x="96" y="108"/>
                </a:cxn>
                <a:cxn ang="0">
                  <a:pos x="109" y="112"/>
                </a:cxn>
                <a:cxn ang="0">
                  <a:pos x="123" y="116"/>
                </a:cxn>
                <a:cxn ang="0">
                  <a:pos x="138" y="120"/>
                </a:cxn>
                <a:cxn ang="0">
                  <a:pos x="153" y="123"/>
                </a:cxn>
                <a:cxn ang="0">
                  <a:pos x="168" y="126"/>
                </a:cxn>
                <a:cxn ang="0">
                  <a:pos x="183" y="128"/>
                </a:cxn>
                <a:cxn ang="0">
                  <a:pos x="199" y="130"/>
                </a:cxn>
                <a:cxn ang="0">
                  <a:pos x="214" y="133"/>
                </a:cxn>
                <a:cxn ang="0">
                  <a:pos x="229" y="135"/>
                </a:cxn>
                <a:cxn ang="0">
                  <a:pos x="244" y="137"/>
                </a:cxn>
                <a:cxn ang="0">
                  <a:pos x="260" y="140"/>
                </a:cxn>
                <a:cxn ang="0">
                  <a:pos x="274" y="143"/>
                </a:cxn>
                <a:cxn ang="0">
                  <a:pos x="288" y="146"/>
                </a:cxn>
                <a:cxn ang="0">
                  <a:pos x="302" y="149"/>
                </a:cxn>
                <a:cxn ang="0">
                  <a:pos x="316" y="153"/>
                </a:cxn>
                <a:cxn ang="0">
                  <a:pos x="328" y="158"/>
                </a:cxn>
                <a:cxn ang="0">
                  <a:pos x="340" y="163"/>
                </a:cxn>
                <a:cxn ang="0">
                  <a:pos x="351" y="169"/>
                </a:cxn>
                <a:cxn ang="0">
                  <a:pos x="362" y="175"/>
                </a:cxn>
                <a:cxn ang="0">
                  <a:pos x="371" y="183"/>
                </a:cxn>
                <a:cxn ang="0">
                  <a:pos x="380" y="191"/>
                </a:cxn>
              </a:cxnLst>
              <a:rect l="0" t="0" r="r" b="b"/>
              <a:pathLst>
                <a:path w="381" h="192">
                  <a:moveTo>
                    <a:pt x="0" y="0"/>
                  </a:moveTo>
                  <a:lnTo>
                    <a:pt x="7" y="30"/>
                  </a:lnTo>
                  <a:lnTo>
                    <a:pt x="13" y="43"/>
                  </a:lnTo>
                  <a:lnTo>
                    <a:pt x="20" y="54"/>
                  </a:lnTo>
                  <a:lnTo>
                    <a:pt x="28" y="65"/>
                  </a:lnTo>
                  <a:lnTo>
                    <a:pt x="37" y="74"/>
                  </a:lnTo>
                  <a:lnTo>
                    <a:pt x="47" y="83"/>
                  </a:lnTo>
                  <a:lnTo>
                    <a:pt x="58" y="90"/>
                  </a:lnTo>
                  <a:lnTo>
                    <a:pt x="70" y="97"/>
                  </a:lnTo>
                  <a:lnTo>
                    <a:pt x="82" y="102"/>
                  </a:lnTo>
                  <a:lnTo>
                    <a:pt x="96" y="108"/>
                  </a:lnTo>
                  <a:lnTo>
                    <a:pt x="109" y="112"/>
                  </a:lnTo>
                  <a:lnTo>
                    <a:pt x="123" y="116"/>
                  </a:lnTo>
                  <a:lnTo>
                    <a:pt x="138" y="120"/>
                  </a:lnTo>
                  <a:lnTo>
                    <a:pt x="153" y="123"/>
                  </a:lnTo>
                  <a:lnTo>
                    <a:pt x="168" y="126"/>
                  </a:lnTo>
                  <a:lnTo>
                    <a:pt x="183" y="128"/>
                  </a:lnTo>
                  <a:lnTo>
                    <a:pt x="199" y="130"/>
                  </a:lnTo>
                  <a:lnTo>
                    <a:pt x="214" y="133"/>
                  </a:lnTo>
                  <a:lnTo>
                    <a:pt x="229" y="135"/>
                  </a:lnTo>
                  <a:lnTo>
                    <a:pt x="244" y="137"/>
                  </a:lnTo>
                  <a:lnTo>
                    <a:pt x="260" y="140"/>
                  </a:lnTo>
                  <a:lnTo>
                    <a:pt x="274" y="143"/>
                  </a:lnTo>
                  <a:lnTo>
                    <a:pt x="288" y="146"/>
                  </a:lnTo>
                  <a:lnTo>
                    <a:pt x="302" y="149"/>
                  </a:lnTo>
                  <a:lnTo>
                    <a:pt x="316" y="153"/>
                  </a:lnTo>
                  <a:lnTo>
                    <a:pt x="328" y="158"/>
                  </a:lnTo>
                  <a:lnTo>
                    <a:pt x="340" y="163"/>
                  </a:lnTo>
                  <a:lnTo>
                    <a:pt x="351" y="169"/>
                  </a:lnTo>
                  <a:lnTo>
                    <a:pt x="362" y="175"/>
                  </a:lnTo>
                  <a:lnTo>
                    <a:pt x="371" y="183"/>
                  </a:lnTo>
                  <a:lnTo>
                    <a:pt x="380" y="191"/>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7" name="Freeform 95"/>
            <p:cNvSpPr>
              <a:spLocks/>
            </p:cNvSpPr>
            <p:nvPr/>
          </p:nvSpPr>
          <p:spPr bwMode="auto">
            <a:xfrm>
              <a:off x="5205" y="3571"/>
              <a:ext cx="381" cy="410"/>
            </a:xfrm>
            <a:custGeom>
              <a:avLst/>
              <a:gdLst/>
              <a:ahLst/>
              <a:cxnLst>
                <a:cxn ang="0">
                  <a:pos x="0" y="0"/>
                </a:cxn>
                <a:cxn ang="0">
                  <a:pos x="18" y="21"/>
                </a:cxn>
                <a:cxn ang="0">
                  <a:pos x="27" y="32"/>
                </a:cxn>
                <a:cxn ang="0">
                  <a:pos x="38" y="42"/>
                </a:cxn>
                <a:cxn ang="0">
                  <a:pos x="48" y="52"/>
                </a:cxn>
                <a:cxn ang="0">
                  <a:pos x="58" y="63"/>
                </a:cxn>
                <a:cxn ang="0">
                  <a:pos x="69" y="73"/>
                </a:cxn>
                <a:cxn ang="0">
                  <a:pos x="80" y="83"/>
                </a:cxn>
                <a:cxn ang="0">
                  <a:pos x="91" y="93"/>
                </a:cxn>
                <a:cxn ang="0">
                  <a:pos x="103" y="103"/>
                </a:cxn>
                <a:cxn ang="0">
                  <a:pos x="114" y="113"/>
                </a:cxn>
                <a:cxn ang="0">
                  <a:pos x="126" y="124"/>
                </a:cxn>
                <a:cxn ang="0">
                  <a:pos x="137" y="134"/>
                </a:cxn>
                <a:cxn ang="0">
                  <a:pos x="149" y="144"/>
                </a:cxn>
                <a:cxn ang="0">
                  <a:pos x="160" y="154"/>
                </a:cxn>
                <a:cxn ang="0">
                  <a:pos x="172" y="164"/>
                </a:cxn>
                <a:cxn ang="0">
                  <a:pos x="184" y="175"/>
                </a:cxn>
                <a:cxn ang="0">
                  <a:pos x="195" y="186"/>
                </a:cxn>
                <a:cxn ang="0">
                  <a:pos x="206" y="196"/>
                </a:cxn>
                <a:cxn ang="0">
                  <a:pos x="217" y="208"/>
                </a:cxn>
                <a:cxn ang="0">
                  <a:pos x="228" y="219"/>
                </a:cxn>
                <a:cxn ang="0">
                  <a:pos x="238" y="230"/>
                </a:cxn>
                <a:cxn ang="0">
                  <a:pos x="249" y="242"/>
                </a:cxn>
                <a:cxn ang="0">
                  <a:pos x="259" y="254"/>
                </a:cxn>
                <a:cxn ang="0">
                  <a:pos x="268" y="266"/>
                </a:cxn>
                <a:cxn ang="0">
                  <a:pos x="278" y="279"/>
                </a:cxn>
                <a:cxn ang="0">
                  <a:pos x="286" y="292"/>
                </a:cxn>
                <a:cxn ang="0">
                  <a:pos x="295" y="305"/>
                </a:cxn>
                <a:cxn ang="0">
                  <a:pos x="303" y="318"/>
                </a:cxn>
                <a:cxn ang="0">
                  <a:pos x="311" y="332"/>
                </a:cxn>
                <a:cxn ang="0">
                  <a:pos x="318" y="347"/>
                </a:cxn>
                <a:cxn ang="0">
                  <a:pos x="324" y="362"/>
                </a:cxn>
              </a:cxnLst>
              <a:rect l="0" t="0" r="r" b="b"/>
              <a:pathLst>
                <a:path w="325" h="363">
                  <a:moveTo>
                    <a:pt x="0" y="0"/>
                  </a:moveTo>
                  <a:lnTo>
                    <a:pt x="18" y="21"/>
                  </a:lnTo>
                  <a:lnTo>
                    <a:pt x="27" y="32"/>
                  </a:lnTo>
                  <a:lnTo>
                    <a:pt x="38" y="42"/>
                  </a:lnTo>
                  <a:lnTo>
                    <a:pt x="48" y="52"/>
                  </a:lnTo>
                  <a:lnTo>
                    <a:pt x="58" y="63"/>
                  </a:lnTo>
                  <a:lnTo>
                    <a:pt x="69" y="73"/>
                  </a:lnTo>
                  <a:lnTo>
                    <a:pt x="80" y="83"/>
                  </a:lnTo>
                  <a:lnTo>
                    <a:pt x="91" y="93"/>
                  </a:lnTo>
                  <a:lnTo>
                    <a:pt x="103" y="103"/>
                  </a:lnTo>
                  <a:lnTo>
                    <a:pt x="114" y="113"/>
                  </a:lnTo>
                  <a:lnTo>
                    <a:pt x="126" y="124"/>
                  </a:lnTo>
                  <a:lnTo>
                    <a:pt x="137" y="134"/>
                  </a:lnTo>
                  <a:lnTo>
                    <a:pt x="149" y="144"/>
                  </a:lnTo>
                  <a:lnTo>
                    <a:pt x="160" y="154"/>
                  </a:lnTo>
                  <a:lnTo>
                    <a:pt x="172" y="164"/>
                  </a:lnTo>
                  <a:lnTo>
                    <a:pt x="184" y="175"/>
                  </a:lnTo>
                  <a:lnTo>
                    <a:pt x="195" y="186"/>
                  </a:lnTo>
                  <a:lnTo>
                    <a:pt x="206" y="196"/>
                  </a:lnTo>
                  <a:lnTo>
                    <a:pt x="217" y="208"/>
                  </a:lnTo>
                  <a:lnTo>
                    <a:pt x="228" y="219"/>
                  </a:lnTo>
                  <a:lnTo>
                    <a:pt x="238" y="230"/>
                  </a:lnTo>
                  <a:lnTo>
                    <a:pt x="249" y="242"/>
                  </a:lnTo>
                  <a:lnTo>
                    <a:pt x="259" y="254"/>
                  </a:lnTo>
                  <a:lnTo>
                    <a:pt x="268" y="266"/>
                  </a:lnTo>
                  <a:lnTo>
                    <a:pt x="278" y="279"/>
                  </a:lnTo>
                  <a:lnTo>
                    <a:pt x="286" y="292"/>
                  </a:lnTo>
                  <a:lnTo>
                    <a:pt x="295" y="305"/>
                  </a:lnTo>
                  <a:lnTo>
                    <a:pt x="303" y="318"/>
                  </a:lnTo>
                  <a:lnTo>
                    <a:pt x="311" y="332"/>
                  </a:lnTo>
                  <a:lnTo>
                    <a:pt x="318" y="347"/>
                  </a:lnTo>
                  <a:lnTo>
                    <a:pt x="324" y="36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88" name="Line 96"/>
            <p:cNvSpPr>
              <a:spLocks noChangeShapeType="1"/>
            </p:cNvSpPr>
            <p:nvPr/>
          </p:nvSpPr>
          <p:spPr bwMode="auto">
            <a:xfrm>
              <a:off x="5473" y="3420"/>
              <a:ext cx="0" cy="43"/>
            </a:xfrm>
            <a:prstGeom prst="line">
              <a:avLst/>
            </a:prstGeom>
            <a:noFill/>
            <a:ln w="74930">
              <a:solidFill>
                <a:srgbClr val="3366FF"/>
              </a:solidFill>
              <a:round/>
              <a:headEnd/>
              <a:tailEnd/>
            </a:ln>
            <a:effectLst/>
          </p:spPr>
          <p:txBody>
            <a:bodyPr wrap="none" anchor="ctr"/>
            <a:lstStyle/>
            <a:p>
              <a:endParaRPr lang="en-US"/>
            </a:p>
          </p:txBody>
        </p:sp>
        <p:sp>
          <p:nvSpPr>
            <p:cNvPr id="85089" name="Freeform 97"/>
            <p:cNvSpPr>
              <a:spLocks/>
            </p:cNvSpPr>
            <p:nvPr/>
          </p:nvSpPr>
          <p:spPr bwMode="auto">
            <a:xfrm>
              <a:off x="3274" y="1360"/>
              <a:ext cx="205" cy="189"/>
            </a:xfrm>
            <a:custGeom>
              <a:avLst/>
              <a:gdLst/>
              <a:ahLst/>
              <a:cxnLst>
                <a:cxn ang="0">
                  <a:pos x="173" y="41"/>
                </a:cxn>
                <a:cxn ang="0">
                  <a:pos x="170" y="40"/>
                </a:cxn>
                <a:cxn ang="0">
                  <a:pos x="164" y="38"/>
                </a:cxn>
                <a:cxn ang="0">
                  <a:pos x="158" y="36"/>
                </a:cxn>
                <a:cxn ang="0">
                  <a:pos x="150" y="33"/>
                </a:cxn>
                <a:cxn ang="0">
                  <a:pos x="141" y="29"/>
                </a:cxn>
                <a:cxn ang="0">
                  <a:pos x="132" y="25"/>
                </a:cxn>
                <a:cxn ang="0">
                  <a:pos x="122" y="21"/>
                </a:cxn>
                <a:cxn ang="0">
                  <a:pos x="115" y="16"/>
                </a:cxn>
                <a:cxn ang="0">
                  <a:pos x="110" y="13"/>
                </a:cxn>
                <a:cxn ang="0">
                  <a:pos x="106" y="9"/>
                </a:cxn>
                <a:cxn ang="0">
                  <a:pos x="103" y="5"/>
                </a:cxn>
                <a:cxn ang="0">
                  <a:pos x="100" y="3"/>
                </a:cxn>
                <a:cxn ang="0">
                  <a:pos x="96" y="1"/>
                </a:cxn>
                <a:cxn ang="0">
                  <a:pos x="91" y="0"/>
                </a:cxn>
                <a:cxn ang="0">
                  <a:pos x="80" y="1"/>
                </a:cxn>
                <a:cxn ang="0">
                  <a:pos x="68" y="4"/>
                </a:cxn>
                <a:cxn ang="0">
                  <a:pos x="58" y="8"/>
                </a:cxn>
                <a:cxn ang="0">
                  <a:pos x="49" y="13"/>
                </a:cxn>
                <a:cxn ang="0">
                  <a:pos x="41" y="21"/>
                </a:cxn>
                <a:cxn ang="0">
                  <a:pos x="34" y="30"/>
                </a:cxn>
                <a:cxn ang="0">
                  <a:pos x="28" y="41"/>
                </a:cxn>
                <a:cxn ang="0">
                  <a:pos x="21" y="55"/>
                </a:cxn>
                <a:cxn ang="0">
                  <a:pos x="16" y="66"/>
                </a:cxn>
                <a:cxn ang="0">
                  <a:pos x="15" y="71"/>
                </a:cxn>
                <a:cxn ang="0">
                  <a:pos x="14" y="76"/>
                </a:cxn>
                <a:cxn ang="0">
                  <a:pos x="15" y="80"/>
                </a:cxn>
                <a:cxn ang="0">
                  <a:pos x="16" y="85"/>
                </a:cxn>
                <a:cxn ang="0">
                  <a:pos x="16" y="89"/>
                </a:cxn>
                <a:cxn ang="0">
                  <a:pos x="17" y="95"/>
                </a:cxn>
                <a:cxn ang="0">
                  <a:pos x="18" y="102"/>
                </a:cxn>
                <a:cxn ang="0">
                  <a:pos x="18" y="107"/>
                </a:cxn>
                <a:cxn ang="0">
                  <a:pos x="18" y="110"/>
                </a:cxn>
                <a:cxn ang="0">
                  <a:pos x="18" y="112"/>
                </a:cxn>
                <a:cxn ang="0">
                  <a:pos x="19" y="114"/>
                </a:cxn>
                <a:cxn ang="0">
                  <a:pos x="19" y="116"/>
                </a:cxn>
                <a:cxn ang="0">
                  <a:pos x="19" y="119"/>
                </a:cxn>
                <a:cxn ang="0">
                  <a:pos x="18" y="121"/>
                </a:cxn>
                <a:cxn ang="0">
                  <a:pos x="18" y="124"/>
                </a:cxn>
                <a:cxn ang="0">
                  <a:pos x="15" y="129"/>
                </a:cxn>
                <a:cxn ang="0">
                  <a:pos x="13" y="133"/>
                </a:cxn>
                <a:cxn ang="0">
                  <a:pos x="11" y="135"/>
                </a:cxn>
                <a:cxn ang="0">
                  <a:pos x="8" y="137"/>
                </a:cxn>
                <a:cxn ang="0">
                  <a:pos x="6" y="139"/>
                </a:cxn>
                <a:cxn ang="0">
                  <a:pos x="4" y="141"/>
                </a:cxn>
                <a:cxn ang="0">
                  <a:pos x="2" y="143"/>
                </a:cxn>
                <a:cxn ang="0">
                  <a:pos x="0" y="145"/>
                </a:cxn>
                <a:cxn ang="0">
                  <a:pos x="0" y="145"/>
                </a:cxn>
                <a:cxn ang="0">
                  <a:pos x="0" y="145"/>
                </a:cxn>
                <a:cxn ang="0">
                  <a:pos x="0" y="145"/>
                </a:cxn>
                <a:cxn ang="0">
                  <a:pos x="0" y="145"/>
                </a:cxn>
                <a:cxn ang="0">
                  <a:pos x="0" y="145"/>
                </a:cxn>
                <a:cxn ang="0">
                  <a:pos x="0" y="145"/>
                </a:cxn>
                <a:cxn ang="0">
                  <a:pos x="0" y="145"/>
                </a:cxn>
                <a:cxn ang="0">
                  <a:pos x="0" y="146"/>
                </a:cxn>
                <a:cxn ang="0">
                  <a:pos x="0" y="149"/>
                </a:cxn>
                <a:cxn ang="0">
                  <a:pos x="0" y="153"/>
                </a:cxn>
                <a:cxn ang="0">
                  <a:pos x="0" y="156"/>
                </a:cxn>
                <a:cxn ang="0">
                  <a:pos x="0" y="159"/>
                </a:cxn>
                <a:cxn ang="0">
                  <a:pos x="0" y="162"/>
                </a:cxn>
                <a:cxn ang="0">
                  <a:pos x="0" y="165"/>
                </a:cxn>
                <a:cxn ang="0">
                  <a:pos x="0" y="165"/>
                </a:cxn>
              </a:cxnLst>
              <a:rect l="0" t="0" r="r" b="b"/>
              <a:pathLst>
                <a:path w="175" h="167">
                  <a:moveTo>
                    <a:pt x="174" y="42"/>
                  </a:moveTo>
                  <a:lnTo>
                    <a:pt x="174" y="41"/>
                  </a:lnTo>
                  <a:lnTo>
                    <a:pt x="174" y="41"/>
                  </a:lnTo>
                  <a:lnTo>
                    <a:pt x="173" y="41"/>
                  </a:lnTo>
                  <a:lnTo>
                    <a:pt x="172" y="41"/>
                  </a:lnTo>
                  <a:lnTo>
                    <a:pt x="172" y="41"/>
                  </a:lnTo>
                  <a:lnTo>
                    <a:pt x="171" y="40"/>
                  </a:lnTo>
                  <a:lnTo>
                    <a:pt x="170" y="40"/>
                  </a:lnTo>
                  <a:lnTo>
                    <a:pt x="168" y="40"/>
                  </a:lnTo>
                  <a:lnTo>
                    <a:pt x="167" y="39"/>
                  </a:lnTo>
                  <a:lnTo>
                    <a:pt x="166" y="39"/>
                  </a:lnTo>
                  <a:lnTo>
                    <a:pt x="164" y="38"/>
                  </a:lnTo>
                  <a:lnTo>
                    <a:pt x="163" y="37"/>
                  </a:lnTo>
                  <a:lnTo>
                    <a:pt x="161" y="37"/>
                  </a:lnTo>
                  <a:lnTo>
                    <a:pt x="160" y="36"/>
                  </a:lnTo>
                  <a:lnTo>
                    <a:pt x="158" y="36"/>
                  </a:lnTo>
                  <a:lnTo>
                    <a:pt x="156" y="35"/>
                  </a:lnTo>
                  <a:lnTo>
                    <a:pt x="154" y="34"/>
                  </a:lnTo>
                  <a:lnTo>
                    <a:pt x="152" y="33"/>
                  </a:lnTo>
                  <a:lnTo>
                    <a:pt x="150" y="33"/>
                  </a:lnTo>
                  <a:lnTo>
                    <a:pt x="148" y="32"/>
                  </a:lnTo>
                  <a:lnTo>
                    <a:pt x="145" y="31"/>
                  </a:lnTo>
                  <a:lnTo>
                    <a:pt x="143" y="30"/>
                  </a:lnTo>
                  <a:lnTo>
                    <a:pt x="141" y="29"/>
                  </a:lnTo>
                  <a:lnTo>
                    <a:pt x="139" y="28"/>
                  </a:lnTo>
                  <a:lnTo>
                    <a:pt x="136" y="27"/>
                  </a:lnTo>
                  <a:lnTo>
                    <a:pt x="134" y="26"/>
                  </a:lnTo>
                  <a:lnTo>
                    <a:pt x="132" y="25"/>
                  </a:lnTo>
                  <a:lnTo>
                    <a:pt x="129" y="24"/>
                  </a:lnTo>
                  <a:lnTo>
                    <a:pt x="127" y="23"/>
                  </a:lnTo>
                  <a:lnTo>
                    <a:pt x="124" y="22"/>
                  </a:lnTo>
                  <a:lnTo>
                    <a:pt x="122" y="21"/>
                  </a:lnTo>
                  <a:lnTo>
                    <a:pt x="119" y="19"/>
                  </a:lnTo>
                  <a:lnTo>
                    <a:pt x="118" y="18"/>
                  </a:lnTo>
                  <a:lnTo>
                    <a:pt x="116" y="17"/>
                  </a:lnTo>
                  <a:lnTo>
                    <a:pt x="115" y="16"/>
                  </a:lnTo>
                  <a:lnTo>
                    <a:pt x="114" y="15"/>
                  </a:lnTo>
                  <a:lnTo>
                    <a:pt x="112" y="14"/>
                  </a:lnTo>
                  <a:lnTo>
                    <a:pt x="111" y="13"/>
                  </a:lnTo>
                  <a:lnTo>
                    <a:pt x="110" y="13"/>
                  </a:lnTo>
                  <a:lnTo>
                    <a:pt x="109" y="11"/>
                  </a:lnTo>
                  <a:lnTo>
                    <a:pt x="108" y="11"/>
                  </a:lnTo>
                  <a:lnTo>
                    <a:pt x="107" y="10"/>
                  </a:lnTo>
                  <a:lnTo>
                    <a:pt x="106" y="9"/>
                  </a:lnTo>
                  <a:lnTo>
                    <a:pt x="106" y="8"/>
                  </a:lnTo>
                  <a:lnTo>
                    <a:pt x="105" y="7"/>
                  </a:lnTo>
                  <a:lnTo>
                    <a:pt x="104" y="6"/>
                  </a:lnTo>
                  <a:lnTo>
                    <a:pt x="103" y="5"/>
                  </a:lnTo>
                  <a:lnTo>
                    <a:pt x="102" y="5"/>
                  </a:lnTo>
                  <a:lnTo>
                    <a:pt x="101" y="4"/>
                  </a:lnTo>
                  <a:lnTo>
                    <a:pt x="100" y="3"/>
                  </a:lnTo>
                  <a:lnTo>
                    <a:pt x="100" y="3"/>
                  </a:lnTo>
                  <a:lnTo>
                    <a:pt x="99" y="2"/>
                  </a:lnTo>
                  <a:lnTo>
                    <a:pt x="98" y="1"/>
                  </a:lnTo>
                  <a:lnTo>
                    <a:pt x="97" y="1"/>
                  </a:lnTo>
                  <a:lnTo>
                    <a:pt x="96" y="1"/>
                  </a:lnTo>
                  <a:lnTo>
                    <a:pt x="95" y="0"/>
                  </a:lnTo>
                  <a:lnTo>
                    <a:pt x="94" y="0"/>
                  </a:lnTo>
                  <a:lnTo>
                    <a:pt x="92" y="0"/>
                  </a:lnTo>
                  <a:lnTo>
                    <a:pt x="91" y="0"/>
                  </a:lnTo>
                  <a:lnTo>
                    <a:pt x="90" y="0"/>
                  </a:lnTo>
                  <a:lnTo>
                    <a:pt x="88" y="0"/>
                  </a:lnTo>
                  <a:lnTo>
                    <a:pt x="87" y="0"/>
                  </a:lnTo>
                  <a:lnTo>
                    <a:pt x="80" y="1"/>
                  </a:lnTo>
                  <a:lnTo>
                    <a:pt x="77" y="1"/>
                  </a:lnTo>
                  <a:lnTo>
                    <a:pt x="74" y="2"/>
                  </a:lnTo>
                  <a:lnTo>
                    <a:pt x="71" y="3"/>
                  </a:lnTo>
                  <a:lnTo>
                    <a:pt x="68" y="4"/>
                  </a:lnTo>
                  <a:lnTo>
                    <a:pt x="66" y="5"/>
                  </a:lnTo>
                  <a:lnTo>
                    <a:pt x="63" y="5"/>
                  </a:lnTo>
                  <a:lnTo>
                    <a:pt x="60" y="7"/>
                  </a:lnTo>
                  <a:lnTo>
                    <a:pt x="58" y="8"/>
                  </a:lnTo>
                  <a:lnTo>
                    <a:pt x="56" y="9"/>
                  </a:lnTo>
                  <a:lnTo>
                    <a:pt x="54" y="11"/>
                  </a:lnTo>
                  <a:lnTo>
                    <a:pt x="51" y="12"/>
                  </a:lnTo>
                  <a:lnTo>
                    <a:pt x="49" y="13"/>
                  </a:lnTo>
                  <a:lnTo>
                    <a:pt x="47" y="15"/>
                  </a:lnTo>
                  <a:lnTo>
                    <a:pt x="45" y="17"/>
                  </a:lnTo>
                  <a:lnTo>
                    <a:pt x="43" y="19"/>
                  </a:lnTo>
                  <a:lnTo>
                    <a:pt x="41" y="21"/>
                  </a:lnTo>
                  <a:lnTo>
                    <a:pt x="39" y="23"/>
                  </a:lnTo>
                  <a:lnTo>
                    <a:pt x="38" y="25"/>
                  </a:lnTo>
                  <a:lnTo>
                    <a:pt x="36" y="28"/>
                  </a:lnTo>
                  <a:lnTo>
                    <a:pt x="34" y="30"/>
                  </a:lnTo>
                  <a:lnTo>
                    <a:pt x="32" y="33"/>
                  </a:lnTo>
                  <a:lnTo>
                    <a:pt x="31" y="35"/>
                  </a:lnTo>
                  <a:lnTo>
                    <a:pt x="29" y="38"/>
                  </a:lnTo>
                  <a:lnTo>
                    <a:pt x="28" y="41"/>
                  </a:lnTo>
                  <a:lnTo>
                    <a:pt x="26" y="44"/>
                  </a:lnTo>
                  <a:lnTo>
                    <a:pt x="24" y="48"/>
                  </a:lnTo>
                  <a:lnTo>
                    <a:pt x="22" y="51"/>
                  </a:lnTo>
                  <a:lnTo>
                    <a:pt x="21" y="55"/>
                  </a:lnTo>
                  <a:lnTo>
                    <a:pt x="19" y="58"/>
                  </a:lnTo>
                  <a:lnTo>
                    <a:pt x="18" y="62"/>
                  </a:lnTo>
                  <a:lnTo>
                    <a:pt x="17" y="65"/>
                  </a:lnTo>
                  <a:lnTo>
                    <a:pt x="16" y="66"/>
                  </a:lnTo>
                  <a:lnTo>
                    <a:pt x="16" y="68"/>
                  </a:lnTo>
                  <a:lnTo>
                    <a:pt x="15" y="69"/>
                  </a:lnTo>
                  <a:lnTo>
                    <a:pt x="15" y="70"/>
                  </a:lnTo>
                  <a:lnTo>
                    <a:pt x="15" y="71"/>
                  </a:lnTo>
                  <a:lnTo>
                    <a:pt x="15" y="73"/>
                  </a:lnTo>
                  <a:lnTo>
                    <a:pt x="15" y="73"/>
                  </a:lnTo>
                  <a:lnTo>
                    <a:pt x="14" y="75"/>
                  </a:lnTo>
                  <a:lnTo>
                    <a:pt x="14" y="76"/>
                  </a:lnTo>
                  <a:lnTo>
                    <a:pt x="15" y="77"/>
                  </a:lnTo>
                  <a:lnTo>
                    <a:pt x="15" y="78"/>
                  </a:lnTo>
                  <a:lnTo>
                    <a:pt x="15" y="79"/>
                  </a:lnTo>
                  <a:lnTo>
                    <a:pt x="15" y="80"/>
                  </a:lnTo>
                  <a:lnTo>
                    <a:pt x="15" y="81"/>
                  </a:lnTo>
                  <a:lnTo>
                    <a:pt x="15" y="82"/>
                  </a:lnTo>
                  <a:lnTo>
                    <a:pt x="16" y="83"/>
                  </a:lnTo>
                  <a:lnTo>
                    <a:pt x="16" y="85"/>
                  </a:lnTo>
                  <a:lnTo>
                    <a:pt x="16" y="86"/>
                  </a:lnTo>
                  <a:lnTo>
                    <a:pt x="16" y="87"/>
                  </a:lnTo>
                  <a:lnTo>
                    <a:pt x="16" y="88"/>
                  </a:lnTo>
                  <a:lnTo>
                    <a:pt x="16" y="89"/>
                  </a:lnTo>
                  <a:lnTo>
                    <a:pt x="17" y="91"/>
                  </a:lnTo>
                  <a:lnTo>
                    <a:pt x="17" y="92"/>
                  </a:lnTo>
                  <a:lnTo>
                    <a:pt x="17" y="93"/>
                  </a:lnTo>
                  <a:lnTo>
                    <a:pt x="17" y="95"/>
                  </a:lnTo>
                  <a:lnTo>
                    <a:pt x="18" y="97"/>
                  </a:lnTo>
                  <a:lnTo>
                    <a:pt x="18" y="98"/>
                  </a:lnTo>
                  <a:lnTo>
                    <a:pt x="18" y="100"/>
                  </a:lnTo>
                  <a:lnTo>
                    <a:pt x="18" y="102"/>
                  </a:lnTo>
                  <a:lnTo>
                    <a:pt x="18" y="104"/>
                  </a:lnTo>
                  <a:lnTo>
                    <a:pt x="18" y="105"/>
                  </a:lnTo>
                  <a:lnTo>
                    <a:pt x="18" y="106"/>
                  </a:lnTo>
                  <a:lnTo>
                    <a:pt x="18" y="107"/>
                  </a:lnTo>
                  <a:lnTo>
                    <a:pt x="18" y="108"/>
                  </a:lnTo>
                  <a:lnTo>
                    <a:pt x="18" y="109"/>
                  </a:lnTo>
                  <a:lnTo>
                    <a:pt x="18" y="109"/>
                  </a:lnTo>
                  <a:lnTo>
                    <a:pt x="18" y="110"/>
                  </a:lnTo>
                  <a:lnTo>
                    <a:pt x="18" y="110"/>
                  </a:lnTo>
                  <a:lnTo>
                    <a:pt x="18" y="111"/>
                  </a:lnTo>
                  <a:lnTo>
                    <a:pt x="18" y="111"/>
                  </a:lnTo>
                  <a:lnTo>
                    <a:pt x="18" y="112"/>
                  </a:lnTo>
                  <a:lnTo>
                    <a:pt x="18" y="113"/>
                  </a:lnTo>
                  <a:lnTo>
                    <a:pt x="19" y="113"/>
                  </a:lnTo>
                  <a:lnTo>
                    <a:pt x="19" y="114"/>
                  </a:lnTo>
                  <a:lnTo>
                    <a:pt x="19" y="114"/>
                  </a:lnTo>
                  <a:lnTo>
                    <a:pt x="19" y="115"/>
                  </a:lnTo>
                  <a:lnTo>
                    <a:pt x="19" y="115"/>
                  </a:lnTo>
                  <a:lnTo>
                    <a:pt x="19" y="116"/>
                  </a:lnTo>
                  <a:lnTo>
                    <a:pt x="19" y="116"/>
                  </a:lnTo>
                  <a:lnTo>
                    <a:pt x="19" y="117"/>
                  </a:lnTo>
                  <a:lnTo>
                    <a:pt x="19" y="117"/>
                  </a:lnTo>
                  <a:lnTo>
                    <a:pt x="19" y="118"/>
                  </a:lnTo>
                  <a:lnTo>
                    <a:pt x="19" y="119"/>
                  </a:lnTo>
                  <a:lnTo>
                    <a:pt x="19" y="119"/>
                  </a:lnTo>
                  <a:lnTo>
                    <a:pt x="19" y="120"/>
                  </a:lnTo>
                  <a:lnTo>
                    <a:pt x="19" y="120"/>
                  </a:lnTo>
                  <a:lnTo>
                    <a:pt x="18" y="121"/>
                  </a:lnTo>
                  <a:lnTo>
                    <a:pt x="18" y="122"/>
                  </a:lnTo>
                  <a:lnTo>
                    <a:pt x="18" y="123"/>
                  </a:lnTo>
                  <a:lnTo>
                    <a:pt x="18" y="123"/>
                  </a:lnTo>
                  <a:lnTo>
                    <a:pt x="18" y="124"/>
                  </a:lnTo>
                  <a:lnTo>
                    <a:pt x="17" y="126"/>
                  </a:lnTo>
                  <a:lnTo>
                    <a:pt x="16" y="127"/>
                  </a:lnTo>
                  <a:lnTo>
                    <a:pt x="16" y="128"/>
                  </a:lnTo>
                  <a:lnTo>
                    <a:pt x="15" y="129"/>
                  </a:lnTo>
                  <a:lnTo>
                    <a:pt x="15" y="130"/>
                  </a:lnTo>
                  <a:lnTo>
                    <a:pt x="14" y="131"/>
                  </a:lnTo>
                  <a:lnTo>
                    <a:pt x="14" y="132"/>
                  </a:lnTo>
                  <a:lnTo>
                    <a:pt x="13" y="133"/>
                  </a:lnTo>
                  <a:lnTo>
                    <a:pt x="12" y="133"/>
                  </a:lnTo>
                  <a:lnTo>
                    <a:pt x="12" y="134"/>
                  </a:lnTo>
                  <a:lnTo>
                    <a:pt x="11" y="135"/>
                  </a:lnTo>
                  <a:lnTo>
                    <a:pt x="11" y="135"/>
                  </a:lnTo>
                  <a:lnTo>
                    <a:pt x="10" y="136"/>
                  </a:lnTo>
                  <a:lnTo>
                    <a:pt x="10" y="136"/>
                  </a:lnTo>
                  <a:lnTo>
                    <a:pt x="9" y="137"/>
                  </a:lnTo>
                  <a:lnTo>
                    <a:pt x="8" y="137"/>
                  </a:lnTo>
                  <a:lnTo>
                    <a:pt x="8" y="138"/>
                  </a:lnTo>
                  <a:lnTo>
                    <a:pt x="7" y="138"/>
                  </a:lnTo>
                  <a:lnTo>
                    <a:pt x="6" y="139"/>
                  </a:lnTo>
                  <a:lnTo>
                    <a:pt x="6" y="139"/>
                  </a:lnTo>
                  <a:lnTo>
                    <a:pt x="5" y="140"/>
                  </a:lnTo>
                  <a:lnTo>
                    <a:pt x="5" y="140"/>
                  </a:lnTo>
                  <a:lnTo>
                    <a:pt x="4" y="141"/>
                  </a:lnTo>
                  <a:lnTo>
                    <a:pt x="4" y="141"/>
                  </a:lnTo>
                  <a:lnTo>
                    <a:pt x="3" y="142"/>
                  </a:lnTo>
                  <a:lnTo>
                    <a:pt x="2" y="142"/>
                  </a:lnTo>
                  <a:lnTo>
                    <a:pt x="2" y="143"/>
                  </a:lnTo>
                  <a:lnTo>
                    <a:pt x="2" y="143"/>
                  </a:lnTo>
                  <a:lnTo>
                    <a:pt x="1" y="143"/>
                  </a:lnTo>
                  <a:lnTo>
                    <a:pt x="1" y="144"/>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6"/>
                  </a:lnTo>
                  <a:lnTo>
                    <a:pt x="0" y="147"/>
                  </a:lnTo>
                  <a:lnTo>
                    <a:pt x="0" y="147"/>
                  </a:lnTo>
                  <a:lnTo>
                    <a:pt x="0" y="148"/>
                  </a:lnTo>
                  <a:lnTo>
                    <a:pt x="0" y="149"/>
                  </a:lnTo>
                  <a:lnTo>
                    <a:pt x="0" y="150"/>
                  </a:lnTo>
                  <a:lnTo>
                    <a:pt x="0" y="151"/>
                  </a:lnTo>
                  <a:lnTo>
                    <a:pt x="0" y="151"/>
                  </a:lnTo>
                  <a:lnTo>
                    <a:pt x="0" y="153"/>
                  </a:lnTo>
                  <a:lnTo>
                    <a:pt x="0" y="153"/>
                  </a:lnTo>
                  <a:lnTo>
                    <a:pt x="0" y="154"/>
                  </a:lnTo>
                  <a:lnTo>
                    <a:pt x="0" y="155"/>
                  </a:lnTo>
                  <a:lnTo>
                    <a:pt x="0" y="156"/>
                  </a:lnTo>
                  <a:lnTo>
                    <a:pt x="0" y="157"/>
                  </a:lnTo>
                  <a:lnTo>
                    <a:pt x="0" y="158"/>
                  </a:lnTo>
                  <a:lnTo>
                    <a:pt x="0" y="159"/>
                  </a:lnTo>
                  <a:lnTo>
                    <a:pt x="0" y="159"/>
                  </a:lnTo>
                  <a:lnTo>
                    <a:pt x="0" y="160"/>
                  </a:lnTo>
                  <a:lnTo>
                    <a:pt x="0" y="161"/>
                  </a:lnTo>
                  <a:lnTo>
                    <a:pt x="0" y="162"/>
                  </a:lnTo>
                  <a:lnTo>
                    <a:pt x="0" y="162"/>
                  </a:lnTo>
                  <a:lnTo>
                    <a:pt x="0" y="163"/>
                  </a:lnTo>
                  <a:lnTo>
                    <a:pt x="0" y="163"/>
                  </a:lnTo>
                  <a:lnTo>
                    <a:pt x="0" y="164"/>
                  </a:lnTo>
                  <a:lnTo>
                    <a:pt x="0" y="165"/>
                  </a:lnTo>
                  <a:lnTo>
                    <a:pt x="0" y="165"/>
                  </a:lnTo>
                  <a:lnTo>
                    <a:pt x="0" y="165"/>
                  </a:lnTo>
                  <a:lnTo>
                    <a:pt x="0" y="165"/>
                  </a:lnTo>
                  <a:lnTo>
                    <a:pt x="0" y="165"/>
                  </a:lnTo>
                  <a:lnTo>
                    <a:pt x="0" y="16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90" name="Freeform 98"/>
            <p:cNvSpPr>
              <a:spLocks/>
            </p:cNvSpPr>
            <p:nvPr/>
          </p:nvSpPr>
          <p:spPr bwMode="auto">
            <a:xfrm>
              <a:off x="3050" y="1687"/>
              <a:ext cx="64" cy="305"/>
            </a:xfrm>
            <a:custGeom>
              <a:avLst/>
              <a:gdLst/>
              <a:ahLst/>
              <a:cxnLst>
                <a:cxn ang="0">
                  <a:pos x="52" y="2"/>
                </a:cxn>
                <a:cxn ang="0">
                  <a:pos x="50" y="8"/>
                </a:cxn>
                <a:cxn ang="0">
                  <a:pos x="47" y="16"/>
                </a:cxn>
                <a:cxn ang="0">
                  <a:pos x="42" y="26"/>
                </a:cxn>
                <a:cxn ang="0">
                  <a:pos x="38" y="38"/>
                </a:cxn>
                <a:cxn ang="0">
                  <a:pos x="32" y="50"/>
                </a:cxn>
                <a:cxn ang="0">
                  <a:pos x="29" y="57"/>
                </a:cxn>
                <a:cxn ang="0">
                  <a:pos x="27" y="63"/>
                </a:cxn>
                <a:cxn ang="0">
                  <a:pos x="24" y="69"/>
                </a:cxn>
                <a:cxn ang="0">
                  <a:pos x="21" y="77"/>
                </a:cxn>
                <a:cxn ang="0">
                  <a:pos x="16" y="90"/>
                </a:cxn>
                <a:cxn ang="0">
                  <a:pos x="12" y="97"/>
                </a:cxn>
                <a:cxn ang="0">
                  <a:pos x="8" y="103"/>
                </a:cxn>
                <a:cxn ang="0">
                  <a:pos x="5" y="109"/>
                </a:cxn>
                <a:cxn ang="0">
                  <a:pos x="3" y="117"/>
                </a:cxn>
                <a:cxn ang="0">
                  <a:pos x="0" y="129"/>
                </a:cxn>
                <a:cxn ang="0">
                  <a:pos x="0" y="137"/>
                </a:cxn>
                <a:cxn ang="0">
                  <a:pos x="0" y="143"/>
                </a:cxn>
                <a:cxn ang="0">
                  <a:pos x="0" y="149"/>
                </a:cxn>
                <a:cxn ang="0">
                  <a:pos x="1" y="157"/>
                </a:cxn>
                <a:cxn ang="0">
                  <a:pos x="2" y="167"/>
                </a:cxn>
                <a:cxn ang="0">
                  <a:pos x="2" y="171"/>
                </a:cxn>
                <a:cxn ang="0">
                  <a:pos x="2" y="174"/>
                </a:cxn>
                <a:cxn ang="0">
                  <a:pos x="2" y="177"/>
                </a:cxn>
                <a:cxn ang="0">
                  <a:pos x="2" y="181"/>
                </a:cxn>
                <a:cxn ang="0">
                  <a:pos x="2" y="186"/>
                </a:cxn>
                <a:cxn ang="0">
                  <a:pos x="2" y="192"/>
                </a:cxn>
                <a:cxn ang="0">
                  <a:pos x="2" y="196"/>
                </a:cxn>
                <a:cxn ang="0">
                  <a:pos x="2" y="200"/>
                </a:cxn>
                <a:cxn ang="0">
                  <a:pos x="2" y="203"/>
                </a:cxn>
                <a:cxn ang="0">
                  <a:pos x="2" y="206"/>
                </a:cxn>
                <a:cxn ang="0">
                  <a:pos x="2" y="207"/>
                </a:cxn>
                <a:cxn ang="0">
                  <a:pos x="2" y="207"/>
                </a:cxn>
                <a:cxn ang="0">
                  <a:pos x="2" y="207"/>
                </a:cxn>
                <a:cxn ang="0">
                  <a:pos x="2" y="207"/>
                </a:cxn>
                <a:cxn ang="0">
                  <a:pos x="2" y="207"/>
                </a:cxn>
                <a:cxn ang="0">
                  <a:pos x="1" y="209"/>
                </a:cxn>
                <a:cxn ang="0">
                  <a:pos x="1" y="212"/>
                </a:cxn>
                <a:cxn ang="0">
                  <a:pos x="0" y="216"/>
                </a:cxn>
                <a:cxn ang="0">
                  <a:pos x="0" y="220"/>
                </a:cxn>
                <a:cxn ang="0">
                  <a:pos x="1" y="225"/>
                </a:cxn>
                <a:cxn ang="0">
                  <a:pos x="3" y="235"/>
                </a:cxn>
                <a:cxn ang="0">
                  <a:pos x="4" y="244"/>
                </a:cxn>
                <a:cxn ang="0">
                  <a:pos x="6" y="252"/>
                </a:cxn>
                <a:cxn ang="0">
                  <a:pos x="9" y="259"/>
                </a:cxn>
                <a:cxn ang="0">
                  <a:pos x="14" y="265"/>
                </a:cxn>
                <a:cxn ang="0">
                  <a:pos x="20" y="270"/>
                </a:cxn>
                <a:cxn ang="0">
                  <a:pos x="24" y="270"/>
                </a:cxn>
                <a:cxn ang="0">
                  <a:pos x="27" y="270"/>
                </a:cxn>
                <a:cxn ang="0">
                  <a:pos x="30" y="270"/>
                </a:cxn>
                <a:cxn ang="0">
                  <a:pos x="34" y="269"/>
                </a:cxn>
                <a:cxn ang="0">
                  <a:pos x="36" y="269"/>
                </a:cxn>
                <a:cxn ang="0">
                  <a:pos x="36" y="269"/>
                </a:cxn>
                <a:cxn ang="0">
                  <a:pos x="36" y="269"/>
                </a:cxn>
                <a:cxn ang="0">
                  <a:pos x="36" y="269"/>
                </a:cxn>
                <a:cxn ang="0">
                  <a:pos x="36" y="269"/>
                </a:cxn>
                <a:cxn ang="0">
                  <a:pos x="36" y="269"/>
                </a:cxn>
              </a:cxnLst>
              <a:rect l="0" t="0" r="r" b="b"/>
              <a:pathLst>
                <a:path w="55" h="271">
                  <a:moveTo>
                    <a:pt x="54" y="0"/>
                  </a:moveTo>
                  <a:lnTo>
                    <a:pt x="53" y="0"/>
                  </a:lnTo>
                  <a:lnTo>
                    <a:pt x="53" y="1"/>
                  </a:lnTo>
                  <a:lnTo>
                    <a:pt x="53" y="1"/>
                  </a:lnTo>
                  <a:lnTo>
                    <a:pt x="53" y="2"/>
                  </a:lnTo>
                  <a:lnTo>
                    <a:pt x="52" y="2"/>
                  </a:lnTo>
                  <a:lnTo>
                    <a:pt x="52" y="3"/>
                  </a:lnTo>
                  <a:lnTo>
                    <a:pt x="52" y="4"/>
                  </a:lnTo>
                  <a:lnTo>
                    <a:pt x="52" y="5"/>
                  </a:lnTo>
                  <a:lnTo>
                    <a:pt x="51" y="6"/>
                  </a:lnTo>
                  <a:lnTo>
                    <a:pt x="50" y="7"/>
                  </a:lnTo>
                  <a:lnTo>
                    <a:pt x="50" y="8"/>
                  </a:lnTo>
                  <a:lnTo>
                    <a:pt x="50" y="9"/>
                  </a:lnTo>
                  <a:lnTo>
                    <a:pt x="49" y="10"/>
                  </a:lnTo>
                  <a:lnTo>
                    <a:pt x="48" y="12"/>
                  </a:lnTo>
                  <a:lnTo>
                    <a:pt x="48" y="13"/>
                  </a:lnTo>
                  <a:lnTo>
                    <a:pt x="47" y="15"/>
                  </a:lnTo>
                  <a:lnTo>
                    <a:pt x="47" y="16"/>
                  </a:lnTo>
                  <a:lnTo>
                    <a:pt x="46" y="18"/>
                  </a:lnTo>
                  <a:lnTo>
                    <a:pt x="45" y="20"/>
                  </a:lnTo>
                  <a:lnTo>
                    <a:pt x="44" y="21"/>
                  </a:lnTo>
                  <a:lnTo>
                    <a:pt x="44" y="23"/>
                  </a:lnTo>
                  <a:lnTo>
                    <a:pt x="43" y="25"/>
                  </a:lnTo>
                  <a:lnTo>
                    <a:pt x="42" y="26"/>
                  </a:lnTo>
                  <a:lnTo>
                    <a:pt x="42" y="28"/>
                  </a:lnTo>
                  <a:lnTo>
                    <a:pt x="41" y="30"/>
                  </a:lnTo>
                  <a:lnTo>
                    <a:pt x="40" y="32"/>
                  </a:lnTo>
                  <a:lnTo>
                    <a:pt x="39" y="34"/>
                  </a:lnTo>
                  <a:lnTo>
                    <a:pt x="38" y="36"/>
                  </a:lnTo>
                  <a:lnTo>
                    <a:pt x="38" y="38"/>
                  </a:lnTo>
                  <a:lnTo>
                    <a:pt x="37" y="40"/>
                  </a:lnTo>
                  <a:lnTo>
                    <a:pt x="36" y="42"/>
                  </a:lnTo>
                  <a:lnTo>
                    <a:pt x="34" y="45"/>
                  </a:lnTo>
                  <a:lnTo>
                    <a:pt x="34" y="47"/>
                  </a:lnTo>
                  <a:lnTo>
                    <a:pt x="33" y="48"/>
                  </a:lnTo>
                  <a:lnTo>
                    <a:pt x="32" y="50"/>
                  </a:lnTo>
                  <a:lnTo>
                    <a:pt x="32" y="51"/>
                  </a:lnTo>
                  <a:lnTo>
                    <a:pt x="31" y="52"/>
                  </a:lnTo>
                  <a:lnTo>
                    <a:pt x="30" y="54"/>
                  </a:lnTo>
                  <a:lnTo>
                    <a:pt x="30" y="55"/>
                  </a:lnTo>
                  <a:lnTo>
                    <a:pt x="30" y="56"/>
                  </a:lnTo>
                  <a:lnTo>
                    <a:pt x="29" y="57"/>
                  </a:lnTo>
                  <a:lnTo>
                    <a:pt x="29" y="58"/>
                  </a:lnTo>
                  <a:lnTo>
                    <a:pt x="28" y="59"/>
                  </a:lnTo>
                  <a:lnTo>
                    <a:pt x="28" y="60"/>
                  </a:lnTo>
                  <a:lnTo>
                    <a:pt x="28" y="61"/>
                  </a:lnTo>
                  <a:lnTo>
                    <a:pt x="27" y="62"/>
                  </a:lnTo>
                  <a:lnTo>
                    <a:pt x="27" y="63"/>
                  </a:lnTo>
                  <a:lnTo>
                    <a:pt x="26" y="64"/>
                  </a:lnTo>
                  <a:lnTo>
                    <a:pt x="26" y="65"/>
                  </a:lnTo>
                  <a:lnTo>
                    <a:pt x="25" y="66"/>
                  </a:lnTo>
                  <a:lnTo>
                    <a:pt x="25" y="67"/>
                  </a:lnTo>
                  <a:lnTo>
                    <a:pt x="24" y="68"/>
                  </a:lnTo>
                  <a:lnTo>
                    <a:pt x="24" y="69"/>
                  </a:lnTo>
                  <a:lnTo>
                    <a:pt x="24" y="70"/>
                  </a:lnTo>
                  <a:lnTo>
                    <a:pt x="23" y="72"/>
                  </a:lnTo>
                  <a:lnTo>
                    <a:pt x="22" y="73"/>
                  </a:lnTo>
                  <a:lnTo>
                    <a:pt x="22" y="74"/>
                  </a:lnTo>
                  <a:lnTo>
                    <a:pt x="21" y="76"/>
                  </a:lnTo>
                  <a:lnTo>
                    <a:pt x="21" y="77"/>
                  </a:lnTo>
                  <a:lnTo>
                    <a:pt x="20" y="79"/>
                  </a:lnTo>
                  <a:lnTo>
                    <a:pt x="19" y="81"/>
                  </a:lnTo>
                  <a:lnTo>
                    <a:pt x="19" y="83"/>
                  </a:lnTo>
                  <a:lnTo>
                    <a:pt x="17" y="86"/>
                  </a:lnTo>
                  <a:lnTo>
                    <a:pt x="16" y="88"/>
                  </a:lnTo>
                  <a:lnTo>
                    <a:pt x="16" y="90"/>
                  </a:lnTo>
                  <a:lnTo>
                    <a:pt x="15" y="91"/>
                  </a:lnTo>
                  <a:lnTo>
                    <a:pt x="14" y="92"/>
                  </a:lnTo>
                  <a:lnTo>
                    <a:pt x="13" y="94"/>
                  </a:lnTo>
                  <a:lnTo>
                    <a:pt x="13" y="95"/>
                  </a:lnTo>
                  <a:lnTo>
                    <a:pt x="12" y="96"/>
                  </a:lnTo>
                  <a:lnTo>
                    <a:pt x="12" y="97"/>
                  </a:lnTo>
                  <a:lnTo>
                    <a:pt x="11" y="98"/>
                  </a:lnTo>
                  <a:lnTo>
                    <a:pt x="10" y="99"/>
                  </a:lnTo>
                  <a:lnTo>
                    <a:pt x="10" y="100"/>
                  </a:lnTo>
                  <a:lnTo>
                    <a:pt x="9" y="101"/>
                  </a:lnTo>
                  <a:lnTo>
                    <a:pt x="9" y="102"/>
                  </a:lnTo>
                  <a:lnTo>
                    <a:pt x="8" y="103"/>
                  </a:lnTo>
                  <a:lnTo>
                    <a:pt x="8" y="104"/>
                  </a:lnTo>
                  <a:lnTo>
                    <a:pt x="7" y="105"/>
                  </a:lnTo>
                  <a:lnTo>
                    <a:pt x="7" y="106"/>
                  </a:lnTo>
                  <a:lnTo>
                    <a:pt x="6" y="107"/>
                  </a:lnTo>
                  <a:lnTo>
                    <a:pt x="6" y="108"/>
                  </a:lnTo>
                  <a:lnTo>
                    <a:pt x="5" y="109"/>
                  </a:lnTo>
                  <a:lnTo>
                    <a:pt x="5" y="110"/>
                  </a:lnTo>
                  <a:lnTo>
                    <a:pt x="4" y="111"/>
                  </a:lnTo>
                  <a:lnTo>
                    <a:pt x="4" y="112"/>
                  </a:lnTo>
                  <a:lnTo>
                    <a:pt x="4" y="114"/>
                  </a:lnTo>
                  <a:lnTo>
                    <a:pt x="3" y="115"/>
                  </a:lnTo>
                  <a:lnTo>
                    <a:pt x="3" y="117"/>
                  </a:lnTo>
                  <a:lnTo>
                    <a:pt x="2" y="118"/>
                  </a:lnTo>
                  <a:lnTo>
                    <a:pt x="2" y="120"/>
                  </a:lnTo>
                  <a:lnTo>
                    <a:pt x="2" y="122"/>
                  </a:lnTo>
                  <a:lnTo>
                    <a:pt x="2" y="124"/>
                  </a:lnTo>
                  <a:lnTo>
                    <a:pt x="1" y="128"/>
                  </a:lnTo>
                  <a:lnTo>
                    <a:pt x="0" y="129"/>
                  </a:lnTo>
                  <a:lnTo>
                    <a:pt x="0" y="131"/>
                  </a:lnTo>
                  <a:lnTo>
                    <a:pt x="0" y="132"/>
                  </a:lnTo>
                  <a:lnTo>
                    <a:pt x="0" y="133"/>
                  </a:lnTo>
                  <a:lnTo>
                    <a:pt x="0" y="134"/>
                  </a:lnTo>
                  <a:lnTo>
                    <a:pt x="0" y="136"/>
                  </a:lnTo>
                  <a:lnTo>
                    <a:pt x="0" y="137"/>
                  </a:lnTo>
                  <a:lnTo>
                    <a:pt x="0" y="138"/>
                  </a:lnTo>
                  <a:lnTo>
                    <a:pt x="0" y="139"/>
                  </a:lnTo>
                  <a:lnTo>
                    <a:pt x="0" y="140"/>
                  </a:lnTo>
                  <a:lnTo>
                    <a:pt x="0" y="141"/>
                  </a:lnTo>
                  <a:lnTo>
                    <a:pt x="0" y="142"/>
                  </a:lnTo>
                  <a:lnTo>
                    <a:pt x="0" y="143"/>
                  </a:lnTo>
                  <a:lnTo>
                    <a:pt x="0" y="144"/>
                  </a:lnTo>
                  <a:lnTo>
                    <a:pt x="0" y="145"/>
                  </a:lnTo>
                  <a:lnTo>
                    <a:pt x="0" y="146"/>
                  </a:lnTo>
                  <a:lnTo>
                    <a:pt x="0" y="147"/>
                  </a:lnTo>
                  <a:lnTo>
                    <a:pt x="0" y="148"/>
                  </a:lnTo>
                  <a:lnTo>
                    <a:pt x="0" y="149"/>
                  </a:lnTo>
                  <a:lnTo>
                    <a:pt x="0" y="150"/>
                  </a:lnTo>
                  <a:lnTo>
                    <a:pt x="1" y="152"/>
                  </a:lnTo>
                  <a:lnTo>
                    <a:pt x="1" y="153"/>
                  </a:lnTo>
                  <a:lnTo>
                    <a:pt x="1" y="154"/>
                  </a:lnTo>
                  <a:lnTo>
                    <a:pt x="1" y="156"/>
                  </a:lnTo>
                  <a:lnTo>
                    <a:pt x="1" y="157"/>
                  </a:lnTo>
                  <a:lnTo>
                    <a:pt x="1" y="158"/>
                  </a:lnTo>
                  <a:lnTo>
                    <a:pt x="1" y="160"/>
                  </a:lnTo>
                  <a:lnTo>
                    <a:pt x="1" y="162"/>
                  </a:lnTo>
                  <a:lnTo>
                    <a:pt x="1" y="164"/>
                  </a:lnTo>
                  <a:lnTo>
                    <a:pt x="2" y="166"/>
                  </a:lnTo>
                  <a:lnTo>
                    <a:pt x="2" y="167"/>
                  </a:lnTo>
                  <a:lnTo>
                    <a:pt x="2" y="168"/>
                  </a:lnTo>
                  <a:lnTo>
                    <a:pt x="2" y="169"/>
                  </a:lnTo>
                  <a:lnTo>
                    <a:pt x="2" y="169"/>
                  </a:lnTo>
                  <a:lnTo>
                    <a:pt x="2" y="170"/>
                  </a:lnTo>
                  <a:lnTo>
                    <a:pt x="2" y="171"/>
                  </a:lnTo>
                  <a:lnTo>
                    <a:pt x="2" y="171"/>
                  </a:lnTo>
                  <a:lnTo>
                    <a:pt x="2" y="172"/>
                  </a:lnTo>
                  <a:lnTo>
                    <a:pt x="2" y="172"/>
                  </a:lnTo>
                  <a:lnTo>
                    <a:pt x="2" y="173"/>
                  </a:lnTo>
                  <a:lnTo>
                    <a:pt x="2" y="174"/>
                  </a:lnTo>
                  <a:lnTo>
                    <a:pt x="2" y="174"/>
                  </a:lnTo>
                  <a:lnTo>
                    <a:pt x="2" y="174"/>
                  </a:lnTo>
                  <a:lnTo>
                    <a:pt x="2" y="175"/>
                  </a:lnTo>
                  <a:lnTo>
                    <a:pt x="2" y="176"/>
                  </a:lnTo>
                  <a:lnTo>
                    <a:pt x="2" y="176"/>
                  </a:lnTo>
                  <a:lnTo>
                    <a:pt x="2" y="176"/>
                  </a:lnTo>
                  <a:lnTo>
                    <a:pt x="2" y="177"/>
                  </a:lnTo>
                  <a:lnTo>
                    <a:pt x="2" y="177"/>
                  </a:lnTo>
                  <a:lnTo>
                    <a:pt x="2" y="178"/>
                  </a:lnTo>
                  <a:lnTo>
                    <a:pt x="2" y="178"/>
                  </a:lnTo>
                  <a:lnTo>
                    <a:pt x="2" y="179"/>
                  </a:lnTo>
                  <a:lnTo>
                    <a:pt x="2" y="180"/>
                  </a:lnTo>
                  <a:lnTo>
                    <a:pt x="2" y="180"/>
                  </a:lnTo>
                  <a:lnTo>
                    <a:pt x="2" y="181"/>
                  </a:lnTo>
                  <a:lnTo>
                    <a:pt x="2" y="182"/>
                  </a:lnTo>
                  <a:lnTo>
                    <a:pt x="2" y="182"/>
                  </a:lnTo>
                  <a:lnTo>
                    <a:pt x="2" y="183"/>
                  </a:lnTo>
                  <a:lnTo>
                    <a:pt x="2" y="184"/>
                  </a:lnTo>
                  <a:lnTo>
                    <a:pt x="2" y="185"/>
                  </a:lnTo>
                  <a:lnTo>
                    <a:pt x="2" y="186"/>
                  </a:lnTo>
                  <a:lnTo>
                    <a:pt x="2" y="188"/>
                  </a:lnTo>
                  <a:lnTo>
                    <a:pt x="2" y="188"/>
                  </a:lnTo>
                  <a:lnTo>
                    <a:pt x="2" y="190"/>
                  </a:lnTo>
                  <a:lnTo>
                    <a:pt x="2" y="190"/>
                  </a:lnTo>
                  <a:lnTo>
                    <a:pt x="2" y="191"/>
                  </a:lnTo>
                  <a:lnTo>
                    <a:pt x="2" y="192"/>
                  </a:lnTo>
                  <a:lnTo>
                    <a:pt x="2" y="193"/>
                  </a:lnTo>
                  <a:lnTo>
                    <a:pt x="2" y="194"/>
                  </a:lnTo>
                  <a:lnTo>
                    <a:pt x="2" y="194"/>
                  </a:lnTo>
                  <a:lnTo>
                    <a:pt x="2" y="195"/>
                  </a:lnTo>
                  <a:lnTo>
                    <a:pt x="2" y="196"/>
                  </a:lnTo>
                  <a:lnTo>
                    <a:pt x="2" y="196"/>
                  </a:lnTo>
                  <a:lnTo>
                    <a:pt x="2" y="197"/>
                  </a:lnTo>
                  <a:lnTo>
                    <a:pt x="2" y="198"/>
                  </a:lnTo>
                  <a:lnTo>
                    <a:pt x="2" y="198"/>
                  </a:lnTo>
                  <a:lnTo>
                    <a:pt x="2" y="199"/>
                  </a:lnTo>
                  <a:lnTo>
                    <a:pt x="2" y="199"/>
                  </a:lnTo>
                  <a:lnTo>
                    <a:pt x="2" y="200"/>
                  </a:lnTo>
                  <a:lnTo>
                    <a:pt x="2" y="200"/>
                  </a:lnTo>
                  <a:lnTo>
                    <a:pt x="2" y="201"/>
                  </a:lnTo>
                  <a:lnTo>
                    <a:pt x="2" y="202"/>
                  </a:lnTo>
                  <a:lnTo>
                    <a:pt x="2" y="202"/>
                  </a:lnTo>
                  <a:lnTo>
                    <a:pt x="2" y="203"/>
                  </a:lnTo>
                  <a:lnTo>
                    <a:pt x="2" y="203"/>
                  </a:lnTo>
                  <a:lnTo>
                    <a:pt x="2" y="204"/>
                  </a:lnTo>
                  <a:lnTo>
                    <a:pt x="2" y="204"/>
                  </a:lnTo>
                  <a:lnTo>
                    <a:pt x="2" y="205"/>
                  </a:lnTo>
                  <a:lnTo>
                    <a:pt x="2" y="206"/>
                  </a:lnTo>
                  <a:lnTo>
                    <a:pt x="2" y="206"/>
                  </a:lnTo>
                  <a:lnTo>
                    <a:pt x="2" y="206"/>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1" y="208"/>
                  </a:lnTo>
                  <a:lnTo>
                    <a:pt x="1" y="208"/>
                  </a:lnTo>
                  <a:lnTo>
                    <a:pt x="1" y="209"/>
                  </a:lnTo>
                  <a:lnTo>
                    <a:pt x="1" y="209"/>
                  </a:lnTo>
                  <a:lnTo>
                    <a:pt x="1" y="210"/>
                  </a:lnTo>
                  <a:lnTo>
                    <a:pt x="1" y="210"/>
                  </a:lnTo>
                  <a:lnTo>
                    <a:pt x="1" y="211"/>
                  </a:lnTo>
                  <a:lnTo>
                    <a:pt x="1" y="211"/>
                  </a:lnTo>
                  <a:lnTo>
                    <a:pt x="1" y="212"/>
                  </a:lnTo>
                  <a:lnTo>
                    <a:pt x="1" y="212"/>
                  </a:lnTo>
                  <a:lnTo>
                    <a:pt x="1" y="213"/>
                  </a:lnTo>
                  <a:lnTo>
                    <a:pt x="1" y="214"/>
                  </a:lnTo>
                  <a:lnTo>
                    <a:pt x="1" y="214"/>
                  </a:lnTo>
                  <a:lnTo>
                    <a:pt x="1" y="215"/>
                  </a:lnTo>
                  <a:lnTo>
                    <a:pt x="1" y="215"/>
                  </a:lnTo>
                  <a:lnTo>
                    <a:pt x="0" y="216"/>
                  </a:lnTo>
                  <a:lnTo>
                    <a:pt x="0" y="216"/>
                  </a:lnTo>
                  <a:lnTo>
                    <a:pt x="0" y="217"/>
                  </a:lnTo>
                  <a:lnTo>
                    <a:pt x="0" y="218"/>
                  </a:lnTo>
                  <a:lnTo>
                    <a:pt x="0" y="218"/>
                  </a:lnTo>
                  <a:lnTo>
                    <a:pt x="0" y="219"/>
                  </a:lnTo>
                  <a:lnTo>
                    <a:pt x="0" y="220"/>
                  </a:lnTo>
                  <a:lnTo>
                    <a:pt x="0" y="221"/>
                  </a:lnTo>
                  <a:lnTo>
                    <a:pt x="0" y="222"/>
                  </a:lnTo>
                  <a:lnTo>
                    <a:pt x="1" y="222"/>
                  </a:lnTo>
                  <a:lnTo>
                    <a:pt x="1" y="223"/>
                  </a:lnTo>
                  <a:lnTo>
                    <a:pt x="1" y="224"/>
                  </a:lnTo>
                  <a:lnTo>
                    <a:pt x="1" y="225"/>
                  </a:lnTo>
                  <a:lnTo>
                    <a:pt x="1" y="226"/>
                  </a:lnTo>
                  <a:lnTo>
                    <a:pt x="1" y="226"/>
                  </a:lnTo>
                  <a:lnTo>
                    <a:pt x="2" y="228"/>
                  </a:lnTo>
                  <a:lnTo>
                    <a:pt x="2" y="231"/>
                  </a:lnTo>
                  <a:lnTo>
                    <a:pt x="2" y="233"/>
                  </a:lnTo>
                  <a:lnTo>
                    <a:pt x="3" y="235"/>
                  </a:lnTo>
                  <a:lnTo>
                    <a:pt x="3" y="237"/>
                  </a:lnTo>
                  <a:lnTo>
                    <a:pt x="3" y="238"/>
                  </a:lnTo>
                  <a:lnTo>
                    <a:pt x="4" y="240"/>
                  </a:lnTo>
                  <a:lnTo>
                    <a:pt x="4" y="242"/>
                  </a:lnTo>
                  <a:lnTo>
                    <a:pt x="4" y="243"/>
                  </a:lnTo>
                  <a:lnTo>
                    <a:pt x="4" y="244"/>
                  </a:lnTo>
                  <a:lnTo>
                    <a:pt x="4" y="246"/>
                  </a:lnTo>
                  <a:lnTo>
                    <a:pt x="5" y="247"/>
                  </a:lnTo>
                  <a:lnTo>
                    <a:pt x="5" y="248"/>
                  </a:lnTo>
                  <a:lnTo>
                    <a:pt x="5" y="250"/>
                  </a:lnTo>
                  <a:lnTo>
                    <a:pt x="6" y="251"/>
                  </a:lnTo>
                  <a:lnTo>
                    <a:pt x="6" y="252"/>
                  </a:lnTo>
                  <a:lnTo>
                    <a:pt x="6" y="253"/>
                  </a:lnTo>
                  <a:lnTo>
                    <a:pt x="7" y="254"/>
                  </a:lnTo>
                  <a:lnTo>
                    <a:pt x="7" y="256"/>
                  </a:lnTo>
                  <a:lnTo>
                    <a:pt x="8" y="257"/>
                  </a:lnTo>
                  <a:lnTo>
                    <a:pt x="8" y="258"/>
                  </a:lnTo>
                  <a:lnTo>
                    <a:pt x="9" y="259"/>
                  </a:lnTo>
                  <a:lnTo>
                    <a:pt x="10" y="260"/>
                  </a:lnTo>
                  <a:lnTo>
                    <a:pt x="10" y="261"/>
                  </a:lnTo>
                  <a:lnTo>
                    <a:pt x="11" y="262"/>
                  </a:lnTo>
                  <a:lnTo>
                    <a:pt x="12" y="263"/>
                  </a:lnTo>
                  <a:lnTo>
                    <a:pt x="13" y="264"/>
                  </a:lnTo>
                  <a:lnTo>
                    <a:pt x="14" y="265"/>
                  </a:lnTo>
                  <a:lnTo>
                    <a:pt x="15" y="266"/>
                  </a:lnTo>
                  <a:lnTo>
                    <a:pt x="16" y="267"/>
                  </a:lnTo>
                  <a:lnTo>
                    <a:pt x="17" y="268"/>
                  </a:lnTo>
                  <a:lnTo>
                    <a:pt x="19" y="269"/>
                  </a:lnTo>
                  <a:lnTo>
                    <a:pt x="20" y="269"/>
                  </a:lnTo>
                  <a:lnTo>
                    <a:pt x="20" y="270"/>
                  </a:lnTo>
                  <a:lnTo>
                    <a:pt x="21" y="270"/>
                  </a:lnTo>
                  <a:lnTo>
                    <a:pt x="22" y="270"/>
                  </a:lnTo>
                  <a:lnTo>
                    <a:pt x="22" y="270"/>
                  </a:lnTo>
                  <a:lnTo>
                    <a:pt x="23" y="270"/>
                  </a:lnTo>
                  <a:lnTo>
                    <a:pt x="23" y="270"/>
                  </a:lnTo>
                  <a:lnTo>
                    <a:pt x="24" y="270"/>
                  </a:lnTo>
                  <a:lnTo>
                    <a:pt x="24" y="270"/>
                  </a:lnTo>
                  <a:lnTo>
                    <a:pt x="25" y="270"/>
                  </a:lnTo>
                  <a:lnTo>
                    <a:pt x="26" y="270"/>
                  </a:lnTo>
                  <a:lnTo>
                    <a:pt x="26" y="270"/>
                  </a:lnTo>
                  <a:lnTo>
                    <a:pt x="27" y="270"/>
                  </a:lnTo>
                  <a:lnTo>
                    <a:pt x="27" y="270"/>
                  </a:lnTo>
                  <a:lnTo>
                    <a:pt x="28" y="270"/>
                  </a:lnTo>
                  <a:lnTo>
                    <a:pt x="28" y="270"/>
                  </a:lnTo>
                  <a:lnTo>
                    <a:pt x="29" y="270"/>
                  </a:lnTo>
                  <a:lnTo>
                    <a:pt x="30" y="270"/>
                  </a:lnTo>
                  <a:lnTo>
                    <a:pt x="30" y="270"/>
                  </a:lnTo>
                  <a:lnTo>
                    <a:pt x="30" y="270"/>
                  </a:lnTo>
                  <a:lnTo>
                    <a:pt x="31" y="270"/>
                  </a:lnTo>
                  <a:lnTo>
                    <a:pt x="32" y="269"/>
                  </a:lnTo>
                  <a:lnTo>
                    <a:pt x="32" y="269"/>
                  </a:lnTo>
                  <a:lnTo>
                    <a:pt x="32" y="269"/>
                  </a:lnTo>
                  <a:lnTo>
                    <a:pt x="33" y="269"/>
                  </a:lnTo>
                  <a:lnTo>
                    <a:pt x="34" y="269"/>
                  </a:lnTo>
                  <a:lnTo>
                    <a:pt x="34" y="269"/>
                  </a:lnTo>
                  <a:lnTo>
                    <a:pt x="34" y="269"/>
                  </a:lnTo>
                  <a:lnTo>
                    <a:pt x="35" y="269"/>
                  </a:lnTo>
                  <a:lnTo>
                    <a:pt x="35"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91" name="Freeform 99"/>
            <p:cNvSpPr>
              <a:spLocks/>
            </p:cNvSpPr>
            <p:nvPr/>
          </p:nvSpPr>
          <p:spPr bwMode="auto">
            <a:xfrm>
              <a:off x="3024" y="2012"/>
              <a:ext cx="151" cy="562"/>
            </a:xfrm>
            <a:custGeom>
              <a:avLst/>
              <a:gdLst/>
              <a:ahLst/>
              <a:cxnLst>
                <a:cxn ang="0">
                  <a:pos x="56" y="1"/>
                </a:cxn>
                <a:cxn ang="0">
                  <a:pos x="50" y="0"/>
                </a:cxn>
                <a:cxn ang="0">
                  <a:pos x="44" y="0"/>
                </a:cxn>
                <a:cxn ang="0">
                  <a:pos x="36" y="4"/>
                </a:cxn>
                <a:cxn ang="0">
                  <a:pos x="30" y="8"/>
                </a:cxn>
                <a:cxn ang="0">
                  <a:pos x="27" y="13"/>
                </a:cxn>
                <a:cxn ang="0">
                  <a:pos x="24" y="22"/>
                </a:cxn>
                <a:cxn ang="0">
                  <a:pos x="20" y="35"/>
                </a:cxn>
                <a:cxn ang="0">
                  <a:pos x="22" y="44"/>
                </a:cxn>
                <a:cxn ang="0">
                  <a:pos x="23" y="56"/>
                </a:cxn>
                <a:cxn ang="0">
                  <a:pos x="24" y="68"/>
                </a:cxn>
                <a:cxn ang="0">
                  <a:pos x="24" y="73"/>
                </a:cxn>
                <a:cxn ang="0">
                  <a:pos x="24" y="78"/>
                </a:cxn>
                <a:cxn ang="0">
                  <a:pos x="24" y="86"/>
                </a:cxn>
                <a:cxn ang="0">
                  <a:pos x="24" y="92"/>
                </a:cxn>
                <a:cxn ang="0">
                  <a:pos x="24" y="96"/>
                </a:cxn>
                <a:cxn ang="0">
                  <a:pos x="24" y="102"/>
                </a:cxn>
                <a:cxn ang="0">
                  <a:pos x="20" y="116"/>
                </a:cxn>
                <a:cxn ang="0">
                  <a:pos x="15" y="125"/>
                </a:cxn>
                <a:cxn ang="0">
                  <a:pos x="10" y="134"/>
                </a:cxn>
                <a:cxn ang="0">
                  <a:pos x="5" y="153"/>
                </a:cxn>
                <a:cxn ang="0">
                  <a:pos x="4" y="170"/>
                </a:cxn>
                <a:cxn ang="0">
                  <a:pos x="5" y="184"/>
                </a:cxn>
                <a:cxn ang="0">
                  <a:pos x="6" y="202"/>
                </a:cxn>
                <a:cxn ang="0">
                  <a:pos x="6" y="214"/>
                </a:cxn>
                <a:cxn ang="0">
                  <a:pos x="6" y="218"/>
                </a:cxn>
                <a:cxn ang="0">
                  <a:pos x="6" y="223"/>
                </a:cxn>
                <a:cxn ang="0">
                  <a:pos x="6" y="232"/>
                </a:cxn>
                <a:cxn ang="0">
                  <a:pos x="6" y="237"/>
                </a:cxn>
                <a:cxn ang="0">
                  <a:pos x="6" y="242"/>
                </a:cxn>
                <a:cxn ang="0">
                  <a:pos x="6" y="248"/>
                </a:cxn>
                <a:cxn ang="0">
                  <a:pos x="4" y="271"/>
                </a:cxn>
                <a:cxn ang="0">
                  <a:pos x="1" y="288"/>
                </a:cxn>
                <a:cxn ang="0">
                  <a:pos x="2" y="302"/>
                </a:cxn>
                <a:cxn ang="0">
                  <a:pos x="15" y="320"/>
                </a:cxn>
                <a:cxn ang="0">
                  <a:pos x="36" y="322"/>
                </a:cxn>
                <a:cxn ang="0">
                  <a:pos x="57" y="320"/>
                </a:cxn>
                <a:cxn ang="0">
                  <a:pos x="76" y="332"/>
                </a:cxn>
                <a:cxn ang="0">
                  <a:pos x="77" y="337"/>
                </a:cxn>
                <a:cxn ang="0">
                  <a:pos x="76" y="342"/>
                </a:cxn>
                <a:cxn ang="0">
                  <a:pos x="75" y="349"/>
                </a:cxn>
                <a:cxn ang="0">
                  <a:pos x="78" y="362"/>
                </a:cxn>
                <a:cxn ang="0">
                  <a:pos x="84" y="372"/>
                </a:cxn>
                <a:cxn ang="0">
                  <a:pos x="89" y="381"/>
                </a:cxn>
                <a:cxn ang="0">
                  <a:pos x="93" y="397"/>
                </a:cxn>
                <a:cxn ang="0">
                  <a:pos x="94" y="408"/>
                </a:cxn>
                <a:cxn ang="0">
                  <a:pos x="94" y="418"/>
                </a:cxn>
                <a:cxn ang="0">
                  <a:pos x="93" y="430"/>
                </a:cxn>
                <a:cxn ang="0">
                  <a:pos x="92" y="440"/>
                </a:cxn>
                <a:cxn ang="0">
                  <a:pos x="92" y="446"/>
                </a:cxn>
                <a:cxn ang="0">
                  <a:pos x="91" y="450"/>
                </a:cxn>
                <a:cxn ang="0">
                  <a:pos x="94" y="458"/>
                </a:cxn>
                <a:cxn ang="0">
                  <a:pos x="98" y="465"/>
                </a:cxn>
                <a:cxn ang="0">
                  <a:pos x="102" y="469"/>
                </a:cxn>
                <a:cxn ang="0">
                  <a:pos x="108" y="474"/>
                </a:cxn>
                <a:cxn ang="0">
                  <a:pos x="116" y="484"/>
                </a:cxn>
                <a:cxn ang="0">
                  <a:pos x="122" y="491"/>
                </a:cxn>
                <a:cxn ang="0">
                  <a:pos x="126" y="496"/>
                </a:cxn>
              </a:cxnLst>
              <a:rect l="0" t="0" r="r" b="b"/>
              <a:pathLst>
                <a:path w="129" h="498">
                  <a:moveTo>
                    <a:pt x="58" y="2"/>
                  </a:moveTo>
                  <a:lnTo>
                    <a:pt x="58" y="1"/>
                  </a:lnTo>
                  <a:lnTo>
                    <a:pt x="58" y="1"/>
                  </a:lnTo>
                  <a:lnTo>
                    <a:pt x="57" y="1"/>
                  </a:lnTo>
                  <a:lnTo>
                    <a:pt x="57" y="1"/>
                  </a:lnTo>
                  <a:lnTo>
                    <a:pt x="57" y="1"/>
                  </a:lnTo>
                  <a:lnTo>
                    <a:pt x="56" y="1"/>
                  </a:lnTo>
                  <a:lnTo>
                    <a:pt x="56" y="1"/>
                  </a:lnTo>
                  <a:lnTo>
                    <a:pt x="56" y="1"/>
                  </a:lnTo>
                  <a:lnTo>
                    <a:pt x="55" y="0"/>
                  </a:lnTo>
                  <a:lnTo>
                    <a:pt x="55" y="0"/>
                  </a:lnTo>
                  <a:lnTo>
                    <a:pt x="54" y="0"/>
                  </a:lnTo>
                  <a:lnTo>
                    <a:pt x="54" y="0"/>
                  </a:lnTo>
                  <a:lnTo>
                    <a:pt x="53" y="0"/>
                  </a:lnTo>
                  <a:lnTo>
                    <a:pt x="52" y="0"/>
                  </a:lnTo>
                  <a:lnTo>
                    <a:pt x="52" y="0"/>
                  </a:lnTo>
                  <a:lnTo>
                    <a:pt x="51" y="0"/>
                  </a:lnTo>
                  <a:lnTo>
                    <a:pt x="50" y="0"/>
                  </a:lnTo>
                  <a:lnTo>
                    <a:pt x="50" y="0"/>
                  </a:lnTo>
                  <a:lnTo>
                    <a:pt x="49" y="0"/>
                  </a:lnTo>
                  <a:lnTo>
                    <a:pt x="48" y="0"/>
                  </a:lnTo>
                  <a:lnTo>
                    <a:pt x="48" y="0"/>
                  </a:lnTo>
                  <a:lnTo>
                    <a:pt x="47" y="0"/>
                  </a:lnTo>
                  <a:lnTo>
                    <a:pt x="46" y="0"/>
                  </a:lnTo>
                  <a:lnTo>
                    <a:pt x="46" y="0"/>
                  </a:lnTo>
                  <a:lnTo>
                    <a:pt x="45" y="0"/>
                  </a:lnTo>
                  <a:lnTo>
                    <a:pt x="44" y="0"/>
                  </a:lnTo>
                  <a:lnTo>
                    <a:pt x="43" y="0"/>
                  </a:lnTo>
                  <a:lnTo>
                    <a:pt x="43" y="0"/>
                  </a:lnTo>
                  <a:lnTo>
                    <a:pt x="42" y="1"/>
                  </a:lnTo>
                  <a:lnTo>
                    <a:pt x="41" y="1"/>
                  </a:lnTo>
                  <a:lnTo>
                    <a:pt x="41" y="2"/>
                  </a:lnTo>
                  <a:lnTo>
                    <a:pt x="39" y="2"/>
                  </a:lnTo>
                  <a:lnTo>
                    <a:pt x="38" y="3"/>
                  </a:lnTo>
                  <a:lnTo>
                    <a:pt x="37" y="3"/>
                  </a:lnTo>
                  <a:lnTo>
                    <a:pt x="36" y="4"/>
                  </a:lnTo>
                  <a:lnTo>
                    <a:pt x="36" y="4"/>
                  </a:lnTo>
                  <a:lnTo>
                    <a:pt x="35" y="4"/>
                  </a:lnTo>
                  <a:lnTo>
                    <a:pt x="34" y="5"/>
                  </a:lnTo>
                  <a:lnTo>
                    <a:pt x="34" y="5"/>
                  </a:lnTo>
                  <a:lnTo>
                    <a:pt x="33" y="6"/>
                  </a:lnTo>
                  <a:lnTo>
                    <a:pt x="32" y="6"/>
                  </a:lnTo>
                  <a:lnTo>
                    <a:pt x="32" y="7"/>
                  </a:lnTo>
                  <a:lnTo>
                    <a:pt x="31" y="7"/>
                  </a:lnTo>
                  <a:lnTo>
                    <a:pt x="30" y="8"/>
                  </a:lnTo>
                  <a:lnTo>
                    <a:pt x="30" y="8"/>
                  </a:lnTo>
                  <a:lnTo>
                    <a:pt x="30" y="9"/>
                  </a:lnTo>
                  <a:lnTo>
                    <a:pt x="29" y="9"/>
                  </a:lnTo>
                  <a:lnTo>
                    <a:pt x="29" y="10"/>
                  </a:lnTo>
                  <a:lnTo>
                    <a:pt x="28" y="10"/>
                  </a:lnTo>
                  <a:lnTo>
                    <a:pt x="28" y="11"/>
                  </a:lnTo>
                  <a:lnTo>
                    <a:pt x="28" y="12"/>
                  </a:lnTo>
                  <a:lnTo>
                    <a:pt x="27" y="12"/>
                  </a:lnTo>
                  <a:lnTo>
                    <a:pt x="27" y="13"/>
                  </a:lnTo>
                  <a:lnTo>
                    <a:pt x="26" y="14"/>
                  </a:lnTo>
                  <a:lnTo>
                    <a:pt x="26" y="15"/>
                  </a:lnTo>
                  <a:lnTo>
                    <a:pt x="26" y="16"/>
                  </a:lnTo>
                  <a:lnTo>
                    <a:pt x="25" y="16"/>
                  </a:lnTo>
                  <a:lnTo>
                    <a:pt x="25" y="18"/>
                  </a:lnTo>
                  <a:lnTo>
                    <a:pt x="24" y="18"/>
                  </a:lnTo>
                  <a:lnTo>
                    <a:pt x="24" y="20"/>
                  </a:lnTo>
                  <a:lnTo>
                    <a:pt x="24" y="21"/>
                  </a:lnTo>
                  <a:lnTo>
                    <a:pt x="24" y="22"/>
                  </a:lnTo>
                  <a:lnTo>
                    <a:pt x="22" y="25"/>
                  </a:lnTo>
                  <a:lnTo>
                    <a:pt x="22" y="26"/>
                  </a:lnTo>
                  <a:lnTo>
                    <a:pt x="22" y="28"/>
                  </a:lnTo>
                  <a:lnTo>
                    <a:pt x="21" y="29"/>
                  </a:lnTo>
                  <a:lnTo>
                    <a:pt x="21" y="30"/>
                  </a:lnTo>
                  <a:lnTo>
                    <a:pt x="21" y="32"/>
                  </a:lnTo>
                  <a:lnTo>
                    <a:pt x="21" y="33"/>
                  </a:lnTo>
                  <a:lnTo>
                    <a:pt x="21" y="34"/>
                  </a:lnTo>
                  <a:lnTo>
                    <a:pt x="20" y="35"/>
                  </a:lnTo>
                  <a:lnTo>
                    <a:pt x="20" y="36"/>
                  </a:lnTo>
                  <a:lnTo>
                    <a:pt x="20" y="37"/>
                  </a:lnTo>
                  <a:lnTo>
                    <a:pt x="21" y="38"/>
                  </a:lnTo>
                  <a:lnTo>
                    <a:pt x="21" y="39"/>
                  </a:lnTo>
                  <a:lnTo>
                    <a:pt x="21" y="40"/>
                  </a:lnTo>
                  <a:lnTo>
                    <a:pt x="21" y="41"/>
                  </a:lnTo>
                  <a:lnTo>
                    <a:pt x="21" y="42"/>
                  </a:lnTo>
                  <a:lnTo>
                    <a:pt x="21" y="43"/>
                  </a:lnTo>
                  <a:lnTo>
                    <a:pt x="22" y="44"/>
                  </a:lnTo>
                  <a:lnTo>
                    <a:pt x="22" y="46"/>
                  </a:lnTo>
                  <a:lnTo>
                    <a:pt x="22" y="46"/>
                  </a:lnTo>
                  <a:lnTo>
                    <a:pt x="22" y="48"/>
                  </a:lnTo>
                  <a:lnTo>
                    <a:pt x="22" y="49"/>
                  </a:lnTo>
                  <a:lnTo>
                    <a:pt x="22" y="50"/>
                  </a:lnTo>
                  <a:lnTo>
                    <a:pt x="23" y="52"/>
                  </a:lnTo>
                  <a:lnTo>
                    <a:pt x="23" y="53"/>
                  </a:lnTo>
                  <a:lnTo>
                    <a:pt x="23" y="54"/>
                  </a:lnTo>
                  <a:lnTo>
                    <a:pt x="23" y="56"/>
                  </a:lnTo>
                  <a:lnTo>
                    <a:pt x="23" y="58"/>
                  </a:lnTo>
                  <a:lnTo>
                    <a:pt x="23" y="59"/>
                  </a:lnTo>
                  <a:lnTo>
                    <a:pt x="23" y="61"/>
                  </a:lnTo>
                  <a:lnTo>
                    <a:pt x="24" y="63"/>
                  </a:lnTo>
                  <a:lnTo>
                    <a:pt x="24" y="65"/>
                  </a:lnTo>
                  <a:lnTo>
                    <a:pt x="24" y="66"/>
                  </a:lnTo>
                  <a:lnTo>
                    <a:pt x="24" y="66"/>
                  </a:lnTo>
                  <a:lnTo>
                    <a:pt x="24" y="67"/>
                  </a:lnTo>
                  <a:lnTo>
                    <a:pt x="24" y="68"/>
                  </a:lnTo>
                  <a:lnTo>
                    <a:pt x="24" y="68"/>
                  </a:lnTo>
                  <a:lnTo>
                    <a:pt x="24" y="69"/>
                  </a:lnTo>
                  <a:lnTo>
                    <a:pt x="24" y="70"/>
                  </a:lnTo>
                  <a:lnTo>
                    <a:pt x="24" y="70"/>
                  </a:lnTo>
                  <a:lnTo>
                    <a:pt x="24" y="71"/>
                  </a:lnTo>
                  <a:lnTo>
                    <a:pt x="24" y="72"/>
                  </a:lnTo>
                  <a:lnTo>
                    <a:pt x="24" y="72"/>
                  </a:lnTo>
                  <a:lnTo>
                    <a:pt x="24" y="72"/>
                  </a:lnTo>
                  <a:lnTo>
                    <a:pt x="24" y="73"/>
                  </a:lnTo>
                  <a:lnTo>
                    <a:pt x="24" y="74"/>
                  </a:lnTo>
                  <a:lnTo>
                    <a:pt x="24" y="74"/>
                  </a:lnTo>
                  <a:lnTo>
                    <a:pt x="24" y="74"/>
                  </a:lnTo>
                  <a:lnTo>
                    <a:pt x="24" y="75"/>
                  </a:lnTo>
                  <a:lnTo>
                    <a:pt x="24" y="75"/>
                  </a:lnTo>
                  <a:lnTo>
                    <a:pt x="24" y="76"/>
                  </a:lnTo>
                  <a:lnTo>
                    <a:pt x="24" y="76"/>
                  </a:lnTo>
                  <a:lnTo>
                    <a:pt x="24" y="77"/>
                  </a:lnTo>
                  <a:lnTo>
                    <a:pt x="24" y="78"/>
                  </a:lnTo>
                  <a:lnTo>
                    <a:pt x="24" y="78"/>
                  </a:lnTo>
                  <a:lnTo>
                    <a:pt x="24" y="79"/>
                  </a:lnTo>
                  <a:lnTo>
                    <a:pt x="24" y="80"/>
                  </a:lnTo>
                  <a:lnTo>
                    <a:pt x="24" y="80"/>
                  </a:lnTo>
                  <a:lnTo>
                    <a:pt x="24" y="81"/>
                  </a:lnTo>
                  <a:lnTo>
                    <a:pt x="24" y="82"/>
                  </a:lnTo>
                  <a:lnTo>
                    <a:pt x="24" y="83"/>
                  </a:lnTo>
                  <a:lnTo>
                    <a:pt x="24" y="84"/>
                  </a:lnTo>
                  <a:lnTo>
                    <a:pt x="24" y="86"/>
                  </a:lnTo>
                  <a:lnTo>
                    <a:pt x="24" y="86"/>
                  </a:lnTo>
                  <a:lnTo>
                    <a:pt x="24" y="87"/>
                  </a:lnTo>
                  <a:lnTo>
                    <a:pt x="24" y="88"/>
                  </a:lnTo>
                  <a:lnTo>
                    <a:pt x="24" y="89"/>
                  </a:lnTo>
                  <a:lnTo>
                    <a:pt x="24" y="89"/>
                  </a:lnTo>
                  <a:lnTo>
                    <a:pt x="24" y="90"/>
                  </a:lnTo>
                  <a:lnTo>
                    <a:pt x="24" y="91"/>
                  </a:lnTo>
                  <a:lnTo>
                    <a:pt x="24" y="91"/>
                  </a:lnTo>
                  <a:lnTo>
                    <a:pt x="24" y="92"/>
                  </a:lnTo>
                  <a:lnTo>
                    <a:pt x="24" y="92"/>
                  </a:lnTo>
                  <a:lnTo>
                    <a:pt x="24" y="93"/>
                  </a:lnTo>
                  <a:lnTo>
                    <a:pt x="24" y="93"/>
                  </a:lnTo>
                  <a:lnTo>
                    <a:pt x="24" y="94"/>
                  </a:lnTo>
                  <a:lnTo>
                    <a:pt x="24" y="94"/>
                  </a:lnTo>
                  <a:lnTo>
                    <a:pt x="24" y="95"/>
                  </a:lnTo>
                  <a:lnTo>
                    <a:pt x="24" y="95"/>
                  </a:lnTo>
                  <a:lnTo>
                    <a:pt x="24" y="96"/>
                  </a:lnTo>
                  <a:lnTo>
                    <a:pt x="24" y="96"/>
                  </a:lnTo>
                  <a:lnTo>
                    <a:pt x="24" y="97"/>
                  </a:lnTo>
                  <a:lnTo>
                    <a:pt x="24" y="98"/>
                  </a:lnTo>
                  <a:lnTo>
                    <a:pt x="24" y="98"/>
                  </a:lnTo>
                  <a:lnTo>
                    <a:pt x="24" y="98"/>
                  </a:lnTo>
                  <a:lnTo>
                    <a:pt x="24" y="99"/>
                  </a:lnTo>
                  <a:lnTo>
                    <a:pt x="24" y="100"/>
                  </a:lnTo>
                  <a:lnTo>
                    <a:pt x="24" y="100"/>
                  </a:lnTo>
                  <a:lnTo>
                    <a:pt x="24" y="101"/>
                  </a:lnTo>
                  <a:lnTo>
                    <a:pt x="24" y="102"/>
                  </a:lnTo>
                  <a:lnTo>
                    <a:pt x="24" y="103"/>
                  </a:lnTo>
                  <a:lnTo>
                    <a:pt x="24" y="104"/>
                  </a:lnTo>
                  <a:lnTo>
                    <a:pt x="24" y="105"/>
                  </a:lnTo>
                  <a:lnTo>
                    <a:pt x="22" y="108"/>
                  </a:lnTo>
                  <a:lnTo>
                    <a:pt x="22" y="110"/>
                  </a:lnTo>
                  <a:lnTo>
                    <a:pt x="22" y="112"/>
                  </a:lnTo>
                  <a:lnTo>
                    <a:pt x="21" y="113"/>
                  </a:lnTo>
                  <a:lnTo>
                    <a:pt x="20" y="114"/>
                  </a:lnTo>
                  <a:lnTo>
                    <a:pt x="20" y="116"/>
                  </a:lnTo>
                  <a:lnTo>
                    <a:pt x="20" y="117"/>
                  </a:lnTo>
                  <a:lnTo>
                    <a:pt x="19" y="118"/>
                  </a:lnTo>
                  <a:lnTo>
                    <a:pt x="18" y="119"/>
                  </a:lnTo>
                  <a:lnTo>
                    <a:pt x="18" y="120"/>
                  </a:lnTo>
                  <a:lnTo>
                    <a:pt x="17" y="121"/>
                  </a:lnTo>
                  <a:lnTo>
                    <a:pt x="16" y="122"/>
                  </a:lnTo>
                  <a:lnTo>
                    <a:pt x="16" y="123"/>
                  </a:lnTo>
                  <a:lnTo>
                    <a:pt x="15" y="124"/>
                  </a:lnTo>
                  <a:lnTo>
                    <a:pt x="15" y="125"/>
                  </a:lnTo>
                  <a:lnTo>
                    <a:pt x="14" y="126"/>
                  </a:lnTo>
                  <a:lnTo>
                    <a:pt x="14" y="127"/>
                  </a:lnTo>
                  <a:lnTo>
                    <a:pt x="13" y="128"/>
                  </a:lnTo>
                  <a:lnTo>
                    <a:pt x="12" y="129"/>
                  </a:lnTo>
                  <a:lnTo>
                    <a:pt x="12" y="130"/>
                  </a:lnTo>
                  <a:lnTo>
                    <a:pt x="11" y="131"/>
                  </a:lnTo>
                  <a:lnTo>
                    <a:pt x="10" y="132"/>
                  </a:lnTo>
                  <a:lnTo>
                    <a:pt x="10" y="133"/>
                  </a:lnTo>
                  <a:lnTo>
                    <a:pt x="10" y="134"/>
                  </a:lnTo>
                  <a:lnTo>
                    <a:pt x="9" y="136"/>
                  </a:lnTo>
                  <a:lnTo>
                    <a:pt x="8" y="137"/>
                  </a:lnTo>
                  <a:lnTo>
                    <a:pt x="8" y="138"/>
                  </a:lnTo>
                  <a:lnTo>
                    <a:pt x="8" y="140"/>
                  </a:lnTo>
                  <a:lnTo>
                    <a:pt x="7" y="142"/>
                  </a:lnTo>
                  <a:lnTo>
                    <a:pt x="6" y="144"/>
                  </a:lnTo>
                  <a:lnTo>
                    <a:pt x="6" y="146"/>
                  </a:lnTo>
                  <a:lnTo>
                    <a:pt x="5" y="151"/>
                  </a:lnTo>
                  <a:lnTo>
                    <a:pt x="5" y="153"/>
                  </a:lnTo>
                  <a:lnTo>
                    <a:pt x="4" y="156"/>
                  </a:lnTo>
                  <a:lnTo>
                    <a:pt x="4" y="158"/>
                  </a:lnTo>
                  <a:lnTo>
                    <a:pt x="4" y="160"/>
                  </a:lnTo>
                  <a:lnTo>
                    <a:pt x="4" y="162"/>
                  </a:lnTo>
                  <a:lnTo>
                    <a:pt x="4" y="164"/>
                  </a:lnTo>
                  <a:lnTo>
                    <a:pt x="4" y="165"/>
                  </a:lnTo>
                  <a:lnTo>
                    <a:pt x="4" y="167"/>
                  </a:lnTo>
                  <a:lnTo>
                    <a:pt x="4" y="168"/>
                  </a:lnTo>
                  <a:lnTo>
                    <a:pt x="4" y="170"/>
                  </a:lnTo>
                  <a:lnTo>
                    <a:pt x="4" y="172"/>
                  </a:lnTo>
                  <a:lnTo>
                    <a:pt x="4" y="173"/>
                  </a:lnTo>
                  <a:lnTo>
                    <a:pt x="4" y="174"/>
                  </a:lnTo>
                  <a:lnTo>
                    <a:pt x="4" y="176"/>
                  </a:lnTo>
                  <a:lnTo>
                    <a:pt x="4" y="178"/>
                  </a:lnTo>
                  <a:lnTo>
                    <a:pt x="4" y="179"/>
                  </a:lnTo>
                  <a:lnTo>
                    <a:pt x="4" y="180"/>
                  </a:lnTo>
                  <a:lnTo>
                    <a:pt x="5" y="182"/>
                  </a:lnTo>
                  <a:lnTo>
                    <a:pt x="5" y="184"/>
                  </a:lnTo>
                  <a:lnTo>
                    <a:pt x="5" y="186"/>
                  </a:lnTo>
                  <a:lnTo>
                    <a:pt x="5" y="187"/>
                  </a:lnTo>
                  <a:lnTo>
                    <a:pt x="5" y="189"/>
                  </a:lnTo>
                  <a:lnTo>
                    <a:pt x="6" y="191"/>
                  </a:lnTo>
                  <a:lnTo>
                    <a:pt x="6" y="193"/>
                  </a:lnTo>
                  <a:lnTo>
                    <a:pt x="6" y="195"/>
                  </a:lnTo>
                  <a:lnTo>
                    <a:pt x="6" y="197"/>
                  </a:lnTo>
                  <a:lnTo>
                    <a:pt x="6" y="200"/>
                  </a:lnTo>
                  <a:lnTo>
                    <a:pt x="6" y="202"/>
                  </a:lnTo>
                  <a:lnTo>
                    <a:pt x="6" y="205"/>
                  </a:lnTo>
                  <a:lnTo>
                    <a:pt x="6" y="208"/>
                  </a:lnTo>
                  <a:lnTo>
                    <a:pt x="6" y="210"/>
                  </a:lnTo>
                  <a:lnTo>
                    <a:pt x="6" y="210"/>
                  </a:lnTo>
                  <a:lnTo>
                    <a:pt x="6" y="211"/>
                  </a:lnTo>
                  <a:lnTo>
                    <a:pt x="6" y="212"/>
                  </a:lnTo>
                  <a:lnTo>
                    <a:pt x="6" y="212"/>
                  </a:lnTo>
                  <a:lnTo>
                    <a:pt x="6" y="213"/>
                  </a:lnTo>
                  <a:lnTo>
                    <a:pt x="6" y="214"/>
                  </a:lnTo>
                  <a:lnTo>
                    <a:pt x="6" y="214"/>
                  </a:lnTo>
                  <a:lnTo>
                    <a:pt x="6" y="215"/>
                  </a:lnTo>
                  <a:lnTo>
                    <a:pt x="6" y="215"/>
                  </a:lnTo>
                  <a:lnTo>
                    <a:pt x="6" y="216"/>
                  </a:lnTo>
                  <a:lnTo>
                    <a:pt x="6" y="216"/>
                  </a:lnTo>
                  <a:lnTo>
                    <a:pt x="6" y="217"/>
                  </a:lnTo>
                  <a:lnTo>
                    <a:pt x="6" y="217"/>
                  </a:lnTo>
                  <a:lnTo>
                    <a:pt x="6" y="218"/>
                  </a:lnTo>
                  <a:lnTo>
                    <a:pt x="6" y="218"/>
                  </a:lnTo>
                  <a:lnTo>
                    <a:pt x="6" y="219"/>
                  </a:lnTo>
                  <a:lnTo>
                    <a:pt x="6" y="219"/>
                  </a:lnTo>
                  <a:lnTo>
                    <a:pt x="6" y="220"/>
                  </a:lnTo>
                  <a:lnTo>
                    <a:pt x="6" y="220"/>
                  </a:lnTo>
                  <a:lnTo>
                    <a:pt x="6" y="221"/>
                  </a:lnTo>
                  <a:lnTo>
                    <a:pt x="6" y="222"/>
                  </a:lnTo>
                  <a:lnTo>
                    <a:pt x="6" y="222"/>
                  </a:lnTo>
                  <a:lnTo>
                    <a:pt x="6" y="223"/>
                  </a:lnTo>
                  <a:lnTo>
                    <a:pt x="6" y="223"/>
                  </a:lnTo>
                  <a:lnTo>
                    <a:pt x="6" y="224"/>
                  </a:lnTo>
                  <a:lnTo>
                    <a:pt x="6" y="225"/>
                  </a:lnTo>
                  <a:lnTo>
                    <a:pt x="6" y="226"/>
                  </a:lnTo>
                  <a:lnTo>
                    <a:pt x="6" y="226"/>
                  </a:lnTo>
                  <a:lnTo>
                    <a:pt x="6" y="227"/>
                  </a:lnTo>
                  <a:lnTo>
                    <a:pt x="6" y="228"/>
                  </a:lnTo>
                  <a:lnTo>
                    <a:pt x="6" y="230"/>
                  </a:lnTo>
                  <a:lnTo>
                    <a:pt x="6" y="231"/>
                  </a:lnTo>
                  <a:lnTo>
                    <a:pt x="6" y="232"/>
                  </a:lnTo>
                  <a:lnTo>
                    <a:pt x="6" y="232"/>
                  </a:lnTo>
                  <a:lnTo>
                    <a:pt x="6" y="233"/>
                  </a:lnTo>
                  <a:lnTo>
                    <a:pt x="6" y="234"/>
                  </a:lnTo>
                  <a:lnTo>
                    <a:pt x="6" y="234"/>
                  </a:lnTo>
                  <a:lnTo>
                    <a:pt x="6" y="235"/>
                  </a:lnTo>
                  <a:lnTo>
                    <a:pt x="6" y="236"/>
                  </a:lnTo>
                  <a:lnTo>
                    <a:pt x="6" y="236"/>
                  </a:lnTo>
                  <a:lnTo>
                    <a:pt x="6" y="237"/>
                  </a:lnTo>
                  <a:lnTo>
                    <a:pt x="6" y="237"/>
                  </a:lnTo>
                  <a:lnTo>
                    <a:pt x="6" y="238"/>
                  </a:lnTo>
                  <a:lnTo>
                    <a:pt x="6" y="238"/>
                  </a:lnTo>
                  <a:lnTo>
                    <a:pt x="6" y="239"/>
                  </a:lnTo>
                  <a:lnTo>
                    <a:pt x="6" y="239"/>
                  </a:lnTo>
                  <a:lnTo>
                    <a:pt x="6" y="240"/>
                  </a:lnTo>
                  <a:lnTo>
                    <a:pt x="6" y="240"/>
                  </a:lnTo>
                  <a:lnTo>
                    <a:pt x="6" y="240"/>
                  </a:lnTo>
                  <a:lnTo>
                    <a:pt x="6" y="241"/>
                  </a:lnTo>
                  <a:lnTo>
                    <a:pt x="6" y="242"/>
                  </a:lnTo>
                  <a:lnTo>
                    <a:pt x="6" y="242"/>
                  </a:lnTo>
                  <a:lnTo>
                    <a:pt x="6" y="243"/>
                  </a:lnTo>
                  <a:lnTo>
                    <a:pt x="6" y="244"/>
                  </a:lnTo>
                  <a:lnTo>
                    <a:pt x="6" y="244"/>
                  </a:lnTo>
                  <a:lnTo>
                    <a:pt x="6" y="245"/>
                  </a:lnTo>
                  <a:lnTo>
                    <a:pt x="6" y="246"/>
                  </a:lnTo>
                  <a:lnTo>
                    <a:pt x="6" y="246"/>
                  </a:lnTo>
                  <a:lnTo>
                    <a:pt x="6" y="247"/>
                  </a:lnTo>
                  <a:lnTo>
                    <a:pt x="6" y="248"/>
                  </a:lnTo>
                  <a:lnTo>
                    <a:pt x="6" y="249"/>
                  </a:lnTo>
                  <a:lnTo>
                    <a:pt x="6" y="254"/>
                  </a:lnTo>
                  <a:lnTo>
                    <a:pt x="6" y="257"/>
                  </a:lnTo>
                  <a:lnTo>
                    <a:pt x="6" y="260"/>
                  </a:lnTo>
                  <a:lnTo>
                    <a:pt x="5" y="262"/>
                  </a:lnTo>
                  <a:lnTo>
                    <a:pt x="5" y="264"/>
                  </a:lnTo>
                  <a:lnTo>
                    <a:pt x="5" y="267"/>
                  </a:lnTo>
                  <a:lnTo>
                    <a:pt x="4" y="269"/>
                  </a:lnTo>
                  <a:lnTo>
                    <a:pt x="4" y="271"/>
                  </a:lnTo>
                  <a:lnTo>
                    <a:pt x="4" y="273"/>
                  </a:lnTo>
                  <a:lnTo>
                    <a:pt x="3" y="275"/>
                  </a:lnTo>
                  <a:lnTo>
                    <a:pt x="3" y="277"/>
                  </a:lnTo>
                  <a:lnTo>
                    <a:pt x="2" y="279"/>
                  </a:lnTo>
                  <a:lnTo>
                    <a:pt x="2" y="281"/>
                  </a:lnTo>
                  <a:lnTo>
                    <a:pt x="2" y="282"/>
                  </a:lnTo>
                  <a:lnTo>
                    <a:pt x="2" y="284"/>
                  </a:lnTo>
                  <a:lnTo>
                    <a:pt x="1" y="286"/>
                  </a:lnTo>
                  <a:lnTo>
                    <a:pt x="1" y="288"/>
                  </a:lnTo>
                  <a:lnTo>
                    <a:pt x="1" y="289"/>
                  </a:lnTo>
                  <a:lnTo>
                    <a:pt x="0" y="291"/>
                  </a:lnTo>
                  <a:lnTo>
                    <a:pt x="0" y="293"/>
                  </a:lnTo>
                  <a:lnTo>
                    <a:pt x="0" y="294"/>
                  </a:lnTo>
                  <a:lnTo>
                    <a:pt x="1" y="296"/>
                  </a:lnTo>
                  <a:lnTo>
                    <a:pt x="1" y="298"/>
                  </a:lnTo>
                  <a:lnTo>
                    <a:pt x="1" y="299"/>
                  </a:lnTo>
                  <a:lnTo>
                    <a:pt x="2" y="301"/>
                  </a:lnTo>
                  <a:lnTo>
                    <a:pt x="2" y="302"/>
                  </a:lnTo>
                  <a:lnTo>
                    <a:pt x="2" y="304"/>
                  </a:lnTo>
                  <a:lnTo>
                    <a:pt x="3" y="306"/>
                  </a:lnTo>
                  <a:lnTo>
                    <a:pt x="4" y="308"/>
                  </a:lnTo>
                  <a:lnTo>
                    <a:pt x="5" y="309"/>
                  </a:lnTo>
                  <a:lnTo>
                    <a:pt x="6" y="311"/>
                  </a:lnTo>
                  <a:lnTo>
                    <a:pt x="10" y="315"/>
                  </a:lnTo>
                  <a:lnTo>
                    <a:pt x="12" y="317"/>
                  </a:lnTo>
                  <a:lnTo>
                    <a:pt x="13" y="318"/>
                  </a:lnTo>
                  <a:lnTo>
                    <a:pt x="15" y="320"/>
                  </a:lnTo>
                  <a:lnTo>
                    <a:pt x="18" y="320"/>
                  </a:lnTo>
                  <a:lnTo>
                    <a:pt x="20" y="321"/>
                  </a:lnTo>
                  <a:lnTo>
                    <a:pt x="22" y="322"/>
                  </a:lnTo>
                  <a:lnTo>
                    <a:pt x="24" y="322"/>
                  </a:lnTo>
                  <a:lnTo>
                    <a:pt x="26" y="322"/>
                  </a:lnTo>
                  <a:lnTo>
                    <a:pt x="29" y="322"/>
                  </a:lnTo>
                  <a:lnTo>
                    <a:pt x="31" y="322"/>
                  </a:lnTo>
                  <a:lnTo>
                    <a:pt x="33" y="322"/>
                  </a:lnTo>
                  <a:lnTo>
                    <a:pt x="36" y="322"/>
                  </a:lnTo>
                  <a:lnTo>
                    <a:pt x="38" y="322"/>
                  </a:lnTo>
                  <a:lnTo>
                    <a:pt x="41" y="321"/>
                  </a:lnTo>
                  <a:lnTo>
                    <a:pt x="43" y="321"/>
                  </a:lnTo>
                  <a:lnTo>
                    <a:pt x="46" y="321"/>
                  </a:lnTo>
                  <a:lnTo>
                    <a:pt x="48" y="320"/>
                  </a:lnTo>
                  <a:lnTo>
                    <a:pt x="50" y="320"/>
                  </a:lnTo>
                  <a:lnTo>
                    <a:pt x="53" y="320"/>
                  </a:lnTo>
                  <a:lnTo>
                    <a:pt x="55" y="320"/>
                  </a:lnTo>
                  <a:lnTo>
                    <a:pt x="57" y="320"/>
                  </a:lnTo>
                  <a:lnTo>
                    <a:pt x="60" y="321"/>
                  </a:lnTo>
                  <a:lnTo>
                    <a:pt x="62" y="322"/>
                  </a:lnTo>
                  <a:lnTo>
                    <a:pt x="64" y="322"/>
                  </a:lnTo>
                  <a:lnTo>
                    <a:pt x="66" y="323"/>
                  </a:lnTo>
                  <a:lnTo>
                    <a:pt x="68" y="324"/>
                  </a:lnTo>
                  <a:lnTo>
                    <a:pt x="70" y="326"/>
                  </a:lnTo>
                  <a:lnTo>
                    <a:pt x="72" y="328"/>
                  </a:lnTo>
                  <a:lnTo>
                    <a:pt x="74" y="330"/>
                  </a:lnTo>
                  <a:lnTo>
                    <a:pt x="76" y="332"/>
                  </a:lnTo>
                  <a:lnTo>
                    <a:pt x="76" y="333"/>
                  </a:lnTo>
                  <a:lnTo>
                    <a:pt x="76" y="334"/>
                  </a:lnTo>
                  <a:lnTo>
                    <a:pt x="76" y="334"/>
                  </a:lnTo>
                  <a:lnTo>
                    <a:pt x="76" y="334"/>
                  </a:lnTo>
                  <a:lnTo>
                    <a:pt x="77" y="335"/>
                  </a:lnTo>
                  <a:lnTo>
                    <a:pt x="77" y="336"/>
                  </a:lnTo>
                  <a:lnTo>
                    <a:pt x="77" y="336"/>
                  </a:lnTo>
                  <a:lnTo>
                    <a:pt x="77" y="337"/>
                  </a:lnTo>
                  <a:lnTo>
                    <a:pt x="77" y="337"/>
                  </a:lnTo>
                  <a:lnTo>
                    <a:pt x="77" y="338"/>
                  </a:lnTo>
                  <a:lnTo>
                    <a:pt x="77" y="338"/>
                  </a:lnTo>
                  <a:lnTo>
                    <a:pt x="76" y="339"/>
                  </a:lnTo>
                  <a:lnTo>
                    <a:pt x="76" y="339"/>
                  </a:lnTo>
                  <a:lnTo>
                    <a:pt x="76" y="340"/>
                  </a:lnTo>
                  <a:lnTo>
                    <a:pt x="76" y="340"/>
                  </a:lnTo>
                  <a:lnTo>
                    <a:pt x="76" y="341"/>
                  </a:lnTo>
                  <a:lnTo>
                    <a:pt x="76" y="342"/>
                  </a:lnTo>
                  <a:lnTo>
                    <a:pt x="76" y="342"/>
                  </a:lnTo>
                  <a:lnTo>
                    <a:pt x="76" y="343"/>
                  </a:lnTo>
                  <a:lnTo>
                    <a:pt x="76" y="344"/>
                  </a:lnTo>
                  <a:lnTo>
                    <a:pt x="75" y="344"/>
                  </a:lnTo>
                  <a:lnTo>
                    <a:pt x="75" y="345"/>
                  </a:lnTo>
                  <a:lnTo>
                    <a:pt x="75" y="346"/>
                  </a:lnTo>
                  <a:lnTo>
                    <a:pt x="75" y="346"/>
                  </a:lnTo>
                  <a:lnTo>
                    <a:pt x="75" y="347"/>
                  </a:lnTo>
                  <a:lnTo>
                    <a:pt x="75" y="348"/>
                  </a:lnTo>
                  <a:lnTo>
                    <a:pt x="75" y="349"/>
                  </a:lnTo>
                  <a:lnTo>
                    <a:pt x="75" y="350"/>
                  </a:lnTo>
                  <a:lnTo>
                    <a:pt x="75" y="350"/>
                  </a:lnTo>
                  <a:lnTo>
                    <a:pt x="75" y="351"/>
                  </a:lnTo>
                  <a:lnTo>
                    <a:pt x="76" y="352"/>
                  </a:lnTo>
                  <a:lnTo>
                    <a:pt x="76" y="356"/>
                  </a:lnTo>
                  <a:lnTo>
                    <a:pt x="77" y="358"/>
                  </a:lnTo>
                  <a:lnTo>
                    <a:pt x="77" y="359"/>
                  </a:lnTo>
                  <a:lnTo>
                    <a:pt x="78" y="361"/>
                  </a:lnTo>
                  <a:lnTo>
                    <a:pt x="78" y="362"/>
                  </a:lnTo>
                  <a:lnTo>
                    <a:pt x="79" y="364"/>
                  </a:lnTo>
                  <a:lnTo>
                    <a:pt x="79" y="365"/>
                  </a:lnTo>
                  <a:lnTo>
                    <a:pt x="80" y="366"/>
                  </a:lnTo>
                  <a:lnTo>
                    <a:pt x="80" y="367"/>
                  </a:lnTo>
                  <a:lnTo>
                    <a:pt x="81" y="368"/>
                  </a:lnTo>
                  <a:lnTo>
                    <a:pt x="82" y="369"/>
                  </a:lnTo>
                  <a:lnTo>
                    <a:pt x="82" y="370"/>
                  </a:lnTo>
                  <a:lnTo>
                    <a:pt x="83" y="371"/>
                  </a:lnTo>
                  <a:lnTo>
                    <a:pt x="84" y="372"/>
                  </a:lnTo>
                  <a:lnTo>
                    <a:pt x="84" y="373"/>
                  </a:lnTo>
                  <a:lnTo>
                    <a:pt x="84" y="374"/>
                  </a:lnTo>
                  <a:lnTo>
                    <a:pt x="85" y="374"/>
                  </a:lnTo>
                  <a:lnTo>
                    <a:pt x="86" y="375"/>
                  </a:lnTo>
                  <a:lnTo>
                    <a:pt x="86" y="376"/>
                  </a:lnTo>
                  <a:lnTo>
                    <a:pt x="87" y="377"/>
                  </a:lnTo>
                  <a:lnTo>
                    <a:pt x="88" y="378"/>
                  </a:lnTo>
                  <a:lnTo>
                    <a:pt x="88" y="380"/>
                  </a:lnTo>
                  <a:lnTo>
                    <a:pt x="89" y="381"/>
                  </a:lnTo>
                  <a:lnTo>
                    <a:pt x="89" y="382"/>
                  </a:lnTo>
                  <a:lnTo>
                    <a:pt x="90" y="383"/>
                  </a:lnTo>
                  <a:lnTo>
                    <a:pt x="90" y="385"/>
                  </a:lnTo>
                  <a:lnTo>
                    <a:pt x="91" y="386"/>
                  </a:lnTo>
                  <a:lnTo>
                    <a:pt x="91" y="388"/>
                  </a:lnTo>
                  <a:lnTo>
                    <a:pt x="92" y="390"/>
                  </a:lnTo>
                  <a:lnTo>
                    <a:pt x="92" y="391"/>
                  </a:lnTo>
                  <a:lnTo>
                    <a:pt x="93" y="394"/>
                  </a:lnTo>
                  <a:lnTo>
                    <a:pt x="93" y="397"/>
                  </a:lnTo>
                  <a:lnTo>
                    <a:pt x="94" y="398"/>
                  </a:lnTo>
                  <a:lnTo>
                    <a:pt x="94" y="400"/>
                  </a:lnTo>
                  <a:lnTo>
                    <a:pt x="94" y="401"/>
                  </a:lnTo>
                  <a:lnTo>
                    <a:pt x="94" y="403"/>
                  </a:lnTo>
                  <a:lnTo>
                    <a:pt x="94" y="404"/>
                  </a:lnTo>
                  <a:lnTo>
                    <a:pt x="94" y="405"/>
                  </a:lnTo>
                  <a:lnTo>
                    <a:pt x="94" y="406"/>
                  </a:lnTo>
                  <a:lnTo>
                    <a:pt x="94" y="408"/>
                  </a:lnTo>
                  <a:lnTo>
                    <a:pt x="94" y="408"/>
                  </a:lnTo>
                  <a:lnTo>
                    <a:pt x="94" y="410"/>
                  </a:lnTo>
                  <a:lnTo>
                    <a:pt x="94" y="411"/>
                  </a:lnTo>
                  <a:lnTo>
                    <a:pt x="94" y="412"/>
                  </a:lnTo>
                  <a:lnTo>
                    <a:pt x="94" y="413"/>
                  </a:lnTo>
                  <a:lnTo>
                    <a:pt x="94" y="414"/>
                  </a:lnTo>
                  <a:lnTo>
                    <a:pt x="94" y="415"/>
                  </a:lnTo>
                  <a:lnTo>
                    <a:pt x="94" y="416"/>
                  </a:lnTo>
                  <a:lnTo>
                    <a:pt x="94" y="417"/>
                  </a:lnTo>
                  <a:lnTo>
                    <a:pt x="94" y="418"/>
                  </a:lnTo>
                  <a:lnTo>
                    <a:pt x="94" y="419"/>
                  </a:lnTo>
                  <a:lnTo>
                    <a:pt x="93" y="420"/>
                  </a:lnTo>
                  <a:lnTo>
                    <a:pt x="93" y="421"/>
                  </a:lnTo>
                  <a:lnTo>
                    <a:pt x="93" y="422"/>
                  </a:lnTo>
                  <a:lnTo>
                    <a:pt x="93" y="424"/>
                  </a:lnTo>
                  <a:lnTo>
                    <a:pt x="93" y="425"/>
                  </a:lnTo>
                  <a:lnTo>
                    <a:pt x="93" y="426"/>
                  </a:lnTo>
                  <a:lnTo>
                    <a:pt x="93" y="428"/>
                  </a:lnTo>
                  <a:lnTo>
                    <a:pt x="93" y="430"/>
                  </a:lnTo>
                  <a:lnTo>
                    <a:pt x="93" y="431"/>
                  </a:lnTo>
                  <a:lnTo>
                    <a:pt x="93" y="433"/>
                  </a:lnTo>
                  <a:lnTo>
                    <a:pt x="93" y="435"/>
                  </a:lnTo>
                  <a:lnTo>
                    <a:pt x="92" y="437"/>
                  </a:lnTo>
                  <a:lnTo>
                    <a:pt x="92" y="438"/>
                  </a:lnTo>
                  <a:lnTo>
                    <a:pt x="92" y="438"/>
                  </a:lnTo>
                  <a:lnTo>
                    <a:pt x="92" y="439"/>
                  </a:lnTo>
                  <a:lnTo>
                    <a:pt x="92" y="440"/>
                  </a:lnTo>
                  <a:lnTo>
                    <a:pt x="92" y="440"/>
                  </a:lnTo>
                  <a:lnTo>
                    <a:pt x="92" y="441"/>
                  </a:lnTo>
                  <a:lnTo>
                    <a:pt x="92" y="442"/>
                  </a:lnTo>
                  <a:lnTo>
                    <a:pt x="92" y="442"/>
                  </a:lnTo>
                  <a:lnTo>
                    <a:pt x="92" y="443"/>
                  </a:lnTo>
                  <a:lnTo>
                    <a:pt x="92" y="444"/>
                  </a:lnTo>
                  <a:lnTo>
                    <a:pt x="92" y="444"/>
                  </a:lnTo>
                  <a:lnTo>
                    <a:pt x="92" y="444"/>
                  </a:lnTo>
                  <a:lnTo>
                    <a:pt x="92" y="445"/>
                  </a:lnTo>
                  <a:lnTo>
                    <a:pt x="92" y="446"/>
                  </a:lnTo>
                  <a:lnTo>
                    <a:pt x="91" y="446"/>
                  </a:lnTo>
                  <a:lnTo>
                    <a:pt x="91" y="447"/>
                  </a:lnTo>
                  <a:lnTo>
                    <a:pt x="91" y="447"/>
                  </a:lnTo>
                  <a:lnTo>
                    <a:pt x="91" y="448"/>
                  </a:lnTo>
                  <a:lnTo>
                    <a:pt x="91" y="448"/>
                  </a:lnTo>
                  <a:lnTo>
                    <a:pt x="91" y="449"/>
                  </a:lnTo>
                  <a:lnTo>
                    <a:pt x="91" y="449"/>
                  </a:lnTo>
                  <a:lnTo>
                    <a:pt x="91" y="450"/>
                  </a:lnTo>
                  <a:lnTo>
                    <a:pt x="91" y="450"/>
                  </a:lnTo>
                  <a:lnTo>
                    <a:pt x="91" y="451"/>
                  </a:lnTo>
                  <a:lnTo>
                    <a:pt x="92" y="452"/>
                  </a:lnTo>
                  <a:lnTo>
                    <a:pt x="92" y="452"/>
                  </a:lnTo>
                  <a:lnTo>
                    <a:pt x="92" y="453"/>
                  </a:lnTo>
                  <a:lnTo>
                    <a:pt x="92" y="454"/>
                  </a:lnTo>
                  <a:lnTo>
                    <a:pt x="92" y="454"/>
                  </a:lnTo>
                  <a:lnTo>
                    <a:pt x="93" y="456"/>
                  </a:lnTo>
                  <a:lnTo>
                    <a:pt x="94" y="458"/>
                  </a:lnTo>
                  <a:lnTo>
                    <a:pt x="94" y="458"/>
                  </a:lnTo>
                  <a:lnTo>
                    <a:pt x="94" y="460"/>
                  </a:lnTo>
                  <a:lnTo>
                    <a:pt x="95" y="460"/>
                  </a:lnTo>
                  <a:lnTo>
                    <a:pt x="95" y="461"/>
                  </a:lnTo>
                  <a:lnTo>
                    <a:pt x="96" y="462"/>
                  </a:lnTo>
                  <a:lnTo>
                    <a:pt x="96" y="462"/>
                  </a:lnTo>
                  <a:lnTo>
                    <a:pt x="96" y="463"/>
                  </a:lnTo>
                  <a:lnTo>
                    <a:pt x="97" y="464"/>
                  </a:lnTo>
                  <a:lnTo>
                    <a:pt x="97" y="464"/>
                  </a:lnTo>
                  <a:lnTo>
                    <a:pt x="98" y="465"/>
                  </a:lnTo>
                  <a:lnTo>
                    <a:pt x="98" y="465"/>
                  </a:lnTo>
                  <a:lnTo>
                    <a:pt x="99" y="466"/>
                  </a:lnTo>
                  <a:lnTo>
                    <a:pt x="99" y="466"/>
                  </a:lnTo>
                  <a:lnTo>
                    <a:pt x="100" y="466"/>
                  </a:lnTo>
                  <a:lnTo>
                    <a:pt x="100" y="467"/>
                  </a:lnTo>
                  <a:lnTo>
                    <a:pt x="101" y="468"/>
                  </a:lnTo>
                  <a:lnTo>
                    <a:pt x="101" y="468"/>
                  </a:lnTo>
                  <a:lnTo>
                    <a:pt x="102" y="468"/>
                  </a:lnTo>
                  <a:lnTo>
                    <a:pt x="102" y="469"/>
                  </a:lnTo>
                  <a:lnTo>
                    <a:pt x="103" y="469"/>
                  </a:lnTo>
                  <a:lnTo>
                    <a:pt x="104" y="470"/>
                  </a:lnTo>
                  <a:lnTo>
                    <a:pt x="104" y="470"/>
                  </a:lnTo>
                  <a:lnTo>
                    <a:pt x="105" y="471"/>
                  </a:lnTo>
                  <a:lnTo>
                    <a:pt x="106" y="472"/>
                  </a:lnTo>
                  <a:lnTo>
                    <a:pt x="106" y="472"/>
                  </a:lnTo>
                  <a:lnTo>
                    <a:pt x="107" y="473"/>
                  </a:lnTo>
                  <a:lnTo>
                    <a:pt x="108" y="474"/>
                  </a:lnTo>
                  <a:lnTo>
                    <a:pt x="108" y="474"/>
                  </a:lnTo>
                  <a:lnTo>
                    <a:pt x="109" y="475"/>
                  </a:lnTo>
                  <a:lnTo>
                    <a:pt x="110" y="476"/>
                  </a:lnTo>
                  <a:lnTo>
                    <a:pt x="112" y="478"/>
                  </a:lnTo>
                  <a:lnTo>
                    <a:pt x="112" y="479"/>
                  </a:lnTo>
                  <a:lnTo>
                    <a:pt x="113" y="480"/>
                  </a:lnTo>
                  <a:lnTo>
                    <a:pt x="114" y="481"/>
                  </a:lnTo>
                  <a:lnTo>
                    <a:pt x="115" y="482"/>
                  </a:lnTo>
                  <a:lnTo>
                    <a:pt x="116" y="483"/>
                  </a:lnTo>
                  <a:lnTo>
                    <a:pt x="116" y="484"/>
                  </a:lnTo>
                  <a:lnTo>
                    <a:pt x="117" y="484"/>
                  </a:lnTo>
                  <a:lnTo>
                    <a:pt x="118" y="486"/>
                  </a:lnTo>
                  <a:lnTo>
                    <a:pt x="118" y="486"/>
                  </a:lnTo>
                  <a:lnTo>
                    <a:pt x="119" y="487"/>
                  </a:lnTo>
                  <a:lnTo>
                    <a:pt x="120" y="488"/>
                  </a:lnTo>
                  <a:lnTo>
                    <a:pt x="121" y="489"/>
                  </a:lnTo>
                  <a:lnTo>
                    <a:pt x="121" y="490"/>
                  </a:lnTo>
                  <a:lnTo>
                    <a:pt x="122" y="490"/>
                  </a:lnTo>
                  <a:lnTo>
                    <a:pt x="122" y="491"/>
                  </a:lnTo>
                  <a:lnTo>
                    <a:pt x="123" y="492"/>
                  </a:lnTo>
                  <a:lnTo>
                    <a:pt x="124" y="492"/>
                  </a:lnTo>
                  <a:lnTo>
                    <a:pt x="124" y="493"/>
                  </a:lnTo>
                  <a:lnTo>
                    <a:pt x="125" y="494"/>
                  </a:lnTo>
                  <a:lnTo>
                    <a:pt x="125" y="494"/>
                  </a:lnTo>
                  <a:lnTo>
                    <a:pt x="126" y="495"/>
                  </a:lnTo>
                  <a:lnTo>
                    <a:pt x="126" y="495"/>
                  </a:lnTo>
                  <a:lnTo>
                    <a:pt x="126" y="496"/>
                  </a:lnTo>
                  <a:lnTo>
                    <a:pt x="126" y="496"/>
                  </a:lnTo>
                  <a:lnTo>
                    <a:pt x="127" y="496"/>
                  </a:lnTo>
                  <a:lnTo>
                    <a:pt x="127" y="496"/>
                  </a:lnTo>
                  <a:lnTo>
                    <a:pt x="127" y="497"/>
                  </a:lnTo>
                  <a:lnTo>
                    <a:pt x="127" y="497"/>
                  </a:lnTo>
                  <a:lnTo>
                    <a:pt x="127" y="497"/>
                  </a:lnTo>
                  <a:lnTo>
                    <a:pt x="128" y="49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92" name="Freeform 100"/>
            <p:cNvSpPr>
              <a:spLocks/>
            </p:cNvSpPr>
            <p:nvPr/>
          </p:nvSpPr>
          <p:spPr bwMode="auto">
            <a:xfrm>
              <a:off x="3356" y="2735"/>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1"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93" name="Freeform 101"/>
            <p:cNvSpPr>
              <a:spLocks/>
            </p:cNvSpPr>
            <p:nvPr/>
          </p:nvSpPr>
          <p:spPr bwMode="auto">
            <a:xfrm>
              <a:off x="3329" y="2707"/>
              <a:ext cx="67" cy="76"/>
            </a:xfrm>
            <a:custGeom>
              <a:avLst/>
              <a:gdLst/>
              <a:ahLst/>
              <a:cxnLst>
                <a:cxn ang="0">
                  <a:pos x="56" y="0"/>
                </a:cxn>
                <a:cxn ang="0">
                  <a:pos x="55" y="0"/>
                </a:cxn>
                <a:cxn ang="0">
                  <a:pos x="55" y="0"/>
                </a:cxn>
                <a:cxn ang="0">
                  <a:pos x="55" y="2"/>
                </a:cxn>
                <a:cxn ang="0">
                  <a:pos x="55" y="3"/>
                </a:cxn>
                <a:cxn ang="0">
                  <a:pos x="54" y="4"/>
                </a:cxn>
                <a:cxn ang="0">
                  <a:pos x="54" y="6"/>
                </a:cxn>
                <a:cxn ang="0">
                  <a:pos x="53" y="7"/>
                </a:cxn>
                <a:cxn ang="0">
                  <a:pos x="53" y="9"/>
                </a:cxn>
                <a:cxn ang="0">
                  <a:pos x="52" y="11"/>
                </a:cxn>
                <a:cxn ang="0">
                  <a:pos x="51" y="14"/>
                </a:cxn>
                <a:cxn ang="0">
                  <a:pos x="51" y="16"/>
                </a:cxn>
                <a:cxn ang="0">
                  <a:pos x="50" y="18"/>
                </a:cxn>
                <a:cxn ang="0">
                  <a:pos x="49" y="21"/>
                </a:cxn>
                <a:cxn ang="0">
                  <a:pos x="48" y="23"/>
                </a:cxn>
                <a:cxn ang="0">
                  <a:pos x="47" y="26"/>
                </a:cxn>
                <a:cxn ang="0">
                  <a:pos x="45" y="29"/>
                </a:cxn>
                <a:cxn ang="0">
                  <a:pos x="44" y="32"/>
                </a:cxn>
                <a:cxn ang="0">
                  <a:pos x="43" y="34"/>
                </a:cxn>
                <a:cxn ang="0">
                  <a:pos x="41" y="37"/>
                </a:cxn>
                <a:cxn ang="0">
                  <a:pos x="40" y="40"/>
                </a:cxn>
                <a:cxn ang="0">
                  <a:pos x="39" y="42"/>
                </a:cxn>
                <a:cxn ang="0">
                  <a:pos x="37" y="45"/>
                </a:cxn>
                <a:cxn ang="0">
                  <a:pos x="35" y="48"/>
                </a:cxn>
                <a:cxn ang="0">
                  <a:pos x="33" y="50"/>
                </a:cxn>
                <a:cxn ang="0">
                  <a:pos x="31" y="53"/>
                </a:cxn>
                <a:cxn ang="0">
                  <a:pos x="29" y="55"/>
                </a:cxn>
                <a:cxn ang="0">
                  <a:pos x="27" y="58"/>
                </a:cxn>
                <a:cxn ang="0">
                  <a:pos x="25" y="60"/>
                </a:cxn>
                <a:cxn ang="0">
                  <a:pos x="23" y="62"/>
                </a:cxn>
                <a:cxn ang="0">
                  <a:pos x="21" y="63"/>
                </a:cxn>
                <a:cxn ang="0">
                  <a:pos x="19" y="65"/>
                </a:cxn>
                <a:cxn ang="0">
                  <a:pos x="17" y="66"/>
                </a:cxn>
                <a:cxn ang="0">
                  <a:pos x="16" y="66"/>
                </a:cxn>
                <a:cxn ang="0">
                  <a:pos x="15" y="66"/>
                </a:cxn>
                <a:cxn ang="0">
                  <a:pos x="15" y="66"/>
                </a:cxn>
                <a:cxn ang="0">
                  <a:pos x="14" y="67"/>
                </a:cxn>
                <a:cxn ang="0">
                  <a:pos x="13" y="67"/>
                </a:cxn>
                <a:cxn ang="0">
                  <a:pos x="13" y="67"/>
                </a:cxn>
                <a:cxn ang="0">
                  <a:pos x="12" y="67"/>
                </a:cxn>
                <a:cxn ang="0">
                  <a:pos x="11" y="67"/>
                </a:cxn>
                <a:cxn ang="0">
                  <a:pos x="10" y="67"/>
                </a:cxn>
                <a:cxn ang="0">
                  <a:pos x="9" y="67"/>
                </a:cxn>
                <a:cxn ang="0">
                  <a:pos x="9" y="67"/>
                </a:cxn>
                <a:cxn ang="0">
                  <a:pos x="8" y="67"/>
                </a:cxn>
                <a:cxn ang="0">
                  <a:pos x="7" y="67"/>
                </a:cxn>
                <a:cxn ang="0">
                  <a:pos x="7" y="67"/>
                </a:cxn>
                <a:cxn ang="0">
                  <a:pos x="6" y="66"/>
                </a:cxn>
                <a:cxn ang="0">
                  <a:pos x="5" y="66"/>
                </a:cxn>
                <a:cxn ang="0">
                  <a:pos x="5" y="66"/>
                </a:cxn>
                <a:cxn ang="0">
                  <a:pos x="4" y="66"/>
                </a:cxn>
                <a:cxn ang="0">
                  <a:pos x="3" y="66"/>
                </a:cxn>
                <a:cxn ang="0">
                  <a:pos x="3" y="66"/>
                </a:cxn>
                <a:cxn ang="0">
                  <a:pos x="2" y="66"/>
                </a:cxn>
                <a:cxn ang="0">
                  <a:pos x="2" y="66"/>
                </a:cxn>
                <a:cxn ang="0">
                  <a:pos x="1" y="66"/>
                </a:cxn>
                <a:cxn ang="0">
                  <a:pos x="1" y="65"/>
                </a:cxn>
                <a:cxn ang="0">
                  <a:pos x="1" y="65"/>
                </a:cxn>
                <a:cxn ang="0">
                  <a:pos x="1" y="65"/>
                </a:cxn>
                <a:cxn ang="0">
                  <a:pos x="0" y="65"/>
                </a:cxn>
                <a:cxn ang="0">
                  <a:pos x="0" y="65"/>
                </a:cxn>
                <a:cxn ang="0">
                  <a:pos x="0" y="65"/>
                </a:cxn>
                <a:cxn ang="0">
                  <a:pos x="0" y="65"/>
                </a:cxn>
              </a:cxnLst>
              <a:rect l="0" t="0" r="r" b="b"/>
              <a:pathLst>
                <a:path w="57" h="68">
                  <a:moveTo>
                    <a:pt x="56" y="0"/>
                  </a:moveTo>
                  <a:lnTo>
                    <a:pt x="55" y="0"/>
                  </a:lnTo>
                  <a:lnTo>
                    <a:pt x="55" y="0"/>
                  </a:lnTo>
                  <a:lnTo>
                    <a:pt x="55" y="2"/>
                  </a:lnTo>
                  <a:lnTo>
                    <a:pt x="55" y="3"/>
                  </a:lnTo>
                  <a:lnTo>
                    <a:pt x="54" y="4"/>
                  </a:lnTo>
                  <a:lnTo>
                    <a:pt x="54" y="6"/>
                  </a:lnTo>
                  <a:lnTo>
                    <a:pt x="53" y="7"/>
                  </a:lnTo>
                  <a:lnTo>
                    <a:pt x="53" y="9"/>
                  </a:lnTo>
                  <a:lnTo>
                    <a:pt x="52" y="11"/>
                  </a:lnTo>
                  <a:lnTo>
                    <a:pt x="51" y="14"/>
                  </a:lnTo>
                  <a:lnTo>
                    <a:pt x="51" y="16"/>
                  </a:lnTo>
                  <a:lnTo>
                    <a:pt x="50" y="18"/>
                  </a:lnTo>
                  <a:lnTo>
                    <a:pt x="49" y="21"/>
                  </a:lnTo>
                  <a:lnTo>
                    <a:pt x="48" y="23"/>
                  </a:lnTo>
                  <a:lnTo>
                    <a:pt x="47" y="26"/>
                  </a:lnTo>
                  <a:lnTo>
                    <a:pt x="45" y="29"/>
                  </a:lnTo>
                  <a:lnTo>
                    <a:pt x="44" y="32"/>
                  </a:lnTo>
                  <a:lnTo>
                    <a:pt x="43" y="34"/>
                  </a:lnTo>
                  <a:lnTo>
                    <a:pt x="41" y="37"/>
                  </a:lnTo>
                  <a:lnTo>
                    <a:pt x="40" y="40"/>
                  </a:lnTo>
                  <a:lnTo>
                    <a:pt x="39" y="42"/>
                  </a:lnTo>
                  <a:lnTo>
                    <a:pt x="37" y="45"/>
                  </a:lnTo>
                  <a:lnTo>
                    <a:pt x="35" y="48"/>
                  </a:lnTo>
                  <a:lnTo>
                    <a:pt x="33" y="50"/>
                  </a:lnTo>
                  <a:lnTo>
                    <a:pt x="31" y="53"/>
                  </a:lnTo>
                  <a:lnTo>
                    <a:pt x="29" y="55"/>
                  </a:lnTo>
                  <a:lnTo>
                    <a:pt x="27" y="58"/>
                  </a:lnTo>
                  <a:lnTo>
                    <a:pt x="25" y="60"/>
                  </a:lnTo>
                  <a:lnTo>
                    <a:pt x="23" y="62"/>
                  </a:lnTo>
                  <a:lnTo>
                    <a:pt x="21" y="63"/>
                  </a:lnTo>
                  <a:lnTo>
                    <a:pt x="19" y="65"/>
                  </a:lnTo>
                  <a:lnTo>
                    <a:pt x="17" y="66"/>
                  </a:lnTo>
                  <a:lnTo>
                    <a:pt x="16" y="66"/>
                  </a:lnTo>
                  <a:lnTo>
                    <a:pt x="15" y="66"/>
                  </a:lnTo>
                  <a:lnTo>
                    <a:pt x="15" y="66"/>
                  </a:lnTo>
                  <a:lnTo>
                    <a:pt x="14" y="67"/>
                  </a:lnTo>
                  <a:lnTo>
                    <a:pt x="13" y="67"/>
                  </a:lnTo>
                  <a:lnTo>
                    <a:pt x="13" y="67"/>
                  </a:lnTo>
                  <a:lnTo>
                    <a:pt x="12" y="67"/>
                  </a:lnTo>
                  <a:lnTo>
                    <a:pt x="11" y="67"/>
                  </a:lnTo>
                  <a:lnTo>
                    <a:pt x="10" y="67"/>
                  </a:lnTo>
                  <a:lnTo>
                    <a:pt x="9" y="67"/>
                  </a:lnTo>
                  <a:lnTo>
                    <a:pt x="9" y="67"/>
                  </a:lnTo>
                  <a:lnTo>
                    <a:pt x="8" y="67"/>
                  </a:lnTo>
                  <a:lnTo>
                    <a:pt x="7" y="67"/>
                  </a:lnTo>
                  <a:lnTo>
                    <a:pt x="7" y="67"/>
                  </a:lnTo>
                  <a:lnTo>
                    <a:pt x="6" y="66"/>
                  </a:lnTo>
                  <a:lnTo>
                    <a:pt x="5" y="66"/>
                  </a:lnTo>
                  <a:lnTo>
                    <a:pt x="5" y="66"/>
                  </a:lnTo>
                  <a:lnTo>
                    <a:pt x="4" y="66"/>
                  </a:lnTo>
                  <a:lnTo>
                    <a:pt x="3" y="66"/>
                  </a:lnTo>
                  <a:lnTo>
                    <a:pt x="3" y="66"/>
                  </a:lnTo>
                  <a:lnTo>
                    <a:pt x="2" y="66"/>
                  </a:lnTo>
                  <a:lnTo>
                    <a:pt x="2" y="66"/>
                  </a:lnTo>
                  <a:lnTo>
                    <a:pt x="1" y="66"/>
                  </a:lnTo>
                  <a:lnTo>
                    <a:pt x="1" y="65"/>
                  </a:lnTo>
                  <a:lnTo>
                    <a:pt x="1" y="65"/>
                  </a:lnTo>
                  <a:lnTo>
                    <a:pt x="1" y="65"/>
                  </a:lnTo>
                  <a:lnTo>
                    <a:pt x="0" y="65"/>
                  </a:lnTo>
                  <a:lnTo>
                    <a:pt x="0" y="65"/>
                  </a:lnTo>
                  <a:lnTo>
                    <a:pt x="0" y="65"/>
                  </a:lnTo>
                  <a:lnTo>
                    <a:pt x="0" y="65"/>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94" name="Freeform 102"/>
            <p:cNvSpPr>
              <a:spLocks/>
            </p:cNvSpPr>
            <p:nvPr/>
          </p:nvSpPr>
          <p:spPr bwMode="auto">
            <a:xfrm>
              <a:off x="5499" y="3498"/>
              <a:ext cx="45" cy="49"/>
            </a:xfrm>
            <a:custGeom>
              <a:avLst/>
              <a:gdLst/>
              <a:ahLst/>
              <a:cxnLst>
                <a:cxn ang="0">
                  <a:pos x="0" y="0"/>
                </a:cxn>
                <a:cxn ang="0">
                  <a:pos x="0" y="0"/>
                </a:cxn>
                <a:cxn ang="0">
                  <a:pos x="1" y="1"/>
                </a:cxn>
                <a:cxn ang="0">
                  <a:pos x="1" y="1"/>
                </a:cxn>
                <a:cxn ang="0">
                  <a:pos x="2" y="2"/>
                </a:cxn>
                <a:cxn ang="0">
                  <a:pos x="3" y="3"/>
                </a:cxn>
                <a:cxn ang="0">
                  <a:pos x="3" y="4"/>
                </a:cxn>
                <a:cxn ang="0">
                  <a:pos x="5" y="5"/>
                </a:cxn>
                <a:cxn ang="0">
                  <a:pos x="5" y="6"/>
                </a:cxn>
                <a:cxn ang="0">
                  <a:pos x="7" y="7"/>
                </a:cxn>
                <a:cxn ang="0">
                  <a:pos x="8" y="9"/>
                </a:cxn>
                <a:cxn ang="0">
                  <a:pos x="9" y="11"/>
                </a:cxn>
                <a:cxn ang="0">
                  <a:pos x="11" y="12"/>
                </a:cxn>
                <a:cxn ang="0">
                  <a:pos x="12" y="14"/>
                </a:cxn>
                <a:cxn ang="0">
                  <a:pos x="14" y="15"/>
                </a:cxn>
                <a:cxn ang="0">
                  <a:pos x="15" y="17"/>
                </a:cxn>
                <a:cxn ang="0">
                  <a:pos x="17" y="19"/>
                </a:cxn>
                <a:cxn ang="0">
                  <a:pos x="18" y="21"/>
                </a:cxn>
                <a:cxn ang="0">
                  <a:pos x="20" y="23"/>
                </a:cxn>
                <a:cxn ang="0">
                  <a:pos x="21" y="25"/>
                </a:cxn>
                <a:cxn ang="0">
                  <a:pos x="23" y="27"/>
                </a:cxn>
                <a:cxn ang="0">
                  <a:pos x="25" y="28"/>
                </a:cxn>
                <a:cxn ang="0">
                  <a:pos x="26" y="30"/>
                </a:cxn>
                <a:cxn ang="0">
                  <a:pos x="27" y="32"/>
                </a:cxn>
                <a:cxn ang="0">
                  <a:pos x="29" y="33"/>
                </a:cxn>
                <a:cxn ang="0">
                  <a:pos x="30" y="35"/>
                </a:cxn>
                <a:cxn ang="0">
                  <a:pos x="32" y="37"/>
                </a:cxn>
                <a:cxn ang="0">
                  <a:pos x="33" y="38"/>
                </a:cxn>
                <a:cxn ang="0">
                  <a:pos x="34" y="40"/>
                </a:cxn>
                <a:cxn ang="0">
                  <a:pos x="35" y="41"/>
                </a:cxn>
                <a:cxn ang="0">
                  <a:pos x="36" y="42"/>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Lst>
              <a:rect l="0" t="0" r="r" b="b"/>
              <a:pathLst>
                <a:path w="38" h="44">
                  <a:moveTo>
                    <a:pt x="0" y="0"/>
                  </a:moveTo>
                  <a:lnTo>
                    <a:pt x="0" y="0"/>
                  </a:lnTo>
                  <a:lnTo>
                    <a:pt x="1" y="1"/>
                  </a:lnTo>
                  <a:lnTo>
                    <a:pt x="1" y="1"/>
                  </a:lnTo>
                  <a:lnTo>
                    <a:pt x="2" y="2"/>
                  </a:lnTo>
                  <a:lnTo>
                    <a:pt x="3" y="3"/>
                  </a:lnTo>
                  <a:lnTo>
                    <a:pt x="3" y="4"/>
                  </a:lnTo>
                  <a:lnTo>
                    <a:pt x="5" y="5"/>
                  </a:lnTo>
                  <a:lnTo>
                    <a:pt x="5" y="6"/>
                  </a:lnTo>
                  <a:lnTo>
                    <a:pt x="7" y="7"/>
                  </a:lnTo>
                  <a:lnTo>
                    <a:pt x="8" y="9"/>
                  </a:lnTo>
                  <a:lnTo>
                    <a:pt x="9" y="11"/>
                  </a:lnTo>
                  <a:lnTo>
                    <a:pt x="11" y="12"/>
                  </a:lnTo>
                  <a:lnTo>
                    <a:pt x="12" y="14"/>
                  </a:lnTo>
                  <a:lnTo>
                    <a:pt x="14" y="15"/>
                  </a:lnTo>
                  <a:lnTo>
                    <a:pt x="15" y="17"/>
                  </a:lnTo>
                  <a:lnTo>
                    <a:pt x="17" y="19"/>
                  </a:lnTo>
                  <a:lnTo>
                    <a:pt x="18" y="21"/>
                  </a:lnTo>
                  <a:lnTo>
                    <a:pt x="20" y="23"/>
                  </a:lnTo>
                  <a:lnTo>
                    <a:pt x="21" y="25"/>
                  </a:lnTo>
                  <a:lnTo>
                    <a:pt x="23" y="27"/>
                  </a:lnTo>
                  <a:lnTo>
                    <a:pt x="25" y="28"/>
                  </a:lnTo>
                  <a:lnTo>
                    <a:pt x="26" y="30"/>
                  </a:lnTo>
                  <a:lnTo>
                    <a:pt x="27" y="32"/>
                  </a:lnTo>
                  <a:lnTo>
                    <a:pt x="29" y="33"/>
                  </a:lnTo>
                  <a:lnTo>
                    <a:pt x="30" y="35"/>
                  </a:lnTo>
                  <a:lnTo>
                    <a:pt x="32" y="37"/>
                  </a:lnTo>
                  <a:lnTo>
                    <a:pt x="33" y="38"/>
                  </a:lnTo>
                  <a:lnTo>
                    <a:pt x="34" y="40"/>
                  </a:lnTo>
                  <a:lnTo>
                    <a:pt x="35" y="41"/>
                  </a:lnTo>
                  <a:lnTo>
                    <a:pt x="36" y="42"/>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95" name="Freeform 103"/>
            <p:cNvSpPr>
              <a:spLocks/>
            </p:cNvSpPr>
            <p:nvPr/>
          </p:nvSpPr>
          <p:spPr bwMode="auto">
            <a:xfrm>
              <a:off x="5478" y="3473"/>
              <a:ext cx="88" cy="99"/>
            </a:xfrm>
            <a:custGeom>
              <a:avLst/>
              <a:gdLst/>
              <a:ahLst/>
              <a:cxnLst>
                <a:cxn ang="0">
                  <a:pos x="0" y="0"/>
                </a:cxn>
                <a:cxn ang="0">
                  <a:pos x="0" y="0"/>
                </a:cxn>
                <a:cxn ang="0">
                  <a:pos x="1" y="1"/>
                </a:cxn>
                <a:cxn ang="0">
                  <a:pos x="2" y="3"/>
                </a:cxn>
                <a:cxn ang="0">
                  <a:pos x="3" y="4"/>
                </a:cxn>
                <a:cxn ang="0">
                  <a:pos x="5" y="6"/>
                </a:cxn>
                <a:cxn ang="0">
                  <a:pos x="7" y="8"/>
                </a:cxn>
                <a:cxn ang="0">
                  <a:pos x="9" y="10"/>
                </a:cxn>
                <a:cxn ang="0">
                  <a:pos x="11" y="13"/>
                </a:cxn>
                <a:cxn ang="0">
                  <a:pos x="13" y="15"/>
                </a:cxn>
                <a:cxn ang="0">
                  <a:pos x="15" y="18"/>
                </a:cxn>
                <a:cxn ang="0">
                  <a:pos x="18" y="21"/>
                </a:cxn>
                <a:cxn ang="0">
                  <a:pos x="21" y="25"/>
                </a:cxn>
                <a:cxn ang="0">
                  <a:pos x="24" y="28"/>
                </a:cxn>
                <a:cxn ang="0">
                  <a:pos x="27" y="31"/>
                </a:cxn>
                <a:cxn ang="0">
                  <a:pos x="29" y="35"/>
                </a:cxn>
                <a:cxn ang="0">
                  <a:pos x="33" y="39"/>
                </a:cxn>
                <a:cxn ang="0">
                  <a:pos x="36" y="43"/>
                </a:cxn>
                <a:cxn ang="0">
                  <a:pos x="39" y="46"/>
                </a:cxn>
                <a:cxn ang="0">
                  <a:pos x="42" y="50"/>
                </a:cxn>
                <a:cxn ang="0">
                  <a:pos x="45" y="53"/>
                </a:cxn>
                <a:cxn ang="0">
                  <a:pos x="48" y="57"/>
                </a:cxn>
                <a:cxn ang="0">
                  <a:pos x="51" y="61"/>
                </a:cxn>
                <a:cxn ang="0">
                  <a:pos x="54" y="64"/>
                </a:cxn>
                <a:cxn ang="0">
                  <a:pos x="57" y="68"/>
                </a:cxn>
                <a:cxn ang="0">
                  <a:pos x="60" y="71"/>
                </a:cxn>
                <a:cxn ang="0">
                  <a:pos x="63" y="74"/>
                </a:cxn>
                <a:cxn ang="0">
                  <a:pos x="65" y="77"/>
                </a:cxn>
                <a:cxn ang="0">
                  <a:pos x="67" y="80"/>
                </a:cxn>
                <a:cxn ang="0">
                  <a:pos x="70" y="83"/>
                </a:cxn>
                <a:cxn ang="0">
                  <a:pos x="72" y="85"/>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Lst>
              <a:rect l="0" t="0" r="r" b="b"/>
              <a:pathLst>
                <a:path w="75" h="88">
                  <a:moveTo>
                    <a:pt x="0" y="0"/>
                  </a:moveTo>
                  <a:lnTo>
                    <a:pt x="0" y="0"/>
                  </a:lnTo>
                  <a:lnTo>
                    <a:pt x="1" y="1"/>
                  </a:lnTo>
                  <a:lnTo>
                    <a:pt x="2" y="3"/>
                  </a:lnTo>
                  <a:lnTo>
                    <a:pt x="3" y="4"/>
                  </a:lnTo>
                  <a:lnTo>
                    <a:pt x="5" y="6"/>
                  </a:lnTo>
                  <a:lnTo>
                    <a:pt x="7" y="8"/>
                  </a:lnTo>
                  <a:lnTo>
                    <a:pt x="9" y="10"/>
                  </a:lnTo>
                  <a:lnTo>
                    <a:pt x="11" y="13"/>
                  </a:lnTo>
                  <a:lnTo>
                    <a:pt x="13" y="15"/>
                  </a:lnTo>
                  <a:lnTo>
                    <a:pt x="15" y="18"/>
                  </a:lnTo>
                  <a:lnTo>
                    <a:pt x="18" y="21"/>
                  </a:lnTo>
                  <a:lnTo>
                    <a:pt x="21" y="25"/>
                  </a:lnTo>
                  <a:lnTo>
                    <a:pt x="24" y="28"/>
                  </a:lnTo>
                  <a:lnTo>
                    <a:pt x="27" y="31"/>
                  </a:lnTo>
                  <a:lnTo>
                    <a:pt x="29" y="35"/>
                  </a:lnTo>
                  <a:lnTo>
                    <a:pt x="33" y="39"/>
                  </a:lnTo>
                  <a:lnTo>
                    <a:pt x="36" y="43"/>
                  </a:lnTo>
                  <a:lnTo>
                    <a:pt x="39" y="46"/>
                  </a:lnTo>
                  <a:lnTo>
                    <a:pt x="42" y="50"/>
                  </a:lnTo>
                  <a:lnTo>
                    <a:pt x="45" y="53"/>
                  </a:lnTo>
                  <a:lnTo>
                    <a:pt x="48" y="57"/>
                  </a:lnTo>
                  <a:lnTo>
                    <a:pt x="51" y="61"/>
                  </a:lnTo>
                  <a:lnTo>
                    <a:pt x="54" y="64"/>
                  </a:lnTo>
                  <a:lnTo>
                    <a:pt x="57" y="68"/>
                  </a:lnTo>
                  <a:lnTo>
                    <a:pt x="60" y="71"/>
                  </a:lnTo>
                  <a:lnTo>
                    <a:pt x="63" y="74"/>
                  </a:lnTo>
                  <a:lnTo>
                    <a:pt x="65" y="77"/>
                  </a:lnTo>
                  <a:lnTo>
                    <a:pt x="67" y="80"/>
                  </a:lnTo>
                  <a:lnTo>
                    <a:pt x="70" y="83"/>
                  </a:lnTo>
                  <a:lnTo>
                    <a:pt x="72" y="85"/>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96" name="Line 104"/>
            <p:cNvSpPr>
              <a:spLocks noChangeShapeType="1"/>
            </p:cNvSpPr>
            <p:nvPr/>
          </p:nvSpPr>
          <p:spPr bwMode="auto">
            <a:xfrm>
              <a:off x="5478" y="3448"/>
              <a:ext cx="43" cy="98"/>
            </a:xfrm>
            <a:prstGeom prst="line">
              <a:avLst/>
            </a:prstGeom>
            <a:noFill/>
            <a:ln w="74930">
              <a:solidFill>
                <a:srgbClr val="3366FF"/>
              </a:solidFill>
              <a:round/>
              <a:headEnd/>
              <a:tailEnd/>
            </a:ln>
            <a:effectLst/>
          </p:spPr>
          <p:txBody>
            <a:bodyPr wrap="none" anchor="ctr"/>
            <a:lstStyle/>
            <a:p>
              <a:endParaRPr lang="en-US"/>
            </a:p>
          </p:txBody>
        </p:sp>
        <p:sp>
          <p:nvSpPr>
            <p:cNvPr id="85097" name="Freeform 105"/>
            <p:cNvSpPr>
              <a:spLocks/>
            </p:cNvSpPr>
            <p:nvPr/>
          </p:nvSpPr>
          <p:spPr bwMode="auto">
            <a:xfrm>
              <a:off x="5829" y="3098"/>
              <a:ext cx="74" cy="88"/>
            </a:xfrm>
            <a:custGeom>
              <a:avLst/>
              <a:gdLst/>
              <a:ahLst/>
              <a:cxnLst>
                <a:cxn ang="0">
                  <a:pos x="60" y="0"/>
                </a:cxn>
                <a:cxn ang="0">
                  <a:pos x="61" y="9"/>
                </a:cxn>
                <a:cxn ang="0">
                  <a:pos x="62" y="13"/>
                </a:cxn>
                <a:cxn ang="0">
                  <a:pos x="62" y="17"/>
                </a:cxn>
                <a:cxn ang="0">
                  <a:pos x="61" y="21"/>
                </a:cxn>
                <a:cxn ang="0">
                  <a:pos x="61" y="24"/>
                </a:cxn>
                <a:cxn ang="0">
                  <a:pos x="60" y="27"/>
                </a:cxn>
                <a:cxn ang="0">
                  <a:pos x="59" y="31"/>
                </a:cxn>
                <a:cxn ang="0">
                  <a:pos x="58" y="33"/>
                </a:cxn>
                <a:cxn ang="0">
                  <a:pos x="57" y="36"/>
                </a:cxn>
                <a:cxn ang="0">
                  <a:pos x="55" y="39"/>
                </a:cxn>
                <a:cxn ang="0">
                  <a:pos x="53" y="41"/>
                </a:cxn>
                <a:cxn ang="0">
                  <a:pos x="51" y="44"/>
                </a:cxn>
                <a:cxn ang="0">
                  <a:pos x="49" y="46"/>
                </a:cxn>
                <a:cxn ang="0">
                  <a:pos x="47" y="48"/>
                </a:cxn>
                <a:cxn ang="0">
                  <a:pos x="45" y="51"/>
                </a:cxn>
                <a:cxn ang="0">
                  <a:pos x="42" y="52"/>
                </a:cxn>
                <a:cxn ang="0">
                  <a:pos x="39" y="54"/>
                </a:cxn>
                <a:cxn ang="0">
                  <a:pos x="37" y="56"/>
                </a:cxn>
                <a:cxn ang="0">
                  <a:pos x="34" y="58"/>
                </a:cxn>
                <a:cxn ang="0">
                  <a:pos x="31" y="59"/>
                </a:cxn>
                <a:cxn ang="0">
                  <a:pos x="28" y="61"/>
                </a:cxn>
                <a:cxn ang="0">
                  <a:pos x="25" y="63"/>
                </a:cxn>
                <a:cxn ang="0">
                  <a:pos x="22" y="64"/>
                </a:cxn>
                <a:cxn ang="0">
                  <a:pos x="19" y="66"/>
                </a:cxn>
                <a:cxn ang="0">
                  <a:pos x="16" y="67"/>
                </a:cxn>
                <a:cxn ang="0">
                  <a:pos x="13" y="69"/>
                </a:cxn>
                <a:cxn ang="0">
                  <a:pos x="10" y="70"/>
                </a:cxn>
                <a:cxn ang="0">
                  <a:pos x="7" y="72"/>
                </a:cxn>
                <a:cxn ang="0">
                  <a:pos x="5" y="73"/>
                </a:cxn>
                <a:cxn ang="0">
                  <a:pos x="2" y="75"/>
                </a:cxn>
                <a:cxn ang="0">
                  <a:pos x="0" y="77"/>
                </a:cxn>
              </a:cxnLst>
              <a:rect l="0" t="0" r="r" b="b"/>
              <a:pathLst>
                <a:path w="63" h="78">
                  <a:moveTo>
                    <a:pt x="60" y="0"/>
                  </a:moveTo>
                  <a:lnTo>
                    <a:pt x="61" y="9"/>
                  </a:lnTo>
                  <a:lnTo>
                    <a:pt x="62" y="13"/>
                  </a:lnTo>
                  <a:lnTo>
                    <a:pt x="62" y="17"/>
                  </a:lnTo>
                  <a:lnTo>
                    <a:pt x="61" y="21"/>
                  </a:lnTo>
                  <a:lnTo>
                    <a:pt x="61" y="24"/>
                  </a:lnTo>
                  <a:lnTo>
                    <a:pt x="60" y="27"/>
                  </a:lnTo>
                  <a:lnTo>
                    <a:pt x="59" y="31"/>
                  </a:lnTo>
                  <a:lnTo>
                    <a:pt x="58" y="33"/>
                  </a:lnTo>
                  <a:lnTo>
                    <a:pt x="57" y="36"/>
                  </a:lnTo>
                  <a:lnTo>
                    <a:pt x="55" y="39"/>
                  </a:lnTo>
                  <a:lnTo>
                    <a:pt x="53" y="41"/>
                  </a:lnTo>
                  <a:lnTo>
                    <a:pt x="51" y="44"/>
                  </a:lnTo>
                  <a:lnTo>
                    <a:pt x="49" y="46"/>
                  </a:lnTo>
                  <a:lnTo>
                    <a:pt x="47" y="48"/>
                  </a:lnTo>
                  <a:lnTo>
                    <a:pt x="45" y="51"/>
                  </a:lnTo>
                  <a:lnTo>
                    <a:pt x="42" y="52"/>
                  </a:lnTo>
                  <a:lnTo>
                    <a:pt x="39" y="54"/>
                  </a:lnTo>
                  <a:lnTo>
                    <a:pt x="37" y="56"/>
                  </a:lnTo>
                  <a:lnTo>
                    <a:pt x="34" y="58"/>
                  </a:lnTo>
                  <a:lnTo>
                    <a:pt x="31" y="59"/>
                  </a:lnTo>
                  <a:lnTo>
                    <a:pt x="28" y="61"/>
                  </a:lnTo>
                  <a:lnTo>
                    <a:pt x="25" y="63"/>
                  </a:lnTo>
                  <a:lnTo>
                    <a:pt x="22" y="64"/>
                  </a:lnTo>
                  <a:lnTo>
                    <a:pt x="19" y="66"/>
                  </a:lnTo>
                  <a:lnTo>
                    <a:pt x="16" y="67"/>
                  </a:lnTo>
                  <a:lnTo>
                    <a:pt x="13" y="69"/>
                  </a:lnTo>
                  <a:lnTo>
                    <a:pt x="10" y="70"/>
                  </a:lnTo>
                  <a:lnTo>
                    <a:pt x="7" y="72"/>
                  </a:lnTo>
                  <a:lnTo>
                    <a:pt x="5" y="73"/>
                  </a:lnTo>
                  <a:lnTo>
                    <a:pt x="2" y="75"/>
                  </a:lnTo>
                  <a:lnTo>
                    <a:pt x="0" y="77"/>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098" name="Line 106"/>
            <p:cNvSpPr>
              <a:spLocks noChangeShapeType="1"/>
            </p:cNvSpPr>
            <p:nvPr/>
          </p:nvSpPr>
          <p:spPr bwMode="auto">
            <a:xfrm flipH="1">
              <a:off x="5823" y="3185"/>
              <a:ext cx="21" cy="0"/>
            </a:xfrm>
            <a:prstGeom prst="line">
              <a:avLst/>
            </a:prstGeom>
            <a:noFill/>
            <a:ln w="74930">
              <a:solidFill>
                <a:srgbClr val="3366FF"/>
              </a:solidFill>
              <a:round/>
              <a:headEnd/>
              <a:tailEnd/>
            </a:ln>
            <a:effectLst/>
          </p:spPr>
          <p:txBody>
            <a:bodyPr wrap="none" anchor="ctr"/>
            <a:lstStyle/>
            <a:p>
              <a:endParaRPr lang="en-US"/>
            </a:p>
          </p:txBody>
        </p:sp>
        <p:sp>
          <p:nvSpPr>
            <p:cNvPr id="85099" name="Freeform 107"/>
            <p:cNvSpPr>
              <a:spLocks/>
            </p:cNvSpPr>
            <p:nvPr/>
          </p:nvSpPr>
          <p:spPr bwMode="auto">
            <a:xfrm>
              <a:off x="5959" y="2728"/>
              <a:ext cx="13" cy="51"/>
            </a:xfrm>
            <a:custGeom>
              <a:avLst/>
              <a:gdLst/>
              <a:ahLst/>
              <a:cxnLst>
                <a:cxn ang="0">
                  <a:pos x="0" y="0"/>
                </a:cxn>
                <a:cxn ang="0">
                  <a:pos x="1" y="2"/>
                </a:cxn>
                <a:cxn ang="0">
                  <a:pos x="2" y="3"/>
                </a:cxn>
                <a:cxn ang="0">
                  <a:pos x="3" y="5"/>
                </a:cxn>
                <a:cxn ang="0">
                  <a:pos x="4" y="6"/>
                </a:cxn>
                <a:cxn ang="0">
                  <a:pos x="4" y="7"/>
                </a:cxn>
                <a:cxn ang="0">
                  <a:pos x="5" y="8"/>
                </a:cxn>
                <a:cxn ang="0">
                  <a:pos x="5" y="10"/>
                </a:cxn>
                <a:cxn ang="0">
                  <a:pos x="6" y="11"/>
                </a:cxn>
                <a:cxn ang="0">
                  <a:pos x="6" y="12"/>
                </a:cxn>
                <a:cxn ang="0">
                  <a:pos x="7" y="13"/>
                </a:cxn>
                <a:cxn ang="0">
                  <a:pos x="7" y="15"/>
                </a:cxn>
                <a:cxn ang="0">
                  <a:pos x="8" y="16"/>
                </a:cxn>
                <a:cxn ang="0">
                  <a:pos x="8" y="18"/>
                </a:cxn>
                <a:cxn ang="0">
                  <a:pos x="8" y="19"/>
                </a:cxn>
                <a:cxn ang="0">
                  <a:pos x="9" y="21"/>
                </a:cxn>
                <a:cxn ang="0">
                  <a:pos x="9" y="22"/>
                </a:cxn>
                <a:cxn ang="0">
                  <a:pos x="9" y="23"/>
                </a:cxn>
                <a:cxn ang="0">
                  <a:pos x="10" y="25"/>
                </a:cxn>
                <a:cxn ang="0">
                  <a:pos x="10" y="26"/>
                </a:cxn>
                <a:cxn ang="0">
                  <a:pos x="10" y="27"/>
                </a:cxn>
                <a:cxn ang="0">
                  <a:pos x="10" y="29"/>
                </a:cxn>
                <a:cxn ang="0">
                  <a:pos x="10" y="30"/>
                </a:cxn>
                <a:cxn ang="0">
                  <a:pos x="10" y="32"/>
                </a:cxn>
                <a:cxn ang="0">
                  <a:pos x="10" y="33"/>
                </a:cxn>
                <a:cxn ang="0">
                  <a:pos x="10" y="35"/>
                </a:cxn>
                <a:cxn ang="0">
                  <a:pos x="10" y="36"/>
                </a:cxn>
                <a:cxn ang="0">
                  <a:pos x="10" y="38"/>
                </a:cxn>
                <a:cxn ang="0">
                  <a:pos x="10" y="39"/>
                </a:cxn>
                <a:cxn ang="0">
                  <a:pos x="10" y="41"/>
                </a:cxn>
                <a:cxn ang="0">
                  <a:pos x="9" y="42"/>
                </a:cxn>
                <a:cxn ang="0">
                  <a:pos x="9" y="44"/>
                </a:cxn>
              </a:cxnLst>
              <a:rect l="0" t="0" r="r" b="b"/>
              <a:pathLst>
                <a:path w="11" h="45">
                  <a:moveTo>
                    <a:pt x="0" y="0"/>
                  </a:moveTo>
                  <a:lnTo>
                    <a:pt x="1" y="2"/>
                  </a:lnTo>
                  <a:lnTo>
                    <a:pt x="2" y="3"/>
                  </a:lnTo>
                  <a:lnTo>
                    <a:pt x="3" y="5"/>
                  </a:lnTo>
                  <a:lnTo>
                    <a:pt x="4" y="6"/>
                  </a:lnTo>
                  <a:lnTo>
                    <a:pt x="4" y="7"/>
                  </a:lnTo>
                  <a:lnTo>
                    <a:pt x="5" y="8"/>
                  </a:lnTo>
                  <a:lnTo>
                    <a:pt x="5" y="10"/>
                  </a:lnTo>
                  <a:lnTo>
                    <a:pt x="6" y="11"/>
                  </a:lnTo>
                  <a:lnTo>
                    <a:pt x="6" y="12"/>
                  </a:lnTo>
                  <a:lnTo>
                    <a:pt x="7" y="13"/>
                  </a:lnTo>
                  <a:lnTo>
                    <a:pt x="7" y="15"/>
                  </a:lnTo>
                  <a:lnTo>
                    <a:pt x="8" y="16"/>
                  </a:lnTo>
                  <a:lnTo>
                    <a:pt x="8" y="18"/>
                  </a:lnTo>
                  <a:lnTo>
                    <a:pt x="8" y="19"/>
                  </a:lnTo>
                  <a:lnTo>
                    <a:pt x="9" y="21"/>
                  </a:lnTo>
                  <a:lnTo>
                    <a:pt x="9" y="22"/>
                  </a:lnTo>
                  <a:lnTo>
                    <a:pt x="9" y="23"/>
                  </a:lnTo>
                  <a:lnTo>
                    <a:pt x="10" y="25"/>
                  </a:lnTo>
                  <a:lnTo>
                    <a:pt x="10" y="26"/>
                  </a:lnTo>
                  <a:lnTo>
                    <a:pt x="10" y="27"/>
                  </a:lnTo>
                  <a:lnTo>
                    <a:pt x="10" y="29"/>
                  </a:lnTo>
                  <a:lnTo>
                    <a:pt x="10" y="30"/>
                  </a:lnTo>
                  <a:lnTo>
                    <a:pt x="10" y="32"/>
                  </a:lnTo>
                  <a:lnTo>
                    <a:pt x="10" y="33"/>
                  </a:lnTo>
                  <a:lnTo>
                    <a:pt x="10" y="35"/>
                  </a:lnTo>
                  <a:lnTo>
                    <a:pt x="10" y="36"/>
                  </a:lnTo>
                  <a:lnTo>
                    <a:pt x="10" y="38"/>
                  </a:lnTo>
                  <a:lnTo>
                    <a:pt x="10" y="39"/>
                  </a:lnTo>
                  <a:lnTo>
                    <a:pt x="10" y="41"/>
                  </a:lnTo>
                  <a:lnTo>
                    <a:pt x="9" y="42"/>
                  </a:lnTo>
                  <a:lnTo>
                    <a:pt x="9" y="44"/>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0" name="Line 108"/>
            <p:cNvSpPr>
              <a:spLocks noChangeShapeType="1"/>
            </p:cNvSpPr>
            <p:nvPr/>
          </p:nvSpPr>
          <p:spPr bwMode="auto">
            <a:xfrm flipH="1">
              <a:off x="5954" y="2746"/>
              <a:ext cx="11" cy="25"/>
            </a:xfrm>
            <a:prstGeom prst="line">
              <a:avLst/>
            </a:prstGeom>
            <a:noFill/>
            <a:ln w="74930">
              <a:solidFill>
                <a:srgbClr val="3366FF"/>
              </a:solidFill>
              <a:round/>
              <a:headEnd/>
              <a:tailEnd/>
            </a:ln>
            <a:effectLst/>
          </p:spPr>
          <p:txBody>
            <a:bodyPr wrap="none" anchor="ctr"/>
            <a:lstStyle/>
            <a:p>
              <a:endParaRPr lang="en-US"/>
            </a:p>
          </p:txBody>
        </p:sp>
        <p:sp>
          <p:nvSpPr>
            <p:cNvPr id="85101" name="Freeform 109"/>
            <p:cNvSpPr>
              <a:spLocks/>
            </p:cNvSpPr>
            <p:nvPr/>
          </p:nvSpPr>
          <p:spPr bwMode="auto">
            <a:xfrm>
              <a:off x="5796" y="2627"/>
              <a:ext cx="68" cy="28"/>
            </a:xfrm>
            <a:custGeom>
              <a:avLst/>
              <a:gdLst/>
              <a:ahLst/>
              <a:cxnLst>
                <a:cxn ang="0">
                  <a:pos x="0" y="2"/>
                </a:cxn>
                <a:cxn ang="0">
                  <a:pos x="3" y="3"/>
                </a:cxn>
                <a:cxn ang="0">
                  <a:pos x="5" y="4"/>
                </a:cxn>
                <a:cxn ang="0">
                  <a:pos x="7" y="4"/>
                </a:cxn>
                <a:cxn ang="0">
                  <a:pos x="9" y="4"/>
                </a:cxn>
                <a:cxn ang="0">
                  <a:pos x="12" y="4"/>
                </a:cxn>
                <a:cxn ang="0">
                  <a:pos x="14" y="3"/>
                </a:cxn>
                <a:cxn ang="0">
                  <a:pos x="17" y="3"/>
                </a:cxn>
                <a:cxn ang="0">
                  <a:pos x="20" y="3"/>
                </a:cxn>
                <a:cxn ang="0">
                  <a:pos x="22" y="3"/>
                </a:cxn>
                <a:cxn ang="0">
                  <a:pos x="25" y="2"/>
                </a:cxn>
                <a:cxn ang="0">
                  <a:pos x="28" y="1"/>
                </a:cxn>
                <a:cxn ang="0">
                  <a:pos x="31" y="1"/>
                </a:cxn>
                <a:cxn ang="0">
                  <a:pos x="33" y="1"/>
                </a:cxn>
                <a:cxn ang="0">
                  <a:pos x="36" y="0"/>
                </a:cxn>
                <a:cxn ang="0">
                  <a:pos x="38" y="0"/>
                </a:cxn>
                <a:cxn ang="0">
                  <a:pos x="41" y="0"/>
                </a:cxn>
                <a:cxn ang="0">
                  <a:pos x="43" y="0"/>
                </a:cxn>
                <a:cxn ang="0">
                  <a:pos x="45" y="0"/>
                </a:cxn>
                <a:cxn ang="0">
                  <a:pos x="47" y="0"/>
                </a:cxn>
                <a:cxn ang="0">
                  <a:pos x="49" y="1"/>
                </a:cxn>
                <a:cxn ang="0">
                  <a:pos x="51" y="1"/>
                </a:cxn>
                <a:cxn ang="0">
                  <a:pos x="53" y="2"/>
                </a:cxn>
                <a:cxn ang="0">
                  <a:pos x="54" y="3"/>
                </a:cxn>
                <a:cxn ang="0">
                  <a:pos x="55" y="5"/>
                </a:cxn>
                <a:cxn ang="0">
                  <a:pos x="56" y="7"/>
                </a:cxn>
                <a:cxn ang="0">
                  <a:pos x="57" y="9"/>
                </a:cxn>
                <a:cxn ang="0">
                  <a:pos x="57" y="11"/>
                </a:cxn>
                <a:cxn ang="0">
                  <a:pos x="57" y="13"/>
                </a:cxn>
                <a:cxn ang="0">
                  <a:pos x="57" y="17"/>
                </a:cxn>
                <a:cxn ang="0">
                  <a:pos x="56" y="20"/>
                </a:cxn>
                <a:cxn ang="0">
                  <a:pos x="55" y="24"/>
                </a:cxn>
              </a:cxnLst>
              <a:rect l="0" t="0" r="r" b="b"/>
              <a:pathLst>
                <a:path w="58" h="25">
                  <a:moveTo>
                    <a:pt x="0" y="2"/>
                  </a:moveTo>
                  <a:lnTo>
                    <a:pt x="3" y="3"/>
                  </a:lnTo>
                  <a:lnTo>
                    <a:pt x="5" y="4"/>
                  </a:lnTo>
                  <a:lnTo>
                    <a:pt x="7" y="4"/>
                  </a:lnTo>
                  <a:lnTo>
                    <a:pt x="9" y="4"/>
                  </a:lnTo>
                  <a:lnTo>
                    <a:pt x="12" y="4"/>
                  </a:lnTo>
                  <a:lnTo>
                    <a:pt x="14" y="3"/>
                  </a:lnTo>
                  <a:lnTo>
                    <a:pt x="17" y="3"/>
                  </a:lnTo>
                  <a:lnTo>
                    <a:pt x="20" y="3"/>
                  </a:lnTo>
                  <a:lnTo>
                    <a:pt x="22" y="3"/>
                  </a:lnTo>
                  <a:lnTo>
                    <a:pt x="25" y="2"/>
                  </a:lnTo>
                  <a:lnTo>
                    <a:pt x="28" y="1"/>
                  </a:lnTo>
                  <a:lnTo>
                    <a:pt x="31" y="1"/>
                  </a:lnTo>
                  <a:lnTo>
                    <a:pt x="33" y="1"/>
                  </a:lnTo>
                  <a:lnTo>
                    <a:pt x="36" y="0"/>
                  </a:lnTo>
                  <a:lnTo>
                    <a:pt x="38" y="0"/>
                  </a:lnTo>
                  <a:lnTo>
                    <a:pt x="41" y="0"/>
                  </a:lnTo>
                  <a:lnTo>
                    <a:pt x="43" y="0"/>
                  </a:lnTo>
                  <a:lnTo>
                    <a:pt x="45" y="0"/>
                  </a:lnTo>
                  <a:lnTo>
                    <a:pt x="47" y="0"/>
                  </a:lnTo>
                  <a:lnTo>
                    <a:pt x="49" y="1"/>
                  </a:lnTo>
                  <a:lnTo>
                    <a:pt x="51" y="1"/>
                  </a:lnTo>
                  <a:lnTo>
                    <a:pt x="53" y="2"/>
                  </a:lnTo>
                  <a:lnTo>
                    <a:pt x="54" y="3"/>
                  </a:lnTo>
                  <a:lnTo>
                    <a:pt x="55" y="5"/>
                  </a:lnTo>
                  <a:lnTo>
                    <a:pt x="56" y="7"/>
                  </a:lnTo>
                  <a:lnTo>
                    <a:pt x="57" y="9"/>
                  </a:lnTo>
                  <a:lnTo>
                    <a:pt x="57" y="11"/>
                  </a:lnTo>
                  <a:lnTo>
                    <a:pt x="57" y="13"/>
                  </a:lnTo>
                  <a:lnTo>
                    <a:pt x="57" y="17"/>
                  </a:lnTo>
                  <a:lnTo>
                    <a:pt x="56" y="20"/>
                  </a:lnTo>
                  <a:lnTo>
                    <a:pt x="55" y="24"/>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2" name="Freeform 110"/>
            <p:cNvSpPr>
              <a:spLocks/>
            </p:cNvSpPr>
            <p:nvPr/>
          </p:nvSpPr>
          <p:spPr bwMode="auto">
            <a:xfrm>
              <a:off x="5867" y="2649"/>
              <a:ext cx="66" cy="68"/>
            </a:xfrm>
            <a:custGeom>
              <a:avLst/>
              <a:gdLst/>
              <a:ahLst/>
              <a:cxnLst>
                <a:cxn ang="0">
                  <a:pos x="0" y="4"/>
                </a:cxn>
                <a:cxn ang="0">
                  <a:pos x="5" y="3"/>
                </a:cxn>
                <a:cxn ang="0">
                  <a:pos x="8" y="2"/>
                </a:cxn>
                <a:cxn ang="0">
                  <a:pos x="10" y="1"/>
                </a:cxn>
                <a:cxn ang="0">
                  <a:pos x="13" y="1"/>
                </a:cxn>
                <a:cxn ang="0">
                  <a:pos x="15" y="1"/>
                </a:cxn>
                <a:cxn ang="0">
                  <a:pos x="18" y="0"/>
                </a:cxn>
                <a:cxn ang="0">
                  <a:pos x="20" y="0"/>
                </a:cxn>
                <a:cxn ang="0">
                  <a:pos x="23" y="0"/>
                </a:cxn>
                <a:cxn ang="0">
                  <a:pos x="25" y="0"/>
                </a:cxn>
                <a:cxn ang="0">
                  <a:pos x="27" y="1"/>
                </a:cxn>
                <a:cxn ang="0">
                  <a:pos x="30" y="1"/>
                </a:cxn>
                <a:cxn ang="0">
                  <a:pos x="32" y="1"/>
                </a:cxn>
                <a:cxn ang="0">
                  <a:pos x="34" y="2"/>
                </a:cxn>
                <a:cxn ang="0">
                  <a:pos x="36" y="3"/>
                </a:cxn>
                <a:cxn ang="0">
                  <a:pos x="38" y="4"/>
                </a:cxn>
                <a:cxn ang="0">
                  <a:pos x="40" y="5"/>
                </a:cxn>
                <a:cxn ang="0">
                  <a:pos x="42" y="6"/>
                </a:cxn>
                <a:cxn ang="0">
                  <a:pos x="44" y="7"/>
                </a:cxn>
                <a:cxn ang="0">
                  <a:pos x="45" y="9"/>
                </a:cxn>
                <a:cxn ang="0">
                  <a:pos x="47" y="11"/>
                </a:cxn>
                <a:cxn ang="0">
                  <a:pos x="49" y="13"/>
                </a:cxn>
                <a:cxn ang="0">
                  <a:pos x="50" y="15"/>
                </a:cxn>
                <a:cxn ang="0">
                  <a:pos x="51" y="17"/>
                </a:cxn>
                <a:cxn ang="0">
                  <a:pos x="52" y="19"/>
                </a:cxn>
                <a:cxn ang="0">
                  <a:pos x="53" y="22"/>
                </a:cxn>
                <a:cxn ang="0">
                  <a:pos x="54" y="25"/>
                </a:cxn>
                <a:cxn ang="0">
                  <a:pos x="55" y="28"/>
                </a:cxn>
                <a:cxn ang="0">
                  <a:pos x="55" y="31"/>
                </a:cxn>
                <a:cxn ang="0">
                  <a:pos x="55" y="35"/>
                </a:cxn>
                <a:cxn ang="0">
                  <a:pos x="55" y="38"/>
                </a:cxn>
                <a:cxn ang="0">
                  <a:pos x="56" y="42"/>
                </a:cxn>
                <a:cxn ang="0">
                  <a:pos x="55" y="43"/>
                </a:cxn>
                <a:cxn ang="0">
                  <a:pos x="54" y="44"/>
                </a:cxn>
                <a:cxn ang="0">
                  <a:pos x="53" y="44"/>
                </a:cxn>
                <a:cxn ang="0">
                  <a:pos x="53" y="45"/>
                </a:cxn>
                <a:cxn ang="0">
                  <a:pos x="52" y="45"/>
                </a:cxn>
                <a:cxn ang="0">
                  <a:pos x="52" y="46"/>
                </a:cxn>
                <a:cxn ang="0">
                  <a:pos x="51" y="47"/>
                </a:cxn>
                <a:cxn ang="0">
                  <a:pos x="51" y="47"/>
                </a:cxn>
                <a:cxn ang="0">
                  <a:pos x="50" y="48"/>
                </a:cxn>
                <a:cxn ang="0">
                  <a:pos x="49" y="49"/>
                </a:cxn>
                <a:cxn ang="0">
                  <a:pos x="49" y="49"/>
                </a:cxn>
                <a:cxn ang="0">
                  <a:pos x="49" y="50"/>
                </a:cxn>
                <a:cxn ang="0">
                  <a:pos x="48" y="50"/>
                </a:cxn>
                <a:cxn ang="0">
                  <a:pos x="47" y="51"/>
                </a:cxn>
                <a:cxn ang="0">
                  <a:pos x="47" y="51"/>
                </a:cxn>
                <a:cxn ang="0">
                  <a:pos x="46" y="52"/>
                </a:cxn>
                <a:cxn ang="0">
                  <a:pos x="46" y="53"/>
                </a:cxn>
                <a:cxn ang="0">
                  <a:pos x="45" y="53"/>
                </a:cxn>
                <a:cxn ang="0">
                  <a:pos x="45" y="54"/>
                </a:cxn>
                <a:cxn ang="0">
                  <a:pos x="44" y="54"/>
                </a:cxn>
                <a:cxn ang="0">
                  <a:pos x="43" y="55"/>
                </a:cxn>
                <a:cxn ang="0">
                  <a:pos x="43" y="55"/>
                </a:cxn>
                <a:cxn ang="0">
                  <a:pos x="42" y="56"/>
                </a:cxn>
                <a:cxn ang="0">
                  <a:pos x="42" y="56"/>
                </a:cxn>
                <a:cxn ang="0">
                  <a:pos x="41" y="57"/>
                </a:cxn>
                <a:cxn ang="0">
                  <a:pos x="40" y="57"/>
                </a:cxn>
                <a:cxn ang="0">
                  <a:pos x="40" y="57"/>
                </a:cxn>
                <a:cxn ang="0">
                  <a:pos x="39" y="58"/>
                </a:cxn>
                <a:cxn ang="0">
                  <a:pos x="39" y="58"/>
                </a:cxn>
                <a:cxn ang="0">
                  <a:pos x="38" y="58"/>
                </a:cxn>
                <a:cxn ang="0">
                  <a:pos x="37" y="59"/>
                </a:cxn>
              </a:cxnLst>
              <a:rect l="0" t="0" r="r" b="b"/>
              <a:pathLst>
                <a:path w="57" h="60">
                  <a:moveTo>
                    <a:pt x="0" y="4"/>
                  </a:moveTo>
                  <a:lnTo>
                    <a:pt x="5" y="3"/>
                  </a:lnTo>
                  <a:lnTo>
                    <a:pt x="8" y="2"/>
                  </a:lnTo>
                  <a:lnTo>
                    <a:pt x="10" y="1"/>
                  </a:lnTo>
                  <a:lnTo>
                    <a:pt x="13" y="1"/>
                  </a:lnTo>
                  <a:lnTo>
                    <a:pt x="15" y="1"/>
                  </a:lnTo>
                  <a:lnTo>
                    <a:pt x="18" y="0"/>
                  </a:lnTo>
                  <a:lnTo>
                    <a:pt x="20" y="0"/>
                  </a:lnTo>
                  <a:lnTo>
                    <a:pt x="23" y="0"/>
                  </a:lnTo>
                  <a:lnTo>
                    <a:pt x="25" y="0"/>
                  </a:lnTo>
                  <a:lnTo>
                    <a:pt x="27" y="1"/>
                  </a:lnTo>
                  <a:lnTo>
                    <a:pt x="30" y="1"/>
                  </a:lnTo>
                  <a:lnTo>
                    <a:pt x="32" y="1"/>
                  </a:lnTo>
                  <a:lnTo>
                    <a:pt x="34" y="2"/>
                  </a:lnTo>
                  <a:lnTo>
                    <a:pt x="36" y="3"/>
                  </a:lnTo>
                  <a:lnTo>
                    <a:pt x="38" y="4"/>
                  </a:lnTo>
                  <a:lnTo>
                    <a:pt x="40" y="5"/>
                  </a:lnTo>
                  <a:lnTo>
                    <a:pt x="42" y="6"/>
                  </a:lnTo>
                  <a:lnTo>
                    <a:pt x="44" y="7"/>
                  </a:lnTo>
                  <a:lnTo>
                    <a:pt x="45" y="9"/>
                  </a:lnTo>
                  <a:lnTo>
                    <a:pt x="47" y="11"/>
                  </a:lnTo>
                  <a:lnTo>
                    <a:pt x="49" y="13"/>
                  </a:lnTo>
                  <a:lnTo>
                    <a:pt x="50" y="15"/>
                  </a:lnTo>
                  <a:lnTo>
                    <a:pt x="51" y="17"/>
                  </a:lnTo>
                  <a:lnTo>
                    <a:pt x="52" y="19"/>
                  </a:lnTo>
                  <a:lnTo>
                    <a:pt x="53" y="22"/>
                  </a:lnTo>
                  <a:lnTo>
                    <a:pt x="54" y="25"/>
                  </a:lnTo>
                  <a:lnTo>
                    <a:pt x="55" y="28"/>
                  </a:lnTo>
                  <a:lnTo>
                    <a:pt x="55" y="31"/>
                  </a:lnTo>
                  <a:lnTo>
                    <a:pt x="55" y="35"/>
                  </a:lnTo>
                  <a:lnTo>
                    <a:pt x="55" y="38"/>
                  </a:lnTo>
                  <a:lnTo>
                    <a:pt x="56" y="42"/>
                  </a:lnTo>
                  <a:lnTo>
                    <a:pt x="55" y="43"/>
                  </a:lnTo>
                  <a:lnTo>
                    <a:pt x="54" y="44"/>
                  </a:lnTo>
                  <a:lnTo>
                    <a:pt x="53" y="44"/>
                  </a:lnTo>
                  <a:lnTo>
                    <a:pt x="53" y="45"/>
                  </a:lnTo>
                  <a:lnTo>
                    <a:pt x="52" y="45"/>
                  </a:lnTo>
                  <a:lnTo>
                    <a:pt x="52" y="46"/>
                  </a:lnTo>
                  <a:lnTo>
                    <a:pt x="51" y="47"/>
                  </a:lnTo>
                  <a:lnTo>
                    <a:pt x="51" y="47"/>
                  </a:lnTo>
                  <a:lnTo>
                    <a:pt x="50" y="48"/>
                  </a:lnTo>
                  <a:lnTo>
                    <a:pt x="49" y="49"/>
                  </a:lnTo>
                  <a:lnTo>
                    <a:pt x="49" y="49"/>
                  </a:lnTo>
                  <a:lnTo>
                    <a:pt x="49" y="50"/>
                  </a:lnTo>
                  <a:lnTo>
                    <a:pt x="48" y="50"/>
                  </a:lnTo>
                  <a:lnTo>
                    <a:pt x="47" y="51"/>
                  </a:lnTo>
                  <a:lnTo>
                    <a:pt x="47" y="51"/>
                  </a:lnTo>
                  <a:lnTo>
                    <a:pt x="46" y="52"/>
                  </a:lnTo>
                  <a:lnTo>
                    <a:pt x="46" y="53"/>
                  </a:lnTo>
                  <a:lnTo>
                    <a:pt x="45" y="53"/>
                  </a:lnTo>
                  <a:lnTo>
                    <a:pt x="45" y="54"/>
                  </a:lnTo>
                  <a:lnTo>
                    <a:pt x="44" y="54"/>
                  </a:lnTo>
                  <a:lnTo>
                    <a:pt x="43" y="55"/>
                  </a:lnTo>
                  <a:lnTo>
                    <a:pt x="43" y="55"/>
                  </a:lnTo>
                  <a:lnTo>
                    <a:pt x="42" y="56"/>
                  </a:lnTo>
                  <a:lnTo>
                    <a:pt x="42" y="56"/>
                  </a:lnTo>
                  <a:lnTo>
                    <a:pt x="41" y="57"/>
                  </a:lnTo>
                  <a:lnTo>
                    <a:pt x="40" y="57"/>
                  </a:lnTo>
                  <a:lnTo>
                    <a:pt x="40" y="57"/>
                  </a:lnTo>
                  <a:lnTo>
                    <a:pt x="39" y="58"/>
                  </a:lnTo>
                  <a:lnTo>
                    <a:pt x="39" y="58"/>
                  </a:lnTo>
                  <a:lnTo>
                    <a:pt x="38" y="58"/>
                  </a:lnTo>
                  <a:lnTo>
                    <a:pt x="37" y="5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3" name="Freeform 111"/>
            <p:cNvSpPr>
              <a:spLocks/>
            </p:cNvSpPr>
            <p:nvPr/>
          </p:nvSpPr>
          <p:spPr bwMode="auto">
            <a:xfrm>
              <a:off x="4742" y="3296"/>
              <a:ext cx="29" cy="75"/>
            </a:xfrm>
            <a:custGeom>
              <a:avLst/>
              <a:gdLst/>
              <a:ahLst/>
              <a:cxnLst>
                <a:cxn ang="0">
                  <a:pos x="1" y="0"/>
                </a:cxn>
                <a:cxn ang="0">
                  <a:pos x="0" y="5"/>
                </a:cxn>
                <a:cxn ang="0">
                  <a:pos x="0" y="8"/>
                </a:cxn>
                <a:cxn ang="0">
                  <a:pos x="0" y="10"/>
                </a:cxn>
                <a:cxn ang="0">
                  <a:pos x="0" y="12"/>
                </a:cxn>
                <a:cxn ang="0">
                  <a:pos x="0" y="14"/>
                </a:cxn>
                <a:cxn ang="0">
                  <a:pos x="0" y="17"/>
                </a:cxn>
                <a:cxn ang="0">
                  <a:pos x="1" y="19"/>
                </a:cxn>
                <a:cxn ang="0">
                  <a:pos x="1" y="21"/>
                </a:cxn>
                <a:cxn ang="0">
                  <a:pos x="2" y="23"/>
                </a:cxn>
                <a:cxn ang="0">
                  <a:pos x="2" y="25"/>
                </a:cxn>
                <a:cxn ang="0">
                  <a:pos x="3" y="27"/>
                </a:cxn>
                <a:cxn ang="0">
                  <a:pos x="4" y="29"/>
                </a:cxn>
                <a:cxn ang="0">
                  <a:pos x="5" y="31"/>
                </a:cxn>
                <a:cxn ang="0">
                  <a:pos x="6" y="33"/>
                </a:cxn>
                <a:cxn ang="0">
                  <a:pos x="7" y="35"/>
                </a:cxn>
                <a:cxn ang="0">
                  <a:pos x="8" y="36"/>
                </a:cxn>
                <a:cxn ang="0">
                  <a:pos x="9" y="38"/>
                </a:cxn>
                <a:cxn ang="0">
                  <a:pos x="10" y="40"/>
                </a:cxn>
                <a:cxn ang="0">
                  <a:pos x="12" y="42"/>
                </a:cxn>
                <a:cxn ang="0">
                  <a:pos x="12" y="44"/>
                </a:cxn>
                <a:cxn ang="0">
                  <a:pos x="14" y="46"/>
                </a:cxn>
                <a:cxn ang="0">
                  <a:pos x="15" y="48"/>
                </a:cxn>
                <a:cxn ang="0">
                  <a:pos x="16" y="50"/>
                </a:cxn>
                <a:cxn ang="0">
                  <a:pos x="17" y="52"/>
                </a:cxn>
                <a:cxn ang="0">
                  <a:pos x="18" y="54"/>
                </a:cxn>
                <a:cxn ang="0">
                  <a:pos x="19" y="56"/>
                </a:cxn>
                <a:cxn ang="0">
                  <a:pos x="20" y="58"/>
                </a:cxn>
                <a:cxn ang="0">
                  <a:pos x="21" y="60"/>
                </a:cxn>
                <a:cxn ang="0">
                  <a:pos x="22" y="62"/>
                </a:cxn>
                <a:cxn ang="0">
                  <a:pos x="23" y="64"/>
                </a:cxn>
                <a:cxn ang="0">
                  <a:pos x="24" y="66"/>
                </a:cxn>
              </a:cxnLst>
              <a:rect l="0" t="0" r="r" b="b"/>
              <a:pathLst>
                <a:path w="25" h="67">
                  <a:moveTo>
                    <a:pt x="1" y="0"/>
                  </a:moveTo>
                  <a:lnTo>
                    <a:pt x="0" y="5"/>
                  </a:lnTo>
                  <a:lnTo>
                    <a:pt x="0" y="8"/>
                  </a:lnTo>
                  <a:lnTo>
                    <a:pt x="0" y="10"/>
                  </a:lnTo>
                  <a:lnTo>
                    <a:pt x="0" y="12"/>
                  </a:lnTo>
                  <a:lnTo>
                    <a:pt x="0" y="14"/>
                  </a:lnTo>
                  <a:lnTo>
                    <a:pt x="0" y="17"/>
                  </a:lnTo>
                  <a:lnTo>
                    <a:pt x="1" y="19"/>
                  </a:lnTo>
                  <a:lnTo>
                    <a:pt x="1" y="21"/>
                  </a:lnTo>
                  <a:lnTo>
                    <a:pt x="2" y="23"/>
                  </a:lnTo>
                  <a:lnTo>
                    <a:pt x="2" y="25"/>
                  </a:lnTo>
                  <a:lnTo>
                    <a:pt x="3" y="27"/>
                  </a:lnTo>
                  <a:lnTo>
                    <a:pt x="4" y="29"/>
                  </a:lnTo>
                  <a:lnTo>
                    <a:pt x="5" y="31"/>
                  </a:lnTo>
                  <a:lnTo>
                    <a:pt x="6" y="33"/>
                  </a:lnTo>
                  <a:lnTo>
                    <a:pt x="7" y="35"/>
                  </a:lnTo>
                  <a:lnTo>
                    <a:pt x="8" y="36"/>
                  </a:lnTo>
                  <a:lnTo>
                    <a:pt x="9" y="38"/>
                  </a:lnTo>
                  <a:lnTo>
                    <a:pt x="10" y="40"/>
                  </a:lnTo>
                  <a:lnTo>
                    <a:pt x="12" y="42"/>
                  </a:lnTo>
                  <a:lnTo>
                    <a:pt x="12" y="44"/>
                  </a:lnTo>
                  <a:lnTo>
                    <a:pt x="14" y="46"/>
                  </a:lnTo>
                  <a:lnTo>
                    <a:pt x="15" y="48"/>
                  </a:lnTo>
                  <a:lnTo>
                    <a:pt x="16" y="50"/>
                  </a:lnTo>
                  <a:lnTo>
                    <a:pt x="17" y="52"/>
                  </a:lnTo>
                  <a:lnTo>
                    <a:pt x="18" y="54"/>
                  </a:lnTo>
                  <a:lnTo>
                    <a:pt x="19" y="56"/>
                  </a:lnTo>
                  <a:lnTo>
                    <a:pt x="20" y="58"/>
                  </a:lnTo>
                  <a:lnTo>
                    <a:pt x="21" y="60"/>
                  </a:lnTo>
                  <a:lnTo>
                    <a:pt x="22" y="62"/>
                  </a:lnTo>
                  <a:lnTo>
                    <a:pt x="23" y="64"/>
                  </a:lnTo>
                  <a:lnTo>
                    <a:pt x="24" y="6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4" name="Freeform 112"/>
            <p:cNvSpPr>
              <a:spLocks/>
            </p:cNvSpPr>
            <p:nvPr/>
          </p:nvSpPr>
          <p:spPr bwMode="auto">
            <a:xfrm>
              <a:off x="4927" y="3148"/>
              <a:ext cx="67" cy="26"/>
            </a:xfrm>
            <a:custGeom>
              <a:avLst/>
              <a:gdLst/>
              <a:ahLst/>
              <a:cxnLst>
                <a:cxn ang="0">
                  <a:pos x="56" y="0"/>
                </a:cxn>
                <a:cxn ang="0">
                  <a:pos x="52" y="1"/>
                </a:cxn>
                <a:cxn ang="0">
                  <a:pos x="50" y="1"/>
                </a:cxn>
                <a:cxn ang="0">
                  <a:pos x="49" y="2"/>
                </a:cxn>
                <a:cxn ang="0">
                  <a:pos x="47" y="2"/>
                </a:cxn>
                <a:cxn ang="0">
                  <a:pos x="45" y="3"/>
                </a:cxn>
                <a:cxn ang="0">
                  <a:pos x="43" y="3"/>
                </a:cxn>
                <a:cxn ang="0">
                  <a:pos x="42" y="4"/>
                </a:cxn>
                <a:cxn ang="0">
                  <a:pos x="40" y="4"/>
                </a:cxn>
                <a:cxn ang="0">
                  <a:pos x="38" y="5"/>
                </a:cxn>
                <a:cxn ang="0">
                  <a:pos x="36" y="5"/>
                </a:cxn>
                <a:cxn ang="0">
                  <a:pos x="34" y="6"/>
                </a:cxn>
                <a:cxn ang="0">
                  <a:pos x="32" y="7"/>
                </a:cxn>
                <a:cxn ang="0">
                  <a:pos x="31" y="7"/>
                </a:cxn>
                <a:cxn ang="0">
                  <a:pos x="29" y="8"/>
                </a:cxn>
                <a:cxn ang="0">
                  <a:pos x="27" y="8"/>
                </a:cxn>
                <a:cxn ang="0">
                  <a:pos x="26" y="9"/>
                </a:cxn>
                <a:cxn ang="0">
                  <a:pos x="24" y="9"/>
                </a:cxn>
                <a:cxn ang="0">
                  <a:pos x="22" y="10"/>
                </a:cxn>
                <a:cxn ang="0">
                  <a:pos x="20" y="11"/>
                </a:cxn>
                <a:cxn ang="0">
                  <a:pos x="18" y="11"/>
                </a:cxn>
                <a:cxn ang="0">
                  <a:pos x="17" y="12"/>
                </a:cxn>
                <a:cxn ang="0">
                  <a:pos x="15" y="13"/>
                </a:cxn>
                <a:cxn ang="0">
                  <a:pos x="13" y="14"/>
                </a:cxn>
                <a:cxn ang="0">
                  <a:pos x="12" y="15"/>
                </a:cxn>
                <a:cxn ang="0">
                  <a:pos x="10" y="15"/>
                </a:cxn>
                <a:cxn ang="0">
                  <a:pos x="8" y="17"/>
                </a:cxn>
                <a:cxn ang="0">
                  <a:pos x="7" y="17"/>
                </a:cxn>
                <a:cxn ang="0">
                  <a:pos x="5" y="18"/>
                </a:cxn>
                <a:cxn ang="0">
                  <a:pos x="3" y="19"/>
                </a:cxn>
                <a:cxn ang="0">
                  <a:pos x="2" y="21"/>
                </a:cxn>
                <a:cxn ang="0">
                  <a:pos x="0" y="22"/>
                </a:cxn>
              </a:cxnLst>
              <a:rect l="0" t="0" r="r" b="b"/>
              <a:pathLst>
                <a:path w="57" h="23">
                  <a:moveTo>
                    <a:pt x="56" y="0"/>
                  </a:moveTo>
                  <a:lnTo>
                    <a:pt x="52" y="1"/>
                  </a:lnTo>
                  <a:lnTo>
                    <a:pt x="50" y="1"/>
                  </a:lnTo>
                  <a:lnTo>
                    <a:pt x="49" y="2"/>
                  </a:lnTo>
                  <a:lnTo>
                    <a:pt x="47" y="2"/>
                  </a:lnTo>
                  <a:lnTo>
                    <a:pt x="45" y="3"/>
                  </a:lnTo>
                  <a:lnTo>
                    <a:pt x="43" y="3"/>
                  </a:lnTo>
                  <a:lnTo>
                    <a:pt x="42" y="4"/>
                  </a:lnTo>
                  <a:lnTo>
                    <a:pt x="40" y="4"/>
                  </a:lnTo>
                  <a:lnTo>
                    <a:pt x="38" y="5"/>
                  </a:lnTo>
                  <a:lnTo>
                    <a:pt x="36" y="5"/>
                  </a:lnTo>
                  <a:lnTo>
                    <a:pt x="34" y="6"/>
                  </a:lnTo>
                  <a:lnTo>
                    <a:pt x="32" y="7"/>
                  </a:lnTo>
                  <a:lnTo>
                    <a:pt x="31" y="7"/>
                  </a:lnTo>
                  <a:lnTo>
                    <a:pt x="29" y="8"/>
                  </a:lnTo>
                  <a:lnTo>
                    <a:pt x="27" y="8"/>
                  </a:lnTo>
                  <a:lnTo>
                    <a:pt x="26" y="9"/>
                  </a:lnTo>
                  <a:lnTo>
                    <a:pt x="24" y="9"/>
                  </a:lnTo>
                  <a:lnTo>
                    <a:pt x="22" y="10"/>
                  </a:lnTo>
                  <a:lnTo>
                    <a:pt x="20" y="11"/>
                  </a:lnTo>
                  <a:lnTo>
                    <a:pt x="18" y="11"/>
                  </a:lnTo>
                  <a:lnTo>
                    <a:pt x="17" y="12"/>
                  </a:lnTo>
                  <a:lnTo>
                    <a:pt x="15" y="13"/>
                  </a:lnTo>
                  <a:lnTo>
                    <a:pt x="13" y="14"/>
                  </a:lnTo>
                  <a:lnTo>
                    <a:pt x="12" y="15"/>
                  </a:lnTo>
                  <a:lnTo>
                    <a:pt x="10" y="15"/>
                  </a:lnTo>
                  <a:lnTo>
                    <a:pt x="8" y="17"/>
                  </a:lnTo>
                  <a:lnTo>
                    <a:pt x="7" y="17"/>
                  </a:lnTo>
                  <a:lnTo>
                    <a:pt x="5" y="18"/>
                  </a:lnTo>
                  <a:lnTo>
                    <a:pt x="3" y="19"/>
                  </a:lnTo>
                  <a:lnTo>
                    <a:pt x="2" y="21"/>
                  </a:lnTo>
                  <a:lnTo>
                    <a:pt x="0" y="2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5" name="Freeform 113"/>
            <p:cNvSpPr>
              <a:spLocks/>
            </p:cNvSpPr>
            <p:nvPr/>
          </p:nvSpPr>
          <p:spPr bwMode="auto">
            <a:xfrm>
              <a:off x="5476" y="2876"/>
              <a:ext cx="35" cy="125"/>
            </a:xfrm>
            <a:custGeom>
              <a:avLst/>
              <a:gdLst/>
              <a:ahLst/>
              <a:cxnLst>
                <a:cxn ang="0">
                  <a:pos x="0" y="0"/>
                </a:cxn>
                <a:cxn ang="0">
                  <a:pos x="1" y="7"/>
                </a:cxn>
                <a:cxn ang="0">
                  <a:pos x="2" y="10"/>
                </a:cxn>
                <a:cxn ang="0">
                  <a:pos x="3" y="14"/>
                </a:cxn>
                <a:cxn ang="0">
                  <a:pos x="4" y="17"/>
                </a:cxn>
                <a:cxn ang="0">
                  <a:pos x="6" y="21"/>
                </a:cxn>
                <a:cxn ang="0">
                  <a:pos x="7" y="24"/>
                </a:cxn>
                <a:cxn ang="0">
                  <a:pos x="9" y="28"/>
                </a:cxn>
                <a:cxn ang="0">
                  <a:pos x="11" y="31"/>
                </a:cxn>
                <a:cxn ang="0">
                  <a:pos x="13" y="35"/>
                </a:cxn>
                <a:cxn ang="0">
                  <a:pos x="14" y="38"/>
                </a:cxn>
                <a:cxn ang="0">
                  <a:pos x="16" y="42"/>
                </a:cxn>
                <a:cxn ang="0">
                  <a:pos x="18" y="45"/>
                </a:cxn>
                <a:cxn ang="0">
                  <a:pos x="19" y="48"/>
                </a:cxn>
                <a:cxn ang="0">
                  <a:pos x="21" y="52"/>
                </a:cxn>
                <a:cxn ang="0">
                  <a:pos x="23" y="56"/>
                </a:cxn>
                <a:cxn ang="0">
                  <a:pos x="24" y="59"/>
                </a:cxn>
                <a:cxn ang="0">
                  <a:pos x="25" y="62"/>
                </a:cxn>
                <a:cxn ang="0">
                  <a:pos x="27" y="66"/>
                </a:cxn>
                <a:cxn ang="0">
                  <a:pos x="27" y="69"/>
                </a:cxn>
                <a:cxn ang="0">
                  <a:pos x="28" y="73"/>
                </a:cxn>
                <a:cxn ang="0">
                  <a:pos x="29" y="76"/>
                </a:cxn>
                <a:cxn ang="0">
                  <a:pos x="29" y="80"/>
                </a:cxn>
                <a:cxn ang="0">
                  <a:pos x="29" y="83"/>
                </a:cxn>
                <a:cxn ang="0">
                  <a:pos x="28" y="86"/>
                </a:cxn>
                <a:cxn ang="0">
                  <a:pos x="27" y="90"/>
                </a:cxn>
                <a:cxn ang="0">
                  <a:pos x="26" y="93"/>
                </a:cxn>
                <a:cxn ang="0">
                  <a:pos x="25" y="96"/>
                </a:cxn>
                <a:cxn ang="0">
                  <a:pos x="23" y="100"/>
                </a:cxn>
                <a:cxn ang="0">
                  <a:pos x="20" y="103"/>
                </a:cxn>
                <a:cxn ang="0">
                  <a:pos x="17" y="106"/>
                </a:cxn>
                <a:cxn ang="0">
                  <a:pos x="14" y="110"/>
                </a:cxn>
              </a:cxnLst>
              <a:rect l="0" t="0" r="r" b="b"/>
              <a:pathLst>
                <a:path w="30" h="111">
                  <a:moveTo>
                    <a:pt x="0" y="0"/>
                  </a:moveTo>
                  <a:lnTo>
                    <a:pt x="1" y="7"/>
                  </a:lnTo>
                  <a:lnTo>
                    <a:pt x="2" y="10"/>
                  </a:lnTo>
                  <a:lnTo>
                    <a:pt x="3" y="14"/>
                  </a:lnTo>
                  <a:lnTo>
                    <a:pt x="4" y="17"/>
                  </a:lnTo>
                  <a:lnTo>
                    <a:pt x="6" y="21"/>
                  </a:lnTo>
                  <a:lnTo>
                    <a:pt x="7" y="24"/>
                  </a:lnTo>
                  <a:lnTo>
                    <a:pt x="9" y="28"/>
                  </a:lnTo>
                  <a:lnTo>
                    <a:pt x="11" y="31"/>
                  </a:lnTo>
                  <a:lnTo>
                    <a:pt x="13" y="35"/>
                  </a:lnTo>
                  <a:lnTo>
                    <a:pt x="14" y="38"/>
                  </a:lnTo>
                  <a:lnTo>
                    <a:pt x="16" y="42"/>
                  </a:lnTo>
                  <a:lnTo>
                    <a:pt x="18" y="45"/>
                  </a:lnTo>
                  <a:lnTo>
                    <a:pt x="19" y="48"/>
                  </a:lnTo>
                  <a:lnTo>
                    <a:pt x="21" y="52"/>
                  </a:lnTo>
                  <a:lnTo>
                    <a:pt x="23" y="56"/>
                  </a:lnTo>
                  <a:lnTo>
                    <a:pt x="24" y="59"/>
                  </a:lnTo>
                  <a:lnTo>
                    <a:pt x="25" y="62"/>
                  </a:lnTo>
                  <a:lnTo>
                    <a:pt x="27" y="66"/>
                  </a:lnTo>
                  <a:lnTo>
                    <a:pt x="27" y="69"/>
                  </a:lnTo>
                  <a:lnTo>
                    <a:pt x="28" y="73"/>
                  </a:lnTo>
                  <a:lnTo>
                    <a:pt x="29" y="76"/>
                  </a:lnTo>
                  <a:lnTo>
                    <a:pt x="29" y="80"/>
                  </a:lnTo>
                  <a:lnTo>
                    <a:pt x="29" y="83"/>
                  </a:lnTo>
                  <a:lnTo>
                    <a:pt x="28" y="86"/>
                  </a:lnTo>
                  <a:lnTo>
                    <a:pt x="27" y="90"/>
                  </a:lnTo>
                  <a:lnTo>
                    <a:pt x="26" y="93"/>
                  </a:lnTo>
                  <a:lnTo>
                    <a:pt x="25" y="96"/>
                  </a:lnTo>
                  <a:lnTo>
                    <a:pt x="23" y="100"/>
                  </a:lnTo>
                  <a:lnTo>
                    <a:pt x="20" y="103"/>
                  </a:lnTo>
                  <a:lnTo>
                    <a:pt x="17" y="106"/>
                  </a:lnTo>
                  <a:lnTo>
                    <a:pt x="14" y="11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6" name="Freeform 114"/>
            <p:cNvSpPr>
              <a:spLocks/>
            </p:cNvSpPr>
            <p:nvPr/>
          </p:nvSpPr>
          <p:spPr bwMode="auto">
            <a:xfrm>
              <a:off x="5301" y="2993"/>
              <a:ext cx="198" cy="211"/>
            </a:xfrm>
            <a:custGeom>
              <a:avLst/>
              <a:gdLst/>
              <a:ahLst/>
              <a:cxnLst>
                <a:cxn ang="0">
                  <a:pos x="168" y="0"/>
                </a:cxn>
                <a:cxn ang="0">
                  <a:pos x="156" y="9"/>
                </a:cxn>
                <a:cxn ang="0">
                  <a:pos x="150" y="14"/>
                </a:cxn>
                <a:cxn ang="0">
                  <a:pos x="144" y="18"/>
                </a:cxn>
                <a:cxn ang="0">
                  <a:pos x="139" y="24"/>
                </a:cxn>
                <a:cxn ang="0">
                  <a:pos x="133" y="29"/>
                </a:cxn>
                <a:cxn ang="0">
                  <a:pos x="128" y="34"/>
                </a:cxn>
                <a:cxn ang="0">
                  <a:pos x="122" y="40"/>
                </a:cxn>
                <a:cxn ang="0">
                  <a:pos x="117" y="46"/>
                </a:cxn>
                <a:cxn ang="0">
                  <a:pos x="112" y="52"/>
                </a:cxn>
                <a:cxn ang="0">
                  <a:pos x="107" y="58"/>
                </a:cxn>
                <a:cxn ang="0">
                  <a:pos x="102" y="64"/>
                </a:cxn>
                <a:cxn ang="0">
                  <a:pos x="96" y="70"/>
                </a:cxn>
                <a:cxn ang="0">
                  <a:pos x="92" y="76"/>
                </a:cxn>
                <a:cxn ang="0">
                  <a:pos x="86" y="83"/>
                </a:cxn>
                <a:cxn ang="0">
                  <a:pos x="82" y="89"/>
                </a:cxn>
                <a:cxn ang="0">
                  <a:pos x="76" y="95"/>
                </a:cxn>
                <a:cxn ang="0">
                  <a:pos x="72" y="102"/>
                </a:cxn>
                <a:cxn ang="0">
                  <a:pos x="67" y="108"/>
                </a:cxn>
                <a:cxn ang="0">
                  <a:pos x="62" y="115"/>
                </a:cxn>
                <a:cxn ang="0">
                  <a:pos x="57" y="121"/>
                </a:cxn>
                <a:cxn ang="0">
                  <a:pos x="52" y="128"/>
                </a:cxn>
                <a:cxn ang="0">
                  <a:pos x="47" y="134"/>
                </a:cxn>
                <a:cxn ang="0">
                  <a:pos x="42" y="140"/>
                </a:cxn>
                <a:cxn ang="0">
                  <a:pos x="37" y="146"/>
                </a:cxn>
                <a:cxn ang="0">
                  <a:pos x="32" y="152"/>
                </a:cxn>
                <a:cxn ang="0">
                  <a:pos x="26" y="158"/>
                </a:cxn>
                <a:cxn ang="0">
                  <a:pos x="22" y="164"/>
                </a:cxn>
                <a:cxn ang="0">
                  <a:pos x="16" y="170"/>
                </a:cxn>
                <a:cxn ang="0">
                  <a:pos x="11" y="176"/>
                </a:cxn>
                <a:cxn ang="0">
                  <a:pos x="6" y="181"/>
                </a:cxn>
                <a:cxn ang="0">
                  <a:pos x="0" y="186"/>
                </a:cxn>
              </a:cxnLst>
              <a:rect l="0" t="0" r="r" b="b"/>
              <a:pathLst>
                <a:path w="169" h="187">
                  <a:moveTo>
                    <a:pt x="168" y="0"/>
                  </a:moveTo>
                  <a:lnTo>
                    <a:pt x="156" y="9"/>
                  </a:lnTo>
                  <a:lnTo>
                    <a:pt x="150" y="14"/>
                  </a:lnTo>
                  <a:lnTo>
                    <a:pt x="144" y="18"/>
                  </a:lnTo>
                  <a:lnTo>
                    <a:pt x="139" y="24"/>
                  </a:lnTo>
                  <a:lnTo>
                    <a:pt x="133" y="29"/>
                  </a:lnTo>
                  <a:lnTo>
                    <a:pt x="128" y="34"/>
                  </a:lnTo>
                  <a:lnTo>
                    <a:pt x="122" y="40"/>
                  </a:lnTo>
                  <a:lnTo>
                    <a:pt x="117" y="46"/>
                  </a:lnTo>
                  <a:lnTo>
                    <a:pt x="112" y="52"/>
                  </a:lnTo>
                  <a:lnTo>
                    <a:pt x="107" y="58"/>
                  </a:lnTo>
                  <a:lnTo>
                    <a:pt x="102" y="64"/>
                  </a:lnTo>
                  <a:lnTo>
                    <a:pt x="96" y="70"/>
                  </a:lnTo>
                  <a:lnTo>
                    <a:pt x="92" y="76"/>
                  </a:lnTo>
                  <a:lnTo>
                    <a:pt x="86" y="83"/>
                  </a:lnTo>
                  <a:lnTo>
                    <a:pt x="82" y="89"/>
                  </a:lnTo>
                  <a:lnTo>
                    <a:pt x="76" y="95"/>
                  </a:lnTo>
                  <a:lnTo>
                    <a:pt x="72" y="102"/>
                  </a:lnTo>
                  <a:lnTo>
                    <a:pt x="67" y="108"/>
                  </a:lnTo>
                  <a:lnTo>
                    <a:pt x="62" y="115"/>
                  </a:lnTo>
                  <a:lnTo>
                    <a:pt x="57" y="121"/>
                  </a:lnTo>
                  <a:lnTo>
                    <a:pt x="52" y="128"/>
                  </a:lnTo>
                  <a:lnTo>
                    <a:pt x="47" y="134"/>
                  </a:lnTo>
                  <a:lnTo>
                    <a:pt x="42" y="140"/>
                  </a:lnTo>
                  <a:lnTo>
                    <a:pt x="37" y="146"/>
                  </a:lnTo>
                  <a:lnTo>
                    <a:pt x="32" y="152"/>
                  </a:lnTo>
                  <a:lnTo>
                    <a:pt x="26" y="158"/>
                  </a:lnTo>
                  <a:lnTo>
                    <a:pt x="22" y="164"/>
                  </a:lnTo>
                  <a:lnTo>
                    <a:pt x="16" y="170"/>
                  </a:lnTo>
                  <a:lnTo>
                    <a:pt x="11" y="176"/>
                  </a:lnTo>
                  <a:lnTo>
                    <a:pt x="6" y="181"/>
                  </a:lnTo>
                  <a:lnTo>
                    <a:pt x="0" y="186"/>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7" name="Freeform 115"/>
            <p:cNvSpPr>
              <a:spLocks/>
            </p:cNvSpPr>
            <p:nvPr/>
          </p:nvSpPr>
          <p:spPr bwMode="auto">
            <a:xfrm>
              <a:off x="5595" y="3747"/>
              <a:ext cx="171" cy="237"/>
            </a:xfrm>
            <a:custGeom>
              <a:avLst/>
              <a:gdLst/>
              <a:ahLst/>
              <a:cxnLst>
                <a:cxn ang="0">
                  <a:pos x="116" y="0"/>
                </a:cxn>
                <a:cxn ang="0">
                  <a:pos x="128" y="0"/>
                </a:cxn>
                <a:cxn ang="0">
                  <a:pos x="133" y="2"/>
                </a:cxn>
                <a:cxn ang="0">
                  <a:pos x="137" y="6"/>
                </a:cxn>
                <a:cxn ang="0">
                  <a:pos x="140" y="10"/>
                </a:cxn>
                <a:cxn ang="0">
                  <a:pos x="143" y="15"/>
                </a:cxn>
                <a:cxn ang="0">
                  <a:pos x="144" y="21"/>
                </a:cxn>
                <a:cxn ang="0">
                  <a:pos x="145" y="28"/>
                </a:cxn>
                <a:cxn ang="0">
                  <a:pos x="145" y="36"/>
                </a:cxn>
                <a:cxn ang="0">
                  <a:pos x="145" y="44"/>
                </a:cxn>
                <a:cxn ang="0">
                  <a:pos x="144" y="53"/>
                </a:cxn>
                <a:cxn ang="0">
                  <a:pos x="142" y="62"/>
                </a:cxn>
                <a:cxn ang="0">
                  <a:pos x="140" y="72"/>
                </a:cxn>
                <a:cxn ang="0">
                  <a:pos x="137" y="81"/>
                </a:cxn>
                <a:cxn ang="0">
                  <a:pos x="133" y="91"/>
                </a:cxn>
                <a:cxn ang="0">
                  <a:pos x="129" y="102"/>
                </a:cxn>
                <a:cxn ang="0">
                  <a:pos x="124" y="112"/>
                </a:cxn>
                <a:cxn ang="0">
                  <a:pos x="119" y="122"/>
                </a:cxn>
                <a:cxn ang="0">
                  <a:pos x="113" y="132"/>
                </a:cxn>
                <a:cxn ang="0">
                  <a:pos x="107" y="142"/>
                </a:cxn>
                <a:cxn ang="0">
                  <a:pos x="100" y="151"/>
                </a:cxn>
                <a:cxn ang="0">
                  <a:pos x="93" y="160"/>
                </a:cxn>
                <a:cxn ang="0">
                  <a:pos x="85" y="168"/>
                </a:cxn>
                <a:cxn ang="0">
                  <a:pos x="77" y="176"/>
                </a:cxn>
                <a:cxn ang="0">
                  <a:pos x="69" y="184"/>
                </a:cxn>
                <a:cxn ang="0">
                  <a:pos x="60" y="190"/>
                </a:cxn>
                <a:cxn ang="0">
                  <a:pos x="51" y="196"/>
                </a:cxn>
                <a:cxn ang="0">
                  <a:pos x="41" y="200"/>
                </a:cxn>
                <a:cxn ang="0">
                  <a:pos x="31" y="204"/>
                </a:cxn>
                <a:cxn ang="0">
                  <a:pos x="21" y="207"/>
                </a:cxn>
                <a:cxn ang="0">
                  <a:pos x="11" y="208"/>
                </a:cxn>
                <a:cxn ang="0">
                  <a:pos x="0" y="209"/>
                </a:cxn>
              </a:cxnLst>
              <a:rect l="0" t="0" r="r" b="b"/>
              <a:pathLst>
                <a:path w="146" h="210">
                  <a:moveTo>
                    <a:pt x="116" y="0"/>
                  </a:moveTo>
                  <a:lnTo>
                    <a:pt x="128" y="0"/>
                  </a:lnTo>
                  <a:lnTo>
                    <a:pt x="133" y="2"/>
                  </a:lnTo>
                  <a:lnTo>
                    <a:pt x="137" y="6"/>
                  </a:lnTo>
                  <a:lnTo>
                    <a:pt x="140" y="10"/>
                  </a:lnTo>
                  <a:lnTo>
                    <a:pt x="143" y="15"/>
                  </a:lnTo>
                  <a:lnTo>
                    <a:pt x="144" y="21"/>
                  </a:lnTo>
                  <a:lnTo>
                    <a:pt x="145" y="28"/>
                  </a:lnTo>
                  <a:lnTo>
                    <a:pt x="145" y="36"/>
                  </a:lnTo>
                  <a:lnTo>
                    <a:pt x="145" y="44"/>
                  </a:lnTo>
                  <a:lnTo>
                    <a:pt x="144" y="53"/>
                  </a:lnTo>
                  <a:lnTo>
                    <a:pt x="142" y="62"/>
                  </a:lnTo>
                  <a:lnTo>
                    <a:pt x="140" y="72"/>
                  </a:lnTo>
                  <a:lnTo>
                    <a:pt x="137" y="81"/>
                  </a:lnTo>
                  <a:lnTo>
                    <a:pt x="133" y="91"/>
                  </a:lnTo>
                  <a:lnTo>
                    <a:pt x="129" y="102"/>
                  </a:lnTo>
                  <a:lnTo>
                    <a:pt x="124" y="112"/>
                  </a:lnTo>
                  <a:lnTo>
                    <a:pt x="119" y="122"/>
                  </a:lnTo>
                  <a:lnTo>
                    <a:pt x="113" y="132"/>
                  </a:lnTo>
                  <a:lnTo>
                    <a:pt x="107" y="142"/>
                  </a:lnTo>
                  <a:lnTo>
                    <a:pt x="100" y="151"/>
                  </a:lnTo>
                  <a:lnTo>
                    <a:pt x="93" y="160"/>
                  </a:lnTo>
                  <a:lnTo>
                    <a:pt x="85" y="168"/>
                  </a:lnTo>
                  <a:lnTo>
                    <a:pt x="77" y="176"/>
                  </a:lnTo>
                  <a:lnTo>
                    <a:pt x="69" y="184"/>
                  </a:lnTo>
                  <a:lnTo>
                    <a:pt x="60" y="190"/>
                  </a:lnTo>
                  <a:lnTo>
                    <a:pt x="51" y="196"/>
                  </a:lnTo>
                  <a:lnTo>
                    <a:pt x="41" y="200"/>
                  </a:lnTo>
                  <a:lnTo>
                    <a:pt x="31" y="204"/>
                  </a:lnTo>
                  <a:lnTo>
                    <a:pt x="21" y="207"/>
                  </a:lnTo>
                  <a:lnTo>
                    <a:pt x="11" y="208"/>
                  </a:lnTo>
                  <a:lnTo>
                    <a:pt x="0" y="209"/>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8" name="Freeform 116"/>
            <p:cNvSpPr>
              <a:spLocks/>
            </p:cNvSpPr>
            <p:nvPr/>
          </p:nvSpPr>
          <p:spPr bwMode="auto">
            <a:xfrm>
              <a:off x="4988" y="3105"/>
              <a:ext cx="44" cy="8"/>
            </a:xfrm>
            <a:custGeom>
              <a:avLst/>
              <a:gdLst/>
              <a:ahLst/>
              <a:cxnLst>
                <a:cxn ang="0">
                  <a:pos x="37" y="0"/>
                </a:cxn>
                <a:cxn ang="0">
                  <a:pos x="34" y="1"/>
                </a:cxn>
                <a:cxn ang="0">
                  <a:pos x="33" y="1"/>
                </a:cxn>
                <a:cxn ang="0">
                  <a:pos x="32" y="1"/>
                </a:cxn>
                <a:cxn ang="0">
                  <a:pos x="31" y="2"/>
                </a:cxn>
                <a:cxn ang="0">
                  <a:pos x="30" y="2"/>
                </a:cxn>
                <a:cxn ang="0">
                  <a:pos x="28" y="3"/>
                </a:cxn>
                <a:cxn ang="0">
                  <a:pos x="28" y="3"/>
                </a:cxn>
                <a:cxn ang="0">
                  <a:pos x="26" y="3"/>
                </a:cxn>
                <a:cxn ang="0">
                  <a:pos x="25" y="3"/>
                </a:cxn>
                <a:cxn ang="0">
                  <a:pos x="24" y="4"/>
                </a:cxn>
                <a:cxn ang="0">
                  <a:pos x="23" y="4"/>
                </a:cxn>
                <a:cxn ang="0">
                  <a:pos x="22" y="4"/>
                </a:cxn>
                <a:cxn ang="0">
                  <a:pos x="20" y="5"/>
                </a:cxn>
                <a:cxn ang="0">
                  <a:pos x="19" y="5"/>
                </a:cxn>
                <a:cxn ang="0">
                  <a:pos x="18" y="5"/>
                </a:cxn>
                <a:cxn ang="0">
                  <a:pos x="17" y="5"/>
                </a:cxn>
                <a:cxn ang="0">
                  <a:pos x="16" y="5"/>
                </a:cxn>
                <a:cxn ang="0">
                  <a:pos x="14" y="5"/>
                </a:cxn>
                <a:cxn ang="0">
                  <a:pos x="14" y="5"/>
                </a:cxn>
                <a:cxn ang="0">
                  <a:pos x="12" y="5"/>
                </a:cxn>
                <a:cxn ang="0">
                  <a:pos x="11" y="6"/>
                </a:cxn>
                <a:cxn ang="0">
                  <a:pos x="10" y="6"/>
                </a:cxn>
                <a:cxn ang="0">
                  <a:pos x="9" y="6"/>
                </a:cxn>
                <a:cxn ang="0">
                  <a:pos x="8" y="6"/>
                </a:cxn>
                <a:cxn ang="0">
                  <a:pos x="6" y="6"/>
                </a:cxn>
                <a:cxn ang="0">
                  <a:pos x="5" y="6"/>
                </a:cxn>
                <a:cxn ang="0">
                  <a:pos x="4" y="6"/>
                </a:cxn>
                <a:cxn ang="0">
                  <a:pos x="3" y="5"/>
                </a:cxn>
                <a:cxn ang="0">
                  <a:pos x="2" y="5"/>
                </a:cxn>
                <a:cxn ang="0">
                  <a:pos x="0" y="5"/>
                </a:cxn>
                <a:cxn ang="0">
                  <a:pos x="0" y="5"/>
                </a:cxn>
              </a:cxnLst>
              <a:rect l="0" t="0" r="r" b="b"/>
              <a:pathLst>
                <a:path w="38" h="7">
                  <a:moveTo>
                    <a:pt x="37" y="0"/>
                  </a:moveTo>
                  <a:lnTo>
                    <a:pt x="34" y="1"/>
                  </a:lnTo>
                  <a:lnTo>
                    <a:pt x="33" y="1"/>
                  </a:lnTo>
                  <a:lnTo>
                    <a:pt x="32" y="1"/>
                  </a:lnTo>
                  <a:lnTo>
                    <a:pt x="31" y="2"/>
                  </a:lnTo>
                  <a:lnTo>
                    <a:pt x="30" y="2"/>
                  </a:lnTo>
                  <a:lnTo>
                    <a:pt x="28" y="3"/>
                  </a:lnTo>
                  <a:lnTo>
                    <a:pt x="28" y="3"/>
                  </a:lnTo>
                  <a:lnTo>
                    <a:pt x="26" y="3"/>
                  </a:lnTo>
                  <a:lnTo>
                    <a:pt x="25" y="3"/>
                  </a:lnTo>
                  <a:lnTo>
                    <a:pt x="24" y="4"/>
                  </a:lnTo>
                  <a:lnTo>
                    <a:pt x="23" y="4"/>
                  </a:lnTo>
                  <a:lnTo>
                    <a:pt x="22" y="4"/>
                  </a:lnTo>
                  <a:lnTo>
                    <a:pt x="20" y="5"/>
                  </a:lnTo>
                  <a:lnTo>
                    <a:pt x="19" y="5"/>
                  </a:lnTo>
                  <a:lnTo>
                    <a:pt x="18" y="5"/>
                  </a:lnTo>
                  <a:lnTo>
                    <a:pt x="17" y="5"/>
                  </a:lnTo>
                  <a:lnTo>
                    <a:pt x="16" y="5"/>
                  </a:lnTo>
                  <a:lnTo>
                    <a:pt x="14" y="5"/>
                  </a:lnTo>
                  <a:lnTo>
                    <a:pt x="14" y="5"/>
                  </a:lnTo>
                  <a:lnTo>
                    <a:pt x="12" y="5"/>
                  </a:lnTo>
                  <a:lnTo>
                    <a:pt x="11" y="6"/>
                  </a:lnTo>
                  <a:lnTo>
                    <a:pt x="10" y="6"/>
                  </a:lnTo>
                  <a:lnTo>
                    <a:pt x="9" y="6"/>
                  </a:lnTo>
                  <a:lnTo>
                    <a:pt x="8" y="6"/>
                  </a:lnTo>
                  <a:lnTo>
                    <a:pt x="6" y="6"/>
                  </a:lnTo>
                  <a:lnTo>
                    <a:pt x="5" y="6"/>
                  </a:lnTo>
                  <a:lnTo>
                    <a:pt x="4" y="6"/>
                  </a:lnTo>
                  <a:lnTo>
                    <a:pt x="3" y="5"/>
                  </a:lnTo>
                  <a:lnTo>
                    <a:pt x="2" y="5"/>
                  </a:lnTo>
                  <a:lnTo>
                    <a:pt x="0" y="5"/>
                  </a:lnTo>
                  <a:lnTo>
                    <a:pt x="0" y="5"/>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09" name="Freeform 117"/>
            <p:cNvSpPr>
              <a:spLocks/>
            </p:cNvSpPr>
            <p:nvPr/>
          </p:nvSpPr>
          <p:spPr bwMode="auto">
            <a:xfrm>
              <a:off x="5015" y="3036"/>
              <a:ext cx="65" cy="15"/>
            </a:xfrm>
            <a:custGeom>
              <a:avLst/>
              <a:gdLst/>
              <a:ahLst/>
              <a:cxnLst>
                <a:cxn ang="0">
                  <a:pos x="55" y="1"/>
                </a:cxn>
                <a:cxn ang="0">
                  <a:pos x="51" y="0"/>
                </a:cxn>
                <a:cxn ang="0">
                  <a:pos x="50" y="0"/>
                </a:cxn>
                <a:cxn ang="0">
                  <a:pos x="48" y="0"/>
                </a:cxn>
                <a:cxn ang="0">
                  <a:pos x="46" y="0"/>
                </a:cxn>
                <a:cxn ang="0">
                  <a:pos x="44" y="0"/>
                </a:cxn>
                <a:cxn ang="0">
                  <a:pos x="42" y="0"/>
                </a:cxn>
                <a:cxn ang="0">
                  <a:pos x="41" y="0"/>
                </a:cxn>
                <a:cxn ang="0">
                  <a:pos x="39" y="0"/>
                </a:cxn>
                <a:cxn ang="0">
                  <a:pos x="37" y="0"/>
                </a:cxn>
                <a:cxn ang="0">
                  <a:pos x="35" y="0"/>
                </a:cxn>
                <a:cxn ang="0">
                  <a:pos x="33" y="0"/>
                </a:cxn>
                <a:cxn ang="0">
                  <a:pos x="31" y="0"/>
                </a:cxn>
                <a:cxn ang="0">
                  <a:pos x="30" y="0"/>
                </a:cxn>
                <a:cxn ang="0">
                  <a:pos x="28" y="0"/>
                </a:cxn>
                <a:cxn ang="0">
                  <a:pos x="26" y="0"/>
                </a:cxn>
                <a:cxn ang="0">
                  <a:pos x="25" y="0"/>
                </a:cxn>
                <a:cxn ang="0">
                  <a:pos x="23" y="0"/>
                </a:cxn>
                <a:cxn ang="0">
                  <a:pos x="21" y="1"/>
                </a:cxn>
                <a:cxn ang="0">
                  <a:pos x="19" y="1"/>
                </a:cxn>
                <a:cxn ang="0">
                  <a:pos x="17" y="1"/>
                </a:cxn>
                <a:cxn ang="0">
                  <a:pos x="16" y="2"/>
                </a:cxn>
                <a:cxn ang="0">
                  <a:pos x="14" y="2"/>
                </a:cxn>
                <a:cxn ang="0">
                  <a:pos x="13" y="3"/>
                </a:cxn>
                <a:cxn ang="0">
                  <a:pos x="11" y="4"/>
                </a:cxn>
                <a:cxn ang="0">
                  <a:pos x="9" y="4"/>
                </a:cxn>
                <a:cxn ang="0">
                  <a:pos x="7" y="5"/>
                </a:cxn>
                <a:cxn ang="0">
                  <a:pos x="6" y="6"/>
                </a:cxn>
                <a:cxn ang="0">
                  <a:pos x="4" y="8"/>
                </a:cxn>
                <a:cxn ang="0">
                  <a:pos x="3" y="9"/>
                </a:cxn>
                <a:cxn ang="0">
                  <a:pos x="1" y="10"/>
                </a:cxn>
                <a:cxn ang="0">
                  <a:pos x="0" y="12"/>
                </a:cxn>
              </a:cxnLst>
              <a:rect l="0" t="0" r="r" b="b"/>
              <a:pathLst>
                <a:path w="56" h="13">
                  <a:moveTo>
                    <a:pt x="55" y="1"/>
                  </a:moveTo>
                  <a:lnTo>
                    <a:pt x="51" y="0"/>
                  </a:lnTo>
                  <a:lnTo>
                    <a:pt x="50" y="0"/>
                  </a:lnTo>
                  <a:lnTo>
                    <a:pt x="48" y="0"/>
                  </a:lnTo>
                  <a:lnTo>
                    <a:pt x="46" y="0"/>
                  </a:lnTo>
                  <a:lnTo>
                    <a:pt x="44" y="0"/>
                  </a:lnTo>
                  <a:lnTo>
                    <a:pt x="42" y="0"/>
                  </a:lnTo>
                  <a:lnTo>
                    <a:pt x="41" y="0"/>
                  </a:lnTo>
                  <a:lnTo>
                    <a:pt x="39" y="0"/>
                  </a:lnTo>
                  <a:lnTo>
                    <a:pt x="37" y="0"/>
                  </a:lnTo>
                  <a:lnTo>
                    <a:pt x="35" y="0"/>
                  </a:lnTo>
                  <a:lnTo>
                    <a:pt x="33" y="0"/>
                  </a:lnTo>
                  <a:lnTo>
                    <a:pt x="31" y="0"/>
                  </a:lnTo>
                  <a:lnTo>
                    <a:pt x="30" y="0"/>
                  </a:lnTo>
                  <a:lnTo>
                    <a:pt x="28" y="0"/>
                  </a:lnTo>
                  <a:lnTo>
                    <a:pt x="26" y="0"/>
                  </a:lnTo>
                  <a:lnTo>
                    <a:pt x="25" y="0"/>
                  </a:lnTo>
                  <a:lnTo>
                    <a:pt x="23" y="0"/>
                  </a:lnTo>
                  <a:lnTo>
                    <a:pt x="21" y="1"/>
                  </a:lnTo>
                  <a:lnTo>
                    <a:pt x="19" y="1"/>
                  </a:lnTo>
                  <a:lnTo>
                    <a:pt x="17" y="1"/>
                  </a:lnTo>
                  <a:lnTo>
                    <a:pt x="16" y="2"/>
                  </a:lnTo>
                  <a:lnTo>
                    <a:pt x="14" y="2"/>
                  </a:lnTo>
                  <a:lnTo>
                    <a:pt x="13" y="3"/>
                  </a:lnTo>
                  <a:lnTo>
                    <a:pt x="11" y="4"/>
                  </a:lnTo>
                  <a:lnTo>
                    <a:pt x="9" y="4"/>
                  </a:lnTo>
                  <a:lnTo>
                    <a:pt x="7" y="5"/>
                  </a:lnTo>
                  <a:lnTo>
                    <a:pt x="6" y="6"/>
                  </a:lnTo>
                  <a:lnTo>
                    <a:pt x="4" y="8"/>
                  </a:lnTo>
                  <a:lnTo>
                    <a:pt x="3" y="9"/>
                  </a:lnTo>
                  <a:lnTo>
                    <a:pt x="1" y="10"/>
                  </a:lnTo>
                  <a:lnTo>
                    <a:pt x="0" y="12"/>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10" name="Freeform 118"/>
            <p:cNvSpPr>
              <a:spLocks/>
            </p:cNvSpPr>
            <p:nvPr/>
          </p:nvSpPr>
          <p:spPr bwMode="auto">
            <a:xfrm>
              <a:off x="4965" y="3111"/>
              <a:ext cx="45" cy="1"/>
            </a:xfrm>
            <a:custGeom>
              <a:avLst/>
              <a:gdLst/>
              <a:ahLst/>
              <a:cxnLst>
                <a:cxn ang="0">
                  <a:pos x="37" y="0"/>
                </a:cxn>
                <a:cxn ang="0">
                  <a:pos x="35" y="0"/>
                </a:cxn>
                <a:cxn ang="0">
                  <a:pos x="33" y="0"/>
                </a:cxn>
                <a:cxn ang="0">
                  <a:pos x="32" y="0"/>
                </a:cxn>
                <a:cxn ang="0">
                  <a:pos x="31" y="0"/>
                </a:cxn>
                <a:cxn ang="0">
                  <a:pos x="30" y="0"/>
                </a:cxn>
                <a:cxn ang="0">
                  <a:pos x="29" y="0"/>
                </a:cxn>
                <a:cxn ang="0">
                  <a:pos x="28" y="0"/>
                </a:cxn>
                <a:cxn ang="0">
                  <a:pos x="27" y="0"/>
                </a:cxn>
                <a:cxn ang="0">
                  <a:pos x="25" y="0"/>
                </a:cxn>
                <a:cxn ang="0">
                  <a:pos x="24" y="0"/>
                </a:cxn>
                <a:cxn ang="0">
                  <a:pos x="23" y="0"/>
                </a:cxn>
                <a:cxn ang="0">
                  <a:pos x="22" y="0"/>
                </a:cxn>
                <a:cxn ang="0">
                  <a:pos x="21" y="0"/>
                </a:cxn>
                <a:cxn ang="0">
                  <a:pos x="19" y="0"/>
                </a:cxn>
                <a:cxn ang="0">
                  <a:pos x="18" y="0"/>
                </a:cxn>
                <a:cxn ang="0">
                  <a:pos x="17" y="0"/>
                </a:cxn>
                <a:cxn ang="0">
                  <a:pos x="16" y="0"/>
                </a:cxn>
                <a:cxn ang="0">
                  <a:pos x="15" y="0"/>
                </a:cxn>
                <a:cxn ang="0">
                  <a:pos x="14" y="0"/>
                </a:cxn>
                <a:cxn ang="0">
                  <a:pos x="13" y="0"/>
                </a:cxn>
                <a:cxn ang="0">
                  <a:pos x="11" y="0"/>
                </a:cxn>
                <a:cxn ang="0">
                  <a:pos x="10" y="0"/>
                </a:cxn>
                <a:cxn ang="0">
                  <a:pos x="9" y="0"/>
                </a:cxn>
                <a:cxn ang="0">
                  <a:pos x="8" y="0"/>
                </a:cxn>
                <a:cxn ang="0">
                  <a:pos x="7" y="0"/>
                </a:cxn>
                <a:cxn ang="0">
                  <a:pos x="5" y="0"/>
                </a:cxn>
                <a:cxn ang="0">
                  <a:pos x="4" y="0"/>
                </a:cxn>
                <a:cxn ang="0">
                  <a:pos x="3" y="0"/>
                </a:cxn>
                <a:cxn ang="0">
                  <a:pos x="2" y="0"/>
                </a:cxn>
                <a:cxn ang="0">
                  <a:pos x="1" y="0"/>
                </a:cxn>
                <a:cxn ang="0">
                  <a:pos x="0" y="0"/>
                </a:cxn>
              </a:cxnLst>
              <a:rect l="0" t="0" r="r" b="b"/>
              <a:pathLst>
                <a:path w="38" h="1">
                  <a:moveTo>
                    <a:pt x="37" y="0"/>
                  </a:moveTo>
                  <a:lnTo>
                    <a:pt x="35" y="0"/>
                  </a:lnTo>
                  <a:lnTo>
                    <a:pt x="33" y="0"/>
                  </a:lnTo>
                  <a:lnTo>
                    <a:pt x="32" y="0"/>
                  </a:lnTo>
                  <a:lnTo>
                    <a:pt x="31" y="0"/>
                  </a:lnTo>
                  <a:lnTo>
                    <a:pt x="30" y="0"/>
                  </a:lnTo>
                  <a:lnTo>
                    <a:pt x="29" y="0"/>
                  </a:lnTo>
                  <a:lnTo>
                    <a:pt x="28" y="0"/>
                  </a:lnTo>
                  <a:lnTo>
                    <a:pt x="27"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1" y="0"/>
                  </a:lnTo>
                  <a:lnTo>
                    <a:pt x="10" y="0"/>
                  </a:lnTo>
                  <a:lnTo>
                    <a:pt x="9" y="0"/>
                  </a:lnTo>
                  <a:lnTo>
                    <a:pt x="8" y="0"/>
                  </a:lnTo>
                  <a:lnTo>
                    <a:pt x="7" y="0"/>
                  </a:lnTo>
                  <a:lnTo>
                    <a:pt x="5" y="0"/>
                  </a:lnTo>
                  <a:lnTo>
                    <a:pt x="4" y="0"/>
                  </a:lnTo>
                  <a:lnTo>
                    <a:pt x="3" y="0"/>
                  </a:lnTo>
                  <a:lnTo>
                    <a:pt x="2" y="0"/>
                  </a:lnTo>
                  <a:lnTo>
                    <a:pt x="1" y="0"/>
                  </a:lnTo>
                  <a:lnTo>
                    <a:pt x="0" y="0"/>
                  </a:lnTo>
                </a:path>
              </a:pathLst>
            </a:custGeom>
            <a:solidFill>
              <a:srgbClr val="FFFFFF">
                <a:alpha val="50000"/>
              </a:srgbClr>
            </a:solidFill>
            <a:ln w="74930" cap="flat" cmpd="sng">
              <a:solidFill>
                <a:srgbClr val="3366FF"/>
              </a:solidFill>
              <a:prstDash val="solid"/>
              <a:round/>
              <a:headEnd type="none" w="med" len="med"/>
              <a:tailEnd type="none" w="med" len="med"/>
            </a:ln>
            <a:effectLst/>
          </p:spPr>
          <p:txBody>
            <a:bodyPr/>
            <a:lstStyle/>
            <a:p>
              <a:endParaRPr lang="en-US"/>
            </a:p>
          </p:txBody>
        </p:sp>
        <p:sp>
          <p:nvSpPr>
            <p:cNvPr id="85111" name="Line 119"/>
            <p:cNvSpPr>
              <a:spLocks noChangeShapeType="1"/>
            </p:cNvSpPr>
            <p:nvPr/>
          </p:nvSpPr>
          <p:spPr bwMode="auto">
            <a:xfrm flipH="1">
              <a:off x="5949" y="2765"/>
              <a:ext cx="21" cy="6"/>
            </a:xfrm>
            <a:prstGeom prst="line">
              <a:avLst/>
            </a:prstGeom>
            <a:noFill/>
            <a:ln w="74930">
              <a:solidFill>
                <a:srgbClr val="3366FF"/>
              </a:solidFill>
              <a:round/>
              <a:headEnd/>
              <a:tailEnd/>
            </a:ln>
            <a:effectLst/>
          </p:spPr>
          <p:txBody>
            <a:bodyPr wrap="none" anchor="ctr"/>
            <a:lstStyle/>
            <a:p>
              <a:endParaRPr lang="en-US"/>
            </a:p>
          </p:txBody>
        </p:sp>
        <p:sp>
          <p:nvSpPr>
            <p:cNvPr id="85112" name="Line 120"/>
            <p:cNvSpPr>
              <a:spLocks noChangeShapeType="1"/>
            </p:cNvSpPr>
            <p:nvPr/>
          </p:nvSpPr>
          <p:spPr bwMode="auto">
            <a:xfrm>
              <a:off x="5959" y="2759"/>
              <a:ext cx="11" cy="24"/>
            </a:xfrm>
            <a:prstGeom prst="line">
              <a:avLst/>
            </a:prstGeom>
            <a:noFill/>
            <a:ln w="74930">
              <a:solidFill>
                <a:srgbClr val="3366FF"/>
              </a:solidFill>
              <a:round/>
              <a:headEnd/>
              <a:tailEnd/>
            </a:ln>
            <a:effectLst/>
          </p:spPr>
          <p:txBody>
            <a:bodyPr wrap="none" anchor="ctr"/>
            <a:lstStyle/>
            <a:p>
              <a:endParaRPr lang="en-US"/>
            </a:p>
          </p:txBody>
        </p:sp>
        <p:sp>
          <p:nvSpPr>
            <p:cNvPr id="85113" name="Freeform 121"/>
            <p:cNvSpPr>
              <a:spLocks/>
            </p:cNvSpPr>
            <p:nvPr/>
          </p:nvSpPr>
          <p:spPr bwMode="auto">
            <a:xfrm>
              <a:off x="5608" y="3772"/>
              <a:ext cx="140" cy="193"/>
            </a:xfrm>
            <a:custGeom>
              <a:avLst/>
              <a:gdLst/>
              <a:ahLst/>
              <a:cxnLst>
                <a:cxn ang="0">
                  <a:pos x="95" y="0"/>
                </a:cxn>
                <a:cxn ang="0">
                  <a:pos x="78" y="7"/>
                </a:cxn>
                <a:cxn ang="0">
                  <a:pos x="62" y="20"/>
                </a:cxn>
                <a:cxn ang="0">
                  <a:pos x="62" y="20"/>
                </a:cxn>
                <a:cxn ang="0">
                  <a:pos x="46" y="40"/>
                </a:cxn>
                <a:cxn ang="0">
                  <a:pos x="44" y="64"/>
                </a:cxn>
                <a:cxn ang="0">
                  <a:pos x="36" y="90"/>
                </a:cxn>
                <a:cxn ang="0">
                  <a:pos x="22" y="127"/>
                </a:cxn>
                <a:cxn ang="0">
                  <a:pos x="11" y="150"/>
                </a:cxn>
                <a:cxn ang="0">
                  <a:pos x="0" y="170"/>
                </a:cxn>
                <a:cxn ang="0">
                  <a:pos x="14" y="170"/>
                </a:cxn>
                <a:cxn ang="0">
                  <a:pos x="38" y="164"/>
                </a:cxn>
                <a:cxn ang="0">
                  <a:pos x="57" y="150"/>
                </a:cxn>
                <a:cxn ang="0">
                  <a:pos x="68" y="140"/>
                </a:cxn>
                <a:cxn ang="0">
                  <a:pos x="90" y="114"/>
                </a:cxn>
                <a:cxn ang="0">
                  <a:pos x="106" y="80"/>
                </a:cxn>
                <a:cxn ang="0">
                  <a:pos x="114" y="50"/>
                </a:cxn>
                <a:cxn ang="0">
                  <a:pos x="119" y="20"/>
                </a:cxn>
                <a:cxn ang="0">
                  <a:pos x="119" y="7"/>
                </a:cxn>
                <a:cxn ang="0">
                  <a:pos x="111" y="3"/>
                </a:cxn>
                <a:cxn ang="0">
                  <a:pos x="100" y="0"/>
                </a:cxn>
                <a:cxn ang="0">
                  <a:pos x="98" y="0"/>
                </a:cxn>
                <a:cxn ang="0">
                  <a:pos x="95" y="0"/>
                </a:cxn>
              </a:cxnLst>
              <a:rect l="0" t="0" r="r" b="b"/>
              <a:pathLst>
                <a:path w="120" h="171">
                  <a:moveTo>
                    <a:pt x="95" y="0"/>
                  </a:moveTo>
                  <a:lnTo>
                    <a:pt x="78" y="7"/>
                  </a:lnTo>
                  <a:lnTo>
                    <a:pt x="62" y="20"/>
                  </a:lnTo>
                  <a:lnTo>
                    <a:pt x="62" y="20"/>
                  </a:lnTo>
                  <a:lnTo>
                    <a:pt x="46" y="40"/>
                  </a:lnTo>
                  <a:lnTo>
                    <a:pt x="44" y="64"/>
                  </a:lnTo>
                  <a:lnTo>
                    <a:pt x="36" y="90"/>
                  </a:lnTo>
                  <a:lnTo>
                    <a:pt x="22" y="127"/>
                  </a:lnTo>
                  <a:lnTo>
                    <a:pt x="11" y="150"/>
                  </a:lnTo>
                  <a:lnTo>
                    <a:pt x="0" y="170"/>
                  </a:lnTo>
                  <a:lnTo>
                    <a:pt x="14" y="170"/>
                  </a:lnTo>
                  <a:lnTo>
                    <a:pt x="38" y="164"/>
                  </a:lnTo>
                  <a:lnTo>
                    <a:pt x="57" y="150"/>
                  </a:lnTo>
                  <a:lnTo>
                    <a:pt x="68" y="140"/>
                  </a:lnTo>
                  <a:lnTo>
                    <a:pt x="90" y="114"/>
                  </a:lnTo>
                  <a:lnTo>
                    <a:pt x="106" y="80"/>
                  </a:lnTo>
                  <a:lnTo>
                    <a:pt x="114" y="50"/>
                  </a:lnTo>
                  <a:lnTo>
                    <a:pt x="119" y="20"/>
                  </a:lnTo>
                  <a:lnTo>
                    <a:pt x="119" y="7"/>
                  </a:lnTo>
                  <a:lnTo>
                    <a:pt x="111" y="3"/>
                  </a:lnTo>
                  <a:lnTo>
                    <a:pt x="100" y="0"/>
                  </a:lnTo>
                  <a:lnTo>
                    <a:pt x="98" y="0"/>
                  </a:lnTo>
                  <a:lnTo>
                    <a:pt x="95" y="0"/>
                  </a:lnTo>
                </a:path>
              </a:pathLst>
            </a:custGeom>
            <a:solidFill>
              <a:srgbClr val="FFFFFF">
                <a:alpha val="50000"/>
              </a:srgbClr>
            </a:solidFill>
            <a:ln w="9525">
              <a:solidFill>
                <a:srgbClr val="3366FF"/>
              </a:solidFill>
              <a:round/>
              <a:headEnd/>
              <a:tailEnd/>
            </a:ln>
            <a:effectLst/>
          </p:spPr>
          <p:txBody>
            <a:bodyPr/>
            <a:lstStyle/>
            <a:p>
              <a:endParaRPr lang="en-US"/>
            </a:p>
          </p:txBody>
        </p:sp>
        <p:sp>
          <p:nvSpPr>
            <p:cNvPr id="85114" name="Rectangle 122"/>
            <p:cNvSpPr>
              <a:spLocks noChangeArrowheads="1"/>
            </p:cNvSpPr>
            <p:nvPr/>
          </p:nvSpPr>
          <p:spPr bwMode="auto">
            <a:xfrm flipV="1">
              <a:off x="5341" y="3276"/>
              <a:ext cx="11" cy="2"/>
            </a:xfrm>
            <a:prstGeom prst="rect">
              <a:avLst/>
            </a:prstGeom>
            <a:solidFill>
              <a:srgbClr val="FFFFFF">
                <a:alpha val="50000"/>
              </a:srgbClr>
            </a:solidFill>
            <a:ln w="9525">
              <a:solidFill>
                <a:srgbClr val="3366FF"/>
              </a:solidFill>
              <a:miter lim="800000"/>
              <a:headEnd/>
              <a:tailEnd/>
            </a:ln>
            <a:effectLst/>
          </p:spPr>
          <p:txBody>
            <a:bodyPr wrap="none" anchor="ctr"/>
            <a:lstStyle/>
            <a:p>
              <a:endParaRPr lang="en-US"/>
            </a:p>
          </p:txBody>
        </p:sp>
        <p:sp>
          <p:nvSpPr>
            <p:cNvPr id="85115" name="Freeform 123"/>
            <p:cNvSpPr>
              <a:spLocks/>
            </p:cNvSpPr>
            <p:nvPr/>
          </p:nvSpPr>
          <p:spPr bwMode="auto">
            <a:xfrm>
              <a:off x="5336" y="3288"/>
              <a:ext cx="197" cy="89"/>
            </a:xfrm>
            <a:custGeom>
              <a:avLst/>
              <a:gdLst/>
              <a:ahLst/>
              <a:cxnLst>
                <a:cxn ang="0">
                  <a:pos x="23" y="0"/>
                </a:cxn>
                <a:cxn ang="0">
                  <a:pos x="5" y="3"/>
                </a:cxn>
                <a:cxn ang="0">
                  <a:pos x="0" y="19"/>
                </a:cxn>
                <a:cxn ang="0">
                  <a:pos x="11" y="35"/>
                </a:cxn>
                <a:cxn ang="0">
                  <a:pos x="28" y="47"/>
                </a:cxn>
                <a:cxn ang="0">
                  <a:pos x="49" y="47"/>
                </a:cxn>
                <a:cxn ang="0">
                  <a:pos x="69" y="56"/>
                </a:cxn>
                <a:cxn ang="0">
                  <a:pos x="95" y="59"/>
                </a:cxn>
                <a:cxn ang="0">
                  <a:pos x="121" y="69"/>
                </a:cxn>
                <a:cxn ang="0">
                  <a:pos x="132" y="72"/>
                </a:cxn>
                <a:cxn ang="0">
                  <a:pos x="162" y="78"/>
                </a:cxn>
                <a:cxn ang="0">
                  <a:pos x="167" y="75"/>
                </a:cxn>
                <a:cxn ang="0">
                  <a:pos x="164" y="63"/>
                </a:cxn>
                <a:cxn ang="0">
                  <a:pos x="118" y="50"/>
                </a:cxn>
                <a:cxn ang="0">
                  <a:pos x="72" y="22"/>
                </a:cxn>
                <a:cxn ang="0">
                  <a:pos x="52" y="16"/>
                </a:cxn>
                <a:cxn ang="0">
                  <a:pos x="28" y="6"/>
                </a:cxn>
                <a:cxn ang="0">
                  <a:pos x="28" y="6"/>
                </a:cxn>
                <a:cxn ang="0">
                  <a:pos x="23" y="0"/>
                </a:cxn>
              </a:cxnLst>
              <a:rect l="0" t="0" r="r" b="b"/>
              <a:pathLst>
                <a:path w="168" h="79">
                  <a:moveTo>
                    <a:pt x="23" y="0"/>
                  </a:moveTo>
                  <a:lnTo>
                    <a:pt x="5" y="3"/>
                  </a:lnTo>
                  <a:lnTo>
                    <a:pt x="0" y="19"/>
                  </a:lnTo>
                  <a:lnTo>
                    <a:pt x="11" y="35"/>
                  </a:lnTo>
                  <a:lnTo>
                    <a:pt x="28" y="47"/>
                  </a:lnTo>
                  <a:lnTo>
                    <a:pt x="49" y="47"/>
                  </a:lnTo>
                  <a:lnTo>
                    <a:pt x="69" y="56"/>
                  </a:lnTo>
                  <a:lnTo>
                    <a:pt x="95" y="59"/>
                  </a:lnTo>
                  <a:lnTo>
                    <a:pt x="121" y="69"/>
                  </a:lnTo>
                  <a:lnTo>
                    <a:pt x="132" y="72"/>
                  </a:lnTo>
                  <a:lnTo>
                    <a:pt x="162" y="78"/>
                  </a:lnTo>
                  <a:lnTo>
                    <a:pt x="167" y="75"/>
                  </a:lnTo>
                  <a:lnTo>
                    <a:pt x="164" y="63"/>
                  </a:lnTo>
                  <a:lnTo>
                    <a:pt x="118" y="50"/>
                  </a:lnTo>
                  <a:lnTo>
                    <a:pt x="72" y="22"/>
                  </a:lnTo>
                  <a:lnTo>
                    <a:pt x="52" y="16"/>
                  </a:lnTo>
                  <a:lnTo>
                    <a:pt x="28" y="6"/>
                  </a:lnTo>
                  <a:lnTo>
                    <a:pt x="28" y="6"/>
                  </a:lnTo>
                  <a:lnTo>
                    <a:pt x="23" y="0"/>
                  </a:lnTo>
                </a:path>
              </a:pathLst>
            </a:custGeom>
            <a:solidFill>
              <a:srgbClr val="FFFFFF">
                <a:alpha val="50000"/>
              </a:srgbClr>
            </a:solidFill>
            <a:ln w="9525">
              <a:noFill/>
              <a:round/>
              <a:headEnd/>
              <a:tailEnd/>
            </a:ln>
            <a:effectLst/>
          </p:spPr>
          <p:txBody>
            <a:bodyPr/>
            <a:lstStyle/>
            <a:p>
              <a:endParaRPr lang="en-US"/>
            </a:p>
          </p:txBody>
        </p:sp>
        <p:sp>
          <p:nvSpPr>
            <p:cNvPr id="85116" name="Freeform 124"/>
            <p:cNvSpPr>
              <a:spLocks/>
            </p:cNvSpPr>
            <p:nvPr/>
          </p:nvSpPr>
          <p:spPr bwMode="auto">
            <a:xfrm>
              <a:off x="5332" y="3201"/>
              <a:ext cx="366" cy="110"/>
            </a:xfrm>
            <a:custGeom>
              <a:avLst/>
              <a:gdLst/>
              <a:ahLst/>
              <a:cxnLst>
                <a:cxn ang="0">
                  <a:pos x="51" y="2"/>
                </a:cxn>
                <a:cxn ang="0">
                  <a:pos x="30" y="0"/>
                </a:cxn>
                <a:cxn ang="0">
                  <a:pos x="13" y="1"/>
                </a:cxn>
                <a:cxn ang="0">
                  <a:pos x="0" y="11"/>
                </a:cxn>
                <a:cxn ang="0">
                  <a:pos x="0" y="13"/>
                </a:cxn>
                <a:cxn ang="0">
                  <a:pos x="17" y="22"/>
                </a:cxn>
                <a:cxn ang="0">
                  <a:pos x="37" y="31"/>
                </a:cxn>
                <a:cxn ang="0">
                  <a:pos x="55" y="37"/>
                </a:cxn>
                <a:cxn ang="0">
                  <a:pos x="78" y="42"/>
                </a:cxn>
                <a:cxn ang="0">
                  <a:pos x="87" y="47"/>
                </a:cxn>
                <a:cxn ang="0">
                  <a:pos x="107" y="54"/>
                </a:cxn>
                <a:cxn ang="0">
                  <a:pos x="110" y="56"/>
                </a:cxn>
                <a:cxn ang="0">
                  <a:pos x="150" y="74"/>
                </a:cxn>
                <a:cxn ang="0">
                  <a:pos x="168" y="80"/>
                </a:cxn>
                <a:cxn ang="0">
                  <a:pos x="180" y="84"/>
                </a:cxn>
                <a:cxn ang="0">
                  <a:pos x="198" y="85"/>
                </a:cxn>
                <a:cxn ang="0">
                  <a:pos x="206" y="86"/>
                </a:cxn>
                <a:cxn ang="0">
                  <a:pos x="232" y="93"/>
                </a:cxn>
                <a:cxn ang="0">
                  <a:pos x="247" y="95"/>
                </a:cxn>
                <a:cxn ang="0">
                  <a:pos x="271" y="97"/>
                </a:cxn>
                <a:cxn ang="0">
                  <a:pos x="286" y="92"/>
                </a:cxn>
                <a:cxn ang="0">
                  <a:pos x="296" y="88"/>
                </a:cxn>
                <a:cxn ang="0">
                  <a:pos x="311" y="80"/>
                </a:cxn>
                <a:cxn ang="0">
                  <a:pos x="312" y="74"/>
                </a:cxn>
                <a:cxn ang="0">
                  <a:pos x="297" y="72"/>
                </a:cxn>
                <a:cxn ang="0">
                  <a:pos x="258" y="69"/>
                </a:cxn>
                <a:cxn ang="0">
                  <a:pos x="232" y="57"/>
                </a:cxn>
                <a:cxn ang="0">
                  <a:pos x="215" y="53"/>
                </a:cxn>
                <a:cxn ang="0">
                  <a:pos x="180" y="45"/>
                </a:cxn>
                <a:cxn ang="0">
                  <a:pos x="150" y="40"/>
                </a:cxn>
                <a:cxn ang="0">
                  <a:pos x="109" y="26"/>
                </a:cxn>
                <a:cxn ang="0">
                  <a:pos x="92" y="20"/>
                </a:cxn>
                <a:cxn ang="0">
                  <a:pos x="72" y="11"/>
                </a:cxn>
                <a:cxn ang="0">
                  <a:pos x="36" y="3"/>
                </a:cxn>
                <a:cxn ang="0">
                  <a:pos x="25" y="0"/>
                </a:cxn>
                <a:cxn ang="0">
                  <a:pos x="12" y="6"/>
                </a:cxn>
                <a:cxn ang="0">
                  <a:pos x="9" y="8"/>
                </a:cxn>
                <a:cxn ang="0">
                  <a:pos x="9" y="10"/>
                </a:cxn>
                <a:cxn ang="0">
                  <a:pos x="51" y="2"/>
                </a:cxn>
              </a:cxnLst>
              <a:rect l="0" t="0" r="r" b="b"/>
              <a:pathLst>
                <a:path w="313" h="98">
                  <a:moveTo>
                    <a:pt x="51" y="2"/>
                  </a:moveTo>
                  <a:lnTo>
                    <a:pt x="30" y="0"/>
                  </a:lnTo>
                  <a:lnTo>
                    <a:pt x="13" y="1"/>
                  </a:lnTo>
                  <a:lnTo>
                    <a:pt x="0" y="11"/>
                  </a:lnTo>
                  <a:lnTo>
                    <a:pt x="0" y="13"/>
                  </a:lnTo>
                  <a:lnTo>
                    <a:pt x="17" y="22"/>
                  </a:lnTo>
                  <a:lnTo>
                    <a:pt x="37" y="31"/>
                  </a:lnTo>
                  <a:lnTo>
                    <a:pt x="55" y="37"/>
                  </a:lnTo>
                  <a:lnTo>
                    <a:pt x="78" y="42"/>
                  </a:lnTo>
                  <a:lnTo>
                    <a:pt x="87" y="47"/>
                  </a:lnTo>
                  <a:lnTo>
                    <a:pt x="107" y="54"/>
                  </a:lnTo>
                  <a:lnTo>
                    <a:pt x="110" y="56"/>
                  </a:lnTo>
                  <a:lnTo>
                    <a:pt x="150" y="74"/>
                  </a:lnTo>
                  <a:lnTo>
                    <a:pt x="168" y="80"/>
                  </a:lnTo>
                  <a:lnTo>
                    <a:pt x="180" y="84"/>
                  </a:lnTo>
                  <a:lnTo>
                    <a:pt x="198" y="85"/>
                  </a:lnTo>
                  <a:lnTo>
                    <a:pt x="206" y="86"/>
                  </a:lnTo>
                  <a:lnTo>
                    <a:pt x="232" y="93"/>
                  </a:lnTo>
                  <a:lnTo>
                    <a:pt x="247" y="95"/>
                  </a:lnTo>
                  <a:lnTo>
                    <a:pt x="271" y="97"/>
                  </a:lnTo>
                  <a:lnTo>
                    <a:pt x="286" y="92"/>
                  </a:lnTo>
                  <a:lnTo>
                    <a:pt x="296" y="88"/>
                  </a:lnTo>
                  <a:lnTo>
                    <a:pt x="311" y="80"/>
                  </a:lnTo>
                  <a:lnTo>
                    <a:pt x="312" y="74"/>
                  </a:lnTo>
                  <a:lnTo>
                    <a:pt x="297" y="72"/>
                  </a:lnTo>
                  <a:lnTo>
                    <a:pt x="258" y="69"/>
                  </a:lnTo>
                  <a:lnTo>
                    <a:pt x="232" y="57"/>
                  </a:lnTo>
                  <a:lnTo>
                    <a:pt x="215" y="53"/>
                  </a:lnTo>
                  <a:lnTo>
                    <a:pt x="180" y="45"/>
                  </a:lnTo>
                  <a:lnTo>
                    <a:pt x="150" y="40"/>
                  </a:lnTo>
                  <a:lnTo>
                    <a:pt x="109" y="26"/>
                  </a:lnTo>
                  <a:lnTo>
                    <a:pt x="92" y="20"/>
                  </a:lnTo>
                  <a:lnTo>
                    <a:pt x="72" y="11"/>
                  </a:lnTo>
                  <a:lnTo>
                    <a:pt x="36" y="3"/>
                  </a:lnTo>
                  <a:lnTo>
                    <a:pt x="25" y="0"/>
                  </a:lnTo>
                  <a:lnTo>
                    <a:pt x="12" y="6"/>
                  </a:lnTo>
                  <a:lnTo>
                    <a:pt x="9" y="8"/>
                  </a:lnTo>
                  <a:lnTo>
                    <a:pt x="9" y="10"/>
                  </a:lnTo>
                  <a:lnTo>
                    <a:pt x="51" y="2"/>
                  </a:lnTo>
                </a:path>
              </a:pathLst>
            </a:custGeom>
            <a:solidFill>
              <a:srgbClr val="FFFFFF">
                <a:alpha val="50000"/>
              </a:srgbClr>
            </a:solidFill>
            <a:ln w="9525">
              <a:noFill/>
              <a:round/>
              <a:headEnd/>
              <a:tailEnd/>
            </a:ln>
            <a:effectLst/>
          </p:spPr>
          <p:txBody>
            <a:bodyPr/>
            <a:lstStyle/>
            <a:p>
              <a:endParaRPr lang="en-US"/>
            </a:p>
          </p:txBody>
        </p:sp>
        <p:sp>
          <p:nvSpPr>
            <p:cNvPr id="85117" name="Freeform 125"/>
            <p:cNvSpPr>
              <a:spLocks/>
            </p:cNvSpPr>
            <p:nvPr/>
          </p:nvSpPr>
          <p:spPr bwMode="auto">
            <a:xfrm>
              <a:off x="4781" y="3187"/>
              <a:ext cx="884" cy="715"/>
            </a:xfrm>
            <a:custGeom>
              <a:avLst/>
              <a:gdLst/>
              <a:ahLst/>
              <a:cxnLst>
                <a:cxn ang="0">
                  <a:pos x="187" y="7"/>
                </a:cxn>
                <a:cxn ang="0">
                  <a:pos x="163" y="7"/>
                </a:cxn>
                <a:cxn ang="0">
                  <a:pos x="143" y="17"/>
                </a:cxn>
                <a:cxn ang="0">
                  <a:pos x="125" y="28"/>
                </a:cxn>
                <a:cxn ang="0">
                  <a:pos x="93" y="46"/>
                </a:cxn>
                <a:cxn ang="0">
                  <a:pos x="61" y="67"/>
                </a:cxn>
                <a:cxn ang="0">
                  <a:pos x="29" y="88"/>
                </a:cxn>
                <a:cxn ang="0">
                  <a:pos x="0" y="109"/>
                </a:cxn>
                <a:cxn ang="0">
                  <a:pos x="15" y="127"/>
                </a:cxn>
                <a:cxn ang="0">
                  <a:pos x="29" y="159"/>
                </a:cxn>
                <a:cxn ang="0">
                  <a:pos x="38" y="197"/>
                </a:cxn>
                <a:cxn ang="0">
                  <a:pos x="50" y="215"/>
                </a:cxn>
                <a:cxn ang="0">
                  <a:pos x="73" y="222"/>
                </a:cxn>
                <a:cxn ang="0">
                  <a:pos x="93" y="229"/>
                </a:cxn>
                <a:cxn ang="0">
                  <a:pos x="125" y="250"/>
                </a:cxn>
                <a:cxn ang="0">
                  <a:pos x="152" y="254"/>
                </a:cxn>
                <a:cxn ang="0">
                  <a:pos x="172" y="254"/>
                </a:cxn>
                <a:cxn ang="0">
                  <a:pos x="216" y="264"/>
                </a:cxn>
                <a:cxn ang="0">
                  <a:pos x="257" y="271"/>
                </a:cxn>
                <a:cxn ang="0">
                  <a:pos x="283" y="271"/>
                </a:cxn>
                <a:cxn ang="0">
                  <a:pos x="330" y="286"/>
                </a:cxn>
                <a:cxn ang="0">
                  <a:pos x="370" y="303"/>
                </a:cxn>
                <a:cxn ang="0">
                  <a:pos x="397" y="328"/>
                </a:cxn>
                <a:cxn ang="0">
                  <a:pos x="420" y="356"/>
                </a:cxn>
                <a:cxn ang="0">
                  <a:pos x="457" y="395"/>
                </a:cxn>
                <a:cxn ang="0">
                  <a:pos x="621" y="536"/>
                </a:cxn>
                <a:cxn ang="0">
                  <a:pos x="650" y="568"/>
                </a:cxn>
                <a:cxn ang="0">
                  <a:pos x="679" y="614"/>
                </a:cxn>
                <a:cxn ang="0">
                  <a:pos x="693" y="632"/>
                </a:cxn>
                <a:cxn ang="0">
                  <a:pos x="702" y="585"/>
                </a:cxn>
                <a:cxn ang="0">
                  <a:pos x="702" y="561"/>
                </a:cxn>
                <a:cxn ang="0">
                  <a:pos x="714" y="518"/>
                </a:cxn>
                <a:cxn ang="0">
                  <a:pos x="735" y="497"/>
                </a:cxn>
                <a:cxn ang="0">
                  <a:pos x="743" y="490"/>
                </a:cxn>
                <a:cxn ang="0">
                  <a:pos x="752" y="487"/>
                </a:cxn>
                <a:cxn ang="0">
                  <a:pos x="755" y="472"/>
                </a:cxn>
                <a:cxn ang="0">
                  <a:pos x="720" y="452"/>
                </a:cxn>
                <a:cxn ang="0">
                  <a:pos x="679" y="420"/>
                </a:cxn>
                <a:cxn ang="0">
                  <a:pos x="647" y="370"/>
                </a:cxn>
                <a:cxn ang="0">
                  <a:pos x="627" y="342"/>
                </a:cxn>
                <a:cxn ang="0">
                  <a:pos x="615" y="321"/>
                </a:cxn>
                <a:cxn ang="0">
                  <a:pos x="601" y="303"/>
                </a:cxn>
                <a:cxn ang="0">
                  <a:pos x="580" y="278"/>
                </a:cxn>
                <a:cxn ang="0">
                  <a:pos x="551" y="229"/>
                </a:cxn>
                <a:cxn ang="0">
                  <a:pos x="548" y="215"/>
                </a:cxn>
                <a:cxn ang="0">
                  <a:pos x="539" y="201"/>
                </a:cxn>
                <a:cxn ang="0">
                  <a:pos x="522" y="201"/>
                </a:cxn>
                <a:cxn ang="0">
                  <a:pos x="463" y="176"/>
                </a:cxn>
                <a:cxn ang="0">
                  <a:pos x="428" y="102"/>
                </a:cxn>
                <a:cxn ang="0">
                  <a:pos x="420" y="74"/>
                </a:cxn>
                <a:cxn ang="0">
                  <a:pos x="405" y="67"/>
                </a:cxn>
                <a:cxn ang="0">
                  <a:pos x="370" y="52"/>
                </a:cxn>
                <a:cxn ang="0">
                  <a:pos x="335" y="49"/>
                </a:cxn>
                <a:cxn ang="0">
                  <a:pos x="303" y="38"/>
                </a:cxn>
                <a:cxn ang="0">
                  <a:pos x="269" y="28"/>
                </a:cxn>
                <a:cxn ang="0">
                  <a:pos x="233" y="14"/>
                </a:cxn>
                <a:cxn ang="0">
                  <a:pos x="219" y="0"/>
                </a:cxn>
                <a:cxn ang="0">
                  <a:pos x="210" y="7"/>
                </a:cxn>
                <a:cxn ang="0">
                  <a:pos x="187" y="7"/>
                </a:cxn>
              </a:cxnLst>
              <a:rect l="0" t="0" r="r" b="b"/>
              <a:pathLst>
                <a:path w="756" h="633">
                  <a:moveTo>
                    <a:pt x="187" y="7"/>
                  </a:moveTo>
                  <a:lnTo>
                    <a:pt x="163" y="7"/>
                  </a:lnTo>
                  <a:lnTo>
                    <a:pt x="143" y="17"/>
                  </a:lnTo>
                  <a:lnTo>
                    <a:pt x="125" y="28"/>
                  </a:lnTo>
                  <a:lnTo>
                    <a:pt x="93" y="46"/>
                  </a:lnTo>
                  <a:lnTo>
                    <a:pt x="61" y="67"/>
                  </a:lnTo>
                  <a:lnTo>
                    <a:pt x="29" y="88"/>
                  </a:lnTo>
                  <a:lnTo>
                    <a:pt x="0" y="109"/>
                  </a:lnTo>
                  <a:lnTo>
                    <a:pt x="15" y="127"/>
                  </a:lnTo>
                  <a:lnTo>
                    <a:pt x="29" y="159"/>
                  </a:lnTo>
                  <a:lnTo>
                    <a:pt x="38" y="197"/>
                  </a:lnTo>
                  <a:lnTo>
                    <a:pt x="50" y="215"/>
                  </a:lnTo>
                  <a:lnTo>
                    <a:pt x="73" y="222"/>
                  </a:lnTo>
                  <a:lnTo>
                    <a:pt x="93" y="229"/>
                  </a:lnTo>
                  <a:lnTo>
                    <a:pt x="125" y="250"/>
                  </a:lnTo>
                  <a:lnTo>
                    <a:pt x="152" y="254"/>
                  </a:lnTo>
                  <a:lnTo>
                    <a:pt x="172" y="254"/>
                  </a:lnTo>
                  <a:lnTo>
                    <a:pt x="216" y="264"/>
                  </a:lnTo>
                  <a:lnTo>
                    <a:pt x="257" y="271"/>
                  </a:lnTo>
                  <a:lnTo>
                    <a:pt x="283" y="271"/>
                  </a:lnTo>
                  <a:lnTo>
                    <a:pt x="330" y="286"/>
                  </a:lnTo>
                  <a:lnTo>
                    <a:pt x="370" y="303"/>
                  </a:lnTo>
                  <a:lnTo>
                    <a:pt x="397" y="328"/>
                  </a:lnTo>
                  <a:lnTo>
                    <a:pt x="420" y="356"/>
                  </a:lnTo>
                  <a:lnTo>
                    <a:pt x="457" y="395"/>
                  </a:lnTo>
                  <a:lnTo>
                    <a:pt x="621" y="536"/>
                  </a:lnTo>
                  <a:lnTo>
                    <a:pt x="650" y="568"/>
                  </a:lnTo>
                  <a:lnTo>
                    <a:pt x="679" y="614"/>
                  </a:lnTo>
                  <a:lnTo>
                    <a:pt x="693" y="632"/>
                  </a:lnTo>
                  <a:lnTo>
                    <a:pt x="702" y="585"/>
                  </a:lnTo>
                  <a:lnTo>
                    <a:pt x="702" y="561"/>
                  </a:lnTo>
                  <a:lnTo>
                    <a:pt x="714" y="518"/>
                  </a:lnTo>
                  <a:lnTo>
                    <a:pt x="735" y="497"/>
                  </a:lnTo>
                  <a:lnTo>
                    <a:pt x="743" y="490"/>
                  </a:lnTo>
                  <a:lnTo>
                    <a:pt x="752" y="487"/>
                  </a:lnTo>
                  <a:lnTo>
                    <a:pt x="755" y="472"/>
                  </a:lnTo>
                  <a:lnTo>
                    <a:pt x="720" y="452"/>
                  </a:lnTo>
                  <a:lnTo>
                    <a:pt x="679" y="420"/>
                  </a:lnTo>
                  <a:lnTo>
                    <a:pt x="647" y="370"/>
                  </a:lnTo>
                  <a:lnTo>
                    <a:pt x="627" y="342"/>
                  </a:lnTo>
                  <a:lnTo>
                    <a:pt x="615" y="321"/>
                  </a:lnTo>
                  <a:lnTo>
                    <a:pt x="601" y="303"/>
                  </a:lnTo>
                  <a:lnTo>
                    <a:pt x="580" y="278"/>
                  </a:lnTo>
                  <a:lnTo>
                    <a:pt x="551" y="229"/>
                  </a:lnTo>
                  <a:lnTo>
                    <a:pt x="548" y="215"/>
                  </a:lnTo>
                  <a:lnTo>
                    <a:pt x="539" y="201"/>
                  </a:lnTo>
                  <a:lnTo>
                    <a:pt x="522" y="201"/>
                  </a:lnTo>
                  <a:lnTo>
                    <a:pt x="463" y="176"/>
                  </a:lnTo>
                  <a:lnTo>
                    <a:pt x="428" y="102"/>
                  </a:lnTo>
                  <a:lnTo>
                    <a:pt x="420" y="74"/>
                  </a:lnTo>
                  <a:lnTo>
                    <a:pt x="405" y="67"/>
                  </a:lnTo>
                  <a:lnTo>
                    <a:pt x="370" y="52"/>
                  </a:lnTo>
                  <a:lnTo>
                    <a:pt x="335" y="49"/>
                  </a:lnTo>
                  <a:lnTo>
                    <a:pt x="303" y="38"/>
                  </a:lnTo>
                  <a:lnTo>
                    <a:pt x="269" y="28"/>
                  </a:lnTo>
                  <a:lnTo>
                    <a:pt x="233" y="14"/>
                  </a:lnTo>
                  <a:lnTo>
                    <a:pt x="219" y="0"/>
                  </a:lnTo>
                  <a:lnTo>
                    <a:pt x="210" y="7"/>
                  </a:lnTo>
                  <a:lnTo>
                    <a:pt x="187" y="7"/>
                  </a:lnTo>
                </a:path>
              </a:pathLst>
            </a:custGeom>
            <a:solidFill>
              <a:srgbClr val="FFFFFF">
                <a:alpha val="50000"/>
              </a:srgbClr>
            </a:solidFill>
            <a:ln w="9525">
              <a:noFill/>
              <a:round/>
              <a:headEnd/>
              <a:tailEnd/>
            </a:ln>
            <a:effectLst/>
          </p:spPr>
          <p:txBody>
            <a:bodyPr/>
            <a:lstStyle/>
            <a:p>
              <a:endParaRPr lang="en-US"/>
            </a:p>
          </p:txBody>
        </p:sp>
        <p:sp>
          <p:nvSpPr>
            <p:cNvPr id="85118" name="Freeform 126"/>
            <p:cNvSpPr>
              <a:spLocks/>
            </p:cNvSpPr>
            <p:nvPr/>
          </p:nvSpPr>
          <p:spPr bwMode="auto">
            <a:xfrm>
              <a:off x="5042" y="3125"/>
              <a:ext cx="85" cy="23"/>
            </a:xfrm>
            <a:custGeom>
              <a:avLst/>
              <a:gdLst/>
              <a:ahLst/>
              <a:cxnLst>
                <a:cxn ang="0">
                  <a:pos x="0" y="0"/>
                </a:cxn>
                <a:cxn ang="0">
                  <a:pos x="48" y="15"/>
                </a:cxn>
                <a:cxn ang="0">
                  <a:pos x="72" y="19"/>
                </a:cxn>
                <a:cxn ang="0">
                  <a:pos x="72" y="19"/>
                </a:cxn>
                <a:cxn ang="0">
                  <a:pos x="0" y="0"/>
                </a:cxn>
              </a:cxnLst>
              <a:rect l="0" t="0" r="r" b="b"/>
              <a:pathLst>
                <a:path w="73" h="20">
                  <a:moveTo>
                    <a:pt x="0" y="0"/>
                  </a:moveTo>
                  <a:lnTo>
                    <a:pt x="48" y="15"/>
                  </a:lnTo>
                  <a:lnTo>
                    <a:pt x="72" y="19"/>
                  </a:lnTo>
                  <a:lnTo>
                    <a:pt x="72" y="19"/>
                  </a:lnTo>
                  <a:lnTo>
                    <a:pt x="0" y="0"/>
                  </a:lnTo>
                </a:path>
              </a:pathLst>
            </a:custGeom>
            <a:solidFill>
              <a:srgbClr val="FFFFFF">
                <a:alpha val="50000"/>
              </a:srgbClr>
            </a:solidFill>
            <a:ln w="9525">
              <a:solidFill>
                <a:srgbClr val="3366FF"/>
              </a:solidFill>
              <a:round/>
              <a:headEnd/>
              <a:tailEnd/>
            </a:ln>
            <a:effectLst/>
          </p:spPr>
          <p:txBody>
            <a:bodyPr/>
            <a:lstStyle/>
            <a:p>
              <a:endParaRPr lang="en-US"/>
            </a:p>
          </p:txBody>
        </p:sp>
        <p:sp>
          <p:nvSpPr>
            <p:cNvPr id="85119" name="Freeform 127"/>
            <p:cNvSpPr>
              <a:spLocks/>
            </p:cNvSpPr>
            <p:nvPr/>
          </p:nvSpPr>
          <p:spPr bwMode="auto">
            <a:xfrm>
              <a:off x="5028" y="3060"/>
              <a:ext cx="272" cy="116"/>
            </a:xfrm>
            <a:custGeom>
              <a:avLst/>
              <a:gdLst/>
              <a:ahLst/>
              <a:cxnLst>
                <a:cxn ang="0">
                  <a:pos x="74" y="0"/>
                </a:cxn>
                <a:cxn ang="0">
                  <a:pos x="60" y="0"/>
                </a:cxn>
                <a:cxn ang="0">
                  <a:pos x="42" y="0"/>
                </a:cxn>
                <a:cxn ang="0">
                  <a:pos x="24" y="4"/>
                </a:cxn>
                <a:cxn ang="0">
                  <a:pos x="12" y="7"/>
                </a:cxn>
                <a:cxn ang="0">
                  <a:pos x="0" y="18"/>
                </a:cxn>
                <a:cxn ang="0">
                  <a:pos x="60" y="18"/>
                </a:cxn>
                <a:cxn ang="0">
                  <a:pos x="101" y="40"/>
                </a:cxn>
                <a:cxn ang="0">
                  <a:pos x="149" y="58"/>
                </a:cxn>
                <a:cxn ang="0">
                  <a:pos x="187" y="77"/>
                </a:cxn>
                <a:cxn ang="0">
                  <a:pos x="211" y="91"/>
                </a:cxn>
                <a:cxn ang="0">
                  <a:pos x="232" y="102"/>
                </a:cxn>
                <a:cxn ang="0">
                  <a:pos x="232" y="84"/>
                </a:cxn>
                <a:cxn ang="0">
                  <a:pos x="217" y="62"/>
                </a:cxn>
                <a:cxn ang="0">
                  <a:pos x="187" y="47"/>
                </a:cxn>
                <a:cxn ang="0">
                  <a:pos x="170" y="40"/>
                </a:cxn>
                <a:cxn ang="0">
                  <a:pos x="170" y="40"/>
                </a:cxn>
                <a:cxn ang="0">
                  <a:pos x="74" y="0"/>
                </a:cxn>
              </a:cxnLst>
              <a:rect l="0" t="0" r="r" b="b"/>
              <a:pathLst>
                <a:path w="233" h="103">
                  <a:moveTo>
                    <a:pt x="74" y="0"/>
                  </a:moveTo>
                  <a:lnTo>
                    <a:pt x="60" y="0"/>
                  </a:lnTo>
                  <a:lnTo>
                    <a:pt x="42" y="0"/>
                  </a:lnTo>
                  <a:lnTo>
                    <a:pt x="24" y="4"/>
                  </a:lnTo>
                  <a:lnTo>
                    <a:pt x="12" y="7"/>
                  </a:lnTo>
                  <a:lnTo>
                    <a:pt x="0" y="18"/>
                  </a:lnTo>
                  <a:lnTo>
                    <a:pt x="60" y="18"/>
                  </a:lnTo>
                  <a:lnTo>
                    <a:pt x="101" y="40"/>
                  </a:lnTo>
                  <a:lnTo>
                    <a:pt x="149" y="58"/>
                  </a:lnTo>
                  <a:lnTo>
                    <a:pt x="187" y="77"/>
                  </a:lnTo>
                  <a:lnTo>
                    <a:pt x="211" y="91"/>
                  </a:lnTo>
                  <a:lnTo>
                    <a:pt x="232" y="102"/>
                  </a:lnTo>
                  <a:lnTo>
                    <a:pt x="232" y="84"/>
                  </a:lnTo>
                  <a:lnTo>
                    <a:pt x="217" y="62"/>
                  </a:lnTo>
                  <a:lnTo>
                    <a:pt x="187" y="47"/>
                  </a:lnTo>
                  <a:lnTo>
                    <a:pt x="170" y="40"/>
                  </a:lnTo>
                  <a:lnTo>
                    <a:pt x="170" y="40"/>
                  </a:lnTo>
                  <a:lnTo>
                    <a:pt x="74" y="0"/>
                  </a:lnTo>
                </a:path>
              </a:pathLst>
            </a:custGeom>
            <a:solidFill>
              <a:srgbClr val="FFFFFF">
                <a:alpha val="50000"/>
              </a:srgbClr>
            </a:solidFill>
            <a:ln w="9525">
              <a:noFill/>
              <a:round/>
              <a:headEnd/>
              <a:tailEnd/>
            </a:ln>
            <a:effectLst/>
          </p:spPr>
          <p:txBody>
            <a:bodyPr/>
            <a:lstStyle/>
            <a:p>
              <a:endParaRPr lang="en-US"/>
            </a:p>
          </p:txBody>
        </p:sp>
        <p:sp>
          <p:nvSpPr>
            <p:cNvPr id="85120" name="Freeform 128"/>
            <p:cNvSpPr>
              <a:spLocks/>
            </p:cNvSpPr>
            <p:nvPr/>
          </p:nvSpPr>
          <p:spPr bwMode="auto">
            <a:xfrm>
              <a:off x="5091" y="2982"/>
              <a:ext cx="262" cy="141"/>
            </a:xfrm>
            <a:custGeom>
              <a:avLst/>
              <a:gdLst/>
              <a:ahLst/>
              <a:cxnLst>
                <a:cxn ang="0">
                  <a:pos x="24" y="0"/>
                </a:cxn>
                <a:cxn ang="0">
                  <a:pos x="12" y="14"/>
                </a:cxn>
                <a:cxn ang="0">
                  <a:pos x="0" y="22"/>
                </a:cxn>
                <a:cxn ang="0">
                  <a:pos x="36" y="25"/>
                </a:cxn>
                <a:cxn ang="0">
                  <a:pos x="77" y="32"/>
                </a:cxn>
                <a:cxn ang="0">
                  <a:pos x="118" y="51"/>
                </a:cxn>
                <a:cxn ang="0">
                  <a:pos x="166" y="84"/>
                </a:cxn>
                <a:cxn ang="0">
                  <a:pos x="187" y="94"/>
                </a:cxn>
                <a:cxn ang="0">
                  <a:pos x="213" y="124"/>
                </a:cxn>
                <a:cxn ang="0">
                  <a:pos x="223" y="94"/>
                </a:cxn>
                <a:cxn ang="0">
                  <a:pos x="175" y="58"/>
                </a:cxn>
                <a:cxn ang="0">
                  <a:pos x="148" y="44"/>
                </a:cxn>
                <a:cxn ang="0">
                  <a:pos x="118" y="29"/>
                </a:cxn>
                <a:cxn ang="0">
                  <a:pos x="92" y="22"/>
                </a:cxn>
                <a:cxn ang="0">
                  <a:pos x="89" y="22"/>
                </a:cxn>
                <a:cxn ang="0">
                  <a:pos x="24" y="0"/>
                </a:cxn>
              </a:cxnLst>
              <a:rect l="0" t="0" r="r" b="b"/>
              <a:pathLst>
                <a:path w="224" h="125">
                  <a:moveTo>
                    <a:pt x="24" y="0"/>
                  </a:moveTo>
                  <a:lnTo>
                    <a:pt x="12" y="14"/>
                  </a:lnTo>
                  <a:lnTo>
                    <a:pt x="0" y="22"/>
                  </a:lnTo>
                  <a:lnTo>
                    <a:pt x="36" y="25"/>
                  </a:lnTo>
                  <a:lnTo>
                    <a:pt x="77" y="32"/>
                  </a:lnTo>
                  <a:lnTo>
                    <a:pt x="118" y="51"/>
                  </a:lnTo>
                  <a:lnTo>
                    <a:pt x="166" y="84"/>
                  </a:lnTo>
                  <a:lnTo>
                    <a:pt x="187" y="94"/>
                  </a:lnTo>
                  <a:lnTo>
                    <a:pt x="213" y="124"/>
                  </a:lnTo>
                  <a:lnTo>
                    <a:pt x="223" y="94"/>
                  </a:lnTo>
                  <a:lnTo>
                    <a:pt x="175" y="58"/>
                  </a:lnTo>
                  <a:lnTo>
                    <a:pt x="148" y="44"/>
                  </a:lnTo>
                  <a:lnTo>
                    <a:pt x="118" y="29"/>
                  </a:lnTo>
                  <a:lnTo>
                    <a:pt x="92" y="22"/>
                  </a:lnTo>
                  <a:lnTo>
                    <a:pt x="89" y="22"/>
                  </a:lnTo>
                  <a:lnTo>
                    <a:pt x="24" y="0"/>
                  </a:lnTo>
                </a:path>
              </a:pathLst>
            </a:custGeom>
            <a:solidFill>
              <a:srgbClr val="FFFFFF">
                <a:alpha val="50000"/>
              </a:srgbClr>
            </a:solidFill>
            <a:ln w="9525">
              <a:noFill/>
              <a:round/>
              <a:headEnd/>
              <a:tailEnd/>
            </a:ln>
            <a:effectLst/>
          </p:spPr>
          <p:txBody>
            <a:bodyPr/>
            <a:lstStyle/>
            <a:p>
              <a:endParaRPr lang="en-US"/>
            </a:p>
          </p:txBody>
        </p:sp>
        <p:sp>
          <p:nvSpPr>
            <p:cNvPr id="85121" name="Freeform 129"/>
            <p:cNvSpPr>
              <a:spLocks/>
            </p:cNvSpPr>
            <p:nvPr/>
          </p:nvSpPr>
          <p:spPr bwMode="auto">
            <a:xfrm>
              <a:off x="5191" y="2940"/>
              <a:ext cx="234" cy="113"/>
            </a:xfrm>
            <a:custGeom>
              <a:avLst/>
              <a:gdLst/>
              <a:ahLst/>
              <a:cxnLst>
                <a:cxn ang="0">
                  <a:pos x="83" y="8"/>
                </a:cxn>
                <a:cxn ang="0">
                  <a:pos x="50" y="0"/>
                </a:cxn>
                <a:cxn ang="0">
                  <a:pos x="0" y="0"/>
                </a:cxn>
                <a:cxn ang="0">
                  <a:pos x="18" y="11"/>
                </a:cxn>
                <a:cxn ang="0">
                  <a:pos x="41" y="15"/>
                </a:cxn>
                <a:cxn ang="0">
                  <a:pos x="65" y="29"/>
                </a:cxn>
                <a:cxn ang="0">
                  <a:pos x="89" y="37"/>
                </a:cxn>
                <a:cxn ang="0">
                  <a:pos x="130" y="59"/>
                </a:cxn>
                <a:cxn ang="0">
                  <a:pos x="148" y="77"/>
                </a:cxn>
                <a:cxn ang="0">
                  <a:pos x="163" y="88"/>
                </a:cxn>
                <a:cxn ang="0">
                  <a:pos x="166" y="99"/>
                </a:cxn>
                <a:cxn ang="0">
                  <a:pos x="175" y="92"/>
                </a:cxn>
                <a:cxn ang="0">
                  <a:pos x="199" y="62"/>
                </a:cxn>
                <a:cxn ang="0">
                  <a:pos x="199" y="59"/>
                </a:cxn>
                <a:cxn ang="0">
                  <a:pos x="83" y="8"/>
                </a:cxn>
              </a:cxnLst>
              <a:rect l="0" t="0" r="r" b="b"/>
              <a:pathLst>
                <a:path w="200" h="100">
                  <a:moveTo>
                    <a:pt x="83" y="8"/>
                  </a:moveTo>
                  <a:lnTo>
                    <a:pt x="50" y="0"/>
                  </a:lnTo>
                  <a:lnTo>
                    <a:pt x="0" y="0"/>
                  </a:lnTo>
                  <a:lnTo>
                    <a:pt x="18" y="11"/>
                  </a:lnTo>
                  <a:lnTo>
                    <a:pt x="41" y="15"/>
                  </a:lnTo>
                  <a:lnTo>
                    <a:pt x="65" y="29"/>
                  </a:lnTo>
                  <a:lnTo>
                    <a:pt x="89" y="37"/>
                  </a:lnTo>
                  <a:lnTo>
                    <a:pt x="130" y="59"/>
                  </a:lnTo>
                  <a:lnTo>
                    <a:pt x="148" y="77"/>
                  </a:lnTo>
                  <a:lnTo>
                    <a:pt x="163" y="88"/>
                  </a:lnTo>
                  <a:lnTo>
                    <a:pt x="166" y="99"/>
                  </a:lnTo>
                  <a:lnTo>
                    <a:pt x="175" y="92"/>
                  </a:lnTo>
                  <a:lnTo>
                    <a:pt x="199" y="62"/>
                  </a:lnTo>
                  <a:lnTo>
                    <a:pt x="199" y="59"/>
                  </a:lnTo>
                  <a:lnTo>
                    <a:pt x="83" y="8"/>
                  </a:lnTo>
                </a:path>
              </a:pathLst>
            </a:custGeom>
            <a:solidFill>
              <a:srgbClr val="FFFFFF">
                <a:alpha val="50000"/>
              </a:srgbClr>
            </a:solidFill>
            <a:ln w="9525">
              <a:noFill/>
              <a:round/>
              <a:headEnd/>
              <a:tailEnd/>
            </a:ln>
            <a:effectLst/>
          </p:spPr>
          <p:txBody>
            <a:bodyPr/>
            <a:lstStyle/>
            <a:p>
              <a:endParaRPr lang="en-US"/>
            </a:p>
          </p:txBody>
        </p:sp>
        <p:sp>
          <p:nvSpPr>
            <p:cNvPr id="85122" name="Freeform 130"/>
            <p:cNvSpPr>
              <a:spLocks/>
            </p:cNvSpPr>
            <p:nvPr/>
          </p:nvSpPr>
          <p:spPr bwMode="auto">
            <a:xfrm>
              <a:off x="5322" y="2908"/>
              <a:ext cx="165" cy="63"/>
            </a:xfrm>
            <a:custGeom>
              <a:avLst/>
              <a:gdLst/>
              <a:ahLst/>
              <a:cxnLst>
                <a:cxn ang="0">
                  <a:pos x="114" y="0"/>
                </a:cxn>
                <a:cxn ang="0">
                  <a:pos x="84" y="8"/>
                </a:cxn>
                <a:cxn ang="0">
                  <a:pos x="15" y="8"/>
                </a:cxn>
                <a:cxn ang="0">
                  <a:pos x="0" y="8"/>
                </a:cxn>
                <a:cxn ang="0">
                  <a:pos x="36" y="15"/>
                </a:cxn>
                <a:cxn ang="0">
                  <a:pos x="75" y="33"/>
                </a:cxn>
                <a:cxn ang="0">
                  <a:pos x="108" y="44"/>
                </a:cxn>
                <a:cxn ang="0">
                  <a:pos x="132" y="51"/>
                </a:cxn>
                <a:cxn ang="0">
                  <a:pos x="140" y="55"/>
                </a:cxn>
                <a:cxn ang="0">
                  <a:pos x="140" y="55"/>
                </a:cxn>
                <a:cxn ang="0">
                  <a:pos x="114" y="0"/>
                </a:cxn>
              </a:cxnLst>
              <a:rect l="0" t="0" r="r" b="b"/>
              <a:pathLst>
                <a:path w="141" h="56">
                  <a:moveTo>
                    <a:pt x="114" y="0"/>
                  </a:moveTo>
                  <a:lnTo>
                    <a:pt x="84" y="8"/>
                  </a:lnTo>
                  <a:lnTo>
                    <a:pt x="15" y="8"/>
                  </a:lnTo>
                  <a:lnTo>
                    <a:pt x="0" y="8"/>
                  </a:lnTo>
                  <a:lnTo>
                    <a:pt x="36" y="15"/>
                  </a:lnTo>
                  <a:lnTo>
                    <a:pt x="75" y="33"/>
                  </a:lnTo>
                  <a:lnTo>
                    <a:pt x="108" y="44"/>
                  </a:lnTo>
                  <a:lnTo>
                    <a:pt x="132" y="51"/>
                  </a:lnTo>
                  <a:lnTo>
                    <a:pt x="140" y="55"/>
                  </a:lnTo>
                  <a:lnTo>
                    <a:pt x="140" y="55"/>
                  </a:lnTo>
                  <a:lnTo>
                    <a:pt x="114" y="0"/>
                  </a:lnTo>
                </a:path>
              </a:pathLst>
            </a:custGeom>
            <a:solidFill>
              <a:srgbClr val="FFFFFF">
                <a:alpha val="50000"/>
              </a:srgbClr>
            </a:solidFill>
            <a:ln w="9525">
              <a:solidFill>
                <a:srgbClr val="3366FF"/>
              </a:solidFill>
              <a:round/>
              <a:headEnd/>
              <a:tailEnd/>
            </a:ln>
            <a:effectLst/>
          </p:spPr>
          <p:txBody>
            <a:bodyPr/>
            <a:lstStyle/>
            <a:p>
              <a:endParaRPr lang="en-US"/>
            </a:p>
          </p:txBody>
        </p:sp>
        <p:sp>
          <p:nvSpPr>
            <p:cNvPr id="85123" name="Freeform 131"/>
            <p:cNvSpPr>
              <a:spLocks/>
            </p:cNvSpPr>
            <p:nvPr/>
          </p:nvSpPr>
          <p:spPr bwMode="auto">
            <a:xfrm>
              <a:off x="5389" y="3151"/>
              <a:ext cx="384" cy="87"/>
            </a:xfrm>
            <a:custGeom>
              <a:avLst/>
              <a:gdLst/>
              <a:ahLst/>
              <a:cxnLst>
                <a:cxn ang="0">
                  <a:pos x="77" y="9"/>
                </a:cxn>
                <a:cxn ang="0">
                  <a:pos x="15" y="0"/>
                </a:cxn>
                <a:cxn ang="0">
                  <a:pos x="3" y="0"/>
                </a:cxn>
                <a:cxn ang="0">
                  <a:pos x="0" y="6"/>
                </a:cxn>
                <a:cxn ang="0">
                  <a:pos x="77" y="26"/>
                </a:cxn>
                <a:cxn ang="0">
                  <a:pos x="134" y="46"/>
                </a:cxn>
                <a:cxn ang="0">
                  <a:pos x="172" y="56"/>
                </a:cxn>
                <a:cxn ang="0">
                  <a:pos x="199" y="62"/>
                </a:cxn>
                <a:cxn ang="0">
                  <a:pos x="256" y="72"/>
                </a:cxn>
                <a:cxn ang="0">
                  <a:pos x="297" y="76"/>
                </a:cxn>
                <a:cxn ang="0">
                  <a:pos x="327" y="66"/>
                </a:cxn>
                <a:cxn ang="0">
                  <a:pos x="77" y="9"/>
                </a:cxn>
              </a:cxnLst>
              <a:rect l="0" t="0" r="r" b="b"/>
              <a:pathLst>
                <a:path w="328" h="77">
                  <a:moveTo>
                    <a:pt x="77" y="9"/>
                  </a:moveTo>
                  <a:lnTo>
                    <a:pt x="15" y="0"/>
                  </a:lnTo>
                  <a:lnTo>
                    <a:pt x="3" y="0"/>
                  </a:lnTo>
                  <a:lnTo>
                    <a:pt x="0" y="6"/>
                  </a:lnTo>
                  <a:lnTo>
                    <a:pt x="77" y="26"/>
                  </a:lnTo>
                  <a:lnTo>
                    <a:pt x="134" y="46"/>
                  </a:lnTo>
                  <a:lnTo>
                    <a:pt x="172" y="56"/>
                  </a:lnTo>
                  <a:lnTo>
                    <a:pt x="199" y="62"/>
                  </a:lnTo>
                  <a:lnTo>
                    <a:pt x="256" y="72"/>
                  </a:lnTo>
                  <a:lnTo>
                    <a:pt x="297" y="76"/>
                  </a:lnTo>
                  <a:lnTo>
                    <a:pt x="327" y="66"/>
                  </a:lnTo>
                  <a:lnTo>
                    <a:pt x="77" y="9"/>
                  </a:lnTo>
                </a:path>
              </a:pathLst>
            </a:custGeom>
            <a:solidFill>
              <a:srgbClr val="FFFFFF">
                <a:alpha val="50000"/>
              </a:srgbClr>
            </a:solidFill>
            <a:ln w="9525">
              <a:noFill/>
              <a:round/>
              <a:headEnd/>
              <a:tailEnd/>
            </a:ln>
            <a:effectLst/>
          </p:spPr>
          <p:txBody>
            <a:bodyPr/>
            <a:lstStyle/>
            <a:p>
              <a:endParaRPr lang="en-US"/>
            </a:p>
          </p:txBody>
        </p:sp>
        <p:sp>
          <p:nvSpPr>
            <p:cNvPr id="85124" name="Freeform 132"/>
            <p:cNvSpPr>
              <a:spLocks/>
            </p:cNvSpPr>
            <p:nvPr/>
          </p:nvSpPr>
          <p:spPr bwMode="auto">
            <a:xfrm>
              <a:off x="5428" y="3096"/>
              <a:ext cx="439" cy="63"/>
            </a:xfrm>
            <a:custGeom>
              <a:avLst/>
              <a:gdLst/>
              <a:ahLst/>
              <a:cxnLst>
                <a:cxn ang="0">
                  <a:pos x="112" y="13"/>
                </a:cxn>
                <a:cxn ang="0">
                  <a:pos x="18" y="0"/>
                </a:cxn>
                <a:cxn ang="0">
                  <a:pos x="3" y="0"/>
                </a:cxn>
                <a:cxn ang="0">
                  <a:pos x="0" y="13"/>
                </a:cxn>
                <a:cxn ang="0">
                  <a:pos x="103" y="26"/>
                </a:cxn>
                <a:cxn ang="0">
                  <a:pos x="174" y="39"/>
                </a:cxn>
                <a:cxn ang="0">
                  <a:pos x="230" y="47"/>
                </a:cxn>
                <a:cxn ang="0">
                  <a:pos x="268" y="55"/>
                </a:cxn>
                <a:cxn ang="0">
                  <a:pos x="304" y="55"/>
                </a:cxn>
                <a:cxn ang="0">
                  <a:pos x="350" y="44"/>
                </a:cxn>
                <a:cxn ang="0">
                  <a:pos x="374" y="31"/>
                </a:cxn>
                <a:cxn ang="0">
                  <a:pos x="374" y="31"/>
                </a:cxn>
                <a:cxn ang="0">
                  <a:pos x="112" y="13"/>
                </a:cxn>
              </a:cxnLst>
              <a:rect l="0" t="0" r="r" b="b"/>
              <a:pathLst>
                <a:path w="375" h="56">
                  <a:moveTo>
                    <a:pt x="112" y="13"/>
                  </a:moveTo>
                  <a:lnTo>
                    <a:pt x="18" y="0"/>
                  </a:lnTo>
                  <a:lnTo>
                    <a:pt x="3" y="0"/>
                  </a:lnTo>
                  <a:lnTo>
                    <a:pt x="0" y="13"/>
                  </a:lnTo>
                  <a:lnTo>
                    <a:pt x="103" y="26"/>
                  </a:lnTo>
                  <a:lnTo>
                    <a:pt x="174" y="39"/>
                  </a:lnTo>
                  <a:lnTo>
                    <a:pt x="230" y="47"/>
                  </a:lnTo>
                  <a:lnTo>
                    <a:pt x="268" y="55"/>
                  </a:lnTo>
                  <a:lnTo>
                    <a:pt x="304" y="55"/>
                  </a:lnTo>
                  <a:lnTo>
                    <a:pt x="350" y="44"/>
                  </a:lnTo>
                  <a:lnTo>
                    <a:pt x="374" y="31"/>
                  </a:lnTo>
                  <a:lnTo>
                    <a:pt x="374" y="31"/>
                  </a:lnTo>
                  <a:lnTo>
                    <a:pt x="112" y="13"/>
                  </a:lnTo>
                </a:path>
              </a:pathLst>
            </a:custGeom>
            <a:solidFill>
              <a:srgbClr val="FFFFFF">
                <a:alpha val="50000"/>
              </a:srgbClr>
            </a:solidFill>
            <a:ln w="9525">
              <a:noFill/>
              <a:round/>
              <a:headEnd/>
              <a:tailEnd/>
            </a:ln>
            <a:effectLst/>
          </p:spPr>
          <p:txBody>
            <a:bodyPr/>
            <a:lstStyle/>
            <a:p>
              <a:endParaRPr lang="en-US"/>
            </a:p>
          </p:txBody>
        </p:sp>
        <p:sp>
          <p:nvSpPr>
            <p:cNvPr id="85125" name="Freeform 133"/>
            <p:cNvSpPr>
              <a:spLocks/>
            </p:cNvSpPr>
            <p:nvPr/>
          </p:nvSpPr>
          <p:spPr bwMode="auto">
            <a:xfrm>
              <a:off x="5518" y="3045"/>
              <a:ext cx="394" cy="36"/>
            </a:xfrm>
            <a:custGeom>
              <a:avLst/>
              <a:gdLst/>
              <a:ahLst/>
              <a:cxnLst>
                <a:cxn ang="0">
                  <a:pos x="336" y="0"/>
                </a:cxn>
                <a:cxn ang="0">
                  <a:pos x="116" y="6"/>
                </a:cxn>
                <a:cxn ang="0">
                  <a:pos x="21" y="14"/>
                </a:cxn>
                <a:cxn ang="0">
                  <a:pos x="0" y="17"/>
                </a:cxn>
                <a:cxn ang="0">
                  <a:pos x="98" y="26"/>
                </a:cxn>
                <a:cxn ang="0">
                  <a:pos x="143" y="26"/>
                </a:cxn>
                <a:cxn ang="0">
                  <a:pos x="181" y="26"/>
                </a:cxn>
                <a:cxn ang="0">
                  <a:pos x="223" y="26"/>
                </a:cxn>
                <a:cxn ang="0">
                  <a:pos x="297" y="31"/>
                </a:cxn>
                <a:cxn ang="0">
                  <a:pos x="321" y="31"/>
                </a:cxn>
                <a:cxn ang="0">
                  <a:pos x="321" y="31"/>
                </a:cxn>
                <a:cxn ang="0">
                  <a:pos x="336" y="0"/>
                </a:cxn>
              </a:cxnLst>
              <a:rect l="0" t="0" r="r" b="b"/>
              <a:pathLst>
                <a:path w="337" h="32">
                  <a:moveTo>
                    <a:pt x="336" y="0"/>
                  </a:moveTo>
                  <a:lnTo>
                    <a:pt x="116" y="6"/>
                  </a:lnTo>
                  <a:lnTo>
                    <a:pt x="21" y="14"/>
                  </a:lnTo>
                  <a:lnTo>
                    <a:pt x="0" y="17"/>
                  </a:lnTo>
                  <a:lnTo>
                    <a:pt x="98" y="26"/>
                  </a:lnTo>
                  <a:lnTo>
                    <a:pt x="143" y="26"/>
                  </a:lnTo>
                  <a:lnTo>
                    <a:pt x="181" y="26"/>
                  </a:lnTo>
                  <a:lnTo>
                    <a:pt x="223" y="26"/>
                  </a:lnTo>
                  <a:lnTo>
                    <a:pt x="297" y="31"/>
                  </a:lnTo>
                  <a:lnTo>
                    <a:pt x="321" y="31"/>
                  </a:lnTo>
                  <a:lnTo>
                    <a:pt x="321" y="31"/>
                  </a:lnTo>
                  <a:lnTo>
                    <a:pt x="336" y="0"/>
                  </a:lnTo>
                </a:path>
              </a:pathLst>
            </a:custGeom>
            <a:solidFill>
              <a:srgbClr val="FFFFFF">
                <a:alpha val="50000"/>
              </a:srgbClr>
            </a:solidFill>
            <a:ln w="9525">
              <a:noFill/>
              <a:round/>
              <a:headEnd/>
              <a:tailEnd/>
            </a:ln>
            <a:effectLst/>
          </p:spPr>
          <p:txBody>
            <a:bodyPr/>
            <a:lstStyle/>
            <a:p>
              <a:endParaRPr lang="en-US"/>
            </a:p>
          </p:txBody>
        </p:sp>
        <p:sp>
          <p:nvSpPr>
            <p:cNvPr id="85126" name="Freeform 134"/>
            <p:cNvSpPr>
              <a:spLocks/>
            </p:cNvSpPr>
            <p:nvPr/>
          </p:nvSpPr>
          <p:spPr bwMode="auto">
            <a:xfrm>
              <a:off x="5528" y="2938"/>
              <a:ext cx="419" cy="76"/>
            </a:xfrm>
            <a:custGeom>
              <a:avLst/>
              <a:gdLst/>
              <a:ahLst/>
              <a:cxnLst>
                <a:cxn ang="0">
                  <a:pos x="351" y="0"/>
                </a:cxn>
                <a:cxn ang="0">
                  <a:pos x="306" y="0"/>
                </a:cxn>
                <a:cxn ang="0">
                  <a:pos x="270" y="6"/>
                </a:cxn>
                <a:cxn ang="0">
                  <a:pos x="214" y="22"/>
                </a:cxn>
                <a:cxn ang="0">
                  <a:pos x="172" y="25"/>
                </a:cxn>
                <a:cxn ang="0">
                  <a:pos x="131" y="35"/>
                </a:cxn>
                <a:cxn ang="0">
                  <a:pos x="89" y="41"/>
                </a:cxn>
                <a:cxn ang="0">
                  <a:pos x="27" y="57"/>
                </a:cxn>
                <a:cxn ang="0">
                  <a:pos x="27" y="60"/>
                </a:cxn>
                <a:cxn ang="0">
                  <a:pos x="0" y="66"/>
                </a:cxn>
                <a:cxn ang="0">
                  <a:pos x="98" y="60"/>
                </a:cxn>
                <a:cxn ang="0">
                  <a:pos x="131" y="50"/>
                </a:cxn>
                <a:cxn ang="0">
                  <a:pos x="166" y="47"/>
                </a:cxn>
                <a:cxn ang="0">
                  <a:pos x="211" y="47"/>
                </a:cxn>
                <a:cxn ang="0">
                  <a:pos x="244" y="47"/>
                </a:cxn>
                <a:cxn ang="0">
                  <a:pos x="291" y="47"/>
                </a:cxn>
                <a:cxn ang="0">
                  <a:pos x="303" y="44"/>
                </a:cxn>
                <a:cxn ang="0">
                  <a:pos x="318" y="44"/>
                </a:cxn>
                <a:cxn ang="0">
                  <a:pos x="333" y="44"/>
                </a:cxn>
                <a:cxn ang="0">
                  <a:pos x="348" y="38"/>
                </a:cxn>
                <a:cxn ang="0">
                  <a:pos x="357" y="22"/>
                </a:cxn>
                <a:cxn ang="0">
                  <a:pos x="357" y="15"/>
                </a:cxn>
                <a:cxn ang="0">
                  <a:pos x="351" y="0"/>
                </a:cxn>
              </a:cxnLst>
              <a:rect l="0" t="0" r="r" b="b"/>
              <a:pathLst>
                <a:path w="358" h="67">
                  <a:moveTo>
                    <a:pt x="351" y="0"/>
                  </a:moveTo>
                  <a:lnTo>
                    <a:pt x="306" y="0"/>
                  </a:lnTo>
                  <a:lnTo>
                    <a:pt x="270" y="6"/>
                  </a:lnTo>
                  <a:lnTo>
                    <a:pt x="214" y="22"/>
                  </a:lnTo>
                  <a:lnTo>
                    <a:pt x="172" y="25"/>
                  </a:lnTo>
                  <a:lnTo>
                    <a:pt x="131" y="35"/>
                  </a:lnTo>
                  <a:lnTo>
                    <a:pt x="89" y="41"/>
                  </a:lnTo>
                  <a:lnTo>
                    <a:pt x="27" y="57"/>
                  </a:lnTo>
                  <a:lnTo>
                    <a:pt x="27" y="60"/>
                  </a:lnTo>
                  <a:lnTo>
                    <a:pt x="0" y="66"/>
                  </a:lnTo>
                  <a:lnTo>
                    <a:pt x="98" y="60"/>
                  </a:lnTo>
                  <a:lnTo>
                    <a:pt x="131" y="50"/>
                  </a:lnTo>
                  <a:lnTo>
                    <a:pt x="166" y="47"/>
                  </a:lnTo>
                  <a:lnTo>
                    <a:pt x="211" y="47"/>
                  </a:lnTo>
                  <a:lnTo>
                    <a:pt x="244" y="47"/>
                  </a:lnTo>
                  <a:lnTo>
                    <a:pt x="291" y="47"/>
                  </a:lnTo>
                  <a:lnTo>
                    <a:pt x="303" y="44"/>
                  </a:lnTo>
                  <a:lnTo>
                    <a:pt x="318" y="44"/>
                  </a:lnTo>
                  <a:lnTo>
                    <a:pt x="333" y="44"/>
                  </a:lnTo>
                  <a:lnTo>
                    <a:pt x="348" y="38"/>
                  </a:lnTo>
                  <a:lnTo>
                    <a:pt x="357" y="22"/>
                  </a:lnTo>
                  <a:lnTo>
                    <a:pt x="357" y="15"/>
                  </a:lnTo>
                  <a:lnTo>
                    <a:pt x="351" y="0"/>
                  </a:lnTo>
                </a:path>
              </a:pathLst>
            </a:custGeom>
            <a:solidFill>
              <a:srgbClr val="FFFFFF">
                <a:alpha val="50000"/>
              </a:srgbClr>
            </a:solidFill>
            <a:ln w="9525">
              <a:noFill/>
              <a:round/>
              <a:headEnd/>
              <a:tailEnd/>
            </a:ln>
            <a:effectLst/>
          </p:spPr>
          <p:txBody>
            <a:bodyPr/>
            <a:lstStyle/>
            <a:p>
              <a:endParaRPr lang="en-US"/>
            </a:p>
          </p:txBody>
        </p:sp>
        <p:sp>
          <p:nvSpPr>
            <p:cNvPr id="85127" name="Freeform 135"/>
            <p:cNvSpPr>
              <a:spLocks/>
            </p:cNvSpPr>
            <p:nvPr/>
          </p:nvSpPr>
          <p:spPr bwMode="auto">
            <a:xfrm>
              <a:off x="5535" y="2822"/>
              <a:ext cx="436" cy="141"/>
            </a:xfrm>
            <a:custGeom>
              <a:avLst/>
              <a:gdLst/>
              <a:ahLst/>
              <a:cxnLst>
                <a:cxn ang="0">
                  <a:pos x="356" y="0"/>
                </a:cxn>
                <a:cxn ang="0">
                  <a:pos x="333" y="18"/>
                </a:cxn>
                <a:cxn ang="0">
                  <a:pos x="303" y="33"/>
                </a:cxn>
                <a:cxn ang="0">
                  <a:pos x="255" y="54"/>
                </a:cxn>
                <a:cxn ang="0">
                  <a:pos x="226" y="66"/>
                </a:cxn>
                <a:cxn ang="0">
                  <a:pos x="169" y="73"/>
                </a:cxn>
                <a:cxn ang="0">
                  <a:pos x="65" y="105"/>
                </a:cxn>
                <a:cxn ang="0">
                  <a:pos x="36" y="109"/>
                </a:cxn>
                <a:cxn ang="0">
                  <a:pos x="0" y="124"/>
                </a:cxn>
                <a:cxn ang="0">
                  <a:pos x="330" y="44"/>
                </a:cxn>
                <a:cxn ang="0">
                  <a:pos x="362" y="58"/>
                </a:cxn>
                <a:cxn ang="0">
                  <a:pos x="371" y="47"/>
                </a:cxn>
                <a:cxn ang="0">
                  <a:pos x="371" y="36"/>
                </a:cxn>
                <a:cxn ang="0">
                  <a:pos x="356" y="0"/>
                </a:cxn>
              </a:cxnLst>
              <a:rect l="0" t="0" r="r" b="b"/>
              <a:pathLst>
                <a:path w="372" h="125">
                  <a:moveTo>
                    <a:pt x="356" y="0"/>
                  </a:moveTo>
                  <a:lnTo>
                    <a:pt x="333" y="18"/>
                  </a:lnTo>
                  <a:lnTo>
                    <a:pt x="303" y="33"/>
                  </a:lnTo>
                  <a:lnTo>
                    <a:pt x="255" y="54"/>
                  </a:lnTo>
                  <a:lnTo>
                    <a:pt x="226" y="66"/>
                  </a:lnTo>
                  <a:lnTo>
                    <a:pt x="169" y="73"/>
                  </a:lnTo>
                  <a:lnTo>
                    <a:pt x="65" y="105"/>
                  </a:lnTo>
                  <a:lnTo>
                    <a:pt x="36" y="109"/>
                  </a:lnTo>
                  <a:lnTo>
                    <a:pt x="0" y="124"/>
                  </a:lnTo>
                  <a:lnTo>
                    <a:pt x="330" y="44"/>
                  </a:lnTo>
                  <a:lnTo>
                    <a:pt x="362" y="58"/>
                  </a:lnTo>
                  <a:lnTo>
                    <a:pt x="371" y="47"/>
                  </a:lnTo>
                  <a:lnTo>
                    <a:pt x="371" y="36"/>
                  </a:lnTo>
                  <a:lnTo>
                    <a:pt x="356" y="0"/>
                  </a:lnTo>
                </a:path>
              </a:pathLst>
            </a:custGeom>
            <a:solidFill>
              <a:srgbClr val="FFFFFF">
                <a:alpha val="50000"/>
              </a:srgbClr>
            </a:solidFill>
            <a:ln w="9525">
              <a:solidFill>
                <a:srgbClr val="3366FF"/>
              </a:solidFill>
              <a:round/>
              <a:headEnd/>
              <a:tailEnd/>
            </a:ln>
            <a:effectLst/>
          </p:spPr>
          <p:txBody>
            <a:bodyPr/>
            <a:lstStyle/>
            <a:p>
              <a:endParaRPr lang="en-US"/>
            </a:p>
          </p:txBody>
        </p:sp>
        <p:sp>
          <p:nvSpPr>
            <p:cNvPr id="85128" name="Freeform 136"/>
            <p:cNvSpPr>
              <a:spLocks/>
            </p:cNvSpPr>
            <p:nvPr/>
          </p:nvSpPr>
          <p:spPr bwMode="auto">
            <a:xfrm>
              <a:off x="5517" y="2738"/>
              <a:ext cx="420" cy="180"/>
            </a:xfrm>
            <a:custGeom>
              <a:avLst/>
              <a:gdLst/>
              <a:ahLst/>
              <a:cxnLst>
                <a:cxn ang="0">
                  <a:pos x="340" y="0"/>
                </a:cxn>
                <a:cxn ang="0">
                  <a:pos x="328" y="20"/>
                </a:cxn>
                <a:cxn ang="0">
                  <a:pos x="302" y="34"/>
                </a:cxn>
                <a:cxn ang="0">
                  <a:pos x="270" y="55"/>
                </a:cxn>
                <a:cxn ang="0">
                  <a:pos x="243" y="72"/>
                </a:cxn>
                <a:cxn ang="0">
                  <a:pos x="214" y="86"/>
                </a:cxn>
                <a:cxn ang="0">
                  <a:pos x="184" y="100"/>
                </a:cxn>
                <a:cxn ang="0">
                  <a:pos x="155" y="110"/>
                </a:cxn>
                <a:cxn ang="0">
                  <a:pos x="126" y="120"/>
                </a:cxn>
                <a:cxn ang="0">
                  <a:pos x="79" y="130"/>
                </a:cxn>
                <a:cxn ang="0">
                  <a:pos x="0" y="158"/>
                </a:cxn>
                <a:cxn ang="0">
                  <a:pos x="53" y="151"/>
                </a:cxn>
                <a:cxn ang="0">
                  <a:pos x="123" y="134"/>
                </a:cxn>
                <a:cxn ang="0">
                  <a:pos x="170" y="123"/>
                </a:cxn>
                <a:cxn ang="0">
                  <a:pos x="217" y="110"/>
                </a:cxn>
                <a:cxn ang="0">
                  <a:pos x="255" y="96"/>
                </a:cxn>
                <a:cxn ang="0">
                  <a:pos x="293" y="79"/>
                </a:cxn>
                <a:cxn ang="0">
                  <a:pos x="358" y="41"/>
                </a:cxn>
                <a:cxn ang="0">
                  <a:pos x="358" y="24"/>
                </a:cxn>
                <a:cxn ang="0">
                  <a:pos x="340" y="0"/>
                </a:cxn>
              </a:cxnLst>
              <a:rect l="0" t="0" r="r" b="b"/>
              <a:pathLst>
                <a:path w="359" h="159">
                  <a:moveTo>
                    <a:pt x="340" y="0"/>
                  </a:moveTo>
                  <a:lnTo>
                    <a:pt x="328" y="20"/>
                  </a:lnTo>
                  <a:lnTo>
                    <a:pt x="302" y="34"/>
                  </a:lnTo>
                  <a:lnTo>
                    <a:pt x="270" y="55"/>
                  </a:lnTo>
                  <a:lnTo>
                    <a:pt x="243" y="72"/>
                  </a:lnTo>
                  <a:lnTo>
                    <a:pt x="214" y="86"/>
                  </a:lnTo>
                  <a:lnTo>
                    <a:pt x="184" y="100"/>
                  </a:lnTo>
                  <a:lnTo>
                    <a:pt x="155" y="110"/>
                  </a:lnTo>
                  <a:lnTo>
                    <a:pt x="126" y="120"/>
                  </a:lnTo>
                  <a:lnTo>
                    <a:pt x="79" y="130"/>
                  </a:lnTo>
                  <a:lnTo>
                    <a:pt x="0" y="158"/>
                  </a:lnTo>
                  <a:lnTo>
                    <a:pt x="53" y="151"/>
                  </a:lnTo>
                  <a:lnTo>
                    <a:pt x="123" y="134"/>
                  </a:lnTo>
                  <a:lnTo>
                    <a:pt x="170" y="123"/>
                  </a:lnTo>
                  <a:lnTo>
                    <a:pt x="217" y="110"/>
                  </a:lnTo>
                  <a:lnTo>
                    <a:pt x="255" y="96"/>
                  </a:lnTo>
                  <a:lnTo>
                    <a:pt x="293" y="79"/>
                  </a:lnTo>
                  <a:lnTo>
                    <a:pt x="358" y="41"/>
                  </a:lnTo>
                  <a:lnTo>
                    <a:pt x="358" y="24"/>
                  </a:lnTo>
                  <a:lnTo>
                    <a:pt x="340" y="0"/>
                  </a:lnTo>
                </a:path>
              </a:pathLst>
            </a:custGeom>
            <a:solidFill>
              <a:srgbClr val="FFFFFF">
                <a:alpha val="50000"/>
              </a:srgbClr>
            </a:solidFill>
            <a:ln w="9525">
              <a:noFill/>
              <a:round/>
              <a:headEnd/>
              <a:tailEnd/>
            </a:ln>
            <a:effectLst/>
          </p:spPr>
          <p:txBody>
            <a:bodyPr/>
            <a:lstStyle/>
            <a:p>
              <a:endParaRPr lang="en-US"/>
            </a:p>
          </p:txBody>
        </p:sp>
        <p:sp>
          <p:nvSpPr>
            <p:cNvPr id="85129" name="Freeform 137"/>
            <p:cNvSpPr>
              <a:spLocks/>
            </p:cNvSpPr>
            <p:nvPr/>
          </p:nvSpPr>
          <p:spPr bwMode="auto">
            <a:xfrm>
              <a:off x="5525" y="2669"/>
              <a:ext cx="398" cy="199"/>
            </a:xfrm>
            <a:custGeom>
              <a:avLst/>
              <a:gdLst/>
              <a:ahLst/>
              <a:cxnLst>
                <a:cxn ang="0">
                  <a:pos x="306" y="0"/>
                </a:cxn>
                <a:cxn ang="0">
                  <a:pos x="265" y="22"/>
                </a:cxn>
                <a:cxn ang="0">
                  <a:pos x="0" y="175"/>
                </a:cxn>
                <a:cxn ang="0">
                  <a:pos x="119" y="131"/>
                </a:cxn>
                <a:cxn ang="0">
                  <a:pos x="175" y="105"/>
                </a:cxn>
                <a:cxn ang="0">
                  <a:pos x="217" y="87"/>
                </a:cxn>
                <a:cxn ang="0">
                  <a:pos x="250" y="62"/>
                </a:cxn>
                <a:cxn ang="0">
                  <a:pos x="271" y="47"/>
                </a:cxn>
                <a:cxn ang="0">
                  <a:pos x="285" y="29"/>
                </a:cxn>
                <a:cxn ang="0">
                  <a:pos x="339" y="7"/>
                </a:cxn>
                <a:cxn ang="0">
                  <a:pos x="324" y="4"/>
                </a:cxn>
                <a:cxn ang="0">
                  <a:pos x="306" y="0"/>
                </a:cxn>
              </a:cxnLst>
              <a:rect l="0" t="0" r="r" b="b"/>
              <a:pathLst>
                <a:path w="340" h="176">
                  <a:moveTo>
                    <a:pt x="306" y="0"/>
                  </a:moveTo>
                  <a:lnTo>
                    <a:pt x="265" y="22"/>
                  </a:lnTo>
                  <a:lnTo>
                    <a:pt x="0" y="175"/>
                  </a:lnTo>
                  <a:lnTo>
                    <a:pt x="119" y="131"/>
                  </a:lnTo>
                  <a:lnTo>
                    <a:pt x="175" y="105"/>
                  </a:lnTo>
                  <a:lnTo>
                    <a:pt x="217" y="87"/>
                  </a:lnTo>
                  <a:lnTo>
                    <a:pt x="250" y="62"/>
                  </a:lnTo>
                  <a:lnTo>
                    <a:pt x="271" y="47"/>
                  </a:lnTo>
                  <a:lnTo>
                    <a:pt x="285" y="29"/>
                  </a:lnTo>
                  <a:lnTo>
                    <a:pt x="339" y="7"/>
                  </a:lnTo>
                  <a:lnTo>
                    <a:pt x="324" y="4"/>
                  </a:lnTo>
                  <a:lnTo>
                    <a:pt x="306" y="0"/>
                  </a:lnTo>
                </a:path>
              </a:pathLst>
            </a:custGeom>
            <a:solidFill>
              <a:srgbClr val="FFFFFF">
                <a:alpha val="50000"/>
              </a:srgbClr>
            </a:solidFill>
            <a:ln w="9525">
              <a:noFill/>
              <a:round/>
              <a:headEnd/>
              <a:tailEnd/>
            </a:ln>
            <a:effectLst/>
          </p:spPr>
          <p:txBody>
            <a:bodyPr/>
            <a:lstStyle/>
            <a:p>
              <a:endParaRPr lang="en-US"/>
            </a:p>
          </p:txBody>
        </p:sp>
        <p:sp>
          <p:nvSpPr>
            <p:cNvPr id="85130" name="Freeform 138"/>
            <p:cNvSpPr>
              <a:spLocks/>
            </p:cNvSpPr>
            <p:nvPr/>
          </p:nvSpPr>
          <p:spPr bwMode="auto">
            <a:xfrm>
              <a:off x="5664" y="2185"/>
              <a:ext cx="224" cy="387"/>
            </a:xfrm>
            <a:custGeom>
              <a:avLst/>
              <a:gdLst/>
              <a:ahLst/>
              <a:cxnLst>
                <a:cxn ang="0">
                  <a:pos x="129" y="0"/>
                </a:cxn>
                <a:cxn ang="0">
                  <a:pos x="109" y="58"/>
                </a:cxn>
                <a:cxn ang="0">
                  <a:pos x="109" y="95"/>
                </a:cxn>
                <a:cxn ang="0">
                  <a:pos x="82" y="146"/>
                </a:cxn>
                <a:cxn ang="0">
                  <a:pos x="34" y="167"/>
                </a:cxn>
                <a:cxn ang="0">
                  <a:pos x="34" y="189"/>
                </a:cxn>
                <a:cxn ang="0">
                  <a:pos x="7" y="226"/>
                </a:cxn>
                <a:cxn ang="0">
                  <a:pos x="0" y="291"/>
                </a:cxn>
                <a:cxn ang="0">
                  <a:pos x="14" y="320"/>
                </a:cxn>
                <a:cxn ang="0">
                  <a:pos x="54" y="335"/>
                </a:cxn>
                <a:cxn ang="0">
                  <a:pos x="122" y="342"/>
                </a:cxn>
                <a:cxn ang="0">
                  <a:pos x="142" y="328"/>
                </a:cxn>
                <a:cxn ang="0">
                  <a:pos x="176" y="298"/>
                </a:cxn>
                <a:cxn ang="0">
                  <a:pos x="176" y="277"/>
                </a:cxn>
                <a:cxn ang="0">
                  <a:pos x="190" y="233"/>
                </a:cxn>
                <a:cxn ang="0">
                  <a:pos x="190" y="218"/>
                </a:cxn>
                <a:cxn ang="0">
                  <a:pos x="129" y="0"/>
                </a:cxn>
              </a:cxnLst>
              <a:rect l="0" t="0" r="r" b="b"/>
              <a:pathLst>
                <a:path w="191" h="343">
                  <a:moveTo>
                    <a:pt x="129" y="0"/>
                  </a:moveTo>
                  <a:lnTo>
                    <a:pt x="109" y="58"/>
                  </a:lnTo>
                  <a:lnTo>
                    <a:pt x="109" y="95"/>
                  </a:lnTo>
                  <a:lnTo>
                    <a:pt x="82" y="146"/>
                  </a:lnTo>
                  <a:lnTo>
                    <a:pt x="34" y="167"/>
                  </a:lnTo>
                  <a:lnTo>
                    <a:pt x="34" y="189"/>
                  </a:lnTo>
                  <a:lnTo>
                    <a:pt x="7" y="226"/>
                  </a:lnTo>
                  <a:lnTo>
                    <a:pt x="0" y="291"/>
                  </a:lnTo>
                  <a:lnTo>
                    <a:pt x="14" y="320"/>
                  </a:lnTo>
                  <a:lnTo>
                    <a:pt x="54" y="335"/>
                  </a:lnTo>
                  <a:lnTo>
                    <a:pt x="122" y="342"/>
                  </a:lnTo>
                  <a:lnTo>
                    <a:pt x="142" y="328"/>
                  </a:lnTo>
                  <a:lnTo>
                    <a:pt x="176" y="298"/>
                  </a:lnTo>
                  <a:lnTo>
                    <a:pt x="176" y="277"/>
                  </a:lnTo>
                  <a:lnTo>
                    <a:pt x="190" y="233"/>
                  </a:lnTo>
                  <a:lnTo>
                    <a:pt x="190" y="218"/>
                  </a:lnTo>
                  <a:lnTo>
                    <a:pt x="129" y="0"/>
                  </a:lnTo>
                </a:path>
              </a:pathLst>
            </a:custGeom>
            <a:solidFill>
              <a:srgbClr val="FFFFFF">
                <a:alpha val="50000"/>
              </a:srgbClr>
            </a:solidFill>
            <a:ln w="9525">
              <a:noFill/>
              <a:round/>
              <a:headEnd/>
              <a:tailEnd/>
            </a:ln>
            <a:effectLst/>
          </p:spPr>
          <p:txBody>
            <a:bodyPr/>
            <a:lstStyle/>
            <a:p>
              <a:endParaRPr lang="en-US"/>
            </a:p>
          </p:txBody>
        </p:sp>
        <p:sp>
          <p:nvSpPr>
            <p:cNvPr id="85131" name="Freeform 139"/>
            <p:cNvSpPr>
              <a:spLocks/>
            </p:cNvSpPr>
            <p:nvPr/>
          </p:nvSpPr>
          <p:spPr bwMode="auto">
            <a:xfrm>
              <a:off x="5504" y="2062"/>
              <a:ext cx="287" cy="404"/>
            </a:xfrm>
            <a:custGeom>
              <a:avLst/>
              <a:gdLst/>
              <a:ahLst/>
              <a:cxnLst>
                <a:cxn ang="0">
                  <a:pos x="208" y="0"/>
                </a:cxn>
                <a:cxn ang="0">
                  <a:pos x="179" y="51"/>
                </a:cxn>
                <a:cxn ang="0">
                  <a:pos x="160" y="65"/>
                </a:cxn>
                <a:cxn ang="0">
                  <a:pos x="131" y="80"/>
                </a:cxn>
                <a:cxn ang="0">
                  <a:pos x="71" y="102"/>
                </a:cxn>
                <a:cxn ang="0">
                  <a:pos x="54" y="124"/>
                </a:cxn>
                <a:cxn ang="0">
                  <a:pos x="36" y="131"/>
                </a:cxn>
                <a:cxn ang="0">
                  <a:pos x="18" y="196"/>
                </a:cxn>
                <a:cxn ang="0">
                  <a:pos x="18" y="269"/>
                </a:cxn>
                <a:cxn ang="0">
                  <a:pos x="0" y="276"/>
                </a:cxn>
                <a:cxn ang="0">
                  <a:pos x="18" y="320"/>
                </a:cxn>
                <a:cxn ang="0">
                  <a:pos x="71" y="342"/>
                </a:cxn>
                <a:cxn ang="0">
                  <a:pos x="77" y="357"/>
                </a:cxn>
                <a:cxn ang="0">
                  <a:pos x="95" y="313"/>
                </a:cxn>
                <a:cxn ang="0">
                  <a:pos x="113" y="240"/>
                </a:cxn>
                <a:cxn ang="0">
                  <a:pos x="143" y="211"/>
                </a:cxn>
                <a:cxn ang="0">
                  <a:pos x="172" y="189"/>
                </a:cxn>
                <a:cxn ang="0">
                  <a:pos x="196" y="138"/>
                </a:cxn>
                <a:cxn ang="0">
                  <a:pos x="244" y="58"/>
                </a:cxn>
                <a:cxn ang="0">
                  <a:pos x="244" y="58"/>
                </a:cxn>
                <a:cxn ang="0">
                  <a:pos x="208" y="0"/>
                </a:cxn>
              </a:cxnLst>
              <a:rect l="0" t="0" r="r" b="b"/>
              <a:pathLst>
                <a:path w="245" h="358">
                  <a:moveTo>
                    <a:pt x="208" y="0"/>
                  </a:moveTo>
                  <a:lnTo>
                    <a:pt x="179" y="51"/>
                  </a:lnTo>
                  <a:lnTo>
                    <a:pt x="160" y="65"/>
                  </a:lnTo>
                  <a:lnTo>
                    <a:pt x="131" y="80"/>
                  </a:lnTo>
                  <a:lnTo>
                    <a:pt x="71" y="102"/>
                  </a:lnTo>
                  <a:lnTo>
                    <a:pt x="54" y="124"/>
                  </a:lnTo>
                  <a:lnTo>
                    <a:pt x="36" y="131"/>
                  </a:lnTo>
                  <a:lnTo>
                    <a:pt x="18" y="196"/>
                  </a:lnTo>
                  <a:lnTo>
                    <a:pt x="18" y="269"/>
                  </a:lnTo>
                  <a:lnTo>
                    <a:pt x="0" y="276"/>
                  </a:lnTo>
                  <a:lnTo>
                    <a:pt x="18" y="320"/>
                  </a:lnTo>
                  <a:lnTo>
                    <a:pt x="71" y="342"/>
                  </a:lnTo>
                  <a:lnTo>
                    <a:pt x="77" y="357"/>
                  </a:lnTo>
                  <a:lnTo>
                    <a:pt x="95" y="313"/>
                  </a:lnTo>
                  <a:lnTo>
                    <a:pt x="113" y="240"/>
                  </a:lnTo>
                  <a:lnTo>
                    <a:pt x="143" y="211"/>
                  </a:lnTo>
                  <a:lnTo>
                    <a:pt x="172" y="189"/>
                  </a:lnTo>
                  <a:lnTo>
                    <a:pt x="196" y="138"/>
                  </a:lnTo>
                  <a:lnTo>
                    <a:pt x="244" y="58"/>
                  </a:lnTo>
                  <a:lnTo>
                    <a:pt x="244" y="58"/>
                  </a:lnTo>
                  <a:lnTo>
                    <a:pt x="208" y="0"/>
                  </a:lnTo>
                </a:path>
              </a:pathLst>
            </a:custGeom>
            <a:solidFill>
              <a:srgbClr val="FFFFFF">
                <a:alpha val="50000"/>
              </a:srgbClr>
            </a:solidFill>
            <a:ln w="9525">
              <a:noFill/>
              <a:round/>
              <a:headEnd/>
              <a:tailEnd/>
            </a:ln>
            <a:effectLst/>
          </p:spPr>
          <p:txBody>
            <a:bodyPr/>
            <a:lstStyle/>
            <a:p>
              <a:endParaRPr lang="en-US"/>
            </a:p>
          </p:txBody>
        </p:sp>
        <p:sp>
          <p:nvSpPr>
            <p:cNvPr id="85132" name="Freeform 140"/>
            <p:cNvSpPr>
              <a:spLocks/>
            </p:cNvSpPr>
            <p:nvPr/>
          </p:nvSpPr>
          <p:spPr bwMode="auto">
            <a:xfrm>
              <a:off x="5573" y="2448"/>
              <a:ext cx="106" cy="100"/>
            </a:xfrm>
            <a:custGeom>
              <a:avLst/>
              <a:gdLst/>
              <a:ahLst/>
              <a:cxnLst>
                <a:cxn ang="0">
                  <a:pos x="84" y="0"/>
                </a:cxn>
                <a:cxn ang="0">
                  <a:pos x="36" y="0"/>
                </a:cxn>
                <a:cxn ang="0">
                  <a:pos x="12" y="29"/>
                </a:cxn>
                <a:cxn ang="0">
                  <a:pos x="0" y="87"/>
                </a:cxn>
                <a:cxn ang="0">
                  <a:pos x="48" y="87"/>
                </a:cxn>
                <a:cxn ang="0">
                  <a:pos x="90" y="87"/>
                </a:cxn>
                <a:cxn ang="0">
                  <a:pos x="90" y="80"/>
                </a:cxn>
                <a:cxn ang="0">
                  <a:pos x="84" y="0"/>
                </a:cxn>
              </a:cxnLst>
              <a:rect l="0" t="0" r="r" b="b"/>
              <a:pathLst>
                <a:path w="91" h="88">
                  <a:moveTo>
                    <a:pt x="84" y="0"/>
                  </a:moveTo>
                  <a:lnTo>
                    <a:pt x="36" y="0"/>
                  </a:lnTo>
                  <a:lnTo>
                    <a:pt x="12" y="29"/>
                  </a:lnTo>
                  <a:lnTo>
                    <a:pt x="0" y="87"/>
                  </a:lnTo>
                  <a:lnTo>
                    <a:pt x="48" y="87"/>
                  </a:lnTo>
                  <a:lnTo>
                    <a:pt x="90" y="87"/>
                  </a:lnTo>
                  <a:lnTo>
                    <a:pt x="90" y="80"/>
                  </a:lnTo>
                  <a:lnTo>
                    <a:pt x="84" y="0"/>
                  </a:lnTo>
                </a:path>
              </a:pathLst>
            </a:custGeom>
            <a:solidFill>
              <a:srgbClr val="FFFFFF">
                <a:alpha val="50000"/>
              </a:srgbClr>
            </a:solidFill>
            <a:ln w="9525">
              <a:noFill/>
              <a:round/>
              <a:headEnd/>
              <a:tailEnd/>
            </a:ln>
            <a:effectLst/>
          </p:spPr>
          <p:txBody>
            <a:bodyPr/>
            <a:lstStyle/>
            <a:p>
              <a:endParaRPr lang="en-US"/>
            </a:p>
          </p:txBody>
        </p:sp>
        <p:sp>
          <p:nvSpPr>
            <p:cNvPr id="85133" name="Freeform 141"/>
            <p:cNvSpPr>
              <a:spLocks/>
            </p:cNvSpPr>
            <p:nvPr/>
          </p:nvSpPr>
          <p:spPr bwMode="auto">
            <a:xfrm>
              <a:off x="5372" y="2649"/>
              <a:ext cx="433" cy="210"/>
            </a:xfrm>
            <a:custGeom>
              <a:avLst/>
              <a:gdLst/>
              <a:ahLst/>
              <a:cxnLst>
                <a:cxn ang="0">
                  <a:pos x="369" y="0"/>
                </a:cxn>
                <a:cxn ang="0">
                  <a:pos x="324" y="0"/>
                </a:cxn>
                <a:cxn ang="0">
                  <a:pos x="283" y="17"/>
                </a:cxn>
                <a:cxn ang="0">
                  <a:pos x="250" y="38"/>
                </a:cxn>
                <a:cxn ang="0">
                  <a:pos x="202" y="73"/>
                </a:cxn>
                <a:cxn ang="0">
                  <a:pos x="158" y="94"/>
                </a:cxn>
                <a:cxn ang="0">
                  <a:pos x="90" y="139"/>
                </a:cxn>
                <a:cxn ang="0">
                  <a:pos x="30" y="171"/>
                </a:cxn>
                <a:cxn ang="0">
                  <a:pos x="0" y="185"/>
                </a:cxn>
                <a:cxn ang="0">
                  <a:pos x="86" y="174"/>
                </a:cxn>
                <a:cxn ang="0">
                  <a:pos x="194" y="111"/>
                </a:cxn>
                <a:cxn ang="0">
                  <a:pos x="194" y="111"/>
                </a:cxn>
                <a:cxn ang="0">
                  <a:pos x="369" y="0"/>
                </a:cxn>
              </a:cxnLst>
              <a:rect l="0" t="0" r="r" b="b"/>
              <a:pathLst>
                <a:path w="370" h="186">
                  <a:moveTo>
                    <a:pt x="369" y="0"/>
                  </a:moveTo>
                  <a:lnTo>
                    <a:pt x="324" y="0"/>
                  </a:lnTo>
                  <a:lnTo>
                    <a:pt x="283" y="17"/>
                  </a:lnTo>
                  <a:lnTo>
                    <a:pt x="250" y="38"/>
                  </a:lnTo>
                  <a:lnTo>
                    <a:pt x="202" y="73"/>
                  </a:lnTo>
                  <a:lnTo>
                    <a:pt x="158" y="94"/>
                  </a:lnTo>
                  <a:lnTo>
                    <a:pt x="90" y="139"/>
                  </a:lnTo>
                  <a:lnTo>
                    <a:pt x="30" y="171"/>
                  </a:lnTo>
                  <a:lnTo>
                    <a:pt x="0" y="185"/>
                  </a:lnTo>
                  <a:lnTo>
                    <a:pt x="86" y="174"/>
                  </a:lnTo>
                  <a:lnTo>
                    <a:pt x="194" y="111"/>
                  </a:lnTo>
                  <a:lnTo>
                    <a:pt x="194" y="111"/>
                  </a:lnTo>
                  <a:lnTo>
                    <a:pt x="369" y="0"/>
                  </a:lnTo>
                </a:path>
              </a:pathLst>
            </a:custGeom>
            <a:solidFill>
              <a:srgbClr val="FFFFFF">
                <a:alpha val="50000"/>
              </a:srgbClr>
            </a:solidFill>
            <a:ln w="9525">
              <a:noFill/>
              <a:round/>
              <a:headEnd/>
              <a:tailEnd/>
            </a:ln>
            <a:effectLst/>
          </p:spPr>
          <p:txBody>
            <a:bodyPr/>
            <a:lstStyle/>
            <a:p>
              <a:endParaRPr lang="en-US"/>
            </a:p>
          </p:txBody>
        </p:sp>
        <p:sp>
          <p:nvSpPr>
            <p:cNvPr id="85134" name="Freeform 142"/>
            <p:cNvSpPr>
              <a:spLocks/>
            </p:cNvSpPr>
            <p:nvPr/>
          </p:nvSpPr>
          <p:spPr bwMode="auto">
            <a:xfrm>
              <a:off x="5294" y="2636"/>
              <a:ext cx="404" cy="200"/>
            </a:xfrm>
            <a:custGeom>
              <a:avLst/>
              <a:gdLst/>
              <a:ahLst/>
              <a:cxnLst>
                <a:cxn ang="0">
                  <a:pos x="329" y="0"/>
                </a:cxn>
                <a:cxn ang="0">
                  <a:pos x="314" y="0"/>
                </a:cxn>
                <a:cxn ang="0">
                  <a:pos x="274" y="3"/>
                </a:cxn>
                <a:cxn ang="0">
                  <a:pos x="190" y="39"/>
                </a:cxn>
                <a:cxn ang="0">
                  <a:pos x="143" y="69"/>
                </a:cxn>
                <a:cxn ang="0">
                  <a:pos x="0" y="177"/>
                </a:cxn>
                <a:cxn ang="0">
                  <a:pos x="85" y="144"/>
                </a:cxn>
                <a:cxn ang="0">
                  <a:pos x="146" y="113"/>
                </a:cxn>
                <a:cxn ang="0">
                  <a:pos x="285" y="27"/>
                </a:cxn>
                <a:cxn ang="0">
                  <a:pos x="344" y="9"/>
                </a:cxn>
                <a:cxn ang="0">
                  <a:pos x="326" y="6"/>
                </a:cxn>
                <a:cxn ang="0">
                  <a:pos x="326" y="6"/>
                </a:cxn>
                <a:cxn ang="0">
                  <a:pos x="329" y="0"/>
                </a:cxn>
              </a:cxnLst>
              <a:rect l="0" t="0" r="r" b="b"/>
              <a:pathLst>
                <a:path w="345" h="178">
                  <a:moveTo>
                    <a:pt x="329" y="0"/>
                  </a:moveTo>
                  <a:lnTo>
                    <a:pt x="314" y="0"/>
                  </a:lnTo>
                  <a:lnTo>
                    <a:pt x="274" y="3"/>
                  </a:lnTo>
                  <a:lnTo>
                    <a:pt x="190" y="39"/>
                  </a:lnTo>
                  <a:lnTo>
                    <a:pt x="143" y="69"/>
                  </a:lnTo>
                  <a:lnTo>
                    <a:pt x="0" y="177"/>
                  </a:lnTo>
                  <a:lnTo>
                    <a:pt x="85" y="144"/>
                  </a:lnTo>
                  <a:lnTo>
                    <a:pt x="146" y="113"/>
                  </a:lnTo>
                  <a:lnTo>
                    <a:pt x="285" y="27"/>
                  </a:lnTo>
                  <a:lnTo>
                    <a:pt x="344" y="9"/>
                  </a:lnTo>
                  <a:lnTo>
                    <a:pt x="326" y="6"/>
                  </a:lnTo>
                  <a:lnTo>
                    <a:pt x="326" y="6"/>
                  </a:lnTo>
                  <a:lnTo>
                    <a:pt x="329" y="0"/>
                  </a:lnTo>
                </a:path>
              </a:pathLst>
            </a:custGeom>
            <a:solidFill>
              <a:srgbClr val="FFFFFF">
                <a:alpha val="50000"/>
              </a:srgbClr>
            </a:solidFill>
            <a:ln w="9525">
              <a:solidFill>
                <a:srgbClr val="3366FF"/>
              </a:solidFill>
              <a:round/>
              <a:headEnd/>
              <a:tailEnd/>
            </a:ln>
            <a:effectLst/>
          </p:spPr>
          <p:txBody>
            <a:bodyPr/>
            <a:lstStyle/>
            <a:p>
              <a:endParaRPr lang="en-US"/>
            </a:p>
          </p:txBody>
        </p:sp>
        <p:sp>
          <p:nvSpPr>
            <p:cNvPr id="85135" name="Freeform 143"/>
            <p:cNvSpPr>
              <a:spLocks/>
            </p:cNvSpPr>
            <p:nvPr/>
          </p:nvSpPr>
          <p:spPr bwMode="auto">
            <a:xfrm>
              <a:off x="4085" y="3047"/>
              <a:ext cx="565" cy="257"/>
            </a:xfrm>
            <a:custGeom>
              <a:avLst/>
              <a:gdLst/>
              <a:ahLst/>
              <a:cxnLst>
                <a:cxn ang="0">
                  <a:pos x="268" y="73"/>
                </a:cxn>
                <a:cxn ang="0">
                  <a:pos x="208" y="36"/>
                </a:cxn>
                <a:cxn ang="0">
                  <a:pos x="155" y="15"/>
                </a:cxn>
                <a:cxn ang="0">
                  <a:pos x="71" y="0"/>
                </a:cxn>
                <a:cxn ang="0">
                  <a:pos x="48" y="0"/>
                </a:cxn>
                <a:cxn ang="0">
                  <a:pos x="6" y="15"/>
                </a:cxn>
                <a:cxn ang="0">
                  <a:pos x="0" y="58"/>
                </a:cxn>
                <a:cxn ang="0">
                  <a:pos x="30" y="95"/>
                </a:cxn>
                <a:cxn ang="0">
                  <a:pos x="77" y="131"/>
                </a:cxn>
                <a:cxn ang="0">
                  <a:pos x="155" y="160"/>
                </a:cxn>
                <a:cxn ang="0">
                  <a:pos x="196" y="174"/>
                </a:cxn>
                <a:cxn ang="0">
                  <a:pos x="256" y="204"/>
                </a:cxn>
                <a:cxn ang="0">
                  <a:pos x="315" y="226"/>
                </a:cxn>
                <a:cxn ang="0">
                  <a:pos x="386" y="226"/>
                </a:cxn>
                <a:cxn ang="0">
                  <a:pos x="416" y="226"/>
                </a:cxn>
                <a:cxn ang="0">
                  <a:pos x="451" y="204"/>
                </a:cxn>
                <a:cxn ang="0">
                  <a:pos x="481" y="168"/>
                </a:cxn>
                <a:cxn ang="0">
                  <a:pos x="481" y="124"/>
                </a:cxn>
                <a:cxn ang="0">
                  <a:pos x="457" y="95"/>
                </a:cxn>
                <a:cxn ang="0">
                  <a:pos x="439" y="95"/>
                </a:cxn>
                <a:cxn ang="0">
                  <a:pos x="268" y="73"/>
                </a:cxn>
              </a:cxnLst>
              <a:rect l="0" t="0" r="r" b="b"/>
              <a:pathLst>
                <a:path w="482" h="227">
                  <a:moveTo>
                    <a:pt x="268" y="73"/>
                  </a:moveTo>
                  <a:lnTo>
                    <a:pt x="208" y="36"/>
                  </a:lnTo>
                  <a:lnTo>
                    <a:pt x="155" y="15"/>
                  </a:lnTo>
                  <a:lnTo>
                    <a:pt x="71" y="0"/>
                  </a:lnTo>
                  <a:lnTo>
                    <a:pt x="48" y="0"/>
                  </a:lnTo>
                  <a:lnTo>
                    <a:pt x="6" y="15"/>
                  </a:lnTo>
                  <a:lnTo>
                    <a:pt x="0" y="58"/>
                  </a:lnTo>
                  <a:lnTo>
                    <a:pt x="30" y="95"/>
                  </a:lnTo>
                  <a:lnTo>
                    <a:pt x="77" y="131"/>
                  </a:lnTo>
                  <a:lnTo>
                    <a:pt x="155" y="160"/>
                  </a:lnTo>
                  <a:lnTo>
                    <a:pt x="196" y="174"/>
                  </a:lnTo>
                  <a:lnTo>
                    <a:pt x="256" y="204"/>
                  </a:lnTo>
                  <a:lnTo>
                    <a:pt x="315" y="226"/>
                  </a:lnTo>
                  <a:lnTo>
                    <a:pt x="386" y="226"/>
                  </a:lnTo>
                  <a:lnTo>
                    <a:pt x="416" y="226"/>
                  </a:lnTo>
                  <a:lnTo>
                    <a:pt x="451" y="204"/>
                  </a:lnTo>
                  <a:lnTo>
                    <a:pt x="481" y="168"/>
                  </a:lnTo>
                  <a:lnTo>
                    <a:pt x="481" y="124"/>
                  </a:lnTo>
                  <a:lnTo>
                    <a:pt x="457" y="95"/>
                  </a:lnTo>
                  <a:lnTo>
                    <a:pt x="439" y="95"/>
                  </a:lnTo>
                  <a:lnTo>
                    <a:pt x="268" y="73"/>
                  </a:lnTo>
                </a:path>
              </a:pathLst>
            </a:custGeom>
            <a:solidFill>
              <a:srgbClr val="FFFFFF">
                <a:alpha val="50000"/>
              </a:srgbClr>
            </a:solidFill>
            <a:ln w="9525">
              <a:noFill/>
              <a:round/>
              <a:headEnd/>
              <a:tailEnd/>
            </a:ln>
            <a:effectLst/>
          </p:spPr>
          <p:txBody>
            <a:bodyPr/>
            <a:lstStyle/>
            <a:p>
              <a:endParaRPr lang="en-US"/>
            </a:p>
          </p:txBody>
        </p:sp>
        <p:sp>
          <p:nvSpPr>
            <p:cNvPr id="85136" name="Freeform 144"/>
            <p:cNvSpPr>
              <a:spLocks/>
            </p:cNvSpPr>
            <p:nvPr/>
          </p:nvSpPr>
          <p:spPr bwMode="auto">
            <a:xfrm>
              <a:off x="4733" y="2883"/>
              <a:ext cx="417" cy="355"/>
            </a:xfrm>
            <a:custGeom>
              <a:avLst/>
              <a:gdLst/>
              <a:ahLst/>
              <a:cxnLst>
                <a:cxn ang="0">
                  <a:pos x="302" y="8"/>
                </a:cxn>
                <a:cxn ang="0">
                  <a:pos x="255" y="0"/>
                </a:cxn>
                <a:cxn ang="0">
                  <a:pos x="214" y="30"/>
                </a:cxn>
                <a:cxn ang="0">
                  <a:pos x="190" y="66"/>
                </a:cxn>
                <a:cxn ang="0">
                  <a:pos x="166" y="117"/>
                </a:cxn>
                <a:cxn ang="0">
                  <a:pos x="148" y="132"/>
                </a:cxn>
                <a:cxn ang="0">
                  <a:pos x="112" y="168"/>
                </a:cxn>
                <a:cxn ang="0">
                  <a:pos x="83" y="182"/>
                </a:cxn>
                <a:cxn ang="0">
                  <a:pos x="47" y="255"/>
                </a:cxn>
                <a:cxn ang="0">
                  <a:pos x="0" y="306"/>
                </a:cxn>
                <a:cxn ang="0">
                  <a:pos x="17" y="314"/>
                </a:cxn>
                <a:cxn ang="0">
                  <a:pos x="160" y="219"/>
                </a:cxn>
                <a:cxn ang="0">
                  <a:pos x="190" y="182"/>
                </a:cxn>
                <a:cxn ang="0">
                  <a:pos x="220" y="124"/>
                </a:cxn>
                <a:cxn ang="0">
                  <a:pos x="261" y="95"/>
                </a:cxn>
                <a:cxn ang="0">
                  <a:pos x="332" y="30"/>
                </a:cxn>
                <a:cxn ang="0">
                  <a:pos x="356" y="8"/>
                </a:cxn>
                <a:cxn ang="0">
                  <a:pos x="356" y="8"/>
                </a:cxn>
                <a:cxn ang="0">
                  <a:pos x="302" y="8"/>
                </a:cxn>
              </a:cxnLst>
              <a:rect l="0" t="0" r="r" b="b"/>
              <a:pathLst>
                <a:path w="357" h="315">
                  <a:moveTo>
                    <a:pt x="302" y="8"/>
                  </a:moveTo>
                  <a:lnTo>
                    <a:pt x="255" y="0"/>
                  </a:lnTo>
                  <a:lnTo>
                    <a:pt x="214" y="30"/>
                  </a:lnTo>
                  <a:lnTo>
                    <a:pt x="190" y="66"/>
                  </a:lnTo>
                  <a:lnTo>
                    <a:pt x="166" y="117"/>
                  </a:lnTo>
                  <a:lnTo>
                    <a:pt x="148" y="132"/>
                  </a:lnTo>
                  <a:lnTo>
                    <a:pt x="112" y="168"/>
                  </a:lnTo>
                  <a:lnTo>
                    <a:pt x="83" y="182"/>
                  </a:lnTo>
                  <a:lnTo>
                    <a:pt x="47" y="255"/>
                  </a:lnTo>
                  <a:lnTo>
                    <a:pt x="0" y="306"/>
                  </a:lnTo>
                  <a:lnTo>
                    <a:pt x="17" y="314"/>
                  </a:lnTo>
                  <a:lnTo>
                    <a:pt x="160" y="219"/>
                  </a:lnTo>
                  <a:lnTo>
                    <a:pt x="190" y="182"/>
                  </a:lnTo>
                  <a:lnTo>
                    <a:pt x="220" y="124"/>
                  </a:lnTo>
                  <a:lnTo>
                    <a:pt x="261" y="95"/>
                  </a:lnTo>
                  <a:lnTo>
                    <a:pt x="332" y="30"/>
                  </a:lnTo>
                  <a:lnTo>
                    <a:pt x="356" y="8"/>
                  </a:lnTo>
                  <a:lnTo>
                    <a:pt x="356" y="8"/>
                  </a:lnTo>
                  <a:lnTo>
                    <a:pt x="302" y="8"/>
                  </a:lnTo>
                </a:path>
              </a:pathLst>
            </a:custGeom>
            <a:solidFill>
              <a:srgbClr val="FFFFFF">
                <a:alpha val="50000"/>
              </a:srgbClr>
            </a:solidFill>
            <a:ln w="9525">
              <a:noFill/>
              <a:round/>
              <a:headEnd/>
              <a:tailEnd/>
            </a:ln>
            <a:effectLst/>
          </p:spPr>
          <p:txBody>
            <a:bodyPr/>
            <a:lstStyle/>
            <a:p>
              <a:endParaRPr lang="en-US"/>
            </a:p>
          </p:txBody>
        </p:sp>
        <p:sp>
          <p:nvSpPr>
            <p:cNvPr id="85137" name="Freeform 145"/>
            <p:cNvSpPr>
              <a:spLocks/>
            </p:cNvSpPr>
            <p:nvPr/>
          </p:nvSpPr>
          <p:spPr bwMode="auto">
            <a:xfrm>
              <a:off x="4119" y="2279"/>
              <a:ext cx="966" cy="503"/>
            </a:xfrm>
            <a:custGeom>
              <a:avLst/>
              <a:gdLst/>
              <a:ahLst/>
              <a:cxnLst>
                <a:cxn ang="0">
                  <a:pos x="554" y="121"/>
                </a:cxn>
                <a:cxn ang="0">
                  <a:pos x="492" y="143"/>
                </a:cxn>
                <a:cxn ang="0">
                  <a:pos x="440" y="170"/>
                </a:cxn>
                <a:cxn ang="0">
                  <a:pos x="366" y="197"/>
                </a:cxn>
                <a:cxn ang="0">
                  <a:pos x="297" y="244"/>
                </a:cxn>
                <a:cxn ang="0">
                  <a:pos x="228" y="265"/>
                </a:cxn>
                <a:cxn ang="0">
                  <a:pos x="148" y="273"/>
                </a:cxn>
                <a:cxn ang="0">
                  <a:pos x="102" y="313"/>
                </a:cxn>
                <a:cxn ang="0">
                  <a:pos x="11" y="354"/>
                </a:cxn>
                <a:cxn ang="0">
                  <a:pos x="0" y="407"/>
                </a:cxn>
                <a:cxn ang="0">
                  <a:pos x="1" y="445"/>
                </a:cxn>
                <a:cxn ang="0">
                  <a:pos x="70" y="444"/>
                </a:cxn>
                <a:cxn ang="0">
                  <a:pos x="144" y="410"/>
                </a:cxn>
                <a:cxn ang="0">
                  <a:pos x="207" y="396"/>
                </a:cxn>
                <a:cxn ang="0">
                  <a:pos x="248" y="395"/>
                </a:cxn>
                <a:cxn ang="0">
                  <a:pos x="288" y="394"/>
                </a:cxn>
                <a:cxn ang="0">
                  <a:pos x="345" y="360"/>
                </a:cxn>
                <a:cxn ang="0">
                  <a:pos x="384" y="314"/>
                </a:cxn>
                <a:cxn ang="0">
                  <a:pos x="413" y="300"/>
                </a:cxn>
                <a:cxn ang="0">
                  <a:pos x="453" y="299"/>
                </a:cxn>
                <a:cxn ang="0">
                  <a:pos x="534" y="272"/>
                </a:cxn>
                <a:cxn ang="0">
                  <a:pos x="562" y="233"/>
                </a:cxn>
                <a:cxn ang="0">
                  <a:pos x="584" y="199"/>
                </a:cxn>
                <a:cxn ang="0">
                  <a:pos x="590" y="199"/>
                </a:cxn>
                <a:cxn ang="0">
                  <a:pos x="624" y="186"/>
                </a:cxn>
                <a:cxn ang="0">
                  <a:pos x="676" y="171"/>
                </a:cxn>
                <a:cxn ang="0">
                  <a:pos x="722" y="151"/>
                </a:cxn>
                <a:cxn ang="0">
                  <a:pos x="733" y="125"/>
                </a:cxn>
                <a:cxn ang="0">
                  <a:pos x="716" y="99"/>
                </a:cxn>
                <a:cxn ang="0">
                  <a:pos x="755" y="72"/>
                </a:cxn>
                <a:cxn ang="0">
                  <a:pos x="824" y="64"/>
                </a:cxn>
                <a:cxn ang="0">
                  <a:pos x="812" y="19"/>
                </a:cxn>
                <a:cxn ang="0">
                  <a:pos x="783" y="0"/>
                </a:cxn>
                <a:cxn ang="0">
                  <a:pos x="760" y="0"/>
                </a:cxn>
                <a:cxn ang="0">
                  <a:pos x="726" y="14"/>
                </a:cxn>
                <a:cxn ang="0">
                  <a:pos x="674" y="41"/>
                </a:cxn>
                <a:cxn ang="0">
                  <a:pos x="634" y="61"/>
                </a:cxn>
                <a:cxn ang="0">
                  <a:pos x="629" y="81"/>
                </a:cxn>
                <a:cxn ang="0">
                  <a:pos x="554" y="121"/>
                </a:cxn>
              </a:cxnLst>
              <a:rect l="0" t="0" r="r" b="b"/>
              <a:pathLst>
                <a:path w="825" h="446">
                  <a:moveTo>
                    <a:pt x="554" y="121"/>
                  </a:moveTo>
                  <a:lnTo>
                    <a:pt x="492" y="143"/>
                  </a:lnTo>
                  <a:lnTo>
                    <a:pt x="440" y="170"/>
                  </a:lnTo>
                  <a:lnTo>
                    <a:pt x="366" y="197"/>
                  </a:lnTo>
                  <a:lnTo>
                    <a:pt x="297" y="244"/>
                  </a:lnTo>
                  <a:lnTo>
                    <a:pt x="228" y="265"/>
                  </a:lnTo>
                  <a:lnTo>
                    <a:pt x="148" y="273"/>
                  </a:lnTo>
                  <a:lnTo>
                    <a:pt x="102" y="313"/>
                  </a:lnTo>
                  <a:lnTo>
                    <a:pt x="11" y="354"/>
                  </a:lnTo>
                  <a:lnTo>
                    <a:pt x="0" y="407"/>
                  </a:lnTo>
                  <a:lnTo>
                    <a:pt x="1" y="445"/>
                  </a:lnTo>
                  <a:lnTo>
                    <a:pt x="70" y="444"/>
                  </a:lnTo>
                  <a:lnTo>
                    <a:pt x="144" y="410"/>
                  </a:lnTo>
                  <a:lnTo>
                    <a:pt x="207" y="396"/>
                  </a:lnTo>
                  <a:lnTo>
                    <a:pt x="248" y="395"/>
                  </a:lnTo>
                  <a:lnTo>
                    <a:pt x="288" y="394"/>
                  </a:lnTo>
                  <a:lnTo>
                    <a:pt x="345" y="360"/>
                  </a:lnTo>
                  <a:lnTo>
                    <a:pt x="384" y="314"/>
                  </a:lnTo>
                  <a:lnTo>
                    <a:pt x="413" y="300"/>
                  </a:lnTo>
                  <a:lnTo>
                    <a:pt x="453" y="299"/>
                  </a:lnTo>
                  <a:lnTo>
                    <a:pt x="534" y="272"/>
                  </a:lnTo>
                  <a:lnTo>
                    <a:pt x="562" y="233"/>
                  </a:lnTo>
                  <a:lnTo>
                    <a:pt x="584" y="199"/>
                  </a:lnTo>
                  <a:lnTo>
                    <a:pt x="590" y="199"/>
                  </a:lnTo>
                  <a:lnTo>
                    <a:pt x="624" y="186"/>
                  </a:lnTo>
                  <a:lnTo>
                    <a:pt x="676" y="171"/>
                  </a:lnTo>
                  <a:lnTo>
                    <a:pt x="722" y="151"/>
                  </a:lnTo>
                  <a:lnTo>
                    <a:pt x="733" y="125"/>
                  </a:lnTo>
                  <a:lnTo>
                    <a:pt x="716" y="99"/>
                  </a:lnTo>
                  <a:lnTo>
                    <a:pt x="755" y="72"/>
                  </a:lnTo>
                  <a:lnTo>
                    <a:pt x="824" y="64"/>
                  </a:lnTo>
                  <a:lnTo>
                    <a:pt x="812" y="19"/>
                  </a:lnTo>
                  <a:lnTo>
                    <a:pt x="783" y="0"/>
                  </a:lnTo>
                  <a:lnTo>
                    <a:pt x="760" y="0"/>
                  </a:lnTo>
                  <a:lnTo>
                    <a:pt x="726" y="14"/>
                  </a:lnTo>
                  <a:lnTo>
                    <a:pt x="674" y="41"/>
                  </a:lnTo>
                  <a:lnTo>
                    <a:pt x="634" y="61"/>
                  </a:lnTo>
                  <a:lnTo>
                    <a:pt x="629" y="81"/>
                  </a:lnTo>
                  <a:lnTo>
                    <a:pt x="554" y="121"/>
                  </a:lnTo>
                </a:path>
              </a:pathLst>
            </a:custGeom>
            <a:solidFill>
              <a:srgbClr val="FFFFFF">
                <a:alpha val="50000"/>
              </a:srgbClr>
            </a:solidFill>
            <a:ln w="9525">
              <a:noFill/>
              <a:round/>
              <a:headEnd/>
              <a:tailEnd/>
            </a:ln>
            <a:effectLst/>
          </p:spPr>
          <p:txBody>
            <a:bodyPr/>
            <a:lstStyle/>
            <a:p>
              <a:endParaRPr lang="en-US"/>
            </a:p>
          </p:txBody>
        </p:sp>
        <p:sp>
          <p:nvSpPr>
            <p:cNvPr id="85138" name="Freeform 146"/>
            <p:cNvSpPr>
              <a:spLocks/>
            </p:cNvSpPr>
            <p:nvPr/>
          </p:nvSpPr>
          <p:spPr bwMode="auto">
            <a:xfrm>
              <a:off x="5024" y="2341"/>
              <a:ext cx="204" cy="256"/>
            </a:xfrm>
            <a:custGeom>
              <a:avLst/>
              <a:gdLst/>
              <a:ahLst/>
              <a:cxnLst>
                <a:cxn ang="0">
                  <a:pos x="47" y="0"/>
                </a:cxn>
                <a:cxn ang="0">
                  <a:pos x="18" y="22"/>
                </a:cxn>
                <a:cxn ang="0">
                  <a:pos x="24" y="44"/>
                </a:cxn>
                <a:cxn ang="0">
                  <a:pos x="6" y="29"/>
                </a:cxn>
                <a:cxn ang="0">
                  <a:pos x="18" y="58"/>
                </a:cxn>
                <a:cxn ang="0">
                  <a:pos x="24" y="110"/>
                </a:cxn>
                <a:cxn ang="0">
                  <a:pos x="0" y="175"/>
                </a:cxn>
                <a:cxn ang="0">
                  <a:pos x="0" y="190"/>
                </a:cxn>
                <a:cxn ang="0">
                  <a:pos x="24" y="226"/>
                </a:cxn>
                <a:cxn ang="0">
                  <a:pos x="30" y="226"/>
                </a:cxn>
                <a:cxn ang="0">
                  <a:pos x="59" y="226"/>
                </a:cxn>
                <a:cxn ang="0">
                  <a:pos x="95" y="182"/>
                </a:cxn>
                <a:cxn ang="0">
                  <a:pos x="131" y="153"/>
                </a:cxn>
                <a:cxn ang="0">
                  <a:pos x="161" y="131"/>
                </a:cxn>
                <a:cxn ang="0">
                  <a:pos x="173" y="117"/>
                </a:cxn>
                <a:cxn ang="0">
                  <a:pos x="173" y="80"/>
                </a:cxn>
                <a:cxn ang="0">
                  <a:pos x="155" y="66"/>
                </a:cxn>
                <a:cxn ang="0">
                  <a:pos x="137" y="58"/>
                </a:cxn>
                <a:cxn ang="0">
                  <a:pos x="113" y="44"/>
                </a:cxn>
                <a:cxn ang="0">
                  <a:pos x="89" y="36"/>
                </a:cxn>
                <a:cxn ang="0">
                  <a:pos x="89" y="36"/>
                </a:cxn>
                <a:cxn ang="0">
                  <a:pos x="47" y="0"/>
                </a:cxn>
              </a:cxnLst>
              <a:rect l="0" t="0" r="r" b="b"/>
              <a:pathLst>
                <a:path w="174" h="227">
                  <a:moveTo>
                    <a:pt x="47" y="0"/>
                  </a:moveTo>
                  <a:lnTo>
                    <a:pt x="18" y="22"/>
                  </a:lnTo>
                  <a:lnTo>
                    <a:pt x="24" y="44"/>
                  </a:lnTo>
                  <a:lnTo>
                    <a:pt x="6" y="29"/>
                  </a:lnTo>
                  <a:lnTo>
                    <a:pt x="18" y="58"/>
                  </a:lnTo>
                  <a:lnTo>
                    <a:pt x="24" y="110"/>
                  </a:lnTo>
                  <a:lnTo>
                    <a:pt x="0" y="175"/>
                  </a:lnTo>
                  <a:lnTo>
                    <a:pt x="0" y="190"/>
                  </a:lnTo>
                  <a:lnTo>
                    <a:pt x="24" y="226"/>
                  </a:lnTo>
                  <a:lnTo>
                    <a:pt x="30" y="226"/>
                  </a:lnTo>
                  <a:lnTo>
                    <a:pt x="59" y="226"/>
                  </a:lnTo>
                  <a:lnTo>
                    <a:pt x="95" y="182"/>
                  </a:lnTo>
                  <a:lnTo>
                    <a:pt x="131" y="153"/>
                  </a:lnTo>
                  <a:lnTo>
                    <a:pt x="161" y="131"/>
                  </a:lnTo>
                  <a:lnTo>
                    <a:pt x="173" y="117"/>
                  </a:lnTo>
                  <a:lnTo>
                    <a:pt x="173" y="80"/>
                  </a:lnTo>
                  <a:lnTo>
                    <a:pt x="155" y="66"/>
                  </a:lnTo>
                  <a:lnTo>
                    <a:pt x="137" y="58"/>
                  </a:lnTo>
                  <a:lnTo>
                    <a:pt x="113" y="44"/>
                  </a:lnTo>
                  <a:lnTo>
                    <a:pt x="89" y="36"/>
                  </a:lnTo>
                  <a:lnTo>
                    <a:pt x="89" y="36"/>
                  </a:lnTo>
                  <a:lnTo>
                    <a:pt x="47" y="0"/>
                  </a:lnTo>
                </a:path>
              </a:pathLst>
            </a:custGeom>
            <a:solidFill>
              <a:srgbClr val="FFFFFF">
                <a:alpha val="50000"/>
              </a:srgbClr>
            </a:solidFill>
            <a:ln w="9525">
              <a:noFill/>
              <a:round/>
              <a:headEnd/>
              <a:tailEnd/>
            </a:ln>
            <a:effectLst/>
          </p:spPr>
          <p:txBody>
            <a:bodyPr/>
            <a:lstStyle/>
            <a:p>
              <a:endParaRPr lang="en-US"/>
            </a:p>
          </p:txBody>
        </p:sp>
        <p:sp>
          <p:nvSpPr>
            <p:cNvPr id="85139" name="Freeform 147"/>
            <p:cNvSpPr>
              <a:spLocks/>
            </p:cNvSpPr>
            <p:nvPr/>
          </p:nvSpPr>
          <p:spPr bwMode="auto">
            <a:xfrm>
              <a:off x="4655" y="2498"/>
              <a:ext cx="523" cy="296"/>
            </a:xfrm>
            <a:custGeom>
              <a:avLst/>
              <a:gdLst/>
              <a:ahLst/>
              <a:cxnLst>
                <a:cxn ang="0">
                  <a:pos x="315" y="0"/>
                </a:cxn>
                <a:cxn ang="0">
                  <a:pos x="297" y="21"/>
                </a:cxn>
                <a:cxn ang="0">
                  <a:pos x="220" y="43"/>
                </a:cxn>
                <a:cxn ang="0">
                  <a:pos x="172" y="73"/>
                </a:cxn>
                <a:cxn ang="0">
                  <a:pos x="137" y="116"/>
                </a:cxn>
                <a:cxn ang="0">
                  <a:pos x="125" y="116"/>
                </a:cxn>
                <a:cxn ang="0">
                  <a:pos x="66" y="174"/>
                </a:cxn>
                <a:cxn ang="0">
                  <a:pos x="0" y="189"/>
                </a:cxn>
                <a:cxn ang="0">
                  <a:pos x="0" y="225"/>
                </a:cxn>
                <a:cxn ang="0">
                  <a:pos x="78" y="261"/>
                </a:cxn>
                <a:cxn ang="0">
                  <a:pos x="101" y="261"/>
                </a:cxn>
                <a:cxn ang="0">
                  <a:pos x="119" y="203"/>
                </a:cxn>
                <a:cxn ang="0">
                  <a:pos x="166" y="181"/>
                </a:cxn>
                <a:cxn ang="0">
                  <a:pos x="232" y="159"/>
                </a:cxn>
                <a:cxn ang="0">
                  <a:pos x="280" y="130"/>
                </a:cxn>
                <a:cxn ang="0">
                  <a:pos x="339" y="109"/>
                </a:cxn>
                <a:cxn ang="0">
                  <a:pos x="368" y="94"/>
                </a:cxn>
                <a:cxn ang="0">
                  <a:pos x="392" y="79"/>
                </a:cxn>
                <a:cxn ang="0">
                  <a:pos x="416" y="58"/>
                </a:cxn>
                <a:cxn ang="0">
                  <a:pos x="440" y="29"/>
                </a:cxn>
                <a:cxn ang="0">
                  <a:pos x="446" y="21"/>
                </a:cxn>
                <a:cxn ang="0">
                  <a:pos x="315" y="0"/>
                </a:cxn>
              </a:cxnLst>
              <a:rect l="0" t="0" r="r" b="b"/>
              <a:pathLst>
                <a:path w="447" h="262">
                  <a:moveTo>
                    <a:pt x="315" y="0"/>
                  </a:moveTo>
                  <a:lnTo>
                    <a:pt x="297" y="21"/>
                  </a:lnTo>
                  <a:lnTo>
                    <a:pt x="220" y="43"/>
                  </a:lnTo>
                  <a:lnTo>
                    <a:pt x="172" y="73"/>
                  </a:lnTo>
                  <a:lnTo>
                    <a:pt x="137" y="116"/>
                  </a:lnTo>
                  <a:lnTo>
                    <a:pt x="125" y="116"/>
                  </a:lnTo>
                  <a:lnTo>
                    <a:pt x="66" y="174"/>
                  </a:lnTo>
                  <a:lnTo>
                    <a:pt x="0" y="189"/>
                  </a:lnTo>
                  <a:lnTo>
                    <a:pt x="0" y="225"/>
                  </a:lnTo>
                  <a:lnTo>
                    <a:pt x="78" y="261"/>
                  </a:lnTo>
                  <a:lnTo>
                    <a:pt x="101" y="261"/>
                  </a:lnTo>
                  <a:lnTo>
                    <a:pt x="119" y="203"/>
                  </a:lnTo>
                  <a:lnTo>
                    <a:pt x="166" y="181"/>
                  </a:lnTo>
                  <a:lnTo>
                    <a:pt x="232" y="159"/>
                  </a:lnTo>
                  <a:lnTo>
                    <a:pt x="280" y="130"/>
                  </a:lnTo>
                  <a:lnTo>
                    <a:pt x="339" y="109"/>
                  </a:lnTo>
                  <a:lnTo>
                    <a:pt x="368" y="94"/>
                  </a:lnTo>
                  <a:lnTo>
                    <a:pt x="392" y="79"/>
                  </a:lnTo>
                  <a:lnTo>
                    <a:pt x="416" y="58"/>
                  </a:lnTo>
                  <a:lnTo>
                    <a:pt x="440" y="29"/>
                  </a:lnTo>
                  <a:lnTo>
                    <a:pt x="446" y="21"/>
                  </a:lnTo>
                  <a:lnTo>
                    <a:pt x="315" y="0"/>
                  </a:lnTo>
                </a:path>
              </a:pathLst>
            </a:custGeom>
            <a:solidFill>
              <a:srgbClr val="FFFFFF">
                <a:alpha val="50000"/>
              </a:srgbClr>
            </a:solidFill>
            <a:ln w="9525">
              <a:noFill/>
              <a:round/>
              <a:headEnd/>
              <a:tailEnd/>
            </a:ln>
            <a:effectLst/>
          </p:spPr>
          <p:txBody>
            <a:bodyPr/>
            <a:lstStyle/>
            <a:p>
              <a:endParaRPr lang="en-US"/>
            </a:p>
          </p:txBody>
        </p:sp>
        <p:sp>
          <p:nvSpPr>
            <p:cNvPr id="85140" name="Freeform 148"/>
            <p:cNvSpPr>
              <a:spLocks/>
            </p:cNvSpPr>
            <p:nvPr/>
          </p:nvSpPr>
          <p:spPr bwMode="auto">
            <a:xfrm>
              <a:off x="3967" y="2678"/>
              <a:ext cx="266" cy="448"/>
            </a:xfrm>
            <a:custGeom>
              <a:avLst/>
              <a:gdLst/>
              <a:ahLst/>
              <a:cxnLst>
                <a:cxn ang="0">
                  <a:pos x="182" y="76"/>
                </a:cxn>
                <a:cxn ang="0">
                  <a:pos x="140" y="0"/>
                </a:cxn>
                <a:cxn ang="0">
                  <a:pos x="67" y="87"/>
                </a:cxn>
                <a:cxn ang="0">
                  <a:pos x="72" y="94"/>
                </a:cxn>
                <a:cxn ang="0">
                  <a:pos x="54" y="109"/>
                </a:cxn>
                <a:cxn ang="0">
                  <a:pos x="29" y="132"/>
                </a:cxn>
                <a:cxn ang="0">
                  <a:pos x="16" y="153"/>
                </a:cxn>
                <a:cxn ang="0">
                  <a:pos x="16" y="168"/>
                </a:cxn>
                <a:cxn ang="0">
                  <a:pos x="0" y="211"/>
                </a:cxn>
                <a:cxn ang="0">
                  <a:pos x="0" y="254"/>
                </a:cxn>
                <a:cxn ang="0">
                  <a:pos x="24" y="298"/>
                </a:cxn>
                <a:cxn ang="0">
                  <a:pos x="50" y="341"/>
                </a:cxn>
                <a:cxn ang="0">
                  <a:pos x="66" y="371"/>
                </a:cxn>
                <a:cxn ang="0">
                  <a:pos x="6" y="283"/>
                </a:cxn>
                <a:cxn ang="0">
                  <a:pos x="102" y="396"/>
                </a:cxn>
                <a:cxn ang="0">
                  <a:pos x="131" y="325"/>
                </a:cxn>
                <a:cxn ang="0">
                  <a:pos x="119" y="269"/>
                </a:cxn>
                <a:cxn ang="0">
                  <a:pos x="214" y="269"/>
                </a:cxn>
                <a:cxn ang="0">
                  <a:pos x="226" y="269"/>
                </a:cxn>
                <a:cxn ang="0">
                  <a:pos x="226" y="269"/>
                </a:cxn>
                <a:cxn ang="0">
                  <a:pos x="182" y="76"/>
                </a:cxn>
              </a:cxnLst>
              <a:rect l="0" t="0" r="r" b="b"/>
              <a:pathLst>
                <a:path w="227" h="397">
                  <a:moveTo>
                    <a:pt x="182" y="76"/>
                  </a:moveTo>
                  <a:lnTo>
                    <a:pt x="140" y="0"/>
                  </a:lnTo>
                  <a:lnTo>
                    <a:pt x="67" y="87"/>
                  </a:lnTo>
                  <a:lnTo>
                    <a:pt x="72" y="94"/>
                  </a:lnTo>
                  <a:lnTo>
                    <a:pt x="54" y="109"/>
                  </a:lnTo>
                  <a:lnTo>
                    <a:pt x="29" y="132"/>
                  </a:lnTo>
                  <a:lnTo>
                    <a:pt x="16" y="153"/>
                  </a:lnTo>
                  <a:lnTo>
                    <a:pt x="16" y="168"/>
                  </a:lnTo>
                  <a:lnTo>
                    <a:pt x="0" y="211"/>
                  </a:lnTo>
                  <a:lnTo>
                    <a:pt x="0" y="254"/>
                  </a:lnTo>
                  <a:lnTo>
                    <a:pt x="24" y="298"/>
                  </a:lnTo>
                  <a:lnTo>
                    <a:pt x="50" y="341"/>
                  </a:lnTo>
                  <a:lnTo>
                    <a:pt x="66" y="371"/>
                  </a:lnTo>
                  <a:lnTo>
                    <a:pt x="6" y="283"/>
                  </a:lnTo>
                  <a:lnTo>
                    <a:pt x="102" y="396"/>
                  </a:lnTo>
                  <a:lnTo>
                    <a:pt x="131" y="325"/>
                  </a:lnTo>
                  <a:lnTo>
                    <a:pt x="119" y="269"/>
                  </a:lnTo>
                  <a:lnTo>
                    <a:pt x="214" y="269"/>
                  </a:lnTo>
                  <a:lnTo>
                    <a:pt x="226" y="269"/>
                  </a:lnTo>
                  <a:lnTo>
                    <a:pt x="226" y="269"/>
                  </a:lnTo>
                  <a:lnTo>
                    <a:pt x="182" y="76"/>
                  </a:lnTo>
                </a:path>
              </a:pathLst>
            </a:custGeom>
            <a:solidFill>
              <a:srgbClr val="FFFFFF">
                <a:alpha val="50000"/>
              </a:srgbClr>
            </a:solidFill>
            <a:ln w="9525">
              <a:noFill/>
              <a:round/>
              <a:headEnd/>
              <a:tailEnd/>
            </a:ln>
            <a:effectLst/>
          </p:spPr>
          <p:txBody>
            <a:bodyPr/>
            <a:lstStyle/>
            <a:p>
              <a:endParaRPr lang="en-US"/>
            </a:p>
          </p:txBody>
        </p:sp>
        <p:sp>
          <p:nvSpPr>
            <p:cNvPr id="85141" name="Freeform 149"/>
            <p:cNvSpPr>
              <a:spLocks/>
            </p:cNvSpPr>
            <p:nvPr/>
          </p:nvSpPr>
          <p:spPr bwMode="auto">
            <a:xfrm>
              <a:off x="4191" y="2801"/>
              <a:ext cx="612" cy="355"/>
            </a:xfrm>
            <a:custGeom>
              <a:avLst/>
              <a:gdLst/>
              <a:ahLst/>
              <a:cxnLst>
                <a:cxn ang="0">
                  <a:pos x="12" y="51"/>
                </a:cxn>
                <a:cxn ang="0">
                  <a:pos x="62" y="29"/>
                </a:cxn>
                <a:cxn ang="0">
                  <a:pos x="143" y="29"/>
                </a:cxn>
                <a:cxn ang="0">
                  <a:pos x="187" y="14"/>
                </a:cxn>
                <a:cxn ang="0">
                  <a:pos x="211" y="7"/>
                </a:cxn>
                <a:cxn ang="0">
                  <a:pos x="230" y="0"/>
                </a:cxn>
                <a:cxn ang="0">
                  <a:pos x="273" y="29"/>
                </a:cxn>
                <a:cxn ang="0">
                  <a:pos x="273" y="94"/>
                </a:cxn>
                <a:cxn ang="0">
                  <a:pos x="298" y="123"/>
                </a:cxn>
                <a:cxn ang="0">
                  <a:pos x="311" y="138"/>
                </a:cxn>
                <a:cxn ang="0">
                  <a:pos x="341" y="160"/>
                </a:cxn>
                <a:cxn ang="0">
                  <a:pos x="360" y="160"/>
                </a:cxn>
                <a:cxn ang="0">
                  <a:pos x="367" y="182"/>
                </a:cxn>
                <a:cxn ang="0">
                  <a:pos x="410" y="211"/>
                </a:cxn>
                <a:cxn ang="0">
                  <a:pos x="466" y="233"/>
                </a:cxn>
                <a:cxn ang="0">
                  <a:pos x="516" y="254"/>
                </a:cxn>
                <a:cxn ang="0">
                  <a:pos x="522" y="262"/>
                </a:cxn>
                <a:cxn ang="0">
                  <a:pos x="516" y="306"/>
                </a:cxn>
                <a:cxn ang="0">
                  <a:pos x="485" y="313"/>
                </a:cxn>
                <a:cxn ang="0">
                  <a:pos x="447" y="284"/>
                </a:cxn>
                <a:cxn ang="0">
                  <a:pos x="385" y="262"/>
                </a:cxn>
                <a:cxn ang="0">
                  <a:pos x="304" y="240"/>
                </a:cxn>
                <a:cxn ang="0">
                  <a:pos x="230" y="233"/>
                </a:cxn>
                <a:cxn ang="0">
                  <a:pos x="193" y="233"/>
                </a:cxn>
                <a:cxn ang="0">
                  <a:pos x="81" y="182"/>
                </a:cxn>
                <a:cxn ang="0">
                  <a:pos x="49" y="152"/>
                </a:cxn>
                <a:cxn ang="0">
                  <a:pos x="31" y="145"/>
                </a:cxn>
                <a:cxn ang="0">
                  <a:pos x="12" y="109"/>
                </a:cxn>
                <a:cxn ang="0">
                  <a:pos x="0" y="65"/>
                </a:cxn>
                <a:cxn ang="0">
                  <a:pos x="0" y="58"/>
                </a:cxn>
                <a:cxn ang="0">
                  <a:pos x="12" y="51"/>
                </a:cxn>
              </a:cxnLst>
              <a:rect l="0" t="0" r="r" b="b"/>
              <a:pathLst>
                <a:path w="523" h="314">
                  <a:moveTo>
                    <a:pt x="12" y="51"/>
                  </a:moveTo>
                  <a:lnTo>
                    <a:pt x="62" y="29"/>
                  </a:lnTo>
                  <a:lnTo>
                    <a:pt x="143" y="29"/>
                  </a:lnTo>
                  <a:lnTo>
                    <a:pt x="187" y="14"/>
                  </a:lnTo>
                  <a:lnTo>
                    <a:pt x="211" y="7"/>
                  </a:lnTo>
                  <a:lnTo>
                    <a:pt x="230" y="0"/>
                  </a:lnTo>
                  <a:lnTo>
                    <a:pt x="273" y="29"/>
                  </a:lnTo>
                  <a:lnTo>
                    <a:pt x="273" y="94"/>
                  </a:lnTo>
                  <a:lnTo>
                    <a:pt x="298" y="123"/>
                  </a:lnTo>
                  <a:lnTo>
                    <a:pt x="311" y="138"/>
                  </a:lnTo>
                  <a:lnTo>
                    <a:pt x="341" y="160"/>
                  </a:lnTo>
                  <a:lnTo>
                    <a:pt x="360" y="160"/>
                  </a:lnTo>
                  <a:lnTo>
                    <a:pt x="367" y="182"/>
                  </a:lnTo>
                  <a:lnTo>
                    <a:pt x="410" y="211"/>
                  </a:lnTo>
                  <a:lnTo>
                    <a:pt x="466" y="233"/>
                  </a:lnTo>
                  <a:lnTo>
                    <a:pt x="516" y="254"/>
                  </a:lnTo>
                  <a:lnTo>
                    <a:pt x="522" y="262"/>
                  </a:lnTo>
                  <a:lnTo>
                    <a:pt x="516" y="306"/>
                  </a:lnTo>
                  <a:lnTo>
                    <a:pt x="485" y="313"/>
                  </a:lnTo>
                  <a:lnTo>
                    <a:pt x="447" y="284"/>
                  </a:lnTo>
                  <a:lnTo>
                    <a:pt x="385" y="262"/>
                  </a:lnTo>
                  <a:lnTo>
                    <a:pt x="304" y="240"/>
                  </a:lnTo>
                  <a:lnTo>
                    <a:pt x="230" y="233"/>
                  </a:lnTo>
                  <a:lnTo>
                    <a:pt x="193" y="233"/>
                  </a:lnTo>
                  <a:lnTo>
                    <a:pt x="81" y="182"/>
                  </a:lnTo>
                  <a:lnTo>
                    <a:pt x="49" y="152"/>
                  </a:lnTo>
                  <a:lnTo>
                    <a:pt x="31" y="145"/>
                  </a:lnTo>
                  <a:lnTo>
                    <a:pt x="12" y="109"/>
                  </a:lnTo>
                  <a:lnTo>
                    <a:pt x="0" y="65"/>
                  </a:lnTo>
                  <a:lnTo>
                    <a:pt x="0" y="58"/>
                  </a:lnTo>
                  <a:lnTo>
                    <a:pt x="12" y="51"/>
                  </a:lnTo>
                </a:path>
              </a:pathLst>
            </a:custGeom>
            <a:solidFill>
              <a:srgbClr val="FFFFFF">
                <a:alpha val="50000"/>
              </a:srgbClr>
            </a:solidFill>
            <a:ln w="9525">
              <a:noFill/>
              <a:round/>
              <a:headEnd/>
              <a:tailEnd/>
            </a:ln>
            <a:effectLst/>
          </p:spPr>
          <p:txBody>
            <a:bodyPr/>
            <a:lstStyle/>
            <a:p>
              <a:endParaRPr lang="en-US"/>
            </a:p>
          </p:txBody>
        </p:sp>
        <p:sp>
          <p:nvSpPr>
            <p:cNvPr id="85142" name="Freeform 150"/>
            <p:cNvSpPr>
              <a:spLocks/>
            </p:cNvSpPr>
            <p:nvPr/>
          </p:nvSpPr>
          <p:spPr bwMode="auto">
            <a:xfrm>
              <a:off x="4462" y="2745"/>
              <a:ext cx="396" cy="254"/>
            </a:xfrm>
            <a:custGeom>
              <a:avLst/>
              <a:gdLst/>
              <a:ahLst/>
              <a:cxnLst>
                <a:cxn ang="0">
                  <a:pos x="134" y="0"/>
                </a:cxn>
                <a:cxn ang="0">
                  <a:pos x="77" y="0"/>
                </a:cxn>
                <a:cxn ang="0">
                  <a:pos x="49" y="0"/>
                </a:cxn>
                <a:cxn ang="0">
                  <a:pos x="14" y="40"/>
                </a:cxn>
                <a:cxn ang="0">
                  <a:pos x="14" y="46"/>
                </a:cxn>
                <a:cxn ang="0">
                  <a:pos x="0" y="59"/>
                </a:cxn>
                <a:cxn ang="0">
                  <a:pos x="0" y="92"/>
                </a:cxn>
                <a:cxn ang="0">
                  <a:pos x="77" y="92"/>
                </a:cxn>
                <a:cxn ang="0">
                  <a:pos x="49" y="92"/>
                </a:cxn>
                <a:cxn ang="0">
                  <a:pos x="84" y="119"/>
                </a:cxn>
                <a:cxn ang="0">
                  <a:pos x="112" y="138"/>
                </a:cxn>
                <a:cxn ang="0">
                  <a:pos x="183" y="178"/>
                </a:cxn>
                <a:cxn ang="0">
                  <a:pos x="218" y="198"/>
                </a:cxn>
                <a:cxn ang="0">
                  <a:pos x="239" y="211"/>
                </a:cxn>
                <a:cxn ang="0">
                  <a:pos x="267" y="211"/>
                </a:cxn>
                <a:cxn ang="0">
                  <a:pos x="309" y="224"/>
                </a:cxn>
                <a:cxn ang="0">
                  <a:pos x="330" y="204"/>
                </a:cxn>
                <a:cxn ang="0">
                  <a:pos x="337" y="185"/>
                </a:cxn>
                <a:cxn ang="0">
                  <a:pos x="337" y="172"/>
                </a:cxn>
                <a:cxn ang="0">
                  <a:pos x="337" y="145"/>
                </a:cxn>
                <a:cxn ang="0">
                  <a:pos x="337" y="132"/>
                </a:cxn>
                <a:cxn ang="0">
                  <a:pos x="288" y="112"/>
                </a:cxn>
                <a:cxn ang="0">
                  <a:pos x="253" y="79"/>
                </a:cxn>
                <a:cxn ang="0">
                  <a:pos x="253" y="72"/>
                </a:cxn>
                <a:cxn ang="0">
                  <a:pos x="246" y="72"/>
                </a:cxn>
                <a:cxn ang="0">
                  <a:pos x="134" y="0"/>
                </a:cxn>
              </a:cxnLst>
              <a:rect l="0" t="0" r="r" b="b"/>
              <a:pathLst>
                <a:path w="338" h="225">
                  <a:moveTo>
                    <a:pt x="134" y="0"/>
                  </a:moveTo>
                  <a:lnTo>
                    <a:pt x="77" y="0"/>
                  </a:lnTo>
                  <a:lnTo>
                    <a:pt x="49" y="0"/>
                  </a:lnTo>
                  <a:lnTo>
                    <a:pt x="14" y="40"/>
                  </a:lnTo>
                  <a:lnTo>
                    <a:pt x="14" y="46"/>
                  </a:lnTo>
                  <a:lnTo>
                    <a:pt x="0" y="59"/>
                  </a:lnTo>
                  <a:lnTo>
                    <a:pt x="0" y="92"/>
                  </a:lnTo>
                  <a:lnTo>
                    <a:pt x="77" y="92"/>
                  </a:lnTo>
                  <a:lnTo>
                    <a:pt x="49" y="92"/>
                  </a:lnTo>
                  <a:lnTo>
                    <a:pt x="84" y="119"/>
                  </a:lnTo>
                  <a:lnTo>
                    <a:pt x="112" y="138"/>
                  </a:lnTo>
                  <a:lnTo>
                    <a:pt x="183" y="178"/>
                  </a:lnTo>
                  <a:lnTo>
                    <a:pt x="218" y="198"/>
                  </a:lnTo>
                  <a:lnTo>
                    <a:pt x="239" y="211"/>
                  </a:lnTo>
                  <a:lnTo>
                    <a:pt x="267" y="211"/>
                  </a:lnTo>
                  <a:lnTo>
                    <a:pt x="309" y="224"/>
                  </a:lnTo>
                  <a:lnTo>
                    <a:pt x="330" y="204"/>
                  </a:lnTo>
                  <a:lnTo>
                    <a:pt x="337" y="185"/>
                  </a:lnTo>
                  <a:lnTo>
                    <a:pt x="337" y="172"/>
                  </a:lnTo>
                  <a:lnTo>
                    <a:pt x="337" y="145"/>
                  </a:lnTo>
                  <a:lnTo>
                    <a:pt x="337" y="132"/>
                  </a:lnTo>
                  <a:lnTo>
                    <a:pt x="288" y="112"/>
                  </a:lnTo>
                  <a:lnTo>
                    <a:pt x="253" y="79"/>
                  </a:lnTo>
                  <a:lnTo>
                    <a:pt x="253" y="72"/>
                  </a:lnTo>
                  <a:lnTo>
                    <a:pt x="246" y="72"/>
                  </a:lnTo>
                  <a:lnTo>
                    <a:pt x="134" y="0"/>
                  </a:lnTo>
                </a:path>
              </a:pathLst>
            </a:custGeom>
            <a:solidFill>
              <a:srgbClr val="FFFFFF">
                <a:alpha val="50000"/>
              </a:srgbClr>
            </a:solidFill>
            <a:ln w="9525">
              <a:noFill/>
              <a:round/>
              <a:headEnd/>
              <a:tailEnd/>
            </a:ln>
            <a:effectLst/>
          </p:spPr>
          <p:txBody>
            <a:bodyPr/>
            <a:lstStyle/>
            <a:p>
              <a:endParaRPr lang="en-US"/>
            </a:p>
          </p:txBody>
        </p:sp>
        <p:sp>
          <p:nvSpPr>
            <p:cNvPr id="85143" name="Freeform 151"/>
            <p:cNvSpPr>
              <a:spLocks/>
            </p:cNvSpPr>
            <p:nvPr/>
          </p:nvSpPr>
          <p:spPr bwMode="auto">
            <a:xfrm>
              <a:off x="4705" y="3064"/>
              <a:ext cx="146" cy="198"/>
            </a:xfrm>
            <a:custGeom>
              <a:avLst/>
              <a:gdLst/>
              <a:ahLst/>
              <a:cxnLst>
                <a:cxn ang="0">
                  <a:pos x="118" y="0"/>
                </a:cxn>
                <a:cxn ang="0">
                  <a:pos x="30" y="0"/>
                </a:cxn>
                <a:cxn ang="0">
                  <a:pos x="0" y="7"/>
                </a:cxn>
                <a:cxn ang="0">
                  <a:pos x="12" y="65"/>
                </a:cxn>
                <a:cxn ang="0">
                  <a:pos x="24" y="123"/>
                </a:cxn>
                <a:cxn ang="0">
                  <a:pos x="6" y="138"/>
                </a:cxn>
                <a:cxn ang="0">
                  <a:pos x="24" y="174"/>
                </a:cxn>
                <a:cxn ang="0">
                  <a:pos x="36" y="174"/>
                </a:cxn>
                <a:cxn ang="0">
                  <a:pos x="101" y="116"/>
                </a:cxn>
                <a:cxn ang="0">
                  <a:pos x="118" y="80"/>
                </a:cxn>
                <a:cxn ang="0">
                  <a:pos x="124" y="43"/>
                </a:cxn>
                <a:cxn ang="0">
                  <a:pos x="124" y="43"/>
                </a:cxn>
                <a:cxn ang="0">
                  <a:pos x="118" y="0"/>
                </a:cxn>
              </a:cxnLst>
              <a:rect l="0" t="0" r="r" b="b"/>
              <a:pathLst>
                <a:path w="125" h="175">
                  <a:moveTo>
                    <a:pt x="118" y="0"/>
                  </a:moveTo>
                  <a:lnTo>
                    <a:pt x="30" y="0"/>
                  </a:lnTo>
                  <a:lnTo>
                    <a:pt x="0" y="7"/>
                  </a:lnTo>
                  <a:lnTo>
                    <a:pt x="12" y="65"/>
                  </a:lnTo>
                  <a:lnTo>
                    <a:pt x="24" y="123"/>
                  </a:lnTo>
                  <a:lnTo>
                    <a:pt x="6" y="138"/>
                  </a:lnTo>
                  <a:lnTo>
                    <a:pt x="24" y="174"/>
                  </a:lnTo>
                  <a:lnTo>
                    <a:pt x="36" y="174"/>
                  </a:lnTo>
                  <a:lnTo>
                    <a:pt x="101" y="116"/>
                  </a:lnTo>
                  <a:lnTo>
                    <a:pt x="118" y="80"/>
                  </a:lnTo>
                  <a:lnTo>
                    <a:pt x="124" y="43"/>
                  </a:lnTo>
                  <a:lnTo>
                    <a:pt x="124" y="43"/>
                  </a:lnTo>
                  <a:lnTo>
                    <a:pt x="118" y="0"/>
                  </a:lnTo>
                </a:path>
              </a:pathLst>
            </a:custGeom>
            <a:solidFill>
              <a:srgbClr val="FFFFFF">
                <a:alpha val="50000"/>
              </a:srgbClr>
            </a:solidFill>
            <a:ln w="9525">
              <a:noFill/>
              <a:round/>
              <a:headEnd/>
              <a:tailEnd/>
            </a:ln>
            <a:effectLst/>
          </p:spPr>
          <p:txBody>
            <a:bodyPr/>
            <a:lstStyle/>
            <a:p>
              <a:endParaRPr lang="en-US"/>
            </a:p>
          </p:txBody>
        </p:sp>
        <p:sp>
          <p:nvSpPr>
            <p:cNvPr id="85144" name="Freeform 152"/>
            <p:cNvSpPr>
              <a:spLocks/>
            </p:cNvSpPr>
            <p:nvPr/>
          </p:nvSpPr>
          <p:spPr bwMode="auto">
            <a:xfrm>
              <a:off x="4816" y="2489"/>
              <a:ext cx="620" cy="444"/>
            </a:xfrm>
            <a:custGeom>
              <a:avLst/>
              <a:gdLst/>
              <a:ahLst/>
              <a:cxnLst>
                <a:cxn ang="0">
                  <a:pos x="327" y="117"/>
                </a:cxn>
                <a:cxn ang="0">
                  <a:pos x="291" y="145"/>
                </a:cxn>
                <a:cxn ang="0">
                  <a:pos x="255" y="160"/>
                </a:cxn>
                <a:cxn ang="0">
                  <a:pos x="220" y="182"/>
                </a:cxn>
                <a:cxn ang="0">
                  <a:pos x="196" y="189"/>
                </a:cxn>
                <a:cxn ang="0">
                  <a:pos x="166" y="197"/>
                </a:cxn>
                <a:cxn ang="0">
                  <a:pos x="125" y="219"/>
                </a:cxn>
                <a:cxn ang="0">
                  <a:pos x="89" y="226"/>
                </a:cxn>
                <a:cxn ang="0">
                  <a:pos x="35" y="241"/>
                </a:cxn>
                <a:cxn ang="0">
                  <a:pos x="35" y="284"/>
                </a:cxn>
                <a:cxn ang="0">
                  <a:pos x="35" y="299"/>
                </a:cxn>
                <a:cxn ang="0">
                  <a:pos x="0" y="313"/>
                </a:cxn>
                <a:cxn ang="0">
                  <a:pos x="29" y="357"/>
                </a:cxn>
                <a:cxn ang="0">
                  <a:pos x="29" y="371"/>
                </a:cxn>
                <a:cxn ang="0">
                  <a:pos x="41" y="393"/>
                </a:cxn>
                <a:cxn ang="0">
                  <a:pos x="125" y="328"/>
                </a:cxn>
                <a:cxn ang="0">
                  <a:pos x="172" y="321"/>
                </a:cxn>
                <a:cxn ang="0">
                  <a:pos x="225" y="299"/>
                </a:cxn>
                <a:cxn ang="0">
                  <a:pos x="279" y="299"/>
                </a:cxn>
                <a:cxn ang="0">
                  <a:pos x="303" y="299"/>
                </a:cxn>
                <a:cxn ang="0">
                  <a:pos x="357" y="284"/>
                </a:cxn>
                <a:cxn ang="0">
                  <a:pos x="368" y="219"/>
                </a:cxn>
                <a:cxn ang="0">
                  <a:pos x="380" y="182"/>
                </a:cxn>
                <a:cxn ang="0">
                  <a:pos x="392" y="145"/>
                </a:cxn>
                <a:cxn ang="0">
                  <a:pos x="422" y="102"/>
                </a:cxn>
                <a:cxn ang="0">
                  <a:pos x="481" y="73"/>
                </a:cxn>
                <a:cxn ang="0">
                  <a:pos x="511" y="59"/>
                </a:cxn>
                <a:cxn ang="0">
                  <a:pos x="529" y="37"/>
                </a:cxn>
                <a:cxn ang="0">
                  <a:pos x="511" y="15"/>
                </a:cxn>
                <a:cxn ang="0">
                  <a:pos x="487" y="0"/>
                </a:cxn>
                <a:cxn ang="0">
                  <a:pos x="433" y="8"/>
                </a:cxn>
                <a:cxn ang="0">
                  <a:pos x="404" y="22"/>
                </a:cxn>
                <a:cxn ang="0">
                  <a:pos x="386" y="44"/>
                </a:cxn>
                <a:cxn ang="0">
                  <a:pos x="386" y="44"/>
                </a:cxn>
                <a:cxn ang="0">
                  <a:pos x="327" y="117"/>
                </a:cxn>
              </a:cxnLst>
              <a:rect l="0" t="0" r="r" b="b"/>
              <a:pathLst>
                <a:path w="530" h="394">
                  <a:moveTo>
                    <a:pt x="327" y="117"/>
                  </a:moveTo>
                  <a:lnTo>
                    <a:pt x="291" y="145"/>
                  </a:lnTo>
                  <a:lnTo>
                    <a:pt x="255" y="160"/>
                  </a:lnTo>
                  <a:lnTo>
                    <a:pt x="220" y="182"/>
                  </a:lnTo>
                  <a:lnTo>
                    <a:pt x="196" y="189"/>
                  </a:lnTo>
                  <a:lnTo>
                    <a:pt x="166" y="197"/>
                  </a:lnTo>
                  <a:lnTo>
                    <a:pt x="125" y="219"/>
                  </a:lnTo>
                  <a:lnTo>
                    <a:pt x="89" y="226"/>
                  </a:lnTo>
                  <a:lnTo>
                    <a:pt x="35" y="241"/>
                  </a:lnTo>
                  <a:lnTo>
                    <a:pt x="35" y="284"/>
                  </a:lnTo>
                  <a:lnTo>
                    <a:pt x="35" y="299"/>
                  </a:lnTo>
                  <a:lnTo>
                    <a:pt x="0" y="313"/>
                  </a:lnTo>
                  <a:lnTo>
                    <a:pt x="29" y="357"/>
                  </a:lnTo>
                  <a:lnTo>
                    <a:pt x="29" y="371"/>
                  </a:lnTo>
                  <a:lnTo>
                    <a:pt x="41" y="393"/>
                  </a:lnTo>
                  <a:lnTo>
                    <a:pt x="125" y="328"/>
                  </a:lnTo>
                  <a:lnTo>
                    <a:pt x="172" y="321"/>
                  </a:lnTo>
                  <a:lnTo>
                    <a:pt x="225" y="299"/>
                  </a:lnTo>
                  <a:lnTo>
                    <a:pt x="279" y="299"/>
                  </a:lnTo>
                  <a:lnTo>
                    <a:pt x="303" y="299"/>
                  </a:lnTo>
                  <a:lnTo>
                    <a:pt x="357" y="284"/>
                  </a:lnTo>
                  <a:lnTo>
                    <a:pt x="368" y="219"/>
                  </a:lnTo>
                  <a:lnTo>
                    <a:pt x="380" y="182"/>
                  </a:lnTo>
                  <a:lnTo>
                    <a:pt x="392" y="145"/>
                  </a:lnTo>
                  <a:lnTo>
                    <a:pt x="422" y="102"/>
                  </a:lnTo>
                  <a:lnTo>
                    <a:pt x="481" y="73"/>
                  </a:lnTo>
                  <a:lnTo>
                    <a:pt x="511" y="59"/>
                  </a:lnTo>
                  <a:lnTo>
                    <a:pt x="529" y="37"/>
                  </a:lnTo>
                  <a:lnTo>
                    <a:pt x="511" y="15"/>
                  </a:lnTo>
                  <a:lnTo>
                    <a:pt x="487" y="0"/>
                  </a:lnTo>
                  <a:lnTo>
                    <a:pt x="433" y="8"/>
                  </a:lnTo>
                  <a:lnTo>
                    <a:pt x="404" y="22"/>
                  </a:lnTo>
                  <a:lnTo>
                    <a:pt x="386" y="44"/>
                  </a:lnTo>
                  <a:lnTo>
                    <a:pt x="386" y="44"/>
                  </a:lnTo>
                  <a:lnTo>
                    <a:pt x="327" y="117"/>
                  </a:lnTo>
                </a:path>
              </a:pathLst>
            </a:custGeom>
            <a:solidFill>
              <a:srgbClr val="FFFFFF">
                <a:alpha val="50000"/>
              </a:srgbClr>
            </a:solidFill>
            <a:ln w="9525">
              <a:noFill/>
              <a:round/>
              <a:headEnd/>
              <a:tailEnd/>
            </a:ln>
            <a:effectLst/>
          </p:spPr>
          <p:txBody>
            <a:bodyPr/>
            <a:lstStyle/>
            <a:p>
              <a:endParaRPr lang="en-US"/>
            </a:p>
          </p:txBody>
        </p:sp>
        <p:sp>
          <p:nvSpPr>
            <p:cNvPr id="85145" name="Freeform 153"/>
            <p:cNvSpPr>
              <a:spLocks/>
            </p:cNvSpPr>
            <p:nvPr/>
          </p:nvSpPr>
          <p:spPr bwMode="auto">
            <a:xfrm>
              <a:off x="5329" y="2621"/>
              <a:ext cx="128" cy="116"/>
            </a:xfrm>
            <a:custGeom>
              <a:avLst/>
              <a:gdLst/>
              <a:ahLst/>
              <a:cxnLst>
                <a:cxn ang="0">
                  <a:pos x="102" y="0"/>
                </a:cxn>
                <a:cxn ang="0">
                  <a:pos x="60" y="0"/>
                </a:cxn>
                <a:cxn ang="0">
                  <a:pos x="42" y="21"/>
                </a:cxn>
                <a:cxn ang="0">
                  <a:pos x="12" y="58"/>
                </a:cxn>
                <a:cxn ang="0">
                  <a:pos x="6" y="80"/>
                </a:cxn>
                <a:cxn ang="0">
                  <a:pos x="0" y="102"/>
                </a:cxn>
                <a:cxn ang="0">
                  <a:pos x="6" y="102"/>
                </a:cxn>
                <a:cxn ang="0">
                  <a:pos x="54" y="72"/>
                </a:cxn>
                <a:cxn ang="0">
                  <a:pos x="96" y="50"/>
                </a:cxn>
                <a:cxn ang="0">
                  <a:pos x="108" y="28"/>
                </a:cxn>
                <a:cxn ang="0">
                  <a:pos x="102" y="0"/>
                </a:cxn>
              </a:cxnLst>
              <a:rect l="0" t="0" r="r" b="b"/>
              <a:pathLst>
                <a:path w="109" h="103">
                  <a:moveTo>
                    <a:pt x="102" y="0"/>
                  </a:moveTo>
                  <a:lnTo>
                    <a:pt x="60" y="0"/>
                  </a:lnTo>
                  <a:lnTo>
                    <a:pt x="42" y="21"/>
                  </a:lnTo>
                  <a:lnTo>
                    <a:pt x="12" y="58"/>
                  </a:lnTo>
                  <a:lnTo>
                    <a:pt x="6" y="80"/>
                  </a:lnTo>
                  <a:lnTo>
                    <a:pt x="0" y="102"/>
                  </a:lnTo>
                  <a:lnTo>
                    <a:pt x="6" y="102"/>
                  </a:lnTo>
                  <a:lnTo>
                    <a:pt x="54" y="72"/>
                  </a:lnTo>
                  <a:lnTo>
                    <a:pt x="96" y="50"/>
                  </a:lnTo>
                  <a:lnTo>
                    <a:pt x="108" y="28"/>
                  </a:lnTo>
                  <a:lnTo>
                    <a:pt x="102" y="0"/>
                  </a:lnTo>
                </a:path>
              </a:pathLst>
            </a:custGeom>
            <a:solidFill>
              <a:srgbClr val="FFFFFF">
                <a:alpha val="50000"/>
              </a:srgbClr>
            </a:solidFill>
            <a:ln w="9525">
              <a:noFill/>
              <a:round/>
              <a:headEnd/>
              <a:tailEnd/>
            </a:ln>
            <a:effectLst/>
          </p:spPr>
          <p:txBody>
            <a:bodyPr/>
            <a:lstStyle/>
            <a:p>
              <a:endParaRPr lang="en-US"/>
            </a:p>
          </p:txBody>
        </p:sp>
        <p:sp>
          <p:nvSpPr>
            <p:cNvPr id="85146" name="Freeform 154"/>
            <p:cNvSpPr>
              <a:spLocks/>
            </p:cNvSpPr>
            <p:nvPr/>
          </p:nvSpPr>
          <p:spPr bwMode="auto">
            <a:xfrm>
              <a:off x="5219" y="1840"/>
              <a:ext cx="467" cy="650"/>
            </a:xfrm>
            <a:custGeom>
              <a:avLst/>
              <a:gdLst/>
              <a:ahLst/>
              <a:cxnLst>
                <a:cxn ang="0">
                  <a:pos x="338" y="30"/>
                </a:cxn>
                <a:cxn ang="0">
                  <a:pos x="285" y="7"/>
                </a:cxn>
                <a:cxn ang="0">
                  <a:pos x="267" y="0"/>
                </a:cxn>
                <a:cxn ang="0">
                  <a:pos x="243" y="7"/>
                </a:cxn>
                <a:cxn ang="0">
                  <a:pos x="243" y="58"/>
                </a:cxn>
                <a:cxn ang="0">
                  <a:pos x="243" y="95"/>
                </a:cxn>
                <a:cxn ang="0">
                  <a:pos x="220" y="160"/>
                </a:cxn>
                <a:cxn ang="0">
                  <a:pos x="190" y="226"/>
                </a:cxn>
                <a:cxn ang="0">
                  <a:pos x="184" y="262"/>
                </a:cxn>
                <a:cxn ang="0">
                  <a:pos x="166" y="306"/>
                </a:cxn>
                <a:cxn ang="0">
                  <a:pos x="136" y="350"/>
                </a:cxn>
                <a:cxn ang="0">
                  <a:pos x="106" y="386"/>
                </a:cxn>
                <a:cxn ang="0">
                  <a:pos x="94" y="430"/>
                </a:cxn>
                <a:cxn ang="0">
                  <a:pos x="35" y="473"/>
                </a:cxn>
                <a:cxn ang="0">
                  <a:pos x="0" y="524"/>
                </a:cxn>
                <a:cxn ang="0">
                  <a:pos x="53" y="532"/>
                </a:cxn>
                <a:cxn ang="0">
                  <a:pos x="94" y="524"/>
                </a:cxn>
                <a:cxn ang="0">
                  <a:pos x="124" y="524"/>
                </a:cxn>
                <a:cxn ang="0">
                  <a:pos x="124" y="575"/>
                </a:cxn>
                <a:cxn ang="0">
                  <a:pos x="160" y="539"/>
                </a:cxn>
                <a:cxn ang="0">
                  <a:pos x="166" y="459"/>
                </a:cxn>
                <a:cxn ang="0">
                  <a:pos x="202" y="350"/>
                </a:cxn>
                <a:cxn ang="0">
                  <a:pos x="231" y="277"/>
                </a:cxn>
                <a:cxn ang="0">
                  <a:pos x="297" y="218"/>
                </a:cxn>
                <a:cxn ang="0">
                  <a:pos x="362" y="197"/>
                </a:cxn>
                <a:cxn ang="0">
                  <a:pos x="398" y="168"/>
                </a:cxn>
                <a:cxn ang="0">
                  <a:pos x="398" y="153"/>
                </a:cxn>
                <a:cxn ang="0">
                  <a:pos x="398" y="153"/>
                </a:cxn>
                <a:cxn ang="0">
                  <a:pos x="338" y="30"/>
                </a:cxn>
              </a:cxnLst>
              <a:rect l="0" t="0" r="r" b="b"/>
              <a:pathLst>
                <a:path w="399" h="576">
                  <a:moveTo>
                    <a:pt x="338" y="30"/>
                  </a:moveTo>
                  <a:lnTo>
                    <a:pt x="285" y="7"/>
                  </a:lnTo>
                  <a:lnTo>
                    <a:pt x="267" y="0"/>
                  </a:lnTo>
                  <a:lnTo>
                    <a:pt x="243" y="7"/>
                  </a:lnTo>
                  <a:lnTo>
                    <a:pt x="243" y="58"/>
                  </a:lnTo>
                  <a:lnTo>
                    <a:pt x="243" y="95"/>
                  </a:lnTo>
                  <a:lnTo>
                    <a:pt x="220" y="160"/>
                  </a:lnTo>
                  <a:lnTo>
                    <a:pt x="190" y="226"/>
                  </a:lnTo>
                  <a:lnTo>
                    <a:pt x="184" y="262"/>
                  </a:lnTo>
                  <a:lnTo>
                    <a:pt x="166" y="306"/>
                  </a:lnTo>
                  <a:lnTo>
                    <a:pt x="136" y="350"/>
                  </a:lnTo>
                  <a:lnTo>
                    <a:pt x="106" y="386"/>
                  </a:lnTo>
                  <a:lnTo>
                    <a:pt x="94" y="430"/>
                  </a:lnTo>
                  <a:lnTo>
                    <a:pt x="35" y="473"/>
                  </a:lnTo>
                  <a:lnTo>
                    <a:pt x="0" y="524"/>
                  </a:lnTo>
                  <a:lnTo>
                    <a:pt x="53" y="532"/>
                  </a:lnTo>
                  <a:lnTo>
                    <a:pt x="94" y="524"/>
                  </a:lnTo>
                  <a:lnTo>
                    <a:pt x="124" y="524"/>
                  </a:lnTo>
                  <a:lnTo>
                    <a:pt x="124" y="575"/>
                  </a:lnTo>
                  <a:lnTo>
                    <a:pt x="160" y="539"/>
                  </a:lnTo>
                  <a:lnTo>
                    <a:pt x="166" y="459"/>
                  </a:lnTo>
                  <a:lnTo>
                    <a:pt x="202" y="350"/>
                  </a:lnTo>
                  <a:lnTo>
                    <a:pt x="231" y="277"/>
                  </a:lnTo>
                  <a:lnTo>
                    <a:pt x="297" y="218"/>
                  </a:lnTo>
                  <a:lnTo>
                    <a:pt x="362" y="197"/>
                  </a:lnTo>
                  <a:lnTo>
                    <a:pt x="398" y="168"/>
                  </a:lnTo>
                  <a:lnTo>
                    <a:pt x="398" y="153"/>
                  </a:lnTo>
                  <a:lnTo>
                    <a:pt x="398" y="153"/>
                  </a:lnTo>
                  <a:lnTo>
                    <a:pt x="338" y="30"/>
                  </a:lnTo>
                </a:path>
              </a:pathLst>
            </a:custGeom>
            <a:solidFill>
              <a:srgbClr val="FFFFFF">
                <a:alpha val="50000"/>
              </a:srgbClr>
            </a:solidFill>
            <a:ln w="9525">
              <a:noFill/>
              <a:round/>
              <a:headEnd/>
              <a:tailEnd/>
            </a:ln>
            <a:effectLst/>
          </p:spPr>
          <p:txBody>
            <a:bodyPr/>
            <a:lstStyle/>
            <a:p>
              <a:endParaRPr lang="en-US"/>
            </a:p>
          </p:txBody>
        </p:sp>
        <p:sp>
          <p:nvSpPr>
            <p:cNvPr id="85147" name="Freeform 155"/>
            <p:cNvSpPr>
              <a:spLocks/>
            </p:cNvSpPr>
            <p:nvPr/>
          </p:nvSpPr>
          <p:spPr bwMode="auto">
            <a:xfrm>
              <a:off x="5407" y="2473"/>
              <a:ext cx="188" cy="140"/>
            </a:xfrm>
            <a:custGeom>
              <a:avLst/>
              <a:gdLst/>
              <a:ahLst/>
              <a:cxnLst>
                <a:cxn ang="0">
                  <a:pos x="119" y="51"/>
                </a:cxn>
                <a:cxn ang="0">
                  <a:pos x="95" y="29"/>
                </a:cxn>
                <a:cxn ang="0">
                  <a:pos x="77" y="14"/>
                </a:cxn>
                <a:cxn ang="0">
                  <a:pos x="36" y="0"/>
                </a:cxn>
                <a:cxn ang="0">
                  <a:pos x="12" y="0"/>
                </a:cxn>
                <a:cxn ang="0">
                  <a:pos x="0" y="36"/>
                </a:cxn>
                <a:cxn ang="0">
                  <a:pos x="0" y="51"/>
                </a:cxn>
                <a:cxn ang="0">
                  <a:pos x="48" y="73"/>
                </a:cxn>
                <a:cxn ang="0">
                  <a:pos x="54" y="80"/>
                </a:cxn>
                <a:cxn ang="0">
                  <a:pos x="65" y="95"/>
                </a:cxn>
                <a:cxn ang="0">
                  <a:pos x="71" y="116"/>
                </a:cxn>
                <a:cxn ang="0">
                  <a:pos x="71" y="123"/>
                </a:cxn>
                <a:cxn ang="0">
                  <a:pos x="101" y="116"/>
                </a:cxn>
                <a:cxn ang="0">
                  <a:pos x="160" y="95"/>
                </a:cxn>
                <a:cxn ang="0">
                  <a:pos x="160" y="87"/>
                </a:cxn>
                <a:cxn ang="0">
                  <a:pos x="160" y="87"/>
                </a:cxn>
                <a:cxn ang="0">
                  <a:pos x="119" y="51"/>
                </a:cxn>
              </a:cxnLst>
              <a:rect l="0" t="0" r="r" b="b"/>
              <a:pathLst>
                <a:path w="161" h="124">
                  <a:moveTo>
                    <a:pt x="119" y="51"/>
                  </a:moveTo>
                  <a:lnTo>
                    <a:pt x="95" y="29"/>
                  </a:lnTo>
                  <a:lnTo>
                    <a:pt x="77" y="14"/>
                  </a:lnTo>
                  <a:lnTo>
                    <a:pt x="36" y="0"/>
                  </a:lnTo>
                  <a:lnTo>
                    <a:pt x="12" y="0"/>
                  </a:lnTo>
                  <a:lnTo>
                    <a:pt x="0" y="36"/>
                  </a:lnTo>
                  <a:lnTo>
                    <a:pt x="0" y="51"/>
                  </a:lnTo>
                  <a:lnTo>
                    <a:pt x="48" y="73"/>
                  </a:lnTo>
                  <a:lnTo>
                    <a:pt x="54" y="80"/>
                  </a:lnTo>
                  <a:lnTo>
                    <a:pt x="65" y="95"/>
                  </a:lnTo>
                  <a:lnTo>
                    <a:pt x="71" y="116"/>
                  </a:lnTo>
                  <a:lnTo>
                    <a:pt x="71" y="123"/>
                  </a:lnTo>
                  <a:lnTo>
                    <a:pt x="101" y="116"/>
                  </a:lnTo>
                  <a:lnTo>
                    <a:pt x="160" y="95"/>
                  </a:lnTo>
                  <a:lnTo>
                    <a:pt x="160" y="87"/>
                  </a:lnTo>
                  <a:lnTo>
                    <a:pt x="160" y="87"/>
                  </a:lnTo>
                  <a:lnTo>
                    <a:pt x="119" y="51"/>
                  </a:lnTo>
                </a:path>
              </a:pathLst>
            </a:custGeom>
            <a:solidFill>
              <a:srgbClr val="FFFFFF">
                <a:alpha val="50000"/>
              </a:srgbClr>
            </a:solidFill>
            <a:ln w="9525">
              <a:noFill/>
              <a:round/>
              <a:headEnd/>
              <a:tailEnd/>
            </a:ln>
            <a:effectLst/>
          </p:spPr>
          <p:txBody>
            <a:bodyPr/>
            <a:lstStyle/>
            <a:p>
              <a:endParaRPr lang="en-US"/>
            </a:p>
          </p:txBody>
        </p:sp>
        <p:sp>
          <p:nvSpPr>
            <p:cNvPr id="85148" name="Freeform 156"/>
            <p:cNvSpPr>
              <a:spLocks/>
            </p:cNvSpPr>
            <p:nvPr/>
          </p:nvSpPr>
          <p:spPr bwMode="auto">
            <a:xfrm>
              <a:off x="5114" y="1824"/>
              <a:ext cx="315" cy="485"/>
            </a:xfrm>
            <a:custGeom>
              <a:avLst/>
              <a:gdLst/>
              <a:ahLst/>
              <a:cxnLst>
                <a:cxn ang="0">
                  <a:pos x="268" y="0"/>
                </a:cxn>
                <a:cxn ang="0">
                  <a:pos x="214" y="0"/>
                </a:cxn>
                <a:cxn ang="0">
                  <a:pos x="184" y="0"/>
                </a:cxn>
                <a:cxn ang="0">
                  <a:pos x="184" y="36"/>
                </a:cxn>
                <a:cxn ang="0">
                  <a:pos x="167" y="80"/>
                </a:cxn>
                <a:cxn ang="0">
                  <a:pos x="143" y="102"/>
                </a:cxn>
                <a:cxn ang="0">
                  <a:pos x="107" y="116"/>
                </a:cxn>
                <a:cxn ang="0">
                  <a:pos x="84" y="160"/>
                </a:cxn>
                <a:cxn ang="0">
                  <a:pos x="72" y="218"/>
                </a:cxn>
                <a:cxn ang="0">
                  <a:pos x="66" y="291"/>
                </a:cxn>
                <a:cxn ang="0">
                  <a:pos x="18" y="335"/>
                </a:cxn>
                <a:cxn ang="0">
                  <a:pos x="0" y="386"/>
                </a:cxn>
                <a:cxn ang="0">
                  <a:pos x="0" y="400"/>
                </a:cxn>
                <a:cxn ang="0">
                  <a:pos x="12" y="422"/>
                </a:cxn>
                <a:cxn ang="0">
                  <a:pos x="60" y="429"/>
                </a:cxn>
                <a:cxn ang="0">
                  <a:pos x="78" y="429"/>
                </a:cxn>
                <a:cxn ang="0">
                  <a:pos x="113" y="407"/>
                </a:cxn>
                <a:cxn ang="0">
                  <a:pos x="125" y="378"/>
                </a:cxn>
                <a:cxn ang="0">
                  <a:pos x="155" y="349"/>
                </a:cxn>
                <a:cxn ang="0">
                  <a:pos x="178" y="327"/>
                </a:cxn>
                <a:cxn ang="0">
                  <a:pos x="178" y="298"/>
                </a:cxn>
                <a:cxn ang="0">
                  <a:pos x="184" y="262"/>
                </a:cxn>
                <a:cxn ang="0">
                  <a:pos x="196" y="225"/>
                </a:cxn>
                <a:cxn ang="0">
                  <a:pos x="208" y="189"/>
                </a:cxn>
                <a:cxn ang="0">
                  <a:pos x="214" y="182"/>
                </a:cxn>
                <a:cxn ang="0">
                  <a:pos x="232" y="160"/>
                </a:cxn>
                <a:cxn ang="0">
                  <a:pos x="262" y="131"/>
                </a:cxn>
                <a:cxn ang="0">
                  <a:pos x="262" y="123"/>
                </a:cxn>
                <a:cxn ang="0">
                  <a:pos x="268" y="0"/>
                </a:cxn>
              </a:cxnLst>
              <a:rect l="0" t="0" r="r" b="b"/>
              <a:pathLst>
                <a:path w="269" h="430">
                  <a:moveTo>
                    <a:pt x="268" y="0"/>
                  </a:moveTo>
                  <a:lnTo>
                    <a:pt x="214" y="0"/>
                  </a:lnTo>
                  <a:lnTo>
                    <a:pt x="184" y="0"/>
                  </a:lnTo>
                  <a:lnTo>
                    <a:pt x="184" y="36"/>
                  </a:lnTo>
                  <a:lnTo>
                    <a:pt x="167" y="80"/>
                  </a:lnTo>
                  <a:lnTo>
                    <a:pt x="143" y="102"/>
                  </a:lnTo>
                  <a:lnTo>
                    <a:pt x="107" y="116"/>
                  </a:lnTo>
                  <a:lnTo>
                    <a:pt x="84" y="160"/>
                  </a:lnTo>
                  <a:lnTo>
                    <a:pt x="72" y="218"/>
                  </a:lnTo>
                  <a:lnTo>
                    <a:pt x="66" y="291"/>
                  </a:lnTo>
                  <a:lnTo>
                    <a:pt x="18" y="335"/>
                  </a:lnTo>
                  <a:lnTo>
                    <a:pt x="0" y="386"/>
                  </a:lnTo>
                  <a:lnTo>
                    <a:pt x="0" y="400"/>
                  </a:lnTo>
                  <a:lnTo>
                    <a:pt x="12" y="422"/>
                  </a:lnTo>
                  <a:lnTo>
                    <a:pt x="60" y="429"/>
                  </a:lnTo>
                  <a:lnTo>
                    <a:pt x="78" y="429"/>
                  </a:lnTo>
                  <a:lnTo>
                    <a:pt x="113" y="407"/>
                  </a:lnTo>
                  <a:lnTo>
                    <a:pt x="125" y="378"/>
                  </a:lnTo>
                  <a:lnTo>
                    <a:pt x="155" y="349"/>
                  </a:lnTo>
                  <a:lnTo>
                    <a:pt x="178" y="327"/>
                  </a:lnTo>
                  <a:lnTo>
                    <a:pt x="178" y="298"/>
                  </a:lnTo>
                  <a:lnTo>
                    <a:pt x="184" y="262"/>
                  </a:lnTo>
                  <a:lnTo>
                    <a:pt x="196" y="225"/>
                  </a:lnTo>
                  <a:lnTo>
                    <a:pt x="208" y="189"/>
                  </a:lnTo>
                  <a:lnTo>
                    <a:pt x="214" y="182"/>
                  </a:lnTo>
                  <a:lnTo>
                    <a:pt x="232" y="160"/>
                  </a:lnTo>
                  <a:lnTo>
                    <a:pt x="262" y="131"/>
                  </a:lnTo>
                  <a:lnTo>
                    <a:pt x="262" y="123"/>
                  </a:lnTo>
                  <a:lnTo>
                    <a:pt x="268" y="0"/>
                  </a:lnTo>
                </a:path>
              </a:pathLst>
            </a:custGeom>
            <a:solidFill>
              <a:srgbClr val="FFFFFF">
                <a:alpha val="50000"/>
              </a:srgbClr>
            </a:solidFill>
            <a:ln w="9525">
              <a:noFill/>
              <a:round/>
              <a:headEnd/>
              <a:tailEnd/>
            </a:ln>
            <a:effectLst/>
          </p:spPr>
          <p:txBody>
            <a:bodyPr/>
            <a:lstStyle/>
            <a:p>
              <a:endParaRPr lang="en-US"/>
            </a:p>
          </p:txBody>
        </p:sp>
        <p:sp>
          <p:nvSpPr>
            <p:cNvPr id="85149" name="Freeform 157"/>
            <p:cNvSpPr>
              <a:spLocks/>
            </p:cNvSpPr>
            <p:nvPr/>
          </p:nvSpPr>
          <p:spPr bwMode="auto">
            <a:xfrm>
              <a:off x="4836" y="2021"/>
              <a:ext cx="357" cy="215"/>
            </a:xfrm>
            <a:custGeom>
              <a:avLst/>
              <a:gdLst/>
              <a:ahLst/>
              <a:cxnLst>
                <a:cxn ang="0">
                  <a:pos x="268" y="80"/>
                </a:cxn>
                <a:cxn ang="0">
                  <a:pos x="244" y="73"/>
                </a:cxn>
                <a:cxn ang="0">
                  <a:pos x="197" y="15"/>
                </a:cxn>
                <a:cxn ang="0">
                  <a:pos x="179" y="0"/>
                </a:cxn>
                <a:cxn ang="0">
                  <a:pos x="161" y="0"/>
                </a:cxn>
                <a:cxn ang="0">
                  <a:pos x="126" y="22"/>
                </a:cxn>
                <a:cxn ang="0">
                  <a:pos x="114" y="30"/>
                </a:cxn>
                <a:cxn ang="0">
                  <a:pos x="72" y="51"/>
                </a:cxn>
                <a:cxn ang="0">
                  <a:pos x="36" y="66"/>
                </a:cxn>
                <a:cxn ang="0">
                  <a:pos x="24" y="95"/>
                </a:cxn>
                <a:cxn ang="0">
                  <a:pos x="6" y="161"/>
                </a:cxn>
                <a:cxn ang="0">
                  <a:pos x="0" y="190"/>
                </a:cxn>
                <a:cxn ang="0">
                  <a:pos x="72" y="190"/>
                </a:cxn>
                <a:cxn ang="0">
                  <a:pos x="102" y="168"/>
                </a:cxn>
                <a:cxn ang="0">
                  <a:pos x="137" y="161"/>
                </a:cxn>
                <a:cxn ang="0">
                  <a:pos x="179" y="153"/>
                </a:cxn>
                <a:cxn ang="0">
                  <a:pos x="220" y="168"/>
                </a:cxn>
                <a:cxn ang="0">
                  <a:pos x="238" y="190"/>
                </a:cxn>
                <a:cxn ang="0">
                  <a:pos x="256" y="168"/>
                </a:cxn>
                <a:cxn ang="0">
                  <a:pos x="292" y="132"/>
                </a:cxn>
                <a:cxn ang="0">
                  <a:pos x="304" y="117"/>
                </a:cxn>
                <a:cxn ang="0">
                  <a:pos x="304" y="117"/>
                </a:cxn>
                <a:cxn ang="0">
                  <a:pos x="268" y="80"/>
                </a:cxn>
              </a:cxnLst>
              <a:rect l="0" t="0" r="r" b="b"/>
              <a:pathLst>
                <a:path w="305" h="191">
                  <a:moveTo>
                    <a:pt x="268" y="80"/>
                  </a:moveTo>
                  <a:lnTo>
                    <a:pt x="244" y="73"/>
                  </a:lnTo>
                  <a:lnTo>
                    <a:pt x="197" y="15"/>
                  </a:lnTo>
                  <a:lnTo>
                    <a:pt x="179" y="0"/>
                  </a:lnTo>
                  <a:lnTo>
                    <a:pt x="161" y="0"/>
                  </a:lnTo>
                  <a:lnTo>
                    <a:pt x="126" y="22"/>
                  </a:lnTo>
                  <a:lnTo>
                    <a:pt x="114" y="30"/>
                  </a:lnTo>
                  <a:lnTo>
                    <a:pt x="72" y="51"/>
                  </a:lnTo>
                  <a:lnTo>
                    <a:pt x="36" y="66"/>
                  </a:lnTo>
                  <a:lnTo>
                    <a:pt x="24" y="95"/>
                  </a:lnTo>
                  <a:lnTo>
                    <a:pt x="6" y="161"/>
                  </a:lnTo>
                  <a:lnTo>
                    <a:pt x="0" y="190"/>
                  </a:lnTo>
                  <a:lnTo>
                    <a:pt x="72" y="190"/>
                  </a:lnTo>
                  <a:lnTo>
                    <a:pt x="102" y="168"/>
                  </a:lnTo>
                  <a:lnTo>
                    <a:pt x="137" y="161"/>
                  </a:lnTo>
                  <a:lnTo>
                    <a:pt x="179" y="153"/>
                  </a:lnTo>
                  <a:lnTo>
                    <a:pt x="220" y="168"/>
                  </a:lnTo>
                  <a:lnTo>
                    <a:pt x="238" y="190"/>
                  </a:lnTo>
                  <a:lnTo>
                    <a:pt x="256" y="168"/>
                  </a:lnTo>
                  <a:lnTo>
                    <a:pt x="292" y="132"/>
                  </a:lnTo>
                  <a:lnTo>
                    <a:pt x="304" y="117"/>
                  </a:lnTo>
                  <a:lnTo>
                    <a:pt x="304" y="117"/>
                  </a:lnTo>
                  <a:lnTo>
                    <a:pt x="268" y="80"/>
                  </a:lnTo>
                </a:path>
              </a:pathLst>
            </a:custGeom>
            <a:solidFill>
              <a:srgbClr val="FFFFFF">
                <a:alpha val="50000"/>
              </a:srgbClr>
            </a:solidFill>
            <a:ln w="9525">
              <a:noFill/>
              <a:round/>
              <a:headEnd/>
              <a:tailEnd/>
            </a:ln>
            <a:effectLst/>
          </p:spPr>
          <p:txBody>
            <a:bodyPr/>
            <a:lstStyle/>
            <a:p>
              <a:endParaRPr lang="en-US"/>
            </a:p>
          </p:txBody>
        </p:sp>
        <p:sp>
          <p:nvSpPr>
            <p:cNvPr id="85150" name="Freeform 158"/>
            <p:cNvSpPr>
              <a:spLocks/>
            </p:cNvSpPr>
            <p:nvPr/>
          </p:nvSpPr>
          <p:spPr bwMode="auto">
            <a:xfrm>
              <a:off x="4002" y="2300"/>
              <a:ext cx="432" cy="354"/>
            </a:xfrm>
            <a:custGeom>
              <a:avLst/>
              <a:gdLst/>
              <a:ahLst/>
              <a:cxnLst>
                <a:cxn ang="0">
                  <a:pos x="356" y="36"/>
                </a:cxn>
                <a:cxn ang="0">
                  <a:pos x="356" y="0"/>
                </a:cxn>
                <a:cxn ang="0">
                  <a:pos x="279" y="7"/>
                </a:cxn>
                <a:cxn ang="0">
                  <a:pos x="208" y="36"/>
                </a:cxn>
                <a:cxn ang="0">
                  <a:pos x="154" y="51"/>
                </a:cxn>
                <a:cxn ang="0">
                  <a:pos x="83" y="87"/>
                </a:cxn>
                <a:cxn ang="0">
                  <a:pos x="71" y="131"/>
                </a:cxn>
                <a:cxn ang="0">
                  <a:pos x="65" y="146"/>
                </a:cxn>
                <a:cxn ang="0">
                  <a:pos x="53" y="196"/>
                </a:cxn>
                <a:cxn ang="0">
                  <a:pos x="18" y="240"/>
                </a:cxn>
                <a:cxn ang="0">
                  <a:pos x="0" y="269"/>
                </a:cxn>
                <a:cxn ang="0">
                  <a:pos x="47" y="312"/>
                </a:cxn>
                <a:cxn ang="0">
                  <a:pos x="95" y="269"/>
                </a:cxn>
                <a:cxn ang="0">
                  <a:pos x="154" y="254"/>
                </a:cxn>
                <a:cxn ang="0">
                  <a:pos x="243" y="226"/>
                </a:cxn>
                <a:cxn ang="0">
                  <a:pos x="297" y="196"/>
                </a:cxn>
                <a:cxn ang="0">
                  <a:pos x="350" y="175"/>
                </a:cxn>
                <a:cxn ang="0">
                  <a:pos x="368" y="167"/>
                </a:cxn>
                <a:cxn ang="0">
                  <a:pos x="356" y="36"/>
                </a:cxn>
              </a:cxnLst>
              <a:rect l="0" t="0" r="r" b="b"/>
              <a:pathLst>
                <a:path w="369" h="313">
                  <a:moveTo>
                    <a:pt x="356" y="36"/>
                  </a:moveTo>
                  <a:lnTo>
                    <a:pt x="356" y="0"/>
                  </a:lnTo>
                  <a:lnTo>
                    <a:pt x="279" y="7"/>
                  </a:lnTo>
                  <a:lnTo>
                    <a:pt x="208" y="36"/>
                  </a:lnTo>
                  <a:lnTo>
                    <a:pt x="154" y="51"/>
                  </a:lnTo>
                  <a:lnTo>
                    <a:pt x="83" y="87"/>
                  </a:lnTo>
                  <a:lnTo>
                    <a:pt x="71" y="131"/>
                  </a:lnTo>
                  <a:lnTo>
                    <a:pt x="65" y="146"/>
                  </a:lnTo>
                  <a:lnTo>
                    <a:pt x="53" y="196"/>
                  </a:lnTo>
                  <a:lnTo>
                    <a:pt x="18" y="240"/>
                  </a:lnTo>
                  <a:lnTo>
                    <a:pt x="0" y="269"/>
                  </a:lnTo>
                  <a:lnTo>
                    <a:pt x="47" y="312"/>
                  </a:lnTo>
                  <a:lnTo>
                    <a:pt x="95" y="269"/>
                  </a:lnTo>
                  <a:lnTo>
                    <a:pt x="154" y="254"/>
                  </a:lnTo>
                  <a:lnTo>
                    <a:pt x="243" y="226"/>
                  </a:lnTo>
                  <a:lnTo>
                    <a:pt x="297" y="196"/>
                  </a:lnTo>
                  <a:lnTo>
                    <a:pt x="350" y="175"/>
                  </a:lnTo>
                  <a:lnTo>
                    <a:pt x="368" y="167"/>
                  </a:lnTo>
                  <a:lnTo>
                    <a:pt x="356" y="36"/>
                  </a:lnTo>
                </a:path>
              </a:pathLst>
            </a:custGeom>
            <a:solidFill>
              <a:srgbClr val="FFFFFF">
                <a:alpha val="50000"/>
              </a:srgbClr>
            </a:solidFill>
            <a:ln w="9525">
              <a:noFill/>
              <a:round/>
              <a:headEnd/>
              <a:tailEnd/>
            </a:ln>
            <a:effectLst/>
          </p:spPr>
          <p:txBody>
            <a:bodyPr/>
            <a:lstStyle/>
            <a:p>
              <a:endParaRPr lang="en-US"/>
            </a:p>
          </p:txBody>
        </p:sp>
        <p:sp>
          <p:nvSpPr>
            <p:cNvPr id="85151" name="Freeform 159"/>
            <p:cNvSpPr>
              <a:spLocks/>
            </p:cNvSpPr>
            <p:nvPr/>
          </p:nvSpPr>
          <p:spPr bwMode="auto">
            <a:xfrm>
              <a:off x="4422" y="2000"/>
              <a:ext cx="532" cy="482"/>
            </a:xfrm>
            <a:custGeom>
              <a:avLst/>
              <a:gdLst/>
              <a:ahLst/>
              <a:cxnLst>
                <a:cxn ang="0">
                  <a:pos x="9" y="325"/>
                </a:cxn>
                <a:cxn ang="0">
                  <a:pos x="0" y="403"/>
                </a:cxn>
                <a:cxn ang="0">
                  <a:pos x="17" y="426"/>
                </a:cxn>
                <a:cxn ang="0">
                  <a:pos x="119" y="388"/>
                </a:cxn>
                <a:cxn ang="0">
                  <a:pos x="157" y="373"/>
                </a:cxn>
                <a:cxn ang="0">
                  <a:pos x="229" y="338"/>
                </a:cxn>
                <a:cxn ang="0">
                  <a:pos x="306" y="302"/>
                </a:cxn>
                <a:cxn ang="0">
                  <a:pos x="347" y="272"/>
                </a:cxn>
                <a:cxn ang="0">
                  <a:pos x="453" y="190"/>
                </a:cxn>
                <a:cxn ang="0">
                  <a:pos x="360" y="215"/>
                </a:cxn>
                <a:cxn ang="0">
                  <a:pos x="353" y="215"/>
                </a:cxn>
                <a:cxn ang="0">
                  <a:pos x="324" y="215"/>
                </a:cxn>
                <a:cxn ang="0">
                  <a:pos x="277" y="215"/>
                </a:cxn>
                <a:cxn ang="0">
                  <a:pos x="233" y="200"/>
                </a:cxn>
                <a:cxn ang="0">
                  <a:pos x="174" y="180"/>
                </a:cxn>
                <a:cxn ang="0">
                  <a:pos x="148" y="154"/>
                </a:cxn>
                <a:cxn ang="0">
                  <a:pos x="128" y="120"/>
                </a:cxn>
                <a:cxn ang="0">
                  <a:pos x="110" y="76"/>
                </a:cxn>
                <a:cxn ang="0">
                  <a:pos x="101" y="0"/>
                </a:cxn>
                <a:cxn ang="0">
                  <a:pos x="59" y="10"/>
                </a:cxn>
                <a:cxn ang="0">
                  <a:pos x="34" y="58"/>
                </a:cxn>
                <a:cxn ang="0">
                  <a:pos x="17" y="142"/>
                </a:cxn>
                <a:cxn ang="0">
                  <a:pos x="15" y="98"/>
                </a:cxn>
                <a:cxn ang="0">
                  <a:pos x="15" y="172"/>
                </a:cxn>
                <a:cxn ang="0">
                  <a:pos x="30" y="226"/>
                </a:cxn>
                <a:cxn ang="0">
                  <a:pos x="38" y="282"/>
                </a:cxn>
                <a:cxn ang="0">
                  <a:pos x="13" y="322"/>
                </a:cxn>
                <a:cxn ang="0">
                  <a:pos x="0" y="353"/>
                </a:cxn>
                <a:cxn ang="0">
                  <a:pos x="9" y="325"/>
                </a:cxn>
              </a:cxnLst>
              <a:rect l="0" t="0" r="r" b="b"/>
              <a:pathLst>
                <a:path w="454" h="427">
                  <a:moveTo>
                    <a:pt x="9" y="325"/>
                  </a:moveTo>
                  <a:lnTo>
                    <a:pt x="0" y="403"/>
                  </a:lnTo>
                  <a:lnTo>
                    <a:pt x="17" y="426"/>
                  </a:lnTo>
                  <a:lnTo>
                    <a:pt x="119" y="388"/>
                  </a:lnTo>
                  <a:lnTo>
                    <a:pt x="157" y="373"/>
                  </a:lnTo>
                  <a:lnTo>
                    <a:pt x="229" y="338"/>
                  </a:lnTo>
                  <a:lnTo>
                    <a:pt x="306" y="302"/>
                  </a:lnTo>
                  <a:lnTo>
                    <a:pt x="347" y="272"/>
                  </a:lnTo>
                  <a:lnTo>
                    <a:pt x="453" y="190"/>
                  </a:lnTo>
                  <a:lnTo>
                    <a:pt x="360" y="215"/>
                  </a:lnTo>
                  <a:lnTo>
                    <a:pt x="353" y="215"/>
                  </a:lnTo>
                  <a:lnTo>
                    <a:pt x="324" y="215"/>
                  </a:lnTo>
                  <a:lnTo>
                    <a:pt x="277" y="215"/>
                  </a:lnTo>
                  <a:lnTo>
                    <a:pt x="233" y="200"/>
                  </a:lnTo>
                  <a:lnTo>
                    <a:pt x="174" y="180"/>
                  </a:lnTo>
                  <a:lnTo>
                    <a:pt x="148" y="154"/>
                  </a:lnTo>
                  <a:lnTo>
                    <a:pt x="128" y="120"/>
                  </a:lnTo>
                  <a:lnTo>
                    <a:pt x="110" y="76"/>
                  </a:lnTo>
                  <a:lnTo>
                    <a:pt x="101" y="0"/>
                  </a:lnTo>
                  <a:lnTo>
                    <a:pt x="59" y="10"/>
                  </a:lnTo>
                  <a:lnTo>
                    <a:pt x="34" y="58"/>
                  </a:lnTo>
                  <a:lnTo>
                    <a:pt x="17" y="142"/>
                  </a:lnTo>
                  <a:lnTo>
                    <a:pt x="15" y="98"/>
                  </a:lnTo>
                  <a:lnTo>
                    <a:pt x="15" y="172"/>
                  </a:lnTo>
                  <a:lnTo>
                    <a:pt x="30" y="226"/>
                  </a:lnTo>
                  <a:lnTo>
                    <a:pt x="38" y="282"/>
                  </a:lnTo>
                  <a:lnTo>
                    <a:pt x="13" y="322"/>
                  </a:lnTo>
                  <a:lnTo>
                    <a:pt x="0" y="353"/>
                  </a:lnTo>
                  <a:lnTo>
                    <a:pt x="9" y="325"/>
                  </a:lnTo>
                </a:path>
              </a:pathLst>
            </a:custGeom>
            <a:solidFill>
              <a:srgbClr val="FFFFFF">
                <a:alpha val="50000"/>
              </a:srgbClr>
            </a:solidFill>
            <a:ln w="9525">
              <a:noFill/>
              <a:round/>
              <a:headEnd/>
              <a:tailEnd/>
            </a:ln>
            <a:effectLst/>
          </p:spPr>
          <p:txBody>
            <a:bodyPr/>
            <a:lstStyle/>
            <a:p>
              <a:endParaRPr lang="en-US"/>
            </a:p>
          </p:txBody>
        </p:sp>
        <p:sp>
          <p:nvSpPr>
            <p:cNvPr id="85152" name="Freeform 160"/>
            <p:cNvSpPr>
              <a:spLocks/>
            </p:cNvSpPr>
            <p:nvPr/>
          </p:nvSpPr>
          <p:spPr bwMode="auto">
            <a:xfrm>
              <a:off x="3933" y="2078"/>
              <a:ext cx="522" cy="297"/>
            </a:xfrm>
            <a:custGeom>
              <a:avLst/>
              <a:gdLst/>
              <a:ahLst/>
              <a:cxnLst>
                <a:cxn ang="0">
                  <a:pos x="410" y="0"/>
                </a:cxn>
                <a:cxn ang="0">
                  <a:pos x="362" y="0"/>
                </a:cxn>
                <a:cxn ang="0">
                  <a:pos x="315" y="22"/>
                </a:cxn>
                <a:cxn ang="0">
                  <a:pos x="244" y="35"/>
                </a:cxn>
                <a:cxn ang="0">
                  <a:pos x="213" y="51"/>
                </a:cxn>
                <a:cxn ang="0">
                  <a:pos x="159" y="55"/>
                </a:cxn>
                <a:cxn ang="0">
                  <a:pos x="104" y="75"/>
                </a:cxn>
                <a:cxn ang="0">
                  <a:pos x="66" y="96"/>
                </a:cxn>
                <a:cxn ang="0">
                  <a:pos x="35" y="124"/>
                </a:cxn>
                <a:cxn ang="0">
                  <a:pos x="0" y="153"/>
                </a:cxn>
                <a:cxn ang="0">
                  <a:pos x="0" y="190"/>
                </a:cxn>
                <a:cxn ang="0">
                  <a:pos x="28" y="223"/>
                </a:cxn>
                <a:cxn ang="0">
                  <a:pos x="53" y="233"/>
                </a:cxn>
                <a:cxn ang="0">
                  <a:pos x="77" y="255"/>
                </a:cxn>
                <a:cxn ang="0">
                  <a:pos x="83" y="262"/>
                </a:cxn>
                <a:cxn ang="0">
                  <a:pos x="184" y="219"/>
                </a:cxn>
                <a:cxn ang="0">
                  <a:pos x="237" y="204"/>
                </a:cxn>
                <a:cxn ang="0">
                  <a:pos x="297" y="175"/>
                </a:cxn>
                <a:cxn ang="0">
                  <a:pos x="332" y="168"/>
                </a:cxn>
                <a:cxn ang="0">
                  <a:pos x="362" y="146"/>
                </a:cxn>
                <a:cxn ang="0">
                  <a:pos x="404" y="139"/>
                </a:cxn>
                <a:cxn ang="0">
                  <a:pos x="443" y="121"/>
                </a:cxn>
                <a:cxn ang="0">
                  <a:pos x="445" y="88"/>
                </a:cxn>
                <a:cxn ang="0">
                  <a:pos x="445" y="51"/>
                </a:cxn>
                <a:cxn ang="0">
                  <a:pos x="445" y="22"/>
                </a:cxn>
                <a:cxn ang="0">
                  <a:pos x="410" y="0"/>
                </a:cxn>
              </a:cxnLst>
              <a:rect l="0" t="0" r="r" b="b"/>
              <a:pathLst>
                <a:path w="446" h="263">
                  <a:moveTo>
                    <a:pt x="410" y="0"/>
                  </a:moveTo>
                  <a:lnTo>
                    <a:pt x="362" y="0"/>
                  </a:lnTo>
                  <a:lnTo>
                    <a:pt x="315" y="22"/>
                  </a:lnTo>
                  <a:lnTo>
                    <a:pt x="244" y="35"/>
                  </a:lnTo>
                  <a:lnTo>
                    <a:pt x="213" y="51"/>
                  </a:lnTo>
                  <a:lnTo>
                    <a:pt x="159" y="55"/>
                  </a:lnTo>
                  <a:lnTo>
                    <a:pt x="104" y="75"/>
                  </a:lnTo>
                  <a:lnTo>
                    <a:pt x="66" y="96"/>
                  </a:lnTo>
                  <a:lnTo>
                    <a:pt x="35" y="124"/>
                  </a:lnTo>
                  <a:lnTo>
                    <a:pt x="0" y="153"/>
                  </a:lnTo>
                  <a:lnTo>
                    <a:pt x="0" y="190"/>
                  </a:lnTo>
                  <a:lnTo>
                    <a:pt x="28" y="223"/>
                  </a:lnTo>
                  <a:lnTo>
                    <a:pt x="53" y="233"/>
                  </a:lnTo>
                  <a:lnTo>
                    <a:pt x="77" y="255"/>
                  </a:lnTo>
                  <a:lnTo>
                    <a:pt x="83" y="262"/>
                  </a:lnTo>
                  <a:lnTo>
                    <a:pt x="184" y="219"/>
                  </a:lnTo>
                  <a:lnTo>
                    <a:pt x="237" y="204"/>
                  </a:lnTo>
                  <a:lnTo>
                    <a:pt x="297" y="175"/>
                  </a:lnTo>
                  <a:lnTo>
                    <a:pt x="332" y="168"/>
                  </a:lnTo>
                  <a:lnTo>
                    <a:pt x="362" y="146"/>
                  </a:lnTo>
                  <a:lnTo>
                    <a:pt x="404" y="139"/>
                  </a:lnTo>
                  <a:lnTo>
                    <a:pt x="443" y="121"/>
                  </a:lnTo>
                  <a:lnTo>
                    <a:pt x="445" y="88"/>
                  </a:lnTo>
                  <a:lnTo>
                    <a:pt x="445" y="51"/>
                  </a:lnTo>
                  <a:lnTo>
                    <a:pt x="445" y="22"/>
                  </a:lnTo>
                  <a:lnTo>
                    <a:pt x="410" y="0"/>
                  </a:lnTo>
                </a:path>
              </a:pathLst>
            </a:custGeom>
            <a:solidFill>
              <a:srgbClr val="FFFFFF">
                <a:alpha val="50000"/>
              </a:srgbClr>
            </a:solidFill>
            <a:ln w="9525">
              <a:noFill/>
              <a:round/>
              <a:headEnd/>
              <a:tailEnd/>
            </a:ln>
            <a:effectLst/>
          </p:spPr>
          <p:txBody>
            <a:bodyPr/>
            <a:lstStyle/>
            <a:p>
              <a:endParaRPr lang="en-US"/>
            </a:p>
          </p:txBody>
        </p:sp>
        <p:sp>
          <p:nvSpPr>
            <p:cNvPr id="85153" name="Freeform 161"/>
            <p:cNvSpPr>
              <a:spLocks/>
            </p:cNvSpPr>
            <p:nvPr/>
          </p:nvSpPr>
          <p:spPr bwMode="auto">
            <a:xfrm>
              <a:off x="3614" y="2587"/>
              <a:ext cx="452" cy="236"/>
            </a:xfrm>
            <a:custGeom>
              <a:avLst/>
              <a:gdLst/>
              <a:ahLst/>
              <a:cxnLst>
                <a:cxn ang="0">
                  <a:pos x="320" y="0"/>
                </a:cxn>
                <a:cxn ang="0">
                  <a:pos x="254" y="20"/>
                </a:cxn>
                <a:cxn ang="0">
                  <a:pos x="204" y="30"/>
                </a:cxn>
                <a:cxn ang="0">
                  <a:pos x="115" y="76"/>
                </a:cxn>
                <a:cxn ang="0">
                  <a:pos x="76" y="80"/>
                </a:cxn>
                <a:cxn ang="0">
                  <a:pos x="0" y="88"/>
                </a:cxn>
                <a:cxn ang="0">
                  <a:pos x="0" y="110"/>
                </a:cxn>
                <a:cxn ang="0">
                  <a:pos x="17" y="183"/>
                </a:cxn>
                <a:cxn ang="0">
                  <a:pos x="68" y="208"/>
                </a:cxn>
                <a:cxn ang="0">
                  <a:pos x="115" y="208"/>
                </a:cxn>
                <a:cxn ang="0">
                  <a:pos x="204" y="188"/>
                </a:cxn>
                <a:cxn ang="0">
                  <a:pos x="290" y="161"/>
                </a:cxn>
                <a:cxn ang="0">
                  <a:pos x="348" y="102"/>
                </a:cxn>
                <a:cxn ang="0">
                  <a:pos x="368" y="58"/>
                </a:cxn>
                <a:cxn ang="0">
                  <a:pos x="380" y="51"/>
                </a:cxn>
                <a:cxn ang="0">
                  <a:pos x="385" y="44"/>
                </a:cxn>
                <a:cxn ang="0">
                  <a:pos x="320" y="0"/>
                </a:cxn>
              </a:cxnLst>
              <a:rect l="0" t="0" r="r" b="b"/>
              <a:pathLst>
                <a:path w="386" h="209">
                  <a:moveTo>
                    <a:pt x="320" y="0"/>
                  </a:moveTo>
                  <a:lnTo>
                    <a:pt x="254" y="20"/>
                  </a:lnTo>
                  <a:lnTo>
                    <a:pt x="204" y="30"/>
                  </a:lnTo>
                  <a:lnTo>
                    <a:pt x="115" y="76"/>
                  </a:lnTo>
                  <a:lnTo>
                    <a:pt x="76" y="80"/>
                  </a:lnTo>
                  <a:lnTo>
                    <a:pt x="0" y="88"/>
                  </a:lnTo>
                  <a:lnTo>
                    <a:pt x="0" y="110"/>
                  </a:lnTo>
                  <a:lnTo>
                    <a:pt x="17" y="183"/>
                  </a:lnTo>
                  <a:lnTo>
                    <a:pt x="68" y="208"/>
                  </a:lnTo>
                  <a:lnTo>
                    <a:pt x="115" y="208"/>
                  </a:lnTo>
                  <a:lnTo>
                    <a:pt x="204" y="188"/>
                  </a:lnTo>
                  <a:lnTo>
                    <a:pt x="290" y="161"/>
                  </a:lnTo>
                  <a:lnTo>
                    <a:pt x="348" y="102"/>
                  </a:lnTo>
                  <a:lnTo>
                    <a:pt x="368" y="58"/>
                  </a:lnTo>
                  <a:lnTo>
                    <a:pt x="380" y="51"/>
                  </a:lnTo>
                  <a:lnTo>
                    <a:pt x="385" y="44"/>
                  </a:lnTo>
                  <a:lnTo>
                    <a:pt x="320" y="0"/>
                  </a:lnTo>
                </a:path>
              </a:pathLst>
            </a:custGeom>
            <a:solidFill>
              <a:srgbClr val="FFFFFF">
                <a:alpha val="50000"/>
              </a:srgbClr>
            </a:solidFill>
            <a:ln w="9525">
              <a:noFill/>
              <a:round/>
              <a:headEnd/>
              <a:tailEnd/>
            </a:ln>
            <a:effectLst/>
          </p:spPr>
          <p:txBody>
            <a:bodyPr/>
            <a:lstStyle/>
            <a:p>
              <a:endParaRPr lang="en-US"/>
            </a:p>
          </p:txBody>
        </p:sp>
        <p:sp>
          <p:nvSpPr>
            <p:cNvPr id="85154" name="Freeform 162"/>
            <p:cNvSpPr>
              <a:spLocks/>
            </p:cNvSpPr>
            <p:nvPr/>
          </p:nvSpPr>
          <p:spPr bwMode="auto">
            <a:xfrm>
              <a:off x="3981" y="1487"/>
              <a:ext cx="383" cy="626"/>
            </a:xfrm>
            <a:custGeom>
              <a:avLst/>
              <a:gdLst/>
              <a:ahLst/>
              <a:cxnLst>
                <a:cxn ang="0">
                  <a:pos x="155" y="0"/>
                </a:cxn>
                <a:cxn ang="0">
                  <a:pos x="60" y="29"/>
                </a:cxn>
                <a:cxn ang="0">
                  <a:pos x="18" y="66"/>
                </a:cxn>
                <a:cxn ang="0">
                  <a:pos x="18" y="88"/>
                </a:cxn>
                <a:cxn ang="0">
                  <a:pos x="6" y="146"/>
                </a:cxn>
                <a:cxn ang="0">
                  <a:pos x="0" y="189"/>
                </a:cxn>
                <a:cxn ang="0">
                  <a:pos x="0" y="211"/>
                </a:cxn>
                <a:cxn ang="0">
                  <a:pos x="6" y="255"/>
                </a:cxn>
                <a:cxn ang="0">
                  <a:pos x="6" y="255"/>
                </a:cxn>
                <a:cxn ang="0">
                  <a:pos x="34" y="279"/>
                </a:cxn>
                <a:cxn ang="0">
                  <a:pos x="60" y="291"/>
                </a:cxn>
                <a:cxn ang="0">
                  <a:pos x="83" y="313"/>
                </a:cxn>
                <a:cxn ang="0">
                  <a:pos x="101" y="364"/>
                </a:cxn>
                <a:cxn ang="0">
                  <a:pos x="101" y="423"/>
                </a:cxn>
                <a:cxn ang="0">
                  <a:pos x="106" y="477"/>
                </a:cxn>
                <a:cxn ang="0">
                  <a:pos x="167" y="503"/>
                </a:cxn>
                <a:cxn ang="0">
                  <a:pos x="190" y="517"/>
                </a:cxn>
                <a:cxn ang="0">
                  <a:pos x="190" y="546"/>
                </a:cxn>
                <a:cxn ang="0">
                  <a:pos x="216" y="554"/>
                </a:cxn>
                <a:cxn ang="0">
                  <a:pos x="284" y="554"/>
                </a:cxn>
                <a:cxn ang="0">
                  <a:pos x="326" y="523"/>
                </a:cxn>
                <a:cxn ang="0">
                  <a:pos x="285" y="488"/>
                </a:cxn>
                <a:cxn ang="0">
                  <a:pos x="285" y="430"/>
                </a:cxn>
                <a:cxn ang="0">
                  <a:pos x="285" y="357"/>
                </a:cxn>
                <a:cxn ang="0">
                  <a:pos x="280" y="239"/>
                </a:cxn>
                <a:cxn ang="0">
                  <a:pos x="250" y="211"/>
                </a:cxn>
                <a:cxn ang="0">
                  <a:pos x="220" y="139"/>
                </a:cxn>
                <a:cxn ang="0">
                  <a:pos x="214" y="66"/>
                </a:cxn>
                <a:cxn ang="0">
                  <a:pos x="190" y="37"/>
                </a:cxn>
                <a:cxn ang="0">
                  <a:pos x="190" y="37"/>
                </a:cxn>
                <a:cxn ang="0">
                  <a:pos x="155" y="0"/>
                </a:cxn>
              </a:cxnLst>
              <a:rect l="0" t="0" r="r" b="b"/>
              <a:pathLst>
                <a:path w="327" h="555">
                  <a:moveTo>
                    <a:pt x="155" y="0"/>
                  </a:moveTo>
                  <a:lnTo>
                    <a:pt x="60" y="29"/>
                  </a:lnTo>
                  <a:lnTo>
                    <a:pt x="18" y="66"/>
                  </a:lnTo>
                  <a:lnTo>
                    <a:pt x="18" y="88"/>
                  </a:lnTo>
                  <a:lnTo>
                    <a:pt x="6" y="146"/>
                  </a:lnTo>
                  <a:lnTo>
                    <a:pt x="0" y="189"/>
                  </a:lnTo>
                  <a:lnTo>
                    <a:pt x="0" y="211"/>
                  </a:lnTo>
                  <a:lnTo>
                    <a:pt x="6" y="255"/>
                  </a:lnTo>
                  <a:lnTo>
                    <a:pt x="6" y="255"/>
                  </a:lnTo>
                  <a:lnTo>
                    <a:pt x="34" y="279"/>
                  </a:lnTo>
                  <a:lnTo>
                    <a:pt x="60" y="291"/>
                  </a:lnTo>
                  <a:lnTo>
                    <a:pt x="83" y="313"/>
                  </a:lnTo>
                  <a:lnTo>
                    <a:pt x="101" y="364"/>
                  </a:lnTo>
                  <a:lnTo>
                    <a:pt x="101" y="423"/>
                  </a:lnTo>
                  <a:lnTo>
                    <a:pt x="106" y="477"/>
                  </a:lnTo>
                  <a:lnTo>
                    <a:pt x="167" y="503"/>
                  </a:lnTo>
                  <a:lnTo>
                    <a:pt x="190" y="517"/>
                  </a:lnTo>
                  <a:lnTo>
                    <a:pt x="190" y="546"/>
                  </a:lnTo>
                  <a:lnTo>
                    <a:pt x="216" y="554"/>
                  </a:lnTo>
                  <a:lnTo>
                    <a:pt x="284" y="554"/>
                  </a:lnTo>
                  <a:lnTo>
                    <a:pt x="326" y="523"/>
                  </a:lnTo>
                  <a:lnTo>
                    <a:pt x="285" y="488"/>
                  </a:lnTo>
                  <a:lnTo>
                    <a:pt x="285" y="430"/>
                  </a:lnTo>
                  <a:lnTo>
                    <a:pt x="285" y="357"/>
                  </a:lnTo>
                  <a:lnTo>
                    <a:pt x="280" y="239"/>
                  </a:lnTo>
                  <a:lnTo>
                    <a:pt x="250" y="211"/>
                  </a:lnTo>
                  <a:lnTo>
                    <a:pt x="220" y="139"/>
                  </a:lnTo>
                  <a:lnTo>
                    <a:pt x="214" y="66"/>
                  </a:lnTo>
                  <a:lnTo>
                    <a:pt x="190" y="37"/>
                  </a:lnTo>
                  <a:lnTo>
                    <a:pt x="190" y="37"/>
                  </a:lnTo>
                  <a:lnTo>
                    <a:pt x="155" y="0"/>
                  </a:lnTo>
                </a:path>
              </a:pathLst>
            </a:custGeom>
            <a:solidFill>
              <a:srgbClr val="FFFFFF">
                <a:alpha val="50000"/>
              </a:srgbClr>
            </a:solidFill>
            <a:ln w="9525">
              <a:noFill/>
              <a:round/>
              <a:headEnd/>
              <a:tailEnd/>
            </a:ln>
            <a:effectLst/>
          </p:spPr>
          <p:txBody>
            <a:bodyPr/>
            <a:lstStyle/>
            <a:p>
              <a:endParaRPr lang="en-US"/>
            </a:p>
          </p:txBody>
        </p:sp>
        <p:sp>
          <p:nvSpPr>
            <p:cNvPr id="85155" name="Freeform 163"/>
            <p:cNvSpPr>
              <a:spLocks/>
            </p:cNvSpPr>
            <p:nvPr/>
          </p:nvSpPr>
          <p:spPr bwMode="auto">
            <a:xfrm>
              <a:off x="3884" y="2070"/>
              <a:ext cx="91" cy="191"/>
            </a:xfrm>
            <a:custGeom>
              <a:avLst/>
              <a:gdLst/>
              <a:ahLst/>
              <a:cxnLst>
                <a:cxn ang="0">
                  <a:pos x="65" y="0"/>
                </a:cxn>
                <a:cxn ang="0">
                  <a:pos x="18" y="29"/>
                </a:cxn>
                <a:cxn ang="0">
                  <a:pos x="0" y="51"/>
                </a:cxn>
                <a:cxn ang="0">
                  <a:pos x="0" y="95"/>
                </a:cxn>
                <a:cxn ang="0">
                  <a:pos x="18" y="160"/>
                </a:cxn>
                <a:cxn ang="0">
                  <a:pos x="35" y="168"/>
                </a:cxn>
                <a:cxn ang="0">
                  <a:pos x="59" y="138"/>
                </a:cxn>
                <a:cxn ang="0">
                  <a:pos x="71" y="124"/>
                </a:cxn>
                <a:cxn ang="0">
                  <a:pos x="77" y="109"/>
                </a:cxn>
                <a:cxn ang="0">
                  <a:pos x="65" y="0"/>
                </a:cxn>
              </a:cxnLst>
              <a:rect l="0" t="0" r="r" b="b"/>
              <a:pathLst>
                <a:path w="78" h="169">
                  <a:moveTo>
                    <a:pt x="65" y="0"/>
                  </a:moveTo>
                  <a:lnTo>
                    <a:pt x="18" y="29"/>
                  </a:lnTo>
                  <a:lnTo>
                    <a:pt x="0" y="51"/>
                  </a:lnTo>
                  <a:lnTo>
                    <a:pt x="0" y="95"/>
                  </a:lnTo>
                  <a:lnTo>
                    <a:pt x="18" y="160"/>
                  </a:lnTo>
                  <a:lnTo>
                    <a:pt x="35" y="168"/>
                  </a:lnTo>
                  <a:lnTo>
                    <a:pt x="59" y="138"/>
                  </a:lnTo>
                  <a:lnTo>
                    <a:pt x="71" y="124"/>
                  </a:lnTo>
                  <a:lnTo>
                    <a:pt x="77" y="109"/>
                  </a:lnTo>
                  <a:lnTo>
                    <a:pt x="65" y="0"/>
                  </a:lnTo>
                </a:path>
              </a:pathLst>
            </a:custGeom>
            <a:solidFill>
              <a:srgbClr val="FFFFFF">
                <a:alpha val="50000"/>
              </a:srgbClr>
            </a:solidFill>
            <a:ln w="9525">
              <a:noFill/>
              <a:round/>
              <a:headEnd/>
              <a:tailEnd/>
            </a:ln>
            <a:effectLst/>
          </p:spPr>
          <p:txBody>
            <a:bodyPr/>
            <a:lstStyle/>
            <a:p>
              <a:endParaRPr lang="en-US"/>
            </a:p>
          </p:txBody>
        </p:sp>
        <p:sp>
          <p:nvSpPr>
            <p:cNvPr id="85156" name="Freeform 164"/>
            <p:cNvSpPr>
              <a:spLocks/>
            </p:cNvSpPr>
            <p:nvPr/>
          </p:nvSpPr>
          <p:spPr bwMode="auto">
            <a:xfrm>
              <a:off x="5066" y="1676"/>
              <a:ext cx="203" cy="157"/>
            </a:xfrm>
            <a:custGeom>
              <a:avLst/>
              <a:gdLst/>
              <a:ahLst/>
              <a:cxnLst>
                <a:cxn ang="0">
                  <a:pos x="17" y="7"/>
                </a:cxn>
                <a:cxn ang="0">
                  <a:pos x="11" y="0"/>
                </a:cxn>
                <a:cxn ang="0">
                  <a:pos x="0" y="29"/>
                </a:cxn>
                <a:cxn ang="0">
                  <a:pos x="0" y="65"/>
                </a:cxn>
                <a:cxn ang="0">
                  <a:pos x="17" y="87"/>
                </a:cxn>
                <a:cxn ang="0">
                  <a:pos x="35" y="109"/>
                </a:cxn>
                <a:cxn ang="0">
                  <a:pos x="35" y="109"/>
                </a:cxn>
                <a:cxn ang="0">
                  <a:pos x="77" y="116"/>
                </a:cxn>
                <a:cxn ang="0">
                  <a:pos x="119" y="131"/>
                </a:cxn>
                <a:cxn ang="0">
                  <a:pos x="125" y="131"/>
                </a:cxn>
                <a:cxn ang="0">
                  <a:pos x="137" y="131"/>
                </a:cxn>
                <a:cxn ang="0">
                  <a:pos x="154" y="138"/>
                </a:cxn>
                <a:cxn ang="0">
                  <a:pos x="172" y="109"/>
                </a:cxn>
                <a:cxn ang="0">
                  <a:pos x="137" y="72"/>
                </a:cxn>
                <a:cxn ang="0">
                  <a:pos x="119" y="58"/>
                </a:cxn>
                <a:cxn ang="0">
                  <a:pos x="119" y="58"/>
                </a:cxn>
                <a:cxn ang="0">
                  <a:pos x="17" y="7"/>
                </a:cxn>
              </a:cxnLst>
              <a:rect l="0" t="0" r="r" b="b"/>
              <a:pathLst>
                <a:path w="173" h="139">
                  <a:moveTo>
                    <a:pt x="17" y="7"/>
                  </a:moveTo>
                  <a:lnTo>
                    <a:pt x="11" y="0"/>
                  </a:lnTo>
                  <a:lnTo>
                    <a:pt x="0" y="29"/>
                  </a:lnTo>
                  <a:lnTo>
                    <a:pt x="0" y="65"/>
                  </a:lnTo>
                  <a:lnTo>
                    <a:pt x="17" y="87"/>
                  </a:lnTo>
                  <a:lnTo>
                    <a:pt x="35" y="109"/>
                  </a:lnTo>
                  <a:lnTo>
                    <a:pt x="35" y="109"/>
                  </a:lnTo>
                  <a:lnTo>
                    <a:pt x="77" y="116"/>
                  </a:lnTo>
                  <a:lnTo>
                    <a:pt x="119" y="131"/>
                  </a:lnTo>
                  <a:lnTo>
                    <a:pt x="125" y="131"/>
                  </a:lnTo>
                  <a:lnTo>
                    <a:pt x="137" y="131"/>
                  </a:lnTo>
                  <a:lnTo>
                    <a:pt x="154" y="138"/>
                  </a:lnTo>
                  <a:lnTo>
                    <a:pt x="172" y="109"/>
                  </a:lnTo>
                  <a:lnTo>
                    <a:pt x="137" y="72"/>
                  </a:lnTo>
                  <a:lnTo>
                    <a:pt x="119" y="58"/>
                  </a:lnTo>
                  <a:lnTo>
                    <a:pt x="119" y="58"/>
                  </a:lnTo>
                  <a:lnTo>
                    <a:pt x="17" y="7"/>
                  </a:lnTo>
                </a:path>
              </a:pathLst>
            </a:custGeom>
            <a:solidFill>
              <a:srgbClr val="FFFFFF">
                <a:alpha val="50000"/>
              </a:srgbClr>
            </a:solidFill>
            <a:ln w="9525">
              <a:noFill/>
              <a:round/>
              <a:headEnd/>
              <a:tailEnd/>
            </a:ln>
            <a:effectLst/>
          </p:spPr>
          <p:txBody>
            <a:bodyPr/>
            <a:lstStyle/>
            <a:p>
              <a:endParaRPr lang="en-US"/>
            </a:p>
          </p:txBody>
        </p:sp>
        <p:sp>
          <p:nvSpPr>
            <p:cNvPr id="85157" name="Freeform 165"/>
            <p:cNvSpPr>
              <a:spLocks/>
            </p:cNvSpPr>
            <p:nvPr/>
          </p:nvSpPr>
          <p:spPr bwMode="auto">
            <a:xfrm>
              <a:off x="5031" y="1857"/>
              <a:ext cx="250" cy="214"/>
            </a:xfrm>
            <a:custGeom>
              <a:avLst/>
              <a:gdLst/>
              <a:ahLst/>
              <a:cxnLst>
                <a:cxn ang="0">
                  <a:pos x="213" y="68"/>
                </a:cxn>
                <a:cxn ang="0">
                  <a:pos x="143" y="43"/>
                </a:cxn>
                <a:cxn ang="0">
                  <a:pos x="71" y="15"/>
                </a:cxn>
                <a:cxn ang="0">
                  <a:pos x="24" y="0"/>
                </a:cxn>
                <a:cxn ang="0">
                  <a:pos x="0" y="0"/>
                </a:cxn>
                <a:cxn ang="0">
                  <a:pos x="12" y="43"/>
                </a:cxn>
                <a:cxn ang="0">
                  <a:pos x="31" y="68"/>
                </a:cxn>
                <a:cxn ang="0">
                  <a:pos x="65" y="109"/>
                </a:cxn>
                <a:cxn ang="0">
                  <a:pos x="89" y="131"/>
                </a:cxn>
                <a:cxn ang="0">
                  <a:pos x="89" y="160"/>
                </a:cxn>
                <a:cxn ang="0">
                  <a:pos x="107" y="182"/>
                </a:cxn>
                <a:cxn ang="0">
                  <a:pos x="131" y="189"/>
                </a:cxn>
                <a:cxn ang="0">
                  <a:pos x="150" y="149"/>
                </a:cxn>
                <a:cxn ang="0">
                  <a:pos x="175" y="94"/>
                </a:cxn>
                <a:cxn ang="0">
                  <a:pos x="196" y="79"/>
                </a:cxn>
                <a:cxn ang="0">
                  <a:pos x="202" y="43"/>
                </a:cxn>
                <a:cxn ang="0">
                  <a:pos x="202" y="43"/>
                </a:cxn>
                <a:cxn ang="0">
                  <a:pos x="213" y="68"/>
                </a:cxn>
              </a:cxnLst>
              <a:rect l="0" t="0" r="r" b="b"/>
              <a:pathLst>
                <a:path w="214" h="190">
                  <a:moveTo>
                    <a:pt x="213" y="68"/>
                  </a:moveTo>
                  <a:lnTo>
                    <a:pt x="143" y="43"/>
                  </a:lnTo>
                  <a:lnTo>
                    <a:pt x="71" y="15"/>
                  </a:lnTo>
                  <a:lnTo>
                    <a:pt x="24" y="0"/>
                  </a:lnTo>
                  <a:lnTo>
                    <a:pt x="0" y="0"/>
                  </a:lnTo>
                  <a:lnTo>
                    <a:pt x="12" y="43"/>
                  </a:lnTo>
                  <a:lnTo>
                    <a:pt x="31" y="68"/>
                  </a:lnTo>
                  <a:lnTo>
                    <a:pt x="65" y="109"/>
                  </a:lnTo>
                  <a:lnTo>
                    <a:pt x="89" y="131"/>
                  </a:lnTo>
                  <a:lnTo>
                    <a:pt x="89" y="160"/>
                  </a:lnTo>
                  <a:lnTo>
                    <a:pt x="107" y="182"/>
                  </a:lnTo>
                  <a:lnTo>
                    <a:pt x="131" y="189"/>
                  </a:lnTo>
                  <a:lnTo>
                    <a:pt x="150" y="149"/>
                  </a:lnTo>
                  <a:lnTo>
                    <a:pt x="175" y="94"/>
                  </a:lnTo>
                  <a:lnTo>
                    <a:pt x="196" y="79"/>
                  </a:lnTo>
                  <a:lnTo>
                    <a:pt x="202" y="43"/>
                  </a:lnTo>
                  <a:lnTo>
                    <a:pt x="202" y="43"/>
                  </a:lnTo>
                  <a:lnTo>
                    <a:pt x="213" y="68"/>
                  </a:lnTo>
                </a:path>
              </a:pathLst>
            </a:custGeom>
            <a:solidFill>
              <a:srgbClr val="FFFFFF">
                <a:alpha val="50000"/>
              </a:srgbClr>
            </a:solidFill>
            <a:ln w="9525">
              <a:noFill/>
              <a:round/>
              <a:headEnd/>
              <a:tailEnd/>
            </a:ln>
            <a:effectLst/>
          </p:spPr>
          <p:txBody>
            <a:bodyPr/>
            <a:lstStyle/>
            <a:p>
              <a:endParaRPr lang="en-US"/>
            </a:p>
          </p:txBody>
        </p:sp>
        <p:sp>
          <p:nvSpPr>
            <p:cNvPr id="85158" name="Freeform 166"/>
            <p:cNvSpPr>
              <a:spLocks/>
            </p:cNvSpPr>
            <p:nvPr/>
          </p:nvSpPr>
          <p:spPr bwMode="auto">
            <a:xfrm>
              <a:off x="5024" y="1454"/>
              <a:ext cx="454" cy="338"/>
            </a:xfrm>
            <a:custGeom>
              <a:avLst/>
              <a:gdLst/>
              <a:ahLst/>
              <a:cxnLst>
                <a:cxn ang="0">
                  <a:pos x="387" y="248"/>
                </a:cxn>
                <a:cxn ang="0">
                  <a:pos x="387" y="284"/>
                </a:cxn>
                <a:cxn ang="0">
                  <a:pos x="369" y="298"/>
                </a:cxn>
                <a:cxn ang="0">
                  <a:pos x="351" y="298"/>
                </a:cxn>
                <a:cxn ang="0">
                  <a:pos x="339" y="298"/>
                </a:cxn>
                <a:cxn ang="0">
                  <a:pos x="333" y="262"/>
                </a:cxn>
                <a:cxn ang="0">
                  <a:pos x="303" y="262"/>
                </a:cxn>
                <a:cxn ang="0">
                  <a:pos x="273" y="255"/>
                </a:cxn>
                <a:cxn ang="0">
                  <a:pos x="232" y="240"/>
                </a:cxn>
                <a:cxn ang="0">
                  <a:pos x="196" y="218"/>
                </a:cxn>
                <a:cxn ang="0">
                  <a:pos x="131" y="175"/>
                </a:cxn>
                <a:cxn ang="0">
                  <a:pos x="95" y="160"/>
                </a:cxn>
                <a:cxn ang="0">
                  <a:pos x="65" y="146"/>
                </a:cxn>
                <a:cxn ang="0">
                  <a:pos x="30" y="124"/>
                </a:cxn>
                <a:cxn ang="0">
                  <a:pos x="0" y="95"/>
                </a:cxn>
                <a:cxn ang="0">
                  <a:pos x="0" y="0"/>
                </a:cxn>
                <a:cxn ang="0">
                  <a:pos x="42" y="0"/>
                </a:cxn>
                <a:cxn ang="0">
                  <a:pos x="77" y="0"/>
                </a:cxn>
                <a:cxn ang="0">
                  <a:pos x="125" y="73"/>
                </a:cxn>
                <a:cxn ang="0">
                  <a:pos x="202" y="110"/>
                </a:cxn>
                <a:cxn ang="0">
                  <a:pos x="255" y="124"/>
                </a:cxn>
                <a:cxn ang="0">
                  <a:pos x="315" y="153"/>
                </a:cxn>
                <a:cxn ang="0">
                  <a:pos x="381" y="218"/>
                </a:cxn>
                <a:cxn ang="0">
                  <a:pos x="381" y="218"/>
                </a:cxn>
                <a:cxn ang="0">
                  <a:pos x="387" y="248"/>
                </a:cxn>
              </a:cxnLst>
              <a:rect l="0" t="0" r="r" b="b"/>
              <a:pathLst>
                <a:path w="388" h="299">
                  <a:moveTo>
                    <a:pt x="387" y="248"/>
                  </a:moveTo>
                  <a:lnTo>
                    <a:pt x="387" y="284"/>
                  </a:lnTo>
                  <a:lnTo>
                    <a:pt x="369" y="298"/>
                  </a:lnTo>
                  <a:lnTo>
                    <a:pt x="351" y="298"/>
                  </a:lnTo>
                  <a:lnTo>
                    <a:pt x="339" y="298"/>
                  </a:lnTo>
                  <a:lnTo>
                    <a:pt x="333" y="262"/>
                  </a:lnTo>
                  <a:lnTo>
                    <a:pt x="303" y="262"/>
                  </a:lnTo>
                  <a:lnTo>
                    <a:pt x="273" y="255"/>
                  </a:lnTo>
                  <a:lnTo>
                    <a:pt x="232" y="240"/>
                  </a:lnTo>
                  <a:lnTo>
                    <a:pt x="196" y="218"/>
                  </a:lnTo>
                  <a:lnTo>
                    <a:pt x="131" y="175"/>
                  </a:lnTo>
                  <a:lnTo>
                    <a:pt x="95" y="160"/>
                  </a:lnTo>
                  <a:lnTo>
                    <a:pt x="65" y="146"/>
                  </a:lnTo>
                  <a:lnTo>
                    <a:pt x="30" y="124"/>
                  </a:lnTo>
                  <a:lnTo>
                    <a:pt x="0" y="95"/>
                  </a:lnTo>
                  <a:lnTo>
                    <a:pt x="0" y="0"/>
                  </a:lnTo>
                  <a:lnTo>
                    <a:pt x="42" y="0"/>
                  </a:lnTo>
                  <a:lnTo>
                    <a:pt x="77" y="0"/>
                  </a:lnTo>
                  <a:lnTo>
                    <a:pt x="125" y="73"/>
                  </a:lnTo>
                  <a:lnTo>
                    <a:pt x="202" y="110"/>
                  </a:lnTo>
                  <a:lnTo>
                    <a:pt x="255" y="124"/>
                  </a:lnTo>
                  <a:lnTo>
                    <a:pt x="315" y="153"/>
                  </a:lnTo>
                  <a:lnTo>
                    <a:pt x="381" y="218"/>
                  </a:lnTo>
                  <a:lnTo>
                    <a:pt x="381" y="218"/>
                  </a:lnTo>
                  <a:lnTo>
                    <a:pt x="387" y="248"/>
                  </a:lnTo>
                </a:path>
              </a:pathLst>
            </a:custGeom>
            <a:solidFill>
              <a:srgbClr val="FFFFFF">
                <a:alpha val="50000"/>
              </a:srgbClr>
            </a:solidFill>
            <a:ln w="9525">
              <a:noFill/>
              <a:round/>
              <a:headEnd/>
              <a:tailEnd/>
            </a:ln>
            <a:effectLst/>
          </p:spPr>
          <p:txBody>
            <a:bodyPr/>
            <a:lstStyle/>
            <a:p>
              <a:endParaRPr lang="en-US"/>
            </a:p>
          </p:txBody>
        </p:sp>
        <p:sp>
          <p:nvSpPr>
            <p:cNvPr id="85159" name="Freeform 167"/>
            <p:cNvSpPr>
              <a:spLocks/>
            </p:cNvSpPr>
            <p:nvPr/>
          </p:nvSpPr>
          <p:spPr bwMode="auto">
            <a:xfrm>
              <a:off x="4580" y="1552"/>
              <a:ext cx="313" cy="647"/>
            </a:xfrm>
            <a:custGeom>
              <a:avLst/>
              <a:gdLst/>
              <a:ahLst/>
              <a:cxnLst>
                <a:cxn ang="0">
                  <a:pos x="266" y="51"/>
                </a:cxn>
                <a:cxn ang="0">
                  <a:pos x="189" y="0"/>
                </a:cxn>
                <a:cxn ang="0">
                  <a:pos x="142" y="0"/>
                </a:cxn>
                <a:cxn ang="0">
                  <a:pos x="118" y="0"/>
                </a:cxn>
                <a:cxn ang="0">
                  <a:pos x="73" y="64"/>
                </a:cxn>
                <a:cxn ang="0">
                  <a:pos x="60" y="89"/>
                </a:cxn>
                <a:cxn ang="0">
                  <a:pos x="118" y="182"/>
                </a:cxn>
                <a:cxn ang="0">
                  <a:pos x="102" y="283"/>
                </a:cxn>
                <a:cxn ang="0">
                  <a:pos x="70" y="430"/>
                </a:cxn>
                <a:cxn ang="0">
                  <a:pos x="0" y="445"/>
                </a:cxn>
                <a:cxn ang="0">
                  <a:pos x="18" y="496"/>
                </a:cxn>
                <a:cxn ang="0">
                  <a:pos x="64" y="525"/>
                </a:cxn>
                <a:cxn ang="0">
                  <a:pos x="94" y="532"/>
                </a:cxn>
                <a:cxn ang="0">
                  <a:pos x="106" y="539"/>
                </a:cxn>
                <a:cxn ang="0">
                  <a:pos x="130" y="547"/>
                </a:cxn>
                <a:cxn ang="0">
                  <a:pos x="148" y="547"/>
                </a:cxn>
                <a:cxn ang="0">
                  <a:pos x="189" y="547"/>
                </a:cxn>
                <a:cxn ang="0">
                  <a:pos x="225" y="572"/>
                </a:cxn>
                <a:cxn ang="0">
                  <a:pos x="255" y="475"/>
                </a:cxn>
                <a:cxn ang="0">
                  <a:pos x="213" y="452"/>
                </a:cxn>
                <a:cxn ang="0">
                  <a:pos x="204" y="384"/>
                </a:cxn>
                <a:cxn ang="0">
                  <a:pos x="204" y="298"/>
                </a:cxn>
                <a:cxn ang="0">
                  <a:pos x="242" y="197"/>
                </a:cxn>
                <a:cxn ang="0">
                  <a:pos x="260" y="146"/>
                </a:cxn>
                <a:cxn ang="0">
                  <a:pos x="260" y="131"/>
                </a:cxn>
                <a:cxn ang="0">
                  <a:pos x="266" y="51"/>
                </a:cxn>
              </a:cxnLst>
              <a:rect l="0" t="0" r="r" b="b"/>
              <a:pathLst>
                <a:path w="267" h="573">
                  <a:moveTo>
                    <a:pt x="266" y="51"/>
                  </a:moveTo>
                  <a:lnTo>
                    <a:pt x="189" y="0"/>
                  </a:lnTo>
                  <a:lnTo>
                    <a:pt x="142" y="0"/>
                  </a:lnTo>
                  <a:lnTo>
                    <a:pt x="118" y="0"/>
                  </a:lnTo>
                  <a:lnTo>
                    <a:pt x="73" y="64"/>
                  </a:lnTo>
                  <a:lnTo>
                    <a:pt x="60" y="89"/>
                  </a:lnTo>
                  <a:lnTo>
                    <a:pt x="118" y="182"/>
                  </a:lnTo>
                  <a:lnTo>
                    <a:pt x="102" y="283"/>
                  </a:lnTo>
                  <a:lnTo>
                    <a:pt x="70" y="430"/>
                  </a:lnTo>
                  <a:lnTo>
                    <a:pt x="0" y="445"/>
                  </a:lnTo>
                  <a:lnTo>
                    <a:pt x="18" y="496"/>
                  </a:lnTo>
                  <a:lnTo>
                    <a:pt x="64" y="525"/>
                  </a:lnTo>
                  <a:lnTo>
                    <a:pt x="94" y="532"/>
                  </a:lnTo>
                  <a:lnTo>
                    <a:pt x="106" y="539"/>
                  </a:lnTo>
                  <a:lnTo>
                    <a:pt x="130" y="547"/>
                  </a:lnTo>
                  <a:lnTo>
                    <a:pt x="148" y="547"/>
                  </a:lnTo>
                  <a:lnTo>
                    <a:pt x="189" y="547"/>
                  </a:lnTo>
                  <a:lnTo>
                    <a:pt x="225" y="572"/>
                  </a:lnTo>
                  <a:lnTo>
                    <a:pt x="255" y="475"/>
                  </a:lnTo>
                  <a:lnTo>
                    <a:pt x="213" y="452"/>
                  </a:lnTo>
                  <a:lnTo>
                    <a:pt x="204" y="384"/>
                  </a:lnTo>
                  <a:lnTo>
                    <a:pt x="204" y="298"/>
                  </a:lnTo>
                  <a:lnTo>
                    <a:pt x="242" y="197"/>
                  </a:lnTo>
                  <a:lnTo>
                    <a:pt x="260" y="146"/>
                  </a:lnTo>
                  <a:lnTo>
                    <a:pt x="260" y="131"/>
                  </a:lnTo>
                  <a:lnTo>
                    <a:pt x="266" y="51"/>
                  </a:lnTo>
                </a:path>
              </a:pathLst>
            </a:custGeom>
            <a:solidFill>
              <a:srgbClr val="FFFFFF">
                <a:alpha val="50000"/>
              </a:srgbClr>
            </a:solidFill>
            <a:ln w="9525">
              <a:noFill/>
              <a:round/>
              <a:headEnd/>
              <a:tailEnd/>
            </a:ln>
            <a:effectLst/>
          </p:spPr>
          <p:txBody>
            <a:bodyPr/>
            <a:lstStyle/>
            <a:p>
              <a:endParaRPr lang="en-US"/>
            </a:p>
          </p:txBody>
        </p:sp>
        <p:sp>
          <p:nvSpPr>
            <p:cNvPr id="85160" name="Freeform 168"/>
            <p:cNvSpPr>
              <a:spLocks/>
            </p:cNvSpPr>
            <p:nvPr/>
          </p:nvSpPr>
          <p:spPr bwMode="auto">
            <a:xfrm>
              <a:off x="4884" y="1619"/>
              <a:ext cx="204" cy="373"/>
            </a:xfrm>
            <a:custGeom>
              <a:avLst/>
              <a:gdLst/>
              <a:ahLst/>
              <a:cxnLst>
                <a:cxn ang="0">
                  <a:pos x="108" y="0"/>
                </a:cxn>
                <a:cxn ang="0">
                  <a:pos x="91" y="0"/>
                </a:cxn>
                <a:cxn ang="0">
                  <a:pos x="73" y="44"/>
                </a:cxn>
                <a:cxn ang="0">
                  <a:pos x="79" y="87"/>
                </a:cxn>
                <a:cxn ang="0">
                  <a:pos x="43" y="152"/>
                </a:cxn>
                <a:cxn ang="0">
                  <a:pos x="17" y="224"/>
                </a:cxn>
                <a:cxn ang="0">
                  <a:pos x="5" y="264"/>
                </a:cxn>
                <a:cxn ang="0">
                  <a:pos x="0" y="330"/>
                </a:cxn>
                <a:cxn ang="0">
                  <a:pos x="31" y="327"/>
                </a:cxn>
                <a:cxn ang="0">
                  <a:pos x="72" y="295"/>
                </a:cxn>
                <a:cxn ang="0">
                  <a:pos x="108" y="276"/>
                </a:cxn>
                <a:cxn ang="0">
                  <a:pos x="132" y="276"/>
                </a:cxn>
                <a:cxn ang="0">
                  <a:pos x="144" y="254"/>
                </a:cxn>
                <a:cxn ang="0">
                  <a:pos x="153" y="213"/>
                </a:cxn>
                <a:cxn ang="0">
                  <a:pos x="165" y="173"/>
                </a:cxn>
                <a:cxn ang="0">
                  <a:pos x="174" y="132"/>
                </a:cxn>
                <a:cxn ang="0">
                  <a:pos x="144" y="94"/>
                </a:cxn>
                <a:cxn ang="0">
                  <a:pos x="170" y="40"/>
                </a:cxn>
                <a:cxn ang="0">
                  <a:pos x="140" y="36"/>
                </a:cxn>
                <a:cxn ang="0">
                  <a:pos x="108" y="0"/>
                </a:cxn>
              </a:cxnLst>
              <a:rect l="0" t="0" r="r" b="b"/>
              <a:pathLst>
                <a:path w="175" h="331">
                  <a:moveTo>
                    <a:pt x="108" y="0"/>
                  </a:moveTo>
                  <a:lnTo>
                    <a:pt x="91" y="0"/>
                  </a:lnTo>
                  <a:lnTo>
                    <a:pt x="73" y="44"/>
                  </a:lnTo>
                  <a:lnTo>
                    <a:pt x="79" y="87"/>
                  </a:lnTo>
                  <a:lnTo>
                    <a:pt x="43" y="152"/>
                  </a:lnTo>
                  <a:lnTo>
                    <a:pt x="17" y="224"/>
                  </a:lnTo>
                  <a:lnTo>
                    <a:pt x="5" y="264"/>
                  </a:lnTo>
                  <a:lnTo>
                    <a:pt x="0" y="330"/>
                  </a:lnTo>
                  <a:lnTo>
                    <a:pt x="31" y="327"/>
                  </a:lnTo>
                  <a:lnTo>
                    <a:pt x="72" y="295"/>
                  </a:lnTo>
                  <a:lnTo>
                    <a:pt x="108" y="276"/>
                  </a:lnTo>
                  <a:lnTo>
                    <a:pt x="132" y="276"/>
                  </a:lnTo>
                  <a:lnTo>
                    <a:pt x="144" y="254"/>
                  </a:lnTo>
                  <a:lnTo>
                    <a:pt x="153" y="213"/>
                  </a:lnTo>
                  <a:lnTo>
                    <a:pt x="165" y="173"/>
                  </a:lnTo>
                  <a:lnTo>
                    <a:pt x="174" y="132"/>
                  </a:lnTo>
                  <a:lnTo>
                    <a:pt x="144" y="94"/>
                  </a:lnTo>
                  <a:lnTo>
                    <a:pt x="170" y="40"/>
                  </a:lnTo>
                  <a:lnTo>
                    <a:pt x="140" y="36"/>
                  </a:lnTo>
                  <a:lnTo>
                    <a:pt x="108" y="0"/>
                  </a:lnTo>
                </a:path>
              </a:pathLst>
            </a:custGeom>
            <a:solidFill>
              <a:srgbClr val="FFFFFF">
                <a:alpha val="50000"/>
              </a:srgbClr>
            </a:solidFill>
            <a:ln w="9525">
              <a:noFill/>
              <a:round/>
              <a:headEnd/>
              <a:tailEnd/>
            </a:ln>
            <a:effectLst/>
          </p:spPr>
          <p:txBody>
            <a:bodyPr/>
            <a:lstStyle/>
            <a:p>
              <a:endParaRPr lang="en-US"/>
            </a:p>
          </p:txBody>
        </p:sp>
        <p:sp>
          <p:nvSpPr>
            <p:cNvPr id="85161" name="Freeform 169"/>
            <p:cNvSpPr>
              <a:spLocks/>
            </p:cNvSpPr>
            <p:nvPr/>
          </p:nvSpPr>
          <p:spPr bwMode="auto">
            <a:xfrm>
              <a:off x="4740" y="1348"/>
              <a:ext cx="292" cy="264"/>
            </a:xfrm>
            <a:custGeom>
              <a:avLst/>
              <a:gdLst/>
              <a:ahLst/>
              <a:cxnLst>
                <a:cxn ang="0">
                  <a:pos x="100" y="7"/>
                </a:cxn>
                <a:cxn ang="0">
                  <a:pos x="82" y="7"/>
                </a:cxn>
                <a:cxn ang="0">
                  <a:pos x="47" y="7"/>
                </a:cxn>
                <a:cxn ang="0">
                  <a:pos x="6" y="7"/>
                </a:cxn>
                <a:cxn ang="0">
                  <a:pos x="0" y="50"/>
                </a:cxn>
                <a:cxn ang="0">
                  <a:pos x="0" y="116"/>
                </a:cxn>
                <a:cxn ang="0">
                  <a:pos x="0" y="130"/>
                </a:cxn>
                <a:cxn ang="0">
                  <a:pos x="29" y="174"/>
                </a:cxn>
                <a:cxn ang="0">
                  <a:pos x="59" y="189"/>
                </a:cxn>
                <a:cxn ang="0">
                  <a:pos x="82" y="204"/>
                </a:cxn>
                <a:cxn ang="0">
                  <a:pos x="142" y="211"/>
                </a:cxn>
                <a:cxn ang="0">
                  <a:pos x="172" y="233"/>
                </a:cxn>
                <a:cxn ang="0">
                  <a:pos x="178" y="233"/>
                </a:cxn>
                <a:cxn ang="0">
                  <a:pos x="249" y="211"/>
                </a:cxn>
                <a:cxn ang="0">
                  <a:pos x="243" y="102"/>
                </a:cxn>
                <a:cxn ang="0">
                  <a:pos x="172" y="72"/>
                </a:cxn>
                <a:cxn ang="0">
                  <a:pos x="130" y="0"/>
                </a:cxn>
                <a:cxn ang="0">
                  <a:pos x="136" y="0"/>
                </a:cxn>
                <a:cxn ang="0">
                  <a:pos x="100" y="7"/>
                </a:cxn>
              </a:cxnLst>
              <a:rect l="0" t="0" r="r" b="b"/>
              <a:pathLst>
                <a:path w="250" h="234">
                  <a:moveTo>
                    <a:pt x="100" y="7"/>
                  </a:moveTo>
                  <a:lnTo>
                    <a:pt x="82" y="7"/>
                  </a:lnTo>
                  <a:lnTo>
                    <a:pt x="47" y="7"/>
                  </a:lnTo>
                  <a:lnTo>
                    <a:pt x="6" y="7"/>
                  </a:lnTo>
                  <a:lnTo>
                    <a:pt x="0" y="50"/>
                  </a:lnTo>
                  <a:lnTo>
                    <a:pt x="0" y="116"/>
                  </a:lnTo>
                  <a:lnTo>
                    <a:pt x="0" y="130"/>
                  </a:lnTo>
                  <a:lnTo>
                    <a:pt x="29" y="174"/>
                  </a:lnTo>
                  <a:lnTo>
                    <a:pt x="59" y="189"/>
                  </a:lnTo>
                  <a:lnTo>
                    <a:pt x="82" y="204"/>
                  </a:lnTo>
                  <a:lnTo>
                    <a:pt x="142" y="211"/>
                  </a:lnTo>
                  <a:lnTo>
                    <a:pt x="172" y="233"/>
                  </a:lnTo>
                  <a:lnTo>
                    <a:pt x="178" y="233"/>
                  </a:lnTo>
                  <a:lnTo>
                    <a:pt x="249" y="211"/>
                  </a:lnTo>
                  <a:lnTo>
                    <a:pt x="243" y="102"/>
                  </a:lnTo>
                  <a:lnTo>
                    <a:pt x="172" y="72"/>
                  </a:lnTo>
                  <a:lnTo>
                    <a:pt x="130" y="0"/>
                  </a:lnTo>
                  <a:lnTo>
                    <a:pt x="136" y="0"/>
                  </a:lnTo>
                  <a:lnTo>
                    <a:pt x="100" y="7"/>
                  </a:lnTo>
                </a:path>
              </a:pathLst>
            </a:custGeom>
            <a:solidFill>
              <a:srgbClr val="FFFFFF">
                <a:alpha val="50000"/>
              </a:srgbClr>
            </a:solidFill>
            <a:ln w="9525">
              <a:noFill/>
              <a:round/>
              <a:headEnd/>
              <a:tailEnd/>
            </a:ln>
            <a:effectLst/>
          </p:spPr>
          <p:txBody>
            <a:bodyPr/>
            <a:lstStyle/>
            <a:p>
              <a:endParaRPr lang="en-US"/>
            </a:p>
          </p:txBody>
        </p:sp>
        <p:sp>
          <p:nvSpPr>
            <p:cNvPr id="85162" name="Freeform 170"/>
            <p:cNvSpPr>
              <a:spLocks/>
            </p:cNvSpPr>
            <p:nvPr/>
          </p:nvSpPr>
          <p:spPr bwMode="auto">
            <a:xfrm>
              <a:off x="5191" y="2727"/>
              <a:ext cx="127" cy="100"/>
            </a:xfrm>
            <a:custGeom>
              <a:avLst/>
              <a:gdLst/>
              <a:ahLst/>
              <a:cxnLst>
                <a:cxn ang="0">
                  <a:pos x="107" y="0"/>
                </a:cxn>
                <a:cxn ang="0">
                  <a:pos x="65" y="8"/>
                </a:cxn>
                <a:cxn ang="0">
                  <a:pos x="30" y="22"/>
                </a:cxn>
                <a:cxn ang="0">
                  <a:pos x="18" y="58"/>
                </a:cxn>
                <a:cxn ang="0">
                  <a:pos x="0" y="80"/>
                </a:cxn>
                <a:cxn ang="0">
                  <a:pos x="12" y="88"/>
                </a:cxn>
                <a:cxn ang="0">
                  <a:pos x="53" y="80"/>
                </a:cxn>
                <a:cxn ang="0">
                  <a:pos x="83" y="51"/>
                </a:cxn>
                <a:cxn ang="0">
                  <a:pos x="89" y="37"/>
                </a:cxn>
                <a:cxn ang="0">
                  <a:pos x="107" y="0"/>
                </a:cxn>
              </a:cxnLst>
              <a:rect l="0" t="0" r="r" b="b"/>
              <a:pathLst>
                <a:path w="108" h="89">
                  <a:moveTo>
                    <a:pt x="107" y="0"/>
                  </a:moveTo>
                  <a:lnTo>
                    <a:pt x="65" y="8"/>
                  </a:lnTo>
                  <a:lnTo>
                    <a:pt x="30" y="22"/>
                  </a:lnTo>
                  <a:lnTo>
                    <a:pt x="18" y="58"/>
                  </a:lnTo>
                  <a:lnTo>
                    <a:pt x="0" y="80"/>
                  </a:lnTo>
                  <a:lnTo>
                    <a:pt x="12" y="88"/>
                  </a:lnTo>
                  <a:lnTo>
                    <a:pt x="53" y="80"/>
                  </a:lnTo>
                  <a:lnTo>
                    <a:pt x="83" y="51"/>
                  </a:lnTo>
                  <a:lnTo>
                    <a:pt x="89" y="37"/>
                  </a:lnTo>
                  <a:lnTo>
                    <a:pt x="107" y="0"/>
                  </a:lnTo>
                </a:path>
              </a:pathLst>
            </a:custGeom>
            <a:solidFill>
              <a:srgbClr val="FFFFFF">
                <a:alpha val="50000"/>
              </a:srgbClr>
            </a:solidFill>
            <a:ln w="9525">
              <a:noFill/>
              <a:round/>
              <a:headEnd/>
              <a:tailEnd/>
            </a:ln>
            <a:effectLst/>
          </p:spPr>
          <p:txBody>
            <a:bodyPr/>
            <a:lstStyle/>
            <a:p>
              <a:endParaRPr lang="en-US"/>
            </a:p>
          </p:txBody>
        </p:sp>
        <p:sp>
          <p:nvSpPr>
            <p:cNvPr id="85163" name="Freeform 171"/>
            <p:cNvSpPr>
              <a:spLocks/>
            </p:cNvSpPr>
            <p:nvPr/>
          </p:nvSpPr>
          <p:spPr bwMode="auto">
            <a:xfrm>
              <a:off x="4620" y="3228"/>
              <a:ext cx="107" cy="59"/>
            </a:xfrm>
            <a:custGeom>
              <a:avLst/>
              <a:gdLst/>
              <a:ahLst/>
              <a:cxnLst>
                <a:cxn ang="0">
                  <a:pos x="66" y="8"/>
                </a:cxn>
                <a:cxn ang="0">
                  <a:pos x="6" y="8"/>
                </a:cxn>
                <a:cxn ang="0">
                  <a:pos x="0" y="51"/>
                </a:cxn>
                <a:cxn ang="0">
                  <a:pos x="90" y="29"/>
                </a:cxn>
                <a:cxn ang="0">
                  <a:pos x="90" y="0"/>
                </a:cxn>
                <a:cxn ang="0">
                  <a:pos x="66" y="8"/>
                </a:cxn>
              </a:cxnLst>
              <a:rect l="0" t="0" r="r" b="b"/>
              <a:pathLst>
                <a:path w="91" h="52">
                  <a:moveTo>
                    <a:pt x="66" y="8"/>
                  </a:moveTo>
                  <a:lnTo>
                    <a:pt x="6" y="8"/>
                  </a:lnTo>
                  <a:lnTo>
                    <a:pt x="0" y="51"/>
                  </a:lnTo>
                  <a:lnTo>
                    <a:pt x="90" y="29"/>
                  </a:lnTo>
                  <a:lnTo>
                    <a:pt x="90" y="0"/>
                  </a:lnTo>
                  <a:lnTo>
                    <a:pt x="66" y="8"/>
                  </a:lnTo>
                </a:path>
              </a:pathLst>
            </a:custGeom>
            <a:solidFill>
              <a:srgbClr val="FFFFFF">
                <a:alpha val="50000"/>
              </a:srgbClr>
            </a:solidFill>
            <a:ln w="9525">
              <a:noFill/>
              <a:round/>
              <a:headEnd/>
              <a:tailEnd/>
            </a:ln>
            <a:effectLst/>
          </p:spPr>
          <p:txBody>
            <a:bodyPr/>
            <a:lstStyle/>
            <a:p>
              <a:endParaRPr lang="en-US"/>
            </a:p>
          </p:txBody>
        </p:sp>
        <p:sp>
          <p:nvSpPr>
            <p:cNvPr id="85164" name="Freeform 172"/>
            <p:cNvSpPr>
              <a:spLocks/>
            </p:cNvSpPr>
            <p:nvPr/>
          </p:nvSpPr>
          <p:spPr bwMode="auto">
            <a:xfrm>
              <a:off x="3545" y="1842"/>
              <a:ext cx="368" cy="583"/>
            </a:xfrm>
            <a:custGeom>
              <a:avLst/>
              <a:gdLst/>
              <a:ahLst/>
              <a:cxnLst>
                <a:cxn ang="0">
                  <a:pos x="308" y="216"/>
                </a:cxn>
                <a:cxn ang="0">
                  <a:pos x="260" y="153"/>
                </a:cxn>
                <a:cxn ang="0">
                  <a:pos x="225" y="39"/>
                </a:cxn>
                <a:cxn ang="0">
                  <a:pos x="203" y="0"/>
                </a:cxn>
                <a:cxn ang="0">
                  <a:pos x="82" y="25"/>
                </a:cxn>
                <a:cxn ang="0">
                  <a:pos x="0" y="71"/>
                </a:cxn>
                <a:cxn ang="0">
                  <a:pos x="25" y="117"/>
                </a:cxn>
                <a:cxn ang="0">
                  <a:pos x="38" y="178"/>
                </a:cxn>
                <a:cxn ang="0">
                  <a:pos x="29" y="218"/>
                </a:cxn>
                <a:cxn ang="0">
                  <a:pos x="141" y="324"/>
                </a:cxn>
                <a:cxn ang="0">
                  <a:pos x="189" y="394"/>
                </a:cxn>
                <a:cxn ang="0">
                  <a:pos x="219" y="451"/>
                </a:cxn>
                <a:cxn ang="0">
                  <a:pos x="260" y="515"/>
                </a:cxn>
                <a:cxn ang="0">
                  <a:pos x="296" y="401"/>
                </a:cxn>
                <a:cxn ang="0">
                  <a:pos x="308" y="380"/>
                </a:cxn>
                <a:cxn ang="0">
                  <a:pos x="314" y="359"/>
                </a:cxn>
                <a:cxn ang="0">
                  <a:pos x="308" y="216"/>
                </a:cxn>
              </a:cxnLst>
              <a:rect l="0" t="0" r="r" b="b"/>
              <a:pathLst>
                <a:path w="315" h="516">
                  <a:moveTo>
                    <a:pt x="308" y="216"/>
                  </a:moveTo>
                  <a:lnTo>
                    <a:pt x="260" y="153"/>
                  </a:lnTo>
                  <a:lnTo>
                    <a:pt x="225" y="39"/>
                  </a:lnTo>
                  <a:lnTo>
                    <a:pt x="203" y="0"/>
                  </a:lnTo>
                  <a:lnTo>
                    <a:pt x="82" y="25"/>
                  </a:lnTo>
                  <a:lnTo>
                    <a:pt x="0" y="71"/>
                  </a:lnTo>
                  <a:lnTo>
                    <a:pt x="25" y="117"/>
                  </a:lnTo>
                  <a:lnTo>
                    <a:pt x="38" y="178"/>
                  </a:lnTo>
                  <a:lnTo>
                    <a:pt x="29" y="218"/>
                  </a:lnTo>
                  <a:lnTo>
                    <a:pt x="141" y="324"/>
                  </a:lnTo>
                  <a:lnTo>
                    <a:pt x="189" y="394"/>
                  </a:lnTo>
                  <a:lnTo>
                    <a:pt x="219" y="451"/>
                  </a:lnTo>
                  <a:lnTo>
                    <a:pt x="260" y="515"/>
                  </a:lnTo>
                  <a:lnTo>
                    <a:pt x="296" y="401"/>
                  </a:lnTo>
                  <a:lnTo>
                    <a:pt x="308" y="380"/>
                  </a:lnTo>
                  <a:lnTo>
                    <a:pt x="314" y="359"/>
                  </a:lnTo>
                  <a:lnTo>
                    <a:pt x="308" y="216"/>
                  </a:lnTo>
                </a:path>
              </a:pathLst>
            </a:custGeom>
            <a:solidFill>
              <a:srgbClr val="FFFFFF">
                <a:alpha val="50000"/>
              </a:srgbClr>
            </a:solidFill>
            <a:ln w="9525">
              <a:noFill/>
              <a:round/>
              <a:headEnd/>
              <a:tailEnd/>
            </a:ln>
            <a:effectLst/>
          </p:spPr>
          <p:txBody>
            <a:bodyPr/>
            <a:lstStyle/>
            <a:p>
              <a:endParaRPr lang="en-US"/>
            </a:p>
          </p:txBody>
        </p:sp>
        <p:sp>
          <p:nvSpPr>
            <p:cNvPr id="85165" name="Freeform 173"/>
            <p:cNvSpPr>
              <a:spLocks/>
            </p:cNvSpPr>
            <p:nvPr/>
          </p:nvSpPr>
          <p:spPr bwMode="auto">
            <a:xfrm>
              <a:off x="3848" y="2333"/>
              <a:ext cx="134" cy="301"/>
            </a:xfrm>
            <a:custGeom>
              <a:avLst/>
              <a:gdLst/>
              <a:ahLst/>
              <a:cxnLst>
                <a:cxn ang="0">
                  <a:pos x="49" y="15"/>
                </a:cxn>
                <a:cxn ang="0">
                  <a:pos x="19" y="0"/>
                </a:cxn>
                <a:cxn ang="0">
                  <a:pos x="1" y="95"/>
                </a:cxn>
                <a:cxn ang="0">
                  <a:pos x="4" y="149"/>
                </a:cxn>
                <a:cxn ang="0">
                  <a:pos x="4" y="220"/>
                </a:cxn>
                <a:cxn ang="0">
                  <a:pos x="0" y="255"/>
                </a:cxn>
                <a:cxn ang="0">
                  <a:pos x="76" y="266"/>
                </a:cxn>
                <a:cxn ang="0">
                  <a:pos x="114" y="225"/>
                </a:cxn>
                <a:cxn ang="0">
                  <a:pos x="108" y="167"/>
                </a:cxn>
                <a:cxn ang="0">
                  <a:pos x="114" y="139"/>
                </a:cxn>
                <a:cxn ang="0">
                  <a:pos x="114" y="102"/>
                </a:cxn>
                <a:cxn ang="0">
                  <a:pos x="96" y="73"/>
                </a:cxn>
                <a:cxn ang="0">
                  <a:pos x="49" y="15"/>
                </a:cxn>
              </a:cxnLst>
              <a:rect l="0" t="0" r="r" b="b"/>
              <a:pathLst>
                <a:path w="115" h="267">
                  <a:moveTo>
                    <a:pt x="49" y="15"/>
                  </a:moveTo>
                  <a:lnTo>
                    <a:pt x="19" y="0"/>
                  </a:lnTo>
                  <a:lnTo>
                    <a:pt x="1" y="95"/>
                  </a:lnTo>
                  <a:lnTo>
                    <a:pt x="4" y="149"/>
                  </a:lnTo>
                  <a:lnTo>
                    <a:pt x="4" y="220"/>
                  </a:lnTo>
                  <a:lnTo>
                    <a:pt x="0" y="255"/>
                  </a:lnTo>
                  <a:lnTo>
                    <a:pt x="76" y="266"/>
                  </a:lnTo>
                  <a:lnTo>
                    <a:pt x="114" y="225"/>
                  </a:lnTo>
                  <a:lnTo>
                    <a:pt x="108" y="167"/>
                  </a:lnTo>
                  <a:lnTo>
                    <a:pt x="114" y="139"/>
                  </a:lnTo>
                  <a:lnTo>
                    <a:pt x="114" y="102"/>
                  </a:lnTo>
                  <a:lnTo>
                    <a:pt x="96" y="73"/>
                  </a:lnTo>
                  <a:lnTo>
                    <a:pt x="49" y="15"/>
                  </a:lnTo>
                </a:path>
              </a:pathLst>
            </a:custGeom>
            <a:solidFill>
              <a:srgbClr val="FFFFFF">
                <a:alpha val="50000"/>
              </a:srgbClr>
            </a:solidFill>
            <a:ln w="9525">
              <a:noFill/>
              <a:round/>
              <a:headEnd/>
              <a:tailEnd/>
            </a:ln>
            <a:effectLst/>
          </p:spPr>
          <p:txBody>
            <a:bodyPr/>
            <a:lstStyle/>
            <a:p>
              <a:endParaRPr lang="en-US"/>
            </a:p>
          </p:txBody>
        </p:sp>
        <p:sp>
          <p:nvSpPr>
            <p:cNvPr id="85166" name="Freeform 174"/>
            <p:cNvSpPr>
              <a:spLocks/>
            </p:cNvSpPr>
            <p:nvPr/>
          </p:nvSpPr>
          <p:spPr bwMode="auto">
            <a:xfrm>
              <a:off x="4030" y="2062"/>
              <a:ext cx="112" cy="96"/>
            </a:xfrm>
            <a:custGeom>
              <a:avLst/>
              <a:gdLst/>
              <a:ahLst/>
              <a:cxnLst>
                <a:cxn ang="0">
                  <a:pos x="6" y="0"/>
                </a:cxn>
                <a:cxn ang="0">
                  <a:pos x="0" y="51"/>
                </a:cxn>
                <a:cxn ang="0">
                  <a:pos x="18" y="80"/>
                </a:cxn>
                <a:cxn ang="0">
                  <a:pos x="60" y="84"/>
                </a:cxn>
                <a:cxn ang="0">
                  <a:pos x="94" y="59"/>
                </a:cxn>
                <a:cxn ang="0">
                  <a:pos x="6" y="0"/>
                </a:cxn>
              </a:cxnLst>
              <a:rect l="0" t="0" r="r" b="b"/>
              <a:pathLst>
                <a:path w="95" h="85">
                  <a:moveTo>
                    <a:pt x="6" y="0"/>
                  </a:moveTo>
                  <a:lnTo>
                    <a:pt x="0" y="51"/>
                  </a:lnTo>
                  <a:lnTo>
                    <a:pt x="18" y="80"/>
                  </a:lnTo>
                  <a:lnTo>
                    <a:pt x="60" y="84"/>
                  </a:lnTo>
                  <a:lnTo>
                    <a:pt x="94" y="59"/>
                  </a:lnTo>
                  <a:lnTo>
                    <a:pt x="6" y="0"/>
                  </a:lnTo>
                </a:path>
              </a:pathLst>
            </a:custGeom>
            <a:solidFill>
              <a:srgbClr val="FFFFFF">
                <a:alpha val="50000"/>
              </a:srgbClr>
            </a:solidFill>
            <a:ln w="9525">
              <a:noFill/>
              <a:round/>
              <a:headEnd/>
              <a:tailEnd/>
            </a:ln>
            <a:effectLst/>
          </p:spPr>
          <p:txBody>
            <a:bodyPr/>
            <a:lstStyle/>
            <a:p>
              <a:endParaRPr lang="en-US"/>
            </a:p>
          </p:txBody>
        </p:sp>
        <p:sp>
          <p:nvSpPr>
            <p:cNvPr id="85167" name="Freeform 175"/>
            <p:cNvSpPr>
              <a:spLocks/>
            </p:cNvSpPr>
            <p:nvPr/>
          </p:nvSpPr>
          <p:spPr bwMode="auto">
            <a:xfrm>
              <a:off x="3842" y="1775"/>
              <a:ext cx="195" cy="296"/>
            </a:xfrm>
            <a:custGeom>
              <a:avLst/>
              <a:gdLst/>
              <a:ahLst/>
              <a:cxnLst>
                <a:cxn ang="0">
                  <a:pos x="42" y="0"/>
                </a:cxn>
                <a:cxn ang="0">
                  <a:pos x="18" y="7"/>
                </a:cxn>
                <a:cxn ang="0">
                  <a:pos x="0" y="29"/>
                </a:cxn>
                <a:cxn ang="0">
                  <a:pos x="24" y="109"/>
                </a:cxn>
                <a:cxn ang="0">
                  <a:pos x="77" y="182"/>
                </a:cxn>
                <a:cxn ang="0">
                  <a:pos x="77" y="211"/>
                </a:cxn>
                <a:cxn ang="0">
                  <a:pos x="101" y="226"/>
                </a:cxn>
                <a:cxn ang="0">
                  <a:pos x="155" y="262"/>
                </a:cxn>
                <a:cxn ang="0">
                  <a:pos x="161" y="233"/>
                </a:cxn>
                <a:cxn ang="0">
                  <a:pos x="166" y="189"/>
                </a:cxn>
                <a:cxn ang="0">
                  <a:pos x="166" y="138"/>
                </a:cxn>
                <a:cxn ang="0">
                  <a:pos x="166" y="116"/>
                </a:cxn>
                <a:cxn ang="0">
                  <a:pos x="166" y="116"/>
                </a:cxn>
                <a:cxn ang="0">
                  <a:pos x="42" y="0"/>
                </a:cxn>
              </a:cxnLst>
              <a:rect l="0" t="0" r="r" b="b"/>
              <a:pathLst>
                <a:path w="167" h="263">
                  <a:moveTo>
                    <a:pt x="42" y="0"/>
                  </a:moveTo>
                  <a:lnTo>
                    <a:pt x="18" y="7"/>
                  </a:lnTo>
                  <a:lnTo>
                    <a:pt x="0" y="29"/>
                  </a:lnTo>
                  <a:lnTo>
                    <a:pt x="24" y="109"/>
                  </a:lnTo>
                  <a:lnTo>
                    <a:pt x="77" y="182"/>
                  </a:lnTo>
                  <a:lnTo>
                    <a:pt x="77" y="211"/>
                  </a:lnTo>
                  <a:lnTo>
                    <a:pt x="101" y="226"/>
                  </a:lnTo>
                  <a:lnTo>
                    <a:pt x="155" y="262"/>
                  </a:lnTo>
                  <a:lnTo>
                    <a:pt x="161" y="233"/>
                  </a:lnTo>
                  <a:lnTo>
                    <a:pt x="166" y="189"/>
                  </a:lnTo>
                  <a:lnTo>
                    <a:pt x="166" y="138"/>
                  </a:lnTo>
                  <a:lnTo>
                    <a:pt x="166" y="116"/>
                  </a:lnTo>
                  <a:lnTo>
                    <a:pt x="166" y="116"/>
                  </a:lnTo>
                  <a:lnTo>
                    <a:pt x="42" y="0"/>
                  </a:lnTo>
                </a:path>
              </a:pathLst>
            </a:custGeom>
            <a:solidFill>
              <a:srgbClr val="FFFFFF">
                <a:alpha val="50000"/>
              </a:srgbClr>
            </a:solidFill>
            <a:ln w="9525">
              <a:noFill/>
              <a:round/>
              <a:headEnd/>
              <a:tailEnd/>
            </a:ln>
            <a:effectLst/>
          </p:spPr>
          <p:txBody>
            <a:bodyPr/>
            <a:lstStyle/>
            <a:p>
              <a:endParaRPr lang="en-US"/>
            </a:p>
          </p:txBody>
        </p:sp>
        <p:sp>
          <p:nvSpPr>
            <p:cNvPr id="85168" name="Freeform 176"/>
            <p:cNvSpPr>
              <a:spLocks/>
            </p:cNvSpPr>
            <p:nvPr/>
          </p:nvSpPr>
          <p:spPr bwMode="auto">
            <a:xfrm>
              <a:off x="4371" y="1700"/>
              <a:ext cx="266" cy="363"/>
            </a:xfrm>
            <a:custGeom>
              <a:avLst/>
              <a:gdLst/>
              <a:ahLst/>
              <a:cxnLst>
                <a:cxn ang="0">
                  <a:pos x="190" y="0"/>
                </a:cxn>
                <a:cxn ang="0">
                  <a:pos x="119" y="15"/>
                </a:cxn>
                <a:cxn ang="0">
                  <a:pos x="65" y="30"/>
                </a:cxn>
                <a:cxn ang="0">
                  <a:pos x="30" y="59"/>
                </a:cxn>
                <a:cxn ang="0">
                  <a:pos x="18" y="88"/>
                </a:cxn>
                <a:cxn ang="0">
                  <a:pos x="6" y="124"/>
                </a:cxn>
                <a:cxn ang="0">
                  <a:pos x="0" y="182"/>
                </a:cxn>
                <a:cxn ang="0">
                  <a:pos x="0" y="226"/>
                </a:cxn>
                <a:cxn ang="0">
                  <a:pos x="31" y="278"/>
                </a:cxn>
                <a:cxn ang="0">
                  <a:pos x="77" y="321"/>
                </a:cxn>
                <a:cxn ang="0">
                  <a:pos x="113" y="299"/>
                </a:cxn>
                <a:cxn ang="0">
                  <a:pos x="142" y="263"/>
                </a:cxn>
                <a:cxn ang="0">
                  <a:pos x="213" y="226"/>
                </a:cxn>
                <a:cxn ang="0">
                  <a:pos x="222" y="167"/>
                </a:cxn>
                <a:cxn ang="0">
                  <a:pos x="222" y="101"/>
                </a:cxn>
                <a:cxn ang="0">
                  <a:pos x="226" y="80"/>
                </a:cxn>
                <a:cxn ang="0">
                  <a:pos x="226" y="65"/>
                </a:cxn>
                <a:cxn ang="0">
                  <a:pos x="190" y="0"/>
                </a:cxn>
              </a:cxnLst>
              <a:rect l="0" t="0" r="r" b="b"/>
              <a:pathLst>
                <a:path w="227" h="322">
                  <a:moveTo>
                    <a:pt x="190" y="0"/>
                  </a:moveTo>
                  <a:lnTo>
                    <a:pt x="119" y="15"/>
                  </a:lnTo>
                  <a:lnTo>
                    <a:pt x="65" y="30"/>
                  </a:lnTo>
                  <a:lnTo>
                    <a:pt x="30" y="59"/>
                  </a:lnTo>
                  <a:lnTo>
                    <a:pt x="18" y="88"/>
                  </a:lnTo>
                  <a:lnTo>
                    <a:pt x="6" y="124"/>
                  </a:lnTo>
                  <a:lnTo>
                    <a:pt x="0" y="182"/>
                  </a:lnTo>
                  <a:lnTo>
                    <a:pt x="0" y="226"/>
                  </a:lnTo>
                  <a:lnTo>
                    <a:pt x="31" y="278"/>
                  </a:lnTo>
                  <a:lnTo>
                    <a:pt x="77" y="321"/>
                  </a:lnTo>
                  <a:lnTo>
                    <a:pt x="113" y="299"/>
                  </a:lnTo>
                  <a:lnTo>
                    <a:pt x="142" y="263"/>
                  </a:lnTo>
                  <a:lnTo>
                    <a:pt x="213" y="226"/>
                  </a:lnTo>
                  <a:lnTo>
                    <a:pt x="222" y="167"/>
                  </a:lnTo>
                  <a:lnTo>
                    <a:pt x="222" y="101"/>
                  </a:lnTo>
                  <a:lnTo>
                    <a:pt x="226" y="80"/>
                  </a:lnTo>
                  <a:lnTo>
                    <a:pt x="226" y="65"/>
                  </a:lnTo>
                  <a:lnTo>
                    <a:pt x="190" y="0"/>
                  </a:lnTo>
                </a:path>
              </a:pathLst>
            </a:custGeom>
            <a:solidFill>
              <a:srgbClr val="FFFFFF">
                <a:alpha val="50000"/>
              </a:srgbClr>
            </a:solidFill>
            <a:ln w="9525">
              <a:noFill/>
              <a:round/>
              <a:headEnd/>
              <a:tailEnd/>
            </a:ln>
            <a:effectLst/>
          </p:spPr>
          <p:txBody>
            <a:bodyPr/>
            <a:lstStyle/>
            <a:p>
              <a:endParaRPr lang="en-US"/>
            </a:p>
          </p:txBody>
        </p:sp>
        <p:sp>
          <p:nvSpPr>
            <p:cNvPr id="85169" name="Freeform 177"/>
            <p:cNvSpPr>
              <a:spLocks/>
            </p:cNvSpPr>
            <p:nvPr/>
          </p:nvSpPr>
          <p:spPr bwMode="auto">
            <a:xfrm>
              <a:off x="4308" y="1421"/>
              <a:ext cx="182" cy="330"/>
            </a:xfrm>
            <a:custGeom>
              <a:avLst/>
              <a:gdLst/>
              <a:ahLst/>
              <a:cxnLst>
                <a:cxn ang="0">
                  <a:pos x="72" y="0"/>
                </a:cxn>
                <a:cxn ang="0">
                  <a:pos x="12" y="22"/>
                </a:cxn>
                <a:cxn ang="0">
                  <a:pos x="0" y="73"/>
                </a:cxn>
                <a:cxn ang="0">
                  <a:pos x="0" y="146"/>
                </a:cxn>
                <a:cxn ang="0">
                  <a:pos x="6" y="182"/>
                </a:cxn>
                <a:cxn ang="0">
                  <a:pos x="36" y="219"/>
                </a:cxn>
                <a:cxn ang="0">
                  <a:pos x="54" y="269"/>
                </a:cxn>
                <a:cxn ang="0">
                  <a:pos x="101" y="291"/>
                </a:cxn>
                <a:cxn ang="0">
                  <a:pos x="155" y="269"/>
                </a:cxn>
                <a:cxn ang="0">
                  <a:pos x="155" y="247"/>
                </a:cxn>
                <a:cxn ang="0">
                  <a:pos x="155" y="204"/>
                </a:cxn>
                <a:cxn ang="0">
                  <a:pos x="155" y="175"/>
                </a:cxn>
                <a:cxn ang="0">
                  <a:pos x="143" y="146"/>
                </a:cxn>
                <a:cxn ang="0">
                  <a:pos x="72" y="0"/>
                </a:cxn>
              </a:cxnLst>
              <a:rect l="0" t="0" r="r" b="b"/>
              <a:pathLst>
                <a:path w="156" h="292">
                  <a:moveTo>
                    <a:pt x="72" y="0"/>
                  </a:moveTo>
                  <a:lnTo>
                    <a:pt x="12" y="22"/>
                  </a:lnTo>
                  <a:lnTo>
                    <a:pt x="0" y="73"/>
                  </a:lnTo>
                  <a:lnTo>
                    <a:pt x="0" y="146"/>
                  </a:lnTo>
                  <a:lnTo>
                    <a:pt x="6" y="182"/>
                  </a:lnTo>
                  <a:lnTo>
                    <a:pt x="36" y="219"/>
                  </a:lnTo>
                  <a:lnTo>
                    <a:pt x="54" y="269"/>
                  </a:lnTo>
                  <a:lnTo>
                    <a:pt x="101" y="291"/>
                  </a:lnTo>
                  <a:lnTo>
                    <a:pt x="155" y="269"/>
                  </a:lnTo>
                  <a:lnTo>
                    <a:pt x="155" y="247"/>
                  </a:lnTo>
                  <a:lnTo>
                    <a:pt x="155" y="204"/>
                  </a:lnTo>
                  <a:lnTo>
                    <a:pt x="155" y="175"/>
                  </a:lnTo>
                  <a:lnTo>
                    <a:pt x="143" y="146"/>
                  </a:lnTo>
                  <a:lnTo>
                    <a:pt x="72" y="0"/>
                  </a:lnTo>
                </a:path>
              </a:pathLst>
            </a:custGeom>
            <a:solidFill>
              <a:srgbClr val="FFFFFF">
                <a:alpha val="50000"/>
              </a:srgbClr>
            </a:solidFill>
            <a:ln w="9525">
              <a:noFill/>
              <a:round/>
              <a:headEnd/>
              <a:tailEnd/>
            </a:ln>
            <a:effectLst/>
          </p:spPr>
          <p:txBody>
            <a:bodyPr/>
            <a:lstStyle/>
            <a:p>
              <a:endParaRPr lang="en-US"/>
            </a:p>
          </p:txBody>
        </p:sp>
        <p:sp>
          <p:nvSpPr>
            <p:cNvPr id="85170" name="Freeform 178"/>
            <p:cNvSpPr>
              <a:spLocks/>
            </p:cNvSpPr>
            <p:nvPr/>
          </p:nvSpPr>
          <p:spPr bwMode="auto">
            <a:xfrm>
              <a:off x="4467" y="1287"/>
              <a:ext cx="225" cy="437"/>
            </a:xfrm>
            <a:custGeom>
              <a:avLst/>
              <a:gdLst/>
              <a:ahLst/>
              <a:cxnLst>
                <a:cxn ang="0">
                  <a:pos x="93" y="86"/>
                </a:cxn>
                <a:cxn ang="0">
                  <a:pos x="21" y="101"/>
                </a:cxn>
                <a:cxn ang="0">
                  <a:pos x="0" y="121"/>
                </a:cxn>
                <a:cxn ang="0">
                  <a:pos x="17" y="147"/>
                </a:cxn>
                <a:cxn ang="0">
                  <a:pos x="47" y="185"/>
                </a:cxn>
                <a:cxn ang="0">
                  <a:pos x="60" y="221"/>
                </a:cxn>
                <a:cxn ang="0">
                  <a:pos x="19" y="294"/>
                </a:cxn>
                <a:cxn ang="0">
                  <a:pos x="21" y="380"/>
                </a:cxn>
                <a:cxn ang="0">
                  <a:pos x="115" y="386"/>
                </a:cxn>
                <a:cxn ang="0">
                  <a:pos x="93" y="324"/>
                </a:cxn>
                <a:cxn ang="0">
                  <a:pos x="113" y="265"/>
                </a:cxn>
                <a:cxn ang="0">
                  <a:pos x="149" y="223"/>
                </a:cxn>
                <a:cxn ang="0">
                  <a:pos x="161" y="187"/>
                </a:cxn>
                <a:cxn ang="0">
                  <a:pos x="155" y="134"/>
                </a:cxn>
                <a:cxn ang="0">
                  <a:pos x="161" y="104"/>
                </a:cxn>
                <a:cxn ang="0">
                  <a:pos x="191" y="0"/>
                </a:cxn>
                <a:cxn ang="0">
                  <a:pos x="137" y="32"/>
                </a:cxn>
                <a:cxn ang="0">
                  <a:pos x="113" y="39"/>
                </a:cxn>
                <a:cxn ang="0">
                  <a:pos x="113" y="39"/>
                </a:cxn>
                <a:cxn ang="0">
                  <a:pos x="93" y="86"/>
                </a:cxn>
              </a:cxnLst>
              <a:rect l="0" t="0" r="r" b="b"/>
              <a:pathLst>
                <a:path w="192" h="387">
                  <a:moveTo>
                    <a:pt x="93" y="86"/>
                  </a:moveTo>
                  <a:lnTo>
                    <a:pt x="21" y="101"/>
                  </a:lnTo>
                  <a:lnTo>
                    <a:pt x="0" y="121"/>
                  </a:lnTo>
                  <a:lnTo>
                    <a:pt x="17" y="147"/>
                  </a:lnTo>
                  <a:lnTo>
                    <a:pt x="47" y="185"/>
                  </a:lnTo>
                  <a:lnTo>
                    <a:pt x="60" y="221"/>
                  </a:lnTo>
                  <a:lnTo>
                    <a:pt x="19" y="294"/>
                  </a:lnTo>
                  <a:lnTo>
                    <a:pt x="21" y="380"/>
                  </a:lnTo>
                  <a:lnTo>
                    <a:pt x="115" y="386"/>
                  </a:lnTo>
                  <a:lnTo>
                    <a:pt x="93" y="324"/>
                  </a:lnTo>
                  <a:lnTo>
                    <a:pt x="113" y="265"/>
                  </a:lnTo>
                  <a:lnTo>
                    <a:pt x="149" y="223"/>
                  </a:lnTo>
                  <a:lnTo>
                    <a:pt x="161" y="187"/>
                  </a:lnTo>
                  <a:lnTo>
                    <a:pt x="155" y="134"/>
                  </a:lnTo>
                  <a:lnTo>
                    <a:pt x="161" y="104"/>
                  </a:lnTo>
                  <a:lnTo>
                    <a:pt x="191" y="0"/>
                  </a:lnTo>
                  <a:lnTo>
                    <a:pt x="137" y="32"/>
                  </a:lnTo>
                  <a:lnTo>
                    <a:pt x="113" y="39"/>
                  </a:lnTo>
                  <a:lnTo>
                    <a:pt x="113" y="39"/>
                  </a:lnTo>
                  <a:lnTo>
                    <a:pt x="93" y="86"/>
                  </a:lnTo>
                </a:path>
              </a:pathLst>
            </a:custGeom>
            <a:solidFill>
              <a:srgbClr val="FFFFFF">
                <a:alpha val="50000"/>
              </a:srgbClr>
            </a:solidFill>
            <a:ln w="9525">
              <a:noFill/>
              <a:round/>
              <a:headEnd/>
              <a:tailEnd/>
            </a:ln>
            <a:effectLst/>
          </p:spPr>
          <p:txBody>
            <a:bodyPr/>
            <a:lstStyle/>
            <a:p>
              <a:endParaRPr lang="en-US"/>
            </a:p>
          </p:txBody>
        </p:sp>
        <p:sp>
          <p:nvSpPr>
            <p:cNvPr id="85171" name="Freeform 179"/>
            <p:cNvSpPr>
              <a:spLocks/>
            </p:cNvSpPr>
            <p:nvPr/>
          </p:nvSpPr>
          <p:spPr bwMode="auto">
            <a:xfrm>
              <a:off x="4201" y="1237"/>
              <a:ext cx="474" cy="109"/>
            </a:xfrm>
            <a:custGeom>
              <a:avLst/>
              <a:gdLst/>
              <a:ahLst/>
              <a:cxnLst>
                <a:cxn ang="0">
                  <a:pos x="404" y="44"/>
                </a:cxn>
                <a:cxn ang="0">
                  <a:pos x="291" y="22"/>
                </a:cxn>
                <a:cxn ang="0">
                  <a:pos x="197" y="8"/>
                </a:cxn>
                <a:cxn ang="0">
                  <a:pos x="161" y="0"/>
                </a:cxn>
                <a:cxn ang="0">
                  <a:pos x="66" y="0"/>
                </a:cxn>
                <a:cxn ang="0">
                  <a:pos x="30" y="0"/>
                </a:cxn>
                <a:cxn ang="0">
                  <a:pos x="0" y="22"/>
                </a:cxn>
                <a:cxn ang="0">
                  <a:pos x="0" y="73"/>
                </a:cxn>
                <a:cxn ang="0">
                  <a:pos x="12" y="95"/>
                </a:cxn>
                <a:cxn ang="0">
                  <a:pos x="60" y="95"/>
                </a:cxn>
                <a:cxn ang="0">
                  <a:pos x="155" y="95"/>
                </a:cxn>
                <a:cxn ang="0">
                  <a:pos x="250" y="73"/>
                </a:cxn>
                <a:cxn ang="0">
                  <a:pos x="250" y="73"/>
                </a:cxn>
                <a:cxn ang="0">
                  <a:pos x="309" y="81"/>
                </a:cxn>
                <a:cxn ang="0">
                  <a:pos x="333" y="95"/>
                </a:cxn>
                <a:cxn ang="0">
                  <a:pos x="404" y="44"/>
                </a:cxn>
              </a:cxnLst>
              <a:rect l="0" t="0" r="r" b="b"/>
              <a:pathLst>
                <a:path w="405" h="96">
                  <a:moveTo>
                    <a:pt x="404" y="44"/>
                  </a:moveTo>
                  <a:lnTo>
                    <a:pt x="291" y="22"/>
                  </a:lnTo>
                  <a:lnTo>
                    <a:pt x="197" y="8"/>
                  </a:lnTo>
                  <a:lnTo>
                    <a:pt x="161" y="0"/>
                  </a:lnTo>
                  <a:lnTo>
                    <a:pt x="66" y="0"/>
                  </a:lnTo>
                  <a:lnTo>
                    <a:pt x="30" y="0"/>
                  </a:lnTo>
                  <a:lnTo>
                    <a:pt x="0" y="22"/>
                  </a:lnTo>
                  <a:lnTo>
                    <a:pt x="0" y="73"/>
                  </a:lnTo>
                  <a:lnTo>
                    <a:pt x="12" y="95"/>
                  </a:lnTo>
                  <a:lnTo>
                    <a:pt x="60" y="95"/>
                  </a:lnTo>
                  <a:lnTo>
                    <a:pt x="155" y="95"/>
                  </a:lnTo>
                  <a:lnTo>
                    <a:pt x="250" y="73"/>
                  </a:lnTo>
                  <a:lnTo>
                    <a:pt x="250" y="73"/>
                  </a:lnTo>
                  <a:lnTo>
                    <a:pt x="309" y="81"/>
                  </a:lnTo>
                  <a:lnTo>
                    <a:pt x="333" y="95"/>
                  </a:lnTo>
                  <a:lnTo>
                    <a:pt x="404" y="44"/>
                  </a:lnTo>
                </a:path>
              </a:pathLst>
            </a:custGeom>
            <a:solidFill>
              <a:srgbClr val="FFFFFF">
                <a:alpha val="50000"/>
              </a:srgbClr>
            </a:solidFill>
            <a:ln w="9525">
              <a:noFill/>
              <a:round/>
              <a:headEnd/>
              <a:tailEnd/>
            </a:ln>
            <a:effectLst/>
          </p:spPr>
          <p:txBody>
            <a:bodyPr/>
            <a:lstStyle/>
            <a:p>
              <a:endParaRPr lang="en-US"/>
            </a:p>
          </p:txBody>
        </p:sp>
        <p:sp>
          <p:nvSpPr>
            <p:cNvPr id="85172" name="Freeform 180"/>
            <p:cNvSpPr>
              <a:spLocks/>
            </p:cNvSpPr>
            <p:nvPr/>
          </p:nvSpPr>
          <p:spPr bwMode="auto">
            <a:xfrm>
              <a:off x="4205" y="1344"/>
              <a:ext cx="194" cy="133"/>
            </a:xfrm>
            <a:custGeom>
              <a:avLst/>
              <a:gdLst/>
              <a:ahLst/>
              <a:cxnLst>
                <a:cxn ang="0">
                  <a:pos x="165" y="0"/>
                </a:cxn>
                <a:cxn ang="0">
                  <a:pos x="63" y="0"/>
                </a:cxn>
                <a:cxn ang="0">
                  <a:pos x="12" y="5"/>
                </a:cxn>
                <a:cxn ang="0">
                  <a:pos x="0" y="26"/>
                </a:cxn>
                <a:cxn ang="0">
                  <a:pos x="25" y="82"/>
                </a:cxn>
                <a:cxn ang="0">
                  <a:pos x="76" y="117"/>
                </a:cxn>
                <a:cxn ang="0">
                  <a:pos x="116" y="103"/>
                </a:cxn>
                <a:cxn ang="0">
                  <a:pos x="152" y="82"/>
                </a:cxn>
                <a:cxn ang="0">
                  <a:pos x="152" y="82"/>
                </a:cxn>
                <a:cxn ang="0">
                  <a:pos x="165" y="0"/>
                </a:cxn>
              </a:cxnLst>
              <a:rect l="0" t="0" r="r" b="b"/>
              <a:pathLst>
                <a:path w="166" h="118">
                  <a:moveTo>
                    <a:pt x="165" y="0"/>
                  </a:moveTo>
                  <a:lnTo>
                    <a:pt x="63" y="0"/>
                  </a:lnTo>
                  <a:lnTo>
                    <a:pt x="12" y="5"/>
                  </a:lnTo>
                  <a:lnTo>
                    <a:pt x="0" y="26"/>
                  </a:lnTo>
                  <a:lnTo>
                    <a:pt x="25" y="82"/>
                  </a:lnTo>
                  <a:lnTo>
                    <a:pt x="76" y="117"/>
                  </a:lnTo>
                  <a:lnTo>
                    <a:pt x="116" y="103"/>
                  </a:lnTo>
                  <a:lnTo>
                    <a:pt x="152" y="82"/>
                  </a:lnTo>
                  <a:lnTo>
                    <a:pt x="152" y="82"/>
                  </a:lnTo>
                  <a:lnTo>
                    <a:pt x="165" y="0"/>
                  </a:lnTo>
                </a:path>
              </a:pathLst>
            </a:custGeom>
            <a:solidFill>
              <a:srgbClr val="FFFFFF">
                <a:alpha val="50000"/>
              </a:srgbClr>
            </a:solidFill>
            <a:ln w="9525">
              <a:noFill/>
              <a:round/>
              <a:headEnd/>
              <a:tailEnd/>
            </a:ln>
            <a:effectLst/>
          </p:spPr>
          <p:txBody>
            <a:bodyPr/>
            <a:lstStyle/>
            <a:p>
              <a:endParaRPr lang="en-US"/>
            </a:p>
          </p:txBody>
        </p:sp>
        <p:sp>
          <p:nvSpPr>
            <p:cNvPr id="85173" name="Freeform 181"/>
            <p:cNvSpPr>
              <a:spLocks/>
            </p:cNvSpPr>
            <p:nvPr/>
          </p:nvSpPr>
          <p:spPr bwMode="auto">
            <a:xfrm>
              <a:off x="3848" y="1271"/>
              <a:ext cx="312" cy="272"/>
            </a:xfrm>
            <a:custGeom>
              <a:avLst/>
              <a:gdLst/>
              <a:ahLst/>
              <a:cxnLst>
                <a:cxn ang="0">
                  <a:pos x="213" y="44"/>
                </a:cxn>
                <a:cxn ang="0">
                  <a:pos x="148" y="21"/>
                </a:cxn>
                <a:cxn ang="0">
                  <a:pos x="83" y="0"/>
                </a:cxn>
                <a:cxn ang="0">
                  <a:pos x="23" y="0"/>
                </a:cxn>
                <a:cxn ang="0">
                  <a:pos x="5" y="7"/>
                </a:cxn>
                <a:cxn ang="0">
                  <a:pos x="0" y="44"/>
                </a:cxn>
                <a:cxn ang="0">
                  <a:pos x="0" y="80"/>
                </a:cxn>
                <a:cxn ang="0">
                  <a:pos x="11" y="109"/>
                </a:cxn>
                <a:cxn ang="0">
                  <a:pos x="20" y="156"/>
                </a:cxn>
                <a:cxn ang="0">
                  <a:pos x="33" y="186"/>
                </a:cxn>
                <a:cxn ang="0">
                  <a:pos x="59" y="189"/>
                </a:cxn>
                <a:cxn ang="0">
                  <a:pos x="77" y="196"/>
                </a:cxn>
                <a:cxn ang="0">
                  <a:pos x="112" y="225"/>
                </a:cxn>
                <a:cxn ang="0">
                  <a:pos x="182" y="237"/>
                </a:cxn>
                <a:cxn ang="0">
                  <a:pos x="219" y="240"/>
                </a:cxn>
                <a:cxn ang="0">
                  <a:pos x="266" y="196"/>
                </a:cxn>
                <a:cxn ang="0">
                  <a:pos x="255" y="203"/>
                </a:cxn>
                <a:cxn ang="0">
                  <a:pos x="255" y="203"/>
                </a:cxn>
                <a:cxn ang="0">
                  <a:pos x="213" y="44"/>
                </a:cxn>
              </a:cxnLst>
              <a:rect l="0" t="0" r="r" b="b"/>
              <a:pathLst>
                <a:path w="267" h="241">
                  <a:moveTo>
                    <a:pt x="213" y="44"/>
                  </a:moveTo>
                  <a:lnTo>
                    <a:pt x="148" y="21"/>
                  </a:lnTo>
                  <a:lnTo>
                    <a:pt x="83" y="0"/>
                  </a:lnTo>
                  <a:lnTo>
                    <a:pt x="23" y="0"/>
                  </a:lnTo>
                  <a:lnTo>
                    <a:pt x="5" y="7"/>
                  </a:lnTo>
                  <a:lnTo>
                    <a:pt x="0" y="44"/>
                  </a:lnTo>
                  <a:lnTo>
                    <a:pt x="0" y="80"/>
                  </a:lnTo>
                  <a:lnTo>
                    <a:pt x="11" y="109"/>
                  </a:lnTo>
                  <a:lnTo>
                    <a:pt x="20" y="156"/>
                  </a:lnTo>
                  <a:lnTo>
                    <a:pt x="33" y="186"/>
                  </a:lnTo>
                  <a:lnTo>
                    <a:pt x="59" y="189"/>
                  </a:lnTo>
                  <a:lnTo>
                    <a:pt x="77" y="196"/>
                  </a:lnTo>
                  <a:lnTo>
                    <a:pt x="112" y="225"/>
                  </a:lnTo>
                  <a:lnTo>
                    <a:pt x="182" y="237"/>
                  </a:lnTo>
                  <a:lnTo>
                    <a:pt x="219" y="240"/>
                  </a:lnTo>
                  <a:lnTo>
                    <a:pt x="266" y="196"/>
                  </a:lnTo>
                  <a:lnTo>
                    <a:pt x="255" y="203"/>
                  </a:lnTo>
                  <a:lnTo>
                    <a:pt x="255" y="203"/>
                  </a:lnTo>
                  <a:lnTo>
                    <a:pt x="213" y="44"/>
                  </a:lnTo>
                </a:path>
              </a:pathLst>
            </a:custGeom>
            <a:solidFill>
              <a:srgbClr val="FFFFFF">
                <a:alpha val="50000"/>
              </a:srgbClr>
            </a:solidFill>
            <a:ln w="9525">
              <a:noFill/>
              <a:round/>
              <a:headEnd/>
              <a:tailEnd/>
            </a:ln>
            <a:effectLst/>
          </p:spPr>
          <p:txBody>
            <a:bodyPr/>
            <a:lstStyle/>
            <a:p>
              <a:endParaRPr lang="en-US"/>
            </a:p>
          </p:txBody>
        </p:sp>
        <p:sp>
          <p:nvSpPr>
            <p:cNvPr id="85174" name="Freeform 182"/>
            <p:cNvSpPr>
              <a:spLocks/>
            </p:cNvSpPr>
            <p:nvPr/>
          </p:nvSpPr>
          <p:spPr bwMode="auto">
            <a:xfrm>
              <a:off x="3305" y="1533"/>
              <a:ext cx="606" cy="429"/>
            </a:xfrm>
            <a:custGeom>
              <a:avLst/>
              <a:gdLst/>
              <a:ahLst/>
              <a:cxnLst>
                <a:cxn ang="0">
                  <a:pos x="440" y="8"/>
                </a:cxn>
                <a:cxn ang="0">
                  <a:pos x="380" y="22"/>
                </a:cxn>
                <a:cxn ang="0">
                  <a:pos x="344" y="52"/>
                </a:cxn>
                <a:cxn ang="0">
                  <a:pos x="303" y="74"/>
                </a:cxn>
                <a:cxn ang="0">
                  <a:pos x="249" y="88"/>
                </a:cxn>
                <a:cxn ang="0">
                  <a:pos x="208" y="102"/>
                </a:cxn>
                <a:cxn ang="0">
                  <a:pos x="154" y="132"/>
                </a:cxn>
                <a:cxn ang="0">
                  <a:pos x="119" y="175"/>
                </a:cxn>
                <a:cxn ang="0">
                  <a:pos x="89" y="262"/>
                </a:cxn>
                <a:cxn ang="0">
                  <a:pos x="77" y="277"/>
                </a:cxn>
                <a:cxn ang="0">
                  <a:pos x="35" y="299"/>
                </a:cxn>
                <a:cxn ang="0">
                  <a:pos x="0" y="350"/>
                </a:cxn>
                <a:cxn ang="0">
                  <a:pos x="30" y="372"/>
                </a:cxn>
                <a:cxn ang="0">
                  <a:pos x="101" y="379"/>
                </a:cxn>
                <a:cxn ang="0">
                  <a:pos x="131" y="328"/>
                </a:cxn>
                <a:cxn ang="0">
                  <a:pos x="214" y="262"/>
                </a:cxn>
                <a:cxn ang="0">
                  <a:pos x="243" y="248"/>
                </a:cxn>
                <a:cxn ang="0">
                  <a:pos x="291" y="219"/>
                </a:cxn>
                <a:cxn ang="0">
                  <a:pos x="350" y="197"/>
                </a:cxn>
                <a:cxn ang="0">
                  <a:pos x="446" y="190"/>
                </a:cxn>
                <a:cxn ang="0">
                  <a:pos x="475" y="233"/>
                </a:cxn>
                <a:cxn ang="0">
                  <a:pos x="493" y="204"/>
                </a:cxn>
                <a:cxn ang="0">
                  <a:pos x="517" y="161"/>
                </a:cxn>
                <a:cxn ang="0">
                  <a:pos x="517" y="124"/>
                </a:cxn>
                <a:cxn ang="0">
                  <a:pos x="517" y="66"/>
                </a:cxn>
                <a:cxn ang="0">
                  <a:pos x="517" y="37"/>
                </a:cxn>
                <a:cxn ang="0">
                  <a:pos x="469" y="0"/>
                </a:cxn>
                <a:cxn ang="0">
                  <a:pos x="451" y="0"/>
                </a:cxn>
                <a:cxn ang="0">
                  <a:pos x="440" y="8"/>
                </a:cxn>
              </a:cxnLst>
              <a:rect l="0" t="0" r="r" b="b"/>
              <a:pathLst>
                <a:path w="518" h="380">
                  <a:moveTo>
                    <a:pt x="440" y="8"/>
                  </a:moveTo>
                  <a:lnTo>
                    <a:pt x="380" y="22"/>
                  </a:lnTo>
                  <a:lnTo>
                    <a:pt x="344" y="52"/>
                  </a:lnTo>
                  <a:lnTo>
                    <a:pt x="303" y="74"/>
                  </a:lnTo>
                  <a:lnTo>
                    <a:pt x="249" y="88"/>
                  </a:lnTo>
                  <a:lnTo>
                    <a:pt x="208" y="102"/>
                  </a:lnTo>
                  <a:lnTo>
                    <a:pt x="154" y="132"/>
                  </a:lnTo>
                  <a:lnTo>
                    <a:pt x="119" y="175"/>
                  </a:lnTo>
                  <a:lnTo>
                    <a:pt x="89" y="262"/>
                  </a:lnTo>
                  <a:lnTo>
                    <a:pt x="77" y="277"/>
                  </a:lnTo>
                  <a:lnTo>
                    <a:pt x="35" y="299"/>
                  </a:lnTo>
                  <a:lnTo>
                    <a:pt x="0" y="350"/>
                  </a:lnTo>
                  <a:lnTo>
                    <a:pt x="30" y="372"/>
                  </a:lnTo>
                  <a:lnTo>
                    <a:pt x="101" y="379"/>
                  </a:lnTo>
                  <a:lnTo>
                    <a:pt x="131" y="328"/>
                  </a:lnTo>
                  <a:lnTo>
                    <a:pt x="214" y="262"/>
                  </a:lnTo>
                  <a:lnTo>
                    <a:pt x="243" y="248"/>
                  </a:lnTo>
                  <a:lnTo>
                    <a:pt x="291" y="219"/>
                  </a:lnTo>
                  <a:lnTo>
                    <a:pt x="350" y="197"/>
                  </a:lnTo>
                  <a:lnTo>
                    <a:pt x="446" y="190"/>
                  </a:lnTo>
                  <a:lnTo>
                    <a:pt x="475" y="233"/>
                  </a:lnTo>
                  <a:lnTo>
                    <a:pt x="493" y="204"/>
                  </a:lnTo>
                  <a:lnTo>
                    <a:pt x="517" y="161"/>
                  </a:lnTo>
                  <a:lnTo>
                    <a:pt x="517" y="124"/>
                  </a:lnTo>
                  <a:lnTo>
                    <a:pt x="517" y="66"/>
                  </a:lnTo>
                  <a:lnTo>
                    <a:pt x="517" y="37"/>
                  </a:lnTo>
                  <a:lnTo>
                    <a:pt x="469" y="0"/>
                  </a:lnTo>
                  <a:lnTo>
                    <a:pt x="451" y="0"/>
                  </a:lnTo>
                  <a:lnTo>
                    <a:pt x="440" y="8"/>
                  </a:lnTo>
                </a:path>
              </a:pathLst>
            </a:custGeom>
            <a:solidFill>
              <a:srgbClr val="FFFFFF">
                <a:alpha val="50000"/>
              </a:srgbClr>
            </a:solidFill>
            <a:ln w="9525">
              <a:noFill/>
              <a:round/>
              <a:headEnd/>
              <a:tailEnd/>
            </a:ln>
            <a:effectLst/>
          </p:spPr>
          <p:txBody>
            <a:bodyPr/>
            <a:lstStyle/>
            <a:p>
              <a:endParaRPr lang="en-US"/>
            </a:p>
          </p:txBody>
        </p:sp>
        <p:sp>
          <p:nvSpPr>
            <p:cNvPr id="85175" name="Freeform 183"/>
            <p:cNvSpPr>
              <a:spLocks/>
            </p:cNvSpPr>
            <p:nvPr/>
          </p:nvSpPr>
          <p:spPr bwMode="auto">
            <a:xfrm>
              <a:off x="3638" y="1303"/>
              <a:ext cx="183" cy="248"/>
            </a:xfrm>
            <a:custGeom>
              <a:avLst/>
              <a:gdLst/>
              <a:ahLst/>
              <a:cxnLst>
                <a:cxn ang="0">
                  <a:pos x="155" y="190"/>
                </a:cxn>
                <a:cxn ang="0">
                  <a:pos x="131" y="182"/>
                </a:cxn>
                <a:cxn ang="0">
                  <a:pos x="131" y="117"/>
                </a:cxn>
                <a:cxn ang="0">
                  <a:pos x="107" y="37"/>
                </a:cxn>
                <a:cxn ang="0">
                  <a:pos x="48" y="0"/>
                </a:cxn>
                <a:cxn ang="0">
                  <a:pos x="12" y="0"/>
                </a:cxn>
                <a:cxn ang="0">
                  <a:pos x="0" y="23"/>
                </a:cxn>
                <a:cxn ang="0">
                  <a:pos x="12" y="74"/>
                </a:cxn>
                <a:cxn ang="0">
                  <a:pos x="48" y="110"/>
                </a:cxn>
                <a:cxn ang="0">
                  <a:pos x="65" y="168"/>
                </a:cxn>
                <a:cxn ang="0">
                  <a:pos x="71" y="212"/>
                </a:cxn>
                <a:cxn ang="0">
                  <a:pos x="71" y="219"/>
                </a:cxn>
                <a:cxn ang="0">
                  <a:pos x="113" y="219"/>
                </a:cxn>
                <a:cxn ang="0">
                  <a:pos x="155" y="190"/>
                </a:cxn>
              </a:cxnLst>
              <a:rect l="0" t="0" r="r" b="b"/>
              <a:pathLst>
                <a:path w="156" h="220">
                  <a:moveTo>
                    <a:pt x="155" y="190"/>
                  </a:moveTo>
                  <a:lnTo>
                    <a:pt x="131" y="182"/>
                  </a:lnTo>
                  <a:lnTo>
                    <a:pt x="131" y="117"/>
                  </a:lnTo>
                  <a:lnTo>
                    <a:pt x="107" y="37"/>
                  </a:lnTo>
                  <a:lnTo>
                    <a:pt x="48" y="0"/>
                  </a:lnTo>
                  <a:lnTo>
                    <a:pt x="12" y="0"/>
                  </a:lnTo>
                  <a:lnTo>
                    <a:pt x="0" y="23"/>
                  </a:lnTo>
                  <a:lnTo>
                    <a:pt x="12" y="74"/>
                  </a:lnTo>
                  <a:lnTo>
                    <a:pt x="48" y="110"/>
                  </a:lnTo>
                  <a:lnTo>
                    <a:pt x="65" y="168"/>
                  </a:lnTo>
                  <a:lnTo>
                    <a:pt x="71" y="212"/>
                  </a:lnTo>
                  <a:lnTo>
                    <a:pt x="71" y="219"/>
                  </a:lnTo>
                  <a:lnTo>
                    <a:pt x="113" y="219"/>
                  </a:lnTo>
                  <a:lnTo>
                    <a:pt x="155" y="190"/>
                  </a:lnTo>
                </a:path>
              </a:pathLst>
            </a:custGeom>
            <a:solidFill>
              <a:srgbClr val="FFFFFF">
                <a:alpha val="50000"/>
              </a:srgbClr>
            </a:solidFill>
            <a:ln w="9525">
              <a:noFill/>
              <a:round/>
              <a:headEnd/>
              <a:tailEnd/>
            </a:ln>
            <a:effectLst/>
          </p:spPr>
          <p:txBody>
            <a:bodyPr/>
            <a:lstStyle/>
            <a:p>
              <a:endParaRPr lang="en-US"/>
            </a:p>
          </p:txBody>
        </p:sp>
        <p:sp>
          <p:nvSpPr>
            <p:cNvPr id="85176" name="Freeform 184"/>
            <p:cNvSpPr>
              <a:spLocks/>
            </p:cNvSpPr>
            <p:nvPr/>
          </p:nvSpPr>
          <p:spPr bwMode="auto">
            <a:xfrm>
              <a:off x="3145" y="1402"/>
              <a:ext cx="502" cy="428"/>
            </a:xfrm>
            <a:custGeom>
              <a:avLst/>
              <a:gdLst/>
              <a:ahLst/>
              <a:cxnLst>
                <a:cxn ang="0">
                  <a:pos x="250" y="14"/>
                </a:cxn>
                <a:cxn ang="0">
                  <a:pos x="208" y="0"/>
                </a:cxn>
                <a:cxn ang="0">
                  <a:pos x="167" y="7"/>
                </a:cxn>
                <a:cxn ang="0">
                  <a:pos x="149" y="73"/>
                </a:cxn>
                <a:cxn ang="0">
                  <a:pos x="149" y="116"/>
                </a:cxn>
                <a:cxn ang="0">
                  <a:pos x="155" y="145"/>
                </a:cxn>
                <a:cxn ang="0">
                  <a:pos x="131" y="175"/>
                </a:cxn>
                <a:cxn ang="0">
                  <a:pos x="89" y="175"/>
                </a:cxn>
                <a:cxn ang="0">
                  <a:pos x="77" y="175"/>
                </a:cxn>
                <a:cxn ang="0">
                  <a:pos x="71" y="175"/>
                </a:cxn>
                <a:cxn ang="0">
                  <a:pos x="30" y="190"/>
                </a:cxn>
                <a:cxn ang="0">
                  <a:pos x="6" y="226"/>
                </a:cxn>
                <a:cxn ang="0">
                  <a:pos x="0" y="269"/>
                </a:cxn>
                <a:cxn ang="0">
                  <a:pos x="12" y="328"/>
                </a:cxn>
                <a:cxn ang="0">
                  <a:pos x="54" y="349"/>
                </a:cxn>
                <a:cxn ang="0">
                  <a:pos x="65" y="371"/>
                </a:cxn>
                <a:cxn ang="0">
                  <a:pos x="77" y="378"/>
                </a:cxn>
                <a:cxn ang="0">
                  <a:pos x="172" y="298"/>
                </a:cxn>
                <a:cxn ang="0">
                  <a:pos x="190" y="269"/>
                </a:cxn>
                <a:cxn ang="0">
                  <a:pos x="214" y="226"/>
                </a:cxn>
                <a:cxn ang="0">
                  <a:pos x="250" y="182"/>
                </a:cxn>
                <a:cxn ang="0">
                  <a:pos x="309" y="168"/>
                </a:cxn>
                <a:cxn ang="0">
                  <a:pos x="339" y="153"/>
                </a:cxn>
                <a:cxn ang="0">
                  <a:pos x="398" y="124"/>
                </a:cxn>
                <a:cxn ang="0">
                  <a:pos x="416" y="109"/>
                </a:cxn>
                <a:cxn ang="0">
                  <a:pos x="428" y="94"/>
                </a:cxn>
                <a:cxn ang="0">
                  <a:pos x="404" y="65"/>
                </a:cxn>
                <a:cxn ang="0">
                  <a:pos x="404" y="65"/>
                </a:cxn>
                <a:cxn ang="0">
                  <a:pos x="250" y="14"/>
                </a:cxn>
              </a:cxnLst>
              <a:rect l="0" t="0" r="r" b="b"/>
              <a:pathLst>
                <a:path w="429" h="379">
                  <a:moveTo>
                    <a:pt x="250" y="14"/>
                  </a:moveTo>
                  <a:lnTo>
                    <a:pt x="208" y="0"/>
                  </a:lnTo>
                  <a:lnTo>
                    <a:pt x="167" y="7"/>
                  </a:lnTo>
                  <a:lnTo>
                    <a:pt x="149" y="73"/>
                  </a:lnTo>
                  <a:lnTo>
                    <a:pt x="149" y="116"/>
                  </a:lnTo>
                  <a:lnTo>
                    <a:pt x="155" y="145"/>
                  </a:lnTo>
                  <a:lnTo>
                    <a:pt x="131" y="175"/>
                  </a:lnTo>
                  <a:lnTo>
                    <a:pt x="89" y="175"/>
                  </a:lnTo>
                  <a:lnTo>
                    <a:pt x="77" y="175"/>
                  </a:lnTo>
                  <a:lnTo>
                    <a:pt x="71" y="175"/>
                  </a:lnTo>
                  <a:lnTo>
                    <a:pt x="30" y="190"/>
                  </a:lnTo>
                  <a:lnTo>
                    <a:pt x="6" y="226"/>
                  </a:lnTo>
                  <a:lnTo>
                    <a:pt x="0" y="269"/>
                  </a:lnTo>
                  <a:lnTo>
                    <a:pt x="12" y="328"/>
                  </a:lnTo>
                  <a:lnTo>
                    <a:pt x="54" y="349"/>
                  </a:lnTo>
                  <a:lnTo>
                    <a:pt x="65" y="371"/>
                  </a:lnTo>
                  <a:lnTo>
                    <a:pt x="77" y="378"/>
                  </a:lnTo>
                  <a:lnTo>
                    <a:pt x="172" y="298"/>
                  </a:lnTo>
                  <a:lnTo>
                    <a:pt x="190" y="269"/>
                  </a:lnTo>
                  <a:lnTo>
                    <a:pt x="214" y="226"/>
                  </a:lnTo>
                  <a:lnTo>
                    <a:pt x="250" y="182"/>
                  </a:lnTo>
                  <a:lnTo>
                    <a:pt x="309" y="168"/>
                  </a:lnTo>
                  <a:lnTo>
                    <a:pt x="339" y="153"/>
                  </a:lnTo>
                  <a:lnTo>
                    <a:pt x="398" y="124"/>
                  </a:lnTo>
                  <a:lnTo>
                    <a:pt x="416" y="109"/>
                  </a:lnTo>
                  <a:lnTo>
                    <a:pt x="428" y="94"/>
                  </a:lnTo>
                  <a:lnTo>
                    <a:pt x="404" y="65"/>
                  </a:lnTo>
                  <a:lnTo>
                    <a:pt x="404" y="65"/>
                  </a:lnTo>
                  <a:lnTo>
                    <a:pt x="250" y="14"/>
                  </a:lnTo>
                </a:path>
              </a:pathLst>
            </a:custGeom>
            <a:solidFill>
              <a:srgbClr val="FFFFFF">
                <a:alpha val="50000"/>
              </a:srgbClr>
            </a:solidFill>
            <a:ln w="9525">
              <a:noFill/>
              <a:round/>
              <a:headEnd/>
              <a:tailEnd/>
            </a:ln>
            <a:effectLst/>
          </p:spPr>
          <p:txBody>
            <a:bodyPr/>
            <a:lstStyle/>
            <a:p>
              <a:endParaRPr lang="en-US"/>
            </a:p>
          </p:txBody>
        </p:sp>
        <p:sp>
          <p:nvSpPr>
            <p:cNvPr id="85177" name="Freeform 185"/>
            <p:cNvSpPr>
              <a:spLocks/>
            </p:cNvSpPr>
            <p:nvPr/>
          </p:nvSpPr>
          <p:spPr bwMode="auto">
            <a:xfrm>
              <a:off x="3534" y="1303"/>
              <a:ext cx="113" cy="150"/>
            </a:xfrm>
            <a:custGeom>
              <a:avLst/>
              <a:gdLst/>
              <a:ahLst/>
              <a:cxnLst>
                <a:cxn ang="0">
                  <a:pos x="65" y="0"/>
                </a:cxn>
                <a:cxn ang="0">
                  <a:pos x="30" y="15"/>
                </a:cxn>
                <a:cxn ang="0">
                  <a:pos x="12" y="52"/>
                </a:cxn>
                <a:cxn ang="0">
                  <a:pos x="0" y="110"/>
                </a:cxn>
                <a:cxn ang="0">
                  <a:pos x="24" y="124"/>
                </a:cxn>
                <a:cxn ang="0">
                  <a:pos x="42" y="132"/>
                </a:cxn>
                <a:cxn ang="0">
                  <a:pos x="65" y="132"/>
                </a:cxn>
                <a:cxn ang="0">
                  <a:pos x="77" y="110"/>
                </a:cxn>
                <a:cxn ang="0">
                  <a:pos x="95" y="95"/>
                </a:cxn>
                <a:cxn ang="0">
                  <a:pos x="95" y="74"/>
                </a:cxn>
                <a:cxn ang="0">
                  <a:pos x="65" y="0"/>
                </a:cxn>
              </a:cxnLst>
              <a:rect l="0" t="0" r="r" b="b"/>
              <a:pathLst>
                <a:path w="96" h="133">
                  <a:moveTo>
                    <a:pt x="65" y="0"/>
                  </a:moveTo>
                  <a:lnTo>
                    <a:pt x="30" y="15"/>
                  </a:lnTo>
                  <a:lnTo>
                    <a:pt x="12" y="52"/>
                  </a:lnTo>
                  <a:lnTo>
                    <a:pt x="0" y="110"/>
                  </a:lnTo>
                  <a:lnTo>
                    <a:pt x="24" y="124"/>
                  </a:lnTo>
                  <a:lnTo>
                    <a:pt x="42" y="132"/>
                  </a:lnTo>
                  <a:lnTo>
                    <a:pt x="65" y="132"/>
                  </a:lnTo>
                  <a:lnTo>
                    <a:pt x="77" y="110"/>
                  </a:lnTo>
                  <a:lnTo>
                    <a:pt x="95" y="95"/>
                  </a:lnTo>
                  <a:lnTo>
                    <a:pt x="95" y="74"/>
                  </a:lnTo>
                  <a:lnTo>
                    <a:pt x="65" y="0"/>
                  </a:lnTo>
                </a:path>
              </a:pathLst>
            </a:custGeom>
            <a:solidFill>
              <a:srgbClr val="FFFFFF">
                <a:alpha val="50000"/>
              </a:srgbClr>
            </a:solidFill>
            <a:ln w="9525">
              <a:noFill/>
              <a:round/>
              <a:headEnd/>
              <a:tailEnd/>
            </a:ln>
            <a:effectLst/>
          </p:spPr>
          <p:txBody>
            <a:bodyPr/>
            <a:lstStyle/>
            <a:p>
              <a:endParaRPr lang="en-US"/>
            </a:p>
          </p:txBody>
        </p:sp>
        <p:sp>
          <p:nvSpPr>
            <p:cNvPr id="85178" name="Freeform 186"/>
            <p:cNvSpPr>
              <a:spLocks/>
            </p:cNvSpPr>
            <p:nvPr/>
          </p:nvSpPr>
          <p:spPr bwMode="auto">
            <a:xfrm>
              <a:off x="3456" y="1936"/>
              <a:ext cx="143" cy="165"/>
            </a:xfrm>
            <a:custGeom>
              <a:avLst/>
              <a:gdLst/>
              <a:ahLst/>
              <a:cxnLst>
                <a:cxn ang="0">
                  <a:pos x="84" y="145"/>
                </a:cxn>
                <a:cxn ang="0">
                  <a:pos x="121" y="95"/>
                </a:cxn>
                <a:cxn ang="0">
                  <a:pos x="101" y="44"/>
                </a:cxn>
                <a:cxn ang="0">
                  <a:pos x="73" y="0"/>
                </a:cxn>
                <a:cxn ang="0">
                  <a:pos x="59" y="34"/>
                </a:cxn>
                <a:cxn ang="0">
                  <a:pos x="25" y="58"/>
                </a:cxn>
                <a:cxn ang="0">
                  <a:pos x="0" y="100"/>
                </a:cxn>
                <a:cxn ang="0">
                  <a:pos x="38" y="120"/>
                </a:cxn>
                <a:cxn ang="0">
                  <a:pos x="102" y="145"/>
                </a:cxn>
                <a:cxn ang="0">
                  <a:pos x="64" y="141"/>
                </a:cxn>
                <a:cxn ang="0">
                  <a:pos x="84" y="145"/>
                </a:cxn>
              </a:cxnLst>
              <a:rect l="0" t="0" r="r" b="b"/>
              <a:pathLst>
                <a:path w="122" h="146">
                  <a:moveTo>
                    <a:pt x="84" y="145"/>
                  </a:moveTo>
                  <a:lnTo>
                    <a:pt x="121" y="95"/>
                  </a:lnTo>
                  <a:lnTo>
                    <a:pt x="101" y="44"/>
                  </a:lnTo>
                  <a:lnTo>
                    <a:pt x="73" y="0"/>
                  </a:lnTo>
                  <a:lnTo>
                    <a:pt x="59" y="34"/>
                  </a:lnTo>
                  <a:lnTo>
                    <a:pt x="25" y="58"/>
                  </a:lnTo>
                  <a:lnTo>
                    <a:pt x="0" y="100"/>
                  </a:lnTo>
                  <a:lnTo>
                    <a:pt x="38" y="120"/>
                  </a:lnTo>
                  <a:lnTo>
                    <a:pt x="102" y="145"/>
                  </a:lnTo>
                  <a:lnTo>
                    <a:pt x="64" y="141"/>
                  </a:lnTo>
                  <a:lnTo>
                    <a:pt x="84" y="145"/>
                  </a:lnTo>
                </a:path>
              </a:pathLst>
            </a:custGeom>
            <a:solidFill>
              <a:srgbClr val="FFFFFF">
                <a:alpha val="50000"/>
              </a:srgbClr>
            </a:solidFill>
            <a:ln w="9525">
              <a:noFill/>
              <a:round/>
              <a:headEnd/>
              <a:tailEnd/>
            </a:ln>
            <a:effectLst/>
          </p:spPr>
          <p:txBody>
            <a:bodyPr/>
            <a:lstStyle/>
            <a:p>
              <a:endParaRPr lang="en-US"/>
            </a:p>
          </p:txBody>
        </p:sp>
        <p:sp>
          <p:nvSpPr>
            <p:cNvPr id="85179" name="Freeform 187"/>
            <p:cNvSpPr>
              <a:spLocks/>
            </p:cNvSpPr>
            <p:nvPr/>
          </p:nvSpPr>
          <p:spPr bwMode="auto">
            <a:xfrm>
              <a:off x="3333" y="2026"/>
              <a:ext cx="446" cy="568"/>
            </a:xfrm>
            <a:custGeom>
              <a:avLst/>
              <a:gdLst/>
              <a:ahLst/>
              <a:cxnLst>
                <a:cxn ang="0">
                  <a:pos x="83" y="0"/>
                </a:cxn>
                <a:cxn ang="0">
                  <a:pos x="29" y="22"/>
                </a:cxn>
                <a:cxn ang="0">
                  <a:pos x="0" y="51"/>
                </a:cxn>
                <a:cxn ang="0">
                  <a:pos x="29" y="117"/>
                </a:cxn>
                <a:cxn ang="0">
                  <a:pos x="11" y="139"/>
                </a:cxn>
                <a:cxn ang="0">
                  <a:pos x="59" y="168"/>
                </a:cxn>
                <a:cxn ang="0">
                  <a:pos x="101" y="204"/>
                </a:cxn>
                <a:cxn ang="0">
                  <a:pos x="124" y="211"/>
                </a:cxn>
                <a:cxn ang="0">
                  <a:pos x="160" y="241"/>
                </a:cxn>
                <a:cxn ang="0">
                  <a:pos x="184" y="328"/>
                </a:cxn>
                <a:cxn ang="0">
                  <a:pos x="184" y="379"/>
                </a:cxn>
                <a:cxn ang="0">
                  <a:pos x="219" y="423"/>
                </a:cxn>
                <a:cxn ang="0">
                  <a:pos x="243" y="466"/>
                </a:cxn>
                <a:cxn ang="0">
                  <a:pos x="267" y="495"/>
                </a:cxn>
                <a:cxn ang="0">
                  <a:pos x="332" y="502"/>
                </a:cxn>
                <a:cxn ang="0">
                  <a:pos x="344" y="495"/>
                </a:cxn>
                <a:cxn ang="0">
                  <a:pos x="368" y="437"/>
                </a:cxn>
                <a:cxn ang="0">
                  <a:pos x="380" y="401"/>
                </a:cxn>
                <a:cxn ang="0">
                  <a:pos x="338" y="321"/>
                </a:cxn>
                <a:cxn ang="0">
                  <a:pos x="309" y="262"/>
                </a:cxn>
                <a:cxn ang="0">
                  <a:pos x="297" y="233"/>
                </a:cxn>
                <a:cxn ang="0">
                  <a:pos x="231" y="153"/>
                </a:cxn>
                <a:cxn ang="0">
                  <a:pos x="202" y="109"/>
                </a:cxn>
                <a:cxn ang="0">
                  <a:pos x="190" y="88"/>
                </a:cxn>
                <a:cxn ang="0">
                  <a:pos x="190" y="73"/>
                </a:cxn>
                <a:cxn ang="0">
                  <a:pos x="83" y="0"/>
                </a:cxn>
              </a:cxnLst>
              <a:rect l="0" t="0" r="r" b="b"/>
              <a:pathLst>
                <a:path w="381" h="503">
                  <a:moveTo>
                    <a:pt x="83" y="0"/>
                  </a:moveTo>
                  <a:lnTo>
                    <a:pt x="29" y="22"/>
                  </a:lnTo>
                  <a:lnTo>
                    <a:pt x="0" y="51"/>
                  </a:lnTo>
                  <a:lnTo>
                    <a:pt x="29" y="117"/>
                  </a:lnTo>
                  <a:lnTo>
                    <a:pt x="11" y="139"/>
                  </a:lnTo>
                  <a:lnTo>
                    <a:pt x="59" y="168"/>
                  </a:lnTo>
                  <a:lnTo>
                    <a:pt x="101" y="204"/>
                  </a:lnTo>
                  <a:lnTo>
                    <a:pt x="124" y="211"/>
                  </a:lnTo>
                  <a:lnTo>
                    <a:pt x="160" y="241"/>
                  </a:lnTo>
                  <a:lnTo>
                    <a:pt x="184" y="328"/>
                  </a:lnTo>
                  <a:lnTo>
                    <a:pt x="184" y="379"/>
                  </a:lnTo>
                  <a:lnTo>
                    <a:pt x="219" y="423"/>
                  </a:lnTo>
                  <a:lnTo>
                    <a:pt x="243" y="466"/>
                  </a:lnTo>
                  <a:lnTo>
                    <a:pt x="267" y="495"/>
                  </a:lnTo>
                  <a:lnTo>
                    <a:pt x="332" y="502"/>
                  </a:lnTo>
                  <a:lnTo>
                    <a:pt x="344" y="495"/>
                  </a:lnTo>
                  <a:lnTo>
                    <a:pt x="368" y="437"/>
                  </a:lnTo>
                  <a:lnTo>
                    <a:pt x="380" y="401"/>
                  </a:lnTo>
                  <a:lnTo>
                    <a:pt x="338" y="321"/>
                  </a:lnTo>
                  <a:lnTo>
                    <a:pt x="309" y="262"/>
                  </a:lnTo>
                  <a:lnTo>
                    <a:pt x="297" y="233"/>
                  </a:lnTo>
                  <a:lnTo>
                    <a:pt x="231" y="153"/>
                  </a:lnTo>
                  <a:lnTo>
                    <a:pt x="202" y="109"/>
                  </a:lnTo>
                  <a:lnTo>
                    <a:pt x="190" y="88"/>
                  </a:lnTo>
                  <a:lnTo>
                    <a:pt x="190" y="73"/>
                  </a:lnTo>
                  <a:lnTo>
                    <a:pt x="83" y="0"/>
                  </a:lnTo>
                </a:path>
              </a:pathLst>
            </a:custGeom>
            <a:solidFill>
              <a:srgbClr val="FFFFFF">
                <a:alpha val="50000"/>
              </a:srgbClr>
            </a:solidFill>
            <a:ln w="9525">
              <a:noFill/>
              <a:round/>
              <a:headEnd/>
              <a:tailEnd/>
            </a:ln>
            <a:effectLst/>
          </p:spPr>
          <p:txBody>
            <a:bodyPr/>
            <a:lstStyle/>
            <a:p>
              <a:endParaRPr lang="en-US"/>
            </a:p>
          </p:txBody>
        </p:sp>
        <p:sp>
          <p:nvSpPr>
            <p:cNvPr id="85180" name="Freeform 188"/>
            <p:cNvSpPr>
              <a:spLocks/>
            </p:cNvSpPr>
            <p:nvPr/>
          </p:nvSpPr>
          <p:spPr bwMode="auto">
            <a:xfrm>
              <a:off x="3436" y="2562"/>
              <a:ext cx="274" cy="261"/>
            </a:xfrm>
            <a:custGeom>
              <a:avLst/>
              <a:gdLst/>
              <a:ahLst/>
              <a:cxnLst>
                <a:cxn ang="0">
                  <a:pos x="191" y="98"/>
                </a:cxn>
                <a:cxn ang="0">
                  <a:pos x="18" y="0"/>
                </a:cxn>
                <a:cxn ang="0">
                  <a:pos x="18" y="7"/>
                </a:cxn>
                <a:cxn ang="0">
                  <a:pos x="0" y="137"/>
                </a:cxn>
                <a:cxn ang="0">
                  <a:pos x="27" y="159"/>
                </a:cxn>
                <a:cxn ang="0">
                  <a:pos x="80" y="195"/>
                </a:cxn>
                <a:cxn ang="0">
                  <a:pos x="152" y="210"/>
                </a:cxn>
                <a:cxn ang="0">
                  <a:pos x="178" y="220"/>
                </a:cxn>
                <a:cxn ang="0">
                  <a:pos x="233" y="230"/>
                </a:cxn>
                <a:cxn ang="0">
                  <a:pos x="232" y="210"/>
                </a:cxn>
                <a:cxn ang="0">
                  <a:pos x="191" y="98"/>
                </a:cxn>
              </a:cxnLst>
              <a:rect l="0" t="0" r="r" b="b"/>
              <a:pathLst>
                <a:path w="234" h="231">
                  <a:moveTo>
                    <a:pt x="191" y="98"/>
                  </a:moveTo>
                  <a:lnTo>
                    <a:pt x="18" y="0"/>
                  </a:lnTo>
                  <a:lnTo>
                    <a:pt x="18" y="7"/>
                  </a:lnTo>
                  <a:lnTo>
                    <a:pt x="0" y="137"/>
                  </a:lnTo>
                  <a:lnTo>
                    <a:pt x="27" y="159"/>
                  </a:lnTo>
                  <a:lnTo>
                    <a:pt x="80" y="195"/>
                  </a:lnTo>
                  <a:lnTo>
                    <a:pt x="152" y="210"/>
                  </a:lnTo>
                  <a:lnTo>
                    <a:pt x="178" y="220"/>
                  </a:lnTo>
                  <a:lnTo>
                    <a:pt x="233" y="230"/>
                  </a:lnTo>
                  <a:lnTo>
                    <a:pt x="232" y="210"/>
                  </a:lnTo>
                  <a:lnTo>
                    <a:pt x="191" y="98"/>
                  </a:lnTo>
                </a:path>
              </a:pathLst>
            </a:custGeom>
            <a:solidFill>
              <a:srgbClr val="FFFFFF">
                <a:alpha val="50000"/>
              </a:srgbClr>
            </a:solidFill>
            <a:ln w="9525">
              <a:noFill/>
              <a:round/>
              <a:headEnd/>
              <a:tailEnd/>
            </a:ln>
            <a:effectLst/>
          </p:spPr>
          <p:txBody>
            <a:bodyPr/>
            <a:lstStyle/>
            <a:p>
              <a:endParaRPr lang="en-US"/>
            </a:p>
          </p:txBody>
        </p:sp>
        <p:sp>
          <p:nvSpPr>
            <p:cNvPr id="85181" name="Freeform 189"/>
            <p:cNvSpPr>
              <a:spLocks/>
            </p:cNvSpPr>
            <p:nvPr/>
          </p:nvSpPr>
          <p:spPr bwMode="auto">
            <a:xfrm>
              <a:off x="3090" y="1770"/>
              <a:ext cx="278" cy="397"/>
            </a:xfrm>
            <a:custGeom>
              <a:avLst/>
              <a:gdLst/>
              <a:ahLst/>
              <a:cxnLst>
                <a:cxn ang="0">
                  <a:pos x="237" y="227"/>
                </a:cxn>
                <a:cxn ang="0">
                  <a:pos x="214" y="184"/>
                </a:cxn>
                <a:cxn ang="0">
                  <a:pos x="172" y="154"/>
                </a:cxn>
                <a:cxn ang="0">
                  <a:pos x="142" y="140"/>
                </a:cxn>
                <a:cxn ang="0">
                  <a:pos x="125" y="111"/>
                </a:cxn>
                <a:cxn ang="0">
                  <a:pos x="132" y="31"/>
                </a:cxn>
                <a:cxn ang="0">
                  <a:pos x="47" y="0"/>
                </a:cxn>
                <a:cxn ang="0">
                  <a:pos x="24" y="9"/>
                </a:cxn>
                <a:cxn ang="0">
                  <a:pos x="6" y="31"/>
                </a:cxn>
                <a:cxn ang="0">
                  <a:pos x="0" y="89"/>
                </a:cxn>
                <a:cxn ang="0">
                  <a:pos x="6" y="118"/>
                </a:cxn>
                <a:cxn ang="0">
                  <a:pos x="24" y="147"/>
                </a:cxn>
                <a:cxn ang="0">
                  <a:pos x="53" y="169"/>
                </a:cxn>
                <a:cxn ang="0">
                  <a:pos x="113" y="198"/>
                </a:cxn>
                <a:cxn ang="0">
                  <a:pos x="119" y="213"/>
                </a:cxn>
                <a:cxn ang="0">
                  <a:pos x="142" y="256"/>
                </a:cxn>
                <a:cxn ang="0">
                  <a:pos x="196" y="308"/>
                </a:cxn>
                <a:cxn ang="0">
                  <a:pos x="214" y="336"/>
                </a:cxn>
                <a:cxn ang="0">
                  <a:pos x="237" y="351"/>
                </a:cxn>
                <a:cxn ang="0">
                  <a:pos x="237" y="227"/>
                </a:cxn>
              </a:cxnLst>
              <a:rect l="0" t="0" r="r" b="b"/>
              <a:pathLst>
                <a:path w="238" h="352">
                  <a:moveTo>
                    <a:pt x="237" y="227"/>
                  </a:moveTo>
                  <a:lnTo>
                    <a:pt x="214" y="184"/>
                  </a:lnTo>
                  <a:lnTo>
                    <a:pt x="172" y="154"/>
                  </a:lnTo>
                  <a:lnTo>
                    <a:pt x="142" y="140"/>
                  </a:lnTo>
                  <a:lnTo>
                    <a:pt x="125" y="111"/>
                  </a:lnTo>
                  <a:lnTo>
                    <a:pt x="132" y="31"/>
                  </a:lnTo>
                  <a:lnTo>
                    <a:pt x="47" y="0"/>
                  </a:lnTo>
                  <a:lnTo>
                    <a:pt x="24" y="9"/>
                  </a:lnTo>
                  <a:lnTo>
                    <a:pt x="6" y="31"/>
                  </a:lnTo>
                  <a:lnTo>
                    <a:pt x="0" y="89"/>
                  </a:lnTo>
                  <a:lnTo>
                    <a:pt x="6" y="118"/>
                  </a:lnTo>
                  <a:lnTo>
                    <a:pt x="24" y="147"/>
                  </a:lnTo>
                  <a:lnTo>
                    <a:pt x="53" y="169"/>
                  </a:lnTo>
                  <a:lnTo>
                    <a:pt x="113" y="198"/>
                  </a:lnTo>
                  <a:lnTo>
                    <a:pt x="119" y="213"/>
                  </a:lnTo>
                  <a:lnTo>
                    <a:pt x="142" y="256"/>
                  </a:lnTo>
                  <a:lnTo>
                    <a:pt x="196" y="308"/>
                  </a:lnTo>
                  <a:lnTo>
                    <a:pt x="214" y="336"/>
                  </a:lnTo>
                  <a:lnTo>
                    <a:pt x="237" y="351"/>
                  </a:lnTo>
                  <a:lnTo>
                    <a:pt x="237" y="227"/>
                  </a:lnTo>
                </a:path>
              </a:pathLst>
            </a:custGeom>
            <a:solidFill>
              <a:srgbClr val="FFFFFF">
                <a:alpha val="50000"/>
              </a:srgbClr>
            </a:solidFill>
            <a:ln w="9525">
              <a:noFill/>
              <a:round/>
              <a:headEnd/>
              <a:tailEnd/>
            </a:ln>
            <a:effectLst/>
          </p:spPr>
          <p:txBody>
            <a:bodyPr/>
            <a:lstStyle/>
            <a:p>
              <a:endParaRPr lang="en-US"/>
            </a:p>
          </p:txBody>
        </p:sp>
        <p:sp>
          <p:nvSpPr>
            <p:cNvPr id="85182" name="Freeform 190"/>
            <p:cNvSpPr>
              <a:spLocks/>
            </p:cNvSpPr>
            <p:nvPr/>
          </p:nvSpPr>
          <p:spPr bwMode="auto">
            <a:xfrm>
              <a:off x="3221" y="2174"/>
              <a:ext cx="369" cy="445"/>
            </a:xfrm>
            <a:custGeom>
              <a:avLst/>
              <a:gdLst/>
              <a:ahLst/>
              <a:cxnLst>
                <a:cxn ang="0">
                  <a:pos x="244" y="212"/>
                </a:cxn>
                <a:cxn ang="0">
                  <a:pos x="208" y="182"/>
                </a:cxn>
                <a:cxn ang="0">
                  <a:pos x="173" y="138"/>
                </a:cxn>
                <a:cxn ang="0">
                  <a:pos x="137" y="110"/>
                </a:cxn>
                <a:cxn ang="0">
                  <a:pos x="60" y="58"/>
                </a:cxn>
                <a:cxn ang="0">
                  <a:pos x="18" y="15"/>
                </a:cxn>
                <a:cxn ang="0">
                  <a:pos x="12" y="0"/>
                </a:cxn>
                <a:cxn ang="0">
                  <a:pos x="0" y="15"/>
                </a:cxn>
                <a:cxn ang="0">
                  <a:pos x="0" y="80"/>
                </a:cxn>
                <a:cxn ang="0">
                  <a:pos x="24" y="110"/>
                </a:cxn>
                <a:cxn ang="0">
                  <a:pos x="48" y="146"/>
                </a:cxn>
                <a:cxn ang="0">
                  <a:pos x="84" y="190"/>
                </a:cxn>
                <a:cxn ang="0">
                  <a:pos x="102" y="212"/>
                </a:cxn>
                <a:cxn ang="0">
                  <a:pos x="155" y="262"/>
                </a:cxn>
                <a:cxn ang="0">
                  <a:pos x="167" y="299"/>
                </a:cxn>
                <a:cxn ang="0">
                  <a:pos x="191" y="335"/>
                </a:cxn>
                <a:cxn ang="0">
                  <a:pos x="191" y="371"/>
                </a:cxn>
                <a:cxn ang="0">
                  <a:pos x="197" y="393"/>
                </a:cxn>
                <a:cxn ang="0">
                  <a:pos x="238" y="320"/>
                </a:cxn>
                <a:cxn ang="0">
                  <a:pos x="250" y="299"/>
                </a:cxn>
                <a:cxn ang="0">
                  <a:pos x="298" y="284"/>
                </a:cxn>
                <a:cxn ang="0">
                  <a:pos x="315" y="284"/>
                </a:cxn>
                <a:cxn ang="0">
                  <a:pos x="315" y="248"/>
                </a:cxn>
                <a:cxn ang="0">
                  <a:pos x="244" y="212"/>
                </a:cxn>
              </a:cxnLst>
              <a:rect l="0" t="0" r="r" b="b"/>
              <a:pathLst>
                <a:path w="316" h="394">
                  <a:moveTo>
                    <a:pt x="244" y="212"/>
                  </a:moveTo>
                  <a:lnTo>
                    <a:pt x="208" y="182"/>
                  </a:lnTo>
                  <a:lnTo>
                    <a:pt x="173" y="138"/>
                  </a:lnTo>
                  <a:lnTo>
                    <a:pt x="137" y="110"/>
                  </a:lnTo>
                  <a:lnTo>
                    <a:pt x="60" y="58"/>
                  </a:lnTo>
                  <a:lnTo>
                    <a:pt x="18" y="15"/>
                  </a:lnTo>
                  <a:lnTo>
                    <a:pt x="12" y="0"/>
                  </a:lnTo>
                  <a:lnTo>
                    <a:pt x="0" y="15"/>
                  </a:lnTo>
                  <a:lnTo>
                    <a:pt x="0" y="80"/>
                  </a:lnTo>
                  <a:lnTo>
                    <a:pt x="24" y="110"/>
                  </a:lnTo>
                  <a:lnTo>
                    <a:pt x="48" y="146"/>
                  </a:lnTo>
                  <a:lnTo>
                    <a:pt x="84" y="190"/>
                  </a:lnTo>
                  <a:lnTo>
                    <a:pt x="102" y="212"/>
                  </a:lnTo>
                  <a:lnTo>
                    <a:pt x="155" y="262"/>
                  </a:lnTo>
                  <a:lnTo>
                    <a:pt x="167" y="299"/>
                  </a:lnTo>
                  <a:lnTo>
                    <a:pt x="191" y="335"/>
                  </a:lnTo>
                  <a:lnTo>
                    <a:pt x="191" y="371"/>
                  </a:lnTo>
                  <a:lnTo>
                    <a:pt x="197" y="393"/>
                  </a:lnTo>
                  <a:lnTo>
                    <a:pt x="238" y="320"/>
                  </a:lnTo>
                  <a:lnTo>
                    <a:pt x="250" y="299"/>
                  </a:lnTo>
                  <a:lnTo>
                    <a:pt x="298" y="284"/>
                  </a:lnTo>
                  <a:lnTo>
                    <a:pt x="315" y="284"/>
                  </a:lnTo>
                  <a:lnTo>
                    <a:pt x="315" y="248"/>
                  </a:lnTo>
                  <a:lnTo>
                    <a:pt x="244" y="212"/>
                  </a:lnTo>
                </a:path>
              </a:pathLst>
            </a:custGeom>
            <a:solidFill>
              <a:srgbClr val="FFFFFF">
                <a:alpha val="50000"/>
              </a:srgbClr>
            </a:solidFill>
            <a:ln w="9525">
              <a:noFill/>
              <a:round/>
              <a:headEnd/>
              <a:tailEnd/>
            </a:ln>
            <a:effectLst/>
          </p:spPr>
          <p:txBody>
            <a:bodyPr/>
            <a:lstStyle/>
            <a:p>
              <a:endParaRPr lang="en-US"/>
            </a:p>
          </p:txBody>
        </p:sp>
        <p:sp>
          <p:nvSpPr>
            <p:cNvPr id="85183" name="Freeform 191"/>
            <p:cNvSpPr>
              <a:spLocks/>
            </p:cNvSpPr>
            <p:nvPr/>
          </p:nvSpPr>
          <p:spPr bwMode="auto">
            <a:xfrm>
              <a:off x="3054" y="2059"/>
              <a:ext cx="217" cy="289"/>
            </a:xfrm>
            <a:custGeom>
              <a:avLst/>
              <a:gdLst/>
              <a:ahLst/>
              <a:cxnLst>
                <a:cxn ang="0">
                  <a:pos x="184" y="124"/>
                </a:cxn>
                <a:cxn ang="0">
                  <a:pos x="166" y="80"/>
                </a:cxn>
                <a:cxn ang="0">
                  <a:pos x="119" y="29"/>
                </a:cxn>
                <a:cxn ang="0">
                  <a:pos x="47" y="0"/>
                </a:cxn>
                <a:cxn ang="0">
                  <a:pos x="24" y="0"/>
                </a:cxn>
                <a:cxn ang="0">
                  <a:pos x="24" y="66"/>
                </a:cxn>
                <a:cxn ang="0">
                  <a:pos x="24" y="124"/>
                </a:cxn>
                <a:cxn ang="0">
                  <a:pos x="0" y="153"/>
                </a:cxn>
                <a:cxn ang="0">
                  <a:pos x="0" y="212"/>
                </a:cxn>
                <a:cxn ang="0">
                  <a:pos x="24" y="240"/>
                </a:cxn>
                <a:cxn ang="0">
                  <a:pos x="41" y="240"/>
                </a:cxn>
                <a:cxn ang="0">
                  <a:pos x="77" y="240"/>
                </a:cxn>
                <a:cxn ang="0">
                  <a:pos x="101" y="255"/>
                </a:cxn>
                <a:cxn ang="0">
                  <a:pos x="137" y="248"/>
                </a:cxn>
                <a:cxn ang="0">
                  <a:pos x="148" y="240"/>
                </a:cxn>
                <a:cxn ang="0">
                  <a:pos x="148" y="240"/>
                </a:cxn>
                <a:cxn ang="0">
                  <a:pos x="184" y="124"/>
                </a:cxn>
              </a:cxnLst>
              <a:rect l="0" t="0" r="r" b="b"/>
              <a:pathLst>
                <a:path w="185" h="256">
                  <a:moveTo>
                    <a:pt x="184" y="124"/>
                  </a:moveTo>
                  <a:lnTo>
                    <a:pt x="166" y="80"/>
                  </a:lnTo>
                  <a:lnTo>
                    <a:pt x="119" y="29"/>
                  </a:lnTo>
                  <a:lnTo>
                    <a:pt x="47" y="0"/>
                  </a:lnTo>
                  <a:lnTo>
                    <a:pt x="24" y="0"/>
                  </a:lnTo>
                  <a:lnTo>
                    <a:pt x="24" y="66"/>
                  </a:lnTo>
                  <a:lnTo>
                    <a:pt x="24" y="124"/>
                  </a:lnTo>
                  <a:lnTo>
                    <a:pt x="0" y="153"/>
                  </a:lnTo>
                  <a:lnTo>
                    <a:pt x="0" y="212"/>
                  </a:lnTo>
                  <a:lnTo>
                    <a:pt x="24" y="240"/>
                  </a:lnTo>
                  <a:lnTo>
                    <a:pt x="41" y="240"/>
                  </a:lnTo>
                  <a:lnTo>
                    <a:pt x="77" y="240"/>
                  </a:lnTo>
                  <a:lnTo>
                    <a:pt x="101" y="255"/>
                  </a:lnTo>
                  <a:lnTo>
                    <a:pt x="137" y="248"/>
                  </a:lnTo>
                  <a:lnTo>
                    <a:pt x="148" y="240"/>
                  </a:lnTo>
                  <a:lnTo>
                    <a:pt x="148" y="240"/>
                  </a:lnTo>
                  <a:lnTo>
                    <a:pt x="184" y="124"/>
                  </a:lnTo>
                </a:path>
              </a:pathLst>
            </a:custGeom>
            <a:solidFill>
              <a:srgbClr val="FFFFFF">
                <a:alpha val="50000"/>
              </a:srgbClr>
            </a:solidFill>
            <a:ln w="9525">
              <a:noFill/>
              <a:round/>
              <a:headEnd/>
              <a:tailEnd/>
            </a:ln>
            <a:effectLst/>
          </p:spPr>
          <p:txBody>
            <a:bodyPr/>
            <a:lstStyle/>
            <a:p>
              <a:endParaRPr lang="en-US"/>
            </a:p>
          </p:txBody>
        </p:sp>
        <p:sp>
          <p:nvSpPr>
            <p:cNvPr id="85184" name="Freeform 192"/>
            <p:cNvSpPr>
              <a:spLocks/>
            </p:cNvSpPr>
            <p:nvPr/>
          </p:nvSpPr>
          <p:spPr bwMode="auto">
            <a:xfrm>
              <a:off x="3152" y="2364"/>
              <a:ext cx="285" cy="387"/>
            </a:xfrm>
            <a:custGeom>
              <a:avLst/>
              <a:gdLst/>
              <a:ahLst/>
              <a:cxnLst>
                <a:cxn ang="0">
                  <a:pos x="217" y="240"/>
                </a:cxn>
                <a:cxn ang="0">
                  <a:pos x="184" y="167"/>
                </a:cxn>
                <a:cxn ang="0">
                  <a:pos x="177" y="124"/>
                </a:cxn>
                <a:cxn ang="0">
                  <a:pos x="131" y="109"/>
                </a:cxn>
                <a:cxn ang="0">
                  <a:pos x="73" y="29"/>
                </a:cxn>
                <a:cxn ang="0">
                  <a:pos x="53" y="7"/>
                </a:cxn>
                <a:cxn ang="0">
                  <a:pos x="13" y="0"/>
                </a:cxn>
                <a:cxn ang="0">
                  <a:pos x="0" y="36"/>
                </a:cxn>
                <a:cxn ang="0">
                  <a:pos x="33" y="87"/>
                </a:cxn>
                <a:cxn ang="0">
                  <a:pos x="33" y="145"/>
                </a:cxn>
                <a:cxn ang="0">
                  <a:pos x="33" y="189"/>
                </a:cxn>
                <a:cxn ang="0">
                  <a:pos x="99" y="269"/>
                </a:cxn>
                <a:cxn ang="0">
                  <a:pos x="112" y="291"/>
                </a:cxn>
                <a:cxn ang="0">
                  <a:pos x="158" y="342"/>
                </a:cxn>
                <a:cxn ang="0">
                  <a:pos x="191" y="327"/>
                </a:cxn>
                <a:cxn ang="0">
                  <a:pos x="217" y="291"/>
                </a:cxn>
                <a:cxn ang="0">
                  <a:pos x="243" y="291"/>
                </a:cxn>
                <a:cxn ang="0">
                  <a:pos x="217" y="240"/>
                </a:cxn>
              </a:cxnLst>
              <a:rect l="0" t="0" r="r" b="b"/>
              <a:pathLst>
                <a:path w="244" h="343">
                  <a:moveTo>
                    <a:pt x="217" y="240"/>
                  </a:moveTo>
                  <a:lnTo>
                    <a:pt x="184" y="167"/>
                  </a:lnTo>
                  <a:lnTo>
                    <a:pt x="177" y="124"/>
                  </a:lnTo>
                  <a:lnTo>
                    <a:pt x="131" y="109"/>
                  </a:lnTo>
                  <a:lnTo>
                    <a:pt x="73" y="29"/>
                  </a:lnTo>
                  <a:lnTo>
                    <a:pt x="53" y="7"/>
                  </a:lnTo>
                  <a:lnTo>
                    <a:pt x="13" y="0"/>
                  </a:lnTo>
                  <a:lnTo>
                    <a:pt x="0" y="36"/>
                  </a:lnTo>
                  <a:lnTo>
                    <a:pt x="33" y="87"/>
                  </a:lnTo>
                  <a:lnTo>
                    <a:pt x="33" y="145"/>
                  </a:lnTo>
                  <a:lnTo>
                    <a:pt x="33" y="189"/>
                  </a:lnTo>
                  <a:lnTo>
                    <a:pt x="99" y="269"/>
                  </a:lnTo>
                  <a:lnTo>
                    <a:pt x="112" y="291"/>
                  </a:lnTo>
                  <a:lnTo>
                    <a:pt x="158" y="342"/>
                  </a:lnTo>
                  <a:lnTo>
                    <a:pt x="191" y="327"/>
                  </a:lnTo>
                  <a:lnTo>
                    <a:pt x="217" y="291"/>
                  </a:lnTo>
                  <a:lnTo>
                    <a:pt x="243" y="291"/>
                  </a:lnTo>
                  <a:lnTo>
                    <a:pt x="217" y="240"/>
                  </a:lnTo>
                </a:path>
              </a:pathLst>
            </a:custGeom>
            <a:solidFill>
              <a:srgbClr val="FFFFFF">
                <a:alpha val="50000"/>
              </a:srgbClr>
            </a:solidFill>
            <a:ln w="9525">
              <a:noFill/>
              <a:round/>
              <a:headEnd/>
              <a:tailEnd/>
            </a:ln>
            <a:effectLst/>
          </p:spPr>
          <p:txBody>
            <a:bodyPr/>
            <a:lstStyle/>
            <a:p>
              <a:endParaRPr lang="en-US"/>
            </a:p>
          </p:txBody>
        </p:sp>
        <p:cxnSp>
          <p:nvCxnSpPr>
            <p:cNvPr id="85185" name="AutoShape 193"/>
            <p:cNvCxnSpPr>
              <a:cxnSpLocks noChangeShapeType="1"/>
            </p:cNvCxnSpPr>
            <p:nvPr/>
          </p:nvCxnSpPr>
          <p:spPr bwMode="auto">
            <a:xfrm rot="16200000">
              <a:off x="3555" y="1680"/>
              <a:ext cx="1" cy="1"/>
            </a:xfrm>
            <a:prstGeom prst="bentConnector3">
              <a:avLst>
                <a:gd name="adj1" fmla="val 0"/>
              </a:avLst>
            </a:prstGeom>
            <a:noFill/>
            <a:ln w="9525">
              <a:solidFill>
                <a:schemeClr val="tx1"/>
              </a:solidFill>
              <a:miter lim="800000"/>
              <a:headEnd/>
              <a:tailEnd/>
            </a:ln>
            <a:effectLst/>
          </p:spPr>
        </p:cxnSp>
        <p:cxnSp>
          <p:nvCxnSpPr>
            <p:cNvPr id="85186" name="AutoShape 194"/>
            <p:cNvCxnSpPr>
              <a:cxnSpLocks noChangeShapeType="1"/>
              <a:endCxn id="85182" idx="2"/>
            </p:cNvCxnSpPr>
            <p:nvPr/>
          </p:nvCxnSpPr>
          <p:spPr bwMode="auto">
            <a:xfrm rot="10800000">
              <a:off x="3423" y="2330"/>
              <a:ext cx="1402" cy="227"/>
            </a:xfrm>
            <a:prstGeom prst="curvedConnector4">
              <a:avLst>
                <a:gd name="adj1" fmla="val 44009"/>
                <a:gd name="adj2" fmla="val 232157"/>
              </a:avLst>
            </a:prstGeom>
            <a:noFill/>
            <a:ln w="76200">
              <a:solidFill>
                <a:srgbClr val="FFFFFF"/>
              </a:solidFill>
              <a:round/>
              <a:headEnd/>
              <a:tailEnd type="triangle" w="med" len="med"/>
            </a:ln>
            <a:effectLst/>
          </p:spPr>
        </p:cxnSp>
        <p:cxnSp>
          <p:nvCxnSpPr>
            <p:cNvPr id="85187" name="AutoShape 195"/>
            <p:cNvCxnSpPr>
              <a:cxnSpLocks noChangeShapeType="1"/>
              <a:endCxn id="85172" idx="6"/>
            </p:cNvCxnSpPr>
            <p:nvPr/>
          </p:nvCxnSpPr>
          <p:spPr bwMode="auto">
            <a:xfrm rot="5400000" flipH="1">
              <a:off x="4120" y="1681"/>
              <a:ext cx="997" cy="555"/>
            </a:xfrm>
            <a:prstGeom prst="curvedConnector3">
              <a:avLst>
                <a:gd name="adj1" fmla="val 49148"/>
              </a:avLst>
            </a:prstGeom>
            <a:noFill/>
            <a:ln w="76200">
              <a:solidFill>
                <a:srgbClr val="FFFFFF"/>
              </a:solidFill>
              <a:round/>
              <a:headEnd/>
              <a:tailEnd type="triangle" w="med" len="med"/>
            </a:ln>
            <a:effectLst/>
          </p:spPr>
        </p:cxnSp>
        <p:cxnSp>
          <p:nvCxnSpPr>
            <p:cNvPr id="85188" name="AutoShape 196"/>
            <p:cNvCxnSpPr>
              <a:cxnSpLocks noChangeShapeType="1"/>
              <a:endCxn id="85174" idx="18"/>
            </p:cNvCxnSpPr>
            <p:nvPr/>
          </p:nvCxnSpPr>
          <p:spPr bwMode="auto">
            <a:xfrm rot="10800000">
              <a:off x="3714" y="1755"/>
              <a:ext cx="1106" cy="744"/>
            </a:xfrm>
            <a:prstGeom prst="curvedConnector3">
              <a:avLst>
                <a:gd name="adj1" fmla="val 41051"/>
              </a:avLst>
            </a:prstGeom>
            <a:noFill/>
            <a:ln w="76200">
              <a:solidFill>
                <a:srgbClr val="FFFFFF"/>
              </a:solidFill>
              <a:round/>
              <a:headEnd/>
              <a:tailEnd type="triangle" w="med" len="med"/>
            </a:ln>
            <a:effectLst/>
          </p:spPr>
        </p:cxnSp>
        <p:cxnSp>
          <p:nvCxnSpPr>
            <p:cNvPr id="85189" name="AutoShape 197"/>
            <p:cNvCxnSpPr>
              <a:cxnSpLocks noChangeShapeType="1"/>
            </p:cNvCxnSpPr>
            <p:nvPr/>
          </p:nvCxnSpPr>
          <p:spPr bwMode="auto">
            <a:xfrm rot="5400000">
              <a:off x="4323" y="2737"/>
              <a:ext cx="425" cy="284"/>
            </a:xfrm>
            <a:prstGeom prst="curvedConnector3">
              <a:avLst>
                <a:gd name="adj1" fmla="val 49884"/>
              </a:avLst>
            </a:prstGeom>
            <a:noFill/>
            <a:ln w="76200">
              <a:solidFill>
                <a:srgbClr val="FFFFFF"/>
              </a:solidFill>
              <a:round/>
              <a:headEnd/>
              <a:tailEnd type="triangle" w="med" len="med"/>
            </a:ln>
            <a:effectLst/>
          </p:spPr>
        </p:cxnSp>
        <p:cxnSp>
          <p:nvCxnSpPr>
            <p:cNvPr id="85190" name="AutoShape 198"/>
            <p:cNvCxnSpPr>
              <a:cxnSpLocks noChangeShapeType="1"/>
            </p:cNvCxnSpPr>
            <p:nvPr/>
          </p:nvCxnSpPr>
          <p:spPr bwMode="auto">
            <a:xfrm rot="10800000" flipV="1">
              <a:off x="3747" y="2586"/>
              <a:ext cx="989" cy="131"/>
            </a:xfrm>
            <a:prstGeom prst="curvedConnector3">
              <a:avLst>
                <a:gd name="adj1" fmla="val 49949"/>
              </a:avLst>
            </a:prstGeom>
            <a:noFill/>
            <a:ln w="76200">
              <a:solidFill>
                <a:srgbClr val="FFFFFF"/>
              </a:solidFill>
              <a:round/>
              <a:headEnd/>
              <a:tailEnd type="triangle" w="med" len="med"/>
            </a:ln>
            <a:effectLst/>
          </p:spPr>
        </p:cxnSp>
        <p:cxnSp>
          <p:nvCxnSpPr>
            <p:cNvPr id="85191" name="AutoShape 199"/>
            <p:cNvCxnSpPr>
              <a:cxnSpLocks noChangeShapeType="1"/>
            </p:cNvCxnSpPr>
            <p:nvPr/>
          </p:nvCxnSpPr>
          <p:spPr bwMode="auto">
            <a:xfrm rot="10800000">
              <a:off x="3759" y="2501"/>
              <a:ext cx="1402" cy="227"/>
            </a:xfrm>
            <a:prstGeom prst="curvedConnector3">
              <a:avLst>
                <a:gd name="adj1" fmla="val 50000"/>
              </a:avLst>
            </a:prstGeom>
            <a:noFill/>
            <a:ln w="76200">
              <a:solidFill>
                <a:srgbClr val="FFFFFF"/>
              </a:solidFill>
              <a:round/>
              <a:headEnd/>
              <a:tailEnd type="triangle" w="med" len="med"/>
            </a:ln>
            <a:effectLst/>
          </p:spPr>
        </p:cxnSp>
        <p:cxnSp>
          <p:nvCxnSpPr>
            <p:cNvPr id="85192" name="AutoShape 200"/>
            <p:cNvCxnSpPr>
              <a:cxnSpLocks noChangeShapeType="1"/>
            </p:cNvCxnSpPr>
            <p:nvPr/>
          </p:nvCxnSpPr>
          <p:spPr bwMode="auto">
            <a:xfrm rot="5400000" flipH="1">
              <a:off x="4456" y="1852"/>
              <a:ext cx="997" cy="555"/>
            </a:xfrm>
            <a:prstGeom prst="curvedConnector3">
              <a:avLst>
                <a:gd name="adj1" fmla="val 49949"/>
              </a:avLst>
            </a:prstGeom>
            <a:noFill/>
            <a:ln w="76200">
              <a:solidFill>
                <a:srgbClr val="FFFFFF"/>
              </a:solidFill>
              <a:round/>
              <a:headEnd/>
              <a:tailEnd type="triangle" w="med" len="med"/>
            </a:ln>
            <a:effectLst/>
          </p:spPr>
        </p:cxnSp>
        <p:cxnSp>
          <p:nvCxnSpPr>
            <p:cNvPr id="85193" name="AutoShape 201"/>
            <p:cNvCxnSpPr>
              <a:cxnSpLocks noChangeShapeType="1"/>
            </p:cNvCxnSpPr>
            <p:nvPr/>
          </p:nvCxnSpPr>
          <p:spPr bwMode="auto">
            <a:xfrm rot="10800000">
              <a:off x="4050" y="1926"/>
              <a:ext cx="1106" cy="744"/>
            </a:xfrm>
            <a:prstGeom prst="curvedConnector3">
              <a:avLst>
                <a:gd name="adj1" fmla="val 50000"/>
              </a:avLst>
            </a:prstGeom>
            <a:noFill/>
            <a:ln w="76200">
              <a:solidFill>
                <a:srgbClr val="FFFFFF"/>
              </a:solidFill>
              <a:round/>
              <a:headEnd/>
              <a:tailEnd type="triangle" w="med" len="med"/>
            </a:ln>
            <a:effectLst/>
          </p:spPr>
        </p:cxnSp>
        <p:cxnSp>
          <p:nvCxnSpPr>
            <p:cNvPr id="85194" name="AutoShape 202"/>
            <p:cNvCxnSpPr>
              <a:cxnSpLocks noChangeShapeType="1"/>
            </p:cNvCxnSpPr>
            <p:nvPr/>
          </p:nvCxnSpPr>
          <p:spPr bwMode="auto">
            <a:xfrm rot="5400000">
              <a:off x="4659" y="2860"/>
              <a:ext cx="425" cy="284"/>
            </a:xfrm>
            <a:prstGeom prst="curvedConnector3">
              <a:avLst>
                <a:gd name="adj1" fmla="val 49884"/>
              </a:avLst>
            </a:prstGeom>
            <a:noFill/>
            <a:ln w="76200">
              <a:solidFill>
                <a:srgbClr val="FFFFFF"/>
              </a:solidFill>
              <a:round/>
              <a:headEnd/>
              <a:tailEnd type="triangle" w="med" len="med"/>
            </a:ln>
            <a:effectLst/>
          </p:spPr>
        </p:cxnSp>
        <p:cxnSp>
          <p:nvCxnSpPr>
            <p:cNvPr id="85195" name="AutoShape 203"/>
            <p:cNvCxnSpPr>
              <a:cxnSpLocks noChangeShapeType="1"/>
            </p:cNvCxnSpPr>
            <p:nvPr/>
          </p:nvCxnSpPr>
          <p:spPr bwMode="auto">
            <a:xfrm rot="10800000" flipV="1">
              <a:off x="4083" y="2603"/>
              <a:ext cx="989" cy="131"/>
            </a:xfrm>
            <a:prstGeom prst="curvedConnector3">
              <a:avLst>
                <a:gd name="adj1" fmla="val 49949"/>
              </a:avLst>
            </a:prstGeom>
            <a:noFill/>
            <a:ln w="76200">
              <a:solidFill>
                <a:srgbClr val="FFFFFF"/>
              </a:solidFill>
              <a:round/>
              <a:headEnd/>
              <a:tailEnd type="triangle" w="med" len="med"/>
            </a:ln>
            <a:effectLst/>
          </p:spPr>
        </p:cxnSp>
        <p:cxnSp>
          <p:nvCxnSpPr>
            <p:cNvPr id="85196" name="AutoShape 204"/>
            <p:cNvCxnSpPr>
              <a:cxnSpLocks noChangeShapeType="1"/>
            </p:cNvCxnSpPr>
            <p:nvPr/>
          </p:nvCxnSpPr>
          <p:spPr bwMode="auto">
            <a:xfrm rot="16200000" flipH="1">
              <a:off x="4320" y="1822"/>
              <a:ext cx="864" cy="672"/>
            </a:xfrm>
            <a:prstGeom prst="curvedConnector3">
              <a:avLst>
                <a:gd name="adj1" fmla="val 50000"/>
              </a:avLst>
            </a:prstGeom>
            <a:noFill/>
            <a:ln w="76200">
              <a:solidFill>
                <a:srgbClr val="D60093"/>
              </a:solidFill>
              <a:round/>
              <a:headEnd/>
              <a:tailEnd type="triangle" w="med" len="med"/>
            </a:ln>
            <a:effectLst/>
          </p:spPr>
        </p:cxnSp>
        <p:cxnSp>
          <p:nvCxnSpPr>
            <p:cNvPr id="85197" name="AutoShape 205"/>
            <p:cNvCxnSpPr>
              <a:cxnSpLocks noChangeShapeType="1"/>
            </p:cNvCxnSpPr>
            <p:nvPr/>
          </p:nvCxnSpPr>
          <p:spPr bwMode="auto">
            <a:xfrm>
              <a:off x="3840" y="1870"/>
              <a:ext cx="816" cy="720"/>
            </a:xfrm>
            <a:prstGeom prst="curvedConnector3">
              <a:avLst>
                <a:gd name="adj1" fmla="val 50000"/>
              </a:avLst>
            </a:prstGeom>
            <a:noFill/>
            <a:ln w="76200">
              <a:solidFill>
                <a:srgbClr val="D60093"/>
              </a:solidFill>
              <a:round/>
              <a:headEnd/>
              <a:tailEnd type="triangle" w="med" len="med"/>
            </a:ln>
            <a:effectLst/>
          </p:spPr>
        </p:cxnSp>
        <p:cxnSp>
          <p:nvCxnSpPr>
            <p:cNvPr id="85198" name="AutoShape 206"/>
            <p:cNvCxnSpPr>
              <a:cxnSpLocks noChangeShapeType="1"/>
            </p:cNvCxnSpPr>
            <p:nvPr/>
          </p:nvCxnSpPr>
          <p:spPr bwMode="auto">
            <a:xfrm>
              <a:off x="4080" y="2494"/>
              <a:ext cx="672" cy="384"/>
            </a:xfrm>
            <a:prstGeom prst="curvedConnector3">
              <a:avLst>
                <a:gd name="adj1" fmla="val 50000"/>
              </a:avLst>
            </a:prstGeom>
            <a:noFill/>
            <a:ln w="76200">
              <a:solidFill>
                <a:srgbClr val="D60093"/>
              </a:solidFill>
              <a:round/>
              <a:headEnd/>
              <a:tailEnd type="triangle" w="med" len="med"/>
            </a:ln>
            <a:effectLst/>
          </p:spPr>
        </p:cxnSp>
        <p:cxnSp>
          <p:nvCxnSpPr>
            <p:cNvPr id="85199" name="AutoShape 207"/>
            <p:cNvCxnSpPr>
              <a:cxnSpLocks noChangeShapeType="1"/>
            </p:cNvCxnSpPr>
            <p:nvPr/>
          </p:nvCxnSpPr>
          <p:spPr bwMode="auto">
            <a:xfrm rot="16200000" flipH="1">
              <a:off x="4488" y="2230"/>
              <a:ext cx="624" cy="576"/>
            </a:xfrm>
            <a:prstGeom prst="curvedConnector3">
              <a:avLst>
                <a:gd name="adj1" fmla="val 50000"/>
              </a:avLst>
            </a:prstGeom>
            <a:noFill/>
            <a:ln w="76200">
              <a:solidFill>
                <a:srgbClr val="D60093"/>
              </a:solidFill>
              <a:round/>
              <a:headEnd/>
              <a:tailEnd type="triangle" w="med" len="med"/>
            </a:ln>
            <a:effectLst/>
          </p:spPr>
        </p:cxnSp>
        <p:cxnSp>
          <p:nvCxnSpPr>
            <p:cNvPr id="85200" name="AutoShape 208"/>
            <p:cNvCxnSpPr>
              <a:cxnSpLocks noChangeShapeType="1"/>
            </p:cNvCxnSpPr>
            <p:nvPr/>
          </p:nvCxnSpPr>
          <p:spPr bwMode="auto">
            <a:xfrm rot="10800000">
              <a:off x="3696" y="1534"/>
              <a:ext cx="1106" cy="744"/>
            </a:xfrm>
            <a:prstGeom prst="curvedConnector3">
              <a:avLst>
                <a:gd name="adj1" fmla="val 50000"/>
              </a:avLst>
            </a:prstGeom>
            <a:noFill/>
            <a:ln w="76200">
              <a:solidFill>
                <a:srgbClr val="FFFFFF"/>
              </a:solidFill>
              <a:round/>
              <a:headEnd/>
              <a:tailEnd type="triangle" w="med" len="med"/>
            </a:ln>
            <a:effectLst/>
          </p:spPr>
        </p:cxnSp>
        <p:cxnSp>
          <p:nvCxnSpPr>
            <p:cNvPr id="85201" name="AutoShape 209"/>
            <p:cNvCxnSpPr>
              <a:cxnSpLocks noChangeShapeType="1"/>
            </p:cNvCxnSpPr>
            <p:nvPr/>
          </p:nvCxnSpPr>
          <p:spPr bwMode="auto">
            <a:xfrm rot="10800000">
              <a:off x="3312" y="1822"/>
              <a:ext cx="1106" cy="744"/>
            </a:xfrm>
            <a:prstGeom prst="curvedConnector3">
              <a:avLst>
                <a:gd name="adj1" fmla="val 50000"/>
              </a:avLst>
            </a:prstGeom>
            <a:noFill/>
            <a:ln w="76200">
              <a:solidFill>
                <a:srgbClr val="FFFFFF"/>
              </a:solidFill>
              <a:round/>
              <a:headEnd/>
              <a:tailEnd type="triangle" w="med" len="med"/>
            </a:ln>
            <a:effectLst/>
          </p:spPr>
        </p:cxnSp>
      </p:grpSp>
      <p:sp>
        <p:nvSpPr>
          <p:cNvPr id="85202" name="Text Box 210"/>
          <p:cNvSpPr txBox="1">
            <a:spLocks noChangeArrowheads="1"/>
          </p:cNvSpPr>
          <p:nvPr/>
        </p:nvSpPr>
        <p:spPr bwMode="auto">
          <a:xfrm>
            <a:off x="660400" y="-1085631"/>
            <a:ext cx="4949240" cy="7400487"/>
          </a:xfrm>
          <a:prstGeom prst="rect">
            <a:avLst/>
          </a:prstGeom>
          <a:noFill/>
          <a:ln w="9525">
            <a:noFill/>
            <a:miter lim="800000"/>
            <a:headEnd/>
            <a:tailEnd/>
          </a:ln>
          <a:effectLst>
            <a:outerShdw dist="56796" dir="1593903" algn="ctr" rotWithShape="0">
              <a:srgbClr val="000000"/>
            </a:outerShdw>
          </a:effectLst>
        </p:spPr>
        <p:txBody>
          <a:bodyPr wrap="none" anchor="ctr">
            <a:spAutoFit/>
          </a:bodyPr>
          <a:lstStyle/>
          <a:p>
            <a:pPr algn="l">
              <a:lnSpc>
                <a:spcPct val="75000"/>
              </a:lnSpc>
              <a:spcBef>
                <a:spcPct val="30000"/>
              </a:spcBef>
            </a:pPr>
            <a:r>
              <a:rPr lang="en-US" sz="4400" dirty="0">
                <a:solidFill>
                  <a:srgbClr val="FFFF00"/>
                </a:solidFill>
              </a:rPr>
              <a:t> </a:t>
            </a:r>
          </a:p>
          <a:p>
            <a:pPr algn="l">
              <a:lnSpc>
                <a:spcPct val="75000"/>
              </a:lnSpc>
              <a:spcBef>
                <a:spcPct val="30000"/>
              </a:spcBef>
            </a:pPr>
            <a:endParaRPr lang="en-US" sz="4400" dirty="0">
              <a:solidFill>
                <a:srgbClr val="FFFF00"/>
              </a:solidFill>
            </a:endParaRPr>
          </a:p>
          <a:p>
            <a:pPr algn="l">
              <a:lnSpc>
                <a:spcPct val="75000"/>
              </a:lnSpc>
              <a:spcBef>
                <a:spcPct val="30000"/>
              </a:spcBef>
            </a:pPr>
            <a:r>
              <a:rPr lang="en-US" sz="4200" dirty="0">
                <a:solidFill>
                  <a:srgbClr val="FFFF00"/>
                </a:solidFill>
              </a:rPr>
              <a:t>  </a:t>
            </a:r>
          </a:p>
          <a:p>
            <a:pPr algn="l">
              <a:lnSpc>
                <a:spcPct val="75000"/>
              </a:lnSpc>
              <a:spcBef>
                <a:spcPct val="30000"/>
              </a:spcBef>
            </a:pPr>
            <a:r>
              <a:rPr lang="en-US" sz="4400" dirty="0">
                <a:solidFill>
                  <a:srgbClr val="FFFF00"/>
                </a:solidFill>
              </a:rPr>
              <a:t>Their </a:t>
            </a:r>
            <a:r>
              <a:rPr lang="en-US" sz="6600" dirty="0">
                <a:solidFill>
                  <a:srgbClr val="FFFF00"/>
                </a:solidFill>
              </a:rPr>
              <a:t>Brains</a:t>
            </a:r>
          </a:p>
          <a:p>
            <a:pPr algn="l">
              <a:lnSpc>
                <a:spcPct val="75000"/>
              </a:lnSpc>
              <a:spcBef>
                <a:spcPct val="30000"/>
              </a:spcBef>
            </a:pPr>
            <a:endParaRPr lang="en-US" sz="5400" dirty="0">
              <a:solidFill>
                <a:srgbClr val="FFFF00"/>
              </a:solidFill>
            </a:endParaRPr>
          </a:p>
          <a:p>
            <a:pPr algn="l">
              <a:lnSpc>
                <a:spcPct val="75000"/>
              </a:lnSpc>
              <a:spcBef>
                <a:spcPct val="30000"/>
              </a:spcBef>
            </a:pPr>
            <a:r>
              <a:rPr lang="en-US" sz="5400" dirty="0">
                <a:solidFill>
                  <a:srgbClr val="FFFF00"/>
                </a:solidFill>
              </a:rPr>
              <a:t>  </a:t>
            </a:r>
          </a:p>
          <a:p>
            <a:pPr algn="l">
              <a:lnSpc>
                <a:spcPct val="75000"/>
              </a:lnSpc>
              <a:spcBef>
                <a:spcPct val="30000"/>
              </a:spcBef>
            </a:pPr>
            <a:r>
              <a:rPr lang="en-US" sz="5400" dirty="0">
                <a:solidFill>
                  <a:srgbClr val="FFFF00"/>
                </a:solidFill>
              </a:rPr>
              <a:t>   </a:t>
            </a:r>
            <a:r>
              <a:rPr lang="en-US" sz="4400" dirty="0">
                <a:solidFill>
                  <a:srgbClr val="FFFF00"/>
                </a:solidFill>
              </a:rPr>
              <a:t>have been</a:t>
            </a:r>
            <a:r>
              <a:rPr lang="en-US" sz="4000" dirty="0">
                <a:solidFill>
                  <a:srgbClr val="FFFF00"/>
                </a:solidFill>
              </a:rPr>
              <a:t> </a:t>
            </a:r>
            <a:r>
              <a:rPr lang="en-US" sz="4400" dirty="0">
                <a:solidFill>
                  <a:srgbClr val="FFFF00"/>
                </a:solidFill>
              </a:rPr>
              <a:t> </a:t>
            </a:r>
          </a:p>
          <a:p>
            <a:pPr algn="l">
              <a:lnSpc>
                <a:spcPct val="60000"/>
              </a:lnSpc>
              <a:spcBef>
                <a:spcPct val="30000"/>
              </a:spcBef>
            </a:pPr>
            <a:r>
              <a:rPr lang="en-US" sz="4400" dirty="0">
                <a:solidFill>
                  <a:srgbClr val="FFFF00"/>
                </a:solidFill>
              </a:rPr>
              <a:t>      </a:t>
            </a:r>
            <a:r>
              <a:rPr lang="en-US" sz="6000" dirty="0">
                <a:solidFill>
                  <a:srgbClr val="FFFF00"/>
                </a:solidFill>
              </a:rPr>
              <a:t>Re-Wired</a:t>
            </a:r>
          </a:p>
          <a:p>
            <a:pPr algn="l">
              <a:lnSpc>
                <a:spcPct val="60000"/>
              </a:lnSpc>
              <a:spcBef>
                <a:spcPct val="30000"/>
              </a:spcBef>
            </a:pPr>
            <a:r>
              <a:rPr lang="en-US" sz="6000" i="1" dirty="0">
                <a:solidFill>
                  <a:srgbClr val="FFFF00"/>
                </a:solidFill>
              </a:rPr>
              <a:t>       </a:t>
            </a:r>
            <a:r>
              <a:rPr lang="en-US" sz="4400" dirty="0">
                <a:solidFill>
                  <a:srgbClr val="FFFF00"/>
                </a:solidFill>
              </a:rPr>
              <a:t>by </a:t>
            </a:r>
            <a:r>
              <a:rPr lang="en-US" sz="6000" dirty="0">
                <a:solidFill>
                  <a:srgbClr val="FFFF00"/>
                </a:solidFill>
              </a:rPr>
              <a:t>Drug Use</a:t>
            </a:r>
            <a:endParaRPr lang="en-US" sz="6000" b="0" dirty="0">
              <a:solidFill>
                <a:srgbClr val="FFFF00"/>
              </a:solidFill>
            </a:endParaRPr>
          </a:p>
        </p:txBody>
      </p:sp>
      <p:sp>
        <p:nvSpPr>
          <p:cNvPr id="85203" name="Text Box 211"/>
          <p:cNvSpPr txBox="1">
            <a:spLocks noChangeArrowheads="1"/>
          </p:cNvSpPr>
          <p:nvPr/>
        </p:nvSpPr>
        <p:spPr bwMode="auto">
          <a:xfrm>
            <a:off x="730250" y="252413"/>
            <a:ext cx="2464264" cy="769441"/>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a:spcBef>
                <a:spcPct val="0"/>
              </a:spcBef>
            </a:pPr>
            <a:r>
              <a:rPr lang="en-US" sz="4400" dirty="0">
                <a:solidFill>
                  <a:srgbClr val="FFFF00"/>
                </a:solidFill>
              </a:rPr>
              <a:t>Because…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2006 Matrix Institute</a:t>
            </a:r>
          </a:p>
        </p:txBody>
      </p:sp>
      <p:sp>
        <p:nvSpPr>
          <p:cNvPr id="144386" name="Rectangle 2"/>
          <p:cNvSpPr>
            <a:spLocks noGrp="1" noChangeArrowheads="1"/>
          </p:cNvSpPr>
          <p:nvPr>
            <p:ph type="title"/>
          </p:nvPr>
        </p:nvSpPr>
        <p:spPr/>
        <p:txBody>
          <a:bodyPr/>
          <a:lstStyle/>
          <a:p>
            <a:endParaRPr lang="en-US"/>
          </a:p>
        </p:txBody>
      </p:sp>
      <p:sp>
        <p:nvSpPr>
          <p:cNvPr id="144387" name="Rectangle 3"/>
          <p:cNvSpPr>
            <a:spLocks noGrp="1" noChangeArrowheads="1"/>
          </p:cNvSpPr>
          <p:nvPr>
            <p:ph type="body" idx="1"/>
          </p:nvPr>
        </p:nvSpPr>
        <p:spPr>
          <a:xfrm>
            <a:off x="228600" y="762000"/>
            <a:ext cx="8229600" cy="5638800"/>
          </a:xfrm>
        </p:spPr>
        <p:txBody>
          <a:bodyPr>
            <a:normAutofit fontScale="92500" lnSpcReduction="20000"/>
          </a:bodyPr>
          <a:lstStyle/>
          <a:p>
            <a:pPr>
              <a:lnSpc>
                <a:spcPct val="80000"/>
              </a:lnSpc>
            </a:pPr>
            <a:endParaRPr lang="en-US" sz="1200" b="1" dirty="0"/>
          </a:p>
          <a:p>
            <a:pPr lvl="1" algn="ctr">
              <a:lnSpc>
                <a:spcPct val="80000"/>
              </a:lnSpc>
              <a:buFontTx/>
              <a:buNone/>
            </a:pPr>
            <a:r>
              <a:rPr lang="en-US" sz="2400" b="1" u="sng" dirty="0">
                <a:solidFill>
                  <a:srgbClr val="FFFF00"/>
                </a:solidFill>
              </a:rPr>
              <a:t>Daily/Hourly Schedule</a:t>
            </a:r>
          </a:p>
          <a:p>
            <a:pPr>
              <a:lnSpc>
                <a:spcPct val="80000"/>
              </a:lnSpc>
            </a:pPr>
            <a:endParaRPr lang="en-US" sz="1800" dirty="0">
              <a:solidFill>
                <a:srgbClr val="FFFF00"/>
              </a:solidFill>
            </a:endParaRPr>
          </a:p>
          <a:p>
            <a:pPr>
              <a:lnSpc>
                <a:spcPct val="80000"/>
              </a:lnSpc>
            </a:pPr>
            <a:endParaRPr lang="en-US" sz="1200" dirty="0">
              <a:solidFill>
                <a:srgbClr val="FFFF00"/>
              </a:solidFill>
            </a:endParaRPr>
          </a:p>
          <a:p>
            <a:pPr>
              <a:lnSpc>
                <a:spcPct val="80000"/>
              </a:lnSpc>
              <a:buFontTx/>
              <a:buNone/>
            </a:pPr>
            <a:r>
              <a:rPr lang="en-US" sz="1400" b="1" dirty="0">
                <a:solidFill>
                  <a:srgbClr val="FFFF00"/>
                </a:solidFill>
              </a:rPr>
              <a:t>Date: ________                                     Date:  ________                               Date:  ________</a:t>
            </a:r>
            <a:r>
              <a:rPr lang="en-US" sz="1400" dirty="0">
                <a:solidFill>
                  <a:srgbClr val="FFFF00"/>
                </a:solidFill>
              </a:rPr>
              <a:t>                     </a:t>
            </a:r>
          </a:p>
          <a:p>
            <a:pPr>
              <a:lnSpc>
                <a:spcPct val="80000"/>
              </a:lnSpc>
              <a:buFontTx/>
              <a:buNone/>
            </a:pPr>
            <a:r>
              <a:rPr lang="en-US" sz="1400" dirty="0"/>
              <a:t/>
            </a:r>
            <a:br>
              <a:rPr lang="en-US" sz="1400" dirty="0"/>
            </a:br>
            <a:endParaRPr lang="en-US" sz="1400" dirty="0"/>
          </a:p>
          <a:p>
            <a:pPr>
              <a:lnSpc>
                <a:spcPct val="80000"/>
              </a:lnSpc>
              <a:buFontTx/>
              <a:buNone/>
            </a:pPr>
            <a:endParaRPr lang="en-US" sz="1200" dirty="0"/>
          </a:p>
          <a:p>
            <a:pPr>
              <a:lnSpc>
                <a:spcPct val="80000"/>
              </a:lnSpc>
              <a:buFontTx/>
              <a:buNone/>
            </a:pPr>
            <a:r>
              <a:rPr lang="en-US" sz="1400" dirty="0">
                <a:solidFill>
                  <a:srgbClr val="FFFF00"/>
                </a:solidFill>
              </a:rPr>
              <a:t>7:00 ____________________ 	7:00 ____________________ 	7:00 ____________________                                   </a:t>
            </a:r>
          </a:p>
          <a:p>
            <a:pPr>
              <a:lnSpc>
                <a:spcPct val="80000"/>
              </a:lnSpc>
              <a:buFontTx/>
              <a:buNone/>
            </a:pPr>
            <a:r>
              <a:rPr lang="en-US" sz="1400" dirty="0">
                <a:solidFill>
                  <a:srgbClr val="FFFF00"/>
                </a:solidFill>
              </a:rPr>
              <a:t>8:00 ____________________ 	8:00 ____________________ 	8:00 ____________________ </a:t>
            </a:r>
          </a:p>
          <a:p>
            <a:pPr>
              <a:lnSpc>
                <a:spcPct val="80000"/>
              </a:lnSpc>
              <a:buFontTx/>
              <a:buNone/>
            </a:pPr>
            <a:r>
              <a:rPr lang="en-US" sz="1400" dirty="0">
                <a:solidFill>
                  <a:srgbClr val="FFFF00"/>
                </a:solidFill>
              </a:rPr>
              <a:t>9:00 ____________________ 	9:00 ____________________ 	9:00 ____________________ </a:t>
            </a:r>
          </a:p>
          <a:p>
            <a:pPr>
              <a:lnSpc>
                <a:spcPct val="80000"/>
              </a:lnSpc>
              <a:buFontTx/>
              <a:buNone/>
            </a:pPr>
            <a:r>
              <a:rPr lang="en-US" sz="1400" dirty="0">
                <a:solidFill>
                  <a:srgbClr val="FFFF00"/>
                </a:solidFill>
              </a:rPr>
              <a:t>10:00 ___________________ 	10:00 ___________________ 	10:00 ___________________ </a:t>
            </a:r>
          </a:p>
          <a:p>
            <a:pPr>
              <a:lnSpc>
                <a:spcPct val="80000"/>
              </a:lnSpc>
              <a:buFontTx/>
              <a:buNone/>
            </a:pPr>
            <a:r>
              <a:rPr lang="en-US" sz="1400" dirty="0">
                <a:solidFill>
                  <a:srgbClr val="FFFF00"/>
                </a:solidFill>
              </a:rPr>
              <a:t>11:00 ___________________ 	11:00 ___________________ 	11:00 ___________________ </a:t>
            </a:r>
          </a:p>
          <a:p>
            <a:pPr>
              <a:lnSpc>
                <a:spcPct val="80000"/>
              </a:lnSpc>
              <a:buFontTx/>
              <a:buNone/>
            </a:pPr>
            <a:r>
              <a:rPr lang="en-US" sz="1400" dirty="0">
                <a:solidFill>
                  <a:srgbClr val="FFFF00"/>
                </a:solidFill>
              </a:rPr>
              <a:t>12:00 ___________________ 	12:00 ___________________ 	12:00 ___________________ </a:t>
            </a:r>
          </a:p>
          <a:p>
            <a:pPr>
              <a:lnSpc>
                <a:spcPct val="80000"/>
              </a:lnSpc>
              <a:buFontTx/>
              <a:buNone/>
            </a:pPr>
            <a:r>
              <a:rPr lang="en-US" sz="1400" dirty="0">
                <a:solidFill>
                  <a:srgbClr val="FFFF00"/>
                </a:solidFill>
              </a:rPr>
              <a:t>1:00 ____________________ 	1:00 ____________________ 	1:00 ____________________ </a:t>
            </a:r>
          </a:p>
          <a:p>
            <a:pPr>
              <a:lnSpc>
                <a:spcPct val="80000"/>
              </a:lnSpc>
              <a:buFontTx/>
              <a:buNone/>
            </a:pPr>
            <a:r>
              <a:rPr lang="en-US" sz="1400" dirty="0">
                <a:solidFill>
                  <a:srgbClr val="FFFF00"/>
                </a:solidFill>
              </a:rPr>
              <a:t>2:00 ____________________ 	2:00 ____________________ 	2:00 ____________________ </a:t>
            </a:r>
          </a:p>
          <a:p>
            <a:pPr>
              <a:lnSpc>
                <a:spcPct val="80000"/>
              </a:lnSpc>
              <a:buFontTx/>
              <a:buNone/>
            </a:pPr>
            <a:r>
              <a:rPr lang="en-US" sz="1400" dirty="0">
                <a:solidFill>
                  <a:srgbClr val="FFFF00"/>
                </a:solidFill>
              </a:rPr>
              <a:t>3:00 ____________________ 	3:00 ____________________ 	3:00 ____________________ </a:t>
            </a:r>
          </a:p>
          <a:p>
            <a:pPr>
              <a:lnSpc>
                <a:spcPct val="80000"/>
              </a:lnSpc>
              <a:buFontTx/>
              <a:buNone/>
            </a:pPr>
            <a:r>
              <a:rPr lang="en-US" sz="1400" dirty="0">
                <a:solidFill>
                  <a:srgbClr val="FFFF00"/>
                </a:solidFill>
              </a:rPr>
              <a:t>4:00 ____________________ 	4:00 ____________________ 	4:00 ____________________ </a:t>
            </a:r>
          </a:p>
          <a:p>
            <a:pPr>
              <a:lnSpc>
                <a:spcPct val="80000"/>
              </a:lnSpc>
              <a:buFontTx/>
              <a:buNone/>
            </a:pPr>
            <a:r>
              <a:rPr lang="en-US" sz="1400" dirty="0">
                <a:solidFill>
                  <a:srgbClr val="FFFF00"/>
                </a:solidFill>
              </a:rPr>
              <a:t>5:00 ____________________ 	5:00 ____________________ 	5:00 ____________________ </a:t>
            </a:r>
          </a:p>
          <a:p>
            <a:pPr>
              <a:lnSpc>
                <a:spcPct val="80000"/>
              </a:lnSpc>
              <a:buFontTx/>
              <a:buNone/>
            </a:pPr>
            <a:r>
              <a:rPr lang="en-US" sz="1400" dirty="0">
                <a:solidFill>
                  <a:srgbClr val="FFFF00"/>
                </a:solidFill>
              </a:rPr>
              <a:t>6:00 ____________________ 	6:00 ____________________ 	6:00 ____________________ </a:t>
            </a:r>
          </a:p>
          <a:p>
            <a:pPr>
              <a:lnSpc>
                <a:spcPct val="80000"/>
              </a:lnSpc>
              <a:buFontTx/>
              <a:buNone/>
            </a:pPr>
            <a:r>
              <a:rPr lang="en-US" sz="1400" dirty="0">
                <a:solidFill>
                  <a:srgbClr val="FFFF00"/>
                </a:solidFill>
              </a:rPr>
              <a:t>7:00 ____________________ 	7:00 ____________________ 	7:00 ____________________ </a:t>
            </a:r>
          </a:p>
          <a:p>
            <a:pPr>
              <a:lnSpc>
                <a:spcPct val="80000"/>
              </a:lnSpc>
              <a:buFontTx/>
              <a:buNone/>
            </a:pPr>
            <a:r>
              <a:rPr lang="en-US" sz="1400" dirty="0">
                <a:solidFill>
                  <a:srgbClr val="FFFF00"/>
                </a:solidFill>
              </a:rPr>
              <a:t>8:00 ____________________ 	8:00 ____________________ 	8:00 ____________________ </a:t>
            </a:r>
          </a:p>
          <a:p>
            <a:pPr>
              <a:lnSpc>
                <a:spcPct val="80000"/>
              </a:lnSpc>
              <a:buFontTx/>
              <a:buNone/>
            </a:pPr>
            <a:r>
              <a:rPr lang="en-US" sz="1400" dirty="0">
                <a:solidFill>
                  <a:srgbClr val="FFFF00"/>
                </a:solidFill>
              </a:rPr>
              <a:t>9:00 ____________________ 	9:00 ____________________ 	9:00 ____________________ </a:t>
            </a:r>
          </a:p>
          <a:p>
            <a:pPr>
              <a:lnSpc>
                <a:spcPct val="80000"/>
              </a:lnSpc>
              <a:buFontTx/>
              <a:buNone/>
            </a:pPr>
            <a:r>
              <a:rPr lang="en-US" sz="1400" dirty="0">
                <a:solidFill>
                  <a:srgbClr val="FFFF00"/>
                </a:solidFill>
              </a:rPr>
              <a:t>10:00 ___________________	10:00 ___________________	10:00 ___________________</a:t>
            </a:r>
          </a:p>
          <a:p>
            <a:pPr>
              <a:lnSpc>
                <a:spcPct val="80000"/>
              </a:lnSpc>
              <a:buFontTx/>
              <a:buNone/>
            </a:pPr>
            <a:r>
              <a:rPr lang="en-US" sz="1400" dirty="0">
                <a:solidFill>
                  <a:srgbClr val="FFFF00"/>
                </a:solidFill>
              </a:rPr>
              <a:t>11:00 ___________________ 	11:00 ___________________ 	11:00</a:t>
            </a:r>
            <a:r>
              <a:rPr lang="en-US" sz="1400" u="sng" dirty="0">
                <a:solidFill>
                  <a:srgbClr val="FFFF00"/>
                </a:solidFill>
              </a:rPr>
              <a:t> </a:t>
            </a:r>
            <a:r>
              <a:rPr lang="en-US" sz="1400" dirty="0">
                <a:solidFill>
                  <a:srgbClr val="FFFF00"/>
                </a:solidFill>
              </a:rPr>
              <a:t>___________________</a:t>
            </a:r>
            <a:r>
              <a:rPr lang="en-US" sz="1400" u="sng" dirty="0">
                <a:solidFill>
                  <a:srgbClr val="FFFF00"/>
                </a:solidFill>
              </a:rPr>
              <a:t> </a:t>
            </a:r>
            <a:endParaRPr lang="en-US" sz="1400" dirty="0">
              <a:solidFill>
                <a:srgbClr val="FFFF00"/>
              </a:solidFill>
            </a:endParaRPr>
          </a:p>
          <a:p>
            <a:pPr>
              <a:lnSpc>
                <a:spcPct val="80000"/>
              </a:lnSpc>
            </a:pPr>
            <a:endParaRPr lang="en-US" sz="1400" dirty="0">
              <a:solidFill>
                <a:srgbClr val="FFFF00"/>
              </a:solidFill>
            </a:endParaRPr>
          </a:p>
          <a:p>
            <a:pPr>
              <a:lnSpc>
                <a:spcPct val="80000"/>
              </a:lnSpc>
            </a:pPr>
            <a:endParaRPr lang="en-US" sz="1400" dirty="0">
              <a:solidFill>
                <a:srgbClr val="FFFF00"/>
              </a:solidFill>
            </a:endParaRPr>
          </a:p>
          <a:p>
            <a:pPr>
              <a:lnSpc>
                <a:spcPct val="80000"/>
              </a:lnSpc>
              <a:buFontTx/>
              <a:buNone/>
            </a:pPr>
            <a:r>
              <a:rPr lang="en-US" sz="1200" dirty="0">
                <a:solidFill>
                  <a:srgbClr val="FFFF00"/>
                </a:solidFill>
              </a:rPr>
              <a:t>Notes: 	_____________________________________________________________________________</a:t>
            </a:r>
          </a:p>
          <a:p>
            <a:pPr>
              <a:lnSpc>
                <a:spcPct val="80000"/>
              </a:lnSpc>
              <a:buFontTx/>
              <a:buNone/>
            </a:pPr>
            <a:endParaRPr lang="en-US" sz="1200" dirty="0">
              <a:solidFill>
                <a:srgbClr val="FFFF00"/>
              </a:solidFill>
            </a:endParaRPr>
          </a:p>
          <a:p>
            <a:pPr>
              <a:lnSpc>
                <a:spcPct val="80000"/>
              </a:lnSpc>
              <a:buFontTx/>
              <a:buNone/>
            </a:pPr>
            <a:r>
              <a:rPr lang="en-US" sz="1200" dirty="0">
                <a:solidFill>
                  <a:srgbClr val="FFFF00"/>
                </a:solidFill>
              </a:rPr>
              <a:t>Reminders:	 ______________________________________________________________________________</a:t>
            </a:r>
            <a:br>
              <a:rPr lang="en-US" sz="1200" dirty="0">
                <a:solidFill>
                  <a:srgbClr val="FFFF00"/>
                </a:solidFill>
              </a:rPr>
            </a:br>
            <a:r>
              <a:rPr lang="en-US" sz="1200" b="1" dirty="0">
                <a:solidFill>
                  <a:srgbClr val="FFFF00"/>
                </a:solidFill>
              </a:rPr>
              <a:t>	</a:t>
            </a:r>
          </a:p>
          <a:p>
            <a:pPr>
              <a:lnSpc>
                <a:spcPct val="80000"/>
              </a:lnSpc>
            </a:pPr>
            <a:endParaRPr lang="en-US" sz="1200" dirty="0">
              <a:solidFill>
                <a:srgbClr val="FFFF00"/>
              </a:solidFill>
            </a:endParaRPr>
          </a:p>
          <a:p>
            <a:pPr>
              <a:lnSpc>
                <a:spcPct val="80000"/>
              </a:lnSpc>
            </a:pPr>
            <a:endParaRPr lang="en-US" sz="1200" dirty="0">
              <a:solidFill>
                <a:srgbClr val="FFFF00"/>
              </a:solidFill>
            </a:endParaRPr>
          </a:p>
          <a:p>
            <a:pPr>
              <a:lnSpc>
                <a:spcPct val="80000"/>
              </a:lnSpc>
            </a:pPr>
            <a:endParaRPr lang="en-US" sz="1200" dirty="0">
              <a:solidFill>
                <a:srgbClr val="FFFF00"/>
              </a:solidFill>
            </a:endParaRPr>
          </a:p>
          <a:p>
            <a:pPr>
              <a:lnSpc>
                <a:spcPct val="80000"/>
              </a:lnSpc>
            </a:pPr>
            <a:endParaRPr lang="en-US" sz="1200" dirty="0">
              <a:solidFill>
                <a:srgbClr val="FFFF00"/>
              </a:solidFill>
            </a:endParaRPr>
          </a:p>
          <a:p>
            <a:pPr>
              <a:lnSpc>
                <a:spcPct val="80000"/>
              </a:lnSpc>
            </a:pPr>
            <a:r>
              <a:rPr lang="en-US" sz="1200" dirty="0">
                <a:solidFill>
                  <a:srgbClr val="FFFF00"/>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447800" y="228600"/>
            <a:ext cx="6781800" cy="1141413"/>
          </a:xfrm>
        </p:spPr>
        <p:txBody>
          <a:bodyPr/>
          <a:lstStyle/>
          <a:p>
            <a:pPr eaLnBrk="1" hangingPunct="1"/>
            <a:r>
              <a:rPr lang="en-US" b="1" smtClean="0">
                <a:solidFill>
                  <a:srgbClr val="FFFF66"/>
                </a:solidFill>
              </a:rPr>
              <a:t>TRIGGER</a:t>
            </a:r>
          </a:p>
        </p:txBody>
      </p:sp>
      <p:sp>
        <p:nvSpPr>
          <p:cNvPr id="75779" name="Footer Placeholder 4"/>
          <p:cNvSpPr>
            <a:spLocks noGrp="1"/>
          </p:cNvSpPr>
          <p:nvPr>
            <p:ph type="ftr" sz="quarter" idx="11"/>
          </p:nvPr>
        </p:nvSpPr>
        <p:spPr>
          <a:noFill/>
        </p:spPr>
        <p:txBody>
          <a:bodyPr/>
          <a:lstStyle/>
          <a:p>
            <a:r>
              <a:rPr lang="en-US" smtClean="0"/>
              <a:t>© 2006 Matrix Institute</a:t>
            </a:r>
          </a:p>
        </p:txBody>
      </p:sp>
      <p:sp>
        <p:nvSpPr>
          <p:cNvPr id="26627" name="Text Box 3"/>
          <p:cNvSpPr txBox="1">
            <a:spLocks noChangeArrowheads="1"/>
          </p:cNvSpPr>
          <p:nvPr/>
        </p:nvSpPr>
        <p:spPr bwMode="auto">
          <a:xfrm>
            <a:off x="762000" y="1524000"/>
            <a:ext cx="7772400" cy="4633913"/>
          </a:xfrm>
          <a:prstGeom prst="rect">
            <a:avLst/>
          </a:prstGeom>
          <a:noFill/>
          <a:ln w="9525">
            <a:noFill/>
            <a:miter lim="800000"/>
            <a:headEnd/>
            <a:tailEnd/>
          </a:ln>
          <a:effectLst/>
        </p:spPr>
        <p:txBody>
          <a:bodyPr>
            <a:spAutoFit/>
          </a:bodyPr>
          <a:lstStyle/>
          <a:p>
            <a:pPr algn="ctr" eaLnBrk="0" hangingPunct="0">
              <a:spcBef>
                <a:spcPct val="50000"/>
              </a:spcBef>
              <a:defRPr/>
            </a:pPr>
            <a:endParaRPr lang="en-US" sz="3600" b="1" i="1" dirty="0">
              <a:solidFill>
                <a:srgbClr val="FFFFFF"/>
              </a:solidFill>
              <a:latin typeface="Times New Roman" pitchFamily="18" charset="0"/>
              <a:cs typeface="+mn-cs"/>
            </a:endParaRPr>
          </a:p>
          <a:p>
            <a:pPr algn="ctr" eaLnBrk="0" hangingPunct="0">
              <a:spcBef>
                <a:spcPct val="50000"/>
              </a:spcBef>
              <a:defRPr/>
            </a:pPr>
            <a:r>
              <a:rPr lang="en-US" sz="3600" b="1" i="1" dirty="0">
                <a:solidFill>
                  <a:srgbClr val="FFFF66"/>
                </a:solidFill>
                <a:latin typeface="Times New Roman" pitchFamily="18" charset="0"/>
                <a:cs typeface="+mn-cs"/>
              </a:rPr>
              <a:t>Definition</a:t>
            </a:r>
          </a:p>
          <a:p>
            <a:pPr eaLnBrk="0" hangingPunct="0">
              <a:spcBef>
                <a:spcPct val="50000"/>
              </a:spcBef>
              <a:defRPr/>
            </a:pPr>
            <a:r>
              <a:rPr lang="en-US" sz="3200" b="1" dirty="0">
                <a:solidFill>
                  <a:srgbClr val="FFFF66"/>
                </a:solidFill>
                <a:latin typeface="Times New Roman" pitchFamily="18" charset="0"/>
                <a:cs typeface="+mn-cs"/>
              </a:rPr>
              <a:t>A trigger is a stimulus which has been repeatedly associated with the preparation for, anticipation of or the use of drugs and/or alcohol.  These stimuli include people, things, places, times of day, and emotional states.</a:t>
            </a:r>
            <a:endParaRPr lang="en-US" sz="3600" b="1" i="1" dirty="0">
              <a:solidFill>
                <a:srgbClr val="FFFF66"/>
              </a:solidFill>
              <a:latin typeface="Times New Roman" pitchFamily="18" charset="0"/>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a:noFill/>
        </p:spPr>
        <p:txBody>
          <a:bodyPr/>
          <a:lstStyle/>
          <a:p>
            <a:r>
              <a:rPr lang="en-US" smtClean="0"/>
              <a:t>© 2006 Matrix Institute</a:t>
            </a:r>
          </a:p>
        </p:txBody>
      </p:sp>
      <p:sp>
        <p:nvSpPr>
          <p:cNvPr id="45058" name="Rectangle 2"/>
          <p:cNvSpPr>
            <a:spLocks noChangeArrowheads="1"/>
          </p:cNvSpPr>
          <p:nvPr/>
        </p:nvSpPr>
        <p:spPr bwMode="auto">
          <a:xfrm>
            <a:off x="800100" y="800100"/>
            <a:ext cx="6173788" cy="1128713"/>
          </a:xfrm>
          <a:prstGeom prst="rect">
            <a:avLst/>
          </a:prstGeom>
          <a:noFill/>
          <a:ln w="9525">
            <a:noFill/>
            <a:miter lim="800000"/>
            <a:headEnd/>
            <a:tailEnd/>
          </a:ln>
          <a:effectLst/>
        </p:spPr>
        <p:txBody>
          <a:bodyPr>
            <a:spAutoFit/>
          </a:bodyPr>
          <a:lstStyle/>
          <a:p>
            <a:pPr eaLnBrk="0" hangingPunct="0">
              <a:defRPr/>
            </a:pPr>
            <a:r>
              <a:rPr lang="en-US" sz="3600" b="1">
                <a:solidFill>
                  <a:srgbClr val="FFFF66"/>
                </a:solidFill>
                <a:effectLst>
                  <a:outerShdw blurRad="38100" dist="38100" dir="2700000" algn="tl">
                    <a:srgbClr val="000000"/>
                  </a:outerShdw>
                </a:effectLst>
                <a:latin typeface="Tahoma" pitchFamily="34" charset="0"/>
                <a:cs typeface="+mn-cs"/>
              </a:rPr>
              <a:t>Triggers and Cravings</a:t>
            </a:r>
            <a:r>
              <a:rPr lang="en-US" sz="3200" b="1">
                <a:solidFill>
                  <a:srgbClr val="FFFF66"/>
                </a:solidFill>
                <a:effectLst>
                  <a:outerShdw blurRad="38100" dist="38100" dir="2700000" algn="tl">
                    <a:srgbClr val="000000"/>
                  </a:outerShdw>
                </a:effectLst>
                <a:latin typeface="Tahoma" pitchFamily="34" charset="0"/>
                <a:cs typeface="+mn-cs"/>
              </a:rPr>
              <a:t/>
            </a:r>
            <a:br>
              <a:rPr lang="en-US" sz="3200" b="1">
                <a:solidFill>
                  <a:srgbClr val="FFFF66"/>
                </a:solidFill>
                <a:effectLst>
                  <a:outerShdw blurRad="38100" dist="38100" dir="2700000" algn="tl">
                    <a:srgbClr val="000000"/>
                  </a:outerShdw>
                </a:effectLst>
                <a:latin typeface="Tahoma" pitchFamily="34" charset="0"/>
                <a:cs typeface="+mn-cs"/>
              </a:rPr>
            </a:br>
            <a:r>
              <a:rPr lang="en-US" sz="3200" b="1" i="1">
                <a:solidFill>
                  <a:srgbClr val="FFFF66"/>
                </a:solidFill>
                <a:effectLst>
                  <a:outerShdw blurRad="38100" dist="38100" dir="2700000" algn="tl">
                    <a:srgbClr val="000000"/>
                  </a:outerShdw>
                </a:effectLst>
                <a:latin typeface="Tahoma" pitchFamily="34" charset="0"/>
                <a:cs typeface="+mn-cs"/>
              </a:rPr>
              <a:t>Human Brain</a:t>
            </a:r>
          </a:p>
        </p:txBody>
      </p:sp>
      <p:pic>
        <p:nvPicPr>
          <p:cNvPr id="45059" name="Picture 3"/>
          <p:cNvPicPr>
            <a:picLocks noChangeAspect="1" noChangeArrowheads="1"/>
          </p:cNvPicPr>
          <p:nvPr/>
        </p:nvPicPr>
        <p:blipFill>
          <a:blip r:embed="rId3" cstate="print"/>
          <a:srcRect/>
          <a:stretch>
            <a:fillRect/>
          </a:stretch>
        </p:blipFill>
        <p:spPr bwMode="auto">
          <a:xfrm>
            <a:off x="2133600" y="2209800"/>
            <a:ext cx="4168775" cy="4114800"/>
          </a:xfrm>
          <a:prstGeom prst="rect">
            <a:avLst/>
          </a:prstGeom>
          <a:noFill/>
          <a:ln w="5715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checkerboard(across)">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3200" y="1066800"/>
            <a:ext cx="3589338" cy="5638800"/>
            <a:chOff x="144" y="672"/>
            <a:chExt cx="2544" cy="3552"/>
          </a:xfrm>
        </p:grpSpPr>
        <p:sp>
          <p:nvSpPr>
            <p:cNvPr id="83971" name="Rectangle 3"/>
            <p:cNvSpPr>
              <a:spLocks noChangeArrowheads="1"/>
            </p:cNvSpPr>
            <p:nvPr/>
          </p:nvSpPr>
          <p:spPr bwMode="auto">
            <a:xfrm>
              <a:off x="144" y="672"/>
              <a:ext cx="2544" cy="355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endParaRPr lang="en-US"/>
            </a:p>
          </p:txBody>
        </p:sp>
        <p:sp>
          <p:nvSpPr>
            <p:cNvPr id="83972" name="Line 4"/>
            <p:cNvSpPr>
              <a:spLocks noChangeShapeType="1"/>
            </p:cNvSpPr>
            <p:nvPr/>
          </p:nvSpPr>
          <p:spPr bwMode="auto">
            <a:xfrm>
              <a:off x="596" y="1118"/>
              <a:ext cx="1" cy="1763"/>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73" name="Line 5"/>
            <p:cNvSpPr>
              <a:spLocks noChangeShapeType="1"/>
            </p:cNvSpPr>
            <p:nvPr/>
          </p:nvSpPr>
          <p:spPr bwMode="auto">
            <a:xfrm>
              <a:off x="565" y="2881"/>
              <a:ext cx="31"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74" name="Line 6"/>
            <p:cNvSpPr>
              <a:spLocks noChangeShapeType="1"/>
            </p:cNvSpPr>
            <p:nvPr/>
          </p:nvSpPr>
          <p:spPr bwMode="auto">
            <a:xfrm>
              <a:off x="565" y="2442"/>
              <a:ext cx="31"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75" name="Line 7"/>
            <p:cNvSpPr>
              <a:spLocks noChangeShapeType="1"/>
            </p:cNvSpPr>
            <p:nvPr/>
          </p:nvSpPr>
          <p:spPr bwMode="auto">
            <a:xfrm>
              <a:off x="565" y="2002"/>
              <a:ext cx="31"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76" name="Line 8"/>
            <p:cNvSpPr>
              <a:spLocks noChangeShapeType="1"/>
            </p:cNvSpPr>
            <p:nvPr/>
          </p:nvSpPr>
          <p:spPr bwMode="auto">
            <a:xfrm>
              <a:off x="565" y="1558"/>
              <a:ext cx="31"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77" name="Line 9"/>
            <p:cNvSpPr>
              <a:spLocks noChangeShapeType="1"/>
            </p:cNvSpPr>
            <p:nvPr/>
          </p:nvSpPr>
          <p:spPr bwMode="auto">
            <a:xfrm>
              <a:off x="565" y="1118"/>
              <a:ext cx="31"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78" name="Line 10"/>
            <p:cNvSpPr>
              <a:spLocks noChangeShapeType="1"/>
            </p:cNvSpPr>
            <p:nvPr/>
          </p:nvSpPr>
          <p:spPr bwMode="auto">
            <a:xfrm>
              <a:off x="596" y="2881"/>
              <a:ext cx="1917"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79" name="Line 11"/>
            <p:cNvSpPr>
              <a:spLocks noChangeShapeType="1"/>
            </p:cNvSpPr>
            <p:nvPr/>
          </p:nvSpPr>
          <p:spPr bwMode="auto">
            <a:xfrm flipV="1">
              <a:off x="596"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0" name="Line 12"/>
            <p:cNvSpPr>
              <a:spLocks noChangeShapeType="1"/>
            </p:cNvSpPr>
            <p:nvPr/>
          </p:nvSpPr>
          <p:spPr bwMode="auto">
            <a:xfrm flipV="1">
              <a:off x="699"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1" name="Line 13"/>
            <p:cNvSpPr>
              <a:spLocks noChangeShapeType="1"/>
            </p:cNvSpPr>
            <p:nvPr/>
          </p:nvSpPr>
          <p:spPr bwMode="auto">
            <a:xfrm flipV="1">
              <a:off x="796"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2" name="Line 14"/>
            <p:cNvSpPr>
              <a:spLocks noChangeShapeType="1"/>
            </p:cNvSpPr>
            <p:nvPr/>
          </p:nvSpPr>
          <p:spPr bwMode="auto">
            <a:xfrm flipV="1">
              <a:off x="89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3" name="Line 15"/>
            <p:cNvSpPr>
              <a:spLocks noChangeShapeType="1"/>
            </p:cNvSpPr>
            <p:nvPr/>
          </p:nvSpPr>
          <p:spPr bwMode="auto">
            <a:xfrm flipV="1">
              <a:off x="1001"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4" name="Line 16"/>
            <p:cNvSpPr>
              <a:spLocks noChangeShapeType="1"/>
            </p:cNvSpPr>
            <p:nvPr/>
          </p:nvSpPr>
          <p:spPr bwMode="auto">
            <a:xfrm flipV="1">
              <a:off x="109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5" name="Line 17"/>
            <p:cNvSpPr>
              <a:spLocks noChangeShapeType="1"/>
            </p:cNvSpPr>
            <p:nvPr/>
          </p:nvSpPr>
          <p:spPr bwMode="auto">
            <a:xfrm flipV="1">
              <a:off x="1201"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6" name="Line 18"/>
            <p:cNvSpPr>
              <a:spLocks noChangeShapeType="1"/>
            </p:cNvSpPr>
            <p:nvPr/>
          </p:nvSpPr>
          <p:spPr bwMode="auto">
            <a:xfrm flipV="1">
              <a:off x="130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7" name="Line 19"/>
            <p:cNvSpPr>
              <a:spLocks noChangeShapeType="1"/>
            </p:cNvSpPr>
            <p:nvPr/>
          </p:nvSpPr>
          <p:spPr bwMode="auto">
            <a:xfrm flipV="1">
              <a:off x="1401"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8" name="Line 20"/>
            <p:cNvSpPr>
              <a:spLocks noChangeShapeType="1"/>
            </p:cNvSpPr>
            <p:nvPr/>
          </p:nvSpPr>
          <p:spPr bwMode="auto">
            <a:xfrm flipV="1">
              <a:off x="150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89" name="Line 21"/>
            <p:cNvSpPr>
              <a:spLocks noChangeShapeType="1"/>
            </p:cNvSpPr>
            <p:nvPr/>
          </p:nvSpPr>
          <p:spPr bwMode="auto">
            <a:xfrm flipV="1">
              <a:off x="1606"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0" name="Line 22"/>
            <p:cNvSpPr>
              <a:spLocks noChangeShapeType="1"/>
            </p:cNvSpPr>
            <p:nvPr/>
          </p:nvSpPr>
          <p:spPr bwMode="auto">
            <a:xfrm flipV="1">
              <a:off x="170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1" name="Line 23"/>
            <p:cNvSpPr>
              <a:spLocks noChangeShapeType="1"/>
            </p:cNvSpPr>
            <p:nvPr/>
          </p:nvSpPr>
          <p:spPr bwMode="auto">
            <a:xfrm flipV="1">
              <a:off x="1806"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2" name="Line 24"/>
            <p:cNvSpPr>
              <a:spLocks noChangeShapeType="1"/>
            </p:cNvSpPr>
            <p:nvPr/>
          </p:nvSpPr>
          <p:spPr bwMode="auto">
            <a:xfrm flipV="1">
              <a:off x="190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3" name="Line 25"/>
            <p:cNvSpPr>
              <a:spLocks noChangeShapeType="1"/>
            </p:cNvSpPr>
            <p:nvPr/>
          </p:nvSpPr>
          <p:spPr bwMode="auto">
            <a:xfrm flipV="1">
              <a:off x="2011"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4" name="Line 26"/>
            <p:cNvSpPr>
              <a:spLocks noChangeShapeType="1"/>
            </p:cNvSpPr>
            <p:nvPr/>
          </p:nvSpPr>
          <p:spPr bwMode="auto">
            <a:xfrm flipV="1">
              <a:off x="210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5" name="Line 27"/>
            <p:cNvSpPr>
              <a:spLocks noChangeShapeType="1"/>
            </p:cNvSpPr>
            <p:nvPr/>
          </p:nvSpPr>
          <p:spPr bwMode="auto">
            <a:xfrm flipV="1">
              <a:off x="2211"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6" name="Line 28"/>
            <p:cNvSpPr>
              <a:spLocks noChangeShapeType="1"/>
            </p:cNvSpPr>
            <p:nvPr/>
          </p:nvSpPr>
          <p:spPr bwMode="auto">
            <a:xfrm flipV="1">
              <a:off x="231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7" name="Line 29"/>
            <p:cNvSpPr>
              <a:spLocks noChangeShapeType="1"/>
            </p:cNvSpPr>
            <p:nvPr/>
          </p:nvSpPr>
          <p:spPr bwMode="auto">
            <a:xfrm flipV="1">
              <a:off x="2410"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8" name="Line 30"/>
            <p:cNvSpPr>
              <a:spLocks noChangeShapeType="1"/>
            </p:cNvSpPr>
            <p:nvPr/>
          </p:nvSpPr>
          <p:spPr bwMode="auto">
            <a:xfrm flipV="1">
              <a:off x="251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3999" name="Line 31"/>
            <p:cNvSpPr>
              <a:spLocks noChangeShapeType="1"/>
            </p:cNvSpPr>
            <p:nvPr/>
          </p:nvSpPr>
          <p:spPr bwMode="auto">
            <a:xfrm>
              <a:off x="647" y="2002"/>
              <a:ext cx="103" cy="4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0" name="Line 32"/>
            <p:cNvSpPr>
              <a:spLocks noChangeShapeType="1"/>
            </p:cNvSpPr>
            <p:nvPr/>
          </p:nvSpPr>
          <p:spPr bwMode="auto">
            <a:xfrm flipV="1">
              <a:off x="750" y="1956"/>
              <a:ext cx="97" cy="8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1" name="Line 33"/>
            <p:cNvSpPr>
              <a:spLocks noChangeShapeType="1"/>
            </p:cNvSpPr>
            <p:nvPr/>
          </p:nvSpPr>
          <p:spPr bwMode="auto">
            <a:xfrm>
              <a:off x="847" y="1956"/>
              <a:ext cx="103" cy="3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2" name="Line 34"/>
            <p:cNvSpPr>
              <a:spLocks noChangeShapeType="1"/>
            </p:cNvSpPr>
            <p:nvPr/>
          </p:nvSpPr>
          <p:spPr bwMode="auto">
            <a:xfrm>
              <a:off x="950" y="1993"/>
              <a:ext cx="102" cy="9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3" name="Line 35"/>
            <p:cNvSpPr>
              <a:spLocks noChangeShapeType="1"/>
            </p:cNvSpPr>
            <p:nvPr/>
          </p:nvSpPr>
          <p:spPr bwMode="auto">
            <a:xfrm flipV="1">
              <a:off x="1052" y="1558"/>
              <a:ext cx="98" cy="53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4" name="Line 36"/>
            <p:cNvSpPr>
              <a:spLocks noChangeShapeType="1"/>
            </p:cNvSpPr>
            <p:nvPr/>
          </p:nvSpPr>
          <p:spPr bwMode="auto">
            <a:xfrm>
              <a:off x="1150" y="1558"/>
              <a:ext cx="102" cy="8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5" name="Line 37"/>
            <p:cNvSpPr>
              <a:spLocks noChangeShapeType="1"/>
            </p:cNvSpPr>
            <p:nvPr/>
          </p:nvSpPr>
          <p:spPr bwMode="auto">
            <a:xfrm>
              <a:off x="1252" y="1645"/>
              <a:ext cx="103" cy="135"/>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6" name="Line 38"/>
            <p:cNvSpPr>
              <a:spLocks noChangeShapeType="1"/>
            </p:cNvSpPr>
            <p:nvPr/>
          </p:nvSpPr>
          <p:spPr bwMode="auto">
            <a:xfrm>
              <a:off x="1355" y="1780"/>
              <a:ext cx="97" cy="8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7" name="Line 39"/>
            <p:cNvSpPr>
              <a:spLocks noChangeShapeType="1"/>
            </p:cNvSpPr>
            <p:nvPr/>
          </p:nvSpPr>
          <p:spPr bwMode="auto">
            <a:xfrm>
              <a:off x="1452" y="1868"/>
              <a:ext cx="102" cy="2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8" name="Line 40"/>
            <p:cNvSpPr>
              <a:spLocks noChangeShapeType="1"/>
            </p:cNvSpPr>
            <p:nvPr/>
          </p:nvSpPr>
          <p:spPr bwMode="auto">
            <a:xfrm>
              <a:off x="1554" y="1895"/>
              <a:ext cx="103" cy="10"/>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09" name="Line 41"/>
            <p:cNvSpPr>
              <a:spLocks noChangeShapeType="1"/>
            </p:cNvSpPr>
            <p:nvPr/>
          </p:nvSpPr>
          <p:spPr bwMode="auto">
            <a:xfrm>
              <a:off x="1657" y="1905"/>
              <a:ext cx="97" cy="14"/>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10" name="Line 42"/>
            <p:cNvSpPr>
              <a:spLocks noChangeShapeType="1"/>
            </p:cNvSpPr>
            <p:nvPr/>
          </p:nvSpPr>
          <p:spPr bwMode="auto">
            <a:xfrm>
              <a:off x="1754" y="1919"/>
              <a:ext cx="103" cy="9"/>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11" name="Line 43"/>
            <p:cNvSpPr>
              <a:spLocks noChangeShapeType="1"/>
            </p:cNvSpPr>
            <p:nvPr/>
          </p:nvSpPr>
          <p:spPr bwMode="auto">
            <a:xfrm>
              <a:off x="1857" y="1928"/>
              <a:ext cx="102" cy="2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12" name="Line 44"/>
            <p:cNvSpPr>
              <a:spLocks noChangeShapeType="1"/>
            </p:cNvSpPr>
            <p:nvPr/>
          </p:nvSpPr>
          <p:spPr bwMode="auto">
            <a:xfrm>
              <a:off x="1959" y="1956"/>
              <a:ext cx="98" cy="1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13" name="Line 45"/>
            <p:cNvSpPr>
              <a:spLocks noChangeShapeType="1"/>
            </p:cNvSpPr>
            <p:nvPr/>
          </p:nvSpPr>
          <p:spPr bwMode="auto">
            <a:xfrm>
              <a:off x="2057" y="1974"/>
              <a:ext cx="102" cy="19"/>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14" name="Line 46"/>
            <p:cNvSpPr>
              <a:spLocks noChangeShapeType="1"/>
            </p:cNvSpPr>
            <p:nvPr/>
          </p:nvSpPr>
          <p:spPr bwMode="auto">
            <a:xfrm>
              <a:off x="2159" y="1993"/>
              <a:ext cx="103" cy="9"/>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15" name="Line 47"/>
            <p:cNvSpPr>
              <a:spLocks noChangeShapeType="1"/>
            </p:cNvSpPr>
            <p:nvPr/>
          </p:nvSpPr>
          <p:spPr bwMode="auto">
            <a:xfrm flipV="1">
              <a:off x="2262" y="1993"/>
              <a:ext cx="97" cy="9"/>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16" name="Line 48"/>
            <p:cNvSpPr>
              <a:spLocks noChangeShapeType="1"/>
            </p:cNvSpPr>
            <p:nvPr/>
          </p:nvSpPr>
          <p:spPr bwMode="auto">
            <a:xfrm>
              <a:off x="2359" y="1993"/>
              <a:ext cx="103" cy="9"/>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17" name="Rectangle 49"/>
            <p:cNvSpPr>
              <a:spLocks noChangeArrowheads="1"/>
            </p:cNvSpPr>
            <p:nvPr/>
          </p:nvSpPr>
          <p:spPr bwMode="auto">
            <a:xfrm>
              <a:off x="611"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18" name="Rectangle 50"/>
            <p:cNvSpPr>
              <a:spLocks noChangeArrowheads="1"/>
            </p:cNvSpPr>
            <p:nvPr/>
          </p:nvSpPr>
          <p:spPr bwMode="auto">
            <a:xfrm>
              <a:off x="714" y="2011"/>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19" name="Rectangle 51"/>
            <p:cNvSpPr>
              <a:spLocks noChangeArrowheads="1"/>
            </p:cNvSpPr>
            <p:nvPr/>
          </p:nvSpPr>
          <p:spPr bwMode="auto">
            <a:xfrm>
              <a:off x="811"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0" name="Rectangle 52"/>
            <p:cNvSpPr>
              <a:spLocks noChangeArrowheads="1"/>
            </p:cNvSpPr>
            <p:nvPr/>
          </p:nvSpPr>
          <p:spPr bwMode="auto">
            <a:xfrm>
              <a:off x="914"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1" name="Rectangle 53"/>
            <p:cNvSpPr>
              <a:spLocks noChangeArrowheads="1"/>
            </p:cNvSpPr>
            <p:nvPr/>
          </p:nvSpPr>
          <p:spPr bwMode="auto">
            <a:xfrm>
              <a:off x="1016" y="2057"/>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2" name="Rectangle 54"/>
            <p:cNvSpPr>
              <a:spLocks noChangeArrowheads="1"/>
            </p:cNvSpPr>
            <p:nvPr/>
          </p:nvSpPr>
          <p:spPr bwMode="auto">
            <a:xfrm>
              <a:off x="1114" y="152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3" name="Rectangle 55"/>
            <p:cNvSpPr>
              <a:spLocks noChangeArrowheads="1"/>
            </p:cNvSpPr>
            <p:nvPr/>
          </p:nvSpPr>
          <p:spPr bwMode="auto">
            <a:xfrm>
              <a:off x="1216" y="1613"/>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4" name="Rectangle 56"/>
            <p:cNvSpPr>
              <a:spLocks noChangeArrowheads="1"/>
            </p:cNvSpPr>
            <p:nvPr/>
          </p:nvSpPr>
          <p:spPr bwMode="auto">
            <a:xfrm>
              <a:off x="1319" y="1747"/>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5" name="Rectangle 57"/>
            <p:cNvSpPr>
              <a:spLocks noChangeArrowheads="1"/>
            </p:cNvSpPr>
            <p:nvPr/>
          </p:nvSpPr>
          <p:spPr bwMode="auto">
            <a:xfrm>
              <a:off x="1416" y="1835"/>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6" name="Rectangle 58"/>
            <p:cNvSpPr>
              <a:spLocks noChangeArrowheads="1"/>
            </p:cNvSpPr>
            <p:nvPr/>
          </p:nvSpPr>
          <p:spPr bwMode="auto">
            <a:xfrm>
              <a:off x="1519" y="1863"/>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7" name="Rectangle 59"/>
            <p:cNvSpPr>
              <a:spLocks noChangeArrowheads="1"/>
            </p:cNvSpPr>
            <p:nvPr/>
          </p:nvSpPr>
          <p:spPr bwMode="auto">
            <a:xfrm>
              <a:off x="1621" y="1872"/>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8" name="Rectangle 60"/>
            <p:cNvSpPr>
              <a:spLocks noChangeArrowheads="1"/>
            </p:cNvSpPr>
            <p:nvPr/>
          </p:nvSpPr>
          <p:spPr bwMode="auto">
            <a:xfrm>
              <a:off x="1718" y="1886"/>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29" name="Rectangle 61"/>
            <p:cNvSpPr>
              <a:spLocks noChangeArrowheads="1"/>
            </p:cNvSpPr>
            <p:nvPr/>
          </p:nvSpPr>
          <p:spPr bwMode="auto">
            <a:xfrm>
              <a:off x="1821" y="1895"/>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30" name="Rectangle 62"/>
            <p:cNvSpPr>
              <a:spLocks noChangeArrowheads="1"/>
            </p:cNvSpPr>
            <p:nvPr/>
          </p:nvSpPr>
          <p:spPr bwMode="auto">
            <a:xfrm>
              <a:off x="1923"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31" name="Rectangle 63"/>
            <p:cNvSpPr>
              <a:spLocks noChangeArrowheads="1"/>
            </p:cNvSpPr>
            <p:nvPr/>
          </p:nvSpPr>
          <p:spPr bwMode="auto">
            <a:xfrm>
              <a:off x="2021" y="1942"/>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32" name="Rectangle 64"/>
            <p:cNvSpPr>
              <a:spLocks noChangeArrowheads="1"/>
            </p:cNvSpPr>
            <p:nvPr/>
          </p:nvSpPr>
          <p:spPr bwMode="auto">
            <a:xfrm>
              <a:off x="21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33" name="Rectangle 65"/>
            <p:cNvSpPr>
              <a:spLocks noChangeArrowheads="1"/>
            </p:cNvSpPr>
            <p:nvPr/>
          </p:nvSpPr>
          <p:spPr bwMode="auto">
            <a:xfrm>
              <a:off x="2226"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34" name="Rectangle 66"/>
            <p:cNvSpPr>
              <a:spLocks noChangeArrowheads="1"/>
            </p:cNvSpPr>
            <p:nvPr/>
          </p:nvSpPr>
          <p:spPr bwMode="auto">
            <a:xfrm>
              <a:off x="23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35" name="Rectangle 67"/>
            <p:cNvSpPr>
              <a:spLocks noChangeArrowheads="1"/>
            </p:cNvSpPr>
            <p:nvPr/>
          </p:nvSpPr>
          <p:spPr bwMode="auto">
            <a:xfrm>
              <a:off x="2426" y="1969"/>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36" name="Rectangle 68"/>
            <p:cNvSpPr>
              <a:spLocks noChangeArrowheads="1"/>
            </p:cNvSpPr>
            <p:nvPr/>
          </p:nvSpPr>
          <p:spPr bwMode="auto">
            <a:xfrm>
              <a:off x="463" y="2830"/>
              <a:ext cx="62" cy="13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0</a:t>
              </a:r>
              <a:endParaRPr lang="en-US" b="0"/>
            </a:p>
          </p:txBody>
        </p:sp>
        <p:sp>
          <p:nvSpPr>
            <p:cNvPr id="84037" name="Rectangle 69"/>
            <p:cNvSpPr>
              <a:spLocks noChangeArrowheads="1"/>
            </p:cNvSpPr>
            <p:nvPr/>
          </p:nvSpPr>
          <p:spPr bwMode="auto">
            <a:xfrm>
              <a:off x="406" y="2388"/>
              <a:ext cx="12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50</a:t>
              </a:r>
              <a:endParaRPr lang="en-US" b="0"/>
            </a:p>
          </p:txBody>
        </p:sp>
        <p:sp>
          <p:nvSpPr>
            <p:cNvPr id="84038" name="Rectangle 70"/>
            <p:cNvSpPr>
              <a:spLocks noChangeArrowheads="1"/>
            </p:cNvSpPr>
            <p:nvPr/>
          </p:nvSpPr>
          <p:spPr bwMode="auto">
            <a:xfrm>
              <a:off x="349" y="1951"/>
              <a:ext cx="186"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100</a:t>
              </a:r>
              <a:endParaRPr lang="en-US" b="0"/>
            </a:p>
          </p:txBody>
        </p:sp>
        <p:sp>
          <p:nvSpPr>
            <p:cNvPr id="84039" name="Rectangle 71"/>
            <p:cNvSpPr>
              <a:spLocks noChangeArrowheads="1"/>
            </p:cNvSpPr>
            <p:nvPr/>
          </p:nvSpPr>
          <p:spPr bwMode="auto">
            <a:xfrm>
              <a:off x="349" y="1507"/>
              <a:ext cx="186"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150</a:t>
              </a:r>
              <a:endParaRPr lang="en-US" b="0"/>
            </a:p>
          </p:txBody>
        </p:sp>
        <p:sp>
          <p:nvSpPr>
            <p:cNvPr id="84040" name="Rectangle 72"/>
            <p:cNvSpPr>
              <a:spLocks noChangeArrowheads="1"/>
            </p:cNvSpPr>
            <p:nvPr/>
          </p:nvSpPr>
          <p:spPr bwMode="auto">
            <a:xfrm>
              <a:off x="349" y="1068"/>
              <a:ext cx="186"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200</a:t>
              </a:r>
              <a:endParaRPr lang="en-US" b="0"/>
            </a:p>
          </p:txBody>
        </p:sp>
        <p:sp>
          <p:nvSpPr>
            <p:cNvPr id="84041" name="Rectangle 73"/>
            <p:cNvSpPr>
              <a:spLocks noChangeArrowheads="1"/>
            </p:cNvSpPr>
            <p:nvPr/>
          </p:nvSpPr>
          <p:spPr bwMode="auto">
            <a:xfrm>
              <a:off x="621" y="2958"/>
              <a:ext cx="62"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0</a:t>
              </a:r>
              <a:endParaRPr lang="en-US" b="0"/>
            </a:p>
          </p:txBody>
        </p:sp>
        <p:sp>
          <p:nvSpPr>
            <p:cNvPr id="84042" name="Rectangle 74"/>
            <p:cNvSpPr>
              <a:spLocks noChangeArrowheads="1"/>
            </p:cNvSpPr>
            <p:nvPr/>
          </p:nvSpPr>
          <p:spPr bwMode="auto">
            <a:xfrm>
              <a:off x="1196" y="2958"/>
              <a:ext cx="12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60</a:t>
              </a:r>
              <a:endParaRPr lang="en-US" b="0"/>
            </a:p>
          </p:txBody>
        </p:sp>
        <p:sp>
          <p:nvSpPr>
            <p:cNvPr id="84043" name="Rectangle 75"/>
            <p:cNvSpPr>
              <a:spLocks noChangeArrowheads="1"/>
            </p:cNvSpPr>
            <p:nvPr/>
          </p:nvSpPr>
          <p:spPr bwMode="auto">
            <a:xfrm>
              <a:off x="1774" y="2958"/>
              <a:ext cx="186"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120</a:t>
              </a:r>
              <a:endParaRPr lang="en-US" b="0"/>
            </a:p>
          </p:txBody>
        </p:sp>
        <p:sp>
          <p:nvSpPr>
            <p:cNvPr id="84044" name="Rectangle 76"/>
            <p:cNvSpPr>
              <a:spLocks noChangeArrowheads="1"/>
            </p:cNvSpPr>
            <p:nvPr/>
          </p:nvSpPr>
          <p:spPr bwMode="auto">
            <a:xfrm>
              <a:off x="2380" y="2958"/>
              <a:ext cx="185"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180</a:t>
              </a:r>
              <a:endParaRPr lang="en-US" b="0"/>
            </a:p>
          </p:txBody>
        </p:sp>
        <p:sp>
          <p:nvSpPr>
            <p:cNvPr id="84045" name="Rectangle 77"/>
            <p:cNvSpPr>
              <a:spLocks noChangeArrowheads="1"/>
            </p:cNvSpPr>
            <p:nvPr/>
          </p:nvSpPr>
          <p:spPr bwMode="auto">
            <a:xfrm>
              <a:off x="1308" y="3107"/>
              <a:ext cx="650" cy="15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600">
                  <a:solidFill>
                    <a:srgbClr val="FFFFFF"/>
                  </a:solidFill>
                  <a:latin typeface="Arial" charset="0"/>
                </a:rPr>
                <a:t>Time (min)</a:t>
              </a:r>
              <a:endParaRPr lang="en-US" b="0"/>
            </a:p>
          </p:txBody>
        </p:sp>
        <p:sp>
          <p:nvSpPr>
            <p:cNvPr id="84046" name="Rectangle 78"/>
            <p:cNvSpPr>
              <a:spLocks noChangeArrowheads="1"/>
            </p:cNvSpPr>
            <p:nvPr/>
          </p:nvSpPr>
          <p:spPr bwMode="auto">
            <a:xfrm rot="16200000">
              <a:off x="-328" y="2015"/>
              <a:ext cx="115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 of Basal DA Output</a:t>
              </a:r>
              <a:endParaRPr lang="en-US" sz="1400" b="0"/>
            </a:p>
          </p:txBody>
        </p:sp>
        <p:sp>
          <p:nvSpPr>
            <p:cNvPr id="84047" name="Rectangle 79"/>
            <p:cNvSpPr>
              <a:spLocks noChangeArrowheads="1"/>
            </p:cNvSpPr>
            <p:nvPr/>
          </p:nvSpPr>
          <p:spPr bwMode="auto">
            <a:xfrm>
              <a:off x="1705" y="1220"/>
              <a:ext cx="583" cy="30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r">
                <a:spcBef>
                  <a:spcPct val="0"/>
                </a:spcBef>
              </a:pPr>
              <a:r>
                <a:rPr lang="en-US" sz="1600">
                  <a:solidFill>
                    <a:srgbClr val="FFFFFF"/>
                  </a:solidFill>
                  <a:latin typeface="Arial" charset="0"/>
                </a:rPr>
                <a:t>NAc shell</a:t>
              </a:r>
              <a:br>
                <a:rPr lang="en-US" sz="1600">
                  <a:solidFill>
                    <a:srgbClr val="FFFFFF"/>
                  </a:solidFill>
                  <a:latin typeface="Arial" charset="0"/>
                </a:rPr>
              </a:br>
              <a:endParaRPr lang="en-US" sz="1600" b="0"/>
            </a:p>
          </p:txBody>
        </p:sp>
        <p:sp>
          <p:nvSpPr>
            <p:cNvPr id="84048" name="Line 80"/>
            <p:cNvSpPr>
              <a:spLocks noChangeShapeType="1"/>
            </p:cNvSpPr>
            <p:nvPr/>
          </p:nvSpPr>
          <p:spPr bwMode="auto">
            <a:xfrm>
              <a:off x="652" y="2439"/>
              <a:ext cx="851" cy="0"/>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049" name="Line 81"/>
            <p:cNvSpPr>
              <a:spLocks noChangeShapeType="1"/>
            </p:cNvSpPr>
            <p:nvPr/>
          </p:nvSpPr>
          <p:spPr bwMode="auto">
            <a:xfrm>
              <a:off x="652"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050" name="Line 82"/>
            <p:cNvSpPr>
              <a:spLocks noChangeShapeType="1"/>
            </p:cNvSpPr>
            <p:nvPr/>
          </p:nvSpPr>
          <p:spPr bwMode="auto">
            <a:xfrm>
              <a:off x="1503"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051" name="Line 83"/>
            <p:cNvSpPr>
              <a:spLocks noChangeShapeType="1"/>
            </p:cNvSpPr>
            <p:nvPr/>
          </p:nvSpPr>
          <p:spPr bwMode="auto">
            <a:xfrm>
              <a:off x="1050"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052" name="Rectangle 84"/>
            <p:cNvSpPr>
              <a:spLocks noChangeArrowheads="1"/>
            </p:cNvSpPr>
            <p:nvPr/>
          </p:nvSpPr>
          <p:spPr bwMode="auto">
            <a:xfrm>
              <a:off x="670" y="2283"/>
              <a:ext cx="341"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400">
                  <a:solidFill>
                    <a:srgbClr val="FFFFFF"/>
                  </a:solidFill>
                  <a:latin typeface="Arial" charset="0"/>
                </a:rPr>
                <a:t>Empty</a:t>
              </a:r>
              <a:endParaRPr lang="en-US" b="0"/>
            </a:p>
          </p:txBody>
        </p:sp>
        <p:sp>
          <p:nvSpPr>
            <p:cNvPr id="84053" name="Rectangle 85"/>
            <p:cNvSpPr>
              <a:spLocks noChangeArrowheads="1"/>
            </p:cNvSpPr>
            <p:nvPr/>
          </p:nvSpPr>
          <p:spPr bwMode="auto">
            <a:xfrm>
              <a:off x="737" y="2470"/>
              <a:ext cx="211"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400">
                  <a:solidFill>
                    <a:srgbClr val="FFFFFF"/>
                  </a:solidFill>
                  <a:latin typeface="Arial" charset="0"/>
                </a:rPr>
                <a:t>Box</a:t>
              </a:r>
              <a:endParaRPr lang="en-US" b="0"/>
            </a:p>
          </p:txBody>
        </p:sp>
        <p:sp>
          <p:nvSpPr>
            <p:cNvPr id="84054" name="Rectangle 86"/>
            <p:cNvSpPr>
              <a:spLocks noChangeArrowheads="1"/>
            </p:cNvSpPr>
            <p:nvPr/>
          </p:nvSpPr>
          <p:spPr bwMode="auto">
            <a:xfrm>
              <a:off x="1058" y="2470"/>
              <a:ext cx="427"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400">
                  <a:solidFill>
                    <a:srgbClr val="FFFFFF"/>
                  </a:solidFill>
                  <a:latin typeface="Arial" charset="0"/>
                </a:rPr>
                <a:t>Feeding</a:t>
              </a:r>
              <a:endParaRPr lang="en-US" b="0"/>
            </a:p>
          </p:txBody>
        </p:sp>
        <p:sp>
          <p:nvSpPr>
            <p:cNvPr id="84055" name="Rectangle 87"/>
            <p:cNvSpPr>
              <a:spLocks noChangeArrowheads="1"/>
            </p:cNvSpPr>
            <p:nvPr/>
          </p:nvSpPr>
          <p:spPr bwMode="auto">
            <a:xfrm>
              <a:off x="1035" y="3792"/>
              <a:ext cx="1374" cy="192"/>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a:spcBef>
                  <a:spcPct val="0"/>
                </a:spcBef>
              </a:pPr>
              <a:r>
                <a:rPr lang="en-US" sz="1400" i="1">
                  <a:solidFill>
                    <a:srgbClr val="FFFF00"/>
                  </a:solidFill>
                </a:rPr>
                <a:t>Source: Di Chiara et al.</a:t>
              </a:r>
            </a:p>
          </p:txBody>
        </p:sp>
        <p:sp>
          <p:nvSpPr>
            <p:cNvPr id="84056" name="Text Box 88"/>
            <p:cNvSpPr txBox="1">
              <a:spLocks noChangeArrowheads="1"/>
            </p:cNvSpPr>
            <p:nvPr/>
          </p:nvSpPr>
          <p:spPr bwMode="auto">
            <a:xfrm>
              <a:off x="1008" y="777"/>
              <a:ext cx="763" cy="327"/>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1" hangingPunct="1">
                <a:spcBef>
                  <a:spcPct val="0"/>
                </a:spcBef>
              </a:pPr>
              <a:r>
                <a:rPr lang="en-US" sz="2800">
                  <a:solidFill>
                    <a:srgbClr val="FFFF00"/>
                  </a:solidFill>
                </a:rPr>
                <a:t>FOOD</a:t>
              </a:r>
            </a:p>
          </p:txBody>
        </p:sp>
      </p:grpSp>
      <p:grpSp>
        <p:nvGrpSpPr>
          <p:cNvPr id="3" name="Group 89"/>
          <p:cNvGrpSpPr>
            <a:grpSpLocks/>
          </p:cNvGrpSpPr>
          <p:nvPr/>
        </p:nvGrpSpPr>
        <p:grpSpPr bwMode="auto">
          <a:xfrm>
            <a:off x="3995738" y="1066800"/>
            <a:ext cx="5013325" cy="5638800"/>
            <a:chOff x="2832" y="672"/>
            <a:chExt cx="3552" cy="3552"/>
          </a:xfrm>
        </p:grpSpPr>
        <p:sp>
          <p:nvSpPr>
            <p:cNvPr id="84058" name="Rectangle 90"/>
            <p:cNvSpPr>
              <a:spLocks noChangeArrowheads="1"/>
            </p:cNvSpPr>
            <p:nvPr/>
          </p:nvSpPr>
          <p:spPr bwMode="auto">
            <a:xfrm>
              <a:off x="2832" y="672"/>
              <a:ext cx="3552" cy="355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endParaRPr lang="en-US"/>
            </a:p>
          </p:txBody>
        </p:sp>
        <p:sp>
          <p:nvSpPr>
            <p:cNvPr id="84059" name="Rectangle 91"/>
            <p:cNvSpPr>
              <a:spLocks noChangeArrowheads="1"/>
            </p:cNvSpPr>
            <p:nvPr/>
          </p:nvSpPr>
          <p:spPr bwMode="auto">
            <a:xfrm>
              <a:off x="5213" y="2906"/>
              <a:ext cx="815" cy="235"/>
            </a:xfrm>
            <a:prstGeom prst="rect">
              <a:avLst/>
            </a:prstGeom>
            <a:solidFill>
              <a:srgbClr val="0000FF"/>
            </a:solidFill>
            <a:ln w="9525">
              <a:noFill/>
              <a:miter lim="800000"/>
              <a:headEnd/>
              <a:tailEnd/>
            </a:ln>
            <a:effectLst>
              <a:outerShdw dist="35921" dir="2700000" algn="ctr" rotWithShape="0">
                <a:srgbClr val="000000"/>
              </a:outerShdw>
            </a:effectLst>
          </p:spPr>
          <p:txBody>
            <a:bodyPr wrap="none" anchor="ctr"/>
            <a:lstStyle/>
            <a:p>
              <a:endParaRPr lang="en-US"/>
            </a:p>
          </p:txBody>
        </p:sp>
        <p:sp>
          <p:nvSpPr>
            <p:cNvPr id="84060" name="Line 92"/>
            <p:cNvSpPr>
              <a:spLocks noChangeShapeType="1"/>
            </p:cNvSpPr>
            <p:nvPr/>
          </p:nvSpPr>
          <p:spPr bwMode="auto">
            <a:xfrm>
              <a:off x="3501" y="1771"/>
              <a:ext cx="1" cy="107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061" name="Line 93"/>
            <p:cNvSpPr>
              <a:spLocks noChangeShapeType="1"/>
            </p:cNvSpPr>
            <p:nvPr/>
          </p:nvSpPr>
          <p:spPr bwMode="auto">
            <a:xfrm>
              <a:off x="3626" y="1392"/>
              <a:ext cx="1" cy="1458"/>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062" name="Line 94"/>
            <p:cNvSpPr>
              <a:spLocks noChangeShapeType="1"/>
            </p:cNvSpPr>
            <p:nvPr/>
          </p:nvSpPr>
          <p:spPr bwMode="auto">
            <a:xfrm>
              <a:off x="4917" y="1798"/>
              <a:ext cx="1" cy="1052"/>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063" name="Line 95"/>
            <p:cNvSpPr>
              <a:spLocks noChangeShapeType="1"/>
            </p:cNvSpPr>
            <p:nvPr/>
          </p:nvSpPr>
          <p:spPr bwMode="auto">
            <a:xfrm>
              <a:off x="5027" y="1823"/>
              <a:ext cx="1" cy="102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064" name="Line 96"/>
            <p:cNvSpPr>
              <a:spLocks noChangeShapeType="1"/>
            </p:cNvSpPr>
            <p:nvPr/>
          </p:nvSpPr>
          <p:spPr bwMode="auto">
            <a:xfrm>
              <a:off x="5211" y="1763"/>
              <a:ext cx="1" cy="108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065" name="Line 97"/>
            <p:cNvSpPr>
              <a:spLocks noChangeShapeType="1"/>
            </p:cNvSpPr>
            <p:nvPr/>
          </p:nvSpPr>
          <p:spPr bwMode="auto">
            <a:xfrm>
              <a:off x="5327" y="1643"/>
              <a:ext cx="0" cy="120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066" name="Line 98"/>
            <p:cNvSpPr>
              <a:spLocks noChangeShapeType="1"/>
            </p:cNvSpPr>
            <p:nvPr/>
          </p:nvSpPr>
          <p:spPr bwMode="auto">
            <a:xfrm>
              <a:off x="3353" y="1101"/>
              <a:ext cx="0" cy="889"/>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067" name="Line 99"/>
            <p:cNvSpPr>
              <a:spLocks noChangeShapeType="1"/>
            </p:cNvSpPr>
            <p:nvPr/>
          </p:nvSpPr>
          <p:spPr bwMode="auto">
            <a:xfrm>
              <a:off x="3327" y="1546"/>
              <a:ext cx="26"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068" name="Line 100"/>
            <p:cNvSpPr>
              <a:spLocks noChangeShapeType="1"/>
            </p:cNvSpPr>
            <p:nvPr/>
          </p:nvSpPr>
          <p:spPr bwMode="auto">
            <a:xfrm>
              <a:off x="3327" y="1101"/>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069" name="Line 101"/>
            <p:cNvSpPr>
              <a:spLocks noChangeShapeType="1"/>
            </p:cNvSpPr>
            <p:nvPr/>
          </p:nvSpPr>
          <p:spPr bwMode="auto">
            <a:xfrm flipV="1">
              <a:off x="3427" y="1546"/>
              <a:ext cx="143" cy="396"/>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0" name="Line 102"/>
            <p:cNvSpPr>
              <a:spLocks noChangeShapeType="1"/>
            </p:cNvSpPr>
            <p:nvPr/>
          </p:nvSpPr>
          <p:spPr bwMode="auto">
            <a:xfrm flipV="1">
              <a:off x="3570" y="1101"/>
              <a:ext cx="147" cy="445"/>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1" name="Line 103"/>
            <p:cNvSpPr>
              <a:spLocks noChangeShapeType="1"/>
            </p:cNvSpPr>
            <p:nvPr/>
          </p:nvSpPr>
          <p:spPr bwMode="auto">
            <a:xfrm>
              <a:off x="3717" y="1101"/>
              <a:ext cx="142" cy="17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2" name="Line 104"/>
            <p:cNvSpPr>
              <a:spLocks noChangeShapeType="1"/>
            </p:cNvSpPr>
            <p:nvPr/>
          </p:nvSpPr>
          <p:spPr bwMode="auto">
            <a:xfrm>
              <a:off x="3859" y="1279"/>
              <a:ext cx="143" cy="105"/>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3" name="Line 105"/>
            <p:cNvSpPr>
              <a:spLocks noChangeShapeType="1"/>
            </p:cNvSpPr>
            <p:nvPr/>
          </p:nvSpPr>
          <p:spPr bwMode="auto">
            <a:xfrm flipV="1">
              <a:off x="4002" y="1339"/>
              <a:ext cx="147" cy="45"/>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4" name="Line 106"/>
            <p:cNvSpPr>
              <a:spLocks noChangeShapeType="1"/>
            </p:cNvSpPr>
            <p:nvPr/>
          </p:nvSpPr>
          <p:spPr bwMode="auto">
            <a:xfrm>
              <a:off x="4149" y="1339"/>
              <a:ext cx="143" cy="11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5" name="Line 107"/>
            <p:cNvSpPr>
              <a:spLocks noChangeShapeType="1"/>
            </p:cNvSpPr>
            <p:nvPr/>
          </p:nvSpPr>
          <p:spPr bwMode="auto">
            <a:xfrm flipV="1">
              <a:off x="4292" y="1445"/>
              <a:ext cx="147" cy="1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6" name="Line 108"/>
            <p:cNvSpPr>
              <a:spLocks noChangeShapeType="1"/>
            </p:cNvSpPr>
            <p:nvPr/>
          </p:nvSpPr>
          <p:spPr bwMode="auto">
            <a:xfrm>
              <a:off x="4578" y="1481"/>
              <a:ext cx="98" cy="5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7" name="Line 109"/>
            <p:cNvSpPr>
              <a:spLocks noChangeShapeType="1"/>
            </p:cNvSpPr>
            <p:nvPr/>
          </p:nvSpPr>
          <p:spPr bwMode="auto">
            <a:xfrm>
              <a:off x="4676" y="1533"/>
              <a:ext cx="147" cy="215"/>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8" name="Line 110"/>
            <p:cNvSpPr>
              <a:spLocks noChangeShapeType="1"/>
            </p:cNvSpPr>
            <p:nvPr/>
          </p:nvSpPr>
          <p:spPr bwMode="auto">
            <a:xfrm>
              <a:off x="4823" y="1748"/>
              <a:ext cx="142" cy="60"/>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79" name="Line 111"/>
            <p:cNvSpPr>
              <a:spLocks noChangeShapeType="1"/>
            </p:cNvSpPr>
            <p:nvPr/>
          </p:nvSpPr>
          <p:spPr bwMode="auto">
            <a:xfrm>
              <a:off x="4965" y="1808"/>
              <a:ext cx="143" cy="21"/>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80" name="Line 112"/>
            <p:cNvSpPr>
              <a:spLocks noChangeShapeType="1"/>
            </p:cNvSpPr>
            <p:nvPr/>
          </p:nvSpPr>
          <p:spPr bwMode="auto">
            <a:xfrm flipV="1">
              <a:off x="5108" y="1719"/>
              <a:ext cx="147" cy="110"/>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81" name="Line 113"/>
            <p:cNvSpPr>
              <a:spLocks noChangeShapeType="1"/>
            </p:cNvSpPr>
            <p:nvPr/>
          </p:nvSpPr>
          <p:spPr bwMode="auto">
            <a:xfrm flipV="1">
              <a:off x="5255" y="1562"/>
              <a:ext cx="143" cy="15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82" name="Line 114"/>
            <p:cNvSpPr>
              <a:spLocks noChangeShapeType="1"/>
            </p:cNvSpPr>
            <p:nvPr/>
          </p:nvSpPr>
          <p:spPr bwMode="auto">
            <a:xfrm>
              <a:off x="5398" y="1562"/>
              <a:ext cx="147" cy="20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83" name="Line 115"/>
            <p:cNvSpPr>
              <a:spLocks noChangeShapeType="1"/>
            </p:cNvSpPr>
            <p:nvPr/>
          </p:nvSpPr>
          <p:spPr bwMode="auto">
            <a:xfrm flipV="1">
              <a:off x="5545" y="1748"/>
              <a:ext cx="143" cy="16"/>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84" name="Line 116"/>
            <p:cNvSpPr>
              <a:spLocks noChangeShapeType="1"/>
            </p:cNvSpPr>
            <p:nvPr/>
          </p:nvSpPr>
          <p:spPr bwMode="auto">
            <a:xfrm>
              <a:off x="5688" y="1748"/>
              <a:ext cx="143" cy="60"/>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085" name="Rectangle 117"/>
            <p:cNvSpPr>
              <a:spLocks noChangeArrowheads="1"/>
            </p:cNvSpPr>
            <p:nvPr/>
          </p:nvSpPr>
          <p:spPr bwMode="auto">
            <a:xfrm>
              <a:off x="3397" y="191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86" name="Rectangle 118"/>
            <p:cNvSpPr>
              <a:spLocks noChangeArrowheads="1"/>
            </p:cNvSpPr>
            <p:nvPr/>
          </p:nvSpPr>
          <p:spPr bwMode="auto">
            <a:xfrm>
              <a:off x="3539" y="1517"/>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87" name="Rectangle 119"/>
            <p:cNvSpPr>
              <a:spLocks noChangeArrowheads="1"/>
            </p:cNvSpPr>
            <p:nvPr/>
          </p:nvSpPr>
          <p:spPr bwMode="auto">
            <a:xfrm>
              <a:off x="3686" y="1073"/>
              <a:ext cx="57"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88" name="Rectangle 120"/>
            <p:cNvSpPr>
              <a:spLocks noChangeArrowheads="1"/>
            </p:cNvSpPr>
            <p:nvPr/>
          </p:nvSpPr>
          <p:spPr bwMode="auto">
            <a:xfrm>
              <a:off x="3829" y="125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89" name="Rectangle 121"/>
            <p:cNvSpPr>
              <a:spLocks noChangeArrowheads="1"/>
            </p:cNvSpPr>
            <p:nvPr/>
          </p:nvSpPr>
          <p:spPr bwMode="auto">
            <a:xfrm>
              <a:off x="3972" y="135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0" name="Rectangle 122"/>
            <p:cNvSpPr>
              <a:spLocks noChangeArrowheads="1"/>
            </p:cNvSpPr>
            <p:nvPr/>
          </p:nvSpPr>
          <p:spPr bwMode="auto">
            <a:xfrm>
              <a:off x="4119" y="131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1" name="Rectangle 123"/>
            <p:cNvSpPr>
              <a:spLocks noChangeArrowheads="1"/>
            </p:cNvSpPr>
            <p:nvPr/>
          </p:nvSpPr>
          <p:spPr bwMode="auto">
            <a:xfrm>
              <a:off x="4262" y="1428"/>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2" name="Rectangle 124"/>
            <p:cNvSpPr>
              <a:spLocks noChangeArrowheads="1"/>
            </p:cNvSpPr>
            <p:nvPr/>
          </p:nvSpPr>
          <p:spPr bwMode="auto">
            <a:xfrm>
              <a:off x="4409" y="1416"/>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3" name="Rectangle 125"/>
            <p:cNvSpPr>
              <a:spLocks noChangeArrowheads="1"/>
            </p:cNvSpPr>
            <p:nvPr/>
          </p:nvSpPr>
          <p:spPr bwMode="auto">
            <a:xfrm>
              <a:off x="4645" y="1505"/>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4" name="Rectangle 126"/>
            <p:cNvSpPr>
              <a:spLocks noChangeArrowheads="1"/>
            </p:cNvSpPr>
            <p:nvPr/>
          </p:nvSpPr>
          <p:spPr bwMode="auto">
            <a:xfrm>
              <a:off x="4792" y="1719"/>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5" name="Rectangle 127"/>
            <p:cNvSpPr>
              <a:spLocks noChangeArrowheads="1"/>
            </p:cNvSpPr>
            <p:nvPr/>
          </p:nvSpPr>
          <p:spPr bwMode="auto">
            <a:xfrm>
              <a:off x="4935" y="178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6" name="Rectangle 128"/>
            <p:cNvSpPr>
              <a:spLocks noChangeArrowheads="1"/>
            </p:cNvSpPr>
            <p:nvPr/>
          </p:nvSpPr>
          <p:spPr bwMode="auto">
            <a:xfrm>
              <a:off x="5078" y="180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7" name="Rectangle 129"/>
            <p:cNvSpPr>
              <a:spLocks noChangeArrowheads="1"/>
            </p:cNvSpPr>
            <p:nvPr/>
          </p:nvSpPr>
          <p:spPr bwMode="auto">
            <a:xfrm>
              <a:off x="5225" y="169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8" name="Rectangle 130"/>
            <p:cNvSpPr>
              <a:spLocks noChangeArrowheads="1"/>
            </p:cNvSpPr>
            <p:nvPr/>
          </p:nvSpPr>
          <p:spPr bwMode="auto">
            <a:xfrm>
              <a:off x="5368" y="153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099" name="Rectangle 131"/>
            <p:cNvSpPr>
              <a:spLocks noChangeArrowheads="1"/>
            </p:cNvSpPr>
            <p:nvPr/>
          </p:nvSpPr>
          <p:spPr bwMode="auto">
            <a:xfrm>
              <a:off x="5515" y="173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100" name="Rectangle 132"/>
            <p:cNvSpPr>
              <a:spLocks noChangeArrowheads="1"/>
            </p:cNvSpPr>
            <p:nvPr/>
          </p:nvSpPr>
          <p:spPr bwMode="auto">
            <a:xfrm>
              <a:off x="5658" y="1719"/>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101" name="Rectangle 133"/>
            <p:cNvSpPr>
              <a:spLocks noChangeArrowheads="1"/>
            </p:cNvSpPr>
            <p:nvPr/>
          </p:nvSpPr>
          <p:spPr bwMode="auto">
            <a:xfrm>
              <a:off x="5800" y="1780"/>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endParaRPr lang="en-US"/>
            </a:p>
          </p:txBody>
        </p:sp>
        <p:sp>
          <p:nvSpPr>
            <p:cNvPr id="84102" name="Rectangle 134"/>
            <p:cNvSpPr>
              <a:spLocks noChangeArrowheads="1"/>
            </p:cNvSpPr>
            <p:nvPr/>
          </p:nvSpPr>
          <p:spPr bwMode="auto">
            <a:xfrm>
              <a:off x="3146" y="1942"/>
              <a:ext cx="186"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100</a:t>
              </a:r>
              <a:endParaRPr lang="en-US" b="0"/>
            </a:p>
          </p:txBody>
        </p:sp>
        <p:sp>
          <p:nvSpPr>
            <p:cNvPr id="84103" name="Rectangle 135"/>
            <p:cNvSpPr>
              <a:spLocks noChangeArrowheads="1"/>
            </p:cNvSpPr>
            <p:nvPr/>
          </p:nvSpPr>
          <p:spPr bwMode="auto">
            <a:xfrm>
              <a:off x="3146" y="1501"/>
              <a:ext cx="186"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150</a:t>
              </a:r>
              <a:endParaRPr lang="en-US" b="0"/>
            </a:p>
          </p:txBody>
        </p:sp>
        <p:sp>
          <p:nvSpPr>
            <p:cNvPr id="84104" name="Rectangle 136"/>
            <p:cNvSpPr>
              <a:spLocks noChangeArrowheads="1"/>
            </p:cNvSpPr>
            <p:nvPr/>
          </p:nvSpPr>
          <p:spPr bwMode="auto">
            <a:xfrm>
              <a:off x="3146" y="1056"/>
              <a:ext cx="186"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200</a:t>
              </a:r>
              <a:endParaRPr lang="en-US" b="0"/>
            </a:p>
          </p:txBody>
        </p:sp>
        <p:sp>
          <p:nvSpPr>
            <p:cNvPr id="84105" name="Rectangle 137"/>
            <p:cNvSpPr>
              <a:spLocks noChangeArrowheads="1"/>
            </p:cNvSpPr>
            <p:nvPr/>
          </p:nvSpPr>
          <p:spPr bwMode="auto">
            <a:xfrm rot="16200000">
              <a:off x="2209" y="1811"/>
              <a:ext cx="164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400">
                  <a:solidFill>
                    <a:srgbClr val="FFFFFF"/>
                  </a:solidFill>
                  <a:latin typeface="Arial" charset="0"/>
                </a:rPr>
                <a:t>DA Concentration (% Baseline)</a:t>
              </a:r>
              <a:endParaRPr lang="en-US" sz="1400" b="0"/>
            </a:p>
          </p:txBody>
        </p:sp>
        <p:grpSp>
          <p:nvGrpSpPr>
            <p:cNvPr id="4" name="Group 138"/>
            <p:cNvGrpSpPr>
              <a:grpSpLocks/>
            </p:cNvGrpSpPr>
            <p:nvPr/>
          </p:nvGrpSpPr>
          <p:grpSpPr bwMode="auto">
            <a:xfrm>
              <a:off x="4323" y="3408"/>
              <a:ext cx="717" cy="320"/>
              <a:chOff x="509" y="3092"/>
              <a:chExt cx="994" cy="475"/>
            </a:xfrm>
          </p:grpSpPr>
          <p:sp>
            <p:nvSpPr>
              <p:cNvPr id="84107" name="Rectangle 139"/>
              <p:cNvSpPr>
                <a:spLocks noChangeArrowheads="1"/>
              </p:cNvSpPr>
              <p:nvPr/>
            </p:nvSpPr>
            <p:spPr bwMode="auto">
              <a:xfrm>
                <a:off x="509" y="3121"/>
                <a:ext cx="73" cy="72"/>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08" name="Rectangle 140"/>
              <p:cNvSpPr>
                <a:spLocks noChangeArrowheads="1"/>
              </p:cNvSpPr>
              <p:nvPr/>
            </p:nvSpPr>
            <p:spPr bwMode="auto">
              <a:xfrm>
                <a:off x="629" y="3092"/>
                <a:ext cx="475" cy="17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200">
                    <a:solidFill>
                      <a:srgbClr val="FFFFFF"/>
                    </a:solidFill>
                    <a:latin typeface="Arial" charset="0"/>
                  </a:rPr>
                  <a:t>Mounts</a:t>
                </a:r>
                <a:endParaRPr lang="en-US" sz="1200" b="0"/>
              </a:p>
            </p:txBody>
          </p:sp>
          <p:sp>
            <p:nvSpPr>
              <p:cNvPr id="84109" name="Rectangle 141"/>
              <p:cNvSpPr>
                <a:spLocks noChangeArrowheads="1"/>
              </p:cNvSpPr>
              <p:nvPr/>
            </p:nvSpPr>
            <p:spPr bwMode="auto">
              <a:xfrm>
                <a:off x="510" y="3275"/>
                <a:ext cx="72" cy="72"/>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10" name="Rectangle 142"/>
              <p:cNvSpPr>
                <a:spLocks noChangeArrowheads="1"/>
              </p:cNvSpPr>
              <p:nvPr/>
            </p:nvSpPr>
            <p:spPr bwMode="auto">
              <a:xfrm>
                <a:off x="629" y="3245"/>
                <a:ext cx="874" cy="17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200">
                    <a:solidFill>
                      <a:srgbClr val="FFFFFF"/>
                    </a:solidFill>
                    <a:latin typeface="Arial" charset="0"/>
                  </a:rPr>
                  <a:t>Intromissions</a:t>
                </a:r>
                <a:endParaRPr lang="en-US" sz="1200" b="0"/>
              </a:p>
            </p:txBody>
          </p:sp>
          <p:sp>
            <p:nvSpPr>
              <p:cNvPr id="84111" name="Rectangle 143"/>
              <p:cNvSpPr>
                <a:spLocks noChangeArrowheads="1"/>
              </p:cNvSpPr>
              <p:nvPr/>
            </p:nvSpPr>
            <p:spPr bwMode="auto">
              <a:xfrm>
                <a:off x="509" y="3420"/>
                <a:ext cx="73" cy="7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endParaRPr lang="en-US"/>
              </a:p>
            </p:txBody>
          </p:sp>
          <p:sp>
            <p:nvSpPr>
              <p:cNvPr id="84112" name="Rectangle 144"/>
              <p:cNvSpPr>
                <a:spLocks noChangeArrowheads="1"/>
              </p:cNvSpPr>
              <p:nvPr/>
            </p:nvSpPr>
            <p:spPr bwMode="auto">
              <a:xfrm>
                <a:off x="629" y="3397"/>
                <a:ext cx="785" cy="17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200">
                    <a:solidFill>
                      <a:srgbClr val="FFFFFF"/>
                    </a:solidFill>
                    <a:latin typeface="Arial" charset="0"/>
                  </a:rPr>
                  <a:t>Ejaculations</a:t>
                </a:r>
                <a:endParaRPr lang="en-US" sz="1200" b="0"/>
              </a:p>
            </p:txBody>
          </p:sp>
        </p:grpSp>
        <p:sp>
          <p:nvSpPr>
            <p:cNvPr id="84113" name="Line 145"/>
            <p:cNvSpPr>
              <a:spLocks noChangeShapeType="1"/>
            </p:cNvSpPr>
            <p:nvPr/>
          </p:nvSpPr>
          <p:spPr bwMode="auto">
            <a:xfrm>
              <a:off x="3327" y="1986"/>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14" name="Rectangle 146"/>
            <p:cNvSpPr>
              <a:spLocks noChangeArrowheads="1"/>
            </p:cNvSpPr>
            <p:nvPr/>
          </p:nvSpPr>
          <p:spPr bwMode="auto">
            <a:xfrm>
              <a:off x="6040" y="2000"/>
              <a:ext cx="12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15</a:t>
              </a:r>
              <a:endParaRPr lang="en-US" b="0"/>
            </a:p>
          </p:txBody>
        </p:sp>
        <p:sp>
          <p:nvSpPr>
            <p:cNvPr id="84115" name="Line 147"/>
            <p:cNvSpPr>
              <a:spLocks noChangeShapeType="1"/>
            </p:cNvSpPr>
            <p:nvPr/>
          </p:nvSpPr>
          <p:spPr bwMode="auto">
            <a:xfrm>
              <a:off x="4612" y="3144"/>
              <a:ext cx="1301"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16" name="Line 148"/>
            <p:cNvSpPr>
              <a:spLocks noChangeShapeType="1"/>
            </p:cNvSpPr>
            <p:nvPr/>
          </p:nvSpPr>
          <p:spPr bwMode="auto">
            <a:xfrm flipV="1">
              <a:off x="3356"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17" name="Line 149"/>
            <p:cNvSpPr>
              <a:spLocks noChangeShapeType="1"/>
            </p:cNvSpPr>
            <p:nvPr/>
          </p:nvSpPr>
          <p:spPr bwMode="auto">
            <a:xfrm flipV="1">
              <a:off x="350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18" name="Line 150"/>
            <p:cNvSpPr>
              <a:spLocks noChangeShapeType="1"/>
            </p:cNvSpPr>
            <p:nvPr/>
          </p:nvSpPr>
          <p:spPr bwMode="auto">
            <a:xfrm flipV="1">
              <a:off x="3645"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19" name="Line 151"/>
            <p:cNvSpPr>
              <a:spLocks noChangeShapeType="1"/>
            </p:cNvSpPr>
            <p:nvPr/>
          </p:nvSpPr>
          <p:spPr bwMode="auto">
            <a:xfrm flipV="1">
              <a:off x="3792"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20" name="Line 152"/>
            <p:cNvSpPr>
              <a:spLocks noChangeShapeType="1"/>
            </p:cNvSpPr>
            <p:nvPr/>
          </p:nvSpPr>
          <p:spPr bwMode="auto">
            <a:xfrm flipV="1">
              <a:off x="3935"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21" name="Line 153"/>
            <p:cNvSpPr>
              <a:spLocks noChangeShapeType="1"/>
            </p:cNvSpPr>
            <p:nvPr/>
          </p:nvSpPr>
          <p:spPr bwMode="auto">
            <a:xfrm flipV="1">
              <a:off x="4082"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22" name="Line 154"/>
            <p:cNvSpPr>
              <a:spLocks noChangeShapeType="1"/>
            </p:cNvSpPr>
            <p:nvPr/>
          </p:nvSpPr>
          <p:spPr bwMode="auto">
            <a:xfrm flipV="1">
              <a:off x="4225"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23" name="Line 155"/>
            <p:cNvSpPr>
              <a:spLocks noChangeShapeType="1"/>
            </p:cNvSpPr>
            <p:nvPr/>
          </p:nvSpPr>
          <p:spPr bwMode="auto">
            <a:xfrm flipV="1">
              <a:off x="4368"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grpSp>
          <p:nvGrpSpPr>
            <p:cNvPr id="5" name="Group 156"/>
            <p:cNvGrpSpPr>
              <a:grpSpLocks/>
            </p:cNvGrpSpPr>
            <p:nvPr/>
          </p:nvGrpSpPr>
          <p:grpSpPr bwMode="auto">
            <a:xfrm>
              <a:off x="4515" y="2844"/>
              <a:ext cx="96" cy="323"/>
              <a:chOff x="3073" y="3931"/>
              <a:chExt cx="134" cy="36"/>
            </a:xfrm>
          </p:grpSpPr>
          <p:sp>
            <p:nvSpPr>
              <p:cNvPr id="84125" name="Line 157"/>
              <p:cNvSpPr>
                <a:spLocks noChangeShapeType="1"/>
              </p:cNvSpPr>
              <p:nvPr/>
            </p:nvSpPr>
            <p:spPr bwMode="auto">
              <a:xfrm flipV="1">
                <a:off x="3073" y="3931"/>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26" name="Line 158"/>
              <p:cNvSpPr>
                <a:spLocks noChangeShapeType="1"/>
              </p:cNvSpPr>
              <p:nvPr/>
            </p:nvSpPr>
            <p:spPr bwMode="auto">
              <a:xfrm flipV="1">
                <a:off x="3206" y="3931"/>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grpSp>
        <p:sp>
          <p:nvSpPr>
            <p:cNvPr id="84127" name="Line 159"/>
            <p:cNvSpPr>
              <a:spLocks noChangeShapeType="1"/>
            </p:cNvSpPr>
            <p:nvPr/>
          </p:nvSpPr>
          <p:spPr bwMode="auto">
            <a:xfrm flipV="1">
              <a:off x="4758"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28" name="Line 160"/>
            <p:cNvSpPr>
              <a:spLocks noChangeShapeType="1"/>
            </p:cNvSpPr>
            <p:nvPr/>
          </p:nvSpPr>
          <p:spPr bwMode="auto">
            <a:xfrm flipV="1">
              <a:off x="4901"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29" name="Line 161"/>
            <p:cNvSpPr>
              <a:spLocks noChangeShapeType="1"/>
            </p:cNvSpPr>
            <p:nvPr/>
          </p:nvSpPr>
          <p:spPr bwMode="auto">
            <a:xfrm flipV="1">
              <a:off x="5043"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30" name="Line 162"/>
            <p:cNvSpPr>
              <a:spLocks noChangeShapeType="1"/>
            </p:cNvSpPr>
            <p:nvPr/>
          </p:nvSpPr>
          <p:spPr bwMode="auto">
            <a:xfrm flipV="1">
              <a:off x="5190"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31" name="Line 163"/>
            <p:cNvSpPr>
              <a:spLocks noChangeShapeType="1"/>
            </p:cNvSpPr>
            <p:nvPr/>
          </p:nvSpPr>
          <p:spPr bwMode="auto">
            <a:xfrm flipV="1">
              <a:off x="5333"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32" name="Line 164"/>
            <p:cNvSpPr>
              <a:spLocks noChangeShapeType="1"/>
            </p:cNvSpPr>
            <p:nvPr/>
          </p:nvSpPr>
          <p:spPr bwMode="auto">
            <a:xfrm flipV="1">
              <a:off x="5480"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33" name="Line 165"/>
            <p:cNvSpPr>
              <a:spLocks noChangeShapeType="1"/>
            </p:cNvSpPr>
            <p:nvPr/>
          </p:nvSpPr>
          <p:spPr bwMode="auto">
            <a:xfrm flipV="1">
              <a:off x="5623"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34" name="Line 166"/>
            <p:cNvSpPr>
              <a:spLocks noChangeShapeType="1"/>
            </p:cNvSpPr>
            <p:nvPr/>
          </p:nvSpPr>
          <p:spPr bwMode="auto">
            <a:xfrm flipV="1">
              <a:off x="5770"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35" name="Line 167"/>
            <p:cNvSpPr>
              <a:spLocks noChangeShapeType="1"/>
            </p:cNvSpPr>
            <p:nvPr/>
          </p:nvSpPr>
          <p:spPr bwMode="auto">
            <a:xfrm flipV="1">
              <a:off x="591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36" name="Line 168"/>
            <p:cNvSpPr>
              <a:spLocks noChangeShapeType="1"/>
            </p:cNvSpPr>
            <p:nvPr/>
          </p:nvSpPr>
          <p:spPr bwMode="auto">
            <a:xfrm>
              <a:off x="3356" y="3144"/>
              <a:ext cx="1163"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37" name="Line 169"/>
            <p:cNvSpPr>
              <a:spLocks noChangeShapeType="1"/>
            </p:cNvSpPr>
            <p:nvPr/>
          </p:nvSpPr>
          <p:spPr bwMode="auto">
            <a:xfrm>
              <a:off x="4436" y="1442"/>
              <a:ext cx="80" cy="4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138" name="Line 170"/>
            <p:cNvSpPr>
              <a:spLocks noChangeShapeType="1"/>
            </p:cNvSpPr>
            <p:nvPr/>
          </p:nvSpPr>
          <p:spPr bwMode="auto">
            <a:xfrm flipH="1">
              <a:off x="4492" y="1440"/>
              <a:ext cx="46" cy="83"/>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139" name="Line 171"/>
            <p:cNvSpPr>
              <a:spLocks noChangeShapeType="1"/>
            </p:cNvSpPr>
            <p:nvPr/>
          </p:nvSpPr>
          <p:spPr bwMode="auto">
            <a:xfrm flipH="1">
              <a:off x="4553" y="1448"/>
              <a:ext cx="45" cy="83"/>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84140" name="Rectangle 172"/>
            <p:cNvSpPr>
              <a:spLocks noChangeArrowheads="1"/>
            </p:cNvSpPr>
            <p:nvPr/>
          </p:nvSpPr>
          <p:spPr bwMode="auto">
            <a:xfrm>
              <a:off x="3667" y="2587"/>
              <a:ext cx="30" cy="263"/>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1" name="Rectangle 173"/>
            <p:cNvSpPr>
              <a:spLocks noChangeArrowheads="1"/>
            </p:cNvSpPr>
            <p:nvPr/>
          </p:nvSpPr>
          <p:spPr bwMode="auto">
            <a:xfrm>
              <a:off x="3810" y="2708"/>
              <a:ext cx="35" cy="142"/>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2" name="Rectangle 174"/>
            <p:cNvSpPr>
              <a:spLocks noChangeArrowheads="1"/>
            </p:cNvSpPr>
            <p:nvPr/>
          </p:nvSpPr>
          <p:spPr bwMode="auto">
            <a:xfrm>
              <a:off x="3958" y="2615"/>
              <a:ext cx="31" cy="235"/>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3" name="Rectangle 175"/>
            <p:cNvSpPr>
              <a:spLocks noChangeArrowheads="1"/>
            </p:cNvSpPr>
            <p:nvPr/>
          </p:nvSpPr>
          <p:spPr bwMode="auto">
            <a:xfrm>
              <a:off x="4102" y="2684"/>
              <a:ext cx="30" cy="166"/>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4" name="Rectangle 176"/>
            <p:cNvSpPr>
              <a:spLocks noChangeArrowheads="1"/>
            </p:cNvSpPr>
            <p:nvPr/>
          </p:nvSpPr>
          <p:spPr bwMode="auto">
            <a:xfrm>
              <a:off x="4245" y="2562"/>
              <a:ext cx="31" cy="288"/>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5" name="Rectangle 177"/>
            <p:cNvSpPr>
              <a:spLocks noChangeArrowheads="1"/>
            </p:cNvSpPr>
            <p:nvPr/>
          </p:nvSpPr>
          <p:spPr bwMode="auto">
            <a:xfrm>
              <a:off x="4389" y="2740"/>
              <a:ext cx="31" cy="11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6" name="Rectangle 178"/>
            <p:cNvSpPr>
              <a:spLocks noChangeArrowheads="1"/>
            </p:cNvSpPr>
            <p:nvPr/>
          </p:nvSpPr>
          <p:spPr bwMode="auto">
            <a:xfrm>
              <a:off x="5443" y="2510"/>
              <a:ext cx="30" cy="34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7" name="Rectangle 179"/>
            <p:cNvSpPr>
              <a:spLocks noChangeArrowheads="1"/>
            </p:cNvSpPr>
            <p:nvPr/>
          </p:nvSpPr>
          <p:spPr bwMode="auto">
            <a:xfrm>
              <a:off x="5586" y="2720"/>
              <a:ext cx="30" cy="13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8" name="Rectangle 180"/>
            <p:cNvSpPr>
              <a:spLocks noChangeArrowheads="1"/>
            </p:cNvSpPr>
            <p:nvPr/>
          </p:nvSpPr>
          <p:spPr bwMode="auto">
            <a:xfrm>
              <a:off x="5730" y="2773"/>
              <a:ext cx="34" cy="77"/>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49" name="Rectangle 181"/>
            <p:cNvSpPr>
              <a:spLocks noChangeArrowheads="1"/>
            </p:cNvSpPr>
            <p:nvPr/>
          </p:nvSpPr>
          <p:spPr bwMode="auto">
            <a:xfrm>
              <a:off x="5877" y="2810"/>
              <a:ext cx="31" cy="4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endParaRPr lang="en-US"/>
            </a:p>
          </p:txBody>
        </p:sp>
        <p:sp>
          <p:nvSpPr>
            <p:cNvPr id="84150" name="Rectangle 182"/>
            <p:cNvSpPr>
              <a:spLocks noChangeArrowheads="1"/>
            </p:cNvSpPr>
            <p:nvPr/>
          </p:nvSpPr>
          <p:spPr bwMode="auto">
            <a:xfrm>
              <a:off x="3697" y="2064"/>
              <a:ext cx="35" cy="786"/>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1" name="Rectangle 183"/>
            <p:cNvSpPr>
              <a:spLocks noChangeArrowheads="1"/>
            </p:cNvSpPr>
            <p:nvPr/>
          </p:nvSpPr>
          <p:spPr bwMode="auto">
            <a:xfrm>
              <a:off x="3845" y="2433"/>
              <a:ext cx="30" cy="417"/>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2" name="Rectangle 184"/>
            <p:cNvSpPr>
              <a:spLocks noChangeArrowheads="1"/>
            </p:cNvSpPr>
            <p:nvPr/>
          </p:nvSpPr>
          <p:spPr bwMode="auto">
            <a:xfrm>
              <a:off x="3989" y="2380"/>
              <a:ext cx="34" cy="470"/>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3" name="Rectangle 185"/>
            <p:cNvSpPr>
              <a:spLocks noChangeArrowheads="1"/>
            </p:cNvSpPr>
            <p:nvPr/>
          </p:nvSpPr>
          <p:spPr bwMode="auto">
            <a:xfrm>
              <a:off x="4132" y="2639"/>
              <a:ext cx="35" cy="211"/>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4" name="Rectangle 186"/>
            <p:cNvSpPr>
              <a:spLocks noChangeArrowheads="1"/>
            </p:cNvSpPr>
            <p:nvPr/>
          </p:nvSpPr>
          <p:spPr bwMode="auto">
            <a:xfrm>
              <a:off x="4276" y="2457"/>
              <a:ext cx="35" cy="393"/>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5" name="Rectangle 187"/>
            <p:cNvSpPr>
              <a:spLocks noChangeArrowheads="1"/>
            </p:cNvSpPr>
            <p:nvPr/>
          </p:nvSpPr>
          <p:spPr bwMode="auto">
            <a:xfrm>
              <a:off x="4420" y="2587"/>
              <a:ext cx="34" cy="263"/>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6" name="Rectangle 188"/>
            <p:cNvSpPr>
              <a:spLocks noChangeArrowheads="1"/>
            </p:cNvSpPr>
            <p:nvPr/>
          </p:nvSpPr>
          <p:spPr bwMode="auto">
            <a:xfrm>
              <a:off x="5473" y="2433"/>
              <a:ext cx="35" cy="417"/>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7" name="Rectangle 189"/>
            <p:cNvSpPr>
              <a:spLocks noChangeArrowheads="1"/>
            </p:cNvSpPr>
            <p:nvPr/>
          </p:nvSpPr>
          <p:spPr bwMode="auto">
            <a:xfrm>
              <a:off x="5616" y="2773"/>
              <a:ext cx="35" cy="77"/>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8" name="Rectangle 190"/>
            <p:cNvSpPr>
              <a:spLocks noChangeArrowheads="1"/>
            </p:cNvSpPr>
            <p:nvPr/>
          </p:nvSpPr>
          <p:spPr bwMode="auto">
            <a:xfrm>
              <a:off x="5764" y="2760"/>
              <a:ext cx="31" cy="90"/>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59" name="Rectangle 191"/>
            <p:cNvSpPr>
              <a:spLocks noChangeArrowheads="1"/>
            </p:cNvSpPr>
            <p:nvPr/>
          </p:nvSpPr>
          <p:spPr bwMode="auto">
            <a:xfrm>
              <a:off x="5908" y="2810"/>
              <a:ext cx="35" cy="40"/>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endParaRPr lang="en-US"/>
            </a:p>
          </p:txBody>
        </p:sp>
        <p:sp>
          <p:nvSpPr>
            <p:cNvPr id="84160" name="Rectangle 192"/>
            <p:cNvSpPr>
              <a:spLocks noChangeArrowheads="1"/>
            </p:cNvSpPr>
            <p:nvPr/>
          </p:nvSpPr>
          <p:spPr bwMode="auto">
            <a:xfrm>
              <a:off x="3732" y="2798"/>
              <a:ext cx="30" cy="5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endParaRPr lang="en-US"/>
            </a:p>
          </p:txBody>
        </p:sp>
        <p:sp>
          <p:nvSpPr>
            <p:cNvPr id="84161" name="Rectangle 193"/>
            <p:cNvSpPr>
              <a:spLocks noChangeArrowheads="1"/>
            </p:cNvSpPr>
            <p:nvPr/>
          </p:nvSpPr>
          <p:spPr bwMode="auto">
            <a:xfrm>
              <a:off x="3875" y="2785"/>
              <a:ext cx="36" cy="65"/>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endParaRPr lang="en-US"/>
            </a:p>
          </p:txBody>
        </p:sp>
        <p:sp>
          <p:nvSpPr>
            <p:cNvPr id="84162" name="Rectangle 194"/>
            <p:cNvSpPr>
              <a:spLocks noChangeArrowheads="1"/>
            </p:cNvSpPr>
            <p:nvPr/>
          </p:nvSpPr>
          <p:spPr bwMode="auto">
            <a:xfrm>
              <a:off x="4023" y="2810"/>
              <a:ext cx="31" cy="40"/>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endParaRPr lang="en-US"/>
            </a:p>
          </p:txBody>
        </p:sp>
        <p:sp>
          <p:nvSpPr>
            <p:cNvPr id="84163" name="Rectangle 195"/>
            <p:cNvSpPr>
              <a:spLocks noChangeArrowheads="1"/>
            </p:cNvSpPr>
            <p:nvPr/>
          </p:nvSpPr>
          <p:spPr bwMode="auto">
            <a:xfrm>
              <a:off x="4167" y="2826"/>
              <a:ext cx="31" cy="24"/>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endParaRPr lang="en-US"/>
            </a:p>
          </p:txBody>
        </p:sp>
        <p:sp>
          <p:nvSpPr>
            <p:cNvPr id="84164" name="Rectangle 196"/>
            <p:cNvSpPr>
              <a:spLocks noChangeArrowheads="1"/>
            </p:cNvSpPr>
            <p:nvPr/>
          </p:nvSpPr>
          <p:spPr bwMode="auto">
            <a:xfrm>
              <a:off x="4311" y="2810"/>
              <a:ext cx="30" cy="40"/>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endParaRPr lang="en-US"/>
            </a:p>
          </p:txBody>
        </p:sp>
        <p:sp>
          <p:nvSpPr>
            <p:cNvPr id="84165" name="Rectangle 197"/>
            <p:cNvSpPr>
              <a:spLocks noChangeArrowheads="1"/>
            </p:cNvSpPr>
            <p:nvPr/>
          </p:nvSpPr>
          <p:spPr bwMode="auto">
            <a:xfrm>
              <a:off x="4454" y="2838"/>
              <a:ext cx="31" cy="1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endParaRPr lang="en-US"/>
            </a:p>
          </p:txBody>
        </p:sp>
        <p:sp>
          <p:nvSpPr>
            <p:cNvPr id="84166" name="Rectangle 198"/>
            <p:cNvSpPr>
              <a:spLocks noChangeArrowheads="1"/>
            </p:cNvSpPr>
            <p:nvPr/>
          </p:nvSpPr>
          <p:spPr bwMode="auto">
            <a:xfrm>
              <a:off x="5508" y="2838"/>
              <a:ext cx="30" cy="1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endParaRPr lang="en-US"/>
            </a:p>
          </p:txBody>
        </p:sp>
        <p:sp>
          <p:nvSpPr>
            <p:cNvPr id="84167" name="Line 199"/>
            <p:cNvSpPr>
              <a:spLocks noChangeShapeType="1"/>
            </p:cNvSpPr>
            <p:nvPr/>
          </p:nvSpPr>
          <p:spPr bwMode="auto">
            <a:xfrm>
              <a:off x="3358" y="2850"/>
              <a:ext cx="1147"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68" name="Line 200"/>
            <p:cNvSpPr>
              <a:spLocks noChangeShapeType="1"/>
            </p:cNvSpPr>
            <p:nvPr/>
          </p:nvSpPr>
          <p:spPr bwMode="auto">
            <a:xfrm>
              <a:off x="5973" y="2050"/>
              <a:ext cx="0" cy="802"/>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69" name="Rectangle 201"/>
            <p:cNvSpPr>
              <a:spLocks noChangeArrowheads="1"/>
            </p:cNvSpPr>
            <p:nvPr/>
          </p:nvSpPr>
          <p:spPr bwMode="auto">
            <a:xfrm>
              <a:off x="6040" y="2786"/>
              <a:ext cx="62"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0</a:t>
              </a:r>
              <a:endParaRPr lang="en-US" b="0"/>
            </a:p>
          </p:txBody>
        </p:sp>
        <p:sp>
          <p:nvSpPr>
            <p:cNvPr id="84170" name="Line 202"/>
            <p:cNvSpPr>
              <a:spLocks noChangeShapeType="1"/>
            </p:cNvSpPr>
            <p:nvPr/>
          </p:nvSpPr>
          <p:spPr bwMode="auto">
            <a:xfrm>
              <a:off x="5977" y="2049"/>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71" name="Rectangle 203"/>
            <p:cNvSpPr>
              <a:spLocks noChangeArrowheads="1"/>
            </p:cNvSpPr>
            <p:nvPr/>
          </p:nvSpPr>
          <p:spPr bwMode="auto">
            <a:xfrm>
              <a:off x="6040" y="2529"/>
              <a:ext cx="62"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5</a:t>
              </a:r>
              <a:endParaRPr lang="en-US" b="0"/>
            </a:p>
          </p:txBody>
        </p:sp>
        <p:sp>
          <p:nvSpPr>
            <p:cNvPr id="84172" name="Rectangle 204"/>
            <p:cNvSpPr>
              <a:spLocks noChangeArrowheads="1"/>
            </p:cNvSpPr>
            <p:nvPr/>
          </p:nvSpPr>
          <p:spPr bwMode="auto">
            <a:xfrm>
              <a:off x="6040" y="2248"/>
              <a:ext cx="12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400">
                  <a:solidFill>
                    <a:srgbClr val="FFFFFF"/>
                  </a:solidFill>
                  <a:latin typeface="Arial" charset="0"/>
                </a:rPr>
                <a:t>10</a:t>
              </a:r>
              <a:endParaRPr lang="en-US" b="0"/>
            </a:p>
          </p:txBody>
        </p:sp>
        <p:sp>
          <p:nvSpPr>
            <p:cNvPr id="84173" name="Line 205"/>
            <p:cNvSpPr>
              <a:spLocks noChangeShapeType="1"/>
            </p:cNvSpPr>
            <p:nvPr/>
          </p:nvSpPr>
          <p:spPr bwMode="auto">
            <a:xfrm>
              <a:off x="5977" y="2297"/>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74" name="Line 206"/>
            <p:cNvSpPr>
              <a:spLocks noChangeShapeType="1"/>
            </p:cNvSpPr>
            <p:nvPr/>
          </p:nvSpPr>
          <p:spPr bwMode="auto">
            <a:xfrm>
              <a:off x="5977" y="2572"/>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75" name="Line 207"/>
            <p:cNvSpPr>
              <a:spLocks noChangeShapeType="1"/>
            </p:cNvSpPr>
            <p:nvPr/>
          </p:nvSpPr>
          <p:spPr bwMode="auto">
            <a:xfrm>
              <a:off x="5977" y="2849"/>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76" name="Rectangle 208"/>
            <p:cNvSpPr>
              <a:spLocks noChangeArrowheads="1"/>
            </p:cNvSpPr>
            <p:nvPr/>
          </p:nvSpPr>
          <p:spPr bwMode="auto">
            <a:xfrm rot="5400000">
              <a:off x="5749" y="2375"/>
              <a:ext cx="1015"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Copulation Frequency</a:t>
              </a:r>
              <a:endParaRPr lang="en-US" sz="1200" b="0"/>
            </a:p>
          </p:txBody>
        </p:sp>
        <p:sp>
          <p:nvSpPr>
            <p:cNvPr id="84177" name="Line 209"/>
            <p:cNvSpPr>
              <a:spLocks noChangeShapeType="1"/>
            </p:cNvSpPr>
            <p:nvPr/>
          </p:nvSpPr>
          <p:spPr bwMode="auto">
            <a:xfrm>
              <a:off x="4604" y="2850"/>
              <a:ext cx="1370"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84178" name="Line 210"/>
            <p:cNvSpPr>
              <a:spLocks noChangeShapeType="1"/>
            </p:cNvSpPr>
            <p:nvPr/>
          </p:nvSpPr>
          <p:spPr bwMode="auto">
            <a:xfrm flipH="1">
              <a:off x="4477" y="2804"/>
              <a:ext cx="46" cy="82"/>
            </a:xfrm>
            <a:prstGeom prst="line">
              <a:avLst/>
            </a:prstGeom>
            <a:noFill/>
            <a:ln w="28575">
              <a:solidFill>
                <a:srgbClr val="FFFFFF"/>
              </a:solidFill>
              <a:round/>
              <a:headEnd/>
              <a:tailEnd/>
            </a:ln>
            <a:effectLst>
              <a:outerShdw dist="35921" dir="2700000" algn="ctr" rotWithShape="0">
                <a:srgbClr val="000000"/>
              </a:outerShdw>
            </a:effectLst>
          </p:spPr>
          <p:txBody>
            <a:bodyPr/>
            <a:lstStyle/>
            <a:p>
              <a:endParaRPr lang="en-US"/>
            </a:p>
          </p:txBody>
        </p:sp>
        <p:sp>
          <p:nvSpPr>
            <p:cNvPr id="84179" name="Line 211"/>
            <p:cNvSpPr>
              <a:spLocks noChangeShapeType="1"/>
            </p:cNvSpPr>
            <p:nvPr/>
          </p:nvSpPr>
          <p:spPr bwMode="auto">
            <a:xfrm flipH="1">
              <a:off x="4577" y="2806"/>
              <a:ext cx="45" cy="83"/>
            </a:xfrm>
            <a:prstGeom prst="line">
              <a:avLst/>
            </a:prstGeom>
            <a:noFill/>
            <a:ln w="28575">
              <a:solidFill>
                <a:srgbClr val="FFFFFF"/>
              </a:solidFill>
              <a:round/>
              <a:headEnd/>
              <a:tailEnd/>
            </a:ln>
            <a:effectLst>
              <a:outerShdw dist="35921" dir="2700000" algn="ctr" rotWithShape="0">
                <a:srgbClr val="000000"/>
              </a:outerShdw>
            </a:effectLst>
          </p:spPr>
          <p:txBody>
            <a:bodyPr/>
            <a:lstStyle/>
            <a:p>
              <a:endParaRPr lang="en-US"/>
            </a:p>
          </p:txBody>
        </p:sp>
        <p:sp>
          <p:nvSpPr>
            <p:cNvPr id="84180" name="Rectangle 212"/>
            <p:cNvSpPr>
              <a:spLocks noChangeArrowheads="1"/>
            </p:cNvSpPr>
            <p:nvPr/>
          </p:nvSpPr>
          <p:spPr bwMode="auto">
            <a:xfrm rot="21600000">
              <a:off x="2928" y="3199"/>
              <a:ext cx="362" cy="23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Sample</a:t>
              </a:r>
            </a:p>
            <a:p>
              <a:pPr>
                <a:spcBef>
                  <a:spcPct val="0"/>
                </a:spcBef>
              </a:pPr>
              <a:r>
                <a:rPr lang="en-US" sz="1200">
                  <a:solidFill>
                    <a:srgbClr val="FFFFFF"/>
                  </a:solidFill>
                  <a:latin typeface="Arial" charset="0"/>
                </a:rPr>
                <a:t>Number</a:t>
              </a:r>
              <a:endParaRPr lang="en-US" b="0"/>
            </a:p>
          </p:txBody>
        </p:sp>
        <p:sp>
          <p:nvSpPr>
            <p:cNvPr id="84181" name="Rectangle 213"/>
            <p:cNvSpPr>
              <a:spLocks noChangeArrowheads="1"/>
            </p:cNvSpPr>
            <p:nvPr/>
          </p:nvSpPr>
          <p:spPr bwMode="auto">
            <a:xfrm rot="21600000">
              <a:off x="3328"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a:t>
              </a:r>
              <a:endParaRPr lang="en-US" b="0"/>
            </a:p>
          </p:txBody>
        </p:sp>
        <p:sp>
          <p:nvSpPr>
            <p:cNvPr id="84182" name="Rectangle 214"/>
            <p:cNvSpPr>
              <a:spLocks noChangeArrowheads="1"/>
            </p:cNvSpPr>
            <p:nvPr/>
          </p:nvSpPr>
          <p:spPr bwMode="auto">
            <a:xfrm rot="21600000">
              <a:off x="3477"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2</a:t>
              </a:r>
              <a:endParaRPr lang="en-US" b="0"/>
            </a:p>
          </p:txBody>
        </p:sp>
        <p:sp>
          <p:nvSpPr>
            <p:cNvPr id="84183" name="Rectangle 215"/>
            <p:cNvSpPr>
              <a:spLocks noChangeArrowheads="1"/>
            </p:cNvSpPr>
            <p:nvPr/>
          </p:nvSpPr>
          <p:spPr bwMode="auto">
            <a:xfrm rot="21600000">
              <a:off x="3624"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3</a:t>
              </a:r>
              <a:endParaRPr lang="en-US" b="0"/>
            </a:p>
          </p:txBody>
        </p:sp>
        <p:sp>
          <p:nvSpPr>
            <p:cNvPr id="84184" name="Rectangle 216"/>
            <p:cNvSpPr>
              <a:spLocks noChangeArrowheads="1"/>
            </p:cNvSpPr>
            <p:nvPr/>
          </p:nvSpPr>
          <p:spPr bwMode="auto">
            <a:xfrm rot="21600000">
              <a:off x="3765"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4</a:t>
              </a:r>
              <a:endParaRPr lang="en-US" b="0"/>
            </a:p>
          </p:txBody>
        </p:sp>
        <p:sp>
          <p:nvSpPr>
            <p:cNvPr id="84185" name="Rectangle 217"/>
            <p:cNvSpPr>
              <a:spLocks noChangeArrowheads="1"/>
            </p:cNvSpPr>
            <p:nvPr/>
          </p:nvSpPr>
          <p:spPr bwMode="auto">
            <a:xfrm rot="21600000">
              <a:off x="3909"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5</a:t>
              </a:r>
              <a:endParaRPr lang="en-US" b="0"/>
            </a:p>
          </p:txBody>
        </p:sp>
        <p:sp>
          <p:nvSpPr>
            <p:cNvPr id="84186" name="Rectangle 218"/>
            <p:cNvSpPr>
              <a:spLocks noChangeArrowheads="1"/>
            </p:cNvSpPr>
            <p:nvPr/>
          </p:nvSpPr>
          <p:spPr bwMode="auto">
            <a:xfrm rot="21600000">
              <a:off x="4061"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6</a:t>
              </a:r>
              <a:endParaRPr lang="en-US" b="0"/>
            </a:p>
          </p:txBody>
        </p:sp>
        <p:sp>
          <p:nvSpPr>
            <p:cNvPr id="84187" name="Rectangle 219"/>
            <p:cNvSpPr>
              <a:spLocks noChangeArrowheads="1"/>
            </p:cNvSpPr>
            <p:nvPr/>
          </p:nvSpPr>
          <p:spPr bwMode="auto">
            <a:xfrm rot="21600000">
              <a:off x="4201"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7</a:t>
              </a:r>
              <a:endParaRPr lang="en-US" b="0"/>
            </a:p>
          </p:txBody>
        </p:sp>
        <p:sp>
          <p:nvSpPr>
            <p:cNvPr id="84188" name="Rectangle 220"/>
            <p:cNvSpPr>
              <a:spLocks noChangeArrowheads="1"/>
            </p:cNvSpPr>
            <p:nvPr/>
          </p:nvSpPr>
          <p:spPr bwMode="auto">
            <a:xfrm rot="21600000">
              <a:off x="4342"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8</a:t>
              </a:r>
              <a:endParaRPr lang="en-US" b="0"/>
            </a:p>
          </p:txBody>
        </p:sp>
        <p:sp>
          <p:nvSpPr>
            <p:cNvPr id="84189" name="Rectangle 221"/>
            <p:cNvSpPr>
              <a:spLocks noChangeArrowheads="1"/>
            </p:cNvSpPr>
            <p:nvPr/>
          </p:nvSpPr>
          <p:spPr bwMode="auto">
            <a:xfrm rot="21600000">
              <a:off x="4738" y="3200"/>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9</a:t>
              </a:r>
              <a:endParaRPr lang="en-US" b="0"/>
            </a:p>
          </p:txBody>
        </p:sp>
        <p:sp>
          <p:nvSpPr>
            <p:cNvPr id="84190" name="Rectangle 222"/>
            <p:cNvSpPr>
              <a:spLocks noChangeArrowheads="1"/>
            </p:cNvSpPr>
            <p:nvPr/>
          </p:nvSpPr>
          <p:spPr bwMode="auto">
            <a:xfrm rot="21600000">
              <a:off x="4849"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10</a:t>
              </a:r>
              <a:endParaRPr lang="en-US" b="0"/>
            </a:p>
          </p:txBody>
        </p:sp>
        <p:sp>
          <p:nvSpPr>
            <p:cNvPr id="84191" name="Rectangle 223"/>
            <p:cNvSpPr>
              <a:spLocks noChangeArrowheads="1"/>
            </p:cNvSpPr>
            <p:nvPr/>
          </p:nvSpPr>
          <p:spPr bwMode="auto">
            <a:xfrm rot="21600000">
              <a:off x="4994"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11</a:t>
              </a:r>
              <a:endParaRPr lang="en-US" b="0"/>
            </a:p>
          </p:txBody>
        </p:sp>
        <p:sp>
          <p:nvSpPr>
            <p:cNvPr id="84192" name="Rectangle 224"/>
            <p:cNvSpPr>
              <a:spLocks noChangeArrowheads="1"/>
            </p:cNvSpPr>
            <p:nvPr/>
          </p:nvSpPr>
          <p:spPr bwMode="auto">
            <a:xfrm rot="21600000">
              <a:off x="5141"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12</a:t>
              </a:r>
              <a:endParaRPr lang="en-US" b="0"/>
            </a:p>
          </p:txBody>
        </p:sp>
        <p:sp>
          <p:nvSpPr>
            <p:cNvPr id="84193" name="Rectangle 225"/>
            <p:cNvSpPr>
              <a:spLocks noChangeArrowheads="1"/>
            </p:cNvSpPr>
            <p:nvPr/>
          </p:nvSpPr>
          <p:spPr bwMode="auto">
            <a:xfrm rot="21600000">
              <a:off x="5282"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13</a:t>
              </a:r>
              <a:endParaRPr lang="en-US" b="0"/>
            </a:p>
          </p:txBody>
        </p:sp>
        <p:sp>
          <p:nvSpPr>
            <p:cNvPr id="84194" name="Rectangle 226"/>
            <p:cNvSpPr>
              <a:spLocks noChangeArrowheads="1"/>
            </p:cNvSpPr>
            <p:nvPr/>
          </p:nvSpPr>
          <p:spPr bwMode="auto">
            <a:xfrm rot="21600000">
              <a:off x="5429"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14</a:t>
              </a:r>
              <a:endParaRPr lang="en-US" b="0"/>
            </a:p>
          </p:txBody>
        </p:sp>
        <p:sp>
          <p:nvSpPr>
            <p:cNvPr id="84195" name="Rectangle 227"/>
            <p:cNvSpPr>
              <a:spLocks noChangeArrowheads="1"/>
            </p:cNvSpPr>
            <p:nvPr/>
          </p:nvSpPr>
          <p:spPr bwMode="auto">
            <a:xfrm rot="21600000">
              <a:off x="5572"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15</a:t>
              </a:r>
              <a:endParaRPr lang="en-US" b="0"/>
            </a:p>
          </p:txBody>
        </p:sp>
        <p:sp>
          <p:nvSpPr>
            <p:cNvPr id="84196" name="Rectangle 228"/>
            <p:cNvSpPr>
              <a:spLocks noChangeArrowheads="1"/>
            </p:cNvSpPr>
            <p:nvPr/>
          </p:nvSpPr>
          <p:spPr bwMode="auto">
            <a:xfrm rot="21600000">
              <a:off x="5721"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16</a:t>
              </a:r>
              <a:endParaRPr lang="en-US" b="0"/>
            </a:p>
          </p:txBody>
        </p:sp>
        <p:sp>
          <p:nvSpPr>
            <p:cNvPr id="84197" name="Rectangle 229"/>
            <p:cNvSpPr>
              <a:spLocks noChangeArrowheads="1"/>
            </p:cNvSpPr>
            <p:nvPr/>
          </p:nvSpPr>
          <p:spPr bwMode="auto">
            <a:xfrm rot="21600000">
              <a:off x="5862"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17</a:t>
              </a:r>
              <a:endParaRPr lang="en-US" b="0"/>
            </a:p>
          </p:txBody>
        </p:sp>
        <p:sp>
          <p:nvSpPr>
            <p:cNvPr id="84198" name="Rectangle 230"/>
            <p:cNvSpPr>
              <a:spLocks noChangeArrowheads="1"/>
            </p:cNvSpPr>
            <p:nvPr/>
          </p:nvSpPr>
          <p:spPr bwMode="auto">
            <a:xfrm>
              <a:off x="3343" y="2903"/>
              <a:ext cx="1174" cy="242"/>
            </a:xfrm>
            <a:prstGeom prst="rect">
              <a:avLst/>
            </a:prstGeom>
            <a:noFill/>
            <a:ln w="19050">
              <a:solidFill>
                <a:srgbClr val="FFFFFF"/>
              </a:solidFill>
              <a:miter lim="800000"/>
              <a:headEnd/>
              <a:tailEnd/>
            </a:ln>
            <a:effectLst>
              <a:outerShdw dist="35921" dir="2700000" algn="ctr" rotWithShape="0">
                <a:srgbClr val="000000"/>
              </a:outerShdw>
            </a:effectLst>
          </p:spPr>
          <p:txBody>
            <a:bodyPr wrap="none" anchor="ctr"/>
            <a:lstStyle/>
            <a:p>
              <a:endParaRPr lang="en-US"/>
            </a:p>
          </p:txBody>
        </p:sp>
        <p:sp>
          <p:nvSpPr>
            <p:cNvPr id="84199" name="Rectangle 231"/>
            <p:cNvSpPr>
              <a:spLocks noChangeArrowheads="1"/>
            </p:cNvSpPr>
            <p:nvPr/>
          </p:nvSpPr>
          <p:spPr bwMode="auto">
            <a:xfrm>
              <a:off x="4610" y="2905"/>
              <a:ext cx="1421" cy="238"/>
            </a:xfrm>
            <a:prstGeom prst="rect">
              <a:avLst/>
            </a:prstGeom>
            <a:noFill/>
            <a:ln w="19050">
              <a:solidFill>
                <a:srgbClr val="FFFFFF"/>
              </a:solidFill>
              <a:miter lim="800000"/>
              <a:headEnd/>
              <a:tailEnd/>
            </a:ln>
            <a:effectLst>
              <a:outerShdw dist="35921" dir="2700000" algn="ctr" rotWithShape="0">
                <a:srgbClr val="000000"/>
              </a:outerShdw>
            </a:effectLst>
          </p:spPr>
          <p:txBody>
            <a:bodyPr wrap="none" anchor="ctr"/>
            <a:lstStyle/>
            <a:p>
              <a:endParaRPr lang="en-US"/>
            </a:p>
          </p:txBody>
        </p:sp>
        <p:sp>
          <p:nvSpPr>
            <p:cNvPr id="84200" name="Line 232"/>
            <p:cNvSpPr>
              <a:spLocks noChangeShapeType="1"/>
            </p:cNvSpPr>
            <p:nvPr/>
          </p:nvSpPr>
          <p:spPr bwMode="auto">
            <a:xfrm>
              <a:off x="3338" y="3025"/>
              <a:ext cx="1174"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01" name="Line 233"/>
            <p:cNvSpPr>
              <a:spLocks noChangeShapeType="1"/>
            </p:cNvSpPr>
            <p:nvPr/>
          </p:nvSpPr>
          <p:spPr bwMode="auto">
            <a:xfrm>
              <a:off x="4609" y="3025"/>
              <a:ext cx="1423"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02" name="Line 234"/>
            <p:cNvSpPr>
              <a:spLocks noChangeShapeType="1"/>
            </p:cNvSpPr>
            <p:nvPr/>
          </p:nvSpPr>
          <p:spPr bwMode="auto">
            <a:xfrm flipH="1">
              <a:off x="3482" y="2847"/>
              <a:ext cx="20" cy="5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203" name="Line 235"/>
            <p:cNvSpPr>
              <a:spLocks noChangeShapeType="1"/>
            </p:cNvSpPr>
            <p:nvPr/>
          </p:nvSpPr>
          <p:spPr bwMode="auto">
            <a:xfrm>
              <a:off x="3625" y="2847"/>
              <a:ext cx="9" cy="5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204" name="Line 236"/>
            <p:cNvSpPr>
              <a:spLocks noChangeShapeType="1"/>
            </p:cNvSpPr>
            <p:nvPr/>
          </p:nvSpPr>
          <p:spPr bwMode="auto">
            <a:xfrm flipH="1">
              <a:off x="4912" y="2845"/>
              <a:ext cx="7" cy="5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205" name="Line 237"/>
            <p:cNvSpPr>
              <a:spLocks noChangeShapeType="1"/>
            </p:cNvSpPr>
            <p:nvPr/>
          </p:nvSpPr>
          <p:spPr bwMode="auto">
            <a:xfrm>
              <a:off x="5029" y="2851"/>
              <a:ext cx="37" cy="51"/>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206" name="Line 238"/>
            <p:cNvSpPr>
              <a:spLocks noChangeShapeType="1"/>
            </p:cNvSpPr>
            <p:nvPr/>
          </p:nvSpPr>
          <p:spPr bwMode="auto">
            <a:xfrm flipH="1">
              <a:off x="5211" y="2853"/>
              <a:ext cx="2" cy="55"/>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207" name="Line 239"/>
            <p:cNvSpPr>
              <a:spLocks noChangeShapeType="1"/>
            </p:cNvSpPr>
            <p:nvPr/>
          </p:nvSpPr>
          <p:spPr bwMode="auto">
            <a:xfrm>
              <a:off x="5327" y="2845"/>
              <a:ext cx="28" cy="5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endParaRPr lang="en-US"/>
            </a:p>
          </p:txBody>
        </p:sp>
        <p:sp>
          <p:nvSpPr>
            <p:cNvPr id="84208" name="Line 240"/>
            <p:cNvSpPr>
              <a:spLocks noChangeShapeType="1"/>
            </p:cNvSpPr>
            <p:nvPr/>
          </p:nvSpPr>
          <p:spPr bwMode="auto">
            <a:xfrm>
              <a:off x="3480" y="2904"/>
              <a:ext cx="0" cy="243"/>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09" name="Line 241"/>
            <p:cNvSpPr>
              <a:spLocks noChangeShapeType="1"/>
            </p:cNvSpPr>
            <p:nvPr/>
          </p:nvSpPr>
          <p:spPr bwMode="auto">
            <a:xfrm>
              <a:off x="3630" y="2900"/>
              <a:ext cx="0" cy="125"/>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10" name="Line 242"/>
            <p:cNvSpPr>
              <a:spLocks noChangeShapeType="1"/>
            </p:cNvSpPr>
            <p:nvPr/>
          </p:nvSpPr>
          <p:spPr bwMode="auto">
            <a:xfrm>
              <a:off x="4082" y="3094"/>
              <a:ext cx="430"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11" name="Line 243"/>
            <p:cNvSpPr>
              <a:spLocks noChangeShapeType="1"/>
            </p:cNvSpPr>
            <p:nvPr/>
          </p:nvSpPr>
          <p:spPr bwMode="auto">
            <a:xfrm>
              <a:off x="4609" y="3094"/>
              <a:ext cx="567" cy="0"/>
            </a:xfrm>
            <a:prstGeom prst="line">
              <a:avLst/>
            </a:prstGeom>
            <a:noFill/>
            <a:ln w="19050">
              <a:solidFill>
                <a:srgbClr val="FFFFFF"/>
              </a:solidFill>
              <a:round/>
              <a:headEnd/>
              <a:tailEnd type="arrow" w="med" len="med"/>
            </a:ln>
            <a:effectLst>
              <a:outerShdw dist="35921" dir="2700000" algn="ctr" rotWithShape="0">
                <a:srgbClr val="000000"/>
              </a:outerShdw>
            </a:effectLst>
          </p:spPr>
          <p:txBody>
            <a:bodyPr wrap="none" anchor="ctr"/>
            <a:lstStyle/>
            <a:p>
              <a:endParaRPr lang="en-US"/>
            </a:p>
          </p:txBody>
        </p:sp>
        <p:sp>
          <p:nvSpPr>
            <p:cNvPr id="84212" name="Rectangle 244"/>
            <p:cNvSpPr>
              <a:spLocks noChangeArrowheads="1"/>
            </p:cNvSpPr>
            <p:nvPr/>
          </p:nvSpPr>
          <p:spPr bwMode="auto">
            <a:xfrm rot="21600000">
              <a:off x="3335" y="2930"/>
              <a:ext cx="1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Scr</a:t>
              </a:r>
              <a:endParaRPr lang="en-US" b="0"/>
            </a:p>
          </p:txBody>
        </p:sp>
        <p:sp>
          <p:nvSpPr>
            <p:cNvPr id="84213" name="Rectangle 245"/>
            <p:cNvSpPr>
              <a:spLocks noChangeArrowheads="1"/>
            </p:cNvSpPr>
            <p:nvPr/>
          </p:nvSpPr>
          <p:spPr bwMode="auto">
            <a:xfrm rot="21600000">
              <a:off x="3483" y="2930"/>
              <a:ext cx="1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Scr</a:t>
              </a:r>
              <a:endParaRPr lang="en-US" b="0"/>
            </a:p>
          </p:txBody>
        </p:sp>
        <p:sp>
          <p:nvSpPr>
            <p:cNvPr id="84214" name="Rectangle 246"/>
            <p:cNvSpPr>
              <a:spLocks noChangeArrowheads="1"/>
            </p:cNvSpPr>
            <p:nvPr/>
          </p:nvSpPr>
          <p:spPr bwMode="auto">
            <a:xfrm rot="21600000">
              <a:off x="3326" y="3045"/>
              <a:ext cx="175"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Bas</a:t>
              </a:r>
              <a:endParaRPr lang="en-US" b="0"/>
            </a:p>
          </p:txBody>
        </p:sp>
        <p:sp>
          <p:nvSpPr>
            <p:cNvPr id="84215" name="Rectangle 247"/>
            <p:cNvSpPr>
              <a:spLocks noChangeArrowheads="1"/>
            </p:cNvSpPr>
            <p:nvPr/>
          </p:nvSpPr>
          <p:spPr bwMode="auto">
            <a:xfrm rot="21600000">
              <a:off x="3501" y="3045"/>
              <a:ext cx="654" cy="9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000">
                  <a:solidFill>
                    <a:srgbClr val="FFFFFF"/>
                  </a:solidFill>
                  <a:latin typeface="Arial" charset="0"/>
                </a:rPr>
                <a:t>Female 1 Present</a:t>
              </a:r>
              <a:endParaRPr lang="en-US" sz="1000" b="0"/>
            </a:p>
          </p:txBody>
        </p:sp>
        <p:sp>
          <p:nvSpPr>
            <p:cNvPr id="84216" name="Rectangle 248"/>
            <p:cNvSpPr>
              <a:spLocks noChangeArrowheads="1"/>
            </p:cNvSpPr>
            <p:nvPr/>
          </p:nvSpPr>
          <p:spPr bwMode="auto">
            <a:xfrm rot="21600000">
              <a:off x="4917" y="2930"/>
              <a:ext cx="1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Scr</a:t>
              </a:r>
              <a:endParaRPr lang="en-US" b="0"/>
            </a:p>
          </p:txBody>
        </p:sp>
        <p:sp>
          <p:nvSpPr>
            <p:cNvPr id="84217" name="Rectangle 249"/>
            <p:cNvSpPr>
              <a:spLocks noChangeArrowheads="1"/>
            </p:cNvSpPr>
            <p:nvPr/>
          </p:nvSpPr>
          <p:spPr bwMode="auto">
            <a:xfrm rot="21600000">
              <a:off x="5277" y="3045"/>
              <a:ext cx="654" cy="9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l">
                <a:spcBef>
                  <a:spcPct val="0"/>
                </a:spcBef>
              </a:pPr>
              <a:r>
                <a:rPr lang="en-US" sz="1000">
                  <a:solidFill>
                    <a:srgbClr val="FFFFFF"/>
                  </a:solidFill>
                  <a:latin typeface="Arial" charset="0"/>
                </a:rPr>
                <a:t>Female 2 Present</a:t>
              </a:r>
              <a:endParaRPr lang="en-US" sz="1000" b="0"/>
            </a:p>
          </p:txBody>
        </p:sp>
        <p:sp>
          <p:nvSpPr>
            <p:cNvPr id="84218" name="Line 250"/>
            <p:cNvSpPr>
              <a:spLocks noChangeShapeType="1"/>
            </p:cNvSpPr>
            <p:nvPr/>
          </p:nvSpPr>
          <p:spPr bwMode="auto">
            <a:xfrm>
              <a:off x="5846" y="3094"/>
              <a:ext cx="173" cy="0"/>
            </a:xfrm>
            <a:prstGeom prst="line">
              <a:avLst/>
            </a:prstGeom>
            <a:noFill/>
            <a:ln w="19050">
              <a:solidFill>
                <a:srgbClr val="FFFFFF"/>
              </a:solidFill>
              <a:round/>
              <a:headEnd/>
              <a:tailEnd type="arrow" w="med" len="med"/>
            </a:ln>
            <a:effectLst>
              <a:outerShdw dist="35921" dir="2700000" algn="ctr" rotWithShape="0">
                <a:srgbClr val="000000"/>
              </a:outerShdw>
            </a:effectLst>
          </p:spPr>
          <p:txBody>
            <a:bodyPr wrap="none" anchor="ctr"/>
            <a:lstStyle/>
            <a:p>
              <a:endParaRPr lang="en-US"/>
            </a:p>
          </p:txBody>
        </p:sp>
        <p:sp>
          <p:nvSpPr>
            <p:cNvPr id="84219" name="Rectangle 251"/>
            <p:cNvSpPr>
              <a:spLocks noChangeArrowheads="1"/>
            </p:cNvSpPr>
            <p:nvPr/>
          </p:nvSpPr>
          <p:spPr bwMode="auto">
            <a:xfrm rot="21600000">
              <a:off x="5215" y="2932"/>
              <a:ext cx="1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spcBef>
                  <a:spcPct val="0"/>
                </a:spcBef>
              </a:pPr>
              <a:r>
                <a:rPr lang="en-US" sz="1200">
                  <a:solidFill>
                    <a:srgbClr val="FFFFFF"/>
                  </a:solidFill>
                  <a:latin typeface="Arial" charset="0"/>
                </a:rPr>
                <a:t>Scr</a:t>
              </a:r>
              <a:endParaRPr lang="en-US" b="0"/>
            </a:p>
          </p:txBody>
        </p:sp>
        <p:sp>
          <p:nvSpPr>
            <p:cNvPr id="84220" name="Line 252"/>
            <p:cNvSpPr>
              <a:spLocks noChangeShapeType="1"/>
            </p:cNvSpPr>
            <p:nvPr/>
          </p:nvSpPr>
          <p:spPr bwMode="auto">
            <a:xfrm>
              <a:off x="4912" y="2908"/>
              <a:ext cx="0" cy="115"/>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21" name="Line 253"/>
            <p:cNvSpPr>
              <a:spLocks noChangeShapeType="1"/>
            </p:cNvSpPr>
            <p:nvPr/>
          </p:nvSpPr>
          <p:spPr bwMode="auto">
            <a:xfrm>
              <a:off x="5068" y="2906"/>
              <a:ext cx="0" cy="121"/>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22" name="Line 254"/>
            <p:cNvSpPr>
              <a:spLocks noChangeShapeType="1"/>
            </p:cNvSpPr>
            <p:nvPr/>
          </p:nvSpPr>
          <p:spPr bwMode="auto">
            <a:xfrm>
              <a:off x="5213" y="2906"/>
              <a:ext cx="0" cy="235"/>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23" name="Line 255"/>
            <p:cNvSpPr>
              <a:spLocks noChangeShapeType="1"/>
            </p:cNvSpPr>
            <p:nvPr/>
          </p:nvSpPr>
          <p:spPr bwMode="auto">
            <a:xfrm>
              <a:off x="5366" y="2906"/>
              <a:ext cx="0" cy="119"/>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endParaRPr lang="en-US"/>
            </a:p>
          </p:txBody>
        </p:sp>
        <p:sp>
          <p:nvSpPr>
            <p:cNvPr id="84224" name="Rectangle 256"/>
            <p:cNvSpPr>
              <a:spLocks noChangeArrowheads="1"/>
            </p:cNvSpPr>
            <p:nvPr/>
          </p:nvSpPr>
          <p:spPr bwMode="auto">
            <a:xfrm>
              <a:off x="3984" y="3792"/>
              <a:ext cx="1624" cy="192"/>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a:spcBef>
                  <a:spcPct val="0"/>
                </a:spcBef>
              </a:pPr>
              <a:r>
                <a:rPr lang="en-US" sz="1400" i="1">
                  <a:solidFill>
                    <a:srgbClr val="FFFF00"/>
                  </a:solidFill>
                </a:rPr>
                <a:t>Source: Fiorino and Phillips</a:t>
              </a:r>
            </a:p>
          </p:txBody>
        </p:sp>
        <p:sp>
          <p:nvSpPr>
            <p:cNvPr id="84225" name="Text Box 257"/>
            <p:cNvSpPr txBox="1">
              <a:spLocks noChangeArrowheads="1"/>
            </p:cNvSpPr>
            <p:nvPr/>
          </p:nvSpPr>
          <p:spPr bwMode="auto">
            <a:xfrm>
              <a:off x="4344" y="780"/>
              <a:ext cx="552" cy="327"/>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1" hangingPunct="1">
                <a:spcBef>
                  <a:spcPct val="0"/>
                </a:spcBef>
              </a:pPr>
              <a:r>
                <a:rPr lang="en-US" sz="2800">
                  <a:solidFill>
                    <a:srgbClr val="FFFF00"/>
                  </a:solidFill>
                </a:rPr>
                <a:t>SEX</a:t>
              </a:r>
            </a:p>
          </p:txBody>
        </p:sp>
      </p:grpSp>
      <p:sp>
        <p:nvSpPr>
          <p:cNvPr id="84226" name="Rectangle 258"/>
          <p:cNvSpPr>
            <a:spLocks noChangeArrowheads="1"/>
          </p:cNvSpPr>
          <p:nvPr/>
        </p:nvSpPr>
        <p:spPr bwMode="auto">
          <a:xfrm>
            <a:off x="203200" y="228600"/>
            <a:ext cx="8805863" cy="1143000"/>
          </a:xfrm>
          <a:prstGeom prst="rect">
            <a:avLst/>
          </a:prstGeom>
          <a:noFill/>
          <a:ln w="9525">
            <a:noFill/>
            <a:miter lim="800000"/>
            <a:headEnd/>
            <a:tailEnd/>
          </a:ln>
          <a:effectLst>
            <a:outerShdw dist="35921" dir="2700000" algn="ctr" rotWithShape="0">
              <a:srgbClr val="000000"/>
            </a:outerShdw>
          </a:effectLst>
        </p:spPr>
        <p:txBody>
          <a:bodyPr/>
          <a:lstStyle/>
          <a:p>
            <a:pPr>
              <a:spcBef>
                <a:spcPct val="0"/>
              </a:spcBef>
            </a:pPr>
            <a:r>
              <a:rPr kumimoji="1" lang="en-US" sz="4000">
                <a:solidFill>
                  <a:srgbClr val="FFFF00"/>
                </a:solidFill>
                <a:effectLst>
                  <a:outerShdw blurRad="38100" dist="38100" dir="2700000" algn="tl">
                    <a:srgbClr val="C0C0C0"/>
                  </a:outerShdw>
                </a:effectLst>
              </a:rPr>
              <a:t>Natural Rewards Elevate Dopamine Levels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Footer Placeholder 4"/>
          <p:cNvSpPr>
            <a:spLocks noGrp="1"/>
          </p:cNvSpPr>
          <p:nvPr>
            <p:ph type="ftr" sz="quarter" idx="11"/>
          </p:nvPr>
        </p:nvSpPr>
        <p:spPr/>
        <p:txBody>
          <a:bodyPr/>
          <a:lstStyle/>
          <a:p>
            <a:r>
              <a:rPr lang="en-US"/>
              <a:t>© 2006 Matrix Institute</a:t>
            </a:r>
          </a:p>
        </p:txBody>
      </p:sp>
      <p:grpSp>
        <p:nvGrpSpPr>
          <p:cNvPr id="2" name="Group 2"/>
          <p:cNvGrpSpPr>
            <a:grpSpLocks/>
          </p:cNvGrpSpPr>
          <p:nvPr/>
        </p:nvGrpSpPr>
        <p:grpSpPr bwMode="auto">
          <a:xfrm>
            <a:off x="4605338" y="774700"/>
            <a:ext cx="4132262" cy="2971800"/>
            <a:chOff x="3264" y="488"/>
            <a:chExt cx="2928" cy="1872"/>
          </a:xfrm>
        </p:grpSpPr>
        <p:grpSp>
          <p:nvGrpSpPr>
            <p:cNvPr id="3" name="Group 3"/>
            <p:cNvGrpSpPr>
              <a:grpSpLocks/>
            </p:cNvGrpSpPr>
            <p:nvPr/>
          </p:nvGrpSpPr>
          <p:grpSpPr bwMode="auto">
            <a:xfrm>
              <a:off x="3264" y="488"/>
              <a:ext cx="2928" cy="1872"/>
              <a:chOff x="3264" y="488"/>
              <a:chExt cx="2928" cy="1872"/>
            </a:xfrm>
          </p:grpSpPr>
          <p:sp>
            <p:nvSpPr>
              <p:cNvPr id="97284" name="Rectangle 4"/>
              <p:cNvSpPr>
                <a:spLocks noChangeArrowheads="1"/>
              </p:cNvSpPr>
              <p:nvPr/>
            </p:nvSpPr>
            <p:spPr bwMode="auto">
              <a:xfrm>
                <a:off x="3264" y="488"/>
                <a:ext cx="2928" cy="187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endParaRPr lang="en-US"/>
              </a:p>
            </p:txBody>
          </p:sp>
          <p:sp>
            <p:nvSpPr>
              <p:cNvPr id="97285" name="Line 5"/>
              <p:cNvSpPr>
                <a:spLocks noChangeShapeType="1"/>
              </p:cNvSpPr>
              <p:nvPr/>
            </p:nvSpPr>
            <p:spPr bwMode="auto">
              <a:xfrm>
                <a:off x="3760" y="768"/>
                <a:ext cx="1" cy="1302"/>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286" name="Line 6"/>
              <p:cNvSpPr>
                <a:spLocks noChangeShapeType="1"/>
              </p:cNvSpPr>
              <p:nvPr/>
            </p:nvSpPr>
            <p:spPr bwMode="auto">
              <a:xfrm>
                <a:off x="3733" y="1419"/>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287" name="Line 7"/>
              <p:cNvSpPr>
                <a:spLocks noChangeShapeType="1"/>
              </p:cNvSpPr>
              <p:nvPr/>
            </p:nvSpPr>
            <p:spPr bwMode="auto">
              <a:xfrm>
                <a:off x="3733" y="1095"/>
                <a:ext cx="27"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288" name="Line 8"/>
              <p:cNvSpPr>
                <a:spLocks noChangeShapeType="1"/>
              </p:cNvSpPr>
              <p:nvPr/>
            </p:nvSpPr>
            <p:spPr bwMode="auto">
              <a:xfrm>
                <a:off x="3733" y="768"/>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289" name="Rectangle 9"/>
              <p:cNvSpPr>
                <a:spLocks noChangeArrowheads="1"/>
              </p:cNvSpPr>
              <p:nvPr/>
            </p:nvSpPr>
            <p:spPr bwMode="auto">
              <a:xfrm>
                <a:off x="3644" y="2030"/>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0</a:t>
                </a:r>
                <a:endParaRPr lang="en-US" sz="1200">
                  <a:latin typeface="Times New Roman" pitchFamily="18" charset="0"/>
                </a:endParaRPr>
              </a:p>
            </p:txBody>
          </p:sp>
          <p:sp>
            <p:nvSpPr>
              <p:cNvPr id="97290" name="Rectangle 10"/>
              <p:cNvSpPr>
                <a:spLocks noChangeArrowheads="1"/>
              </p:cNvSpPr>
              <p:nvPr/>
            </p:nvSpPr>
            <p:spPr bwMode="auto">
              <a:xfrm>
                <a:off x="3545" y="1707"/>
                <a:ext cx="159"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100</a:t>
                </a:r>
                <a:endParaRPr lang="en-US" sz="1200">
                  <a:latin typeface="Times New Roman" pitchFamily="18" charset="0"/>
                </a:endParaRPr>
              </a:p>
            </p:txBody>
          </p:sp>
          <p:sp>
            <p:nvSpPr>
              <p:cNvPr id="97291" name="Rectangle 11"/>
              <p:cNvSpPr>
                <a:spLocks noChangeArrowheads="1"/>
              </p:cNvSpPr>
              <p:nvPr/>
            </p:nvSpPr>
            <p:spPr bwMode="auto">
              <a:xfrm>
                <a:off x="3545" y="1380"/>
                <a:ext cx="159"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200</a:t>
                </a:r>
                <a:endParaRPr lang="en-US" sz="1200">
                  <a:latin typeface="Times New Roman" pitchFamily="18" charset="0"/>
                </a:endParaRPr>
              </a:p>
            </p:txBody>
          </p:sp>
          <p:sp>
            <p:nvSpPr>
              <p:cNvPr id="97292" name="Rectangle 12"/>
              <p:cNvSpPr>
                <a:spLocks noChangeArrowheads="1"/>
              </p:cNvSpPr>
              <p:nvPr/>
            </p:nvSpPr>
            <p:spPr bwMode="auto">
              <a:xfrm>
                <a:off x="3545" y="1056"/>
                <a:ext cx="159"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300</a:t>
                </a:r>
                <a:endParaRPr lang="en-US" sz="1200">
                  <a:latin typeface="Times New Roman" pitchFamily="18" charset="0"/>
                </a:endParaRPr>
              </a:p>
            </p:txBody>
          </p:sp>
          <p:sp>
            <p:nvSpPr>
              <p:cNvPr id="97293" name="Rectangle 13"/>
              <p:cNvSpPr>
                <a:spLocks noChangeArrowheads="1"/>
              </p:cNvSpPr>
              <p:nvPr/>
            </p:nvSpPr>
            <p:spPr bwMode="auto">
              <a:xfrm>
                <a:off x="3545" y="730"/>
                <a:ext cx="159"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400</a:t>
                </a:r>
                <a:endParaRPr lang="en-US" sz="1200">
                  <a:latin typeface="Times New Roman" pitchFamily="18" charset="0"/>
                </a:endParaRPr>
              </a:p>
            </p:txBody>
          </p:sp>
          <p:sp>
            <p:nvSpPr>
              <p:cNvPr id="97294" name="Line 14"/>
              <p:cNvSpPr>
                <a:spLocks noChangeShapeType="1"/>
              </p:cNvSpPr>
              <p:nvPr/>
            </p:nvSpPr>
            <p:spPr bwMode="auto">
              <a:xfrm>
                <a:off x="3739" y="2070"/>
                <a:ext cx="28"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295" name="Rectangle 15"/>
              <p:cNvSpPr>
                <a:spLocks noChangeArrowheads="1"/>
              </p:cNvSpPr>
              <p:nvPr/>
            </p:nvSpPr>
            <p:spPr bwMode="auto">
              <a:xfrm>
                <a:off x="4454" y="2211"/>
                <a:ext cx="874" cy="11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Time After Cocaine</a:t>
                </a:r>
                <a:endParaRPr lang="en-US" sz="1200">
                  <a:latin typeface="Times New Roman" pitchFamily="18" charset="0"/>
                </a:endParaRPr>
              </a:p>
            </p:txBody>
          </p:sp>
          <p:sp>
            <p:nvSpPr>
              <p:cNvPr id="97296" name="Rectangle 16"/>
              <p:cNvSpPr>
                <a:spLocks noChangeArrowheads="1"/>
              </p:cNvSpPr>
              <p:nvPr/>
            </p:nvSpPr>
            <p:spPr bwMode="auto">
              <a:xfrm rot="16200000">
                <a:off x="3004" y="1259"/>
                <a:ext cx="87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 of Basal Release</a:t>
                </a:r>
                <a:endParaRPr lang="en-US" sz="1200">
                  <a:latin typeface="Times New Roman" pitchFamily="18" charset="0"/>
                </a:endParaRPr>
              </a:p>
            </p:txBody>
          </p:sp>
          <p:sp>
            <p:nvSpPr>
              <p:cNvPr id="97297" name="Line 17"/>
              <p:cNvSpPr>
                <a:spLocks noChangeShapeType="1"/>
              </p:cNvSpPr>
              <p:nvPr/>
            </p:nvSpPr>
            <p:spPr bwMode="auto">
              <a:xfrm>
                <a:off x="3849" y="1745"/>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298" name="Line 18"/>
              <p:cNvSpPr>
                <a:spLocks noChangeShapeType="1"/>
              </p:cNvSpPr>
              <p:nvPr/>
            </p:nvSpPr>
            <p:spPr bwMode="auto">
              <a:xfrm flipV="1">
                <a:off x="3876" y="1362"/>
                <a:ext cx="130" cy="383"/>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299" name="Line 19"/>
              <p:cNvSpPr>
                <a:spLocks noChangeShapeType="1"/>
              </p:cNvSpPr>
              <p:nvPr/>
            </p:nvSpPr>
            <p:spPr bwMode="auto">
              <a:xfrm>
                <a:off x="3876" y="1745"/>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00" name="Line 20"/>
              <p:cNvSpPr>
                <a:spLocks noChangeShapeType="1"/>
              </p:cNvSpPr>
              <p:nvPr/>
            </p:nvSpPr>
            <p:spPr bwMode="auto">
              <a:xfrm flipV="1">
                <a:off x="3876" y="1680"/>
                <a:ext cx="130" cy="65"/>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01" name="Oval 21"/>
              <p:cNvSpPr>
                <a:spLocks noChangeArrowheads="1"/>
              </p:cNvSpPr>
              <p:nvPr/>
            </p:nvSpPr>
            <p:spPr bwMode="auto">
              <a:xfrm>
                <a:off x="3845" y="172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02" name="Rectangle 22"/>
              <p:cNvSpPr>
                <a:spLocks noChangeArrowheads="1"/>
              </p:cNvSpPr>
              <p:nvPr/>
            </p:nvSpPr>
            <p:spPr bwMode="auto">
              <a:xfrm>
                <a:off x="3845" y="172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03" name="Freeform 23"/>
              <p:cNvSpPr>
                <a:spLocks/>
              </p:cNvSpPr>
              <p:nvPr/>
            </p:nvSpPr>
            <p:spPr bwMode="auto">
              <a:xfrm>
                <a:off x="3845" y="1720"/>
                <a:ext cx="62" cy="50"/>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04" name="Line 24"/>
              <p:cNvSpPr>
                <a:spLocks noChangeShapeType="1"/>
              </p:cNvSpPr>
              <p:nvPr/>
            </p:nvSpPr>
            <p:spPr bwMode="auto">
              <a:xfrm flipV="1">
                <a:off x="4006" y="1242"/>
                <a:ext cx="125" cy="120"/>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05" name="Line 25"/>
              <p:cNvSpPr>
                <a:spLocks noChangeShapeType="1"/>
              </p:cNvSpPr>
              <p:nvPr/>
            </p:nvSpPr>
            <p:spPr bwMode="auto">
              <a:xfrm flipV="1">
                <a:off x="4131" y="1144"/>
                <a:ext cx="131" cy="9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06" name="Line 26"/>
              <p:cNvSpPr>
                <a:spLocks noChangeShapeType="1"/>
              </p:cNvSpPr>
              <p:nvPr/>
            </p:nvSpPr>
            <p:spPr bwMode="auto">
              <a:xfrm flipV="1">
                <a:off x="4262" y="997"/>
                <a:ext cx="130" cy="14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07" name="Line 27"/>
              <p:cNvSpPr>
                <a:spLocks noChangeShapeType="1"/>
              </p:cNvSpPr>
              <p:nvPr/>
            </p:nvSpPr>
            <p:spPr bwMode="auto">
              <a:xfrm>
                <a:off x="4392" y="997"/>
                <a:ext cx="125" cy="3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08" name="Line 28"/>
              <p:cNvSpPr>
                <a:spLocks noChangeShapeType="1"/>
              </p:cNvSpPr>
              <p:nvPr/>
            </p:nvSpPr>
            <p:spPr bwMode="auto">
              <a:xfrm>
                <a:off x="4517" y="1029"/>
                <a:ext cx="130" cy="51"/>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09" name="Line 29"/>
              <p:cNvSpPr>
                <a:spLocks noChangeShapeType="1"/>
              </p:cNvSpPr>
              <p:nvPr/>
            </p:nvSpPr>
            <p:spPr bwMode="auto">
              <a:xfrm>
                <a:off x="4647" y="1080"/>
                <a:ext cx="130" cy="79"/>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0" name="Line 30"/>
              <p:cNvSpPr>
                <a:spLocks noChangeShapeType="1"/>
              </p:cNvSpPr>
              <p:nvPr/>
            </p:nvSpPr>
            <p:spPr bwMode="auto">
              <a:xfrm>
                <a:off x="4777" y="1159"/>
                <a:ext cx="125" cy="65"/>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1" name="Line 31"/>
              <p:cNvSpPr>
                <a:spLocks noChangeShapeType="1"/>
              </p:cNvSpPr>
              <p:nvPr/>
            </p:nvSpPr>
            <p:spPr bwMode="auto">
              <a:xfrm>
                <a:off x="4902" y="1224"/>
                <a:ext cx="130" cy="246"/>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2" name="Line 32"/>
              <p:cNvSpPr>
                <a:spLocks noChangeShapeType="1"/>
              </p:cNvSpPr>
              <p:nvPr/>
            </p:nvSpPr>
            <p:spPr bwMode="auto">
              <a:xfrm>
                <a:off x="5032" y="1470"/>
                <a:ext cx="131" cy="2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3" name="Line 33"/>
              <p:cNvSpPr>
                <a:spLocks noChangeShapeType="1"/>
              </p:cNvSpPr>
              <p:nvPr/>
            </p:nvSpPr>
            <p:spPr bwMode="auto">
              <a:xfrm>
                <a:off x="5163" y="1492"/>
                <a:ext cx="125" cy="43"/>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4" name="Line 34"/>
              <p:cNvSpPr>
                <a:spLocks noChangeShapeType="1"/>
              </p:cNvSpPr>
              <p:nvPr/>
            </p:nvSpPr>
            <p:spPr bwMode="auto">
              <a:xfrm>
                <a:off x="5288" y="1535"/>
                <a:ext cx="130" cy="33"/>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5" name="Line 35"/>
              <p:cNvSpPr>
                <a:spLocks noChangeShapeType="1"/>
              </p:cNvSpPr>
              <p:nvPr/>
            </p:nvSpPr>
            <p:spPr bwMode="auto">
              <a:xfrm>
                <a:off x="5418" y="1568"/>
                <a:ext cx="130" cy="4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6" name="Line 36"/>
              <p:cNvSpPr>
                <a:spLocks noChangeShapeType="1"/>
              </p:cNvSpPr>
              <p:nvPr/>
            </p:nvSpPr>
            <p:spPr bwMode="auto">
              <a:xfrm>
                <a:off x="5548" y="1615"/>
                <a:ext cx="126" cy="3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7" name="Line 37"/>
              <p:cNvSpPr>
                <a:spLocks noChangeShapeType="1"/>
              </p:cNvSpPr>
              <p:nvPr/>
            </p:nvSpPr>
            <p:spPr bwMode="auto">
              <a:xfrm>
                <a:off x="5674" y="1647"/>
                <a:ext cx="130" cy="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18" name="Line 38"/>
              <p:cNvSpPr>
                <a:spLocks noChangeShapeType="1"/>
              </p:cNvSpPr>
              <p:nvPr/>
            </p:nvSpPr>
            <p:spPr bwMode="auto">
              <a:xfrm>
                <a:off x="4006" y="1752"/>
                <a:ext cx="125" cy="44"/>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19" name="Line 39"/>
              <p:cNvSpPr>
                <a:spLocks noChangeShapeType="1"/>
              </p:cNvSpPr>
              <p:nvPr/>
            </p:nvSpPr>
            <p:spPr bwMode="auto">
              <a:xfrm>
                <a:off x="4131" y="1796"/>
                <a:ext cx="131" cy="14"/>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0" name="Line 40"/>
              <p:cNvSpPr>
                <a:spLocks noChangeShapeType="1"/>
              </p:cNvSpPr>
              <p:nvPr/>
            </p:nvSpPr>
            <p:spPr bwMode="auto">
              <a:xfrm flipV="1">
                <a:off x="4262" y="1778"/>
                <a:ext cx="130" cy="32"/>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1" name="Line 41"/>
              <p:cNvSpPr>
                <a:spLocks noChangeShapeType="1"/>
              </p:cNvSpPr>
              <p:nvPr/>
            </p:nvSpPr>
            <p:spPr bwMode="auto">
              <a:xfrm>
                <a:off x="4392" y="1778"/>
                <a:ext cx="125" cy="39"/>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2" name="Line 42"/>
              <p:cNvSpPr>
                <a:spLocks noChangeShapeType="1"/>
              </p:cNvSpPr>
              <p:nvPr/>
            </p:nvSpPr>
            <p:spPr bwMode="auto">
              <a:xfrm>
                <a:off x="4517" y="1817"/>
                <a:ext cx="130" cy="4"/>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3" name="Line 43"/>
              <p:cNvSpPr>
                <a:spLocks noChangeShapeType="1"/>
              </p:cNvSpPr>
              <p:nvPr/>
            </p:nvSpPr>
            <p:spPr bwMode="auto">
              <a:xfrm>
                <a:off x="4647" y="1821"/>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4" name="Line 44"/>
              <p:cNvSpPr>
                <a:spLocks noChangeShapeType="1"/>
              </p:cNvSpPr>
              <p:nvPr/>
            </p:nvSpPr>
            <p:spPr bwMode="auto">
              <a:xfrm>
                <a:off x="4777" y="1828"/>
                <a:ext cx="125" cy="1"/>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5" name="Line 45"/>
              <p:cNvSpPr>
                <a:spLocks noChangeShapeType="1"/>
              </p:cNvSpPr>
              <p:nvPr/>
            </p:nvSpPr>
            <p:spPr bwMode="auto">
              <a:xfrm flipV="1">
                <a:off x="4902" y="1810"/>
                <a:ext cx="130" cy="18"/>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6" name="Line 46"/>
              <p:cNvSpPr>
                <a:spLocks noChangeShapeType="1"/>
              </p:cNvSpPr>
              <p:nvPr/>
            </p:nvSpPr>
            <p:spPr bwMode="auto">
              <a:xfrm flipV="1">
                <a:off x="5032" y="1803"/>
                <a:ext cx="131" cy="7"/>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7" name="Line 47"/>
              <p:cNvSpPr>
                <a:spLocks noChangeShapeType="1"/>
              </p:cNvSpPr>
              <p:nvPr/>
            </p:nvSpPr>
            <p:spPr bwMode="auto">
              <a:xfrm flipV="1">
                <a:off x="5163" y="1796"/>
                <a:ext cx="125" cy="7"/>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8" name="Line 48"/>
              <p:cNvSpPr>
                <a:spLocks noChangeShapeType="1"/>
              </p:cNvSpPr>
              <p:nvPr/>
            </p:nvSpPr>
            <p:spPr bwMode="auto">
              <a:xfrm flipV="1">
                <a:off x="5288" y="1792"/>
                <a:ext cx="130" cy="4"/>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29" name="Line 49"/>
              <p:cNvSpPr>
                <a:spLocks noChangeShapeType="1"/>
              </p:cNvSpPr>
              <p:nvPr/>
            </p:nvSpPr>
            <p:spPr bwMode="auto">
              <a:xfrm flipV="1">
                <a:off x="5418" y="1785"/>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30" name="Line 50"/>
              <p:cNvSpPr>
                <a:spLocks noChangeShapeType="1"/>
              </p:cNvSpPr>
              <p:nvPr/>
            </p:nvSpPr>
            <p:spPr bwMode="auto">
              <a:xfrm flipV="1">
                <a:off x="5548" y="1770"/>
                <a:ext cx="126" cy="15"/>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31" name="Line 51"/>
              <p:cNvSpPr>
                <a:spLocks noChangeShapeType="1"/>
              </p:cNvSpPr>
              <p:nvPr/>
            </p:nvSpPr>
            <p:spPr bwMode="auto">
              <a:xfrm flipV="1">
                <a:off x="5674" y="1763"/>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32" name="Line 52"/>
              <p:cNvSpPr>
                <a:spLocks noChangeShapeType="1"/>
              </p:cNvSpPr>
              <p:nvPr/>
            </p:nvSpPr>
            <p:spPr bwMode="auto">
              <a:xfrm>
                <a:off x="4006" y="1680"/>
                <a:ext cx="125" cy="7"/>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33" name="Line 53"/>
              <p:cNvSpPr>
                <a:spLocks noChangeShapeType="1"/>
              </p:cNvSpPr>
              <p:nvPr/>
            </p:nvSpPr>
            <p:spPr bwMode="auto">
              <a:xfrm flipV="1">
                <a:off x="4131" y="1665"/>
                <a:ext cx="131" cy="22"/>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34" name="Line 54"/>
              <p:cNvSpPr>
                <a:spLocks noChangeShapeType="1"/>
              </p:cNvSpPr>
              <p:nvPr/>
            </p:nvSpPr>
            <p:spPr bwMode="auto">
              <a:xfrm flipV="1">
                <a:off x="4262" y="1629"/>
                <a:ext cx="130" cy="36"/>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35" name="Line 55"/>
              <p:cNvSpPr>
                <a:spLocks noChangeShapeType="1"/>
              </p:cNvSpPr>
              <p:nvPr/>
            </p:nvSpPr>
            <p:spPr bwMode="auto">
              <a:xfrm flipV="1">
                <a:off x="4392" y="1604"/>
                <a:ext cx="125" cy="25"/>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36" name="Line 56"/>
              <p:cNvSpPr>
                <a:spLocks noChangeShapeType="1"/>
              </p:cNvSpPr>
              <p:nvPr/>
            </p:nvSpPr>
            <p:spPr bwMode="auto">
              <a:xfrm flipV="1">
                <a:off x="4517" y="1568"/>
                <a:ext cx="130" cy="36"/>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37" name="Line 57"/>
              <p:cNvSpPr>
                <a:spLocks noChangeShapeType="1"/>
              </p:cNvSpPr>
              <p:nvPr/>
            </p:nvSpPr>
            <p:spPr bwMode="auto">
              <a:xfrm flipV="1">
                <a:off x="4647" y="1517"/>
                <a:ext cx="130" cy="51"/>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38" name="Line 58"/>
              <p:cNvSpPr>
                <a:spLocks noChangeShapeType="1"/>
              </p:cNvSpPr>
              <p:nvPr/>
            </p:nvSpPr>
            <p:spPr bwMode="auto">
              <a:xfrm>
                <a:off x="4777" y="1517"/>
                <a:ext cx="125" cy="33"/>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39" name="Line 59"/>
              <p:cNvSpPr>
                <a:spLocks noChangeShapeType="1"/>
              </p:cNvSpPr>
              <p:nvPr/>
            </p:nvSpPr>
            <p:spPr bwMode="auto">
              <a:xfrm>
                <a:off x="4902" y="1550"/>
                <a:ext cx="130" cy="58"/>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40" name="Line 60"/>
              <p:cNvSpPr>
                <a:spLocks noChangeShapeType="1"/>
              </p:cNvSpPr>
              <p:nvPr/>
            </p:nvSpPr>
            <p:spPr bwMode="auto">
              <a:xfrm>
                <a:off x="5032" y="1608"/>
                <a:ext cx="131" cy="21"/>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41" name="Line 61"/>
              <p:cNvSpPr>
                <a:spLocks noChangeShapeType="1"/>
              </p:cNvSpPr>
              <p:nvPr/>
            </p:nvSpPr>
            <p:spPr bwMode="auto">
              <a:xfrm>
                <a:off x="5163" y="1629"/>
                <a:ext cx="125" cy="44"/>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42" name="Line 62"/>
              <p:cNvSpPr>
                <a:spLocks noChangeShapeType="1"/>
              </p:cNvSpPr>
              <p:nvPr/>
            </p:nvSpPr>
            <p:spPr bwMode="auto">
              <a:xfrm>
                <a:off x="5288" y="1673"/>
                <a:ext cx="130" cy="54"/>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43" name="Line 63"/>
              <p:cNvSpPr>
                <a:spLocks noChangeShapeType="1"/>
              </p:cNvSpPr>
              <p:nvPr/>
            </p:nvSpPr>
            <p:spPr bwMode="auto">
              <a:xfrm flipV="1">
                <a:off x="5418" y="1720"/>
                <a:ext cx="130" cy="7"/>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44" name="Line 64"/>
              <p:cNvSpPr>
                <a:spLocks noChangeShapeType="1"/>
              </p:cNvSpPr>
              <p:nvPr/>
            </p:nvSpPr>
            <p:spPr bwMode="auto">
              <a:xfrm flipV="1">
                <a:off x="5548" y="1713"/>
                <a:ext cx="126" cy="7"/>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45" name="Line 65"/>
              <p:cNvSpPr>
                <a:spLocks noChangeShapeType="1"/>
              </p:cNvSpPr>
              <p:nvPr/>
            </p:nvSpPr>
            <p:spPr bwMode="auto">
              <a:xfrm>
                <a:off x="5674" y="1713"/>
                <a:ext cx="130" cy="0"/>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46" name="Oval 66"/>
              <p:cNvSpPr>
                <a:spLocks noChangeArrowheads="1"/>
              </p:cNvSpPr>
              <p:nvPr/>
            </p:nvSpPr>
            <p:spPr bwMode="auto">
              <a:xfrm>
                <a:off x="3974" y="133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47" name="Oval 67"/>
              <p:cNvSpPr>
                <a:spLocks noChangeArrowheads="1"/>
              </p:cNvSpPr>
              <p:nvPr/>
            </p:nvSpPr>
            <p:spPr bwMode="auto">
              <a:xfrm>
                <a:off x="4100" y="121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48" name="Oval 68"/>
              <p:cNvSpPr>
                <a:spLocks noChangeArrowheads="1"/>
              </p:cNvSpPr>
              <p:nvPr/>
            </p:nvSpPr>
            <p:spPr bwMode="auto">
              <a:xfrm>
                <a:off x="4230" y="111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49" name="Oval 69"/>
              <p:cNvSpPr>
                <a:spLocks noChangeArrowheads="1"/>
              </p:cNvSpPr>
              <p:nvPr/>
            </p:nvSpPr>
            <p:spPr bwMode="auto">
              <a:xfrm>
                <a:off x="4360" y="971"/>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0" name="Oval 70"/>
              <p:cNvSpPr>
                <a:spLocks noChangeArrowheads="1"/>
              </p:cNvSpPr>
              <p:nvPr/>
            </p:nvSpPr>
            <p:spPr bwMode="auto">
              <a:xfrm>
                <a:off x="4486" y="100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1" name="Oval 71"/>
              <p:cNvSpPr>
                <a:spLocks noChangeArrowheads="1"/>
              </p:cNvSpPr>
              <p:nvPr/>
            </p:nvSpPr>
            <p:spPr bwMode="auto">
              <a:xfrm>
                <a:off x="4616" y="105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2" name="Oval 72"/>
              <p:cNvSpPr>
                <a:spLocks noChangeArrowheads="1"/>
              </p:cNvSpPr>
              <p:nvPr/>
            </p:nvSpPr>
            <p:spPr bwMode="auto">
              <a:xfrm>
                <a:off x="4746" y="113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3" name="Oval 73"/>
              <p:cNvSpPr>
                <a:spLocks noChangeArrowheads="1"/>
              </p:cNvSpPr>
              <p:nvPr/>
            </p:nvSpPr>
            <p:spPr bwMode="auto">
              <a:xfrm>
                <a:off x="4871" y="119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4" name="Oval 74"/>
              <p:cNvSpPr>
                <a:spLocks noChangeArrowheads="1"/>
              </p:cNvSpPr>
              <p:nvPr/>
            </p:nvSpPr>
            <p:spPr bwMode="auto">
              <a:xfrm>
                <a:off x="5001" y="144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5" name="Oval 75"/>
              <p:cNvSpPr>
                <a:spLocks noChangeArrowheads="1"/>
              </p:cNvSpPr>
              <p:nvPr/>
            </p:nvSpPr>
            <p:spPr bwMode="auto">
              <a:xfrm>
                <a:off x="5131" y="146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6" name="Oval 76"/>
              <p:cNvSpPr>
                <a:spLocks noChangeArrowheads="1"/>
              </p:cNvSpPr>
              <p:nvPr/>
            </p:nvSpPr>
            <p:spPr bwMode="auto">
              <a:xfrm>
                <a:off x="5257" y="151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7" name="Oval 77"/>
              <p:cNvSpPr>
                <a:spLocks noChangeArrowheads="1"/>
              </p:cNvSpPr>
              <p:nvPr/>
            </p:nvSpPr>
            <p:spPr bwMode="auto">
              <a:xfrm>
                <a:off x="5387" y="154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8" name="Oval 78"/>
              <p:cNvSpPr>
                <a:spLocks noChangeArrowheads="1"/>
              </p:cNvSpPr>
              <p:nvPr/>
            </p:nvSpPr>
            <p:spPr bwMode="auto">
              <a:xfrm>
                <a:off x="5517" y="1589"/>
                <a:ext cx="58"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59" name="Oval 79"/>
              <p:cNvSpPr>
                <a:spLocks noChangeArrowheads="1"/>
              </p:cNvSpPr>
              <p:nvPr/>
            </p:nvSpPr>
            <p:spPr bwMode="auto">
              <a:xfrm>
                <a:off x="5643" y="162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60" name="Oval 80"/>
              <p:cNvSpPr>
                <a:spLocks noChangeArrowheads="1"/>
              </p:cNvSpPr>
              <p:nvPr/>
            </p:nvSpPr>
            <p:spPr bwMode="auto">
              <a:xfrm>
                <a:off x="5773" y="1629"/>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61" name="Rectangle 81"/>
              <p:cNvSpPr>
                <a:spLocks noChangeArrowheads="1"/>
              </p:cNvSpPr>
              <p:nvPr/>
            </p:nvSpPr>
            <p:spPr bwMode="auto">
              <a:xfrm>
                <a:off x="3974" y="1727"/>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62" name="Rectangle 82"/>
              <p:cNvSpPr>
                <a:spLocks noChangeArrowheads="1"/>
              </p:cNvSpPr>
              <p:nvPr/>
            </p:nvSpPr>
            <p:spPr bwMode="auto">
              <a:xfrm>
                <a:off x="4100" y="177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63" name="Rectangle 83"/>
              <p:cNvSpPr>
                <a:spLocks noChangeArrowheads="1"/>
              </p:cNvSpPr>
              <p:nvPr/>
            </p:nvSpPr>
            <p:spPr bwMode="auto">
              <a:xfrm>
                <a:off x="4230" y="178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64" name="Rectangle 84"/>
              <p:cNvSpPr>
                <a:spLocks noChangeArrowheads="1"/>
              </p:cNvSpPr>
              <p:nvPr/>
            </p:nvSpPr>
            <p:spPr bwMode="auto">
              <a:xfrm>
                <a:off x="4360" y="1752"/>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65" name="Rectangle 85"/>
              <p:cNvSpPr>
                <a:spLocks noChangeArrowheads="1"/>
              </p:cNvSpPr>
              <p:nvPr/>
            </p:nvSpPr>
            <p:spPr bwMode="auto">
              <a:xfrm>
                <a:off x="4486" y="1792"/>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66" name="Rectangle 86"/>
              <p:cNvSpPr>
                <a:spLocks noChangeArrowheads="1"/>
              </p:cNvSpPr>
              <p:nvPr/>
            </p:nvSpPr>
            <p:spPr bwMode="auto">
              <a:xfrm>
                <a:off x="4616" y="1796"/>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67" name="Rectangle 87"/>
              <p:cNvSpPr>
                <a:spLocks noChangeArrowheads="1"/>
              </p:cNvSpPr>
              <p:nvPr/>
            </p:nvSpPr>
            <p:spPr bwMode="auto">
              <a:xfrm>
                <a:off x="4746" y="180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68" name="Rectangle 88"/>
              <p:cNvSpPr>
                <a:spLocks noChangeArrowheads="1"/>
              </p:cNvSpPr>
              <p:nvPr/>
            </p:nvSpPr>
            <p:spPr bwMode="auto">
              <a:xfrm>
                <a:off x="4871" y="180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69" name="Rectangle 89"/>
              <p:cNvSpPr>
                <a:spLocks noChangeArrowheads="1"/>
              </p:cNvSpPr>
              <p:nvPr/>
            </p:nvSpPr>
            <p:spPr bwMode="auto">
              <a:xfrm>
                <a:off x="5001" y="178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70" name="Rectangle 90"/>
              <p:cNvSpPr>
                <a:spLocks noChangeArrowheads="1"/>
              </p:cNvSpPr>
              <p:nvPr/>
            </p:nvSpPr>
            <p:spPr bwMode="auto">
              <a:xfrm>
                <a:off x="5131" y="1778"/>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71" name="Rectangle 91"/>
              <p:cNvSpPr>
                <a:spLocks noChangeArrowheads="1"/>
              </p:cNvSpPr>
              <p:nvPr/>
            </p:nvSpPr>
            <p:spPr bwMode="auto">
              <a:xfrm>
                <a:off x="5257" y="177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72" name="Rectangle 92"/>
              <p:cNvSpPr>
                <a:spLocks noChangeArrowheads="1"/>
              </p:cNvSpPr>
              <p:nvPr/>
            </p:nvSpPr>
            <p:spPr bwMode="auto">
              <a:xfrm>
                <a:off x="5387" y="1767"/>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73" name="Rectangle 93"/>
              <p:cNvSpPr>
                <a:spLocks noChangeArrowheads="1"/>
              </p:cNvSpPr>
              <p:nvPr/>
            </p:nvSpPr>
            <p:spPr bwMode="auto">
              <a:xfrm>
                <a:off x="5517" y="176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74" name="Rectangle 94"/>
              <p:cNvSpPr>
                <a:spLocks noChangeArrowheads="1"/>
              </p:cNvSpPr>
              <p:nvPr/>
            </p:nvSpPr>
            <p:spPr bwMode="auto">
              <a:xfrm>
                <a:off x="5643" y="174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75" name="Rectangle 95"/>
              <p:cNvSpPr>
                <a:spLocks noChangeArrowheads="1"/>
              </p:cNvSpPr>
              <p:nvPr/>
            </p:nvSpPr>
            <p:spPr bwMode="auto">
              <a:xfrm>
                <a:off x="5773" y="1738"/>
                <a:ext cx="57"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76" name="Freeform 96"/>
              <p:cNvSpPr>
                <a:spLocks/>
              </p:cNvSpPr>
              <p:nvPr/>
            </p:nvSpPr>
            <p:spPr bwMode="auto">
              <a:xfrm>
                <a:off x="3974" y="1655"/>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77" name="Freeform 97"/>
              <p:cNvSpPr>
                <a:spLocks/>
              </p:cNvSpPr>
              <p:nvPr/>
            </p:nvSpPr>
            <p:spPr bwMode="auto">
              <a:xfrm>
                <a:off x="4100" y="166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78" name="Freeform 98"/>
              <p:cNvSpPr>
                <a:spLocks/>
              </p:cNvSpPr>
              <p:nvPr/>
            </p:nvSpPr>
            <p:spPr bwMode="auto">
              <a:xfrm>
                <a:off x="4230" y="1640"/>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79" name="Freeform 99"/>
              <p:cNvSpPr>
                <a:spLocks/>
              </p:cNvSpPr>
              <p:nvPr/>
            </p:nvSpPr>
            <p:spPr bwMode="auto">
              <a:xfrm>
                <a:off x="4360" y="160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0" name="Freeform 100"/>
              <p:cNvSpPr>
                <a:spLocks/>
              </p:cNvSpPr>
              <p:nvPr/>
            </p:nvSpPr>
            <p:spPr bwMode="auto">
              <a:xfrm>
                <a:off x="4486" y="1579"/>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1" name="Freeform 101"/>
              <p:cNvSpPr>
                <a:spLocks/>
              </p:cNvSpPr>
              <p:nvPr/>
            </p:nvSpPr>
            <p:spPr bwMode="auto">
              <a:xfrm>
                <a:off x="4616" y="154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2" name="Freeform 102"/>
              <p:cNvSpPr>
                <a:spLocks/>
              </p:cNvSpPr>
              <p:nvPr/>
            </p:nvSpPr>
            <p:spPr bwMode="auto">
              <a:xfrm>
                <a:off x="4746" y="1492"/>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3" name="Freeform 103"/>
              <p:cNvSpPr>
                <a:spLocks/>
              </p:cNvSpPr>
              <p:nvPr/>
            </p:nvSpPr>
            <p:spPr bwMode="auto">
              <a:xfrm>
                <a:off x="4871" y="152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4" name="Freeform 104"/>
              <p:cNvSpPr>
                <a:spLocks/>
              </p:cNvSpPr>
              <p:nvPr/>
            </p:nvSpPr>
            <p:spPr bwMode="auto">
              <a:xfrm>
                <a:off x="5001" y="158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5" name="Freeform 105"/>
              <p:cNvSpPr>
                <a:spLocks/>
              </p:cNvSpPr>
              <p:nvPr/>
            </p:nvSpPr>
            <p:spPr bwMode="auto">
              <a:xfrm>
                <a:off x="5131" y="160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6" name="Freeform 106"/>
              <p:cNvSpPr>
                <a:spLocks/>
              </p:cNvSpPr>
              <p:nvPr/>
            </p:nvSpPr>
            <p:spPr bwMode="auto">
              <a:xfrm>
                <a:off x="5257" y="1647"/>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7" name="Freeform 107"/>
              <p:cNvSpPr>
                <a:spLocks/>
              </p:cNvSpPr>
              <p:nvPr/>
            </p:nvSpPr>
            <p:spPr bwMode="auto">
              <a:xfrm>
                <a:off x="5387" y="1702"/>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8" name="Freeform 108"/>
              <p:cNvSpPr>
                <a:spLocks/>
              </p:cNvSpPr>
              <p:nvPr/>
            </p:nvSpPr>
            <p:spPr bwMode="auto">
              <a:xfrm>
                <a:off x="5517" y="169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89" name="Freeform 109"/>
              <p:cNvSpPr>
                <a:spLocks/>
              </p:cNvSpPr>
              <p:nvPr/>
            </p:nvSpPr>
            <p:spPr bwMode="auto">
              <a:xfrm>
                <a:off x="5643" y="1687"/>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90" name="Freeform 110"/>
              <p:cNvSpPr>
                <a:spLocks/>
              </p:cNvSpPr>
              <p:nvPr/>
            </p:nvSpPr>
            <p:spPr bwMode="auto">
              <a:xfrm>
                <a:off x="5773" y="1687"/>
                <a:ext cx="62" cy="51"/>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91" name="Line 111"/>
              <p:cNvSpPr>
                <a:spLocks noChangeShapeType="1"/>
              </p:cNvSpPr>
              <p:nvPr/>
            </p:nvSpPr>
            <p:spPr bwMode="auto">
              <a:xfrm>
                <a:off x="5232" y="1034"/>
                <a:ext cx="143" cy="0"/>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392" name="Oval 112"/>
              <p:cNvSpPr>
                <a:spLocks noChangeArrowheads="1"/>
              </p:cNvSpPr>
              <p:nvPr/>
            </p:nvSpPr>
            <p:spPr bwMode="auto">
              <a:xfrm>
                <a:off x="5276" y="1012"/>
                <a:ext cx="50"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393" name="Rectangle 113"/>
              <p:cNvSpPr>
                <a:spLocks noChangeArrowheads="1"/>
              </p:cNvSpPr>
              <p:nvPr/>
            </p:nvSpPr>
            <p:spPr bwMode="auto">
              <a:xfrm>
                <a:off x="5397" y="994"/>
                <a:ext cx="137"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DA</a:t>
                </a:r>
                <a:endParaRPr lang="en-US" sz="1200">
                  <a:latin typeface="Times New Roman" pitchFamily="18" charset="0"/>
                </a:endParaRPr>
              </a:p>
            </p:txBody>
          </p:sp>
          <p:sp>
            <p:nvSpPr>
              <p:cNvPr id="97394" name="Line 114"/>
              <p:cNvSpPr>
                <a:spLocks noChangeShapeType="1"/>
              </p:cNvSpPr>
              <p:nvPr/>
            </p:nvSpPr>
            <p:spPr bwMode="auto">
              <a:xfrm>
                <a:off x="5232" y="1131"/>
                <a:ext cx="143" cy="1"/>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395" name="Rectangle 115"/>
              <p:cNvSpPr>
                <a:spLocks noChangeArrowheads="1"/>
              </p:cNvSpPr>
              <p:nvPr/>
            </p:nvSpPr>
            <p:spPr bwMode="auto">
              <a:xfrm>
                <a:off x="5276" y="1110"/>
                <a:ext cx="50"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396" name="Rectangle 116"/>
              <p:cNvSpPr>
                <a:spLocks noChangeArrowheads="1"/>
              </p:cNvSpPr>
              <p:nvPr/>
            </p:nvSpPr>
            <p:spPr bwMode="auto">
              <a:xfrm>
                <a:off x="5399" y="1090"/>
                <a:ext cx="347"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DOPAC</a:t>
                </a:r>
                <a:endParaRPr lang="en-US" sz="1200">
                  <a:latin typeface="Times New Roman" pitchFamily="18" charset="0"/>
                </a:endParaRPr>
              </a:p>
            </p:txBody>
          </p:sp>
          <p:sp>
            <p:nvSpPr>
              <p:cNvPr id="97397" name="Line 117"/>
              <p:cNvSpPr>
                <a:spLocks noChangeShapeType="1"/>
              </p:cNvSpPr>
              <p:nvPr/>
            </p:nvSpPr>
            <p:spPr bwMode="auto">
              <a:xfrm>
                <a:off x="5232" y="1229"/>
                <a:ext cx="143" cy="1"/>
              </a:xfrm>
              <a:prstGeom prst="line">
                <a:avLst/>
              </a:prstGeom>
              <a:noFill/>
              <a:ln w="28575">
                <a:solidFill>
                  <a:srgbClr val="00FF00"/>
                </a:solidFill>
                <a:round/>
                <a:headEnd/>
                <a:tailEnd/>
              </a:ln>
              <a:effectLst>
                <a:outerShdw dist="35921" dir="2700000" algn="ctr" rotWithShape="0">
                  <a:srgbClr val="000000"/>
                </a:outerShdw>
              </a:effectLst>
            </p:spPr>
            <p:txBody>
              <a:bodyPr/>
              <a:lstStyle/>
              <a:p>
                <a:endParaRPr lang="en-US"/>
              </a:p>
            </p:txBody>
          </p:sp>
          <p:sp>
            <p:nvSpPr>
              <p:cNvPr id="97398" name="Freeform 118"/>
              <p:cNvSpPr>
                <a:spLocks/>
              </p:cNvSpPr>
              <p:nvPr/>
            </p:nvSpPr>
            <p:spPr bwMode="auto">
              <a:xfrm>
                <a:off x="5276" y="1207"/>
                <a:ext cx="54" cy="44"/>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97399" name="Rectangle 119"/>
              <p:cNvSpPr>
                <a:spLocks noChangeArrowheads="1"/>
              </p:cNvSpPr>
              <p:nvPr/>
            </p:nvSpPr>
            <p:spPr bwMode="auto">
              <a:xfrm>
                <a:off x="5399" y="1189"/>
                <a:ext cx="20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HVA</a:t>
                </a:r>
                <a:endParaRPr lang="en-US" sz="1200">
                  <a:latin typeface="Times New Roman" pitchFamily="18" charset="0"/>
                </a:endParaRPr>
              </a:p>
            </p:txBody>
          </p:sp>
          <p:sp>
            <p:nvSpPr>
              <p:cNvPr id="97400" name="Rectangle 120"/>
              <p:cNvSpPr>
                <a:spLocks noChangeArrowheads="1"/>
              </p:cNvSpPr>
              <p:nvPr/>
            </p:nvSpPr>
            <p:spPr bwMode="auto">
              <a:xfrm>
                <a:off x="3890" y="674"/>
                <a:ext cx="54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Accumbens</a:t>
                </a:r>
                <a:endParaRPr lang="en-US" sz="1200">
                  <a:latin typeface="Times New Roman" pitchFamily="18" charset="0"/>
                </a:endParaRPr>
              </a:p>
            </p:txBody>
          </p:sp>
          <p:sp>
            <p:nvSpPr>
              <p:cNvPr id="97401" name="Line 121"/>
              <p:cNvSpPr>
                <a:spLocks noChangeShapeType="1"/>
              </p:cNvSpPr>
              <p:nvPr/>
            </p:nvSpPr>
            <p:spPr bwMode="auto">
              <a:xfrm>
                <a:off x="3728" y="1737"/>
                <a:ext cx="26"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grpSp>
        <p:sp>
          <p:nvSpPr>
            <p:cNvPr id="97402" name="Text Box 122"/>
            <p:cNvSpPr txBox="1">
              <a:spLocks noChangeArrowheads="1"/>
            </p:cNvSpPr>
            <p:nvPr/>
          </p:nvSpPr>
          <p:spPr bwMode="auto">
            <a:xfrm>
              <a:off x="4944" y="512"/>
              <a:ext cx="873" cy="2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r>
                <a:rPr lang="en-US" sz="2000" b="1">
                  <a:solidFill>
                    <a:srgbClr val="FFFF00"/>
                  </a:solidFill>
                  <a:latin typeface="Times New Roman" pitchFamily="18" charset="0"/>
                </a:rPr>
                <a:t>COCAINE</a:t>
              </a:r>
            </a:p>
          </p:txBody>
        </p:sp>
      </p:grpSp>
      <p:grpSp>
        <p:nvGrpSpPr>
          <p:cNvPr id="4" name="Group 123"/>
          <p:cNvGrpSpPr>
            <a:grpSpLocks/>
          </p:cNvGrpSpPr>
          <p:nvPr/>
        </p:nvGrpSpPr>
        <p:grpSpPr bwMode="auto">
          <a:xfrm>
            <a:off x="338138" y="3810000"/>
            <a:ext cx="4132262" cy="2794000"/>
            <a:chOff x="248" y="2416"/>
            <a:chExt cx="2928" cy="1760"/>
          </a:xfrm>
        </p:grpSpPr>
        <p:sp>
          <p:nvSpPr>
            <p:cNvPr id="97404" name="Rectangle 124"/>
            <p:cNvSpPr>
              <a:spLocks noChangeArrowheads="1"/>
            </p:cNvSpPr>
            <p:nvPr/>
          </p:nvSpPr>
          <p:spPr bwMode="auto">
            <a:xfrm>
              <a:off x="248" y="2416"/>
              <a:ext cx="2928" cy="1760"/>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endParaRPr lang="en-US"/>
            </a:p>
          </p:txBody>
        </p:sp>
        <p:sp>
          <p:nvSpPr>
            <p:cNvPr id="97405" name="Line 125"/>
            <p:cNvSpPr>
              <a:spLocks noChangeShapeType="1"/>
            </p:cNvSpPr>
            <p:nvPr/>
          </p:nvSpPr>
          <p:spPr bwMode="auto">
            <a:xfrm>
              <a:off x="813" y="2531"/>
              <a:ext cx="1" cy="1014"/>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06" name="Line 126"/>
            <p:cNvSpPr>
              <a:spLocks noChangeShapeType="1"/>
            </p:cNvSpPr>
            <p:nvPr/>
          </p:nvSpPr>
          <p:spPr bwMode="auto">
            <a:xfrm>
              <a:off x="789" y="3075"/>
              <a:ext cx="24"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07" name="Line 127"/>
            <p:cNvSpPr>
              <a:spLocks noChangeShapeType="1"/>
            </p:cNvSpPr>
            <p:nvPr/>
          </p:nvSpPr>
          <p:spPr bwMode="auto">
            <a:xfrm>
              <a:off x="789" y="2805"/>
              <a:ext cx="24"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08" name="Rectangle 128"/>
            <p:cNvSpPr>
              <a:spLocks noChangeArrowheads="1"/>
            </p:cNvSpPr>
            <p:nvPr/>
          </p:nvSpPr>
          <p:spPr bwMode="auto">
            <a:xfrm>
              <a:off x="710" y="3741"/>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0</a:t>
              </a:r>
              <a:endParaRPr lang="en-US" sz="1200">
                <a:latin typeface="Times New Roman" pitchFamily="18" charset="0"/>
              </a:endParaRPr>
            </a:p>
          </p:txBody>
        </p:sp>
        <p:sp>
          <p:nvSpPr>
            <p:cNvPr id="97409" name="Rectangle 129"/>
            <p:cNvSpPr>
              <a:spLocks noChangeArrowheads="1"/>
            </p:cNvSpPr>
            <p:nvPr/>
          </p:nvSpPr>
          <p:spPr bwMode="auto">
            <a:xfrm>
              <a:off x="623" y="3309"/>
              <a:ext cx="159"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100</a:t>
              </a:r>
              <a:endParaRPr lang="en-US" sz="1200">
                <a:latin typeface="Times New Roman" pitchFamily="18" charset="0"/>
              </a:endParaRPr>
            </a:p>
          </p:txBody>
        </p:sp>
        <p:sp>
          <p:nvSpPr>
            <p:cNvPr id="97410" name="Rectangle 130"/>
            <p:cNvSpPr>
              <a:spLocks noChangeArrowheads="1"/>
            </p:cNvSpPr>
            <p:nvPr/>
          </p:nvSpPr>
          <p:spPr bwMode="auto">
            <a:xfrm>
              <a:off x="623" y="3034"/>
              <a:ext cx="159"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150</a:t>
              </a:r>
              <a:endParaRPr lang="en-US" sz="1200">
                <a:latin typeface="Times New Roman" pitchFamily="18" charset="0"/>
              </a:endParaRPr>
            </a:p>
          </p:txBody>
        </p:sp>
        <p:sp>
          <p:nvSpPr>
            <p:cNvPr id="97411" name="Rectangle 131"/>
            <p:cNvSpPr>
              <a:spLocks noChangeArrowheads="1"/>
            </p:cNvSpPr>
            <p:nvPr/>
          </p:nvSpPr>
          <p:spPr bwMode="auto">
            <a:xfrm>
              <a:off x="623" y="2764"/>
              <a:ext cx="159"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200</a:t>
              </a:r>
              <a:endParaRPr lang="en-US" sz="1200">
                <a:latin typeface="Times New Roman" pitchFamily="18" charset="0"/>
              </a:endParaRPr>
            </a:p>
          </p:txBody>
        </p:sp>
        <p:sp>
          <p:nvSpPr>
            <p:cNvPr id="97412" name="Rectangle 132"/>
            <p:cNvSpPr>
              <a:spLocks noChangeArrowheads="1"/>
            </p:cNvSpPr>
            <p:nvPr/>
          </p:nvSpPr>
          <p:spPr bwMode="auto">
            <a:xfrm>
              <a:off x="623" y="2491"/>
              <a:ext cx="159"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250</a:t>
              </a:r>
              <a:endParaRPr lang="en-US" sz="1200">
                <a:latin typeface="Times New Roman" pitchFamily="18" charset="0"/>
              </a:endParaRPr>
            </a:p>
          </p:txBody>
        </p:sp>
        <p:sp>
          <p:nvSpPr>
            <p:cNvPr id="97413" name="Line 133"/>
            <p:cNvSpPr>
              <a:spLocks noChangeShapeType="1"/>
            </p:cNvSpPr>
            <p:nvPr/>
          </p:nvSpPr>
          <p:spPr bwMode="auto">
            <a:xfrm>
              <a:off x="794" y="3782"/>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grpSp>
          <p:nvGrpSpPr>
            <p:cNvPr id="5" name="Group 134"/>
            <p:cNvGrpSpPr>
              <a:grpSpLocks/>
            </p:cNvGrpSpPr>
            <p:nvPr/>
          </p:nvGrpSpPr>
          <p:grpSpPr bwMode="auto">
            <a:xfrm>
              <a:off x="897" y="3782"/>
              <a:ext cx="1404" cy="177"/>
              <a:chOff x="2062" y="3229"/>
              <a:chExt cx="2139" cy="292"/>
            </a:xfrm>
          </p:grpSpPr>
          <p:sp>
            <p:nvSpPr>
              <p:cNvPr id="97415" name="Line 135"/>
              <p:cNvSpPr>
                <a:spLocks noChangeShapeType="1"/>
              </p:cNvSpPr>
              <p:nvPr/>
            </p:nvSpPr>
            <p:spPr bwMode="auto">
              <a:xfrm>
                <a:off x="2089" y="3229"/>
                <a:ext cx="1952" cy="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16" name="Line 136"/>
              <p:cNvSpPr>
                <a:spLocks noChangeShapeType="1"/>
              </p:cNvSpPr>
              <p:nvPr/>
            </p:nvSpPr>
            <p:spPr bwMode="auto">
              <a:xfrm flipV="1">
                <a:off x="2089"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17" name="Line 137"/>
              <p:cNvSpPr>
                <a:spLocks noChangeShapeType="1"/>
              </p:cNvSpPr>
              <p:nvPr/>
            </p:nvSpPr>
            <p:spPr bwMode="auto">
              <a:xfrm flipV="1">
                <a:off x="2305"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18" name="Line 138"/>
              <p:cNvSpPr>
                <a:spLocks noChangeShapeType="1"/>
              </p:cNvSpPr>
              <p:nvPr/>
            </p:nvSpPr>
            <p:spPr bwMode="auto">
              <a:xfrm flipV="1">
                <a:off x="2521"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19" name="Line 139"/>
              <p:cNvSpPr>
                <a:spLocks noChangeShapeType="1"/>
              </p:cNvSpPr>
              <p:nvPr/>
            </p:nvSpPr>
            <p:spPr bwMode="auto">
              <a:xfrm flipV="1">
                <a:off x="2738"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20" name="Line 140"/>
              <p:cNvSpPr>
                <a:spLocks noChangeShapeType="1"/>
              </p:cNvSpPr>
              <p:nvPr/>
            </p:nvSpPr>
            <p:spPr bwMode="auto">
              <a:xfrm flipV="1">
                <a:off x="2954"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21" name="Line 141"/>
              <p:cNvSpPr>
                <a:spLocks noChangeShapeType="1"/>
              </p:cNvSpPr>
              <p:nvPr/>
            </p:nvSpPr>
            <p:spPr bwMode="auto">
              <a:xfrm flipV="1">
                <a:off x="3176"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22" name="Line 142"/>
              <p:cNvSpPr>
                <a:spLocks noChangeShapeType="1"/>
              </p:cNvSpPr>
              <p:nvPr/>
            </p:nvSpPr>
            <p:spPr bwMode="auto">
              <a:xfrm flipV="1">
                <a:off x="3392"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23" name="Line 143"/>
              <p:cNvSpPr>
                <a:spLocks noChangeShapeType="1"/>
              </p:cNvSpPr>
              <p:nvPr/>
            </p:nvSpPr>
            <p:spPr bwMode="auto">
              <a:xfrm flipV="1">
                <a:off x="3609"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24" name="Line 144"/>
              <p:cNvSpPr>
                <a:spLocks noChangeShapeType="1"/>
              </p:cNvSpPr>
              <p:nvPr/>
            </p:nvSpPr>
            <p:spPr bwMode="auto">
              <a:xfrm flipV="1">
                <a:off x="3825"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25" name="Line 145"/>
              <p:cNvSpPr>
                <a:spLocks noChangeShapeType="1"/>
              </p:cNvSpPr>
              <p:nvPr/>
            </p:nvSpPr>
            <p:spPr bwMode="auto">
              <a:xfrm flipV="1">
                <a:off x="4041" y="3229"/>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26" name="Rectangle 146"/>
              <p:cNvSpPr>
                <a:spLocks noChangeArrowheads="1"/>
              </p:cNvSpPr>
              <p:nvPr/>
            </p:nvSpPr>
            <p:spPr bwMode="auto">
              <a:xfrm>
                <a:off x="2062" y="3332"/>
                <a:ext cx="81" cy="18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0</a:t>
                </a:r>
                <a:endParaRPr lang="en-US" sz="1200">
                  <a:latin typeface="Times New Roman" pitchFamily="18" charset="0"/>
                </a:endParaRPr>
              </a:p>
            </p:txBody>
          </p:sp>
          <p:sp>
            <p:nvSpPr>
              <p:cNvPr id="97427" name="Rectangle 147"/>
              <p:cNvSpPr>
                <a:spLocks noChangeArrowheads="1"/>
              </p:cNvSpPr>
              <p:nvPr/>
            </p:nvSpPr>
            <p:spPr bwMode="auto">
              <a:xfrm>
                <a:off x="2706" y="3332"/>
                <a:ext cx="81" cy="18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1</a:t>
                </a:r>
                <a:endParaRPr lang="en-US" sz="1200">
                  <a:latin typeface="Times New Roman" pitchFamily="18" charset="0"/>
                </a:endParaRPr>
              </a:p>
            </p:txBody>
          </p:sp>
          <p:sp>
            <p:nvSpPr>
              <p:cNvPr id="97428" name="Rectangle 148"/>
              <p:cNvSpPr>
                <a:spLocks noChangeArrowheads="1"/>
              </p:cNvSpPr>
              <p:nvPr/>
            </p:nvSpPr>
            <p:spPr bwMode="auto">
              <a:xfrm>
                <a:off x="3362" y="3332"/>
                <a:ext cx="80" cy="18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2</a:t>
                </a:r>
                <a:endParaRPr lang="en-US" sz="1200">
                  <a:latin typeface="Times New Roman" pitchFamily="18" charset="0"/>
                </a:endParaRPr>
              </a:p>
            </p:txBody>
          </p:sp>
          <p:sp>
            <p:nvSpPr>
              <p:cNvPr id="97429" name="Rectangle 149"/>
              <p:cNvSpPr>
                <a:spLocks noChangeArrowheads="1"/>
              </p:cNvSpPr>
              <p:nvPr/>
            </p:nvSpPr>
            <p:spPr bwMode="auto">
              <a:xfrm>
                <a:off x="3933" y="3332"/>
                <a:ext cx="268" cy="18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3 hr</a:t>
                </a:r>
                <a:endParaRPr lang="en-US" sz="1200">
                  <a:latin typeface="Times New Roman" pitchFamily="18" charset="0"/>
                </a:endParaRPr>
              </a:p>
            </p:txBody>
          </p:sp>
        </p:grpSp>
        <p:sp>
          <p:nvSpPr>
            <p:cNvPr id="97430" name="Rectangle 150"/>
            <p:cNvSpPr>
              <a:spLocks noChangeArrowheads="1"/>
            </p:cNvSpPr>
            <p:nvPr/>
          </p:nvSpPr>
          <p:spPr bwMode="auto">
            <a:xfrm>
              <a:off x="1193" y="4003"/>
              <a:ext cx="880"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Time After Nicotine</a:t>
              </a:r>
              <a:endParaRPr lang="en-US" sz="1200">
                <a:latin typeface="Times New Roman" pitchFamily="18" charset="0"/>
              </a:endParaRPr>
            </a:p>
          </p:txBody>
        </p:sp>
        <p:sp>
          <p:nvSpPr>
            <p:cNvPr id="97431" name="Rectangle 151"/>
            <p:cNvSpPr>
              <a:spLocks noChangeArrowheads="1"/>
            </p:cNvSpPr>
            <p:nvPr/>
          </p:nvSpPr>
          <p:spPr bwMode="auto">
            <a:xfrm rot="16200000">
              <a:off x="105" y="3053"/>
              <a:ext cx="87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 of Basal Release</a:t>
              </a:r>
              <a:endParaRPr lang="en-US" sz="1200">
                <a:latin typeface="Times New Roman" pitchFamily="18" charset="0"/>
              </a:endParaRPr>
            </a:p>
          </p:txBody>
        </p:sp>
        <p:sp>
          <p:nvSpPr>
            <p:cNvPr id="97432" name="Line 152"/>
            <p:cNvSpPr>
              <a:spLocks noChangeShapeType="1"/>
            </p:cNvSpPr>
            <p:nvPr/>
          </p:nvSpPr>
          <p:spPr bwMode="auto">
            <a:xfrm>
              <a:off x="891" y="3349"/>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33" name="Line 153"/>
            <p:cNvSpPr>
              <a:spLocks noChangeShapeType="1"/>
            </p:cNvSpPr>
            <p:nvPr/>
          </p:nvSpPr>
          <p:spPr bwMode="auto">
            <a:xfrm flipV="1">
              <a:off x="915" y="2696"/>
              <a:ext cx="142" cy="653"/>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34" name="Line 154"/>
            <p:cNvSpPr>
              <a:spLocks noChangeShapeType="1"/>
            </p:cNvSpPr>
            <p:nvPr/>
          </p:nvSpPr>
          <p:spPr bwMode="auto">
            <a:xfrm flipV="1">
              <a:off x="915" y="3239"/>
              <a:ext cx="142" cy="110"/>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35" name="Oval 155"/>
            <p:cNvSpPr>
              <a:spLocks noChangeArrowheads="1"/>
            </p:cNvSpPr>
            <p:nvPr/>
          </p:nvSpPr>
          <p:spPr bwMode="auto">
            <a:xfrm>
              <a:off x="888" y="3323"/>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36" name="Rectangle 156"/>
            <p:cNvSpPr>
              <a:spLocks noChangeArrowheads="1"/>
            </p:cNvSpPr>
            <p:nvPr/>
          </p:nvSpPr>
          <p:spPr bwMode="auto">
            <a:xfrm>
              <a:off x="888" y="3323"/>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37" name="Line 157"/>
            <p:cNvSpPr>
              <a:spLocks noChangeShapeType="1"/>
            </p:cNvSpPr>
            <p:nvPr/>
          </p:nvSpPr>
          <p:spPr bwMode="auto">
            <a:xfrm>
              <a:off x="1057" y="2696"/>
              <a:ext cx="141" cy="244"/>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38" name="Line 158"/>
            <p:cNvSpPr>
              <a:spLocks noChangeShapeType="1"/>
            </p:cNvSpPr>
            <p:nvPr/>
          </p:nvSpPr>
          <p:spPr bwMode="auto">
            <a:xfrm>
              <a:off x="1198" y="2940"/>
              <a:ext cx="143" cy="81"/>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39" name="Line 159"/>
            <p:cNvSpPr>
              <a:spLocks noChangeShapeType="1"/>
            </p:cNvSpPr>
            <p:nvPr/>
          </p:nvSpPr>
          <p:spPr bwMode="auto">
            <a:xfrm>
              <a:off x="1341" y="3021"/>
              <a:ext cx="142" cy="2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40" name="Line 160"/>
            <p:cNvSpPr>
              <a:spLocks noChangeShapeType="1"/>
            </p:cNvSpPr>
            <p:nvPr/>
          </p:nvSpPr>
          <p:spPr bwMode="auto">
            <a:xfrm>
              <a:off x="1483" y="3049"/>
              <a:ext cx="145" cy="22"/>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41" name="Line 161"/>
            <p:cNvSpPr>
              <a:spLocks noChangeShapeType="1"/>
            </p:cNvSpPr>
            <p:nvPr/>
          </p:nvSpPr>
          <p:spPr bwMode="auto">
            <a:xfrm>
              <a:off x="1628" y="3071"/>
              <a:ext cx="142" cy="48"/>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42" name="Line 162"/>
            <p:cNvSpPr>
              <a:spLocks noChangeShapeType="1"/>
            </p:cNvSpPr>
            <p:nvPr/>
          </p:nvSpPr>
          <p:spPr bwMode="auto">
            <a:xfrm>
              <a:off x="1770" y="3119"/>
              <a:ext cx="143" cy="11"/>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43" name="Line 163"/>
            <p:cNvSpPr>
              <a:spLocks noChangeShapeType="1"/>
            </p:cNvSpPr>
            <p:nvPr/>
          </p:nvSpPr>
          <p:spPr bwMode="auto">
            <a:xfrm>
              <a:off x="1913" y="3130"/>
              <a:ext cx="141" cy="7"/>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44" name="Line 164"/>
            <p:cNvSpPr>
              <a:spLocks noChangeShapeType="1"/>
            </p:cNvSpPr>
            <p:nvPr/>
          </p:nvSpPr>
          <p:spPr bwMode="auto">
            <a:xfrm>
              <a:off x="2054" y="3137"/>
              <a:ext cx="142" cy="3"/>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45" name="Line 165"/>
            <p:cNvSpPr>
              <a:spLocks noChangeShapeType="1"/>
            </p:cNvSpPr>
            <p:nvPr/>
          </p:nvSpPr>
          <p:spPr bwMode="auto">
            <a:xfrm flipV="1">
              <a:off x="1057" y="3075"/>
              <a:ext cx="141" cy="164"/>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46" name="Line 166"/>
            <p:cNvSpPr>
              <a:spLocks noChangeShapeType="1"/>
            </p:cNvSpPr>
            <p:nvPr/>
          </p:nvSpPr>
          <p:spPr bwMode="auto">
            <a:xfrm>
              <a:off x="1198" y="3075"/>
              <a:ext cx="143" cy="7"/>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47" name="Line 167"/>
            <p:cNvSpPr>
              <a:spLocks noChangeShapeType="1"/>
            </p:cNvSpPr>
            <p:nvPr/>
          </p:nvSpPr>
          <p:spPr bwMode="auto">
            <a:xfrm>
              <a:off x="1341" y="3082"/>
              <a:ext cx="142" cy="22"/>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48" name="Line 168"/>
            <p:cNvSpPr>
              <a:spLocks noChangeShapeType="1"/>
            </p:cNvSpPr>
            <p:nvPr/>
          </p:nvSpPr>
          <p:spPr bwMode="auto">
            <a:xfrm>
              <a:off x="1483" y="3104"/>
              <a:ext cx="145" cy="0"/>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49" name="Line 169"/>
            <p:cNvSpPr>
              <a:spLocks noChangeShapeType="1"/>
            </p:cNvSpPr>
            <p:nvPr/>
          </p:nvSpPr>
          <p:spPr bwMode="auto">
            <a:xfrm>
              <a:off x="1628" y="3104"/>
              <a:ext cx="142" cy="22"/>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50" name="Line 170"/>
            <p:cNvSpPr>
              <a:spLocks noChangeShapeType="1"/>
            </p:cNvSpPr>
            <p:nvPr/>
          </p:nvSpPr>
          <p:spPr bwMode="auto">
            <a:xfrm>
              <a:off x="1770" y="3126"/>
              <a:ext cx="143" cy="4"/>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51" name="Line 171"/>
            <p:cNvSpPr>
              <a:spLocks noChangeShapeType="1"/>
            </p:cNvSpPr>
            <p:nvPr/>
          </p:nvSpPr>
          <p:spPr bwMode="auto">
            <a:xfrm>
              <a:off x="1913" y="3130"/>
              <a:ext cx="141" cy="60"/>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52" name="Line 172"/>
            <p:cNvSpPr>
              <a:spLocks noChangeShapeType="1"/>
            </p:cNvSpPr>
            <p:nvPr/>
          </p:nvSpPr>
          <p:spPr bwMode="auto">
            <a:xfrm>
              <a:off x="2054" y="3190"/>
              <a:ext cx="134" cy="38"/>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53" name="Oval 173"/>
            <p:cNvSpPr>
              <a:spLocks noChangeArrowheads="1"/>
            </p:cNvSpPr>
            <p:nvPr/>
          </p:nvSpPr>
          <p:spPr bwMode="auto">
            <a:xfrm>
              <a:off x="1029" y="2670"/>
              <a:ext cx="51"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54" name="Oval 174"/>
            <p:cNvSpPr>
              <a:spLocks noChangeArrowheads="1"/>
            </p:cNvSpPr>
            <p:nvPr/>
          </p:nvSpPr>
          <p:spPr bwMode="auto">
            <a:xfrm>
              <a:off x="1171" y="2915"/>
              <a:ext cx="51"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55" name="Oval 175"/>
            <p:cNvSpPr>
              <a:spLocks noChangeArrowheads="1"/>
            </p:cNvSpPr>
            <p:nvPr/>
          </p:nvSpPr>
          <p:spPr bwMode="auto">
            <a:xfrm>
              <a:off x="1314" y="2995"/>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56" name="Oval 176"/>
            <p:cNvSpPr>
              <a:spLocks noChangeArrowheads="1"/>
            </p:cNvSpPr>
            <p:nvPr/>
          </p:nvSpPr>
          <p:spPr bwMode="auto">
            <a:xfrm>
              <a:off x="1455" y="3024"/>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57" name="Oval 177"/>
            <p:cNvSpPr>
              <a:spLocks noChangeArrowheads="1"/>
            </p:cNvSpPr>
            <p:nvPr/>
          </p:nvSpPr>
          <p:spPr bwMode="auto">
            <a:xfrm>
              <a:off x="1601" y="3046"/>
              <a:ext cx="51"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58" name="Oval 178"/>
            <p:cNvSpPr>
              <a:spLocks noChangeArrowheads="1"/>
            </p:cNvSpPr>
            <p:nvPr/>
          </p:nvSpPr>
          <p:spPr bwMode="auto">
            <a:xfrm>
              <a:off x="1743" y="3094"/>
              <a:ext cx="51"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59" name="Oval 179"/>
            <p:cNvSpPr>
              <a:spLocks noChangeArrowheads="1"/>
            </p:cNvSpPr>
            <p:nvPr/>
          </p:nvSpPr>
          <p:spPr bwMode="auto">
            <a:xfrm>
              <a:off x="1885" y="3104"/>
              <a:ext cx="51"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60" name="Oval 180"/>
            <p:cNvSpPr>
              <a:spLocks noChangeArrowheads="1"/>
            </p:cNvSpPr>
            <p:nvPr/>
          </p:nvSpPr>
          <p:spPr bwMode="auto">
            <a:xfrm>
              <a:off x="2027" y="3112"/>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61" name="Oval 181"/>
            <p:cNvSpPr>
              <a:spLocks noChangeArrowheads="1"/>
            </p:cNvSpPr>
            <p:nvPr/>
          </p:nvSpPr>
          <p:spPr bwMode="auto">
            <a:xfrm>
              <a:off x="2169" y="3115"/>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62" name="Rectangle 182"/>
            <p:cNvSpPr>
              <a:spLocks noChangeArrowheads="1"/>
            </p:cNvSpPr>
            <p:nvPr/>
          </p:nvSpPr>
          <p:spPr bwMode="auto">
            <a:xfrm>
              <a:off x="1029" y="3213"/>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63" name="Rectangle 183"/>
            <p:cNvSpPr>
              <a:spLocks noChangeArrowheads="1"/>
            </p:cNvSpPr>
            <p:nvPr/>
          </p:nvSpPr>
          <p:spPr bwMode="auto">
            <a:xfrm>
              <a:off x="1171" y="3049"/>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64" name="Rectangle 184"/>
            <p:cNvSpPr>
              <a:spLocks noChangeArrowheads="1"/>
            </p:cNvSpPr>
            <p:nvPr/>
          </p:nvSpPr>
          <p:spPr bwMode="auto">
            <a:xfrm>
              <a:off x="1314" y="3057"/>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65" name="Rectangle 185"/>
            <p:cNvSpPr>
              <a:spLocks noChangeArrowheads="1"/>
            </p:cNvSpPr>
            <p:nvPr/>
          </p:nvSpPr>
          <p:spPr bwMode="auto">
            <a:xfrm>
              <a:off x="1455" y="3079"/>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66" name="Rectangle 186"/>
            <p:cNvSpPr>
              <a:spLocks noChangeArrowheads="1"/>
            </p:cNvSpPr>
            <p:nvPr/>
          </p:nvSpPr>
          <p:spPr bwMode="auto">
            <a:xfrm>
              <a:off x="1601" y="3079"/>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67" name="Rectangle 187"/>
            <p:cNvSpPr>
              <a:spLocks noChangeArrowheads="1"/>
            </p:cNvSpPr>
            <p:nvPr/>
          </p:nvSpPr>
          <p:spPr bwMode="auto">
            <a:xfrm>
              <a:off x="1743" y="3100"/>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68" name="Rectangle 188"/>
            <p:cNvSpPr>
              <a:spLocks noChangeArrowheads="1"/>
            </p:cNvSpPr>
            <p:nvPr/>
          </p:nvSpPr>
          <p:spPr bwMode="auto">
            <a:xfrm>
              <a:off x="1885" y="3104"/>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69" name="Rectangle 189"/>
            <p:cNvSpPr>
              <a:spLocks noChangeArrowheads="1"/>
            </p:cNvSpPr>
            <p:nvPr/>
          </p:nvSpPr>
          <p:spPr bwMode="auto">
            <a:xfrm>
              <a:off x="2027" y="3169"/>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70" name="Rectangle 190"/>
            <p:cNvSpPr>
              <a:spLocks noChangeArrowheads="1"/>
            </p:cNvSpPr>
            <p:nvPr/>
          </p:nvSpPr>
          <p:spPr bwMode="auto">
            <a:xfrm>
              <a:off x="2169" y="3206"/>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71" name="Line 191"/>
            <p:cNvSpPr>
              <a:spLocks noChangeShapeType="1"/>
            </p:cNvSpPr>
            <p:nvPr/>
          </p:nvSpPr>
          <p:spPr bwMode="auto">
            <a:xfrm>
              <a:off x="2072" y="2830"/>
              <a:ext cx="126" cy="0"/>
            </a:xfrm>
            <a:prstGeom prst="line">
              <a:avLst/>
            </a:prstGeom>
            <a:noFill/>
            <a:ln w="28575">
              <a:solidFill>
                <a:srgbClr val="FF9966"/>
              </a:solidFill>
              <a:round/>
              <a:headEnd/>
              <a:tailEnd/>
            </a:ln>
            <a:effectLst>
              <a:outerShdw dist="35921" dir="2700000" algn="ctr" rotWithShape="0">
                <a:srgbClr val="000000"/>
              </a:outerShdw>
            </a:effectLst>
          </p:spPr>
          <p:txBody>
            <a:bodyPr/>
            <a:lstStyle/>
            <a:p>
              <a:endParaRPr lang="en-US"/>
            </a:p>
          </p:txBody>
        </p:sp>
        <p:sp>
          <p:nvSpPr>
            <p:cNvPr id="97472" name="Oval 192"/>
            <p:cNvSpPr>
              <a:spLocks noChangeArrowheads="1"/>
            </p:cNvSpPr>
            <p:nvPr/>
          </p:nvSpPr>
          <p:spPr bwMode="auto">
            <a:xfrm>
              <a:off x="2111" y="2808"/>
              <a:ext cx="43"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endParaRPr lang="en-US"/>
            </a:p>
          </p:txBody>
        </p:sp>
        <p:sp>
          <p:nvSpPr>
            <p:cNvPr id="97473" name="Rectangle 193"/>
            <p:cNvSpPr>
              <a:spLocks noChangeArrowheads="1"/>
            </p:cNvSpPr>
            <p:nvPr/>
          </p:nvSpPr>
          <p:spPr bwMode="auto">
            <a:xfrm>
              <a:off x="2216" y="2793"/>
              <a:ext cx="54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Accumbens</a:t>
              </a:r>
              <a:endParaRPr lang="en-US" sz="1200">
                <a:latin typeface="Times New Roman" pitchFamily="18" charset="0"/>
              </a:endParaRPr>
            </a:p>
          </p:txBody>
        </p:sp>
        <p:sp>
          <p:nvSpPr>
            <p:cNvPr id="97474" name="Line 194"/>
            <p:cNvSpPr>
              <a:spLocks noChangeShapeType="1"/>
            </p:cNvSpPr>
            <p:nvPr/>
          </p:nvSpPr>
          <p:spPr bwMode="auto">
            <a:xfrm>
              <a:off x="2072" y="2928"/>
              <a:ext cx="126" cy="0"/>
            </a:xfrm>
            <a:prstGeom prst="line">
              <a:avLst/>
            </a:prstGeom>
            <a:noFill/>
            <a:ln w="28575">
              <a:solidFill>
                <a:srgbClr val="66CCFF"/>
              </a:solidFill>
              <a:round/>
              <a:headEnd/>
              <a:tailEnd/>
            </a:ln>
            <a:effectLst>
              <a:outerShdw dist="35921" dir="2700000" algn="ctr" rotWithShape="0">
                <a:srgbClr val="000000"/>
              </a:outerShdw>
            </a:effectLst>
          </p:spPr>
          <p:txBody>
            <a:bodyPr/>
            <a:lstStyle/>
            <a:p>
              <a:endParaRPr lang="en-US"/>
            </a:p>
          </p:txBody>
        </p:sp>
        <p:sp>
          <p:nvSpPr>
            <p:cNvPr id="97475" name="Rectangle 195"/>
            <p:cNvSpPr>
              <a:spLocks noChangeArrowheads="1"/>
            </p:cNvSpPr>
            <p:nvPr/>
          </p:nvSpPr>
          <p:spPr bwMode="auto">
            <a:xfrm>
              <a:off x="2111" y="2906"/>
              <a:ext cx="43"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endParaRPr lang="en-US"/>
            </a:p>
          </p:txBody>
        </p:sp>
        <p:sp>
          <p:nvSpPr>
            <p:cNvPr id="97476" name="Rectangle 196"/>
            <p:cNvSpPr>
              <a:spLocks noChangeArrowheads="1"/>
            </p:cNvSpPr>
            <p:nvPr/>
          </p:nvSpPr>
          <p:spPr bwMode="auto">
            <a:xfrm>
              <a:off x="2216" y="2891"/>
              <a:ext cx="378"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r>
                <a:rPr lang="en-US" sz="1200" b="1">
                  <a:solidFill>
                    <a:srgbClr val="FFFFFF"/>
                  </a:solidFill>
                </a:rPr>
                <a:t>Caudate</a:t>
              </a:r>
              <a:endParaRPr lang="en-US" sz="1200">
                <a:latin typeface="Times New Roman" pitchFamily="18" charset="0"/>
              </a:endParaRPr>
            </a:p>
          </p:txBody>
        </p:sp>
        <p:sp>
          <p:nvSpPr>
            <p:cNvPr id="97477" name="Line 197"/>
            <p:cNvSpPr>
              <a:spLocks noChangeShapeType="1"/>
            </p:cNvSpPr>
            <p:nvPr/>
          </p:nvSpPr>
          <p:spPr bwMode="auto">
            <a:xfrm>
              <a:off x="792" y="3339"/>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78" name="Line 198"/>
            <p:cNvSpPr>
              <a:spLocks noChangeShapeType="1"/>
            </p:cNvSpPr>
            <p:nvPr/>
          </p:nvSpPr>
          <p:spPr bwMode="auto">
            <a:xfrm>
              <a:off x="814" y="3582"/>
              <a:ext cx="0" cy="20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79" name="Line 199"/>
            <p:cNvSpPr>
              <a:spLocks noChangeShapeType="1"/>
            </p:cNvSpPr>
            <p:nvPr/>
          </p:nvSpPr>
          <p:spPr bwMode="auto">
            <a:xfrm flipV="1">
              <a:off x="782" y="3564"/>
              <a:ext cx="71" cy="30"/>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80" name="Line 200"/>
            <p:cNvSpPr>
              <a:spLocks noChangeShapeType="1"/>
            </p:cNvSpPr>
            <p:nvPr/>
          </p:nvSpPr>
          <p:spPr bwMode="auto">
            <a:xfrm flipV="1">
              <a:off x="780" y="3533"/>
              <a:ext cx="71" cy="31"/>
            </a:xfrm>
            <a:prstGeom prst="line">
              <a:avLst/>
            </a:prstGeom>
            <a:noFill/>
            <a:ln w="19050">
              <a:solidFill>
                <a:srgbClr val="FFFFFF"/>
              </a:solidFill>
              <a:round/>
              <a:headEnd/>
              <a:tailEnd/>
            </a:ln>
            <a:effectLst>
              <a:outerShdw dist="35921" dir="2700000" algn="ctr" rotWithShape="0">
                <a:srgbClr val="000000"/>
              </a:outerShdw>
            </a:effectLst>
          </p:spPr>
          <p:txBody>
            <a:bodyPr/>
            <a:lstStyle/>
            <a:p>
              <a:endParaRPr lang="en-US"/>
            </a:p>
          </p:txBody>
        </p:sp>
        <p:sp>
          <p:nvSpPr>
            <p:cNvPr id="97481" name="Text Box 201"/>
            <p:cNvSpPr txBox="1">
              <a:spLocks noChangeArrowheads="1"/>
            </p:cNvSpPr>
            <p:nvPr/>
          </p:nvSpPr>
          <p:spPr bwMode="auto">
            <a:xfrm>
              <a:off x="1976" y="2454"/>
              <a:ext cx="926" cy="2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r>
                <a:rPr lang="en-US" sz="2000" b="1">
                  <a:solidFill>
                    <a:srgbClr val="FFFF00"/>
                  </a:solidFill>
                  <a:latin typeface="Times New Roman" pitchFamily="18" charset="0"/>
                </a:rPr>
                <a:t>NICOTINE</a:t>
              </a:r>
            </a:p>
          </p:txBody>
        </p:sp>
      </p:grpSp>
      <p:sp>
        <p:nvSpPr>
          <p:cNvPr id="97482" name="Rectangle 202"/>
          <p:cNvSpPr>
            <a:spLocks noChangeArrowheads="1"/>
          </p:cNvSpPr>
          <p:nvPr/>
        </p:nvSpPr>
        <p:spPr bwMode="auto">
          <a:xfrm>
            <a:off x="2792413" y="6604000"/>
            <a:ext cx="3778250" cy="274638"/>
          </a:xfrm>
          <a:prstGeom prst="rect">
            <a:avLst/>
          </a:prstGeom>
          <a:noFill/>
          <a:ln w="9525">
            <a:noFill/>
            <a:miter lim="800000"/>
            <a:headEnd/>
            <a:tailEnd/>
          </a:ln>
          <a:effectLst/>
        </p:spPr>
        <p:txBody>
          <a:bodyPr>
            <a:spAutoFit/>
          </a:bodyPr>
          <a:lstStyle/>
          <a:p>
            <a:pPr eaLnBrk="0" hangingPunct="0"/>
            <a:r>
              <a:rPr lang="en-US" sz="1200" b="1" i="1">
                <a:solidFill>
                  <a:srgbClr val="FFFF00"/>
                </a:solidFill>
                <a:latin typeface="Times New Roman" pitchFamily="18" charset="0"/>
              </a:rPr>
              <a:t>Source: Shoblock and Sullivan; Di Chiara and Imperato</a:t>
            </a:r>
          </a:p>
        </p:txBody>
      </p:sp>
      <p:sp>
        <p:nvSpPr>
          <p:cNvPr id="97483" name="Rectangle 203"/>
          <p:cNvSpPr>
            <a:spLocks noChangeArrowheads="1"/>
          </p:cNvSpPr>
          <p:nvPr/>
        </p:nvSpPr>
        <p:spPr bwMode="auto">
          <a:xfrm>
            <a:off x="609600" y="-152400"/>
            <a:ext cx="7772400" cy="1143000"/>
          </a:xfrm>
          <a:prstGeom prst="rect">
            <a:avLst/>
          </a:prstGeom>
          <a:noFill/>
          <a:ln w="9525">
            <a:noFill/>
            <a:miter lim="800000"/>
            <a:headEnd/>
            <a:tailEnd/>
          </a:ln>
          <a:effectLst/>
        </p:spPr>
        <p:txBody>
          <a:bodyPr anchor="ctr"/>
          <a:lstStyle/>
          <a:p>
            <a:pPr algn="ctr"/>
            <a:r>
              <a:rPr lang="en-US" sz="3600" b="1">
                <a:solidFill>
                  <a:srgbClr val="FFFF00"/>
                </a:solidFill>
                <a:effectLst>
                  <a:outerShdw blurRad="38100" dist="38100" dir="2700000" algn="tl">
                    <a:srgbClr val="000000"/>
                  </a:outerShdw>
                </a:effectLst>
                <a:latin typeface="Times New Roman" pitchFamily="18" charset="0"/>
              </a:rPr>
              <a:t>Effects of Drugs on Dopamine Release</a:t>
            </a:r>
          </a:p>
        </p:txBody>
      </p:sp>
      <p:grpSp>
        <p:nvGrpSpPr>
          <p:cNvPr id="6" name="Group 204"/>
          <p:cNvGrpSpPr>
            <a:grpSpLocks/>
          </p:cNvGrpSpPr>
          <p:nvPr/>
        </p:nvGrpSpPr>
        <p:grpSpPr bwMode="auto">
          <a:xfrm>
            <a:off x="4605338" y="3835400"/>
            <a:ext cx="4132262" cy="2794000"/>
            <a:chOff x="3264" y="2416"/>
            <a:chExt cx="2928" cy="1760"/>
          </a:xfrm>
        </p:grpSpPr>
        <p:sp>
          <p:nvSpPr>
            <p:cNvPr id="97485" name="Rectangle 205"/>
            <p:cNvSpPr>
              <a:spLocks noChangeArrowheads="1"/>
            </p:cNvSpPr>
            <p:nvPr/>
          </p:nvSpPr>
          <p:spPr bwMode="auto">
            <a:xfrm>
              <a:off x="3264" y="2416"/>
              <a:ext cx="2928" cy="1760"/>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p:spPr>
          <p:txBody>
            <a:bodyPr wrap="none" anchor="ctr"/>
            <a:lstStyle/>
            <a:p>
              <a:endParaRPr lang="en-US"/>
            </a:p>
          </p:txBody>
        </p:sp>
        <p:sp>
          <p:nvSpPr>
            <p:cNvPr id="97486" name="Line 206"/>
            <p:cNvSpPr>
              <a:spLocks noChangeShapeType="1"/>
            </p:cNvSpPr>
            <p:nvPr/>
          </p:nvSpPr>
          <p:spPr bwMode="auto">
            <a:xfrm>
              <a:off x="3783" y="2478"/>
              <a:ext cx="1" cy="1280"/>
            </a:xfrm>
            <a:prstGeom prst="line">
              <a:avLst/>
            </a:prstGeom>
            <a:noFill/>
            <a:ln w="19050">
              <a:solidFill>
                <a:srgbClr val="FFFFFF"/>
              </a:solidFill>
              <a:round/>
              <a:headEnd/>
              <a:tailEnd/>
            </a:ln>
            <a:effectLst/>
          </p:spPr>
          <p:txBody>
            <a:bodyPr/>
            <a:lstStyle/>
            <a:p>
              <a:endParaRPr lang="en-US"/>
            </a:p>
          </p:txBody>
        </p:sp>
        <p:sp>
          <p:nvSpPr>
            <p:cNvPr id="97487" name="Line 207"/>
            <p:cNvSpPr>
              <a:spLocks noChangeShapeType="1"/>
            </p:cNvSpPr>
            <p:nvPr/>
          </p:nvSpPr>
          <p:spPr bwMode="auto">
            <a:xfrm>
              <a:off x="3762" y="3649"/>
              <a:ext cx="21" cy="0"/>
            </a:xfrm>
            <a:prstGeom prst="line">
              <a:avLst/>
            </a:prstGeom>
            <a:noFill/>
            <a:ln w="19050">
              <a:solidFill>
                <a:srgbClr val="FFFFFF"/>
              </a:solidFill>
              <a:round/>
              <a:headEnd/>
              <a:tailEnd/>
            </a:ln>
            <a:effectLst/>
          </p:spPr>
          <p:txBody>
            <a:bodyPr/>
            <a:lstStyle/>
            <a:p>
              <a:endParaRPr lang="en-US"/>
            </a:p>
          </p:txBody>
        </p:sp>
        <p:sp>
          <p:nvSpPr>
            <p:cNvPr id="97488" name="Line 208"/>
            <p:cNvSpPr>
              <a:spLocks noChangeShapeType="1"/>
            </p:cNvSpPr>
            <p:nvPr/>
          </p:nvSpPr>
          <p:spPr bwMode="auto">
            <a:xfrm>
              <a:off x="3762" y="3260"/>
              <a:ext cx="21" cy="0"/>
            </a:xfrm>
            <a:prstGeom prst="line">
              <a:avLst/>
            </a:prstGeom>
            <a:noFill/>
            <a:ln w="19050">
              <a:solidFill>
                <a:srgbClr val="FFFFFF"/>
              </a:solidFill>
              <a:round/>
              <a:headEnd/>
              <a:tailEnd/>
            </a:ln>
            <a:effectLst/>
          </p:spPr>
          <p:txBody>
            <a:bodyPr/>
            <a:lstStyle/>
            <a:p>
              <a:endParaRPr lang="en-US"/>
            </a:p>
          </p:txBody>
        </p:sp>
        <p:sp>
          <p:nvSpPr>
            <p:cNvPr id="97489" name="Line 209"/>
            <p:cNvSpPr>
              <a:spLocks noChangeShapeType="1"/>
            </p:cNvSpPr>
            <p:nvPr/>
          </p:nvSpPr>
          <p:spPr bwMode="auto">
            <a:xfrm>
              <a:off x="3762" y="2867"/>
              <a:ext cx="21" cy="1"/>
            </a:xfrm>
            <a:prstGeom prst="line">
              <a:avLst/>
            </a:prstGeom>
            <a:noFill/>
            <a:ln w="19050">
              <a:solidFill>
                <a:srgbClr val="FFFFFF"/>
              </a:solidFill>
              <a:round/>
              <a:headEnd/>
              <a:tailEnd/>
            </a:ln>
            <a:effectLst/>
          </p:spPr>
          <p:txBody>
            <a:bodyPr/>
            <a:lstStyle/>
            <a:p>
              <a:endParaRPr lang="en-US"/>
            </a:p>
          </p:txBody>
        </p:sp>
        <p:sp>
          <p:nvSpPr>
            <p:cNvPr id="97490" name="Line 210"/>
            <p:cNvSpPr>
              <a:spLocks noChangeShapeType="1"/>
            </p:cNvSpPr>
            <p:nvPr/>
          </p:nvSpPr>
          <p:spPr bwMode="auto">
            <a:xfrm>
              <a:off x="3762" y="2478"/>
              <a:ext cx="21" cy="0"/>
            </a:xfrm>
            <a:prstGeom prst="line">
              <a:avLst/>
            </a:prstGeom>
            <a:noFill/>
            <a:ln w="19050">
              <a:solidFill>
                <a:srgbClr val="FFFFFF"/>
              </a:solidFill>
              <a:round/>
              <a:headEnd/>
              <a:tailEnd/>
            </a:ln>
            <a:effectLst/>
          </p:spPr>
          <p:txBody>
            <a:bodyPr/>
            <a:lstStyle/>
            <a:p>
              <a:endParaRPr lang="en-US"/>
            </a:p>
          </p:txBody>
        </p:sp>
        <p:sp>
          <p:nvSpPr>
            <p:cNvPr id="97491" name="Line 211"/>
            <p:cNvSpPr>
              <a:spLocks noChangeShapeType="1"/>
            </p:cNvSpPr>
            <p:nvPr/>
          </p:nvSpPr>
          <p:spPr bwMode="auto">
            <a:xfrm>
              <a:off x="3994" y="3866"/>
              <a:ext cx="1706" cy="1"/>
            </a:xfrm>
            <a:prstGeom prst="line">
              <a:avLst/>
            </a:prstGeom>
            <a:noFill/>
            <a:ln w="19050">
              <a:solidFill>
                <a:srgbClr val="FFFFFF"/>
              </a:solidFill>
              <a:round/>
              <a:headEnd/>
              <a:tailEnd/>
            </a:ln>
            <a:effectLst/>
          </p:spPr>
          <p:txBody>
            <a:bodyPr/>
            <a:lstStyle/>
            <a:p>
              <a:endParaRPr lang="en-US"/>
            </a:p>
          </p:txBody>
        </p:sp>
        <p:sp>
          <p:nvSpPr>
            <p:cNvPr id="97492" name="Line 212"/>
            <p:cNvSpPr>
              <a:spLocks noChangeShapeType="1"/>
            </p:cNvSpPr>
            <p:nvPr/>
          </p:nvSpPr>
          <p:spPr bwMode="auto">
            <a:xfrm flipV="1">
              <a:off x="3994" y="3867"/>
              <a:ext cx="0" cy="19"/>
            </a:xfrm>
            <a:prstGeom prst="line">
              <a:avLst/>
            </a:prstGeom>
            <a:noFill/>
            <a:ln w="19050">
              <a:solidFill>
                <a:srgbClr val="FFFFFF"/>
              </a:solidFill>
              <a:round/>
              <a:headEnd/>
              <a:tailEnd/>
            </a:ln>
            <a:effectLst/>
          </p:spPr>
          <p:txBody>
            <a:bodyPr/>
            <a:lstStyle/>
            <a:p>
              <a:endParaRPr lang="en-US"/>
            </a:p>
          </p:txBody>
        </p:sp>
        <p:sp>
          <p:nvSpPr>
            <p:cNvPr id="97493" name="Line 213"/>
            <p:cNvSpPr>
              <a:spLocks noChangeShapeType="1"/>
            </p:cNvSpPr>
            <p:nvPr/>
          </p:nvSpPr>
          <p:spPr bwMode="auto">
            <a:xfrm flipV="1">
              <a:off x="4135" y="3867"/>
              <a:ext cx="2" cy="19"/>
            </a:xfrm>
            <a:prstGeom prst="line">
              <a:avLst/>
            </a:prstGeom>
            <a:noFill/>
            <a:ln w="19050">
              <a:solidFill>
                <a:srgbClr val="FFFFFF"/>
              </a:solidFill>
              <a:round/>
              <a:headEnd/>
              <a:tailEnd/>
            </a:ln>
            <a:effectLst/>
          </p:spPr>
          <p:txBody>
            <a:bodyPr/>
            <a:lstStyle/>
            <a:p>
              <a:endParaRPr lang="en-US"/>
            </a:p>
          </p:txBody>
        </p:sp>
        <p:sp>
          <p:nvSpPr>
            <p:cNvPr id="97494" name="Line 214"/>
            <p:cNvSpPr>
              <a:spLocks noChangeShapeType="1"/>
            </p:cNvSpPr>
            <p:nvPr/>
          </p:nvSpPr>
          <p:spPr bwMode="auto">
            <a:xfrm flipV="1">
              <a:off x="4278" y="3867"/>
              <a:ext cx="1" cy="19"/>
            </a:xfrm>
            <a:prstGeom prst="line">
              <a:avLst/>
            </a:prstGeom>
            <a:noFill/>
            <a:ln w="19050">
              <a:solidFill>
                <a:srgbClr val="FFFFFF"/>
              </a:solidFill>
              <a:round/>
              <a:headEnd/>
              <a:tailEnd/>
            </a:ln>
            <a:effectLst/>
          </p:spPr>
          <p:txBody>
            <a:bodyPr/>
            <a:lstStyle/>
            <a:p>
              <a:endParaRPr lang="en-US"/>
            </a:p>
          </p:txBody>
        </p:sp>
        <p:sp>
          <p:nvSpPr>
            <p:cNvPr id="97495" name="Line 215"/>
            <p:cNvSpPr>
              <a:spLocks noChangeShapeType="1"/>
            </p:cNvSpPr>
            <p:nvPr/>
          </p:nvSpPr>
          <p:spPr bwMode="auto">
            <a:xfrm flipV="1">
              <a:off x="4421" y="3867"/>
              <a:ext cx="0" cy="19"/>
            </a:xfrm>
            <a:prstGeom prst="line">
              <a:avLst/>
            </a:prstGeom>
            <a:noFill/>
            <a:ln w="19050">
              <a:solidFill>
                <a:srgbClr val="FFFFFF"/>
              </a:solidFill>
              <a:round/>
              <a:headEnd/>
              <a:tailEnd/>
            </a:ln>
            <a:effectLst/>
          </p:spPr>
          <p:txBody>
            <a:bodyPr/>
            <a:lstStyle/>
            <a:p>
              <a:endParaRPr lang="en-US"/>
            </a:p>
          </p:txBody>
        </p:sp>
        <p:sp>
          <p:nvSpPr>
            <p:cNvPr id="97496" name="Line 216"/>
            <p:cNvSpPr>
              <a:spLocks noChangeShapeType="1"/>
            </p:cNvSpPr>
            <p:nvPr/>
          </p:nvSpPr>
          <p:spPr bwMode="auto">
            <a:xfrm flipV="1">
              <a:off x="4563" y="3867"/>
              <a:ext cx="1" cy="19"/>
            </a:xfrm>
            <a:prstGeom prst="line">
              <a:avLst/>
            </a:prstGeom>
            <a:noFill/>
            <a:ln w="19050">
              <a:solidFill>
                <a:srgbClr val="FFFFFF"/>
              </a:solidFill>
              <a:round/>
              <a:headEnd/>
              <a:tailEnd/>
            </a:ln>
            <a:effectLst/>
          </p:spPr>
          <p:txBody>
            <a:bodyPr/>
            <a:lstStyle/>
            <a:p>
              <a:endParaRPr lang="en-US"/>
            </a:p>
          </p:txBody>
        </p:sp>
        <p:sp>
          <p:nvSpPr>
            <p:cNvPr id="97497" name="Line 217"/>
            <p:cNvSpPr>
              <a:spLocks noChangeShapeType="1"/>
            </p:cNvSpPr>
            <p:nvPr/>
          </p:nvSpPr>
          <p:spPr bwMode="auto">
            <a:xfrm flipV="1">
              <a:off x="4706" y="3867"/>
              <a:ext cx="1" cy="19"/>
            </a:xfrm>
            <a:prstGeom prst="line">
              <a:avLst/>
            </a:prstGeom>
            <a:noFill/>
            <a:ln w="19050">
              <a:solidFill>
                <a:srgbClr val="FFFFFF"/>
              </a:solidFill>
              <a:round/>
              <a:headEnd/>
              <a:tailEnd/>
            </a:ln>
            <a:effectLst/>
          </p:spPr>
          <p:txBody>
            <a:bodyPr/>
            <a:lstStyle/>
            <a:p>
              <a:endParaRPr lang="en-US"/>
            </a:p>
          </p:txBody>
        </p:sp>
        <p:sp>
          <p:nvSpPr>
            <p:cNvPr id="97498" name="Line 218"/>
            <p:cNvSpPr>
              <a:spLocks noChangeShapeType="1"/>
            </p:cNvSpPr>
            <p:nvPr/>
          </p:nvSpPr>
          <p:spPr bwMode="auto">
            <a:xfrm flipV="1">
              <a:off x="4848" y="3867"/>
              <a:ext cx="0" cy="19"/>
            </a:xfrm>
            <a:prstGeom prst="line">
              <a:avLst/>
            </a:prstGeom>
            <a:noFill/>
            <a:ln w="19050">
              <a:solidFill>
                <a:srgbClr val="FFFFFF"/>
              </a:solidFill>
              <a:round/>
              <a:headEnd/>
              <a:tailEnd/>
            </a:ln>
            <a:effectLst/>
          </p:spPr>
          <p:txBody>
            <a:bodyPr/>
            <a:lstStyle/>
            <a:p>
              <a:endParaRPr lang="en-US"/>
            </a:p>
          </p:txBody>
        </p:sp>
        <p:sp>
          <p:nvSpPr>
            <p:cNvPr id="97499" name="Line 219"/>
            <p:cNvSpPr>
              <a:spLocks noChangeShapeType="1"/>
            </p:cNvSpPr>
            <p:nvPr/>
          </p:nvSpPr>
          <p:spPr bwMode="auto">
            <a:xfrm flipV="1">
              <a:off x="4987" y="3867"/>
              <a:ext cx="1" cy="19"/>
            </a:xfrm>
            <a:prstGeom prst="line">
              <a:avLst/>
            </a:prstGeom>
            <a:noFill/>
            <a:ln w="19050">
              <a:solidFill>
                <a:srgbClr val="FFFFFF"/>
              </a:solidFill>
              <a:round/>
              <a:headEnd/>
              <a:tailEnd/>
            </a:ln>
            <a:effectLst/>
          </p:spPr>
          <p:txBody>
            <a:bodyPr/>
            <a:lstStyle/>
            <a:p>
              <a:endParaRPr lang="en-US"/>
            </a:p>
          </p:txBody>
        </p:sp>
        <p:sp>
          <p:nvSpPr>
            <p:cNvPr id="97500" name="Line 220"/>
            <p:cNvSpPr>
              <a:spLocks noChangeShapeType="1"/>
            </p:cNvSpPr>
            <p:nvPr/>
          </p:nvSpPr>
          <p:spPr bwMode="auto">
            <a:xfrm flipV="1">
              <a:off x="5130" y="3867"/>
              <a:ext cx="0" cy="19"/>
            </a:xfrm>
            <a:prstGeom prst="line">
              <a:avLst/>
            </a:prstGeom>
            <a:noFill/>
            <a:ln w="19050">
              <a:solidFill>
                <a:srgbClr val="FFFFFF"/>
              </a:solidFill>
              <a:round/>
              <a:headEnd/>
              <a:tailEnd/>
            </a:ln>
            <a:effectLst/>
          </p:spPr>
          <p:txBody>
            <a:bodyPr/>
            <a:lstStyle/>
            <a:p>
              <a:endParaRPr lang="en-US"/>
            </a:p>
          </p:txBody>
        </p:sp>
        <p:sp>
          <p:nvSpPr>
            <p:cNvPr id="97501" name="Line 221"/>
            <p:cNvSpPr>
              <a:spLocks noChangeShapeType="1"/>
            </p:cNvSpPr>
            <p:nvPr/>
          </p:nvSpPr>
          <p:spPr bwMode="auto">
            <a:xfrm flipV="1">
              <a:off x="5272" y="3867"/>
              <a:ext cx="1" cy="19"/>
            </a:xfrm>
            <a:prstGeom prst="line">
              <a:avLst/>
            </a:prstGeom>
            <a:noFill/>
            <a:ln w="19050">
              <a:solidFill>
                <a:srgbClr val="FFFFFF"/>
              </a:solidFill>
              <a:round/>
              <a:headEnd/>
              <a:tailEnd/>
            </a:ln>
            <a:effectLst/>
          </p:spPr>
          <p:txBody>
            <a:bodyPr/>
            <a:lstStyle/>
            <a:p>
              <a:endParaRPr lang="en-US"/>
            </a:p>
          </p:txBody>
        </p:sp>
        <p:sp>
          <p:nvSpPr>
            <p:cNvPr id="97502" name="Line 222"/>
            <p:cNvSpPr>
              <a:spLocks noChangeShapeType="1"/>
            </p:cNvSpPr>
            <p:nvPr/>
          </p:nvSpPr>
          <p:spPr bwMode="auto">
            <a:xfrm flipV="1">
              <a:off x="5415" y="3867"/>
              <a:ext cx="0" cy="19"/>
            </a:xfrm>
            <a:prstGeom prst="line">
              <a:avLst/>
            </a:prstGeom>
            <a:noFill/>
            <a:ln w="19050">
              <a:solidFill>
                <a:srgbClr val="FFFFFF"/>
              </a:solidFill>
              <a:round/>
              <a:headEnd/>
              <a:tailEnd/>
            </a:ln>
            <a:effectLst/>
          </p:spPr>
          <p:txBody>
            <a:bodyPr/>
            <a:lstStyle/>
            <a:p>
              <a:endParaRPr lang="en-US"/>
            </a:p>
          </p:txBody>
        </p:sp>
        <p:sp>
          <p:nvSpPr>
            <p:cNvPr id="97503" name="Line 223"/>
            <p:cNvSpPr>
              <a:spLocks noChangeShapeType="1"/>
            </p:cNvSpPr>
            <p:nvPr/>
          </p:nvSpPr>
          <p:spPr bwMode="auto">
            <a:xfrm flipV="1">
              <a:off x="5556" y="3867"/>
              <a:ext cx="0" cy="19"/>
            </a:xfrm>
            <a:prstGeom prst="line">
              <a:avLst/>
            </a:prstGeom>
            <a:noFill/>
            <a:ln w="19050">
              <a:solidFill>
                <a:srgbClr val="FFFFFF"/>
              </a:solidFill>
              <a:round/>
              <a:headEnd/>
              <a:tailEnd/>
            </a:ln>
            <a:effectLst/>
          </p:spPr>
          <p:txBody>
            <a:bodyPr/>
            <a:lstStyle/>
            <a:p>
              <a:endParaRPr lang="en-US"/>
            </a:p>
          </p:txBody>
        </p:sp>
        <p:sp>
          <p:nvSpPr>
            <p:cNvPr id="97504" name="Line 224"/>
            <p:cNvSpPr>
              <a:spLocks noChangeShapeType="1"/>
            </p:cNvSpPr>
            <p:nvPr/>
          </p:nvSpPr>
          <p:spPr bwMode="auto">
            <a:xfrm flipV="1">
              <a:off x="5699" y="3867"/>
              <a:ext cx="1" cy="19"/>
            </a:xfrm>
            <a:prstGeom prst="line">
              <a:avLst/>
            </a:prstGeom>
            <a:noFill/>
            <a:ln w="19050">
              <a:solidFill>
                <a:srgbClr val="FFFFFF"/>
              </a:solidFill>
              <a:round/>
              <a:headEnd/>
              <a:tailEnd/>
            </a:ln>
            <a:effectLst/>
          </p:spPr>
          <p:txBody>
            <a:bodyPr/>
            <a:lstStyle/>
            <a:p>
              <a:endParaRPr lang="en-US"/>
            </a:p>
          </p:txBody>
        </p:sp>
        <p:sp>
          <p:nvSpPr>
            <p:cNvPr id="97505" name="Line 225"/>
            <p:cNvSpPr>
              <a:spLocks noChangeShapeType="1"/>
            </p:cNvSpPr>
            <p:nvPr/>
          </p:nvSpPr>
          <p:spPr bwMode="auto">
            <a:xfrm flipV="1">
              <a:off x="3998" y="3391"/>
              <a:ext cx="142" cy="258"/>
            </a:xfrm>
            <a:prstGeom prst="line">
              <a:avLst/>
            </a:prstGeom>
            <a:noFill/>
            <a:ln w="28575">
              <a:solidFill>
                <a:srgbClr val="FF9966"/>
              </a:solidFill>
              <a:round/>
              <a:headEnd/>
              <a:tailEnd/>
            </a:ln>
            <a:effectLst/>
          </p:spPr>
          <p:txBody>
            <a:bodyPr/>
            <a:lstStyle/>
            <a:p>
              <a:endParaRPr lang="en-US"/>
            </a:p>
          </p:txBody>
        </p:sp>
        <p:sp>
          <p:nvSpPr>
            <p:cNvPr id="97506" name="Line 226"/>
            <p:cNvSpPr>
              <a:spLocks noChangeShapeType="1"/>
            </p:cNvSpPr>
            <p:nvPr/>
          </p:nvSpPr>
          <p:spPr bwMode="auto">
            <a:xfrm>
              <a:off x="4140" y="3391"/>
              <a:ext cx="142" cy="94"/>
            </a:xfrm>
            <a:prstGeom prst="line">
              <a:avLst/>
            </a:prstGeom>
            <a:noFill/>
            <a:ln w="28575">
              <a:solidFill>
                <a:srgbClr val="FF9966"/>
              </a:solidFill>
              <a:round/>
              <a:headEnd/>
              <a:tailEnd/>
            </a:ln>
            <a:effectLst/>
          </p:spPr>
          <p:txBody>
            <a:bodyPr/>
            <a:lstStyle/>
            <a:p>
              <a:endParaRPr lang="en-US"/>
            </a:p>
          </p:txBody>
        </p:sp>
        <p:sp>
          <p:nvSpPr>
            <p:cNvPr id="97507" name="Line 227"/>
            <p:cNvSpPr>
              <a:spLocks noChangeShapeType="1"/>
            </p:cNvSpPr>
            <p:nvPr/>
          </p:nvSpPr>
          <p:spPr bwMode="auto">
            <a:xfrm>
              <a:off x="4282" y="3485"/>
              <a:ext cx="143" cy="95"/>
            </a:xfrm>
            <a:prstGeom prst="line">
              <a:avLst/>
            </a:prstGeom>
            <a:noFill/>
            <a:ln w="28575">
              <a:solidFill>
                <a:srgbClr val="FF9966"/>
              </a:solidFill>
              <a:round/>
              <a:headEnd/>
              <a:tailEnd/>
            </a:ln>
            <a:effectLst/>
          </p:spPr>
          <p:txBody>
            <a:bodyPr/>
            <a:lstStyle/>
            <a:p>
              <a:endParaRPr lang="en-US"/>
            </a:p>
          </p:txBody>
        </p:sp>
        <p:sp>
          <p:nvSpPr>
            <p:cNvPr id="97508" name="Line 228"/>
            <p:cNvSpPr>
              <a:spLocks noChangeShapeType="1"/>
            </p:cNvSpPr>
            <p:nvPr/>
          </p:nvSpPr>
          <p:spPr bwMode="auto">
            <a:xfrm>
              <a:off x="4425" y="3580"/>
              <a:ext cx="141" cy="47"/>
            </a:xfrm>
            <a:prstGeom prst="line">
              <a:avLst/>
            </a:prstGeom>
            <a:noFill/>
            <a:ln w="28575">
              <a:solidFill>
                <a:srgbClr val="FF9966"/>
              </a:solidFill>
              <a:round/>
              <a:headEnd/>
              <a:tailEnd/>
            </a:ln>
            <a:effectLst/>
          </p:spPr>
          <p:txBody>
            <a:bodyPr/>
            <a:lstStyle/>
            <a:p>
              <a:endParaRPr lang="en-US"/>
            </a:p>
          </p:txBody>
        </p:sp>
        <p:sp>
          <p:nvSpPr>
            <p:cNvPr id="97509" name="Line 229"/>
            <p:cNvSpPr>
              <a:spLocks noChangeShapeType="1"/>
            </p:cNvSpPr>
            <p:nvPr/>
          </p:nvSpPr>
          <p:spPr bwMode="auto">
            <a:xfrm>
              <a:off x="4566" y="3627"/>
              <a:ext cx="143" cy="16"/>
            </a:xfrm>
            <a:prstGeom prst="line">
              <a:avLst/>
            </a:prstGeom>
            <a:noFill/>
            <a:ln w="28575">
              <a:solidFill>
                <a:srgbClr val="FF9966"/>
              </a:solidFill>
              <a:round/>
              <a:headEnd/>
              <a:tailEnd/>
            </a:ln>
            <a:effectLst/>
          </p:spPr>
          <p:txBody>
            <a:bodyPr/>
            <a:lstStyle/>
            <a:p>
              <a:endParaRPr lang="en-US"/>
            </a:p>
          </p:txBody>
        </p:sp>
        <p:sp>
          <p:nvSpPr>
            <p:cNvPr id="97510" name="Line 230"/>
            <p:cNvSpPr>
              <a:spLocks noChangeShapeType="1"/>
            </p:cNvSpPr>
            <p:nvPr/>
          </p:nvSpPr>
          <p:spPr bwMode="auto">
            <a:xfrm>
              <a:off x="4709" y="3643"/>
              <a:ext cx="139" cy="6"/>
            </a:xfrm>
            <a:prstGeom prst="line">
              <a:avLst/>
            </a:prstGeom>
            <a:noFill/>
            <a:ln w="28575">
              <a:solidFill>
                <a:srgbClr val="FF9966"/>
              </a:solidFill>
              <a:round/>
              <a:headEnd/>
              <a:tailEnd/>
            </a:ln>
            <a:effectLst/>
          </p:spPr>
          <p:txBody>
            <a:bodyPr/>
            <a:lstStyle/>
            <a:p>
              <a:endParaRPr lang="en-US"/>
            </a:p>
          </p:txBody>
        </p:sp>
        <p:sp>
          <p:nvSpPr>
            <p:cNvPr id="97511" name="Line 231"/>
            <p:cNvSpPr>
              <a:spLocks noChangeShapeType="1"/>
            </p:cNvSpPr>
            <p:nvPr/>
          </p:nvSpPr>
          <p:spPr bwMode="auto">
            <a:xfrm flipV="1">
              <a:off x="3998" y="3071"/>
              <a:ext cx="142" cy="578"/>
            </a:xfrm>
            <a:prstGeom prst="line">
              <a:avLst/>
            </a:prstGeom>
            <a:noFill/>
            <a:ln w="28575">
              <a:solidFill>
                <a:srgbClr val="66CCFF"/>
              </a:solidFill>
              <a:round/>
              <a:headEnd/>
              <a:tailEnd/>
            </a:ln>
            <a:effectLst/>
          </p:spPr>
          <p:txBody>
            <a:bodyPr/>
            <a:lstStyle/>
            <a:p>
              <a:endParaRPr lang="en-US"/>
            </a:p>
          </p:txBody>
        </p:sp>
        <p:sp>
          <p:nvSpPr>
            <p:cNvPr id="97512" name="Line 232"/>
            <p:cNvSpPr>
              <a:spLocks noChangeShapeType="1"/>
            </p:cNvSpPr>
            <p:nvPr/>
          </p:nvSpPr>
          <p:spPr bwMode="auto">
            <a:xfrm>
              <a:off x="4140" y="3071"/>
              <a:ext cx="142" cy="189"/>
            </a:xfrm>
            <a:prstGeom prst="line">
              <a:avLst/>
            </a:prstGeom>
            <a:noFill/>
            <a:ln w="28575">
              <a:solidFill>
                <a:srgbClr val="66CCFF"/>
              </a:solidFill>
              <a:round/>
              <a:headEnd/>
              <a:tailEnd/>
            </a:ln>
            <a:effectLst/>
          </p:spPr>
          <p:txBody>
            <a:bodyPr/>
            <a:lstStyle/>
            <a:p>
              <a:endParaRPr lang="en-US"/>
            </a:p>
          </p:txBody>
        </p:sp>
        <p:sp>
          <p:nvSpPr>
            <p:cNvPr id="97513" name="Line 233"/>
            <p:cNvSpPr>
              <a:spLocks noChangeShapeType="1"/>
            </p:cNvSpPr>
            <p:nvPr/>
          </p:nvSpPr>
          <p:spPr bwMode="auto">
            <a:xfrm>
              <a:off x="4282" y="3260"/>
              <a:ext cx="143" cy="154"/>
            </a:xfrm>
            <a:prstGeom prst="line">
              <a:avLst/>
            </a:prstGeom>
            <a:noFill/>
            <a:ln w="28575">
              <a:solidFill>
                <a:srgbClr val="66CCFF"/>
              </a:solidFill>
              <a:round/>
              <a:headEnd/>
              <a:tailEnd/>
            </a:ln>
            <a:effectLst/>
          </p:spPr>
          <p:txBody>
            <a:bodyPr/>
            <a:lstStyle/>
            <a:p>
              <a:endParaRPr lang="en-US"/>
            </a:p>
          </p:txBody>
        </p:sp>
        <p:sp>
          <p:nvSpPr>
            <p:cNvPr id="97514" name="Line 234"/>
            <p:cNvSpPr>
              <a:spLocks noChangeShapeType="1"/>
            </p:cNvSpPr>
            <p:nvPr/>
          </p:nvSpPr>
          <p:spPr bwMode="auto">
            <a:xfrm>
              <a:off x="4425" y="3414"/>
              <a:ext cx="141" cy="235"/>
            </a:xfrm>
            <a:prstGeom prst="line">
              <a:avLst/>
            </a:prstGeom>
            <a:noFill/>
            <a:ln w="28575">
              <a:solidFill>
                <a:srgbClr val="66CCFF"/>
              </a:solidFill>
              <a:round/>
              <a:headEnd/>
              <a:tailEnd/>
            </a:ln>
            <a:effectLst/>
          </p:spPr>
          <p:txBody>
            <a:bodyPr/>
            <a:lstStyle/>
            <a:p>
              <a:endParaRPr lang="en-US"/>
            </a:p>
          </p:txBody>
        </p:sp>
        <p:sp>
          <p:nvSpPr>
            <p:cNvPr id="97515" name="Line 235"/>
            <p:cNvSpPr>
              <a:spLocks noChangeShapeType="1"/>
            </p:cNvSpPr>
            <p:nvPr/>
          </p:nvSpPr>
          <p:spPr bwMode="auto">
            <a:xfrm>
              <a:off x="4566" y="3649"/>
              <a:ext cx="143" cy="6"/>
            </a:xfrm>
            <a:prstGeom prst="line">
              <a:avLst/>
            </a:prstGeom>
            <a:noFill/>
            <a:ln w="28575">
              <a:solidFill>
                <a:srgbClr val="66CCFF"/>
              </a:solidFill>
              <a:round/>
              <a:headEnd/>
              <a:tailEnd/>
            </a:ln>
            <a:effectLst/>
          </p:spPr>
          <p:txBody>
            <a:bodyPr/>
            <a:lstStyle/>
            <a:p>
              <a:endParaRPr lang="en-US"/>
            </a:p>
          </p:txBody>
        </p:sp>
        <p:sp>
          <p:nvSpPr>
            <p:cNvPr id="97516" name="Line 236"/>
            <p:cNvSpPr>
              <a:spLocks noChangeShapeType="1"/>
            </p:cNvSpPr>
            <p:nvPr/>
          </p:nvSpPr>
          <p:spPr bwMode="auto">
            <a:xfrm flipV="1">
              <a:off x="4709" y="3643"/>
              <a:ext cx="139" cy="12"/>
            </a:xfrm>
            <a:prstGeom prst="line">
              <a:avLst/>
            </a:prstGeom>
            <a:noFill/>
            <a:ln w="28575">
              <a:solidFill>
                <a:srgbClr val="66CCFF"/>
              </a:solidFill>
              <a:round/>
              <a:headEnd/>
              <a:tailEnd/>
            </a:ln>
            <a:effectLst/>
          </p:spPr>
          <p:txBody>
            <a:bodyPr/>
            <a:lstStyle/>
            <a:p>
              <a:endParaRPr lang="en-US"/>
            </a:p>
          </p:txBody>
        </p:sp>
        <p:sp>
          <p:nvSpPr>
            <p:cNvPr id="97517" name="Line 237"/>
            <p:cNvSpPr>
              <a:spLocks noChangeShapeType="1"/>
            </p:cNvSpPr>
            <p:nvPr/>
          </p:nvSpPr>
          <p:spPr bwMode="auto">
            <a:xfrm>
              <a:off x="4848" y="3643"/>
              <a:ext cx="142" cy="12"/>
            </a:xfrm>
            <a:prstGeom prst="line">
              <a:avLst/>
            </a:prstGeom>
            <a:noFill/>
            <a:ln w="28575">
              <a:solidFill>
                <a:srgbClr val="66CCFF"/>
              </a:solidFill>
              <a:round/>
              <a:headEnd/>
              <a:tailEnd/>
            </a:ln>
            <a:effectLst/>
          </p:spPr>
          <p:txBody>
            <a:bodyPr/>
            <a:lstStyle/>
            <a:p>
              <a:endParaRPr lang="en-US"/>
            </a:p>
          </p:txBody>
        </p:sp>
        <p:sp>
          <p:nvSpPr>
            <p:cNvPr id="97518" name="Line 238"/>
            <p:cNvSpPr>
              <a:spLocks noChangeShapeType="1"/>
            </p:cNvSpPr>
            <p:nvPr/>
          </p:nvSpPr>
          <p:spPr bwMode="auto">
            <a:xfrm flipV="1">
              <a:off x="4990" y="3618"/>
              <a:ext cx="143" cy="37"/>
            </a:xfrm>
            <a:prstGeom prst="line">
              <a:avLst/>
            </a:prstGeom>
            <a:noFill/>
            <a:ln w="28575">
              <a:solidFill>
                <a:srgbClr val="66CCFF"/>
              </a:solidFill>
              <a:round/>
              <a:headEnd/>
              <a:tailEnd/>
            </a:ln>
            <a:effectLst/>
          </p:spPr>
          <p:txBody>
            <a:bodyPr/>
            <a:lstStyle/>
            <a:p>
              <a:endParaRPr lang="en-US"/>
            </a:p>
          </p:txBody>
        </p:sp>
        <p:sp>
          <p:nvSpPr>
            <p:cNvPr id="97519" name="Line 239"/>
            <p:cNvSpPr>
              <a:spLocks noChangeShapeType="1"/>
            </p:cNvSpPr>
            <p:nvPr/>
          </p:nvSpPr>
          <p:spPr bwMode="auto">
            <a:xfrm>
              <a:off x="5133" y="3618"/>
              <a:ext cx="143" cy="31"/>
            </a:xfrm>
            <a:prstGeom prst="line">
              <a:avLst/>
            </a:prstGeom>
            <a:noFill/>
            <a:ln w="28575">
              <a:solidFill>
                <a:srgbClr val="66CCFF"/>
              </a:solidFill>
              <a:round/>
              <a:headEnd/>
              <a:tailEnd/>
            </a:ln>
            <a:effectLst/>
          </p:spPr>
          <p:txBody>
            <a:bodyPr/>
            <a:lstStyle/>
            <a:p>
              <a:endParaRPr lang="en-US"/>
            </a:p>
          </p:txBody>
        </p:sp>
        <p:sp>
          <p:nvSpPr>
            <p:cNvPr id="97520" name="Line 240"/>
            <p:cNvSpPr>
              <a:spLocks noChangeShapeType="1"/>
            </p:cNvSpPr>
            <p:nvPr/>
          </p:nvSpPr>
          <p:spPr bwMode="auto">
            <a:xfrm flipV="1">
              <a:off x="3998" y="3140"/>
              <a:ext cx="142" cy="509"/>
            </a:xfrm>
            <a:prstGeom prst="line">
              <a:avLst/>
            </a:prstGeom>
            <a:noFill/>
            <a:ln w="28575">
              <a:solidFill>
                <a:srgbClr val="00FF00"/>
              </a:solidFill>
              <a:round/>
              <a:headEnd/>
              <a:tailEnd/>
            </a:ln>
            <a:effectLst/>
          </p:spPr>
          <p:txBody>
            <a:bodyPr/>
            <a:lstStyle/>
            <a:p>
              <a:endParaRPr lang="en-US"/>
            </a:p>
          </p:txBody>
        </p:sp>
        <p:sp>
          <p:nvSpPr>
            <p:cNvPr id="97521" name="Line 241"/>
            <p:cNvSpPr>
              <a:spLocks noChangeShapeType="1"/>
            </p:cNvSpPr>
            <p:nvPr/>
          </p:nvSpPr>
          <p:spPr bwMode="auto">
            <a:xfrm flipV="1">
              <a:off x="4140" y="2908"/>
              <a:ext cx="142" cy="232"/>
            </a:xfrm>
            <a:prstGeom prst="line">
              <a:avLst/>
            </a:prstGeom>
            <a:noFill/>
            <a:ln w="28575">
              <a:solidFill>
                <a:srgbClr val="00FF00"/>
              </a:solidFill>
              <a:round/>
              <a:headEnd/>
              <a:tailEnd/>
            </a:ln>
            <a:effectLst/>
          </p:spPr>
          <p:txBody>
            <a:bodyPr/>
            <a:lstStyle/>
            <a:p>
              <a:endParaRPr lang="en-US"/>
            </a:p>
          </p:txBody>
        </p:sp>
        <p:sp>
          <p:nvSpPr>
            <p:cNvPr id="97522" name="Line 242"/>
            <p:cNvSpPr>
              <a:spLocks noChangeShapeType="1"/>
            </p:cNvSpPr>
            <p:nvPr/>
          </p:nvSpPr>
          <p:spPr bwMode="auto">
            <a:xfrm>
              <a:off x="4282" y="2908"/>
              <a:ext cx="143" cy="185"/>
            </a:xfrm>
            <a:prstGeom prst="line">
              <a:avLst/>
            </a:prstGeom>
            <a:noFill/>
            <a:ln w="28575">
              <a:solidFill>
                <a:srgbClr val="00FF00"/>
              </a:solidFill>
              <a:round/>
              <a:headEnd/>
              <a:tailEnd/>
            </a:ln>
            <a:effectLst/>
          </p:spPr>
          <p:txBody>
            <a:bodyPr/>
            <a:lstStyle/>
            <a:p>
              <a:endParaRPr lang="en-US"/>
            </a:p>
          </p:txBody>
        </p:sp>
        <p:sp>
          <p:nvSpPr>
            <p:cNvPr id="97523" name="Line 243"/>
            <p:cNvSpPr>
              <a:spLocks noChangeShapeType="1"/>
            </p:cNvSpPr>
            <p:nvPr/>
          </p:nvSpPr>
          <p:spPr bwMode="auto">
            <a:xfrm>
              <a:off x="4425" y="3093"/>
              <a:ext cx="141" cy="94"/>
            </a:xfrm>
            <a:prstGeom prst="line">
              <a:avLst/>
            </a:prstGeom>
            <a:noFill/>
            <a:ln w="28575">
              <a:solidFill>
                <a:srgbClr val="00FF00"/>
              </a:solidFill>
              <a:round/>
              <a:headEnd/>
              <a:tailEnd/>
            </a:ln>
            <a:effectLst/>
          </p:spPr>
          <p:txBody>
            <a:bodyPr/>
            <a:lstStyle/>
            <a:p>
              <a:endParaRPr lang="en-US"/>
            </a:p>
          </p:txBody>
        </p:sp>
        <p:sp>
          <p:nvSpPr>
            <p:cNvPr id="97524" name="Line 244"/>
            <p:cNvSpPr>
              <a:spLocks noChangeShapeType="1"/>
            </p:cNvSpPr>
            <p:nvPr/>
          </p:nvSpPr>
          <p:spPr bwMode="auto">
            <a:xfrm>
              <a:off x="4566" y="3187"/>
              <a:ext cx="143" cy="211"/>
            </a:xfrm>
            <a:prstGeom prst="line">
              <a:avLst/>
            </a:prstGeom>
            <a:noFill/>
            <a:ln w="28575">
              <a:solidFill>
                <a:srgbClr val="00FF00"/>
              </a:solidFill>
              <a:round/>
              <a:headEnd/>
              <a:tailEnd/>
            </a:ln>
            <a:effectLst/>
          </p:spPr>
          <p:txBody>
            <a:bodyPr/>
            <a:lstStyle/>
            <a:p>
              <a:endParaRPr lang="en-US"/>
            </a:p>
          </p:txBody>
        </p:sp>
        <p:sp>
          <p:nvSpPr>
            <p:cNvPr id="97525" name="Line 245"/>
            <p:cNvSpPr>
              <a:spLocks noChangeShapeType="1"/>
            </p:cNvSpPr>
            <p:nvPr/>
          </p:nvSpPr>
          <p:spPr bwMode="auto">
            <a:xfrm>
              <a:off x="4709" y="3398"/>
              <a:ext cx="139" cy="79"/>
            </a:xfrm>
            <a:prstGeom prst="line">
              <a:avLst/>
            </a:prstGeom>
            <a:noFill/>
            <a:ln w="28575">
              <a:solidFill>
                <a:srgbClr val="00FF00"/>
              </a:solidFill>
              <a:round/>
              <a:headEnd/>
              <a:tailEnd/>
            </a:ln>
            <a:effectLst/>
          </p:spPr>
          <p:txBody>
            <a:bodyPr/>
            <a:lstStyle/>
            <a:p>
              <a:endParaRPr lang="en-US"/>
            </a:p>
          </p:txBody>
        </p:sp>
        <p:sp>
          <p:nvSpPr>
            <p:cNvPr id="97526" name="Line 246"/>
            <p:cNvSpPr>
              <a:spLocks noChangeShapeType="1"/>
            </p:cNvSpPr>
            <p:nvPr/>
          </p:nvSpPr>
          <p:spPr bwMode="auto">
            <a:xfrm>
              <a:off x="4848" y="3477"/>
              <a:ext cx="142" cy="93"/>
            </a:xfrm>
            <a:prstGeom prst="line">
              <a:avLst/>
            </a:prstGeom>
            <a:noFill/>
            <a:ln w="28575">
              <a:solidFill>
                <a:srgbClr val="00FF00"/>
              </a:solidFill>
              <a:round/>
              <a:headEnd/>
              <a:tailEnd/>
            </a:ln>
            <a:effectLst/>
          </p:spPr>
          <p:txBody>
            <a:bodyPr/>
            <a:lstStyle/>
            <a:p>
              <a:endParaRPr lang="en-US"/>
            </a:p>
          </p:txBody>
        </p:sp>
        <p:sp>
          <p:nvSpPr>
            <p:cNvPr id="97527" name="Line 247"/>
            <p:cNvSpPr>
              <a:spLocks noChangeShapeType="1"/>
            </p:cNvSpPr>
            <p:nvPr/>
          </p:nvSpPr>
          <p:spPr bwMode="auto">
            <a:xfrm>
              <a:off x="4990" y="3570"/>
              <a:ext cx="143" cy="25"/>
            </a:xfrm>
            <a:prstGeom prst="line">
              <a:avLst/>
            </a:prstGeom>
            <a:noFill/>
            <a:ln w="28575">
              <a:solidFill>
                <a:srgbClr val="00FF00"/>
              </a:solidFill>
              <a:round/>
              <a:headEnd/>
              <a:tailEnd/>
            </a:ln>
            <a:effectLst/>
          </p:spPr>
          <p:txBody>
            <a:bodyPr/>
            <a:lstStyle/>
            <a:p>
              <a:endParaRPr lang="en-US"/>
            </a:p>
          </p:txBody>
        </p:sp>
        <p:sp>
          <p:nvSpPr>
            <p:cNvPr id="97528" name="Line 248"/>
            <p:cNvSpPr>
              <a:spLocks noChangeShapeType="1"/>
            </p:cNvSpPr>
            <p:nvPr/>
          </p:nvSpPr>
          <p:spPr bwMode="auto">
            <a:xfrm>
              <a:off x="5133" y="3595"/>
              <a:ext cx="143" cy="38"/>
            </a:xfrm>
            <a:prstGeom prst="line">
              <a:avLst/>
            </a:prstGeom>
            <a:noFill/>
            <a:ln w="28575">
              <a:solidFill>
                <a:srgbClr val="00FF00"/>
              </a:solidFill>
              <a:round/>
              <a:headEnd/>
              <a:tailEnd/>
            </a:ln>
            <a:effectLst/>
          </p:spPr>
          <p:txBody>
            <a:bodyPr/>
            <a:lstStyle/>
            <a:p>
              <a:endParaRPr lang="en-US"/>
            </a:p>
          </p:txBody>
        </p:sp>
        <p:sp>
          <p:nvSpPr>
            <p:cNvPr id="97529" name="Line 249"/>
            <p:cNvSpPr>
              <a:spLocks noChangeShapeType="1"/>
            </p:cNvSpPr>
            <p:nvPr/>
          </p:nvSpPr>
          <p:spPr bwMode="auto">
            <a:xfrm>
              <a:off x="5276" y="3633"/>
              <a:ext cx="142" cy="16"/>
            </a:xfrm>
            <a:prstGeom prst="line">
              <a:avLst/>
            </a:prstGeom>
            <a:noFill/>
            <a:ln w="28575">
              <a:solidFill>
                <a:srgbClr val="00FF00"/>
              </a:solidFill>
              <a:round/>
              <a:headEnd/>
              <a:tailEnd/>
            </a:ln>
            <a:effectLst/>
          </p:spPr>
          <p:txBody>
            <a:bodyPr/>
            <a:lstStyle/>
            <a:p>
              <a:endParaRPr lang="en-US"/>
            </a:p>
          </p:txBody>
        </p:sp>
        <p:sp>
          <p:nvSpPr>
            <p:cNvPr id="97530" name="Line 250"/>
            <p:cNvSpPr>
              <a:spLocks noChangeShapeType="1"/>
            </p:cNvSpPr>
            <p:nvPr/>
          </p:nvSpPr>
          <p:spPr bwMode="auto">
            <a:xfrm flipV="1">
              <a:off x="3998" y="3196"/>
              <a:ext cx="142" cy="453"/>
            </a:xfrm>
            <a:prstGeom prst="line">
              <a:avLst/>
            </a:prstGeom>
            <a:noFill/>
            <a:ln w="28575">
              <a:solidFill>
                <a:srgbClr val="FFFF99"/>
              </a:solidFill>
              <a:round/>
              <a:headEnd/>
              <a:tailEnd/>
            </a:ln>
            <a:effectLst/>
          </p:spPr>
          <p:txBody>
            <a:bodyPr/>
            <a:lstStyle/>
            <a:p>
              <a:endParaRPr lang="en-US"/>
            </a:p>
          </p:txBody>
        </p:sp>
        <p:sp>
          <p:nvSpPr>
            <p:cNvPr id="97531" name="Line 251"/>
            <p:cNvSpPr>
              <a:spLocks noChangeShapeType="1"/>
            </p:cNvSpPr>
            <p:nvPr/>
          </p:nvSpPr>
          <p:spPr bwMode="auto">
            <a:xfrm flipV="1">
              <a:off x="4140" y="3118"/>
              <a:ext cx="142" cy="78"/>
            </a:xfrm>
            <a:prstGeom prst="line">
              <a:avLst/>
            </a:prstGeom>
            <a:noFill/>
            <a:ln w="28575">
              <a:solidFill>
                <a:srgbClr val="FFFF99"/>
              </a:solidFill>
              <a:round/>
              <a:headEnd/>
              <a:tailEnd/>
            </a:ln>
            <a:effectLst/>
          </p:spPr>
          <p:txBody>
            <a:bodyPr/>
            <a:lstStyle/>
            <a:p>
              <a:endParaRPr lang="en-US"/>
            </a:p>
          </p:txBody>
        </p:sp>
        <p:sp>
          <p:nvSpPr>
            <p:cNvPr id="97532" name="Line 252"/>
            <p:cNvSpPr>
              <a:spLocks noChangeShapeType="1"/>
            </p:cNvSpPr>
            <p:nvPr/>
          </p:nvSpPr>
          <p:spPr bwMode="auto">
            <a:xfrm flipV="1">
              <a:off x="4282" y="3008"/>
              <a:ext cx="143" cy="110"/>
            </a:xfrm>
            <a:prstGeom prst="line">
              <a:avLst/>
            </a:prstGeom>
            <a:noFill/>
            <a:ln w="28575">
              <a:solidFill>
                <a:srgbClr val="FFFF99"/>
              </a:solidFill>
              <a:round/>
              <a:headEnd/>
              <a:tailEnd/>
            </a:ln>
            <a:effectLst/>
          </p:spPr>
          <p:txBody>
            <a:bodyPr/>
            <a:lstStyle/>
            <a:p>
              <a:endParaRPr lang="en-US"/>
            </a:p>
          </p:txBody>
        </p:sp>
        <p:sp>
          <p:nvSpPr>
            <p:cNvPr id="97533" name="Line 253"/>
            <p:cNvSpPr>
              <a:spLocks noChangeShapeType="1"/>
            </p:cNvSpPr>
            <p:nvPr/>
          </p:nvSpPr>
          <p:spPr bwMode="auto">
            <a:xfrm>
              <a:off x="4425" y="3008"/>
              <a:ext cx="141" cy="85"/>
            </a:xfrm>
            <a:prstGeom prst="line">
              <a:avLst/>
            </a:prstGeom>
            <a:noFill/>
            <a:ln w="28575">
              <a:solidFill>
                <a:srgbClr val="FFFF99"/>
              </a:solidFill>
              <a:round/>
              <a:headEnd/>
              <a:tailEnd/>
            </a:ln>
            <a:effectLst/>
          </p:spPr>
          <p:txBody>
            <a:bodyPr/>
            <a:lstStyle/>
            <a:p>
              <a:endParaRPr lang="en-US"/>
            </a:p>
          </p:txBody>
        </p:sp>
        <p:sp>
          <p:nvSpPr>
            <p:cNvPr id="97534" name="Line 254"/>
            <p:cNvSpPr>
              <a:spLocks noChangeShapeType="1"/>
            </p:cNvSpPr>
            <p:nvPr/>
          </p:nvSpPr>
          <p:spPr bwMode="auto">
            <a:xfrm>
              <a:off x="4566" y="3093"/>
              <a:ext cx="143" cy="88"/>
            </a:xfrm>
            <a:prstGeom prst="line">
              <a:avLst/>
            </a:prstGeom>
            <a:noFill/>
            <a:ln w="28575">
              <a:solidFill>
                <a:srgbClr val="FFFF99"/>
              </a:solidFill>
              <a:round/>
              <a:headEnd/>
              <a:tailEnd/>
            </a:ln>
            <a:effectLst/>
          </p:spPr>
          <p:txBody>
            <a:bodyPr/>
            <a:lstStyle/>
            <a:p>
              <a:endParaRPr lang="en-US"/>
            </a:p>
          </p:txBody>
        </p:sp>
        <p:sp>
          <p:nvSpPr>
            <p:cNvPr id="97535" name="Line 255"/>
            <p:cNvSpPr>
              <a:spLocks noChangeShapeType="1"/>
            </p:cNvSpPr>
            <p:nvPr/>
          </p:nvSpPr>
          <p:spPr bwMode="auto">
            <a:xfrm>
              <a:off x="4709" y="3181"/>
              <a:ext cx="139" cy="69"/>
            </a:xfrm>
            <a:prstGeom prst="line">
              <a:avLst/>
            </a:prstGeom>
            <a:noFill/>
            <a:ln w="28575">
              <a:solidFill>
                <a:srgbClr val="FFFF99"/>
              </a:solidFill>
              <a:round/>
              <a:headEnd/>
              <a:tailEnd/>
            </a:ln>
            <a:effectLst/>
          </p:spPr>
          <p:txBody>
            <a:bodyPr/>
            <a:lstStyle/>
            <a:p>
              <a:endParaRPr lang="en-US"/>
            </a:p>
          </p:txBody>
        </p:sp>
        <p:sp>
          <p:nvSpPr>
            <p:cNvPr id="97536" name="Line 256"/>
            <p:cNvSpPr>
              <a:spLocks noChangeShapeType="1"/>
            </p:cNvSpPr>
            <p:nvPr/>
          </p:nvSpPr>
          <p:spPr bwMode="auto">
            <a:xfrm>
              <a:off x="4848" y="3250"/>
              <a:ext cx="142" cy="63"/>
            </a:xfrm>
            <a:prstGeom prst="line">
              <a:avLst/>
            </a:prstGeom>
            <a:noFill/>
            <a:ln w="28575">
              <a:solidFill>
                <a:srgbClr val="FFFF99"/>
              </a:solidFill>
              <a:round/>
              <a:headEnd/>
              <a:tailEnd/>
            </a:ln>
            <a:effectLst/>
          </p:spPr>
          <p:txBody>
            <a:bodyPr/>
            <a:lstStyle/>
            <a:p>
              <a:endParaRPr lang="en-US"/>
            </a:p>
          </p:txBody>
        </p:sp>
        <p:sp>
          <p:nvSpPr>
            <p:cNvPr id="97537" name="Line 257"/>
            <p:cNvSpPr>
              <a:spLocks noChangeShapeType="1"/>
            </p:cNvSpPr>
            <p:nvPr/>
          </p:nvSpPr>
          <p:spPr bwMode="auto">
            <a:xfrm>
              <a:off x="4990" y="3313"/>
              <a:ext cx="143" cy="63"/>
            </a:xfrm>
            <a:prstGeom prst="line">
              <a:avLst/>
            </a:prstGeom>
            <a:noFill/>
            <a:ln w="28575">
              <a:solidFill>
                <a:srgbClr val="FFFF99"/>
              </a:solidFill>
              <a:round/>
              <a:headEnd/>
              <a:tailEnd/>
            </a:ln>
            <a:effectLst/>
          </p:spPr>
          <p:txBody>
            <a:bodyPr/>
            <a:lstStyle/>
            <a:p>
              <a:endParaRPr lang="en-US"/>
            </a:p>
          </p:txBody>
        </p:sp>
        <p:sp>
          <p:nvSpPr>
            <p:cNvPr id="97538" name="Line 258"/>
            <p:cNvSpPr>
              <a:spLocks noChangeShapeType="1"/>
            </p:cNvSpPr>
            <p:nvPr/>
          </p:nvSpPr>
          <p:spPr bwMode="auto">
            <a:xfrm>
              <a:off x="5184" y="3404"/>
              <a:ext cx="92" cy="50"/>
            </a:xfrm>
            <a:prstGeom prst="line">
              <a:avLst/>
            </a:prstGeom>
            <a:noFill/>
            <a:ln w="28575">
              <a:solidFill>
                <a:srgbClr val="FFFF99"/>
              </a:solidFill>
              <a:round/>
              <a:headEnd/>
              <a:tailEnd/>
            </a:ln>
            <a:effectLst/>
          </p:spPr>
          <p:txBody>
            <a:bodyPr/>
            <a:lstStyle/>
            <a:p>
              <a:endParaRPr lang="en-US"/>
            </a:p>
          </p:txBody>
        </p:sp>
        <p:sp>
          <p:nvSpPr>
            <p:cNvPr id="97539" name="Line 259"/>
            <p:cNvSpPr>
              <a:spLocks noChangeShapeType="1"/>
            </p:cNvSpPr>
            <p:nvPr/>
          </p:nvSpPr>
          <p:spPr bwMode="auto">
            <a:xfrm>
              <a:off x="5276" y="3454"/>
              <a:ext cx="142" cy="23"/>
            </a:xfrm>
            <a:prstGeom prst="line">
              <a:avLst/>
            </a:prstGeom>
            <a:noFill/>
            <a:ln w="28575">
              <a:solidFill>
                <a:srgbClr val="FFFF99"/>
              </a:solidFill>
              <a:round/>
              <a:headEnd/>
              <a:tailEnd/>
            </a:ln>
            <a:effectLst/>
          </p:spPr>
          <p:txBody>
            <a:bodyPr/>
            <a:lstStyle/>
            <a:p>
              <a:endParaRPr lang="en-US"/>
            </a:p>
          </p:txBody>
        </p:sp>
        <p:sp>
          <p:nvSpPr>
            <p:cNvPr id="97540" name="Line 260"/>
            <p:cNvSpPr>
              <a:spLocks noChangeShapeType="1"/>
            </p:cNvSpPr>
            <p:nvPr/>
          </p:nvSpPr>
          <p:spPr bwMode="auto">
            <a:xfrm>
              <a:off x="5418" y="3477"/>
              <a:ext cx="142" cy="15"/>
            </a:xfrm>
            <a:prstGeom prst="line">
              <a:avLst/>
            </a:prstGeom>
            <a:noFill/>
            <a:ln w="28575">
              <a:solidFill>
                <a:srgbClr val="FFFF99"/>
              </a:solidFill>
              <a:round/>
              <a:headEnd/>
              <a:tailEnd/>
            </a:ln>
            <a:effectLst/>
          </p:spPr>
          <p:txBody>
            <a:bodyPr/>
            <a:lstStyle/>
            <a:p>
              <a:endParaRPr lang="en-US"/>
            </a:p>
          </p:txBody>
        </p:sp>
        <p:sp>
          <p:nvSpPr>
            <p:cNvPr id="97541" name="Line 261"/>
            <p:cNvSpPr>
              <a:spLocks noChangeShapeType="1"/>
            </p:cNvSpPr>
            <p:nvPr/>
          </p:nvSpPr>
          <p:spPr bwMode="auto">
            <a:xfrm>
              <a:off x="5560" y="3492"/>
              <a:ext cx="143" cy="40"/>
            </a:xfrm>
            <a:prstGeom prst="line">
              <a:avLst/>
            </a:prstGeom>
            <a:noFill/>
            <a:ln w="28575">
              <a:solidFill>
                <a:srgbClr val="FFFF99"/>
              </a:solidFill>
              <a:round/>
              <a:headEnd/>
              <a:tailEnd/>
            </a:ln>
            <a:effectLst/>
          </p:spPr>
          <p:txBody>
            <a:bodyPr/>
            <a:lstStyle/>
            <a:p>
              <a:endParaRPr lang="en-US"/>
            </a:p>
          </p:txBody>
        </p:sp>
        <p:sp>
          <p:nvSpPr>
            <p:cNvPr id="97542" name="Oval 262"/>
            <p:cNvSpPr>
              <a:spLocks noChangeArrowheads="1"/>
            </p:cNvSpPr>
            <p:nvPr/>
          </p:nvSpPr>
          <p:spPr bwMode="auto">
            <a:xfrm>
              <a:off x="3971" y="3627"/>
              <a:ext cx="49" cy="40"/>
            </a:xfrm>
            <a:prstGeom prst="ellipse">
              <a:avLst/>
            </a:prstGeom>
            <a:solidFill>
              <a:srgbClr val="FF9966"/>
            </a:solidFill>
            <a:ln w="9525">
              <a:solidFill>
                <a:srgbClr val="FF9966"/>
              </a:solidFill>
              <a:round/>
              <a:headEnd/>
              <a:tailEnd/>
            </a:ln>
            <a:effectLst/>
          </p:spPr>
          <p:txBody>
            <a:bodyPr/>
            <a:lstStyle/>
            <a:p>
              <a:endParaRPr lang="en-US"/>
            </a:p>
          </p:txBody>
        </p:sp>
        <p:sp>
          <p:nvSpPr>
            <p:cNvPr id="97543" name="Oval 263"/>
            <p:cNvSpPr>
              <a:spLocks noChangeArrowheads="1"/>
            </p:cNvSpPr>
            <p:nvPr/>
          </p:nvSpPr>
          <p:spPr bwMode="auto">
            <a:xfrm>
              <a:off x="4114" y="3369"/>
              <a:ext cx="47" cy="41"/>
            </a:xfrm>
            <a:prstGeom prst="ellipse">
              <a:avLst/>
            </a:prstGeom>
            <a:solidFill>
              <a:srgbClr val="FF9966"/>
            </a:solidFill>
            <a:ln w="9525">
              <a:solidFill>
                <a:srgbClr val="FF9966"/>
              </a:solidFill>
              <a:round/>
              <a:headEnd/>
              <a:tailEnd/>
            </a:ln>
            <a:effectLst/>
          </p:spPr>
          <p:txBody>
            <a:bodyPr/>
            <a:lstStyle/>
            <a:p>
              <a:endParaRPr lang="en-US"/>
            </a:p>
          </p:txBody>
        </p:sp>
        <p:sp>
          <p:nvSpPr>
            <p:cNvPr id="97544" name="Oval 264"/>
            <p:cNvSpPr>
              <a:spLocks noChangeArrowheads="1"/>
            </p:cNvSpPr>
            <p:nvPr/>
          </p:nvSpPr>
          <p:spPr bwMode="auto">
            <a:xfrm>
              <a:off x="4256" y="3464"/>
              <a:ext cx="48" cy="40"/>
            </a:xfrm>
            <a:prstGeom prst="ellipse">
              <a:avLst/>
            </a:prstGeom>
            <a:solidFill>
              <a:srgbClr val="FF9966"/>
            </a:solidFill>
            <a:ln w="9525">
              <a:solidFill>
                <a:srgbClr val="FF9966"/>
              </a:solidFill>
              <a:round/>
              <a:headEnd/>
              <a:tailEnd/>
            </a:ln>
            <a:effectLst/>
          </p:spPr>
          <p:txBody>
            <a:bodyPr/>
            <a:lstStyle/>
            <a:p>
              <a:endParaRPr lang="en-US"/>
            </a:p>
          </p:txBody>
        </p:sp>
        <p:sp>
          <p:nvSpPr>
            <p:cNvPr id="97545" name="Oval 265"/>
            <p:cNvSpPr>
              <a:spLocks noChangeArrowheads="1"/>
            </p:cNvSpPr>
            <p:nvPr/>
          </p:nvSpPr>
          <p:spPr bwMode="auto">
            <a:xfrm>
              <a:off x="4398" y="3558"/>
              <a:ext cx="50" cy="41"/>
            </a:xfrm>
            <a:prstGeom prst="ellipse">
              <a:avLst/>
            </a:prstGeom>
            <a:solidFill>
              <a:srgbClr val="FF9966"/>
            </a:solidFill>
            <a:ln w="9525">
              <a:solidFill>
                <a:srgbClr val="FF9966"/>
              </a:solidFill>
              <a:round/>
              <a:headEnd/>
              <a:tailEnd/>
            </a:ln>
            <a:effectLst/>
          </p:spPr>
          <p:txBody>
            <a:bodyPr/>
            <a:lstStyle/>
            <a:p>
              <a:endParaRPr lang="en-US"/>
            </a:p>
          </p:txBody>
        </p:sp>
        <p:sp>
          <p:nvSpPr>
            <p:cNvPr id="97546" name="Oval 266"/>
            <p:cNvSpPr>
              <a:spLocks noChangeArrowheads="1"/>
            </p:cNvSpPr>
            <p:nvPr/>
          </p:nvSpPr>
          <p:spPr bwMode="auto">
            <a:xfrm>
              <a:off x="4540" y="3605"/>
              <a:ext cx="49" cy="41"/>
            </a:xfrm>
            <a:prstGeom prst="ellipse">
              <a:avLst/>
            </a:prstGeom>
            <a:solidFill>
              <a:srgbClr val="FF9966"/>
            </a:solidFill>
            <a:ln w="9525">
              <a:solidFill>
                <a:srgbClr val="FF9966"/>
              </a:solidFill>
              <a:round/>
              <a:headEnd/>
              <a:tailEnd/>
            </a:ln>
            <a:effectLst/>
          </p:spPr>
          <p:txBody>
            <a:bodyPr/>
            <a:lstStyle/>
            <a:p>
              <a:endParaRPr lang="en-US"/>
            </a:p>
          </p:txBody>
        </p:sp>
        <p:sp>
          <p:nvSpPr>
            <p:cNvPr id="97547" name="Oval 267"/>
            <p:cNvSpPr>
              <a:spLocks noChangeArrowheads="1"/>
            </p:cNvSpPr>
            <p:nvPr/>
          </p:nvSpPr>
          <p:spPr bwMode="auto">
            <a:xfrm>
              <a:off x="4683" y="3621"/>
              <a:ext cx="49" cy="40"/>
            </a:xfrm>
            <a:prstGeom prst="ellipse">
              <a:avLst/>
            </a:prstGeom>
            <a:solidFill>
              <a:srgbClr val="FF9966"/>
            </a:solidFill>
            <a:ln w="9525">
              <a:solidFill>
                <a:srgbClr val="FF9966"/>
              </a:solidFill>
              <a:round/>
              <a:headEnd/>
              <a:tailEnd/>
            </a:ln>
            <a:effectLst/>
          </p:spPr>
          <p:txBody>
            <a:bodyPr/>
            <a:lstStyle/>
            <a:p>
              <a:endParaRPr lang="en-US"/>
            </a:p>
          </p:txBody>
        </p:sp>
        <p:sp>
          <p:nvSpPr>
            <p:cNvPr id="97548" name="Oval 268"/>
            <p:cNvSpPr>
              <a:spLocks noChangeArrowheads="1"/>
            </p:cNvSpPr>
            <p:nvPr/>
          </p:nvSpPr>
          <p:spPr bwMode="auto">
            <a:xfrm>
              <a:off x="4822" y="3627"/>
              <a:ext cx="49" cy="40"/>
            </a:xfrm>
            <a:prstGeom prst="ellipse">
              <a:avLst/>
            </a:prstGeom>
            <a:solidFill>
              <a:srgbClr val="FF9966"/>
            </a:solidFill>
            <a:ln w="9525">
              <a:solidFill>
                <a:srgbClr val="FF9966"/>
              </a:solidFill>
              <a:round/>
              <a:headEnd/>
              <a:tailEnd/>
            </a:ln>
            <a:effectLst/>
          </p:spPr>
          <p:txBody>
            <a:bodyPr/>
            <a:lstStyle/>
            <a:p>
              <a:endParaRPr lang="en-US"/>
            </a:p>
          </p:txBody>
        </p:sp>
        <p:sp>
          <p:nvSpPr>
            <p:cNvPr id="97549" name="Rectangle 269"/>
            <p:cNvSpPr>
              <a:spLocks noChangeArrowheads="1"/>
            </p:cNvSpPr>
            <p:nvPr/>
          </p:nvSpPr>
          <p:spPr bwMode="auto">
            <a:xfrm>
              <a:off x="3818" y="3627"/>
              <a:ext cx="50" cy="40"/>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50" name="Rectangle 270"/>
            <p:cNvSpPr>
              <a:spLocks noChangeArrowheads="1"/>
            </p:cNvSpPr>
            <p:nvPr/>
          </p:nvSpPr>
          <p:spPr bwMode="auto">
            <a:xfrm>
              <a:off x="4114" y="3049"/>
              <a:ext cx="47" cy="41"/>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51" name="Rectangle 271"/>
            <p:cNvSpPr>
              <a:spLocks noChangeArrowheads="1"/>
            </p:cNvSpPr>
            <p:nvPr/>
          </p:nvSpPr>
          <p:spPr bwMode="auto">
            <a:xfrm>
              <a:off x="4256" y="3238"/>
              <a:ext cx="48" cy="41"/>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52" name="Rectangle 272"/>
            <p:cNvSpPr>
              <a:spLocks noChangeArrowheads="1"/>
            </p:cNvSpPr>
            <p:nvPr/>
          </p:nvSpPr>
          <p:spPr bwMode="auto">
            <a:xfrm>
              <a:off x="4398" y="3391"/>
              <a:ext cx="50" cy="41"/>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53" name="Rectangle 273"/>
            <p:cNvSpPr>
              <a:spLocks noChangeArrowheads="1"/>
            </p:cNvSpPr>
            <p:nvPr/>
          </p:nvSpPr>
          <p:spPr bwMode="auto">
            <a:xfrm>
              <a:off x="4540" y="3627"/>
              <a:ext cx="49" cy="40"/>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54" name="Rectangle 274"/>
            <p:cNvSpPr>
              <a:spLocks noChangeArrowheads="1"/>
            </p:cNvSpPr>
            <p:nvPr/>
          </p:nvSpPr>
          <p:spPr bwMode="auto">
            <a:xfrm>
              <a:off x="4822" y="3621"/>
              <a:ext cx="49" cy="40"/>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55" name="Rectangle 275"/>
            <p:cNvSpPr>
              <a:spLocks noChangeArrowheads="1"/>
            </p:cNvSpPr>
            <p:nvPr/>
          </p:nvSpPr>
          <p:spPr bwMode="auto">
            <a:xfrm>
              <a:off x="5106" y="3595"/>
              <a:ext cx="50" cy="41"/>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56" name="Rectangle 276"/>
            <p:cNvSpPr>
              <a:spLocks noChangeArrowheads="1"/>
            </p:cNvSpPr>
            <p:nvPr/>
          </p:nvSpPr>
          <p:spPr bwMode="auto">
            <a:xfrm>
              <a:off x="5249" y="3627"/>
              <a:ext cx="49" cy="40"/>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57" name="Freeform 277"/>
            <p:cNvSpPr>
              <a:spLocks/>
            </p:cNvSpPr>
            <p:nvPr/>
          </p:nvSpPr>
          <p:spPr bwMode="auto">
            <a:xfrm>
              <a:off x="3872" y="3627"/>
              <a:ext cx="52" cy="43"/>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58" name="Freeform 278"/>
            <p:cNvSpPr>
              <a:spLocks/>
            </p:cNvSpPr>
            <p:nvPr/>
          </p:nvSpPr>
          <p:spPr bwMode="auto">
            <a:xfrm>
              <a:off x="4114" y="3118"/>
              <a:ext cx="52" cy="44"/>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59" name="Freeform 279"/>
            <p:cNvSpPr>
              <a:spLocks/>
            </p:cNvSpPr>
            <p:nvPr/>
          </p:nvSpPr>
          <p:spPr bwMode="auto">
            <a:xfrm>
              <a:off x="4256" y="2886"/>
              <a:ext cx="53" cy="44"/>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0" name="Freeform 280"/>
            <p:cNvSpPr>
              <a:spLocks/>
            </p:cNvSpPr>
            <p:nvPr/>
          </p:nvSpPr>
          <p:spPr bwMode="auto">
            <a:xfrm>
              <a:off x="4398" y="3071"/>
              <a:ext cx="52" cy="44"/>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1" name="Freeform 281"/>
            <p:cNvSpPr>
              <a:spLocks/>
            </p:cNvSpPr>
            <p:nvPr/>
          </p:nvSpPr>
          <p:spPr bwMode="auto">
            <a:xfrm>
              <a:off x="4540" y="3165"/>
              <a:ext cx="52" cy="45"/>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2" name="Freeform 282"/>
            <p:cNvSpPr>
              <a:spLocks/>
            </p:cNvSpPr>
            <p:nvPr/>
          </p:nvSpPr>
          <p:spPr bwMode="auto">
            <a:xfrm>
              <a:off x="4683" y="3376"/>
              <a:ext cx="53" cy="44"/>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3" name="Freeform 283"/>
            <p:cNvSpPr>
              <a:spLocks/>
            </p:cNvSpPr>
            <p:nvPr/>
          </p:nvSpPr>
          <p:spPr bwMode="auto">
            <a:xfrm>
              <a:off x="4822" y="3454"/>
              <a:ext cx="53" cy="44"/>
            </a:xfrm>
            <a:custGeom>
              <a:avLst/>
              <a:gdLst/>
              <a:ahLst/>
              <a:cxnLst>
                <a:cxn ang="0">
                  <a:pos x="43" y="0"/>
                </a:cxn>
                <a:cxn ang="0">
                  <a:pos x="85" y="84"/>
                </a:cxn>
                <a:cxn ang="0">
                  <a:pos x="0" y="84"/>
                </a:cxn>
                <a:cxn ang="0">
                  <a:pos x="43" y="0"/>
                </a:cxn>
              </a:cxnLst>
              <a:rect l="0" t="0" r="r" b="b"/>
              <a:pathLst>
                <a:path w="85" h="84">
                  <a:moveTo>
                    <a:pt x="43" y="0"/>
                  </a:moveTo>
                  <a:lnTo>
                    <a:pt x="85" y="84"/>
                  </a:lnTo>
                  <a:lnTo>
                    <a:pt x="0" y="84"/>
                  </a:lnTo>
                  <a:lnTo>
                    <a:pt x="43"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4" name="Freeform 284"/>
            <p:cNvSpPr>
              <a:spLocks/>
            </p:cNvSpPr>
            <p:nvPr/>
          </p:nvSpPr>
          <p:spPr bwMode="auto">
            <a:xfrm>
              <a:off x="4965" y="3548"/>
              <a:ext cx="51" cy="44"/>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5" name="Freeform 285"/>
            <p:cNvSpPr>
              <a:spLocks/>
            </p:cNvSpPr>
            <p:nvPr/>
          </p:nvSpPr>
          <p:spPr bwMode="auto">
            <a:xfrm>
              <a:off x="5106" y="3573"/>
              <a:ext cx="54" cy="4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6" name="Freeform 286"/>
            <p:cNvSpPr>
              <a:spLocks/>
            </p:cNvSpPr>
            <p:nvPr/>
          </p:nvSpPr>
          <p:spPr bwMode="auto">
            <a:xfrm>
              <a:off x="5249" y="3611"/>
              <a:ext cx="53" cy="44"/>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7" name="Freeform 287"/>
            <p:cNvSpPr>
              <a:spLocks/>
            </p:cNvSpPr>
            <p:nvPr/>
          </p:nvSpPr>
          <p:spPr bwMode="auto">
            <a:xfrm>
              <a:off x="5392" y="3627"/>
              <a:ext cx="52" cy="43"/>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568" name="Freeform 288"/>
            <p:cNvSpPr>
              <a:spLocks/>
            </p:cNvSpPr>
            <p:nvPr/>
          </p:nvSpPr>
          <p:spPr bwMode="auto">
            <a:xfrm>
              <a:off x="3918" y="3627"/>
              <a:ext cx="53" cy="43"/>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69" name="Freeform 289"/>
            <p:cNvSpPr>
              <a:spLocks/>
            </p:cNvSpPr>
            <p:nvPr/>
          </p:nvSpPr>
          <p:spPr bwMode="auto">
            <a:xfrm>
              <a:off x="4114" y="3175"/>
              <a:ext cx="52" cy="44"/>
            </a:xfrm>
            <a:custGeom>
              <a:avLst/>
              <a:gdLst/>
              <a:ahLst/>
              <a:cxnLst>
                <a:cxn ang="0">
                  <a:pos x="42" y="0"/>
                </a:cxn>
                <a:cxn ang="0">
                  <a:pos x="84" y="42"/>
                </a:cxn>
                <a:cxn ang="0">
                  <a:pos x="42" y="85"/>
                </a:cxn>
                <a:cxn ang="0">
                  <a:pos x="0" y="42"/>
                </a:cxn>
                <a:cxn ang="0">
                  <a:pos x="42" y="0"/>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0" name="Freeform 290"/>
            <p:cNvSpPr>
              <a:spLocks/>
            </p:cNvSpPr>
            <p:nvPr/>
          </p:nvSpPr>
          <p:spPr bwMode="auto">
            <a:xfrm>
              <a:off x="4256" y="3096"/>
              <a:ext cx="53" cy="44"/>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1" name="Freeform 291"/>
            <p:cNvSpPr>
              <a:spLocks/>
            </p:cNvSpPr>
            <p:nvPr/>
          </p:nvSpPr>
          <p:spPr bwMode="auto">
            <a:xfrm>
              <a:off x="4398" y="2987"/>
              <a:ext cx="52" cy="43"/>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2" name="Freeform 292"/>
            <p:cNvSpPr>
              <a:spLocks/>
            </p:cNvSpPr>
            <p:nvPr/>
          </p:nvSpPr>
          <p:spPr bwMode="auto">
            <a:xfrm>
              <a:off x="4540" y="3071"/>
              <a:ext cx="52" cy="44"/>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3" name="Freeform 293"/>
            <p:cNvSpPr>
              <a:spLocks/>
            </p:cNvSpPr>
            <p:nvPr/>
          </p:nvSpPr>
          <p:spPr bwMode="auto">
            <a:xfrm>
              <a:off x="4683" y="3159"/>
              <a:ext cx="53" cy="44"/>
            </a:xfrm>
            <a:custGeom>
              <a:avLst/>
              <a:gdLst/>
              <a:ahLst/>
              <a:cxnLst>
                <a:cxn ang="0">
                  <a:pos x="42" y="0"/>
                </a:cxn>
                <a:cxn ang="0">
                  <a:pos x="84" y="42"/>
                </a:cxn>
                <a:cxn ang="0">
                  <a:pos x="42" y="85"/>
                </a:cxn>
                <a:cxn ang="0">
                  <a:pos x="0" y="42"/>
                </a:cxn>
                <a:cxn ang="0">
                  <a:pos x="42" y="0"/>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4" name="Freeform 294"/>
            <p:cNvSpPr>
              <a:spLocks/>
            </p:cNvSpPr>
            <p:nvPr/>
          </p:nvSpPr>
          <p:spPr bwMode="auto">
            <a:xfrm>
              <a:off x="4822" y="3228"/>
              <a:ext cx="53" cy="45"/>
            </a:xfrm>
            <a:custGeom>
              <a:avLst/>
              <a:gdLst/>
              <a:ahLst/>
              <a:cxnLst>
                <a:cxn ang="0">
                  <a:pos x="43" y="0"/>
                </a:cxn>
                <a:cxn ang="0">
                  <a:pos x="85" y="42"/>
                </a:cxn>
                <a:cxn ang="0">
                  <a:pos x="43" y="84"/>
                </a:cxn>
                <a:cxn ang="0">
                  <a:pos x="0" y="42"/>
                </a:cxn>
                <a:cxn ang="0">
                  <a:pos x="43" y="0"/>
                </a:cxn>
              </a:cxnLst>
              <a:rect l="0" t="0" r="r" b="b"/>
              <a:pathLst>
                <a:path w="85" h="84">
                  <a:moveTo>
                    <a:pt x="43" y="0"/>
                  </a:moveTo>
                  <a:lnTo>
                    <a:pt x="85" y="42"/>
                  </a:lnTo>
                  <a:lnTo>
                    <a:pt x="43" y="84"/>
                  </a:lnTo>
                  <a:lnTo>
                    <a:pt x="0" y="42"/>
                  </a:lnTo>
                  <a:lnTo>
                    <a:pt x="43"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5" name="Freeform 295"/>
            <p:cNvSpPr>
              <a:spLocks/>
            </p:cNvSpPr>
            <p:nvPr/>
          </p:nvSpPr>
          <p:spPr bwMode="auto">
            <a:xfrm>
              <a:off x="4965" y="3291"/>
              <a:ext cx="51" cy="44"/>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6" name="Freeform 296"/>
            <p:cNvSpPr>
              <a:spLocks/>
            </p:cNvSpPr>
            <p:nvPr/>
          </p:nvSpPr>
          <p:spPr bwMode="auto">
            <a:xfrm>
              <a:off x="5106" y="3354"/>
              <a:ext cx="54" cy="44"/>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7" name="Freeform 297"/>
            <p:cNvSpPr>
              <a:spLocks/>
            </p:cNvSpPr>
            <p:nvPr/>
          </p:nvSpPr>
          <p:spPr bwMode="auto">
            <a:xfrm>
              <a:off x="5249" y="3432"/>
              <a:ext cx="53" cy="45"/>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8" name="Freeform 298"/>
            <p:cNvSpPr>
              <a:spLocks/>
            </p:cNvSpPr>
            <p:nvPr/>
          </p:nvSpPr>
          <p:spPr bwMode="auto">
            <a:xfrm>
              <a:off x="5392" y="3454"/>
              <a:ext cx="52" cy="44"/>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79" name="Freeform 299"/>
            <p:cNvSpPr>
              <a:spLocks/>
            </p:cNvSpPr>
            <p:nvPr/>
          </p:nvSpPr>
          <p:spPr bwMode="auto">
            <a:xfrm>
              <a:off x="5534" y="3470"/>
              <a:ext cx="53" cy="44"/>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80" name="Freeform 300"/>
            <p:cNvSpPr>
              <a:spLocks/>
            </p:cNvSpPr>
            <p:nvPr/>
          </p:nvSpPr>
          <p:spPr bwMode="auto">
            <a:xfrm>
              <a:off x="5677" y="3510"/>
              <a:ext cx="51" cy="45"/>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581" name="Rectangle 301"/>
            <p:cNvSpPr>
              <a:spLocks noChangeArrowheads="1"/>
            </p:cNvSpPr>
            <p:nvPr/>
          </p:nvSpPr>
          <p:spPr bwMode="auto">
            <a:xfrm>
              <a:off x="3561" y="3614"/>
              <a:ext cx="158" cy="115"/>
            </a:xfrm>
            <a:prstGeom prst="rect">
              <a:avLst/>
            </a:prstGeom>
            <a:noFill/>
            <a:ln w="9525">
              <a:noFill/>
              <a:miter lim="800000"/>
              <a:headEnd/>
              <a:tailEnd/>
            </a:ln>
            <a:effectLst/>
          </p:spPr>
          <p:txBody>
            <a:bodyPr wrap="none" lIns="0" tIns="0" rIns="0" bIns="0">
              <a:spAutoFit/>
            </a:bodyPr>
            <a:lstStyle/>
            <a:p>
              <a:pPr algn="r" eaLnBrk="0" hangingPunct="0"/>
              <a:r>
                <a:rPr lang="en-US" sz="1200" b="1"/>
                <a:t>100</a:t>
              </a:r>
              <a:endParaRPr lang="en-US" sz="1200" b="1">
                <a:latin typeface="Times New Roman" pitchFamily="18" charset="0"/>
              </a:endParaRPr>
            </a:p>
          </p:txBody>
        </p:sp>
        <p:sp>
          <p:nvSpPr>
            <p:cNvPr id="97582" name="Rectangle 302"/>
            <p:cNvSpPr>
              <a:spLocks noChangeArrowheads="1"/>
            </p:cNvSpPr>
            <p:nvPr/>
          </p:nvSpPr>
          <p:spPr bwMode="auto">
            <a:xfrm>
              <a:off x="3561" y="3224"/>
              <a:ext cx="158" cy="115"/>
            </a:xfrm>
            <a:prstGeom prst="rect">
              <a:avLst/>
            </a:prstGeom>
            <a:noFill/>
            <a:ln w="9525">
              <a:noFill/>
              <a:miter lim="800000"/>
              <a:headEnd/>
              <a:tailEnd/>
            </a:ln>
            <a:effectLst/>
          </p:spPr>
          <p:txBody>
            <a:bodyPr wrap="none" lIns="0" tIns="0" rIns="0" bIns="0">
              <a:spAutoFit/>
            </a:bodyPr>
            <a:lstStyle/>
            <a:p>
              <a:pPr algn="r" eaLnBrk="0" hangingPunct="0"/>
              <a:r>
                <a:rPr lang="en-US" sz="1200" b="1"/>
                <a:t>150</a:t>
              </a:r>
              <a:endParaRPr lang="en-US" sz="1200" b="1">
                <a:latin typeface="Times New Roman" pitchFamily="18" charset="0"/>
              </a:endParaRPr>
            </a:p>
          </p:txBody>
        </p:sp>
        <p:sp>
          <p:nvSpPr>
            <p:cNvPr id="97583" name="Rectangle 303"/>
            <p:cNvSpPr>
              <a:spLocks noChangeArrowheads="1"/>
            </p:cNvSpPr>
            <p:nvPr/>
          </p:nvSpPr>
          <p:spPr bwMode="auto">
            <a:xfrm>
              <a:off x="3561" y="2831"/>
              <a:ext cx="158" cy="115"/>
            </a:xfrm>
            <a:prstGeom prst="rect">
              <a:avLst/>
            </a:prstGeom>
            <a:noFill/>
            <a:ln w="9525">
              <a:noFill/>
              <a:miter lim="800000"/>
              <a:headEnd/>
              <a:tailEnd/>
            </a:ln>
            <a:effectLst/>
          </p:spPr>
          <p:txBody>
            <a:bodyPr wrap="none" lIns="0" tIns="0" rIns="0" bIns="0">
              <a:spAutoFit/>
            </a:bodyPr>
            <a:lstStyle/>
            <a:p>
              <a:pPr algn="r" eaLnBrk="0" hangingPunct="0"/>
              <a:r>
                <a:rPr lang="en-US" sz="1200" b="1"/>
                <a:t>200</a:t>
              </a:r>
              <a:endParaRPr lang="en-US" sz="1200" b="1">
                <a:latin typeface="Times New Roman" pitchFamily="18" charset="0"/>
              </a:endParaRPr>
            </a:p>
          </p:txBody>
        </p:sp>
        <p:sp>
          <p:nvSpPr>
            <p:cNvPr id="97584" name="Rectangle 304"/>
            <p:cNvSpPr>
              <a:spLocks noChangeArrowheads="1"/>
            </p:cNvSpPr>
            <p:nvPr/>
          </p:nvSpPr>
          <p:spPr bwMode="auto">
            <a:xfrm>
              <a:off x="3561" y="2443"/>
              <a:ext cx="158" cy="115"/>
            </a:xfrm>
            <a:prstGeom prst="rect">
              <a:avLst/>
            </a:prstGeom>
            <a:noFill/>
            <a:ln w="9525">
              <a:noFill/>
              <a:miter lim="800000"/>
              <a:headEnd/>
              <a:tailEnd/>
            </a:ln>
            <a:effectLst/>
          </p:spPr>
          <p:txBody>
            <a:bodyPr wrap="none" lIns="0" tIns="0" rIns="0" bIns="0">
              <a:spAutoFit/>
            </a:bodyPr>
            <a:lstStyle/>
            <a:p>
              <a:pPr algn="r" eaLnBrk="0" hangingPunct="0"/>
              <a:r>
                <a:rPr lang="en-US" sz="1200" b="1"/>
                <a:t>250</a:t>
              </a:r>
              <a:endParaRPr lang="en-US" sz="1200" b="1">
                <a:latin typeface="Times New Roman" pitchFamily="18" charset="0"/>
              </a:endParaRPr>
            </a:p>
          </p:txBody>
        </p:sp>
        <p:sp>
          <p:nvSpPr>
            <p:cNvPr id="97585" name="Rectangle 305"/>
            <p:cNvSpPr>
              <a:spLocks noChangeArrowheads="1"/>
            </p:cNvSpPr>
            <p:nvPr/>
          </p:nvSpPr>
          <p:spPr bwMode="auto">
            <a:xfrm>
              <a:off x="3966" y="3921"/>
              <a:ext cx="54" cy="115"/>
            </a:xfrm>
            <a:prstGeom prst="rect">
              <a:avLst/>
            </a:prstGeom>
            <a:noFill/>
            <a:ln w="9525">
              <a:noFill/>
              <a:miter lim="800000"/>
              <a:headEnd/>
              <a:tailEnd/>
            </a:ln>
            <a:effectLst/>
          </p:spPr>
          <p:txBody>
            <a:bodyPr wrap="none" lIns="0" tIns="0" rIns="0" bIns="0">
              <a:spAutoFit/>
            </a:bodyPr>
            <a:lstStyle/>
            <a:p>
              <a:pPr algn="ctr" eaLnBrk="0" hangingPunct="0"/>
              <a:r>
                <a:rPr lang="en-US" sz="1200" b="1"/>
                <a:t>0</a:t>
              </a:r>
              <a:endParaRPr lang="en-US" sz="1200" b="1">
                <a:latin typeface="Times New Roman" pitchFamily="18" charset="0"/>
              </a:endParaRPr>
            </a:p>
          </p:txBody>
        </p:sp>
        <p:sp>
          <p:nvSpPr>
            <p:cNvPr id="97586" name="Rectangle 306"/>
            <p:cNvSpPr>
              <a:spLocks noChangeArrowheads="1"/>
            </p:cNvSpPr>
            <p:nvPr/>
          </p:nvSpPr>
          <p:spPr bwMode="auto">
            <a:xfrm>
              <a:off x="4395" y="3921"/>
              <a:ext cx="53" cy="115"/>
            </a:xfrm>
            <a:prstGeom prst="rect">
              <a:avLst/>
            </a:prstGeom>
            <a:noFill/>
            <a:ln w="9525">
              <a:noFill/>
              <a:miter lim="800000"/>
              <a:headEnd/>
              <a:tailEnd/>
            </a:ln>
            <a:effectLst/>
          </p:spPr>
          <p:txBody>
            <a:bodyPr wrap="none" lIns="0" tIns="0" rIns="0" bIns="0">
              <a:spAutoFit/>
            </a:bodyPr>
            <a:lstStyle/>
            <a:p>
              <a:pPr algn="ctr" eaLnBrk="0" hangingPunct="0"/>
              <a:r>
                <a:rPr lang="en-US" sz="1200" b="1"/>
                <a:t>1</a:t>
              </a:r>
              <a:endParaRPr lang="en-US" sz="1200" b="1">
                <a:latin typeface="Times New Roman" pitchFamily="18" charset="0"/>
              </a:endParaRPr>
            </a:p>
          </p:txBody>
        </p:sp>
        <p:sp>
          <p:nvSpPr>
            <p:cNvPr id="97587" name="Rectangle 307"/>
            <p:cNvSpPr>
              <a:spLocks noChangeArrowheads="1"/>
            </p:cNvSpPr>
            <p:nvPr/>
          </p:nvSpPr>
          <p:spPr bwMode="auto">
            <a:xfrm>
              <a:off x="4819" y="3921"/>
              <a:ext cx="53" cy="115"/>
            </a:xfrm>
            <a:prstGeom prst="rect">
              <a:avLst/>
            </a:prstGeom>
            <a:noFill/>
            <a:ln w="9525">
              <a:noFill/>
              <a:miter lim="800000"/>
              <a:headEnd/>
              <a:tailEnd/>
            </a:ln>
            <a:effectLst/>
          </p:spPr>
          <p:txBody>
            <a:bodyPr wrap="none" lIns="0" tIns="0" rIns="0" bIns="0">
              <a:spAutoFit/>
            </a:bodyPr>
            <a:lstStyle/>
            <a:p>
              <a:pPr algn="ctr" eaLnBrk="0" hangingPunct="0"/>
              <a:r>
                <a:rPr lang="en-US" sz="1200" b="1"/>
                <a:t>2</a:t>
              </a:r>
              <a:endParaRPr lang="en-US" sz="1200" b="1">
                <a:latin typeface="Times New Roman" pitchFamily="18" charset="0"/>
              </a:endParaRPr>
            </a:p>
          </p:txBody>
        </p:sp>
        <p:sp>
          <p:nvSpPr>
            <p:cNvPr id="97588" name="Rectangle 308"/>
            <p:cNvSpPr>
              <a:spLocks noChangeArrowheads="1"/>
            </p:cNvSpPr>
            <p:nvPr/>
          </p:nvSpPr>
          <p:spPr bwMode="auto">
            <a:xfrm>
              <a:off x="5242" y="3921"/>
              <a:ext cx="54" cy="115"/>
            </a:xfrm>
            <a:prstGeom prst="rect">
              <a:avLst/>
            </a:prstGeom>
            <a:noFill/>
            <a:ln w="9525">
              <a:noFill/>
              <a:miter lim="800000"/>
              <a:headEnd/>
              <a:tailEnd/>
            </a:ln>
            <a:effectLst/>
          </p:spPr>
          <p:txBody>
            <a:bodyPr wrap="none" lIns="0" tIns="0" rIns="0" bIns="0">
              <a:spAutoFit/>
            </a:bodyPr>
            <a:lstStyle/>
            <a:p>
              <a:pPr algn="ctr" eaLnBrk="0" hangingPunct="0"/>
              <a:r>
                <a:rPr lang="en-US" sz="1200" b="1"/>
                <a:t>3</a:t>
              </a:r>
              <a:endParaRPr lang="en-US" sz="1200" b="1">
                <a:latin typeface="Times New Roman" pitchFamily="18" charset="0"/>
              </a:endParaRPr>
            </a:p>
          </p:txBody>
        </p:sp>
        <p:sp>
          <p:nvSpPr>
            <p:cNvPr id="97589" name="Rectangle 309"/>
            <p:cNvSpPr>
              <a:spLocks noChangeArrowheads="1"/>
            </p:cNvSpPr>
            <p:nvPr/>
          </p:nvSpPr>
          <p:spPr bwMode="auto">
            <a:xfrm>
              <a:off x="5624" y="3921"/>
              <a:ext cx="149" cy="115"/>
            </a:xfrm>
            <a:prstGeom prst="rect">
              <a:avLst/>
            </a:prstGeom>
            <a:noFill/>
            <a:ln w="9525">
              <a:noFill/>
              <a:miter lim="800000"/>
              <a:headEnd/>
              <a:tailEnd/>
            </a:ln>
            <a:effectLst/>
          </p:spPr>
          <p:txBody>
            <a:bodyPr wrap="none" lIns="0" tIns="0" rIns="0" bIns="0">
              <a:spAutoFit/>
            </a:bodyPr>
            <a:lstStyle/>
            <a:p>
              <a:pPr algn="ctr" eaLnBrk="0" hangingPunct="0"/>
              <a:r>
                <a:rPr lang="en-US" sz="1200" b="1"/>
                <a:t>4hr</a:t>
              </a:r>
              <a:endParaRPr lang="en-US" sz="1200" b="1">
                <a:latin typeface="Times New Roman" pitchFamily="18" charset="0"/>
              </a:endParaRPr>
            </a:p>
          </p:txBody>
        </p:sp>
        <p:sp>
          <p:nvSpPr>
            <p:cNvPr id="97590" name="Rectangle 310"/>
            <p:cNvSpPr>
              <a:spLocks noChangeArrowheads="1"/>
            </p:cNvSpPr>
            <p:nvPr/>
          </p:nvSpPr>
          <p:spPr bwMode="auto">
            <a:xfrm>
              <a:off x="4412" y="4018"/>
              <a:ext cx="854" cy="115"/>
            </a:xfrm>
            <a:prstGeom prst="rect">
              <a:avLst/>
            </a:prstGeom>
            <a:noFill/>
            <a:ln w="9525">
              <a:noFill/>
              <a:miter lim="800000"/>
              <a:headEnd/>
              <a:tailEnd/>
            </a:ln>
            <a:effectLst/>
          </p:spPr>
          <p:txBody>
            <a:bodyPr wrap="none" lIns="0" tIns="0" rIns="0" bIns="0">
              <a:spAutoFit/>
            </a:bodyPr>
            <a:lstStyle/>
            <a:p>
              <a:pPr eaLnBrk="0" hangingPunct="0"/>
              <a:r>
                <a:rPr lang="en-US" sz="1200" b="1"/>
                <a:t>Time After Ethanol</a:t>
              </a:r>
              <a:endParaRPr lang="en-US" sz="1200" b="1">
                <a:latin typeface="Times New Roman" pitchFamily="18" charset="0"/>
              </a:endParaRPr>
            </a:p>
          </p:txBody>
        </p:sp>
        <p:sp>
          <p:nvSpPr>
            <p:cNvPr id="97591" name="Rectangle 311"/>
            <p:cNvSpPr>
              <a:spLocks noChangeArrowheads="1"/>
            </p:cNvSpPr>
            <p:nvPr/>
          </p:nvSpPr>
          <p:spPr bwMode="auto">
            <a:xfrm rot="16200000">
              <a:off x="2979" y="3201"/>
              <a:ext cx="873" cy="115"/>
            </a:xfrm>
            <a:prstGeom prst="rect">
              <a:avLst/>
            </a:prstGeom>
            <a:noFill/>
            <a:ln w="9525">
              <a:noFill/>
              <a:miter lim="800000"/>
              <a:headEnd/>
              <a:tailEnd/>
            </a:ln>
            <a:effectLst/>
          </p:spPr>
          <p:txBody>
            <a:bodyPr wrap="none" lIns="0" tIns="0" rIns="0" bIns="0">
              <a:spAutoFit/>
            </a:bodyPr>
            <a:lstStyle/>
            <a:p>
              <a:pPr eaLnBrk="0" hangingPunct="0"/>
              <a:r>
                <a:rPr lang="en-US" sz="1200" b="1"/>
                <a:t>% of Basal Release</a:t>
              </a:r>
              <a:endParaRPr lang="en-US" sz="1200" b="1">
                <a:latin typeface="Times New Roman" pitchFamily="18" charset="0"/>
              </a:endParaRPr>
            </a:p>
          </p:txBody>
        </p:sp>
        <p:sp>
          <p:nvSpPr>
            <p:cNvPr id="97592" name="Line 312"/>
            <p:cNvSpPr>
              <a:spLocks noChangeShapeType="1"/>
            </p:cNvSpPr>
            <p:nvPr/>
          </p:nvSpPr>
          <p:spPr bwMode="auto">
            <a:xfrm>
              <a:off x="5340" y="2978"/>
              <a:ext cx="120" cy="0"/>
            </a:xfrm>
            <a:prstGeom prst="line">
              <a:avLst/>
            </a:prstGeom>
            <a:noFill/>
            <a:ln w="28575">
              <a:solidFill>
                <a:srgbClr val="FF9966"/>
              </a:solidFill>
              <a:round/>
              <a:headEnd/>
              <a:tailEnd/>
            </a:ln>
            <a:effectLst/>
          </p:spPr>
          <p:txBody>
            <a:bodyPr/>
            <a:lstStyle/>
            <a:p>
              <a:endParaRPr lang="en-US"/>
            </a:p>
          </p:txBody>
        </p:sp>
        <p:sp>
          <p:nvSpPr>
            <p:cNvPr id="97593" name="Oval 313"/>
            <p:cNvSpPr>
              <a:spLocks noChangeArrowheads="1"/>
            </p:cNvSpPr>
            <p:nvPr/>
          </p:nvSpPr>
          <p:spPr bwMode="auto">
            <a:xfrm>
              <a:off x="5377" y="2959"/>
              <a:ext cx="42" cy="34"/>
            </a:xfrm>
            <a:prstGeom prst="ellipse">
              <a:avLst/>
            </a:prstGeom>
            <a:solidFill>
              <a:srgbClr val="FF9966"/>
            </a:solidFill>
            <a:ln w="9525">
              <a:solidFill>
                <a:srgbClr val="FF9966"/>
              </a:solidFill>
              <a:round/>
              <a:headEnd/>
              <a:tailEnd/>
            </a:ln>
            <a:effectLst/>
          </p:spPr>
          <p:txBody>
            <a:bodyPr/>
            <a:lstStyle/>
            <a:p>
              <a:endParaRPr lang="en-US"/>
            </a:p>
          </p:txBody>
        </p:sp>
        <p:sp>
          <p:nvSpPr>
            <p:cNvPr id="97594" name="Rectangle 314"/>
            <p:cNvSpPr>
              <a:spLocks noChangeArrowheads="1"/>
            </p:cNvSpPr>
            <p:nvPr/>
          </p:nvSpPr>
          <p:spPr bwMode="auto">
            <a:xfrm>
              <a:off x="5503" y="2943"/>
              <a:ext cx="186" cy="115"/>
            </a:xfrm>
            <a:prstGeom prst="rect">
              <a:avLst/>
            </a:prstGeom>
            <a:noFill/>
            <a:ln w="9525">
              <a:noFill/>
              <a:miter lim="800000"/>
              <a:headEnd/>
              <a:tailEnd/>
            </a:ln>
            <a:effectLst/>
          </p:spPr>
          <p:txBody>
            <a:bodyPr wrap="none" lIns="0" tIns="0" rIns="0" bIns="0">
              <a:spAutoFit/>
            </a:bodyPr>
            <a:lstStyle/>
            <a:p>
              <a:pPr eaLnBrk="0" hangingPunct="0"/>
              <a:r>
                <a:rPr lang="en-US" sz="1200" b="1"/>
                <a:t>0.25</a:t>
              </a:r>
              <a:endParaRPr lang="en-US" sz="1200" b="1">
                <a:latin typeface="Times New Roman" pitchFamily="18" charset="0"/>
              </a:endParaRPr>
            </a:p>
          </p:txBody>
        </p:sp>
        <p:sp>
          <p:nvSpPr>
            <p:cNvPr id="97595" name="Line 315"/>
            <p:cNvSpPr>
              <a:spLocks noChangeShapeType="1"/>
            </p:cNvSpPr>
            <p:nvPr/>
          </p:nvSpPr>
          <p:spPr bwMode="auto">
            <a:xfrm>
              <a:off x="5340" y="3063"/>
              <a:ext cx="120" cy="1"/>
            </a:xfrm>
            <a:prstGeom prst="line">
              <a:avLst/>
            </a:prstGeom>
            <a:noFill/>
            <a:ln w="28575">
              <a:solidFill>
                <a:srgbClr val="66CCFF"/>
              </a:solidFill>
              <a:round/>
              <a:headEnd/>
              <a:tailEnd/>
            </a:ln>
            <a:effectLst/>
          </p:spPr>
          <p:txBody>
            <a:bodyPr/>
            <a:lstStyle/>
            <a:p>
              <a:endParaRPr lang="en-US"/>
            </a:p>
          </p:txBody>
        </p:sp>
        <p:sp>
          <p:nvSpPr>
            <p:cNvPr id="97596" name="Rectangle 316"/>
            <p:cNvSpPr>
              <a:spLocks noChangeArrowheads="1"/>
            </p:cNvSpPr>
            <p:nvPr/>
          </p:nvSpPr>
          <p:spPr bwMode="auto">
            <a:xfrm>
              <a:off x="5377" y="3044"/>
              <a:ext cx="42" cy="34"/>
            </a:xfrm>
            <a:prstGeom prst="rect">
              <a:avLst/>
            </a:prstGeom>
            <a:solidFill>
              <a:srgbClr val="66CCFF"/>
            </a:solidFill>
            <a:ln w="9525">
              <a:solidFill>
                <a:srgbClr val="66CCFF"/>
              </a:solidFill>
              <a:miter lim="800000"/>
              <a:headEnd/>
              <a:tailEnd/>
            </a:ln>
            <a:effectLst/>
          </p:spPr>
          <p:txBody>
            <a:bodyPr/>
            <a:lstStyle/>
            <a:p>
              <a:endParaRPr lang="en-US"/>
            </a:p>
          </p:txBody>
        </p:sp>
        <p:sp>
          <p:nvSpPr>
            <p:cNvPr id="97597" name="Rectangle 317"/>
            <p:cNvSpPr>
              <a:spLocks noChangeArrowheads="1"/>
            </p:cNvSpPr>
            <p:nvPr/>
          </p:nvSpPr>
          <p:spPr bwMode="auto">
            <a:xfrm>
              <a:off x="5503" y="3027"/>
              <a:ext cx="133" cy="115"/>
            </a:xfrm>
            <a:prstGeom prst="rect">
              <a:avLst/>
            </a:prstGeom>
            <a:noFill/>
            <a:ln w="9525">
              <a:noFill/>
              <a:miter lim="800000"/>
              <a:headEnd/>
              <a:tailEnd/>
            </a:ln>
            <a:effectLst/>
          </p:spPr>
          <p:txBody>
            <a:bodyPr wrap="none" lIns="0" tIns="0" rIns="0" bIns="0">
              <a:spAutoFit/>
            </a:bodyPr>
            <a:lstStyle/>
            <a:p>
              <a:pPr eaLnBrk="0" hangingPunct="0"/>
              <a:r>
                <a:rPr lang="en-US" sz="1200" b="1"/>
                <a:t>0.5</a:t>
              </a:r>
              <a:endParaRPr lang="en-US" sz="1200" b="1">
                <a:latin typeface="Times New Roman" pitchFamily="18" charset="0"/>
              </a:endParaRPr>
            </a:p>
          </p:txBody>
        </p:sp>
        <p:sp>
          <p:nvSpPr>
            <p:cNvPr id="97598" name="Line 318"/>
            <p:cNvSpPr>
              <a:spLocks noChangeShapeType="1"/>
            </p:cNvSpPr>
            <p:nvPr/>
          </p:nvSpPr>
          <p:spPr bwMode="auto">
            <a:xfrm>
              <a:off x="5340" y="3148"/>
              <a:ext cx="120" cy="0"/>
            </a:xfrm>
            <a:prstGeom prst="line">
              <a:avLst/>
            </a:prstGeom>
            <a:noFill/>
            <a:ln w="28575">
              <a:solidFill>
                <a:srgbClr val="00FF00"/>
              </a:solidFill>
              <a:round/>
              <a:headEnd/>
              <a:tailEnd/>
            </a:ln>
            <a:effectLst/>
          </p:spPr>
          <p:txBody>
            <a:bodyPr/>
            <a:lstStyle/>
            <a:p>
              <a:endParaRPr lang="en-US"/>
            </a:p>
          </p:txBody>
        </p:sp>
        <p:sp>
          <p:nvSpPr>
            <p:cNvPr id="97599" name="Freeform 319"/>
            <p:cNvSpPr>
              <a:spLocks/>
            </p:cNvSpPr>
            <p:nvPr/>
          </p:nvSpPr>
          <p:spPr bwMode="auto">
            <a:xfrm>
              <a:off x="5377" y="3129"/>
              <a:ext cx="45" cy="38"/>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p:spPr>
          <p:txBody>
            <a:bodyPr/>
            <a:lstStyle/>
            <a:p>
              <a:endParaRPr lang="en-US"/>
            </a:p>
          </p:txBody>
        </p:sp>
        <p:sp>
          <p:nvSpPr>
            <p:cNvPr id="97600" name="Rectangle 320"/>
            <p:cNvSpPr>
              <a:spLocks noChangeArrowheads="1"/>
            </p:cNvSpPr>
            <p:nvPr/>
          </p:nvSpPr>
          <p:spPr bwMode="auto">
            <a:xfrm>
              <a:off x="5503" y="3113"/>
              <a:ext cx="53" cy="115"/>
            </a:xfrm>
            <a:prstGeom prst="rect">
              <a:avLst/>
            </a:prstGeom>
            <a:noFill/>
            <a:ln w="9525">
              <a:noFill/>
              <a:miter lim="800000"/>
              <a:headEnd/>
              <a:tailEnd/>
            </a:ln>
            <a:effectLst/>
          </p:spPr>
          <p:txBody>
            <a:bodyPr wrap="none" lIns="0" tIns="0" rIns="0" bIns="0">
              <a:spAutoFit/>
            </a:bodyPr>
            <a:lstStyle/>
            <a:p>
              <a:pPr eaLnBrk="0" hangingPunct="0"/>
              <a:r>
                <a:rPr lang="en-US" sz="1200" b="1"/>
                <a:t>1</a:t>
              </a:r>
              <a:endParaRPr lang="en-US" sz="1200" b="1">
                <a:latin typeface="Times New Roman" pitchFamily="18" charset="0"/>
              </a:endParaRPr>
            </a:p>
          </p:txBody>
        </p:sp>
        <p:sp>
          <p:nvSpPr>
            <p:cNvPr id="97601" name="Line 321"/>
            <p:cNvSpPr>
              <a:spLocks noChangeShapeType="1"/>
            </p:cNvSpPr>
            <p:nvPr/>
          </p:nvSpPr>
          <p:spPr bwMode="auto">
            <a:xfrm>
              <a:off x="5340" y="3232"/>
              <a:ext cx="120" cy="1"/>
            </a:xfrm>
            <a:prstGeom prst="line">
              <a:avLst/>
            </a:prstGeom>
            <a:noFill/>
            <a:ln w="28575">
              <a:solidFill>
                <a:srgbClr val="FFFF99"/>
              </a:solidFill>
              <a:round/>
              <a:headEnd/>
              <a:tailEnd/>
            </a:ln>
            <a:effectLst/>
          </p:spPr>
          <p:txBody>
            <a:bodyPr/>
            <a:lstStyle/>
            <a:p>
              <a:endParaRPr lang="en-US"/>
            </a:p>
          </p:txBody>
        </p:sp>
        <p:sp>
          <p:nvSpPr>
            <p:cNvPr id="97602" name="Freeform 322"/>
            <p:cNvSpPr>
              <a:spLocks/>
            </p:cNvSpPr>
            <p:nvPr/>
          </p:nvSpPr>
          <p:spPr bwMode="auto">
            <a:xfrm>
              <a:off x="5377" y="3213"/>
              <a:ext cx="45" cy="38"/>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p:spPr>
          <p:txBody>
            <a:bodyPr/>
            <a:lstStyle/>
            <a:p>
              <a:endParaRPr lang="en-US"/>
            </a:p>
          </p:txBody>
        </p:sp>
        <p:sp>
          <p:nvSpPr>
            <p:cNvPr id="97603" name="Rectangle 323"/>
            <p:cNvSpPr>
              <a:spLocks noChangeArrowheads="1"/>
            </p:cNvSpPr>
            <p:nvPr/>
          </p:nvSpPr>
          <p:spPr bwMode="auto">
            <a:xfrm>
              <a:off x="5503" y="3197"/>
              <a:ext cx="133" cy="115"/>
            </a:xfrm>
            <a:prstGeom prst="rect">
              <a:avLst/>
            </a:prstGeom>
            <a:noFill/>
            <a:ln w="9525">
              <a:noFill/>
              <a:miter lim="800000"/>
              <a:headEnd/>
              <a:tailEnd/>
            </a:ln>
            <a:effectLst/>
          </p:spPr>
          <p:txBody>
            <a:bodyPr wrap="none" lIns="0" tIns="0" rIns="0" bIns="0">
              <a:spAutoFit/>
            </a:bodyPr>
            <a:lstStyle/>
            <a:p>
              <a:pPr eaLnBrk="0" hangingPunct="0"/>
              <a:r>
                <a:rPr lang="en-US" sz="1200" b="1"/>
                <a:t>2.5</a:t>
              </a:r>
              <a:endParaRPr lang="en-US" sz="1200" b="1">
                <a:latin typeface="Times New Roman" pitchFamily="18" charset="0"/>
              </a:endParaRPr>
            </a:p>
          </p:txBody>
        </p:sp>
        <p:sp>
          <p:nvSpPr>
            <p:cNvPr id="97604" name="Rectangle 324"/>
            <p:cNvSpPr>
              <a:spLocks noChangeArrowheads="1"/>
            </p:cNvSpPr>
            <p:nvPr/>
          </p:nvSpPr>
          <p:spPr bwMode="auto">
            <a:xfrm>
              <a:off x="3872" y="2525"/>
              <a:ext cx="544" cy="115"/>
            </a:xfrm>
            <a:prstGeom prst="rect">
              <a:avLst/>
            </a:prstGeom>
            <a:noFill/>
            <a:ln w="9525">
              <a:noFill/>
              <a:miter lim="800000"/>
              <a:headEnd/>
              <a:tailEnd/>
            </a:ln>
            <a:effectLst/>
          </p:spPr>
          <p:txBody>
            <a:bodyPr wrap="none" lIns="0" tIns="0" rIns="0" bIns="0">
              <a:spAutoFit/>
            </a:bodyPr>
            <a:lstStyle/>
            <a:p>
              <a:pPr eaLnBrk="0" hangingPunct="0"/>
              <a:r>
                <a:rPr lang="en-US" sz="1200" b="1"/>
                <a:t>Accumbens</a:t>
              </a:r>
              <a:endParaRPr lang="en-US" sz="1200" b="1">
                <a:latin typeface="Times New Roman" pitchFamily="18" charset="0"/>
              </a:endParaRPr>
            </a:p>
          </p:txBody>
        </p:sp>
        <p:sp>
          <p:nvSpPr>
            <p:cNvPr id="97605" name="Line 325"/>
            <p:cNvSpPr>
              <a:spLocks noChangeShapeType="1"/>
            </p:cNvSpPr>
            <p:nvPr/>
          </p:nvSpPr>
          <p:spPr bwMode="auto">
            <a:xfrm flipH="1">
              <a:off x="3783" y="3790"/>
              <a:ext cx="0" cy="89"/>
            </a:xfrm>
            <a:prstGeom prst="line">
              <a:avLst/>
            </a:prstGeom>
            <a:noFill/>
            <a:ln w="19050">
              <a:solidFill>
                <a:srgbClr val="FFFFFF"/>
              </a:solidFill>
              <a:round/>
              <a:headEnd/>
              <a:tailEnd/>
            </a:ln>
            <a:effectLst/>
          </p:spPr>
          <p:txBody>
            <a:bodyPr/>
            <a:lstStyle/>
            <a:p>
              <a:endParaRPr lang="en-US"/>
            </a:p>
          </p:txBody>
        </p:sp>
        <p:sp>
          <p:nvSpPr>
            <p:cNvPr id="97606" name="Line 326"/>
            <p:cNvSpPr>
              <a:spLocks noChangeShapeType="1"/>
            </p:cNvSpPr>
            <p:nvPr/>
          </p:nvSpPr>
          <p:spPr bwMode="auto">
            <a:xfrm>
              <a:off x="3756" y="3879"/>
              <a:ext cx="28" cy="0"/>
            </a:xfrm>
            <a:prstGeom prst="line">
              <a:avLst/>
            </a:prstGeom>
            <a:noFill/>
            <a:ln w="19050">
              <a:solidFill>
                <a:srgbClr val="FFFFFF"/>
              </a:solidFill>
              <a:round/>
              <a:headEnd/>
              <a:tailEnd/>
            </a:ln>
            <a:effectLst/>
          </p:spPr>
          <p:txBody>
            <a:bodyPr/>
            <a:lstStyle/>
            <a:p>
              <a:endParaRPr lang="en-US"/>
            </a:p>
          </p:txBody>
        </p:sp>
        <p:sp>
          <p:nvSpPr>
            <p:cNvPr id="97607" name="Line 327"/>
            <p:cNvSpPr>
              <a:spLocks noChangeShapeType="1"/>
            </p:cNvSpPr>
            <p:nvPr/>
          </p:nvSpPr>
          <p:spPr bwMode="auto">
            <a:xfrm flipV="1">
              <a:off x="3746" y="3773"/>
              <a:ext cx="68" cy="26"/>
            </a:xfrm>
            <a:prstGeom prst="line">
              <a:avLst/>
            </a:prstGeom>
            <a:noFill/>
            <a:ln w="19050">
              <a:solidFill>
                <a:srgbClr val="FFFFFF"/>
              </a:solidFill>
              <a:round/>
              <a:headEnd/>
              <a:tailEnd/>
            </a:ln>
            <a:effectLst/>
          </p:spPr>
          <p:txBody>
            <a:bodyPr/>
            <a:lstStyle/>
            <a:p>
              <a:endParaRPr lang="en-US"/>
            </a:p>
          </p:txBody>
        </p:sp>
        <p:sp>
          <p:nvSpPr>
            <p:cNvPr id="97608" name="Line 328"/>
            <p:cNvSpPr>
              <a:spLocks noChangeShapeType="1"/>
            </p:cNvSpPr>
            <p:nvPr/>
          </p:nvSpPr>
          <p:spPr bwMode="auto">
            <a:xfrm flipV="1">
              <a:off x="3744" y="3746"/>
              <a:ext cx="66" cy="27"/>
            </a:xfrm>
            <a:prstGeom prst="line">
              <a:avLst/>
            </a:prstGeom>
            <a:noFill/>
            <a:ln w="19050">
              <a:solidFill>
                <a:srgbClr val="FFFFFF"/>
              </a:solidFill>
              <a:round/>
              <a:headEnd/>
              <a:tailEnd/>
            </a:ln>
            <a:effectLst/>
          </p:spPr>
          <p:txBody>
            <a:bodyPr/>
            <a:lstStyle/>
            <a:p>
              <a:endParaRPr lang="en-US"/>
            </a:p>
          </p:txBody>
        </p:sp>
        <p:sp>
          <p:nvSpPr>
            <p:cNvPr id="97609" name="Rectangle 329"/>
            <p:cNvSpPr>
              <a:spLocks noChangeArrowheads="1"/>
            </p:cNvSpPr>
            <p:nvPr/>
          </p:nvSpPr>
          <p:spPr bwMode="auto">
            <a:xfrm>
              <a:off x="3671" y="3841"/>
              <a:ext cx="53" cy="115"/>
            </a:xfrm>
            <a:prstGeom prst="rect">
              <a:avLst/>
            </a:prstGeom>
            <a:noFill/>
            <a:ln w="9525">
              <a:noFill/>
              <a:miter lim="800000"/>
              <a:headEnd/>
              <a:tailEnd/>
            </a:ln>
            <a:effectLst/>
          </p:spPr>
          <p:txBody>
            <a:bodyPr wrap="none" lIns="0" tIns="0" rIns="0" bIns="0">
              <a:spAutoFit/>
            </a:bodyPr>
            <a:lstStyle/>
            <a:p>
              <a:pPr algn="r" eaLnBrk="0" hangingPunct="0"/>
              <a:r>
                <a:rPr lang="en-US" sz="1200" b="1"/>
                <a:t>0</a:t>
              </a:r>
              <a:endParaRPr lang="en-US" sz="1200" b="1">
                <a:latin typeface="Times New Roman" pitchFamily="18" charset="0"/>
              </a:endParaRPr>
            </a:p>
          </p:txBody>
        </p:sp>
        <p:sp>
          <p:nvSpPr>
            <p:cNvPr id="97610" name="Text Box 330"/>
            <p:cNvSpPr txBox="1">
              <a:spLocks noChangeArrowheads="1"/>
            </p:cNvSpPr>
            <p:nvPr/>
          </p:nvSpPr>
          <p:spPr bwMode="auto">
            <a:xfrm>
              <a:off x="5056" y="2763"/>
              <a:ext cx="911" cy="173"/>
            </a:xfrm>
            <a:prstGeom prst="rect">
              <a:avLst/>
            </a:prstGeom>
            <a:noFill/>
            <a:ln w="9525">
              <a:noFill/>
              <a:miter lim="800000"/>
              <a:headEnd/>
              <a:tailEnd/>
            </a:ln>
            <a:effectLst/>
          </p:spPr>
          <p:txBody>
            <a:bodyPr>
              <a:spAutoFit/>
            </a:bodyPr>
            <a:lstStyle/>
            <a:p>
              <a:pPr algn="ctr" eaLnBrk="0" hangingPunct="0"/>
              <a:r>
                <a:rPr lang="en-US" sz="1200" b="1"/>
                <a:t>Dose (g/kg ip)</a:t>
              </a:r>
            </a:p>
          </p:txBody>
        </p:sp>
        <p:sp>
          <p:nvSpPr>
            <p:cNvPr id="97611" name="Line 331"/>
            <p:cNvSpPr>
              <a:spLocks noChangeShapeType="1"/>
            </p:cNvSpPr>
            <p:nvPr/>
          </p:nvSpPr>
          <p:spPr bwMode="auto">
            <a:xfrm>
              <a:off x="5184" y="2921"/>
              <a:ext cx="667" cy="0"/>
            </a:xfrm>
            <a:prstGeom prst="line">
              <a:avLst/>
            </a:prstGeom>
            <a:noFill/>
            <a:ln w="19050">
              <a:solidFill>
                <a:srgbClr val="FF0000"/>
              </a:solidFill>
              <a:round/>
              <a:headEnd/>
              <a:tailEnd/>
            </a:ln>
            <a:effectLst/>
          </p:spPr>
          <p:txBody>
            <a:bodyPr wrap="none" anchor="ctr"/>
            <a:lstStyle/>
            <a:p>
              <a:endParaRPr lang="en-US"/>
            </a:p>
          </p:txBody>
        </p:sp>
        <p:sp>
          <p:nvSpPr>
            <p:cNvPr id="97612" name="Rectangle 332"/>
            <p:cNvSpPr>
              <a:spLocks noChangeArrowheads="1"/>
            </p:cNvSpPr>
            <p:nvPr/>
          </p:nvSpPr>
          <p:spPr bwMode="auto">
            <a:xfrm>
              <a:off x="4700" y="2462"/>
              <a:ext cx="1492" cy="226"/>
            </a:xfrm>
            <a:prstGeom prst="rect">
              <a:avLst/>
            </a:prstGeom>
            <a:noFill/>
            <a:ln w="9525">
              <a:noFill/>
              <a:miter lim="800000"/>
              <a:headEnd/>
              <a:tailEnd/>
            </a:ln>
            <a:effectLst/>
          </p:spPr>
          <p:txBody>
            <a:bodyPr anchor="ctr"/>
            <a:lstStyle/>
            <a:p>
              <a:pPr algn="ctr"/>
              <a:r>
                <a:rPr lang="en-US" sz="2000" b="1">
                  <a:solidFill>
                    <a:schemeClr val="tx2"/>
                  </a:solidFill>
                  <a:effectLst>
                    <a:outerShdw blurRad="38100" dist="38100" dir="2700000" algn="tl">
                      <a:srgbClr val="000000"/>
                    </a:outerShdw>
                  </a:effectLst>
                  <a:latin typeface="Times New Roman" pitchFamily="18" charset="0"/>
                </a:rPr>
                <a:t>ETHANOL</a:t>
              </a:r>
            </a:p>
          </p:txBody>
        </p:sp>
      </p:grpSp>
      <p:grpSp>
        <p:nvGrpSpPr>
          <p:cNvPr id="7" name="Group 333"/>
          <p:cNvGrpSpPr>
            <a:grpSpLocks/>
          </p:cNvGrpSpPr>
          <p:nvPr/>
        </p:nvGrpSpPr>
        <p:grpSpPr bwMode="auto">
          <a:xfrm>
            <a:off x="349250" y="723900"/>
            <a:ext cx="4132263" cy="3040063"/>
            <a:chOff x="248" y="456"/>
            <a:chExt cx="2928" cy="1915"/>
          </a:xfrm>
        </p:grpSpPr>
        <p:sp>
          <p:nvSpPr>
            <p:cNvPr id="97614" name="Rectangle 334"/>
            <p:cNvSpPr>
              <a:spLocks noChangeArrowheads="1"/>
            </p:cNvSpPr>
            <p:nvPr/>
          </p:nvSpPr>
          <p:spPr bwMode="auto">
            <a:xfrm>
              <a:off x="248" y="480"/>
              <a:ext cx="2928" cy="187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p:spPr>
          <p:txBody>
            <a:bodyPr wrap="none" anchor="ctr"/>
            <a:lstStyle/>
            <a:p>
              <a:endParaRPr lang="en-US"/>
            </a:p>
          </p:txBody>
        </p:sp>
        <p:sp>
          <p:nvSpPr>
            <p:cNvPr id="97615" name="Rectangle 335"/>
            <p:cNvSpPr>
              <a:spLocks noChangeArrowheads="1"/>
            </p:cNvSpPr>
            <p:nvPr/>
          </p:nvSpPr>
          <p:spPr bwMode="auto">
            <a:xfrm>
              <a:off x="1152" y="2256"/>
              <a:ext cx="1344" cy="115"/>
            </a:xfrm>
            <a:prstGeom prst="rect">
              <a:avLst/>
            </a:prstGeom>
            <a:noFill/>
            <a:ln w="9525">
              <a:noFill/>
              <a:miter lim="800000"/>
              <a:headEnd/>
              <a:tailEnd/>
            </a:ln>
            <a:effectLst/>
          </p:spPr>
          <p:txBody>
            <a:bodyPr wrap="none" lIns="0" tIns="0" rIns="0" bIns="0">
              <a:spAutoFit/>
            </a:bodyPr>
            <a:lstStyle/>
            <a:p>
              <a:pPr eaLnBrk="0" hangingPunct="0"/>
              <a:r>
                <a:rPr lang="en-US" sz="1200" b="1"/>
                <a:t>Time After Methamphetamine</a:t>
              </a:r>
              <a:endParaRPr lang="en-US" sz="1200">
                <a:latin typeface="Times New Roman" pitchFamily="18" charset="0"/>
              </a:endParaRPr>
            </a:p>
          </p:txBody>
        </p:sp>
        <p:sp>
          <p:nvSpPr>
            <p:cNvPr id="97616" name="Rectangle 336"/>
            <p:cNvSpPr>
              <a:spLocks noChangeArrowheads="1"/>
            </p:cNvSpPr>
            <p:nvPr/>
          </p:nvSpPr>
          <p:spPr bwMode="auto">
            <a:xfrm rot="16200000">
              <a:off x="-32" y="1328"/>
              <a:ext cx="755" cy="115"/>
            </a:xfrm>
            <a:prstGeom prst="rect">
              <a:avLst/>
            </a:prstGeom>
            <a:noFill/>
            <a:ln w="9525">
              <a:noFill/>
              <a:miter lim="800000"/>
              <a:headEnd/>
              <a:tailEnd/>
            </a:ln>
            <a:effectLst/>
          </p:spPr>
          <p:txBody>
            <a:bodyPr wrap="none" lIns="0" tIns="0" rIns="0" bIns="0">
              <a:spAutoFit/>
            </a:bodyPr>
            <a:lstStyle/>
            <a:p>
              <a:pPr eaLnBrk="0" hangingPunct="0"/>
              <a:r>
                <a:rPr lang="en-US" sz="1200" b="1"/>
                <a:t>% Basal Release</a:t>
              </a:r>
              <a:endParaRPr lang="en-US" sz="1200">
                <a:latin typeface="Times New Roman" pitchFamily="18" charset="0"/>
              </a:endParaRPr>
            </a:p>
          </p:txBody>
        </p:sp>
        <p:sp>
          <p:nvSpPr>
            <p:cNvPr id="97617" name="Text Box 337"/>
            <p:cNvSpPr txBox="1">
              <a:spLocks noChangeArrowheads="1"/>
            </p:cNvSpPr>
            <p:nvPr/>
          </p:nvSpPr>
          <p:spPr bwMode="auto">
            <a:xfrm>
              <a:off x="1212" y="544"/>
              <a:ext cx="1860" cy="250"/>
            </a:xfrm>
            <a:prstGeom prst="rect">
              <a:avLst/>
            </a:prstGeom>
            <a:noFill/>
            <a:ln w="9525">
              <a:noFill/>
              <a:miter lim="800000"/>
              <a:headEnd/>
              <a:tailEnd/>
            </a:ln>
            <a:effectLst/>
          </p:spPr>
          <p:txBody>
            <a:bodyPr wrap="none">
              <a:spAutoFit/>
            </a:bodyPr>
            <a:lstStyle/>
            <a:p>
              <a:r>
                <a:rPr lang="en-US" sz="2000" b="1">
                  <a:solidFill>
                    <a:srgbClr val="FFFF00"/>
                  </a:solidFill>
                  <a:latin typeface="Times New Roman" pitchFamily="18" charset="0"/>
                </a:rPr>
                <a:t>METHAMPHETAMINE</a:t>
              </a:r>
            </a:p>
          </p:txBody>
        </p:sp>
        <p:sp>
          <p:nvSpPr>
            <p:cNvPr id="97618" name="Line 338"/>
            <p:cNvSpPr>
              <a:spLocks noChangeShapeType="1"/>
            </p:cNvSpPr>
            <p:nvPr/>
          </p:nvSpPr>
          <p:spPr bwMode="auto">
            <a:xfrm>
              <a:off x="954" y="2005"/>
              <a:ext cx="1589" cy="3"/>
            </a:xfrm>
            <a:prstGeom prst="line">
              <a:avLst/>
            </a:prstGeom>
            <a:noFill/>
            <a:ln w="19050">
              <a:solidFill>
                <a:srgbClr val="FFFFFF"/>
              </a:solidFill>
              <a:round/>
              <a:headEnd/>
              <a:tailEnd/>
            </a:ln>
            <a:effectLst/>
          </p:spPr>
          <p:txBody>
            <a:bodyPr/>
            <a:lstStyle/>
            <a:p>
              <a:endParaRPr lang="en-US"/>
            </a:p>
          </p:txBody>
        </p:sp>
        <p:sp>
          <p:nvSpPr>
            <p:cNvPr id="97619" name="Line 339"/>
            <p:cNvSpPr>
              <a:spLocks noChangeShapeType="1"/>
            </p:cNvSpPr>
            <p:nvPr/>
          </p:nvSpPr>
          <p:spPr bwMode="auto">
            <a:xfrm flipV="1">
              <a:off x="954" y="2005"/>
              <a:ext cx="0" cy="31"/>
            </a:xfrm>
            <a:prstGeom prst="line">
              <a:avLst/>
            </a:prstGeom>
            <a:noFill/>
            <a:ln w="19050">
              <a:solidFill>
                <a:srgbClr val="FFFFFF"/>
              </a:solidFill>
              <a:round/>
              <a:headEnd/>
              <a:tailEnd/>
            </a:ln>
            <a:effectLst/>
          </p:spPr>
          <p:txBody>
            <a:bodyPr/>
            <a:lstStyle/>
            <a:p>
              <a:endParaRPr lang="en-US"/>
            </a:p>
          </p:txBody>
        </p:sp>
        <p:sp>
          <p:nvSpPr>
            <p:cNvPr id="97620" name="Line 340"/>
            <p:cNvSpPr>
              <a:spLocks noChangeShapeType="1"/>
            </p:cNvSpPr>
            <p:nvPr/>
          </p:nvSpPr>
          <p:spPr bwMode="auto">
            <a:xfrm flipV="1">
              <a:off x="1113" y="2005"/>
              <a:ext cx="1" cy="31"/>
            </a:xfrm>
            <a:prstGeom prst="line">
              <a:avLst/>
            </a:prstGeom>
            <a:noFill/>
            <a:ln w="19050">
              <a:solidFill>
                <a:srgbClr val="FFFFFF"/>
              </a:solidFill>
              <a:round/>
              <a:headEnd/>
              <a:tailEnd/>
            </a:ln>
            <a:effectLst/>
          </p:spPr>
          <p:txBody>
            <a:bodyPr/>
            <a:lstStyle/>
            <a:p>
              <a:endParaRPr lang="en-US"/>
            </a:p>
          </p:txBody>
        </p:sp>
        <p:sp>
          <p:nvSpPr>
            <p:cNvPr id="97621" name="Line 341"/>
            <p:cNvSpPr>
              <a:spLocks noChangeShapeType="1"/>
            </p:cNvSpPr>
            <p:nvPr/>
          </p:nvSpPr>
          <p:spPr bwMode="auto">
            <a:xfrm flipV="1">
              <a:off x="1270" y="2005"/>
              <a:ext cx="0" cy="31"/>
            </a:xfrm>
            <a:prstGeom prst="line">
              <a:avLst/>
            </a:prstGeom>
            <a:noFill/>
            <a:ln w="19050">
              <a:solidFill>
                <a:srgbClr val="FFFFFF"/>
              </a:solidFill>
              <a:round/>
              <a:headEnd/>
              <a:tailEnd/>
            </a:ln>
            <a:effectLst/>
          </p:spPr>
          <p:txBody>
            <a:bodyPr/>
            <a:lstStyle/>
            <a:p>
              <a:endParaRPr lang="en-US"/>
            </a:p>
          </p:txBody>
        </p:sp>
        <p:sp>
          <p:nvSpPr>
            <p:cNvPr id="97622" name="Line 342"/>
            <p:cNvSpPr>
              <a:spLocks noChangeShapeType="1"/>
            </p:cNvSpPr>
            <p:nvPr/>
          </p:nvSpPr>
          <p:spPr bwMode="auto">
            <a:xfrm flipV="1">
              <a:off x="1428" y="2005"/>
              <a:ext cx="2" cy="31"/>
            </a:xfrm>
            <a:prstGeom prst="line">
              <a:avLst/>
            </a:prstGeom>
            <a:noFill/>
            <a:ln w="19050">
              <a:solidFill>
                <a:srgbClr val="FFFFFF"/>
              </a:solidFill>
              <a:round/>
              <a:headEnd/>
              <a:tailEnd/>
            </a:ln>
            <a:effectLst/>
          </p:spPr>
          <p:txBody>
            <a:bodyPr/>
            <a:lstStyle/>
            <a:p>
              <a:endParaRPr lang="en-US"/>
            </a:p>
          </p:txBody>
        </p:sp>
        <p:sp>
          <p:nvSpPr>
            <p:cNvPr id="97623" name="Line 343"/>
            <p:cNvSpPr>
              <a:spLocks noChangeShapeType="1"/>
            </p:cNvSpPr>
            <p:nvPr/>
          </p:nvSpPr>
          <p:spPr bwMode="auto">
            <a:xfrm flipV="1">
              <a:off x="1589" y="2005"/>
              <a:ext cx="1" cy="31"/>
            </a:xfrm>
            <a:prstGeom prst="line">
              <a:avLst/>
            </a:prstGeom>
            <a:noFill/>
            <a:ln w="19050">
              <a:solidFill>
                <a:srgbClr val="FFFFFF"/>
              </a:solidFill>
              <a:round/>
              <a:headEnd/>
              <a:tailEnd/>
            </a:ln>
            <a:effectLst/>
          </p:spPr>
          <p:txBody>
            <a:bodyPr/>
            <a:lstStyle/>
            <a:p>
              <a:endParaRPr lang="en-US"/>
            </a:p>
          </p:txBody>
        </p:sp>
        <p:sp>
          <p:nvSpPr>
            <p:cNvPr id="97624" name="Line 344"/>
            <p:cNvSpPr>
              <a:spLocks noChangeShapeType="1"/>
            </p:cNvSpPr>
            <p:nvPr/>
          </p:nvSpPr>
          <p:spPr bwMode="auto">
            <a:xfrm flipV="1">
              <a:off x="1742" y="2005"/>
              <a:ext cx="2" cy="31"/>
            </a:xfrm>
            <a:prstGeom prst="line">
              <a:avLst/>
            </a:prstGeom>
            <a:noFill/>
            <a:ln w="19050">
              <a:solidFill>
                <a:srgbClr val="FFFFFF"/>
              </a:solidFill>
              <a:round/>
              <a:headEnd/>
              <a:tailEnd/>
            </a:ln>
            <a:effectLst/>
          </p:spPr>
          <p:txBody>
            <a:bodyPr/>
            <a:lstStyle/>
            <a:p>
              <a:endParaRPr lang="en-US"/>
            </a:p>
          </p:txBody>
        </p:sp>
        <p:sp>
          <p:nvSpPr>
            <p:cNvPr id="97625" name="Line 345"/>
            <p:cNvSpPr>
              <a:spLocks noChangeShapeType="1"/>
            </p:cNvSpPr>
            <p:nvPr/>
          </p:nvSpPr>
          <p:spPr bwMode="auto">
            <a:xfrm flipV="1">
              <a:off x="1904" y="2005"/>
              <a:ext cx="0" cy="31"/>
            </a:xfrm>
            <a:prstGeom prst="line">
              <a:avLst/>
            </a:prstGeom>
            <a:noFill/>
            <a:ln w="19050">
              <a:solidFill>
                <a:srgbClr val="FFFFFF"/>
              </a:solidFill>
              <a:round/>
              <a:headEnd/>
              <a:tailEnd/>
            </a:ln>
            <a:effectLst/>
          </p:spPr>
          <p:txBody>
            <a:bodyPr/>
            <a:lstStyle/>
            <a:p>
              <a:endParaRPr lang="en-US"/>
            </a:p>
          </p:txBody>
        </p:sp>
        <p:sp>
          <p:nvSpPr>
            <p:cNvPr id="97626" name="Line 346"/>
            <p:cNvSpPr>
              <a:spLocks noChangeShapeType="1"/>
            </p:cNvSpPr>
            <p:nvPr/>
          </p:nvSpPr>
          <p:spPr bwMode="auto">
            <a:xfrm flipV="1">
              <a:off x="2064" y="2005"/>
              <a:ext cx="1" cy="31"/>
            </a:xfrm>
            <a:prstGeom prst="line">
              <a:avLst/>
            </a:prstGeom>
            <a:noFill/>
            <a:ln w="19050">
              <a:solidFill>
                <a:srgbClr val="FFFFFF"/>
              </a:solidFill>
              <a:round/>
              <a:headEnd/>
              <a:tailEnd/>
            </a:ln>
            <a:effectLst/>
          </p:spPr>
          <p:txBody>
            <a:bodyPr/>
            <a:lstStyle/>
            <a:p>
              <a:endParaRPr lang="en-US"/>
            </a:p>
          </p:txBody>
        </p:sp>
        <p:sp>
          <p:nvSpPr>
            <p:cNvPr id="97627" name="Line 347"/>
            <p:cNvSpPr>
              <a:spLocks noChangeShapeType="1"/>
            </p:cNvSpPr>
            <p:nvPr/>
          </p:nvSpPr>
          <p:spPr bwMode="auto">
            <a:xfrm flipV="1">
              <a:off x="2218" y="2005"/>
              <a:ext cx="0" cy="31"/>
            </a:xfrm>
            <a:prstGeom prst="line">
              <a:avLst/>
            </a:prstGeom>
            <a:noFill/>
            <a:ln w="19050">
              <a:solidFill>
                <a:srgbClr val="FFFFFF"/>
              </a:solidFill>
              <a:round/>
              <a:headEnd/>
              <a:tailEnd/>
            </a:ln>
            <a:effectLst/>
          </p:spPr>
          <p:txBody>
            <a:bodyPr/>
            <a:lstStyle/>
            <a:p>
              <a:endParaRPr lang="en-US"/>
            </a:p>
          </p:txBody>
        </p:sp>
        <p:sp>
          <p:nvSpPr>
            <p:cNvPr id="97628" name="Line 348"/>
            <p:cNvSpPr>
              <a:spLocks noChangeShapeType="1"/>
            </p:cNvSpPr>
            <p:nvPr/>
          </p:nvSpPr>
          <p:spPr bwMode="auto">
            <a:xfrm flipV="1">
              <a:off x="2378" y="2005"/>
              <a:ext cx="1" cy="31"/>
            </a:xfrm>
            <a:prstGeom prst="line">
              <a:avLst/>
            </a:prstGeom>
            <a:noFill/>
            <a:ln w="19050">
              <a:solidFill>
                <a:srgbClr val="FFFFFF"/>
              </a:solidFill>
              <a:round/>
              <a:headEnd/>
              <a:tailEnd/>
            </a:ln>
            <a:effectLst/>
          </p:spPr>
          <p:txBody>
            <a:bodyPr/>
            <a:lstStyle/>
            <a:p>
              <a:endParaRPr lang="en-US"/>
            </a:p>
          </p:txBody>
        </p:sp>
        <p:sp>
          <p:nvSpPr>
            <p:cNvPr id="97629" name="Line 349"/>
            <p:cNvSpPr>
              <a:spLocks noChangeShapeType="1"/>
            </p:cNvSpPr>
            <p:nvPr/>
          </p:nvSpPr>
          <p:spPr bwMode="auto">
            <a:xfrm flipV="1">
              <a:off x="2538" y="2005"/>
              <a:ext cx="1" cy="31"/>
            </a:xfrm>
            <a:prstGeom prst="line">
              <a:avLst/>
            </a:prstGeom>
            <a:noFill/>
            <a:ln w="19050">
              <a:solidFill>
                <a:srgbClr val="FFFFFF"/>
              </a:solidFill>
              <a:round/>
              <a:headEnd/>
              <a:tailEnd/>
            </a:ln>
            <a:effectLst/>
          </p:spPr>
          <p:txBody>
            <a:bodyPr/>
            <a:lstStyle/>
            <a:p>
              <a:endParaRPr lang="en-US"/>
            </a:p>
          </p:txBody>
        </p:sp>
        <p:sp>
          <p:nvSpPr>
            <p:cNvPr id="97630" name="Rectangle 350"/>
            <p:cNvSpPr>
              <a:spLocks noChangeArrowheads="1"/>
            </p:cNvSpPr>
            <p:nvPr/>
          </p:nvSpPr>
          <p:spPr bwMode="auto">
            <a:xfrm>
              <a:off x="927" y="2071"/>
              <a:ext cx="53" cy="115"/>
            </a:xfrm>
            <a:prstGeom prst="rect">
              <a:avLst/>
            </a:prstGeom>
            <a:noFill/>
            <a:ln w="9525">
              <a:noFill/>
              <a:miter lim="800000"/>
              <a:headEnd/>
              <a:tailEnd/>
            </a:ln>
            <a:effectLst/>
          </p:spPr>
          <p:txBody>
            <a:bodyPr wrap="none" lIns="0" tIns="0" rIns="0" bIns="0">
              <a:spAutoFit/>
            </a:bodyPr>
            <a:lstStyle/>
            <a:p>
              <a:pPr eaLnBrk="0" hangingPunct="0"/>
              <a:r>
                <a:rPr lang="en-US" sz="1200" b="1">
                  <a:solidFill>
                    <a:srgbClr val="FFFFFF"/>
                  </a:solidFill>
                </a:rPr>
                <a:t>0</a:t>
              </a:r>
              <a:endParaRPr lang="en-US" sz="1200">
                <a:latin typeface="Times New Roman" pitchFamily="18" charset="0"/>
              </a:endParaRPr>
            </a:p>
          </p:txBody>
        </p:sp>
        <p:sp>
          <p:nvSpPr>
            <p:cNvPr id="97631" name="Rectangle 351"/>
            <p:cNvSpPr>
              <a:spLocks noChangeArrowheads="1"/>
            </p:cNvSpPr>
            <p:nvPr/>
          </p:nvSpPr>
          <p:spPr bwMode="auto">
            <a:xfrm>
              <a:off x="1399" y="2071"/>
              <a:ext cx="53" cy="115"/>
            </a:xfrm>
            <a:prstGeom prst="rect">
              <a:avLst/>
            </a:prstGeom>
            <a:noFill/>
            <a:ln w="9525">
              <a:noFill/>
              <a:miter lim="800000"/>
              <a:headEnd/>
              <a:tailEnd/>
            </a:ln>
            <a:effectLst/>
          </p:spPr>
          <p:txBody>
            <a:bodyPr wrap="none" lIns="0" tIns="0" rIns="0" bIns="0">
              <a:spAutoFit/>
            </a:bodyPr>
            <a:lstStyle/>
            <a:p>
              <a:pPr eaLnBrk="0" hangingPunct="0"/>
              <a:r>
                <a:rPr lang="en-US" sz="1200" b="1">
                  <a:solidFill>
                    <a:srgbClr val="FFFFFF"/>
                  </a:solidFill>
                </a:rPr>
                <a:t>1</a:t>
              </a:r>
              <a:endParaRPr lang="en-US" sz="1200">
                <a:latin typeface="Times New Roman" pitchFamily="18" charset="0"/>
              </a:endParaRPr>
            </a:p>
          </p:txBody>
        </p:sp>
        <p:sp>
          <p:nvSpPr>
            <p:cNvPr id="97632" name="Rectangle 352"/>
            <p:cNvSpPr>
              <a:spLocks noChangeArrowheads="1"/>
            </p:cNvSpPr>
            <p:nvPr/>
          </p:nvSpPr>
          <p:spPr bwMode="auto">
            <a:xfrm>
              <a:off x="1877" y="2071"/>
              <a:ext cx="53" cy="115"/>
            </a:xfrm>
            <a:prstGeom prst="rect">
              <a:avLst/>
            </a:prstGeom>
            <a:noFill/>
            <a:ln w="9525">
              <a:noFill/>
              <a:miter lim="800000"/>
              <a:headEnd/>
              <a:tailEnd/>
            </a:ln>
            <a:effectLst/>
          </p:spPr>
          <p:txBody>
            <a:bodyPr wrap="none" lIns="0" tIns="0" rIns="0" bIns="0">
              <a:spAutoFit/>
            </a:bodyPr>
            <a:lstStyle/>
            <a:p>
              <a:pPr eaLnBrk="0" hangingPunct="0"/>
              <a:r>
                <a:rPr lang="en-US" sz="1200" b="1">
                  <a:solidFill>
                    <a:srgbClr val="FFFFFF"/>
                  </a:solidFill>
                </a:rPr>
                <a:t>2</a:t>
              </a:r>
              <a:endParaRPr lang="en-US" sz="1200">
                <a:latin typeface="Times New Roman" pitchFamily="18" charset="0"/>
              </a:endParaRPr>
            </a:p>
          </p:txBody>
        </p:sp>
        <p:sp>
          <p:nvSpPr>
            <p:cNvPr id="97633" name="Rectangle 353"/>
            <p:cNvSpPr>
              <a:spLocks noChangeArrowheads="1"/>
            </p:cNvSpPr>
            <p:nvPr/>
          </p:nvSpPr>
          <p:spPr bwMode="auto">
            <a:xfrm>
              <a:off x="2351" y="2071"/>
              <a:ext cx="149" cy="115"/>
            </a:xfrm>
            <a:prstGeom prst="rect">
              <a:avLst/>
            </a:prstGeom>
            <a:noFill/>
            <a:ln w="9525">
              <a:noFill/>
              <a:miter lim="800000"/>
              <a:headEnd/>
              <a:tailEnd/>
            </a:ln>
            <a:effectLst/>
          </p:spPr>
          <p:txBody>
            <a:bodyPr wrap="none" lIns="0" tIns="0" rIns="0" bIns="0">
              <a:spAutoFit/>
            </a:bodyPr>
            <a:lstStyle/>
            <a:p>
              <a:pPr eaLnBrk="0" hangingPunct="0"/>
              <a:r>
                <a:rPr lang="en-US" sz="1200" b="1">
                  <a:solidFill>
                    <a:srgbClr val="FFFFFF"/>
                  </a:solidFill>
                </a:rPr>
                <a:t>3hr</a:t>
              </a:r>
              <a:endParaRPr lang="en-US" sz="1200">
                <a:latin typeface="Times New Roman" pitchFamily="18" charset="0"/>
              </a:endParaRPr>
            </a:p>
          </p:txBody>
        </p:sp>
        <p:sp>
          <p:nvSpPr>
            <p:cNvPr id="97634" name="Line 354"/>
            <p:cNvSpPr>
              <a:spLocks noChangeShapeType="1"/>
            </p:cNvSpPr>
            <p:nvPr/>
          </p:nvSpPr>
          <p:spPr bwMode="auto">
            <a:xfrm>
              <a:off x="720" y="823"/>
              <a:ext cx="0" cy="1121"/>
            </a:xfrm>
            <a:prstGeom prst="line">
              <a:avLst/>
            </a:prstGeom>
            <a:noFill/>
            <a:ln w="28575">
              <a:solidFill>
                <a:schemeClr val="bg1"/>
              </a:solidFill>
              <a:round/>
              <a:headEnd/>
              <a:tailEnd/>
            </a:ln>
            <a:effectLst/>
          </p:spPr>
          <p:txBody>
            <a:bodyPr/>
            <a:lstStyle/>
            <a:p>
              <a:endParaRPr lang="en-US"/>
            </a:p>
          </p:txBody>
        </p:sp>
        <p:sp>
          <p:nvSpPr>
            <p:cNvPr id="97635" name="Text Box 355"/>
            <p:cNvSpPr txBox="1">
              <a:spLocks noChangeArrowheads="1"/>
            </p:cNvSpPr>
            <p:nvPr/>
          </p:nvSpPr>
          <p:spPr bwMode="auto">
            <a:xfrm>
              <a:off x="336" y="456"/>
              <a:ext cx="328" cy="1582"/>
            </a:xfrm>
            <a:prstGeom prst="rect">
              <a:avLst/>
            </a:prstGeom>
            <a:noFill/>
            <a:ln w="9525">
              <a:noFill/>
              <a:miter lim="800000"/>
              <a:headEnd/>
              <a:tailEnd/>
            </a:ln>
            <a:effectLst/>
          </p:spPr>
          <p:txBody>
            <a:bodyPr wrap="none">
              <a:spAutoFit/>
            </a:bodyPr>
            <a:lstStyle/>
            <a:p>
              <a:pPr algn="r">
                <a:lnSpc>
                  <a:spcPct val="110000"/>
                </a:lnSpc>
              </a:pPr>
              <a:endParaRPr lang="en-US" sz="1200" b="1">
                <a:solidFill>
                  <a:schemeClr val="bg1"/>
                </a:solidFill>
              </a:endParaRPr>
            </a:p>
            <a:p>
              <a:pPr algn="r">
                <a:lnSpc>
                  <a:spcPct val="110000"/>
                </a:lnSpc>
              </a:pPr>
              <a:endParaRPr lang="en-US" sz="1200" b="1">
                <a:solidFill>
                  <a:schemeClr val="bg1"/>
                </a:solidFill>
              </a:endParaRPr>
            </a:p>
            <a:p>
              <a:pPr algn="r">
                <a:lnSpc>
                  <a:spcPct val="110000"/>
                </a:lnSpc>
              </a:pPr>
              <a:r>
                <a:rPr lang="en-US" sz="1200" b="1"/>
                <a:t>1500</a:t>
              </a:r>
            </a:p>
            <a:p>
              <a:pPr algn="r">
                <a:lnSpc>
                  <a:spcPct val="110000"/>
                </a:lnSpc>
              </a:pPr>
              <a:endParaRPr lang="en-US" sz="1200" b="1">
                <a:solidFill>
                  <a:schemeClr val="bg1"/>
                </a:solidFill>
              </a:endParaRPr>
            </a:p>
            <a:p>
              <a:pPr algn="r">
                <a:lnSpc>
                  <a:spcPct val="110000"/>
                </a:lnSpc>
              </a:pPr>
              <a:endParaRPr lang="en-US" sz="1200" b="1">
                <a:solidFill>
                  <a:schemeClr val="bg1"/>
                </a:solidFill>
              </a:endParaRPr>
            </a:p>
            <a:p>
              <a:pPr algn="r">
                <a:lnSpc>
                  <a:spcPct val="110000"/>
                </a:lnSpc>
              </a:pPr>
              <a:r>
                <a:rPr lang="en-US" sz="1200" b="1"/>
                <a:t>1000</a:t>
              </a:r>
            </a:p>
            <a:p>
              <a:pPr algn="r">
                <a:lnSpc>
                  <a:spcPct val="110000"/>
                </a:lnSpc>
              </a:pPr>
              <a:endParaRPr lang="en-US" sz="1200" b="1"/>
            </a:p>
            <a:p>
              <a:pPr algn="r">
                <a:lnSpc>
                  <a:spcPct val="110000"/>
                </a:lnSpc>
              </a:pPr>
              <a:endParaRPr lang="en-US" sz="1200" b="1">
                <a:solidFill>
                  <a:schemeClr val="bg1"/>
                </a:solidFill>
              </a:endParaRPr>
            </a:p>
            <a:p>
              <a:pPr algn="r">
                <a:lnSpc>
                  <a:spcPct val="110000"/>
                </a:lnSpc>
              </a:pPr>
              <a:r>
                <a:rPr lang="en-US" sz="1200" b="1"/>
                <a:t>500</a:t>
              </a:r>
            </a:p>
            <a:p>
              <a:pPr algn="r">
                <a:lnSpc>
                  <a:spcPct val="110000"/>
                </a:lnSpc>
              </a:pPr>
              <a:endParaRPr lang="en-US" sz="1200" b="1">
                <a:solidFill>
                  <a:schemeClr val="bg1"/>
                </a:solidFill>
              </a:endParaRPr>
            </a:p>
            <a:p>
              <a:pPr algn="r">
                <a:lnSpc>
                  <a:spcPct val="110000"/>
                </a:lnSpc>
              </a:pPr>
              <a:endParaRPr lang="en-US" sz="1200" b="1">
                <a:solidFill>
                  <a:schemeClr val="bg1"/>
                </a:solidFill>
              </a:endParaRPr>
            </a:p>
            <a:p>
              <a:pPr algn="r">
                <a:lnSpc>
                  <a:spcPct val="110000"/>
                </a:lnSpc>
              </a:pPr>
              <a:r>
                <a:rPr lang="en-US" sz="1200" b="1"/>
                <a:t>0</a:t>
              </a:r>
            </a:p>
          </p:txBody>
        </p:sp>
        <p:sp>
          <p:nvSpPr>
            <p:cNvPr id="97636" name="Line 356"/>
            <p:cNvSpPr>
              <a:spLocks noChangeShapeType="1"/>
            </p:cNvSpPr>
            <p:nvPr/>
          </p:nvSpPr>
          <p:spPr bwMode="auto">
            <a:xfrm>
              <a:off x="643" y="1175"/>
              <a:ext cx="66" cy="3"/>
            </a:xfrm>
            <a:prstGeom prst="line">
              <a:avLst/>
            </a:prstGeom>
            <a:noFill/>
            <a:ln w="19050">
              <a:solidFill>
                <a:srgbClr val="FFFFFF"/>
              </a:solidFill>
              <a:round/>
              <a:headEnd/>
              <a:tailEnd/>
            </a:ln>
            <a:effectLst/>
          </p:spPr>
          <p:txBody>
            <a:bodyPr/>
            <a:lstStyle/>
            <a:p>
              <a:endParaRPr lang="en-US"/>
            </a:p>
          </p:txBody>
        </p:sp>
        <p:sp>
          <p:nvSpPr>
            <p:cNvPr id="97637" name="Line 357"/>
            <p:cNvSpPr>
              <a:spLocks noChangeShapeType="1"/>
            </p:cNvSpPr>
            <p:nvPr/>
          </p:nvSpPr>
          <p:spPr bwMode="auto">
            <a:xfrm>
              <a:off x="632" y="1920"/>
              <a:ext cx="80" cy="3"/>
            </a:xfrm>
            <a:prstGeom prst="line">
              <a:avLst/>
            </a:prstGeom>
            <a:noFill/>
            <a:ln w="19050">
              <a:solidFill>
                <a:srgbClr val="FFFFFF"/>
              </a:solidFill>
              <a:round/>
              <a:headEnd/>
              <a:tailEnd/>
            </a:ln>
            <a:effectLst/>
          </p:spPr>
          <p:txBody>
            <a:bodyPr/>
            <a:lstStyle/>
            <a:p>
              <a:endParaRPr lang="en-US"/>
            </a:p>
          </p:txBody>
        </p:sp>
        <p:sp>
          <p:nvSpPr>
            <p:cNvPr id="97638" name="Line 358"/>
            <p:cNvSpPr>
              <a:spLocks noChangeShapeType="1"/>
            </p:cNvSpPr>
            <p:nvPr/>
          </p:nvSpPr>
          <p:spPr bwMode="auto">
            <a:xfrm>
              <a:off x="643" y="1529"/>
              <a:ext cx="66" cy="3"/>
            </a:xfrm>
            <a:prstGeom prst="line">
              <a:avLst/>
            </a:prstGeom>
            <a:noFill/>
            <a:ln w="19050">
              <a:solidFill>
                <a:srgbClr val="FFFFFF"/>
              </a:solidFill>
              <a:round/>
              <a:headEnd/>
              <a:tailEnd/>
            </a:ln>
            <a:effectLst/>
          </p:spPr>
          <p:txBody>
            <a:bodyPr/>
            <a:lstStyle/>
            <a:p>
              <a:endParaRPr lang="en-US"/>
            </a:p>
          </p:txBody>
        </p:sp>
        <p:sp>
          <p:nvSpPr>
            <p:cNvPr id="97639" name="Line 359"/>
            <p:cNvSpPr>
              <a:spLocks noChangeShapeType="1"/>
            </p:cNvSpPr>
            <p:nvPr/>
          </p:nvSpPr>
          <p:spPr bwMode="auto">
            <a:xfrm flipV="1">
              <a:off x="949" y="1695"/>
              <a:ext cx="144" cy="276"/>
            </a:xfrm>
            <a:prstGeom prst="line">
              <a:avLst/>
            </a:prstGeom>
            <a:noFill/>
            <a:ln w="28575">
              <a:solidFill>
                <a:srgbClr val="FF9966"/>
              </a:solidFill>
              <a:round/>
              <a:headEnd/>
              <a:tailEnd/>
            </a:ln>
            <a:effectLst/>
          </p:spPr>
          <p:txBody>
            <a:bodyPr/>
            <a:lstStyle/>
            <a:p>
              <a:endParaRPr lang="en-US"/>
            </a:p>
          </p:txBody>
        </p:sp>
        <p:sp>
          <p:nvSpPr>
            <p:cNvPr id="97640" name="Freeform 360"/>
            <p:cNvSpPr>
              <a:spLocks/>
            </p:cNvSpPr>
            <p:nvPr/>
          </p:nvSpPr>
          <p:spPr bwMode="auto">
            <a:xfrm>
              <a:off x="1090" y="1041"/>
              <a:ext cx="162" cy="655"/>
            </a:xfrm>
            <a:custGeom>
              <a:avLst/>
              <a:gdLst/>
              <a:ahLst/>
              <a:cxnLst>
                <a:cxn ang="0">
                  <a:pos x="0" y="463"/>
                </a:cxn>
                <a:cxn ang="0">
                  <a:pos x="132" y="0"/>
                </a:cxn>
              </a:cxnLst>
              <a:rect l="0" t="0" r="r" b="b"/>
              <a:pathLst>
                <a:path w="132" h="463">
                  <a:moveTo>
                    <a:pt x="0" y="463"/>
                  </a:moveTo>
                  <a:lnTo>
                    <a:pt x="132" y="0"/>
                  </a:lnTo>
                </a:path>
              </a:pathLst>
            </a:custGeom>
            <a:solidFill>
              <a:srgbClr val="FFFFFF"/>
            </a:solidFill>
            <a:ln w="28575">
              <a:solidFill>
                <a:srgbClr val="FF9966"/>
              </a:solidFill>
              <a:round/>
              <a:headEnd/>
              <a:tailEnd/>
            </a:ln>
            <a:effectLst/>
          </p:spPr>
          <p:txBody>
            <a:bodyPr/>
            <a:lstStyle/>
            <a:p>
              <a:endParaRPr lang="en-US"/>
            </a:p>
          </p:txBody>
        </p:sp>
        <p:sp>
          <p:nvSpPr>
            <p:cNvPr id="97641" name="Freeform 361"/>
            <p:cNvSpPr>
              <a:spLocks/>
            </p:cNvSpPr>
            <p:nvPr/>
          </p:nvSpPr>
          <p:spPr bwMode="auto">
            <a:xfrm>
              <a:off x="1252" y="1054"/>
              <a:ext cx="174" cy="446"/>
            </a:xfrm>
            <a:custGeom>
              <a:avLst/>
              <a:gdLst/>
              <a:ahLst/>
              <a:cxnLst>
                <a:cxn ang="0">
                  <a:pos x="141" y="315"/>
                </a:cxn>
                <a:cxn ang="0">
                  <a:pos x="0" y="0"/>
                </a:cxn>
              </a:cxnLst>
              <a:rect l="0" t="0" r="r" b="b"/>
              <a:pathLst>
                <a:path w="141" h="315">
                  <a:moveTo>
                    <a:pt x="141" y="315"/>
                  </a:moveTo>
                  <a:lnTo>
                    <a:pt x="0" y="0"/>
                  </a:lnTo>
                </a:path>
              </a:pathLst>
            </a:custGeom>
            <a:solidFill>
              <a:srgbClr val="FFFFFF"/>
            </a:solidFill>
            <a:ln w="28575">
              <a:solidFill>
                <a:srgbClr val="FF9966"/>
              </a:solidFill>
              <a:round/>
              <a:headEnd/>
              <a:tailEnd/>
            </a:ln>
            <a:effectLst/>
          </p:spPr>
          <p:txBody>
            <a:bodyPr/>
            <a:lstStyle/>
            <a:p>
              <a:endParaRPr lang="en-US"/>
            </a:p>
          </p:txBody>
        </p:sp>
        <p:sp>
          <p:nvSpPr>
            <p:cNvPr id="97642" name="Freeform 362"/>
            <p:cNvSpPr>
              <a:spLocks/>
            </p:cNvSpPr>
            <p:nvPr/>
          </p:nvSpPr>
          <p:spPr bwMode="auto">
            <a:xfrm>
              <a:off x="1433" y="1478"/>
              <a:ext cx="144" cy="68"/>
            </a:xfrm>
            <a:custGeom>
              <a:avLst/>
              <a:gdLst/>
              <a:ahLst/>
              <a:cxnLst>
                <a:cxn ang="0">
                  <a:pos x="117" y="48"/>
                </a:cxn>
                <a:cxn ang="0">
                  <a:pos x="0" y="0"/>
                </a:cxn>
              </a:cxnLst>
              <a:rect l="0" t="0" r="r" b="b"/>
              <a:pathLst>
                <a:path w="117" h="48">
                  <a:moveTo>
                    <a:pt x="117" y="48"/>
                  </a:moveTo>
                  <a:lnTo>
                    <a:pt x="0" y="0"/>
                  </a:lnTo>
                </a:path>
              </a:pathLst>
            </a:custGeom>
            <a:solidFill>
              <a:srgbClr val="FFFFFF"/>
            </a:solidFill>
            <a:ln w="28575">
              <a:solidFill>
                <a:srgbClr val="FF9966"/>
              </a:solidFill>
              <a:round/>
              <a:headEnd/>
              <a:tailEnd/>
            </a:ln>
            <a:effectLst/>
          </p:spPr>
          <p:txBody>
            <a:bodyPr/>
            <a:lstStyle/>
            <a:p>
              <a:endParaRPr lang="en-US"/>
            </a:p>
          </p:txBody>
        </p:sp>
        <p:sp>
          <p:nvSpPr>
            <p:cNvPr id="97643" name="Freeform 363"/>
            <p:cNvSpPr>
              <a:spLocks/>
            </p:cNvSpPr>
            <p:nvPr/>
          </p:nvSpPr>
          <p:spPr bwMode="auto">
            <a:xfrm>
              <a:off x="1585" y="1563"/>
              <a:ext cx="155" cy="149"/>
            </a:xfrm>
            <a:custGeom>
              <a:avLst/>
              <a:gdLst/>
              <a:ahLst/>
              <a:cxnLst>
                <a:cxn ang="0">
                  <a:pos x="126" y="105"/>
                </a:cxn>
                <a:cxn ang="0">
                  <a:pos x="0" y="0"/>
                </a:cxn>
              </a:cxnLst>
              <a:rect l="0" t="0" r="r" b="b"/>
              <a:pathLst>
                <a:path w="126" h="105">
                  <a:moveTo>
                    <a:pt x="126" y="105"/>
                  </a:moveTo>
                  <a:lnTo>
                    <a:pt x="0" y="0"/>
                  </a:lnTo>
                </a:path>
              </a:pathLst>
            </a:custGeom>
            <a:solidFill>
              <a:srgbClr val="FFFFFF"/>
            </a:solidFill>
            <a:ln w="28575">
              <a:solidFill>
                <a:srgbClr val="FF9966"/>
              </a:solidFill>
              <a:round/>
              <a:headEnd/>
              <a:tailEnd/>
            </a:ln>
            <a:effectLst/>
          </p:spPr>
          <p:txBody>
            <a:bodyPr/>
            <a:lstStyle/>
            <a:p>
              <a:endParaRPr lang="en-US"/>
            </a:p>
          </p:txBody>
        </p:sp>
        <p:sp>
          <p:nvSpPr>
            <p:cNvPr id="97644" name="Freeform 364"/>
            <p:cNvSpPr>
              <a:spLocks/>
            </p:cNvSpPr>
            <p:nvPr/>
          </p:nvSpPr>
          <p:spPr bwMode="auto">
            <a:xfrm>
              <a:off x="1744" y="1708"/>
              <a:ext cx="155" cy="110"/>
            </a:xfrm>
            <a:custGeom>
              <a:avLst/>
              <a:gdLst/>
              <a:ahLst/>
              <a:cxnLst>
                <a:cxn ang="0">
                  <a:pos x="126" y="78"/>
                </a:cxn>
                <a:cxn ang="0">
                  <a:pos x="0" y="0"/>
                </a:cxn>
              </a:cxnLst>
              <a:rect l="0" t="0" r="r" b="b"/>
              <a:pathLst>
                <a:path w="126" h="78">
                  <a:moveTo>
                    <a:pt x="126" y="78"/>
                  </a:moveTo>
                  <a:lnTo>
                    <a:pt x="0" y="0"/>
                  </a:lnTo>
                </a:path>
              </a:pathLst>
            </a:custGeom>
            <a:solidFill>
              <a:srgbClr val="FFFFFF"/>
            </a:solidFill>
            <a:ln w="28575">
              <a:solidFill>
                <a:srgbClr val="FF9966"/>
              </a:solidFill>
              <a:round/>
              <a:headEnd/>
              <a:tailEnd/>
            </a:ln>
            <a:effectLst/>
          </p:spPr>
          <p:txBody>
            <a:bodyPr/>
            <a:lstStyle/>
            <a:p>
              <a:endParaRPr lang="en-US"/>
            </a:p>
          </p:txBody>
        </p:sp>
        <p:sp>
          <p:nvSpPr>
            <p:cNvPr id="97645" name="Freeform 365"/>
            <p:cNvSpPr>
              <a:spLocks/>
            </p:cNvSpPr>
            <p:nvPr/>
          </p:nvSpPr>
          <p:spPr bwMode="auto">
            <a:xfrm>
              <a:off x="1888" y="1814"/>
              <a:ext cx="170" cy="46"/>
            </a:xfrm>
            <a:custGeom>
              <a:avLst/>
              <a:gdLst/>
              <a:ahLst/>
              <a:cxnLst>
                <a:cxn ang="0">
                  <a:pos x="138" y="33"/>
                </a:cxn>
                <a:cxn ang="0">
                  <a:pos x="0" y="0"/>
                </a:cxn>
              </a:cxnLst>
              <a:rect l="0" t="0" r="r" b="b"/>
              <a:pathLst>
                <a:path w="138" h="33">
                  <a:moveTo>
                    <a:pt x="138" y="33"/>
                  </a:moveTo>
                  <a:lnTo>
                    <a:pt x="0" y="0"/>
                  </a:lnTo>
                </a:path>
              </a:pathLst>
            </a:custGeom>
            <a:solidFill>
              <a:srgbClr val="FFFFFF"/>
            </a:solidFill>
            <a:ln w="28575">
              <a:solidFill>
                <a:srgbClr val="FF9966"/>
              </a:solidFill>
              <a:round/>
              <a:headEnd/>
              <a:tailEnd/>
            </a:ln>
            <a:effectLst/>
          </p:spPr>
          <p:txBody>
            <a:bodyPr/>
            <a:lstStyle/>
            <a:p>
              <a:endParaRPr lang="en-US"/>
            </a:p>
          </p:txBody>
        </p:sp>
        <p:sp>
          <p:nvSpPr>
            <p:cNvPr id="97646" name="Freeform 366"/>
            <p:cNvSpPr>
              <a:spLocks/>
            </p:cNvSpPr>
            <p:nvPr/>
          </p:nvSpPr>
          <p:spPr bwMode="auto">
            <a:xfrm>
              <a:off x="2061" y="1865"/>
              <a:ext cx="145" cy="21"/>
            </a:xfrm>
            <a:custGeom>
              <a:avLst/>
              <a:gdLst/>
              <a:ahLst/>
              <a:cxnLst>
                <a:cxn ang="0">
                  <a:pos x="117" y="15"/>
                </a:cxn>
                <a:cxn ang="0">
                  <a:pos x="0" y="0"/>
                </a:cxn>
              </a:cxnLst>
              <a:rect l="0" t="0" r="r" b="b"/>
              <a:pathLst>
                <a:path w="117" h="15">
                  <a:moveTo>
                    <a:pt x="117" y="15"/>
                  </a:moveTo>
                  <a:lnTo>
                    <a:pt x="0" y="0"/>
                  </a:lnTo>
                </a:path>
              </a:pathLst>
            </a:custGeom>
            <a:solidFill>
              <a:srgbClr val="FFFFFF"/>
            </a:solidFill>
            <a:ln w="28575">
              <a:solidFill>
                <a:srgbClr val="FF9966"/>
              </a:solidFill>
              <a:round/>
              <a:headEnd/>
              <a:tailEnd/>
            </a:ln>
            <a:effectLst/>
          </p:spPr>
          <p:txBody>
            <a:bodyPr/>
            <a:lstStyle/>
            <a:p>
              <a:endParaRPr lang="en-US"/>
            </a:p>
          </p:txBody>
        </p:sp>
        <p:sp>
          <p:nvSpPr>
            <p:cNvPr id="97647" name="Freeform 367"/>
            <p:cNvSpPr>
              <a:spLocks/>
            </p:cNvSpPr>
            <p:nvPr/>
          </p:nvSpPr>
          <p:spPr bwMode="auto">
            <a:xfrm>
              <a:off x="2206" y="1886"/>
              <a:ext cx="177" cy="38"/>
            </a:xfrm>
            <a:custGeom>
              <a:avLst/>
              <a:gdLst/>
              <a:ahLst/>
              <a:cxnLst>
                <a:cxn ang="0">
                  <a:pos x="144" y="27"/>
                </a:cxn>
                <a:cxn ang="0">
                  <a:pos x="0" y="0"/>
                </a:cxn>
              </a:cxnLst>
              <a:rect l="0" t="0" r="r" b="b"/>
              <a:pathLst>
                <a:path w="144" h="27">
                  <a:moveTo>
                    <a:pt x="144" y="27"/>
                  </a:moveTo>
                  <a:lnTo>
                    <a:pt x="0" y="0"/>
                  </a:lnTo>
                </a:path>
              </a:pathLst>
            </a:custGeom>
            <a:solidFill>
              <a:srgbClr val="FFFFFF"/>
            </a:solidFill>
            <a:ln w="28575">
              <a:solidFill>
                <a:srgbClr val="FF9966"/>
              </a:solidFill>
              <a:round/>
              <a:headEnd/>
              <a:tailEnd/>
            </a:ln>
            <a:effectLst/>
          </p:spPr>
          <p:txBody>
            <a:bodyPr/>
            <a:lstStyle/>
            <a:p>
              <a:endParaRPr lang="en-US"/>
            </a:p>
          </p:txBody>
        </p:sp>
        <p:sp>
          <p:nvSpPr>
            <p:cNvPr id="97648" name="Oval 368"/>
            <p:cNvSpPr>
              <a:spLocks noChangeArrowheads="1"/>
            </p:cNvSpPr>
            <p:nvPr/>
          </p:nvSpPr>
          <p:spPr bwMode="auto">
            <a:xfrm>
              <a:off x="1065" y="1667"/>
              <a:ext cx="58" cy="77"/>
            </a:xfrm>
            <a:prstGeom prst="ellipse">
              <a:avLst/>
            </a:prstGeom>
            <a:solidFill>
              <a:srgbClr val="FF7C80"/>
            </a:solidFill>
            <a:ln w="9525">
              <a:solidFill>
                <a:srgbClr val="FF9966"/>
              </a:solidFill>
              <a:round/>
              <a:headEnd/>
              <a:tailEnd/>
            </a:ln>
            <a:effectLst/>
          </p:spPr>
          <p:txBody>
            <a:bodyPr/>
            <a:lstStyle/>
            <a:p>
              <a:endParaRPr lang="en-US"/>
            </a:p>
          </p:txBody>
        </p:sp>
        <p:sp>
          <p:nvSpPr>
            <p:cNvPr id="97649" name="Oval 369"/>
            <p:cNvSpPr>
              <a:spLocks noChangeArrowheads="1"/>
            </p:cNvSpPr>
            <p:nvPr/>
          </p:nvSpPr>
          <p:spPr bwMode="auto">
            <a:xfrm>
              <a:off x="927" y="1916"/>
              <a:ext cx="58" cy="77"/>
            </a:xfrm>
            <a:prstGeom prst="ellipse">
              <a:avLst/>
            </a:prstGeom>
            <a:solidFill>
              <a:srgbClr val="FF7C80"/>
            </a:solidFill>
            <a:ln w="9525">
              <a:solidFill>
                <a:srgbClr val="FF9966"/>
              </a:solidFill>
              <a:round/>
              <a:headEnd/>
              <a:tailEnd/>
            </a:ln>
            <a:effectLst/>
          </p:spPr>
          <p:txBody>
            <a:bodyPr/>
            <a:lstStyle/>
            <a:p>
              <a:endParaRPr lang="en-US"/>
            </a:p>
          </p:txBody>
        </p:sp>
        <p:sp>
          <p:nvSpPr>
            <p:cNvPr id="97650" name="Oval 370"/>
            <p:cNvSpPr>
              <a:spLocks noChangeArrowheads="1"/>
            </p:cNvSpPr>
            <p:nvPr/>
          </p:nvSpPr>
          <p:spPr bwMode="auto">
            <a:xfrm>
              <a:off x="1223" y="998"/>
              <a:ext cx="58" cy="78"/>
            </a:xfrm>
            <a:prstGeom prst="ellipse">
              <a:avLst/>
            </a:prstGeom>
            <a:solidFill>
              <a:srgbClr val="FF7C80"/>
            </a:solidFill>
            <a:ln w="9525">
              <a:solidFill>
                <a:srgbClr val="FF9966"/>
              </a:solidFill>
              <a:round/>
              <a:headEnd/>
              <a:tailEnd/>
            </a:ln>
            <a:effectLst/>
          </p:spPr>
          <p:txBody>
            <a:bodyPr/>
            <a:lstStyle/>
            <a:p>
              <a:endParaRPr lang="en-US"/>
            </a:p>
          </p:txBody>
        </p:sp>
        <p:sp>
          <p:nvSpPr>
            <p:cNvPr id="97651" name="Oval 371"/>
            <p:cNvSpPr>
              <a:spLocks noChangeArrowheads="1"/>
            </p:cNvSpPr>
            <p:nvPr/>
          </p:nvSpPr>
          <p:spPr bwMode="auto">
            <a:xfrm>
              <a:off x="1547" y="1519"/>
              <a:ext cx="59" cy="77"/>
            </a:xfrm>
            <a:prstGeom prst="ellipse">
              <a:avLst/>
            </a:prstGeom>
            <a:solidFill>
              <a:srgbClr val="FF7C80"/>
            </a:solidFill>
            <a:ln w="9525">
              <a:solidFill>
                <a:srgbClr val="FF9966"/>
              </a:solidFill>
              <a:round/>
              <a:headEnd/>
              <a:tailEnd/>
            </a:ln>
            <a:effectLst/>
          </p:spPr>
          <p:txBody>
            <a:bodyPr/>
            <a:lstStyle/>
            <a:p>
              <a:endParaRPr lang="en-US"/>
            </a:p>
          </p:txBody>
        </p:sp>
        <p:sp>
          <p:nvSpPr>
            <p:cNvPr id="97652" name="Oval 372"/>
            <p:cNvSpPr>
              <a:spLocks noChangeArrowheads="1"/>
            </p:cNvSpPr>
            <p:nvPr/>
          </p:nvSpPr>
          <p:spPr bwMode="auto">
            <a:xfrm>
              <a:off x="1708" y="1669"/>
              <a:ext cx="58" cy="78"/>
            </a:xfrm>
            <a:prstGeom prst="ellipse">
              <a:avLst/>
            </a:prstGeom>
            <a:solidFill>
              <a:srgbClr val="FF7C80"/>
            </a:solidFill>
            <a:ln w="9525">
              <a:solidFill>
                <a:srgbClr val="FF9966"/>
              </a:solidFill>
              <a:round/>
              <a:headEnd/>
              <a:tailEnd/>
            </a:ln>
            <a:effectLst/>
          </p:spPr>
          <p:txBody>
            <a:bodyPr/>
            <a:lstStyle/>
            <a:p>
              <a:endParaRPr lang="en-US"/>
            </a:p>
          </p:txBody>
        </p:sp>
        <p:sp>
          <p:nvSpPr>
            <p:cNvPr id="97653" name="Oval 373"/>
            <p:cNvSpPr>
              <a:spLocks noChangeArrowheads="1"/>
            </p:cNvSpPr>
            <p:nvPr/>
          </p:nvSpPr>
          <p:spPr bwMode="auto">
            <a:xfrm>
              <a:off x="1863" y="1783"/>
              <a:ext cx="58" cy="77"/>
            </a:xfrm>
            <a:prstGeom prst="ellipse">
              <a:avLst/>
            </a:prstGeom>
            <a:solidFill>
              <a:srgbClr val="FF7C80"/>
            </a:solidFill>
            <a:ln w="9525">
              <a:solidFill>
                <a:srgbClr val="FF9966"/>
              </a:solidFill>
              <a:round/>
              <a:headEnd/>
              <a:tailEnd/>
            </a:ln>
            <a:effectLst/>
          </p:spPr>
          <p:txBody>
            <a:bodyPr/>
            <a:lstStyle/>
            <a:p>
              <a:endParaRPr lang="en-US"/>
            </a:p>
          </p:txBody>
        </p:sp>
        <p:sp>
          <p:nvSpPr>
            <p:cNvPr id="97654" name="Oval 374"/>
            <p:cNvSpPr>
              <a:spLocks noChangeArrowheads="1"/>
            </p:cNvSpPr>
            <p:nvPr/>
          </p:nvSpPr>
          <p:spPr bwMode="auto">
            <a:xfrm>
              <a:off x="2031" y="1828"/>
              <a:ext cx="58" cy="78"/>
            </a:xfrm>
            <a:prstGeom prst="ellipse">
              <a:avLst/>
            </a:prstGeom>
            <a:solidFill>
              <a:srgbClr val="FF7C80"/>
            </a:solidFill>
            <a:ln w="9525">
              <a:solidFill>
                <a:srgbClr val="FF9966"/>
              </a:solidFill>
              <a:round/>
              <a:headEnd/>
              <a:tailEnd/>
            </a:ln>
            <a:effectLst/>
          </p:spPr>
          <p:txBody>
            <a:bodyPr/>
            <a:lstStyle/>
            <a:p>
              <a:endParaRPr lang="en-US"/>
            </a:p>
          </p:txBody>
        </p:sp>
        <p:sp>
          <p:nvSpPr>
            <p:cNvPr id="97655" name="Oval 375"/>
            <p:cNvSpPr>
              <a:spLocks noChangeArrowheads="1"/>
            </p:cNvSpPr>
            <p:nvPr/>
          </p:nvSpPr>
          <p:spPr bwMode="auto">
            <a:xfrm>
              <a:off x="2178" y="1851"/>
              <a:ext cx="58" cy="77"/>
            </a:xfrm>
            <a:prstGeom prst="ellipse">
              <a:avLst/>
            </a:prstGeom>
            <a:solidFill>
              <a:srgbClr val="FF7C80"/>
            </a:solidFill>
            <a:ln w="9525">
              <a:solidFill>
                <a:srgbClr val="FF9966"/>
              </a:solidFill>
              <a:round/>
              <a:headEnd/>
              <a:tailEnd/>
            </a:ln>
            <a:effectLst/>
          </p:spPr>
          <p:txBody>
            <a:bodyPr/>
            <a:lstStyle/>
            <a:p>
              <a:endParaRPr lang="en-US"/>
            </a:p>
          </p:txBody>
        </p:sp>
        <p:sp>
          <p:nvSpPr>
            <p:cNvPr id="97656" name="Oval 376"/>
            <p:cNvSpPr>
              <a:spLocks noChangeArrowheads="1"/>
            </p:cNvSpPr>
            <p:nvPr/>
          </p:nvSpPr>
          <p:spPr bwMode="auto">
            <a:xfrm>
              <a:off x="2356" y="1873"/>
              <a:ext cx="58" cy="78"/>
            </a:xfrm>
            <a:prstGeom prst="ellipse">
              <a:avLst/>
            </a:prstGeom>
            <a:solidFill>
              <a:srgbClr val="FF7C80"/>
            </a:solidFill>
            <a:ln w="9525">
              <a:solidFill>
                <a:srgbClr val="FF9966"/>
              </a:solidFill>
              <a:round/>
              <a:headEnd/>
              <a:tailEnd/>
            </a:ln>
            <a:effectLst/>
          </p:spPr>
          <p:txBody>
            <a:bodyPr/>
            <a:lstStyle/>
            <a:p>
              <a:endParaRPr lang="en-US"/>
            </a:p>
          </p:txBody>
        </p:sp>
        <p:sp>
          <p:nvSpPr>
            <p:cNvPr id="97657" name="Oval 377"/>
            <p:cNvSpPr>
              <a:spLocks noChangeArrowheads="1"/>
            </p:cNvSpPr>
            <p:nvPr/>
          </p:nvSpPr>
          <p:spPr bwMode="auto">
            <a:xfrm>
              <a:off x="1400" y="1443"/>
              <a:ext cx="58" cy="78"/>
            </a:xfrm>
            <a:prstGeom prst="ellipse">
              <a:avLst/>
            </a:prstGeom>
            <a:solidFill>
              <a:srgbClr val="FF7C80"/>
            </a:solidFill>
            <a:ln w="9525">
              <a:solidFill>
                <a:srgbClr val="FF9966"/>
              </a:solidFill>
              <a:round/>
              <a:headEnd/>
              <a:tailEnd/>
            </a:ln>
            <a:effectLst/>
          </p:spPr>
          <p:txBody>
            <a:bodyPr/>
            <a:lstStyle/>
            <a:p>
              <a:endParaRPr lang="en-US"/>
            </a:p>
          </p:txBody>
        </p:sp>
        <p:sp>
          <p:nvSpPr>
            <p:cNvPr id="97658" name="Rectangle 378"/>
            <p:cNvSpPr>
              <a:spLocks noChangeArrowheads="1"/>
            </p:cNvSpPr>
            <p:nvPr/>
          </p:nvSpPr>
          <p:spPr bwMode="auto">
            <a:xfrm>
              <a:off x="816" y="797"/>
              <a:ext cx="543" cy="115"/>
            </a:xfrm>
            <a:prstGeom prst="rect">
              <a:avLst/>
            </a:prstGeom>
            <a:noFill/>
            <a:ln w="9525">
              <a:noFill/>
              <a:miter lim="800000"/>
              <a:headEnd/>
              <a:tailEnd/>
            </a:ln>
            <a:effectLst/>
          </p:spPr>
          <p:txBody>
            <a:bodyPr wrap="none" lIns="0" tIns="0" rIns="0" bIns="0">
              <a:spAutoFit/>
            </a:bodyPr>
            <a:lstStyle/>
            <a:p>
              <a:pPr eaLnBrk="0" hangingPunct="0"/>
              <a:r>
                <a:rPr lang="en-US" sz="1200" b="1">
                  <a:solidFill>
                    <a:srgbClr val="FFFFFF"/>
                  </a:solidFill>
                </a:rPr>
                <a:t>Accumbens</a:t>
              </a:r>
              <a:endParaRPr lang="en-US" sz="1200">
                <a:latin typeface="Times New Roman" pitchFamily="18" charset="0"/>
              </a:endParaRPr>
            </a:p>
          </p:txBody>
        </p:sp>
        <p:sp>
          <p:nvSpPr>
            <p:cNvPr id="97659" name="Line 379"/>
            <p:cNvSpPr>
              <a:spLocks noChangeShapeType="1"/>
            </p:cNvSpPr>
            <p:nvPr/>
          </p:nvSpPr>
          <p:spPr bwMode="auto">
            <a:xfrm>
              <a:off x="667" y="816"/>
              <a:ext cx="66" cy="3"/>
            </a:xfrm>
            <a:prstGeom prst="line">
              <a:avLst/>
            </a:prstGeom>
            <a:noFill/>
            <a:ln w="19050">
              <a:solidFill>
                <a:srgbClr val="FFFFFF"/>
              </a:solidFill>
              <a:round/>
              <a:headEnd/>
              <a:tailEnd/>
            </a:ln>
            <a:effectLst/>
          </p:spPr>
          <p:txBody>
            <a:bodyPr/>
            <a:lstStyle/>
            <a:p>
              <a:endParaRPr lang="en-US"/>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3615</Words>
  <Application>Microsoft Office PowerPoint</Application>
  <PresentationFormat>On-screen Show (4:3)</PresentationFormat>
  <Paragraphs>670</Paragraphs>
  <Slides>50</Slides>
  <Notes>40</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Bitmap Image</vt:lpstr>
      <vt:lpstr>Clip</vt:lpstr>
      <vt:lpstr>THE BRAIN MODEL OF ADDICTION</vt:lpstr>
      <vt:lpstr>Slide 2</vt:lpstr>
      <vt:lpstr>Slide 3</vt:lpstr>
      <vt:lpstr>Slide 4</vt:lpstr>
      <vt:lpstr>Slide 5</vt:lpstr>
      <vt:lpstr>TRIGGER</vt:lpstr>
      <vt:lpstr>Slide 7</vt:lpstr>
      <vt:lpstr>Slide 8</vt:lpstr>
      <vt:lpstr>Slide 9</vt:lpstr>
      <vt:lpstr>Triggers and Cravings</vt:lpstr>
      <vt:lpstr>Triggers and Cravings</vt:lpstr>
      <vt:lpstr>Triggers and Cravings</vt:lpstr>
      <vt:lpstr>MATRIX MODEL TREATMENT  Triggers - People</vt:lpstr>
      <vt:lpstr>MATRIX MODEL TREATMENT Triggers - Things</vt:lpstr>
      <vt:lpstr>MATRIX MODEL TREATMENT  Triggers - Places</vt:lpstr>
      <vt:lpstr>MATRIX MODEL TREATMENT Triggers - Times</vt:lpstr>
      <vt:lpstr>Triggers and Cravings Stimulant Users</vt:lpstr>
      <vt:lpstr>Triggers and Cravings</vt:lpstr>
      <vt:lpstr>Cognitive Process During Addiction</vt:lpstr>
      <vt:lpstr>Conditioning Process During Addiction</vt:lpstr>
      <vt:lpstr>Development of Craving Response</vt:lpstr>
      <vt:lpstr>Development of Obsessive Thinking  Introductory Phase</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Triggers &amp; Cravings</vt:lpstr>
      <vt:lpstr>Slide 47</vt:lpstr>
      <vt:lpstr>Triggers and Cravings  Thought Stopping</vt:lpstr>
      <vt:lpstr>CREATE EXPLICIT STRUCTURE AND EXPECTATIONS</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TRAINING IN THE  MATRIX MODEL   OF OUTPATIENT TREATMENT FOR SUBSTANCE ABUSE AND CHEMICAL DEPENDENCY</dc:title>
  <dc:creator>sam minsky</dc:creator>
  <cp:lastModifiedBy>sam minsky</cp:lastModifiedBy>
  <cp:revision>11</cp:revision>
  <dcterms:created xsi:type="dcterms:W3CDTF">2012-12-20T15:50:24Z</dcterms:created>
  <dcterms:modified xsi:type="dcterms:W3CDTF">2014-07-19T18:42:23Z</dcterms:modified>
</cp:coreProperties>
</file>