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2" r:id="rId2"/>
    <p:sldId id="262" r:id="rId3"/>
    <p:sldId id="263" r:id="rId4"/>
    <p:sldId id="264" r:id="rId5"/>
    <p:sldId id="453" r:id="rId6"/>
    <p:sldId id="267" r:id="rId7"/>
    <p:sldId id="454" r:id="rId8"/>
    <p:sldId id="455" r:id="rId9"/>
    <p:sldId id="4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0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higan.gov/egle/outreach/connect" TargetMode="External"/><Relationship Id="rId2" Type="http://schemas.openxmlformats.org/officeDocument/2006/relationships/hyperlink" Target="https://www.michigan.gov/egle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4491-CCAB-C925-9CE7-06AFCB086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06850-F15A-6599-A5E8-FBD3A0E41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698D8-6F01-38D3-EE26-03C9BC360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28DA-2DE0-B6BB-49C8-C69F54B0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4DEB2-C9C7-B6F0-404B-D4DCDCE1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9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045C1-E850-4D85-959A-BF1E400F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B26D3-9A96-3E1B-08FB-B5658AF57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D3C8-01AB-B758-192B-3F83221C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52DAB-8D0B-7F3E-7D82-5F2C76BBC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1C55-3360-2D24-FF8D-1998300A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E8DA79-B3FF-5EDF-0020-127851B98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11244-5C83-71AD-AC4F-F489EF610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FDC75-EE5B-CB02-BE9B-982362489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7E4B9-07C8-226D-11AB-950C435EF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05976-888E-D0A2-35E6-E9811614D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2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75D5D-2EE2-A112-64B3-34BF9643CC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-1203552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Closing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A109AA-285E-55F7-AA3F-5E8B4043B634}"/>
              </a:ext>
            </a:extLst>
          </p:cNvPr>
          <p:cNvSpPr txBox="1"/>
          <p:nvPr userDrawn="1"/>
        </p:nvSpPr>
        <p:spPr>
          <a:xfrm>
            <a:off x="1173665" y="423341"/>
            <a:ext cx="52660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4D4D4D"/>
                </a:solidFill>
              </a:rPr>
              <a:t>Michigan Department of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b="1" dirty="0">
                <a:solidFill>
                  <a:srgbClr val="4D4D4D"/>
                </a:solidFill>
              </a:rPr>
              <a:t>Environment, Great Lakes, and Energy</a:t>
            </a:r>
          </a:p>
          <a:p>
            <a:pPr marL="0" indent="0">
              <a:spcBef>
                <a:spcPts val="0"/>
              </a:spcBef>
              <a:buNone/>
            </a:pPr>
            <a:endParaRPr lang="en-US" sz="1350" dirty="0">
              <a:solidFill>
                <a:srgbClr val="4D4D4D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4D4D4D"/>
                </a:solidFill>
              </a:rPr>
              <a:t>800-662-9278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4D4D4D"/>
                </a:solidFill>
                <a:hlinkClick r:id="rId2"/>
              </a:rPr>
              <a:t>Michigan.gov/egle</a:t>
            </a:r>
            <a:endParaRPr lang="en-US" sz="1350" dirty="0">
              <a:solidFill>
                <a:srgbClr val="4D4D4D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04193-461C-0C70-709C-132B1F9E9D72}"/>
              </a:ext>
            </a:extLst>
          </p:cNvPr>
          <p:cNvSpPr txBox="1"/>
          <p:nvPr userDrawn="1"/>
        </p:nvSpPr>
        <p:spPr>
          <a:xfrm>
            <a:off x="1175436" y="4724402"/>
            <a:ext cx="10330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4D4D4D"/>
                </a:solidFill>
              </a:rPr>
              <a:t>Follow us at:</a:t>
            </a:r>
          </a:p>
          <a:p>
            <a:r>
              <a:rPr lang="en-US" sz="2400" dirty="0">
                <a:hlinkClick r:id="rId3"/>
              </a:rPr>
              <a:t>Michigan.gov/EGLEConnect</a:t>
            </a:r>
            <a:endParaRPr lang="en-US" sz="2400" dirty="0"/>
          </a:p>
        </p:txBody>
      </p:sp>
      <p:pic>
        <p:nvPicPr>
          <p:cNvPr id="3" name="Picture 2" descr="Michigan Department of Environment, Great Lakes, and Energy">
            <a:extLst>
              <a:ext uri="{FF2B5EF4-FFF2-40B4-BE49-F238E27FC236}">
                <a16:creationId xmlns:a16="http://schemas.microsoft.com/office/drawing/2014/main" id="{F115AA6E-47A5-2954-E929-B6564ED0B4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104" y="371928"/>
            <a:ext cx="3731771" cy="279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9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D6BA-2FD9-B45C-34C3-25BF732CA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DB514-1BA9-F32C-8378-782EF3084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830FE-34B1-F172-9D1B-CDEC807A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6CD7C-DDCC-E30B-5A55-FC09AD0C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52023-FEF8-AC83-18E9-403DB7C2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3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9FD7-02D1-1FE7-6184-014AFA565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C3D44-5438-1F16-382D-FDAC47D3A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7ED5A-D350-02F5-8426-B8AE91C09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6C43C-E4CA-4217-7C35-5C0FEB83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26B94-8A70-A61B-A26C-B338FC11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0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D63A9-0C61-E4F9-E045-E5451D634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58BB6-1F7E-3118-056F-14AB1C5DE3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8E9165-0104-D61F-FC8F-69EA580F4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70F76-B1A9-25DD-2142-D3EC2954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9A0B5-698A-5ED5-2CF7-13880A3A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40FF1-4E62-F089-77DD-5EDB4BA31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0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02A7E-FF35-A44B-4601-E750C436B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0D0ED-6CC5-9FF5-EA07-8AA13E0DB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C4EE1-C5E1-E861-98DA-0C802C9F9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211945-B0ED-6AAA-28BE-A6C347FDE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169EC6-3FAD-41E1-CDBB-4F2391CD06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C4CD32-E5FA-F717-B82C-0770D460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516F3D-FEFE-B6AA-E1B5-EF0D1528B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DE1F5-1054-7D8D-CE34-34D1AB026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4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841C5-1420-DA15-BE0B-3D322310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DBE11-7935-47DF-F7B7-3516D3EC0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CCEF4-A8A2-CAD6-E7E2-1E4B312E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D5824-1A0D-DB9C-669D-0025060BB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9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99905-ED5B-FBDA-76A2-535D54FD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1FD69-9769-7015-88DA-BB6316B3E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86349-7F34-F025-261B-EEF0609FE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2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696C3-E423-717D-3813-FBF3C4D78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5F8F5-AD39-9F36-2A4A-8B11729B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B8E45-47E6-811E-9C3D-3034FFCDE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69F0C-FBA0-B395-398B-A1680CD7E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E8E55-83EF-3B79-490A-AE2A1B22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B516B7-5B16-B381-8D13-83456F7A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92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6056-4A19-A7CE-76A1-06E5DB702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8B23D-44A5-0335-A581-BC74E1874B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B3843-6B40-663E-7271-645FD8C54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8A143-DE65-632B-A4F5-009FC2F8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3AB81-FF0E-982F-6690-5B8EB382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86AE8-4FB4-D5DC-31EB-A8A8B859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7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EE3A8C-F6A3-418F-104F-DCA86F24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21442-EA3C-4E61-10D7-DBBD3293C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3E9F4-CF68-51AB-FAF2-5FA80EEF9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A45237-0C12-4FCF-B451-F9D14C70293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6DC0B-4EEA-D40B-C35A-9B1F5BE5B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8969D-A512-2F1B-399F-AFCF8CD5B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D5D0BE-F3DD-4ECE-A176-7EEA0968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8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513D9-A173-13E5-EFA8-5E2D6BBF1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IOGCC ERRT </a:t>
            </a:r>
            <a:br>
              <a:rPr lang="en-US" dirty="0"/>
            </a:br>
            <a:r>
              <a:rPr lang="en-US" dirty="0"/>
              <a:t>AI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0ED12-387A-CB6D-BAEF-3043BC7A6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Adam Wygant </a:t>
            </a:r>
          </a:p>
          <a:p>
            <a:r>
              <a:rPr lang="en-US" dirty="0"/>
              <a:t>Geologic Resources Management Division</a:t>
            </a:r>
          </a:p>
        </p:txBody>
      </p:sp>
    </p:spTree>
    <p:extLst>
      <p:ext uri="{BB962C8B-B14F-4D97-AF65-F5344CB8AC3E}">
        <p14:creationId xmlns:p14="http://schemas.microsoft.com/office/powerpoint/2010/main" val="193040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96244-6ACD-D3FE-6E46-0613E0C86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Is AI Changing Work For Regulators?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A840C-A0E5-D8FB-6FC8-3362DA278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0" y="1600202"/>
            <a:ext cx="6705600" cy="4267199"/>
          </a:xfrm>
        </p:spPr>
        <p:txBody>
          <a:bodyPr/>
          <a:lstStyle/>
          <a:p>
            <a:r>
              <a:rPr lang="en-US" dirty="0"/>
              <a:t>Data Centers</a:t>
            </a:r>
          </a:p>
          <a:p>
            <a:pPr lvl="1"/>
            <a:r>
              <a:rPr lang="en-US" dirty="0"/>
              <a:t>Water/Energy Nexus</a:t>
            </a:r>
          </a:p>
          <a:p>
            <a:pPr lvl="1"/>
            <a:r>
              <a:rPr lang="en-US" dirty="0"/>
              <a:t>Data Sovereignty, Tech, Jobs</a:t>
            </a:r>
          </a:p>
          <a:p>
            <a:r>
              <a:rPr lang="en-US" dirty="0"/>
              <a:t>AI as a regulatory tool</a:t>
            </a:r>
          </a:p>
          <a:p>
            <a:pPr lvl="1"/>
            <a:r>
              <a:rPr lang="en-US" dirty="0"/>
              <a:t>Groundwater Recharge</a:t>
            </a:r>
          </a:p>
          <a:p>
            <a:pPr lvl="1"/>
            <a:r>
              <a:rPr lang="en-US" dirty="0"/>
              <a:t>Asset and Workload Management </a:t>
            </a:r>
          </a:p>
          <a:p>
            <a:pPr lvl="1"/>
            <a:r>
              <a:rPr lang="en-US" dirty="0"/>
              <a:t>Decision Making </a:t>
            </a:r>
          </a:p>
          <a:p>
            <a:pPr lvl="1"/>
            <a:r>
              <a:rPr lang="en-US" dirty="0"/>
              <a:t>Prediction</a:t>
            </a:r>
          </a:p>
        </p:txBody>
      </p:sp>
    </p:spTree>
    <p:extLst>
      <p:ext uri="{BB962C8B-B14F-4D97-AF65-F5344CB8AC3E}">
        <p14:creationId xmlns:p14="http://schemas.microsoft.com/office/powerpoint/2010/main" val="251027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83112-583D-B0D0-1C2E-5FCDF61ED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15961"/>
          </a:xfrm>
        </p:spPr>
        <p:txBody>
          <a:bodyPr>
            <a:normAutofit/>
          </a:bodyPr>
          <a:lstStyle/>
          <a:p>
            <a:r>
              <a:rPr lang="en-US" b="1" dirty="0"/>
              <a:t>AI and Data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C0CC1-569E-8989-B12C-3FA04FF53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599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Large move towards construction and operation of USA onshore data processing and data sovereignty.    Traditionally located near power and fiberoptic data infrastructure, and new or existing technology centers.</a:t>
            </a:r>
          </a:p>
          <a:p>
            <a:r>
              <a:rPr lang="en-US" dirty="0"/>
              <a:t>Data sovereignty is important for maintaining national security and competitive edge globally.</a:t>
            </a:r>
          </a:p>
          <a:p>
            <a:r>
              <a:rPr lang="en-US" dirty="0"/>
              <a:t>State incentives and competition</a:t>
            </a:r>
          </a:p>
          <a:p>
            <a:r>
              <a:rPr lang="en-US" dirty="0"/>
              <a:t>Can be large consumers of electricity and water.</a:t>
            </a:r>
          </a:p>
        </p:txBody>
      </p:sp>
    </p:spTree>
    <p:extLst>
      <p:ext uri="{BB962C8B-B14F-4D97-AF65-F5344CB8AC3E}">
        <p14:creationId xmlns:p14="http://schemas.microsoft.com/office/powerpoint/2010/main" val="4238379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C1663-31BE-E126-164D-B07784CA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 and Data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87B07-902C-24AF-AF14-AA1F57D00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Centers Need To Be Cooled</a:t>
            </a:r>
          </a:p>
          <a:p>
            <a:r>
              <a:rPr lang="en-US" dirty="0"/>
              <a:t>Requires large amounts of electricity or water, combination of both.</a:t>
            </a:r>
          </a:p>
          <a:p>
            <a:r>
              <a:rPr lang="en-US" dirty="0"/>
              <a:t>Progressive sustainability minded companies focused on carbon reduction and water conservation.  Microsoft DAC in DC.</a:t>
            </a:r>
          </a:p>
          <a:p>
            <a:r>
              <a:rPr lang="en-US" dirty="0"/>
              <a:t>Challenges thinking only a few years old on future of energy needs, power generation, protecting utility rate payers, protecting groundwater resources.</a:t>
            </a:r>
          </a:p>
        </p:txBody>
      </p:sp>
    </p:spTree>
    <p:extLst>
      <p:ext uri="{BB962C8B-B14F-4D97-AF65-F5344CB8AC3E}">
        <p14:creationId xmlns:p14="http://schemas.microsoft.com/office/powerpoint/2010/main" val="21467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A1BED-952B-577B-30C2-F1B0208C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 as a regulatory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4BFCE-86B3-28A2-4CEB-8C733756B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/>
              <a:t>Groundwater Research – promising usage for using large datasets, satellite missions collecting data on precipitation, soil moisture, basin storage (GW/SW).</a:t>
            </a:r>
          </a:p>
          <a:p>
            <a:r>
              <a:rPr lang="en-US" dirty="0"/>
              <a:t>Real time and predictive potential to manage groundwater resources more proactively and sustainably using physics informed machine learning.</a:t>
            </a:r>
          </a:p>
          <a:p>
            <a:r>
              <a:rPr lang="en-US" dirty="0"/>
              <a:t>Promising tools such as dynamic recharge models and depletion models.</a:t>
            </a:r>
          </a:p>
        </p:txBody>
      </p:sp>
    </p:spTree>
    <p:extLst>
      <p:ext uri="{BB962C8B-B14F-4D97-AF65-F5344CB8AC3E}">
        <p14:creationId xmlns:p14="http://schemas.microsoft.com/office/powerpoint/2010/main" val="418092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0EB17-91D2-95B9-D130-33B4555AF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3DA6E-FEBD-F0C4-6D6B-C2FEB0AAF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 as a regulatory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0DFB9-4171-6298-9148-4B57AF1F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/>
              <a:t>Asset and workload management</a:t>
            </a:r>
          </a:p>
          <a:p>
            <a:r>
              <a:rPr lang="en-US" dirty="0"/>
              <a:t>Predictive asset management by producers to understand primary points of failure and scheduling of preventative proactive  replacement and maintenance measures.  Cheaper to prevent than clean up mindset.</a:t>
            </a:r>
          </a:p>
          <a:p>
            <a:r>
              <a:rPr lang="en-US" dirty="0"/>
              <a:t>Oil and Gas Agency Workload Management, tools to match RBDMS with inspection prioritization.  Risk management for environmental outcomes.</a:t>
            </a:r>
          </a:p>
        </p:txBody>
      </p:sp>
    </p:spTree>
    <p:extLst>
      <p:ext uri="{BB962C8B-B14F-4D97-AF65-F5344CB8AC3E}">
        <p14:creationId xmlns:p14="http://schemas.microsoft.com/office/powerpoint/2010/main" val="97876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C239F-19CB-B2D9-9D55-9A7732AF2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F6A8B-F5AF-B24E-3669-1ABCF0CB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 as a regulatory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4F07E-AA10-FC1E-EB9D-86AFDC447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/>
              <a:t>Public Transparency</a:t>
            </a:r>
          </a:p>
          <a:p>
            <a:pPr lvl="1"/>
            <a:r>
              <a:rPr lang="en-US" dirty="0"/>
              <a:t>Chatbot January of 2026.</a:t>
            </a:r>
          </a:p>
          <a:p>
            <a:pPr lvl="1"/>
            <a:r>
              <a:rPr lang="en-US" dirty="0"/>
              <a:t>Copilot – Public comments, lumping, sorting, initial responses, PII.</a:t>
            </a:r>
          </a:p>
          <a:p>
            <a:r>
              <a:rPr lang="en-US" dirty="0"/>
              <a:t>Decision Making</a:t>
            </a:r>
          </a:p>
          <a:p>
            <a:pPr lvl="1"/>
            <a:r>
              <a:rPr lang="en-US" dirty="0"/>
              <a:t>Permitting workflows, areas of review, </a:t>
            </a:r>
          </a:p>
          <a:p>
            <a:r>
              <a:rPr lang="en-US" dirty="0"/>
              <a:t>Predictive Tools – what can we learn from incidents, failures, end of economic life, </a:t>
            </a:r>
            <a:r>
              <a:rPr lang="en-US" dirty="0" err="1"/>
              <a:t>etc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7417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7758-005B-33F7-825A-81BDB793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slide</a:t>
            </a:r>
          </a:p>
        </p:txBody>
      </p:sp>
    </p:spTree>
    <p:extLst>
      <p:ext uri="{BB962C8B-B14F-4D97-AF65-F5344CB8AC3E}">
        <p14:creationId xmlns:p14="http://schemas.microsoft.com/office/powerpoint/2010/main" val="238070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E7B61-99F2-F016-B185-1F6AFAC7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349785-94D0-0F00-C239-789F9DD5C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5314" y="4455621"/>
            <a:ext cx="6923786" cy="1238616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Energy Resources, Research and Technology Committee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Tuesday, September 23, 2025</a:t>
            </a:r>
          </a:p>
        </p:txBody>
      </p:sp>
      <p:pic>
        <p:nvPicPr>
          <p:cNvPr id="2" name="Picture 1" descr="A logo with a star and text&#10;&#10;AI-generated content may be incorrect.">
            <a:extLst>
              <a:ext uri="{FF2B5EF4-FFF2-40B4-BE49-F238E27FC236}">
                <a16:creationId xmlns:a16="http://schemas.microsoft.com/office/drawing/2014/main" id="{968857F3-D243-8AE7-6D3C-84966FDF9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9" r="1993" b="1"/>
          <a:stretch/>
        </p:blipFill>
        <p:spPr>
          <a:xfrm>
            <a:off x="633999" y="1115424"/>
            <a:ext cx="4001315" cy="409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8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360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IOGCC ERRT  AI Session</vt:lpstr>
      <vt:lpstr>How Is AI Changing Work For Regulators?</vt:lpstr>
      <vt:lpstr>AI and Data Centers</vt:lpstr>
      <vt:lpstr>AI and Data Centers</vt:lpstr>
      <vt:lpstr>AI as a regulatory tool</vt:lpstr>
      <vt:lpstr>AI as a regulatory tool</vt:lpstr>
      <vt:lpstr>AI as a regulatory tool</vt:lpstr>
      <vt:lpstr>Closing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Fitzgerald</dc:creator>
  <cp:lastModifiedBy>Cheryl Fitzgerald</cp:lastModifiedBy>
  <cp:revision>2</cp:revision>
  <dcterms:created xsi:type="dcterms:W3CDTF">2025-10-01T18:52:10Z</dcterms:created>
  <dcterms:modified xsi:type="dcterms:W3CDTF">2025-10-01T19:02:53Z</dcterms:modified>
</cp:coreProperties>
</file>