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36" r:id="rId2"/>
    <p:sldId id="437" r:id="rId3"/>
    <p:sldId id="438" r:id="rId4"/>
    <p:sldId id="439" r:id="rId5"/>
    <p:sldId id="447" r:id="rId6"/>
    <p:sldId id="440" r:id="rId7"/>
    <p:sldId id="441" r:id="rId8"/>
    <p:sldId id="442" r:id="rId9"/>
    <p:sldId id="443" r:id="rId10"/>
    <p:sldId id="444" r:id="rId11"/>
    <p:sldId id="446" r:id="rId12"/>
    <p:sldId id="43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97" d="100"/>
          <a:sy n="97" d="100"/>
        </p:scale>
        <p:origin x="103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E20379-6C95-4DDA-A2D2-968901A8F20F}"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69FE97-448F-4D72-AAAC-631B5F66E647}" type="slidenum">
              <a:rPr lang="en-US" smtClean="0"/>
              <a:t>‹#›</a:t>
            </a:fld>
            <a:endParaRPr lang="en-US"/>
          </a:p>
        </p:txBody>
      </p:sp>
    </p:spTree>
    <p:extLst>
      <p:ext uri="{BB962C8B-B14F-4D97-AF65-F5344CB8AC3E}">
        <p14:creationId xmlns:p14="http://schemas.microsoft.com/office/powerpoint/2010/main" val="2215785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9047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2412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2384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4469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Acknowledge the audience: regulators, operators, support companies.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Two years ago, we were competing for data scientist and business analyst who could code and manipulate. Two months ago, we floated a job offering $26 an hour and had 400 candidates. The Utah Dept of Commerce floated a similar role paying in the mid 30/hour range and had 5000 applicants.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463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effectLst/>
              </a:rPr>
              <a:t>AI has a hard job saying no. If it takes more than a few seconds to give you the answer you can assume the task can’t be completed. </a:t>
            </a:r>
            <a:br>
              <a:rPr lang="en-US" b="0" dirty="0">
                <a:effectLst/>
              </a:rPr>
            </a:br>
            <a:endParaRPr lang="en-US" b="0" dirty="0">
              <a:effectLst/>
            </a:endParaRPr>
          </a:p>
          <a:p>
            <a:r>
              <a:rPr lang="en-US" sz="1200" b="0" i="0" u="none" strike="noStrike" kern="1200" dirty="0">
                <a:solidFill>
                  <a:schemeClr val="tx1"/>
                </a:solidFill>
                <a:effectLst/>
                <a:latin typeface="+mn-lt"/>
                <a:ea typeface="+mn-ea"/>
                <a:cs typeface="+mn-cs"/>
              </a:rPr>
              <a:t>Example: We are finalizing our oil and gas bonding modernization after a 23-year delay.  I asked Chat GPT for a compare and contrast review of three statute drafts, and then for it to provide a summary statute that combined all three, build a document, and pointed out conflicts.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Chat GPT led me along for three full days – “Almost there” “So sorry for the delay” “Wow I really let you down, but I’m finishing up the final word document now”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 felt like I was grilling one of my teenagers who got home late and just would not admit where he had been.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Took 3 days of promises then said, “I got nothing” (Chat GPT)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1957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effectLst/>
              </a:rPr>
              <a:t>AI has a really hard job saying no. If it takes more than a few seconds to give you the answer you can assume the task can’t be completed. </a:t>
            </a:r>
            <a:br>
              <a:rPr lang="en-US" b="0" dirty="0">
                <a:effectLst/>
              </a:rPr>
            </a:br>
            <a:endParaRPr lang="en-US" b="0" dirty="0">
              <a:effectLst/>
            </a:endParaRPr>
          </a:p>
          <a:p>
            <a:r>
              <a:rPr lang="en-US" sz="1200" b="0" i="0" u="none" strike="noStrike" kern="1200" dirty="0">
                <a:solidFill>
                  <a:schemeClr val="tx1"/>
                </a:solidFill>
                <a:effectLst/>
                <a:latin typeface="+mn-lt"/>
                <a:ea typeface="+mn-ea"/>
                <a:cs typeface="+mn-cs"/>
              </a:rPr>
              <a:t>Example: We are finalizing our oil and gas bonding modernization after a 23 year delay.  I asked Chat GPT for a compare and contrast review of three statute drafts, and then for it to provide a summary statute that combined all three, build a document, and pointed out conflicts.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Chat GPT led me along for three full days – “Almost there” “So sorry for the delay” “Wow I really let you down, but I’m finishing up the final word document now”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 felt like I was grilling one of my teenagers who got home late and just would not admit where he had been.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Took 3 days of promises then said, “I got nothing” (Chat GPT)</a:t>
            </a:r>
            <a:endParaRPr lang="en-US" b="0" dirty="0">
              <a:effectLst/>
            </a:endParaRPr>
          </a:p>
          <a:p>
            <a:br>
              <a:rPr lang="en-US" dirty="0"/>
            </a:b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09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22DBE-D0A6-0F08-ADEC-771C35B5EF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58ABE9-F1EE-90A1-D39E-7B1A8BDA5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73AC0-F66C-EFAD-EC48-677F0688C531}"/>
              </a:ext>
            </a:extLst>
          </p:cNvPr>
          <p:cNvSpPr>
            <a:spLocks noGrp="1"/>
          </p:cNvSpPr>
          <p:nvPr>
            <p:ph type="body" idx="1"/>
          </p:nvPr>
        </p:nvSpPr>
        <p:spPr/>
        <p:txBody>
          <a:bodyPr/>
          <a:lstStyle/>
          <a:p>
            <a:endParaRPr lang="en-US" sz="1200" b="0" i="0" u="none" strike="noStrike" kern="1200" dirty="0">
              <a:solidFill>
                <a:schemeClr val="tx1"/>
              </a:solidFill>
              <a:effectLst/>
              <a:latin typeface="+mn-lt"/>
              <a:ea typeface="+mn-ea"/>
              <a:cs typeface="+mn-cs"/>
            </a:endParaRPr>
          </a:p>
          <a:p>
            <a:r>
              <a:rPr lang="en-US" dirty="0"/>
              <a:t>An AI query is faster but takes about 10x the energy as a standard query. Many of you have probably witnessed this energy usage firsthand if you have any stripper well to bitcoin conversion in your state. Those computers use a lot and generate a lot of heat. </a:t>
            </a:r>
          </a:p>
          <a:p>
            <a:endParaRPr lang="en-US" dirty="0"/>
          </a:p>
          <a:p>
            <a:r>
              <a:rPr lang="en-US" dirty="0"/>
              <a:t>Now, if you can do your job 10 times faster, then that obviously pays for itself. And those are on the low end of the advances we are seeing in Utah. </a:t>
            </a:r>
          </a:p>
          <a:p>
            <a:endParaRPr lang="en-US" dirty="0"/>
          </a:p>
          <a:p>
            <a:r>
              <a:rPr lang="en-US" dirty="0"/>
              <a:t>This is one of the reasons for the surge in data centers, especially if they can access a potential natural gas source to fuel their center. I spend a fair amount of time explain how one can't just “tap into the Williams pipeline and call it a day. . . .”</a:t>
            </a:r>
          </a:p>
          <a:p>
            <a:endParaRPr lang="en-US" b="0" dirty="0">
              <a:effectLst/>
            </a:endParaRPr>
          </a:p>
          <a:p>
            <a:br>
              <a:rPr lang="en-US" dirty="0"/>
            </a:br>
            <a:endParaRPr lang="en-US" dirty="0"/>
          </a:p>
        </p:txBody>
      </p:sp>
      <p:sp>
        <p:nvSpPr>
          <p:cNvPr id="4" name="Slide Number Placeholder 3">
            <a:extLst>
              <a:ext uri="{FF2B5EF4-FFF2-40B4-BE49-F238E27FC236}">
                <a16:creationId xmlns:a16="http://schemas.microsoft.com/office/drawing/2014/main" id="{9C9E25CF-37A3-5929-6C41-8E055C6BE9B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206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Predictive Analytics – Every winter in Utah we have at least one explosion involving a gathering location. Reason is heaters used to keep lines thawed. AI can take in more than just inspection records and predict areas that need extra attention based on the operator, time of year and even time of day. </a:t>
            </a:r>
          </a:p>
          <a:p>
            <a:endParaRPr lang="en-US" b="0" dirty="0">
              <a:effectLst/>
            </a:endParaRPr>
          </a:p>
          <a:p>
            <a:pPr rtl="0"/>
            <a:r>
              <a:rPr lang="en-US" sz="1200" b="0" i="0" u="none" strike="noStrike" kern="1200" dirty="0">
                <a:solidFill>
                  <a:schemeClr val="tx1"/>
                </a:solidFill>
                <a:effectLst/>
                <a:latin typeface="+mn-lt"/>
                <a:ea typeface="+mn-ea"/>
                <a:cs typeface="+mn-cs"/>
              </a:rPr>
              <a:t>What can it do? Aggregate information, reduce errors, follow programed touch points.</a:t>
            </a:r>
            <a:br>
              <a:rPr lang="en-US" b="0" dirty="0">
                <a:effectLst/>
              </a:rPr>
            </a:br>
            <a:endParaRPr lang="en-US" b="0" dirty="0">
              <a:effectLst/>
            </a:endParaRPr>
          </a:p>
          <a:p>
            <a:pPr rtl="0"/>
            <a:r>
              <a:rPr lang="en-US" sz="1200" b="0" i="0" u="none" strike="noStrike" kern="1200" dirty="0">
                <a:solidFill>
                  <a:schemeClr val="tx1"/>
                </a:solidFill>
                <a:effectLst/>
                <a:latin typeface="+mn-lt"/>
                <a:ea typeface="+mn-ea"/>
                <a:cs typeface="+mn-cs"/>
              </a:rPr>
              <a:t>Cite the example where Linda got the answer in 4 minutes on her phone</a:t>
            </a:r>
            <a:endParaRPr lang="en-US" b="0" dirty="0">
              <a:effectLst/>
            </a:endParaRPr>
          </a:p>
          <a:p>
            <a:pPr rtl="0"/>
            <a:r>
              <a:rPr lang="en-US" sz="1200" b="0" i="0" u="none" strike="noStrike" kern="1200" dirty="0">
                <a:solidFill>
                  <a:schemeClr val="tx1"/>
                </a:solidFill>
                <a:effectLst/>
                <a:latin typeface="+mn-lt"/>
                <a:ea typeface="+mn-ea"/>
                <a:cs typeface="+mn-cs"/>
              </a:rPr>
              <a:t>Cite permit review - Coal</a:t>
            </a:r>
            <a:endParaRPr lang="en-US" b="0" dirty="0">
              <a:effectLst/>
            </a:endParaRPr>
          </a:p>
          <a:p>
            <a:pPr rtl="0"/>
            <a:r>
              <a:rPr lang="en-US" sz="1200" b="0" i="0" u="none" strike="noStrike" kern="1200" dirty="0">
                <a:solidFill>
                  <a:schemeClr val="tx1"/>
                </a:solidFill>
                <a:effectLst/>
                <a:latin typeface="+mn-lt"/>
                <a:ea typeface="+mn-ea"/>
                <a:cs typeface="+mn-cs"/>
              </a:rPr>
              <a:t>Cite the OBBB review and presentation to legislature</a:t>
            </a:r>
            <a:endParaRPr lang="en-US" b="0" dirty="0">
              <a:effectLst/>
            </a:endParaRPr>
          </a:p>
          <a:p>
            <a:pPr rtl="0"/>
            <a:r>
              <a:rPr lang="en-US" sz="1200" b="0" i="0" u="none" strike="noStrike" kern="1200" dirty="0">
                <a:solidFill>
                  <a:schemeClr val="tx1"/>
                </a:solidFill>
                <a:effectLst/>
                <a:latin typeface="+mn-lt"/>
                <a:ea typeface="+mn-ea"/>
                <a:cs typeface="+mn-cs"/>
              </a:rPr>
              <a:t>Cite the finance committee for IOGCC </a:t>
            </a:r>
            <a:endParaRPr lang="en-US" b="0" dirty="0">
              <a:effectLst/>
            </a:endParaRPr>
          </a:p>
          <a:p>
            <a:br>
              <a:rPr lang="en-US" dirty="0"/>
            </a:b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377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02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Point one – E-permit, real time permit tracking, data mining OGM systems by operators to aid in near to mid term planning. At least in Utah, the operators don’t communicate with one another, and rely on the division to provide statewide data on production, P&amp;A data, and more granular data on how the mineral interest type impacts productivity (BLM, Tribal, State, Fee)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5002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a:t>Note: There are a growing number of vendors out there who are coming to you with AI packages. Review them carefully and know they are likely just piggybacking on the foundation AI creators like Google, X, and Microsoft. Always worth a call to the big guys first to ensure you get your moneys worth.</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9266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4A68E-61C6-5C49-40A1-62B4D43042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6B0127-AB47-845E-1B64-DF2C1989AF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E14777-D17E-591F-3ACA-3938371B0F35}"/>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6C746A55-911A-6D2E-8FDC-8DB8A82045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4593E2-33C2-DC5C-7E63-7BBAE5140DB8}"/>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720585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43AFD-72DE-8C01-7AC3-3B68FCF8C9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938A8D-6EC8-3651-6896-58F3A14518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6C973-630B-7FF6-7282-BF4435D9366B}"/>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8F06D0CA-EEDF-D2B0-B37E-6B1689746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F6EBF1-0875-6A0F-FF3B-FADC9780A45E}"/>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3778220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65BA41-FE7C-CAC9-2E44-C997D9C1D9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F06BC6-7C09-5510-34AA-311F088A68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1092F-B27D-62A7-5350-073AFC383209}"/>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05BF9980-8084-5707-7224-73F69B3173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46D9C-7526-486B-EF7A-958ADE63EDD6}"/>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3541114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1">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5040DA2-B75D-1B49-51F9-967501F7F67B}"/>
              </a:ext>
            </a:extLst>
          </p:cNvPr>
          <p:cNvSpPr>
            <a:spLocks noGrp="1"/>
          </p:cNvSpPr>
          <p:nvPr>
            <p:ph type="title" hasCustomPrompt="1"/>
          </p:nvPr>
        </p:nvSpPr>
        <p:spPr>
          <a:xfrm>
            <a:off x="994876" y="887638"/>
            <a:ext cx="10202248" cy="5094496"/>
          </a:xfrm>
        </p:spPr>
        <p:txBody>
          <a:bodyPr/>
          <a:lstStyle>
            <a:lvl1pPr algn="ctr">
              <a:defRPr sz="4800">
                <a:solidFill>
                  <a:schemeClr val="bg1"/>
                </a:solidFill>
              </a:defRPr>
            </a:lvl1pPr>
          </a:lstStyle>
          <a:p>
            <a:r>
              <a:rPr lang="en-US" dirty="0"/>
              <a:t>Click to add title</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2" name="Rectangle 1">
            <a:extLst>
              <a:ext uri="{FF2B5EF4-FFF2-40B4-BE49-F238E27FC236}">
                <a16:creationId xmlns:a16="http://schemas.microsoft.com/office/drawing/2014/main" id="{8E93BDAB-CB06-403B-00FD-9D1C2812A298}"/>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A6FB1FDB-9C8A-890A-5051-8D49E105FD49}"/>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1">
            <a:extLst>
              <a:ext uri="{FF2B5EF4-FFF2-40B4-BE49-F238E27FC236}">
                <a16:creationId xmlns:a16="http://schemas.microsoft.com/office/drawing/2014/main" id="{46056E81-9CB5-42E9-6689-B711F575C8F2}"/>
              </a:ext>
              <a:ext uri="{C183D7F6-B498-43B3-948B-1728B52AA6E4}">
                <adec:decorative xmlns:adec="http://schemas.microsoft.com/office/drawing/2017/decorative" val="1"/>
              </a:ext>
            </a:extLst>
          </p:cNvPr>
          <p:cNvSpPr/>
          <p:nvPr userDrawn="1"/>
        </p:nvSpPr>
        <p:spPr>
          <a:xfrm flipV="1">
            <a:off x="8981493" y="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2">
            <a:extLst>
              <a:ext uri="{FF2B5EF4-FFF2-40B4-BE49-F238E27FC236}">
                <a16:creationId xmlns:a16="http://schemas.microsoft.com/office/drawing/2014/main" id="{3D075254-6FC4-6738-BBBE-1BACB99E424A}"/>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003743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About 1">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5BA2562-20F9-9DC8-81EB-6ED26B24D7E3}"/>
              </a:ext>
              <a:ext uri="{C183D7F6-B498-43B3-948B-1728B52AA6E4}">
                <adec:decorative xmlns:adec="http://schemas.microsoft.com/office/drawing/2017/decorative" val="1"/>
              </a:ext>
            </a:extLst>
          </p:cNvPr>
          <p:cNvSpPr/>
          <p:nvPr userDrawn="1"/>
        </p:nvSpPr>
        <p:spPr>
          <a:xfrm>
            <a:off x="1" y="5983099"/>
            <a:ext cx="12192000" cy="873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5">
            <a:extLst>
              <a:ext uri="{FF2B5EF4-FFF2-40B4-BE49-F238E27FC236}">
                <a16:creationId xmlns:a16="http://schemas.microsoft.com/office/drawing/2014/main" id="{369E878B-C75C-98DC-B694-2C40507C4945}"/>
              </a:ext>
              <a:ext uri="{C183D7F6-B498-43B3-948B-1728B52AA6E4}">
                <adec:decorative xmlns:adec="http://schemas.microsoft.com/office/drawing/2017/decorative" val="1"/>
              </a:ext>
            </a:extLst>
          </p:cNvPr>
          <p:cNvSpPr/>
          <p:nvPr userDrawn="1"/>
        </p:nvSpPr>
        <p:spPr>
          <a:xfrm>
            <a:off x="8991644" y="3657675"/>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7">
            <a:extLst>
              <a:ext uri="{FF2B5EF4-FFF2-40B4-BE49-F238E27FC236}">
                <a16:creationId xmlns:a16="http://schemas.microsoft.com/office/drawing/2014/main" id="{DC03A063-67E0-718E-206C-6C807C20026A}"/>
              </a:ext>
              <a:ext uri="{C183D7F6-B498-43B3-948B-1728B52AA6E4}">
                <adec:decorative xmlns:adec="http://schemas.microsoft.com/office/drawing/2017/decorative" val="1"/>
              </a:ext>
            </a:extLst>
          </p:cNvPr>
          <p:cNvSpPr>
            <a:spLocks noChangeAspect="1"/>
          </p:cNvSpPr>
          <p:nvPr userDrawn="1"/>
        </p:nvSpPr>
        <p:spPr>
          <a:xfrm flipH="1" flipV="1">
            <a:off x="0" y="-5"/>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30">
            <a:extLst>
              <a:ext uri="{FF2B5EF4-FFF2-40B4-BE49-F238E27FC236}">
                <a16:creationId xmlns:a16="http://schemas.microsoft.com/office/drawing/2014/main" id="{6D86FEEF-2721-A616-B636-7C6F8B1B5D56}"/>
              </a:ext>
              <a:ext uri="{C183D7F6-B498-43B3-948B-1728B52AA6E4}">
                <adec:decorative xmlns:adec="http://schemas.microsoft.com/office/drawing/2017/decorative" val="1"/>
              </a:ext>
            </a:extLst>
          </p:cNvPr>
          <p:cNvSpPr>
            <a:spLocks noChangeAspect="1"/>
          </p:cNvSpPr>
          <p:nvPr userDrawn="1"/>
        </p:nvSpPr>
        <p:spPr>
          <a:xfrm rot="16200000" flipH="1" flipV="1">
            <a:off x="-433923" y="554625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Title 17">
            <a:extLst>
              <a:ext uri="{FF2B5EF4-FFF2-40B4-BE49-F238E27FC236}">
                <a16:creationId xmlns:a16="http://schemas.microsoft.com/office/drawing/2014/main" id="{4AC20A76-77DC-62F7-C0E5-66C03853B31E}"/>
              </a:ext>
            </a:extLst>
          </p:cNvPr>
          <p:cNvSpPr>
            <a:spLocks noGrp="1"/>
          </p:cNvSpPr>
          <p:nvPr>
            <p:ph type="title" hasCustomPrompt="1"/>
          </p:nvPr>
        </p:nvSpPr>
        <p:spPr>
          <a:xfrm>
            <a:off x="1371599" y="1478396"/>
            <a:ext cx="3710355" cy="3445297"/>
          </a:xfrm>
        </p:spPr>
        <p:txBody>
          <a:bodyPr>
            <a:normAutofit/>
          </a:bodyPr>
          <a:lstStyle>
            <a:lvl1pPr>
              <a:defRPr sz="3600">
                <a:solidFill>
                  <a:schemeClr val="accent2">
                    <a:lumMod val="75000"/>
                  </a:schemeClr>
                </a:solidFill>
              </a:defRPr>
            </a:lvl1pPr>
          </a:lstStyle>
          <a:p>
            <a:r>
              <a:rPr lang="en-US" dirty="0"/>
              <a:t>Click to add title</a:t>
            </a:r>
          </a:p>
        </p:txBody>
      </p:sp>
      <p:sp>
        <p:nvSpPr>
          <p:cNvPr id="20" name="Content Placeholder 19">
            <a:extLst>
              <a:ext uri="{FF2B5EF4-FFF2-40B4-BE49-F238E27FC236}">
                <a16:creationId xmlns:a16="http://schemas.microsoft.com/office/drawing/2014/main" id="{CF99A149-DEF4-9E0F-D0DE-E859DB6CA539}"/>
              </a:ext>
            </a:extLst>
          </p:cNvPr>
          <p:cNvSpPr>
            <a:spLocks noGrp="1"/>
          </p:cNvSpPr>
          <p:nvPr>
            <p:ph sz="quarter" idx="10" hasCustomPrompt="1"/>
          </p:nvPr>
        </p:nvSpPr>
        <p:spPr>
          <a:xfrm>
            <a:off x="5360465" y="1477963"/>
            <a:ext cx="5536135" cy="3446462"/>
          </a:xfrm>
        </p:spPr>
        <p:txBody>
          <a:bodyPr anchor="ctr">
            <a:norm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chemeClr val="bg1"/>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72303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Section Title">
    <p:bg>
      <p:bgPr>
        <a:solidFill>
          <a:schemeClr val="accent2"/>
        </a:solidFill>
        <a:effectLst/>
      </p:bgPr>
    </p:bg>
    <p:spTree>
      <p:nvGrpSpPr>
        <p:cNvPr id="1" name=""/>
        <p:cNvGrpSpPr/>
        <p:nvPr/>
      </p:nvGrpSpPr>
      <p:grpSpPr>
        <a:xfrm>
          <a:off x="0" y="0"/>
          <a:ext cx="0" cy="0"/>
          <a:chOff x="0" y="0"/>
          <a:chExt cx="0" cy="0"/>
        </a:xfrm>
      </p:grpSpPr>
      <p:sp>
        <p:nvSpPr>
          <p:cNvPr id="2" name="Freeform: Shape 9">
            <a:extLst>
              <a:ext uri="{FF2B5EF4-FFF2-40B4-BE49-F238E27FC236}">
                <a16:creationId xmlns:a16="http://schemas.microsoft.com/office/drawing/2014/main" id="{A18D9F31-445F-F144-A393-66C1BDE8083D}"/>
              </a:ext>
              <a:ext uri="{C183D7F6-B498-43B3-948B-1728B52AA6E4}">
                <adec:decorative xmlns:adec="http://schemas.microsoft.com/office/drawing/2017/decorative" val="1"/>
              </a:ext>
            </a:extLst>
          </p:cNvPr>
          <p:cNvSpPr/>
          <p:nvPr userDrawn="1"/>
        </p:nvSpPr>
        <p:spPr>
          <a:xfrm flipV="1">
            <a:off x="4570022" y="3390898"/>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14">
            <a:extLst>
              <a:ext uri="{FF2B5EF4-FFF2-40B4-BE49-F238E27FC236}">
                <a16:creationId xmlns:a16="http://schemas.microsoft.com/office/drawing/2014/main" id="{24F2F994-08EA-D901-82B7-02E175B2FF92}"/>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Title 7">
            <a:extLst>
              <a:ext uri="{FF2B5EF4-FFF2-40B4-BE49-F238E27FC236}">
                <a16:creationId xmlns:a16="http://schemas.microsoft.com/office/drawing/2014/main" id="{863EE949-1BE5-CFA7-69CC-5235FFE07F0F}"/>
              </a:ext>
            </a:extLst>
          </p:cNvPr>
          <p:cNvSpPr>
            <a:spLocks noGrp="1"/>
          </p:cNvSpPr>
          <p:nvPr>
            <p:ph type="title" hasCustomPrompt="1"/>
          </p:nvPr>
        </p:nvSpPr>
        <p:spPr>
          <a:xfrm>
            <a:off x="1371598" y="1415562"/>
            <a:ext cx="5750171" cy="4009292"/>
          </a:xfrm>
        </p:spPr>
        <p:txBody>
          <a:bodyPr>
            <a:normAutofit/>
          </a:bodyPr>
          <a:lstStyle>
            <a:lvl1pPr>
              <a:defRPr sz="3600">
                <a:solidFill>
                  <a:schemeClr val="bg2"/>
                </a:solidFill>
              </a:defRPr>
            </a:lvl1pPr>
          </a:lstStyle>
          <a:p>
            <a:r>
              <a:rPr lang="en-US" dirty="0"/>
              <a:t>Click to add title</a:t>
            </a:r>
          </a:p>
        </p:txBody>
      </p:sp>
      <p:sp>
        <p:nvSpPr>
          <p:cNvPr id="4" name="Picture Placeholder 18">
            <a:extLst>
              <a:ext uri="{FF2B5EF4-FFF2-40B4-BE49-F238E27FC236}">
                <a16:creationId xmlns:a16="http://schemas.microsoft.com/office/drawing/2014/main" id="{A2B2C17F-12DD-A683-5602-F16A1C9647FB}"/>
              </a:ext>
            </a:extLst>
          </p:cNvPr>
          <p:cNvSpPr>
            <a:spLocks noGrp="1"/>
          </p:cNvSpPr>
          <p:nvPr>
            <p:ph type="pic" sz="quarter" idx="13"/>
          </p:nvPr>
        </p:nvSpPr>
        <p:spPr>
          <a:xfrm>
            <a:off x="7877908" y="1"/>
            <a:ext cx="4314092" cy="6858000"/>
          </a:xfrm>
          <a:custGeom>
            <a:avLst/>
            <a:gdLst>
              <a:gd name="connsiteX0" fmla="*/ 3466352 w 4267200"/>
              <a:gd name="connsiteY0" fmla="*/ 0 h 6858000"/>
              <a:gd name="connsiteX1" fmla="*/ 4267200 w 4267200"/>
              <a:gd name="connsiteY1" fmla="*/ 0 h 6858000"/>
              <a:gd name="connsiteX2" fmla="*/ 4267200 w 4267200"/>
              <a:gd name="connsiteY2" fmla="*/ 6858000 h 6858000"/>
              <a:gd name="connsiteX3" fmla="*/ 0 w 4267200"/>
              <a:gd name="connsiteY3" fmla="*/ 6858000 h 6858000"/>
              <a:gd name="connsiteX4" fmla="*/ 0 w 4267200"/>
              <a:gd name="connsiteY4" fmla="*/ 3338980 h 6858000"/>
              <a:gd name="connsiteX5" fmla="*/ 8352 w 4267200"/>
              <a:gd name="connsiteY5" fmla="*/ 3162578 h 6858000"/>
              <a:gd name="connsiteX6" fmla="*/ 3132972 w 4267200"/>
              <a:gd name="connsiteY6" fmla="*/ 18059 h 6858000"/>
              <a:gd name="connsiteX7" fmla="*/ 3466352 w 4267200"/>
              <a:gd name="connsiteY7" fmla="*/ 122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7200" h="6858000">
                <a:moveTo>
                  <a:pt x="3466352" y="0"/>
                </a:moveTo>
                <a:lnTo>
                  <a:pt x="4267200" y="0"/>
                </a:lnTo>
                <a:lnTo>
                  <a:pt x="4267200" y="6858000"/>
                </a:lnTo>
                <a:lnTo>
                  <a:pt x="0" y="6858000"/>
                </a:lnTo>
                <a:lnTo>
                  <a:pt x="0" y="3338980"/>
                </a:lnTo>
                <a:lnTo>
                  <a:pt x="8352" y="3162578"/>
                </a:lnTo>
                <a:cubicBezTo>
                  <a:pt x="166042" y="1505839"/>
                  <a:pt x="1479242" y="186005"/>
                  <a:pt x="3132972" y="18059"/>
                </a:cubicBezTo>
                <a:lnTo>
                  <a:pt x="3466352" y="1225"/>
                </a:lnTo>
                <a:close/>
              </a:path>
            </a:pathLst>
          </a:custGeom>
          <a:solidFill>
            <a:schemeClr val="accent2">
              <a:lumMod val="75000"/>
            </a:schemeClr>
          </a:solidFill>
        </p:spPr>
        <p:txBody>
          <a:bodyPr wrap="square" lIns="1463040" tIns="822960" rIns="1463040" anchor="t" anchorCtr="0">
            <a:noAutofit/>
          </a:bodyPr>
          <a:lstStyle>
            <a:lvl1pPr marL="0" indent="0" algn="ctr">
              <a:buNone/>
              <a:defRPr sz="1600">
                <a:solidFill>
                  <a:schemeClr val="bg2"/>
                </a:solidFill>
              </a:defRPr>
            </a:lvl1pPr>
          </a:lstStyle>
          <a:p>
            <a:r>
              <a:rPr lang="en-US"/>
              <a:t>Click icon to add picture</a:t>
            </a:r>
            <a:endParaRPr lang="en-US" dirty="0"/>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761466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Title Content and Image">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179D789-F69C-8306-0C19-DF73E69167C4}"/>
              </a:ext>
            </a:extLst>
          </p:cNvPr>
          <p:cNvSpPr>
            <a:spLocks noGrp="1"/>
          </p:cNvSpPr>
          <p:nvPr>
            <p:ph type="title" hasCustomPrompt="1"/>
          </p:nvPr>
        </p:nvSpPr>
        <p:spPr>
          <a:xfrm>
            <a:off x="5676415" y="360485"/>
            <a:ext cx="5032725" cy="3284203"/>
          </a:xfrm>
        </p:spPr>
        <p:txBody>
          <a:bodyPr anchor="b">
            <a:normAutofit/>
          </a:bodyPr>
          <a:lstStyle>
            <a:lvl1pPr>
              <a:defRPr sz="3600">
                <a:solidFill>
                  <a:schemeClr val="bg2"/>
                </a:solidFill>
              </a:defRPr>
            </a:lvl1pPr>
          </a:lstStyle>
          <a:p>
            <a:r>
              <a:rPr lang="en-US" dirty="0"/>
              <a:t>Click to add title</a:t>
            </a:r>
          </a:p>
        </p:txBody>
      </p:sp>
      <p:sp>
        <p:nvSpPr>
          <p:cNvPr id="2" name="Picture Placeholder 1">
            <a:extLst>
              <a:ext uri="{FF2B5EF4-FFF2-40B4-BE49-F238E27FC236}">
                <a16:creationId xmlns:a16="http://schemas.microsoft.com/office/drawing/2014/main" id="{A2003524-9DE3-1117-2E91-80A1CB96DE3E}"/>
              </a:ext>
            </a:extLst>
          </p:cNvPr>
          <p:cNvSpPr>
            <a:spLocks noGrp="1"/>
          </p:cNvSpPr>
          <p:nvPr>
            <p:ph type="pic" sz="quarter" idx="11"/>
          </p:nvPr>
        </p:nvSpPr>
        <p:spPr>
          <a:xfrm>
            <a:off x="0" y="0"/>
            <a:ext cx="4308475" cy="6858000"/>
          </a:xfrm>
          <a:custGeom>
            <a:avLst/>
            <a:gdLst>
              <a:gd name="connsiteX0" fmla="*/ 0 w 4308475"/>
              <a:gd name="connsiteY0" fmla="*/ 0 h 6858000"/>
              <a:gd name="connsiteX1" fmla="*/ 4308475 w 4308475"/>
              <a:gd name="connsiteY1" fmla="*/ 0 h 6858000"/>
              <a:gd name="connsiteX2" fmla="*/ 4308475 w 4308475"/>
              <a:gd name="connsiteY2" fmla="*/ 3390898 h 6858000"/>
              <a:gd name="connsiteX3" fmla="*/ 4307536 w 4308475"/>
              <a:gd name="connsiteY3" fmla="*/ 3390898 h 6858000"/>
              <a:gd name="connsiteX4" fmla="*/ 4290702 w 4308475"/>
              <a:gd name="connsiteY4" fmla="*/ 3724279 h 6858000"/>
              <a:gd name="connsiteX5" fmla="*/ 1146183 w 4308475"/>
              <a:gd name="connsiteY5" fmla="*/ 6848898 h 6858000"/>
              <a:gd name="connsiteX6" fmla="*/ 953984 w 4308475"/>
              <a:gd name="connsiteY6" fmla="*/ 6857998 h 6858000"/>
              <a:gd name="connsiteX7" fmla="*/ 4308475 w 4308475"/>
              <a:gd name="connsiteY7" fmla="*/ 6857998 h 6858000"/>
              <a:gd name="connsiteX8" fmla="*/ 4308475 w 4308475"/>
              <a:gd name="connsiteY8" fmla="*/ 6858000 h 6858000"/>
              <a:gd name="connsiteX9" fmla="*/ 0 w 4308475"/>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08475" h="6858000">
                <a:moveTo>
                  <a:pt x="0" y="0"/>
                </a:moveTo>
                <a:lnTo>
                  <a:pt x="4308475" y="0"/>
                </a:lnTo>
                <a:lnTo>
                  <a:pt x="4308475" y="3390898"/>
                </a:lnTo>
                <a:lnTo>
                  <a:pt x="4307536" y="3390898"/>
                </a:lnTo>
                <a:lnTo>
                  <a:pt x="4290702" y="3724279"/>
                </a:lnTo>
                <a:cubicBezTo>
                  <a:pt x="4122756" y="5378008"/>
                  <a:pt x="2802922" y="6691208"/>
                  <a:pt x="1146183" y="6848898"/>
                </a:cubicBezTo>
                <a:lnTo>
                  <a:pt x="953984" y="6857998"/>
                </a:lnTo>
                <a:lnTo>
                  <a:pt x="4308475" y="6857998"/>
                </a:lnTo>
                <a:lnTo>
                  <a:pt x="4308475" y="6858000"/>
                </a:lnTo>
                <a:lnTo>
                  <a:pt x="0" y="6858000"/>
                </a:lnTo>
                <a:close/>
              </a:path>
            </a:pathLst>
          </a:custGeom>
        </p:spPr>
        <p:txBody>
          <a:bodyPr wrap="square">
            <a:noAutofit/>
          </a:bodyPr>
          <a:lstStyle>
            <a:lvl1pPr marL="0" indent="0" algn="ctr">
              <a:buNone/>
              <a:defRPr>
                <a:solidFill>
                  <a:schemeClr val="bg2"/>
                </a:solidFill>
              </a:defRPr>
            </a:lvl1pPr>
          </a:lstStyle>
          <a:p>
            <a:r>
              <a:rPr lang="en-US"/>
              <a:t>Click icon to add picture</a:t>
            </a:r>
            <a:endParaRPr lang="en-US" dirty="0"/>
          </a:p>
        </p:txBody>
      </p:sp>
      <p:sp>
        <p:nvSpPr>
          <p:cNvPr id="10" name="Content Placeholder 9">
            <a:extLst>
              <a:ext uri="{FF2B5EF4-FFF2-40B4-BE49-F238E27FC236}">
                <a16:creationId xmlns:a16="http://schemas.microsoft.com/office/drawing/2014/main" id="{FE5C55B8-DD4C-A859-38F5-CC8FE0920B85}"/>
              </a:ext>
            </a:extLst>
          </p:cNvPr>
          <p:cNvSpPr>
            <a:spLocks noGrp="1"/>
          </p:cNvSpPr>
          <p:nvPr>
            <p:ph sz="quarter" idx="10" hasCustomPrompt="1"/>
          </p:nvPr>
        </p:nvSpPr>
        <p:spPr>
          <a:xfrm>
            <a:off x="5676306" y="3846391"/>
            <a:ext cx="5032725" cy="2136710"/>
          </a:xfrm>
        </p:spPr>
        <p:txBody>
          <a:bodyPr>
            <a:normAutofit/>
          </a:bodyPr>
          <a:lstStyle>
            <a:lvl1pPr marL="0" indent="0">
              <a:buNone/>
              <a:defRPr sz="1800">
                <a:solidFill>
                  <a:schemeClr val="bg2"/>
                </a:solidFill>
              </a:defRPr>
            </a:lvl1pPr>
            <a:lvl2pPr marL="457200" indent="0">
              <a:buNone/>
              <a:defRPr sz="1600">
                <a:solidFill>
                  <a:schemeClr val="bg2"/>
                </a:solidFill>
              </a:defRPr>
            </a:lvl2pPr>
            <a:lvl3pPr marL="914400" indent="0">
              <a:buNone/>
              <a:defRPr sz="1400">
                <a:solidFill>
                  <a:schemeClr val="bg2"/>
                </a:solidFill>
              </a:defRPr>
            </a:lvl3pPr>
            <a:lvl4pPr marL="1371600" indent="0">
              <a:buNone/>
              <a:defRPr sz="1200">
                <a:solidFill>
                  <a:schemeClr val="bg2"/>
                </a:solidFill>
              </a:defRPr>
            </a:lvl4pPr>
            <a:lvl5pPr marL="1828800" indent="0">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7" name="Freeform: Shape 9">
            <a:extLst>
              <a:ext uri="{FF2B5EF4-FFF2-40B4-BE49-F238E27FC236}">
                <a16:creationId xmlns:a16="http://schemas.microsoft.com/office/drawing/2014/main" id="{6DC123BA-30A1-50DE-FC24-33C67A8FA78E}"/>
              </a:ext>
              <a:ext uri="{C183D7F6-B498-43B3-948B-1728B52AA6E4}">
                <adec:decorative xmlns:adec="http://schemas.microsoft.com/office/drawing/2017/decorative" val="1"/>
              </a:ext>
            </a:extLst>
          </p:cNvPr>
          <p:cNvSpPr/>
          <p:nvPr userDrawn="1"/>
        </p:nvSpPr>
        <p:spPr>
          <a:xfrm flipH="1" flipV="1">
            <a:off x="4308762" y="3390898"/>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014516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610C35C-5361-BD30-EB79-01BD72158B57}"/>
              </a:ext>
              <a:ext uri="{C183D7F6-B498-43B3-948B-1728B52AA6E4}">
                <adec:decorative xmlns:adec="http://schemas.microsoft.com/office/drawing/2017/decorative" val="1"/>
              </a:ext>
            </a:extLst>
          </p:cNvPr>
          <p:cNvSpPr/>
          <p:nvPr userDrawn="1"/>
        </p:nvSpPr>
        <p:spPr>
          <a:xfrm rot="5400000">
            <a:off x="-2992038" y="2992045"/>
            <a:ext cx="6858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26">
            <a:extLst>
              <a:ext uri="{FF2B5EF4-FFF2-40B4-BE49-F238E27FC236}">
                <a16:creationId xmlns:a16="http://schemas.microsoft.com/office/drawing/2014/main" id="{948A7171-32A3-1CAC-DDFD-7C44DDAF06EA}"/>
              </a:ext>
              <a:ext uri="{C183D7F6-B498-43B3-948B-1728B52AA6E4}">
                <adec:decorative xmlns:adec="http://schemas.microsoft.com/office/drawing/2017/decorative" val="1"/>
              </a:ext>
            </a:extLst>
          </p:cNvPr>
          <p:cNvSpPr>
            <a:spLocks noChangeAspect="1"/>
          </p:cNvSpPr>
          <p:nvPr userDrawn="1"/>
        </p:nvSpPr>
        <p:spPr>
          <a:xfrm flipH="1" flipV="1">
            <a:off x="1" y="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47">
            <a:extLst>
              <a:ext uri="{FF2B5EF4-FFF2-40B4-BE49-F238E27FC236}">
                <a16:creationId xmlns:a16="http://schemas.microsoft.com/office/drawing/2014/main" id="{06FD5EAC-FAC4-CDB4-6AB8-809E940F0780}"/>
              </a:ext>
              <a:ext uri="{C183D7F6-B498-43B3-948B-1728B52AA6E4}">
                <adec:decorative xmlns:adec="http://schemas.microsoft.com/office/drawing/2017/decorative" val="1"/>
              </a:ext>
            </a:extLst>
          </p:cNvPr>
          <p:cNvSpPr/>
          <p:nvPr userDrawn="1"/>
        </p:nvSpPr>
        <p:spPr>
          <a:xfrm>
            <a:off x="8991644" y="3657688"/>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Title 9">
            <a:extLst>
              <a:ext uri="{FF2B5EF4-FFF2-40B4-BE49-F238E27FC236}">
                <a16:creationId xmlns:a16="http://schemas.microsoft.com/office/drawing/2014/main" id="{6DA13352-25BC-FD28-A34C-DD204D5BF178}"/>
              </a:ext>
            </a:extLst>
          </p:cNvPr>
          <p:cNvSpPr>
            <a:spLocks noGrp="1"/>
          </p:cNvSpPr>
          <p:nvPr>
            <p:ph type="title" hasCustomPrompt="1"/>
          </p:nvPr>
        </p:nvSpPr>
        <p:spPr>
          <a:xfrm>
            <a:off x="1381748" y="246183"/>
            <a:ext cx="9525000" cy="1919521"/>
          </a:xfrm>
        </p:spPr>
        <p:txBody>
          <a:bodyPr>
            <a:normAutofit/>
          </a:bodyPr>
          <a:lstStyle>
            <a:lvl1pPr>
              <a:defRPr sz="3600">
                <a:solidFill>
                  <a:schemeClr val="accent2">
                    <a:lumMod val="75000"/>
                  </a:schemeClr>
                </a:solidFill>
              </a:defRPr>
            </a:lvl1pPr>
          </a:lstStyle>
          <a:p>
            <a:r>
              <a:rPr lang="en-US" dirty="0"/>
              <a:t>Click to add title</a:t>
            </a:r>
          </a:p>
        </p:txBody>
      </p:sp>
      <p:sp>
        <p:nvSpPr>
          <p:cNvPr id="12" name="Content Placeholder 11">
            <a:extLst>
              <a:ext uri="{FF2B5EF4-FFF2-40B4-BE49-F238E27FC236}">
                <a16:creationId xmlns:a16="http://schemas.microsoft.com/office/drawing/2014/main" id="{034108AC-4ED2-99E6-0212-0AC0802C553A}"/>
              </a:ext>
            </a:extLst>
          </p:cNvPr>
          <p:cNvSpPr>
            <a:spLocks noGrp="1"/>
          </p:cNvSpPr>
          <p:nvPr>
            <p:ph sz="quarter" idx="10" hasCustomPrompt="1"/>
          </p:nvPr>
        </p:nvSpPr>
        <p:spPr>
          <a:xfrm>
            <a:off x="1371600" y="2274033"/>
            <a:ext cx="9525000" cy="3317875"/>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098658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le 3">
    <p:bg>
      <p:bgPr>
        <a:solidFill>
          <a:schemeClr val="accent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B6590-E6B3-B91C-752E-88256804F19D}"/>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6">
            <a:extLst>
              <a:ext uri="{FF2B5EF4-FFF2-40B4-BE49-F238E27FC236}">
                <a16:creationId xmlns:a16="http://schemas.microsoft.com/office/drawing/2014/main" id="{3A11B3D3-2DE9-50B1-D34F-653D46693293}"/>
              </a:ext>
              <a:ext uri="{C183D7F6-B498-43B3-948B-1728B52AA6E4}">
                <adec:decorative xmlns:adec="http://schemas.microsoft.com/office/drawing/2017/decorative" val="1"/>
              </a:ext>
            </a:extLst>
          </p:cNvPr>
          <p:cNvSpPr/>
          <p:nvPr userDrawn="1"/>
        </p:nvSpPr>
        <p:spPr>
          <a:xfrm>
            <a:off x="8981493" y="365768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7">
            <a:extLst>
              <a:ext uri="{FF2B5EF4-FFF2-40B4-BE49-F238E27FC236}">
                <a16:creationId xmlns:a16="http://schemas.microsoft.com/office/drawing/2014/main" id="{5EEBEB28-1DE8-01FC-1208-CE71F445D83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1">
            <a:extLst>
              <a:ext uri="{FF2B5EF4-FFF2-40B4-BE49-F238E27FC236}">
                <a16:creationId xmlns:a16="http://schemas.microsoft.com/office/drawing/2014/main" id="{836BB78A-11DB-CCF3-7F2E-C0243B40951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Title 8">
            <a:extLst>
              <a:ext uri="{FF2B5EF4-FFF2-40B4-BE49-F238E27FC236}">
                <a16:creationId xmlns:a16="http://schemas.microsoft.com/office/drawing/2014/main" id="{00220F55-A7D0-A330-0E21-94E0D5ECA856}"/>
              </a:ext>
            </a:extLst>
          </p:cNvPr>
          <p:cNvSpPr>
            <a:spLocks noGrp="1"/>
          </p:cNvSpPr>
          <p:nvPr>
            <p:ph type="title" hasCustomPrompt="1"/>
          </p:nvPr>
        </p:nvSpPr>
        <p:spPr>
          <a:xfrm>
            <a:off x="1750734" y="835269"/>
            <a:ext cx="8690533" cy="2821183"/>
          </a:xfrm>
        </p:spPr>
        <p:txBody>
          <a:bodyPr anchor="b">
            <a:normAutofit/>
          </a:bodyPr>
          <a:lstStyle>
            <a:lvl1pPr algn="ctr">
              <a:defRPr sz="3600">
                <a:solidFill>
                  <a:schemeClr val="bg2"/>
                </a:solidFill>
              </a:defRPr>
            </a:lvl1pPr>
          </a:lstStyle>
          <a:p>
            <a:r>
              <a:rPr lang="en-US" dirty="0"/>
              <a:t>Click to add title</a:t>
            </a:r>
          </a:p>
        </p:txBody>
      </p:sp>
      <p:sp>
        <p:nvSpPr>
          <p:cNvPr id="11" name="Content Placeholder 10">
            <a:extLst>
              <a:ext uri="{FF2B5EF4-FFF2-40B4-BE49-F238E27FC236}">
                <a16:creationId xmlns:a16="http://schemas.microsoft.com/office/drawing/2014/main" id="{560B5AC1-38AD-9D8D-25F1-F8E10DE48AD7}"/>
              </a:ext>
            </a:extLst>
          </p:cNvPr>
          <p:cNvSpPr>
            <a:spLocks noGrp="1"/>
          </p:cNvSpPr>
          <p:nvPr>
            <p:ph sz="quarter" idx="10" hasCustomPrompt="1"/>
          </p:nvPr>
        </p:nvSpPr>
        <p:spPr>
          <a:xfrm>
            <a:off x="1745739" y="3858233"/>
            <a:ext cx="8700522" cy="1953481"/>
          </a:xfrm>
        </p:spPr>
        <p:txBody>
          <a:bodyPr>
            <a:normAutofit/>
          </a:bodyPr>
          <a:lstStyle>
            <a:lvl1pPr marL="0" indent="0" algn="ctr">
              <a:buNone/>
              <a:defRPr sz="1800">
                <a:solidFill>
                  <a:schemeClr val="bg2"/>
                </a:solidFill>
              </a:defRPr>
            </a:lvl1pPr>
            <a:lvl2pPr marL="457200" indent="0" algn="ctr">
              <a:buNone/>
              <a:defRPr sz="1600">
                <a:solidFill>
                  <a:schemeClr val="bg2"/>
                </a:solidFill>
              </a:defRPr>
            </a:lvl2pPr>
            <a:lvl3pPr marL="914400" indent="0" algn="ctr">
              <a:buNone/>
              <a:defRPr sz="1400">
                <a:solidFill>
                  <a:schemeClr val="bg2"/>
                </a:solidFill>
              </a:defRPr>
            </a:lvl3pPr>
            <a:lvl4pPr marL="1371600" indent="0" algn="ctr">
              <a:buNone/>
              <a:defRPr sz="1200">
                <a:solidFill>
                  <a:schemeClr val="bg2"/>
                </a:solidFill>
              </a:defRPr>
            </a:lvl4pPr>
            <a:lvl5pPr marL="1828800" indent="0" algn="ctr">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8426812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Title and 2 Colum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3FFEEC7-A0A7-27CB-3F2D-796281DCDC94}"/>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20">
            <a:extLst>
              <a:ext uri="{FF2B5EF4-FFF2-40B4-BE49-F238E27FC236}">
                <a16:creationId xmlns:a16="http://schemas.microsoft.com/office/drawing/2014/main" id="{2DCCFF86-2471-421E-E5FF-E38943252F1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1">
            <a:extLst>
              <a:ext uri="{FF2B5EF4-FFF2-40B4-BE49-F238E27FC236}">
                <a16:creationId xmlns:a16="http://schemas.microsoft.com/office/drawing/2014/main" id="{8300B484-623C-071D-E849-138F761417E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Title 18">
            <a:extLst>
              <a:ext uri="{FF2B5EF4-FFF2-40B4-BE49-F238E27FC236}">
                <a16:creationId xmlns:a16="http://schemas.microsoft.com/office/drawing/2014/main" id="{99A6249F-0E28-0ABF-FE63-7ECC0E106258}"/>
              </a:ext>
            </a:extLst>
          </p:cNvPr>
          <p:cNvSpPr>
            <a:spLocks noGrp="1"/>
          </p:cNvSpPr>
          <p:nvPr>
            <p:ph type="title" hasCustomPrompt="1"/>
          </p:nvPr>
        </p:nvSpPr>
        <p:spPr>
          <a:xfrm>
            <a:off x="1362805" y="344399"/>
            <a:ext cx="9599008" cy="1729547"/>
          </a:xfrm>
        </p:spPr>
        <p:txBody>
          <a:bodyPr>
            <a:normAutofit/>
          </a:bodyPr>
          <a:lstStyle>
            <a:lvl1pPr>
              <a:defRPr sz="3600">
                <a:solidFill>
                  <a:schemeClr val="accent2">
                    <a:lumMod val="75000"/>
                  </a:schemeClr>
                </a:solidFill>
              </a:defRPr>
            </a:lvl1pPr>
          </a:lstStyle>
          <a:p>
            <a:r>
              <a:rPr lang="en-US" dirty="0"/>
              <a:t>Click to add title</a:t>
            </a:r>
          </a:p>
        </p:txBody>
      </p:sp>
      <p:sp>
        <p:nvSpPr>
          <p:cNvPr id="21" name="Content Placeholder 20">
            <a:extLst>
              <a:ext uri="{FF2B5EF4-FFF2-40B4-BE49-F238E27FC236}">
                <a16:creationId xmlns:a16="http://schemas.microsoft.com/office/drawing/2014/main" id="{CCC29225-33B5-6D19-F0BA-DE3F864F640A}"/>
              </a:ext>
            </a:extLst>
          </p:cNvPr>
          <p:cNvSpPr>
            <a:spLocks noGrp="1"/>
          </p:cNvSpPr>
          <p:nvPr>
            <p:ph sz="quarter" idx="10" hasCustomPrompt="1"/>
          </p:nvPr>
        </p:nvSpPr>
        <p:spPr>
          <a:xfrm>
            <a:off x="1370867" y="2274034"/>
            <a:ext cx="4643438" cy="3298630"/>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Content Placeholder 20">
            <a:extLst>
              <a:ext uri="{FF2B5EF4-FFF2-40B4-BE49-F238E27FC236}">
                <a16:creationId xmlns:a16="http://schemas.microsoft.com/office/drawing/2014/main" id="{FB67020D-DF60-17C1-8DEC-EDECF653540F}"/>
              </a:ext>
            </a:extLst>
          </p:cNvPr>
          <p:cNvSpPr>
            <a:spLocks noGrp="1"/>
          </p:cNvSpPr>
          <p:nvPr>
            <p:ph sz="quarter" idx="11" hasCustomPrompt="1"/>
          </p:nvPr>
        </p:nvSpPr>
        <p:spPr>
          <a:xfrm>
            <a:off x="6318375" y="2274034"/>
            <a:ext cx="4643438" cy="3298630"/>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75812651-A64E-FA0C-7D84-B20BA7C67313}"/>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2875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Title and 2 Column 2">
    <p:spTree>
      <p:nvGrpSpPr>
        <p:cNvPr id="1" name=""/>
        <p:cNvGrpSpPr/>
        <p:nvPr/>
      </p:nvGrpSpPr>
      <p:grpSpPr>
        <a:xfrm>
          <a:off x="0" y="0"/>
          <a:ext cx="0" cy="0"/>
          <a:chOff x="0" y="0"/>
          <a:chExt cx="0" cy="0"/>
        </a:xfrm>
      </p:grpSpPr>
      <p:sp>
        <p:nvSpPr>
          <p:cNvPr id="2" name="Freeform 36">
            <a:extLst>
              <a:ext uri="{FF2B5EF4-FFF2-40B4-BE49-F238E27FC236}">
                <a16:creationId xmlns:a16="http://schemas.microsoft.com/office/drawing/2014/main" id="{F8F589DA-127F-E2E7-6ADA-1D3C04799932}"/>
              </a:ext>
              <a:ext uri="{C183D7F6-B498-43B3-948B-1728B52AA6E4}">
                <adec:decorative xmlns:adec="http://schemas.microsoft.com/office/drawing/2017/decorative" val="1"/>
              </a:ext>
            </a:extLst>
          </p:cNvPr>
          <p:cNvSpPr/>
          <p:nvPr userDrawn="1"/>
        </p:nvSpPr>
        <p:spPr>
          <a:xfrm>
            <a:off x="8991645" y="3657688"/>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Rectangle 7">
            <a:extLst>
              <a:ext uri="{FF2B5EF4-FFF2-40B4-BE49-F238E27FC236}">
                <a16:creationId xmlns:a16="http://schemas.microsoft.com/office/drawing/2014/main" id="{8700FBF0-749D-0FF0-74B6-3565174CA001}"/>
              </a:ext>
              <a:ext uri="{C183D7F6-B498-43B3-948B-1728B52AA6E4}">
                <adec:decorative xmlns:adec="http://schemas.microsoft.com/office/drawing/2017/decorative" val="1"/>
              </a:ext>
            </a:extLst>
          </p:cNvPr>
          <p:cNvSpPr/>
          <p:nvPr userDrawn="1"/>
        </p:nvSpPr>
        <p:spPr>
          <a:xfrm rot="5400000">
            <a:off x="-2992038" y="2992045"/>
            <a:ext cx="6858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0">
            <a:extLst>
              <a:ext uri="{FF2B5EF4-FFF2-40B4-BE49-F238E27FC236}">
                <a16:creationId xmlns:a16="http://schemas.microsoft.com/office/drawing/2014/main" id="{0DDA3FAB-74FF-4772-2BA4-B242E12ABEC7}"/>
              </a:ext>
              <a:ext uri="{C183D7F6-B498-43B3-948B-1728B52AA6E4}">
                <adec:decorative xmlns:adec="http://schemas.microsoft.com/office/drawing/2017/decorative" val="1"/>
              </a:ext>
            </a:extLst>
          </p:cNvPr>
          <p:cNvSpPr>
            <a:spLocks noChangeAspect="1"/>
          </p:cNvSpPr>
          <p:nvPr userDrawn="1"/>
        </p:nvSpPr>
        <p:spPr>
          <a:xfrm flipH="1" flipV="1">
            <a:off x="1" y="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Title 11">
            <a:extLst>
              <a:ext uri="{FF2B5EF4-FFF2-40B4-BE49-F238E27FC236}">
                <a16:creationId xmlns:a16="http://schemas.microsoft.com/office/drawing/2014/main" id="{FBE95B3E-84B8-3910-65C9-87914802BEA1}"/>
              </a:ext>
            </a:extLst>
          </p:cNvPr>
          <p:cNvSpPr>
            <a:spLocks noGrp="1"/>
          </p:cNvSpPr>
          <p:nvPr>
            <p:ph type="title" hasCustomPrompt="1"/>
          </p:nvPr>
        </p:nvSpPr>
        <p:spPr>
          <a:xfrm>
            <a:off x="1371598" y="369277"/>
            <a:ext cx="9590215" cy="1708514"/>
          </a:xfrm>
        </p:spPr>
        <p:txBody>
          <a:bodyPr>
            <a:normAutofit/>
          </a:bodyPr>
          <a:lstStyle>
            <a:lvl1pPr>
              <a:defRPr sz="3600">
                <a:solidFill>
                  <a:schemeClr val="accent2">
                    <a:lumMod val="75000"/>
                  </a:schemeClr>
                </a:solidFill>
              </a:defRPr>
            </a:lvl1pPr>
          </a:lstStyle>
          <a:p>
            <a:r>
              <a:rPr lang="en-US" dirty="0"/>
              <a:t>Click to add title</a:t>
            </a:r>
          </a:p>
        </p:txBody>
      </p:sp>
      <p:sp>
        <p:nvSpPr>
          <p:cNvPr id="13" name="Content Placeholder 20">
            <a:extLst>
              <a:ext uri="{FF2B5EF4-FFF2-40B4-BE49-F238E27FC236}">
                <a16:creationId xmlns:a16="http://schemas.microsoft.com/office/drawing/2014/main" id="{90BA2746-C141-C524-CDDE-DD672A80A2C8}"/>
              </a:ext>
            </a:extLst>
          </p:cNvPr>
          <p:cNvSpPr>
            <a:spLocks noGrp="1"/>
          </p:cNvSpPr>
          <p:nvPr>
            <p:ph sz="quarter" idx="10" hasCustomPrompt="1"/>
          </p:nvPr>
        </p:nvSpPr>
        <p:spPr>
          <a:xfrm>
            <a:off x="1370867" y="2274033"/>
            <a:ext cx="3347782" cy="3436653"/>
          </a:xfrm>
        </p:spPr>
        <p:txBody>
          <a:bodyPr>
            <a:normAutofit/>
          </a:bodyPr>
          <a:lstStyle>
            <a:lvl1pPr>
              <a:spcBef>
                <a:spcPts val="0"/>
              </a:spcBef>
              <a:spcAft>
                <a:spcPts val="600"/>
              </a:spcAft>
              <a:buClr>
                <a:schemeClr val="tx1"/>
              </a:buClr>
              <a:defRPr sz="1800" b="1"/>
            </a:lvl1pPr>
            <a:lvl2pPr>
              <a:spcBef>
                <a:spcPts val="0"/>
              </a:spcBef>
              <a:spcAft>
                <a:spcPts val="600"/>
              </a:spcAft>
              <a:buClr>
                <a:schemeClr val="tx1"/>
              </a:buClr>
              <a:defRPr sz="1600" b="1"/>
            </a:lvl2pPr>
            <a:lvl3pPr>
              <a:spcBef>
                <a:spcPts val="0"/>
              </a:spcBef>
              <a:spcAft>
                <a:spcPts val="600"/>
              </a:spcAft>
              <a:buClr>
                <a:schemeClr val="tx1"/>
              </a:buClr>
              <a:defRPr sz="1400" b="1"/>
            </a:lvl3pPr>
            <a:lvl4pPr>
              <a:spcBef>
                <a:spcPts val="0"/>
              </a:spcBef>
              <a:spcAft>
                <a:spcPts val="600"/>
              </a:spcAft>
              <a:buClr>
                <a:schemeClr val="tx1"/>
              </a:buClr>
              <a:defRPr sz="1200" b="1"/>
            </a:lvl4pPr>
            <a:lvl5pPr>
              <a:spcBef>
                <a:spcPts val="0"/>
              </a:spcBef>
              <a:spcAft>
                <a:spcPts val="600"/>
              </a:spcAft>
              <a:buClr>
                <a:schemeClr val="tx1"/>
              </a:buClr>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0">
            <a:extLst>
              <a:ext uri="{FF2B5EF4-FFF2-40B4-BE49-F238E27FC236}">
                <a16:creationId xmlns:a16="http://schemas.microsoft.com/office/drawing/2014/main" id="{53421E6F-1A11-40B7-DB53-FC96CE9D787B}"/>
              </a:ext>
            </a:extLst>
          </p:cNvPr>
          <p:cNvSpPr>
            <a:spLocks noGrp="1"/>
          </p:cNvSpPr>
          <p:nvPr>
            <p:ph sz="quarter" idx="11" hasCustomPrompt="1"/>
          </p:nvPr>
        </p:nvSpPr>
        <p:spPr>
          <a:xfrm>
            <a:off x="4925269" y="2274033"/>
            <a:ext cx="6036544" cy="3436653"/>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078CC75E-2849-6C28-42BF-61EBFD22CDE7}"/>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933180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5DA8-988C-5B45-DB69-FD5211F5EF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F31166-BDA6-0137-68D7-0E7BCEF093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5367B9-7BB9-7908-C7E6-30513EF2A77E}"/>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B412F338-0553-3D2D-C804-11620D49D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E7A55F-474E-800B-E455-4A3C85B673FB}"/>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24674846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Title Content and Picture 2">
    <p:spTree>
      <p:nvGrpSpPr>
        <p:cNvPr id="1" name=""/>
        <p:cNvGrpSpPr/>
        <p:nvPr/>
      </p:nvGrpSpPr>
      <p:grpSpPr>
        <a:xfrm>
          <a:off x="0" y="0"/>
          <a:ext cx="0" cy="0"/>
          <a:chOff x="0" y="0"/>
          <a:chExt cx="0" cy="0"/>
        </a:xfrm>
      </p:grpSpPr>
      <p:sp>
        <p:nvSpPr>
          <p:cNvPr id="6" name="Freeform: Shape 8">
            <a:extLst>
              <a:ext uri="{FF2B5EF4-FFF2-40B4-BE49-F238E27FC236}">
                <a16:creationId xmlns:a16="http://schemas.microsoft.com/office/drawing/2014/main" id="{D8A19A74-FE0D-4975-5657-5362CEB4D339}"/>
              </a:ext>
              <a:ext uri="{C183D7F6-B498-43B3-948B-1728B52AA6E4}">
                <adec:decorative xmlns:adec="http://schemas.microsoft.com/office/drawing/2017/decorative" val="1"/>
              </a:ext>
            </a:extLst>
          </p:cNvPr>
          <p:cNvSpPr/>
          <p:nvPr userDrawn="1"/>
        </p:nvSpPr>
        <p:spPr>
          <a:xfrm rot="10800000" flipH="1">
            <a:off x="6117263" y="5090690"/>
            <a:ext cx="1807536" cy="17770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Rectangle 6">
            <a:extLst>
              <a:ext uri="{FF2B5EF4-FFF2-40B4-BE49-F238E27FC236}">
                <a16:creationId xmlns:a16="http://schemas.microsoft.com/office/drawing/2014/main" id="{68E8CCA9-A930-4217-FC4B-419AD08ED96F}"/>
              </a:ext>
              <a:ext uri="{C183D7F6-B498-43B3-948B-1728B52AA6E4}">
                <adec:decorative xmlns:adec="http://schemas.microsoft.com/office/drawing/2017/decorative" val="1"/>
              </a:ext>
            </a:extLst>
          </p:cNvPr>
          <p:cNvSpPr/>
          <p:nvPr userDrawn="1"/>
        </p:nvSpPr>
        <p:spPr>
          <a:xfrm rot="5400000">
            <a:off x="-2996913" y="2996911"/>
            <a:ext cx="6867747"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25">
            <a:extLst>
              <a:ext uri="{FF2B5EF4-FFF2-40B4-BE49-F238E27FC236}">
                <a16:creationId xmlns:a16="http://schemas.microsoft.com/office/drawing/2014/main" id="{A5202170-963D-8D6D-EF61-11B291827C7A}"/>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2">
            <a:extLst>
              <a:ext uri="{FF2B5EF4-FFF2-40B4-BE49-F238E27FC236}">
                <a16:creationId xmlns:a16="http://schemas.microsoft.com/office/drawing/2014/main" id="{6A71B5EB-558B-B072-1FF1-CDA55B10CC6E}"/>
              </a:ext>
            </a:extLst>
          </p:cNvPr>
          <p:cNvSpPr>
            <a:spLocks noGrp="1"/>
          </p:cNvSpPr>
          <p:nvPr>
            <p:ph type="title" hasCustomPrompt="1"/>
          </p:nvPr>
        </p:nvSpPr>
        <p:spPr>
          <a:xfrm>
            <a:off x="1381757" y="328860"/>
            <a:ext cx="6136643" cy="1777060"/>
          </a:xfrm>
        </p:spPr>
        <p:txBody>
          <a:bodyPr>
            <a:normAutofit/>
          </a:bodyPr>
          <a:lstStyle>
            <a:lvl1pPr>
              <a:defRPr sz="3600">
                <a:solidFill>
                  <a:schemeClr val="accent2">
                    <a:lumMod val="75000"/>
                  </a:schemeClr>
                </a:solidFill>
              </a:defRPr>
            </a:lvl1pPr>
          </a:lstStyle>
          <a:p>
            <a:r>
              <a:rPr lang="en-US" dirty="0"/>
              <a:t>Click to add title</a:t>
            </a:r>
          </a:p>
        </p:txBody>
      </p:sp>
      <p:sp>
        <p:nvSpPr>
          <p:cNvPr id="14" name="Content Placeholder 20">
            <a:extLst>
              <a:ext uri="{FF2B5EF4-FFF2-40B4-BE49-F238E27FC236}">
                <a16:creationId xmlns:a16="http://schemas.microsoft.com/office/drawing/2014/main" id="{B84F4814-519C-86D2-1886-90E0A98968D3}"/>
              </a:ext>
            </a:extLst>
          </p:cNvPr>
          <p:cNvSpPr>
            <a:spLocks noGrp="1"/>
          </p:cNvSpPr>
          <p:nvPr>
            <p:ph sz="quarter" idx="11" hasCustomPrompt="1"/>
          </p:nvPr>
        </p:nvSpPr>
        <p:spPr>
          <a:xfrm>
            <a:off x="1371204" y="2282999"/>
            <a:ext cx="6136643" cy="3685507"/>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id="{55A36A3E-F1BF-A2FC-E9BF-616718E65B8B}"/>
              </a:ext>
            </a:extLst>
          </p:cNvPr>
          <p:cNvSpPr>
            <a:spLocks noGrp="1"/>
          </p:cNvSpPr>
          <p:nvPr>
            <p:ph type="pic" sz="quarter" idx="10"/>
          </p:nvPr>
        </p:nvSpPr>
        <p:spPr>
          <a:xfrm>
            <a:off x="7924800" y="0"/>
            <a:ext cx="4267200" cy="6858000"/>
          </a:xfrm>
          <a:solidFill>
            <a:schemeClr val="accent2"/>
          </a:solidFill>
        </p:spPr>
        <p:txBody>
          <a:bodyPr/>
          <a:lstStyle>
            <a:lvl1pPr marL="0" indent="0" algn="ctr">
              <a:buNone/>
              <a:defRPr>
                <a:solidFill>
                  <a:schemeClr val="bg2"/>
                </a:solidFill>
              </a:defRPr>
            </a:lvl1pPr>
          </a:lstStyle>
          <a:p>
            <a:r>
              <a:rPr lang="en-US"/>
              <a:t>Click icon to add picture</a:t>
            </a:r>
            <a:endParaRPr lang="en-US" dirty="0"/>
          </a:p>
        </p:txBody>
      </p:sp>
      <p:sp>
        <p:nvSpPr>
          <p:cNvPr id="10" name="Slide Number Placeholder 5">
            <a:extLst>
              <a:ext uri="{FF2B5EF4-FFF2-40B4-BE49-F238E27FC236}">
                <a16:creationId xmlns:a16="http://schemas.microsoft.com/office/drawing/2014/main" id="{7769D9C9-E3F7-6719-75F2-AA70DF83E1AD}"/>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10464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Title and 2 Column 3">
    <p:spTree>
      <p:nvGrpSpPr>
        <p:cNvPr id="1" name=""/>
        <p:cNvGrpSpPr/>
        <p:nvPr/>
      </p:nvGrpSpPr>
      <p:grpSpPr>
        <a:xfrm>
          <a:off x="0" y="0"/>
          <a:ext cx="0" cy="0"/>
          <a:chOff x="0" y="0"/>
          <a:chExt cx="0" cy="0"/>
        </a:xfrm>
      </p:grpSpPr>
      <p:sp>
        <p:nvSpPr>
          <p:cNvPr id="2" name="Freeform 36">
            <a:extLst>
              <a:ext uri="{FF2B5EF4-FFF2-40B4-BE49-F238E27FC236}">
                <a16:creationId xmlns:a16="http://schemas.microsoft.com/office/drawing/2014/main" id="{F8F589DA-127F-E2E7-6ADA-1D3C04799932}"/>
              </a:ext>
              <a:ext uri="{C183D7F6-B498-43B3-948B-1728B52AA6E4}">
                <adec:decorative xmlns:adec="http://schemas.microsoft.com/office/drawing/2017/decorative" val="1"/>
              </a:ext>
            </a:extLst>
          </p:cNvPr>
          <p:cNvSpPr/>
          <p:nvPr userDrawn="1"/>
        </p:nvSpPr>
        <p:spPr>
          <a:xfrm>
            <a:off x="8991645" y="3657688"/>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Rectangle 7">
            <a:extLst>
              <a:ext uri="{FF2B5EF4-FFF2-40B4-BE49-F238E27FC236}">
                <a16:creationId xmlns:a16="http://schemas.microsoft.com/office/drawing/2014/main" id="{8700FBF0-749D-0FF0-74B6-3565174CA001}"/>
              </a:ext>
              <a:ext uri="{C183D7F6-B498-43B3-948B-1728B52AA6E4}">
                <adec:decorative xmlns:adec="http://schemas.microsoft.com/office/drawing/2017/decorative" val="1"/>
              </a:ext>
            </a:extLst>
          </p:cNvPr>
          <p:cNvSpPr/>
          <p:nvPr userDrawn="1"/>
        </p:nvSpPr>
        <p:spPr>
          <a:xfrm rot="5400000">
            <a:off x="-2992038" y="2992045"/>
            <a:ext cx="6858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0">
            <a:extLst>
              <a:ext uri="{FF2B5EF4-FFF2-40B4-BE49-F238E27FC236}">
                <a16:creationId xmlns:a16="http://schemas.microsoft.com/office/drawing/2014/main" id="{0DDA3FAB-74FF-4772-2BA4-B242E12ABEC7}"/>
              </a:ext>
              <a:ext uri="{C183D7F6-B498-43B3-948B-1728B52AA6E4}">
                <adec:decorative xmlns:adec="http://schemas.microsoft.com/office/drawing/2017/decorative" val="1"/>
              </a:ext>
            </a:extLst>
          </p:cNvPr>
          <p:cNvSpPr>
            <a:spLocks noChangeAspect="1"/>
          </p:cNvSpPr>
          <p:nvPr userDrawn="1"/>
        </p:nvSpPr>
        <p:spPr>
          <a:xfrm flipH="1" flipV="1">
            <a:off x="1" y="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Title 11">
            <a:extLst>
              <a:ext uri="{FF2B5EF4-FFF2-40B4-BE49-F238E27FC236}">
                <a16:creationId xmlns:a16="http://schemas.microsoft.com/office/drawing/2014/main" id="{FBE95B3E-84B8-3910-65C9-87914802BEA1}"/>
              </a:ext>
            </a:extLst>
          </p:cNvPr>
          <p:cNvSpPr>
            <a:spLocks noGrp="1"/>
          </p:cNvSpPr>
          <p:nvPr>
            <p:ph type="title" hasCustomPrompt="1"/>
          </p:nvPr>
        </p:nvSpPr>
        <p:spPr>
          <a:xfrm>
            <a:off x="1371598" y="369277"/>
            <a:ext cx="9590215" cy="1708514"/>
          </a:xfrm>
        </p:spPr>
        <p:txBody>
          <a:bodyPr>
            <a:normAutofit/>
          </a:bodyPr>
          <a:lstStyle>
            <a:lvl1pPr>
              <a:defRPr sz="3600">
                <a:solidFill>
                  <a:schemeClr val="accent2">
                    <a:lumMod val="75000"/>
                  </a:schemeClr>
                </a:solidFill>
              </a:defRPr>
            </a:lvl1pPr>
          </a:lstStyle>
          <a:p>
            <a:r>
              <a:rPr lang="en-US" dirty="0"/>
              <a:t>Click to add title</a:t>
            </a:r>
          </a:p>
        </p:txBody>
      </p:sp>
      <p:sp>
        <p:nvSpPr>
          <p:cNvPr id="14" name="Content Placeholder 20">
            <a:extLst>
              <a:ext uri="{FF2B5EF4-FFF2-40B4-BE49-F238E27FC236}">
                <a16:creationId xmlns:a16="http://schemas.microsoft.com/office/drawing/2014/main" id="{53421E6F-1A11-40B7-DB53-FC96CE9D787B}"/>
              </a:ext>
            </a:extLst>
          </p:cNvPr>
          <p:cNvSpPr>
            <a:spLocks noGrp="1"/>
          </p:cNvSpPr>
          <p:nvPr>
            <p:ph sz="quarter" idx="11" hasCustomPrompt="1"/>
          </p:nvPr>
        </p:nvSpPr>
        <p:spPr>
          <a:xfrm>
            <a:off x="1369269" y="2284193"/>
            <a:ext cx="6036544" cy="3436653"/>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0">
            <a:extLst>
              <a:ext uri="{FF2B5EF4-FFF2-40B4-BE49-F238E27FC236}">
                <a16:creationId xmlns:a16="http://schemas.microsoft.com/office/drawing/2014/main" id="{90BA2746-C141-C524-CDDE-DD672A80A2C8}"/>
              </a:ext>
            </a:extLst>
          </p:cNvPr>
          <p:cNvSpPr>
            <a:spLocks noGrp="1"/>
          </p:cNvSpPr>
          <p:nvPr>
            <p:ph sz="quarter" idx="10" hasCustomPrompt="1"/>
          </p:nvPr>
        </p:nvSpPr>
        <p:spPr>
          <a:xfrm>
            <a:off x="7708899" y="2284193"/>
            <a:ext cx="3252914" cy="3436653"/>
          </a:xfrm>
        </p:spPr>
        <p:txBody>
          <a:bodyPr>
            <a:normAutofit/>
          </a:bodyPr>
          <a:lstStyle>
            <a:lvl1pPr>
              <a:spcBef>
                <a:spcPts val="0"/>
              </a:spcBef>
              <a:spcAft>
                <a:spcPts val="600"/>
              </a:spcAft>
              <a:buClr>
                <a:schemeClr val="tx1"/>
              </a:buClr>
              <a:defRPr sz="1800" b="1"/>
            </a:lvl1pPr>
            <a:lvl2pPr>
              <a:spcBef>
                <a:spcPts val="0"/>
              </a:spcBef>
              <a:spcAft>
                <a:spcPts val="600"/>
              </a:spcAft>
              <a:buClr>
                <a:schemeClr val="tx1"/>
              </a:buClr>
              <a:defRPr sz="1600" b="1"/>
            </a:lvl2pPr>
            <a:lvl3pPr>
              <a:spcBef>
                <a:spcPts val="0"/>
              </a:spcBef>
              <a:spcAft>
                <a:spcPts val="600"/>
              </a:spcAft>
              <a:buClr>
                <a:schemeClr val="tx1"/>
              </a:buClr>
              <a:defRPr sz="1400" b="1"/>
            </a:lvl3pPr>
            <a:lvl4pPr>
              <a:spcBef>
                <a:spcPts val="0"/>
              </a:spcBef>
              <a:spcAft>
                <a:spcPts val="600"/>
              </a:spcAft>
              <a:buClr>
                <a:schemeClr val="tx1"/>
              </a:buClr>
              <a:defRPr sz="1200" b="1"/>
            </a:lvl4pPr>
            <a:lvl5pPr>
              <a:spcBef>
                <a:spcPts val="0"/>
              </a:spcBef>
              <a:spcAft>
                <a:spcPts val="600"/>
              </a:spcAft>
              <a:buClr>
                <a:schemeClr val="tx1"/>
              </a:buClr>
              <a:defRPr sz="1200" b="1"/>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078CC75E-2849-6C28-42BF-61EBFD22CDE7}"/>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4590014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Closing 1">
    <p:bg>
      <p:bgPr>
        <a:solidFill>
          <a:schemeClr val="accent2"/>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181407F-D7F6-56CB-135C-01868BC1917D}"/>
              </a:ext>
            </a:extLst>
          </p:cNvPr>
          <p:cNvSpPr>
            <a:spLocks noGrp="1"/>
          </p:cNvSpPr>
          <p:nvPr>
            <p:ph type="title" hasCustomPrompt="1"/>
          </p:nvPr>
        </p:nvSpPr>
        <p:spPr>
          <a:xfrm>
            <a:off x="1371597" y="1088211"/>
            <a:ext cx="4602483" cy="4896019"/>
          </a:xfrm>
        </p:spPr>
        <p:txBody>
          <a:bodyPr>
            <a:normAutofit/>
          </a:bodyPr>
          <a:lstStyle>
            <a:lvl1pPr>
              <a:defRPr sz="4800">
                <a:solidFill>
                  <a:schemeClr val="bg2"/>
                </a:solidFill>
              </a:defRPr>
            </a:lvl1pPr>
          </a:lstStyle>
          <a:p>
            <a:r>
              <a:rPr lang="en-US" dirty="0"/>
              <a:t>Click to add title</a:t>
            </a:r>
          </a:p>
        </p:txBody>
      </p:sp>
      <p:sp>
        <p:nvSpPr>
          <p:cNvPr id="2" name="Rectangle 1">
            <a:extLst>
              <a:ext uri="{FF2B5EF4-FFF2-40B4-BE49-F238E27FC236}">
                <a16:creationId xmlns:a16="http://schemas.microsoft.com/office/drawing/2014/main" id="{7E517585-E867-BB06-B195-272DA0FD4799}"/>
              </a:ext>
              <a:ext uri="{C183D7F6-B498-43B3-948B-1728B52AA6E4}">
                <adec:decorative xmlns:adec="http://schemas.microsoft.com/office/drawing/2017/decorative" val="1"/>
              </a:ext>
            </a:extLst>
          </p:cNvPr>
          <p:cNvSpPr/>
          <p:nvPr userDrawn="1"/>
        </p:nvSpPr>
        <p:spPr>
          <a:xfrm>
            <a:off x="1" y="-8"/>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92D9EBD-88FB-A2C3-7EC2-46DD7B53267E}"/>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22">
            <a:extLst>
              <a:ext uri="{FF2B5EF4-FFF2-40B4-BE49-F238E27FC236}">
                <a16:creationId xmlns:a16="http://schemas.microsoft.com/office/drawing/2014/main" id="{CB417425-9078-B6E8-97F7-BAA1536BA069}"/>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4">
            <a:extLst>
              <a:ext uri="{FF2B5EF4-FFF2-40B4-BE49-F238E27FC236}">
                <a16:creationId xmlns:a16="http://schemas.microsoft.com/office/drawing/2014/main" id="{D7F56B38-71B8-A745-8D9C-BBEA278F3FC5}"/>
              </a:ext>
              <a:ext uri="{C183D7F6-B498-43B3-948B-1728B52AA6E4}">
                <adec:decorative xmlns:adec="http://schemas.microsoft.com/office/drawing/2017/decorative" val="1"/>
              </a:ext>
            </a:extLst>
          </p:cNvPr>
          <p:cNvSpPr>
            <a:spLocks noChangeAspect="1"/>
          </p:cNvSpPr>
          <p:nvPr userDrawn="1"/>
        </p:nvSpPr>
        <p:spPr>
          <a:xfrm>
            <a:off x="9905999" y="4572027"/>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Content Placeholder 10">
            <a:extLst>
              <a:ext uri="{FF2B5EF4-FFF2-40B4-BE49-F238E27FC236}">
                <a16:creationId xmlns:a16="http://schemas.microsoft.com/office/drawing/2014/main" id="{45E5C644-63C0-D8A4-7EF1-1681AFB1F4D9}"/>
              </a:ext>
            </a:extLst>
          </p:cNvPr>
          <p:cNvSpPr>
            <a:spLocks noGrp="1"/>
          </p:cNvSpPr>
          <p:nvPr>
            <p:ph sz="quarter" idx="10" hasCustomPrompt="1"/>
          </p:nvPr>
        </p:nvSpPr>
        <p:spPr>
          <a:xfrm>
            <a:off x="6324599" y="1088210"/>
            <a:ext cx="4373564" cy="4894894"/>
          </a:xfrm>
        </p:spPr>
        <p:txBody>
          <a:bodyPr anchor="ctr">
            <a:normAutofit/>
          </a:bodyPr>
          <a:lstStyle>
            <a:lvl1pPr marL="0" indent="0">
              <a:spcBef>
                <a:spcPts val="0"/>
              </a:spcBef>
              <a:spcAft>
                <a:spcPts val="600"/>
              </a:spcAft>
              <a:buNone/>
              <a:defRPr sz="1800" b="1">
                <a:solidFill>
                  <a:schemeClr val="bg2"/>
                </a:solidFill>
              </a:defRPr>
            </a:lvl1pPr>
            <a:lvl2pPr marL="457200" indent="0">
              <a:spcBef>
                <a:spcPts val="0"/>
              </a:spcBef>
              <a:spcAft>
                <a:spcPts val="600"/>
              </a:spcAft>
              <a:buNone/>
              <a:defRPr sz="1600" b="1">
                <a:solidFill>
                  <a:schemeClr val="bg2"/>
                </a:solidFill>
              </a:defRPr>
            </a:lvl2pPr>
            <a:lvl3pPr marL="914400" indent="0">
              <a:spcBef>
                <a:spcPts val="0"/>
              </a:spcBef>
              <a:spcAft>
                <a:spcPts val="600"/>
              </a:spcAft>
              <a:buNone/>
              <a:defRPr sz="1400" b="1">
                <a:solidFill>
                  <a:schemeClr val="bg2"/>
                </a:solidFill>
              </a:defRPr>
            </a:lvl3pPr>
            <a:lvl4pPr marL="1371600" indent="0">
              <a:spcBef>
                <a:spcPts val="0"/>
              </a:spcBef>
              <a:spcAft>
                <a:spcPts val="600"/>
              </a:spcAft>
              <a:buNone/>
              <a:defRPr sz="1200" b="1">
                <a:solidFill>
                  <a:schemeClr val="bg2"/>
                </a:solidFill>
              </a:defRPr>
            </a:lvl4pPr>
            <a:lvl5pPr marL="1828800" indent="0">
              <a:spcBef>
                <a:spcPts val="0"/>
              </a:spcBef>
              <a:spcAft>
                <a:spcPts val="600"/>
              </a:spcAft>
              <a:buNone/>
              <a:defRPr sz="1200" b="1">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202291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864AA-E920-A000-4CEA-26EBF1B940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A89675-6D98-8902-1645-C71408D76E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D09514-C5B5-746F-0F19-84FD637801AB}"/>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5D07F8CF-A25B-A880-2FF4-068315FB6A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D8CEF-DB2E-8658-E440-1D300453C959}"/>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2875240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9C96D-E845-C240-9DDF-E5B0924C01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FC3411-C2E2-4AC2-62BE-B635B999D3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55E7EB-B5D6-9B6D-B906-57FA571356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6D4C8B-8EDD-7ED5-F39C-CA6DFF91DC03}"/>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6" name="Footer Placeholder 5">
            <a:extLst>
              <a:ext uri="{FF2B5EF4-FFF2-40B4-BE49-F238E27FC236}">
                <a16:creationId xmlns:a16="http://schemas.microsoft.com/office/drawing/2014/main" id="{0539D73C-AA65-86B0-2D26-0243E6429A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8F3BFE-E740-449F-2337-14F7E7F25311}"/>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3733947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D876B-1BFA-D8CB-8847-A194D2ADD7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8482B5-6284-A66A-E92C-4720967E12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75B9F8-D95F-DB38-ABFD-50F4887CBB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A95379-48EF-2513-9E81-C924BD3D02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7DEC31-8AC6-A813-079B-A998DF673A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7820EA-63F7-3B5C-FC45-BBE86C34D2F2}"/>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8" name="Footer Placeholder 7">
            <a:extLst>
              <a:ext uri="{FF2B5EF4-FFF2-40B4-BE49-F238E27FC236}">
                <a16:creationId xmlns:a16="http://schemas.microsoft.com/office/drawing/2014/main" id="{8010E8D1-AD54-6D4A-6121-5E03ACFB8D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3F85F6F-B427-473F-D6BB-9C9581706EBA}"/>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71475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352F4-0D70-49BC-E878-C40EE7B041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E8BD00-7B80-E88C-CB35-2078AC3E6EDD}"/>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4" name="Footer Placeholder 3">
            <a:extLst>
              <a:ext uri="{FF2B5EF4-FFF2-40B4-BE49-F238E27FC236}">
                <a16:creationId xmlns:a16="http://schemas.microsoft.com/office/drawing/2014/main" id="{94929B8E-399A-4C2E-C4A5-9CD2227635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56609B-65AF-4EF6-D414-F7C8D0AE743C}"/>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469100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DAEC67-95B5-ABDC-B2A5-EECD7C71EE12}"/>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3" name="Footer Placeholder 2">
            <a:extLst>
              <a:ext uri="{FF2B5EF4-FFF2-40B4-BE49-F238E27FC236}">
                <a16:creationId xmlns:a16="http://schemas.microsoft.com/office/drawing/2014/main" id="{6F31F690-561A-25AB-C483-C414A4D00B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76570D-37D5-2805-B1CD-FB44E9D25BC7}"/>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262798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8176D-907C-629A-2C16-91CED6714D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EE7EB6-DDAF-D8DB-AAB9-546C2BACDE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CFD7CE-6A81-C2B7-8AAC-40C9CEFC4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30B28E-03B3-7D07-022E-14A6F88C02F9}"/>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6" name="Footer Placeholder 5">
            <a:extLst>
              <a:ext uri="{FF2B5EF4-FFF2-40B4-BE49-F238E27FC236}">
                <a16:creationId xmlns:a16="http://schemas.microsoft.com/office/drawing/2014/main" id="{7AE62E9C-687B-DBDA-B5FB-8A2F55BFE1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4F7571-968F-7B13-BFB9-EB5C32582C6B}"/>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2347992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5F7AE-4175-911F-A6A0-E7126B76E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6099EF-1BB7-83A1-21DD-4C12FA99B6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188CB4-DE1C-81FB-D894-6C4593FC2F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67414C-60D5-B2BE-F799-B33DDFCC1BBD}"/>
              </a:ext>
            </a:extLst>
          </p:cNvPr>
          <p:cNvSpPr>
            <a:spLocks noGrp="1"/>
          </p:cNvSpPr>
          <p:nvPr>
            <p:ph type="dt" sz="half" idx="10"/>
          </p:nvPr>
        </p:nvSpPr>
        <p:spPr/>
        <p:txBody>
          <a:bodyPr/>
          <a:lstStyle/>
          <a:p>
            <a:fld id="{CDFAAC0B-0516-4F2B-B4B8-1B293365481E}" type="datetimeFigureOut">
              <a:rPr lang="en-US" smtClean="0"/>
              <a:t>10/1/2025</a:t>
            </a:fld>
            <a:endParaRPr lang="en-US"/>
          </a:p>
        </p:txBody>
      </p:sp>
      <p:sp>
        <p:nvSpPr>
          <p:cNvPr id="6" name="Footer Placeholder 5">
            <a:extLst>
              <a:ext uri="{FF2B5EF4-FFF2-40B4-BE49-F238E27FC236}">
                <a16:creationId xmlns:a16="http://schemas.microsoft.com/office/drawing/2014/main" id="{C57E5868-2A5A-B4CF-020A-606C2C82E8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13E9D5-0C46-A22C-3326-DFEAEB26FC17}"/>
              </a:ext>
            </a:extLst>
          </p:cNvPr>
          <p:cNvSpPr>
            <a:spLocks noGrp="1"/>
          </p:cNvSpPr>
          <p:nvPr>
            <p:ph type="sldNum" sz="quarter" idx="12"/>
          </p:nvPr>
        </p:nvSpPr>
        <p:spPr/>
        <p:txBody>
          <a:bodyPr/>
          <a:lstStyle/>
          <a:p>
            <a:fld id="{66827D95-2F77-4EAA-B778-5B67D6AF28E9}" type="slidenum">
              <a:rPr lang="en-US" smtClean="0"/>
              <a:t>‹#›</a:t>
            </a:fld>
            <a:endParaRPr lang="en-US"/>
          </a:p>
        </p:txBody>
      </p:sp>
    </p:spTree>
    <p:extLst>
      <p:ext uri="{BB962C8B-B14F-4D97-AF65-F5344CB8AC3E}">
        <p14:creationId xmlns:p14="http://schemas.microsoft.com/office/powerpoint/2010/main" val="75002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D8EDD9-BD1B-4FD6-44D8-0885BB7AB3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49C443A-3FC1-8B46-5869-8A5F00D1A2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E6125E-861E-0011-D081-00386814C3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FAAC0B-0516-4F2B-B4B8-1B293365481E}" type="datetimeFigureOut">
              <a:rPr lang="en-US" smtClean="0"/>
              <a:t>10/1/2025</a:t>
            </a:fld>
            <a:endParaRPr lang="en-US"/>
          </a:p>
        </p:txBody>
      </p:sp>
      <p:sp>
        <p:nvSpPr>
          <p:cNvPr id="5" name="Footer Placeholder 4">
            <a:extLst>
              <a:ext uri="{FF2B5EF4-FFF2-40B4-BE49-F238E27FC236}">
                <a16:creationId xmlns:a16="http://schemas.microsoft.com/office/drawing/2014/main" id="{CD09B56A-A167-9D19-84B4-94F58A6020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85B30B2-16A6-0FE2-0EF7-EC8450EEB8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827D95-2F77-4EAA-B778-5B67D6AF28E9}" type="slidenum">
              <a:rPr lang="en-US" smtClean="0"/>
              <a:t>‹#›</a:t>
            </a:fld>
            <a:endParaRPr lang="en-US"/>
          </a:p>
        </p:txBody>
      </p:sp>
    </p:spTree>
    <p:extLst>
      <p:ext uri="{BB962C8B-B14F-4D97-AF65-F5344CB8AC3E}">
        <p14:creationId xmlns:p14="http://schemas.microsoft.com/office/powerpoint/2010/main" val="3118683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0D9AD-F97D-8DCF-97C2-FEE69475C0BC}"/>
              </a:ext>
            </a:extLst>
          </p:cNvPr>
          <p:cNvSpPr>
            <a:spLocks noGrp="1"/>
          </p:cNvSpPr>
          <p:nvPr>
            <p:ph type="title"/>
          </p:nvPr>
        </p:nvSpPr>
        <p:spPr/>
        <p:txBody>
          <a:bodyPr>
            <a:normAutofit/>
          </a:bodyPr>
          <a:lstStyle/>
          <a:p>
            <a:r>
              <a:rPr lang="en-US" sz="4000" dirty="0"/>
              <a:t>AI in Oil &amp; Gas Regulatory Process: Enhancing Efficiency and Safety </a:t>
            </a:r>
            <a:br>
              <a:rPr lang="en-US" sz="4000" dirty="0"/>
            </a:br>
            <a:br>
              <a:rPr lang="en-US" sz="4000" dirty="0"/>
            </a:br>
            <a:r>
              <a:rPr lang="en-US" sz="3200" dirty="0"/>
              <a:t>A Regulator's Guide to the Future </a:t>
            </a:r>
            <a:br>
              <a:rPr lang="en-US" sz="3200" dirty="0"/>
            </a:br>
            <a:br>
              <a:rPr lang="en-US" dirty="0">
                <a:latin typeface="+mn-lt"/>
              </a:rPr>
            </a:br>
            <a:r>
              <a:rPr lang="en-US" sz="1600" dirty="0">
                <a:latin typeface="+mn-lt"/>
              </a:rPr>
              <a:t>Mick Thomas</a:t>
            </a:r>
            <a:br>
              <a:rPr lang="en-US" sz="1600" dirty="0">
                <a:latin typeface="+mn-lt"/>
              </a:rPr>
            </a:br>
            <a:r>
              <a:rPr lang="en-US" sz="1600" dirty="0">
                <a:latin typeface="+mn-lt"/>
              </a:rPr>
              <a:t>Director</a:t>
            </a:r>
            <a:br>
              <a:rPr lang="en-US" sz="1600" dirty="0">
                <a:latin typeface="+mn-lt"/>
              </a:rPr>
            </a:br>
            <a:r>
              <a:rPr lang="en-US" sz="1600" dirty="0">
                <a:latin typeface="+mn-lt"/>
              </a:rPr>
              <a:t>Utah Division of Oil, Gas, and Mining </a:t>
            </a:r>
            <a:br>
              <a:rPr lang="en-US" sz="1600" b="1" dirty="0">
                <a:latin typeface="+mn-lt"/>
              </a:rPr>
            </a:br>
            <a:r>
              <a:rPr lang="en-US" sz="1600" dirty="0">
                <a:latin typeface="+mn-lt"/>
              </a:rPr>
              <a:t>September 23, 2025</a:t>
            </a:r>
          </a:p>
        </p:txBody>
      </p:sp>
      <p:sp>
        <p:nvSpPr>
          <p:cNvPr id="3" name="Slide Number Placeholder 2">
            <a:extLst>
              <a:ext uri="{FF2B5EF4-FFF2-40B4-BE49-F238E27FC236}">
                <a16:creationId xmlns:a16="http://schemas.microsoft.com/office/drawing/2014/main" id="{5D9882FA-049D-25F3-3F24-590E9D0F184A}"/>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3441048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3AAEC5E-1903-897F-3899-D104894EDF00}"/>
              </a:ext>
            </a:extLst>
          </p:cNvPr>
          <p:cNvSpPr>
            <a:spLocks noGrp="1"/>
          </p:cNvSpPr>
          <p:nvPr>
            <p:ph type="title"/>
          </p:nvPr>
        </p:nvSpPr>
        <p:spPr/>
        <p:txBody>
          <a:bodyPr/>
          <a:lstStyle/>
          <a:p>
            <a:r>
              <a:rPr lang="en-US" dirty="0"/>
              <a:t>The Two-Phase Permit AI Project (Continued)</a:t>
            </a:r>
          </a:p>
        </p:txBody>
      </p:sp>
      <p:sp>
        <p:nvSpPr>
          <p:cNvPr id="10" name="Content Placeholder 9">
            <a:extLst>
              <a:ext uri="{FF2B5EF4-FFF2-40B4-BE49-F238E27FC236}">
                <a16:creationId xmlns:a16="http://schemas.microsoft.com/office/drawing/2014/main" id="{5E171ED2-DFD4-666E-F6D1-C672E5CE8649}"/>
              </a:ext>
            </a:extLst>
          </p:cNvPr>
          <p:cNvSpPr>
            <a:spLocks noGrp="1"/>
          </p:cNvSpPr>
          <p:nvPr>
            <p:ph sz="quarter" idx="11"/>
          </p:nvPr>
        </p:nvSpPr>
        <p:spPr>
          <a:xfrm>
            <a:off x="1381757" y="1880683"/>
            <a:ext cx="6136643" cy="450473"/>
          </a:xfrm>
        </p:spPr>
        <p:txBody>
          <a:bodyPr>
            <a:normAutofit/>
          </a:bodyPr>
          <a:lstStyle/>
          <a:p>
            <a:pPr marL="0" indent="0" algn="ctr">
              <a:buNone/>
            </a:pPr>
            <a:r>
              <a:rPr lang="en-US" sz="2000" dirty="0">
                <a:latin typeface="+mj-lt"/>
              </a:rPr>
              <a:t>Phase Two: The Completeness Check</a:t>
            </a:r>
          </a:p>
        </p:txBody>
      </p:sp>
      <p:pic>
        <p:nvPicPr>
          <p:cNvPr id="18" name="Picture Placeholder 17" descr="A mountain with snow and stars in the sky">
            <a:extLst>
              <a:ext uri="{FF2B5EF4-FFF2-40B4-BE49-F238E27FC236}">
                <a16:creationId xmlns:a16="http://schemas.microsoft.com/office/drawing/2014/main" id="{191982FA-A9CA-9ACC-09E4-77FD999BDBF9}"/>
              </a:ext>
            </a:extLst>
          </p:cNvPr>
          <p:cNvPicPr>
            <a:picLocks noGrp="1" noChangeAspect="1"/>
          </p:cNvPicPr>
          <p:nvPr>
            <p:ph type="pic" sz="quarter" idx="10"/>
          </p:nvPr>
        </p:nvPicPr>
        <p:blipFill>
          <a:blip r:embed="rId3"/>
          <a:srcRect t="103" b="103"/>
          <a:stretch/>
        </p:blipFill>
        <p:spPr/>
      </p:pic>
      <p:sp>
        <p:nvSpPr>
          <p:cNvPr id="3" name="Slide Number Placeholder 2">
            <a:extLst>
              <a:ext uri="{FF2B5EF4-FFF2-40B4-BE49-F238E27FC236}">
                <a16:creationId xmlns:a16="http://schemas.microsoft.com/office/drawing/2014/main" id="{FF270016-E0B6-DAC7-B6DA-CC7F3A15D04F}"/>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
        <p:nvSpPr>
          <p:cNvPr id="4" name="TextBox 3">
            <a:extLst>
              <a:ext uri="{FF2B5EF4-FFF2-40B4-BE49-F238E27FC236}">
                <a16:creationId xmlns:a16="http://schemas.microsoft.com/office/drawing/2014/main" id="{F65874D2-C78E-4E34-1480-5E6B2C2FA29B}"/>
              </a:ext>
            </a:extLst>
          </p:cNvPr>
          <p:cNvSpPr txBox="1"/>
          <p:nvPr/>
        </p:nvSpPr>
        <p:spPr>
          <a:xfrm>
            <a:off x="1457325" y="2505075"/>
            <a:ext cx="5943600" cy="3139321"/>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Nova Light"/>
                <a:ea typeface="+mn-ea"/>
                <a:cs typeface="+mn-cs"/>
              </a:rPr>
              <a:t>Our goal is to allow AI to assist with the technical review of the permit itself.</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Nova Light"/>
                <a:ea typeface="+mn-ea"/>
                <a:cs typeface="+mn-cs"/>
              </a:rPr>
              <a:t>We will train the AI to do an initial review of permits based on key preset parameters, such as:</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Nova Ligh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Nova Light"/>
                <a:ea typeface="+mn-ea"/>
                <a:cs typeface="+mn-cs"/>
              </a:rPr>
              <a:t>Well type, depth and location.</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Nova Light"/>
                <a:ea typeface="+mn-ea"/>
                <a:cs typeface="+mn-cs"/>
              </a:rPr>
              <a:t>Mineral and surface ownership.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Arial Nova 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Nova Light"/>
                <a:ea typeface="+mn-ea"/>
                <a:cs typeface="+mn-cs"/>
              </a:rPr>
              <a:t>This will help us flag potential issues or non-conformities automatically, while also creating a valuable, searchable database of permit information.</a:t>
            </a:r>
          </a:p>
        </p:txBody>
      </p:sp>
    </p:spTree>
    <p:extLst>
      <p:ext uri="{BB962C8B-B14F-4D97-AF65-F5344CB8AC3E}">
        <p14:creationId xmlns:p14="http://schemas.microsoft.com/office/powerpoint/2010/main" val="248113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D9321D-79AC-AC52-77EE-48647BFA150F}"/>
              </a:ext>
            </a:extLst>
          </p:cNvPr>
          <p:cNvSpPr>
            <a:spLocks noGrp="1"/>
          </p:cNvSpPr>
          <p:nvPr>
            <p:ph type="title"/>
          </p:nvPr>
        </p:nvSpPr>
        <p:spPr/>
        <p:txBody>
          <a:bodyPr/>
          <a:lstStyle/>
          <a:p>
            <a:r>
              <a:rPr lang="en-US" dirty="0"/>
              <a:t>Conclusion and Next Steps  </a:t>
            </a:r>
          </a:p>
        </p:txBody>
      </p:sp>
      <p:sp>
        <p:nvSpPr>
          <p:cNvPr id="5" name="Content Placeholder 4">
            <a:extLst>
              <a:ext uri="{FF2B5EF4-FFF2-40B4-BE49-F238E27FC236}">
                <a16:creationId xmlns:a16="http://schemas.microsoft.com/office/drawing/2014/main" id="{F0B8AA87-ACD9-1978-6D0D-24BB242F7712}"/>
              </a:ext>
            </a:extLst>
          </p:cNvPr>
          <p:cNvSpPr>
            <a:spLocks noGrp="1"/>
          </p:cNvSpPr>
          <p:nvPr>
            <p:ph sz="quarter" idx="11"/>
          </p:nvPr>
        </p:nvSpPr>
        <p:spPr>
          <a:xfrm>
            <a:off x="1371598" y="1846447"/>
            <a:ext cx="10116768" cy="4642275"/>
          </a:xfrm>
        </p:spPr>
        <p:txBody>
          <a:bodyPr>
            <a:normAutofit/>
          </a:bodyPr>
          <a:lstStyle/>
          <a:p>
            <a:r>
              <a:rPr lang="en-US" dirty="0"/>
              <a:t>AI is not a future threat; it is a present-day tool that we can use to improve our work.</a:t>
            </a:r>
          </a:p>
          <a:p>
            <a:r>
              <a:rPr lang="en-US" dirty="0"/>
              <a:t>By embracing AI, we can enable our teams to be more proactive and less reactive, and devote more of their time to problem solving, rather than data entry and review. </a:t>
            </a:r>
          </a:p>
          <a:p>
            <a:r>
              <a:rPr lang="en-US" dirty="0"/>
              <a:t>Improve turn around time for operators while at the same time giving a richer data set. </a:t>
            </a:r>
          </a:p>
          <a:p>
            <a:endParaRPr lang="en-US" dirty="0"/>
          </a:p>
          <a:p>
            <a:pPr marL="0" indent="0">
              <a:buNone/>
            </a:pPr>
            <a:r>
              <a:rPr lang="en-US" dirty="0"/>
              <a:t>Our work with permit review is just the beginning of how we plan to take advantage of this new space:</a:t>
            </a:r>
          </a:p>
          <a:p>
            <a:r>
              <a:rPr lang="en-US" dirty="0"/>
              <a:t>NEPA / EA review.</a:t>
            </a:r>
          </a:p>
          <a:p>
            <a:r>
              <a:rPr lang="en-US" dirty="0"/>
              <a:t>Evaluation of potential interagency permitting models to allow a one-stop-shop for operators working across the BLM/State/Fee landscape.</a:t>
            </a:r>
          </a:p>
          <a:p>
            <a:r>
              <a:rPr lang="en-US" dirty="0"/>
              <a:t> Mining, Communication, Some matters before the Board.</a:t>
            </a:r>
          </a:p>
          <a:p>
            <a:pPr marL="0" indent="0">
              <a:buNone/>
            </a:pPr>
            <a:endParaRPr lang="en-US" dirty="0"/>
          </a:p>
          <a:p>
            <a:endParaRPr lang="en-US" dirty="0"/>
          </a:p>
          <a:p>
            <a:endParaRPr lang="en-US" dirty="0"/>
          </a:p>
        </p:txBody>
      </p:sp>
      <p:sp>
        <p:nvSpPr>
          <p:cNvPr id="2" name="Slide Number Placeholder 1">
            <a:extLst>
              <a:ext uri="{FF2B5EF4-FFF2-40B4-BE49-F238E27FC236}">
                <a16:creationId xmlns:a16="http://schemas.microsoft.com/office/drawing/2014/main" id="{CD6EE69C-73C8-9D1D-8226-20354262527C}"/>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517068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71D8FC-E122-CABE-6FCE-615B2C341934}"/>
              </a:ext>
            </a:extLst>
          </p:cNvPr>
          <p:cNvSpPr>
            <a:spLocks noGrp="1"/>
          </p:cNvSpPr>
          <p:nvPr>
            <p:ph type="title"/>
          </p:nvPr>
        </p:nvSpPr>
        <p:spPr/>
        <p:txBody>
          <a:bodyPr/>
          <a:lstStyle/>
          <a:p>
            <a:r>
              <a:rPr lang="en-US" dirty="0"/>
              <a:t>Thank you</a:t>
            </a:r>
          </a:p>
        </p:txBody>
      </p:sp>
      <p:sp>
        <p:nvSpPr>
          <p:cNvPr id="9" name="Content Placeholder 8">
            <a:extLst>
              <a:ext uri="{FF2B5EF4-FFF2-40B4-BE49-F238E27FC236}">
                <a16:creationId xmlns:a16="http://schemas.microsoft.com/office/drawing/2014/main" id="{581F7719-973C-41CB-9EA9-DC7CEC76A077}"/>
              </a:ext>
            </a:extLst>
          </p:cNvPr>
          <p:cNvSpPr>
            <a:spLocks noGrp="1"/>
          </p:cNvSpPr>
          <p:nvPr>
            <p:ph sz="quarter" idx="10"/>
          </p:nvPr>
        </p:nvSpPr>
        <p:spPr/>
        <p:txBody>
          <a:bodyPr/>
          <a:lstStyle/>
          <a:p>
            <a:r>
              <a:rPr lang="en-US" dirty="0"/>
              <a:t>Mick Thomas </a:t>
            </a:r>
          </a:p>
          <a:p>
            <a:r>
              <a:rPr lang="en-US" dirty="0"/>
              <a:t>Director / Utah OGM</a:t>
            </a:r>
          </a:p>
          <a:p>
            <a:r>
              <a:rPr lang="en-US" dirty="0"/>
              <a:t>801-664-9913 (mobile)</a:t>
            </a:r>
          </a:p>
          <a:p>
            <a:r>
              <a:rPr lang="en-US" dirty="0"/>
              <a:t>mickthomas@utah.gov</a:t>
            </a:r>
          </a:p>
        </p:txBody>
      </p:sp>
    </p:spTree>
    <p:extLst>
      <p:ext uri="{BB962C8B-B14F-4D97-AF65-F5344CB8AC3E}">
        <p14:creationId xmlns:p14="http://schemas.microsoft.com/office/powerpoint/2010/main" val="228080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504103-6319-C1BA-994F-97D3A9F1AA56}"/>
              </a:ext>
            </a:extLst>
          </p:cNvPr>
          <p:cNvSpPr>
            <a:spLocks noGrp="1"/>
          </p:cNvSpPr>
          <p:nvPr>
            <p:ph type="title"/>
          </p:nvPr>
        </p:nvSpPr>
        <p:spPr>
          <a:xfrm>
            <a:off x="1161874" y="664665"/>
            <a:ext cx="10112929" cy="685964"/>
          </a:xfrm>
        </p:spPr>
        <p:txBody>
          <a:bodyPr/>
          <a:lstStyle/>
          <a:p>
            <a:r>
              <a:rPr lang="en-US" dirty="0"/>
              <a:t>The Challenge of a Data-Driven Industry</a:t>
            </a:r>
          </a:p>
        </p:txBody>
      </p:sp>
      <p:sp>
        <p:nvSpPr>
          <p:cNvPr id="4" name="Content Placeholder 3">
            <a:extLst>
              <a:ext uri="{FF2B5EF4-FFF2-40B4-BE49-F238E27FC236}">
                <a16:creationId xmlns:a16="http://schemas.microsoft.com/office/drawing/2014/main" id="{3D7927D6-AFA7-348E-8C32-400C1E6F321D}"/>
              </a:ext>
            </a:extLst>
          </p:cNvPr>
          <p:cNvSpPr>
            <a:spLocks noGrp="1"/>
          </p:cNvSpPr>
          <p:nvPr>
            <p:ph sz="quarter" idx="10"/>
          </p:nvPr>
        </p:nvSpPr>
        <p:spPr>
          <a:xfrm>
            <a:off x="469783" y="1477963"/>
            <a:ext cx="10426817" cy="3446462"/>
          </a:xfrm>
        </p:spPr>
        <p:txBody>
          <a:bodyPr>
            <a:normAutofit/>
          </a:bodyPr>
          <a:lstStyle/>
          <a:p>
            <a:pPr marL="285750" indent="-285750" fontAlgn="base">
              <a:buFont typeface="Arial" panose="020B0604020202020204" pitchFamily="34" charset="0"/>
              <a:buChar char="•"/>
            </a:pPr>
            <a:r>
              <a:rPr lang="en-US" dirty="0"/>
              <a:t>The oil and gas industry is generating more diverse data than ever before, and the need for an integrated analysis of that data in real time is critical to success</a:t>
            </a:r>
          </a:p>
          <a:p>
            <a:pPr marL="742950" lvl="1" indent="-285750" fontAlgn="base">
              <a:buFont typeface="Arial" panose="020B0604020202020204" pitchFamily="34" charset="0"/>
              <a:buChar char="•"/>
            </a:pPr>
            <a:r>
              <a:rPr lang="en-US" dirty="0"/>
              <a:t>Financial, multiple forecasts scenarios involving logistics, production, market demand, regulatory, royalties, well data, etc. </a:t>
            </a:r>
          </a:p>
          <a:p>
            <a:pPr marL="285750" indent="-285750" fontAlgn="base">
              <a:buFont typeface="Arial" panose="020B0604020202020204" pitchFamily="34" charset="0"/>
              <a:buChar char="•"/>
            </a:pPr>
            <a:r>
              <a:rPr lang="en-US" dirty="0"/>
              <a:t>Our challenge isn't a lack of information, but a way to make sense of it all.</a:t>
            </a:r>
          </a:p>
          <a:p>
            <a:pPr marL="285750" indent="-285750">
              <a:buFont typeface="Arial" panose="020B0604020202020204" pitchFamily="34" charset="0"/>
              <a:buChar char="•"/>
            </a:pPr>
            <a:r>
              <a:rPr lang="en-US" dirty="0"/>
              <a:t>AI is becoming the </a:t>
            </a:r>
            <a:r>
              <a:rPr lang="en-US" b="1" dirty="0"/>
              <a:t>solution</a:t>
            </a:r>
            <a:r>
              <a:rPr lang="en-US" dirty="0"/>
              <a:t> for extracting actionable insights from this data flood. </a:t>
            </a:r>
          </a:p>
          <a:p>
            <a:pPr marL="285750" indent="-285750">
              <a:buFont typeface="Arial" panose="020B0604020202020204" pitchFamily="34" charset="0"/>
              <a:buChar char="•"/>
            </a:pPr>
            <a:r>
              <a:rPr lang="en-US" dirty="0"/>
              <a:t>Shifts in candidate availability as a result. </a:t>
            </a:r>
          </a:p>
        </p:txBody>
      </p:sp>
      <p:sp>
        <p:nvSpPr>
          <p:cNvPr id="2" name="Slide Number Placeholder 1">
            <a:extLst>
              <a:ext uri="{FF2B5EF4-FFF2-40B4-BE49-F238E27FC236}">
                <a16:creationId xmlns:a16="http://schemas.microsoft.com/office/drawing/2014/main" id="{991DBFA3-4929-EF34-6EC0-62D2B6817892}"/>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4F2EC"/>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rgbClr val="F4F2EC"/>
              </a:solidFill>
              <a:effectLst/>
              <a:uLnTx/>
              <a:uFillTx/>
              <a:latin typeface="Elephant"/>
              <a:ea typeface="+mn-ea"/>
              <a:cs typeface="+mn-cs"/>
            </a:endParaRPr>
          </a:p>
        </p:txBody>
      </p:sp>
    </p:spTree>
    <p:extLst>
      <p:ext uri="{BB962C8B-B14F-4D97-AF65-F5344CB8AC3E}">
        <p14:creationId xmlns:p14="http://schemas.microsoft.com/office/powerpoint/2010/main" val="256701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B282789-4F8B-D647-09EB-50D8FF6877D0}"/>
              </a:ext>
            </a:extLst>
          </p:cNvPr>
          <p:cNvSpPr>
            <a:spLocks noGrp="1"/>
          </p:cNvSpPr>
          <p:nvPr>
            <p:ph type="title"/>
          </p:nvPr>
        </p:nvSpPr>
        <p:spPr>
          <a:xfrm>
            <a:off x="881682" y="2039065"/>
            <a:ext cx="6217922" cy="4196674"/>
          </a:xfrm>
        </p:spPr>
        <p:txBody>
          <a:bodyPr>
            <a:normAutofit/>
          </a:bodyPr>
          <a:lstStyle/>
          <a:p>
            <a:pPr fontAlgn="base"/>
            <a:r>
              <a:rPr lang="en-US" sz="2200" dirty="0">
                <a:latin typeface="+mn-lt"/>
              </a:rPr>
              <a:t>AI is a broad field of computer science focused on creating systems that can perform tasks that typically require human intelligence.</a:t>
            </a:r>
            <a:br>
              <a:rPr lang="en-US" sz="2200" dirty="0">
                <a:latin typeface="+mn-lt"/>
              </a:rPr>
            </a:br>
            <a:br>
              <a:rPr lang="en-US" sz="2200" dirty="0">
                <a:latin typeface="+mn-lt"/>
              </a:rPr>
            </a:br>
            <a:r>
              <a:rPr lang="en-US" sz="2200" dirty="0">
                <a:latin typeface="+mn-lt"/>
              </a:rPr>
              <a:t>Think of AI as a very advanced assistant. It can learn from data, recognize patterns, and make recommendations much faster than a human.</a:t>
            </a:r>
            <a:br>
              <a:rPr lang="en-US" sz="2200" dirty="0">
                <a:latin typeface="+mn-lt"/>
              </a:rPr>
            </a:br>
            <a:br>
              <a:rPr lang="en-US" sz="2200" dirty="0">
                <a:latin typeface="+mn-lt"/>
              </a:rPr>
            </a:br>
            <a:r>
              <a:rPr lang="en-US" sz="2200" dirty="0">
                <a:latin typeface="+mn-lt"/>
              </a:rPr>
              <a:t>We're not talking about science fiction; we're talking about practical tools.</a:t>
            </a:r>
            <a:br>
              <a:rPr lang="en-US" sz="2200" dirty="0"/>
            </a:br>
            <a:endParaRPr lang="en-US" sz="2200" dirty="0"/>
          </a:p>
        </p:txBody>
      </p:sp>
      <p:pic>
        <p:nvPicPr>
          <p:cNvPr id="6" name="Picture Placeholder 4" descr="Green lights in the sky">
            <a:extLst>
              <a:ext uri="{FF2B5EF4-FFF2-40B4-BE49-F238E27FC236}">
                <a16:creationId xmlns:a16="http://schemas.microsoft.com/office/drawing/2014/main" id="{2EBC5878-1007-0F8E-3940-DE9D1D088BC7}"/>
              </a:ext>
            </a:extLst>
          </p:cNvPr>
          <p:cNvPicPr>
            <a:picLocks noGrp="1" noChangeAspect="1"/>
          </p:cNvPicPr>
          <p:nvPr>
            <p:ph type="pic" sz="quarter" idx="13"/>
          </p:nvPr>
        </p:nvPicPr>
        <p:blipFill>
          <a:blip r:embed="rId3"/>
          <a:srcRect l="28995" r="28995"/>
          <a:stretch/>
        </p:blipFill>
        <p:spPr/>
      </p:pic>
      <p:sp>
        <p:nvSpPr>
          <p:cNvPr id="4" name="Slide Number Placeholder 3">
            <a:extLst>
              <a:ext uri="{FF2B5EF4-FFF2-40B4-BE49-F238E27FC236}">
                <a16:creationId xmlns:a16="http://schemas.microsoft.com/office/drawing/2014/main" id="{258ECD88-7563-0E2D-38D6-262477CFE5A5}"/>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
        <p:nvSpPr>
          <p:cNvPr id="2" name="TextBox 1">
            <a:extLst>
              <a:ext uri="{FF2B5EF4-FFF2-40B4-BE49-F238E27FC236}">
                <a16:creationId xmlns:a16="http://schemas.microsoft.com/office/drawing/2014/main" id="{58C3BD73-1E55-1724-733F-DC1DC32A64A5}"/>
              </a:ext>
            </a:extLst>
          </p:cNvPr>
          <p:cNvSpPr txBox="1"/>
          <p:nvPr/>
        </p:nvSpPr>
        <p:spPr>
          <a:xfrm>
            <a:off x="881682" y="343949"/>
            <a:ext cx="7214532"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Elephant"/>
                <a:ea typeface="+mn-ea"/>
                <a:cs typeface="+mn-cs"/>
              </a:rPr>
              <a:t>What is AI? / More than just robots</a:t>
            </a:r>
            <a:br>
              <a:rPr kumimoji="0" lang="en-US" sz="1800" b="0" i="0" u="none" strike="noStrike" kern="1200" cap="none" spc="0" normalizeH="0" baseline="0" noProof="0" dirty="0">
                <a:ln>
                  <a:noFill/>
                </a:ln>
                <a:solidFill>
                  <a:prstClr val="black"/>
                </a:solidFill>
                <a:effectLst/>
                <a:uLnTx/>
                <a:uFillTx/>
                <a:latin typeface="Arial Nova Light"/>
                <a:ea typeface="+mn-ea"/>
                <a:cs typeface="+mn-cs"/>
              </a:rPr>
            </a:br>
            <a:endParaRPr kumimoji="0" lang="en-US" sz="1800" b="0" i="0" u="none" strike="noStrike" kern="1200" cap="none" spc="0" normalizeH="0" baseline="0" noProof="0" dirty="0">
              <a:ln>
                <a:noFill/>
              </a:ln>
              <a:solidFill>
                <a:prstClr val="black"/>
              </a:solidFill>
              <a:effectLst/>
              <a:uLnTx/>
              <a:uFillTx/>
              <a:latin typeface="Arial Nova Light"/>
              <a:ea typeface="+mn-ea"/>
              <a:cs typeface="+mn-cs"/>
            </a:endParaRPr>
          </a:p>
        </p:txBody>
      </p:sp>
    </p:spTree>
    <p:extLst>
      <p:ext uri="{BB962C8B-B14F-4D97-AF65-F5344CB8AC3E}">
        <p14:creationId xmlns:p14="http://schemas.microsoft.com/office/powerpoint/2010/main" val="312417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AL: Open the Pod Bay Doors — Santa Cruz Works">
            <a:extLst>
              <a:ext uri="{FF2B5EF4-FFF2-40B4-BE49-F238E27FC236}">
                <a16:creationId xmlns:a16="http://schemas.microsoft.com/office/drawing/2014/main" id="{F8B2003A-8D6B-8C80-80FE-671382D577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5686" r="2" b="14633"/>
          <a:stretch>
            <a:fillRect/>
          </a:stretch>
        </p:blipFill>
        <p:spPr bwMode="auto">
          <a:xfrm>
            <a:off x="-10462" y="1600200"/>
            <a:ext cx="7963437" cy="5257800"/>
          </a:xfrm>
          <a:custGeom>
            <a:avLst/>
            <a:gdLst/>
            <a:ahLst/>
            <a:cxnLst/>
            <a:rect l="l" t="t" r="r" b="b"/>
            <a:pathLst>
              <a:path w="7963437" h="5257800">
                <a:moveTo>
                  <a:pt x="0" y="0"/>
                </a:moveTo>
                <a:lnTo>
                  <a:pt x="5509679" y="0"/>
                </a:lnTo>
                <a:cubicBezTo>
                  <a:pt x="6780153" y="0"/>
                  <a:pt x="7825111" y="965553"/>
                  <a:pt x="7950769" y="2202876"/>
                </a:cubicBezTo>
                <a:lnTo>
                  <a:pt x="7963437" y="2436721"/>
                </a:lnTo>
                <a:lnTo>
                  <a:pt x="7963437" y="2453758"/>
                </a:lnTo>
                <a:lnTo>
                  <a:pt x="7963437" y="5257800"/>
                </a:lnTo>
                <a:lnTo>
                  <a:pt x="0" y="5257800"/>
                </a:lnTo>
                <a:close/>
              </a:path>
            </a:pathLst>
          </a:custGeom>
          <a:noFill/>
          <a:extLst>
            <a:ext uri="{909E8E84-426E-40DD-AFC4-6F175D3DCCD1}">
              <a14:hiddenFill xmlns:a14="http://schemas.microsoft.com/office/drawing/2010/main">
                <a:solidFill>
                  <a:srgbClr val="FFFFFF"/>
                </a:solidFill>
              </a14:hiddenFill>
            </a:ext>
          </a:extLst>
        </p:spPr>
      </p:pic>
      <p:sp>
        <p:nvSpPr>
          <p:cNvPr id="16" name="Content Placeholder 15">
            <a:extLst>
              <a:ext uri="{FF2B5EF4-FFF2-40B4-BE49-F238E27FC236}">
                <a16:creationId xmlns:a16="http://schemas.microsoft.com/office/drawing/2014/main" id="{43E47AC3-3E43-6A30-A709-127578992F3E}"/>
              </a:ext>
            </a:extLst>
          </p:cNvPr>
          <p:cNvSpPr>
            <a:spLocks noGrp="1"/>
          </p:cNvSpPr>
          <p:nvPr>
            <p:ph sz="quarter" idx="10"/>
          </p:nvPr>
        </p:nvSpPr>
        <p:spPr>
          <a:xfrm>
            <a:off x="161675" y="335305"/>
            <a:ext cx="7640086" cy="840441"/>
          </a:xfrm>
        </p:spPr>
        <p:txBody>
          <a:bodyPr vert="horz" lIns="91440" tIns="45720" rIns="91440" bIns="45720" rtlCol="0" anchor="ctr">
            <a:noAutofit/>
          </a:bodyPr>
          <a:lstStyle/>
          <a:p>
            <a:r>
              <a:rPr lang="en-US" sz="2000" b="1" cap="all" spc="300" dirty="0">
                <a:solidFill>
                  <a:srgbClr val="FFFFFF"/>
                </a:solidFill>
                <a:latin typeface="+mj-lt"/>
              </a:rPr>
              <a:t>What AI is NOT / Busting the myths</a:t>
            </a:r>
          </a:p>
        </p:txBody>
      </p:sp>
      <p:pic>
        <p:nvPicPr>
          <p:cNvPr id="24" name="Picture Placeholder 23" descr="Green lights in the sky">
            <a:extLst>
              <a:ext uri="{FF2B5EF4-FFF2-40B4-BE49-F238E27FC236}">
                <a16:creationId xmlns:a16="http://schemas.microsoft.com/office/drawing/2014/main" id="{61357E36-869D-B6D4-3E6E-ED43A227E59C}"/>
              </a:ext>
            </a:extLst>
          </p:cNvPr>
          <p:cNvPicPr>
            <a:picLocks noGrp="1" noChangeAspect="1"/>
          </p:cNvPicPr>
          <p:nvPr>
            <p:ph type="pic" sz="quarter" idx="11"/>
          </p:nvPr>
        </p:nvPicPr>
        <p:blipFill>
          <a:blip r:embed="rId4"/>
          <a:srcRect l="1189" r="-2" b="-2"/>
          <a:stretch>
            <a:fillRect/>
          </a:stretch>
        </p:blipFill>
        <p:spPr>
          <a:xfrm>
            <a:off x="7926077" y="-8467"/>
            <a:ext cx="4265923" cy="6880112"/>
          </a:xfrm>
          <a:custGeom>
            <a:avLst/>
            <a:gdLst/>
            <a:ahLst/>
            <a:cxnLst/>
            <a:rect l="l" t="t" r="r" b="b"/>
            <a:pathLst>
              <a:path w="4265923" h="6880112">
                <a:moveTo>
                  <a:pt x="3910" y="0"/>
                </a:moveTo>
                <a:lnTo>
                  <a:pt x="4265923" y="0"/>
                </a:lnTo>
                <a:lnTo>
                  <a:pt x="4265923" y="6880112"/>
                </a:lnTo>
                <a:lnTo>
                  <a:pt x="3430955" y="6880112"/>
                </a:lnTo>
                <a:cubicBezTo>
                  <a:pt x="1536091" y="6880112"/>
                  <a:pt x="0" y="5344021"/>
                  <a:pt x="0" y="3449157"/>
                </a:cubicBezTo>
                <a:lnTo>
                  <a:pt x="3910" y="3294526"/>
                </a:lnTo>
                <a:close/>
              </a:path>
            </a:pathLst>
          </a:custGeom>
        </p:spPr>
      </p:pic>
      <p:sp>
        <p:nvSpPr>
          <p:cNvPr id="2" name="Slide Number Placeholder 1">
            <a:extLst>
              <a:ext uri="{FF2B5EF4-FFF2-40B4-BE49-F238E27FC236}">
                <a16:creationId xmlns:a16="http://schemas.microsoft.com/office/drawing/2014/main" id="{06BE44FC-E43E-3153-168E-0A84BD9E6516}"/>
              </a:ext>
            </a:extLst>
          </p:cNvPr>
          <p:cNvSpPr>
            <a:spLocks noGrp="1"/>
          </p:cNvSpPr>
          <p:nvPr>
            <p:ph type="sldNum" sz="quarter" idx="4"/>
          </p:nvPr>
        </p:nvSpPr>
        <p:spPr>
          <a:xfrm>
            <a:off x="11391152" y="6433203"/>
            <a:ext cx="702781" cy="367842"/>
          </a:xfrm>
        </p:spPr>
        <p:txBody>
          <a:bodyPr vert="horz" lIns="91440" tIns="45720" rIns="91440" bIns="45720" rtlCol="0" anchor="ctr">
            <a:normAutofit/>
          </a:bodyPr>
          <a:lstStyle/>
          <a:p>
            <a:pPr marL="0" marR="0" lvl="0" indent="0" algn="r" defTabSz="914400" rtl="0" eaLnBrk="1" fontAlgn="auto" latinLnBrk="0" hangingPunct="1">
              <a:lnSpc>
                <a:spcPct val="90000"/>
              </a:lnSpc>
              <a:spcBef>
                <a:spcPts val="0"/>
              </a:spcBef>
              <a:spcAft>
                <a:spcPts val="600"/>
              </a:spcAft>
              <a:buClrTx/>
              <a:buSzTx/>
              <a:buFontTx/>
              <a:buNone/>
              <a:tabLst/>
              <a:defRPr/>
            </a:pPr>
            <a:fld id="{08AB70BE-1769-45B8-85A6-0C837432C7E6}" type="slidenum">
              <a:rPr kumimoji="0" lang="en-US" sz="1900" b="0" i="0" u="none" strike="noStrike" kern="1200" cap="none" spc="0" normalizeH="0" baseline="0" noProof="0">
                <a:ln>
                  <a:noFill/>
                </a:ln>
                <a:solidFill>
                  <a:srgbClr val="FFFFFF"/>
                </a:solidFill>
                <a:effectLst/>
                <a:uLnTx/>
                <a:uFillTx/>
                <a:latin typeface="Elephant"/>
                <a:ea typeface="+mn-ea"/>
                <a:cs typeface="+mn-cs"/>
              </a:rPr>
              <a:pPr marL="0" marR="0" lvl="0" indent="0" algn="r" defTabSz="914400" rtl="0" eaLnBrk="1" fontAlgn="auto" latinLnBrk="0" hangingPunct="1">
                <a:lnSpc>
                  <a:spcPct val="90000"/>
                </a:lnSpc>
                <a:spcBef>
                  <a:spcPts val="0"/>
                </a:spcBef>
                <a:spcAft>
                  <a:spcPts val="600"/>
                </a:spcAft>
                <a:buClrTx/>
                <a:buSzTx/>
                <a:buFontTx/>
                <a:buNone/>
                <a:tabLst/>
                <a:defRPr/>
              </a:pPr>
              <a:t>4</a:t>
            </a:fld>
            <a:endParaRPr kumimoji="0" lang="en-US" sz="1900" b="0" i="0" u="none" strike="noStrike" kern="1200" cap="none" spc="0" normalizeH="0" baseline="0" noProof="0">
              <a:ln>
                <a:noFill/>
              </a:ln>
              <a:solidFill>
                <a:srgbClr val="FFFFFF"/>
              </a:solidFill>
              <a:effectLst/>
              <a:uLnTx/>
              <a:uFillTx/>
              <a:latin typeface="Elephant"/>
              <a:ea typeface="+mn-ea"/>
              <a:cs typeface="+mn-cs"/>
            </a:endParaRPr>
          </a:p>
        </p:txBody>
      </p:sp>
      <p:sp>
        <p:nvSpPr>
          <p:cNvPr id="5" name="TextBox 4">
            <a:extLst>
              <a:ext uri="{FF2B5EF4-FFF2-40B4-BE49-F238E27FC236}">
                <a16:creationId xmlns:a16="http://schemas.microsoft.com/office/drawing/2014/main" id="{91152839-245C-3833-1D70-68FF1AC37FE7}"/>
              </a:ext>
            </a:extLst>
          </p:cNvPr>
          <p:cNvSpPr txBox="1"/>
          <p:nvPr/>
        </p:nvSpPr>
        <p:spPr>
          <a:xfrm>
            <a:off x="922789" y="1879134"/>
            <a:ext cx="6434356" cy="2031325"/>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AI IS:</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 tool for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data analysis</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prediction</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and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automation</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It excels at repetitive, data-intensive tasks.</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FFFFFF"/>
              </a:solidFill>
              <a:effectLst/>
              <a:uLnTx/>
              <a:uFillTx/>
              <a:latin typeface="Arial Nova Light"/>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AI IS NOT:</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 replacement for human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judgment</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policy-making</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or </a:t>
            </a: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common sense</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It needs human oversight and direction.</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FFFFFF"/>
              </a:solidFill>
              <a:effectLst/>
              <a:uLnTx/>
              <a:uFillTx/>
              <a:latin typeface="Elephant"/>
              <a:ea typeface="+mn-ea"/>
              <a:cs typeface="+mn-cs"/>
            </a:endParaRPr>
          </a:p>
        </p:txBody>
      </p:sp>
      <p:sp>
        <p:nvSpPr>
          <p:cNvPr id="6" name="TextBox 5">
            <a:extLst>
              <a:ext uri="{FF2B5EF4-FFF2-40B4-BE49-F238E27FC236}">
                <a16:creationId xmlns:a16="http://schemas.microsoft.com/office/drawing/2014/main" id="{2B08F2F6-A8C8-14DD-E8A9-CF3149A2FB49}"/>
              </a:ext>
            </a:extLst>
          </p:cNvPr>
          <p:cNvSpPr txBox="1"/>
          <p:nvPr/>
        </p:nvSpPr>
        <p:spPr>
          <a:xfrm>
            <a:off x="636804" y="5934670"/>
            <a:ext cx="7004807"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Example:</a:t>
            </a: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 AI can flag a potential error or risk, but a human must decide the final action and response.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Nova Light"/>
              <a:ea typeface="+mn-ea"/>
              <a:cs typeface="+mn-cs"/>
            </a:endParaRPr>
          </a:p>
        </p:txBody>
      </p:sp>
    </p:spTree>
    <p:extLst>
      <p:ext uri="{BB962C8B-B14F-4D97-AF65-F5344CB8AC3E}">
        <p14:creationId xmlns:p14="http://schemas.microsoft.com/office/powerpoint/2010/main" val="2701710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35F00-8D72-5E0D-EEF9-43EED61E5E9D}"/>
            </a:ext>
          </a:extLst>
        </p:cNvPr>
        <p:cNvGrpSpPr/>
        <p:nvPr/>
      </p:nvGrpSpPr>
      <p:grpSpPr>
        <a:xfrm>
          <a:off x="0" y="0"/>
          <a:ext cx="0" cy="0"/>
          <a:chOff x="0" y="0"/>
          <a:chExt cx="0" cy="0"/>
        </a:xfrm>
      </p:grpSpPr>
      <p:pic>
        <p:nvPicPr>
          <p:cNvPr id="1026" name="Picture 2" descr="HAL: Open the Pod Bay Doors — Santa Cruz Works">
            <a:extLst>
              <a:ext uri="{FF2B5EF4-FFF2-40B4-BE49-F238E27FC236}">
                <a16:creationId xmlns:a16="http://schemas.microsoft.com/office/drawing/2014/main" id="{4FE3408F-6928-3750-52A0-3A7F3D52F1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5686" r="2" b="14633"/>
          <a:stretch>
            <a:fillRect/>
          </a:stretch>
        </p:blipFill>
        <p:spPr bwMode="auto">
          <a:xfrm>
            <a:off x="-10462" y="1600200"/>
            <a:ext cx="7963437" cy="5257800"/>
          </a:xfrm>
          <a:custGeom>
            <a:avLst/>
            <a:gdLst/>
            <a:ahLst/>
            <a:cxnLst/>
            <a:rect l="l" t="t" r="r" b="b"/>
            <a:pathLst>
              <a:path w="7963437" h="5257800">
                <a:moveTo>
                  <a:pt x="0" y="0"/>
                </a:moveTo>
                <a:lnTo>
                  <a:pt x="5509679" y="0"/>
                </a:lnTo>
                <a:cubicBezTo>
                  <a:pt x="6780153" y="0"/>
                  <a:pt x="7825111" y="965553"/>
                  <a:pt x="7950769" y="2202876"/>
                </a:cubicBezTo>
                <a:lnTo>
                  <a:pt x="7963437" y="2436721"/>
                </a:lnTo>
                <a:lnTo>
                  <a:pt x="7963437" y="2453758"/>
                </a:lnTo>
                <a:lnTo>
                  <a:pt x="7963437" y="5257800"/>
                </a:lnTo>
                <a:lnTo>
                  <a:pt x="0" y="5257800"/>
                </a:lnTo>
                <a:close/>
              </a:path>
            </a:pathLst>
          </a:custGeom>
          <a:noFill/>
          <a:extLst>
            <a:ext uri="{909E8E84-426E-40DD-AFC4-6F175D3DCCD1}">
              <a14:hiddenFill xmlns:a14="http://schemas.microsoft.com/office/drawing/2010/main">
                <a:solidFill>
                  <a:srgbClr val="FFFFFF"/>
                </a:solidFill>
              </a14:hiddenFill>
            </a:ext>
          </a:extLst>
        </p:spPr>
      </p:pic>
      <p:sp>
        <p:nvSpPr>
          <p:cNvPr id="16" name="Content Placeholder 15">
            <a:extLst>
              <a:ext uri="{FF2B5EF4-FFF2-40B4-BE49-F238E27FC236}">
                <a16:creationId xmlns:a16="http://schemas.microsoft.com/office/drawing/2014/main" id="{BF707792-2FA1-E857-95BB-83EA609E31E4}"/>
              </a:ext>
            </a:extLst>
          </p:cNvPr>
          <p:cNvSpPr>
            <a:spLocks noGrp="1"/>
          </p:cNvSpPr>
          <p:nvPr>
            <p:ph sz="quarter" idx="10"/>
          </p:nvPr>
        </p:nvSpPr>
        <p:spPr>
          <a:xfrm>
            <a:off x="161675" y="335305"/>
            <a:ext cx="7640086" cy="840441"/>
          </a:xfrm>
        </p:spPr>
        <p:txBody>
          <a:bodyPr vert="horz" lIns="91440" tIns="45720" rIns="91440" bIns="45720" rtlCol="0" anchor="ctr">
            <a:noAutofit/>
          </a:bodyPr>
          <a:lstStyle/>
          <a:p>
            <a:r>
              <a:rPr lang="en-US" sz="2000" b="1" cap="all" spc="300" dirty="0">
                <a:solidFill>
                  <a:srgbClr val="FFFFFF"/>
                </a:solidFill>
                <a:latin typeface="+mj-lt"/>
              </a:rPr>
              <a:t>AI Energy and Water Usage:</a:t>
            </a:r>
          </a:p>
        </p:txBody>
      </p:sp>
      <p:pic>
        <p:nvPicPr>
          <p:cNvPr id="24" name="Picture Placeholder 23" descr="Green lights in the sky">
            <a:extLst>
              <a:ext uri="{FF2B5EF4-FFF2-40B4-BE49-F238E27FC236}">
                <a16:creationId xmlns:a16="http://schemas.microsoft.com/office/drawing/2014/main" id="{4FB7C92E-0DCE-5869-2C77-75B5E4888243}"/>
              </a:ext>
            </a:extLst>
          </p:cNvPr>
          <p:cNvPicPr>
            <a:picLocks noGrp="1" noChangeAspect="1"/>
          </p:cNvPicPr>
          <p:nvPr>
            <p:ph type="pic" sz="quarter" idx="11"/>
          </p:nvPr>
        </p:nvPicPr>
        <p:blipFill>
          <a:blip r:embed="rId4"/>
          <a:srcRect l="1189" r="-2" b="-2"/>
          <a:stretch>
            <a:fillRect/>
          </a:stretch>
        </p:blipFill>
        <p:spPr>
          <a:xfrm>
            <a:off x="7926077" y="-8467"/>
            <a:ext cx="4265923" cy="6880112"/>
          </a:xfrm>
          <a:custGeom>
            <a:avLst/>
            <a:gdLst/>
            <a:ahLst/>
            <a:cxnLst/>
            <a:rect l="l" t="t" r="r" b="b"/>
            <a:pathLst>
              <a:path w="4265923" h="6880112">
                <a:moveTo>
                  <a:pt x="3910" y="0"/>
                </a:moveTo>
                <a:lnTo>
                  <a:pt x="4265923" y="0"/>
                </a:lnTo>
                <a:lnTo>
                  <a:pt x="4265923" y="6880112"/>
                </a:lnTo>
                <a:lnTo>
                  <a:pt x="3430955" y="6880112"/>
                </a:lnTo>
                <a:cubicBezTo>
                  <a:pt x="1536091" y="6880112"/>
                  <a:pt x="0" y="5344021"/>
                  <a:pt x="0" y="3449157"/>
                </a:cubicBezTo>
                <a:lnTo>
                  <a:pt x="3910" y="3294526"/>
                </a:lnTo>
                <a:close/>
              </a:path>
            </a:pathLst>
          </a:custGeom>
        </p:spPr>
      </p:pic>
      <p:sp>
        <p:nvSpPr>
          <p:cNvPr id="2" name="Slide Number Placeholder 1">
            <a:extLst>
              <a:ext uri="{FF2B5EF4-FFF2-40B4-BE49-F238E27FC236}">
                <a16:creationId xmlns:a16="http://schemas.microsoft.com/office/drawing/2014/main" id="{79B56894-8087-F719-D2F6-CC119B65F325}"/>
              </a:ext>
            </a:extLst>
          </p:cNvPr>
          <p:cNvSpPr>
            <a:spLocks noGrp="1"/>
          </p:cNvSpPr>
          <p:nvPr>
            <p:ph type="sldNum" sz="quarter" idx="4"/>
          </p:nvPr>
        </p:nvSpPr>
        <p:spPr>
          <a:xfrm>
            <a:off x="11391152" y="6433203"/>
            <a:ext cx="702781" cy="367842"/>
          </a:xfrm>
        </p:spPr>
        <p:txBody>
          <a:bodyPr vert="horz" lIns="91440" tIns="45720" rIns="91440" bIns="45720" rtlCol="0" anchor="ctr">
            <a:normAutofit/>
          </a:bodyPr>
          <a:lstStyle/>
          <a:p>
            <a:pPr marL="0" marR="0" lvl="0" indent="0" algn="r" defTabSz="914400" rtl="0" eaLnBrk="1" fontAlgn="auto" latinLnBrk="0" hangingPunct="1">
              <a:lnSpc>
                <a:spcPct val="90000"/>
              </a:lnSpc>
              <a:spcBef>
                <a:spcPts val="0"/>
              </a:spcBef>
              <a:spcAft>
                <a:spcPts val="600"/>
              </a:spcAft>
              <a:buClrTx/>
              <a:buSzTx/>
              <a:buFontTx/>
              <a:buNone/>
              <a:tabLst/>
              <a:defRPr/>
            </a:pPr>
            <a:fld id="{08AB70BE-1769-45B8-85A6-0C837432C7E6}" type="slidenum">
              <a:rPr kumimoji="0" lang="en-US" sz="1900" b="0" i="0" u="none" strike="noStrike" kern="1200" cap="none" spc="0" normalizeH="0" baseline="0" noProof="0">
                <a:ln>
                  <a:noFill/>
                </a:ln>
                <a:solidFill>
                  <a:srgbClr val="FFFFFF"/>
                </a:solidFill>
                <a:effectLst/>
                <a:uLnTx/>
                <a:uFillTx/>
                <a:latin typeface="Elephant"/>
                <a:ea typeface="+mn-ea"/>
                <a:cs typeface="+mn-cs"/>
              </a:rPr>
              <a:pPr marL="0" marR="0" lvl="0" indent="0" algn="r" defTabSz="914400" rtl="0" eaLnBrk="1" fontAlgn="auto" latinLnBrk="0" hangingPunct="1">
                <a:lnSpc>
                  <a:spcPct val="90000"/>
                </a:lnSpc>
                <a:spcBef>
                  <a:spcPts val="0"/>
                </a:spcBef>
                <a:spcAft>
                  <a:spcPts val="600"/>
                </a:spcAft>
                <a:buClrTx/>
                <a:buSzTx/>
                <a:buFontTx/>
                <a:buNone/>
                <a:tabLst/>
                <a:defRPr/>
              </a:pPr>
              <a:t>5</a:t>
            </a:fld>
            <a:endParaRPr kumimoji="0" lang="en-US" sz="1900" b="0" i="0" u="none" strike="noStrike" kern="1200" cap="none" spc="0" normalizeH="0" baseline="0" noProof="0">
              <a:ln>
                <a:noFill/>
              </a:ln>
              <a:solidFill>
                <a:srgbClr val="FFFFFF"/>
              </a:solidFill>
              <a:effectLst/>
              <a:uLnTx/>
              <a:uFillTx/>
              <a:latin typeface="Elephant"/>
              <a:ea typeface="+mn-ea"/>
              <a:cs typeface="+mn-cs"/>
            </a:endParaRPr>
          </a:p>
        </p:txBody>
      </p:sp>
      <p:sp>
        <p:nvSpPr>
          <p:cNvPr id="5" name="TextBox 4">
            <a:extLst>
              <a:ext uri="{FF2B5EF4-FFF2-40B4-BE49-F238E27FC236}">
                <a16:creationId xmlns:a16="http://schemas.microsoft.com/office/drawing/2014/main" id="{0ACFC61D-D252-72FD-F52F-17A96F9553F7}"/>
              </a:ext>
            </a:extLst>
          </p:cNvPr>
          <p:cNvSpPr txBox="1"/>
          <p:nvPr/>
        </p:nvSpPr>
        <p:spPr>
          <a:xfrm>
            <a:off x="922029" y="1840379"/>
            <a:ext cx="6434356" cy="1754326"/>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AI search engine queries uses from 10x to 1000x more electricity per query compared to an “old school” google search. </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Nova Light"/>
                <a:ea typeface="+mn-ea"/>
                <a:cs typeface="+mn-cs"/>
              </a:rPr>
              <a:t>Water needed is also 10x to 1000x more. 5ml to 500ml per query / query set. </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FFFFFF"/>
              </a:solidFill>
              <a:effectLst/>
              <a:uLnTx/>
              <a:uFillTx/>
              <a:latin typeface="Elephant"/>
              <a:ea typeface="+mn-ea"/>
              <a:cs typeface="+mn-cs"/>
            </a:endParaRPr>
          </a:p>
        </p:txBody>
      </p:sp>
      <p:sp>
        <p:nvSpPr>
          <p:cNvPr id="6" name="TextBox 5">
            <a:extLst>
              <a:ext uri="{FF2B5EF4-FFF2-40B4-BE49-F238E27FC236}">
                <a16:creationId xmlns:a16="http://schemas.microsoft.com/office/drawing/2014/main" id="{D37595D1-DB00-5FA4-2593-EE97C701183A}"/>
              </a:ext>
            </a:extLst>
          </p:cNvPr>
          <p:cNvSpPr txBox="1"/>
          <p:nvPr/>
        </p:nvSpPr>
        <p:spPr>
          <a:xfrm>
            <a:off x="763520" y="5194905"/>
            <a:ext cx="700480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Nova Light"/>
                <a:ea typeface="+mn-ea"/>
                <a:cs typeface="+mn-cs"/>
              </a:rPr>
              <a:t>This is why we are seeing an exploding interest in data center development. Our struggle is these data centers want to be close to a major population center to enable ease of service, but the energy source may be more remote. </a:t>
            </a:r>
            <a:endParaRPr kumimoji="0" lang="en-US" sz="1800" b="0" i="0" u="none" strike="noStrike" kern="1200" cap="none" spc="0" normalizeH="0" baseline="0" noProof="0" dirty="0">
              <a:ln>
                <a:noFill/>
              </a:ln>
              <a:solidFill>
                <a:srgbClr val="FFFFFF"/>
              </a:solidFill>
              <a:effectLst/>
              <a:uLnTx/>
              <a:uFillTx/>
              <a:latin typeface="Arial Nova 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Nova Light"/>
              <a:ea typeface="+mn-ea"/>
              <a:cs typeface="+mn-cs"/>
            </a:endParaRPr>
          </a:p>
        </p:txBody>
      </p:sp>
    </p:spTree>
    <p:extLst>
      <p:ext uri="{BB962C8B-B14F-4D97-AF65-F5344CB8AC3E}">
        <p14:creationId xmlns:p14="http://schemas.microsoft.com/office/powerpoint/2010/main" val="3917986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60027CB-3C27-FC4C-AEF9-685A21EA1B94}"/>
              </a:ext>
            </a:extLst>
          </p:cNvPr>
          <p:cNvSpPr>
            <a:spLocks noGrp="1"/>
          </p:cNvSpPr>
          <p:nvPr>
            <p:ph type="title"/>
          </p:nvPr>
        </p:nvSpPr>
        <p:spPr/>
        <p:txBody>
          <a:bodyPr/>
          <a:lstStyle/>
          <a:p>
            <a:r>
              <a:rPr lang="en-US" dirty="0"/>
              <a:t>What AI can do for regulators /</a:t>
            </a:r>
            <a:br>
              <a:rPr lang="en-US" dirty="0"/>
            </a:br>
            <a:r>
              <a:rPr lang="en-US" dirty="0"/>
              <a:t>AI in your regulatory toolbox</a:t>
            </a:r>
          </a:p>
        </p:txBody>
      </p:sp>
      <p:sp>
        <p:nvSpPr>
          <p:cNvPr id="4" name="Content Placeholder 3">
            <a:extLst>
              <a:ext uri="{FF2B5EF4-FFF2-40B4-BE49-F238E27FC236}">
                <a16:creationId xmlns:a16="http://schemas.microsoft.com/office/drawing/2014/main" id="{7B25569D-4B51-26CD-C967-65D3F4059DB9}"/>
              </a:ext>
            </a:extLst>
          </p:cNvPr>
          <p:cNvSpPr>
            <a:spLocks noGrp="1"/>
          </p:cNvSpPr>
          <p:nvPr>
            <p:ph sz="quarter" idx="10"/>
          </p:nvPr>
        </p:nvSpPr>
        <p:spPr>
          <a:xfrm>
            <a:off x="1371600" y="2274033"/>
            <a:ext cx="9525000" cy="4078129"/>
          </a:xfrm>
        </p:spPr>
        <p:txBody>
          <a:bodyPr>
            <a:normAutofit/>
          </a:bodyPr>
          <a:lstStyle/>
          <a:p>
            <a:pPr fontAlgn="base"/>
            <a:r>
              <a:rPr lang="en-US" b="1" dirty="0"/>
              <a:t>Predictive Analytics:</a:t>
            </a:r>
            <a:r>
              <a:rPr lang="en-US" dirty="0"/>
              <a:t> Analyze historical data to predict future risks, allowing for proactive, rather than reactive, inspections and bond risk depending on operator and location. </a:t>
            </a:r>
          </a:p>
          <a:p>
            <a:pPr fontAlgn="base"/>
            <a:r>
              <a:rPr lang="en-US" b="1" dirty="0"/>
              <a:t>Automated Compliance Monitoring:</a:t>
            </a:r>
            <a:r>
              <a:rPr lang="en-US" dirty="0"/>
              <a:t> Analyze inspection history, sundries, applications and other trends to predict workload. quickly identify potential environmental or safety issues.</a:t>
            </a:r>
          </a:p>
          <a:p>
            <a:pPr fontAlgn="base"/>
            <a:r>
              <a:rPr lang="en-US" b="1" dirty="0"/>
              <a:t>Efficiency Gains:</a:t>
            </a:r>
            <a:r>
              <a:rPr lang="en-US" dirty="0"/>
              <a:t> Automate routine reporting and data entry, initial review, and notices. This frees up valuable staff time for more complex tasks and problem solving. </a:t>
            </a:r>
          </a:p>
          <a:p>
            <a:pPr fontAlgn="base"/>
            <a:r>
              <a:rPr lang="en-US" b="1" dirty="0"/>
              <a:t>Information Aggregation and dissemination: </a:t>
            </a:r>
            <a:r>
              <a:rPr lang="en-US" dirty="0"/>
              <a:t>We are seeing jobs that used to take a week now being done in a few hours.</a:t>
            </a:r>
          </a:p>
          <a:p>
            <a:r>
              <a:rPr lang="en-US" b="1" dirty="0"/>
              <a:t>Decision Support:</a:t>
            </a:r>
            <a:r>
              <a:rPr lang="en-US" dirty="0"/>
              <a:t> Provide data-driven insights to help regulators make more informed decisions about resource allocation and policy. This eases bottle necks in process and improves data sets for the industry and the public. </a:t>
            </a:r>
          </a:p>
        </p:txBody>
      </p:sp>
      <p:sp>
        <p:nvSpPr>
          <p:cNvPr id="2" name="Slide Number Placeholder 1">
            <a:extLst>
              <a:ext uri="{FF2B5EF4-FFF2-40B4-BE49-F238E27FC236}">
                <a16:creationId xmlns:a16="http://schemas.microsoft.com/office/drawing/2014/main" id="{616BFA23-AB5B-BA88-E233-DE14DED5A297}"/>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345762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C2EC19-A157-8389-07DB-650659081F52}"/>
              </a:ext>
            </a:extLst>
          </p:cNvPr>
          <p:cNvSpPr>
            <a:spLocks noGrp="1"/>
          </p:cNvSpPr>
          <p:nvPr>
            <p:ph type="title"/>
          </p:nvPr>
        </p:nvSpPr>
        <p:spPr>
          <a:xfrm>
            <a:off x="1750734" y="835270"/>
            <a:ext cx="8690533" cy="691974"/>
          </a:xfrm>
        </p:spPr>
        <p:txBody>
          <a:bodyPr/>
          <a:lstStyle/>
          <a:p>
            <a:r>
              <a:rPr lang="en-US" dirty="0"/>
              <a:t>What AI Can’t Do (Limitations)</a:t>
            </a:r>
          </a:p>
        </p:txBody>
      </p:sp>
      <p:sp>
        <p:nvSpPr>
          <p:cNvPr id="4" name="Content Placeholder 3">
            <a:extLst>
              <a:ext uri="{FF2B5EF4-FFF2-40B4-BE49-F238E27FC236}">
                <a16:creationId xmlns:a16="http://schemas.microsoft.com/office/drawing/2014/main" id="{B9D6390D-BFD6-DF07-2067-06D2785D587D}"/>
              </a:ext>
            </a:extLst>
          </p:cNvPr>
          <p:cNvSpPr>
            <a:spLocks noGrp="1"/>
          </p:cNvSpPr>
          <p:nvPr>
            <p:ph sz="quarter" idx="10"/>
          </p:nvPr>
        </p:nvSpPr>
        <p:spPr>
          <a:xfrm>
            <a:off x="1750734" y="1990522"/>
            <a:ext cx="8700522" cy="3992582"/>
          </a:xfrm>
        </p:spPr>
        <p:txBody>
          <a:bodyPr>
            <a:normAutofit/>
          </a:bodyPr>
          <a:lstStyle/>
          <a:p>
            <a:r>
              <a:rPr lang="en-US" sz="2600" dirty="0">
                <a:latin typeface="+mj-lt"/>
              </a:rPr>
              <a:t>The Human Element Remains Essential</a:t>
            </a:r>
          </a:p>
          <a:p>
            <a:endParaRPr lang="en-US" sz="1000" dirty="0">
              <a:latin typeface="+mj-lt"/>
            </a:endParaRPr>
          </a:p>
          <a:p>
            <a:pPr marL="285750" indent="-285750" algn="l" fontAlgn="base">
              <a:buFont typeface="Arial" panose="020B0604020202020204" pitchFamily="34" charset="0"/>
              <a:buChar char="•"/>
            </a:pPr>
            <a:r>
              <a:rPr lang="en-US" dirty="0"/>
              <a:t>AI can't set policy or create regulations; that's a human responsibility.</a:t>
            </a:r>
          </a:p>
          <a:p>
            <a:pPr marL="285750" indent="-285750" algn="l" fontAlgn="base">
              <a:buFont typeface="Arial" panose="020B0604020202020204" pitchFamily="34" charset="0"/>
              <a:buChar char="•"/>
            </a:pPr>
            <a:r>
              <a:rPr lang="en-US" dirty="0"/>
              <a:t>It can't interpret the nuanced context of a situation.</a:t>
            </a:r>
          </a:p>
          <a:p>
            <a:pPr marL="285750" indent="-285750" algn="l" fontAlgn="base">
              <a:buFont typeface="Arial" panose="020B0604020202020204" pitchFamily="34" charset="0"/>
              <a:buChar char="•"/>
            </a:pPr>
            <a:r>
              <a:rPr lang="en-US" dirty="0"/>
              <a:t>It can't negotiate or collaborate with stakeholders.</a:t>
            </a:r>
          </a:p>
          <a:p>
            <a:pPr algn="l" fontAlgn="base"/>
            <a:endParaRPr lang="en-US" dirty="0"/>
          </a:p>
          <a:p>
            <a:r>
              <a:rPr lang="en-US" dirty="0"/>
              <a:t>The most effective approach is </a:t>
            </a:r>
            <a:r>
              <a:rPr lang="en-US" b="1" dirty="0"/>
              <a:t>human-in-the-loop AI</a:t>
            </a:r>
            <a:r>
              <a:rPr lang="en-US" dirty="0"/>
              <a:t>, where the human sets the parameters, technology assists, and the human makes the final, critical decisions.</a:t>
            </a:r>
            <a:endParaRPr lang="en-US" noProof="1"/>
          </a:p>
        </p:txBody>
      </p:sp>
      <p:sp>
        <p:nvSpPr>
          <p:cNvPr id="2" name="Slide Number Placeholder 1">
            <a:extLst>
              <a:ext uri="{FF2B5EF4-FFF2-40B4-BE49-F238E27FC236}">
                <a16:creationId xmlns:a16="http://schemas.microsoft.com/office/drawing/2014/main" id="{17DE2532-F4A7-30E2-0525-1FF82D28A315}"/>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247034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465791-02C3-85CB-EC2D-AE1D097AD894}"/>
              </a:ext>
            </a:extLst>
          </p:cNvPr>
          <p:cNvSpPr>
            <a:spLocks noGrp="1"/>
          </p:cNvSpPr>
          <p:nvPr>
            <p:ph type="title"/>
          </p:nvPr>
        </p:nvSpPr>
        <p:spPr>
          <a:xfrm>
            <a:off x="1212714" y="339267"/>
            <a:ext cx="9766571" cy="1729547"/>
          </a:xfrm>
        </p:spPr>
        <p:txBody>
          <a:bodyPr>
            <a:normAutofit fontScale="90000"/>
          </a:bodyPr>
          <a:lstStyle/>
          <a:p>
            <a:r>
              <a:rPr lang="en-US" dirty="0"/>
              <a:t>AI in Practice: Modernizing Permit Review </a:t>
            </a:r>
            <a:br>
              <a:rPr lang="en-US" dirty="0"/>
            </a:br>
            <a:br>
              <a:rPr lang="en-US" dirty="0"/>
            </a:br>
            <a:r>
              <a:rPr lang="en-US" dirty="0"/>
              <a:t>Utah Approach: A Practical Use Case in Modernizing our Processes</a:t>
            </a:r>
          </a:p>
        </p:txBody>
      </p:sp>
      <p:sp>
        <p:nvSpPr>
          <p:cNvPr id="4" name="Content Placeholder 3">
            <a:extLst>
              <a:ext uri="{FF2B5EF4-FFF2-40B4-BE49-F238E27FC236}">
                <a16:creationId xmlns:a16="http://schemas.microsoft.com/office/drawing/2014/main" id="{607CC286-7253-B31F-DFE6-802920A9FC68}"/>
              </a:ext>
            </a:extLst>
          </p:cNvPr>
          <p:cNvSpPr>
            <a:spLocks noGrp="1"/>
          </p:cNvSpPr>
          <p:nvPr>
            <p:ph sz="quarter" idx="10"/>
          </p:nvPr>
        </p:nvSpPr>
        <p:spPr/>
        <p:txBody>
          <a:bodyPr/>
          <a:lstStyle/>
          <a:p>
            <a:pPr marL="0" indent="0">
              <a:buNone/>
            </a:pPr>
            <a:r>
              <a:rPr lang="en-US" noProof="1"/>
              <a:t>Completed: </a:t>
            </a:r>
          </a:p>
          <a:p>
            <a:pPr marL="342900" indent="-342900">
              <a:buFont typeface="+mj-lt"/>
              <a:buAutoNum type="arabicPeriod"/>
            </a:pPr>
            <a:r>
              <a:rPr lang="en-US" noProof="1"/>
              <a:t>Assess: What areas are repetitive? Time consuming? At risk for errors? </a:t>
            </a:r>
          </a:p>
          <a:p>
            <a:pPr marL="342900" indent="-342900">
              <a:buFont typeface="+mj-lt"/>
              <a:buAutoNum type="arabicPeriod"/>
            </a:pPr>
            <a:r>
              <a:rPr lang="en-US" noProof="1"/>
              <a:t>Set priorities based on easiest “win”, quickest value return for industry and division.</a:t>
            </a:r>
          </a:p>
          <a:p>
            <a:pPr marL="342900" indent="-342900">
              <a:buFont typeface="+mj-lt"/>
              <a:buAutoNum type="arabicPeriod"/>
            </a:pPr>
            <a:r>
              <a:rPr lang="en-US" noProof="1"/>
              <a:t>Communicate needs to AI vendor.</a:t>
            </a:r>
          </a:p>
        </p:txBody>
      </p:sp>
      <p:sp>
        <p:nvSpPr>
          <p:cNvPr id="5" name="Content Placeholder 4">
            <a:extLst>
              <a:ext uri="{FF2B5EF4-FFF2-40B4-BE49-F238E27FC236}">
                <a16:creationId xmlns:a16="http://schemas.microsoft.com/office/drawing/2014/main" id="{A6D75BC5-46CC-A36D-B72E-AE0A832FACB9}"/>
              </a:ext>
            </a:extLst>
          </p:cNvPr>
          <p:cNvSpPr>
            <a:spLocks noGrp="1"/>
          </p:cNvSpPr>
          <p:nvPr>
            <p:ph sz="quarter" idx="11"/>
          </p:nvPr>
        </p:nvSpPr>
        <p:spPr/>
        <p:txBody>
          <a:bodyPr/>
          <a:lstStyle/>
          <a:p>
            <a:pPr marL="0" indent="0">
              <a:buNone/>
            </a:pPr>
            <a:r>
              <a:rPr lang="en-US" noProof="1"/>
              <a:t>In Process / Future Goal:</a:t>
            </a:r>
          </a:p>
          <a:p>
            <a:pPr marL="342900" indent="-342900">
              <a:buFont typeface="+mj-lt"/>
              <a:buAutoNum type="arabicPeriod"/>
            </a:pPr>
            <a:r>
              <a:rPr lang="en-US" noProof="1"/>
              <a:t>First model / Sandbox test.</a:t>
            </a:r>
          </a:p>
          <a:p>
            <a:pPr marL="342900" indent="-342900">
              <a:buFont typeface="+mj-lt"/>
              <a:buAutoNum type="arabicPeriod"/>
            </a:pPr>
            <a:r>
              <a:rPr lang="en-US" noProof="1"/>
              <a:t>Pilot with operator partner.</a:t>
            </a:r>
          </a:p>
          <a:p>
            <a:pPr marL="342900" indent="-342900">
              <a:buFont typeface="+mj-lt"/>
              <a:buAutoNum type="arabicPeriod"/>
            </a:pPr>
            <a:r>
              <a:rPr lang="en-US" noProof="1"/>
              <a:t>Evaluate and improve based on initial results.</a:t>
            </a:r>
          </a:p>
          <a:p>
            <a:pPr marL="342900" indent="-342900">
              <a:buFont typeface="+mj-lt"/>
              <a:buAutoNum type="arabicPeriod"/>
            </a:pPr>
            <a:r>
              <a:rPr lang="en-US" noProof="1"/>
              <a:t>Role out statewide.</a:t>
            </a:r>
          </a:p>
          <a:p>
            <a:pPr marL="342900" indent="-342900">
              <a:buFont typeface="+mj-lt"/>
              <a:buAutoNum type="arabicPeriod"/>
            </a:pPr>
            <a:endParaRPr lang="en-US" noProof="1"/>
          </a:p>
        </p:txBody>
      </p:sp>
      <p:sp>
        <p:nvSpPr>
          <p:cNvPr id="2" name="Slide Number Placeholder 1">
            <a:extLst>
              <a:ext uri="{FF2B5EF4-FFF2-40B4-BE49-F238E27FC236}">
                <a16:creationId xmlns:a16="http://schemas.microsoft.com/office/drawing/2014/main" id="{DFEF2AD9-EC94-1F3D-3B79-64938E47AD43}"/>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3421864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1945D54-A284-835B-B949-4F6D36F3825F}"/>
              </a:ext>
            </a:extLst>
          </p:cNvPr>
          <p:cNvSpPr>
            <a:spLocks noGrp="1"/>
          </p:cNvSpPr>
          <p:nvPr>
            <p:ph type="title"/>
          </p:nvPr>
        </p:nvSpPr>
        <p:spPr/>
        <p:txBody>
          <a:bodyPr/>
          <a:lstStyle/>
          <a:p>
            <a:pPr algn="ctr"/>
            <a:r>
              <a:rPr lang="en-US" dirty="0"/>
              <a:t>The Two-Phase Permit AI Project </a:t>
            </a:r>
          </a:p>
        </p:txBody>
      </p:sp>
      <p:sp>
        <p:nvSpPr>
          <p:cNvPr id="4" name="Content Placeholder 3">
            <a:extLst>
              <a:ext uri="{FF2B5EF4-FFF2-40B4-BE49-F238E27FC236}">
                <a16:creationId xmlns:a16="http://schemas.microsoft.com/office/drawing/2014/main" id="{89D80981-6211-B9EF-9A10-4D4B043758C4}"/>
              </a:ext>
            </a:extLst>
          </p:cNvPr>
          <p:cNvSpPr>
            <a:spLocks noGrp="1"/>
          </p:cNvSpPr>
          <p:nvPr>
            <p:ph sz="quarter" idx="10"/>
          </p:nvPr>
        </p:nvSpPr>
        <p:spPr>
          <a:xfrm>
            <a:off x="2214297" y="1605724"/>
            <a:ext cx="7763405" cy="634537"/>
          </a:xfrm>
        </p:spPr>
        <p:txBody>
          <a:bodyPr>
            <a:normAutofit/>
          </a:bodyPr>
          <a:lstStyle/>
          <a:p>
            <a:pPr algn="ctr"/>
            <a:r>
              <a:rPr lang="en-US" sz="2000" dirty="0">
                <a:latin typeface="+mj-lt"/>
              </a:rPr>
              <a:t>Phase One: The Completeness Check: </a:t>
            </a:r>
          </a:p>
        </p:txBody>
      </p:sp>
      <p:sp>
        <p:nvSpPr>
          <p:cNvPr id="5" name="Content Placeholder 4">
            <a:extLst>
              <a:ext uri="{FF2B5EF4-FFF2-40B4-BE49-F238E27FC236}">
                <a16:creationId xmlns:a16="http://schemas.microsoft.com/office/drawing/2014/main" id="{24041F6D-09FB-DE91-905B-ACA52F64E5B8}"/>
              </a:ext>
            </a:extLst>
          </p:cNvPr>
          <p:cNvSpPr>
            <a:spLocks noGrp="1"/>
          </p:cNvSpPr>
          <p:nvPr>
            <p:ph sz="quarter" idx="11"/>
          </p:nvPr>
        </p:nvSpPr>
        <p:spPr>
          <a:xfrm>
            <a:off x="1370866" y="2402732"/>
            <a:ext cx="9203100" cy="3436653"/>
          </a:xfrm>
        </p:spPr>
        <p:txBody>
          <a:bodyPr>
            <a:normAutofit/>
          </a:bodyPr>
          <a:lstStyle/>
          <a:p>
            <a:pPr marL="0" indent="0">
              <a:buNone/>
            </a:pPr>
            <a:r>
              <a:rPr lang="en-US" dirty="0"/>
              <a:t>Automate the Initial Screening of Electronic Permits.</a:t>
            </a:r>
          </a:p>
          <a:p>
            <a:pPr marL="0" indent="0">
              <a:buNone/>
            </a:pPr>
            <a:r>
              <a:rPr lang="en-US" dirty="0"/>
              <a:t>We are working with Google to develop an AI model that evaluates specific data points within a permit application: </a:t>
            </a:r>
          </a:p>
          <a:p>
            <a:r>
              <a:rPr lang="en-US" dirty="0"/>
              <a:t>Is the data field filled? Is that data within a predetermined range?</a:t>
            </a:r>
          </a:p>
          <a:p>
            <a:r>
              <a:rPr lang="en-US" dirty="0"/>
              <a:t>Is this approach scalable? Can the process be applied to our mining programs? </a:t>
            </a:r>
          </a:p>
          <a:p>
            <a:pPr marL="0" indent="0">
              <a:buNone/>
            </a:pPr>
            <a:endParaRPr lang="en-US" dirty="0"/>
          </a:p>
          <a:p>
            <a:pPr marL="0" indent="0">
              <a:buNone/>
            </a:pPr>
            <a:r>
              <a:rPr lang="en-US" dirty="0"/>
              <a:t>The AI will determine, instantly, if a permit is complete based on a set of criteria. This frees up our staff from a manual, administrative task so they can focus on the technical review.</a:t>
            </a:r>
          </a:p>
          <a:p>
            <a:pPr marL="0" indent="0">
              <a:buNone/>
            </a:pPr>
            <a:endParaRPr lang="en-US" dirty="0"/>
          </a:p>
        </p:txBody>
      </p:sp>
      <p:sp>
        <p:nvSpPr>
          <p:cNvPr id="2" name="Slide Number Placeholder 1">
            <a:extLst>
              <a:ext uri="{FF2B5EF4-FFF2-40B4-BE49-F238E27FC236}">
                <a16:creationId xmlns:a16="http://schemas.microsoft.com/office/drawing/2014/main" id="{71E04509-99F0-B7A3-5C7A-C5A63504613A}"/>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8AB70BE-1769-45B8-85A6-0C837432C7E6}" type="slidenum">
              <a:rPr kumimoji="0" lang="en-US" sz="1200" b="0" i="0" u="none" strike="noStrike" kern="1200" cap="none" spc="0" normalizeH="0" baseline="0" noProof="0" smtClean="0">
                <a:ln>
                  <a:noFill/>
                </a:ln>
                <a:solidFill>
                  <a:srgbClr val="FFFFFF"/>
                </a:solidFill>
                <a:effectLst/>
                <a:uLnTx/>
                <a:uFillTx/>
                <a:latin typeface="Elephan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rgbClr val="FFFFFF"/>
              </a:solidFill>
              <a:effectLst/>
              <a:uLnTx/>
              <a:uFillTx/>
              <a:latin typeface="Elephant"/>
              <a:ea typeface="+mn-ea"/>
              <a:cs typeface="+mn-cs"/>
            </a:endParaRPr>
          </a:p>
        </p:txBody>
      </p:sp>
    </p:spTree>
    <p:extLst>
      <p:ext uri="{BB962C8B-B14F-4D97-AF65-F5344CB8AC3E}">
        <p14:creationId xmlns:p14="http://schemas.microsoft.com/office/powerpoint/2010/main" val="4154249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1858</Words>
  <Application>Microsoft Office PowerPoint</Application>
  <PresentationFormat>Widescreen</PresentationFormat>
  <Paragraphs>134</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Arial</vt:lpstr>
      <vt:lpstr>Arial Nova Light</vt:lpstr>
      <vt:lpstr>Calibri</vt:lpstr>
      <vt:lpstr>Elephant</vt:lpstr>
      <vt:lpstr>Office Theme</vt:lpstr>
      <vt:lpstr>AI in Oil &amp; Gas Regulatory Process: Enhancing Efficiency and Safety   A Regulator's Guide to the Future   Mick Thomas Director Utah Division of Oil, Gas, and Mining  September 23, 2025</vt:lpstr>
      <vt:lpstr>The Challenge of a Data-Driven Industry</vt:lpstr>
      <vt:lpstr>AI is a broad field of computer science focused on creating systems that can perform tasks that typically require human intelligence.  Think of AI as a very advanced assistant. It can learn from data, recognize patterns, and make recommendations much faster than a human.  We're not talking about science fiction; we're talking about practical tools. </vt:lpstr>
      <vt:lpstr>PowerPoint Presentation</vt:lpstr>
      <vt:lpstr>PowerPoint Presentation</vt:lpstr>
      <vt:lpstr>What AI can do for regulators / AI in your regulatory toolbox</vt:lpstr>
      <vt:lpstr>What AI Can’t Do (Limitations)</vt:lpstr>
      <vt:lpstr>AI in Practice: Modernizing Permit Review   Utah Approach: A Practical Use Case in Modernizing our Processes</vt:lpstr>
      <vt:lpstr>The Two-Phase Permit AI Project </vt:lpstr>
      <vt:lpstr>The Two-Phase Permit AI Project (Continued)</vt:lpstr>
      <vt:lpstr>Conclusion and Next Steps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Cheryl Fitzgerald</dc:creator>
  <cp:lastModifiedBy>Cheryl Fitzgerald</cp:lastModifiedBy>
  <cp:revision>1</cp:revision>
  <dcterms:created xsi:type="dcterms:W3CDTF">2025-10-01T18:48:38Z</dcterms:created>
  <dcterms:modified xsi:type="dcterms:W3CDTF">2025-10-01T18:57:47Z</dcterms:modified>
</cp:coreProperties>
</file>