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21"/>
  </p:notesMasterIdLst>
  <p:handoutMasterIdLst>
    <p:handoutMasterId r:id="rId22"/>
  </p:handoutMasterIdLst>
  <p:sldIdLst>
    <p:sldId id="257" r:id="rId2"/>
    <p:sldId id="299" r:id="rId3"/>
    <p:sldId id="285" r:id="rId4"/>
    <p:sldId id="288" r:id="rId5"/>
    <p:sldId id="294" r:id="rId6"/>
    <p:sldId id="283" r:id="rId7"/>
    <p:sldId id="293" r:id="rId8"/>
    <p:sldId id="301" r:id="rId9"/>
    <p:sldId id="306" r:id="rId10"/>
    <p:sldId id="264" r:id="rId11"/>
    <p:sldId id="307" r:id="rId12"/>
    <p:sldId id="266" r:id="rId13"/>
    <p:sldId id="328" r:id="rId14"/>
    <p:sldId id="308" r:id="rId15"/>
    <p:sldId id="327" r:id="rId16"/>
    <p:sldId id="265" r:id="rId17"/>
    <p:sldId id="270" r:id="rId18"/>
    <p:sldId id="329" r:id="rId19"/>
    <p:sldId id="296" r:id="rId20"/>
  </p:sldIdLst>
  <p:sldSz cx="9144000" cy="6858000" type="screen4x3"/>
  <p:notesSz cx="7053263" cy="93091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Default Section" id="{A211C505-23C0-4344-9C58-945A835A2E82}">
          <p14:sldIdLst>
            <p14:sldId id="257"/>
            <p14:sldId id="299"/>
            <p14:sldId id="285"/>
            <p14:sldId id="288"/>
            <p14:sldId id="294"/>
            <p14:sldId id="283"/>
            <p14:sldId id="293"/>
            <p14:sldId id="301"/>
            <p14:sldId id="306"/>
            <p14:sldId id="264"/>
            <p14:sldId id="307"/>
            <p14:sldId id="266"/>
            <p14:sldId id="328"/>
            <p14:sldId id="308"/>
            <p14:sldId id="327"/>
            <p14:sldId id="265"/>
            <p14:sldId id="270"/>
          </p14:sldIdLst>
        </p14:section>
        <p14:section name="Untitled Section" id="{161319CE-1EB2-4259-83E4-503C472093A1}">
          <p14:sldIdLst>
            <p14:sldId id="329"/>
            <p14:sldId id="29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FF"/>
    <a:srgbClr val="FFFFFF"/>
    <a:srgbClr val="3399FF"/>
    <a:srgbClr val="3366CC"/>
    <a:srgbClr val="0066CC"/>
    <a:srgbClr val="FF3300"/>
    <a:srgbClr val="00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2" autoAdjust="0"/>
    <p:restoredTop sz="76492" autoAdjust="0"/>
  </p:normalViewPr>
  <p:slideViewPr>
    <p:cSldViewPr>
      <p:cViewPr varScale="1">
        <p:scale>
          <a:sx n="80" d="100"/>
          <a:sy n="80" d="100"/>
        </p:scale>
        <p:origin x="846" y="96"/>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notesViewPr>
    <p:cSldViewPr>
      <p:cViewPr>
        <p:scale>
          <a:sx n="75" d="100"/>
          <a:sy n="75" d="100"/>
        </p:scale>
        <p:origin x="-1254" y="-318"/>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49FED870-4472-4724-8C92-40F880929CF2}"/>
              </a:ext>
            </a:extLst>
          </p:cNvPr>
          <p:cNvSpPr>
            <a:spLocks noGrp="1" noChangeArrowheads="1"/>
          </p:cNvSpPr>
          <p:nvPr>
            <p:ph type="hdr" sz="quarter"/>
          </p:nvPr>
        </p:nvSpPr>
        <p:spPr bwMode="auto">
          <a:xfrm>
            <a:off x="0" y="0"/>
            <a:ext cx="3057053" cy="46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93" tIns="46746" rIns="93493" bIns="46746" numCol="1" anchor="t" anchorCtr="0" compatLnSpc="1">
            <a:prstTxWarp prst="textNoShape">
              <a:avLst/>
            </a:prstTxWarp>
          </a:bodyPr>
          <a:lstStyle>
            <a:lvl1pPr defTabSz="935027" eaLnBrk="1" hangingPunct="1">
              <a:defRPr sz="1200">
                <a:latin typeface="Arial" charset="0"/>
              </a:defRPr>
            </a:lvl1pPr>
          </a:lstStyle>
          <a:p>
            <a:pPr>
              <a:defRPr/>
            </a:pPr>
            <a:r>
              <a:rPr lang="en-US" altLang="en-US"/>
              <a:t>PMTC Nurse Scholarship Program </a:t>
            </a:r>
          </a:p>
        </p:txBody>
      </p:sp>
      <p:sp>
        <p:nvSpPr>
          <p:cNvPr id="91139" name="Rectangle 3">
            <a:extLst>
              <a:ext uri="{FF2B5EF4-FFF2-40B4-BE49-F238E27FC236}">
                <a16:creationId xmlns:a16="http://schemas.microsoft.com/office/drawing/2014/main" id="{989E16DE-0C5A-4CE7-91EE-271A230409F7}"/>
              </a:ext>
            </a:extLst>
          </p:cNvPr>
          <p:cNvSpPr>
            <a:spLocks noGrp="1" noChangeArrowheads="1"/>
          </p:cNvSpPr>
          <p:nvPr>
            <p:ph type="dt" sz="quarter" idx="1"/>
          </p:nvPr>
        </p:nvSpPr>
        <p:spPr bwMode="auto">
          <a:xfrm>
            <a:off x="3994614" y="0"/>
            <a:ext cx="3057053" cy="46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93" tIns="46746" rIns="93493" bIns="46746" numCol="1" anchor="t" anchorCtr="0" compatLnSpc="1">
            <a:prstTxWarp prst="textNoShape">
              <a:avLst/>
            </a:prstTxWarp>
          </a:bodyPr>
          <a:lstStyle>
            <a:lvl1pPr algn="r" defTabSz="935027" eaLnBrk="1" hangingPunct="1">
              <a:defRPr sz="1200">
                <a:latin typeface="Arial" charset="0"/>
              </a:defRPr>
            </a:lvl1pPr>
          </a:lstStyle>
          <a:p>
            <a:pPr>
              <a:defRPr/>
            </a:pPr>
            <a:endParaRPr lang="en-US" altLang="en-US"/>
          </a:p>
        </p:txBody>
      </p:sp>
      <p:sp>
        <p:nvSpPr>
          <p:cNvPr id="91140" name="Rectangle 4">
            <a:extLst>
              <a:ext uri="{FF2B5EF4-FFF2-40B4-BE49-F238E27FC236}">
                <a16:creationId xmlns:a16="http://schemas.microsoft.com/office/drawing/2014/main" id="{FF9FB6D7-0777-4980-8A49-10FADFED50D6}"/>
              </a:ext>
            </a:extLst>
          </p:cNvPr>
          <p:cNvSpPr>
            <a:spLocks noGrp="1" noChangeArrowheads="1"/>
          </p:cNvSpPr>
          <p:nvPr>
            <p:ph type="ftr" sz="quarter" idx="2"/>
          </p:nvPr>
        </p:nvSpPr>
        <p:spPr bwMode="auto">
          <a:xfrm>
            <a:off x="0" y="8841738"/>
            <a:ext cx="3057053" cy="46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93" tIns="46746" rIns="93493" bIns="46746" numCol="1" anchor="b" anchorCtr="0" compatLnSpc="1">
            <a:prstTxWarp prst="textNoShape">
              <a:avLst/>
            </a:prstTxWarp>
          </a:bodyPr>
          <a:lstStyle>
            <a:lvl1pPr defTabSz="935027" eaLnBrk="1" hangingPunct="1">
              <a:defRPr sz="1200">
                <a:latin typeface="Arial" charset="0"/>
              </a:defRPr>
            </a:lvl1pPr>
          </a:lstStyle>
          <a:p>
            <a:pPr>
              <a:defRPr/>
            </a:pPr>
            <a:endParaRPr lang="en-US" altLang="en-US"/>
          </a:p>
        </p:txBody>
      </p:sp>
      <p:sp>
        <p:nvSpPr>
          <p:cNvPr id="91141" name="Rectangle 5">
            <a:extLst>
              <a:ext uri="{FF2B5EF4-FFF2-40B4-BE49-F238E27FC236}">
                <a16:creationId xmlns:a16="http://schemas.microsoft.com/office/drawing/2014/main" id="{36B746B5-F591-4573-9B2F-D8B0465EEACE}"/>
              </a:ext>
            </a:extLst>
          </p:cNvPr>
          <p:cNvSpPr>
            <a:spLocks noGrp="1" noChangeArrowheads="1"/>
          </p:cNvSpPr>
          <p:nvPr>
            <p:ph type="sldNum" sz="quarter" idx="3"/>
          </p:nvPr>
        </p:nvSpPr>
        <p:spPr bwMode="auto">
          <a:xfrm>
            <a:off x="3994614" y="8841738"/>
            <a:ext cx="3057053" cy="46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93" tIns="46746" rIns="93493" bIns="46746" numCol="1" anchor="b" anchorCtr="0" compatLnSpc="1">
            <a:prstTxWarp prst="textNoShape">
              <a:avLst/>
            </a:prstTxWarp>
          </a:bodyPr>
          <a:lstStyle>
            <a:lvl1pPr algn="r" defTabSz="935027" eaLnBrk="1" hangingPunct="1">
              <a:defRPr sz="1200"/>
            </a:lvl1pPr>
          </a:lstStyle>
          <a:p>
            <a:pPr>
              <a:defRPr/>
            </a:pPr>
            <a:fld id="{27AB5723-158A-4235-A00B-EB16523A6A88}"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00AD9D5-3D0C-44C8-B6DA-F6D359CDD04D}"/>
              </a:ext>
            </a:extLst>
          </p:cNvPr>
          <p:cNvSpPr>
            <a:spLocks noGrp="1" noChangeArrowheads="1"/>
          </p:cNvSpPr>
          <p:nvPr>
            <p:ph type="hdr" sz="quarter"/>
          </p:nvPr>
        </p:nvSpPr>
        <p:spPr bwMode="auto">
          <a:xfrm>
            <a:off x="0" y="0"/>
            <a:ext cx="3057053" cy="46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93" tIns="46746" rIns="93493" bIns="46746" numCol="1" anchor="t" anchorCtr="0" compatLnSpc="1">
            <a:prstTxWarp prst="textNoShape">
              <a:avLst/>
            </a:prstTxWarp>
          </a:bodyPr>
          <a:lstStyle>
            <a:lvl1pPr defTabSz="935027" eaLnBrk="1" hangingPunct="1">
              <a:defRPr sz="1200">
                <a:latin typeface="Arial" charset="0"/>
              </a:defRPr>
            </a:lvl1pPr>
          </a:lstStyle>
          <a:p>
            <a:pPr>
              <a:defRPr/>
            </a:pPr>
            <a:r>
              <a:rPr lang="en-US" altLang="en-US"/>
              <a:t>PMTC Nurse Scholarship Program </a:t>
            </a:r>
          </a:p>
        </p:txBody>
      </p:sp>
      <p:sp>
        <p:nvSpPr>
          <p:cNvPr id="4099" name="Rectangle 3">
            <a:extLst>
              <a:ext uri="{FF2B5EF4-FFF2-40B4-BE49-F238E27FC236}">
                <a16:creationId xmlns:a16="http://schemas.microsoft.com/office/drawing/2014/main" id="{3D4D6094-0AAA-4FA9-965B-AFA3200F7064}"/>
              </a:ext>
            </a:extLst>
          </p:cNvPr>
          <p:cNvSpPr>
            <a:spLocks noGrp="1" noChangeArrowheads="1"/>
          </p:cNvSpPr>
          <p:nvPr>
            <p:ph type="dt" idx="1"/>
          </p:nvPr>
        </p:nvSpPr>
        <p:spPr bwMode="auto">
          <a:xfrm>
            <a:off x="3994614" y="0"/>
            <a:ext cx="3057053" cy="46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93" tIns="46746" rIns="93493" bIns="46746" numCol="1" anchor="t" anchorCtr="0" compatLnSpc="1">
            <a:prstTxWarp prst="textNoShape">
              <a:avLst/>
            </a:prstTxWarp>
          </a:bodyPr>
          <a:lstStyle>
            <a:lvl1pPr algn="r" defTabSz="935027" eaLnBrk="1" hangingPunct="1">
              <a:defRPr sz="1200">
                <a:latin typeface="Arial" charset="0"/>
              </a:defRPr>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98563" y="698500"/>
            <a:ext cx="4654550" cy="34909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2424862D-0E41-4303-83FC-39AD2F468A2F}"/>
              </a:ext>
            </a:extLst>
          </p:cNvPr>
          <p:cNvSpPr>
            <a:spLocks noGrp="1" noChangeArrowheads="1"/>
          </p:cNvSpPr>
          <p:nvPr>
            <p:ph type="body" sz="quarter" idx="3"/>
          </p:nvPr>
        </p:nvSpPr>
        <p:spPr bwMode="auto">
          <a:xfrm>
            <a:off x="705965" y="4422459"/>
            <a:ext cx="5641333" cy="4188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93" tIns="46746" rIns="93493" bIns="46746"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a:extLst>
              <a:ext uri="{FF2B5EF4-FFF2-40B4-BE49-F238E27FC236}">
                <a16:creationId xmlns:a16="http://schemas.microsoft.com/office/drawing/2014/main" id="{EC64DD73-3427-439C-8A3B-1A9BF68C40E3}"/>
              </a:ext>
            </a:extLst>
          </p:cNvPr>
          <p:cNvSpPr>
            <a:spLocks noGrp="1" noChangeArrowheads="1"/>
          </p:cNvSpPr>
          <p:nvPr>
            <p:ph type="ftr" sz="quarter" idx="4"/>
          </p:nvPr>
        </p:nvSpPr>
        <p:spPr bwMode="auto">
          <a:xfrm>
            <a:off x="0" y="8841738"/>
            <a:ext cx="3057053" cy="46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93" tIns="46746" rIns="93493" bIns="46746" numCol="1" anchor="b" anchorCtr="0" compatLnSpc="1">
            <a:prstTxWarp prst="textNoShape">
              <a:avLst/>
            </a:prstTxWarp>
          </a:bodyPr>
          <a:lstStyle>
            <a:lvl1pPr defTabSz="935027" eaLnBrk="1" hangingPunct="1">
              <a:defRPr sz="1200">
                <a:latin typeface="Arial" charset="0"/>
              </a:defRPr>
            </a:lvl1pPr>
          </a:lstStyle>
          <a:p>
            <a:pPr>
              <a:defRPr/>
            </a:pPr>
            <a:endParaRPr lang="en-US" altLang="en-US"/>
          </a:p>
        </p:txBody>
      </p:sp>
      <p:sp>
        <p:nvSpPr>
          <p:cNvPr id="4103" name="Rectangle 7">
            <a:extLst>
              <a:ext uri="{FF2B5EF4-FFF2-40B4-BE49-F238E27FC236}">
                <a16:creationId xmlns:a16="http://schemas.microsoft.com/office/drawing/2014/main" id="{BBB1273D-06B6-47C0-B65E-4FD05CF6483E}"/>
              </a:ext>
            </a:extLst>
          </p:cNvPr>
          <p:cNvSpPr>
            <a:spLocks noGrp="1" noChangeArrowheads="1"/>
          </p:cNvSpPr>
          <p:nvPr>
            <p:ph type="sldNum" sz="quarter" idx="5"/>
          </p:nvPr>
        </p:nvSpPr>
        <p:spPr bwMode="auto">
          <a:xfrm>
            <a:off x="3994614" y="8841738"/>
            <a:ext cx="3057053" cy="46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93" tIns="46746" rIns="93493" bIns="46746" numCol="1" anchor="b" anchorCtr="0" compatLnSpc="1">
            <a:prstTxWarp prst="textNoShape">
              <a:avLst/>
            </a:prstTxWarp>
          </a:bodyPr>
          <a:lstStyle>
            <a:lvl1pPr algn="r" defTabSz="935027" eaLnBrk="1" hangingPunct="1">
              <a:defRPr sz="1200"/>
            </a:lvl1pPr>
          </a:lstStyle>
          <a:p>
            <a:pPr>
              <a:defRPr/>
            </a:pPr>
            <a:fld id="{03D01120-4BB9-4221-A759-561157F50E1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PMTC Nurse Scholarship Program </a:t>
            </a:r>
          </a:p>
        </p:txBody>
      </p:sp>
      <p:sp>
        <p:nvSpPr>
          <p:cNvPr id="5123" name="Rectangle 7"/>
          <p:cNvSpPr>
            <a:spLocks noGrp="1" noChangeArrowheads="1"/>
          </p:cNvSpPr>
          <p:nvPr>
            <p:ph type="sldNum" sz="quarter" idx="5"/>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7499621-1C1F-473E-9CCE-41E710EB02F6}" type="slidenum">
              <a:rPr lang="en-US" altLang="en-US" smtClean="0"/>
              <a:pPr>
                <a:spcBef>
                  <a:spcPct val="0"/>
                </a:spcBef>
              </a:pPr>
              <a:t>1</a:t>
            </a:fld>
            <a:endParaRPr lang="en-US" altLang="en-US"/>
          </a:p>
        </p:txBody>
      </p:sp>
      <p:sp>
        <p:nvSpPr>
          <p:cNvPr id="5124" name="Rectangle 2"/>
          <p:cNvSpPr>
            <a:spLocks noGrp="1" noRot="1" noChangeAspect="1" noChangeArrowheads="1" noTextEdit="1"/>
          </p:cNvSpPr>
          <p:nvPr>
            <p:ph type="sldImg"/>
          </p:nvPr>
        </p:nvSpPr>
        <p:spPr>
          <a:ln/>
        </p:spPr>
      </p:sp>
      <p:sp>
        <p:nvSpPr>
          <p:cNvPr id="5125" name="Rectangle 3"/>
          <p:cNvSpPr>
            <a:spLocks noGrp="1" noChangeArrowheads="1"/>
          </p:cNvSpPr>
          <p:nvPr>
            <p:ph type="body" idx="1"/>
          </p:nvPr>
        </p:nvSpPr>
        <p:spPr>
          <a:xfrm>
            <a:off x="940756" y="4422459"/>
            <a:ext cx="5171754" cy="4188778"/>
          </a:xfrm>
          <a:noFill/>
        </p:spPr>
        <p:txBody>
          <a:bodyPr/>
          <a:lstStyle/>
          <a:p>
            <a:pPr eaLnBrk="1" hangingPunct="1"/>
            <a:r>
              <a:rPr lang="en-US" altLang="en-US" dirty="0">
                <a:latin typeface="Arial" panose="020B0604020202020204" pitchFamily="34" charset="0"/>
              </a:rPr>
              <a:t>Hello, my name is Michelle Cecil, director of the PMTC Nursing Student Assistance Program. Thank you for your interest in our scholarship program.  This PowerPoint presentation will provide you with information about the scholarship and how it works.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PMTC Nurse Scholarship Program </a:t>
            </a:r>
          </a:p>
        </p:txBody>
      </p:sp>
      <p:sp>
        <p:nvSpPr>
          <p:cNvPr id="23555" name="Rectangle 7"/>
          <p:cNvSpPr>
            <a:spLocks noGrp="1" noChangeArrowheads="1"/>
          </p:cNvSpPr>
          <p:nvPr>
            <p:ph type="sldNum" sz="quarter" idx="5"/>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1722A25-F822-46CF-92B0-C558D5A39301}" type="slidenum">
              <a:rPr lang="en-US" altLang="en-US" smtClean="0"/>
              <a:pPr>
                <a:spcBef>
                  <a:spcPct val="0"/>
                </a:spcBef>
              </a:pPr>
              <a:t>10</a:t>
            </a:fld>
            <a:endParaRPr lang="en-US" altLang="en-US"/>
          </a:p>
        </p:txBody>
      </p:sp>
      <p:sp>
        <p:nvSpPr>
          <p:cNvPr id="23556" name="Rectangle 2"/>
          <p:cNvSpPr>
            <a:spLocks noGrp="1" noRot="1" noChangeAspect="1" noChangeArrowheads="1" noTextEdit="1"/>
          </p:cNvSpPr>
          <p:nvPr>
            <p:ph type="sldImg"/>
          </p:nvPr>
        </p:nvSpPr>
        <p:spPr>
          <a:ln/>
        </p:spPr>
      </p:sp>
      <p:sp>
        <p:nvSpPr>
          <p:cNvPr id="23557"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The contract is a year for year contract meaning that for each year of assistance that you receive you will be required to fulfill a one year work obligation at a qualified Oklahoma health facility or at your sponsoring facility.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PMTC Nurse Scholarship Program </a:t>
            </a:r>
          </a:p>
        </p:txBody>
      </p:sp>
      <p:sp>
        <p:nvSpPr>
          <p:cNvPr id="25603" name="Rectangle 7"/>
          <p:cNvSpPr>
            <a:spLocks noGrp="1" noChangeArrowheads="1"/>
          </p:cNvSpPr>
          <p:nvPr>
            <p:ph type="sldNum" sz="quarter" idx="5"/>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F9B15A2-A1FA-4DC7-9F65-30D7CA8B1157}" type="slidenum">
              <a:rPr lang="en-US" altLang="en-US" smtClean="0"/>
              <a:pPr>
                <a:spcBef>
                  <a:spcPct val="0"/>
                </a:spcBef>
              </a:pPr>
              <a:t>11</a:t>
            </a:fld>
            <a:endParaRPr lang="en-US" altLang="en-US"/>
          </a:p>
        </p:txBody>
      </p:sp>
      <p:sp>
        <p:nvSpPr>
          <p:cNvPr id="25604" name="Rectangle 2"/>
          <p:cNvSpPr>
            <a:spLocks noGrp="1" noRot="1" noChangeAspect="1" noChangeArrowheads="1" noTextEdit="1"/>
          </p:cNvSpPr>
          <p:nvPr>
            <p:ph type="sldImg"/>
          </p:nvPr>
        </p:nvSpPr>
        <p:spPr>
          <a:ln/>
        </p:spPr>
      </p:sp>
      <p:sp>
        <p:nvSpPr>
          <p:cNvPr id="25605"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Shortly after your graduation, we will send an obligation form to you asking for information regarding the passing of your boards and employment.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It is important that you send this form back to the PMTC office immediately.  Even if you have not passed your boards or secured employment, please send the form back and make us aware of your situation.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Please stay in communication with the PMTC office regarding your status.  If we know what your situation is, we may be able to help.</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PMTC Nurse Scholarship Program </a:t>
            </a:r>
          </a:p>
        </p:txBody>
      </p:sp>
      <p:sp>
        <p:nvSpPr>
          <p:cNvPr id="27651" name="Rectangle 7"/>
          <p:cNvSpPr>
            <a:spLocks noGrp="1" noChangeArrowheads="1"/>
          </p:cNvSpPr>
          <p:nvPr>
            <p:ph type="sldNum" sz="quarter" idx="5"/>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DF229D-F5E8-4258-A1AB-AF0DDFF699DA}" type="slidenum">
              <a:rPr lang="en-US" altLang="en-US" smtClean="0"/>
              <a:pPr>
                <a:spcBef>
                  <a:spcPct val="0"/>
                </a:spcBef>
              </a:pPr>
              <a:t>12</a:t>
            </a:fld>
            <a:endParaRPr lang="en-US" altLang="en-US"/>
          </a:p>
        </p:txBody>
      </p:sp>
      <p:sp>
        <p:nvSpPr>
          <p:cNvPr id="27652" name="Rectangle 2"/>
          <p:cNvSpPr>
            <a:spLocks noGrp="1" noRot="1" noChangeAspect="1" noChangeArrowheads="1" noTextEdit="1"/>
          </p:cNvSpPr>
          <p:nvPr>
            <p:ph type="sldImg"/>
          </p:nvPr>
        </p:nvSpPr>
        <p:spPr>
          <a:ln/>
        </p:spPr>
      </p:sp>
      <p:sp>
        <p:nvSpPr>
          <p:cNvPr id="27653"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If you are a “non match” scholarship recipient, some examples of approved health facilities where you can fulfill your work obligation are hospitals, this includes federal and Indian hospitals and some physician owned hospitals, nursing homes, home health agencies, hospice companies, state health facilities and also as a Nurse Educator.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ChangeArrowheads="1" noTextEdit="1"/>
          </p:cNvSpPr>
          <p:nvPr>
            <p:ph type="sldImg"/>
          </p:nvPr>
        </p:nvSpPr>
        <p:spPr>
          <a:ln/>
        </p:spPr>
      </p:sp>
      <p:sp>
        <p:nvSpPr>
          <p:cNvPr id="29699" name="Notes Placeholder 2"/>
          <p:cNvSpPr>
            <a:spLocks noGrp="1" noChangeArrowheads="1"/>
          </p:cNvSpPr>
          <p:nvPr>
            <p:ph type="body" idx="1"/>
          </p:nvPr>
        </p:nvSpPr>
        <p:spPr>
          <a:noFill/>
        </p:spPr>
        <p:txBody>
          <a:bodyPr/>
          <a:lstStyle/>
          <a:p>
            <a:r>
              <a:rPr lang="en-US" altLang="en-US" dirty="0">
                <a:latin typeface="Arial" panose="020B0604020202020204" pitchFamily="34" charset="0"/>
              </a:rPr>
              <a:t>For Non-matching recipients, your obligation must be fulfilled outside of the </a:t>
            </a:r>
            <a:r>
              <a:rPr lang="en-US" altLang="en-US" dirty="0" err="1">
                <a:latin typeface="Arial" panose="020B0604020202020204" pitchFamily="34" charset="0"/>
              </a:rPr>
              <a:t>OKC</a:t>
            </a:r>
            <a:r>
              <a:rPr lang="en-US" altLang="en-US" dirty="0">
                <a:latin typeface="Arial" panose="020B0604020202020204" pitchFamily="34" charset="0"/>
              </a:rPr>
              <a:t> and Tulsa metropolitan areas.  For the nursing program, this defined as at least 25 miles outside of these areas.  If you have any questions regarding whether a community would qualify or not, please call our office.</a:t>
            </a:r>
          </a:p>
          <a:p>
            <a:endParaRPr lang="en-US" altLang="en-US" dirty="0">
              <a:latin typeface="Arial" panose="020B0604020202020204" pitchFamily="34" charset="0"/>
            </a:endParaRPr>
          </a:p>
          <a:p>
            <a:r>
              <a:rPr lang="en-US" altLang="en-US" dirty="0">
                <a:latin typeface="Arial" panose="020B0604020202020204" pitchFamily="34" charset="0"/>
              </a:rPr>
              <a:t>The only metropolitan facilities that will be allowed are:</a:t>
            </a:r>
          </a:p>
          <a:p>
            <a:pPr marL="630787" lvl="1" indent="-172033">
              <a:buFontTx/>
              <a:buChar char="•"/>
            </a:pPr>
            <a:r>
              <a:rPr lang="en-US" altLang="en-US" dirty="0" err="1">
                <a:latin typeface="Arial" panose="020B0604020202020204" pitchFamily="34" charset="0"/>
              </a:rPr>
              <a:t>OU</a:t>
            </a:r>
            <a:r>
              <a:rPr lang="en-US" altLang="en-US" dirty="0">
                <a:latin typeface="Arial" panose="020B0604020202020204" pitchFamily="34" charset="0"/>
              </a:rPr>
              <a:t> Medical Center in </a:t>
            </a:r>
            <a:r>
              <a:rPr lang="en-US" altLang="en-US" dirty="0" err="1">
                <a:latin typeface="Arial" panose="020B0604020202020204" pitchFamily="34" charset="0"/>
              </a:rPr>
              <a:t>OKC</a:t>
            </a:r>
            <a:endParaRPr lang="en-US" altLang="en-US" dirty="0">
              <a:latin typeface="Arial" panose="020B0604020202020204" pitchFamily="34" charset="0"/>
            </a:endParaRPr>
          </a:p>
          <a:p>
            <a:pPr marL="630787" lvl="1" indent="-172033">
              <a:buFontTx/>
              <a:buChar char="•"/>
            </a:pPr>
            <a:r>
              <a:rPr lang="en-US" altLang="en-US" dirty="0">
                <a:latin typeface="Arial" panose="020B0604020202020204" pitchFamily="34" charset="0"/>
              </a:rPr>
              <a:t>OSU Medical Center in Tulsa</a:t>
            </a:r>
          </a:p>
          <a:p>
            <a:pPr marL="630787" lvl="1" indent="-172033">
              <a:buFontTx/>
              <a:buChar char="•"/>
            </a:pPr>
            <a:r>
              <a:rPr lang="en-US" altLang="en-US" dirty="0">
                <a:latin typeface="Arial" panose="020B0604020202020204" pitchFamily="34" charset="0"/>
              </a:rPr>
              <a:t>The VA Medical Center in </a:t>
            </a:r>
            <a:r>
              <a:rPr lang="en-US" altLang="en-US" dirty="0" err="1">
                <a:latin typeface="Arial" panose="020B0604020202020204" pitchFamily="34" charset="0"/>
              </a:rPr>
              <a:t>OKC</a:t>
            </a:r>
            <a:endParaRPr lang="en-US" altLang="en-US" dirty="0">
              <a:latin typeface="Arial" panose="020B0604020202020204" pitchFamily="34" charset="0"/>
            </a:endParaRPr>
          </a:p>
          <a:p>
            <a:pPr marL="630787" lvl="1" indent="-172033">
              <a:buFontTx/>
              <a:buChar char="•"/>
            </a:pPr>
            <a:r>
              <a:rPr lang="en-US" altLang="en-US" dirty="0">
                <a:latin typeface="Arial" panose="020B0604020202020204" pitchFamily="34" charset="0"/>
              </a:rPr>
              <a:t>and Griffin Memorial Hospital in Norman</a:t>
            </a:r>
          </a:p>
        </p:txBody>
      </p:sp>
      <p:sp>
        <p:nvSpPr>
          <p:cNvPr id="29700" name="Header Placeholder 3"/>
          <p:cNvSpPr>
            <a:spLocks noGrp="1"/>
          </p:cNvSpPr>
          <p:nvPr>
            <p:ph type="hdr" sz="quarter"/>
          </p:nvPr>
        </p:nvSpPr>
        <p:spPr>
          <a:noFill/>
        </p:spPr>
        <p:txBody>
          <a:bodyPr/>
          <a:lstStyle>
            <a:lvl1pPr defTabSz="933438">
              <a:defRPr>
                <a:solidFill>
                  <a:schemeClr val="tx1"/>
                </a:solidFill>
                <a:latin typeface="Arial" panose="020B0604020202020204" pitchFamily="34" charset="0"/>
              </a:defRPr>
            </a:lvl1pPr>
            <a:lvl2pPr marL="745476" indent="-286722" defTabSz="933438">
              <a:defRPr>
                <a:solidFill>
                  <a:schemeClr val="tx1"/>
                </a:solidFill>
                <a:latin typeface="Arial" panose="020B0604020202020204" pitchFamily="34" charset="0"/>
              </a:defRPr>
            </a:lvl2pPr>
            <a:lvl3pPr marL="1146886" indent="-229377" defTabSz="933438">
              <a:defRPr>
                <a:solidFill>
                  <a:schemeClr val="tx1"/>
                </a:solidFill>
                <a:latin typeface="Arial" panose="020B0604020202020204" pitchFamily="34" charset="0"/>
              </a:defRPr>
            </a:lvl3pPr>
            <a:lvl4pPr marL="1605641" indent="-229377" defTabSz="933438">
              <a:defRPr>
                <a:solidFill>
                  <a:schemeClr val="tx1"/>
                </a:solidFill>
                <a:latin typeface="Arial" panose="020B0604020202020204" pitchFamily="34" charset="0"/>
              </a:defRPr>
            </a:lvl4pPr>
            <a:lvl5pPr marL="2064395" indent="-229377" defTabSz="933438">
              <a:defRPr>
                <a:solidFill>
                  <a:schemeClr val="tx1"/>
                </a:solidFill>
                <a:latin typeface="Arial" panose="020B0604020202020204" pitchFamily="34" charset="0"/>
              </a:defRPr>
            </a:lvl5pPr>
            <a:lvl6pPr marL="2523150" indent="-229377" defTabSz="933438" eaLnBrk="0" fontAlgn="base" hangingPunct="0">
              <a:spcBef>
                <a:spcPct val="0"/>
              </a:spcBef>
              <a:spcAft>
                <a:spcPct val="0"/>
              </a:spcAft>
              <a:defRPr>
                <a:solidFill>
                  <a:schemeClr val="tx1"/>
                </a:solidFill>
                <a:latin typeface="Arial" panose="020B0604020202020204" pitchFamily="34" charset="0"/>
              </a:defRPr>
            </a:lvl6pPr>
            <a:lvl7pPr marL="2981904" indent="-229377" defTabSz="933438" eaLnBrk="0" fontAlgn="base" hangingPunct="0">
              <a:spcBef>
                <a:spcPct val="0"/>
              </a:spcBef>
              <a:spcAft>
                <a:spcPct val="0"/>
              </a:spcAft>
              <a:defRPr>
                <a:solidFill>
                  <a:schemeClr val="tx1"/>
                </a:solidFill>
                <a:latin typeface="Arial" panose="020B0604020202020204" pitchFamily="34" charset="0"/>
              </a:defRPr>
            </a:lvl7pPr>
            <a:lvl8pPr marL="3440659" indent="-229377" defTabSz="933438" eaLnBrk="0" fontAlgn="base" hangingPunct="0">
              <a:spcBef>
                <a:spcPct val="0"/>
              </a:spcBef>
              <a:spcAft>
                <a:spcPct val="0"/>
              </a:spcAft>
              <a:defRPr>
                <a:solidFill>
                  <a:schemeClr val="tx1"/>
                </a:solidFill>
                <a:latin typeface="Arial" panose="020B0604020202020204" pitchFamily="34" charset="0"/>
              </a:defRPr>
            </a:lvl8pPr>
            <a:lvl9pPr marL="3899413" indent="-229377" defTabSz="933438" eaLnBrk="0" fontAlgn="base" hangingPunct="0">
              <a:spcBef>
                <a:spcPct val="0"/>
              </a:spcBef>
              <a:spcAft>
                <a:spcPct val="0"/>
              </a:spcAft>
              <a:defRPr>
                <a:solidFill>
                  <a:schemeClr val="tx1"/>
                </a:solidFill>
                <a:latin typeface="Arial" panose="020B0604020202020204" pitchFamily="34" charset="0"/>
              </a:defRPr>
            </a:lvl9pPr>
          </a:lstStyle>
          <a:p>
            <a:r>
              <a:rPr lang="en-US" altLang="en-US"/>
              <a:t>PMTC Nurse Scholarship Program </a:t>
            </a:r>
          </a:p>
        </p:txBody>
      </p:sp>
      <p:sp>
        <p:nvSpPr>
          <p:cNvPr id="29701" name="Slide Number Placeholder 4"/>
          <p:cNvSpPr>
            <a:spLocks noGrp="1"/>
          </p:cNvSpPr>
          <p:nvPr>
            <p:ph type="sldNum" sz="quarter" idx="5"/>
          </p:nvPr>
        </p:nvSpPr>
        <p:spPr>
          <a:noFill/>
        </p:spPr>
        <p:txBody>
          <a:bodyPr/>
          <a:lstStyle>
            <a:lvl1pPr defTabSz="933438">
              <a:defRPr>
                <a:solidFill>
                  <a:schemeClr val="tx1"/>
                </a:solidFill>
                <a:latin typeface="Arial" panose="020B0604020202020204" pitchFamily="34" charset="0"/>
              </a:defRPr>
            </a:lvl1pPr>
            <a:lvl2pPr marL="745476" indent="-286722" defTabSz="933438">
              <a:defRPr>
                <a:solidFill>
                  <a:schemeClr val="tx1"/>
                </a:solidFill>
                <a:latin typeface="Arial" panose="020B0604020202020204" pitchFamily="34" charset="0"/>
              </a:defRPr>
            </a:lvl2pPr>
            <a:lvl3pPr marL="1146886" indent="-229377" defTabSz="933438">
              <a:defRPr>
                <a:solidFill>
                  <a:schemeClr val="tx1"/>
                </a:solidFill>
                <a:latin typeface="Arial" panose="020B0604020202020204" pitchFamily="34" charset="0"/>
              </a:defRPr>
            </a:lvl3pPr>
            <a:lvl4pPr marL="1605641" indent="-229377" defTabSz="933438">
              <a:defRPr>
                <a:solidFill>
                  <a:schemeClr val="tx1"/>
                </a:solidFill>
                <a:latin typeface="Arial" panose="020B0604020202020204" pitchFamily="34" charset="0"/>
              </a:defRPr>
            </a:lvl4pPr>
            <a:lvl5pPr marL="2064395" indent="-229377" defTabSz="933438">
              <a:defRPr>
                <a:solidFill>
                  <a:schemeClr val="tx1"/>
                </a:solidFill>
                <a:latin typeface="Arial" panose="020B0604020202020204" pitchFamily="34" charset="0"/>
              </a:defRPr>
            </a:lvl5pPr>
            <a:lvl6pPr marL="2523150" indent="-229377" defTabSz="933438" eaLnBrk="0" fontAlgn="base" hangingPunct="0">
              <a:spcBef>
                <a:spcPct val="0"/>
              </a:spcBef>
              <a:spcAft>
                <a:spcPct val="0"/>
              </a:spcAft>
              <a:defRPr>
                <a:solidFill>
                  <a:schemeClr val="tx1"/>
                </a:solidFill>
                <a:latin typeface="Arial" panose="020B0604020202020204" pitchFamily="34" charset="0"/>
              </a:defRPr>
            </a:lvl6pPr>
            <a:lvl7pPr marL="2981904" indent="-229377" defTabSz="933438" eaLnBrk="0" fontAlgn="base" hangingPunct="0">
              <a:spcBef>
                <a:spcPct val="0"/>
              </a:spcBef>
              <a:spcAft>
                <a:spcPct val="0"/>
              </a:spcAft>
              <a:defRPr>
                <a:solidFill>
                  <a:schemeClr val="tx1"/>
                </a:solidFill>
                <a:latin typeface="Arial" panose="020B0604020202020204" pitchFamily="34" charset="0"/>
              </a:defRPr>
            </a:lvl7pPr>
            <a:lvl8pPr marL="3440659" indent="-229377" defTabSz="933438" eaLnBrk="0" fontAlgn="base" hangingPunct="0">
              <a:spcBef>
                <a:spcPct val="0"/>
              </a:spcBef>
              <a:spcAft>
                <a:spcPct val="0"/>
              </a:spcAft>
              <a:defRPr>
                <a:solidFill>
                  <a:schemeClr val="tx1"/>
                </a:solidFill>
                <a:latin typeface="Arial" panose="020B0604020202020204" pitchFamily="34" charset="0"/>
              </a:defRPr>
            </a:lvl8pPr>
            <a:lvl9pPr marL="3899413" indent="-229377" defTabSz="933438" eaLnBrk="0" fontAlgn="base" hangingPunct="0">
              <a:spcBef>
                <a:spcPct val="0"/>
              </a:spcBef>
              <a:spcAft>
                <a:spcPct val="0"/>
              </a:spcAft>
              <a:defRPr>
                <a:solidFill>
                  <a:schemeClr val="tx1"/>
                </a:solidFill>
                <a:latin typeface="Arial" panose="020B0604020202020204" pitchFamily="34" charset="0"/>
              </a:defRPr>
            </a:lvl9pPr>
          </a:lstStyle>
          <a:p>
            <a:fld id="{3DDA5D45-E1A8-4946-8013-D05A6714256B}" type="slidenum">
              <a:rPr lang="en-US" altLang="en-US" smtClean="0"/>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PMTC Nurse Scholarship Program </a:t>
            </a:r>
          </a:p>
        </p:txBody>
      </p:sp>
      <p:sp>
        <p:nvSpPr>
          <p:cNvPr id="31747" name="Rectangle 7"/>
          <p:cNvSpPr>
            <a:spLocks noGrp="1" noChangeArrowheads="1"/>
          </p:cNvSpPr>
          <p:nvPr>
            <p:ph type="sldNum" sz="quarter" idx="5"/>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D718AED-D2D6-437E-9129-984332B34296}" type="slidenum">
              <a:rPr lang="en-US" altLang="en-US" smtClean="0"/>
              <a:pPr>
                <a:spcBef>
                  <a:spcPct val="0"/>
                </a:spcBef>
              </a:pPr>
              <a:t>14</a:t>
            </a:fld>
            <a:endParaRPr lang="en-US" altLang="en-US"/>
          </a:p>
        </p:txBody>
      </p:sp>
      <p:sp>
        <p:nvSpPr>
          <p:cNvPr id="31748" name="Rectangle 2"/>
          <p:cNvSpPr>
            <a:spLocks noGrp="1" noRot="1" noChangeAspect="1" noChangeArrowheads="1" noTextEdit="1"/>
          </p:cNvSpPr>
          <p:nvPr>
            <p:ph type="sldImg"/>
          </p:nvPr>
        </p:nvSpPr>
        <p:spPr>
          <a:ln/>
        </p:spPr>
      </p:sp>
      <p:sp>
        <p:nvSpPr>
          <p:cNvPr id="31749"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For students receiving a Matching Scholarship – </a:t>
            </a:r>
            <a:r>
              <a:rPr lang="en-US" altLang="en-US" b="1">
                <a:latin typeface="Arial" panose="020B0604020202020204" pitchFamily="34" charset="0"/>
              </a:rPr>
              <a:t>Please be committed to your sponsoring facility.  </a:t>
            </a:r>
          </a:p>
          <a:p>
            <a:pPr eaLnBrk="1" hangingPunct="1"/>
            <a:endParaRPr lang="en-US" altLang="en-US" b="1">
              <a:latin typeface="Arial" panose="020B0604020202020204" pitchFamily="34" charset="0"/>
            </a:endParaRPr>
          </a:p>
          <a:p>
            <a:pPr eaLnBrk="1" hangingPunct="1"/>
            <a:r>
              <a:rPr lang="en-US" altLang="en-US">
                <a:latin typeface="Arial" panose="020B0604020202020204" pitchFamily="34" charset="0"/>
              </a:rPr>
              <a:t>They have agreed to make a financial investment in your future and are saying they want you as an employee at their facility.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ChangeArrowheads="1" noTextEdit="1"/>
          </p:cNvSpPr>
          <p:nvPr>
            <p:ph type="sldImg"/>
          </p:nvPr>
        </p:nvSpPr>
        <p:spPr>
          <a:ln/>
        </p:spPr>
      </p:sp>
      <p:sp>
        <p:nvSpPr>
          <p:cNvPr id="33795" name="Notes Placeholder 2"/>
          <p:cNvSpPr>
            <a:spLocks noGrp="1" noChangeArrowheads="1"/>
          </p:cNvSpPr>
          <p:nvPr>
            <p:ph type="body" idx="1"/>
          </p:nvPr>
        </p:nvSpPr>
        <p:spPr>
          <a:noFill/>
        </p:spPr>
        <p:txBody>
          <a:bodyPr/>
          <a:lstStyle/>
          <a:p>
            <a:r>
              <a:rPr lang="en-US" altLang="en-US" dirty="0">
                <a:latin typeface="Arial" panose="020B0604020202020204" pitchFamily="34" charset="0"/>
              </a:rPr>
              <a:t>You will be in default if you do not complete the nursing program, pass the </a:t>
            </a:r>
            <a:r>
              <a:rPr lang="en-US" altLang="en-US" dirty="0" err="1">
                <a:latin typeface="Arial" panose="020B0604020202020204" pitchFamily="34" charset="0"/>
              </a:rPr>
              <a:t>NCLEX</a:t>
            </a:r>
            <a:r>
              <a:rPr lang="en-US" altLang="en-US" dirty="0">
                <a:latin typeface="Arial" panose="020B0604020202020204" pitchFamily="34" charset="0"/>
              </a:rPr>
              <a:t> after two successive attempts, become employed outside of the State of Oklahoma, work at an unqualified facility, or do not work as a nurse.</a:t>
            </a:r>
          </a:p>
        </p:txBody>
      </p:sp>
      <p:sp>
        <p:nvSpPr>
          <p:cNvPr id="33796" name="Header Placeholder 3"/>
          <p:cNvSpPr>
            <a:spLocks noGrp="1"/>
          </p:cNvSpPr>
          <p:nvPr>
            <p:ph type="hdr" sz="quarter"/>
          </p:nvPr>
        </p:nvSpPr>
        <p:spPr>
          <a:noFill/>
        </p:spPr>
        <p:txBody>
          <a:bodyPr/>
          <a:lstStyle>
            <a:lvl1pPr defTabSz="933438">
              <a:defRPr>
                <a:solidFill>
                  <a:schemeClr val="tx1"/>
                </a:solidFill>
                <a:latin typeface="Arial" panose="020B0604020202020204" pitchFamily="34" charset="0"/>
              </a:defRPr>
            </a:lvl1pPr>
            <a:lvl2pPr marL="745476" indent="-286722" defTabSz="933438">
              <a:defRPr>
                <a:solidFill>
                  <a:schemeClr val="tx1"/>
                </a:solidFill>
                <a:latin typeface="Arial" panose="020B0604020202020204" pitchFamily="34" charset="0"/>
              </a:defRPr>
            </a:lvl2pPr>
            <a:lvl3pPr marL="1146886" indent="-229377" defTabSz="933438">
              <a:defRPr>
                <a:solidFill>
                  <a:schemeClr val="tx1"/>
                </a:solidFill>
                <a:latin typeface="Arial" panose="020B0604020202020204" pitchFamily="34" charset="0"/>
              </a:defRPr>
            </a:lvl3pPr>
            <a:lvl4pPr marL="1605641" indent="-229377" defTabSz="933438">
              <a:defRPr>
                <a:solidFill>
                  <a:schemeClr val="tx1"/>
                </a:solidFill>
                <a:latin typeface="Arial" panose="020B0604020202020204" pitchFamily="34" charset="0"/>
              </a:defRPr>
            </a:lvl4pPr>
            <a:lvl5pPr marL="2064395" indent="-229377" defTabSz="933438">
              <a:defRPr>
                <a:solidFill>
                  <a:schemeClr val="tx1"/>
                </a:solidFill>
                <a:latin typeface="Arial" panose="020B0604020202020204" pitchFamily="34" charset="0"/>
              </a:defRPr>
            </a:lvl5pPr>
            <a:lvl6pPr marL="2523150" indent="-229377" defTabSz="933438" eaLnBrk="0" fontAlgn="base" hangingPunct="0">
              <a:spcBef>
                <a:spcPct val="0"/>
              </a:spcBef>
              <a:spcAft>
                <a:spcPct val="0"/>
              </a:spcAft>
              <a:defRPr>
                <a:solidFill>
                  <a:schemeClr val="tx1"/>
                </a:solidFill>
                <a:latin typeface="Arial" panose="020B0604020202020204" pitchFamily="34" charset="0"/>
              </a:defRPr>
            </a:lvl6pPr>
            <a:lvl7pPr marL="2981904" indent="-229377" defTabSz="933438" eaLnBrk="0" fontAlgn="base" hangingPunct="0">
              <a:spcBef>
                <a:spcPct val="0"/>
              </a:spcBef>
              <a:spcAft>
                <a:spcPct val="0"/>
              </a:spcAft>
              <a:defRPr>
                <a:solidFill>
                  <a:schemeClr val="tx1"/>
                </a:solidFill>
                <a:latin typeface="Arial" panose="020B0604020202020204" pitchFamily="34" charset="0"/>
              </a:defRPr>
            </a:lvl7pPr>
            <a:lvl8pPr marL="3440659" indent="-229377" defTabSz="933438" eaLnBrk="0" fontAlgn="base" hangingPunct="0">
              <a:spcBef>
                <a:spcPct val="0"/>
              </a:spcBef>
              <a:spcAft>
                <a:spcPct val="0"/>
              </a:spcAft>
              <a:defRPr>
                <a:solidFill>
                  <a:schemeClr val="tx1"/>
                </a:solidFill>
                <a:latin typeface="Arial" panose="020B0604020202020204" pitchFamily="34" charset="0"/>
              </a:defRPr>
            </a:lvl8pPr>
            <a:lvl9pPr marL="3899413" indent="-229377" defTabSz="933438" eaLnBrk="0" fontAlgn="base" hangingPunct="0">
              <a:spcBef>
                <a:spcPct val="0"/>
              </a:spcBef>
              <a:spcAft>
                <a:spcPct val="0"/>
              </a:spcAft>
              <a:defRPr>
                <a:solidFill>
                  <a:schemeClr val="tx1"/>
                </a:solidFill>
                <a:latin typeface="Arial" panose="020B0604020202020204" pitchFamily="34" charset="0"/>
              </a:defRPr>
            </a:lvl9pPr>
          </a:lstStyle>
          <a:p>
            <a:r>
              <a:rPr lang="en-US" altLang="en-US"/>
              <a:t>PMTC Nurse Scholarship Program </a:t>
            </a:r>
          </a:p>
        </p:txBody>
      </p:sp>
      <p:sp>
        <p:nvSpPr>
          <p:cNvPr id="33797" name="Slide Number Placeholder 4"/>
          <p:cNvSpPr>
            <a:spLocks noGrp="1"/>
          </p:cNvSpPr>
          <p:nvPr>
            <p:ph type="sldNum" sz="quarter" idx="5"/>
          </p:nvPr>
        </p:nvSpPr>
        <p:spPr>
          <a:noFill/>
        </p:spPr>
        <p:txBody>
          <a:bodyPr/>
          <a:lstStyle>
            <a:lvl1pPr defTabSz="933438">
              <a:defRPr>
                <a:solidFill>
                  <a:schemeClr val="tx1"/>
                </a:solidFill>
                <a:latin typeface="Arial" panose="020B0604020202020204" pitchFamily="34" charset="0"/>
              </a:defRPr>
            </a:lvl1pPr>
            <a:lvl2pPr marL="745476" indent="-286722" defTabSz="933438">
              <a:defRPr>
                <a:solidFill>
                  <a:schemeClr val="tx1"/>
                </a:solidFill>
                <a:latin typeface="Arial" panose="020B0604020202020204" pitchFamily="34" charset="0"/>
              </a:defRPr>
            </a:lvl2pPr>
            <a:lvl3pPr marL="1146886" indent="-229377" defTabSz="933438">
              <a:defRPr>
                <a:solidFill>
                  <a:schemeClr val="tx1"/>
                </a:solidFill>
                <a:latin typeface="Arial" panose="020B0604020202020204" pitchFamily="34" charset="0"/>
              </a:defRPr>
            </a:lvl3pPr>
            <a:lvl4pPr marL="1605641" indent="-229377" defTabSz="933438">
              <a:defRPr>
                <a:solidFill>
                  <a:schemeClr val="tx1"/>
                </a:solidFill>
                <a:latin typeface="Arial" panose="020B0604020202020204" pitchFamily="34" charset="0"/>
              </a:defRPr>
            </a:lvl4pPr>
            <a:lvl5pPr marL="2064395" indent="-229377" defTabSz="933438">
              <a:defRPr>
                <a:solidFill>
                  <a:schemeClr val="tx1"/>
                </a:solidFill>
                <a:latin typeface="Arial" panose="020B0604020202020204" pitchFamily="34" charset="0"/>
              </a:defRPr>
            </a:lvl5pPr>
            <a:lvl6pPr marL="2523150" indent="-229377" defTabSz="933438" eaLnBrk="0" fontAlgn="base" hangingPunct="0">
              <a:spcBef>
                <a:spcPct val="0"/>
              </a:spcBef>
              <a:spcAft>
                <a:spcPct val="0"/>
              </a:spcAft>
              <a:defRPr>
                <a:solidFill>
                  <a:schemeClr val="tx1"/>
                </a:solidFill>
                <a:latin typeface="Arial" panose="020B0604020202020204" pitchFamily="34" charset="0"/>
              </a:defRPr>
            </a:lvl6pPr>
            <a:lvl7pPr marL="2981904" indent="-229377" defTabSz="933438" eaLnBrk="0" fontAlgn="base" hangingPunct="0">
              <a:spcBef>
                <a:spcPct val="0"/>
              </a:spcBef>
              <a:spcAft>
                <a:spcPct val="0"/>
              </a:spcAft>
              <a:defRPr>
                <a:solidFill>
                  <a:schemeClr val="tx1"/>
                </a:solidFill>
                <a:latin typeface="Arial" panose="020B0604020202020204" pitchFamily="34" charset="0"/>
              </a:defRPr>
            </a:lvl7pPr>
            <a:lvl8pPr marL="3440659" indent="-229377" defTabSz="933438" eaLnBrk="0" fontAlgn="base" hangingPunct="0">
              <a:spcBef>
                <a:spcPct val="0"/>
              </a:spcBef>
              <a:spcAft>
                <a:spcPct val="0"/>
              </a:spcAft>
              <a:defRPr>
                <a:solidFill>
                  <a:schemeClr val="tx1"/>
                </a:solidFill>
                <a:latin typeface="Arial" panose="020B0604020202020204" pitchFamily="34" charset="0"/>
              </a:defRPr>
            </a:lvl8pPr>
            <a:lvl9pPr marL="3899413" indent="-229377" defTabSz="933438" eaLnBrk="0" fontAlgn="base" hangingPunct="0">
              <a:spcBef>
                <a:spcPct val="0"/>
              </a:spcBef>
              <a:spcAft>
                <a:spcPct val="0"/>
              </a:spcAft>
              <a:defRPr>
                <a:solidFill>
                  <a:schemeClr val="tx1"/>
                </a:solidFill>
                <a:latin typeface="Arial" panose="020B0604020202020204" pitchFamily="34" charset="0"/>
              </a:defRPr>
            </a:lvl9pPr>
          </a:lstStyle>
          <a:p>
            <a:fld id="{A4DAEA54-CA32-47CF-8047-904B2104EE9A}" type="slidenum">
              <a:rPr lang="en-US" altLang="en-US" smtClean="0"/>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PMTC Nurse Scholarship Program </a:t>
            </a:r>
          </a:p>
        </p:txBody>
      </p:sp>
      <p:sp>
        <p:nvSpPr>
          <p:cNvPr id="35843" name="Rectangle 7"/>
          <p:cNvSpPr>
            <a:spLocks noGrp="1" noChangeArrowheads="1"/>
          </p:cNvSpPr>
          <p:nvPr>
            <p:ph type="sldNum" sz="quarter" idx="5"/>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DE2EF68-F4FE-465C-9D25-A1B333AB3291}" type="slidenum">
              <a:rPr lang="en-US" altLang="en-US" smtClean="0"/>
              <a:pPr>
                <a:spcBef>
                  <a:spcPct val="0"/>
                </a:spcBef>
              </a:pPr>
              <a:t>16</a:t>
            </a:fld>
            <a:endParaRPr lang="en-US" altLang="en-US"/>
          </a:p>
        </p:txBody>
      </p:sp>
      <p:sp>
        <p:nvSpPr>
          <p:cNvPr id="35844" name="Rectangle 2"/>
          <p:cNvSpPr>
            <a:spLocks noGrp="1" noRot="1" noChangeAspect="1" noChangeArrowheads="1" noTextEdit="1"/>
          </p:cNvSpPr>
          <p:nvPr>
            <p:ph type="sldImg"/>
          </p:nvPr>
        </p:nvSpPr>
        <p:spPr>
          <a:ln/>
        </p:spPr>
      </p:sp>
      <p:sp>
        <p:nvSpPr>
          <p:cNvPr id="35845" name="Rectangle 3"/>
          <p:cNvSpPr>
            <a:spLocks noGrp="1" noChangeArrowheads="1"/>
          </p:cNvSpPr>
          <p:nvPr>
            <p:ph type="body" idx="1"/>
          </p:nvPr>
        </p:nvSpPr>
        <p:spPr>
          <a:xfrm>
            <a:off x="940756" y="4422459"/>
            <a:ext cx="5171754" cy="4188778"/>
          </a:xfrm>
          <a:noFill/>
        </p:spPr>
        <p:txBody>
          <a:bodyPr/>
          <a:lstStyle/>
          <a:p>
            <a:pPr eaLnBrk="1" hangingPunct="1"/>
            <a:r>
              <a:rPr lang="en-US" altLang="en-US">
                <a:latin typeface="Arial" panose="020B0604020202020204" pitchFamily="34" charset="0"/>
              </a:rPr>
              <a:t>Some examples of non-approved health institutions are private physicians’ offices, physician-owned clinics, private duty practice, summer camp nurse, school nurse, industrial nurse, corporate nurse, or research or data collecting nurse.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PMTC Nurse Scholarship Program </a:t>
            </a:r>
          </a:p>
        </p:txBody>
      </p:sp>
      <p:sp>
        <p:nvSpPr>
          <p:cNvPr id="37891" name="Rectangle 7"/>
          <p:cNvSpPr>
            <a:spLocks noGrp="1" noChangeArrowheads="1"/>
          </p:cNvSpPr>
          <p:nvPr>
            <p:ph type="sldNum" sz="quarter" idx="5"/>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E3A1AF-23D8-4D75-889F-E96A6017EAB7}" type="slidenum">
              <a:rPr lang="en-US" altLang="en-US" smtClean="0"/>
              <a:pPr>
                <a:spcBef>
                  <a:spcPct val="0"/>
                </a:spcBef>
              </a:pPr>
              <a:t>17</a:t>
            </a:fld>
            <a:endParaRPr lang="en-US" altLang="en-US"/>
          </a:p>
        </p:txBody>
      </p:sp>
      <p:sp>
        <p:nvSpPr>
          <p:cNvPr id="37892" name="Rectangle 2"/>
          <p:cNvSpPr>
            <a:spLocks noGrp="1" noRot="1" noChangeAspect="1" noChangeArrowheads="1" noTextEdit="1"/>
          </p:cNvSpPr>
          <p:nvPr>
            <p:ph type="sldImg"/>
          </p:nvPr>
        </p:nvSpPr>
        <p:spPr>
          <a:ln/>
        </p:spPr>
      </p:sp>
      <p:sp>
        <p:nvSpPr>
          <p:cNvPr id="37893"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If you do default on your contract, lump sum repayment is necessary within 90 days from the date of the default.</a:t>
            </a:r>
          </a:p>
          <a:p>
            <a:pPr eaLnBrk="1" hangingPunct="1"/>
            <a:r>
              <a:rPr lang="en-US" altLang="en-US" dirty="0">
                <a:latin typeface="Arial" panose="020B0604020202020204" pitchFamily="34" charset="0"/>
              </a:rPr>
              <a:t>A 5% fee on the principal will be assessed.  This fee will be assessed each year on July 1</a:t>
            </a:r>
            <a:r>
              <a:rPr lang="en-US" altLang="en-US" baseline="30000" dirty="0">
                <a:latin typeface="Arial" panose="020B0604020202020204" pitchFamily="34" charset="0"/>
              </a:rPr>
              <a:t>st on </a:t>
            </a:r>
            <a:r>
              <a:rPr lang="en-US" altLang="en-US" dirty="0">
                <a:latin typeface="Arial" panose="020B0604020202020204" pitchFamily="34" charset="0"/>
              </a:rPr>
              <a:t>the unpaid principal balance, with a yearly minimum of $50.00.</a:t>
            </a:r>
          </a:p>
          <a:p>
            <a:pPr eaLnBrk="1" hangingPunct="1"/>
            <a:r>
              <a:rPr lang="en-US" altLang="en-US" dirty="0">
                <a:latin typeface="Arial" panose="020B0604020202020204" pitchFamily="34" charset="0"/>
              </a:rPr>
              <a:t>Liquidated damages can be charged up to 100% of the principal based on the reason for the default.</a:t>
            </a:r>
          </a:p>
          <a:p>
            <a:pPr eaLnBrk="1" hangingPunct="1"/>
            <a:r>
              <a:rPr lang="en-US" altLang="en-US" dirty="0">
                <a:latin typeface="Arial" panose="020B0604020202020204" pitchFamily="34" charset="0"/>
              </a:rPr>
              <a:t>This is considered a student loan and therefore cannot be discharged by bankruptcy.</a:t>
            </a:r>
          </a:p>
          <a:p>
            <a:pPr eaLnBrk="1" hangingPunct="1"/>
            <a:r>
              <a:rPr lang="en-US" altLang="en-US" dirty="0">
                <a:latin typeface="Arial" panose="020B0604020202020204" pitchFamily="34" charset="0"/>
              </a:rPr>
              <a:t>If we have to file suit against you in Oklahoma District Court, you will be responsible for all court fees and attorney fees incurred by the PMTC.</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application deadline is July 31</a:t>
            </a:r>
            <a:r>
              <a:rPr lang="en-US" baseline="30000" dirty="0"/>
              <a:t>st</a:t>
            </a:r>
            <a:r>
              <a:rPr lang="en-US" dirty="0"/>
              <a:t>.  This means that the application and all supporting documents must be in our office on this date.  If you are mailing your application to our office, the postmark on the envelope must be before July 31</a:t>
            </a:r>
            <a:r>
              <a:rPr lang="en-US" baseline="30000" dirty="0"/>
              <a:t>st</a:t>
            </a:r>
            <a:r>
              <a:rPr lang="en-US" dirty="0"/>
              <a:t>.  If the postmark is July 31</a:t>
            </a:r>
            <a:r>
              <a:rPr lang="en-US" baseline="30000" dirty="0"/>
              <a:t>st </a:t>
            </a:r>
            <a:r>
              <a:rPr lang="en-US" baseline="0" dirty="0"/>
              <a:t>or after, it will be considered late and will not be processed.</a:t>
            </a:r>
          </a:p>
          <a:p>
            <a:endParaRPr lang="en-US" baseline="0" dirty="0"/>
          </a:p>
          <a:p>
            <a:r>
              <a:rPr lang="en-US" baseline="0" dirty="0"/>
              <a:t>Be sure to include all required documents with your application or it will be considered incomplete and will not be processed.  If for some reason you will not be able to supply these documents by the deadline, you will need to contact our office regarding your situation.</a:t>
            </a:r>
            <a:endParaRPr lang="en-US" dirty="0"/>
          </a:p>
        </p:txBody>
      </p:sp>
      <p:sp>
        <p:nvSpPr>
          <p:cNvPr id="4" name="Header Placeholder 3"/>
          <p:cNvSpPr>
            <a:spLocks noGrp="1"/>
          </p:cNvSpPr>
          <p:nvPr>
            <p:ph type="hdr" sz="quarter"/>
          </p:nvPr>
        </p:nvSpPr>
        <p:spPr/>
        <p:txBody>
          <a:bodyPr/>
          <a:lstStyle/>
          <a:p>
            <a:pPr>
              <a:defRPr/>
            </a:pPr>
            <a:r>
              <a:rPr lang="en-US" altLang="en-US"/>
              <a:t>PMTC Nurse Scholarship Program </a:t>
            </a:r>
          </a:p>
        </p:txBody>
      </p:sp>
      <p:sp>
        <p:nvSpPr>
          <p:cNvPr id="5" name="Slide Number Placeholder 4"/>
          <p:cNvSpPr>
            <a:spLocks noGrp="1"/>
          </p:cNvSpPr>
          <p:nvPr>
            <p:ph type="sldNum" sz="quarter" idx="5"/>
          </p:nvPr>
        </p:nvSpPr>
        <p:spPr/>
        <p:txBody>
          <a:bodyPr/>
          <a:lstStyle/>
          <a:p>
            <a:pPr>
              <a:defRPr/>
            </a:pPr>
            <a:fld id="{03D01120-4BB9-4221-A759-561157F50E1F}" type="slidenum">
              <a:rPr lang="en-US" altLang="en-US" smtClean="0"/>
              <a:pPr>
                <a:defRPr/>
              </a:pPr>
              <a:t>18</a:t>
            </a:fld>
            <a:endParaRPr lang="en-US" altLang="en-US"/>
          </a:p>
        </p:txBody>
      </p:sp>
    </p:spTree>
    <p:extLst>
      <p:ext uri="{BB962C8B-B14F-4D97-AF65-F5344CB8AC3E}">
        <p14:creationId xmlns:p14="http://schemas.microsoft.com/office/powerpoint/2010/main" val="2429142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PMTC Nurse Scholarship Program </a:t>
            </a:r>
          </a:p>
        </p:txBody>
      </p:sp>
      <p:sp>
        <p:nvSpPr>
          <p:cNvPr id="68611" name="Rectangle 7"/>
          <p:cNvSpPr>
            <a:spLocks noGrp="1" noChangeArrowheads="1"/>
          </p:cNvSpPr>
          <p:nvPr>
            <p:ph type="sldNum" sz="quarter" idx="5"/>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03F535B-8A0C-4B1B-ADF7-529D0FF91E73}" type="slidenum">
              <a:rPr lang="en-US" altLang="en-US" smtClean="0"/>
              <a:pPr>
                <a:spcBef>
                  <a:spcPct val="0"/>
                </a:spcBef>
              </a:pPr>
              <a:t>19</a:t>
            </a:fld>
            <a:endParaRPr lang="en-US" altLang="en-US"/>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I hope this information has helped you learn more about the Oklahoma PMTC nursing scholarship program.  If you have any questions regarding the information in this PowerPoint presentation, please contact myself or Dana Morphew.  We wish you the very best as you begin or further your career in nursing.</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PMTC Nurse Scholarship Program </a:t>
            </a:r>
          </a:p>
        </p:txBody>
      </p:sp>
      <p:sp>
        <p:nvSpPr>
          <p:cNvPr id="7171" name="Rectangle 7"/>
          <p:cNvSpPr>
            <a:spLocks noGrp="1" noChangeArrowheads="1"/>
          </p:cNvSpPr>
          <p:nvPr>
            <p:ph type="sldNum" sz="quarter" idx="5"/>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C3F551-1419-4422-920B-482F7D73A829}" type="slidenum">
              <a:rPr lang="en-US" altLang="en-US" smtClean="0"/>
              <a:pPr>
                <a:spcBef>
                  <a:spcPct val="0"/>
                </a:spcBef>
              </a:pPr>
              <a:t>2</a:t>
            </a:fld>
            <a:endParaRPr lang="en-US" altLang="en-US"/>
          </a:p>
        </p:txBody>
      </p:sp>
      <p:sp>
        <p:nvSpPr>
          <p:cNvPr id="7172" name="Rectangle 2"/>
          <p:cNvSpPr>
            <a:spLocks noGrp="1" noRot="1" noChangeAspect="1" noChangeArrowheads="1" noTextEdit="1"/>
          </p:cNvSpPr>
          <p:nvPr>
            <p:ph type="sldImg"/>
          </p:nvPr>
        </p:nvSpPr>
        <p:spPr>
          <a:ln/>
        </p:spPr>
      </p:sp>
      <p:sp>
        <p:nvSpPr>
          <p:cNvPr id="7173" name="Rectangle 3"/>
          <p:cNvSpPr>
            <a:spLocks noGrp="1" noChangeArrowheads="1"/>
          </p:cNvSpPr>
          <p:nvPr>
            <p:ph type="body" idx="1"/>
          </p:nvPr>
        </p:nvSpPr>
        <p:spPr>
          <a:noFill/>
        </p:spPr>
        <p:txBody>
          <a:bodyPr/>
          <a:lstStyle/>
          <a:p>
            <a:pPr eaLnBrk="1" hangingPunct="1"/>
            <a:r>
              <a:rPr lang="en-US" altLang="en-US" dirty="0">
                <a:latin typeface="Times New Roman" panose="02020603050405020304" pitchFamily="18" charset="0"/>
              </a:rPr>
              <a:t>The Oklahoma Physician Manpower Training Commission is a state agency that was created in 1975 by the State Legislature in order to help recruit medical care to the rural and underserved areas of Oklahoma.  The Nursing scholarship program was created in 1982.  </a:t>
            </a:r>
          </a:p>
          <a:p>
            <a:pPr eaLnBrk="1" hangingPunct="1"/>
            <a:r>
              <a:rPr lang="en-US" altLang="en-US" dirty="0">
                <a:latin typeface="Times New Roman" panose="02020603050405020304" pitchFamily="18" charset="0"/>
              </a:rPr>
              <a:t>Our Commission is made up of 7 healthcare providers from throughout the state.  These commission members are appointed by the Governor.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PMTC Nurse Scholarship Program </a:t>
            </a:r>
          </a:p>
        </p:txBody>
      </p:sp>
      <p:sp>
        <p:nvSpPr>
          <p:cNvPr id="9219" name="Rectangle 7"/>
          <p:cNvSpPr>
            <a:spLocks noGrp="1" noChangeArrowheads="1"/>
          </p:cNvSpPr>
          <p:nvPr>
            <p:ph type="sldNum" sz="quarter" idx="5"/>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5B549A4-0B7A-4DF5-BC77-30C4EF9F6AB0}" type="slidenum">
              <a:rPr lang="en-US" altLang="en-US" smtClean="0"/>
              <a:pPr>
                <a:spcBef>
                  <a:spcPct val="0"/>
                </a:spcBef>
              </a:pPr>
              <a:t>3</a:t>
            </a:fld>
            <a:endParaRPr lang="en-US" altLang="en-US"/>
          </a:p>
        </p:txBody>
      </p:sp>
      <p:sp>
        <p:nvSpPr>
          <p:cNvPr id="9220" name="Rectangle 2"/>
          <p:cNvSpPr>
            <a:spLocks noGrp="1" noRot="1" noChangeAspect="1" noChangeArrowheads="1" noTextEdit="1"/>
          </p:cNvSpPr>
          <p:nvPr>
            <p:ph type="sldImg"/>
          </p:nvPr>
        </p:nvSpPr>
        <p:spPr>
          <a:ln/>
        </p:spPr>
      </p:sp>
      <p:sp>
        <p:nvSpPr>
          <p:cNvPr id="9221"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The goal of the Nursing Scholarship Program is to provide financial assistance to Oklahoma nursing students who are interested in attending Oklahoma nursing programs and practicing nursing in rural Oklahoma communities.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PMTC Nurse Scholarship Program </a:t>
            </a:r>
          </a:p>
        </p:txBody>
      </p:sp>
      <p:sp>
        <p:nvSpPr>
          <p:cNvPr id="11267" name="Rectangle 7"/>
          <p:cNvSpPr>
            <a:spLocks noGrp="1" noChangeArrowheads="1"/>
          </p:cNvSpPr>
          <p:nvPr>
            <p:ph type="sldNum" sz="quarter" idx="5"/>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C099279-5600-4731-A91D-E6B62A615B7E}" type="slidenum">
              <a:rPr lang="en-US" altLang="en-US" smtClean="0"/>
              <a:pPr>
                <a:spcBef>
                  <a:spcPct val="0"/>
                </a:spcBef>
              </a:pPr>
              <a:t>4</a:t>
            </a:fld>
            <a:endParaRPr lang="en-US" altLang="en-US"/>
          </a:p>
        </p:txBody>
      </p:sp>
      <p:sp>
        <p:nvSpPr>
          <p:cNvPr id="11268" name="Rectangle 2"/>
          <p:cNvSpPr>
            <a:spLocks noGrp="1" noRot="1" noChangeAspect="1" noChangeArrowheads="1" noTextEdit="1"/>
          </p:cNvSpPr>
          <p:nvPr>
            <p:ph type="sldImg"/>
          </p:nvPr>
        </p:nvSpPr>
        <p:spPr>
          <a:ln/>
        </p:spPr>
      </p:sp>
      <p:sp>
        <p:nvSpPr>
          <p:cNvPr id="11269"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To qualify as a recipient, one must be a United States citizen, a legal resident of Oklahoma, must be unconditionally accepted into an Oklahoma nursing program, and have a current overall GPA of 3.0.</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PMTC Nurse Scholarship Program </a:t>
            </a:r>
          </a:p>
        </p:txBody>
      </p:sp>
      <p:sp>
        <p:nvSpPr>
          <p:cNvPr id="13315" name="Rectangle 7"/>
          <p:cNvSpPr>
            <a:spLocks noGrp="1" noChangeArrowheads="1"/>
          </p:cNvSpPr>
          <p:nvPr>
            <p:ph type="sldNum" sz="quarter" idx="5"/>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A763633-DE31-4B6F-A00D-20672C96D4F7}" type="slidenum">
              <a:rPr lang="en-US" altLang="en-US" smtClean="0"/>
              <a:pPr>
                <a:spcBef>
                  <a:spcPct val="0"/>
                </a:spcBef>
              </a:pPr>
              <a:t>5</a:t>
            </a:fld>
            <a:endParaRPr lang="en-US" altLang="en-US"/>
          </a:p>
        </p:txBody>
      </p:sp>
      <p:sp>
        <p:nvSpPr>
          <p:cNvPr id="13316" name="Rectangle 2"/>
          <p:cNvSpPr>
            <a:spLocks noGrp="1" noRot="1" noChangeAspect="1" noChangeArrowheads="1" noTextEdit="1"/>
          </p:cNvSpPr>
          <p:nvPr>
            <p:ph type="sldImg"/>
          </p:nvPr>
        </p:nvSpPr>
        <p:spPr>
          <a:ln/>
        </p:spPr>
      </p:sp>
      <p:sp>
        <p:nvSpPr>
          <p:cNvPr id="13317"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Once you become a recipient, we will monitor your academic progress.  You must maintain a 2.75 overall  nursing GPA throughout your nursing program.  At the end of each semester you will be required to submit an official transcript, a letter of good standing from the nursing director, and verification of enrollment for the next semester.  If you have graduated, you will need to provide verification of enrollment to sit for your boards.</a:t>
            </a:r>
          </a:p>
          <a:p>
            <a:pPr eaLnBrk="1" hangingPunct="1"/>
            <a:r>
              <a:rPr lang="en-US" altLang="en-US" dirty="0">
                <a:latin typeface="Arial" panose="020B0604020202020204" pitchFamily="34" charset="0"/>
              </a:rPr>
              <a:t>Once you have passed your boards, we will verify your employment through the fulfillment of your obligation.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As part of the contract that you will sign, it is important to keep PMTC notified of all address, telephone number, email address, school, education status, and employment changes.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PMTC Nurse Scholarship Program </a:t>
            </a:r>
          </a:p>
        </p:txBody>
      </p:sp>
      <p:sp>
        <p:nvSpPr>
          <p:cNvPr id="15363" name="Rectangle 7"/>
          <p:cNvSpPr>
            <a:spLocks noGrp="1" noChangeArrowheads="1"/>
          </p:cNvSpPr>
          <p:nvPr>
            <p:ph type="sldNum" sz="quarter" idx="5"/>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09B8AC5-3C56-40CE-B2C0-32ED6788808A}" type="slidenum">
              <a:rPr lang="en-US" altLang="en-US" smtClean="0"/>
              <a:pPr>
                <a:spcBef>
                  <a:spcPct val="0"/>
                </a:spcBef>
              </a:pPr>
              <a:t>6</a:t>
            </a:fld>
            <a:endParaRPr lang="en-US" altLang="en-US"/>
          </a:p>
        </p:txBody>
      </p:sp>
      <p:sp>
        <p:nvSpPr>
          <p:cNvPr id="15364" name="Rectangle 2"/>
          <p:cNvSpPr>
            <a:spLocks noGrp="1" noRot="1" noChangeAspect="1" noChangeArrowheads="1" noTextEdit="1"/>
          </p:cNvSpPr>
          <p:nvPr>
            <p:ph type="sldImg"/>
          </p:nvPr>
        </p:nvSpPr>
        <p:spPr>
          <a:ln/>
        </p:spPr>
      </p:sp>
      <p:sp>
        <p:nvSpPr>
          <p:cNvPr id="15365"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Scholarship payments are made by direct deposit into the recipient’s bank account.  The enrollment for this must be done before we can release any funds to you.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All payments will be paid at the end of each semester after the verification of successful completion of the current semester and enrollment for the next semester.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Since scholarship payments are paid at the end of the semester, it is important that you are able to pay your school account upfront so that at the end of the semester you are able to acquire an official transcript to submit it to PMTC.</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PMTC Nurse Scholarship Program </a:t>
            </a:r>
          </a:p>
        </p:txBody>
      </p:sp>
      <p:sp>
        <p:nvSpPr>
          <p:cNvPr id="17411" name="Rectangle 7"/>
          <p:cNvSpPr>
            <a:spLocks noGrp="1" noChangeArrowheads="1"/>
          </p:cNvSpPr>
          <p:nvPr>
            <p:ph type="sldNum" sz="quarter" idx="5"/>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E50BBFF-A129-4AFF-9873-C0C17794E726}" type="slidenum">
              <a:rPr lang="en-US" altLang="en-US" smtClean="0"/>
              <a:pPr>
                <a:spcBef>
                  <a:spcPct val="0"/>
                </a:spcBef>
              </a:pPr>
              <a:t>7</a:t>
            </a:fld>
            <a:endParaRPr lang="en-US" altLang="en-US"/>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Your scholarship funds are to be used for the payment of your tuition.  If tuition has been paid then the funds can be used for books, training materials, equipment, uniforms, required fees, and other educationally related expenses necessary for attendance at nursing school.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PMTC Nurse Scholarship Program </a:t>
            </a:r>
          </a:p>
        </p:txBody>
      </p:sp>
      <p:sp>
        <p:nvSpPr>
          <p:cNvPr id="19459" name="Rectangle 7"/>
          <p:cNvSpPr>
            <a:spLocks noGrp="1" noChangeArrowheads="1"/>
          </p:cNvSpPr>
          <p:nvPr>
            <p:ph type="sldNum" sz="quarter" idx="5"/>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ED70DA-9A40-4C0D-BFDD-66B57D7BA951}" type="slidenum">
              <a:rPr lang="en-US" altLang="en-US" smtClean="0"/>
              <a:pPr>
                <a:spcBef>
                  <a:spcPct val="0"/>
                </a:spcBef>
              </a:pPr>
              <a:t>8</a:t>
            </a:fld>
            <a:endParaRPr lang="en-US" altLang="en-US"/>
          </a:p>
        </p:txBody>
      </p:sp>
      <p:sp>
        <p:nvSpPr>
          <p:cNvPr id="19460" name="Rectangle 2"/>
          <p:cNvSpPr>
            <a:spLocks noGrp="1" noRot="1" noChangeAspect="1" noChangeArrowheads="1" noTextEdit="1"/>
          </p:cNvSpPr>
          <p:nvPr>
            <p:ph type="sldImg"/>
          </p:nvPr>
        </p:nvSpPr>
        <p:spPr>
          <a:ln/>
        </p:spPr>
      </p:sp>
      <p:sp>
        <p:nvSpPr>
          <p:cNvPr id="19461" name="Rectangle 3"/>
          <p:cNvSpPr>
            <a:spLocks noGrp="1" noChangeArrowheads="1"/>
          </p:cNvSpPr>
          <p:nvPr>
            <p:ph type="body" idx="1"/>
          </p:nvPr>
        </p:nvSpPr>
        <p:spPr>
          <a:noFill/>
        </p:spPr>
        <p:txBody>
          <a:bodyPr/>
          <a:lstStyle/>
          <a:p>
            <a:pPr eaLnBrk="1" hangingPunct="1"/>
            <a:r>
              <a:rPr lang="en-US" altLang="en-US" dirty="0">
                <a:latin typeface="Californian FB" panose="0207040306080B030204" pitchFamily="18" charset="0"/>
              </a:rPr>
              <a:t>Only one year of funding is available for a full-time </a:t>
            </a:r>
            <a:r>
              <a:rPr lang="en-US" altLang="en-US" dirty="0" err="1">
                <a:latin typeface="Californian FB" panose="0207040306080B030204" pitchFamily="18" charset="0"/>
              </a:rPr>
              <a:t>LPN</a:t>
            </a:r>
            <a:r>
              <a:rPr lang="en-US" altLang="en-US" dirty="0">
                <a:latin typeface="Californian FB" panose="0207040306080B030204" pitchFamily="18" charset="0"/>
              </a:rPr>
              <a:t> program.</a:t>
            </a:r>
          </a:p>
          <a:p>
            <a:pPr eaLnBrk="1" hangingPunct="1"/>
            <a:endParaRPr lang="en-US" altLang="en-US" dirty="0">
              <a:latin typeface="Californian FB" panose="0207040306080B030204" pitchFamily="18" charset="0"/>
            </a:endParaRPr>
          </a:p>
          <a:p>
            <a:pPr eaLnBrk="1" hangingPunct="1"/>
            <a:r>
              <a:rPr lang="en-US" altLang="en-US" dirty="0">
                <a:latin typeface="Californian FB" panose="0207040306080B030204" pitchFamily="18" charset="0"/>
              </a:rPr>
              <a:t>The </a:t>
            </a:r>
            <a:r>
              <a:rPr lang="en-US" altLang="en-US" dirty="0" err="1">
                <a:latin typeface="Californian FB" panose="0207040306080B030204" pitchFamily="18" charset="0"/>
              </a:rPr>
              <a:t>ADN</a:t>
            </a:r>
            <a:r>
              <a:rPr lang="en-US" altLang="en-US" dirty="0">
                <a:latin typeface="Californian FB" panose="0207040306080B030204" pitchFamily="18" charset="0"/>
              </a:rPr>
              <a:t> contract can be renewed for a 2</a:t>
            </a:r>
            <a:r>
              <a:rPr lang="en-US" altLang="en-US" baseline="30000" dirty="0">
                <a:latin typeface="Californian FB" panose="0207040306080B030204" pitchFamily="18" charset="0"/>
              </a:rPr>
              <a:t>nd</a:t>
            </a:r>
            <a:r>
              <a:rPr lang="en-US" altLang="en-US" dirty="0">
                <a:latin typeface="Californian FB" panose="0207040306080B030204" pitchFamily="18" charset="0"/>
              </a:rPr>
              <a:t> year.  The BSN contract can be renewed for up to 3 years and the MSN/</a:t>
            </a:r>
            <a:r>
              <a:rPr lang="en-US" altLang="en-US" dirty="0" err="1">
                <a:latin typeface="Californian FB" panose="0207040306080B030204" pitchFamily="18" charset="0"/>
              </a:rPr>
              <a:t>DPN</a:t>
            </a:r>
            <a:r>
              <a:rPr lang="en-US" altLang="en-US" dirty="0">
                <a:latin typeface="Californian FB" panose="0207040306080B030204" pitchFamily="18" charset="0"/>
              </a:rPr>
              <a:t>/PhD contract may be renewed for up to 4 years.  </a:t>
            </a:r>
          </a:p>
          <a:p>
            <a:pPr eaLnBrk="1" hangingPunct="1"/>
            <a:endParaRPr lang="en-US" altLang="en-US" dirty="0">
              <a:latin typeface="Californian FB" panose="0207040306080B030204" pitchFamily="18" charset="0"/>
            </a:endParaRPr>
          </a:p>
          <a:p>
            <a:pPr eaLnBrk="1" hangingPunct="1"/>
            <a:r>
              <a:rPr lang="en-US" altLang="en-US" dirty="0">
                <a:latin typeface="Californian FB" panose="0207040306080B030204" pitchFamily="18" charset="0"/>
              </a:rPr>
              <a:t>Renewal contracts will be sent out after the spring semester and will be mailed directly to the nursing student recipients.  If you are a matching scholarship recipient, you will need to take your contract to the sponsoring facility to have them sign the contract.  </a:t>
            </a:r>
          </a:p>
          <a:p>
            <a:pPr eaLnBrk="1" hangingPunct="1"/>
            <a:endParaRPr lang="en-US" altLang="en-US" dirty="0">
              <a:latin typeface="Californian FB" panose="0207040306080B030204" pitchFamily="18"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PMTC Nurse Scholarship Program </a:t>
            </a:r>
          </a:p>
        </p:txBody>
      </p:sp>
      <p:sp>
        <p:nvSpPr>
          <p:cNvPr id="21507" name="Rectangle 7"/>
          <p:cNvSpPr>
            <a:spLocks noGrp="1" noChangeArrowheads="1"/>
          </p:cNvSpPr>
          <p:nvPr>
            <p:ph type="sldNum" sz="quarter" idx="5"/>
          </p:nvPr>
        </p:nvSpPr>
        <p:spPr>
          <a:noFill/>
        </p:spPr>
        <p:txBody>
          <a:bodyPr/>
          <a:lstStyle>
            <a:lvl1pPr defTabSz="933438">
              <a:spcBef>
                <a:spcPct val="30000"/>
              </a:spcBef>
              <a:defRPr sz="1200">
                <a:solidFill>
                  <a:schemeClr val="tx1"/>
                </a:solidFill>
                <a:latin typeface="Arial" panose="020B0604020202020204" pitchFamily="34" charset="0"/>
              </a:defRPr>
            </a:lvl1pPr>
            <a:lvl2pPr marL="742290" indent="-285129" defTabSz="933438">
              <a:spcBef>
                <a:spcPct val="30000"/>
              </a:spcBef>
              <a:defRPr sz="1200">
                <a:solidFill>
                  <a:schemeClr val="tx1"/>
                </a:solidFill>
                <a:latin typeface="Arial" panose="020B0604020202020204" pitchFamily="34" charset="0"/>
              </a:defRPr>
            </a:lvl2pPr>
            <a:lvl3pPr marL="1142108" indent="-227785" defTabSz="933438">
              <a:spcBef>
                <a:spcPct val="30000"/>
              </a:spcBef>
              <a:defRPr sz="1200">
                <a:solidFill>
                  <a:schemeClr val="tx1"/>
                </a:solidFill>
                <a:latin typeface="Arial" panose="020B0604020202020204" pitchFamily="34" charset="0"/>
              </a:defRPr>
            </a:lvl3pPr>
            <a:lvl4pPr marL="1599269" indent="-227785" defTabSz="933438">
              <a:spcBef>
                <a:spcPct val="30000"/>
              </a:spcBef>
              <a:defRPr sz="1200">
                <a:solidFill>
                  <a:schemeClr val="tx1"/>
                </a:solidFill>
                <a:latin typeface="Arial" panose="020B0604020202020204" pitchFamily="34" charset="0"/>
              </a:defRPr>
            </a:lvl4pPr>
            <a:lvl5pPr marL="2056431" indent="-227785" defTabSz="933438">
              <a:spcBef>
                <a:spcPct val="30000"/>
              </a:spcBef>
              <a:defRPr sz="1200">
                <a:solidFill>
                  <a:schemeClr val="tx1"/>
                </a:solidFill>
                <a:latin typeface="Arial" panose="020B0604020202020204" pitchFamily="34" charset="0"/>
              </a:defRPr>
            </a:lvl5pPr>
            <a:lvl6pPr marL="2515186" indent="-227785" defTabSz="933438" eaLnBrk="0" fontAlgn="base" hangingPunct="0">
              <a:spcBef>
                <a:spcPct val="30000"/>
              </a:spcBef>
              <a:spcAft>
                <a:spcPct val="0"/>
              </a:spcAft>
              <a:defRPr sz="1200">
                <a:solidFill>
                  <a:schemeClr val="tx1"/>
                </a:solidFill>
                <a:latin typeface="Arial" panose="020B0604020202020204" pitchFamily="34" charset="0"/>
              </a:defRPr>
            </a:lvl6pPr>
            <a:lvl7pPr marL="2973940" indent="-227785" defTabSz="933438" eaLnBrk="0" fontAlgn="base" hangingPunct="0">
              <a:spcBef>
                <a:spcPct val="30000"/>
              </a:spcBef>
              <a:spcAft>
                <a:spcPct val="0"/>
              </a:spcAft>
              <a:defRPr sz="1200">
                <a:solidFill>
                  <a:schemeClr val="tx1"/>
                </a:solidFill>
                <a:latin typeface="Arial" panose="020B0604020202020204" pitchFamily="34" charset="0"/>
              </a:defRPr>
            </a:lvl7pPr>
            <a:lvl8pPr marL="3432695" indent="-227785" defTabSz="933438" eaLnBrk="0" fontAlgn="base" hangingPunct="0">
              <a:spcBef>
                <a:spcPct val="30000"/>
              </a:spcBef>
              <a:spcAft>
                <a:spcPct val="0"/>
              </a:spcAft>
              <a:defRPr sz="1200">
                <a:solidFill>
                  <a:schemeClr val="tx1"/>
                </a:solidFill>
                <a:latin typeface="Arial" panose="020B0604020202020204" pitchFamily="34" charset="0"/>
              </a:defRPr>
            </a:lvl8pPr>
            <a:lvl9pPr marL="3891449" indent="-227785" defTabSz="9334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316BB37-6A64-48DA-A9BA-96528A0D944D}" type="slidenum">
              <a:rPr lang="en-US" altLang="en-US" smtClean="0"/>
              <a:pPr>
                <a:spcBef>
                  <a:spcPct val="0"/>
                </a:spcBef>
              </a:pPr>
              <a:t>9</a:t>
            </a:fld>
            <a:endParaRPr lang="en-US" altLang="en-US"/>
          </a:p>
        </p:txBody>
      </p:sp>
      <p:sp>
        <p:nvSpPr>
          <p:cNvPr id="21508" name="Rectangle 2"/>
          <p:cNvSpPr>
            <a:spLocks noGrp="1" noRot="1" noChangeAspect="1" noChangeArrowheads="1" noTextEdit="1"/>
          </p:cNvSpPr>
          <p:nvPr>
            <p:ph type="sldImg"/>
          </p:nvPr>
        </p:nvSpPr>
        <p:spPr>
          <a:ln/>
        </p:spPr>
      </p:sp>
      <p:sp>
        <p:nvSpPr>
          <p:cNvPr id="21509"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After graduation, you are given 2 attempts to pass you boards.  If you are not required to take boards, your obligation will begin after graduation and once employment begins.</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You have 90 days after graduation to become employed full-time at a qualified facility.  Employment must be at the level of nursing that you pursued while in school.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F6A0175-67DF-497F-B647-D7C02A0051B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836AC9E-1C8F-4512-9942-14A4B890C34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03EB379F-EB39-440C-A651-15B7EF3587DC}"/>
              </a:ext>
            </a:extLst>
          </p:cNvPr>
          <p:cNvSpPr>
            <a:spLocks noGrp="1"/>
          </p:cNvSpPr>
          <p:nvPr>
            <p:ph type="sldNum" sz="quarter" idx="12"/>
          </p:nvPr>
        </p:nvSpPr>
        <p:spPr/>
        <p:txBody>
          <a:bodyPr/>
          <a:lstStyle>
            <a:lvl1pPr>
              <a:defRPr/>
            </a:lvl1pPr>
          </a:lstStyle>
          <a:p>
            <a:pPr>
              <a:defRPr/>
            </a:pPr>
            <a:fld id="{C21A8B08-6BBC-4718-B616-B629E66A9033}" type="slidenum">
              <a:rPr lang="en-US" altLang="en-US"/>
              <a:pPr>
                <a:defRPr/>
              </a:pPr>
              <a:t>‹#›</a:t>
            </a:fld>
            <a:endParaRPr lang="en-US" altLang="en-US"/>
          </a:p>
        </p:txBody>
      </p:sp>
    </p:spTree>
    <p:extLst>
      <p:ext uri="{BB962C8B-B14F-4D97-AF65-F5344CB8AC3E}">
        <p14:creationId xmlns:p14="http://schemas.microsoft.com/office/powerpoint/2010/main" val="1133252064"/>
      </p:ext>
    </p:extLst>
  </p:cSld>
  <p:clrMapOvr>
    <a:masterClrMapping/>
  </p:clrMapOvr>
  <p:transition spd="slow">
    <p:fade/>
    <p:sndAc>
      <p:end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6A0175-67DF-497F-B647-D7C02A0051B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836AC9E-1C8F-4512-9942-14A4B890C34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03EB379F-EB39-440C-A651-15B7EF3587DC}"/>
              </a:ext>
            </a:extLst>
          </p:cNvPr>
          <p:cNvSpPr>
            <a:spLocks noGrp="1"/>
          </p:cNvSpPr>
          <p:nvPr>
            <p:ph type="sldNum" sz="quarter" idx="12"/>
          </p:nvPr>
        </p:nvSpPr>
        <p:spPr/>
        <p:txBody>
          <a:bodyPr/>
          <a:lstStyle>
            <a:lvl1pPr>
              <a:defRPr/>
            </a:lvl1pPr>
          </a:lstStyle>
          <a:p>
            <a:pPr>
              <a:defRPr/>
            </a:pPr>
            <a:fld id="{346FFA9F-8675-41EF-8394-FF099EB0541A}" type="slidenum">
              <a:rPr lang="en-US" altLang="en-US"/>
              <a:pPr>
                <a:defRPr/>
              </a:pPr>
              <a:t>‹#›</a:t>
            </a:fld>
            <a:endParaRPr lang="en-US" altLang="en-US"/>
          </a:p>
        </p:txBody>
      </p:sp>
    </p:spTree>
    <p:extLst>
      <p:ext uri="{BB962C8B-B14F-4D97-AF65-F5344CB8AC3E}">
        <p14:creationId xmlns:p14="http://schemas.microsoft.com/office/powerpoint/2010/main" val="1299253143"/>
      </p:ext>
    </p:extLst>
  </p:cSld>
  <p:clrMapOvr>
    <a:masterClrMapping/>
  </p:clrMapOvr>
  <p:transition spd="slow">
    <p:fade/>
    <p:sndAc>
      <p:end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6A0175-67DF-497F-B647-D7C02A0051B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836AC9E-1C8F-4512-9942-14A4B890C34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03EB379F-EB39-440C-A651-15B7EF3587DC}"/>
              </a:ext>
            </a:extLst>
          </p:cNvPr>
          <p:cNvSpPr>
            <a:spLocks noGrp="1"/>
          </p:cNvSpPr>
          <p:nvPr>
            <p:ph type="sldNum" sz="quarter" idx="12"/>
          </p:nvPr>
        </p:nvSpPr>
        <p:spPr/>
        <p:txBody>
          <a:bodyPr/>
          <a:lstStyle>
            <a:lvl1pPr>
              <a:defRPr/>
            </a:lvl1pPr>
          </a:lstStyle>
          <a:p>
            <a:pPr>
              <a:defRPr/>
            </a:pPr>
            <a:fld id="{5C217783-5D02-4376-97B0-115B46674AF9}" type="slidenum">
              <a:rPr lang="en-US" altLang="en-US"/>
              <a:pPr>
                <a:defRPr/>
              </a:pPr>
              <a:t>‹#›</a:t>
            </a:fld>
            <a:endParaRPr lang="en-US" altLang="en-US"/>
          </a:p>
        </p:txBody>
      </p:sp>
    </p:spTree>
    <p:extLst>
      <p:ext uri="{BB962C8B-B14F-4D97-AF65-F5344CB8AC3E}">
        <p14:creationId xmlns:p14="http://schemas.microsoft.com/office/powerpoint/2010/main" val="2243466759"/>
      </p:ext>
    </p:extLst>
  </p:cSld>
  <p:clrMapOvr>
    <a:masterClrMapping/>
  </p:clrMapOvr>
  <p:transition spd="slow">
    <p:fade/>
    <p:sndAc>
      <p:end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6A0175-67DF-497F-B647-D7C02A0051B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836AC9E-1C8F-4512-9942-14A4B890C34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03EB379F-EB39-440C-A651-15B7EF3587DC}"/>
              </a:ext>
            </a:extLst>
          </p:cNvPr>
          <p:cNvSpPr>
            <a:spLocks noGrp="1"/>
          </p:cNvSpPr>
          <p:nvPr>
            <p:ph type="sldNum" sz="quarter" idx="12"/>
          </p:nvPr>
        </p:nvSpPr>
        <p:spPr/>
        <p:txBody>
          <a:bodyPr/>
          <a:lstStyle>
            <a:lvl1pPr>
              <a:defRPr/>
            </a:lvl1pPr>
          </a:lstStyle>
          <a:p>
            <a:pPr>
              <a:defRPr/>
            </a:pPr>
            <a:fld id="{4E5924A1-5B95-41D7-9E97-F895D9D4BB7A}" type="slidenum">
              <a:rPr lang="en-US" altLang="en-US"/>
              <a:pPr>
                <a:defRPr/>
              </a:pPr>
              <a:t>‹#›</a:t>
            </a:fld>
            <a:endParaRPr lang="en-US" altLang="en-US"/>
          </a:p>
        </p:txBody>
      </p:sp>
    </p:spTree>
    <p:extLst>
      <p:ext uri="{BB962C8B-B14F-4D97-AF65-F5344CB8AC3E}">
        <p14:creationId xmlns:p14="http://schemas.microsoft.com/office/powerpoint/2010/main" val="3413738669"/>
      </p:ext>
    </p:extLst>
  </p:cSld>
  <p:clrMapOvr>
    <a:masterClrMapping/>
  </p:clrMapOvr>
  <p:transition spd="slow">
    <p:fade/>
    <p:sndAc>
      <p:end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6A0175-67DF-497F-B647-D7C02A0051B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836AC9E-1C8F-4512-9942-14A4B890C34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03EB379F-EB39-440C-A651-15B7EF3587DC}"/>
              </a:ext>
            </a:extLst>
          </p:cNvPr>
          <p:cNvSpPr>
            <a:spLocks noGrp="1"/>
          </p:cNvSpPr>
          <p:nvPr>
            <p:ph type="sldNum" sz="quarter" idx="12"/>
          </p:nvPr>
        </p:nvSpPr>
        <p:spPr/>
        <p:txBody>
          <a:bodyPr/>
          <a:lstStyle>
            <a:lvl1pPr>
              <a:defRPr/>
            </a:lvl1pPr>
          </a:lstStyle>
          <a:p>
            <a:pPr>
              <a:defRPr/>
            </a:pPr>
            <a:fld id="{B6CEEDFC-D487-4F0C-A6D5-BE35115104DF}" type="slidenum">
              <a:rPr lang="en-US" altLang="en-US"/>
              <a:pPr>
                <a:defRPr/>
              </a:pPr>
              <a:t>‹#›</a:t>
            </a:fld>
            <a:endParaRPr lang="en-US" altLang="en-US"/>
          </a:p>
        </p:txBody>
      </p:sp>
    </p:spTree>
    <p:extLst>
      <p:ext uri="{BB962C8B-B14F-4D97-AF65-F5344CB8AC3E}">
        <p14:creationId xmlns:p14="http://schemas.microsoft.com/office/powerpoint/2010/main" val="3499450215"/>
      </p:ext>
    </p:extLst>
  </p:cSld>
  <p:clrMapOvr>
    <a:masterClrMapping/>
  </p:clrMapOvr>
  <p:transition spd="slow">
    <p:fade/>
    <p:sndAc>
      <p:end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F6A0175-67DF-497F-B647-D7C02A0051BB}"/>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1836AC9E-1C8F-4512-9942-14A4B890C34A}"/>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03EB379F-EB39-440C-A651-15B7EF3587DC}"/>
              </a:ext>
            </a:extLst>
          </p:cNvPr>
          <p:cNvSpPr>
            <a:spLocks noGrp="1"/>
          </p:cNvSpPr>
          <p:nvPr>
            <p:ph type="sldNum" sz="quarter" idx="12"/>
          </p:nvPr>
        </p:nvSpPr>
        <p:spPr/>
        <p:txBody>
          <a:bodyPr/>
          <a:lstStyle>
            <a:lvl1pPr>
              <a:defRPr/>
            </a:lvl1pPr>
          </a:lstStyle>
          <a:p>
            <a:pPr>
              <a:defRPr/>
            </a:pPr>
            <a:fld id="{E8F28EFE-9835-43A6-8CCA-8CB1CC03DB1A}" type="slidenum">
              <a:rPr lang="en-US" altLang="en-US"/>
              <a:pPr>
                <a:defRPr/>
              </a:pPr>
              <a:t>‹#›</a:t>
            </a:fld>
            <a:endParaRPr lang="en-US" altLang="en-US"/>
          </a:p>
        </p:txBody>
      </p:sp>
    </p:spTree>
    <p:extLst>
      <p:ext uri="{BB962C8B-B14F-4D97-AF65-F5344CB8AC3E}">
        <p14:creationId xmlns:p14="http://schemas.microsoft.com/office/powerpoint/2010/main" val="1685688498"/>
      </p:ext>
    </p:extLst>
  </p:cSld>
  <p:clrMapOvr>
    <a:masterClrMapping/>
  </p:clrMapOvr>
  <p:transition spd="slow">
    <p:fade/>
    <p:sndAc>
      <p:end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F6A0175-67DF-497F-B647-D7C02A0051BB}"/>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1836AC9E-1C8F-4512-9942-14A4B890C34A}"/>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03EB379F-EB39-440C-A651-15B7EF3587DC}"/>
              </a:ext>
            </a:extLst>
          </p:cNvPr>
          <p:cNvSpPr>
            <a:spLocks noGrp="1"/>
          </p:cNvSpPr>
          <p:nvPr>
            <p:ph type="sldNum" sz="quarter" idx="12"/>
          </p:nvPr>
        </p:nvSpPr>
        <p:spPr/>
        <p:txBody>
          <a:bodyPr/>
          <a:lstStyle>
            <a:lvl1pPr>
              <a:defRPr/>
            </a:lvl1pPr>
          </a:lstStyle>
          <a:p>
            <a:pPr>
              <a:defRPr/>
            </a:pPr>
            <a:fld id="{1153B0DD-E11F-4E89-8EE6-7C2C35E59E78}" type="slidenum">
              <a:rPr lang="en-US" altLang="en-US"/>
              <a:pPr>
                <a:defRPr/>
              </a:pPr>
              <a:t>‹#›</a:t>
            </a:fld>
            <a:endParaRPr lang="en-US" altLang="en-US"/>
          </a:p>
        </p:txBody>
      </p:sp>
    </p:spTree>
    <p:extLst>
      <p:ext uri="{BB962C8B-B14F-4D97-AF65-F5344CB8AC3E}">
        <p14:creationId xmlns:p14="http://schemas.microsoft.com/office/powerpoint/2010/main" val="539474272"/>
      </p:ext>
    </p:extLst>
  </p:cSld>
  <p:clrMapOvr>
    <a:masterClrMapping/>
  </p:clrMapOvr>
  <p:transition spd="slow">
    <p:fade/>
    <p:sndAc>
      <p:end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F6A0175-67DF-497F-B647-D7C02A0051BB}"/>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1836AC9E-1C8F-4512-9942-14A4B890C34A}"/>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03EB379F-EB39-440C-A651-15B7EF3587DC}"/>
              </a:ext>
            </a:extLst>
          </p:cNvPr>
          <p:cNvSpPr>
            <a:spLocks noGrp="1"/>
          </p:cNvSpPr>
          <p:nvPr>
            <p:ph type="sldNum" sz="quarter" idx="12"/>
          </p:nvPr>
        </p:nvSpPr>
        <p:spPr/>
        <p:txBody>
          <a:bodyPr/>
          <a:lstStyle>
            <a:lvl1pPr>
              <a:defRPr/>
            </a:lvl1pPr>
          </a:lstStyle>
          <a:p>
            <a:pPr>
              <a:defRPr/>
            </a:pPr>
            <a:fld id="{5E0646FF-3875-45F9-803F-94778221B3EE}" type="slidenum">
              <a:rPr lang="en-US" altLang="en-US"/>
              <a:pPr>
                <a:defRPr/>
              </a:pPr>
              <a:t>‹#›</a:t>
            </a:fld>
            <a:endParaRPr lang="en-US" altLang="en-US"/>
          </a:p>
        </p:txBody>
      </p:sp>
    </p:spTree>
    <p:extLst>
      <p:ext uri="{BB962C8B-B14F-4D97-AF65-F5344CB8AC3E}">
        <p14:creationId xmlns:p14="http://schemas.microsoft.com/office/powerpoint/2010/main" val="3235924816"/>
      </p:ext>
    </p:extLst>
  </p:cSld>
  <p:clrMapOvr>
    <a:masterClrMapping/>
  </p:clrMapOvr>
  <p:transition spd="slow">
    <p:fade/>
    <p:sndAc>
      <p:end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F6A0175-67DF-497F-B647-D7C02A0051BB}"/>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1836AC9E-1C8F-4512-9942-14A4B890C34A}"/>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03EB379F-EB39-440C-A651-15B7EF3587DC}"/>
              </a:ext>
            </a:extLst>
          </p:cNvPr>
          <p:cNvSpPr>
            <a:spLocks noGrp="1"/>
          </p:cNvSpPr>
          <p:nvPr>
            <p:ph type="sldNum" sz="quarter" idx="12"/>
          </p:nvPr>
        </p:nvSpPr>
        <p:spPr/>
        <p:txBody>
          <a:bodyPr/>
          <a:lstStyle>
            <a:lvl1pPr>
              <a:defRPr/>
            </a:lvl1pPr>
          </a:lstStyle>
          <a:p>
            <a:pPr>
              <a:defRPr/>
            </a:pPr>
            <a:fld id="{8200BFAD-3E34-4D83-A129-C70DA88D6E3D}" type="slidenum">
              <a:rPr lang="en-US" altLang="en-US"/>
              <a:pPr>
                <a:defRPr/>
              </a:pPr>
              <a:t>‹#›</a:t>
            </a:fld>
            <a:endParaRPr lang="en-US" altLang="en-US"/>
          </a:p>
        </p:txBody>
      </p:sp>
    </p:spTree>
    <p:extLst>
      <p:ext uri="{BB962C8B-B14F-4D97-AF65-F5344CB8AC3E}">
        <p14:creationId xmlns:p14="http://schemas.microsoft.com/office/powerpoint/2010/main" val="1674133054"/>
      </p:ext>
    </p:extLst>
  </p:cSld>
  <p:clrMapOvr>
    <a:masterClrMapping/>
  </p:clrMapOvr>
  <p:transition spd="slow">
    <p:fade/>
    <p:sndAc>
      <p:end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F6A0175-67DF-497F-B647-D7C02A0051BB}"/>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1836AC9E-1C8F-4512-9942-14A4B890C34A}"/>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03EB379F-EB39-440C-A651-15B7EF3587DC}"/>
              </a:ext>
            </a:extLst>
          </p:cNvPr>
          <p:cNvSpPr>
            <a:spLocks noGrp="1"/>
          </p:cNvSpPr>
          <p:nvPr>
            <p:ph type="sldNum" sz="quarter" idx="12"/>
          </p:nvPr>
        </p:nvSpPr>
        <p:spPr/>
        <p:txBody>
          <a:bodyPr/>
          <a:lstStyle>
            <a:lvl1pPr>
              <a:defRPr/>
            </a:lvl1pPr>
          </a:lstStyle>
          <a:p>
            <a:pPr>
              <a:defRPr/>
            </a:pPr>
            <a:fld id="{3C7114ED-A42A-4F93-A132-E9D7541D9B36}" type="slidenum">
              <a:rPr lang="en-US" altLang="en-US"/>
              <a:pPr>
                <a:defRPr/>
              </a:pPr>
              <a:t>‹#›</a:t>
            </a:fld>
            <a:endParaRPr lang="en-US" altLang="en-US"/>
          </a:p>
        </p:txBody>
      </p:sp>
    </p:spTree>
    <p:extLst>
      <p:ext uri="{BB962C8B-B14F-4D97-AF65-F5344CB8AC3E}">
        <p14:creationId xmlns:p14="http://schemas.microsoft.com/office/powerpoint/2010/main" val="3977228475"/>
      </p:ext>
    </p:extLst>
  </p:cSld>
  <p:clrMapOvr>
    <a:masterClrMapping/>
  </p:clrMapOvr>
  <p:transition spd="slow">
    <p:fade/>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F6A0175-67DF-497F-B647-D7C02A0051BB}"/>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1836AC9E-1C8F-4512-9942-14A4B890C34A}"/>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03EB379F-EB39-440C-A651-15B7EF3587DC}"/>
              </a:ext>
            </a:extLst>
          </p:cNvPr>
          <p:cNvSpPr>
            <a:spLocks noGrp="1"/>
          </p:cNvSpPr>
          <p:nvPr>
            <p:ph type="sldNum" sz="quarter" idx="12"/>
          </p:nvPr>
        </p:nvSpPr>
        <p:spPr/>
        <p:txBody>
          <a:bodyPr/>
          <a:lstStyle>
            <a:lvl1pPr>
              <a:defRPr/>
            </a:lvl1pPr>
          </a:lstStyle>
          <a:p>
            <a:pPr>
              <a:defRPr/>
            </a:pPr>
            <a:fld id="{4EFAB938-5B8F-43F4-999A-C420D840378E}" type="slidenum">
              <a:rPr lang="en-US" altLang="en-US"/>
              <a:pPr>
                <a:defRPr/>
              </a:pPr>
              <a:t>‹#›</a:t>
            </a:fld>
            <a:endParaRPr lang="en-US" altLang="en-US"/>
          </a:p>
        </p:txBody>
      </p:sp>
    </p:spTree>
    <p:extLst>
      <p:ext uri="{BB962C8B-B14F-4D97-AF65-F5344CB8AC3E}">
        <p14:creationId xmlns:p14="http://schemas.microsoft.com/office/powerpoint/2010/main" val="4190146674"/>
      </p:ext>
    </p:extLst>
  </p:cSld>
  <p:clrMapOvr>
    <a:masterClrMapping/>
  </p:clrMapOvr>
  <p:transition spd="slow">
    <p:fade/>
    <p:sndAc>
      <p:end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F6A0175-67DF-497F-B647-D7C02A0051B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endParaRPr lang="en-US" altLang="en-US"/>
          </a:p>
        </p:txBody>
      </p:sp>
      <p:sp>
        <p:nvSpPr>
          <p:cNvPr id="5" name="Footer Placeholder 4">
            <a:extLst>
              <a:ext uri="{FF2B5EF4-FFF2-40B4-BE49-F238E27FC236}">
                <a16:creationId xmlns:a16="http://schemas.microsoft.com/office/drawing/2014/main" id="{1836AC9E-1C8F-4512-9942-14A4B890C34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en-US" altLang="en-US"/>
          </a:p>
        </p:txBody>
      </p:sp>
      <p:sp>
        <p:nvSpPr>
          <p:cNvPr id="6" name="Slide Number Placeholder 5">
            <a:extLst>
              <a:ext uri="{FF2B5EF4-FFF2-40B4-BE49-F238E27FC236}">
                <a16:creationId xmlns:a16="http://schemas.microsoft.com/office/drawing/2014/main" id="{03EB379F-EB39-440C-A651-15B7EF3587D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B48A3E2-9C8D-4CDB-80C0-DAB19EE4B02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spd="slow">
    <p:fade/>
    <p:sndAc>
      <p:endSnd/>
    </p:sndAc>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mailto:Dana.Morphew@pmtc.ok.gov" TargetMode="External"/><Relationship Id="rId5" Type="http://schemas.openxmlformats.org/officeDocument/2006/relationships/hyperlink" Target="mailto:Michelle.Cecil@pmtc.ok.gov"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media" Target="../media/media5.m4a"/><Relationship Id="rId7" Type="http://schemas.openxmlformats.org/officeDocument/2006/relationships/image" Target="../media/image5.wmf"/><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11" Type="http://schemas.openxmlformats.org/officeDocument/2006/relationships/image" Target="../media/image2.png"/><Relationship Id="rId5" Type="http://schemas.openxmlformats.org/officeDocument/2006/relationships/slideLayout" Target="../slideLayouts/slideLayout7.xml"/><Relationship Id="rId10" Type="http://schemas.openxmlformats.org/officeDocument/2006/relationships/image" Target="../media/image8.jpeg"/><Relationship Id="rId4" Type="http://schemas.openxmlformats.org/officeDocument/2006/relationships/audio" Target="../media/media5.m4a"/><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p:cNvSpPr>
          <p:nvPr>
            <p:ph type="ctrTitle" idx="4294967295"/>
          </p:nvPr>
        </p:nvSpPr>
        <p:spPr>
          <a:xfrm>
            <a:off x="0" y="457200"/>
            <a:ext cx="9144000" cy="1524000"/>
          </a:xfrm>
        </p:spPr>
        <p:txBody>
          <a:bodyPr/>
          <a:lstStyle/>
          <a:p>
            <a:pPr eaLnBrk="1" hangingPunct="1"/>
            <a:r>
              <a:rPr lang="en-US" altLang="en-US">
                <a:latin typeface="Californian FB" panose="0207040306080B030204" pitchFamily="18" charset="0"/>
              </a:rPr>
              <a:t>Nursing Student Assistance Program</a:t>
            </a:r>
          </a:p>
        </p:txBody>
      </p:sp>
      <p:pic>
        <p:nvPicPr>
          <p:cNvPr id="4099" name="Picture 6" descr="Physician Manpower Training Commission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38400"/>
            <a:ext cx="809625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ide 1">
            <a:hlinkClick r:id="" action="ppaction://media"/>
            <a:extLst>
              <a:ext uri="{FF2B5EF4-FFF2-40B4-BE49-F238E27FC236}">
                <a16:creationId xmlns:a16="http://schemas.microsoft.com/office/drawing/2014/main" id="{9F205FBE-1100-4B29-99AD-6EC3D2D0C2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6248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1000">
        <p:fade/>
      </p:transition>
    </mc:Choice>
    <mc:Fallback>
      <p:transition spd="med" advClick="0" advTm="2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9" name="Picture 11" descr="MPj0409080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04800"/>
            <a:ext cx="402748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12"/>
          <p:cNvSpPr>
            <a:spLocks noGrp="1"/>
          </p:cNvSpPr>
          <p:nvPr>
            <p:ph type="title"/>
          </p:nvPr>
        </p:nvSpPr>
        <p:spPr>
          <a:xfrm>
            <a:off x="4495800" y="381000"/>
            <a:ext cx="4267200" cy="1143000"/>
          </a:xfrm>
        </p:spPr>
        <p:txBody>
          <a:bodyPr/>
          <a:lstStyle/>
          <a:p>
            <a:pPr eaLnBrk="1" hangingPunct="1"/>
            <a:r>
              <a:rPr lang="en-US" altLang="en-US" sz="5400" b="1" u="sng">
                <a:latin typeface="Californian FB" panose="0207040306080B030204" pitchFamily="18" charset="0"/>
              </a:rPr>
              <a:t>Obligation</a:t>
            </a:r>
          </a:p>
        </p:txBody>
      </p:sp>
      <p:sp>
        <p:nvSpPr>
          <p:cNvPr id="22532" name="Rectangle 14"/>
          <p:cNvSpPr>
            <a:spLocks noGrp="1"/>
          </p:cNvSpPr>
          <p:nvPr>
            <p:ph idx="1"/>
          </p:nvPr>
        </p:nvSpPr>
        <p:spPr>
          <a:xfrm>
            <a:off x="4572000" y="1752600"/>
            <a:ext cx="4114800" cy="4449763"/>
          </a:xfrm>
        </p:spPr>
        <p:txBody>
          <a:bodyPr/>
          <a:lstStyle/>
          <a:p>
            <a:pPr eaLnBrk="1" hangingPunct="1">
              <a:lnSpc>
                <a:spcPct val="90000"/>
              </a:lnSpc>
              <a:buFontTx/>
              <a:buNone/>
            </a:pPr>
            <a:r>
              <a:rPr lang="en-US" altLang="en-US" sz="2800">
                <a:latin typeface="Californian FB" panose="0207040306080B030204" pitchFamily="18" charset="0"/>
              </a:rPr>
              <a:t>     After completing the program and passing the NCLEX, recipients of the scholarships are required to fulfill a work obligation of one year of service in an approved health institution of the nurse’s choice, for each year of financial assistance provided.</a:t>
            </a:r>
          </a:p>
        </p:txBody>
      </p:sp>
      <p:pic>
        <p:nvPicPr>
          <p:cNvPr id="89106" name="Picture 18" descr="MPj0202067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04800"/>
            <a:ext cx="4038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7" name="Picture 29" descr="Male-nur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304800"/>
            <a:ext cx="411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nursing 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58200" y="6248400"/>
            <a:ext cx="609600" cy="609600"/>
          </a:xfrm>
          <a:prstGeom prst="rect">
            <a:avLst/>
          </a:prstGeom>
        </p:spPr>
      </p:pic>
    </p:spTree>
  </p:cSld>
  <p:clrMapOvr>
    <a:masterClrMapping/>
  </p:clrMapOvr>
  <p:transition spd="slow" advClick="0" advTm="17000">
    <p:fade/>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6619"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89099"/>
                                        </p:tgtEl>
                                        <p:attrNameLst>
                                          <p:attrName>style.visibility</p:attrName>
                                        </p:attrNameLst>
                                      </p:cBhvr>
                                      <p:to>
                                        <p:strVal val="visible"/>
                                      </p:to>
                                    </p:set>
                                    <p:animEffect transition="in" filter="fade">
                                      <p:cBhvr>
                                        <p:cTn id="9" dur="2000"/>
                                        <p:tgtEl>
                                          <p:spTgt spid="89099"/>
                                        </p:tgtEl>
                                      </p:cBhvr>
                                    </p:animEffect>
                                  </p:childTnLst>
                                </p:cTn>
                              </p:par>
                              <p:par>
                                <p:cTn id="10" presetID="10" presetClass="entr" presetSubtype="0" fill="hold" nodeType="withEffect">
                                  <p:stCondLst>
                                    <p:cond delay="5000"/>
                                  </p:stCondLst>
                                  <p:childTnLst>
                                    <p:set>
                                      <p:cBhvr>
                                        <p:cTn id="11" dur="1" fill="hold">
                                          <p:stCondLst>
                                            <p:cond delay="0"/>
                                          </p:stCondLst>
                                        </p:cTn>
                                        <p:tgtEl>
                                          <p:spTgt spid="89106"/>
                                        </p:tgtEl>
                                        <p:attrNameLst>
                                          <p:attrName>style.visibility</p:attrName>
                                        </p:attrNameLst>
                                      </p:cBhvr>
                                      <p:to>
                                        <p:strVal val="visible"/>
                                      </p:to>
                                    </p:set>
                                    <p:animEffect transition="in" filter="fade">
                                      <p:cBhvr>
                                        <p:cTn id="12" dur="5000"/>
                                        <p:tgtEl>
                                          <p:spTgt spid="89106"/>
                                        </p:tgtEl>
                                      </p:cBhvr>
                                    </p:animEffect>
                                  </p:childTnLst>
                                </p:cTn>
                              </p:par>
                              <p:par>
                                <p:cTn id="13" presetID="10" presetClass="entr" presetSubtype="0" fill="hold" nodeType="withEffect">
                                  <p:stCondLst>
                                    <p:cond delay="12000"/>
                                  </p:stCondLst>
                                  <p:childTnLst>
                                    <p:set>
                                      <p:cBhvr>
                                        <p:cTn id="14" dur="1" fill="hold">
                                          <p:stCondLst>
                                            <p:cond delay="0"/>
                                          </p:stCondLst>
                                        </p:cTn>
                                        <p:tgtEl>
                                          <p:spTgt spid="89117"/>
                                        </p:tgtEl>
                                        <p:attrNameLst>
                                          <p:attrName>style.visibility</p:attrName>
                                        </p:attrNameLst>
                                      </p:cBhvr>
                                      <p:to>
                                        <p:strVal val="visible"/>
                                      </p:to>
                                    </p:set>
                                    <p:animEffect transition="in" filter="fade">
                                      <p:cBhvr>
                                        <p:cTn id="15" dur="3000"/>
                                        <p:tgtEl>
                                          <p:spTgt spid="891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sp>
        <p:nvSpPr>
          <p:cNvPr id="280579" name="Rectangle 3"/>
          <p:cNvSpPr>
            <a:spLocks noGrp="1"/>
          </p:cNvSpPr>
          <p:nvPr>
            <p:ph idx="1"/>
          </p:nvPr>
        </p:nvSpPr>
        <p:spPr>
          <a:xfrm>
            <a:off x="304800" y="1512888"/>
            <a:ext cx="8305800" cy="4724400"/>
          </a:xfrm>
        </p:spPr>
        <p:txBody>
          <a:bodyPr/>
          <a:lstStyle/>
          <a:p>
            <a:pPr eaLnBrk="1" hangingPunct="1">
              <a:buFont typeface="Wingdings" panose="05000000000000000000" pitchFamily="2" charset="2"/>
              <a:buChar char="ü"/>
            </a:pPr>
            <a:r>
              <a:rPr lang="en-US" altLang="en-US" sz="2400"/>
              <a:t>We will send an obligation form for you to fill out asking for passing of Boards and employment.  </a:t>
            </a:r>
            <a:br>
              <a:rPr lang="en-US" altLang="en-US" sz="2400"/>
            </a:br>
            <a:endParaRPr lang="en-US" altLang="en-US" sz="1400"/>
          </a:p>
          <a:p>
            <a:pPr eaLnBrk="1" hangingPunct="1">
              <a:buFont typeface="Wingdings" panose="05000000000000000000" pitchFamily="2" charset="2"/>
              <a:buChar char="ü"/>
            </a:pPr>
            <a:r>
              <a:rPr lang="en-US" altLang="en-US" sz="2400"/>
              <a:t>Send this back to our office immediately – even if you have not passed your Boards or secured employment. </a:t>
            </a:r>
          </a:p>
          <a:p>
            <a:pPr eaLnBrk="1" hangingPunct="1">
              <a:buFontTx/>
              <a:buNone/>
            </a:pPr>
            <a:r>
              <a:rPr lang="en-US" altLang="en-US" sz="1400"/>
              <a:t> </a:t>
            </a:r>
          </a:p>
          <a:p>
            <a:pPr eaLnBrk="1" hangingPunct="1">
              <a:buFont typeface="Wingdings" panose="05000000000000000000" pitchFamily="2" charset="2"/>
              <a:buChar char="ü"/>
            </a:pPr>
            <a:r>
              <a:rPr lang="en-US" altLang="en-US" sz="2400"/>
              <a:t>If this form is not sent back, we will consider you in default and start the collection process. </a:t>
            </a:r>
          </a:p>
          <a:p>
            <a:pPr eaLnBrk="1" hangingPunct="1">
              <a:buFont typeface="Wingdings" panose="05000000000000000000" pitchFamily="2" charset="2"/>
              <a:buChar char="ü"/>
            </a:pPr>
            <a:endParaRPr lang="en-US" altLang="en-US" sz="1600"/>
          </a:p>
          <a:p>
            <a:pPr eaLnBrk="1" hangingPunct="1">
              <a:buFont typeface="Wingdings" panose="05000000000000000000" pitchFamily="2" charset="2"/>
              <a:buChar char="ü"/>
            </a:pPr>
            <a:r>
              <a:rPr lang="en-US" altLang="en-US" sz="2400"/>
              <a:t>We will work with you as long as you stay in contact with us and keep us informed of your status. </a:t>
            </a:r>
          </a:p>
          <a:p>
            <a:pPr eaLnBrk="1" hangingPunct="1">
              <a:buFontTx/>
              <a:buNone/>
            </a:pPr>
            <a:endParaRPr lang="en-US" altLang="en-US" sz="1400"/>
          </a:p>
        </p:txBody>
      </p:sp>
      <p:sp>
        <p:nvSpPr>
          <p:cNvPr id="24579" name="TextBox 1"/>
          <p:cNvSpPr txBox="1">
            <a:spLocks noChangeArrowheads="1"/>
          </p:cNvSpPr>
          <p:nvPr/>
        </p:nvSpPr>
        <p:spPr bwMode="auto">
          <a:xfrm>
            <a:off x="838200" y="685800"/>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latin typeface="Bodoni MT Black" panose="02070A03080606020203" pitchFamily="18" charset="0"/>
              </a:rPr>
              <a:t>EMPLOYMENT VERIFICATION</a:t>
            </a:r>
          </a:p>
        </p:txBody>
      </p:sp>
      <p:pic>
        <p:nvPicPr>
          <p:cNvPr id="24580" name="Picture 3" descr="A close up of a logo&#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7688" y="5181600"/>
            <a:ext cx="2176462"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nursing 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0120" y="6264275"/>
            <a:ext cx="609600" cy="609600"/>
          </a:xfrm>
          <a:prstGeom prst="rect">
            <a:avLst/>
          </a:prstGeom>
        </p:spPr>
      </p:pic>
    </p:spTree>
  </p:cSld>
  <p:clrMapOvr>
    <a:masterClrMapping/>
  </p:clrMapOvr>
  <p:transition spd="slow" advClick="0" advTm="34000">
    <p:newsflash/>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2348" fill="hold"/>
                                        <p:tgtEl>
                                          <p:spTgt spid="6"/>
                                        </p:tgtEl>
                                      </p:cBhvr>
                                    </p:cmd>
                                  </p:childTnLst>
                                </p:cTn>
                              </p:par>
                              <p:par>
                                <p:cTn id="7" presetID="4" presetClass="entr" presetSubtype="16" fill="hold" grpId="0" nodeType="withEffect">
                                  <p:stCondLst>
                                    <p:cond delay="2000"/>
                                  </p:stCondLst>
                                  <p:childTnLst>
                                    <p:set>
                                      <p:cBhvr>
                                        <p:cTn id="8" dur="1" fill="hold">
                                          <p:stCondLst>
                                            <p:cond delay="0"/>
                                          </p:stCondLst>
                                        </p:cTn>
                                        <p:tgtEl>
                                          <p:spTgt spid="280579">
                                            <p:txEl>
                                              <p:pRg st="0" end="0"/>
                                            </p:txEl>
                                          </p:spTgt>
                                        </p:tgtEl>
                                        <p:attrNameLst>
                                          <p:attrName>style.visibility</p:attrName>
                                        </p:attrNameLst>
                                      </p:cBhvr>
                                      <p:to>
                                        <p:strVal val="visible"/>
                                      </p:to>
                                    </p:set>
                                    <p:animEffect transition="in" filter="box(in)">
                                      <p:cBhvr>
                                        <p:cTn id="9" dur="5000"/>
                                        <p:tgtEl>
                                          <p:spTgt spid="280579">
                                            <p:txEl>
                                              <p:pRg st="0" end="0"/>
                                            </p:txEl>
                                          </p:spTgt>
                                        </p:tgtEl>
                                      </p:cBhvr>
                                    </p:animEffect>
                                  </p:childTnLst>
                                </p:cTn>
                              </p:par>
                              <p:par>
                                <p:cTn id="10" presetID="4" presetClass="entr" presetSubtype="16" fill="hold" grpId="0" nodeType="withEffect">
                                  <p:stCondLst>
                                    <p:cond delay="10000"/>
                                  </p:stCondLst>
                                  <p:childTnLst>
                                    <p:set>
                                      <p:cBhvr>
                                        <p:cTn id="11" dur="1" fill="hold">
                                          <p:stCondLst>
                                            <p:cond delay="0"/>
                                          </p:stCondLst>
                                        </p:cTn>
                                        <p:tgtEl>
                                          <p:spTgt spid="280579">
                                            <p:txEl>
                                              <p:pRg st="1" end="1"/>
                                            </p:txEl>
                                          </p:spTgt>
                                        </p:tgtEl>
                                        <p:attrNameLst>
                                          <p:attrName>style.visibility</p:attrName>
                                        </p:attrNameLst>
                                      </p:cBhvr>
                                      <p:to>
                                        <p:strVal val="visible"/>
                                      </p:to>
                                    </p:set>
                                    <p:animEffect transition="in" filter="box(in)">
                                      <p:cBhvr>
                                        <p:cTn id="12" dur="5000"/>
                                        <p:tgtEl>
                                          <p:spTgt spid="280579">
                                            <p:txEl>
                                              <p:pRg st="1" end="1"/>
                                            </p:txEl>
                                          </p:spTgt>
                                        </p:tgtEl>
                                      </p:cBhvr>
                                    </p:animEffect>
                                  </p:childTnLst>
                                </p:cTn>
                              </p:par>
                              <p:par>
                                <p:cTn id="13" presetID="4" presetClass="entr" presetSubtype="16" fill="hold" grpId="0" nodeType="withEffect">
                                  <p:stCondLst>
                                    <p:cond delay="18000"/>
                                  </p:stCondLst>
                                  <p:childTnLst>
                                    <p:set>
                                      <p:cBhvr>
                                        <p:cTn id="14" dur="1" fill="hold">
                                          <p:stCondLst>
                                            <p:cond delay="0"/>
                                          </p:stCondLst>
                                        </p:cTn>
                                        <p:tgtEl>
                                          <p:spTgt spid="280579">
                                            <p:txEl>
                                              <p:pRg st="3" end="3"/>
                                            </p:txEl>
                                          </p:spTgt>
                                        </p:tgtEl>
                                        <p:attrNameLst>
                                          <p:attrName>style.visibility</p:attrName>
                                        </p:attrNameLst>
                                      </p:cBhvr>
                                      <p:to>
                                        <p:strVal val="visible"/>
                                      </p:to>
                                    </p:set>
                                    <p:animEffect transition="in" filter="box(in)">
                                      <p:cBhvr>
                                        <p:cTn id="15" dur="5000"/>
                                        <p:tgtEl>
                                          <p:spTgt spid="280579">
                                            <p:txEl>
                                              <p:pRg st="3" end="3"/>
                                            </p:txEl>
                                          </p:spTgt>
                                        </p:tgtEl>
                                      </p:cBhvr>
                                    </p:animEffect>
                                  </p:childTnLst>
                                </p:cTn>
                              </p:par>
                              <p:par>
                                <p:cTn id="16" presetID="4" presetClass="entr" presetSubtype="16" fill="hold" grpId="0" nodeType="withEffect">
                                  <p:stCondLst>
                                    <p:cond delay="24000"/>
                                  </p:stCondLst>
                                  <p:childTnLst>
                                    <p:set>
                                      <p:cBhvr>
                                        <p:cTn id="17" dur="1" fill="hold">
                                          <p:stCondLst>
                                            <p:cond delay="0"/>
                                          </p:stCondLst>
                                        </p:cTn>
                                        <p:tgtEl>
                                          <p:spTgt spid="280579">
                                            <p:txEl>
                                              <p:pRg st="5" end="5"/>
                                            </p:txEl>
                                          </p:spTgt>
                                        </p:tgtEl>
                                        <p:attrNameLst>
                                          <p:attrName>style.visibility</p:attrName>
                                        </p:attrNameLst>
                                      </p:cBhvr>
                                      <p:to>
                                        <p:strVal val="visible"/>
                                      </p:to>
                                    </p:set>
                                    <p:animEffect transition="in" filter="box(in)">
                                      <p:cBhvr>
                                        <p:cTn id="18" dur="5000"/>
                                        <p:tgtEl>
                                          <p:spTgt spid="2805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280579"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sp>
        <p:nvSpPr>
          <p:cNvPr id="26626" name="Rectangle 9"/>
          <p:cNvSpPr>
            <a:spLocks noChangeArrowheads="1"/>
          </p:cNvSpPr>
          <p:nvPr/>
        </p:nvSpPr>
        <p:spPr bwMode="auto">
          <a:xfrm>
            <a:off x="0" y="0"/>
            <a:ext cx="91440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5400" b="1" u="sng">
                <a:latin typeface="Californian FB" panose="0207040306080B030204" pitchFamily="18" charset="0"/>
              </a:rPr>
              <a:t>Approved Employment</a:t>
            </a:r>
          </a:p>
        </p:txBody>
      </p:sp>
      <p:sp>
        <p:nvSpPr>
          <p:cNvPr id="102410" name="Rectangle 10"/>
          <p:cNvSpPr>
            <a:spLocks noChangeArrowheads="1"/>
          </p:cNvSpPr>
          <p:nvPr/>
        </p:nvSpPr>
        <p:spPr bwMode="auto">
          <a:xfrm>
            <a:off x="152400" y="1219200"/>
            <a:ext cx="8839200" cy="532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000" dirty="0">
                <a:latin typeface="Californian FB" panose="0207040306080B030204" pitchFamily="18" charset="0"/>
              </a:rPr>
              <a:t>Hospitals</a:t>
            </a:r>
          </a:p>
          <a:p>
            <a:pPr algn="ctr" eaLnBrk="1" hangingPunct="1">
              <a:spcBef>
                <a:spcPct val="0"/>
              </a:spcBef>
              <a:buFontTx/>
              <a:buNone/>
            </a:pPr>
            <a:r>
              <a:rPr lang="en-US" altLang="en-US" sz="3000" dirty="0">
                <a:latin typeface="Californian FB" panose="0207040306080B030204" pitchFamily="18" charset="0"/>
              </a:rPr>
              <a:t>(including Federal Hospitals, Indian Hospitals, and some Physician owned hospitals)</a:t>
            </a:r>
          </a:p>
          <a:p>
            <a:pPr algn="ctr" eaLnBrk="1" hangingPunct="1">
              <a:spcBef>
                <a:spcPct val="0"/>
              </a:spcBef>
              <a:buFontTx/>
              <a:buNone/>
            </a:pPr>
            <a:endParaRPr lang="en-US" altLang="en-US" sz="2000" dirty="0">
              <a:latin typeface="Californian FB" panose="0207040306080B030204" pitchFamily="18" charset="0"/>
            </a:endParaRPr>
          </a:p>
          <a:p>
            <a:pPr algn="ctr" eaLnBrk="1" hangingPunct="1">
              <a:spcBef>
                <a:spcPct val="0"/>
              </a:spcBef>
              <a:buFontTx/>
              <a:buNone/>
            </a:pPr>
            <a:r>
              <a:rPr lang="en-US" altLang="en-US" sz="3000" dirty="0">
                <a:latin typeface="Californian FB" panose="0207040306080B030204" pitchFamily="18" charset="0"/>
              </a:rPr>
              <a:t>Nursing Homes</a:t>
            </a:r>
          </a:p>
          <a:p>
            <a:pPr algn="ctr" eaLnBrk="1" hangingPunct="1">
              <a:spcBef>
                <a:spcPct val="0"/>
              </a:spcBef>
              <a:buFontTx/>
              <a:buNone/>
            </a:pPr>
            <a:endParaRPr lang="en-US" altLang="en-US" sz="2000" dirty="0">
              <a:latin typeface="Californian FB" panose="0207040306080B030204" pitchFamily="18" charset="0"/>
            </a:endParaRPr>
          </a:p>
          <a:p>
            <a:pPr algn="ctr" eaLnBrk="1" hangingPunct="1">
              <a:spcBef>
                <a:spcPct val="0"/>
              </a:spcBef>
              <a:buFontTx/>
              <a:buNone/>
            </a:pPr>
            <a:r>
              <a:rPr lang="en-US" altLang="en-US" sz="3000" dirty="0">
                <a:latin typeface="Californian FB" panose="0207040306080B030204" pitchFamily="18" charset="0"/>
              </a:rPr>
              <a:t>Home Health Agencies</a:t>
            </a:r>
          </a:p>
          <a:p>
            <a:pPr algn="ctr" eaLnBrk="1" hangingPunct="1">
              <a:spcBef>
                <a:spcPct val="0"/>
              </a:spcBef>
              <a:buFontTx/>
              <a:buNone/>
            </a:pPr>
            <a:endParaRPr lang="en-US" altLang="en-US" sz="2000" dirty="0">
              <a:latin typeface="Californian FB" panose="0207040306080B030204" pitchFamily="18" charset="0"/>
            </a:endParaRPr>
          </a:p>
          <a:p>
            <a:pPr algn="ctr" eaLnBrk="1" hangingPunct="1">
              <a:spcBef>
                <a:spcPct val="0"/>
              </a:spcBef>
              <a:buFontTx/>
              <a:buNone/>
            </a:pPr>
            <a:r>
              <a:rPr lang="en-US" altLang="en-US" sz="3000" dirty="0">
                <a:latin typeface="Californian FB" panose="0207040306080B030204" pitchFamily="18" charset="0"/>
              </a:rPr>
              <a:t>Hospice Companies</a:t>
            </a:r>
          </a:p>
          <a:p>
            <a:pPr algn="ctr" eaLnBrk="1" hangingPunct="1">
              <a:spcBef>
                <a:spcPct val="0"/>
              </a:spcBef>
              <a:buFontTx/>
              <a:buNone/>
            </a:pPr>
            <a:endParaRPr lang="en-US" altLang="en-US" sz="2000" dirty="0">
              <a:latin typeface="Californian FB" panose="0207040306080B030204" pitchFamily="18" charset="0"/>
            </a:endParaRPr>
          </a:p>
          <a:p>
            <a:pPr algn="ctr" eaLnBrk="1" hangingPunct="1">
              <a:spcBef>
                <a:spcPct val="0"/>
              </a:spcBef>
              <a:buFontTx/>
              <a:buNone/>
            </a:pPr>
            <a:r>
              <a:rPr lang="en-US" altLang="en-US" sz="3000" dirty="0">
                <a:latin typeface="Californian FB" panose="0207040306080B030204" pitchFamily="18" charset="0"/>
              </a:rPr>
              <a:t>State Health Facilities</a:t>
            </a:r>
          </a:p>
          <a:p>
            <a:pPr algn="ctr" eaLnBrk="1" hangingPunct="1">
              <a:spcBef>
                <a:spcPct val="0"/>
              </a:spcBef>
              <a:buFontTx/>
              <a:buNone/>
            </a:pPr>
            <a:endParaRPr lang="en-US" altLang="en-US" sz="2000" dirty="0">
              <a:latin typeface="Californian FB" panose="0207040306080B030204" pitchFamily="18" charset="0"/>
            </a:endParaRPr>
          </a:p>
          <a:p>
            <a:pPr algn="ctr" eaLnBrk="1" hangingPunct="1">
              <a:spcBef>
                <a:spcPct val="0"/>
              </a:spcBef>
              <a:buFontTx/>
              <a:buNone/>
            </a:pPr>
            <a:r>
              <a:rPr lang="en-US" altLang="en-US" sz="3000" dirty="0">
                <a:latin typeface="Californian FB" panose="0207040306080B030204" pitchFamily="18" charset="0"/>
              </a:rPr>
              <a:t>Nurse Educator</a:t>
            </a:r>
          </a:p>
        </p:txBody>
      </p:sp>
      <p:pic>
        <p:nvPicPr>
          <p:cNvPr id="2" name="Slide #12">
            <a:hlinkClick r:id="" action="ppaction://media"/>
            <a:extLst>
              <a:ext uri="{FF2B5EF4-FFF2-40B4-BE49-F238E27FC236}">
                <a16:creationId xmlns:a16="http://schemas.microsoft.com/office/drawing/2014/main" id="{F5262826-1CAE-482B-A7C9-465E5FD80D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229350"/>
            <a:ext cx="609600" cy="609600"/>
          </a:xfrm>
          <a:prstGeom prst="rect">
            <a:avLst/>
          </a:prstGeom>
        </p:spPr>
      </p:pic>
    </p:spTree>
  </p:cSld>
  <p:clrMapOvr>
    <a:masterClrMapping/>
  </p:clrMapOvr>
  <p:transition spd="slow" advClick="0" advTm="23000">
    <p:fade/>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8477" fill="hold"/>
                                        <p:tgtEl>
                                          <p:spTgt spid="2"/>
                                        </p:tgtEl>
                                      </p:cBhvr>
                                    </p:cmd>
                                  </p:childTnLst>
                                </p:cTn>
                              </p:par>
                              <p:par>
                                <p:cTn id="7" presetID="37" presetClass="entr" presetSubtype="0" fill="hold" nodeType="withEffect">
                                  <p:stCondLst>
                                    <p:cond delay="10000"/>
                                  </p:stCondLst>
                                  <p:childTnLst>
                                    <p:set>
                                      <p:cBhvr>
                                        <p:cTn id="8" dur="1" fill="hold">
                                          <p:stCondLst>
                                            <p:cond delay="0"/>
                                          </p:stCondLst>
                                        </p:cTn>
                                        <p:tgtEl>
                                          <p:spTgt spid="102410">
                                            <p:txEl>
                                              <p:pRg st="0" end="0"/>
                                            </p:txEl>
                                          </p:spTgt>
                                        </p:tgtEl>
                                        <p:attrNameLst>
                                          <p:attrName>style.visibility</p:attrName>
                                        </p:attrNameLst>
                                      </p:cBhvr>
                                      <p:to>
                                        <p:strVal val="visible"/>
                                      </p:to>
                                    </p:set>
                                    <p:animEffect transition="in" filter="fade">
                                      <p:cBhvr>
                                        <p:cTn id="9" dur="2000"/>
                                        <p:tgtEl>
                                          <p:spTgt spid="102410">
                                            <p:txEl>
                                              <p:pRg st="0" end="0"/>
                                            </p:txEl>
                                          </p:spTgt>
                                        </p:tgtEl>
                                      </p:cBhvr>
                                    </p:animEffect>
                                    <p:anim calcmode="lin" valueType="num">
                                      <p:cBhvr>
                                        <p:cTn id="10" dur="2000" fill="hold"/>
                                        <p:tgtEl>
                                          <p:spTgt spid="102410">
                                            <p:txEl>
                                              <p:pRg st="0" end="0"/>
                                            </p:txEl>
                                          </p:spTgt>
                                        </p:tgtEl>
                                        <p:attrNameLst>
                                          <p:attrName>ppt_x</p:attrName>
                                        </p:attrNameLst>
                                      </p:cBhvr>
                                      <p:tavLst>
                                        <p:tav tm="0">
                                          <p:val>
                                            <p:strVal val="#ppt_x"/>
                                          </p:val>
                                        </p:tav>
                                        <p:tav tm="100000">
                                          <p:val>
                                            <p:strVal val="#ppt_x"/>
                                          </p:val>
                                        </p:tav>
                                      </p:tavLst>
                                    </p:anim>
                                    <p:anim calcmode="lin" valueType="num">
                                      <p:cBhvr>
                                        <p:cTn id="11" dur="1800" decel="100000" fill="hold"/>
                                        <p:tgtEl>
                                          <p:spTgt spid="102410">
                                            <p:txEl>
                                              <p:pRg st="0" end="0"/>
                                            </p:txEl>
                                          </p:spTgt>
                                        </p:tgtEl>
                                        <p:attrNameLst>
                                          <p:attrName>ppt_y</p:attrName>
                                        </p:attrNameLst>
                                      </p:cBhvr>
                                      <p:tavLst>
                                        <p:tav tm="0">
                                          <p:val>
                                            <p:strVal val="#ppt_y+1"/>
                                          </p:val>
                                        </p:tav>
                                        <p:tav tm="100000">
                                          <p:val>
                                            <p:strVal val="#ppt_y-.03"/>
                                          </p:val>
                                        </p:tav>
                                      </p:tavLst>
                                    </p:anim>
                                    <p:anim calcmode="lin" valueType="num">
                                      <p:cBhvr>
                                        <p:cTn id="12" dur="200" accel="100000" fill="hold">
                                          <p:stCondLst>
                                            <p:cond delay="1800"/>
                                          </p:stCondLst>
                                        </p:cTn>
                                        <p:tgtEl>
                                          <p:spTgt spid="102410">
                                            <p:txEl>
                                              <p:pRg st="0" end="0"/>
                                            </p:txEl>
                                          </p:spTgt>
                                        </p:tgtEl>
                                        <p:attrNameLst>
                                          <p:attrName>ppt_y</p:attrName>
                                        </p:attrNameLst>
                                      </p:cBhvr>
                                      <p:tavLst>
                                        <p:tav tm="0">
                                          <p:val>
                                            <p:strVal val="#ppt_y-.03"/>
                                          </p:val>
                                        </p:tav>
                                        <p:tav tm="100000">
                                          <p:val>
                                            <p:strVal val="#ppt_y"/>
                                          </p:val>
                                        </p:tav>
                                      </p:tavLst>
                                    </p:anim>
                                  </p:childTnLst>
                                </p:cTn>
                              </p:par>
                              <p:par>
                                <p:cTn id="13" presetID="37" presetClass="entr" presetSubtype="0" fill="hold" nodeType="withEffect">
                                  <p:stCondLst>
                                    <p:cond delay="11000"/>
                                  </p:stCondLst>
                                  <p:childTnLst>
                                    <p:set>
                                      <p:cBhvr>
                                        <p:cTn id="14" dur="1" fill="hold">
                                          <p:stCondLst>
                                            <p:cond delay="0"/>
                                          </p:stCondLst>
                                        </p:cTn>
                                        <p:tgtEl>
                                          <p:spTgt spid="102410">
                                            <p:txEl>
                                              <p:pRg st="1" end="1"/>
                                            </p:txEl>
                                          </p:spTgt>
                                        </p:tgtEl>
                                        <p:attrNameLst>
                                          <p:attrName>style.visibility</p:attrName>
                                        </p:attrNameLst>
                                      </p:cBhvr>
                                      <p:to>
                                        <p:strVal val="visible"/>
                                      </p:to>
                                    </p:set>
                                    <p:animEffect transition="in" filter="fade">
                                      <p:cBhvr>
                                        <p:cTn id="15" dur="2000"/>
                                        <p:tgtEl>
                                          <p:spTgt spid="102410">
                                            <p:txEl>
                                              <p:pRg st="1" end="1"/>
                                            </p:txEl>
                                          </p:spTgt>
                                        </p:tgtEl>
                                      </p:cBhvr>
                                    </p:animEffect>
                                    <p:anim calcmode="lin" valueType="num">
                                      <p:cBhvr>
                                        <p:cTn id="16" dur="2000" fill="hold"/>
                                        <p:tgtEl>
                                          <p:spTgt spid="102410">
                                            <p:txEl>
                                              <p:pRg st="1" end="1"/>
                                            </p:txEl>
                                          </p:spTgt>
                                        </p:tgtEl>
                                        <p:attrNameLst>
                                          <p:attrName>ppt_x</p:attrName>
                                        </p:attrNameLst>
                                      </p:cBhvr>
                                      <p:tavLst>
                                        <p:tav tm="0">
                                          <p:val>
                                            <p:strVal val="#ppt_x"/>
                                          </p:val>
                                        </p:tav>
                                        <p:tav tm="100000">
                                          <p:val>
                                            <p:strVal val="#ppt_x"/>
                                          </p:val>
                                        </p:tav>
                                      </p:tavLst>
                                    </p:anim>
                                    <p:anim calcmode="lin" valueType="num">
                                      <p:cBhvr>
                                        <p:cTn id="17" dur="1800" decel="100000" fill="hold"/>
                                        <p:tgtEl>
                                          <p:spTgt spid="102410">
                                            <p:txEl>
                                              <p:pRg st="1" end="1"/>
                                            </p:txEl>
                                          </p:spTgt>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102410">
                                            <p:txEl>
                                              <p:pRg st="1" end="1"/>
                                            </p:txEl>
                                          </p:spTgt>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17000"/>
                                  </p:stCondLst>
                                  <p:childTnLst>
                                    <p:set>
                                      <p:cBhvr>
                                        <p:cTn id="20" dur="1" fill="hold">
                                          <p:stCondLst>
                                            <p:cond delay="0"/>
                                          </p:stCondLst>
                                        </p:cTn>
                                        <p:tgtEl>
                                          <p:spTgt spid="102410">
                                            <p:txEl>
                                              <p:pRg st="3" end="3"/>
                                            </p:txEl>
                                          </p:spTgt>
                                        </p:tgtEl>
                                        <p:attrNameLst>
                                          <p:attrName>style.visibility</p:attrName>
                                        </p:attrNameLst>
                                      </p:cBhvr>
                                      <p:to>
                                        <p:strVal val="visible"/>
                                      </p:to>
                                    </p:set>
                                    <p:animEffect transition="in" filter="fade">
                                      <p:cBhvr>
                                        <p:cTn id="21" dur="2000"/>
                                        <p:tgtEl>
                                          <p:spTgt spid="102410">
                                            <p:txEl>
                                              <p:pRg st="3" end="3"/>
                                            </p:txEl>
                                          </p:spTgt>
                                        </p:tgtEl>
                                      </p:cBhvr>
                                    </p:animEffect>
                                    <p:anim calcmode="lin" valueType="num">
                                      <p:cBhvr>
                                        <p:cTn id="22" dur="2000" fill="hold"/>
                                        <p:tgtEl>
                                          <p:spTgt spid="102410">
                                            <p:txEl>
                                              <p:pRg st="3" end="3"/>
                                            </p:txEl>
                                          </p:spTgt>
                                        </p:tgtEl>
                                        <p:attrNameLst>
                                          <p:attrName>ppt_x</p:attrName>
                                        </p:attrNameLst>
                                      </p:cBhvr>
                                      <p:tavLst>
                                        <p:tav tm="0">
                                          <p:val>
                                            <p:strVal val="#ppt_x"/>
                                          </p:val>
                                        </p:tav>
                                        <p:tav tm="100000">
                                          <p:val>
                                            <p:strVal val="#ppt_x"/>
                                          </p:val>
                                        </p:tav>
                                      </p:tavLst>
                                    </p:anim>
                                    <p:anim calcmode="lin" valueType="num">
                                      <p:cBhvr>
                                        <p:cTn id="23" dur="1800" decel="100000" fill="hold"/>
                                        <p:tgtEl>
                                          <p:spTgt spid="102410">
                                            <p:txEl>
                                              <p:pRg st="3" end="3"/>
                                            </p:txEl>
                                          </p:spTgt>
                                        </p:tgtEl>
                                        <p:attrNameLst>
                                          <p:attrName>ppt_y</p:attrName>
                                        </p:attrNameLst>
                                      </p:cBhvr>
                                      <p:tavLst>
                                        <p:tav tm="0">
                                          <p:val>
                                            <p:strVal val="#ppt_y+1"/>
                                          </p:val>
                                        </p:tav>
                                        <p:tav tm="100000">
                                          <p:val>
                                            <p:strVal val="#ppt_y-.03"/>
                                          </p:val>
                                        </p:tav>
                                      </p:tavLst>
                                    </p:anim>
                                    <p:anim calcmode="lin" valueType="num">
                                      <p:cBhvr>
                                        <p:cTn id="24" dur="200" accel="100000" fill="hold">
                                          <p:stCondLst>
                                            <p:cond delay="1800"/>
                                          </p:stCondLst>
                                        </p:cTn>
                                        <p:tgtEl>
                                          <p:spTgt spid="102410">
                                            <p:txEl>
                                              <p:pRg st="3" end="3"/>
                                            </p:txEl>
                                          </p:spTgt>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20000"/>
                                  </p:stCondLst>
                                  <p:childTnLst>
                                    <p:set>
                                      <p:cBhvr>
                                        <p:cTn id="26" dur="1" fill="hold">
                                          <p:stCondLst>
                                            <p:cond delay="0"/>
                                          </p:stCondLst>
                                        </p:cTn>
                                        <p:tgtEl>
                                          <p:spTgt spid="102410">
                                            <p:txEl>
                                              <p:pRg st="5" end="5"/>
                                            </p:txEl>
                                          </p:spTgt>
                                        </p:tgtEl>
                                        <p:attrNameLst>
                                          <p:attrName>style.visibility</p:attrName>
                                        </p:attrNameLst>
                                      </p:cBhvr>
                                      <p:to>
                                        <p:strVal val="visible"/>
                                      </p:to>
                                    </p:set>
                                    <p:animEffect transition="in" filter="fade">
                                      <p:cBhvr>
                                        <p:cTn id="27" dur="2000"/>
                                        <p:tgtEl>
                                          <p:spTgt spid="102410">
                                            <p:txEl>
                                              <p:pRg st="5" end="5"/>
                                            </p:txEl>
                                          </p:spTgt>
                                        </p:tgtEl>
                                      </p:cBhvr>
                                    </p:animEffect>
                                    <p:anim calcmode="lin" valueType="num">
                                      <p:cBhvr>
                                        <p:cTn id="28" dur="2000" fill="hold"/>
                                        <p:tgtEl>
                                          <p:spTgt spid="102410">
                                            <p:txEl>
                                              <p:pRg st="5" end="5"/>
                                            </p:txEl>
                                          </p:spTgt>
                                        </p:tgtEl>
                                        <p:attrNameLst>
                                          <p:attrName>ppt_x</p:attrName>
                                        </p:attrNameLst>
                                      </p:cBhvr>
                                      <p:tavLst>
                                        <p:tav tm="0">
                                          <p:val>
                                            <p:strVal val="#ppt_x"/>
                                          </p:val>
                                        </p:tav>
                                        <p:tav tm="100000">
                                          <p:val>
                                            <p:strVal val="#ppt_x"/>
                                          </p:val>
                                        </p:tav>
                                      </p:tavLst>
                                    </p:anim>
                                    <p:anim calcmode="lin" valueType="num">
                                      <p:cBhvr>
                                        <p:cTn id="29" dur="1800" decel="100000" fill="hold"/>
                                        <p:tgtEl>
                                          <p:spTgt spid="102410">
                                            <p:txEl>
                                              <p:pRg st="5" end="5"/>
                                            </p:txEl>
                                          </p:spTgt>
                                        </p:tgtEl>
                                        <p:attrNameLst>
                                          <p:attrName>ppt_y</p:attrName>
                                        </p:attrNameLst>
                                      </p:cBhvr>
                                      <p:tavLst>
                                        <p:tav tm="0">
                                          <p:val>
                                            <p:strVal val="#ppt_y+1"/>
                                          </p:val>
                                        </p:tav>
                                        <p:tav tm="100000">
                                          <p:val>
                                            <p:strVal val="#ppt_y-.03"/>
                                          </p:val>
                                        </p:tav>
                                      </p:tavLst>
                                    </p:anim>
                                    <p:anim calcmode="lin" valueType="num">
                                      <p:cBhvr>
                                        <p:cTn id="30" dur="200" accel="100000" fill="hold">
                                          <p:stCondLst>
                                            <p:cond delay="1800"/>
                                          </p:stCondLst>
                                        </p:cTn>
                                        <p:tgtEl>
                                          <p:spTgt spid="102410">
                                            <p:txEl>
                                              <p:pRg st="5" end="5"/>
                                            </p:txEl>
                                          </p:spTgt>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22000"/>
                                  </p:stCondLst>
                                  <p:childTnLst>
                                    <p:set>
                                      <p:cBhvr>
                                        <p:cTn id="32" dur="1" fill="hold">
                                          <p:stCondLst>
                                            <p:cond delay="0"/>
                                          </p:stCondLst>
                                        </p:cTn>
                                        <p:tgtEl>
                                          <p:spTgt spid="102410">
                                            <p:txEl>
                                              <p:pRg st="7" end="7"/>
                                            </p:txEl>
                                          </p:spTgt>
                                        </p:tgtEl>
                                        <p:attrNameLst>
                                          <p:attrName>style.visibility</p:attrName>
                                        </p:attrNameLst>
                                      </p:cBhvr>
                                      <p:to>
                                        <p:strVal val="visible"/>
                                      </p:to>
                                    </p:set>
                                    <p:animEffect transition="in" filter="fade">
                                      <p:cBhvr>
                                        <p:cTn id="33" dur="2000"/>
                                        <p:tgtEl>
                                          <p:spTgt spid="102410">
                                            <p:txEl>
                                              <p:pRg st="7" end="7"/>
                                            </p:txEl>
                                          </p:spTgt>
                                        </p:tgtEl>
                                      </p:cBhvr>
                                    </p:animEffect>
                                    <p:anim calcmode="lin" valueType="num">
                                      <p:cBhvr>
                                        <p:cTn id="34" dur="2000" fill="hold"/>
                                        <p:tgtEl>
                                          <p:spTgt spid="102410">
                                            <p:txEl>
                                              <p:pRg st="7" end="7"/>
                                            </p:txEl>
                                          </p:spTgt>
                                        </p:tgtEl>
                                        <p:attrNameLst>
                                          <p:attrName>ppt_x</p:attrName>
                                        </p:attrNameLst>
                                      </p:cBhvr>
                                      <p:tavLst>
                                        <p:tav tm="0">
                                          <p:val>
                                            <p:strVal val="#ppt_x"/>
                                          </p:val>
                                        </p:tav>
                                        <p:tav tm="100000">
                                          <p:val>
                                            <p:strVal val="#ppt_x"/>
                                          </p:val>
                                        </p:tav>
                                      </p:tavLst>
                                    </p:anim>
                                    <p:anim calcmode="lin" valueType="num">
                                      <p:cBhvr>
                                        <p:cTn id="35" dur="1800" decel="100000" fill="hold"/>
                                        <p:tgtEl>
                                          <p:spTgt spid="102410">
                                            <p:txEl>
                                              <p:pRg st="7" end="7"/>
                                            </p:txEl>
                                          </p:spTgt>
                                        </p:tgtEl>
                                        <p:attrNameLst>
                                          <p:attrName>ppt_y</p:attrName>
                                        </p:attrNameLst>
                                      </p:cBhvr>
                                      <p:tavLst>
                                        <p:tav tm="0">
                                          <p:val>
                                            <p:strVal val="#ppt_y+1"/>
                                          </p:val>
                                        </p:tav>
                                        <p:tav tm="100000">
                                          <p:val>
                                            <p:strVal val="#ppt_y-.03"/>
                                          </p:val>
                                        </p:tav>
                                      </p:tavLst>
                                    </p:anim>
                                    <p:anim calcmode="lin" valueType="num">
                                      <p:cBhvr>
                                        <p:cTn id="36" dur="200" accel="100000" fill="hold">
                                          <p:stCondLst>
                                            <p:cond delay="1800"/>
                                          </p:stCondLst>
                                        </p:cTn>
                                        <p:tgtEl>
                                          <p:spTgt spid="102410">
                                            <p:txEl>
                                              <p:pRg st="7" end="7"/>
                                            </p:txEl>
                                          </p:spTgt>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23000"/>
                                  </p:stCondLst>
                                  <p:childTnLst>
                                    <p:set>
                                      <p:cBhvr>
                                        <p:cTn id="38" dur="1" fill="hold">
                                          <p:stCondLst>
                                            <p:cond delay="0"/>
                                          </p:stCondLst>
                                        </p:cTn>
                                        <p:tgtEl>
                                          <p:spTgt spid="102410">
                                            <p:txEl>
                                              <p:pRg st="9" end="9"/>
                                            </p:txEl>
                                          </p:spTgt>
                                        </p:tgtEl>
                                        <p:attrNameLst>
                                          <p:attrName>style.visibility</p:attrName>
                                        </p:attrNameLst>
                                      </p:cBhvr>
                                      <p:to>
                                        <p:strVal val="visible"/>
                                      </p:to>
                                    </p:set>
                                    <p:animEffect transition="in" filter="fade">
                                      <p:cBhvr>
                                        <p:cTn id="39" dur="2000"/>
                                        <p:tgtEl>
                                          <p:spTgt spid="102410">
                                            <p:txEl>
                                              <p:pRg st="9" end="9"/>
                                            </p:txEl>
                                          </p:spTgt>
                                        </p:tgtEl>
                                      </p:cBhvr>
                                    </p:animEffect>
                                    <p:anim calcmode="lin" valueType="num">
                                      <p:cBhvr>
                                        <p:cTn id="40" dur="2000" fill="hold"/>
                                        <p:tgtEl>
                                          <p:spTgt spid="102410">
                                            <p:txEl>
                                              <p:pRg st="9" end="9"/>
                                            </p:txEl>
                                          </p:spTgt>
                                        </p:tgtEl>
                                        <p:attrNameLst>
                                          <p:attrName>ppt_x</p:attrName>
                                        </p:attrNameLst>
                                      </p:cBhvr>
                                      <p:tavLst>
                                        <p:tav tm="0">
                                          <p:val>
                                            <p:strVal val="#ppt_x"/>
                                          </p:val>
                                        </p:tav>
                                        <p:tav tm="100000">
                                          <p:val>
                                            <p:strVal val="#ppt_x"/>
                                          </p:val>
                                        </p:tav>
                                      </p:tavLst>
                                    </p:anim>
                                    <p:anim calcmode="lin" valueType="num">
                                      <p:cBhvr>
                                        <p:cTn id="41" dur="1800" decel="100000" fill="hold"/>
                                        <p:tgtEl>
                                          <p:spTgt spid="102410">
                                            <p:txEl>
                                              <p:pRg st="9" end="9"/>
                                            </p:txEl>
                                          </p:spTgt>
                                        </p:tgtEl>
                                        <p:attrNameLst>
                                          <p:attrName>ppt_y</p:attrName>
                                        </p:attrNameLst>
                                      </p:cBhvr>
                                      <p:tavLst>
                                        <p:tav tm="0">
                                          <p:val>
                                            <p:strVal val="#ppt_y+1"/>
                                          </p:val>
                                        </p:tav>
                                        <p:tav tm="100000">
                                          <p:val>
                                            <p:strVal val="#ppt_y-.03"/>
                                          </p:val>
                                        </p:tav>
                                      </p:tavLst>
                                    </p:anim>
                                    <p:anim calcmode="lin" valueType="num">
                                      <p:cBhvr>
                                        <p:cTn id="42" dur="200" accel="100000" fill="hold">
                                          <p:stCondLst>
                                            <p:cond delay="1800"/>
                                          </p:stCondLst>
                                        </p:cTn>
                                        <p:tgtEl>
                                          <p:spTgt spid="102410">
                                            <p:txEl>
                                              <p:pRg st="9" end="9"/>
                                            </p:txEl>
                                          </p:spTgt>
                                        </p:tgtEl>
                                        <p:attrNameLst>
                                          <p:attrName>ppt_y</p:attrName>
                                        </p:attrNameLst>
                                      </p:cBhvr>
                                      <p:tavLst>
                                        <p:tav tm="0">
                                          <p:val>
                                            <p:strVal val="#ppt_y-.03"/>
                                          </p:val>
                                        </p:tav>
                                        <p:tav tm="100000">
                                          <p:val>
                                            <p:strVal val="#ppt_y"/>
                                          </p:val>
                                        </p:tav>
                                      </p:tavLst>
                                    </p:anim>
                                  </p:childTnLst>
                                </p:cTn>
                              </p:par>
                              <p:par>
                                <p:cTn id="43" presetID="37" presetClass="entr" presetSubtype="0" fill="hold" nodeType="withEffect">
                                  <p:stCondLst>
                                    <p:cond delay="24000"/>
                                  </p:stCondLst>
                                  <p:childTnLst>
                                    <p:set>
                                      <p:cBhvr>
                                        <p:cTn id="44" dur="1" fill="hold">
                                          <p:stCondLst>
                                            <p:cond delay="0"/>
                                          </p:stCondLst>
                                        </p:cTn>
                                        <p:tgtEl>
                                          <p:spTgt spid="102410">
                                            <p:txEl>
                                              <p:pRg st="11" end="11"/>
                                            </p:txEl>
                                          </p:spTgt>
                                        </p:tgtEl>
                                        <p:attrNameLst>
                                          <p:attrName>style.visibility</p:attrName>
                                        </p:attrNameLst>
                                      </p:cBhvr>
                                      <p:to>
                                        <p:strVal val="visible"/>
                                      </p:to>
                                    </p:set>
                                    <p:animEffect transition="in" filter="fade">
                                      <p:cBhvr>
                                        <p:cTn id="45" dur="2000"/>
                                        <p:tgtEl>
                                          <p:spTgt spid="102410">
                                            <p:txEl>
                                              <p:pRg st="11" end="11"/>
                                            </p:txEl>
                                          </p:spTgt>
                                        </p:tgtEl>
                                      </p:cBhvr>
                                    </p:animEffect>
                                    <p:anim calcmode="lin" valueType="num">
                                      <p:cBhvr>
                                        <p:cTn id="46" dur="2000" fill="hold"/>
                                        <p:tgtEl>
                                          <p:spTgt spid="102410">
                                            <p:txEl>
                                              <p:pRg st="11" end="11"/>
                                            </p:txEl>
                                          </p:spTgt>
                                        </p:tgtEl>
                                        <p:attrNameLst>
                                          <p:attrName>ppt_x</p:attrName>
                                        </p:attrNameLst>
                                      </p:cBhvr>
                                      <p:tavLst>
                                        <p:tav tm="0">
                                          <p:val>
                                            <p:strVal val="#ppt_x"/>
                                          </p:val>
                                        </p:tav>
                                        <p:tav tm="100000">
                                          <p:val>
                                            <p:strVal val="#ppt_x"/>
                                          </p:val>
                                        </p:tav>
                                      </p:tavLst>
                                    </p:anim>
                                    <p:anim calcmode="lin" valueType="num">
                                      <p:cBhvr>
                                        <p:cTn id="47" dur="1800" decel="100000" fill="hold"/>
                                        <p:tgtEl>
                                          <p:spTgt spid="102410">
                                            <p:txEl>
                                              <p:pRg st="11" end="11"/>
                                            </p:txEl>
                                          </p:spTgt>
                                        </p:tgtEl>
                                        <p:attrNameLst>
                                          <p:attrName>ppt_y</p:attrName>
                                        </p:attrNameLst>
                                      </p:cBhvr>
                                      <p:tavLst>
                                        <p:tav tm="0">
                                          <p:val>
                                            <p:strVal val="#ppt_y+1"/>
                                          </p:val>
                                        </p:tav>
                                        <p:tav tm="100000">
                                          <p:val>
                                            <p:strVal val="#ppt_y-.03"/>
                                          </p:val>
                                        </p:tav>
                                      </p:tavLst>
                                    </p:anim>
                                    <p:anim calcmode="lin" valueType="num">
                                      <p:cBhvr>
                                        <p:cTn id="48" dur="200" accel="100000" fill="hold">
                                          <p:stCondLst>
                                            <p:cond delay="1800"/>
                                          </p:stCondLst>
                                        </p:cTn>
                                        <p:tgtEl>
                                          <p:spTgt spid="102410">
                                            <p:txEl>
                                              <p:pRg st="11" end="1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9"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sp>
        <p:nvSpPr>
          <p:cNvPr id="28675" name="Title 1"/>
          <p:cNvSpPr>
            <a:spLocks noGrp="1"/>
          </p:cNvSpPr>
          <p:nvPr>
            <p:ph type="title"/>
          </p:nvPr>
        </p:nvSpPr>
        <p:spPr>
          <a:xfrm>
            <a:off x="0" y="274638"/>
            <a:ext cx="6019800" cy="2011362"/>
          </a:xfrm>
        </p:spPr>
        <p:txBody>
          <a:bodyPr/>
          <a:lstStyle/>
          <a:p>
            <a:r>
              <a:rPr lang="en-US" altLang="en-US" dirty="0">
                <a:latin typeface="+mn-lt"/>
              </a:rPr>
              <a:t> </a:t>
            </a:r>
            <a:r>
              <a:rPr lang="en-US" altLang="en-US" sz="3600" u="sng" dirty="0">
                <a:latin typeface="+mn-lt"/>
              </a:rPr>
              <a:t>All obligations</a:t>
            </a:r>
            <a:r>
              <a:rPr lang="en-US" altLang="en-US" sz="3600" dirty="0">
                <a:latin typeface="+mn-lt"/>
              </a:rPr>
              <a:t> must be fulfilled outside of the </a:t>
            </a:r>
            <a:r>
              <a:rPr lang="en-US" altLang="en-US" sz="3600" dirty="0" err="1">
                <a:latin typeface="+mn-lt"/>
              </a:rPr>
              <a:t>OKC</a:t>
            </a:r>
            <a:r>
              <a:rPr lang="en-US" altLang="en-US" sz="3600" dirty="0">
                <a:latin typeface="+mn-lt"/>
              </a:rPr>
              <a:t> and Tulsa metropolitan areas.</a:t>
            </a:r>
          </a:p>
        </p:txBody>
      </p:sp>
      <p:sp>
        <p:nvSpPr>
          <p:cNvPr id="3" name="Content Placeholder 2">
            <a:extLst>
              <a:ext uri="{FF2B5EF4-FFF2-40B4-BE49-F238E27FC236}">
                <a16:creationId xmlns:a16="http://schemas.microsoft.com/office/drawing/2014/main" id="{2CE8709D-810E-4B3F-BB59-7577DDC135AD}"/>
              </a:ext>
            </a:extLst>
          </p:cNvPr>
          <p:cNvSpPr>
            <a:spLocks noGrp="1"/>
          </p:cNvSpPr>
          <p:nvPr>
            <p:ph idx="1"/>
          </p:nvPr>
        </p:nvSpPr>
        <p:spPr>
          <a:xfrm>
            <a:off x="457200" y="1600200"/>
            <a:ext cx="8229600" cy="5105400"/>
          </a:xfrm>
        </p:spPr>
        <p:txBody>
          <a:bodyPr/>
          <a:lstStyle/>
          <a:p>
            <a:pPr marL="0" indent="0">
              <a:buFont typeface="Arial" panose="020B0604020202020204" pitchFamily="34" charset="0"/>
              <a:buNone/>
              <a:defRPr/>
            </a:pPr>
            <a:endParaRPr lang="en-US" dirty="0"/>
          </a:p>
          <a:p>
            <a:pPr marL="0" indent="0">
              <a:buFont typeface="Arial" panose="020B0604020202020204" pitchFamily="34" charset="0"/>
              <a:buNone/>
              <a:defRPr/>
            </a:pPr>
            <a:endParaRPr lang="en-US" dirty="0"/>
          </a:p>
          <a:p>
            <a:pPr marL="0" indent="0">
              <a:buFont typeface="Arial" panose="020B0604020202020204" pitchFamily="34" charset="0"/>
              <a:buNone/>
              <a:defRPr/>
            </a:pPr>
            <a:r>
              <a:rPr lang="en-US" dirty="0"/>
              <a:t>THE ONLY FACILITIES THAT WILL QUALIFY IN THE </a:t>
            </a:r>
            <a:r>
              <a:rPr lang="en-US" dirty="0" err="1"/>
              <a:t>OKC</a:t>
            </a:r>
            <a:r>
              <a:rPr lang="en-US" dirty="0"/>
              <a:t> AND TULSA METROPOLITAN AREAS ARE:</a:t>
            </a:r>
          </a:p>
          <a:p>
            <a:pPr marL="0" indent="0">
              <a:buFont typeface="Arial" panose="020B0604020202020204" pitchFamily="34" charset="0"/>
              <a:buNone/>
              <a:defRPr/>
            </a:pPr>
            <a:endParaRPr lang="en-US" dirty="0"/>
          </a:p>
          <a:p>
            <a:pPr lvl="1">
              <a:buFont typeface="Wingdings" panose="05000000000000000000" pitchFamily="2" charset="2"/>
              <a:buChar char="Ø"/>
              <a:defRPr/>
            </a:pPr>
            <a:r>
              <a:rPr lang="en-US" dirty="0"/>
              <a:t>  </a:t>
            </a:r>
            <a:r>
              <a:rPr lang="en-US" dirty="0" err="1"/>
              <a:t>OU</a:t>
            </a:r>
            <a:r>
              <a:rPr lang="en-US" dirty="0"/>
              <a:t> MEDICAL CENTER (HOSPITAL), </a:t>
            </a:r>
            <a:r>
              <a:rPr lang="en-US" dirty="0" err="1"/>
              <a:t>OKC</a:t>
            </a:r>
            <a:endParaRPr lang="en-US" dirty="0"/>
          </a:p>
          <a:p>
            <a:pPr lvl="1">
              <a:buFont typeface="Wingdings" panose="05000000000000000000" pitchFamily="2" charset="2"/>
              <a:buChar char="Ø"/>
              <a:defRPr/>
            </a:pPr>
            <a:r>
              <a:rPr lang="en-US" dirty="0"/>
              <a:t>  OSU MEDICAL CENTER (HOSPITAL), TULSA</a:t>
            </a:r>
          </a:p>
          <a:p>
            <a:pPr lvl="1">
              <a:buFont typeface="Wingdings" panose="05000000000000000000" pitchFamily="2" charset="2"/>
              <a:buChar char="Ø"/>
              <a:defRPr/>
            </a:pPr>
            <a:r>
              <a:rPr lang="en-US" dirty="0"/>
              <a:t>  VA MEDICAL CENTER (HOSPITAL), </a:t>
            </a:r>
            <a:r>
              <a:rPr lang="en-US" dirty="0" err="1"/>
              <a:t>OKC</a:t>
            </a:r>
            <a:endParaRPr lang="en-US" dirty="0"/>
          </a:p>
          <a:p>
            <a:pPr lvl="1">
              <a:buFont typeface="Wingdings" panose="05000000000000000000" pitchFamily="2" charset="2"/>
              <a:buChar char="Ø"/>
              <a:defRPr/>
            </a:pPr>
            <a:r>
              <a:rPr lang="en-US" dirty="0"/>
              <a:t>  GRIFFIN MEMORIAL HOSPITAL, NORMAN</a:t>
            </a:r>
          </a:p>
          <a:p>
            <a:pPr>
              <a:defRPr/>
            </a:pPr>
            <a:endParaRPr lang="en-US" dirty="0"/>
          </a:p>
        </p:txBody>
      </p:sp>
      <p:pic>
        <p:nvPicPr>
          <p:cNvPr id="5" name="nursing 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111240"/>
            <a:ext cx="609600" cy="609600"/>
          </a:xfrm>
          <a:prstGeom prst="rect">
            <a:avLst/>
          </a:prstGeom>
        </p:spPr>
      </p:pic>
      <p:pic>
        <p:nvPicPr>
          <p:cNvPr id="1028" name="Picture 4" descr="Driving a car illustr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4560" y="533400"/>
            <a:ext cx="2857500" cy="1885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20000">
    <p:fad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7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B917F63C-45CA-42DB-A23A-47F32A869029}"/>
              </a:ext>
            </a:extLst>
          </p:cNvPr>
          <p:cNvSpPr>
            <a:spLocks noGrp="1" noChangeArrowheads="1"/>
          </p:cNvSpPr>
          <p:nvPr>
            <p:ph type="title"/>
          </p:nvPr>
        </p:nvSpPr>
        <p:spPr>
          <a:xfrm>
            <a:off x="228600" y="1143000"/>
            <a:ext cx="8686800" cy="1371600"/>
          </a:xfrm>
        </p:spPr>
        <p:txBody>
          <a:bodyPr rtlCol="0">
            <a:normAutofit fontScale="90000"/>
          </a:bodyPr>
          <a:lstStyle/>
          <a:p>
            <a:pPr eaLnBrk="1" fontAlgn="auto" hangingPunct="1">
              <a:spcAft>
                <a:spcPts val="0"/>
              </a:spcAft>
              <a:defRPr/>
            </a:pPr>
            <a:r>
              <a:rPr lang="en-US" altLang="en-US" b="1" dirty="0"/>
              <a:t>MATCHING APPLICANTS</a:t>
            </a:r>
            <a:br>
              <a:rPr lang="en-US" altLang="en-US" sz="2000" dirty="0"/>
            </a:br>
            <a:br>
              <a:rPr lang="en-US" altLang="en-US" sz="2000" dirty="0"/>
            </a:br>
            <a:br>
              <a:rPr lang="en-US" altLang="en-US" sz="2000" dirty="0"/>
            </a:br>
            <a:r>
              <a:rPr lang="en-US" altLang="en-US" sz="3100" dirty="0">
                <a:solidFill>
                  <a:srgbClr val="FF3300"/>
                </a:solidFill>
                <a:latin typeface="Britannic Bold" panose="020B0903060703020204" pitchFamily="34" charset="0"/>
              </a:rPr>
              <a:t>BE COMMITTED TO YOUR SPONSORING FACILITY!!!</a:t>
            </a:r>
            <a:br>
              <a:rPr lang="en-US" altLang="en-US" dirty="0">
                <a:latin typeface="Britannic Bold" panose="020B0903060703020204" pitchFamily="34" charset="0"/>
              </a:rPr>
            </a:br>
            <a:br>
              <a:rPr lang="en-US" altLang="en-US" dirty="0">
                <a:latin typeface="Britannic Bold" panose="020B0903060703020204" pitchFamily="34" charset="0"/>
              </a:rPr>
            </a:br>
            <a:endParaRPr lang="en-US" altLang="en-US" dirty="0">
              <a:latin typeface="Britannic Bold" panose="020B0903060703020204" pitchFamily="34" charset="0"/>
            </a:endParaRPr>
          </a:p>
        </p:txBody>
      </p:sp>
      <p:sp>
        <p:nvSpPr>
          <p:cNvPr id="281603" name="Rectangle 3"/>
          <p:cNvSpPr>
            <a:spLocks noGrp="1"/>
          </p:cNvSpPr>
          <p:nvPr>
            <p:ph idx="1"/>
          </p:nvPr>
        </p:nvSpPr>
        <p:spPr>
          <a:xfrm>
            <a:off x="457200" y="2209800"/>
            <a:ext cx="8229600" cy="2039938"/>
          </a:xfrm>
        </p:spPr>
        <p:txBody>
          <a:bodyPr/>
          <a:lstStyle/>
          <a:p>
            <a:pPr marL="0" indent="0" eaLnBrk="1" hangingPunct="1">
              <a:buFont typeface="Arial" panose="020B0604020202020204" pitchFamily="34" charset="0"/>
              <a:buNone/>
            </a:pPr>
            <a:r>
              <a:rPr lang="en-US" altLang="en-US" sz="3600" dirty="0"/>
              <a:t>They are making a financial investment in your future and are counting on you to become an employee of their facility.</a:t>
            </a:r>
          </a:p>
        </p:txBody>
      </p:sp>
      <p:pic>
        <p:nvPicPr>
          <p:cNvPr id="281604" name="imgPreview" descr="gestures,handshakes,persons,shaking han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1" y="4249738"/>
            <a:ext cx="2590800" cy="21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ursing 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64880" y="6233160"/>
            <a:ext cx="609600" cy="609600"/>
          </a:xfrm>
          <a:prstGeom prst="rect">
            <a:avLst/>
          </a:prstGeom>
        </p:spPr>
      </p:pic>
    </p:spTree>
  </p:cSld>
  <p:clrMapOvr>
    <a:masterClrMapping/>
  </p:clrMapOvr>
  <p:transition spd="slow" advClick="0" advTm="13000">
    <p:circle/>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5328" fill="hold"/>
                                        <p:tgtEl>
                                          <p:spTgt spid="2"/>
                                        </p:tgtEl>
                                      </p:cBhvr>
                                    </p:cmd>
                                  </p:childTnLst>
                                </p:cTn>
                              </p:par>
                              <p:par>
                                <p:cTn id="7" presetID="22" presetClass="entr" presetSubtype="1" fill="hold" grpId="0" nodeType="withEffect">
                                  <p:stCondLst>
                                    <p:cond delay="0"/>
                                  </p:stCondLst>
                                  <p:childTnLst>
                                    <p:set>
                                      <p:cBhvr>
                                        <p:cTn id="8" dur="1" fill="hold">
                                          <p:stCondLst>
                                            <p:cond delay="0"/>
                                          </p:stCondLst>
                                        </p:cTn>
                                        <p:tgtEl>
                                          <p:spTgt spid="281602"/>
                                        </p:tgtEl>
                                        <p:attrNameLst>
                                          <p:attrName>style.visibility</p:attrName>
                                        </p:attrNameLst>
                                      </p:cBhvr>
                                      <p:to>
                                        <p:strVal val="visible"/>
                                      </p:to>
                                    </p:set>
                                    <p:animEffect transition="in" filter="wipe(up)">
                                      <p:cBhvr>
                                        <p:cTn id="9" dur="3000"/>
                                        <p:tgtEl>
                                          <p:spTgt spid="281602"/>
                                        </p:tgtEl>
                                      </p:cBhvr>
                                    </p:animEffect>
                                  </p:childTnLst>
                                </p:cTn>
                              </p:par>
                              <p:par>
                                <p:cTn id="10" presetID="26" presetClass="emph" presetSubtype="0" fill="hold" nodeType="withEffect">
                                  <p:stCondLst>
                                    <p:cond delay="0"/>
                                  </p:stCondLst>
                                  <p:childTnLst>
                                    <p:animEffect transition="out" filter="fade">
                                      <p:cBhvr>
                                        <p:cTn id="11" dur="500" tmFilter="0, 0; .2, .5; .8, .5; 1, 0"/>
                                        <p:tgtEl>
                                          <p:spTgt spid="281604"/>
                                        </p:tgtEl>
                                      </p:cBhvr>
                                    </p:animEffect>
                                    <p:animScale>
                                      <p:cBhvr>
                                        <p:cTn id="12" dur="250" autoRev="1" fill="hold"/>
                                        <p:tgtEl>
                                          <p:spTgt spid="281604"/>
                                        </p:tgtEl>
                                      </p:cBhvr>
                                      <p:by x="105000" y="105000"/>
                                    </p:animScale>
                                  </p:childTnLst>
                                </p:cTn>
                              </p:par>
                              <p:par>
                                <p:cTn id="13" presetID="22" presetClass="entr" presetSubtype="8" fill="hold" grpId="0" nodeType="withEffect">
                                  <p:stCondLst>
                                    <p:cond delay="5000"/>
                                  </p:stCondLst>
                                  <p:childTnLst>
                                    <p:set>
                                      <p:cBhvr>
                                        <p:cTn id="14" dur="1" fill="hold">
                                          <p:stCondLst>
                                            <p:cond delay="0"/>
                                          </p:stCondLst>
                                        </p:cTn>
                                        <p:tgtEl>
                                          <p:spTgt spid="281603">
                                            <p:txEl>
                                              <p:pRg st="0" end="0"/>
                                            </p:txEl>
                                          </p:spTgt>
                                        </p:tgtEl>
                                        <p:attrNameLst>
                                          <p:attrName>style.visibility</p:attrName>
                                        </p:attrNameLst>
                                      </p:cBhvr>
                                      <p:to>
                                        <p:strVal val="visible"/>
                                      </p:to>
                                    </p:set>
                                    <p:animEffect transition="in" filter="wipe(left)">
                                      <p:cBhvr>
                                        <p:cTn id="15" dur="5000"/>
                                        <p:tgtEl>
                                          <p:spTgt spid="281603">
                                            <p:txEl>
                                              <p:pRg st="0" end="0"/>
                                            </p:txEl>
                                          </p:spTgt>
                                        </p:tgtEl>
                                      </p:cBhvr>
                                    </p:animEffect>
                                  </p:childTnLst>
                                </p:cTn>
                              </p:par>
                              <p:par>
                                <p:cTn id="16" presetID="26" presetClass="emph" presetSubtype="0" fill="hold" nodeType="withEffect">
                                  <p:stCondLst>
                                    <p:cond delay="3000"/>
                                  </p:stCondLst>
                                  <p:childTnLst>
                                    <p:animEffect transition="out" filter="fade">
                                      <p:cBhvr>
                                        <p:cTn id="17" dur="500" tmFilter="0, 0; .2, .5; .8, .5; 1, 0"/>
                                        <p:tgtEl>
                                          <p:spTgt spid="281604"/>
                                        </p:tgtEl>
                                      </p:cBhvr>
                                    </p:animEffect>
                                    <p:animScale>
                                      <p:cBhvr>
                                        <p:cTn id="18" dur="250" autoRev="1" fill="hold"/>
                                        <p:tgtEl>
                                          <p:spTgt spid="28160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281602" grpId="0"/>
      <p:bldP spid="28160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70" name="Picture 9" descr="Broken Contract Stock Illustrations – 375 Broken Contract Stock  Illustrations, Vectors &amp; Clipart - Dreamsti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p:spPr>
      </p:pic>
      <p:sp>
        <p:nvSpPr>
          <p:cNvPr id="32771" name="Title 1"/>
          <p:cNvSpPr>
            <a:spLocks noGrp="1"/>
          </p:cNvSpPr>
          <p:nvPr>
            <p:ph type="title"/>
          </p:nvPr>
        </p:nvSpPr>
        <p:spPr>
          <a:xfrm>
            <a:off x="3175" y="0"/>
            <a:ext cx="9144000" cy="1050925"/>
          </a:xfrm>
        </p:spPr>
        <p:txBody>
          <a:bodyPr/>
          <a:lstStyle/>
          <a:p>
            <a:r>
              <a:rPr lang="en-US" altLang="en-US" b="1" u="sng" dirty="0">
                <a:latin typeface="Californian FB" panose="0207040306080B030204" pitchFamily="18" charset="0"/>
              </a:rPr>
              <a:t>What Constitutes a Default?</a:t>
            </a:r>
            <a:endParaRPr lang="en-US" altLang="en-US" dirty="0"/>
          </a:p>
        </p:txBody>
      </p:sp>
      <p:sp>
        <p:nvSpPr>
          <p:cNvPr id="26627" name="Content Placeholder 2">
            <a:extLst>
              <a:ext uri="{FF2B5EF4-FFF2-40B4-BE49-F238E27FC236}">
                <a16:creationId xmlns:a16="http://schemas.microsoft.com/office/drawing/2014/main" id="{4B8416F7-E0C1-46E9-8E8C-CD9A59DF0C14}"/>
              </a:ext>
            </a:extLst>
          </p:cNvPr>
          <p:cNvSpPr>
            <a:spLocks noGrp="1"/>
          </p:cNvSpPr>
          <p:nvPr>
            <p:ph idx="1"/>
          </p:nvPr>
        </p:nvSpPr>
        <p:spPr>
          <a:xfrm>
            <a:off x="457200" y="1295400"/>
            <a:ext cx="8229600" cy="5287963"/>
          </a:xfrm>
        </p:spPr>
        <p:txBody>
          <a:bodyPr/>
          <a:lstStyle/>
          <a:p>
            <a:pPr eaLnBrk="1" hangingPunct="1">
              <a:lnSpc>
                <a:spcPct val="80000"/>
              </a:lnSpc>
              <a:defRPr/>
            </a:pPr>
            <a:endParaRPr lang="en-US" altLang="en-US" dirty="0">
              <a:latin typeface="Californian FB" panose="0207040306080B030204" pitchFamily="18" charset="0"/>
            </a:endParaRPr>
          </a:p>
          <a:p>
            <a:pPr eaLnBrk="1" hangingPunct="1">
              <a:lnSpc>
                <a:spcPct val="80000"/>
              </a:lnSpc>
              <a:defRPr/>
            </a:pPr>
            <a:r>
              <a:rPr lang="en-US" altLang="en-US" dirty="0">
                <a:latin typeface="Californian FB" panose="0207040306080B030204" pitchFamily="18" charset="0"/>
              </a:rPr>
              <a:t>Not completing a program of nursing.  </a:t>
            </a:r>
          </a:p>
          <a:p>
            <a:pPr eaLnBrk="1" hangingPunct="1">
              <a:lnSpc>
                <a:spcPct val="80000"/>
              </a:lnSpc>
              <a:defRPr/>
            </a:pPr>
            <a:endParaRPr lang="en-US" altLang="en-US" sz="1600" dirty="0">
              <a:latin typeface="Californian FB" panose="0207040306080B030204" pitchFamily="18" charset="0"/>
            </a:endParaRPr>
          </a:p>
          <a:p>
            <a:pPr eaLnBrk="1" hangingPunct="1">
              <a:lnSpc>
                <a:spcPct val="80000"/>
              </a:lnSpc>
              <a:defRPr/>
            </a:pPr>
            <a:r>
              <a:rPr lang="en-US" altLang="en-US" dirty="0">
                <a:latin typeface="Californian FB" panose="0207040306080B030204" pitchFamily="18" charset="0"/>
              </a:rPr>
              <a:t>Not passing </a:t>
            </a:r>
            <a:r>
              <a:rPr lang="en-US" altLang="en-US" dirty="0" err="1">
                <a:latin typeface="Californian FB" panose="0207040306080B030204" pitchFamily="18" charset="0"/>
              </a:rPr>
              <a:t>NCLEX</a:t>
            </a:r>
            <a:r>
              <a:rPr lang="en-US" altLang="en-US" dirty="0">
                <a:latin typeface="Californian FB" panose="0207040306080B030204" pitchFamily="18" charset="0"/>
              </a:rPr>
              <a:t> after two successive attempts.</a:t>
            </a:r>
          </a:p>
          <a:p>
            <a:pPr eaLnBrk="1" hangingPunct="1">
              <a:lnSpc>
                <a:spcPct val="80000"/>
              </a:lnSpc>
              <a:defRPr/>
            </a:pPr>
            <a:endParaRPr lang="en-US" altLang="en-US" sz="1600" dirty="0">
              <a:latin typeface="Californian FB" panose="0207040306080B030204" pitchFamily="18" charset="0"/>
            </a:endParaRPr>
          </a:p>
          <a:p>
            <a:pPr eaLnBrk="1" hangingPunct="1">
              <a:lnSpc>
                <a:spcPct val="80000"/>
              </a:lnSpc>
              <a:defRPr/>
            </a:pPr>
            <a:r>
              <a:rPr lang="en-US" altLang="en-US" dirty="0">
                <a:latin typeface="Californian FB" panose="0207040306080B030204" pitchFamily="18" charset="0"/>
              </a:rPr>
              <a:t>Becoming employed outside the State of Oklahoma.</a:t>
            </a:r>
          </a:p>
          <a:p>
            <a:pPr marL="0" indent="0" eaLnBrk="1" hangingPunct="1">
              <a:lnSpc>
                <a:spcPct val="80000"/>
              </a:lnSpc>
              <a:buFont typeface="Arial" panose="020B0604020202020204" pitchFamily="34" charset="0"/>
              <a:buNone/>
              <a:defRPr/>
            </a:pPr>
            <a:endParaRPr lang="en-US" altLang="en-US" sz="1600" dirty="0">
              <a:latin typeface="Californian FB" panose="0207040306080B030204" pitchFamily="18" charset="0"/>
            </a:endParaRPr>
          </a:p>
          <a:p>
            <a:pPr eaLnBrk="1" hangingPunct="1">
              <a:lnSpc>
                <a:spcPct val="80000"/>
              </a:lnSpc>
              <a:defRPr/>
            </a:pPr>
            <a:r>
              <a:rPr lang="en-US" altLang="en-US" dirty="0">
                <a:latin typeface="Californian FB" panose="0207040306080B030204" pitchFamily="18" charset="0"/>
              </a:rPr>
              <a:t>Not fulfilling your obligation at an approved place of employment.</a:t>
            </a:r>
          </a:p>
          <a:p>
            <a:pPr eaLnBrk="1" hangingPunct="1">
              <a:lnSpc>
                <a:spcPct val="80000"/>
              </a:lnSpc>
              <a:defRPr/>
            </a:pPr>
            <a:endParaRPr lang="en-US" altLang="en-US" sz="1600" dirty="0">
              <a:latin typeface="Californian FB" panose="0207040306080B030204" pitchFamily="18" charset="0"/>
            </a:endParaRPr>
          </a:p>
          <a:p>
            <a:pPr eaLnBrk="1" hangingPunct="1">
              <a:lnSpc>
                <a:spcPct val="80000"/>
              </a:lnSpc>
              <a:defRPr/>
            </a:pPr>
            <a:r>
              <a:rPr lang="en-US" altLang="en-US" dirty="0">
                <a:latin typeface="Californian FB" panose="0207040306080B030204" pitchFamily="18" charset="0"/>
              </a:rPr>
              <a:t>Not becoming employed as a nurse.</a:t>
            </a:r>
            <a:endParaRPr lang="en-US" altLang="en-US" dirty="0"/>
          </a:p>
        </p:txBody>
      </p:sp>
      <p:pic>
        <p:nvPicPr>
          <p:cNvPr id="3" name="nursing 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8203" y="6278880"/>
            <a:ext cx="609600" cy="609600"/>
          </a:xfrm>
          <a:prstGeom prst="rect">
            <a:avLst/>
          </a:prstGeom>
        </p:spPr>
      </p:pic>
    </p:spTree>
  </p:cSld>
  <p:clrMapOvr>
    <a:masterClrMapping/>
  </p:clrMapOvr>
  <p:transition spd="slow" advTm="20000">
    <p:fad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6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0B12297-CE6C-487C-81F7-CFA0FD11CD06}"/>
              </a:ext>
            </a:extLst>
          </p:cNvPr>
          <p:cNvSpPr>
            <a:spLocks noGrp="1" noChangeArrowheads="1"/>
          </p:cNvSpPr>
          <p:nvPr>
            <p:ph type="title"/>
          </p:nvPr>
        </p:nvSpPr>
        <p:spPr>
          <a:xfrm>
            <a:off x="0" y="-152400"/>
            <a:ext cx="9144000" cy="1066800"/>
          </a:xfrm>
        </p:spPr>
        <p:txBody>
          <a:bodyPr/>
          <a:lstStyle/>
          <a:p>
            <a:pPr eaLnBrk="1" hangingPunct="1">
              <a:defRPr/>
            </a:pPr>
            <a:r>
              <a:rPr lang="en-US" altLang="en-US" sz="5100" b="1" u="sng" dirty="0">
                <a:solidFill>
                  <a:schemeClr val="accent1">
                    <a:lumMod val="75000"/>
                  </a:schemeClr>
                </a:solidFill>
                <a:latin typeface="Californian FB" panose="0207040306080B030204" pitchFamily="18" charset="0"/>
              </a:rPr>
              <a:t>Non-Approved Employment</a:t>
            </a:r>
          </a:p>
        </p:txBody>
      </p:sp>
      <p:sp>
        <p:nvSpPr>
          <p:cNvPr id="100355" name="Rectangle 3"/>
          <p:cNvSpPr>
            <a:spLocks noGrp="1"/>
          </p:cNvSpPr>
          <p:nvPr>
            <p:ph idx="1"/>
          </p:nvPr>
        </p:nvSpPr>
        <p:spPr>
          <a:xfrm>
            <a:off x="0" y="1066800"/>
            <a:ext cx="9144000" cy="5257800"/>
          </a:xfrm>
        </p:spPr>
        <p:txBody>
          <a:bodyPr/>
          <a:lstStyle/>
          <a:p>
            <a:pPr algn="ctr" eaLnBrk="1" hangingPunct="1">
              <a:lnSpc>
                <a:spcPct val="80000"/>
              </a:lnSpc>
              <a:spcBef>
                <a:spcPct val="0"/>
              </a:spcBef>
              <a:buFontTx/>
              <a:buNone/>
            </a:pPr>
            <a:endParaRPr lang="en-US" altLang="en-US" dirty="0">
              <a:latin typeface="Californian FB" panose="0207040306080B030204" pitchFamily="18" charset="0"/>
            </a:endParaRPr>
          </a:p>
          <a:p>
            <a:pPr algn="ctr" eaLnBrk="1" hangingPunct="1">
              <a:lnSpc>
                <a:spcPct val="80000"/>
              </a:lnSpc>
              <a:spcBef>
                <a:spcPct val="0"/>
              </a:spcBef>
              <a:buFontTx/>
              <a:buNone/>
            </a:pPr>
            <a:r>
              <a:rPr lang="en-US" altLang="en-US" dirty="0">
                <a:latin typeface="Californian FB" panose="0207040306080B030204" pitchFamily="18" charset="0"/>
              </a:rPr>
              <a:t>Private Physician offices</a:t>
            </a:r>
          </a:p>
          <a:p>
            <a:pPr algn="ctr" eaLnBrk="1" hangingPunct="1">
              <a:lnSpc>
                <a:spcPct val="80000"/>
              </a:lnSpc>
              <a:spcBef>
                <a:spcPct val="0"/>
              </a:spcBef>
              <a:buFontTx/>
              <a:buNone/>
            </a:pPr>
            <a:endParaRPr lang="en-US" altLang="en-US" sz="1600" dirty="0">
              <a:latin typeface="Californian FB" panose="0207040306080B030204" pitchFamily="18" charset="0"/>
            </a:endParaRPr>
          </a:p>
          <a:p>
            <a:pPr algn="ctr" eaLnBrk="1" hangingPunct="1">
              <a:lnSpc>
                <a:spcPct val="80000"/>
              </a:lnSpc>
              <a:spcBef>
                <a:spcPct val="0"/>
              </a:spcBef>
              <a:buFontTx/>
              <a:buNone/>
            </a:pPr>
            <a:r>
              <a:rPr lang="en-US" altLang="en-US" dirty="0">
                <a:latin typeface="Californian FB" panose="0207040306080B030204" pitchFamily="18" charset="0"/>
              </a:rPr>
              <a:t>Majority of Physician-owned clinics</a:t>
            </a:r>
          </a:p>
          <a:p>
            <a:pPr algn="ctr" eaLnBrk="1" hangingPunct="1">
              <a:lnSpc>
                <a:spcPct val="80000"/>
              </a:lnSpc>
              <a:spcBef>
                <a:spcPct val="0"/>
              </a:spcBef>
              <a:buFontTx/>
              <a:buNone/>
            </a:pPr>
            <a:endParaRPr lang="en-US" altLang="en-US" sz="1600" dirty="0">
              <a:latin typeface="Californian FB" panose="0207040306080B030204" pitchFamily="18" charset="0"/>
            </a:endParaRPr>
          </a:p>
          <a:p>
            <a:pPr algn="ctr" eaLnBrk="1" hangingPunct="1">
              <a:lnSpc>
                <a:spcPct val="80000"/>
              </a:lnSpc>
              <a:spcBef>
                <a:spcPct val="0"/>
              </a:spcBef>
              <a:buFontTx/>
              <a:buNone/>
            </a:pPr>
            <a:r>
              <a:rPr lang="en-US" altLang="en-US" dirty="0">
                <a:latin typeface="Californian FB" panose="0207040306080B030204" pitchFamily="18" charset="0"/>
              </a:rPr>
              <a:t>Private duty practice</a:t>
            </a:r>
          </a:p>
          <a:p>
            <a:pPr algn="ctr" eaLnBrk="1" hangingPunct="1">
              <a:lnSpc>
                <a:spcPct val="80000"/>
              </a:lnSpc>
              <a:spcBef>
                <a:spcPct val="0"/>
              </a:spcBef>
              <a:buFontTx/>
              <a:buNone/>
            </a:pPr>
            <a:endParaRPr lang="en-US" altLang="en-US" sz="1600" dirty="0">
              <a:latin typeface="Californian FB" panose="0207040306080B030204" pitchFamily="18" charset="0"/>
            </a:endParaRPr>
          </a:p>
          <a:p>
            <a:pPr algn="ctr" eaLnBrk="1" hangingPunct="1">
              <a:lnSpc>
                <a:spcPct val="80000"/>
              </a:lnSpc>
              <a:spcBef>
                <a:spcPct val="0"/>
              </a:spcBef>
              <a:buFontTx/>
              <a:buNone/>
            </a:pPr>
            <a:r>
              <a:rPr lang="en-US" altLang="en-US" dirty="0">
                <a:latin typeface="Californian FB" panose="0207040306080B030204" pitchFamily="18" charset="0"/>
              </a:rPr>
              <a:t>Summer camp or school nurse</a:t>
            </a:r>
          </a:p>
          <a:p>
            <a:pPr algn="ctr" eaLnBrk="1" hangingPunct="1">
              <a:lnSpc>
                <a:spcPct val="80000"/>
              </a:lnSpc>
              <a:spcBef>
                <a:spcPct val="0"/>
              </a:spcBef>
              <a:buFontTx/>
              <a:buNone/>
            </a:pPr>
            <a:r>
              <a:rPr lang="en-US" altLang="en-US" sz="1600" dirty="0">
                <a:latin typeface="Californian FB" panose="0207040306080B030204" pitchFamily="18" charset="0"/>
              </a:rPr>
              <a:t> </a:t>
            </a:r>
          </a:p>
          <a:p>
            <a:pPr algn="ctr" eaLnBrk="1" hangingPunct="1">
              <a:lnSpc>
                <a:spcPct val="80000"/>
              </a:lnSpc>
              <a:spcBef>
                <a:spcPct val="0"/>
              </a:spcBef>
              <a:buFontTx/>
              <a:buNone/>
            </a:pPr>
            <a:r>
              <a:rPr lang="en-US" altLang="en-US" dirty="0">
                <a:latin typeface="Californian FB" panose="0207040306080B030204" pitchFamily="18" charset="0"/>
              </a:rPr>
              <a:t>Industrial nursing</a:t>
            </a:r>
          </a:p>
          <a:p>
            <a:pPr algn="ctr" eaLnBrk="1" hangingPunct="1">
              <a:lnSpc>
                <a:spcPct val="80000"/>
              </a:lnSpc>
              <a:spcBef>
                <a:spcPct val="0"/>
              </a:spcBef>
              <a:buFontTx/>
              <a:buNone/>
            </a:pPr>
            <a:endParaRPr lang="en-US" altLang="en-US" sz="1600" dirty="0">
              <a:latin typeface="Californian FB" panose="0207040306080B030204" pitchFamily="18" charset="0"/>
            </a:endParaRPr>
          </a:p>
          <a:p>
            <a:pPr algn="ctr" eaLnBrk="1" hangingPunct="1">
              <a:lnSpc>
                <a:spcPct val="80000"/>
              </a:lnSpc>
              <a:spcBef>
                <a:spcPct val="0"/>
              </a:spcBef>
              <a:buFontTx/>
              <a:buNone/>
            </a:pPr>
            <a:r>
              <a:rPr lang="en-US" altLang="en-US" dirty="0">
                <a:latin typeface="Californian FB" panose="0207040306080B030204" pitchFamily="18" charset="0"/>
              </a:rPr>
              <a:t>Corporate nursing</a:t>
            </a:r>
          </a:p>
          <a:p>
            <a:pPr algn="ctr" eaLnBrk="1" hangingPunct="1">
              <a:lnSpc>
                <a:spcPct val="80000"/>
              </a:lnSpc>
              <a:spcBef>
                <a:spcPct val="0"/>
              </a:spcBef>
              <a:buFontTx/>
              <a:buNone/>
            </a:pPr>
            <a:endParaRPr lang="en-US" altLang="en-US" sz="1600" dirty="0">
              <a:latin typeface="Californian FB" panose="0207040306080B030204" pitchFamily="18" charset="0"/>
            </a:endParaRPr>
          </a:p>
          <a:p>
            <a:pPr algn="ctr" eaLnBrk="1" hangingPunct="1">
              <a:lnSpc>
                <a:spcPct val="80000"/>
              </a:lnSpc>
              <a:spcBef>
                <a:spcPct val="0"/>
              </a:spcBef>
              <a:buFontTx/>
              <a:buNone/>
            </a:pPr>
            <a:r>
              <a:rPr lang="en-US" altLang="en-US" dirty="0">
                <a:latin typeface="Californian FB" panose="0207040306080B030204" pitchFamily="18" charset="0"/>
              </a:rPr>
              <a:t>Research or data collecting nursing</a:t>
            </a:r>
            <a:endParaRPr lang="en-US" altLang="en-US" sz="2800" dirty="0">
              <a:latin typeface="Californian FB" panose="0207040306080B030204" pitchFamily="18" charset="0"/>
            </a:endParaRPr>
          </a:p>
        </p:txBody>
      </p:sp>
      <p:pic>
        <p:nvPicPr>
          <p:cNvPr id="3" name="nursing 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217920"/>
            <a:ext cx="609600" cy="609600"/>
          </a:xfrm>
          <a:prstGeom prst="rect">
            <a:avLst/>
          </a:prstGeom>
        </p:spPr>
      </p:pic>
    </p:spTree>
  </p:cSld>
  <p:clrMapOvr>
    <a:masterClrMapping/>
  </p:clrMapOvr>
  <p:transition spd="slow" advClick="0" advTm="25000">
    <p:fade/>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4221" fill="hold"/>
                                        <p:tgtEl>
                                          <p:spTgt spid="3"/>
                                        </p:tgtEl>
                                      </p:cBhvr>
                                    </p:cmd>
                                  </p:childTnLst>
                                </p:cTn>
                              </p:par>
                              <p:par>
                                <p:cTn id="7" presetID="37" presetClass="entr" presetSubtype="0" fill="hold" nodeType="withEffect">
                                  <p:stCondLst>
                                    <p:cond delay="4000"/>
                                  </p:stCondLst>
                                  <p:childTnLst>
                                    <p:set>
                                      <p:cBhvr>
                                        <p:cTn id="8" dur="1" fill="hold">
                                          <p:stCondLst>
                                            <p:cond delay="0"/>
                                          </p:stCondLst>
                                        </p:cTn>
                                        <p:tgtEl>
                                          <p:spTgt spid="100355">
                                            <p:txEl>
                                              <p:pRg st="1" end="1"/>
                                            </p:txEl>
                                          </p:spTgt>
                                        </p:tgtEl>
                                        <p:attrNameLst>
                                          <p:attrName>style.visibility</p:attrName>
                                        </p:attrNameLst>
                                      </p:cBhvr>
                                      <p:to>
                                        <p:strVal val="visible"/>
                                      </p:to>
                                    </p:set>
                                    <p:animEffect transition="in" filter="fade">
                                      <p:cBhvr>
                                        <p:cTn id="9" dur="3000"/>
                                        <p:tgtEl>
                                          <p:spTgt spid="100355">
                                            <p:txEl>
                                              <p:pRg st="1" end="1"/>
                                            </p:txEl>
                                          </p:spTgt>
                                        </p:tgtEl>
                                      </p:cBhvr>
                                    </p:animEffect>
                                    <p:anim calcmode="lin" valueType="num">
                                      <p:cBhvr>
                                        <p:cTn id="10" dur="3000" fill="hold"/>
                                        <p:tgtEl>
                                          <p:spTgt spid="100355">
                                            <p:txEl>
                                              <p:pRg st="1" end="1"/>
                                            </p:txEl>
                                          </p:spTgt>
                                        </p:tgtEl>
                                        <p:attrNameLst>
                                          <p:attrName>ppt_x</p:attrName>
                                        </p:attrNameLst>
                                      </p:cBhvr>
                                      <p:tavLst>
                                        <p:tav tm="0">
                                          <p:val>
                                            <p:strVal val="#ppt_x"/>
                                          </p:val>
                                        </p:tav>
                                        <p:tav tm="100000">
                                          <p:val>
                                            <p:strVal val="#ppt_x"/>
                                          </p:val>
                                        </p:tav>
                                      </p:tavLst>
                                    </p:anim>
                                    <p:anim calcmode="lin" valueType="num">
                                      <p:cBhvr>
                                        <p:cTn id="11" dur="2700" decel="100000" fill="hold"/>
                                        <p:tgtEl>
                                          <p:spTgt spid="100355">
                                            <p:txEl>
                                              <p:pRg st="1" end="1"/>
                                            </p:txEl>
                                          </p:spTgt>
                                        </p:tgtEl>
                                        <p:attrNameLst>
                                          <p:attrName>ppt_y</p:attrName>
                                        </p:attrNameLst>
                                      </p:cBhvr>
                                      <p:tavLst>
                                        <p:tav tm="0">
                                          <p:val>
                                            <p:strVal val="#ppt_y+1"/>
                                          </p:val>
                                        </p:tav>
                                        <p:tav tm="100000">
                                          <p:val>
                                            <p:strVal val="#ppt_y-.03"/>
                                          </p:val>
                                        </p:tav>
                                      </p:tavLst>
                                    </p:anim>
                                    <p:anim calcmode="lin" valueType="num">
                                      <p:cBhvr>
                                        <p:cTn id="12" dur="300" accel="100000" fill="hold">
                                          <p:stCondLst>
                                            <p:cond delay="2700"/>
                                          </p:stCondLst>
                                        </p:cTn>
                                        <p:tgtEl>
                                          <p:spTgt spid="100355">
                                            <p:txEl>
                                              <p:pRg st="1" end="1"/>
                                            </p:txEl>
                                          </p:spTgt>
                                        </p:tgtEl>
                                        <p:attrNameLst>
                                          <p:attrName>ppt_y</p:attrName>
                                        </p:attrNameLst>
                                      </p:cBhvr>
                                      <p:tavLst>
                                        <p:tav tm="0">
                                          <p:val>
                                            <p:strVal val="#ppt_y-.03"/>
                                          </p:val>
                                        </p:tav>
                                        <p:tav tm="100000">
                                          <p:val>
                                            <p:strVal val="#ppt_y"/>
                                          </p:val>
                                        </p:tav>
                                      </p:tavLst>
                                    </p:anim>
                                  </p:childTnLst>
                                </p:cTn>
                              </p:par>
                              <p:par>
                                <p:cTn id="13" presetID="37" presetClass="entr" presetSubtype="0" fill="hold" nodeType="withEffect">
                                  <p:stCondLst>
                                    <p:cond delay="7000"/>
                                  </p:stCondLst>
                                  <p:childTnLst>
                                    <p:set>
                                      <p:cBhvr>
                                        <p:cTn id="14" dur="1" fill="hold">
                                          <p:stCondLst>
                                            <p:cond delay="0"/>
                                          </p:stCondLst>
                                        </p:cTn>
                                        <p:tgtEl>
                                          <p:spTgt spid="100355">
                                            <p:txEl>
                                              <p:pRg st="3" end="3"/>
                                            </p:txEl>
                                          </p:spTgt>
                                        </p:tgtEl>
                                        <p:attrNameLst>
                                          <p:attrName>style.visibility</p:attrName>
                                        </p:attrNameLst>
                                      </p:cBhvr>
                                      <p:to>
                                        <p:strVal val="visible"/>
                                      </p:to>
                                    </p:set>
                                    <p:animEffect transition="in" filter="fade">
                                      <p:cBhvr>
                                        <p:cTn id="15" dur="3000"/>
                                        <p:tgtEl>
                                          <p:spTgt spid="100355">
                                            <p:txEl>
                                              <p:pRg st="3" end="3"/>
                                            </p:txEl>
                                          </p:spTgt>
                                        </p:tgtEl>
                                      </p:cBhvr>
                                    </p:animEffect>
                                    <p:anim calcmode="lin" valueType="num">
                                      <p:cBhvr>
                                        <p:cTn id="16" dur="3000" fill="hold"/>
                                        <p:tgtEl>
                                          <p:spTgt spid="100355">
                                            <p:txEl>
                                              <p:pRg st="3" end="3"/>
                                            </p:txEl>
                                          </p:spTgt>
                                        </p:tgtEl>
                                        <p:attrNameLst>
                                          <p:attrName>ppt_x</p:attrName>
                                        </p:attrNameLst>
                                      </p:cBhvr>
                                      <p:tavLst>
                                        <p:tav tm="0">
                                          <p:val>
                                            <p:strVal val="#ppt_x"/>
                                          </p:val>
                                        </p:tav>
                                        <p:tav tm="100000">
                                          <p:val>
                                            <p:strVal val="#ppt_x"/>
                                          </p:val>
                                        </p:tav>
                                      </p:tavLst>
                                    </p:anim>
                                    <p:anim calcmode="lin" valueType="num">
                                      <p:cBhvr>
                                        <p:cTn id="17" dur="2700" decel="100000" fill="hold"/>
                                        <p:tgtEl>
                                          <p:spTgt spid="100355">
                                            <p:txEl>
                                              <p:pRg st="3" end="3"/>
                                            </p:txEl>
                                          </p:spTgt>
                                        </p:tgtEl>
                                        <p:attrNameLst>
                                          <p:attrName>ppt_y</p:attrName>
                                        </p:attrNameLst>
                                      </p:cBhvr>
                                      <p:tavLst>
                                        <p:tav tm="0">
                                          <p:val>
                                            <p:strVal val="#ppt_y+1"/>
                                          </p:val>
                                        </p:tav>
                                        <p:tav tm="100000">
                                          <p:val>
                                            <p:strVal val="#ppt_y-.03"/>
                                          </p:val>
                                        </p:tav>
                                      </p:tavLst>
                                    </p:anim>
                                    <p:anim calcmode="lin" valueType="num">
                                      <p:cBhvr>
                                        <p:cTn id="18" dur="300" accel="100000" fill="hold">
                                          <p:stCondLst>
                                            <p:cond delay="2700"/>
                                          </p:stCondLst>
                                        </p:cTn>
                                        <p:tgtEl>
                                          <p:spTgt spid="100355">
                                            <p:txEl>
                                              <p:pRg st="3" end="3"/>
                                            </p:txEl>
                                          </p:spTgt>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10000"/>
                                  </p:stCondLst>
                                  <p:childTnLst>
                                    <p:set>
                                      <p:cBhvr>
                                        <p:cTn id="20" dur="1" fill="hold">
                                          <p:stCondLst>
                                            <p:cond delay="0"/>
                                          </p:stCondLst>
                                        </p:cTn>
                                        <p:tgtEl>
                                          <p:spTgt spid="100355">
                                            <p:txEl>
                                              <p:pRg st="5" end="5"/>
                                            </p:txEl>
                                          </p:spTgt>
                                        </p:tgtEl>
                                        <p:attrNameLst>
                                          <p:attrName>style.visibility</p:attrName>
                                        </p:attrNameLst>
                                      </p:cBhvr>
                                      <p:to>
                                        <p:strVal val="visible"/>
                                      </p:to>
                                    </p:set>
                                    <p:animEffect transition="in" filter="fade">
                                      <p:cBhvr>
                                        <p:cTn id="21" dur="3000"/>
                                        <p:tgtEl>
                                          <p:spTgt spid="100355">
                                            <p:txEl>
                                              <p:pRg st="5" end="5"/>
                                            </p:txEl>
                                          </p:spTgt>
                                        </p:tgtEl>
                                      </p:cBhvr>
                                    </p:animEffect>
                                    <p:anim calcmode="lin" valueType="num">
                                      <p:cBhvr>
                                        <p:cTn id="22" dur="3000" fill="hold"/>
                                        <p:tgtEl>
                                          <p:spTgt spid="100355">
                                            <p:txEl>
                                              <p:pRg st="5" end="5"/>
                                            </p:txEl>
                                          </p:spTgt>
                                        </p:tgtEl>
                                        <p:attrNameLst>
                                          <p:attrName>ppt_x</p:attrName>
                                        </p:attrNameLst>
                                      </p:cBhvr>
                                      <p:tavLst>
                                        <p:tav tm="0">
                                          <p:val>
                                            <p:strVal val="#ppt_x"/>
                                          </p:val>
                                        </p:tav>
                                        <p:tav tm="100000">
                                          <p:val>
                                            <p:strVal val="#ppt_x"/>
                                          </p:val>
                                        </p:tav>
                                      </p:tavLst>
                                    </p:anim>
                                    <p:anim calcmode="lin" valueType="num">
                                      <p:cBhvr>
                                        <p:cTn id="23" dur="2700" decel="100000" fill="hold"/>
                                        <p:tgtEl>
                                          <p:spTgt spid="100355">
                                            <p:txEl>
                                              <p:pRg st="5" end="5"/>
                                            </p:txEl>
                                          </p:spTgt>
                                        </p:tgtEl>
                                        <p:attrNameLst>
                                          <p:attrName>ppt_y</p:attrName>
                                        </p:attrNameLst>
                                      </p:cBhvr>
                                      <p:tavLst>
                                        <p:tav tm="0">
                                          <p:val>
                                            <p:strVal val="#ppt_y+1"/>
                                          </p:val>
                                        </p:tav>
                                        <p:tav tm="100000">
                                          <p:val>
                                            <p:strVal val="#ppt_y-.03"/>
                                          </p:val>
                                        </p:tav>
                                      </p:tavLst>
                                    </p:anim>
                                    <p:anim calcmode="lin" valueType="num">
                                      <p:cBhvr>
                                        <p:cTn id="24" dur="300" accel="100000" fill="hold">
                                          <p:stCondLst>
                                            <p:cond delay="2700"/>
                                          </p:stCondLst>
                                        </p:cTn>
                                        <p:tgtEl>
                                          <p:spTgt spid="100355">
                                            <p:txEl>
                                              <p:pRg st="5" end="5"/>
                                            </p:txEl>
                                          </p:spTgt>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13000"/>
                                  </p:stCondLst>
                                  <p:childTnLst>
                                    <p:set>
                                      <p:cBhvr>
                                        <p:cTn id="26" dur="1" fill="hold">
                                          <p:stCondLst>
                                            <p:cond delay="0"/>
                                          </p:stCondLst>
                                        </p:cTn>
                                        <p:tgtEl>
                                          <p:spTgt spid="100355">
                                            <p:txEl>
                                              <p:pRg st="7" end="7"/>
                                            </p:txEl>
                                          </p:spTgt>
                                        </p:tgtEl>
                                        <p:attrNameLst>
                                          <p:attrName>style.visibility</p:attrName>
                                        </p:attrNameLst>
                                      </p:cBhvr>
                                      <p:to>
                                        <p:strVal val="visible"/>
                                      </p:to>
                                    </p:set>
                                    <p:animEffect transition="in" filter="fade">
                                      <p:cBhvr>
                                        <p:cTn id="27" dur="3000"/>
                                        <p:tgtEl>
                                          <p:spTgt spid="100355">
                                            <p:txEl>
                                              <p:pRg st="7" end="7"/>
                                            </p:txEl>
                                          </p:spTgt>
                                        </p:tgtEl>
                                      </p:cBhvr>
                                    </p:animEffect>
                                    <p:anim calcmode="lin" valueType="num">
                                      <p:cBhvr>
                                        <p:cTn id="28" dur="3000" fill="hold"/>
                                        <p:tgtEl>
                                          <p:spTgt spid="100355">
                                            <p:txEl>
                                              <p:pRg st="7" end="7"/>
                                            </p:txEl>
                                          </p:spTgt>
                                        </p:tgtEl>
                                        <p:attrNameLst>
                                          <p:attrName>ppt_x</p:attrName>
                                        </p:attrNameLst>
                                      </p:cBhvr>
                                      <p:tavLst>
                                        <p:tav tm="0">
                                          <p:val>
                                            <p:strVal val="#ppt_x"/>
                                          </p:val>
                                        </p:tav>
                                        <p:tav tm="100000">
                                          <p:val>
                                            <p:strVal val="#ppt_x"/>
                                          </p:val>
                                        </p:tav>
                                      </p:tavLst>
                                    </p:anim>
                                    <p:anim calcmode="lin" valueType="num">
                                      <p:cBhvr>
                                        <p:cTn id="29" dur="2700" decel="100000" fill="hold"/>
                                        <p:tgtEl>
                                          <p:spTgt spid="100355">
                                            <p:txEl>
                                              <p:pRg st="7" end="7"/>
                                            </p:txEl>
                                          </p:spTgt>
                                        </p:tgtEl>
                                        <p:attrNameLst>
                                          <p:attrName>ppt_y</p:attrName>
                                        </p:attrNameLst>
                                      </p:cBhvr>
                                      <p:tavLst>
                                        <p:tav tm="0">
                                          <p:val>
                                            <p:strVal val="#ppt_y+1"/>
                                          </p:val>
                                        </p:tav>
                                        <p:tav tm="100000">
                                          <p:val>
                                            <p:strVal val="#ppt_y-.03"/>
                                          </p:val>
                                        </p:tav>
                                      </p:tavLst>
                                    </p:anim>
                                    <p:anim calcmode="lin" valueType="num">
                                      <p:cBhvr>
                                        <p:cTn id="30" dur="300" accel="100000" fill="hold">
                                          <p:stCondLst>
                                            <p:cond delay="2700"/>
                                          </p:stCondLst>
                                        </p:cTn>
                                        <p:tgtEl>
                                          <p:spTgt spid="100355">
                                            <p:txEl>
                                              <p:pRg st="7" end="7"/>
                                            </p:txEl>
                                          </p:spTgt>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16500"/>
                                  </p:stCondLst>
                                  <p:childTnLst>
                                    <p:set>
                                      <p:cBhvr>
                                        <p:cTn id="32" dur="1" fill="hold">
                                          <p:stCondLst>
                                            <p:cond delay="0"/>
                                          </p:stCondLst>
                                        </p:cTn>
                                        <p:tgtEl>
                                          <p:spTgt spid="100355">
                                            <p:txEl>
                                              <p:pRg st="9" end="9"/>
                                            </p:txEl>
                                          </p:spTgt>
                                        </p:tgtEl>
                                        <p:attrNameLst>
                                          <p:attrName>style.visibility</p:attrName>
                                        </p:attrNameLst>
                                      </p:cBhvr>
                                      <p:to>
                                        <p:strVal val="visible"/>
                                      </p:to>
                                    </p:set>
                                    <p:animEffect transition="in" filter="fade">
                                      <p:cBhvr>
                                        <p:cTn id="33" dur="3000"/>
                                        <p:tgtEl>
                                          <p:spTgt spid="100355">
                                            <p:txEl>
                                              <p:pRg st="9" end="9"/>
                                            </p:txEl>
                                          </p:spTgt>
                                        </p:tgtEl>
                                      </p:cBhvr>
                                    </p:animEffect>
                                    <p:anim calcmode="lin" valueType="num">
                                      <p:cBhvr>
                                        <p:cTn id="34" dur="3000" fill="hold"/>
                                        <p:tgtEl>
                                          <p:spTgt spid="100355">
                                            <p:txEl>
                                              <p:pRg st="9" end="9"/>
                                            </p:txEl>
                                          </p:spTgt>
                                        </p:tgtEl>
                                        <p:attrNameLst>
                                          <p:attrName>ppt_x</p:attrName>
                                        </p:attrNameLst>
                                      </p:cBhvr>
                                      <p:tavLst>
                                        <p:tav tm="0">
                                          <p:val>
                                            <p:strVal val="#ppt_x"/>
                                          </p:val>
                                        </p:tav>
                                        <p:tav tm="100000">
                                          <p:val>
                                            <p:strVal val="#ppt_x"/>
                                          </p:val>
                                        </p:tav>
                                      </p:tavLst>
                                    </p:anim>
                                    <p:anim calcmode="lin" valueType="num">
                                      <p:cBhvr>
                                        <p:cTn id="35" dur="2700" decel="100000" fill="hold"/>
                                        <p:tgtEl>
                                          <p:spTgt spid="100355">
                                            <p:txEl>
                                              <p:pRg st="9" end="9"/>
                                            </p:txEl>
                                          </p:spTgt>
                                        </p:tgtEl>
                                        <p:attrNameLst>
                                          <p:attrName>ppt_y</p:attrName>
                                        </p:attrNameLst>
                                      </p:cBhvr>
                                      <p:tavLst>
                                        <p:tav tm="0">
                                          <p:val>
                                            <p:strVal val="#ppt_y+1"/>
                                          </p:val>
                                        </p:tav>
                                        <p:tav tm="100000">
                                          <p:val>
                                            <p:strVal val="#ppt_y-.03"/>
                                          </p:val>
                                        </p:tav>
                                      </p:tavLst>
                                    </p:anim>
                                    <p:anim calcmode="lin" valueType="num">
                                      <p:cBhvr>
                                        <p:cTn id="36" dur="300" accel="100000" fill="hold">
                                          <p:stCondLst>
                                            <p:cond delay="2700"/>
                                          </p:stCondLst>
                                        </p:cTn>
                                        <p:tgtEl>
                                          <p:spTgt spid="100355">
                                            <p:txEl>
                                              <p:pRg st="9" end="9"/>
                                            </p:txEl>
                                          </p:spTgt>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18500"/>
                                  </p:stCondLst>
                                  <p:childTnLst>
                                    <p:set>
                                      <p:cBhvr>
                                        <p:cTn id="38" dur="1" fill="hold">
                                          <p:stCondLst>
                                            <p:cond delay="0"/>
                                          </p:stCondLst>
                                        </p:cTn>
                                        <p:tgtEl>
                                          <p:spTgt spid="100355">
                                            <p:txEl>
                                              <p:pRg st="11" end="11"/>
                                            </p:txEl>
                                          </p:spTgt>
                                        </p:tgtEl>
                                        <p:attrNameLst>
                                          <p:attrName>style.visibility</p:attrName>
                                        </p:attrNameLst>
                                      </p:cBhvr>
                                      <p:to>
                                        <p:strVal val="visible"/>
                                      </p:to>
                                    </p:set>
                                    <p:animEffect transition="in" filter="fade">
                                      <p:cBhvr>
                                        <p:cTn id="39" dur="3000"/>
                                        <p:tgtEl>
                                          <p:spTgt spid="100355">
                                            <p:txEl>
                                              <p:pRg st="11" end="11"/>
                                            </p:txEl>
                                          </p:spTgt>
                                        </p:tgtEl>
                                      </p:cBhvr>
                                    </p:animEffect>
                                    <p:anim calcmode="lin" valueType="num">
                                      <p:cBhvr>
                                        <p:cTn id="40" dur="3000" fill="hold"/>
                                        <p:tgtEl>
                                          <p:spTgt spid="100355">
                                            <p:txEl>
                                              <p:pRg st="11" end="11"/>
                                            </p:txEl>
                                          </p:spTgt>
                                        </p:tgtEl>
                                        <p:attrNameLst>
                                          <p:attrName>ppt_x</p:attrName>
                                        </p:attrNameLst>
                                      </p:cBhvr>
                                      <p:tavLst>
                                        <p:tav tm="0">
                                          <p:val>
                                            <p:strVal val="#ppt_x"/>
                                          </p:val>
                                        </p:tav>
                                        <p:tav tm="100000">
                                          <p:val>
                                            <p:strVal val="#ppt_x"/>
                                          </p:val>
                                        </p:tav>
                                      </p:tavLst>
                                    </p:anim>
                                    <p:anim calcmode="lin" valueType="num">
                                      <p:cBhvr>
                                        <p:cTn id="41" dur="2700" decel="100000" fill="hold"/>
                                        <p:tgtEl>
                                          <p:spTgt spid="100355">
                                            <p:txEl>
                                              <p:pRg st="11" end="11"/>
                                            </p:txEl>
                                          </p:spTgt>
                                        </p:tgtEl>
                                        <p:attrNameLst>
                                          <p:attrName>ppt_y</p:attrName>
                                        </p:attrNameLst>
                                      </p:cBhvr>
                                      <p:tavLst>
                                        <p:tav tm="0">
                                          <p:val>
                                            <p:strVal val="#ppt_y+1"/>
                                          </p:val>
                                        </p:tav>
                                        <p:tav tm="100000">
                                          <p:val>
                                            <p:strVal val="#ppt_y-.03"/>
                                          </p:val>
                                        </p:tav>
                                      </p:tavLst>
                                    </p:anim>
                                    <p:anim calcmode="lin" valueType="num">
                                      <p:cBhvr>
                                        <p:cTn id="42" dur="300" accel="100000" fill="hold">
                                          <p:stCondLst>
                                            <p:cond delay="2700"/>
                                          </p:stCondLst>
                                        </p:cTn>
                                        <p:tgtEl>
                                          <p:spTgt spid="100355">
                                            <p:txEl>
                                              <p:pRg st="11" end="11"/>
                                            </p:txEl>
                                          </p:spTgt>
                                        </p:tgtEl>
                                        <p:attrNameLst>
                                          <p:attrName>ppt_y</p:attrName>
                                        </p:attrNameLst>
                                      </p:cBhvr>
                                      <p:tavLst>
                                        <p:tav tm="0">
                                          <p:val>
                                            <p:strVal val="#ppt_y-.03"/>
                                          </p:val>
                                        </p:tav>
                                        <p:tav tm="100000">
                                          <p:val>
                                            <p:strVal val="#ppt_y"/>
                                          </p:val>
                                        </p:tav>
                                      </p:tavLst>
                                    </p:anim>
                                  </p:childTnLst>
                                </p:cTn>
                              </p:par>
                              <p:par>
                                <p:cTn id="43" presetID="37" presetClass="entr" presetSubtype="0" fill="hold" nodeType="withEffect">
                                  <p:stCondLst>
                                    <p:cond delay="20500"/>
                                  </p:stCondLst>
                                  <p:childTnLst>
                                    <p:set>
                                      <p:cBhvr>
                                        <p:cTn id="44" dur="1" fill="hold">
                                          <p:stCondLst>
                                            <p:cond delay="0"/>
                                          </p:stCondLst>
                                        </p:cTn>
                                        <p:tgtEl>
                                          <p:spTgt spid="100355">
                                            <p:txEl>
                                              <p:pRg st="13" end="13"/>
                                            </p:txEl>
                                          </p:spTgt>
                                        </p:tgtEl>
                                        <p:attrNameLst>
                                          <p:attrName>style.visibility</p:attrName>
                                        </p:attrNameLst>
                                      </p:cBhvr>
                                      <p:to>
                                        <p:strVal val="visible"/>
                                      </p:to>
                                    </p:set>
                                    <p:animEffect transition="in" filter="fade">
                                      <p:cBhvr>
                                        <p:cTn id="45" dur="3000"/>
                                        <p:tgtEl>
                                          <p:spTgt spid="100355">
                                            <p:txEl>
                                              <p:pRg st="13" end="13"/>
                                            </p:txEl>
                                          </p:spTgt>
                                        </p:tgtEl>
                                      </p:cBhvr>
                                    </p:animEffect>
                                    <p:anim calcmode="lin" valueType="num">
                                      <p:cBhvr>
                                        <p:cTn id="46" dur="3000" fill="hold"/>
                                        <p:tgtEl>
                                          <p:spTgt spid="100355">
                                            <p:txEl>
                                              <p:pRg st="13" end="13"/>
                                            </p:txEl>
                                          </p:spTgt>
                                        </p:tgtEl>
                                        <p:attrNameLst>
                                          <p:attrName>ppt_x</p:attrName>
                                        </p:attrNameLst>
                                      </p:cBhvr>
                                      <p:tavLst>
                                        <p:tav tm="0">
                                          <p:val>
                                            <p:strVal val="#ppt_x"/>
                                          </p:val>
                                        </p:tav>
                                        <p:tav tm="100000">
                                          <p:val>
                                            <p:strVal val="#ppt_x"/>
                                          </p:val>
                                        </p:tav>
                                      </p:tavLst>
                                    </p:anim>
                                    <p:anim calcmode="lin" valueType="num">
                                      <p:cBhvr>
                                        <p:cTn id="47" dur="2700" decel="100000" fill="hold"/>
                                        <p:tgtEl>
                                          <p:spTgt spid="100355">
                                            <p:txEl>
                                              <p:pRg st="13" end="13"/>
                                            </p:txEl>
                                          </p:spTgt>
                                        </p:tgtEl>
                                        <p:attrNameLst>
                                          <p:attrName>ppt_y</p:attrName>
                                        </p:attrNameLst>
                                      </p:cBhvr>
                                      <p:tavLst>
                                        <p:tav tm="0">
                                          <p:val>
                                            <p:strVal val="#ppt_y+1"/>
                                          </p:val>
                                        </p:tav>
                                        <p:tav tm="100000">
                                          <p:val>
                                            <p:strVal val="#ppt_y-.03"/>
                                          </p:val>
                                        </p:tav>
                                      </p:tavLst>
                                    </p:anim>
                                    <p:anim calcmode="lin" valueType="num">
                                      <p:cBhvr>
                                        <p:cTn id="48" dur="300" accel="100000" fill="hold">
                                          <p:stCondLst>
                                            <p:cond delay="2700"/>
                                          </p:stCondLst>
                                        </p:cTn>
                                        <p:tgtEl>
                                          <p:spTgt spid="100355">
                                            <p:txEl>
                                              <p:pRg st="13" end="1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9"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8B5C30D-0007-48A3-8951-18B7AFE06EE8}"/>
              </a:ext>
            </a:extLst>
          </p:cNvPr>
          <p:cNvSpPr>
            <a:spLocks noGrp="1" noChangeArrowheads="1"/>
          </p:cNvSpPr>
          <p:nvPr>
            <p:ph type="title"/>
          </p:nvPr>
        </p:nvSpPr>
        <p:spPr>
          <a:xfrm>
            <a:off x="0" y="0"/>
            <a:ext cx="9144000" cy="990600"/>
          </a:xfrm>
        </p:spPr>
        <p:txBody>
          <a:bodyPr/>
          <a:lstStyle/>
          <a:p>
            <a:pPr eaLnBrk="1" hangingPunct="1">
              <a:defRPr/>
            </a:pPr>
            <a:r>
              <a:rPr lang="en-US" altLang="en-US" b="1" u="sng" dirty="0">
                <a:solidFill>
                  <a:schemeClr val="accent1">
                    <a:lumMod val="75000"/>
                  </a:schemeClr>
                </a:solidFill>
                <a:latin typeface="Californian FB" panose="0207040306080B030204" pitchFamily="18" charset="0"/>
              </a:rPr>
              <a:t>Upon Contract Default</a:t>
            </a:r>
          </a:p>
        </p:txBody>
      </p:sp>
      <p:sp>
        <p:nvSpPr>
          <p:cNvPr id="110595" name="Rectangle 3"/>
          <p:cNvSpPr>
            <a:spLocks noGrp="1"/>
          </p:cNvSpPr>
          <p:nvPr>
            <p:ph idx="1"/>
          </p:nvPr>
        </p:nvSpPr>
        <p:spPr>
          <a:xfrm>
            <a:off x="304800" y="1219200"/>
            <a:ext cx="8686800" cy="5486400"/>
          </a:xfrm>
        </p:spPr>
        <p:txBody>
          <a:bodyPr/>
          <a:lstStyle/>
          <a:p>
            <a:pPr algn="ctr" eaLnBrk="1" hangingPunct="1">
              <a:buFontTx/>
              <a:buNone/>
            </a:pPr>
            <a:r>
              <a:rPr lang="en-US" altLang="en-US" sz="2400" dirty="0">
                <a:latin typeface="Californian FB" panose="0207040306080B030204" pitchFamily="18" charset="0"/>
              </a:rPr>
              <a:t>A Lump Sum Repayment is necessary within 90 days from the date of the default.</a:t>
            </a:r>
          </a:p>
          <a:p>
            <a:pPr algn="ctr" eaLnBrk="1" hangingPunct="1">
              <a:buFontTx/>
              <a:buNone/>
            </a:pPr>
            <a:endParaRPr lang="en-US" altLang="en-US" sz="1200" dirty="0">
              <a:latin typeface="Californian FB" panose="0207040306080B030204" pitchFamily="18" charset="0"/>
            </a:endParaRPr>
          </a:p>
          <a:p>
            <a:pPr algn="ctr" eaLnBrk="1" hangingPunct="1">
              <a:buFontTx/>
              <a:buNone/>
            </a:pPr>
            <a:r>
              <a:rPr lang="en-US" altLang="en-US" sz="2400" dirty="0">
                <a:latin typeface="Californian FB" panose="0207040306080B030204" pitchFamily="18" charset="0"/>
              </a:rPr>
              <a:t>The recipient will be required to repay the principal amount, a 5% assessment fee(*) on the unpaid balance, and liquidated damages of up to 100% of the principal.</a:t>
            </a:r>
          </a:p>
          <a:p>
            <a:pPr algn="ctr" eaLnBrk="1" hangingPunct="1">
              <a:buFontTx/>
              <a:buNone/>
            </a:pPr>
            <a:endParaRPr lang="en-US" altLang="en-US" sz="1200" dirty="0">
              <a:latin typeface="Californian FB" panose="0207040306080B030204" pitchFamily="18" charset="0"/>
            </a:endParaRPr>
          </a:p>
          <a:p>
            <a:pPr algn="ctr" eaLnBrk="1" hangingPunct="1">
              <a:buFontTx/>
              <a:buNone/>
            </a:pPr>
            <a:r>
              <a:rPr lang="en-US" altLang="en-US" sz="2400" b="1" dirty="0">
                <a:latin typeface="Arial Black" panose="020B0A04020102020204" pitchFamily="34" charset="0"/>
              </a:rPr>
              <a:t>Loan is not dischargeable by bankruptcy.</a:t>
            </a:r>
          </a:p>
          <a:p>
            <a:pPr algn="ctr" eaLnBrk="1" hangingPunct="1">
              <a:buFontTx/>
              <a:buNone/>
            </a:pPr>
            <a:endParaRPr lang="en-US" altLang="en-US" sz="1200" dirty="0">
              <a:latin typeface="Californian FB" panose="0207040306080B030204" pitchFamily="18" charset="0"/>
            </a:endParaRPr>
          </a:p>
          <a:p>
            <a:pPr algn="ctr" eaLnBrk="1" hangingPunct="1">
              <a:buFontTx/>
              <a:buNone/>
            </a:pPr>
            <a:r>
              <a:rPr lang="en-US" altLang="en-US" sz="2400" dirty="0">
                <a:latin typeface="Californian FB" panose="0207040306080B030204" pitchFamily="18" charset="0"/>
              </a:rPr>
              <a:t>If we have to file suit against you in Oklahoma District Court, you will be responsible for all court fees and attorney fees incurred by the PMTC.</a:t>
            </a:r>
          </a:p>
          <a:p>
            <a:pPr algn="ctr" eaLnBrk="1" hangingPunct="1">
              <a:buFontTx/>
              <a:buNone/>
            </a:pPr>
            <a:endParaRPr lang="en-US" altLang="en-US" sz="2400" dirty="0">
              <a:latin typeface="Californian FB" panose="0207040306080B030204" pitchFamily="18" charset="0"/>
            </a:endParaRPr>
          </a:p>
          <a:p>
            <a:pPr algn="ctr" eaLnBrk="1" hangingPunct="1">
              <a:buFontTx/>
              <a:buNone/>
            </a:pPr>
            <a:r>
              <a:rPr lang="en-US" altLang="en-US" sz="2000" dirty="0">
                <a:latin typeface="Californian FB" panose="0207040306080B030204" pitchFamily="18" charset="0"/>
              </a:rPr>
              <a:t>(*) – 5% fee is calculated on the initial balance and then July 1</a:t>
            </a:r>
            <a:r>
              <a:rPr lang="en-US" altLang="en-US" sz="2000" baseline="30000" dirty="0">
                <a:latin typeface="Californian FB" panose="0207040306080B030204" pitchFamily="18" charset="0"/>
              </a:rPr>
              <a:t>st</a:t>
            </a:r>
            <a:r>
              <a:rPr lang="en-US" altLang="en-US" sz="2000" dirty="0">
                <a:latin typeface="Californian FB" panose="0207040306080B030204" pitchFamily="18" charset="0"/>
              </a:rPr>
              <a:t> of each subsequent year there is an unpaid balance (yearly minimum of $50.00)</a:t>
            </a:r>
          </a:p>
        </p:txBody>
      </p:sp>
      <p:pic>
        <p:nvPicPr>
          <p:cNvPr id="6" name="nursing 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49640" y="6248400"/>
            <a:ext cx="609600" cy="609600"/>
          </a:xfrm>
          <a:prstGeom prst="rect">
            <a:avLst/>
          </a:prstGeom>
        </p:spPr>
      </p:pic>
    </p:spTree>
  </p:cSld>
  <p:clrMapOvr>
    <a:masterClrMapping/>
  </p:clrMapOvr>
  <p:transition spd="slow" advClick="0" advTm="26000">
    <p:fade/>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4910" fill="hold"/>
                                        <p:tgtEl>
                                          <p:spTgt spid="6"/>
                                        </p:tgtEl>
                                      </p:cBhvr>
                                    </p:cmd>
                                  </p:childTnLst>
                                </p:cTn>
                              </p:par>
                              <p:par>
                                <p:cTn id="7" presetID="37" presetClass="entr" presetSubtype="0" fill="hold" nodeType="withEffect">
                                  <p:stCondLst>
                                    <p:cond delay="2000"/>
                                  </p:stCondLst>
                                  <p:childTnLst>
                                    <p:set>
                                      <p:cBhvr>
                                        <p:cTn id="8" dur="1" fill="hold">
                                          <p:stCondLst>
                                            <p:cond delay="0"/>
                                          </p:stCondLst>
                                        </p:cTn>
                                        <p:tgtEl>
                                          <p:spTgt spid="110595">
                                            <p:txEl>
                                              <p:pRg st="0" end="0"/>
                                            </p:txEl>
                                          </p:spTgt>
                                        </p:tgtEl>
                                        <p:attrNameLst>
                                          <p:attrName>style.visibility</p:attrName>
                                        </p:attrNameLst>
                                      </p:cBhvr>
                                      <p:to>
                                        <p:strVal val="visible"/>
                                      </p:to>
                                    </p:set>
                                    <p:animEffect transition="in" filter="fade">
                                      <p:cBhvr>
                                        <p:cTn id="9" dur="5000"/>
                                        <p:tgtEl>
                                          <p:spTgt spid="110595">
                                            <p:txEl>
                                              <p:pRg st="0" end="0"/>
                                            </p:txEl>
                                          </p:spTgt>
                                        </p:tgtEl>
                                      </p:cBhvr>
                                    </p:animEffect>
                                    <p:anim calcmode="lin" valueType="num">
                                      <p:cBhvr>
                                        <p:cTn id="10" dur="5000" fill="hold"/>
                                        <p:tgtEl>
                                          <p:spTgt spid="110595">
                                            <p:txEl>
                                              <p:pRg st="0" end="0"/>
                                            </p:txEl>
                                          </p:spTgt>
                                        </p:tgtEl>
                                        <p:attrNameLst>
                                          <p:attrName>ppt_x</p:attrName>
                                        </p:attrNameLst>
                                      </p:cBhvr>
                                      <p:tavLst>
                                        <p:tav tm="0">
                                          <p:val>
                                            <p:strVal val="#ppt_x"/>
                                          </p:val>
                                        </p:tav>
                                        <p:tav tm="100000">
                                          <p:val>
                                            <p:strVal val="#ppt_x"/>
                                          </p:val>
                                        </p:tav>
                                      </p:tavLst>
                                    </p:anim>
                                    <p:anim calcmode="lin" valueType="num">
                                      <p:cBhvr>
                                        <p:cTn id="11" dur="4500" decel="100000" fill="hold"/>
                                        <p:tgtEl>
                                          <p:spTgt spid="110595">
                                            <p:txEl>
                                              <p:pRg st="0" end="0"/>
                                            </p:txEl>
                                          </p:spTgt>
                                        </p:tgtEl>
                                        <p:attrNameLst>
                                          <p:attrName>ppt_y</p:attrName>
                                        </p:attrNameLst>
                                      </p:cBhvr>
                                      <p:tavLst>
                                        <p:tav tm="0">
                                          <p:val>
                                            <p:strVal val="#ppt_y+1"/>
                                          </p:val>
                                        </p:tav>
                                        <p:tav tm="100000">
                                          <p:val>
                                            <p:strVal val="#ppt_y-.03"/>
                                          </p:val>
                                        </p:tav>
                                      </p:tavLst>
                                    </p:anim>
                                    <p:anim calcmode="lin" valueType="num">
                                      <p:cBhvr>
                                        <p:cTn id="12" dur="500" accel="100000" fill="hold">
                                          <p:stCondLst>
                                            <p:cond delay="4500"/>
                                          </p:stCondLst>
                                        </p:cTn>
                                        <p:tgtEl>
                                          <p:spTgt spid="110595">
                                            <p:txEl>
                                              <p:pRg st="0" end="0"/>
                                            </p:txEl>
                                          </p:spTgt>
                                        </p:tgtEl>
                                        <p:attrNameLst>
                                          <p:attrName>ppt_y</p:attrName>
                                        </p:attrNameLst>
                                      </p:cBhvr>
                                      <p:tavLst>
                                        <p:tav tm="0">
                                          <p:val>
                                            <p:strVal val="#ppt_y-.03"/>
                                          </p:val>
                                        </p:tav>
                                        <p:tav tm="100000">
                                          <p:val>
                                            <p:strVal val="#ppt_y"/>
                                          </p:val>
                                        </p:tav>
                                      </p:tavLst>
                                    </p:anim>
                                  </p:childTnLst>
                                </p:cTn>
                              </p:par>
                              <p:par>
                                <p:cTn id="13" presetID="37" presetClass="entr" presetSubtype="0" fill="hold" nodeType="withEffect">
                                  <p:stCondLst>
                                    <p:cond delay="7000"/>
                                  </p:stCondLst>
                                  <p:childTnLst>
                                    <p:set>
                                      <p:cBhvr>
                                        <p:cTn id="14" dur="1" fill="hold">
                                          <p:stCondLst>
                                            <p:cond delay="0"/>
                                          </p:stCondLst>
                                        </p:cTn>
                                        <p:tgtEl>
                                          <p:spTgt spid="110595">
                                            <p:txEl>
                                              <p:pRg st="2" end="2"/>
                                            </p:txEl>
                                          </p:spTgt>
                                        </p:tgtEl>
                                        <p:attrNameLst>
                                          <p:attrName>style.visibility</p:attrName>
                                        </p:attrNameLst>
                                      </p:cBhvr>
                                      <p:to>
                                        <p:strVal val="visible"/>
                                      </p:to>
                                    </p:set>
                                    <p:animEffect transition="in" filter="fade">
                                      <p:cBhvr>
                                        <p:cTn id="15" dur="3000"/>
                                        <p:tgtEl>
                                          <p:spTgt spid="110595">
                                            <p:txEl>
                                              <p:pRg st="2" end="2"/>
                                            </p:txEl>
                                          </p:spTgt>
                                        </p:tgtEl>
                                      </p:cBhvr>
                                    </p:animEffect>
                                    <p:anim calcmode="lin" valueType="num">
                                      <p:cBhvr>
                                        <p:cTn id="16" dur="3000" fill="hold"/>
                                        <p:tgtEl>
                                          <p:spTgt spid="110595">
                                            <p:txEl>
                                              <p:pRg st="2" end="2"/>
                                            </p:txEl>
                                          </p:spTgt>
                                        </p:tgtEl>
                                        <p:attrNameLst>
                                          <p:attrName>ppt_x</p:attrName>
                                        </p:attrNameLst>
                                      </p:cBhvr>
                                      <p:tavLst>
                                        <p:tav tm="0">
                                          <p:val>
                                            <p:strVal val="#ppt_x"/>
                                          </p:val>
                                        </p:tav>
                                        <p:tav tm="100000">
                                          <p:val>
                                            <p:strVal val="#ppt_x"/>
                                          </p:val>
                                        </p:tav>
                                      </p:tavLst>
                                    </p:anim>
                                    <p:anim calcmode="lin" valueType="num">
                                      <p:cBhvr>
                                        <p:cTn id="17" dur="2700" decel="100000" fill="hold"/>
                                        <p:tgtEl>
                                          <p:spTgt spid="110595">
                                            <p:txEl>
                                              <p:pRg st="2" end="2"/>
                                            </p:txEl>
                                          </p:spTgt>
                                        </p:tgtEl>
                                        <p:attrNameLst>
                                          <p:attrName>ppt_y</p:attrName>
                                        </p:attrNameLst>
                                      </p:cBhvr>
                                      <p:tavLst>
                                        <p:tav tm="0">
                                          <p:val>
                                            <p:strVal val="#ppt_y+1"/>
                                          </p:val>
                                        </p:tav>
                                        <p:tav tm="100000">
                                          <p:val>
                                            <p:strVal val="#ppt_y-.03"/>
                                          </p:val>
                                        </p:tav>
                                      </p:tavLst>
                                    </p:anim>
                                    <p:anim calcmode="lin" valueType="num">
                                      <p:cBhvr>
                                        <p:cTn id="18" dur="300" accel="100000" fill="hold">
                                          <p:stCondLst>
                                            <p:cond delay="2700"/>
                                          </p:stCondLst>
                                        </p:cTn>
                                        <p:tgtEl>
                                          <p:spTgt spid="110595">
                                            <p:txEl>
                                              <p:pRg st="2" end="2"/>
                                            </p:txEl>
                                          </p:spTgt>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6000"/>
                                  </p:stCondLst>
                                  <p:childTnLst>
                                    <p:set>
                                      <p:cBhvr>
                                        <p:cTn id="20" dur="1" fill="hold">
                                          <p:stCondLst>
                                            <p:cond delay="0"/>
                                          </p:stCondLst>
                                        </p:cTn>
                                        <p:tgtEl>
                                          <p:spTgt spid="110595">
                                            <p:txEl>
                                              <p:pRg st="8" end="8"/>
                                            </p:txEl>
                                          </p:spTgt>
                                        </p:tgtEl>
                                        <p:attrNameLst>
                                          <p:attrName>style.visibility</p:attrName>
                                        </p:attrNameLst>
                                      </p:cBhvr>
                                      <p:to>
                                        <p:strVal val="visible"/>
                                      </p:to>
                                    </p:set>
                                    <p:animEffect transition="in" filter="fade">
                                      <p:cBhvr>
                                        <p:cTn id="21" dur="3000"/>
                                        <p:tgtEl>
                                          <p:spTgt spid="110595">
                                            <p:txEl>
                                              <p:pRg st="8" end="8"/>
                                            </p:txEl>
                                          </p:spTgt>
                                        </p:tgtEl>
                                      </p:cBhvr>
                                    </p:animEffect>
                                    <p:anim calcmode="lin" valueType="num">
                                      <p:cBhvr>
                                        <p:cTn id="22" dur="3000" fill="hold"/>
                                        <p:tgtEl>
                                          <p:spTgt spid="110595">
                                            <p:txEl>
                                              <p:pRg st="8" end="8"/>
                                            </p:txEl>
                                          </p:spTgt>
                                        </p:tgtEl>
                                        <p:attrNameLst>
                                          <p:attrName>ppt_x</p:attrName>
                                        </p:attrNameLst>
                                      </p:cBhvr>
                                      <p:tavLst>
                                        <p:tav tm="0">
                                          <p:val>
                                            <p:strVal val="#ppt_x"/>
                                          </p:val>
                                        </p:tav>
                                        <p:tav tm="100000">
                                          <p:val>
                                            <p:strVal val="#ppt_x"/>
                                          </p:val>
                                        </p:tav>
                                      </p:tavLst>
                                    </p:anim>
                                    <p:anim calcmode="lin" valueType="num">
                                      <p:cBhvr>
                                        <p:cTn id="23" dur="2700" decel="100000" fill="hold"/>
                                        <p:tgtEl>
                                          <p:spTgt spid="110595">
                                            <p:txEl>
                                              <p:pRg st="8" end="8"/>
                                            </p:txEl>
                                          </p:spTgt>
                                        </p:tgtEl>
                                        <p:attrNameLst>
                                          <p:attrName>ppt_y</p:attrName>
                                        </p:attrNameLst>
                                      </p:cBhvr>
                                      <p:tavLst>
                                        <p:tav tm="0">
                                          <p:val>
                                            <p:strVal val="#ppt_y+1"/>
                                          </p:val>
                                        </p:tav>
                                        <p:tav tm="100000">
                                          <p:val>
                                            <p:strVal val="#ppt_y-.03"/>
                                          </p:val>
                                        </p:tav>
                                      </p:tavLst>
                                    </p:anim>
                                    <p:anim calcmode="lin" valueType="num">
                                      <p:cBhvr>
                                        <p:cTn id="24" dur="300" accel="100000" fill="hold">
                                          <p:stCondLst>
                                            <p:cond delay="2700"/>
                                          </p:stCondLst>
                                        </p:cTn>
                                        <p:tgtEl>
                                          <p:spTgt spid="110595">
                                            <p:txEl>
                                              <p:pRg st="8" end="8"/>
                                            </p:txEl>
                                          </p:spTgt>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26500"/>
                                  </p:stCondLst>
                                  <p:childTnLst>
                                    <p:set>
                                      <p:cBhvr>
                                        <p:cTn id="26" dur="1" fill="hold">
                                          <p:stCondLst>
                                            <p:cond delay="0"/>
                                          </p:stCondLst>
                                        </p:cTn>
                                        <p:tgtEl>
                                          <p:spTgt spid="110595">
                                            <p:txEl>
                                              <p:pRg st="4" end="4"/>
                                            </p:txEl>
                                          </p:spTgt>
                                        </p:tgtEl>
                                        <p:attrNameLst>
                                          <p:attrName>style.visibility</p:attrName>
                                        </p:attrNameLst>
                                      </p:cBhvr>
                                      <p:to>
                                        <p:strVal val="visible"/>
                                      </p:to>
                                    </p:set>
                                    <p:animEffect transition="in" filter="fade">
                                      <p:cBhvr>
                                        <p:cTn id="27" dur="3000"/>
                                        <p:tgtEl>
                                          <p:spTgt spid="110595">
                                            <p:txEl>
                                              <p:pRg st="4" end="4"/>
                                            </p:txEl>
                                          </p:spTgt>
                                        </p:tgtEl>
                                      </p:cBhvr>
                                    </p:animEffect>
                                    <p:anim calcmode="lin" valueType="num">
                                      <p:cBhvr>
                                        <p:cTn id="28" dur="3000" fill="hold"/>
                                        <p:tgtEl>
                                          <p:spTgt spid="110595">
                                            <p:txEl>
                                              <p:pRg st="4" end="4"/>
                                            </p:txEl>
                                          </p:spTgt>
                                        </p:tgtEl>
                                        <p:attrNameLst>
                                          <p:attrName>ppt_x</p:attrName>
                                        </p:attrNameLst>
                                      </p:cBhvr>
                                      <p:tavLst>
                                        <p:tav tm="0">
                                          <p:val>
                                            <p:strVal val="#ppt_x"/>
                                          </p:val>
                                        </p:tav>
                                        <p:tav tm="100000">
                                          <p:val>
                                            <p:strVal val="#ppt_x"/>
                                          </p:val>
                                        </p:tav>
                                      </p:tavLst>
                                    </p:anim>
                                    <p:anim calcmode="lin" valueType="num">
                                      <p:cBhvr>
                                        <p:cTn id="29" dur="2700" decel="100000" fill="hold"/>
                                        <p:tgtEl>
                                          <p:spTgt spid="110595">
                                            <p:txEl>
                                              <p:pRg st="4" end="4"/>
                                            </p:txEl>
                                          </p:spTgt>
                                        </p:tgtEl>
                                        <p:attrNameLst>
                                          <p:attrName>ppt_y</p:attrName>
                                        </p:attrNameLst>
                                      </p:cBhvr>
                                      <p:tavLst>
                                        <p:tav tm="0">
                                          <p:val>
                                            <p:strVal val="#ppt_y+1"/>
                                          </p:val>
                                        </p:tav>
                                        <p:tav tm="100000">
                                          <p:val>
                                            <p:strVal val="#ppt_y-.03"/>
                                          </p:val>
                                        </p:tav>
                                      </p:tavLst>
                                    </p:anim>
                                    <p:anim calcmode="lin" valueType="num">
                                      <p:cBhvr>
                                        <p:cTn id="30" dur="300" accel="100000" fill="hold">
                                          <p:stCondLst>
                                            <p:cond delay="2700"/>
                                          </p:stCondLst>
                                        </p:cTn>
                                        <p:tgtEl>
                                          <p:spTgt spid="110595">
                                            <p:txEl>
                                              <p:pRg st="4" end="4"/>
                                            </p:txEl>
                                          </p:spTgt>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32000"/>
                                  </p:stCondLst>
                                  <p:childTnLst>
                                    <p:set>
                                      <p:cBhvr>
                                        <p:cTn id="32" dur="1" fill="hold">
                                          <p:stCondLst>
                                            <p:cond delay="0"/>
                                          </p:stCondLst>
                                        </p:cTn>
                                        <p:tgtEl>
                                          <p:spTgt spid="110595">
                                            <p:txEl>
                                              <p:pRg st="6" end="6"/>
                                            </p:txEl>
                                          </p:spTgt>
                                        </p:tgtEl>
                                        <p:attrNameLst>
                                          <p:attrName>style.visibility</p:attrName>
                                        </p:attrNameLst>
                                      </p:cBhvr>
                                      <p:to>
                                        <p:strVal val="visible"/>
                                      </p:to>
                                    </p:set>
                                    <p:animEffect transition="in" filter="fade">
                                      <p:cBhvr>
                                        <p:cTn id="33" dur="3000"/>
                                        <p:tgtEl>
                                          <p:spTgt spid="110595">
                                            <p:txEl>
                                              <p:pRg st="6" end="6"/>
                                            </p:txEl>
                                          </p:spTgt>
                                        </p:tgtEl>
                                      </p:cBhvr>
                                    </p:animEffect>
                                    <p:anim calcmode="lin" valueType="num">
                                      <p:cBhvr>
                                        <p:cTn id="34" dur="3000" fill="hold"/>
                                        <p:tgtEl>
                                          <p:spTgt spid="110595">
                                            <p:txEl>
                                              <p:pRg st="6" end="6"/>
                                            </p:txEl>
                                          </p:spTgt>
                                        </p:tgtEl>
                                        <p:attrNameLst>
                                          <p:attrName>ppt_x</p:attrName>
                                        </p:attrNameLst>
                                      </p:cBhvr>
                                      <p:tavLst>
                                        <p:tav tm="0">
                                          <p:val>
                                            <p:strVal val="#ppt_x"/>
                                          </p:val>
                                        </p:tav>
                                        <p:tav tm="100000">
                                          <p:val>
                                            <p:strVal val="#ppt_x"/>
                                          </p:val>
                                        </p:tav>
                                      </p:tavLst>
                                    </p:anim>
                                    <p:anim calcmode="lin" valueType="num">
                                      <p:cBhvr>
                                        <p:cTn id="35" dur="2700" decel="100000" fill="hold"/>
                                        <p:tgtEl>
                                          <p:spTgt spid="110595">
                                            <p:txEl>
                                              <p:pRg st="6" end="6"/>
                                            </p:txEl>
                                          </p:spTgt>
                                        </p:tgtEl>
                                        <p:attrNameLst>
                                          <p:attrName>ppt_y</p:attrName>
                                        </p:attrNameLst>
                                      </p:cBhvr>
                                      <p:tavLst>
                                        <p:tav tm="0">
                                          <p:val>
                                            <p:strVal val="#ppt_y+1"/>
                                          </p:val>
                                        </p:tav>
                                        <p:tav tm="100000">
                                          <p:val>
                                            <p:strVal val="#ppt_y-.03"/>
                                          </p:val>
                                        </p:tav>
                                      </p:tavLst>
                                    </p:anim>
                                    <p:anim calcmode="lin" valueType="num">
                                      <p:cBhvr>
                                        <p:cTn id="36" dur="300" accel="100000" fill="hold">
                                          <p:stCondLst>
                                            <p:cond delay="2700"/>
                                          </p:stCondLst>
                                        </p:cTn>
                                        <p:tgtEl>
                                          <p:spTgt spid="110595">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7A2B1-5C1D-4C4A-9A44-584382B744CF}"/>
              </a:ext>
            </a:extLst>
          </p:cNvPr>
          <p:cNvSpPr>
            <a:spLocks noGrp="1"/>
          </p:cNvSpPr>
          <p:nvPr>
            <p:ph type="title"/>
          </p:nvPr>
        </p:nvSpPr>
        <p:spPr>
          <a:xfrm>
            <a:off x="182880" y="274638"/>
            <a:ext cx="8503920" cy="1143000"/>
          </a:xfrm>
        </p:spPr>
        <p:txBody>
          <a:bodyPr/>
          <a:lstStyle/>
          <a:p>
            <a:pPr algn="l"/>
            <a:r>
              <a:rPr lang="en-US" b="1" u="sng" dirty="0">
                <a:solidFill>
                  <a:srgbClr val="FF0000"/>
                </a:solidFill>
              </a:rPr>
              <a:t>Application deadline July 31st</a:t>
            </a:r>
          </a:p>
        </p:txBody>
      </p:sp>
      <p:sp>
        <p:nvSpPr>
          <p:cNvPr id="3" name="Content Placeholder 2">
            <a:extLst>
              <a:ext uri="{FF2B5EF4-FFF2-40B4-BE49-F238E27FC236}">
                <a16:creationId xmlns:a16="http://schemas.microsoft.com/office/drawing/2014/main" id="{66FCC78D-1507-4359-8FF2-55D2B25EF6E2}"/>
              </a:ext>
            </a:extLst>
          </p:cNvPr>
          <p:cNvSpPr>
            <a:spLocks noGrp="1"/>
          </p:cNvSpPr>
          <p:nvPr>
            <p:ph idx="1"/>
          </p:nvPr>
        </p:nvSpPr>
        <p:spPr>
          <a:xfrm>
            <a:off x="267101" y="1735003"/>
            <a:ext cx="8229600" cy="1186035"/>
          </a:xfrm>
        </p:spPr>
        <p:txBody>
          <a:bodyPr/>
          <a:lstStyle/>
          <a:p>
            <a:pPr marL="0" indent="0">
              <a:buNone/>
            </a:pPr>
            <a:r>
              <a:rPr lang="en-US" dirty="0">
                <a:latin typeface="Cooper Black" panose="0208090404030B020404" pitchFamily="18" charset="0"/>
              </a:rPr>
              <a:t>Be sure to send the supporting documentation with your application:</a:t>
            </a:r>
          </a:p>
          <a:p>
            <a:pPr marL="0" indent="0">
              <a:buNone/>
            </a:pPr>
            <a:endParaRPr lang="en-US" sz="800" dirty="0">
              <a:latin typeface="Cooper Black" panose="0208090404030B020404" pitchFamily="18" charset="0"/>
            </a:endParaRPr>
          </a:p>
          <a:p>
            <a:pPr marL="0" indent="0">
              <a:buNone/>
            </a:pPr>
            <a:endParaRPr lang="en-US" sz="2400" dirty="0"/>
          </a:p>
          <a:p>
            <a:pPr lvl="1">
              <a:buFont typeface="Wingdings" panose="05000000000000000000" pitchFamily="2" charset="2"/>
              <a:buChar char="v"/>
            </a:pPr>
            <a:endParaRPr lang="en-US" dirty="0"/>
          </a:p>
          <a:p>
            <a:pPr lvl="1">
              <a:buFont typeface="Wingdings" panose="05000000000000000000" pitchFamily="2" charset="2"/>
              <a:buChar char="v"/>
            </a:pPr>
            <a:endParaRPr lang="en-US" dirty="0"/>
          </a:p>
        </p:txBody>
      </p:sp>
      <p:pic>
        <p:nvPicPr>
          <p:cNvPr id="4" name="Picture 2">
            <a:extLst>
              <a:ext uri="{FF2B5EF4-FFF2-40B4-BE49-F238E27FC236}">
                <a16:creationId xmlns:a16="http://schemas.microsoft.com/office/drawing/2014/main" id="{E08DCFA0-E0B5-4ED3-B83D-95829562A9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0963" y="4800600"/>
            <a:ext cx="1722074" cy="1671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4F43A860-8DE8-4099-9529-A1D76E2E53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256698"/>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DA8F9AA-5A6C-4E46-9061-9866FEA13B37}"/>
              </a:ext>
            </a:extLst>
          </p:cNvPr>
          <p:cNvSpPr txBox="1"/>
          <p:nvPr/>
        </p:nvSpPr>
        <p:spPr>
          <a:xfrm>
            <a:off x="533400" y="3047829"/>
            <a:ext cx="8503920" cy="1920240"/>
          </a:xfrm>
          <a:prstGeom prst="rect">
            <a:avLst/>
          </a:prstGeom>
          <a:noFill/>
        </p:spPr>
        <p:txBody>
          <a:bodyPr wrap="square" rtlCol="0">
            <a:spAutoFit/>
          </a:bodyPr>
          <a:lstStyle/>
          <a:p>
            <a:pPr>
              <a:lnSpc>
                <a:spcPct val="150000"/>
              </a:lnSpc>
              <a:buFont typeface="Wingdings" panose="05000000000000000000" pitchFamily="2" charset="2"/>
              <a:buChar char="v"/>
            </a:pPr>
            <a:r>
              <a:rPr lang="en-US" sz="2000" dirty="0">
                <a:latin typeface="Cooper Black" panose="0208090404030B020404" pitchFamily="18" charset="0"/>
              </a:rPr>
              <a:t>Most recent transcript</a:t>
            </a:r>
          </a:p>
          <a:p>
            <a:pPr>
              <a:lnSpc>
                <a:spcPct val="150000"/>
              </a:lnSpc>
              <a:buFont typeface="Wingdings" panose="05000000000000000000" pitchFamily="2" charset="2"/>
              <a:buChar char="v"/>
            </a:pPr>
            <a:r>
              <a:rPr lang="en-US" sz="2000" dirty="0">
                <a:latin typeface="Cooper Black" panose="0208090404030B020404" pitchFamily="18" charset="0"/>
              </a:rPr>
              <a:t>Signed 2020 Federal Income Tax Form 1040, 1040A, or 1040EZ.</a:t>
            </a:r>
          </a:p>
          <a:p>
            <a:pPr>
              <a:lnSpc>
                <a:spcPct val="150000"/>
              </a:lnSpc>
              <a:buFont typeface="Wingdings" panose="05000000000000000000" pitchFamily="2" charset="2"/>
              <a:buChar char="v"/>
            </a:pPr>
            <a:r>
              <a:rPr lang="en-US" sz="2000" dirty="0">
                <a:latin typeface="Cooper Black" panose="0208090404030B020404" pitchFamily="18" charset="0"/>
              </a:rPr>
              <a:t>Letter of unconditional acceptance into the nursing program</a:t>
            </a:r>
          </a:p>
        </p:txBody>
      </p:sp>
      <p:pic>
        <p:nvPicPr>
          <p:cNvPr id="8" name="Slide #18">
            <a:hlinkClick r:id="" action="ppaction://media"/>
            <a:extLst>
              <a:ext uri="{FF2B5EF4-FFF2-40B4-BE49-F238E27FC236}">
                <a16:creationId xmlns:a16="http://schemas.microsoft.com/office/drawing/2014/main" id="{634E2FA0-7BBB-4D47-A466-072B4A7D77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2316" y="6167521"/>
            <a:ext cx="609600" cy="609600"/>
          </a:xfrm>
          <a:prstGeom prst="rect">
            <a:avLst/>
          </a:prstGeom>
        </p:spPr>
      </p:pic>
    </p:spTree>
    <p:extLst>
      <p:ext uri="{BB962C8B-B14F-4D97-AF65-F5344CB8AC3E}">
        <p14:creationId xmlns:p14="http://schemas.microsoft.com/office/powerpoint/2010/main" val="1777470412"/>
      </p:ext>
    </p:extLst>
  </p:cSld>
  <p:clrMapOvr>
    <a:masterClrMapping/>
  </p:clrMapOvr>
  <p:transition spd="slow" advClick="0" advTm="0">
    <p:fad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381" fill="hold"/>
                                        <p:tgtEl>
                                          <p:spTgt spid="8"/>
                                        </p:tgtEl>
                                      </p:cBhvr>
                                    </p:cmd>
                                  </p:childTnLst>
                                </p:cTn>
                              </p:par>
                              <p:par>
                                <p:cTn id="7" presetID="53" presetClass="entr" presetSubtype="16" fill="hold" grpId="1"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2000" fill="hold"/>
                                        <p:tgtEl>
                                          <p:spTgt spid="2"/>
                                        </p:tgtEl>
                                        <p:attrNameLst>
                                          <p:attrName>ppt_w</p:attrName>
                                        </p:attrNameLst>
                                      </p:cBhvr>
                                      <p:tavLst>
                                        <p:tav tm="0">
                                          <p:val>
                                            <p:fltVal val="0"/>
                                          </p:val>
                                        </p:tav>
                                        <p:tav tm="100000">
                                          <p:val>
                                            <p:strVal val="#ppt_w"/>
                                          </p:val>
                                        </p:tav>
                                      </p:tavLst>
                                    </p:anim>
                                    <p:anim calcmode="lin" valueType="num">
                                      <p:cBhvr>
                                        <p:cTn id="10" dur="2000" fill="hold"/>
                                        <p:tgtEl>
                                          <p:spTgt spid="2"/>
                                        </p:tgtEl>
                                        <p:attrNameLst>
                                          <p:attrName>ppt_h</p:attrName>
                                        </p:attrNameLst>
                                      </p:cBhvr>
                                      <p:tavLst>
                                        <p:tav tm="0">
                                          <p:val>
                                            <p:fltVal val="0"/>
                                          </p:val>
                                        </p:tav>
                                        <p:tav tm="100000">
                                          <p:val>
                                            <p:strVal val="#ppt_h"/>
                                          </p:val>
                                        </p:tav>
                                      </p:tavLst>
                                    </p:anim>
                                    <p:animEffect transition="in" filter="fad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5298" name="Rectangle 5">
            <a:extLst>
              <a:ext uri="{FF2B5EF4-FFF2-40B4-BE49-F238E27FC236}">
                <a16:creationId xmlns:a16="http://schemas.microsoft.com/office/drawing/2014/main" id="{B8809F6E-98AB-4A57-9729-D527BD908DC6}"/>
              </a:ext>
            </a:extLst>
          </p:cNvPr>
          <p:cNvSpPr>
            <a:spLocks noGrp="1" noChangeArrowheads="1"/>
          </p:cNvSpPr>
          <p:nvPr>
            <p:ph type="title"/>
          </p:nvPr>
        </p:nvSpPr>
        <p:spPr/>
        <p:txBody>
          <a:bodyPr/>
          <a:lstStyle/>
          <a:p>
            <a:pPr eaLnBrk="1" hangingPunct="1">
              <a:defRPr/>
            </a:pPr>
            <a:r>
              <a:rPr lang="en-US" altLang="en-US" sz="6000" b="1" u="sng" dirty="0">
                <a:solidFill>
                  <a:schemeClr val="accent1">
                    <a:lumMod val="75000"/>
                  </a:schemeClr>
                </a:solidFill>
                <a:latin typeface="Californian FB" panose="0207040306080B030204" pitchFamily="18" charset="0"/>
              </a:rPr>
              <a:t>Questions?</a:t>
            </a:r>
          </a:p>
        </p:txBody>
      </p:sp>
      <p:sp>
        <p:nvSpPr>
          <p:cNvPr id="67587" name="Rectangle 4"/>
          <p:cNvSpPr>
            <a:spLocks noGrp="1"/>
          </p:cNvSpPr>
          <p:nvPr>
            <p:ph idx="1"/>
          </p:nvPr>
        </p:nvSpPr>
        <p:spPr>
          <a:xfrm>
            <a:off x="0" y="1447800"/>
            <a:ext cx="9144000" cy="5334000"/>
          </a:xfrm>
        </p:spPr>
        <p:txBody>
          <a:bodyPr/>
          <a:lstStyle/>
          <a:p>
            <a:pPr algn="ctr" eaLnBrk="1" hangingPunct="1">
              <a:buFontTx/>
              <a:buNone/>
            </a:pPr>
            <a:r>
              <a:rPr lang="en-US" altLang="en-US" dirty="0">
                <a:latin typeface="Californian FB" panose="0207040306080B030204" pitchFamily="18" charset="0"/>
              </a:rPr>
              <a:t>If you have any questions about the</a:t>
            </a:r>
          </a:p>
          <a:p>
            <a:pPr algn="ctr" eaLnBrk="1" hangingPunct="1">
              <a:buFontTx/>
              <a:buNone/>
            </a:pPr>
            <a:r>
              <a:rPr lang="en-US" altLang="en-US" dirty="0">
                <a:latin typeface="Californian FB" panose="0207040306080B030204" pitchFamily="18" charset="0"/>
              </a:rPr>
              <a:t>Nursing Student Assistance Program, please contact us at:</a:t>
            </a:r>
          </a:p>
          <a:p>
            <a:pPr algn="ctr" eaLnBrk="1" hangingPunct="1">
              <a:buFontTx/>
              <a:buNone/>
            </a:pPr>
            <a:endParaRPr lang="en-US" altLang="en-US" sz="1600" dirty="0">
              <a:latin typeface="Californian FB" panose="0207040306080B030204" pitchFamily="18" charset="0"/>
            </a:endParaRPr>
          </a:p>
          <a:p>
            <a:pPr lvl="1" algn="ctr" eaLnBrk="1" hangingPunct="1">
              <a:buFontTx/>
              <a:buNone/>
            </a:pPr>
            <a:r>
              <a:rPr lang="en-US" altLang="en-US" sz="3200" b="1" u="sng" dirty="0">
                <a:latin typeface="Californian FB" panose="0207040306080B030204" pitchFamily="18" charset="0"/>
              </a:rPr>
              <a:t>Physician Manpower Training Commission</a:t>
            </a:r>
          </a:p>
          <a:p>
            <a:pPr lvl="2" algn="ctr" eaLnBrk="1" hangingPunct="1">
              <a:buFontTx/>
              <a:buNone/>
            </a:pPr>
            <a:r>
              <a:rPr lang="en-US" altLang="en-US" b="1" dirty="0">
                <a:latin typeface="Californian FB" panose="0207040306080B030204" pitchFamily="18" charset="0"/>
              </a:rPr>
              <a:t>119 North Robinson Avenue, Suite 520</a:t>
            </a:r>
          </a:p>
          <a:p>
            <a:pPr lvl="2" algn="ctr" eaLnBrk="1" hangingPunct="1">
              <a:buFontTx/>
              <a:buNone/>
            </a:pPr>
            <a:r>
              <a:rPr lang="en-US" altLang="en-US" b="1" dirty="0">
                <a:latin typeface="Californian FB" panose="0207040306080B030204" pitchFamily="18" charset="0"/>
              </a:rPr>
              <a:t>Oklahoma City, OK  73120</a:t>
            </a:r>
          </a:p>
          <a:p>
            <a:pPr lvl="2" algn="ctr" eaLnBrk="1" hangingPunct="1">
              <a:buFontTx/>
              <a:buNone/>
            </a:pPr>
            <a:r>
              <a:rPr lang="en-US" altLang="en-US" b="1" dirty="0">
                <a:latin typeface="Californian FB" panose="0207040306080B030204" pitchFamily="18" charset="0"/>
              </a:rPr>
              <a:t>Phone (405) 604-0020   *   FAX (405) 768-2263</a:t>
            </a:r>
          </a:p>
          <a:p>
            <a:pPr lvl="2" algn="ctr" eaLnBrk="1" hangingPunct="1">
              <a:buFontTx/>
              <a:buNone/>
            </a:pPr>
            <a:r>
              <a:rPr lang="en-US" altLang="en-US" b="1" dirty="0">
                <a:latin typeface="Californian FB" panose="0207040306080B030204" pitchFamily="18" charset="0"/>
              </a:rPr>
              <a:t>email: </a:t>
            </a:r>
            <a:r>
              <a:rPr lang="en-US" altLang="en-US" b="1" dirty="0">
                <a:latin typeface="Californian FB" panose="0207040306080B030204" pitchFamily="18" charset="0"/>
                <a:hlinkClick r:id="rId5"/>
              </a:rPr>
              <a:t>Michelle.Cecil@pmtc.ok.gov</a:t>
            </a:r>
            <a:r>
              <a:rPr lang="en-US" altLang="en-US" b="1" dirty="0">
                <a:latin typeface="Californian FB" panose="0207040306080B030204" pitchFamily="18" charset="0"/>
              </a:rPr>
              <a:t> or </a:t>
            </a:r>
            <a:r>
              <a:rPr lang="en-US" altLang="en-US" b="1" dirty="0">
                <a:latin typeface="Californian FB" panose="0207040306080B030204" pitchFamily="18" charset="0"/>
                <a:hlinkClick r:id="rId6"/>
              </a:rPr>
              <a:t>Dana.Morphew@pmtc.ok.gov</a:t>
            </a:r>
            <a:r>
              <a:rPr lang="en-US" altLang="en-US" b="1" dirty="0">
                <a:latin typeface="Californian FB" panose="0207040306080B030204" pitchFamily="18" charset="0"/>
              </a:rPr>
              <a:t> </a:t>
            </a:r>
          </a:p>
          <a:p>
            <a:pPr lvl="2" algn="ctr" eaLnBrk="1" hangingPunct="1">
              <a:buFontTx/>
              <a:buNone/>
            </a:pPr>
            <a:r>
              <a:rPr lang="en-US" altLang="en-US" b="1" dirty="0">
                <a:latin typeface="Californian FB" panose="0207040306080B030204" pitchFamily="18" charset="0"/>
              </a:rPr>
              <a:t>www.pmtc.ok.gov</a:t>
            </a:r>
          </a:p>
        </p:txBody>
      </p:sp>
      <p:pic>
        <p:nvPicPr>
          <p:cNvPr id="4" name="Slide #19">
            <a:hlinkClick r:id="" action="ppaction://media"/>
            <a:extLst>
              <a:ext uri="{FF2B5EF4-FFF2-40B4-BE49-F238E27FC236}">
                <a16:creationId xmlns:a16="http://schemas.microsoft.com/office/drawing/2014/main" id="{F5667348-8E9B-4ECB-BA1F-22258835A9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10337" y="6208295"/>
            <a:ext cx="609600" cy="609600"/>
          </a:xfrm>
          <a:prstGeom prst="rect">
            <a:avLst/>
          </a:prstGeom>
        </p:spPr>
      </p:pic>
    </p:spTree>
  </p:cSld>
  <p:clrMapOvr>
    <a:masterClrMapping/>
  </p:clrMapOvr>
  <p:transition spd="slow" advClick="0" advTm="11000">
    <p:fade/>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5" descr="MPj04007580000[1]"/>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1">
              <a:alpha val="23137"/>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147" name="Text Box 7"/>
          <p:cNvSpPr txBox="1">
            <a:spLocks noChangeArrowheads="1"/>
          </p:cNvSpPr>
          <p:nvPr/>
        </p:nvSpPr>
        <p:spPr bwMode="auto">
          <a:xfrm>
            <a:off x="1066800" y="838200"/>
            <a:ext cx="67818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3241" name="Text Box 9"/>
          <p:cNvSpPr txBox="1">
            <a:spLocks noChangeArrowheads="1"/>
          </p:cNvSpPr>
          <p:nvPr/>
        </p:nvSpPr>
        <p:spPr bwMode="auto">
          <a:xfrm>
            <a:off x="381000" y="1524000"/>
            <a:ext cx="8382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30000"/>
              </a:spcBef>
              <a:buFontTx/>
              <a:buNone/>
            </a:pPr>
            <a:r>
              <a:rPr lang="en-US" altLang="en-US" sz="2800" dirty="0">
                <a:latin typeface="Californian FB" panose="0207040306080B030204" pitchFamily="18" charset="0"/>
              </a:rPr>
              <a:t>The Oklahoma Physician Manpower Training Commission is a State agency that was created in 1975 by the State Legislature for the purpose of enhancing medical care in rural and underserved areas of the state.  The Nursing Student Assistance Program was added in 1982.</a:t>
            </a:r>
            <a:endParaRPr lang="en-US" altLang="en-US" sz="2800" dirty="0">
              <a:latin typeface="Arial" panose="020B0604020202020204" pitchFamily="34" charset="0"/>
            </a:endParaRPr>
          </a:p>
        </p:txBody>
      </p:sp>
      <p:sp>
        <p:nvSpPr>
          <p:cNvPr id="6149" name="Text Box 10"/>
          <p:cNvSpPr txBox="1">
            <a:spLocks noChangeArrowheads="1"/>
          </p:cNvSpPr>
          <p:nvPr/>
        </p:nvSpPr>
        <p:spPr bwMode="auto">
          <a:xfrm>
            <a:off x="457200" y="0"/>
            <a:ext cx="8153400"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6600" b="1" u="sng">
                <a:latin typeface="Californian FB" panose="0207040306080B030204" pitchFamily="18" charset="0"/>
              </a:rPr>
              <a:t>What is PMTC?</a:t>
            </a:r>
          </a:p>
        </p:txBody>
      </p:sp>
      <p:sp>
        <p:nvSpPr>
          <p:cNvPr id="223248" name="Text Box 16"/>
          <p:cNvSpPr txBox="1">
            <a:spLocks noChangeArrowheads="1"/>
          </p:cNvSpPr>
          <p:nvPr/>
        </p:nvSpPr>
        <p:spPr bwMode="auto">
          <a:xfrm>
            <a:off x="342900" y="4267200"/>
            <a:ext cx="83820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30000"/>
              </a:spcBef>
              <a:buFontTx/>
              <a:buNone/>
            </a:pPr>
            <a:r>
              <a:rPr lang="en-US" altLang="en-US" sz="2800">
                <a:latin typeface="Californian FB" panose="0207040306080B030204" pitchFamily="18" charset="0"/>
              </a:rPr>
              <a:t>The Commission is comprised of 7 commission members from throughout the state. There are 3 M.D.’s, 3 D.O.’s, and 1 lay member.</a:t>
            </a:r>
            <a:endParaRPr lang="en-US" altLang="en-US" sz="2800">
              <a:latin typeface="Arial" panose="020B0604020202020204" pitchFamily="34" charset="0"/>
            </a:endParaRPr>
          </a:p>
        </p:txBody>
      </p:sp>
      <p:pic>
        <p:nvPicPr>
          <p:cNvPr id="2" name="nursing slide 2">
            <a:hlinkClick r:id="" action="ppaction://media"/>
            <a:extLst>
              <a:ext uri="{FF2B5EF4-FFF2-40B4-BE49-F238E27FC236}">
                <a16:creationId xmlns:a16="http://schemas.microsoft.com/office/drawing/2014/main" id="{F1F6279D-EAE1-4AA8-BA83-198BD3AD5A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8200" y="6298407"/>
            <a:ext cx="609600" cy="609600"/>
          </a:xfrm>
          <a:prstGeom prst="rect">
            <a:avLst/>
          </a:prstGeom>
        </p:spPr>
      </p:pic>
    </p:spTree>
  </p:cSld>
  <p:clrMapOvr>
    <a:masterClrMapping/>
  </p:clrMapOvr>
  <p:transition advClick="0" advTm="2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8384" fill="hold"/>
                                        <p:tgtEl>
                                          <p:spTgt spid="2"/>
                                        </p:tgtEl>
                                      </p:cBhvr>
                                    </p:cmd>
                                  </p:childTnLst>
                                </p:cTn>
                              </p:par>
                              <p:par>
                                <p:cTn id="7" presetID="37" presetClass="entr" presetSubtype="0" fill="hold" grpId="0" nodeType="withEffect">
                                  <p:stCondLst>
                                    <p:cond delay="0"/>
                                  </p:stCondLst>
                                  <p:childTnLst>
                                    <p:set>
                                      <p:cBhvr>
                                        <p:cTn id="8" dur="1" fill="hold">
                                          <p:stCondLst>
                                            <p:cond delay="0"/>
                                          </p:stCondLst>
                                        </p:cTn>
                                        <p:tgtEl>
                                          <p:spTgt spid="223241"/>
                                        </p:tgtEl>
                                        <p:attrNameLst>
                                          <p:attrName>style.visibility</p:attrName>
                                        </p:attrNameLst>
                                      </p:cBhvr>
                                      <p:to>
                                        <p:strVal val="visible"/>
                                      </p:to>
                                    </p:set>
                                    <p:animEffect transition="in" filter="fade">
                                      <p:cBhvr>
                                        <p:cTn id="9" dur="5000"/>
                                        <p:tgtEl>
                                          <p:spTgt spid="223241"/>
                                        </p:tgtEl>
                                      </p:cBhvr>
                                    </p:animEffect>
                                    <p:anim calcmode="lin" valueType="num">
                                      <p:cBhvr>
                                        <p:cTn id="10" dur="5000" fill="hold"/>
                                        <p:tgtEl>
                                          <p:spTgt spid="223241"/>
                                        </p:tgtEl>
                                        <p:attrNameLst>
                                          <p:attrName>ppt_x</p:attrName>
                                        </p:attrNameLst>
                                      </p:cBhvr>
                                      <p:tavLst>
                                        <p:tav tm="0">
                                          <p:val>
                                            <p:strVal val="#ppt_x"/>
                                          </p:val>
                                        </p:tav>
                                        <p:tav tm="100000">
                                          <p:val>
                                            <p:strVal val="#ppt_x"/>
                                          </p:val>
                                        </p:tav>
                                      </p:tavLst>
                                    </p:anim>
                                    <p:anim calcmode="lin" valueType="num">
                                      <p:cBhvr>
                                        <p:cTn id="11" dur="4500" decel="100000" fill="hold"/>
                                        <p:tgtEl>
                                          <p:spTgt spid="223241"/>
                                        </p:tgtEl>
                                        <p:attrNameLst>
                                          <p:attrName>ppt_y</p:attrName>
                                        </p:attrNameLst>
                                      </p:cBhvr>
                                      <p:tavLst>
                                        <p:tav tm="0">
                                          <p:val>
                                            <p:strVal val="#ppt_y+1"/>
                                          </p:val>
                                        </p:tav>
                                        <p:tav tm="100000">
                                          <p:val>
                                            <p:strVal val="#ppt_y-.03"/>
                                          </p:val>
                                        </p:tav>
                                      </p:tavLst>
                                    </p:anim>
                                    <p:anim calcmode="lin" valueType="num">
                                      <p:cBhvr>
                                        <p:cTn id="12" dur="500" accel="100000" fill="hold">
                                          <p:stCondLst>
                                            <p:cond delay="4500"/>
                                          </p:stCondLst>
                                        </p:cTn>
                                        <p:tgtEl>
                                          <p:spTgt spid="223241"/>
                                        </p:tgtEl>
                                        <p:attrNameLst>
                                          <p:attrName>ppt_y</p:attrName>
                                        </p:attrNameLst>
                                      </p:cBhvr>
                                      <p:tavLst>
                                        <p:tav tm="0">
                                          <p:val>
                                            <p:strVal val="#ppt_y-.03"/>
                                          </p:val>
                                        </p:tav>
                                        <p:tav tm="100000">
                                          <p:val>
                                            <p:strVal val="#ppt_y"/>
                                          </p:val>
                                        </p:tav>
                                      </p:tavLst>
                                    </p:anim>
                                  </p:childTnLst>
                                </p:cTn>
                              </p:par>
                              <p:par>
                                <p:cTn id="13" presetID="37" presetClass="entr" presetSubtype="0" fill="hold" grpId="0" nodeType="withEffect">
                                  <p:stCondLst>
                                    <p:cond delay="0"/>
                                  </p:stCondLst>
                                  <p:childTnLst>
                                    <p:set>
                                      <p:cBhvr>
                                        <p:cTn id="14" dur="1" fill="hold">
                                          <p:stCondLst>
                                            <p:cond delay="0"/>
                                          </p:stCondLst>
                                        </p:cTn>
                                        <p:tgtEl>
                                          <p:spTgt spid="223248">
                                            <p:txEl>
                                              <p:pRg st="0" end="0"/>
                                            </p:txEl>
                                          </p:spTgt>
                                        </p:tgtEl>
                                        <p:attrNameLst>
                                          <p:attrName>style.visibility</p:attrName>
                                        </p:attrNameLst>
                                      </p:cBhvr>
                                      <p:to>
                                        <p:strVal val="visible"/>
                                      </p:to>
                                    </p:set>
                                    <p:animEffect transition="in" filter="fade">
                                      <p:cBhvr>
                                        <p:cTn id="15" dur="5000"/>
                                        <p:tgtEl>
                                          <p:spTgt spid="223248">
                                            <p:txEl>
                                              <p:pRg st="0" end="0"/>
                                            </p:txEl>
                                          </p:spTgt>
                                        </p:tgtEl>
                                      </p:cBhvr>
                                    </p:animEffect>
                                    <p:anim calcmode="lin" valueType="num">
                                      <p:cBhvr>
                                        <p:cTn id="16" dur="5000" fill="hold"/>
                                        <p:tgtEl>
                                          <p:spTgt spid="223248">
                                            <p:txEl>
                                              <p:pRg st="0" end="0"/>
                                            </p:txEl>
                                          </p:spTgt>
                                        </p:tgtEl>
                                        <p:attrNameLst>
                                          <p:attrName>ppt_x</p:attrName>
                                        </p:attrNameLst>
                                      </p:cBhvr>
                                      <p:tavLst>
                                        <p:tav tm="0">
                                          <p:val>
                                            <p:strVal val="#ppt_x"/>
                                          </p:val>
                                        </p:tav>
                                        <p:tav tm="100000">
                                          <p:val>
                                            <p:strVal val="#ppt_x"/>
                                          </p:val>
                                        </p:tav>
                                      </p:tavLst>
                                    </p:anim>
                                    <p:anim calcmode="lin" valueType="num">
                                      <p:cBhvr>
                                        <p:cTn id="17" dur="4500" decel="100000" fill="hold"/>
                                        <p:tgtEl>
                                          <p:spTgt spid="223248">
                                            <p:txEl>
                                              <p:pRg st="0" end="0"/>
                                            </p:txEl>
                                          </p:spTgt>
                                        </p:tgtEl>
                                        <p:attrNameLst>
                                          <p:attrName>ppt_y</p:attrName>
                                        </p:attrNameLst>
                                      </p:cBhvr>
                                      <p:tavLst>
                                        <p:tav tm="0">
                                          <p:val>
                                            <p:strVal val="#ppt_y+1"/>
                                          </p:val>
                                        </p:tav>
                                        <p:tav tm="100000">
                                          <p:val>
                                            <p:strVal val="#ppt_y-.03"/>
                                          </p:val>
                                        </p:tav>
                                      </p:tavLst>
                                    </p:anim>
                                    <p:anim calcmode="lin" valueType="num">
                                      <p:cBhvr>
                                        <p:cTn id="18" dur="500" accel="100000" fill="hold">
                                          <p:stCondLst>
                                            <p:cond delay="4500"/>
                                          </p:stCondLst>
                                        </p:cTn>
                                        <p:tgtEl>
                                          <p:spTgt spid="223248">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223241" grpId="0"/>
      <p:bldP spid="223248"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7" descr="drive for Moore, Oklahoma | Clipart Panda - Free Clipart Images"/>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10"/>
          <p:cNvSpPr>
            <a:spLocks noChangeArrowheads="1"/>
          </p:cNvSpPr>
          <p:nvPr/>
        </p:nvSpPr>
        <p:spPr bwMode="auto">
          <a:xfrm>
            <a:off x="0" y="0"/>
            <a:ext cx="91440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000" u="sng">
                <a:latin typeface="Californian FB" panose="0207040306080B030204" pitchFamily="18" charset="0"/>
              </a:rPr>
              <a:t>Objective</a:t>
            </a:r>
          </a:p>
        </p:txBody>
      </p:sp>
      <p:sp>
        <p:nvSpPr>
          <p:cNvPr id="187404" name="Rectangle 12"/>
          <p:cNvSpPr>
            <a:spLocks noChangeArrowheads="1"/>
          </p:cNvSpPr>
          <p:nvPr/>
        </p:nvSpPr>
        <p:spPr bwMode="auto">
          <a:xfrm>
            <a:off x="609600" y="1658938"/>
            <a:ext cx="79248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a:latin typeface="Californian FB" panose="0207040306080B030204" pitchFamily="18" charset="0"/>
              </a:rPr>
              <a:t>The goal of the Nursing Student Assistance Program is to provide financial assistance to Oklahoma nursing students pursuing LPN, ADN, BSN, MSN, DNP, and PhD degrees and who are interested in attending Oklahoma nursing programs and practicing nursing in rural Oklahoma communities.</a:t>
            </a:r>
          </a:p>
        </p:txBody>
      </p:sp>
      <p:pic>
        <p:nvPicPr>
          <p:cNvPr id="3" name="nursing slide 3">
            <a:hlinkClick r:id="" action="ppaction://media"/>
            <a:extLst>
              <a:ext uri="{FF2B5EF4-FFF2-40B4-BE49-F238E27FC236}">
                <a16:creationId xmlns:a16="http://schemas.microsoft.com/office/drawing/2014/main" id="{278740EF-1DC7-4D37-86DD-2E9CAEE089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8200" y="6127124"/>
            <a:ext cx="609600" cy="609600"/>
          </a:xfrm>
          <a:prstGeom prst="rect">
            <a:avLst/>
          </a:prstGeom>
        </p:spPr>
      </p:pic>
    </p:spTree>
  </p:cSld>
  <p:clrMapOvr>
    <a:masterClrMapping/>
  </p:clrMapOvr>
  <p:transition spd="slow" advClick="0" advTm="13000">
    <p:blinds dir="vert"/>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4893"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8194"/>
                                        </p:tgtEl>
                                        <p:attrNameLst>
                                          <p:attrName>style.visibility</p:attrName>
                                        </p:attrNameLst>
                                      </p:cBhvr>
                                      <p:to>
                                        <p:strVal val="visible"/>
                                      </p:to>
                                    </p:set>
                                    <p:animEffect transition="in" filter="fade">
                                      <p:cBhvr>
                                        <p:cTn id="9" dur="500"/>
                                        <p:tgtEl>
                                          <p:spTgt spid="8194"/>
                                        </p:tgtEl>
                                      </p:cBhvr>
                                    </p:animEffect>
                                  </p:childTnLst>
                                </p:cTn>
                              </p:par>
                              <p:par>
                                <p:cTn id="10" presetID="14" presetClass="entr" presetSubtype="10" fill="hold" grpId="0" nodeType="withEffect">
                                  <p:stCondLst>
                                    <p:cond delay="0"/>
                                  </p:stCondLst>
                                  <p:iterate type="lt">
                                    <p:tmPct val="10000"/>
                                  </p:iterate>
                                  <p:childTnLst>
                                    <p:set>
                                      <p:cBhvr>
                                        <p:cTn id="11" dur="1" fill="hold">
                                          <p:stCondLst>
                                            <p:cond delay="0"/>
                                          </p:stCondLst>
                                        </p:cTn>
                                        <p:tgtEl>
                                          <p:spTgt spid="187404">
                                            <p:txEl>
                                              <p:pRg st="0" end="0"/>
                                            </p:txEl>
                                          </p:spTgt>
                                        </p:tgtEl>
                                        <p:attrNameLst>
                                          <p:attrName>style.visibility</p:attrName>
                                        </p:attrNameLst>
                                      </p:cBhvr>
                                      <p:to>
                                        <p:strVal val="visible"/>
                                      </p:to>
                                    </p:set>
                                    <p:animEffect transition="in" filter="randombar(horizontal)">
                                      <p:cBhvr>
                                        <p:cTn id="12" dur="500"/>
                                        <p:tgtEl>
                                          <p:spTgt spid="1874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187404" grpId="0" build="allAtOnce"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6" name="Picture 4" descr="MCj03098440000[1]"/>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7" name="Picture 5" descr="j0362789"/>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7"/>
          <p:cNvSpPr>
            <a:spLocks noChangeArrowheads="1"/>
          </p:cNvSpPr>
          <p:nvPr/>
        </p:nvSpPr>
        <p:spPr bwMode="auto">
          <a:xfrm>
            <a:off x="0" y="457200"/>
            <a:ext cx="9144000" cy="76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800" b="1" u="sng">
                <a:solidFill>
                  <a:schemeClr val="tx2"/>
                </a:solidFill>
                <a:latin typeface="Californian FB" panose="0207040306080B030204" pitchFamily="18" charset="0"/>
              </a:rPr>
              <a:t>A Scholarship Recipient Must Be</a:t>
            </a:r>
          </a:p>
        </p:txBody>
      </p:sp>
      <p:sp>
        <p:nvSpPr>
          <p:cNvPr id="197640" name="Rectangle 8"/>
          <p:cNvSpPr>
            <a:spLocks noChangeArrowheads="1"/>
          </p:cNvSpPr>
          <p:nvPr/>
        </p:nvSpPr>
        <p:spPr bwMode="auto">
          <a:xfrm>
            <a:off x="381000" y="17526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0000"/>
              </a:lnSpc>
              <a:buFontTx/>
              <a:buNone/>
            </a:pPr>
            <a:r>
              <a:rPr lang="en-US" altLang="en-US" sz="4400">
                <a:latin typeface="Californian FB" panose="0207040306080B030204" pitchFamily="18" charset="0"/>
              </a:rPr>
              <a:t>A United States citizen</a:t>
            </a:r>
          </a:p>
          <a:p>
            <a:pPr algn="ctr" eaLnBrk="1" hangingPunct="1">
              <a:lnSpc>
                <a:spcPct val="80000"/>
              </a:lnSpc>
              <a:buFontTx/>
              <a:buNone/>
            </a:pPr>
            <a:endParaRPr lang="en-US" altLang="en-US" sz="4400">
              <a:latin typeface="Californian FB" panose="0207040306080B030204" pitchFamily="18" charset="0"/>
            </a:endParaRPr>
          </a:p>
          <a:p>
            <a:pPr algn="ctr" eaLnBrk="1" hangingPunct="1">
              <a:lnSpc>
                <a:spcPct val="80000"/>
              </a:lnSpc>
              <a:buFontTx/>
              <a:buNone/>
            </a:pPr>
            <a:r>
              <a:rPr lang="en-US" altLang="en-US" sz="4400">
                <a:latin typeface="Californian FB" panose="0207040306080B030204" pitchFamily="18" charset="0"/>
              </a:rPr>
              <a:t>A legal resident of Oklahoma</a:t>
            </a:r>
          </a:p>
          <a:p>
            <a:pPr algn="ctr" eaLnBrk="1" hangingPunct="1">
              <a:lnSpc>
                <a:spcPct val="80000"/>
              </a:lnSpc>
              <a:buFontTx/>
              <a:buNone/>
            </a:pPr>
            <a:endParaRPr lang="en-US" altLang="en-US" sz="4400">
              <a:latin typeface="Californian FB" panose="0207040306080B030204" pitchFamily="18" charset="0"/>
            </a:endParaRPr>
          </a:p>
          <a:p>
            <a:pPr algn="ctr" eaLnBrk="1" hangingPunct="1">
              <a:lnSpc>
                <a:spcPct val="80000"/>
              </a:lnSpc>
              <a:buFontTx/>
              <a:buNone/>
            </a:pPr>
            <a:r>
              <a:rPr lang="en-US" altLang="en-US" sz="4400">
                <a:latin typeface="Californian FB" panose="0207040306080B030204" pitchFamily="18" charset="0"/>
              </a:rPr>
              <a:t>Unconditionally accepted into an LPN, ADN, BSN or MSN Program</a:t>
            </a:r>
          </a:p>
        </p:txBody>
      </p:sp>
      <p:pic>
        <p:nvPicPr>
          <p:cNvPr id="197648" name="~PP2896.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49" name="Picture 17" descr="MP900442442[1]"/>
          <p:cNvPicPr>
            <a:picLocks noChangeAspect="1" noChangeArrowheads="1"/>
          </p:cNvPicPr>
          <p:nvPr/>
        </p:nvPicPr>
        <p:blipFill>
          <a:blip r:embed="rId10">
            <a:lum bright="-10000" contrast="-10000"/>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51" name="Rectangle 19"/>
          <p:cNvSpPr>
            <a:spLocks noChangeArrowheads="1"/>
          </p:cNvSpPr>
          <p:nvPr/>
        </p:nvSpPr>
        <p:spPr bwMode="auto">
          <a:xfrm>
            <a:off x="152400" y="381000"/>
            <a:ext cx="884555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800" b="1" u="sng" dirty="0">
                <a:solidFill>
                  <a:schemeClr val="bg1"/>
                </a:solidFill>
                <a:latin typeface="Californian FB" panose="0207040306080B030204" pitchFamily="18" charset="0"/>
              </a:rPr>
              <a:t>A Scholarship Recipient Must Be</a:t>
            </a:r>
          </a:p>
        </p:txBody>
      </p:sp>
      <p:sp>
        <p:nvSpPr>
          <p:cNvPr id="197653" name="Rectangle 21"/>
          <p:cNvSpPr>
            <a:spLocks noChangeArrowheads="1"/>
          </p:cNvSpPr>
          <p:nvPr/>
        </p:nvSpPr>
        <p:spPr bwMode="auto">
          <a:xfrm>
            <a:off x="381000" y="1752600"/>
            <a:ext cx="8616950" cy="604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0000"/>
              </a:lnSpc>
              <a:buFontTx/>
              <a:buNone/>
            </a:pPr>
            <a:r>
              <a:rPr lang="en-US" altLang="en-US" sz="4400" b="1" dirty="0">
                <a:solidFill>
                  <a:schemeClr val="bg1"/>
                </a:solidFill>
                <a:latin typeface="Californian FB" panose="0207040306080B030204" pitchFamily="18" charset="0"/>
              </a:rPr>
              <a:t>A United States citizen</a:t>
            </a:r>
          </a:p>
          <a:p>
            <a:pPr algn="ctr" eaLnBrk="1" hangingPunct="1">
              <a:lnSpc>
                <a:spcPct val="80000"/>
              </a:lnSpc>
              <a:buFontTx/>
              <a:buNone/>
            </a:pPr>
            <a:endParaRPr lang="en-US" altLang="en-US" sz="2000" b="1" dirty="0">
              <a:solidFill>
                <a:schemeClr val="bg1"/>
              </a:solidFill>
              <a:latin typeface="Californian FB" panose="0207040306080B030204" pitchFamily="18" charset="0"/>
            </a:endParaRPr>
          </a:p>
          <a:p>
            <a:pPr algn="ctr" eaLnBrk="1" hangingPunct="1">
              <a:lnSpc>
                <a:spcPct val="80000"/>
              </a:lnSpc>
              <a:buFontTx/>
              <a:buNone/>
            </a:pPr>
            <a:r>
              <a:rPr lang="en-US" altLang="en-US" sz="4400" b="1" dirty="0">
                <a:solidFill>
                  <a:schemeClr val="bg1"/>
                </a:solidFill>
                <a:latin typeface="Californian FB" panose="0207040306080B030204" pitchFamily="18" charset="0"/>
              </a:rPr>
              <a:t>A legal resident of Oklahoma</a:t>
            </a:r>
          </a:p>
          <a:p>
            <a:pPr algn="ctr" eaLnBrk="1" hangingPunct="1">
              <a:lnSpc>
                <a:spcPct val="80000"/>
              </a:lnSpc>
              <a:buFontTx/>
              <a:buNone/>
            </a:pPr>
            <a:endParaRPr lang="en-US" altLang="en-US" sz="2000" b="1" dirty="0">
              <a:solidFill>
                <a:schemeClr val="bg1"/>
              </a:solidFill>
              <a:latin typeface="Californian FB" panose="0207040306080B030204" pitchFamily="18" charset="0"/>
            </a:endParaRPr>
          </a:p>
          <a:p>
            <a:pPr algn="ctr" eaLnBrk="1" hangingPunct="1">
              <a:lnSpc>
                <a:spcPct val="80000"/>
              </a:lnSpc>
              <a:buFontTx/>
              <a:buNone/>
            </a:pPr>
            <a:r>
              <a:rPr lang="en-US" altLang="en-US" sz="4400" b="1" dirty="0">
                <a:solidFill>
                  <a:schemeClr val="bg1"/>
                </a:solidFill>
                <a:latin typeface="Californian FB" panose="0207040306080B030204" pitchFamily="18" charset="0"/>
              </a:rPr>
              <a:t>Unconditionally accepted into an </a:t>
            </a:r>
            <a:r>
              <a:rPr lang="en-US" altLang="en-US" sz="4400" b="1" u="sng" dirty="0">
                <a:solidFill>
                  <a:schemeClr val="bg1"/>
                </a:solidFill>
                <a:latin typeface="Californian FB" panose="0207040306080B030204" pitchFamily="18" charset="0"/>
              </a:rPr>
              <a:t>Oklahoma</a:t>
            </a:r>
            <a:r>
              <a:rPr lang="en-US" altLang="en-US" sz="4400" b="1" dirty="0">
                <a:solidFill>
                  <a:schemeClr val="bg1"/>
                </a:solidFill>
                <a:latin typeface="Californian FB" panose="0207040306080B030204" pitchFamily="18" charset="0"/>
              </a:rPr>
              <a:t> Nursing Program</a:t>
            </a:r>
          </a:p>
          <a:p>
            <a:pPr algn="ctr" eaLnBrk="1" hangingPunct="1">
              <a:lnSpc>
                <a:spcPct val="80000"/>
              </a:lnSpc>
              <a:buFontTx/>
              <a:buNone/>
            </a:pPr>
            <a:endParaRPr lang="en-US" altLang="en-US" sz="2000" b="1" dirty="0">
              <a:solidFill>
                <a:schemeClr val="bg1"/>
              </a:solidFill>
              <a:latin typeface="Californian FB" panose="0207040306080B030204" pitchFamily="18" charset="0"/>
            </a:endParaRPr>
          </a:p>
          <a:p>
            <a:pPr algn="ctr" eaLnBrk="1" hangingPunct="1">
              <a:lnSpc>
                <a:spcPct val="80000"/>
              </a:lnSpc>
              <a:buFontTx/>
              <a:buNone/>
            </a:pPr>
            <a:r>
              <a:rPr lang="en-US" altLang="en-US" sz="4400" b="1" dirty="0">
                <a:solidFill>
                  <a:schemeClr val="bg1"/>
                </a:solidFill>
                <a:latin typeface="Californian FB" panose="0207040306080B030204" pitchFamily="18" charset="0"/>
              </a:rPr>
              <a:t>You must have a current overall GPA of 3.0</a:t>
            </a:r>
          </a:p>
          <a:p>
            <a:pPr algn="ctr" eaLnBrk="1" hangingPunct="1">
              <a:lnSpc>
                <a:spcPct val="80000"/>
              </a:lnSpc>
              <a:buFontTx/>
              <a:buNone/>
            </a:pPr>
            <a:endParaRPr lang="en-US" altLang="en-US" sz="4400" b="1" dirty="0">
              <a:solidFill>
                <a:schemeClr val="bg1"/>
              </a:solidFill>
              <a:latin typeface="Californian FB" panose="0207040306080B030204" pitchFamily="18" charset="0"/>
            </a:endParaRPr>
          </a:p>
          <a:p>
            <a:pPr algn="ctr" eaLnBrk="1" hangingPunct="1">
              <a:lnSpc>
                <a:spcPct val="80000"/>
              </a:lnSpc>
              <a:buFontTx/>
              <a:buNone/>
            </a:pPr>
            <a:endParaRPr lang="en-US" altLang="en-US" sz="4400" b="1" dirty="0">
              <a:solidFill>
                <a:schemeClr val="bg1"/>
              </a:solidFill>
              <a:latin typeface="Californian FB" panose="0207040306080B030204" pitchFamily="18" charset="0"/>
            </a:endParaRPr>
          </a:p>
        </p:txBody>
      </p:sp>
      <p:pic>
        <p:nvPicPr>
          <p:cNvPr id="4" name="nursing slide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05800" y="6189027"/>
            <a:ext cx="609600" cy="609600"/>
          </a:xfrm>
          <a:prstGeom prst="rect">
            <a:avLst/>
          </a:prstGeom>
        </p:spPr>
      </p:pic>
    </p:spTree>
  </p:cSld>
  <p:clrMapOvr>
    <a:masterClrMapping/>
  </p:clrMapOvr>
  <p:transition spd="slow" advClick="0" advTm="18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00" fill="hold"/>
                                        <p:tgtEl>
                                          <p:spTgt spid="4"/>
                                        </p:tgtEl>
                                      </p:cBhvr>
                                    </p:cmd>
                                  </p:childTnLst>
                                </p:cTn>
                              </p:par>
                              <p:par>
                                <p:cTn id="7" presetID="1" presetClass="entr" presetSubtype="0" fill="hold" nodeType="withEffect">
                                  <p:stCondLst>
                                    <p:cond delay="0"/>
                                  </p:stCondLst>
                                  <p:childTnLst>
                                    <p:set>
                                      <p:cBhvr>
                                        <p:cTn id="8" dur="1" fill="hold">
                                          <p:stCondLst>
                                            <p:cond delay="0"/>
                                          </p:stCondLst>
                                        </p:cTn>
                                        <p:tgtEl>
                                          <p:spTgt spid="197636"/>
                                        </p:tgtEl>
                                        <p:attrNameLst>
                                          <p:attrName>style.visibility</p:attrName>
                                        </p:attrNameLst>
                                      </p:cBhvr>
                                      <p:to>
                                        <p:strVal val="visible"/>
                                      </p:to>
                                    </p:set>
                                  </p:childTnLst>
                                </p:cTn>
                              </p:par>
                              <p:par>
                                <p:cTn id="9" presetID="37" presetClass="entr" presetSubtype="0" fill="hold" nodeType="withEffect">
                                  <p:stCondLst>
                                    <p:cond delay="5000"/>
                                  </p:stCondLst>
                                  <p:childTnLst>
                                    <p:set>
                                      <p:cBhvr>
                                        <p:cTn id="10" dur="1" fill="hold">
                                          <p:stCondLst>
                                            <p:cond delay="0"/>
                                          </p:stCondLst>
                                        </p:cTn>
                                        <p:tgtEl>
                                          <p:spTgt spid="197640">
                                            <p:txEl>
                                              <p:pRg st="2" end="2"/>
                                            </p:txEl>
                                          </p:spTgt>
                                        </p:tgtEl>
                                        <p:attrNameLst>
                                          <p:attrName>style.visibility</p:attrName>
                                        </p:attrNameLst>
                                      </p:cBhvr>
                                      <p:to>
                                        <p:strVal val="visible"/>
                                      </p:to>
                                    </p:set>
                                    <p:animEffect transition="in" filter="fade">
                                      <p:cBhvr>
                                        <p:cTn id="11" dur="3000"/>
                                        <p:tgtEl>
                                          <p:spTgt spid="197640">
                                            <p:txEl>
                                              <p:pRg st="2" end="2"/>
                                            </p:txEl>
                                          </p:spTgt>
                                        </p:tgtEl>
                                      </p:cBhvr>
                                    </p:animEffect>
                                    <p:anim calcmode="lin" valueType="num">
                                      <p:cBhvr>
                                        <p:cTn id="12" dur="3000" fill="hold"/>
                                        <p:tgtEl>
                                          <p:spTgt spid="197640">
                                            <p:txEl>
                                              <p:pRg st="2" end="2"/>
                                            </p:txEl>
                                          </p:spTgt>
                                        </p:tgtEl>
                                        <p:attrNameLst>
                                          <p:attrName>ppt_x</p:attrName>
                                        </p:attrNameLst>
                                      </p:cBhvr>
                                      <p:tavLst>
                                        <p:tav tm="0">
                                          <p:val>
                                            <p:strVal val="#ppt_x"/>
                                          </p:val>
                                        </p:tav>
                                        <p:tav tm="100000">
                                          <p:val>
                                            <p:strVal val="#ppt_x"/>
                                          </p:val>
                                        </p:tav>
                                      </p:tavLst>
                                    </p:anim>
                                    <p:anim calcmode="lin" valueType="num">
                                      <p:cBhvr>
                                        <p:cTn id="13" dur="2700" decel="100000" fill="hold"/>
                                        <p:tgtEl>
                                          <p:spTgt spid="197640">
                                            <p:txEl>
                                              <p:pRg st="2" end="2"/>
                                            </p:txEl>
                                          </p:spTgt>
                                        </p:tgtEl>
                                        <p:attrNameLst>
                                          <p:attrName>ppt_y</p:attrName>
                                        </p:attrNameLst>
                                      </p:cBhvr>
                                      <p:tavLst>
                                        <p:tav tm="0">
                                          <p:val>
                                            <p:strVal val="#ppt_y+1"/>
                                          </p:val>
                                        </p:tav>
                                        <p:tav tm="100000">
                                          <p:val>
                                            <p:strVal val="#ppt_y-.03"/>
                                          </p:val>
                                        </p:tav>
                                      </p:tavLst>
                                    </p:anim>
                                    <p:anim calcmode="lin" valueType="num">
                                      <p:cBhvr>
                                        <p:cTn id="14" dur="300" accel="100000" fill="hold">
                                          <p:stCondLst>
                                            <p:cond delay="2700"/>
                                          </p:stCondLst>
                                        </p:cTn>
                                        <p:tgtEl>
                                          <p:spTgt spid="197640">
                                            <p:txEl>
                                              <p:pRg st="2" end="2"/>
                                            </p:txEl>
                                          </p:spTgt>
                                        </p:tgtEl>
                                        <p:attrNameLst>
                                          <p:attrName>ppt_y</p:attrName>
                                        </p:attrNameLst>
                                      </p:cBhvr>
                                      <p:tavLst>
                                        <p:tav tm="0">
                                          <p:val>
                                            <p:strVal val="#ppt_y-.03"/>
                                          </p:val>
                                        </p:tav>
                                        <p:tav tm="100000">
                                          <p:val>
                                            <p:strVal val="#ppt_y"/>
                                          </p:val>
                                        </p:tav>
                                      </p:tavLst>
                                    </p:anim>
                                  </p:childTnLst>
                                </p:cTn>
                              </p:par>
                              <p:par>
                                <p:cTn id="15" presetID="10" presetClass="entr" presetSubtype="0" fill="hold" nodeType="withEffect">
                                  <p:stCondLst>
                                    <p:cond delay="5000"/>
                                  </p:stCondLst>
                                  <p:childTnLst>
                                    <p:set>
                                      <p:cBhvr>
                                        <p:cTn id="16" dur="1" fill="hold">
                                          <p:stCondLst>
                                            <p:cond delay="0"/>
                                          </p:stCondLst>
                                        </p:cTn>
                                        <p:tgtEl>
                                          <p:spTgt spid="197637"/>
                                        </p:tgtEl>
                                        <p:attrNameLst>
                                          <p:attrName>style.visibility</p:attrName>
                                        </p:attrNameLst>
                                      </p:cBhvr>
                                      <p:to>
                                        <p:strVal val="visible"/>
                                      </p:to>
                                    </p:set>
                                    <p:animEffect transition="in" filter="fade">
                                      <p:cBhvr>
                                        <p:cTn id="17" dur="2000"/>
                                        <p:tgtEl>
                                          <p:spTgt spid="197637"/>
                                        </p:tgtEl>
                                      </p:cBhvr>
                                    </p:animEffect>
                                  </p:childTnLst>
                                </p:cTn>
                              </p:par>
                              <p:par>
                                <p:cTn id="18" presetID="37" presetClass="entr" presetSubtype="0" fill="hold" nodeType="withEffect">
                                  <p:stCondLst>
                                    <p:cond delay="8000"/>
                                  </p:stCondLst>
                                  <p:childTnLst>
                                    <p:set>
                                      <p:cBhvr>
                                        <p:cTn id="19" dur="1" fill="hold">
                                          <p:stCondLst>
                                            <p:cond delay="0"/>
                                          </p:stCondLst>
                                        </p:cTn>
                                        <p:tgtEl>
                                          <p:spTgt spid="197640">
                                            <p:txEl>
                                              <p:pRg st="4" end="4"/>
                                            </p:txEl>
                                          </p:spTgt>
                                        </p:tgtEl>
                                        <p:attrNameLst>
                                          <p:attrName>style.visibility</p:attrName>
                                        </p:attrNameLst>
                                      </p:cBhvr>
                                      <p:to>
                                        <p:strVal val="visible"/>
                                      </p:to>
                                    </p:set>
                                    <p:animEffect transition="in" filter="fade">
                                      <p:cBhvr>
                                        <p:cTn id="20" dur="2000"/>
                                        <p:tgtEl>
                                          <p:spTgt spid="197640">
                                            <p:txEl>
                                              <p:pRg st="4" end="4"/>
                                            </p:txEl>
                                          </p:spTgt>
                                        </p:tgtEl>
                                      </p:cBhvr>
                                    </p:animEffect>
                                    <p:anim calcmode="lin" valueType="num">
                                      <p:cBhvr>
                                        <p:cTn id="21" dur="2000" fill="hold"/>
                                        <p:tgtEl>
                                          <p:spTgt spid="197640">
                                            <p:txEl>
                                              <p:pRg st="4" end="4"/>
                                            </p:txEl>
                                          </p:spTgt>
                                        </p:tgtEl>
                                        <p:attrNameLst>
                                          <p:attrName>ppt_x</p:attrName>
                                        </p:attrNameLst>
                                      </p:cBhvr>
                                      <p:tavLst>
                                        <p:tav tm="0">
                                          <p:val>
                                            <p:strVal val="#ppt_x"/>
                                          </p:val>
                                        </p:tav>
                                        <p:tav tm="100000">
                                          <p:val>
                                            <p:strVal val="#ppt_x"/>
                                          </p:val>
                                        </p:tav>
                                      </p:tavLst>
                                    </p:anim>
                                    <p:anim calcmode="lin" valueType="num">
                                      <p:cBhvr>
                                        <p:cTn id="22" dur="1800" decel="100000" fill="hold"/>
                                        <p:tgtEl>
                                          <p:spTgt spid="197640">
                                            <p:txEl>
                                              <p:pRg st="4" end="4"/>
                                            </p:txEl>
                                          </p:spTgt>
                                        </p:tgtEl>
                                        <p:attrNameLst>
                                          <p:attrName>ppt_y</p:attrName>
                                        </p:attrNameLst>
                                      </p:cBhvr>
                                      <p:tavLst>
                                        <p:tav tm="0">
                                          <p:val>
                                            <p:strVal val="#ppt_y+1"/>
                                          </p:val>
                                        </p:tav>
                                        <p:tav tm="100000">
                                          <p:val>
                                            <p:strVal val="#ppt_y-.03"/>
                                          </p:val>
                                        </p:tav>
                                      </p:tavLst>
                                    </p:anim>
                                    <p:anim calcmode="lin" valueType="num">
                                      <p:cBhvr>
                                        <p:cTn id="23" dur="200" accel="100000" fill="hold">
                                          <p:stCondLst>
                                            <p:cond delay="1800"/>
                                          </p:stCondLst>
                                        </p:cTn>
                                        <p:tgtEl>
                                          <p:spTgt spid="197640">
                                            <p:txEl>
                                              <p:pRg st="4" end="4"/>
                                            </p:txEl>
                                          </p:spTgt>
                                        </p:tgtEl>
                                        <p:attrNameLst>
                                          <p:attrName>ppt_y</p:attrName>
                                        </p:attrNameLst>
                                      </p:cBhvr>
                                      <p:tavLst>
                                        <p:tav tm="0">
                                          <p:val>
                                            <p:strVal val="#ppt_y-.03"/>
                                          </p:val>
                                        </p:tav>
                                        <p:tav tm="100000">
                                          <p:val>
                                            <p:strVal val="#ppt_y"/>
                                          </p:val>
                                        </p:tav>
                                      </p:tavLst>
                                    </p:anim>
                                  </p:childTnLst>
                                </p:cTn>
                              </p:par>
                              <p:par>
                                <p:cTn id="24" presetID="10" presetClass="entr" presetSubtype="0" fill="hold" nodeType="withEffect">
                                  <p:stCondLst>
                                    <p:cond delay="9500"/>
                                  </p:stCondLst>
                                  <p:childTnLst>
                                    <p:set>
                                      <p:cBhvr>
                                        <p:cTn id="25" dur="1" fill="hold">
                                          <p:stCondLst>
                                            <p:cond delay="0"/>
                                          </p:stCondLst>
                                        </p:cTn>
                                        <p:tgtEl>
                                          <p:spTgt spid="197649"/>
                                        </p:tgtEl>
                                        <p:attrNameLst>
                                          <p:attrName>style.visibility</p:attrName>
                                        </p:attrNameLst>
                                      </p:cBhvr>
                                      <p:to>
                                        <p:strVal val="visible"/>
                                      </p:to>
                                    </p:set>
                                    <p:animEffect transition="in" filter="fade">
                                      <p:cBhvr>
                                        <p:cTn id="26" dur="2000"/>
                                        <p:tgtEl>
                                          <p:spTgt spid="197649"/>
                                        </p:tgtEl>
                                      </p:cBhvr>
                                    </p:animEffect>
                                  </p:childTnLst>
                                </p:cTn>
                              </p:par>
                              <p:par>
                                <p:cTn id="27" presetID="10" presetClass="entr" presetSubtype="0" fill="hold" grpId="0" nodeType="withEffect">
                                  <p:stCondLst>
                                    <p:cond delay="9500"/>
                                  </p:stCondLst>
                                  <p:childTnLst>
                                    <p:set>
                                      <p:cBhvr>
                                        <p:cTn id="28" dur="1" fill="hold">
                                          <p:stCondLst>
                                            <p:cond delay="0"/>
                                          </p:stCondLst>
                                        </p:cTn>
                                        <p:tgtEl>
                                          <p:spTgt spid="197653">
                                            <p:txEl>
                                              <p:pRg st="0" end="0"/>
                                            </p:txEl>
                                          </p:spTgt>
                                        </p:tgtEl>
                                        <p:attrNameLst>
                                          <p:attrName>style.visibility</p:attrName>
                                        </p:attrNameLst>
                                      </p:cBhvr>
                                      <p:to>
                                        <p:strVal val="visible"/>
                                      </p:to>
                                    </p:set>
                                    <p:animEffect transition="in" filter="fade">
                                      <p:cBhvr>
                                        <p:cTn id="29" dur="2000"/>
                                        <p:tgtEl>
                                          <p:spTgt spid="197653">
                                            <p:txEl>
                                              <p:pRg st="0" end="0"/>
                                            </p:txEl>
                                          </p:spTgt>
                                        </p:tgtEl>
                                      </p:cBhvr>
                                    </p:animEffect>
                                  </p:childTnLst>
                                </p:cTn>
                              </p:par>
                              <p:par>
                                <p:cTn id="30" presetID="10" presetClass="entr" presetSubtype="0" fill="hold" grpId="0" nodeType="withEffect">
                                  <p:stCondLst>
                                    <p:cond delay="9500"/>
                                  </p:stCondLst>
                                  <p:childTnLst>
                                    <p:set>
                                      <p:cBhvr>
                                        <p:cTn id="31" dur="1" fill="hold">
                                          <p:stCondLst>
                                            <p:cond delay="0"/>
                                          </p:stCondLst>
                                        </p:cTn>
                                        <p:tgtEl>
                                          <p:spTgt spid="197653">
                                            <p:txEl>
                                              <p:pRg st="2" end="2"/>
                                            </p:txEl>
                                          </p:spTgt>
                                        </p:tgtEl>
                                        <p:attrNameLst>
                                          <p:attrName>style.visibility</p:attrName>
                                        </p:attrNameLst>
                                      </p:cBhvr>
                                      <p:to>
                                        <p:strVal val="visible"/>
                                      </p:to>
                                    </p:set>
                                    <p:animEffect transition="in" filter="fade">
                                      <p:cBhvr>
                                        <p:cTn id="32" dur="2000"/>
                                        <p:tgtEl>
                                          <p:spTgt spid="197653">
                                            <p:txEl>
                                              <p:pRg st="2" end="2"/>
                                            </p:txEl>
                                          </p:spTgt>
                                        </p:tgtEl>
                                      </p:cBhvr>
                                    </p:animEffect>
                                  </p:childTnLst>
                                </p:cTn>
                              </p:par>
                              <p:par>
                                <p:cTn id="33" presetID="10" presetClass="entr" presetSubtype="0" fill="hold" grpId="0" nodeType="withEffect">
                                  <p:stCondLst>
                                    <p:cond delay="9500"/>
                                  </p:stCondLst>
                                  <p:childTnLst>
                                    <p:set>
                                      <p:cBhvr>
                                        <p:cTn id="34" dur="1" fill="hold">
                                          <p:stCondLst>
                                            <p:cond delay="0"/>
                                          </p:stCondLst>
                                        </p:cTn>
                                        <p:tgtEl>
                                          <p:spTgt spid="197653">
                                            <p:txEl>
                                              <p:pRg st="4" end="4"/>
                                            </p:txEl>
                                          </p:spTgt>
                                        </p:tgtEl>
                                        <p:attrNameLst>
                                          <p:attrName>style.visibility</p:attrName>
                                        </p:attrNameLst>
                                      </p:cBhvr>
                                      <p:to>
                                        <p:strVal val="visible"/>
                                      </p:to>
                                    </p:set>
                                    <p:animEffect transition="in" filter="fade">
                                      <p:cBhvr>
                                        <p:cTn id="35" dur="2000"/>
                                        <p:tgtEl>
                                          <p:spTgt spid="197653">
                                            <p:txEl>
                                              <p:pRg st="4" end="4"/>
                                            </p:txEl>
                                          </p:spTgt>
                                        </p:tgtEl>
                                      </p:cBhvr>
                                    </p:animEffect>
                                  </p:childTnLst>
                                </p:cTn>
                              </p:par>
                              <p:par>
                                <p:cTn id="36" presetID="10" presetClass="entr" presetSubtype="0" fill="hold" grpId="0" nodeType="withEffect">
                                  <p:stCondLst>
                                    <p:cond delay="9500"/>
                                  </p:stCondLst>
                                  <p:childTnLst>
                                    <p:set>
                                      <p:cBhvr>
                                        <p:cTn id="37" dur="1" fill="hold">
                                          <p:stCondLst>
                                            <p:cond delay="0"/>
                                          </p:stCondLst>
                                        </p:cTn>
                                        <p:tgtEl>
                                          <p:spTgt spid="197653">
                                            <p:txEl>
                                              <p:pRg st="6" end="6"/>
                                            </p:txEl>
                                          </p:spTgt>
                                        </p:tgtEl>
                                        <p:attrNameLst>
                                          <p:attrName>style.visibility</p:attrName>
                                        </p:attrNameLst>
                                      </p:cBhvr>
                                      <p:to>
                                        <p:strVal val="visible"/>
                                      </p:to>
                                    </p:set>
                                    <p:animEffect transition="in" filter="fade">
                                      <p:cBhvr>
                                        <p:cTn id="38" dur="2000"/>
                                        <p:tgtEl>
                                          <p:spTgt spid="197653">
                                            <p:txEl>
                                              <p:pRg st="6" end="6"/>
                                            </p:txEl>
                                          </p:spTgt>
                                        </p:tgtEl>
                                      </p:cBhvr>
                                    </p:animEffect>
                                  </p:childTnLst>
                                </p:cTn>
                              </p:par>
                              <p:par>
                                <p:cTn id="39" presetID="10" presetClass="entr" presetSubtype="0" fill="hold" grpId="0" nodeType="withEffect">
                                  <p:stCondLst>
                                    <p:cond delay="9500"/>
                                  </p:stCondLst>
                                  <p:childTnLst>
                                    <p:set>
                                      <p:cBhvr>
                                        <p:cTn id="40" dur="1" fill="hold">
                                          <p:stCondLst>
                                            <p:cond delay="0"/>
                                          </p:stCondLst>
                                        </p:cTn>
                                        <p:tgtEl>
                                          <p:spTgt spid="197651"/>
                                        </p:tgtEl>
                                        <p:attrNameLst>
                                          <p:attrName>style.visibility</p:attrName>
                                        </p:attrNameLst>
                                      </p:cBhvr>
                                      <p:to>
                                        <p:strVal val="visible"/>
                                      </p:to>
                                    </p:set>
                                    <p:animEffect transition="in" filter="fade">
                                      <p:cBhvr>
                                        <p:cTn id="41" dur="2000"/>
                                        <p:tgtEl>
                                          <p:spTgt spid="19765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2" fill="hold" display="0">
                  <p:stCondLst>
                    <p:cond delay="indefinite"/>
                  </p:stCondLst>
                  <p:endCondLst>
                    <p:cond evt="onPrev" delay="0">
                      <p:tgtEl>
                        <p:sldTgt/>
                      </p:tgtEl>
                    </p:cond>
                    <p:cond evt="onStopAudio" delay="0">
                      <p:tgtEl>
                        <p:sldTgt/>
                      </p:tgtEl>
                    </p:cond>
                  </p:endCondLst>
                </p:cTn>
                <p:tgtEl>
                  <p:spTgt spid="197648"/>
                </p:tgtEl>
              </p:cMediaNode>
            </p:audio>
            <p:audio>
              <p:cMediaNode vol="80000" showWhenStopped="0">
                <p:cTn id="43" fill="hold" display="0">
                  <p:stCondLst>
                    <p:cond delay="indefinite"/>
                  </p:stCondLst>
                  <p:endCondLst>
                    <p:cond evt="onStopAudio" delay="0">
                      <p:tgtEl>
                        <p:sldTgt/>
                      </p:tgtEl>
                    </p:cond>
                  </p:endCondLst>
                </p:cTn>
                <p:tgtEl>
                  <p:spTgt spid="4"/>
                </p:tgtEl>
              </p:cMediaNode>
            </p:audio>
          </p:childTnLst>
        </p:cTn>
      </p:par>
    </p:tnLst>
    <p:bldLst>
      <p:bldP spid="197651" grpId="0"/>
      <p:bldP spid="197653"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9CDE5"/>
        </a:solidFill>
        <a:effectLst/>
      </p:bgPr>
    </p:bg>
    <p:spTree>
      <p:nvGrpSpPr>
        <p:cNvPr id="1" name=""/>
        <p:cNvGrpSpPr/>
        <p:nvPr/>
      </p:nvGrpSpPr>
      <p:grpSpPr>
        <a:xfrm>
          <a:off x="0" y="0"/>
          <a:ext cx="0" cy="0"/>
          <a:chOff x="0" y="0"/>
          <a:chExt cx="0" cy="0"/>
        </a:xfrm>
      </p:grpSpPr>
      <p:sp>
        <p:nvSpPr>
          <p:cNvPr id="6146" name="Rectangle 4">
            <a:extLst>
              <a:ext uri="{FF2B5EF4-FFF2-40B4-BE49-F238E27FC236}">
                <a16:creationId xmlns:a16="http://schemas.microsoft.com/office/drawing/2014/main" id="{5E4DA359-F8AA-4B47-BE7E-0B0F1CEF2ADB}"/>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sz="4800" b="1" u="sng">
                <a:latin typeface="Californian FB" pitchFamily="18" charset="0"/>
              </a:rPr>
              <a:t>Upon Becoming a Scholarship Loan Recipient</a:t>
            </a:r>
          </a:p>
        </p:txBody>
      </p:sp>
      <p:sp>
        <p:nvSpPr>
          <p:cNvPr id="205829" name="Rectangle 5"/>
          <p:cNvSpPr>
            <a:spLocks noGrp="1"/>
          </p:cNvSpPr>
          <p:nvPr>
            <p:ph idx="1"/>
          </p:nvPr>
        </p:nvSpPr>
        <p:spPr>
          <a:xfrm>
            <a:off x="457200" y="1828800"/>
            <a:ext cx="8305800" cy="4754563"/>
          </a:xfrm>
        </p:spPr>
        <p:txBody>
          <a:bodyPr/>
          <a:lstStyle/>
          <a:p>
            <a:pPr algn="ctr" eaLnBrk="1" hangingPunct="1">
              <a:buFontTx/>
              <a:buNone/>
            </a:pPr>
            <a:r>
              <a:rPr lang="en-US" altLang="en-US" sz="2000">
                <a:latin typeface="Californian FB" panose="0207040306080B030204" pitchFamily="18" charset="0"/>
              </a:rPr>
              <a:t>Academic progress is monitored during school.  </a:t>
            </a:r>
          </a:p>
          <a:p>
            <a:pPr algn="ctr" eaLnBrk="1" hangingPunct="1">
              <a:buFontTx/>
              <a:buNone/>
            </a:pPr>
            <a:r>
              <a:rPr lang="en-US" altLang="en-US" sz="2000" b="1" u="sng">
                <a:solidFill>
                  <a:srgbClr val="FF0000"/>
                </a:solidFill>
                <a:latin typeface="Californian FB" panose="0207040306080B030204" pitchFamily="18" charset="0"/>
              </a:rPr>
              <a:t>You must maintain a 2.75 GPA in the nursing program</a:t>
            </a:r>
            <a:r>
              <a:rPr lang="en-US" altLang="en-US" sz="2000">
                <a:latin typeface="Californian FB" panose="0207040306080B030204" pitchFamily="18" charset="0"/>
              </a:rPr>
              <a:t>.</a:t>
            </a:r>
          </a:p>
          <a:p>
            <a:pPr algn="ctr" eaLnBrk="1" hangingPunct="1">
              <a:buFontTx/>
              <a:buNone/>
            </a:pPr>
            <a:endParaRPr lang="en-US" altLang="en-US" sz="1600">
              <a:latin typeface="Californian FB" panose="0207040306080B030204" pitchFamily="18" charset="0"/>
            </a:endParaRPr>
          </a:p>
          <a:p>
            <a:pPr algn="ctr" eaLnBrk="1" hangingPunct="1">
              <a:buFontTx/>
              <a:buNone/>
            </a:pPr>
            <a:r>
              <a:rPr lang="en-US" altLang="en-US" sz="2000">
                <a:latin typeface="Californian FB" panose="0207040306080B030204" pitchFamily="18" charset="0"/>
              </a:rPr>
              <a:t>At the end of each semester, you will be required to submit an official transcript, letter of good standing from the nursing director, and verification for enrollment of the next semester, or verification for boards if you have graduated.</a:t>
            </a:r>
          </a:p>
          <a:p>
            <a:pPr algn="ctr" eaLnBrk="1" hangingPunct="1">
              <a:buFontTx/>
              <a:buNone/>
            </a:pPr>
            <a:endParaRPr lang="en-US" altLang="en-US" sz="1600">
              <a:latin typeface="Californian FB" panose="0207040306080B030204" pitchFamily="18" charset="0"/>
            </a:endParaRPr>
          </a:p>
          <a:p>
            <a:pPr algn="ctr" eaLnBrk="1" hangingPunct="1">
              <a:buFontTx/>
              <a:buNone/>
            </a:pPr>
            <a:r>
              <a:rPr lang="en-US" altLang="en-US" sz="2000">
                <a:latin typeface="Californian FB" panose="0207040306080B030204" pitchFamily="18" charset="0"/>
              </a:rPr>
              <a:t>Monitoring continues through your passing of NCLEX and employment obligation fulfillment.</a:t>
            </a:r>
          </a:p>
          <a:p>
            <a:pPr algn="ctr" eaLnBrk="1" hangingPunct="1">
              <a:buFontTx/>
              <a:buNone/>
            </a:pPr>
            <a:endParaRPr lang="en-US" altLang="en-US" sz="1600">
              <a:latin typeface="Californian FB" panose="0207040306080B030204" pitchFamily="18" charset="0"/>
            </a:endParaRPr>
          </a:p>
          <a:p>
            <a:pPr algn="ctr" eaLnBrk="1" hangingPunct="1">
              <a:buFontTx/>
              <a:buNone/>
            </a:pPr>
            <a:r>
              <a:rPr lang="en-US" altLang="en-US" sz="2000">
                <a:latin typeface="Californian FB" panose="0207040306080B030204" pitchFamily="18" charset="0"/>
              </a:rPr>
              <a:t>As stated in contractual agreement that you sign, you agree to keep PMTC notified of address, telephone, email, school, education status or employment changes.</a:t>
            </a:r>
          </a:p>
        </p:txBody>
      </p:sp>
      <p:pic>
        <p:nvPicPr>
          <p:cNvPr id="4" name="nursing 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6248400"/>
            <a:ext cx="609600" cy="609600"/>
          </a:xfrm>
          <a:prstGeom prst="rect">
            <a:avLst/>
          </a:prstGeom>
        </p:spPr>
      </p:pic>
    </p:spTree>
  </p:cSld>
  <p:clrMapOvr>
    <a:masterClrMapping/>
  </p:clrMapOvr>
  <p:transition spd="slow" advClick="0" advTm="3000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0377" fill="hold"/>
                                        <p:tgtEl>
                                          <p:spTgt spid="4"/>
                                        </p:tgtEl>
                                      </p:cBhvr>
                                    </p:cmd>
                                  </p:childTnLst>
                                </p:cTn>
                              </p:par>
                              <p:par>
                                <p:cTn id="7" presetID="37" presetClass="entr" presetSubtype="0" fill="hold" nodeType="withEffect">
                                  <p:stCondLst>
                                    <p:cond delay="0"/>
                                  </p:stCondLst>
                                  <p:childTnLst>
                                    <p:set>
                                      <p:cBhvr>
                                        <p:cTn id="8" dur="1" fill="hold">
                                          <p:stCondLst>
                                            <p:cond delay="0"/>
                                          </p:stCondLst>
                                        </p:cTn>
                                        <p:tgtEl>
                                          <p:spTgt spid="205829">
                                            <p:txEl>
                                              <p:pRg st="0" end="0"/>
                                            </p:txEl>
                                          </p:spTgt>
                                        </p:tgtEl>
                                        <p:attrNameLst>
                                          <p:attrName>style.visibility</p:attrName>
                                        </p:attrNameLst>
                                      </p:cBhvr>
                                      <p:to>
                                        <p:strVal val="visible"/>
                                      </p:to>
                                    </p:set>
                                    <p:animEffect transition="in" filter="fade">
                                      <p:cBhvr>
                                        <p:cTn id="9" dur="5000"/>
                                        <p:tgtEl>
                                          <p:spTgt spid="205829">
                                            <p:txEl>
                                              <p:pRg st="0" end="0"/>
                                            </p:txEl>
                                          </p:spTgt>
                                        </p:tgtEl>
                                      </p:cBhvr>
                                    </p:animEffect>
                                    <p:anim calcmode="lin" valueType="num">
                                      <p:cBhvr>
                                        <p:cTn id="10" dur="5000" fill="hold"/>
                                        <p:tgtEl>
                                          <p:spTgt spid="205829">
                                            <p:txEl>
                                              <p:pRg st="0" end="0"/>
                                            </p:txEl>
                                          </p:spTgt>
                                        </p:tgtEl>
                                        <p:attrNameLst>
                                          <p:attrName>ppt_x</p:attrName>
                                        </p:attrNameLst>
                                      </p:cBhvr>
                                      <p:tavLst>
                                        <p:tav tm="0">
                                          <p:val>
                                            <p:strVal val="#ppt_x"/>
                                          </p:val>
                                        </p:tav>
                                        <p:tav tm="100000">
                                          <p:val>
                                            <p:strVal val="#ppt_x"/>
                                          </p:val>
                                        </p:tav>
                                      </p:tavLst>
                                    </p:anim>
                                    <p:anim calcmode="lin" valueType="num">
                                      <p:cBhvr>
                                        <p:cTn id="11" dur="4500" decel="100000" fill="hold"/>
                                        <p:tgtEl>
                                          <p:spTgt spid="205829">
                                            <p:txEl>
                                              <p:pRg st="0" end="0"/>
                                            </p:txEl>
                                          </p:spTgt>
                                        </p:tgtEl>
                                        <p:attrNameLst>
                                          <p:attrName>ppt_y</p:attrName>
                                        </p:attrNameLst>
                                      </p:cBhvr>
                                      <p:tavLst>
                                        <p:tav tm="0">
                                          <p:val>
                                            <p:strVal val="#ppt_y+1"/>
                                          </p:val>
                                        </p:tav>
                                        <p:tav tm="100000">
                                          <p:val>
                                            <p:strVal val="#ppt_y-.03"/>
                                          </p:val>
                                        </p:tav>
                                      </p:tavLst>
                                    </p:anim>
                                    <p:anim calcmode="lin" valueType="num">
                                      <p:cBhvr>
                                        <p:cTn id="12" dur="500" accel="100000" fill="hold">
                                          <p:stCondLst>
                                            <p:cond delay="4500"/>
                                          </p:stCondLst>
                                        </p:cTn>
                                        <p:tgtEl>
                                          <p:spTgt spid="205829">
                                            <p:txEl>
                                              <p:pRg st="0" end="0"/>
                                            </p:txEl>
                                          </p:spTgt>
                                        </p:tgtEl>
                                        <p:attrNameLst>
                                          <p:attrName>ppt_y</p:attrName>
                                        </p:attrNameLst>
                                      </p:cBhvr>
                                      <p:tavLst>
                                        <p:tav tm="0">
                                          <p:val>
                                            <p:strVal val="#ppt_y-.03"/>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205829">
                                            <p:txEl>
                                              <p:pRg st="1" end="1"/>
                                            </p:txEl>
                                          </p:spTgt>
                                        </p:tgtEl>
                                        <p:attrNameLst>
                                          <p:attrName>style.visibility</p:attrName>
                                        </p:attrNameLst>
                                      </p:cBhvr>
                                      <p:to>
                                        <p:strVal val="visible"/>
                                      </p:to>
                                    </p:set>
                                    <p:animEffect transition="in" filter="fade">
                                      <p:cBhvr>
                                        <p:cTn id="15" dur="5000"/>
                                        <p:tgtEl>
                                          <p:spTgt spid="205829">
                                            <p:txEl>
                                              <p:pRg st="1" end="1"/>
                                            </p:txEl>
                                          </p:spTgt>
                                        </p:tgtEl>
                                      </p:cBhvr>
                                    </p:animEffect>
                                    <p:anim calcmode="lin" valueType="num">
                                      <p:cBhvr>
                                        <p:cTn id="16" dur="5000" fill="hold"/>
                                        <p:tgtEl>
                                          <p:spTgt spid="205829">
                                            <p:txEl>
                                              <p:pRg st="1" end="1"/>
                                            </p:txEl>
                                          </p:spTgt>
                                        </p:tgtEl>
                                        <p:attrNameLst>
                                          <p:attrName>ppt_x</p:attrName>
                                        </p:attrNameLst>
                                      </p:cBhvr>
                                      <p:tavLst>
                                        <p:tav tm="0">
                                          <p:val>
                                            <p:strVal val="#ppt_x"/>
                                          </p:val>
                                        </p:tav>
                                        <p:tav tm="100000">
                                          <p:val>
                                            <p:strVal val="#ppt_x"/>
                                          </p:val>
                                        </p:tav>
                                      </p:tavLst>
                                    </p:anim>
                                    <p:anim calcmode="lin" valueType="num">
                                      <p:cBhvr>
                                        <p:cTn id="17" dur="4500" decel="100000" fill="hold"/>
                                        <p:tgtEl>
                                          <p:spTgt spid="205829">
                                            <p:txEl>
                                              <p:pRg st="1" end="1"/>
                                            </p:txEl>
                                          </p:spTgt>
                                        </p:tgtEl>
                                        <p:attrNameLst>
                                          <p:attrName>ppt_y</p:attrName>
                                        </p:attrNameLst>
                                      </p:cBhvr>
                                      <p:tavLst>
                                        <p:tav tm="0">
                                          <p:val>
                                            <p:strVal val="#ppt_y+1"/>
                                          </p:val>
                                        </p:tav>
                                        <p:tav tm="100000">
                                          <p:val>
                                            <p:strVal val="#ppt_y-.03"/>
                                          </p:val>
                                        </p:tav>
                                      </p:tavLst>
                                    </p:anim>
                                    <p:anim calcmode="lin" valueType="num">
                                      <p:cBhvr>
                                        <p:cTn id="18" dur="500" accel="100000" fill="hold">
                                          <p:stCondLst>
                                            <p:cond delay="4500"/>
                                          </p:stCondLst>
                                        </p:cTn>
                                        <p:tgtEl>
                                          <p:spTgt spid="205829">
                                            <p:txEl>
                                              <p:pRg st="1" end="1"/>
                                            </p:txEl>
                                          </p:spTgt>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10500"/>
                                  </p:stCondLst>
                                  <p:childTnLst>
                                    <p:set>
                                      <p:cBhvr>
                                        <p:cTn id="20" dur="1" fill="hold">
                                          <p:stCondLst>
                                            <p:cond delay="0"/>
                                          </p:stCondLst>
                                        </p:cTn>
                                        <p:tgtEl>
                                          <p:spTgt spid="205829">
                                            <p:txEl>
                                              <p:pRg st="3" end="3"/>
                                            </p:txEl>
                                          </p:spTgt>
                                        </p:tgtEl>
                                        <p:attrNameLst>
                                          <p:attrName>style.visibility</p:attrName>
                                        </p:attrNameLst>
                                      </p:cBhvr>
                                      <p:to>
                                        <p:strVal val="visible"/>
                                      </p:to>
                                    </p:set>
                                    <p:animEffect transition="in" filter="fade">
                                      <p:cBhvr>
                                        <p:cTn id="21" dur="5000"/>
                                        <p:tgtEl>
                                          <p:spTgt spid="205829">
                                            <p:txEl>
                                              <p:pRg st="3" end="3"/>
                                            </p:txEl>
                                          </p:spTgt>
                                        </p:tgtEl>
                                      </p:cBhvr>
                                    </p:animEffect>
                                    <p:anim calcmode="lin" valueType="num">
                                      <p:cBhvr>
                                        <p:cTn id="22" dur="5000" fill="hold"/>
                                        <p:tgtEl>
                                          <p:spTgt spid="205829">
                                            <p:txEl>
                                              <p:pRg st="3" end="3"/>
                                            </p:txEl>
                                          </p:spTgt>
                                        </p:tgtEl>
                                        <p:attrNameLst>
                                          <p:attrName>ppt_x</p:attrName>
                                        </p:attrNameLst>
                                      </p:cBhvr>
                                      <p:tavLst>
                                        <p:tav tm="0">
                                          <p:val>
                                            <p:strVal val="#ppt_x"/>
                                          </p:val>
                                        </p:tav>
                                        <p:tav tm="100000">
                                          <p:val>
                                            <p:strVal val="#ppt_x"/>
                                          </p:val>
                                        </p:tav>
                                      </p:tavLst>
                                    </p:anim>
                                    <p:anim calcmode="lin" valueType="num">
                                      <p:cBhvr>
                                        <p:cTn id="23" dur="4500" decel="100000" fill="hold"/>
                                        <p:tgtEl>
                                          <p:spTgt spid="205829">
                                            <p:txEl>
                                              <p:pRg st="3" end="3"/>
                                            </p:txEl>
                                          </p:spTgt>
                                        </p:tgtEl>
                                        <p:attrNameLst>
                                          <p:attrName>ppt_y</p:attrName>
                                        </p:attrNameLst>
                                      </p:cBhvr>
                                      <p:tavLst>
                                        <p:tav tm="0">
                                          <p:val>
                                            <p:strVal val="#ppt_y+1"/>
                                          </p:val>
                                        </p:tav>
                                        <p:tav tm="100000">
                                          <p:val>
                                            <p:strVal val="#ppt_y-.03"/>
                                          </p:val>
                                        </p:tav>
                                      </p:tavLst>
                                    </p:anim>
                                    <p:anim calcmode="lin" valueType="num">
                                      <p:cBhvr>
                                        <p:cTn id="24" dur="500" accel="100000" fill="hold">
                                          <p:stCondLst>
                                            <p:cond delay="4500"/>
                                          </p:stCondLst>
                                        </p:cTn>
                                        <p:tgtEl>
                                          <p:spTgt spid="205829">
                                            <p:txEl>
                                              <p:pRg st="3" end="3"/>
                                            </p:txEl>
                                          </p:spTgt>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27000"/>
                                  </p:stCondLst>
                                  <p:childTnLst>
                                    <p:set>
                                      <p:cBhvr>
                                        <p:cTn id="26" dur="1" fill="hold">
                                          <p:stCondLst>
                                            <p:cond delay="0"/>
                                          </p:stCondLst>
                                        </p:cTn>
                                        <p:tgtEl>
                                          <p:spTgt spid="205829">
                                            <p:txEl>
                                              <p:pRg st="5" end="5"/>
                                            </p:txEl>
                                          </p:spTgt>
                                        </p:tgtEl>
                                        <p:attrNameLst>
                                          <p:attrName>style.visibility</p:attrName>
                                        </p:attrNameLst>
                                      </p:cBhvr>
                                      <p:to>
                                        <p:strVal val="visible"/>
                                      </p:to>
                                    </p:set>
                                    <p:animEffect transition="in" filter="fade">
                                      <p:cBhvr>
                                        <p:cTn id="27" dur="5000"/>
                                        <p:tgtEl>
                                          <p:spTgt spid="205829">
                                            <p:txEl>
                                              <p:pRg st="5" end="5"/>
                                            </p:txEl>
                                          </p:spTgt>
                                        </p:tgtEl>
                                      </p:cBhvr>
                                    </p:animEffect>
                                    <p:anim calcmode="lin" valueType="num">
                                      <p:cBhvr>
                                        <p:cTn id="28" dur="5000" fill="hold"/>
                                        <p:tgtEl>
                                          <p:spTgt spid="205829">
                                            <p:txEl>
                                              <p:pRg st="5" end="5"/>
                                            </p:txEl>
                                          </p:spTgt>
                                        </p:tgtEl>
                                        <p:attrNameLst>
                                          <p:attrName>ppt_x</p:attrName>
                                        </p:attrNameLst>
                                      </p:cBhvr>
                                      <p:tavLst>
                                        <p:tav tm="0">
                                          <p:val>
                                            <p:strVal val="#ppt_x"/>
                                          </p:val>
                                        </p:tav>
                                        <p:tav tm="100000">
                                          <p:val>
                                            <p:strVal val="#ppt_x"/>
                                          </p:val>
                                        </p:tav>
                                      </p:tavLst>
                                    </p:anim>
                                    <p:anim calcmode="lin" valueType="num">
                                      <p:cBhvr>
                                        <p:cTn id="29" dur="4500" decel="100000" fill="hold"/>
                                        <p:tgtEl>
                                          <p:spTgt spid="205829">
                                            <p:txEl>
                                              <p:pRg st="5" end="5"/>
                                            </p:txEl>
                                          </p:spTgt>
                                        </p:tgtEl>
                                        <p:attrNameLst>
                                          <p:attrName>ppt_y</p:attrName>
                                        </p:attrNameLst>
                                      </p:cBhvr>
                                      <p:tavLst>
                                        <p:tav tm="0">
                                          <p:val>
                                            <p:strVal val="#ppt_y+1"/>
                                          </p:val>
                                        </p:tav>
                                        <p:tav tm="100000">
                                          <p:val>
                                            <p:strVal val="#ppt_y-.03"/>
                                          </p:val>
                                        </p:tav>
                                      </p:tavLst>
                                    </p:anim>
                                    <p:anim calcmode="lin" valueType="num">
                                      <p:cBhvr>
                                        <p:cTn id="30" dur="500" accel="100000" fill="hold">
                                          <p:stCondLst>
                                            <p:cond delay="4500"/>
                                          </p:stCondLst>
                                        </p:cTn>
                                        <p:tgtEl>
                                          <p:spTgt spid="205829">
                                            <p:txEl>
                                              <p:pRg st="5" end="5"/>
                                            </p:txEl>
                                          </p:spTgt>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33500"/>
                                  </p:stCondLst>
                                  <p:childTnLst>
                                    <p:set>
                                      <p:cBhvr>
                                        <p:cTn id="32" dur="1" fill="hold">
                                          <p:stCondLst>
                                            <p:cond delay="0"/>
                                          </p:stCondLst>
                                        </p:cTn>
                                        <p:tgtEl>
                                          <p:spTgt spid="205829">
                                            <p:txEl>
                                              <p:pRg st="7" end="7"/>
                                            </p:txEl>
                                          </p:spTgt>
                                        </p:tgtEl>
                                        <p:attrNameLst>
                                          <p:attrName>style.visibility</p:attrName>
                                        </p:attrNameLst>
                                      </p:cBhvr>
                                      <p:to>
                                        <p:strVal val="visible"/>
                                      </p:to>
                                    </p:set>
                                    <p:animEffect transition="in" filter="fade">
                                      <p:cBhvr>
                                        <p:cTn id="33" dur="5000"/>
                                        <p:tgtEl>
                                          <p:spTgt spid="205829">
                                            <p:txEl>
                                              <p:pRg st="7" end="7"/>
                                            </p:txEl>
                                          </p:spTgt>
                                        </p:tgtEl>
                                      </p:cBhvr>
                                    </p:animEffect>
                                    <p:anim calcmode="lin" valueType="num">
                                      <p:cBhvr>
                                        <p:cTn id="34" dur="5000" fill="hold"/>
                                        <p:tgtEl>
                                          <p:spTgt spid="205829">
                                            <p:txEl>
                                              <p:pRg st="7" end="7"/>
                                            </p:txEl>
                                          </p:spTgt>
                                        </p:tgtEl>
                                        <p:attrNameLst>
                                          <p:attrName>ppt_x</p:attrName>
                                        </p:attrNameLst>
                                      </p:cBhvr>
                                      <p:tavLst>
                                        <p:tav tm="0">
                                          <p:val>
                                            <p:strVal val="#ppt_x"/>
                                          </p:val>
                                        </p:tav>
                                        <p:tav tm="100000">
                                          <p:val>
                                            <p:strVal val="#ppt_x"/>
                                          </p:val>
                                        </p:tav>
                                      </p:tavLst>
                                    </p:anim>
                                    <p:anim calcmode="lin" valueType="num">
                                      <p:cBhvr>
                                        <p:cTn id="35" dur="4500" decel="100000" fill="hold"/>
                                        <p:tgtEl>
                                          <p:spTgt spid="205829">
                                            <p:txEl>
                                              <p:pRg st="7" end="7"/>
                                            </p:txEl>
                                          </p:spTgt>
                                        </p:tgtEl>
                                        <p:attrNameLst>
                                          <p:attrName>ppt_y</p:attrName>
                                        </p:attrNameLst>
                                      </p:cBhvr>
                                      <p:tavLst>
                                        <p:tav tm="0">
                                          <p:val>
                                            <p:strVal val="#ppt_y+1"/>
                                          </p:val>
                                        </p:tav>
                                        <p:tav tm="100000">
                                          <p:val>
                                            <p:strVal val="#ppt_y-.03"/>
                                          </p:val>
                                        </p:tav>
                                      </p:tavLst>
                                    </p:anim>
                                    <p:anim calcmode="lin" valueType="num">
                                      <p:cBhvr>
                                        <p:cTn id="36" dur="500" accel="100000" fill="hold">
                                          <p:stCondLst>
                                            <p:cond delay="4500"/>
                                          </p:stCondLst>
                                        </p:cTn>
                                        <p:tgtEl>
                                          <p:spTgt spid="205829">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9CDE5"/>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751E9F4-D103-43A3-BBC5-765E6D2F7233}"/>
              </a:ext>
            </a:extLst>
          </p:cNvPr>
          <p:cNvSpPr>
            <a:spLocks noGrp="1" noChangeArrowheads="1"/>
          </p:cNvSpPr>
          <p:nvPr>
            <p:ph type="title"/>
          </p:nvPr>
        </p:nvSpPr>
        <p:spPr>
          <a:xfrm>
            <a:off x="0" y="228600"/>
            <a:ext cx="9144000" cy="1219200"/>
          </a:xfrm>
        </p:spPr>
        <p:txBody>
          <a:bodyPr rtlCol="0">
            <a:normAutofit fontScale="90000"/>
          </a:bodyPr>
          <a:lstStyle/>
          <a:p>
            <a:pPr eaLnBrk="1" fontAlgn="auto" hangingPunct="1">
              <a:spcAft>
                <a:spcPts val="0"/>
              </a:spcAft>
              <a:defRPr/>
            </a:pPr>
            <a:r>
              <a:rPr lang="en-US" altLang="en-US" b="1" u="sng" dirty="0">
                <a:solidFill>
                  <a:schemeClr val="accent1">
                    <a:lumMod val="75000"/>
                  </a:schemeClr>
                </a:solidFill>
                <a:latin typeface="Californian FB" pitchFamily="18" charset="0"/>
              </a:rPr>
              <a:t>Payment Schedule &amp; Method</a:t>
            </a:r>
            <a:br>
              <a:rPr lang="en-US" altLang="en-US" b="1" u="sng" dirty="0">
                <a:latin typeface="Californian FB" pitchFamily="18" charset="0"/>
              </a:rPr>
            </a:br>
            <a:endParaRPr lang="en-US" altLang="en-US" dirty="0">
              <a:latin typeface="Californian FB" pitchFamily="18" charset="0"/>
            </a:endParaRPr>
          </a:p>
        </p:txBody>
      </p:sp>
      <p:sp>
        <p:nvSpPr>
          <p:cNvPr id="143363" name="Rectangle 3"/>
          <p:cNvSpPr>
            <a:spLocks noGrp="1"/>
          </p:cNvSpPr>
          <p:nvPr>
            <p:ph idx="1"/>
          </p:nvPr>
        </p:nvSpPr>
        <p:spPr>
          <a:xfrm>
            <a:off x="304800" y="1066800"/>
            <a:ext cx="8534400" cy="5562600"/>
          </a:xfrm>
        </p:spPr>
        <p:txBody>
          <a:bodyPr/>
          <a:lstStyle/>
          <a:p>
            <a:pPr algn="ctr" eaLnBrk="1" hangingPunct="1">
              <a:buFontTx/>
              <a:buNone/>
            </a:pPr>
            <a:r>
              <a:rPr lang="en-US" altLang="en-US" sz="2800" dirty="0">
                <a:latin typeface="Californian FB" panose="0207040306080B030204" pitchFamily="18" charset="0"/>
              </a:rPr>
              <a:t>Payments will be made by </a:t>
            </a:r>
            <a:r>
              <a:rPr lang="en-US" altLang="en-US" sz="2800" b="1" u="sng" dirty="0">
                <a:latin typeface="Californian FB" panose="0207040306080B030204" pitchFamily="18" charset="0"/>
              </a:rPr>
              <a:t>DIRECT DEPOSIT</a:t>
            </a:r>
            <a:r>
              <a:rPr lang="en-US" altLang="en-US" sz="2800" dirty="0">
                <a:latin typeface="Californian FB" panose="0207040306080B030204" pitchFamily="18" charset="0"/>
              </a:rPr>
              <a:t> into the recipient’s bank account.  Enrollment for direct deposit must be completed before any funds can be issued to the recipient.</a:t>
            </a:r>
          </a:p>
          <a:p>
            <a:pPr algn="ctr" eaLnBrk="1" hangingPunct="1">
              <a:buFontTx/>
              <a:buNone/>
            </a:pPr>
            <a:endParaRPr lang="en-US" altLang="en-US" sz="1100" dirty="0">
              <a:latin typeface="Californian FB" panose="0207040306080B030204" pitchFamily="18" charset="0"/>
            </a:endParaRPr>
          </a:p>
          <a:p>
            <a:pPr algn="ctr" eaLnBrk="1" hangingPunct="1">
              <a:buFontTx/>
              <a:buNone/>
            </a:pPr>
            <a:r>
              <a:rPr lang="en-US" altLang="en-US" sz="2800" dirty="0">
                <a:latin typeface="Californian FB" panose="0207040306080B030204" pitchFamily="18" charset="0"/>
              </a:rPr>
              <a:t>Payments are made </a:t>
            </a:r>
            <a:r>
              <a:rPr lang="en-US" altLang="en-US" sz="2800" b="1" u="sng" dirty="0">
                <a:latin typeface="Californian FB" panose="0207040306080B030204" pitchFamily="18" charset="0"/>
              </a:rPr>
              <a:t>at the end of each semester </a:t>
            </a:r>
          </a:p>
          <a:p>
            <a:pPr algn="ctr" eaLnBrk="1" hangingPunct="1">
              <a:buFontTx/>
              <a:buNone/>
            </a:pPr>
            <a:r>
              <a:rPr lang="en-US" altLang="en-US" sz="2800" u="sng" dirty="0">
                <a:solidFill>
                  <a:srgbClr val="FF3300"/>
                </a:solidFill>
                <a:latin typeface="Californian FB" panose="0207040306080B030204" pitchFamily="18" charset="0"/>
              </a:rPr>
              <a:t>AFTER</a:t>
            </a:r>
            <a:r>
              <a:rPr lang="en-US" altLang="en-US" sz="2800" dirty="0">
                <a:latin typeface="Californian FB" panose="0207040306080B030204" pitchFamily="18" charset="0"/>
              </a:rPr>
              <a:t> verification of successful completion of the current semester and enrollment for the next semester.</a:t>
            </a:r>
          </a:p>
          <a:p>
            <a:pPr algn="ctr" eaLnBrk="1" hangingPunct="1">
              <a:buFontTx/>
              <a:buNone/>
            </a:pPr>
            <a:endParaRPr lang="en-US" altLang="en-US" sz="1200" dirty="0">
              <a:latin typeface="Californian FB" panose="0207040306080B030204" pitchFamily="18" charset="0"/>
            </a:endParaRPr>
          </a:p>
          <a:p>
            <a:pPr algn="ctr" eaLnBrk="1" hangingPunct="1">
              <a:buFontTx/>
              <a:buNone/>
            </a:pPr>
            <a:r>
              <a:rPr lang="en-US" altLang="en-US" sz="2800" dirty="0">
                <a:latin typeface="Californian FB" panose="0207040306080B030204" pitchFamily="18" charset="0"/>
              </a:rPr>
              <a:t>It is important that you are able to pay your account upfront so that you are able to get an official transcript from the school to submit to PMTC at the end of the semester.</a:t>
            </a:r>
          </a:p>
        </p:txBody>
      </p:sp>
      <p:pic>
        <p:nvPicPr>
          <p:cNvPr id="8" name="nursing 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3920" y="6248400"/>
            <a:ext cx="609600" cy="609600"/>
          </a:xfrm>
          <a:prstGeom prst="rect">
            <a:avLst/>
          </a:prstGeom>
        </p:spPr>
      </p:pic>
    </p:spTree>
  </p:cSld>
  <p:clrMapOvr>
    <a:masterClrMapping/>
  </p:clrMapOvr>
  <p:transition spd="slow" advClick="0" advTm="28000">
    <p:fade/>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701" fill="hold"/>
                                        <p:tgtEl>
                                          <p:spTgt spid="8"/>
                                        </p:tgtEl>
                                      </p:cBhvr>
                                    </p:cmd>
                                  </p:childTnLst>
                                </p:cTn>
                              </p:par>
                              <p:par>
                                <p:cTn id="7" presetID="37" presetClass="entr" presetSubtype="0" fill="hold" nodeType="withEffect">
                                  <p:stCondLst>
                                    <p:cond delay="0"/>
                                  </p:stCondLst>
                                  <p:childTnLst>
                                    <p:set>
                                      <p:cBhvr>
                                        <p:cTn id="8" dur="1" fill="hold">
                                          <p:stCondLst>
                                            <p:cond delay="0"/>
                                          </p:stCondLst>
                                        </p:cTn>
                                        <p:tgtEl>
                                          <p:spTgt spid="143363">
                                            <p:txEl>
                                              <p:pRg st="0" end="0"/>
                                            </p:txEl>
                                          </p:spTgt>
                                        </p:tgtEl>
                                        <p:attrNameLst>
                                          <p:attrName>style.visibility</p:attrName>
                                        </p:attrNameLst>
                                      </p:cBhvr>
                                      <p:to>
                                        <p:strVal val="visible"/>
                                      </p:to>
                                    </p:set>
                                    <p:animEffect transition="in" filter="fade">
                                      <p:cBhvr>
                                        <p:cTn id="9" dur="3000"/>
                                        <p:tgtEl>
                                          <p:spTgt spid="143363">
                                            <p:txEl>
                                              <p:pRg st="0" end="0"/>
                                            </p:txEl>
                                          </p:spTgt>
                                        </p:tgtEl>
                                      </p:cBhvr>
                                    </p:animEffect>
                                    <p:anim calcmode="lin" valueType="num">
                                      <p:cBhvr>
                                        <p:cTn id="10" dur="3000" fill="hold"/>
                                        <p:tgtEl>
                                          <p:spTgt spid="143363">
                                            <p:txEl>
                                              <p:pRg st="0" end="0"/>
                                            </p:txEl>
                                          </p:spTgt>
                                        </p:tgtEl>
                                        <p:attrNameLst>
                                          <p:attrName>ppt_x</p:attrName>
                                        </p:attrNameLst>
                                      </p:cBhvr>
                                      <p:tavLst>
                                        <p:tav tm="0">
                                          <p:val>
                                            <p:strVal val="#ppt_x"/>
                                          </p:val>
                                        </p:tav>
                                        <p:tav tm="100000">
                                          <p:val>
                                            <p:strVal val="#ppt_x"/>
                                          </p:val>
                                        </p:tav>
                                      </p:tavLst>
                                    </p:anim>
                                    <p:anim calcmode="lin" valueType="num">
                                      <p:cBhvr>
                                        <p:cTn id="11" dur="2700" decel="100000" fill="hold"/>
                                        <p:tgtEl>
                                          <p:spTgt spid="143363">
                                            <p:txEl>
                                              <p:pRg st="0" end="0"/>
                                            </p:txEl>
                                          </p:spTgt>
                                        </p:tgtEl>
                                        <p:attrNameLst>
                                          <p:attrName>ppt_y</p:attrName>
                                        </p:attrNameLst>
                                      </p:cBhvr>
                                      <p:tavLst>
                                        <p:tav tm="0">
                                          <p:val>
                                            <p:strVal val="#ppt_y+1"/>
                                          </p:val>
                                        </p:tav>
                                        <p:tav tm="100000">
                                          <p:val>
                                            <p:strVal val="#ppt_y-.03"/>
                                          </p:val>
                                        </p:tav>
                                      </p:tavLst>
                                    </p:anim>
                                    <p:anim calcmode="lin" valueType="num">
                                      <p:cBhvr>
                                        <p:cTn id="12" dur="300" accel="100000" fill="hold">
                                          <p:stCondLst>
                                            <p:cond delay="2700"/>
                                          </p:stCondLst>
                                        </p:cTn>
                                        <p:tgtEl>
                                          <p:spTgt spid="143363">
                                            <p:txEl>
                                              <p:pRg st="0" end="0"/>
                                            </p:txEl>
                                          </p:spTgt>
                                        </p:tgtEl>
                                        <p:attrNameLst>
                                          <p:attrName>ppt_y</p:attrName>
                                        </p:attrNameLst>
                                      </p:cBhvr>
                                      <p:tavLst>
                                        <p:tav tm="0">
                                          <p:val>
                                            <p:strVal val="#ppt_y-.03"/>
                                          </p:val>
                                        </p:tav>
                                        <p:tav tm="100000">
                                          <p:val>
                                            <p:strVal val="#ppt_y"/>
                                          </p:val>
                                        </p:tav>
                                      </p:tavLst>
                                    </p:anim>
                                  </p:childTnLst>
                                </p:cTn>
                              </p:par>
                              <p:par>
                                <p:cTn id="13" presetID="37" presetClass="entr" presetSubtype="0" fill="hold" nodeType="withEffect">
                                  <p:stCondLst>
                                    <p:cond delay="9000"/>
                                  </p:stCondLst>
                                  <p:childTnLst>
                                    <p:set>
                                      <p:cBhvr>
                                        <p:cTn id="14" dur="1" fill="hold">
                                          <p:stCondLst>
                                            <p:cond delay="0"/>
                                          </p:stCondLst>
                                        </p:cTn>
                                        <p:tgtEl>
                                          <p:spTgt spid="143363">
                                            <p:txEl>
                                              <p:pRg st="2" end="2"/>
                                            </p:txEl>
                                          </p:spTgt>
                                        </p:tgtEl>
                                        <p:attrNameLst>
                                          <p:attrName>style.visibility</p:attrName>
                                        </p:attrNameLst>
                                      </p:cBhvr>
                                      <p:to>
                                        <p:strVal val="visible"/>
                                      </p:to>
                                    </p:set>
                                    <p:animEffect transition="in" filter="fade">
                                      <p:cBhvr>
                                        <p:cTn id="15" dur="3000"/>
                                        <p:tgtEl>
                                          <p:spTgt spid="143363">
                                            <p:txEl>
                                              <p:pRg st="2" end="2"/>
                                            </p:txEl>
                                          </p:spTgt>
                                        </p:tgtEl>
                                      </p:cBhvr>
                                    </p:animEffect>
                                    <p:anim calcmode="lin" valueType="num">
                                      <p:cBhvr>
                                        <p:cTn id="16" dur="3000" fill="hold"/>
                                        <p:tgtEl>
                                          <p:spTgt spid="143363">
                                            <p:txEl>
                                              <p:pRg st="2" end="2"/>
                                            </p:txEl>
                                          </p:spTgt>
                                        </p:tgtEl>
                                        <p:attrNameLst>
                                          <p:attrName>ppt_x</p:attrName>
                                        </p:attrNameLst>
                                      </p:cBhvr>
                                      <p:tavLst>
                                        <p:tav tm="0">
                                          <p:val>
                                            <p:strVal val="#ppt_x"/>
                                          </p:val>
                                        </p:tav>
                                        <p:tav tm="100000">
                                          <p:val>
                                            <p:strVal val="#ppt_x"/>
                                          </p:val>
                                        </p:tav>
                                      </p:tavLst>
                                    </p:anim>
                                    <p:anim calcmode="lin" valueType="num">
                                      <p:cBhvr>
                                        <p:cTn id="17" dur="2700" decel="100000" fill="hold"/>
                                        <p:tgtEl>
                                          <p:spTgt spid="143363">
                                            <p:txEl>
                                              <p:pRg st="2" end="2"/>
                                            </p:txEl>
                                          </p:spTgt>
                                        </p:tgtEl>
                                        <p:attrNameLst>
                                          <p:attrName>ppt_y</p:attrName>
                                        </p:attrNameLst>
                                      </p:cBhvr>
                                      <p:tavLst>
                                        <p:tav tm="0">
                                          <p:val>
                                            <p:strVal val="#ppt_y+1"/>
                                          </p:val>
                                        </p:tav>
                                        <p:tav tm="100000">
                                          <p:val>
                                            <p:strVal val="#ppt_y-.03"/>
                                          </p:val>
                                        </p:tav>
                                      </p:tavLst>
                                    </p:anim>
                                    <p:anim calcmode="lin" valueType="num">
                                      <p:cBhvr>
                                        <p:cTn id="18" dur="300" accel="100000" fill="hold">
                                          <p:stCondLst>
                                            <p:cond delay="2700"/>
                                          </p:stCondLst>
                                        </p:cTn>
                                        <p:tgtEl>
                                          <p:spTgt spid="143363">
                                            <p:txEl>
                                              <p:pRg st="2" end="2"/>
                                            </p:txEl>
                                          </p:spTgt>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9000"/>
                                  </p:stCondLst>
                                  <p:childTnLst>
                                    <p:set>
                                      <p:cBhvr>
                                        <p:cTn id="20" dur="1" fill="hold">
                                          <p:stCondLst>
                                            <p:cond delay="0"/>
                                          </p:stCondLst>
                                        </p:cTn>
                                        <p:tgtEl>
                                          <p:spTgt spid="143363">
                                            <p:txEl>
                                              <p:pRg st="3" end="3"/>
                                            </p:txEl>
                                          </p:spTgt>
                                        </p:tgtEl>
                                        <p:attrNameLst>
                                          <p:attrName>style.visibility</p:attrName>
                                        </p:attrNameLst>
                                      </p:cBhvr>
                                      <p:to>
                                        <p:strVal val="visible"/>
                                      </p:to>
                                    </p:set>
                                    <p:animEffect transition="in" filter="fade">
                                      <p:cBhvr>
                                        <p:cTn id="21" dur="3000"/>
                                        <p:tgtEl>
                                          <p:spTgt spid="143363">
                                            <p:txEl>
                                              <p:pRg st="3" end="3"/>
                                            </p:txEl>
                                          </p:spTgt>
                                        </p:tgtEl>
                                      </p:cBhvr>
                                    </p:animEffect>
                                    <p:anim calcmode="lin" valueType="num">
                                      <p:cBhvr>
                                        <p:cTn id="22" dur="3000" fill="hold"/>
                                        <p:tgtEl>
                                          <p:spTgt spid="143363">
                                            <p:txEl>
                                              <p:pRg st="3" end="3"/>
                                            </p:txEl>
                                          </p:spTgt>
                                        </p:tgtEl>
                                        <p:attrNameLst>
                                          <p:attrName>ppt_x</p:attrName>
                                        </p:attrNameLst>
                                      </p:cBhvr>
                                      <p:tavLst>
                                        <p:tav tm="0">
                                          <p:val>
                                            <p:strVal val="#ppt_x"/>
                                          </p:val>
                                        </p:tav>
                                        <p:tav tm="100000">
                                          <p:val>
                                            <p:strVal val="#ppt_x"/>
                                          </p:val>
                                        </p:tav>
                                      </p:tavLst>
                                    </p:anim>
                                    <p:anim calcmode="lin" valueType="num">
                                      <p:cBhvr>
                                        <p:cTn id="23" dur="2700" decel="100000" fill="hold"/>
                                        <p:tgtEl>
                                          <p:spTgt spid="143363">
                                            <p:txEl>
                                              <p:pRg st="3" end="3"/>
                                            </p:txEl>
                                          </p:spTgt>
                                        </p:tgtEl>
                                        <p:attrNameLst>
                                          <p:attrName>ppt_y</p:attrName>
                                        </p:attrNameLst>
                                      </p:cBhvr>
                                      <p:tavLst>
                                        <p:tav tm="0">
                                          <p:val>
                                            <p:strVal val="#ppt_y+1"/>
                                          </p:val>
                                        </p:tav>
                                        <p:tav tm="100000">
                                          <p:val>
                                            <p:strVal val="#ppt_y-.03"/>
                                          </p:val>
                                        </p:tav>
                                      </p:tavLst>
                                    </p:anim>
                                    <p:anim calcmode="lin" valueType="num">
                                      <p:cBhvr>
                                        <p:cTn id="24" dur="300" accel="100000" fill="hold">
                                          <p:stCondLst>
                                            <p:cond delay="2700"/>
                                          </p:stCondLst>
                                        </p:cTn>
                                        <p:tgtEl>
                                          <p:spTgt spid="143363">
                                            <p:txEl>
                                              <p:pRg st="3" end="3"/>
                                            </p:txEl>
                                          </p:spTgt>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20000"/>
                                  </p:stCondLst>
                                  <p:childTnLst>
                                    <p:set>
                                      <p:cBhvr>
                                        <p:cTn id="26" dur="1" fill="hold">
                                          <p:stCondLst>
                                            <p:cond delay="0"/>
                                          </p:stCondLst>
                                        </p:cTn>
                                        <p:tgtEl>
                                          <p:spTgt spid="143363">
                                            <p:txEl>
                                              <p:pRg st="5" end="5"/>
                                            </p:txEl>
                                          </p:spTgt>
                                        </p:tgtEl>
                                        <p:attrNameLst>
                                          <p:attrName>style.visibility</p:attrName>
                                        </p:attrNameLst>
                                      </p:cBhvr>
                                      <p:to>
                                        <p:strVal val="visible"/>
                                      </p:to>
                                    </p:set>
                                    <p:animEffect transition="in" filter="fade">
                                      <p:cBhvr>
                                        <p:cTn id="27" dur="3000"/>
                                        <p:tgtEl>
                                          <p:spTgt spid="143363">
                                            <p:txEl>
                                              <p:pRg st="5" end="5"/>
                                            </p:txEl>
                                          </p:spTgt>
                                        </p:tgtEl>
                                      </p:cBhvr>
                                    </p:animEffect>
                                    <p:anim calcmode="lin" valueType="num">
                                      <p:cBhvr>
                                        <p:cTn id="28" dur="3000" fill="hold"/>
                                        <p:tgtEl>
                                          <p:spTgt spid="143363">
                                            <p:txEl>
                                              <p:pRg st="5" end="5"/>
                                            </p:txEl>
                                          </p:spTgt>
                                        </p:tgtEl>
                                        <p:attrNameLst>
                                          <p:attrName>ppt_x</p:attrName>
                                        </p:attrNameLst>
                                      </p:cBhvr>
                                      <p:tavLst>
                                        <p:tav tm="0">
                                          <p:val>
                                            <p:strVal val="#ppt_x"/>
                                          </p:val>
                                        </p:tav>
                                        <p:tav tm="100000">
                                          <p:val>
                                            <p:strVal val="#ppt_x"/>
                                          </p:val>
                                        </p:tav>
                                      </p:tavLst>
                                    </p:anim>
                                    <p:anim calcmode="lin" valueType="num">
                                      <p:cBhvr>
                                        <p:cTn id="29" dur="2700" decel="100000" fill="hold"/>
                                        <p:tgtEl>
                                          <p:spTgt spid="143363">
                                            <p:txEl>
                                              <p:pRg st="5" end="5"/>
                                            </p:txEl>
                                          </p:spTgt>
                                        </p:tgtEl>
                                        <p:attrNameLst>
                                          <p:attrName>ppt_y</p:attrName>
                                        </p:attrNameLst>
                                      </p:cBhvr>
                                      <p:tavLst>
                                        <p:tav tm="0">
                                          <p:val>
                                            <p:strVal val="#ppt_y+1"/>
                                          </p:val>
                                        </p:tav>
                                        <p:tav tm="100000">
                                          <p:val>
                                            <p:strVal val="#ppt_y-.03"/>
                                          </p:val>
                                        </p:tav>
                                      </p:tavLst>
                                    </p:anim>
                                    <p:anim calcmode="lin" valueType="num">
                                      <p:cBhvr>
                                        <p:cTn id="30" dur="300" accel="100000" fill="hold">
                                          <p:stCondLst>
                                            <p:cond delay="2700"/>
                                          </p:stCondLst>
                                        </p:cTn>
                                        <p:tgtEl>
                                          <p:spTgt spid="143363">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sp>
        <p:nvSpPr>
          <p:cNvPr id="34818" name="Rectangle 4">
            <a:extLst>
              <a:ext uri="{FF2B5EF4-FFF2-40B4-BE49-F238E27FC236}">
                <a16:creationId xmlns:a16="http://schemas.microsoft.com/office/drawing/2014/main" id="{F1C674C5-447B-4F3A-BB4A-12E5773ADEBC}"/>
              </a:ext>
            </a:extLst>
          </p:cNvPr>
          <p:cNvSpPr>
            <a:spLocks noGrp="1" noChangeArrowheads="1"/>
          </p:cNvSpPr>
          <p:nvPr>
            <p:ph type="title"/>
          </p:nvPr>
        </p:nvSpPr>
        <p:spPr>
          <a:xfrm>
            <a:off x="457200" y="0"/>
            <a:ext cx="8229600" cy="1066800"/>
          </a:xfrm>
        </p:spPr>
        <p:txBody>
          <a:bodyPr/>
          <a:lstStyle/>
          <a:p>
            <a:pPr eaLnBrk="1" hangingPunct="1">
              <a:defRPr/>
            </a:pPr>
            <a:r>
              <a:rPr lang="en-US" altLang="en-US" sz="5200" b="1" u="sng" dirty="0">
                <a:solidFill>
                  <a:schemeClr val="accent1">
                    <a:lumMod val="75000"/>
                  </a:schemeClr>
                </a:solidFill>
                <a:latin typeface="Californian FB" panose="0207040306080B030204" pitchFamily="18" charset="0"/>
              </a:rPr>
              <a:t>Scholarship Loan Payments</a:t>
            </a:r>
            <a:r>
              <a:rPr lang="en-US" altLang="en-US" sz="5200" b="1" u="sng" dirty="0">
                <a:latin typeface="Californian FB" panose="0207040306080B030204" pitchFamily="18" charset="0"/>
              </a:rPr>
              <a:t> </a:t>
            </a:r>
          </a:p>
        </p:txBody>
      </p:sp>
      <p:sp>
        <p:nvSpPr>
          <p:cNvPr id="204805" name="Rectangle 5">
            <a:extLst>
              <a:ext uri="{FF2B5EF4-FFF2-40B4-BE49-F238E27FC236}">
                <a16:creationId xmlns:a16="http://schemas.microsoft.com/office/drawing/2014/main" id="{4A65E0DF-2738-45D6-982F-16329064D12B}"/>
              </a:ext>
            </a:extLst>
          </p:cNvPr>
          <p:cNvSpPr>
            <a:spLocks noGrp="1" noChangeArrowheads="1"/>
          </p:cNvSpPr>
          <p:nvPr>
            <p:ph idx="1"/>
          </p:nvPr>
        </p:nvSpPr>
        <p:spPr>
          <a:xfrm>
            <a:off x="381000" y="1524000"/>
            <a:ext cx="8610600" cy="5334000"/>
          </a:xfrm>
        </p:spPr>
        <p:txBody>
          <a:bodyPr rtlCol="0">
            <a:normAutofit/>
          </a:bodyPr>
          <a:lstStyle/>
          <a:p>
            <a:pPr eaLnBrk="1" fontAlgn="auto" hangingPunct="1">
              <a:lnSpc>
                <a:spcPct val="80000"/>
              </a:lnSpc>
              <a:spcAft>
                <a:spcPts val="0"/>
              </a:spcAft>
              <a:buFontTx/>
              <a:buNone/>
              <a:defRPr/>
            </a:pPr>
            <a:r>
              <a:rPr lang="en-US" altLang="en-US" dirty="0">
                <a:latin typeface="Californian FB" pitchFamily="18" charset="0"/>
              </a:rPr>
              <a:t>Funds are to be used for payment of:</a:t>
            </a:r>
          </a:p>
          <a:p>
            <a:pPr eaLnBrk="1" fontAlgn="auto" hangingPunct="1">
              <a:lnSpc>
                <a:spcPct val="80000"/>
              </a:lnSpc>
              <a:spcAft>
                <a:spcPts val="0"/>
              </a:spcAft>
              <a:buFontTx/>
              <a:buNone/>
              <a:defRPr/>
            </a:pPr>
            <a:endParaRPr lang="en-US" altLang="en-US" sz="2000" dirty="0">
              <a:latin typeface="Californian FB" pitchFamily="18" charset="0"/>
            </a:endParaRPr>
          </a:p>
          <a:p>
            <a:pPr lvl="1" eaLnBrk="1" fontAlgn="auto" hangingPunct="1">
              <a:lnSpc>
                <a:spcPct val="80000"/>
              </a:lnSpc>
              <a:spcAft>
                <a:spcPts val="0"/>
              </a:spcAft>
              <a:defRPr/>
            </a:pPr>
            <a:r>
              <a:rPr lang="en-US" altLang="en-US" sz="3200" dirty="0">
                <a:latin typeface="Californian FB" pitchFamily="18" charset="0"/>
              </a:rPr>
              <a:t>Tuition</a:t>
            </a:r>
          </a:p>
          <a:p>
            <a:pPr lvl="1" eaLnBrk="1" fontAlgn="auto" hangingPunct="1">
              <a:lnSpc>
                <a:spcPct val="80000"/>
              </a:lnSpc>
              <a:spcAft>
                <a:spcPts val="0"/>
              </a:spcAft>
              <a:defRPr/>
            </a:pPr>
            <a:r>
              <a:rPr lang="en-US" altLang="en-US" sz="3200" dirty="0">
                <a:latin typeface="Californian FB" pitchFamily="18" charset="0"/>
              </a:rPr>
              <a:t>Books</a:t>
            </a:r>
          </a:p>
          <a:p>
            <a:pPr lvl="1" eaLnBrk="1" fontAlgn="auto" hangingPunct="1">
              <a:lnSpc>
                <a:spcPct val="80000"/>
              </a:lnSpc>
              <a:spcAft>
                <a:spcPts val="0"/>
              </a:spcAft>
              <a:defRPr/>
            </a:pPr>
            <a:r>
              <a:rPr lang="en-US" altLang="en-US" sz="3200" dirty="0">
                <a:latin typeface="Californian FB" pitchFamily="18" charset="0"/>
              </a:rPr>
              <a:t>Training Materials</a:t>
            </a:r>
          </a:p>
          <a:p>
            <a:pPr lvl="1" eaLnBrk="1" fontAlgn="auto" hangingPunct="1">
              <a:lnSpc>
                <a:spcPct val="80000"/>
              </a:lnSpc>
              <a:spcAft>
                <a:spcPts val="0"/>
              </a:spcAft>
              <a:defRPr/>
            </a:pPr>
            <a:r>
              <a:rPr lang="en-US" altLang="en-US" sz="3200" dirty="0">
                <a:latin typeface="Californian FB" pitchFamily="18" charset="0"/>
              </a:rPr>
              <a:t>Equipment</a:t>
            </a:r>
          </a:p>
          <a:p>
            <a:pPr lvl="1" eaLnBrk="1" fontAlgn="auto" hangingPunct="1">
              <a:lnSpc>
                <a:spcPct val="80000"/>
              </a:lnSpc>
              <a:spcAft>
                <a:spcPts val="0"/>
              </a:spcAft>
              <a:defRPr/>
            </a:pPr>
            <a:r>
              <a:rPr lang="en-US" altLang="en-US" sz="3200" dirty="0">
                <a:latin typeface="Californian FB" pitchFamily="18" charset="0"/>
              </a:rPr>
              <a:t>Uniforms</a:t>
            </a:r>
          </a:p>
          <a:p>
            <a:pPr lvl="1" eaLnBrk="1" fontAlgn="auto" hangingPunct="1">
              <a:lnSpc>
                <a:spcPct val="80000"/>
              </a:lnSpc>
              <a:spcAft>
                <a:spcPts val="0"/>
              </a:spcAft>
              <a:defRPr/>
            </a:pPr>
            <a:r>
              <a:rPr lang="en-US" altLang="en-US" sz="3200" dirty="0">
                <a:latin typeface="Californian FB" pitchFamily="18" charset="0"/>
              </a:rPr>
              <a:t>Required Fees</a:t>
            </a:r>
          </a:p>
          <a:p>
            <a:pPr lvl="1" eaLnBrk="1" fontAlgn="auto" hangingPunct="1">
              <a:lnSpc>
                <a:spcPct val="80000"/>
              </a:lnSpc>
              <a:spcAft>
                <a:spcPts val="0"/>
              </a:spcAft>
              <a:defRPr/>
            </a:pPr>
            <a:r>
              <a:rPr lang="en-US" altLang="en-US" sz="3200" dirty="0">
                <a:latin typeface="Californian FB" pitchFamily="18" charset="0"/>
              </a:rPr>
              <a:t>Other educationally related expenses, necessary for attendance at nursing school</a:t>
            </a:r>
          </a:p>
          <a:p>
            <a:pPr marL="457200" lvl="1" indent="0" eaLnBrk="1" fontAlgn="auto" hangingPunct="1">
              <a:lnSpc>
                <a:spcPct val="80000"/>
              </a:lnSpc>
              <a:spcAft>
                <a:spcPts val="0"/>
              </a:spcAft>
              <a:buFont typeface="Arial" panose="020B0604020202020204" pitchFamily="34" charset="0"/>
              <a:buNone/>
              <a:defRPr/>
            </a:pPr>
            <a:endParaRPr lang="en-US" altLang="en-US" sz="2400" dirty="0">
              <a:latin typeface="Californian FB" pitchFamily="18" charset="0"/>
            </a:endParaRPr>
          </a:p>
        </p:txBody>
      </p:sp>
      <p:pic>
        <p:nvPicPr>
          <p:cNvPr id="16388" name="Picture 3" descr="A close up of a logo&#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446338"/>
            <a:ext cx="2963863"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nursing 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6248400"/>
            <a:ext cx="609600" cy="609600"/>
          </a:xfrm>
          <a:prstGeom prst="rect">
            <a:avLst/>
          </a:prstGeom>
        </p:spPr>
      </p:pic>
    </p:spTree>
  </p:cSld>
  <p:clrMapOvr>
    <a:masterClrMapping/>
  </p:clrMapOvr>
  <p:transition spd="slow" advClick="0" advTm="23000">
    <p:fad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sp>
        <p:nvSpPr>
          <p:cNvPr id="229379" name="Rectangle 3"/>
          <p:cNvSpPr>
            <a:spLocks noGrp="1"/>
          </p:cNvSpPr>
          <p:nvPr>
            <p:ph idx="1"/>
          </p:nvPr>
        </p:nvSpPr>
        <p:spPr>
          <a:xfrm>
            <a:off x="0" y="152400"/>
            <a:ext cx="9144000" cy="6477000"/>
          </a:xfrm>
        </p:spPr>
        <p:txBody>
          <a:bodyPr/>
          <a:lstStyle/>
          <a:p>
            <a:pPr algn="ctr" eaLnBrk="1" hangingPunct="1">
              <a:buFontTx/>
              <a:buNone/>
            </a:pPr>
            <a:r>
              <a:rPr lang="en-US" altLang="en-US" sz="2800" u="sng" dirty="0">
                <a:latin typeface="Bodoni MT Black" panose="02070A03080606020203" pitchFamily="18" charset="0"/>
              </a:rPr>
              <a:t>RENEWING THE CONTRACT</a:t>
            </a:r>
          </a:p>
          <a:p>
            <a:pPr algn="ctr" eaLnBrk="1" hangingPunct="1">
              <a:buFontTx/>
              <a:buNone/>
            </a:pPr>
            <a:endParaRPr lang="en-US" altLang="en-US" sz="2800" dirty="0">
              <a:latin typeface="Californian FB" panose="0207040306080B030204" pitchFamily="18" charset="0"/>
            </a:endParaRPr>
          </a:p>
          <a:p>
            <a:pPr algn="ctr" eaLnBrk="1" hangingPunct="1">
              <a:buFontTx/>
              <a:buNone/>
            </a:pPr>
            <a:r>
              <a:rPr lang="en-US" altLang="en-US" sz="2400" dirty="0">
                <a:latin typeface="Californian FB" panose="0207040306080B030204" pitchFamily="18" charset="0"/>
              </a:rPr>
              <a:t>Only one year of funding is available for a full-time </a:t>
            </a:r>
            <a:r>
              <a:rPr lang="en-US" altLang="en-US" sz="2400" dirty="0" err="1">
                <a:latin typeface="Californian FB" panose="0207040306080B030204" pitchFamily="18" charset="0"/>
              </a:rPr>
              <a:t>LPN</a:t>
            </a:r>
            <a:r>
              <a:rPr lang="en-US" altLang="en-US" sz="2400" dirty="0">
                <a:latin typeface="Californian FB" panose="0207040306080B030204" pitchFamily="18" charset="0"/>
              </a:rPr>
              <a:t> program.  </a:t>
            </a:r>
          </a:p>
          <a:p>
            <a:pPr algn="ctr" eaLnBrk="1" hangingPunct="1">
              <a:buFontTx/>
              <a:buNone/>
            </a:pPr>
            <a:endParaRPr lang="en-US" altLang="en-US" sz="2400" dirty="0">
              <a:latin typeface="Californian FB" panose="0207040306080B030204" pitchFamily="18" charset="0"/>
            </a:endParaRPr>
          </a:p>
          <a:p>
            <a:pPr algn="ctr" eaLnBrk="1" hangingPunct="1">
              <a:buFontTx/>
              <a:buNone/>
            </a:pPr>
            <a:r>
              <a:rPr lang="en-US" altLang="en-US" sz="2400" dirty="0">
                <a:latin typeface="Californian FB" panose="0207040306080B030204" pitchFamily="18" charset="0"/>
              </a:rPr>
              <a:t>The </a:t>
            </a:r>
            <a:r>
              <a:rPr lang="en-US" altLang="en-US" sz="2400" dirty="0" err="1">
                <a:latin typeface="Californian FB" panose="0207040306080B030204" pitchFamily="18" charset="0"/>
              </a:rPr>
              <a:t>ADN</a:t>
            </a:r>
            <a:r>
              <a:rPr lang="en-US" altLang="en-US" sz="2400" dirty="0">
                <a:latin typeface="Californian FB" panose="0207040306080B030204" pitchFamily="18" charset="0"/>
              </a:rPr>
              <a:t> contract is renewable for the second year. </a:t>
            </a:r>
          </a:p>
          <a:p>
            <a:pPr algn="ctr" eaLnBrk="1" hangingPunct="1">
              <a:buFontTx/>
              <a:buNone/>
            </a:pPr>
            <a:endParaRPr lang="en-US" altLang="en-US" sz="2400" dirty="0">
              <a:latin typeface="Californian FB" panose="0207040306080B030204" pitchFamily="18" charset="0"/>
            </a:endParaRPr>
          </a:p>
          <a:p>
            <a:pPr algn="ctr" eaLnBrk="1" hangingPunct="1">
              <a:buFontTx/>
              <a:buNone/>
            </a:pPr>
            <a:r>
              <a:rPr lang="en-US" altLang="en-US" sz="2400" dirty="0">
                <a:latin typeface="Californian FB" panose="0207040306080B030204" pitchFamily="18" charset="0"/>
              </a:rPr>
              <a:t>The BSN contract may be renewed for up to 3 years.</a:t>
            </a:r>
          </a:p>
          <a:p>
            <a:pPr algn="ctr" eaLnBrk="1" hangingPunct="1">
              <a:buFontTx/>
              <a:buNone/>
            </a:pPr>
            <a:endParaRPr lang="en-US" altLang="en-US" sz="2400" dirty="0">
              <a:latin typeface="Californian FB" panose="0207040306080B030204" pitchFamily="18" charset="0"/>
            </a:endParaRPr>
          </a:p>
          <a:p>
            <a:pPr algn="ctr" eaLnBrk="1" hangingPunct="1">
              <a:buFontTx/>
              <a:buNone/>
            </a:pPr>
            <a:r>
              <a:rPr lang="en-US" altLang="en-US" sz="2400" dirty="0">
                <a:latin typeface="Californian FB" panose="0207040306080B030204" pitchFamily="18" charset="0"/>
              </a:rPr>
              <a:t>The MSN/</a:t>
            </a:r>
            <a:r>
              <a:rPr lang="en-US" altLang="en-US" sz="2400" dirty="0" err="1">
                <a:latin typeface="Californian FB" panose="0207040306080B030204" pitchFamily="18" charset="0"/>
              </a:rPr>
              <a:t>DPN</a:t>
            </a:r>
            <a:r>
              <a:rPr lang="en-US" altLang="en-US" sz="2400" dirty="0">
                <a:latin typeface="Californian FB" panose="0207040306080B030204" pitchFamily="18" charset="0"/>
              </a:rPr>
              <a:t>/PhD contract may be renewed for up to 4 years.</a:t>
            </a:r>
          </a:p>
          <a:p>
            <a:pPr algn="ctr" eaLnBrk="1" hangingPunct="1">
              <a:buFontTx/>
              <a:buNone/>
            </a:pPr>
            <a:r>
              <a:rPr lang="en-US" altLang="en-US" sz="2400" dirty="0">
                <a:latin typeface="Californian FB" panose="0207040306080B030204" pitchFamily="18" charset="0"/>
              </a:rPr>
              <a:t> </a:t>
            </a:r>
          </a:p>
          <a:p>
            <a:pPr algn="ctr" eaLnBrk="1" hangingPunct="1">
              <a:buFontTx/>
              <a:buNone/>
            </a:pPr>
            <a:r>
              <a:rPr lang="en-US" altLang="en-US" sz="2400" dirty="0">
                <a:latin typeface="Californian FB" panose="0207040306080B030204" pitchFamily="18" charset="0"/>
              </a:rPr>
              <a:t>Renewal contracts will be sent out after the Spring semester to all nursing scholarship recipients.  Matching scholarship contracts will need to be taken to the sponsoring facility for a signature by their representative. </a:t>
            </a:r>
          </a:p>
          <a:p>
            <a:pPr algn="ctr" eaLnBrk="1" hangingPunct="1">
              <a:spcBef>
                <a:spcPct val="0"/>
              </a:spcBef>
              <a:buFontTx/>
              <a:buNone/>
            </a:pPr>
            <a:endParaRPr lang="en-US" altLang="en-US" sz="2000" dirty="0">
              <a:latin typeface="Californian FB" panose="0207040306080B030204" pitchFamily="18" charset="0"/>
            </a:endParaRPr>
          </a:p>
        </p:txBody>
      </p:sp>
      <p:pic>
        <p:nvPicPr>
          <p:cNvPr id="4" name="nursing 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248400"/>
            <a:ext cx="609600" cy="609600"/>
          </a:xfrm>
          <a:prstGeom prst="rect">
            <a:avLst/>
          </a:prstGeom>
        </p:spPr>
      </p:pic>
    </p:spTree>
  </p:cSld>
  <p:clrMapOvr>
    <a:masterClrMapping/>
  </p:clrMapOvr>
  <p:transition spd="med" advClick="0" advTm="38000">
    <p:fade/>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7560" fill="hold"/>
                                        <p:tgtEl>
                                          <p:spTgt spid="4"/>
                                        </p:tgtEl>
                                      </p:cBhvr>
                                    </p:cmd>
                                  </p:childTnLst>
                                </p:cTn>
                              </p:par>
                              <p:par>
                                <p:cTn id="7" presetID="37" presetClass="entr" presetSubtype="0" fill="hold" nodeType="withEffect">
                                  <p:stCondLst>
                                    <p:cond delay="0"/>
                                  </p:stCondLst>
                                  <p:childTnLst>
                                    <p:set>
                                      <p:cBhvr>
                                        <p:cTn id="8" dur="1" fill="hold">
                                          <p:stCondLst>
                                            <p:cond delay="0"/>
                                          </p:stCondLst>
                                        </p:cTn>
                                        <p:tgtEl>
                                          <p:spTgt spid="229379">
                                            <p:txEl>
                                              <p:pRg st="0" end="0"/>
                                            </p:txEl>
                                          </p:spTgt>
                                        </p:tgtEl>
                                        <p:attrNameLst>
                                          <p:attrName>style.visibility</p:attrName>
                                        </p:attrNameLst>
                                      </p:cBhvr>
                                      <p:to>
                                        <p:strVal val="visible"/>
                                      </p:to>
                                    </p:set>
                                    <p:animEffect transition="in" filter="fade">
                                      <p:cBhvr>
                                        <p:cTn id="9" dur="2000"/>
                                        <p:tgtEl>
                                          <p:spTgt spid="229379">
                                            <p:txEl>
                                              <p:pRg st="0" end="0"/>
                                            </p:txEl>
                                          </p:spTgt>
                                        </p:tgtEl>
                                      </p:cBhvr>
                                    </p:animEffect>
                                    <p:anim calcmode="lin" valueType="num">
                                      <p:cBhvr>
                                        <p:cTn id="10" dur="2000" fill="hold"/>
                                        <p:tgtEl>
                                          <p:spTgt spid="229379">
                                            <p:txEl>
                                              <p:pRg st="0" end="0"/>
                                            </p:txEl>
                                          </p:spTgt>
                                        </p:tgtEl>
                                        <p:attrNameLst>
                                          <p:attrName>ppt_x</p:attrName>
                                        </p:attrNameLst>
                                      </p:cBhvr>
                                      <p:tavLst>
                                        <p:tav tm="0">
                                          <p:val>
                                            <p:strVal val="#ppt_x"/>
                                          </p:val>
                                        </p:tav>
                                        <p:tav tm="100000">
                                          <p:val>
                                            <p:strVal val="#ppt_x"/>
                                          </p:val>
                                        </p:tav>
                                      </p:tavLst>
                                    </p:anim>
                                    <p:anim calcmode="lin" valueType="num">
                                      <p:cBhvr>
                                        <p:cTn id="11" dur="1800" decel="100000" fill="hold"/>
                                        <p:tgtEl>
                                          <p:spTgt spid="229379">
                                            <p:txEl>
                                              <p:pRg st="0" end="0"/>
                                            </p:txEl>
                                          </p:spTgt>
                                        </p:tgtEl>
                                        <p:attrNameLst>
                                          <p:attrName>ppt_y</p:attrName>
                                        </p:attrNameLst>
                                      </p:cBhvr>
                                      <p:tavLst>
                                        <p:tav tm="0">
                                          <p:val>
                                            <p:strVal val="#ppt_y+1"/>
                                          </p:val>
                                        </p:tav>
                                        <p:tav tm="100000">
                                          <p:val>
                                            <p:strVal val="#ppt_y-.03"/>
                                          </p:val>
                                        </p:tav>
                                      </p:tavLst>
                                    </p:anim>
                                    <p:anim calcmode="lin" valueType="num">
                                      <p:cBhvr>
                                        <p:cTn id="12" dur="200" accel="100000" fill="hold">
                                          <p:stCondLst>
                                            <p:cond delay="1800"/>
                                          </p:stCondLst>
                                        </p:cTn>
                                        <p:tgtEl>
                                          <p:spTgt spid="229379">
                                            <p:txEl>
                                              <p:pRg st="0" end="0"/>
                                            </p:txEl>
                                          </p:spTgt>
                                        </p:tgtEl>
                                        <p:attrNameLst>
                                          <p:attrName>ppt_y</p:attrName>
                                        </p:attrNameLst>
                                      </p:cBhvr>
                                      <p:tavLst>
                                        <p:tav tm="0">
                                          <p:val>
                                            <p:strVal val="#ppt_y-.03"/>
                                          </p:val>
                                        </p:tav>
                                        <p:tav tm="100000">
                                          <p:val>
                                            <p:strVal val="#ppt_y"/>
                                          </p:val>
                                        </p:tav>
                                      </p:tavLst>
                                    </p:anim>
                                  </p:childTnLst>
                                </p:cTn>
                              </p:par>
                              <p:par>
                                <p:cTn id="13" presetID="37" presetClass="entr" presetSubtype="0" fill="hold" nodeType="withEffect">
                                  <p:stCondLst>
                                    <p:cond delay="2000"/>
                                  </p:stCondLst>
                                  <p:childTnLst>
                                    <p:set>
                                      <p:cBhvr>
                                        <p:cTn id="14" dur="1" fill="hold">
                                          <p:stCondLst>
                                            <p:cond delay="0"/>
                                          </p:stCondLst>
                                        </p:cTn>
                                        <p:tgtEl>
                                          <p:spTgt spid="229379">
                                            <p:txEl>
                                              <p:pRg st="2" end="2"/>
                                            </p:txEl>
                                          </p:spTgt>
                                        </p:tgtEl>
                                        <p:attrNameLst>
                                          <p:attrName>style.visibility</p:attrName>
                                        </p:attrNameLst>
                                      </p:cBhvr>
                                      <p:to>
                                        <p:strVal val="visible"/>
                                      </p:to>
                                    </p:set>
                                    <p:animEffect transition="in" filter="fade">
                                      <p:cBhvr>
                                        <p:cTn id="15" dur="3000"/>
                                        <p:tgtEl>
                                          <p:spTgt spid="229379">
                                            <p:txEl>
                                              <p:pRg st="2" end="2"/>
                                            </p:txEl>
                                          </p:spTgt>
                                        </p:tgtEl>
                                      </p:cBhvr>
                                    </p:animEffect>
                                    <p:anim calcmode="lin" valueType="num">
                                      <p:cBhvr>
                                        <p:cTn id="16" dur="3000" fill="hold"/>
                                        <p:tgtEl>
                                          <p:spTgt spid="229379">
                                            <p:txEl>
                                              <p:pRg st="2" end="2"/>
                                            </p:txEl>
                                          </p:spTgt>
                                        </p:tgtEl>
                                        <p:attrNameLst>
                                          <p:attrName>ppt_x</p:attrName>
                                        </p:attrNameLst>
                                      </p:cBhvr>
                                      <p:tavLst>
                                        <p:tav tm="0">
                                          <p:val>
                                            <p:strVal val="#ppt_x"/>
                                          </p:val>
                                        </p:tav>
                                        <p:tav tm="100000">
                                          <p:val>
                                            <p:strVal val="#ppt_x"/>
                                          </p:val>
                                        </p:tav>
                                      </p:tavLst>
                                    </p:anim>
                                    <p:anim calcmode="lin" valueType="num">
                                      <p:cBhvr>
                                        <p:cTn id="17" dur="2700" decel="100000" fill="hold"/>
                                        <p:tgtEl>
                                          <p:spTgt spid="229379">
                                            <p:txEl>
                                              <p:pRg st="2" end="2"/>
                                            </p:txEl>
                                          </p:spTgt>
                                        </p:tgtEl>
                                        <p:attrNameLst>
                                          <p:attrName>ppt_y</p:attrName>
                                        </p:attrNameLst>
                                      </p:cBhvr>
                                      <p:tavLst>
                                        <p:tav tm="0">
                                          <p:val>
                                            <p:strVal val="#ppt_y+1"/>
                                          </p:val>
                                        </p:tav>
                                        <p:tav tm="100000">
                                          <p:val>
                                            <p:strVal val="#ppt_y-.03"/>
                                          </p:val>
                                        </p:tav>
                                      </p:tavLst>
                                    </p:anim>
                                    <p:anim calcmode="lin" valueType="num">
                                      <p:cBhvr>
                                        <p:cTn id="18" dur="300" accel="100000" fill="hold">
                                          <p:stCondLst>
                                            <p:cond delay="2700"/>
                                          </p:stCondLst>
                                        </p:cTn>
                                        <p:tgtEl>
                                          <p:spTgt spid="229379">
                                            <p:txEl>
                                              <p:pRg st="2" end="2"/>
                                            </p:txEl>
                                          </p:spTgt>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6000"/>
                                  </p:stCondLst>
                                  <p:childTnLst>
                                    <p:set>
                                      <p:cBhvr>
                                        <p:cTn id="20" dur="1" fill="hold">
                                          <p:stCondLst>
                                            <p:cond delay="0"/>
                                          </p:stCondLst>
                                        </p:cTn>
                                        <p:tgtEl>
                                          <p:spTgt spid="229379">
                                            <p:txEl>
                                              <p:pRg st="4" end="4"/>
                                            </p:txEl>
                                          </p:spTgt>
                                        </p:tgtEl>
                                        <p:attrNameLst>
                                          <p:attrName>style.visibility</p:attrName>
                                        </p:attrNameLst>
                                      </p:cBhvr>
                                      <p:to>
                                        <p:strVal val="visible"/>
                                      </p:to>
                                    </p:set>
                                    <p:animEffect transition="in" filter="fade">
                                      <p:cBhvr>
                                        <p:cTn id="21" dur="2000"/>
                                        <p:tgtEl>
                                          <p:spTgt spid="229379">
                                            <p:txEl>
                                              <p:pRg st="4" end="4"/>
                                            </p:txEl>
                                          </p:spTgt>
                                        </p:tgtEl>
                                      </p:cBhvr>
                                    </p:animEffect>
                                    <p:anim calcmode="lin" valueType="num">
                                      <p:cBhvr>
                                        <p:cTn id="22" dur="2000" fill="hold"/>
                                        <p:tgtEl>
                                          <p:spTgt spid="229379">
                                            <p:txEl>
                                              <p:pRg st="4" end="4"/>
                                            </p:txEl>
                                          </p:spTgt>
                                        </p:tgtEl>
                                        <p:attrNameLst>
                                          <p:attrName>ppt_x</p:attrName>
                                        </p:attrNameLst>
                                      </p:cBhvr>
                                      <p:tavLst>
                                        <p:tav tm="0">
                                          <p:val>
                                            <p:strVal val="#ppt_x"/>
                                          </p:val>
                                        </p:tav>
                                        <p:tav tm="100000">
                                          <p:val>
                                            <p:strVal val="#ppt_x"/>
                                          </p:val>
                                        </p:tav>
                                      </p:tavLst>
                                    </p:anim>
                                    <p:anim calcmode="lin" valueType="num">
                                      <p:cBhvr>
                                        <p:cTn id="23" dur="1800" decel="100000" fill="hold"/>
                                        <p:tgtEl>
                                          <p:spTgt spid="229379">
                                            <p:txEl>
                                              <p:pRg st="4" end="4"/>
                                            </p:txEl>
                                          </p:spTgt>
                                        </p:tgtEl>
                                        <p:attrNameLst>
                                          <p:attrName>ppt_y</p:attrName>
                                        </p:attrNameLst>
                                      </p:cBhvr>
                                      <p:tavLst>
                                        <p:tav tm="0">
                                          <p:val>
                                            <p:strVal val="#ppt_y+1"/>
                                          </p:val>
                                        </p:tav>
                                        <p:tav tm="100000">
                                          <p:val>
                                            <p:strVal val="#ppt_y-.03"/>
                                          </p:val>
                                        </p:tav>
                                      </p:tavLst>
                                    </p:anim>
                                    <p:anim calcmode="lin" valueType="num">
                                      <p:cBhvr>
                                        <p:cTn id="24" dur="200" accel="100000" fill="hold">
                                          <p:stCondLst>
                                            <p:cond delay="1800"/>
                                          </p:stCondLst>
                                        </p:cTn>
                                        <p:tgtEl>
                                          <p:spTgt spid="229379">
                                            <p:txEl>
                                              <p:pRg st="4" end="4"/>
                                            </p:txEl>
                                          </p:spTgt>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10000"/>
                                  </p:stCondLst>
                                  <p:childTnLst>
                                    <p:set>
                                      <p:cBhvr>
                                        <p:cTn id="26" dur="1" fill="hold">
                                          <p:stCondLst>
                                            <p:cond delay="0"/>
                                          </p:stCondLst>
                                        </p:cTn>
                                        <p:tgtEl>
                                          <p:spTgt spid="229379">
                                            <p:txEl>
                                              <p:pRg st="6" end="6"/>
                                            </p:txEl>
                                          </p:spTgt>
                                        </p:tgtEl>
                                        <p:attrNameLst>
                                          <p:attrName>style.visibility</p:attrName>
                                        </p:attrNameLst>
                                      </p:cBhvr>
                                      <p:to>
                                        <p:strVal val="visible"/>
                                      </p:to>
                                    </p:set>
                                    <p:animEffect transition="in" filter="fade">
                                      <p:cBhvr>
                                        <p:cTn id="27" dur="3000"/>
                                        <p:tgtEl>
                                          <p:spTgt spid="229379">
                                            <p:txEl>
                                              <p:pRg st="6" end="6"/>
                                            </p:txEl>
                                          </p:spTgt>
                                        </p:tgtEl>
                                      </p:cBhvr>
                                    </p:animEffect>
                                    <p:anim calcmode="lin" valueType="num">
                                      <p:cBhvr>
                                        <p:cTn id="28" dur="3000" fill="hold"/>
                                        <p:tgtEl>
                                          <p:spTgt spid="229379">
                                            <p:txEl>
                                              <p:pRg st="6" end="6"/>
                                            </p:txEl>
                                          </p:spTgt>
                                        </p:tgtEl>
                                        <p:attrNameLst>
                                          <p:attrName>ppt_x</p:attrName>
                                        </p:attrNameLst>
                                      </p:cBhvr>
                                      <p:tavLst>
                                        <p:tav tm="0">
                                          <p:val>
                                            <p:strVal val="#ppt_x"/>
                                          </p:val>
                                        </p:tav>
                                        <p:tav tm="100000">
                                          <p:val>
                                            <p:strVal val="#ppt_x"/>
                                          </p:val>
                                        </p:tav>
                                      </p:tavLst>
                                    </p:anim>
                                    <p:anim calcmode="lin" valueType="num">
                                      <p:cBhvr>
                                        <p:cTn id="29" dur="2700" decel="100000" fill="hold"/>
                                        <p:tgtEl>
                                          <p:spTgt spid="229379">
                                            <p:txEl>
                                              <p:pRg st="6" end="6"/>
                                            </p:txEl>
                                          </p:spTgt>
                                        </p:tgtEl>
                                        <p:attrNameLst>
                                          <p:attrName>ppt_y</p:attrName>
                                        </p:attrNameLst>
                                      </p:cBhvr>
                                      <p:tavLst>
                                        <p:tav tm="0">
                                          <p:val>
                                            <p:strVal val="#ppt_y+1"/>
                                          </p:val>
                                        </p:tav>
                                        <p:tav tm="100000">
                                          <p:val>
                                            <p:strVal val="#ppt_y-.03"/>
                                          </p:val>
                                        </p:tav>
                                      </p:tavLst>
                                    </p:anim>
                                    <p:anim calcmode="lin" valueType="num">
                                      <p:cBhvr>
                                        <p:cTn id="30" dur="300" accel="100000" fill="hold">
                                          <p:stCondLst>
                                            <p:cond delay="2700"/>
                                          </p:stCondLst>
                                        </p:cTn>
                                        <p:tgtEl>
                                          <p:spTgt spid="229379">
                                            <p:txEl>
                                              <p:pRg st="6" end="6"/>
                                            </p:txEl>
                                          </p:spTgt>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12000"/>
                                  </p:stCondLst>
                                  <p:childTnLst>
                                    <p:set>
                                      <p:cBhvr>
                                        <p:cTn id="32" dur="1" fill="hold">
                                          <p:stCondLst>
                                            <p:cond delay="0"/>
                                          </p:stCondLst>
                                        </p:cTn>
                                        <p:tgtEl>
                                          <p:spTgt spid="229379">
                                            <p:txEl>
                                              <p:pRg st="8" end="8"/>
                                            </p:txEl>
                                          </p:spTgt>
                                        </p:tgtEl>
                                        <p:attrNameLst>
                                          <p:attrName>style.visibility</p:attrName>
                                        </p:attrNameLst>
                                      </p:cBhvr>
                                      <p:to>
                                        <p:strVal val="visible"/>
                                      </p:to>
                                    </p:set>
                                    <p:animEffect transition="in" filter="fade">
                                      <p:cBhvr>
                                        <p:cTn id="33" dur="3000"/>
                                        <p:tgtEl>
                                          <p:spTgt spid="229379">
                                            <p:txEl>
                                              <p:pRg st="8" end="8"/>
                                            </p:txEl>
                                          </p:spTgt>
                                        </p:tgtEl>
                                      </p:cBhvr>
                                    </p:animEffect>
                                    <p:anim calcmode="lin" valueType="num">
                                      <p:cBhvr>
                                        <p:cTn id="34" dur="3000" fill="hold"/>
                                        <p:tgtEl>
                                          <p:spTgt spid="229379">
                                            <p:txEl>
                                              <p:pRg st="8" end="8"/>
                                            </p:txEl>
                                          </p:spTgt>
                                        </p:tgtEl>
                                        <p:attrNameLst>
                                          <p:attrName>ppt_x</p:attrName>
                                        </p:attrNameLst>
                                      </p:cBhvr>
                                      <p:tavLst>
                                        <p:tav tm="0">
                                          <p:val>
                                            <p:strVal val="#ppt_x"/>
                                          </p:val>
                                        </p:tav>
                                        <p:tav tm="100000">
                                          <p:val>
                                            <p:strVal val="#ppt_x"/>
                                          </p:val>
                                        </p:tav>
                                      </p:tavLst>
                                    </p:anim>
                                    <p:anim calcmode="lin" valueType="num">
                                      <p:cBhvr>
                                        <p:cTn id="35" dur="2700" decel="100000" fill="hold"/>
                                        <p:tgtEl>
                                          <p:spTgt spid="229379">
                                            <p:txEl>
                                              <p:pRg st="8" end="8"/>
                                            </p:txEl>
                                          </p:spTgt>
                                        </p:tgtEl>
                                        <p:attrNameLst>
                                          <p:attrName>ppt_y</p:attrName>
                                        </p:attrNameLst>
                                      </p:cBhvr>
                                      <p:tavLst>
                                        <p:tav tm="0">
                                          <p:val>
                                            <p:strVal val="#ppt_y+1"/>
                                          </p:val>
                                        </p:tav>
                                        <p:tav tm="100000">
                                          <p:val>
                                            <p:strVal val="#ppt_y-.03"/>
                                          </p:val>
                                        </p:tav>
                                      </p:tavLst>
                                    </p:anim>
                                    <p:anim calcmode="lin" valueType="num">
                                      <p:cBhvr>
                                        <p:cTn id="36" dur="300" accel="100000" fill="hold">
                                          <p:stCondLst>
                                            <p:cond delay="2700"/>
                                          </p:stCondLst>
                                        </p:cTn>
                                        <p:tgtEl>
                                          <p:spTgt spid="229379">
                                            <p:txEl>
                                              <p:pRg st="8" end="8"/>
                                            </p:txEl>
                                          </p:spTgt>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18000"/>
                                  </p:stCondLst>
                                  <p:childTnLst>
                                    <p:set>
                                      <p:cBhvr>
                                        <p:cTn id="38" dur="1" fill="hold">
                                          <p:stCondLst>
                                            <p:cond delay="0"/>
                                          </p:stCondLst>
                                        </p:cTn>
                                        <p:tgtEl>
                                          <p:spTgt spid="229379">
                                            <p:txEl>
                                              <p:pRg st="10" end="10"/>
                                            </p:txEl>
                                          </p:spTgt>
                                        </p:tgtEl>
                                        <p:attrNameLst>
                                          <p:attrName>style.visibility</p:attrName>
                                        </p:attrNameLst>
                                      </p:cBhvr>
                                      <p:to>
                                        <p:strVal val="visible"/>
                                      </p:to>
                                    </p:set>
                                    <p:animEffect transition="in" filter="fade">
                                      <p:cBhvr>
                                        <p:cTn id="39" dur="3000"/>
                                        <p:tgtEl>
                                          <p:spTgt spid="229379">
                                            <p:txEl>
                                              <p:pRg st="10" end="10"/>
                                            </p:txEl>
                                          </p:spTgt>
                                        </p:tgtEl>
                                      </p:cBhvr>
                                    </p:animEffect>
                                    <p:anim calcmode="lin" valueType="num">
                                      <p:cBhvr>
                                        <p:cTn id="40" dur="3000" fill="hold"/>
                                        <p:tgtEl>
                                          <p:spTgt spid="229379">
                                            <p:txEl>
                                              <p:pRg st="10" end="10"/>
                                            </p:txEl>
                                          </p:spTgt>
                                        </p:tgtEl>
                                        <p:attrNameLst>
                                          <p:attrName>ppt_x</p:attrName>
                                        </p:attrNameLst>
                                      </p:cBhvr>
                                      <p:tavLst>
                                        <p:tav tm="0">
                                          <p:val>
                                            <p:strVal val="#ppt_x"/>
                                          </p:val>
                                        </p:tav>
                                        <p:tav tm="100000">
                                          <p:val>
                                            <p:strVal val="#ppt_x"/>
                                          </p:val>
                                        </p:tav>
                                      </p:tavLst>
                                    </p:anim>
                                    <p:anim calcmode="lin" valueType="num">
                                      <p:cBhvr>
                                        <p:cTn id="41" dur="2700" decel="100000" fill="hold"/>
                                        <p:tgtEl>
                                          <p:spTgt spid="229379">
                                            <p:txEl>
                                              <p:pRg st="10" end="10"/>
                                            </p:txEl>
                                          </p:spTgt>
                                        </p:tgtEl>
                                        <p:attrNameLst>
                                          <p:attrName>ppt_y</p:attrName>
                                        </p:attrNameLst>
                                      </p:cBhvr>
                                      <p:tavLst>
                                        <p:tav tm="0">
                                          <p:val>
                                            <p:strVal val="#ppt_y+1"/>
                                          </p:val>
                                        </p:tav>
                                        <p:tav tm="100000">
                                          <p:val>
                                            <p:strVal val="#ppt_y-.03"/>
                                          </p:val>
                                        </p:tav>
                                      </p:tavLst>
                                    </p:anim>
                                    <p:anim calcmode="lin" valueType="num">
                                      <p:cBhvr>
                                        <p:cTn id="42" dur="300" accel="100000" fill="hold">
                                          <p:stCondLst>
                                            <p:cond delay="2700"/>
                                          </p:stCondLst>
                                        </p:cTn>
                                        <p:tgtEl>
                                          <p:spTgt spid="229379">
                                            <p:txEl>
                                              <p:pRg st="10" end="1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3"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p:nvPr>
        </p:nvSpPr>
        <p:spPr/>
        <p:txBody>
          <a:bodyPr/>
          <a:lstStyle/>
          <a:p>
            <a:pPr eaLnBrk="1" hangingPunct="1"/>
            <a:endParaRPr lang="en-US" altLang="en-US"/>
          </a:p>
        </p:txBody>
      </p:sp>
      <p:pic>
        <p:nvPicPr>
          <p:cNvPr id="279556" name="Picture 4" descr="MP900439497[1]"/>
          <p:cNvPicPr>
            <a:picLocks noGrp="1" noChangeAspect="1" noChangeArrowheads="1"/>
          </p:cNvPicPr>
          <p:nvPr>
            <p:ph idx="1"/>
          </p:nvPr>
        </p:nvPicPr>
        <p:blipFill>
          <a:blip r:embed="rId5">
            <a:lum bright="70000" contrast="-70000"/>
            <a:extLst>
              <a:ext uri="{28A0092B-C50C-407E-A947-70E740481C1C}">
                <a14:useLocalDpi xmlns:a14="http://schemas.microsoft.com/office/drawing/2010/main" val="0"/>
              </a:ext>
            </a:extLst>
          </a:blip>
          <a:srcRect/>
          <a:stretch>
            <a:fillRect/>
          </a:stretch>
        </p:blipFill>
        <p:spPr>
          <a:xfrm>
            <a:off x="0" y="0"/>
            <a:ext cx="9144000" cy="685800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Rectangle 5">
            <a:extLst>
              <a:ext uri="{FF2B5EF4-FFF2-40B4-BE49-F238E27FC236}">
                <a16:creationId xmlns:a16="http://schemas.microsoft.com/office/drawing/2014/main" id="{A1E0CAED-AC63-48BE-BF3C-F4DBA0D8BC5F}"/>
              </a:ext>
            </a:extLst>
          </p:cNvPr>
          <p:cNvSpPr>
            <a:spLocks noChangeArrowheads="1"/>
          </p:cNvSpPr>
          <p:nvPr/>
        </p:nvSpPr>
        <p:spPr bwMode="auto">
          <a:xfrm>
            <a:off x="381000" y="1447800"/>
            <a:ext cx="8534400" cy="441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429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defRPr/>
            </a:pPr>
            <a:endParaRPr lang="en-US" altLang="en-US" sz="1800" dirty="0">
              <a:latin typeface="Arial" panose="020B0604020202020204" pitchFamily="34" charset="0"/>
            </a:endParaRPr>
          </a:p>
          <a:p>
            <a:pPr eaLnBrk="1" hangingPunct="1">
              <a:buFontTx/>
              <a:buNone/>
              <a:defRPr/>
            </a:pPr>
            <a:r>
              <a:rPr lang="en-US" altLang="en-US" dirty="0">
                <a:latin typeface="Arial" panose="020B0604020202020204" pitchFamily="34" charset="0"/>
              </a:rPr>
              <a:t>You must:</a:t>
            </a:r>
          </a:p>
          <a:p>
            <a:pPr eaLnBrk="1" hangingPunct="1">
              <a:buFontTx/>
              <a:buChar char="•"/>
              <a:defRPr/>
            </a:pPr>
            <a:r>
              <a:rPr lang="en-US" altLang="en-US" sz="2300" b="1" dirty="0">
                <a:latin typeface="Arial" panose="020B0604020202020204" pitchFamily="34" charset="0"/>
                <a:cs typeface="Arial" panose="020B0604020202020204" pitchFamily="34" charset="0"/>
              </a:rPr>
              <a:t>  Take boards as soon as possible after graduation</a:t>
            </a:r>
            <a:r>
              <a:rPr lang="en-US" altLang="en-US" dirty="0">
                <a:latin typeface="Arial" panose="020B0604020202020204" pitchFamily="34" charset="0"/>
              </a:rPr>
              <a:t>.</a:t>
            </a:r>
          </a:p>
          <a:p>
            <a:pPr lvl="1" eaLnBrk="1" hangingPunct="1">
              <a:buFontTx/>
              <a:buChar char="–"/>
              <a:defRPr/>
            </a:pPr>
            <a:r>
              <a:rPr lang="en-US" altLang="en-US" sz="2000" dirty="0">
                <a:latin typeface="Arial" panose="020B0604020202020204" pitchFamily="34" charset="0"/>
              </a:rPr>
              <a:t>  You are given two (2) attempts to pass your Boards</a:t>
            </a:r>
            <a:r>
              <a:rPr lang="en-US" altLang="en-US" dirty="0">
                <a:latin typeface="Arial" panose="020B0604020202020204" pitchFamily="34" charset="0"/>
              </a:rPr>
              <a:t>.</a:t>
            </a:r>
          </a:p>
          <a:p>
            <a:pPr marL="685800" lvl="1" indent="-342900" eaLnBrk="1" hangingPunct="1">
              <a:defRPr/>
            </a:pPr>
            <a:r>
              <a:rPr lang="en-US" altLang="en-US" sz="2000" dirty="0">
                <a:latin typeface="Arial" panose="020B0604020202020204" pitchFamily="34" charset="0"/>
              </a:rPr>
              <a:t>If you are not required to take boards, your obligation begins after graduation</a:t>
            </a:r>
            <a:r>
              <a:rPr lang="en-US" altLang="en-US" sz="1050" dirty="0">
                <a:latin typeface="Arial" panose="020B0604020202020204" pitchFamily="34" charset="0"/>
              </a:rPr>
              <a:t>.</a:t>
            </a:r>
          </a:p>
          <a:p>
            <a:pPr lvl="1" eaLnBrk="1" hangingPunct="1">
              <a:buFont typeface="Arial" panose="020B0604020202020204" pitchFamily="34" charset="0"/>
              <a:buNone/>
              <a:defRPr/>
            </a:pPr>
            <a:endParaRPr lang="en-US" altLang="en-US" sz="1050" dirty="0">
              <a:latin typeface="Arial" panose="020B0604020202020204" pitchFamily="34" charset="0"/>
            </a:endParaRPr>
          </a:p>
          <a:p>
            <a:pPr marL="401638" indent="-401638" eaLnBrk="1" hangingPunct="1">
              <a:buFontTx/>
              <a:buChar char="•"/>
              <a:defRPr/>
            </a:pPr>
            <a:r>
              <a:rPr lang="en-US" altLang="en-US" sz="2000" b="1" dirty="0">
                <a:latin typeface="Arial" panose="020B0604020202020204" pitchFamily="34" charset="0"/>
              </a:rPr>
              <a:t>Secure </a:t>
            </a:r>
            <a:r>
              <a:rPr lang="en-US" altLang="en-US" sz="2000" b="1" u="sng" dirty="0">
                <a:latin typeface="Arial" panose="020B0604020202020204" pitchFamily="34" charset="0"/>
              </a:rPr>
              <a:t>qualified full-time</a:t>
            </a:r>
            <a:r>
              <a:rPr lang="en-US" altLang="en-US" sz="2000" b="1" dirty="0">
                <a:latin typeface="Arial" panose="020B0604020202020204" pitchFamily="34" charset="0"/>
              </a:rPr>
              <a:t> employment within 90 days of graduation</a:t>
            </a:r>
            <a:r>
              <a:rPr lang="en-US" altLang="en-US" sz="2000" dirty="0">
                <a:latin typeface="Arial" panose="020B0604020202020204" pitchFamily="34" charset="0"/>
              </a:rPr>
              <a:t>.</a:t>
            </a:r>
          </a:p>
          <a:p>
            <a:pPr marL="625475" lvl="1" indent="-282575" eaLnBrk="1" hangingPunct="1">
              <a:buFontTx/>
              <a:buChar char="–"/>
              <a:defRPr/>
            </a:pPr>
            <a:r>
              <a:rPr lang="en-US" altLang="en-US" sz="2000" dirty="0">
                <a:latin typeface="Arial" panose="020B0604020202020204" pitchFamily="34" charset="0"/>
              </a:rPr>
              <a:t>Employment must be at the level of nursing that you pursued while        in school</a:t>
            </a:r>
            <a:r>
              <a:rPr lang="en-US" altLang="en-US" dirty="0">
                <a:latin typeface="Arial" panose="020B0604020202020204" pitchFamily="34" charset="0"/>
              </a:rPr>
              <a:t>.</a:t>
            </a:r>
          </a:p>
        </p:txBody>
      </p:sp>
      <p:sp>
        <p:nvSpPr>
          <p:cNvPr id="20485" name="Rectangle 6"/>
          <p:cNvSpPr>
            <a:spLocks noChangeArrowheads="1"/>
          </p:cNvSpPr>
          <p:nvPr/>
        </p:nvSpPr>
        <p:spPr bwMode="auto">
          <a:xfrm>
            <a:off x="838200" y="457200"/>
            <a:ext cx="7391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800" b="1" u="sng">
                <a:latin typeface="Californian FB" panose="0207040306080B030204" pitchFamily="18" charset="0"/>
              </a:rPr>
              <a:t>After Graduation</a:t>
            </a:r>
          </a:p>
        </p:txBody>
      </p:sp>
      <p:pic>
        <p:nvPicPr>
          <p:cNvPr id="4" name="nursing 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233160"/>
            <a:ext cx="609600" cy="609600"/>
          </a:xfrm>
          <a:prstGeom prst="rect">
            <a:avLst/>
          </a:prstGeom>
        </p:spPr>
      </p:pic>
    </p:spTree>
  </p:cSld>
  <p:clrMapOvr>
    <a:masterClrMapping/>
  </p:clrMapOvr>
  <p:transition spd="slow" advClick="0" advTm="20000">
    <p:zoom/>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3711" fill="hold"/>
                                        <p:tgtEl>
                                          <p:spTgt spid="4"/>
                                        </p:tgtEl>
                                      </p:cBhvr>
                                    </p:cmd>
                                  </p:childTnLst>
                                </p:cTn>
                              </p:par>
                              <p:par>
                                <p:cTn id="7" presetID="2" presetClass="entr" presetSubtype="1" fill="hold" nodeType="withEffect">
                                  <p:stCondLst>
                                    <p:cond delay="0"/>
                                  </p:stCondLst>
                                  <p:childTnLst>
                                    <p:set>
                                      <p:cBhvr>
                                        <p:cTn id="8" dur="1" fill="hold">
                                          <p:stCondLst>
                                            <p:cond delay="0"/>
                                          </p:stCondLst>
                                        </p:cTn>
                                        <p:tgtEl>
                                          <p:spTgt spid="279556"/>
                                        </p:tgtEl>
                                        <p:attrNameLst>
                                          <p:attrName>style.visibility</p:attrName>
                                        </p:attrNameLst>
                                      </p:cBhvr>
                                      <p:to>
                                        <p:strVal val="visible"/>
                                      </p:to>
                                    </p:set>
                                    <p:anim calcmode="lin" valueType="num">
                                      <p:cBhvr additive="base">
                                        <p:cTn id="9" dur="500" fill="hold"/>
                                        <p:tgtEl>
                                          <p:spTgt spid="279556"/>
                                        </p:tgtEl>
                                        <p:attrNameLst>
                                          <p:attrName>ppt_x</p:attrName>
                                        </p:attrNameLst>
                                      </p:cBhvr>
                                      <p:tavLst>
                                        <p:tav tm="0">
                                          <p:val>
                                            <p:strVal val="#ppt_x"/>
                                          </p:val>
                                        </p:tav>
                                        <p:tav tm="100000">
                                          <p:val>
                                            <p:strVal val="#ppt_x"/>
                                          </p:val>
                                        </p:tav>
                                      </p:tavLst>
                                    </p:anim>
                                    <p:anim calcmode="lin" valueType="num">
                                      <p:cBhvr additive="base">
                                        <p:cTn id="10" dur="500" fill="hold"/>
                                        <p:tgtEl>
                                          <p:spTgt spid="2795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9889</TotalTime>
  <Words>2567</Words>
  <Application>Microsoft Office PowerPoint</Application>
  <PresentationFormat>On-screen Show (4:3)</PresentationFormat>
  <Paragraphs>241</Paragraphs>
  <Slides>19</Slides>
  <Notes>19</Notes>
  <HiddenSlides>0</HiddenSlides>
  <MMClips>20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Arial Black</vt:lpstr>
      <vt:lpstr>Bodoni MT Black</vt:lpstr>
      <vt:lpstr>Britannic Bold</vt:lpstr>
      <vt:lpstr>Calibri</vt:lpstr>
      <vt:lpstr>Californian FB</vt:lpstr>
      <vt:lpstr>Cooper Black</vt:lpstr>
      <vt:lpstr>Times New Roman</vt:lpstr>
      <vt:lpstr>Wingdings</vt:lpstr>
      <vt:lpstr>Office Theme</vt:lpstr>
      <vt:lpstr>Nursing Student Assistance Program</vt:lpstr>
      <vt:lpstr>PowerPoint Presentation</vt:lpstr>
      <vt:lpstr>PowerPoint Presentation</vt:lpstr>
      <vt:lpstr>PowerPoint Presentation</vt:lpstr>
      <vt:lpstr>Upon Becoming a Scholarship Loan Recipient</vt:lpstr>
      <vt:lpstr>Payment Schedule &amp; Method </vt:lpstr>
      <vt:lpstr>Scholarship Loan Payments </vt:lpstr>
      <vt:lpstr>PowerPoint Presentation</vt:lpstr>
      <vt:lpstr>PowerPoint Presentation</vt:lpstr>
      <vt:lpstr>Obligation</vt:lpstr>
      <vt:lpstr>PowerPoint Presentation</vt:lpstr>
      <vt:lpstr>PowerPoint Presentation</vt:lpstr>
      <vt:lpstr> All obligations must be fulfilled outside of the OKC and Tulsa metropolitan areas.</vt:lpstr>
      <vt:lpstr>MATCHING APPLICANTS   BE COMMITTED TO YOUR SPONSORING FACILITY!!!  </vt:lpstr>
      <vt:lpstr>What Constitutes a Default?</vt:lpstr>
      <vt:lpstr>Non-Approved Employment</vt:lpstr>
      <vt:lpstr>Upon Contract Default</vt:lpstr>
      <vt:lpstr>Application deadline July 31st</vt:lpstr>
      <vt:lpstr>Questions?</vt:lpstr>
    </vt:vector>
  </TitlesOfParts>
  <Company>Physician Manpower Training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Oklahoma   Nursing Student Assistance Program</dc:title>
  <dc:creator>Stacy Card</dc:creator>
  <cp:lastModifiedBy>Michelle Cecil</cp:lastModifiedBy>
  <cp:revision>601</cp:revision>
  <cp:lastPrinted>2021-05-26T20:12:48Z</cp:lastPrinted>
  <dcterms:created xsi:type="dcterms:W3CDTF">2007-03-22T14:58:46Z</dcterms:created>
  <dcterms:modified xsi:type="dcterms:W3CDTF">2021-05-26T20:52:10Z</dcterms:modified>
</cp:coreProperties>
</file>