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5" r:id="rId5"/>
    <p:sldMasterId id="2147483691" r:id="rId6"/>
  </p:sldMasterIdLst>
  <p:notesMasterIdLst>
    <p:notesMasterId r:id="rId30"/>
  </p:notesMasterIdLst>
  <p:handoutMasterIdLst>
    <p:handoutMasterId r:id="rId31"/>
  </p:handoutMasterIdLst>
  <p:sldIdLst>
    <p:sldId id="338" r:id="rId7"/>
    <p:sldId id="339" r:id="rId8"/>
    <p:sldId id="340" r:id="rId9"/>
    <p:sldId id="341" r:id="rId10"/>
    <p:sldId id="256" r:id="rId11"/>
    <p:sldId id="279" r:id="rId12"/>
    <p:sldId id="281" r:id="rId13"/>
    <p:sldId id="280" r:id="rId14"/>
    <p:sldId id="283" r:id="rId15"/>
    <p:sldId id="282" r:id="rId16"/>
    <p:sldId id="296" r:id="rId17"/>
    <p:sldId id="286" r:id="rId18"/>
    <p:sldId id="293" r:id="rId19"/>
    <p:sldId id="285" r:id="rId20"/>
    <p:sldId id="287" r:id="rId21"/>
    <p:sldId id="288" r:id="rId22"/>
    <p:sldId id="289" r:id="rId23"/>
    <p:sldId id="290" r:id="rId24"/>
    <p:sldId id="291" r:id="rId25"/>
    <p:sldId id="295" r:id="rId26"/>
    <p:sldId id="298" r:id="rId27"/>
    <p:sldId id="343" r:id="rId28"/>
    <p:sldId id="344"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6357" autoAdjust="0"/>
  </p:normalViewPr>
  <p:slideViewPr>
    <p:cSldViewPr snapToGrid="0" snapToObjects="1">
      <p:cViewPr varScale="1">
        <p:scale>
          <a:sx n="114" d="100"/>
          <a:sy n="114" d="100"/>
        </p:scale>
        <p:origin x="300" y="9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3B62B36-DFFB-4DB6-91BF-605AF82B5C63}" type="datetimeFigureOut">
              <a:rPr lang="en-US" smtClean="0"/>
              <a:t>9/14/2020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BDCB284-84E0-492C-B5F2-B395C0146E3D}" type="slidenum">
              <a:rPr lang="en-US" smtClean="0"/>
              <a:t>‹#›</a:t>
            </a:fld>
            <a:endParaRPr lang="en-US"/>
          </a:p>
        </p:txBody>
      </p:sp>
    </p:spTree>
    <p:extLst>
      <p:ext uri="{BB962C8B-B14F-4D97-AF65-F5344CB8AC3E}">
        <p14:creationId xmlns:p14="http://schemas.microsoft.com/office/powerpoint/2010/main" val="1818640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20EDEC5-D6AB-8643-A8B8-278794F4EB6C}" type="datetimeFigureOut">
              <a:rPr lang="en-US" smtClean="0"/>
              <a:t>9/14/2020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8B40B08-8BBB-504C-BAD2-61931D34972B}" type="slidenum">
              <a:rPr lang="en-US" smtClean="0"/>
              <a:t>‹#›</a:t>
            </a:fld>
            <a:endParaRPr lang="en-US"/>
          </a:p>
        </p:txBody>
      </p:sp>
    </p:spTree>
    <p:extLst>
      <p:ext uri="{BB962C8B-B14F-4D97-AF65-F5344CB8AC3E}">
        <p14:creationId xmlns:p14="http://schemas.microsoft.com/office/powerpoint/2010/main" val="523232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*begin recording* Good afternoon, thank you all for joining us today. Tennessee and Oklahoma are proud to host today’s webinar on the Oklahoma Senior Smiles Project through our National CMP Reinvestment Network. My name is Kristyn Long and I am the Assistant Director of the TN CMP Reinvestment Program.  I am going to ask everyone on the line to use the chat box to let us know you’re in attendance, please be sure to type your name and state. Also, please make sure your line is muted. </a:t>
            </a:r>
            <a:endParaRPr lang="en-US" dirty="0"/>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13322-92DA-445C-89BB-AC7B47D74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56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prstClr val="black"/>
                </a:solidFill>
              </a:rPr>
              <a:t>Speaker Note- </a:t>
            </a:r>
            <a:r>
              <a:rPr lang="en-US" dirty="0">
                <a:solidFill>
                  <a:prstClr val="black"/>
                </a:solidFill>
              </a:rPr>
              <a:t>Residents that have diabetes and gum disease have more trouble controlling their blood sugar.  This is related to inflammation and our immune system.   The inflammation created by gum disease makes controlling blood sugar levels difficult.  An eleven year study found that people with severe gum disease have </a:t>
            </a:r>
            <a:r>
              <a:rPr lang="en-US" b="1" dirty="0">
                <a:solidFill>
                  <a:srgbClr val="FF0000"/>
                </a:solidFill>
              </a:rPr>
              <a:t>three times </a:t>
            </a:r>
            <a:r>
              <a:rPr lang="en-US" dirty="0">
                <a:solidFill>
                  <a:prstClr val="black"/>
                </a:solidFill>
              </a:rPr>
              <a:t>the risk of death from heart disease and/ or kidney disease.  </a:t>
            </a:r>
          </a:p>
          <a:p>
            <a:endParaRPr lang="en-US" dirty="0"/>
          </a:p>
        </p:txBody>
      </p:sp>
      <p:sp>
        <p:nvSpPr>
          <p:cNvPr id="4" name="Slide Number Placeholder 3"/>
          <p:cNvSpPr>
            <a:spLocks noGrp="1"/>
          </p:cNvSpPr>
          <p:nvPr>
            <p:ph type="sldNum" sz="quarter" idx="10"/>
          </p:nvPr>
        </p:nvSpPr>
        <p:spPr/>
        <p:txBody>
          <a:bodyPr/>
          <a:lstStyle/>
          <a:p>
            <a:fld id="{D8B40B08-8BBB-504C-BAD2-61931D34972B}" type="slidenum">
              <a:rPr lang="en-US" smtClean="0"/>
              <a:t>15</a:t>
            </a:fld>
            <a:endParaRPr lang="en-US"/>
          </a:p>
        </p:txBody>
      </p:sp>
    </p:spTree>
    <p:extLst>
      <p:ext uri="{BB962C8B-B14F-4D97-AF65-F5344CB8AC3E}">
        <p14:creationId xmlns:p14="http://schemas.microsoft.com/office/powerpoint/2010/main" val="3753420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prstClr val="black"/>
                </a:solidFill>
              </a:rPr>
              <a:t>Speaker Notes-</a:t>
            </a:r>
            <a:r>
              <a:rPr lang="en-US" dirty="0">
                <a:solidFill>
                  <a:prstClr val="black"/>
                </a:solidFill>
              </a:rPr>
              <a:t> This information that I have provided shows that it is imperative that nursing home residents need good </a:t>
            </a:r>
            <a:r>
              <a:rPr lang="en-US" b="1" dirty="0">
                <a:solidFill>
                  <a:prstClr val="black"/>
                </a:solidFill>
              </a:rPr>
              <a:t>daily</a:t>
            </a:r>
            <a:r>
              <a:rPr lang="en-US" dirty="0">
                <a:solidFill>
                  <a:prstClr val="black"/>
                </a:solidFill>
              </a:rPr>
              <a:t> oral hygiene to stay healthy!</a:t>
            </a:r>
            <a:endParaRPr lang="en-US" b="1"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D8B40B08-8BBB-504C-BAD2-61931D34972B}" type="slidenum">
              <a:rPr lang="en-US" smtClean="0"/>
              <a:t>16</a:t>
            </a:fld>
            <a:endParaRPr lang="en-US"/>
          </a:p>
        </p:txBody>
      </p:sp>
    </p:spTree>
    <p:extLst>
      <p:ext uri="{BB962C8B-B14F-4D97-AF65-F5344CB8AC3E}">
        <p14:creationId xmlns:p14="http://schemas.microsoft.com/office/powerpoint/2010/main" val="3532351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gave nursing home staff an opportunity to give us comments on what they learned</a:t>
            </a:r>
            <a:r>
              <a:rPr lang="en-US" baseline="0" dirty="0"/>
              <a:t> from the oral health trainings. We were able to use this feedback as qualitative data on our final report to CMP.</a:t>
            </a:r>
            <a:endParaRPr lang="en-US" dirty="0"/>
          </a:p>
        </p:txBody>
      </p:sp>
      <p:sp>
        <p:nvSpPr>
          <p:cNvPr id="4" name="Slide Number Placeholder 3"/>
          <p:cNvSpPr>
            <a:spLocks noGrp="1"/>
          </p:cNvSpPr>
          <p:nvPr>
            <p:ph type="sldNum" sz="quarter" idx="10"/>
          </p:nvPr>
        </p:nvSpPr>
        <p:spPr/>
        <p:txBody>
          <a:bodyPr/>
          <a:lstStyle/>
          <a:p>
            <a:fld id="{D8B40B08-8BBB-504C-BAD2-61931D34972B}" type="slidenum">
              <a:rPr lang="en-US" smtClean="0"/>
              <a:t>19</a:t>
            </a:fld>
            <a:endParaRPr lang="en-US"/>
          </a:p>
        </p:txBody>
      </p:sp>
    </p:spTree>
    <p:extLst>
      <p:ext uri="{BB962C8B-B14F-4D97-AF65-F5344CB8AC3E}">
        <p14:creationId xmlns:p14="http://schemas.microsoft.com/office/powerpoint/2010/main" val="689770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recording of today’s webinar and PowerPoint slides will be available on the TN CMP website. (Put hyperlink in chat box: https://www.tn.gov/health/health-program-areas/nursing-home-civil-monetary-penalty--cmp--quality-improvement-program/redirect-cmp/national-cmp-reinvestment-network.html  ) Please be sure to save the date for our next webinar on December 16, 2020. And if you think of any questions after we end this call, feel free to submit them to the email addresses shown on our screen. Thank you for your participation and feedback today. I look forward to connecting with everyone again on December 16</a:t>
            </a:r>
            <a:r>
              <a:rPr lang="en-US" baseline="30000" dirty="0"/>
              <a:t>th</a:t>
            </a:r>
            <a:r>
              <a:rPr lang="en-US" dirty="0"/>
              <a:t>! </a:t>
            </a:r>
          </a:p>
        </p:txBody>
      </p:sp>
      <p:sp>
        <p:nvSpPr>
          <p:cNvPr id="4" name="Slide Number Placeholder 3"/>
          <p:cNvSpPr>
            <a:spLocks noGrp="1"/>
          </p:cNvSpPr>
          <p:nvPr>
            <p:ph type="sldNum" sz="quarter" idx="5"/>
          </p:nvPr>
        </p:nvSpPr>
        <p:spPr/>
        <p:txBody>
          <a:bodyPr/>
          <a:lstStyle/>
          <a:p>
            <a:fld id="{D8B40B08-8BBB-504C-BAD2-61931D34972B}" type="slidenum">
              <a:rPr lang="en-US" smtClean="0"/>
              <a:t>22</a:t>
            </a:fld>
            <a:endParaRPr lang="en-US"/>
          </a:p>
        </p:txBody>
      </p:sp>
    </p:spTree>
    <p:extLst>
      <p:ext uri="{BB962C8B-B14F-4D97-AF65-F5344CB8AC3E}">
        <p14:creationId xmlns:p14="http://schemas.microsoft.com/office/powerpoint/2010/main" val="4051696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23</a:t>
            </a:fld>
            <a:endParaRPr lang="en-US"/>
          </a:p>
        </p:txBody>
      </p:sp>
    </p:spTree>
    <p:extLst>
      <p:ext uri="{BB962C8B-B14F-4D97-AF65-F5344CB8AC3E}">
        <p14:creationId xmlns:p14="http://schemas.microsoft.com/office/powerpoint/2010/main" val="2119769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a:t>
            </a:r>
            <a:r>
              <a:rPr lang="en-US" baseline="0" dirty="0"/>
              <a:t> the chat box to sign in, you can hover over the lower part of the screen and a tool bar will pop up. The icon that looks like a bubble, shown on the screen, should allow you to click.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13322-92DA-445C-89BB-AC7B47D74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52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bar on the side of your screen, like the one shown here, will pop</a:t>
            </a:r>
            <a:r>
              <a:rPr lang="en-US" baseline="0" dirty="0"/>
              <a:t> up and allow you to use the chat box to let us know that you’re in attendance. Simply type your name and state and press enter. </a:t>
            </a:r>
            <a:r>
              <a:rPr lang="en-US" b="1" baseline="0" dirty="0"/>
              <a:t>I encourage you all to utilize the chat box throughout today’s presentation to ask any questions you have, and we will address those questions at the end of the presentation.</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13322-92DA-445C-89BB-AC7B47D74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322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a national network created to share our experiences, challenges, and successes with managing CMP funds and improving care and quality of life for residents within nursing homes throughout their state. Tennessee and Oklahoma (with your participation and feedback) work</a:t>
            </a:r>
            <a:r>
              <a:rPr lang="en-US" baseline="0" dirty="0"/>
              <a:t> </a:t>
            </a:r>
            <a:r>
              <a:rPr lang="en-US" dirty="0"/>
              <a:t>as a team to schedule and plan these webinars. Anyone who has a CMP Program within their state is invited to join the National CMP Reinvestment </a:t>
            </a:r>
            <a:r>
              <a:rPr lang="en-US" dirty="0" err="1"/>
              <a:t>Nework</a:t>
            </a:r>
            <a:r>
              <a:rPr lang="en-US" dirty="0"/>
              <a:t>. My co-host today is Luvetta Abdullah, she is Oklahoma’s CMP Program Manager. Luvetta,</a:t>
            </a:r>
            <a:r>
              <a:rPr lang="en-US" baseline="0" dirty="0"/>
              <a:t> would you like to say a few words?</a:t>
            </a:r>
            <a:endParaRPr lang="en-US" dirty="0"/>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4</a:t>
            </a:fld>
            <a:endParaRPr lang="en-US"/>
          </a:p>
        </p:txBody>
      </p:sp>
    </p:spTree>
    <p:extLst>
      <p:ext uri="{BB962C8B-B14F-4D97-AF65-F5344CB8AC3E}">
        <p14:creationId xmlns:p14="http://schemas.microsoft.com/office/powerpoint/2010/main" val="258266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this time, it is my</a:t>
            </a:r>
            <a:r>
              <a:rPr lang="en-US" baseline="0" dirty="0"/>
              <a:t> pleasure to introduce our speakers for today’s webinar----  Our first speaker is Shelley Mitchell (read from bio) and our second speaker is Rebecca Mahaney (read from bio).  </a:t>
            </a:r>
            <a:endParaRPr lang="en-US" dirty="0"/>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5</a:t>
            </a:fld>
            <a:endParaRPr lang="en-US"/>
          </a:p>
        </p:txBody>
      </p:sp>
    </p:spTree>
    <p:extLst>
      <p:ext uri="{BB962C8B-B14F-4D97-AF65-F5344CB8AC3E}">
        <p14:creationId xmlns:p14="http://schemas.microsoft.com/office/powerpoint/2010/main" val="2347338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for Dental</a:t>
            </a:r>
            <a:r>
              <a:rPr lang="en-US" baseline="0" dirty="0"/>
              <a:t> Health Services with the Oklahoma State Department of Health is to provide leadership in oral disease prevention, anticipate needs, and mobilize efforts that will help protect and promote good oral health for Oklahoma citizens.</a:t>
            </a:r>
            <a:endParaRPr lang="en-US" dirty="0"/>
          </a:p>
        </p:txBody>
      </p:sp>
      <p:sp>
        <p:nvSpPr>
          <p:cNvPr id="4" name="Slide Number Placeholder 3"/>
          <p:cNvSpPr>
            <a:spLocks noGrp="1"/>
          </p:cNvSpPr>
          <p:nvPr>
            <p:ph type="sldNum" sz="quarter" idx="10"/>
          </p:nvPr>
        </p:nvSpPr>
        <p:spPr/>
        <p:txBody>
          <a:bodyPr/>
          <a:lstStyle/>
          <a:p>
            <a:fld id="{D8B40B08-8BBB-504C-BAD2-61931D34972B}" type="slidenum">
              <a:rPr lang="en-US" smtClean="0"/>
              <a:t>6</a:t>
            </a:fld>
            <a:endParaRPr lang="en-US"/>
          </a:p>
        </p:txBody>
      </p:sp>
    </p:spTree>
    <p:extLst>
      <p:ext uri="{BB962C8B-B14F-4D97-AF65-F5344CB8AC3E}">
        <p14:creationId xmlns:p14="http://schemas.microsoft.com/office/powerpoint/2010/main" val="3948572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prstClr val="black"/>
                </a:solidFill>
              </a:rPr>
              <a:t>Note- </a:t>
            </a:r>
            <a:r>
              <a:rPr lang="en-US" dirty="0">
                <a:solidFill>
                  <a:prstClr val="black"/>
                </a:solidFill>
              </a:rPr>
              <a:t>When a person has all this plaque (bacteria) in their mouth they are breathing in bacteria that is a significant risk factor for pneumonia.</a:t>
            </a:r>
            <a:endParaRPr lang="en-US" dirty="0"/>
          </a:p>
        </p:txBody>
      </p:sp>
      <p:sp>
        <p:nvSpPr>
          <p:cNvPr id="4" name="Slide Number Placeholder 3"/>
          <p:cNvSpPr>
            <a:spLocks noGrp="1"/>
          </p:cNvSpPr>
          <p:nvPr>
            <p:ph type="sldNum" sz="quarter" idx="10"/>
          </p:nvPr>
        </p:nvSpPr>
        <p:spPr/>
        <p:txBody>
          <a:bodyPr/>
          <a:lstStyle/>
          <a:p>
            <a:fld id="{D8B40B08-8BBB-504C-BAD2-61931D34972B}" type="slidenum">
              <a:rPr lang="en-US" smtClean="0"/>
              <a:t>12</a:t>
            </a:fld>
            <a:endParaRPr lang="en-US"/>
          </a:p>
        </p:txBody>
      </p:sp>
    </p:spTree>
    <p:extLst>
      <p:ext uri="{BB962C8B-B14F-4D97-AF65-F5344CB8AC3E}">
        <p14:creationId xmlns:p14="http://schemas.microsoft.com/office/powerpoint/2010/main" val="259452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a:t>
            </a:r>
            <a:r>
              <a:rPr lang="en-US" b="1" baseline="0" dirty="0"/>
              <a:t> </a:t>
            </a:r>
            <a:r>
              <a:rPr lang="en-US" b="0" baseline="0" dirty="0"/>
              <a:t>This project that was done in 2008 in a Florida Nursing Home found that residents who had daily mouth care provided by nursing assistants had three times less risk of dying from pneumonia.</a:t>
            </a:r>
            <a:endParaRPr lang="en-US" b="1" dirty="0"/>
          </a:p>
        </p:txBody>
      </p:sp>
      <p:sp>
        <p:nvSpPr>
          <p:cNvPr id="4" name="Slide Number Placeholder 3"/>
          <p:cNvSpPr>
            <a:spLocks noGrp="1"/>
          </p:cNvSpPr>
          <p:nvPr>
            <p:ph type="sldNum" sz="quarter" idx="10"/>
          </p:nvPr>
        </p:nvSpPr>
        <p:spPr/>
        <p:txBody>
          <a:bodyPr/>
          <a:lstStyle/>
          <a:p>
            <a:pPr defTabSz="931774"/>
            <a:fld id="{4E59C660-4837-8B41-903D-F472C0216E2B}" type="slidenum">
              <a:rPr lang="en-US">
                <a:solidFill>
                  <a:prstClr val="black"/>
                </a:solidFill>
                <a:latin typeface="Calibri" panose="020F0502020204030204"/>
              </a:rPr>
              <a:pPr defTabSz="931774"/>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4013380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prstClr val="black"/>
                </a:solidFill>
              </a:rPr>
              <a:t>University of Kentucky School of Dentistry oral health training video by Dr. Robert Henry</a:t>
            </a:r>
          </a:p>
          <a:p>
            <a:pPr defTabSz="931774">
              <a:defRPr/>
            </a:pPr>
            <a:r>
              <a:rPr lang="en-US" b="1" dirty="0">
                <a:solidFill>
                  <a:prstClr val="black"/>
                </a:solidFill>
              </a:rPr>
              <a:t>Speaker Note-</a:t>
            </a:r>
            <a:r>
              <a:rPr lang="en-US" dirty="0">
                <a:solidFill>
                  <a:prstClr val="black"/>
                </a:solidFill>
              </a:rPr>
              <a:t>The picture on the right shows a mouth with periodontal disease.  There is infection present.  This is a wound in the mouth.  The surface area of mouth wound, is about the same surface area of the palm of your hand.  Look at the picture on the left.  If you saw this wound, you would treat the area by debriding it and applying  medications.  The same is needed for the mouth wound you see in the picture on the right..</a:t>
            </a:r>
            <a:endParaRPr lang="en-US" b="1"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D8B40B08-8BBB-504C-BAD2-61931D34972B}" type="slidenum">
              <a:rPr lang="en-US" smtClean="0"/>
              <a:t>14</a:t>
            </a:fld>
            <a:endParaRPr lang="en-US"/>
          </a:p>
        </p:txBody>
      </p:sp>
    </p:spTree>
    <p:extLst>
      <p:ext uri="{BB962C8B-B14F-4D97-AF65-F5344CB8AC3E}">
        <p14:creationId xmlns:p14="http://schemas.microsoft.com/office/powerpoint/2010/main" val="17823583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dirty="0"/>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dirty="0"/>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12" name="Picture 11" descr="A close up of a sign&#10;&#10;Description automatically generated">
            <a:extLst>
              <a:ext uri="{FF2B5EF4-FFF2-40B4-BE49-F238E27FC236}">
                <a16:creationId xmlns:a16="http://schemas.microsoft.com/office/drawing/2014/main" id="{279BA48A-FF64-284C-89DB-0B05F695849F}"/>
              </a:ext>
            </a:extLst>
          </p:cNvPr>
          <p:cNvPicPr>
            <a:picLocks noChangeAspect="1"/>
          </p:cNvPicPr>
          <p:nvPr userDrawn="1"/>
        </p:nvPicPr>
        <p:blipFill>
          <a:blip r:embed="rId3"/>
          <a:stretch>
            <a:fillRect/>
          </a:stretch>
        </p:blipFill>
        <p:spPr>
          <a:xfrm>
            <a:off x="471488" y="5549259"/>
            <a:ext cx="2850642" cy="786384"/>
          </a:xfrm>
          <a:prstGeom prst="rect">
            <a:avLst/>
          </a:prstGeom>
        </p:spPr>
      </p:pic>
    </p:spTree>
    <p:extLst>
      <p:ext uri="{BB962C8B-B14F-4D97-AF65-F5344CB8AC3E}">
        <p14:creationId xmlns:p14="http://schemas.microsoft.com/office/powerpoint/2010/main" val="3184990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spTree>
    <p:extLst>
      <p:ext uri="{BB962C8B-B14F-4D97-AF65-F5344CB8AC3E}">
        <p14:creationId xmlns:p14="http://schemas.microsoft.com/office/powerpoint/2010/main" val="1934514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spTree>
    <p:extLst>
      <p:ext uri="{BB962C8B-B14F-4D97-AF65-F5344CB8AC3E}">
        <p14:creationId xmlns:p14="http://schemas.microsoft.com/office/powerpoint/2010/main" val="1661037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spTree>
    <p:extLst>
      <p:ext uri="{BB962C8B-B14F-4D97-AF65-F5344CB8AC3E}">
        <p14:creationId xmlns:p14="http://schemas.microsoft.com/office/powerpoint/2010/main" val="400969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spTree>
    <p:extLst>
      <p:ext uri="{BB962C8B-B14F-4D97-AF65-F5344CB8AC3E}">
        <p14:creationId xmlns:p14="http://schemas.microsoft.com/office/powerpoint/2010/main" val="314094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C855-FEF1-1B4E-AADE-9F8AE28541C6}"/>
              </a:ext>
            </a:extLst>
          </p:cNvPr>
          <p:cNvSpPr>
            <a:spLocks noGrp="1"/>
          </p:cNvSpPr>
          <p:nvPr>
            <p:ph type="title"/>
          </p:nvPr>
        </p:nvSpPr>
        <p:spPr/>
        <p:txBody>
          <a:bodyPr>
            <a:noAutofit/>
          </a:bodyPr>
          <a:lstStyle/>
          <a:p>
            <a:r>
              <a:rPr lang="en-US"/>
              <a:t>Click to edit Master title style</a:t>
            </a:r>
          </a:p>
        </p:txBody>
      </p:sp>
      <p:sp>
        <p:nvSpPr>
          <p:cNvPr id="5" name="Slide Number Placeholder 4">
            <a:extLst>
              <a:ext uri="{FF2B5EF4-FFF2-40B4-BE49-F238E27FC236}">
                <a16:creationId xmlns:a16="http://schemas.microsoft.com/office/drawing/2014/main" id="{EE469A55-246C-7845-B504-186496D2AA0B}"/>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6" name="Footer Placeholder 5">
            <a:extLst>
              <a:ext uri="{FF2B5EF4-FFF2-40B4-BE49-F238E27FC236}">
                <a16:creationId xmlns:a16="http://schemas.microsoft.com/office/drawing/2014/main" id="{AEB1E00C-C96C-BF45-B40B-D26F90C5B949}"/>
              </a:ext>
            </a:extLst>
          </p:cNvPr>
          <p:cNvSpPr>
            <a:spLocks noGrp="1"/>
          </p:cNvSpPr>
          <p:nvPr>
            <p:ph type="ftr" sz="quarter" idx="13"/>
          </p:nvPr>
        </p:nvSpPr>
        <p:spPr/>
        <p:txBody>
          <a:bodyPr/>
          <a:lstStyle/>
          <a:p>
            <a:r>
              <a:rPr lang="en-US"/>
              <a:t>Oklahoma | Presentation Title | Date </a:t>
            </a:r>
            <a:endParaRPr lang="en-US" dirty="0"/>
          </a:p>
        </p:txBody>
      </p:sp>
    </p:spTree>
    <p:extLst>
      <p:ext uri="{BB962C8B-B14F-4D97-AF65-F5344CB8AC3E}">
        <p14:creationId xmlns:p14="http://schemas.microsoft.com/office/powerpoint/2010/main" val="952431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05AA0-182C-B843-BE95-BA38DD1989FF}"/>
              </a:ext>
            </a:extLst>
          </p:cNvPr>
          <p:cNvSpPr>
            <a:spLocks noGrp="1"/>
          </p:cNvSpPr>
          <p:nvPr>
            <p:ph type="sldNum" sz="quarter" idx="12"/>
          </p:nvPr>
        </p:nvSpPr>
        <p:spPr/>
        <p:txBody>
          <a:bodyPr/>
          <a:lstStyle/>
          <a:p>
            <a:fld id="{DB7DDC46-2E90-8640-BEFE-F54DCCD857ED}" type="slidenum">
              <a:rPr lang="en-US" smtClean="0"/>
              <a:t>‹#›</a:t>
            </a:fld>
            <a:endParaRPr lang="en-US"/>
          </a:p>
        </p:txBody>
      </p:sp>
      <p:sp>
        <p:nvSpPr>
          <p:cNvPr id="5" name="Footer Placeholder 4">
            <a:extLst>
              <a:ext uri="{FF2B5EF4-FFF2-40B4-BE49-F238E27FC236}">
                <a16:creationId xmlns:a16="http://schemas.microsoft.com/office/drawing/2014/main" id="{883AC1CC-3ED5-DE4E-B74C-9E2DD1923150}"/>
              </a:ext>
            </a:extLst>
          </p:cNvPr>
          <p:cNvSpPr>
            <a:spLocks noGrp="1"/>
          </p:cNvSpPr>
          <p:nvPr>
            <p:ph type="ftr" sz="quarter" idx="13"/>
          </p:nvPr>
        </p:nvSpPr>
        <p:spPr/>
        <p:txBody>
          <a:bodyPr/>
          <a:lstStyle/>
          <a:p>
            <a:r>
              <a:rPr lang="en-US"/>
              <a:t>Oklahoma | Presentation Title | Date </a:t>
            </a:r>
            <a:endParaRPr lang="en-US" dirty="0"/>
          </a:p>
        </p:txBody>
      </p:sp>
    </p:spTree>
    <p:extLst>
      <p:ext uri="{BB962C8B-B14F-4D97-AF65-F5344CB8AC3E}">
        <p14:creationId xmlns:p14="http://schemas.microsoft.com/office/powerpoint/2010/main" val="3542238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8710853"/>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16601980"/>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79110607"/>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9847006"/>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view of a city&#10;&#10;Description automatically generated">
            <a:extLst>
              <a:ext uri="{FF2B5EF4-FFF2-40B4-BE49-F238E27FC236}">
                <a16:creationId xmlns:a16="http://schemas.microsoft.com/office/drawing/2014/main" id="{E02262EA-95AE-644C-89CE-0E067B63B521}"/>
              </a:ext>
            </a:extLst>
          </p:cNvPr>
          <p:cNvPicPr>
            <a:picLocks noChangeAspect="1"/>
          </p:cNvPicPr>
          <p:nvPr userDrawn="1"/>
        </p:nvPicPr>
        <p:blipFill>
          <a:blip r:embed="rId2"/>
          <a:stretch>
            <a:fillRect/>
          </a:stretch>
        </p:blipFill>
        <p:spPr>
          <a:xfrm>
            <a:off x="0" y="0"/>
            <a:ext cx="12192000" cy="5029200"/>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5298055"/>
            <a:ext cx="8650942" cy="699333"/>
          </a:xfrm>
        </p:spPr>
        <p:txBody>
          <a:bodyPr anchor="b">
            <a:noAutofit/>
          </a:bodyPr>
          <a:lstStyle>
            <a:lvl1pPr>
              <a:defRPr sz="3500">
                <a:solidFill>
                  <a:schemeClr val="accent6"/>
                </a:solidFill>
              </a:defRPr>
            </a:lvl1pPr>
          </a:lstStyle>
          <a:p>
            <a:r>
              <a:rPr lang="en-US" dirty="0"/>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lstStyle>
            <a:lvl1pPr marL="0" indent="0">
              <a:buNone/>
              <a:defRPr/>
            </a:lvl1pPr>
          </a:lstStyle>
          <a:p>
            <a:pPr lvl="0"/>
            <a:r>
              <a:rPr lang="en-US" dirty="0"/>
              <a:t>Date</a:t>
            </a:r>
          </a:p>
        </p:txBody>
      </p:sp>
      <p:pic>
        <p:nvPicPr>
          <p:cNvPr id="8" name="Picture 7" descr="A close up of a sign&#10;&#10;Description automatically generated">
            <a:extLst>
              <a:ext uri="{FF2B5EF4-FFF2-40B4-BE49-F238E27FC236}">
                <a16:creationId xmlns:a16="http://schemas.microsoft.com/office/drawing/2014/main" id="{1D002CA2-A505-C240-B399-403998FAD136}"/>
              </a:ext>
            </a:extLst>
          </p:cNvPr>
          <p:cNvPicPr>
            <a:picLocks noChangeAspect="1"/>
          </p:cNvPicPr>
          <p:nvPr userDrawn="1"/>
        </p:nvPicPr>
        <p:blipFill>
          <a:blip r:embed="rId3"/>
          <a:stretch>
            <a:fillRect/>
          </a:stretch>
        </p:blipFill>
        <p:spPr>
          <a:xfrm>
            <a:off x="9000699" y="5549259"/>
            <a:ext cx="2850642" cy="786384"/>
          </a:xfrm>
          <a:prstGeom prst="rect">
            <a:avLst/>
          </a:prstGeom>
        </p:spPr>
      </p:pic>
    </p:spTree>
    <p:extLst>
      <p:ext uri="{BB962C8B-B14F-4D97-AF65-F5344CB8AC3E}">
        <p14:creationId xmlns:p14="http://schemas.microsoft.com/office/powerpoint/2010/main" val="1201220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51369397"/>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7858722"/>
      </p:ext>
    </p:extLst>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15515906"/>
      </p:ext>
    </p:extLst>
  </p:cSld>
  <p:clrMapOvr>
    <a:masterClrMapping/>
  </p:clrMapOvr>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18951058"/>
      </p:ext>
    </p:extLst>
  </p:cSld>
  <p:clrMapOvr>
    <a:masterClrMapping/>
  </p:clrMapOvr>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15792499"/>
      </p:ext>
    </p:extLst>
  </p:cSld>
  <p:clrMapOvr>
    <a:masterClrMapping/>
  </p:clrMapOvr>
  <p:hf sldNum="0"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35031284"/>
      </p:ext>
    </p:extLst>
  </p:cSld>
  <p:clrMapOvr>
    <a:masterClrMapping/>
  </p:clrMapOvr>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74409495"/>
      </p:ext>
    </p:extLst>
  </p:cSld>
  <p:clrMapOvr>
    <a:masterClrMapping/>
  </p:clrMapOvr>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3329D1-6DE4-B248-8647-BCE92009453F}"/>
              </a:ext>
            </a:extLst>
          </p:cNvPr>
          <p:cNvSpPr/>
          <p:nvPr userDrawn="1"/>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ounded Rectangle 8">
            <a:extLst>
              <a:ext uri="{FF2B5EF4-FFF2-40B4-BE49-F238E27FC236}">
                <a16:creationId xmlns:a16="http://schemas.microsoft.com/office/drawing/2014/main" id="{F9BAB619-9EED-144C-9064-03FDC6A0B7CE}"/>
              </a:ext>
            </a:extLst>
          </p:cNvPr>
          <p:cNvSpPr/>
          <p:nvPr userDrawn="1"/>
        </p:nvSpPr>
        <p:spPr>
          <a:xfrm>
            <a:off x="6699445" y="3941732"/>
            <a:ext cx="3217776" cy="526888"/>
          </a:xfrm>
          <a:prstGeom prst="roundRect">
            <a:avLst>
              <a:gd name="adj" fmla="val 50000"/>
            </a:avLst>
          </a:prstGeom>
          <a:solidFill>
            <a:srgbClr val="182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Oval 5">
            <a:extLst>
              <a:ext uri="{FF2B5EF4-FFF2-40B4-BE49-F238E27FC236}">
                <a16:creationId xmlns:a16="http://schemas.microsoft.com/office/drawing/2014/main" id="{9265D6C8-CC55-6045-8FCD-3973B22C31EE}"/>
              </a:ext>
            </a:extLst>
          </p:cNvPr>
          <p:cNvSpPr/>
          <p:nvPr userDrawn="1"/>
        </p:nvSpPr>
        <p:spPr>
          <a:xfrm>
            <a:off x="-2251058" y="-736600"/>
            <a:ext cx="8496300" cy="8331200"/>
          </a:xfrm>
          <a:prstGeom prst="ellipse">
            <a:avLst/>
          </a:prstGeom>
          <a:solidFill>
            <a:srgbClr val="1823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5C0C702A-CD35-4C49-A92A-AA364B81C7FE}"/>
              </a:ext>
            </a:extLst>
          </p:cNvPr>
          <p:cNvPicPr>
            <a:picLocks noChangeAspect="1"/>
          </p:cNvPicPr>
          <p:nvPr userDrawn="1"/>
        </p:nvPicPr>
        <p:blipFill>
          <a:blip r:embed="rId2"/>
          <a:stretch>
            <a:fillRect/>
          </a:stretch>
        </p:blipFill>
        <p:spPr>
          <a:xfrm>
            <a:off x="850169" y="903939"/>
            <a:ext cx="4260815" cy="4705974"/>
          </a:xfrm>
          <a:prstGeom prst="rect">
            <a:avLst/>
          </a:prstGeom>
        </p:spPr>
      </p:pic>
      <p:sp>
        <p:nvSpPr>
          <p:cNvPr id="8" name="TextBox 7">
            <a:extLst>
              <a:ext uri="{FF2B5EF4-FFF2-40B4-BE49-F238E27FC236}">
                <a16:creationId xmlns:a16="http://schemas.microsoft.com/office/drawing/2014/main" id="{7D17A289-2113-1643-9515-B0987D2D20B4}"/>
              </a:ext>
            </a:extLst>
          </p:cNvPr>
          <p:cNvSpPr txBox="1"/>
          <p:nvPr userDrawn="1"/>
        </p:nvSpPr>
        <p:spPr>
          <a:xfrm>
            <a:off x="6658805" y="6114246"/>
            <a:ext cx="5393496" cy="300082"/>
          </a:xfrm>
          <a:prstGeom prst="rect">
            <a:avLst/>
          </a:prstGeom>
          <a:noFill/>
        </p:spPr>
        <p:txBody>
          <a:bodyPr wrap="square" rtlCol="0">
            <a:spAutoFit/>
          </a:bodyPr>
          <a:lstStyle/>
          <a:p>
            <a:r>
              <a:rPr lang="en-US" sz="1350" b="0" i="0" spc="225" dirty="0">
                <a:solidFill>
                  <a:srgbClr val="182367"/>
                </a:solidFill>
                <a:latin typeface="Franklin Gothic Medium Cond" panose="020B0606030402020204" pitchFamily="34" charset="0"/>
              </a:rPr>
              <a:t>OKLAHOMA STATE DEPARTMENT OF HEALTH</a:t>
            </a:r>
          </a:p>
        </p:txBody>
      </p:sp>
      <p:sp>
        <p:nvSpPr>
          <p:cNvPr id="10" name="Text Placeholder 15">
            <a:extLst>
              <a:ext uri="{FF2B5EF4-FFF2-40B4-BE49-F238E27FC236}">
                <a16:creationId xmlns:a16="http://schemas.microsoft.com/office/drawing/2014/main" id="{C862D4A1-F9B1-E44B-98CB-5E1F7813C88F}"/>
              </a:ext>
            </a:extLst>
          </p:cNvPr>
          <p:cNvSpPr>
            <a:spLocks noGrp="1"/>
          </p:cNvSpPr>
          <p:nvPr>
            <p:ph type="body" sz="quarter" idx="11" hasCustomPrompt="1"/>
          </p:nvPr>
        </p:nvSpPr>
        <p:spPr>
          <a:xfrm>
            <a:off x="6799415" y="3976824"/>
            <a:ext cx="3017837" cy="1036638"/>
          </a:xfrm>
          <a:prstGeom prst="rect">
            <a:avLst/>
          </a:prstGeom>
        </p:spPr>
        <p:txBody>
          <a:bodyPr/>
          <a:lstStyle>
            <a:lvl1pPr marL="0" indent="0" algn="ctr">
              <a:buFontTx/>
              <a:buNone/>
              <a:defRPr sz="2100" b="1">
                <a:solidFill>
                  <a:schemeClr val="bg1"/>
                </a:solidFill>
              </a:defRPr>
            </a:lvl1pPr>
          </a:lstStyle>
          <a:p>
            <a:pPr lvl="0"/>
            <a:r>
              <a:rPr lang="en-US" dirty="0"/>
              <a:t>April 12, 2019</a:t>
            </a:r>
          </a:p>
        </p:txBody>
      </p:sp>
      <p:sp>
        <p:nvSpPr>
          <p:cNvPr id="11" name="Text Placeholder 17">
            <a:extLst>
              <a:ext uri="{FF2B5EF4-FFF2-40B4-BE49-F238E27FC236}">
                <a16:creationId xmlns:a16="http://schemas.microsoft.com/office/drawing/2014/main" id="{2464EE90-D1DB-2743-A90E-B1CFDBC2FE87}"/>
              </a:ext>
            </a:extLst>
          </p:cNvPr>
          <p:cNvSpPr>
            <a:spLocks noGrp="1"/>
          </p:cNvSpPr>
          <p:nvPr>
            <p:ph type="body" sz="quarter" idx="12" hasCustomPrompt="1"/>
          </p:nvPr>
        </p:nvSpPr>
        <p:spPr>
          <a:xfrm>
            <a:off x="6699446" y="2064195"/>
            <a:ext cx="4821237" cy="1848485"/>
          </a:xfrm>
          <a:prstGeom prst="rect">
            <a:avLst/>
          </a:prstGeom>
        </p:spPr>
        <p:txBody>
          <a:bodyPr/>
          <a:lstStyle>
            <a:lvl1pPr marL="0" indent="0">
              <a:buFontTx/>
              <a:buNone/>
              <a:defRPr sz="4050" b="1">
                <a:solidFill>
                  <a:srgbClr val="182367"/>
                </a:solidFill>
              </a:defRPr>
            </a:lvl1pPr>
            <a:lvl2pPr marL="342900" indent="0">
              <a:buFontTx/>
              <a:buNone/>
              <a:defRPr sz="3600" b="1">
                <a:solidFill>
                  <a:srgbClr val="182367"/>
                </a:solidFill>
              </a:defRPr>
            </a:lvl2pPr>
            <a:lvl3pPr marL="685800" indent="0">
              <a:buFontTx/>
              <a:buNone/>
              <a:defRPr sz="3300" b="1">
                <a:solidFill>
                  <a:srgbClr val="182367"/>
                </a:solidFill>
              </a:defRPr>
            </a:lvl3pPr>
            <a:lvl4pPr marL="1028700" indent="0">
              <a:buFontTx/>
              <a:buNone/>
              <a:defRPr sz="3000" b="1">
                <a:solidFill>
                  <a:srgbClr val="182367"/>
                </a:solidFill>
              </a:defRPr>
            </a:lvl4pPr>
            <a:lvl5pPr marL="1371600" indent="0">
              <a:buFontTx/>
              <a:buNone/>
              <a:defRPr sz="3000" b="1">
                <a:solidFill>
                  <a:srgbClr val="182367"/>
                </a:solidFill>
              </a:defRPr>
            </a:lvl5pPr>
          </a:lstStyle>
          <a:p>
            <a:pPr lvl="0"/>
            <a:r>
              <a:rPr lang="en-US" dirty="0"/>
              <a:t>Click to Edit Title</a:t>
            </a:r>
          </a:p>
        </p:txBody>
      </p:sp>
    </p:spTree>
    <p:extLst>
      <p:ext uri="{BB962C8B-B14F-4D97-AF65-F5344CB8AC3E}">
        <p14:creationId xmlns:p14="http://schemas.microsoft.com/office/powerpoint/2010/main" val="4045049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age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D97AC9-9E88-3049-8CCD-3F7B411A273D}"/>
              </a:ext>
            </a:extLst>
          </p:cNvPr>
          <p:cNvSpPr/>
          <p:nvPr userDrawn="1"/>
        </p:nvSpPr>
        <p:spPr>
          <a:xfrm>
            <a:off x="-18662" y="6140058"/>
            <a:ext cx="12210663" cy="486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5AEE7CA-55BF-BD46-BF3B-F99B54AE069B}"/>
              </a:ext>
            </a:extLst>
          </p:cNvPr>
          <p:cNvSpPr>
            <a:spLocks noGrp="1"/>
          </p:cNvSpPr>
          <p:nvPr>
            <p:ph type="title"/>
          </p:nvPr>
        </p:nvSpPr>
        <p:spPr>
          <a:xfrm>
            <a:off x="838200" y="365127"/>
            <a:ext cx="10515600" cy="1325563"/>
          </a:xfrm>
          <a:prstGeom prst="rect">
            <a:avLst/>
          </a:prstGeom>
        </p:spPr>
        <p:txBody>
          <a:bodyPr/>
          <a:lstStyle>
            <a:lvl1pPr>
              <a:defRPr>
                <a:solidFill>
                  <a:srgbClr val="182367"/>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49896C0E-24C7-0D48-9866-F4ACF714DACF}"/>
              </a:ext>
            </a:extLst>
          </p:cNvPr>
          <p:cNvSpPr txBox="1">
            <a:spLocks/>
          </p:cNvSpPr>
          <p:nvPr userDrawn="1"/>
        </p:nvSpPr>
        <p:spPr>
          <a:xfrm>
            <a:off x="8610600" y="6254456"/>
            <a:ext cx="2743200" cy="28196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73314E-04C6-EC4E-AA81-B93E6572C219}" type="slidenum">
              <a:rPr lang="en-US" sz="900" smtClean="0">
                <a:solidFill>
                  <a:srgbClr val="182367"/>
                </a:solidFill>
              </a:rPr>
              <a:pPr/>
              <a:t>‹#›</a:t>
            </a:fld>
            <a:endParaRPr lang="en-US" sz="900" dirty="0">
              <a:solidFill>
                <a:srgbClr val="182367"/>
              </a:solidFill>
            </a:endParaRPr>
          </a:p>
        </p:txBody>
      </p:sp>
      <p:pic>
        <p:nvPicPr>
          <p:cNvPr id="7" name="Picture 6">
            <a:extLst>
              <a:ext uri="{FF2B5EF4-FFF2-40B4-BE49-F238E27FC236}">
                <a16:creationId xmlns:a16="http://schemas.microsoft.com/office/drawing/2014/main" id="{1A52BD93-61BD-554F-867A-AE0D3307D00B}"/>
              </a:ext>
            </a:extLst>
          </p:cNvPr>
          <p:cNvPicPr>
            <a:picLocks noChangeAspect="1"/>
          </p:cNvPicPr>
          <p:nvPr userDrawn="1"/>
        </p:nvPicPr>
        <p:blipFill>
          <a:blip r:embed="rId2"/>
          <a:stretch>
            <a:fillRect/>
          </a:stretch>
        </p:blipFill>
        <p:spPr>
          <a:xfrm>
            <a:off x="171166" y="6080530"/>
            <a:ext cx="605671" cy="605668"/>
          </a:xfrm>
          <a:prstGeom prst="rect">
            <a:avLst/>
          </a:prstGeom>
        </p:spPr>
      </p:pic>
      <p:sp>
        <p:nvSpPr>
          <p:cNvPr id="8" name="TextBox 7">
            <a:extLst>
              <a:ext uri="{FF2B5EF4-FFF2-40B4-BE49-F238E27FC236}">
                <a16:creationId xmlns:a16="http://schemas.microsoft.com/office/drawing/2014/main" id="{711D3D10-A17C-654B-905F-0AA5FE0DE7CE}"/>
              </a:ext>
            </a:extLst>
          </p:cNvPr>
          <p:cNvSpPr txBox="1"/>
          <p:nvPr userDrawn="1"/>
        </p:nvSpPr>
        <p:spPr>
          <a:xfrm>
            <a:off x="704838" y="6230304"/>
            <a:ext cx="10065661" cy="253916"/>
          </a:xfrm>
          <a:prstGeom prst="rect">
            <a:avLst/>
          </a:prstGeom>
          <a:noFill/>
        </p:spPr>
        <p:txBody>
          <a:bodyPr wrap="square" rtlCol="0">
            <a:spAutoFit/>
          </a:bodyPr>
          <a:lstStyle/>
          <a:p>
            <a:r>
              <a:rPr lang="en-US" sz="1050" b="0" i="0" spc="225" dirty="0">
                <a:solidFill>
                  <a:srgbClr val="182367"/>
                </a:solidFill>
                <a:latin typeface="Franklin Gothic Medium Cond" panose="020B0606030402020204" pitchFamily="34" charset="0"/>
              </a:rPr>
              <a:t>OKLAHOMA STATE DEPARTMENT OF HEALTH | </a:t>
            </a:r>
            <a:r>
              <a:rPr lang="en-US" sz="1050" b="0" i="0" spc="225" dirty="0">
                <a:solidFill>
                  <a:srgbClr val="94C942"/>
                </a:solidFill>
                <a:latin typeface="Franklin Gothic Medium Cond" panose="020B0606030402020204" pitchFamily="34" charset="0"/>
              </a:rPr>
              <a:t>CREATING A STATE OF HEALTH</a:t>
            </a:r>
          </a:p>
        </p:txBody>
      </p:sp>
    </p:spTree>
    <p:extLst>
      <p:ext uri="{BB962C8B-B14F-4D97-AF65-F5344CB8AC3E}">
        <p14:creationId xmlns:p14="http://schemas.microsoft.com/office/powerpoint/2010/main" val="1228586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age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D97AC9-9E88-3049-8CCD-3F7B411A273D}"/>
              </a:ext>
            </a:extLst>
          </p:cNvPr>
          <p:cNvSpPr/>
          <p:nvPr userDrawn="1"/>
        </p:nvSpPr>
        <p:spPr>
          <a:xfrm>
            <a:off x="-18662" y="6140058"/>
            <a:ext cx="12210663" cy="486617"/>
          </a:xfrm>
          <a:prstGeom prst="rect">
            <a:avLst/>
          </a:prstGeom>
          <a:solidFill>
            <a:srgbClr val="182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5AEE7CA-55BF-BD46-BF3B-F99B54AE069B}"/>
              </a:ext>
            </a:extLst>
          </p:cNvPr>
          <p:cNvSpPr>
            <a:spLocks noGrp="1"/>
          </p:cNvSpPr>
          <p:nvPr>
            <p:ph type="title"/>
          </p:nvPr>
        </p:nvSpPr>
        <p:spPr>
          <a:xfrm>
            <a:off x="838200" y="365127"/>
            <a:ext cx="10515600" cy="1325563"/>
          </a:xfrm>
          <a:prstGeom prst="rect">
            <a:avLst/>
          </a:prstGeom>
        </p:spPr>
        <p:txBody>
          <a:bodyPr/>
          <a:lstStyle>
            <a:lvl1pPr>
              <a:defRPr>
                <a:solidFill>
                  <a:srgbClr val="182367"/>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49896C0E-24C7-0D48-9866-F4ACF714DACF}"/>
              </a:ext>
            </a:extLst>
          </p:cNvPr>
          <p:cNvSpPr txBox="1">
            <a:spLocks/>
          </p:cNvSpPr>
          <p:nvPr userDrawn="1"/>
        </p:nvSpPr>
        <p:spPr>
          <a:xfrm>
            <a:off x="8610600" y="6254456"/>
            <a:ext cx="2743200" cy="28196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73314E-04C6-EC4E-AA81-B93E6572C219}" type="slidenum">
              <a:rPr lang="en-US" sz="900" smtClean="0">
                <a:solidFill>
                  <a:schemeClr val="bg1"/>
                </a:solidFill>
              </a:rPr>
              <a:pPr/>
              <a:t>‹#›</a:t>
            </a:fld>
            <a:endParaRPr lang="en-US" sz="900" dirty="0">
              <a:solidFill>
                <a:schemeClr val="bg1"/>
              </a:solidFill>
            </a:endParaRPr>
          </a:p>
        </p:txBody>
      </p:sp>
      <p:pic>
        <p:nvPicPr>
          <p:cNvPr id="7" name="Picture 6">
            <a:extLst>
              <a:ext uri="{FF2B5EF4-FFF2-40B4-BE49-F238E27FC236}">
                <a16:creationId xmlns:a16="http://schemas.microsoft.com/office/drawing/2014/main" id="{1A52BD93-61BD-554F-867A-AE0D3307D00B}"/>
              </a:ext>
            </a:extLst>
          </p:cNvPr>
          <p:cNvPicPr>
            <a:picLocks noChangeAspect="1"/>
          </p:cNvPicPr>
          <p:nvPr userDrawn="1"/>
        </p:nvPicPr>
        <p:blipFill>
          <a:blip r:embed="rId2"/>
          <a:stretch>
            <a:fillRect/>
          </a:stretch>
        </p:blipFill>
        <p:spPr>
          <a:xfrm>
            <a:off x="243164" y="6128409"/>
            <a:ext cx="461675" cy="509910"/>
          </a:xfrm>
          <a:prstGeom prst="rect">
            <a:avLst/>
          </a:prstGeom>
        </p:spPr>
      </p:pic>
      <p:sp>
        <p:nvSpPr>
          <p:cNvPr id="8" name="TextBox 7">
            <a:extLst>
              <a:ext uri="{FF2B5EF4-FFF2-40B4-BE49-F238E27FC236}">
                <a16:creationId xmlns:a16="http://schemas.microsoft.com/office/drawing/2014/main" id="{711D3D10-A17C-654B-905F-0AA5FE0DE7CE}"/>
              </a:ext>
            </a:extLst>
          </p:cNvPr>
          <p:cNvSpPr txBox="1"/>
          <p:nvPr userDrawn="1"/>
        </p:nvSpPr>
        <p:spPr>
          <a:xfrm>
            <a:off x="704838" y="6230304"/>
            <a:ext cx="10065661" cy="253916"/>
          </a:xfrm>
          <a:prstGeom prst="rect">
            <a:avLst/>
          </a:prstGeom>
          <a:noFill/>
        </p:spPr>
        <p:txBody>
          <a:bodyPr wrap="square" rtlCol="0">
            <a:spAutoFit/>
          </a:bodyPr>
          <a:lstStyle/>
          <a:p>
            <a:r>
              <a:rPr lang="en-US" sz="1050" b="0" i="0" spc="225" dirty="0">
                <a:solidFill>
                  <a:schemeClr val="bg1"/>
                </a:solidFill>
                <a:latin typeface="Franklin Gothic Medium Cond" panose="020B0606030402020204" pitchFamily="34" charset="0"/>
              </a:rPr>
              <a:t>OKLAHOMA STATE DEPARTMENT OF HEALTH | </a:t>
            </a:r>
            <a:r>
              <a:rPr lang="en-US" sz="1050" b="0" i="0" spc="225" dirty="0">
                <a:solidFill>
                  <a:srgbClr val="94C942"/>
                </a:solidFill>
                <a:latin typeface="Franklin Gothic Medium Cond" panose="020B0606030402020204" pitchFamily="34" charset="0"/>
              </a:rPr>
              <a:t>CREATING A STATE OF HEALTH</a:t>
            </a:r>
          </a:p>
        </p:txBody>
      </p:sp>
    </p:spTree>
    <p:extLst>
      <p:ext uri="{BB962C8B-B14F-4D97-AF65-F5344CB8AC3E}">
        <p14:creationId xmlns:p14="http://schemas.microsoft.com/office/powerpoint/2010/main" val="1623035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Picture Placeholder 6">
            <a:extLst>
              <a:ext uri="{FF2B5EF4-FFF2-40B4-BE49-F238E27FC236}">
                <a16:creationId xmlns:a16="http://schemas.microsoft.com/office/drawing/2014/main" id="{E95F359D-F37A-5742-8D6F-89B4F001E2AB}"/>
              </a:ext>
            </a:extLst>
          </p:cNvPr>
          <p:cNvSpPr>
            <a:spLocks noGrp="1"/>
          </p:cNvSpPr>
          <p:nvPr>
            <p:ph type="pic" sz="quarter" idx="15" hasCustomPrompt="1"/>
          </p:nvPr>
        </p:nvSpPr>
        <p:spPr>
          <a:xfrm>
            <a:off x="1" y="0"/>
            <a:ext cx="12192000" cy="5029200"/>
          </a:xfrm>
          <a:solidFill>
            <a:schemeClr val="tx2"/>
          </a:solidFill>
        </p:spPr>
        <p:txBody>
          <a:bodyPr tIns="576000">
            <a:noAutofit/>
          </a:bodyPr>
          <a:lstStyle>
            <a:lvl1pPr marL="0" indent="0" algn="ctr">
              <a:buNone/>
              <a:defRPr sz="2000">
                <a:solidFill>
                  <a:schemeClr val="bg1"/>
                </a:solidFill>
              </a:defRPr>
            </a:lvl1pPr>
          </a:lstStyle>
          <a:p>
            <a:r>
              <a:rPr lang="en-US" dirty="0"/>
              <a:t>To add picture click icon in the center of this box</a:t>
            </a:r>
          </a:p>
        </p:txBody>
      </p:sp>
      <p:sp>
        <p:nvSpPr>
          <p:cNvPr id="2" name="Title 1">
            <a:extLst>
              <a:ext uri="{FF2B5EF4-FFF2-40B4-BE49-F238E27FC236}">
                <a16:creationId xmlns:a16="http://schemas.microsoft.com/office/drawing/2014/main" id="{A74935A3-2F19-BB47-A734-1541172B5B5B}"/>
              </a:ext>
            </a:extLst>
          </p:cNvPr>
          <p:cNvSpPr>
            <a:spLocks noGrp="1"/>
          </p:cNvSpPr>
          <p:nvPr>
            <p:ph type="title"/>
          </p:nvPr>
        </p:nvSpPr>
        <p:spPr>
          <a:xfrm>
            <a:off x="457199" y="5298055"/>
            <a:ext cx="8650942" cy="699333"/>
          </a:xfrm>
        </p:spPr>
        <p:txBody>
          <a:bodyPr anchor="b">
            <a:noAutofit/>
          </a:bodyPr>
          <a:lstStyle>
            <a:lvl1pPr>
              <a:defRPr sz="3500">
                <a:solidFill>
                  <a:schemeClr val="accent6"/>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dirty="0"/>
              <a:t>Date</a:t>
            </a:r>
          </a:p>
        </p:txBody>
      </p:sp>
    </p:spTree>
    <p:extLst>
      <p:ext uri="{BB962C8B-B14F-4D97-AF65-F5344CB8AC3E}">
        <p14:creationId xmlns:p14="http://schemas.microsoft.com/office/powerpoint/2010/main" val="2116976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End_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B698CC-BF4A-4245-99BC-A6906C9B641F}"/>
              </a:ext>
            </a:extLst>
          </p:cNvPr>
          <p:cNvPicPr>
            <a:picLocks noChangeAspect="1"/>
          </p:cNvPicPr>
          <p:nvPr userDrawn="1"/>
        </p:nvPicPr>
        <p:blipFill>
          <a:blip r:embed="rId2"/>
          <a:stretch>
            <a:fillRect/>
          </a:stretch>
        </p:blipFill>
        <p:spPr>
          <a:xfrm>
            <a:off x="2332391" y="1108010"/>
            <a:ext cx="7527219" cy="3498980"/>
          </a:xfrm>
          <a:prstGeom prst="rect">
            <a:avLst/>
          </a:prstGeom>
        </p:spPr>
      </p:pic>
      <p:sp>
        <p:nvSpPr>
          <p:cNvPr id="5" name="TextBox 4">
            <a:extLst>
              <a:ext uri="{FF2B5EF4-FFF2-40B4-BE49-F238E27FC236}">
                <a16:creationId xmlns:a16="http://schemas.microsoft.com/office/drawing/2014/main" id="{7CD5DB78-3BCE-EB4C-8A61-DA9E7838B707}"/>
              </a:ext>
            </a:extLst>
          </p:cNvPr>
          <p:cNvSpPr txBox="1"/>
          <p:nvPr userDrawn="1"/>
        </p:nvSpPr>
        <p:spPr>
          <a:xfrm>
            <a:off x="1066800" y="5981702"/>
            <a:ext cx="10414000" cy="323165"/>
          </a:xfrm>
          <a:prstGeom prst="rect">
            <a:avLst/>
          </a:prstGeom>
          <a:noFill/>
        </p:spPr>
        <p:txBody>
          <a:bodyPr wrap="square" rtlCol="0">
            <a:spAutoFit/>
          </a:bodyPr>
          <a:lstStyle/>
          <a:p>
            <a:pPr algn="l"/>
            <a:r>
              <a:rPr lang="en-US" sz="750" b="0" i="0" dirty="0">
                <a:latin typeface="Franklin Gothic Book" panose="020B0503020102020204" pitchFamily="34" charset="0"/>
              </a:rPr>
              <a:t>This publication was issued by the Oklahoma State Department of Health (OSDH), an equal opportunity employer and provider. A digital file has been deposited with the Publications Clearinghouse of the Oklahoma Department of Libraries in compliance with section 3-114 of Title 65 of the Oklahoma Statutes and is available for download at </a:t>
            </a:r>
            <a:r>
              <a:rPr lang="en-US" sz="750" b="0" i="0" dirty="0" err="1">
                <a:latin typeface="Franklin Gothic Book" panose="020B0503020102020204" pitchFamily="34" charset="0"/>
              </a:rPr>
              <a:t>www.documents.ok.gov</a:t>
            </a:r>
            <a:r>
              <a:rPr lang="en-US" sz="750" b="0" i="0" dirty="0">
                <a:latin typeface="Franklin Gothic Book" panose="020B0503020102020204" pitchFamily="34" charset="0"/>
              </a:rPr>
              <a:t>. </a:t>
            </a:r>
          </a:p>
        </p:txBody>
      </p:sp>
      <p:sp>
        <p:nvSpPr>
          <p:cNvPr id="7" name="Text Placeholder 15">
            <a:extLst>
              <a:ext uri="{FF2B5EF4-FFF2-40B4-BE49-F238E27FC236}">
                <a16:creationId xmlns:a16="http://schemas.microsoft.com/office/drawing/2014/main" id="{FFC1EEE7-E64C-5A48-A4B1-EADB6699B3AC}"/>
              </a:ext>
            </a:extLst>
          </p:cNvPr>
          <p:cNvSpPr>
            <a:spLocks noGrp="1"/>
          </p:cNvSpPr>
          <p:nvPr>
            <p:ph type="body" sz="quarter" idx="11" hasCustomPrompt="1"/>
          </p:nvPr>
        </p:nvSpPr>
        <p:spPr>
          <a:xfrm>
            <a:off x="4537098" y="5019040"/>
            <a:ext cx="3117807" cy="705052"/>
          </a:xfrm>
          <a:prstGeom prst="rect">
            <a:avLst/>
          </a:prstGeom>
        </p:spPr>
        <p:txBody>
          <a:bodyPr/>
          <a:lstStyle>
            <a:lvl1pPr marL="0" indent="0" algn="ctr">
              <a:buFontTx/>
              <a:buNone/>
              <a:defRPr sz="2100" b="0" i="0">
                <a:solidFill>
                  <a:srgbClr val="182367"/>
                </a:solidFill>
                <a:latin typeface="Franklin Gothic Medium Cond" panose="020B0606030402020204" pitchFamily="34" charset="0"/>
              </a:defRPr>
            </a:lvl1pPr>
          </a:lstStyle>
          <a:p>
            <a:pPr lvl="0"/>
            <a:r>
              <a:rPr lang="en-US" dirty="0"/>
              <a:t>April 12, 2019</a:t>
            </a:r>
          </a:p>
        </p:txBody>
      </p:sp>
    </p:spTree>
    <p:extLst>
      <p:ext uri="{BB962C8B-B14F-4D97-AF65-F5344CB8AC3E}">
        <p14:creationId xmlns:p14="http://schemas.microsoft.com/office/powerpoint/2010/main" val="1221895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12192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ctrTitle"/>
          </p:nvPr>
        </p:nvSpPr>
        <p:spPr>
          <a:xfrm>
            <a:off x="203200" y="4038604"/>
            <a:ext cx="117856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203200" y="5461001"/>
            <a:ext cx="117856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12192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3200" y="1143000"/>
            <a:ext cx="6705600" cy="2743200"/>
          </a:xfrm>
          <a:prstGeom prst="rect">
            <a:avLst/>
          </a:prstGeom>
        </p:spPr>
      </p:pic>
    </p:spTree>
    <p:extLst>
      <p:ext uri="{BB962C8B-B14F-4D97-AF65-F5344CB8AC3E}">
        <p14:creationId xmlns:p14="http://schemas.microsoft.com/office/powerpoint/2010/main" val="1175389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0" y="0"/>
            <a:ext cx="6096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508000" y="2209801"/>
            <a:ext cx="52832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508000" y="5562600"/>
            <a:ext cx="53848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508000" y="4445001"/>
            <a:ext cx="52832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720" y="243840"/>
            <a:ext cx="3129280" cy="1280160"/>
          </a:xfrm>
          <a:prstGeom prst="rect">
            <a:avLst/>
          </a:prstGeom>
        </p:spPr>
      </p:pic>
    </p:spTree>
    <p:extLst>
      <p:ext uri="{BB962C8B-B14F-4D97-AF65-F5344CB8AC3E}">
        <p14:creationId xmlns:p14="http://schemas.microsoft.com/office/powerpoint/2010/main" val="92731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Rectangle 4"/>
          <p:cNvSpPr/>
          <p:nvPr userDrawn="1"/>
        </p:nvSpPr>
        <p:spPr>
          <a:xfrm>
            <a:off x="4267200" y="3874770"/>
            <a:ext cx="79248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7" name="Title 1"/>
          <p:cNvSpPr>
            <a:spLocks noGrp="1"/>
          </p:cNvSpPr>
          <p:nvPr>
            <p:ph type="ctrTitle"/>
          </p:nvPr>
        </p:nvSpPr>
        <p:spPr>
          <a:xfrm>
            <a:off x="4368800" y="3962400"/>
            <a:ext cx="76200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520" y="3322320"/>
            <a:ext cx="4460240" cy="3345180"/>
          </a:xfrm>
          <a:prstGeom prst="rect">
            <a:avLst/>
          </a:prstGeom>
          <a:noFill/>
          <a:ln>
            <a:noFill/>
          </a:ln>
        </p:spPr>
      </p:pic>
    </p:spTree>
    <p:extLst>
      <p:ext uri="{BB962C8B-B14F-4D97-AF65-F5344CB8AC3E}">
        <p14:creationId xmlns:p14="http://schemas.microsoft.com/office/powerpoint/2010/main" val="604654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03200" y="1143000"/>
            <a:ext cx="117856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74400" y="6019800"/>
            <a:ext cx="1155699" cy="866774"/>
          </a:xfrm>
          <a:prstGeom prst="rect">
            <a:avLst/>
          </a:prstGeom>
        </p:spPr>
      </p:pic>
    </p:spTree>
    <p:extLst>
      <p:ext uri="{BB962C8B-B14F-4D97-AF65-F5344CB8AC3E}">
        <p14:creationId xmlns:p14="http://schemas.microsoft.com/office/powerpoint/2010/main" val="3114477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11684000" cy="4958462"/>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657278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1884189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3"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304800" y="1193801"/>
            <a:ext cx="11684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01352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737535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110593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dirty="0"/>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r>
              <a:rPr lang="en-US"/>
              <a:t>Oklahoma | Presentation Title | Date </a:t>
            </a:r>
            <a:endParaRPr lang="en-US" dirty="0"/>
          </a:p>
        </p:txBody>
      </p:sp>
    </p:spTree>
    <p:extLst>
      <p:ext uri="{BB962C8B-B14F-4D97-AF65-F5344CB8AC3E}">
        <p14:creationId xmlns:p14="http://schemas.microsoft.com/office/powerpoint/2010/main" val="41392583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11684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650550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982311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5588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6299200" y="1193804"/>
            <a:ext cx="5588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3"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4"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3659713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9725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266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347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3439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05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099800" cy="837374"/>
          </a:xfrm>
        </p:spPr>
        <p:txBody>
          <a:bodyPr>
            <a:noAutofit/>
          </a:bodyPr>
          <a:lstStyle/>
          <a:p>
            <a:r>
              <a:rPr lang="en-US" dirty="0"/>
              <a:t>Split 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5384800"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838151"/>
            <a:ext cx="5384800"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6B369CDA-1C54-C44F-A2BE-9DBB36FBA65D}"/>
              </a:ext>
            </a:extLst>
          </p:cNvPr>
          <p:cNvSpPr>
            <a:spLocks noGrp="1"/>
          </p:cNvSpPr>
          <p:nvPr>
            <p:ph type="ftr" sz="quarter" idx="14"/>
          </p:nvPr>
        </p:nvSpPr>
        <p:spPr/>
        <p:txBody>
          <a:bodyPr/>
          <a:lstStyle/>
          <a:p>
            <a:r>
              <a:rPr lang="en-US"/>
              <a:t>Oklahoma | Presentation Title | Date </a:t>
            </a:r>
            <a:endParaRPr lang="en-US" dirty="0"/>
          </a:p>
        </p:txBody>
      </p:sp>
    </p:spTree>
    <p:extLst>
      <p:ext uri="{BB962C8B-B14F-4D97-AF65-F5344CB8AC3E}">
        <p14:creationId xmlns:p14="http://schemas.microsoft.com/office/powerpoint/2010/main" val="167032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dirty="0"/>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dirty="0"/>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457199" y="6378575"/>
            <a:ext cx="2662518" cy="198338"/>
          </a:xfrm>
        </p:spPr>
        <p:txBody>
          <a:bodyPr/>
          <a:lstStyle/>
          <a:p>
            <a:r>
              <a:rPr lang="en-US"/>
              <a:t>Oklahoma | Presentation Title | Date </a:t>
            </a:r>
            <a:endParaRPr lang="en-US" dirty="0"/>
          </a:p>
        </p:txBody>
      </p:sp>
    </p:spTree>
    <p:extLst>
      <p:ext uri="{BB962C8B-B14F-4D97-AF65-F5344CB8AC3E}">
        <p14:creationId xmlns:p14="http://schemas.microsoft.com/office/powerpoint/2010/main" val="16962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l">
              <a:buNone/>
              <a:defRPr sz="60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Large Statement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457198" y="6378575"/>
            <a:ext cx="10269072" cy="223930"/>
          </a:xfrm>
        </p:spPr>
        <p:txBody>
          <a:bodyPr/>
          <a:lstStyle>
            <a:lvl1pPr>
              <a:defRPr>
                <a:solidFill>
                  <a:schemeClr val="bg1"/>
                </a:solidFill>
              </a:defRPr>
            </a:lvl1pPr>
          </a:lstStyle>
          <a:p>
            <a:r>
              <a:rPr lang="en-US"/>
              <a:t>Oklahoma | Presentation Title | Date </a:t>
            </a:r>
            <a:endParaRPr lang="en-US" dirty="0"/>
          </a:p>
        </p:txBody>
      </p:sp>
    </p:spTree>
    <p:extLst>
      <p:ext uri="{BB962C8B-B14F-4D97-AF65-F5344CB8AC3E}">
        <p14:creationId xmlns:p14="http://schemas.microsoft.com/office/powerpoint/2010/main" val="2048290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281082" y="0"/>
            <a:ext cx="891091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dirty="0"/>
              <a:t>Graph Page</a:t>
            </a:r>
            <a:br>
              <a:rPr lang="en-US" dirty="0"/>
            </a:br>
            <a:r>
              <a:rPr lang="en-US" dirty="0"/>
              <a:t>Example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7" name="Chart Placeholder 6">
            <a:extLst>
              <a:ext uri="{FF2B5EF4-FFF2-40B4-BE49-F238E27FC236}">
                <a16:creationId xmlns:a16="http://schemas.microsoft.com/office/drawing/2014/main" id="{DE8EFDEF-7F35-4E4F-AD99-938719A6DC54}"/>
              </a:ext>
            </a:extLst>
          </p:cNvPr>
          <p:cNvSpPr>
            <a:spLocks noGrp="1"/>
          </p:cNvSpPr>
          <p:nvPr>
            <p:ph type="chart" sz="quarter" idx="15" hasCustomPrompt="1"/>
          </p:nvPr>
        </p:nvSpPr>
        <p:spPr>
          <a:xfrm>
            <a:off x="3727309" y="1062038"/>
            <a:ext cx="8018463" cy="4827587"/>
          </a:xfrm>
        </p:spPr>
        <p:txBody>
          <a:bodyPr>
            <a:noAutofit/>
          </a:bodyPr>
          <a:lstStyle>
            <a:lvl1pPr marL="0" indent="0" algn="ctr">
              <a:buNone/>
              <a:defRPr sz="2000"/>
            </a:lvl1pPr>
          </a:lstStyle>
          <a:p>
            <a:r>
              <a:rPr lang="en-US" dirty="0"/>
              <a:t>Click Icon In The Center To Add a Graph</a:t>
            </a:r>
          </a:p>
        </p:txBody>
      </p:sp>
      <p:sp>
        <p:nvSpPr>
          <p:cNvPr id="11" name="Footer Placeholder 10">
            <a:extLst>
              <a:ext uri="{FF2B5EF4-FFF2-40B4-BE49-F238E27FC236}">
                <a16:creationId xmlns:a16="http://schemas.microsoft.com/office/drawing/2014/main" id="{C542ACA4-E23B-9740-AE2D-C78B70CBE348}"/>
              </a:ext>
            </a:extLst>
          </p:cNvPr>
          <p:cNvSpPr>
            <a:spLocks noGrp="1"/>
          </p:cNvSpPr>
          <p:nvPr>
            <p:ph type="ftr" sz="quarter" idx="16"/>
          </p:nvPr>
        </p:nvSpPr>
        <p:spPr>
          <a:xfrm>
            <a:off x="457198" y="6378575"/>
            <a:ext cx="2662519" cy="198338"/>
          </a:xfrm>
        </p:spPr>
        <p:txBody>
          <a:bodyPr/>
          <a:lstStyle/>
          <a:p>
            <a:r>
              <a:rPr lang="en-US"/>
              <a:t>Oklahoma | Presentation Title | Date </a:t>
            </a:r>
            <a:endParaRPr lang="en-US" dirty="0"/>
          </a:p>
        </p:txBody>
      </p:sp>
    </p:spTree>
    <p:extLst>
      <p:ext uri="{BB962C8B-B14F-4D97-AF65-F5344CB8AC3E}">
        <p14:creationId xmlns:p14="http://schemas.microsoft.com/office/powerpoint/2010/main" val="1722175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clock, drawing&#10;&#10;Description automatically generated">
            <a:extLst>
              <a:ext uri="{FF2B5EF4-FFF2-40B4-BE49-F238E27FC236}">
                <a16:creationId xmlns:a16="http://schemas.microsoft.com/office/drawing/2014/main" id="{FE3F1E2E-F99E-8B49-92FE-61436D01743C}"/>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spTree>
    <p:extLst>
      <p:ext uri="{BB962C8B-B14F-4D97-AF65-F5344CB8AC3E}">
        <p14:creationId xmlns:p14="http://schemas.microsoft.com/office/powerpoint/2010/main" val="1951246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8CEA2-5F55-2D48-BA3F-C9B13AF499EF}"/>
              </a:ext>
            </a:extLst>
          </p:cNvPr>
          <p:cNvSpPr>
            <a:spLocks noGrp="1"/>
          </p:cNvSpPr>
          <p:nvPr>
            <p:ph type="title"/>
          </p:nvPr>
        </p:nvSpPr>
        <p:spPr>
          <a:xfrm>
            <a:off x="457199" y="415230"/>
            <a:ext cx="11394141" cy="837374"/>
          </a:xfrm>
          <a:prstGeom prst="rect">
            <a:avLst/>
          </a:prstGeom>
        </p:spPr>
        <p:txBody>
          <a:bodyPr vert="horz" lIns="0" tIns="45720" rIns="91440" bIns="45720" rtlCol="0" anchor="t">
            <a:noAutofit/>
          </a:bodyPr>
          <a:lstStyle/>
          <a:p>
            <a:r>
              <a:rPr lang="en-US" dirty="0"/>
              <a:t>Content Page — Insert Title Here</a:t>
            </a:r>
          </a:p>
        </p:txBody>
      </p:sp>
      <p:sp>
        <p:nvSpPr>
          <p:cNvPr id="3" name="Text Placeholder 2">
            <a:extLst>
              <a:ext uri="{FF2B5EF4-FFF2-40B4-BE49-F238E27FC236}">
                <a16:creationId xmlns:a16="http://schemas.microsoft.com/office/drawing/2014/main" id="{FCCE648A-7202-1A45-A150-09C33B8DE1D5}"/>
              </a:ext>
            </a:extLst>
          </p:cNvPr>
          <p:cNvSpPr>
            <a:spLocks noGrp="1"/>
          </p:cNvSpPr>
          <p:nvPr>
            <p:ph type="body" idx="1"/>
          </p:nvPr>
        </p:nvSpPr>
        <p:spPr>
          <a:xfrm>
            <a:off x="457200" y="1838151"/>
            <a:ext cx="8458200" cy="4351338"/>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DA16417-6275-E049-BABF-0D5B83FF647B}"/>
              </a:ext>
            </a:extLst>
          </p:cNvPr>
          <p:cNvSpPr>
            <a:spLocks noGrp="1"/>
          </p:cNvSpPr>
          <p:nvPr>
            <p:ph type="sldNum" sz="quarter" idx="4"/>
          </p:nvPr>
        </p:nvSpPr>
        <p:spPr>
          <a:xfrm>
            <a:off x="9108141" y="6378575"/>
            <a:ext cx="2743200" cy="198338"/>
          </a:xfrm>
          <a:prstGeom prst="rect">
            <a:avLst/>
          </a:prstGeom>
        </p:spPr>
        <p:txBody>
          <a:bodyPr vert="horz" lIns="91440" tIns="45720" rIns="91440" bIns="45720" rtlCol="0" anchor="ctr"/>
          <a:lstStyle>
            <a:lvl1pPr algn="r">
              <a:defRPr sz="1000">
                <a:solidFill>
                  <a:schemeClr val="tx1">
                    <a:tint val="75000"/>
                  </a:schemeClr>
                </a:solidFill>
              </a:defRPr>
            </a:lvl1pPr>
          </a:lstStyle>
          <a:p>
            <a:fld id="{DB7DDC46-2E90-8640-BEFE-F54DCCD857ED}" type="slidenum">
              <a:rPr lang="en-US" smtClean="0"/>
              <a:pPr/>
              <a:t>‹#›</a:t>
            </a:fld>
            <a:endParaRPr lang="en-US"/>
          </a:p>
        </p:txBody>
      </p:sp>
      <p:sp>
        <p:nvSpPr>
          <p:cNvPr id="5" name="Footer Placeholder 4">
            <a:extLst>
              <a:ext uri="{FF2B5EF4-FFF2-40B4-BE49-F238E27FC236}">
                <a16:creationId xmlns:a16="http://schemas.microsoft.com/office/drawing/2014/main" id="{471C6D8E-ECFE-5644-850D-BC83613EA3B2}"/>
              </a:ext>
            </a:extLst>
          </p:cNvPr>
          <p:cNvSpPr>
            <a:spLocks noGrp="1"/>
          </p:cNvSpPr>
          <p:nvPr>
            <p:ph type="ftr" sz="quarter" idx="3"/>
          </p:nvPr>
        </p:nvSpPr>
        <p:spPr>
          <a:xfrm>
            <a:off x="457198" y="6378575"/>
            <a:ext cx="8458199" cy="198338"/>
          </a:xfrm>
          <a:prstGeom prst="rect">
            <a:avLst/>
          </a:prstGeom>
        </p:spPr>
        <p:txBody>
          <a:bodyPr vert="horz" lIns="0" tIns="45720" rIns="91440" bIns="45720" rtlCol="0" anchor="ctr"/>
          <a:lstStyle>
            <a:lvl1pPr algn="l">
              <a:defRPr sz="1000">
                <a:solidFill>
                  <a:schemeClr val="tx1"/>
                </a:solidFill>
              </a:defRPr>
            </a:lvl1pPr>
          </a:lstStyle>
          <a:p>
            <a:r>
              <a:rPr lang="en-US" dirty="0"/>
              <a:t>Oklahoma | Presentation Title | Date </a:t>
            </a:r>
          </a:p>
        </p:txBody>
      </p:sp>
    </p:spTree>
    <p:extLst>
      <p:ext uri="{BB962C8B-B14F-4D97-AF65-F5344CB8AC3E}">
        <p14:creationId xmlns:p14="http://schemas.microsoft.com/office/powerpoint/2010/main" val="4088927233"/>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4" r:id="rId3"/>
    <p:sldLayoutId id="2147483673" r:id="rId4"/>
    <p:sldLayoutId id="2147483660" r:id="rId5"/>
    <p:sldLayoutId id="2147483661" r:id="rId6"/>
    <p:sldLayoutId id="2147483662" r:id="rId7"/>
    <p:sldLayoutId id="2147483669" r:id="rId8"/>
    <p:sldLayoutId id="2147483651" r:id="rId9"/>
    <p:sldLayoutId id="2147483670" r:id="rId10"/>
    <p:sldLayoutId id="2147483671" r:id="rId11"/>
    <p:sldLayoutId id="2147483672" r:id="rId12"/>
    <p:sldLayoutId id="2147483674" r:id="rId13"/>
    <p:sldLayoutId id="2147483654" r:id="rId14"/>
    <p:sldLayoutId id="2147483655" r:id="rId15"/>
  </p:sldLayoutIdLst>
  <p:hf sldNum="0" hdr="0" dt="0"/>
  <p:txStyles>
    <p:title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60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9/14/2020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2590219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416676"/>
            <a:ext cx="3860800" cy="365125"/>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solidFill>
                <a:srgbClr val="666666"/>
              </a:solidFill>
            </a:endParaRPr>
          </a:p>
        </p:txBody>
      </p:sp>
      <p:sp>
        <p:nvSpPr>
          <p:cNvPr id="7" name="Slide Number Placeholder 5"/>
          <p:cNvSpPr>
            <a:spLocks noGrp="1"/>
          </p:cNvSpPr>
          <p:nvPr>
            <p:ph type="sldNum" sz="quarter" idx="4"/>
          </p:nvPr>
        </p:nvSpPr>
        <p:spPr>
          <a:xfrm>
            <a:off x="9144000" y="6410327"/>
            <a:ext cx="2844800" cy="365125"/>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393889163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healthline.com/health/coronavirus-tips-and-advice-for-older-adults#medical-care" TargetMode="External"/><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tn.gov/health/health-program-areas/nursing-home-civil-monetary-penalty--cmp--quality-improvement-program/redirect-cmp/national-cmp-reinvestment-network.html" TargetMode="External"/><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hyperlink" Target="mailto:CMP@health.ok.gov" TargetMode="External"/><Relationship Id="rId5" Type="http://schemas.openxmlformats.org/officeDocument/2006/relationships/hyperlink" Target="mailto:Shaquallah.shanks@tn.gov" TargetMode="External"/><Relationship Id="rId4" Type="http://schemas.openxmlformats.org/officeDocument/2006/relationships/hyperlink" Target="mailto:Kristyn.long@tn.gov"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3886200"/>
            <a:ext cx="8839200" cy="2514600"/>
          </a:xfrm>
        </p:spPr>
        <p:txBody>
          <a:bodyPr>
            <a:noAutofit/>
          </a:bodyPr>
          <a:lstStyle/>
          <a:p>
            <a:r>
              <a:rPr lang="en-US" sz="3600" dirty="0"/>
              <a:t>National CMP Reinvestment Network  </a:t>
            </a:r>
            <a:br>
              <a:rPr lang="en-US" sz="3600" dirty="0"/>
            </a:br>
            <a:r>
              <a:rPr lang="en-US" sz="3600" i="1" dirty="0"/>
              <a:t>OK Senior Smiles Project </a:t>
            </a:r>
            <a:br>
              <a:rPr lang="en-US" sz="3600" i="1" dirty="0"/>
            </a:br>
            <a:r>
              <a:rPr lang="en-US" sz="3600" dirty="0"/>
              <a:t>September 16, 2020 </a:t>
            </a:r>
            <a:br>
              <a:rPr lang="en-US" sz="3600" dirty="0"/>
            </a:br>
            <a:r>
              <a:rPr lang="en-US" sz="3600" dirty="0"/>
              <a:t>2:00 pm CST</a:t>
            </a:r>
          </a:p>
        </p:txBody>
      </p:sp>
    </p:spTree>
    <p:extLst>
      <p:ext uri="{BB962C8B-B14F-4D97-AF65-F5344CB8AC3E}">
        <p14:creationId xmlns:p14="http://schemas.microsoft.com/office/powerpoint/2010/main" val="1975742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Oral Care Champion Certification</a:t>
            </a:r>
          </a:p>
        </p:txBody>
      </p:sp>
      <p:sp>
        <p:nvSpPr>
          <p:cNvPr id="4" name="Footer Placeholder 3"/>
          <p:cNvSpPr>
            <a:spLocks noGrp="1"/>
          </p:cNvSpPr>
          <p:nvPr>
            <p:ph type="ftr" sz="quarter" idx="13"/>
          </p:nvPr>
        </p:nvSpPr>
        <p:spPr/>
        <p:txBody>
          <a:bodyPr/>
          <a:lstStyle/>
          <a:p>
            <a:r>
              <a:rPr lang="en-US" dirty="0"/>
              <a:t>OSDH | OK Senior Smiles | September 2020</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2741" y="1838325"/>
            <a:ext cx="5932432" cy="4351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55787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impact of Oral Health on COVID-19 </a:t>
            </a:r>
          </a:p>
        </p:txBody>
      </p:sp>
      <p:sp>
        <p:nvSpPr>
          <p:cNvPr id="4" name="Footer Placeholder 3"/>
          <p:cNvSpPr>
            <a:spLocks noGrp="1"/>
          </p:cNvSpPr>
          <p:nvPr>
            <p:ph type="ftr" sz="quarter" idx="13"/>
          </p:nvPr>
        </p:nvSpPr>
        <p:spPr>
          <a:xfrm>
            <a:off x="457199" y="6378574"/>
            <a:ext cx="9636712" cy="213727"/>
          </a:xfrm>
        </p:spPr>
        <p:txBody>
          <a:bodyPr/>
          <a:lstStyle/>
          <a:p>
            <a:r>
              <a:rPr lang="en-US" dirty="0">
                <a:latin typeface="Arial" panose="020B0604020202020204" pitchFamily="34" charset="0"/>
                <a:cs typeface="Arial" panose="020B0604020202020204" pitchFamily="34" charset="0"/>
              </a:rPr>
              <a:t>OSDH | OK Senior Smiles| September 2020</a:t>
            </a:r>
          </a:p>
        </p:txBody>
      </p:sp>
      <p:pic>
        <p:nvPicPr>
          <p:cNvPr id="5" name="Content Placeholder 4" descr="Tooth abscess - Symptoms and causes - Mayo Clinic"/>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64641" y="941681"/>
            <a:ext cx="3726349" cy="4351338"/>
          </a:xfrm>
          <a:prstGeom prst="rect">
            <a:avLst/>
          </a:prstGeom>
          <a:noFill/>
          <a:ln>
            <a:noFill/>
          </a:ln>
        </p:spPr>
      </p:pic>
      <p:sp>
        <p:nvSpPr>
          <p:cNvPr id="6" name="Rectangle 5"/>
          <p:cNvSpPr/>
          <p:nvPr/>
        </p:nvSpPr>
        <p:spPr>
          <a:xfrm>
            <a:off x="2868781" y="5408893"/>
            <a:ext cx="5229317" cy="307777"/>
          </a:xfrm>
          <a:prstGeom prst="rect">
            <a:avLst/>
          </a:prstGeom>
        </p:spPr>
        <p:txBody>
          <a:bodyPr wrap="none">
            <a:spAutoFit/>
          </a:bodyPr>
          <a:lstStyle/>
          <a:p>
            <a:r>
              <a:rPr lang="en-US" sz="1400" b="1" i="1" dirty="0">
                <a:solidFill>
                  <a:srgbClr val="262626"/>
                </a:solidFill>
                <a:latin typeface="Century Gothic" panose="020B0502020202020204" pitchFamily="34" charset="0"/>
                <a:ea typeface="Times New Roman" panose="02020603050405020304" pitchFamily="18" charset="0"/>
                <a:cs typeface="Times New Roman" panose="02020603050405020304" pitchFamily="18" charset="0"/>
              </a:rPr>
              <a:t>Poor oral hygiene can lead to diseases that result in death</a:t>
            </a:r>
            <a:endParaRPr lang="en-US" dirty="0"/>
          </a:p>
        </p:txBody>
      </p:sp>
      <p:sp>
        <p:nvSpPr>
          <p:cNvPr id="7" name="Rectangle 1"/>
          <p:cNvSpPr>
            <a:spLocks noChangeArrowheads="1"/>
          </p:cNvSpPr>
          <p:nvPr/>
        </p:nvSpPr>
        <p:spPr bwMode="auto">
          <a:xfrm>
            <a:off x="7819997" y="1827327"/>
            <a:ext cx="3111374" cy="343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300" b="1" i="0" u="none" strike="noStrike" cap="none" normalizeH="0" baseline="0" dirty="0">
                <a:ln>
                  <a:noFill/>
                </a:ln>
                <a:solidFill>
                  <a:srgbClr val="262626"/>
                </a:solidFill>
                <a:effectLst/>
                <a:latin typeface="Century Gothic" panose="020B0502020202020204" pitchFamily="34" charset="0"/>
                <a:ea typeface="Times New Roman" panose="02020603050405020304" pitchFamily="18" charset="0"/>
                <a:cs typeface="Times New Roman" panose="02020603050405020304" pitchFamily="18" charset="0"/>
              </a:rPr>
              <a:t>Three ways OK Senior Smiles can help in the fight of COVID-19:</a:t>
            </a:r>
            <a:endParaRPr kumimoji="0" lang="en-US" altLang="ja-JP"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000" b="1" i="0" u="none" strike="noStrike" cap="none" normalizeH="0" baseline="0" dirty="0">
                <a:ln>
                  <a:noFill/>
                </a:ln>
                <a:solidFill>
                  <a:srgbClr val="262626"/>
                </a:solidFill>
                <a:effectLst/>
                <a:latin typeface="Century Gothic" panose="020B0502020202020204" pitchFamily="34" charset="0"/>
                <a:ea typeface="Times New Roman" panose="02020603050405020304" pitchFamily="18" charset="0"/>
                <a:cs typeface="Times New Roman" panose="02020603050405020304" pitchFamily="18" charset="0"/>
              </a:rPr>
              <a:t>As people get older their immune system grows weaker.  Harmful bacteria in the mouth from poor oral hygiene or decay can enter the blood stream.  This causes inflammation, which weakens immune system even more.</a:t>
            </a:r>
            <a:endParaRPr kumimoji="0" lang="en-US" altLang="ja-JP"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000" b="1" i="0" u="none" strike="noStrike" cap="none" normalizeH="0" baseline="0" dirty="0">
                <a:ln>
                  <a:noFill/>
                </a:ln>
                <a:solidFill>
                  <a:srgbClr val="262626"/>
                </a:solidFill>
                <a:effectLst/>
                <a:latin typeface="Century Gothic" panose="020B0502020202020204" pitchFamily="34" charset="0"/>
                <a:ea typeface="Times New Roman" panose="02020603050405020304" pitchFamily="18" charset="0"/>
                <a:cs typeface="Times New Roman" panose="02020603050405020304" pitchFamily="18" charset="0"/>
              </a:rPr>
              <a:t>Poor oral hygiene is a contributing factor in respiratory infections, cardiovascular disease, stroke, and diabetes.  These pre-existing conditions are the reason some people are more vulnerable to serious</a:t>
            </a:r>
            <a:r>
              <a:rPr kumimoji="0" lang="en-US" altLang="ja-JP" sz="1300" b="1" i="0" u="none" strike="noStrike" cap="none" normalizeH="0" baseline="0" dirty="0">
                <a:ln>
                  <a:noFill/>
                </a:ln>
                <a:solidFill>
                  <a:srgbClr val="262626"/>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kumimoji="0" lang="en-US" altLang="ja-JP" sz="1000" b="1" i="0" u="none" strike="noStrike" cap="none" normalizeH="0" baseline="0" dirty="0">
                <a:ln>
                  <a:noFill/>
                </a:ln>
                <a:solidFill>
                  <a:srgbClr val="262626"/>
                </a:solidFill>
                <a:effectLst/>
                <a:latin typeface="Century Gothic" panose="020B0502020202020204" pitchFamily="34" charset="0"/>
                <a:ea typeface="Times New Roman" panose="02020603050405020304" pitchFamily="18" charset="0"/>
                <a:cs typeface="Times New Roman" panose="02020603050405020304" pitchFamily="18" charset="0"/>
              </a:rPr>
              <a:t>complications from COVID-19.</a:t>
            </a:r>
            <a:endParaRPr kumimoji="0" lang="en-US" altLang="ja-JP"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000" b="1" i="0" u="none" strike="noStrike" cap="none" normalizeH="0" baseline="0" dirty="0">
                <a:ln>
                  <a:noFill/>
                </a:ln>
                <a:solidFill>
                  <a:srgbClr val="262626"/>
                </a:solidFill>
                <a:effectLst/>
                <a:latin typeface="Century Gothic" panose="020B0502020202020204" pitchFamily="34" charset="0"/>
                <a:ea typeface="Times New Roman" panose="02020603050405020304" pitchFamily="18" charset="0"/>
                <a:cs typeface="Times New Roman" panose="02020603050405020304" pitchFamily="18" charset="0"/>
              </a:rPr>
              <a:t>Breathing in harmful bacteria is a significant risk factor for aspiration pneumonia.  Pneumonia sends many LTC residents to the hospital.  It is important to keep LTC residents out of the hospital and to prevent exposure to COVID-19.</a:t>
            </a:r>
            <a:endParaRPr kumimoji="0" lang="en-US" altLang="ja-JP"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8" name="Rectangle 7"/>
          <p:cNvSpPr/>
          <p:nvPr/>
        </p:nvSpPr>
        <p:spPr>
          <a:xfrm>
            <a:off x="7173158" y="6068866"/>
            <a:ext cx="2066591" cy="215444"/>
          </a:xfrm>
          <a:prstGeom prst="rect">
            <a:avLst/>
          </a:prstGeom>
        </p:spPr>
        <p:txBody>
          <a:bodyPr wrap="none">
            <a:spAutoFit/>
          </a:bodyPr>
          <a:lstStyle/>
          <a:p>
            <a:r>
              <a:rPr lang="en-US" sz="800" dirty="0">
                <a:latin typeface="Calibri" panose="020F0502020204030204" pitchFamily="34" charset="0"/>
                <a:cs typeface="Calibri" panose="020F0502020204030204" pitchFamily="34" charset="0"/>
              </a:rPr>
              <a:t>www.thelancet.com/microbe </a:t>
            </a:r>
            <a:r>
              <a:rPr lang="en-US" sz="800" b="1" dirty="0">
                <a:latin typeface="Calibri" panose="020F0502020204030204" pitchFamily="34" charset="0"/>
                <a:cs typeface="Calibri" panose="020F0502020204030204" pitchFamily="34" charset="0"/>
              </a:rPr>
              <a:t>Vol 1 July 2020</a:t>
            </a:r>
            <a:endParaRPr lang="en-US" sz="800" dirty="0">
              <a:latin typeface="Calibri" panose="020F0502020204030204" pitchFamily="34" charset="0"/>
              <a:cs typeface="Calibri" panose="020F0502020204030204" pitchFamily="34" charset="0"/>
            </a:endParaRPr>
          </a:p>
        </p:txBody>
      </p:sp>
      <p:sp>
        <p:nvSpPr>
          <p:cNvPr id="9" name="Rectangle 8"/>
          <p:cNvSpPr/>
          <p:nvPr/>
        </p:nvSpPr>
        <p:spPr>
          <a:xfrm>
            <a:off x="286002" y="6053238"/>
            <a:ext cx="2808782" cy="215444"/>
          </a:xfrm>
          <a:prstGeom prst="rect">
            <a:avLst/>
          </a:prstGeom>
        </p:spPr>
        <p:txBody>
          <a:bodyPr wrap="none">
            <a:spAutoFit/>
          </a:bodyPr>
          <a:lstStyle/>
          <a:p>
            <a:r>
              <a:rPr lang="en-US" sz="800" dirty="0">
                <a:latin typeface="Calibri" panose="020F0502020204030204" pitchFamily="34" charset="0"/>
                <a:cs typeface="Calibri" panose="020F0502020204030204" pitchFamily="34" charset="0"/>
              </a:rPr>
              <a:t>BRITISH DENTAL JOURNAL | VOLUME 228 NO. 8 | April 24 2020</a:t>
            </a:r>
          </a:p>
        </p:txBody>
      </p:sp>
      <p:sp>
        <p:nvSpPr>
          <p:cNvPr id="10" name="Rectangle 9"/>
          <p:cNvSpPr/>
          <p:nvPr/>
        </p:nvSpPr>
        <p:spPr>
          <a:xfrm>
            <a:off x="2974019" y="5974815"/>
            <a:ext cx="5931325" cy="348813"/>
          </a:xfrm>
          <a:prstGeom prst="rect">
            <a:avLst/>
          </a:prstGeom>
        </p:spPr>
        <p:txBody>
          <a:bodyPr wrap="square">
            <a:spAutoFit/>
          </a:bodyPr>
          <a:lstStyle/>
          <a:p>
            <a:pPr>
              <a:lnSpc>
                <a:spcPts val="1950"/>
              </a:lnSpc>
              <a:spcBef>
                <a:spcPts val="1500"/>
              </a:spcBef>
              <a:spcAft>
                <a:spcPts val="1500"/>
              </a:spcAft>
            </a:pPr>
            <a:r>
              <a:rPr lang="en-US" sz="800" u="sng" dirty="0">
                <a:solidFill>
                  <a:schemeClr val="bg2">
                    <a:lumMod val="10000"/>
                  </a:schemeClr>
                </a:solidFill>
                <a:latin typeface="Calibri" panose="020F0502020204030204" pitchFamily="34" charset="0"/>
                <a:ea typeface="Times New Roman" panose="02020603050405020304" pitchFamily="18" charset="0"/>
                <a:cs typeface="Calibri" panose="020F0502020204030204" pitchFamily="34" charset="0"/>
                <a:hlinkClick r:id="rId3"/>
              </a:rPr>
              <a:t>https://www.healthline.com/health/coronavirus-tips-and-advice-for-older-adults#medical-care</a:t>
            </a:r>
            <a:endParaRPr lang="en-US" sz="800" dirty="0">
              <a:solidFill>
                <a:schemeClr val="bg2">
                  <a:lumMod val="1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992845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Breathing in germs from a dirty mouth is a significant risk factor for pneumonia</a:t>
            </a:r>
          </a:p>
        </p:txBody>
      </p:sp>
      <p:sp>
        <p:nvSpPr>
          <p:cNvPr id="3" name="Content Placeholder 2"/>
          <p:cNvSpPr>
            <a:spLocks noGrp="1"/>
          </p:cNvSpPr>
          <p:nvPr>
            <p:ph idx="1"/>
          </p:nvPr>
        </p:nvSpPr>
        <p:spPr>
          <a:xfrm>
            <a:off x="452580" y="1838151"/>
            <a:ext cx="11394141" cy="4351338"/>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lvl="0" indent="0">
              <a:spcBef>
                <a:spcPts val="0"/>
              </a:spcBef>
              <a:buNone/>
            </a:pPr>
            <a:r>
              <a:rPr lang="en-US" altLang="en-US" sz="825" dirty="0">
                <a:solidFill>
                  <a:srgbClr val="000000"/>
                </a:solidFill>
                <a:latin typeface="Times New Roman" panose="02020603050405020304" pitchFamily="18" charset="0"/>
              </a:rPr>
              <a:t>Study by </a:t>
            </a:r>
            <a:r>
              <a:rPr lang="en-US" altLang="en-US" sz="825" dirty="0" err="1">
                <a:solidFill>
                  <a:srgbClr val="000000"/>
                </a:solidFill>
                <a:latin typeface="Times New Roman" panose="02020603050405020304" pitchFamily="18" charset="0"/>
              </a:rPr>
              <a:t>Quagliarello</a:t>
            </a:r>
            <a:r>
              <a:rPr lang="en-US" altLang="en-US" sz="825" dirty="0">
                <a:solidFill>
                  <a:srgbClr val="000000"/>
                </a:solidFill>
                <a:latin typeface="Times New Roman" panose="02020603050405020304" pitchFamily="18" charset="0"/>
              </a:rPr>
              <a:t> V et al. Modifiable risk factors for nursing home acquired pneumonia. </a:t>
            </a:r>
            <a:r>
              <a:rPr lang="en-US" altLang="en-US" sz="825" i="1" dirty="0" err="1">
                <a:solidFill>
                  <a:srgbClr val="000000"/>
                </a:solidFill>
                <a:latin typeface="Times New Roman" panose="02020603050405020304" pitchFamily="18" charset="0"/>
              </a:rPr>
              <a:t>Clin</a:t>
            </a:r>
            <a:r>
              <a:rPr lang="en-US" altLang="en-US" sz="825" i="1" dirty="0">
                <a:solidFill>
                  <a:srgbClr val="000000"/>
                </a:solidFill>
                <a:latin typeface="Times New Roman" panose="02020603050405020304" pitchFamily="18" charset="0"/>
              </a:rPr>
              <a:t> Infect Dis </a:t>
            </a:r>
            <a:r>
              <a:rPr lang="en-US" altLang="en-US" sz="825" dirty="0">
                <a:solidFill>
                  <a:srgbClr val="000000"/>
                </a:solidFill>
                <a:latin typeface="Times New Roman" panose="02020603050405020304" pitchFamily="18" charset="0"/>
              </a:rPr>
              <a:t>2005;40:1-6</a:t>
            </a:r>
            <a:endParaRPr lang="en-US" sz="4050" b="1" dirty="0">
              <a:solidFill>
                <a:srgbClr val="182367"/>
              </a:solidFill>
              <a:latin typeface="Calibri" panose="020F0502020204030204"/>
            </a:endParaRPr>
          </a:p>
          <a:p>
            <a:pPr marL="0" indent="0">
              <a:buNone/>
            </a:pPr>
            <a:endParaRPr lang="en-US" dirty="0"/>
          </a:p>
        </p:txBody>
      </p:sp>
      <p:sp>
        <p:nvSpPr>
          <p:cNvPr id="4" name="Footer Placeholder 3"/>
          <p:cNvSpPr>
            <a:spLocks noGrp="1"/>
          </p:cNvSpPr>
          <p:nvPr>
            <p:ph type="ftr" sz="quarter" idx="13"/>
          </p:nvPr>
        </p:nvSpPr>
        <p:spPr/>
        <p:txBody>
          <a:bodyPr/>
          <a:lstStyle/>
          <a:p>
            <a:r>
              <a:rPr lang="en-US" dirty="0"/>
              <a:t>OSDH | OK Senior Smiles Project | September 2020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20" y="2237303"/>
            <a:ext cx="3906977" cy="22540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6103" y="2237303"/>
            <a:ext cx="3651357" cy="22557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7177" y="3270490"/>
            <a:ext cx="2377646" cy="317019"/>
          </a:xfrm>
          <a:prstGeom prst="rect">
            <a:avLst/>
          </a:prstGeom>
        </p:spPr>
      </p:pic>
    </p:spTree>
    <p:extLst>
      <p:ext uri="{BB962C8B-B14F-4D97-AF65-F5344CB8AC3E}">
        <p14:creationId xmlns:p14="http://schemas.microsoft.com/office/powerpoint/2010/main" val="3689135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solidFill>
                  <a:schemeClr val="accent1"/>
                </a:solidFill>
              </a:rPr>
              <a:t>2008 Florida nursing home study</a:t>
            </a:r>
            <a:endParaRPr lang="en-US" dirty="0"/>
          </a:p>
        </p:txBody>
      </p:sp>
      <p:sp>
        <p:nvSpPr>
          <p:cNvPr id="3" name="Rectangle 2"/>
          <p:cNvSpPr/>
          <p:nvPr/>
        </p:nvSpPr>
        <p:spPr>
          <a:xfrm>
            <a:off x="2152651" y="2535931"/>
            <a:ext cx="6344853" cy="1384995"/>
          </a:xfrm>
          <a:prstGeom prst="rect">
            <a:avLst/>
          </a:prstGeom>
        </p:spPr>
        <p:txBody>
          <a:bodyPr wrap="square">
            <a:spAutoFit/>
          </a:bodyPr>
          <a:lstStyle/>
          <a:p>
            <a:pPr defTabSz="685800">
              <a:spcBef>
                <a:spcPct val="20000"/>
              </a:spcBef>
              <a:spcAft>
                <a:spcPts val="3600"/>
              </a:spcAft>
              <a:buClr>
                <a:srgbClr val="F5841F"/>
              </a:buClr>
              <a:defRPr/>
            </a:pPr>
            <a:r>
              <a:rPr lang="en-US" altLang="en-US" sz="2100" kern="0" dirty="0">
                <a:solidFill>
                  <a:prstClr val="black"/>
                </a:solidFill>
                <a:latin typeface="Calibri" panose="020F0502020204030204"/>
              </a:rPr>
              <a:t>Nursing home residents who had daily mouth care provided by </a:t>
            </a:r>
            <a:r>
              <a:rPr lang="en-US" altLang="en-US" sz="2100" i="1" kern="0" dirty="0">
                <a:solidFill>
                  <a:srgbClr val="C00000"/>
                </a:solidFill>
                <a:latin typeface="Calibri" panose="020F0502020204030204"/>
              </a:rPr>
              <a:t>nursing assistants whose only job was to provide oral care </a:t>
            </a:r>
            <a:r>
              <a:rPr lang="en-US" altLang="en-US" sz="2100" kern="0" dirty="0">
                <a:solidFill>
                  <a:prstClr val="black"/>
                </a:solidFill>
                <a:latin typeface="Calibri" panose="020F0502020204030204"/>
              </a:rPr>
              <a:t>had </a:t>
            </a:r>
            <a:r>
              <a:rPr lang="en-US" altLang="en-US" sz="2100" b="1" u="sng" kern="0" dirty="0">
                <a:solidFill>
                  <a:srgbClr val="C00000"/>
                </a:solidFill>
                <a:latin typeface="Calibri" panose="020F0502020204030204"/>
              </a:rPr>
              <a:t>three times </a:t>
            </a:r>
            <a:r>
              <a:rPr lang="en-US" altLang="en-US" sz="2100" kern="0" dirty="0">
                <a:solidFill>
                  <a:prstClr val="black"/>
                </a:solidFill>
                <a:latin typeface="Calibri" panose="020F0502020204030204"/>
              </a:rPr>
              <a:t>less risk of dying from pneumonia.</a:t>
            </a:r>
          </a:p>
        </p:txBody>
      </p:sp>
      <p:sp>
        <p:nvSpPr>
          <p:cNvPr id="4" name="TextBox 3"/>
          <p:cNvSpPr txBox="1"/>
          <p:nvPr/>
        </p:nvSpPr>
        <p:spPr>
          <a:xfrm>
            <a:off x="1819978" y="4849330"/>
            <a:ext cx="8373979" cy="219291"/>
          </a:xfrm>
          <a:prstGeom prst="rect">
            <a:avLst/>
          </a:prstGeom>
          <a:noFill/>
        </p:spPr>
        <p:txBody>
          <a:bodyPr wrap="square" rtlCol="0">
            <a:spAutoFit/>
          </a:bodyPr>
          <a:lstStyle/>
          <a:p>
            <a:pPr>
              <a:spcBef>
                <a:spcPct val="0"/>
              </a:spcBef>
              <a:defRPr/>
            </a:pPr>
            <a:r>
              <a:rPr lang="en-US" altLang="en-US" sz="825" dirty="0">
                <a:solidFill>
                  <a:prstClr val="black"/>
                </a:solidFill>
                <a:latin typeface="Times New Roman" panose="02020603050405020304" pitchFamily="18" charset="0"/>
              </a:rPr>
              <a:t>Bassam CW, Gibson G, Ward T, </a:t>
            </a:r>
            <a:r>
              <a:rPr lang="en-US" altLang="en-US" sz="825" dirty="0" err="1">
                <a:solidFill>
                  <a:prstClr val="black"/>
                </a:solidFill>
                <a:latin typeface="Times New Roman" panose="02020603050405020304" pitchFamily="18" charset="0"/>
              </a:rPr>
              <a:t>Paphides</a:t>
            </a:r>
            <a:r>
              <a:rPr lang="en-US" altLang="en-US" sz="825" dirty="0">
                <a:solidFill>
                  <a:prstClr val="black"/>
                </a:solidFill>
                <a:latin typeface="Times New Roman" panose="02020603050405020304" pitchFamily="18" charset="0"/>
              </a:rPr>
              <a:t> BM, </a:t>
            </a:r>
            <a:r>
              <a:rPr lang="en-US" altLang="en-US" sz="825" dirty="0" err="1">
                <a:solidFill>
                  <a:prstClr val="black"/>
                </a:solidFill>
                <a:latin typeface="Times New Roman" panose="02020603050405020304" pitchFamily="18" charset="0"/>
              </a:rPr>
              <a:t>DeNucci</a:t>
            </a:r>
            <a:r>
              <a:rPr lang="en-US" altLang="en-US" sz="825" dirty="0">
                <a:solidFill>
                  <a:prstClr val="black"/>
                </a:solidFill>
                <a:latin typeface="Times New Roman" panose="02020603050405020304" pitchFamily="18" charset="0"/>
              </a:rPr>
              <a:t> DJ.. Modification of Risk of Mortality from Pneumonia with Oral Hygiene Care, J Am </a:t>
            </a:r>
            <a:r>
              <a:rPr lang="en-US" altLang="en-US" sz="825" dirty="0" err="1">
                <a:solidFill>
                  <a:prstClr val="black"/>
                </a:solidFill>
                <a:latin typeface="Times New Roman" panose="02020603050405020304" pitchFamily="18" charset="0"/>
              </a:rPr>
              <a:t>Ger</a:t>
            </a:r>
            <a:r>
              <a:rPr lang="en-US" altLang="en-US" sz="825" dirty="0">
                <a:solidFill>
                  <a:prstClr val="black"/>
                </a:solidFill>
                <a:latin typeface="Times New Roman" panose="02020603050405020304" pitchFamily="18" charset="0"/>
              </a:rPr>
              <a:t> </a:t>
            </a:r>
            <a:r>
              <a:rPr lang="en-US" altLang="en-US" sz="825" dirty="0" err="1">
                <a:solidFill>
                  <a:prstClr val="black"/>
                </a:solidFill>
                <a:latin typeface="Times New Roman" panose="02020603050405020304" pitchFamily="18" charset="0"/>
              </a:rPr>
              <a:t>Soc</a:t>
            </a:r>
            <a:r>
              <a:rPr lang="en-US" altLang="en-US" sz="825" dirty="0">
                <a:solidFill>
                  <a:prstClr val="black"/>
                </a:solidFill>
                <a:latin typeface="Times New Roman" panose="02020603050405020304" pitchFamily="18" charset="0"/>
              </a:rPr>
              <a:t>, 2008, 56 (9): 1601-1607</a:t>
            </a:r>
            <a:endParaRPr lang="en-US" sz="2100" dirty="0">
              <a:solidFill>
                <a:prstClr val="black"/>
              </a:solidFill>
              <a:latin typeface="Calibri" panose="020F0502020204030204"/>
            </a:endParaRPr>
          </a:p>
        </p:txBody>
      </p:sp>
    </p:spTree>
    <p:extLst>
      <p:ext uri="{BB962C8B-B14F-4D97-AF65-F5344CB8AC3E}">
        <p14:creationId xmlns:p14="http://schemas.microsoft.com/office/powerpoint/2010/main" val="428182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 Wound Surface Area</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8909" y="2170545"/>
            <a:ext cx="3426691" cy="2724727"/>
          </a:xfrm>
        </p:spPr>
      </p:pic>
      <p:sp>
        <p:nvSpPr>
          <p:cNvPr id="4" name="Footer Placeholder 3"/>
          <p:cNvSpPr>
            <a:spLocks noGrp="1"/>
          </p:cNvSpPr>
          <p:nvPr>
            <p:ph type="ftr" sz="quarter" idx="13"/>
          </p:nvPr>
        </p:nvSpPr>
        <p:spPr/>
        <p:txBody>
          <a:bodyPr/>
          <a:lstStyle/>
          <a:p>
            <a:r>
              <a:rPr lang="en-US" dirty="0"/>
              <a:t>OSDH | OK Senior Smiles| September 2020</a:t>
            </a:r>
          </a:p>
        </p:txBody>
      </p:sp>
      <p:pic>
        <p:nvPicPr>
          <p:cNvPr id="6" name="Picture 5"/>
          <p:cNvPicPr>
            <a:picLocks noChangeAspect="1"/>
          </p:cNvPicPr>
          <p:nvPr/>
        </p:nvPicPr>
        <p:blipFill>
          <a:blip r:embed="rId4"/>
          <a:stretch>
            <a:fillRect/>
          </a:stretch>
        </p:blipFill>
        <p:spPr>
          <a:xfrm>
            <a:off x="5394035" y="2170544"/>
            <a:ext cx="3870037" cy="2724727"/>
          </a:xfrm>
          <a:prstGeom prst="rect">
            <a:avLst/>
          </a:prstGeom>
        </p:spPr>
      </p:pic>
    </p:spTree>
    <p:extLst>
      <p:ext uri="{BB962C8B-B14F-4D97-AF65-F5344CB8AC3E}">
        <p14:creationId xmlns:p14="http://schemas.microsoft.com/office/powerpoint/2010/main" val="3091002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229"/>
            <a:ext cx="11394140" cy="1492801"/>
          </a:xfrm>
        </p:spPr>
        <p:txBody>
          <a:bodyPr/>
          <a:lstStyle/>
          <a:p>
            <a:r>
              <a:rPr lang="en-US" sz="4000" dirty="0"/>
              <a:t>A dirty mouth increases risk of heart disease, stroke, and Diabetes</a:t>
            </a:r>
          </a:p>
        </p:txBody>
      </p:sp>
      <p:sp>
        <p:nvSpPr>
          <p:cNvPr id="4" name="Footer Placeholder 3"/>
          <p:cNvSpPr>
            <a:spLocks noGrp="1"/>
          </p:cNvSpPr>
          <p:nvPr>
            <p:ph type="ftr" sz="quarter" idx="13"/>
          </p:nvPr>
        </p:nvSpPr>
        <p:spPr/>
        <p:txBody>
          <a:bodyPr/>
          <a:lstStyle/>
          <a:p>
            <a:r>
              <a:rPr lang="en-US" dirty="0"/>
              <a:t>OSDH| OK Senior Smiles| September 2020</a:t>
            </a:r>
          </a:p>
        </p:txBody>
      </p:sp>
      <p:pic>
        <p:nvPicPr>
          <p:cNvPr id="5" name="Content Placeholder 4" descr="picture of he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0375" y="2964512"/>
            <a:ext cx="3397444" cy="2098964"/>
          </a:xfrm>
          <a:prstGeom prst="rect">
            <a:avLst/>
          </a:prstGeom>
          <a:noFill/>
        </p:spPr>
      </p:pic>
      <p:pic>
        <p:nvPicPr>
          <p:cNvPr id="7" name="Picture 6" descr="picture of brain in sk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448" y="2964512"/>
            <a:ext cx="2595604" cy="209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58882" y="6119957"/>
            <a:ext cx="4542427" cy="215444"/>
          </a:xfrm>
          <a:prstGeom prst="rect">
            <a:avLst/>
          </a:prstGeom>
        </p:spPr>
        <p:txBody>
          <a:bodyPr wrap="square">
            <a:spAutoFit/>
          </a:bodyPr>
          <a:lstStyle/>
          <a:p>
            <a:pPr lvl="0"/>
            <a:r>
              <a:rPr lang="en-US" sz="800" dirty="0">
                <a:solidFill>
                  <a:prstClr val="black"/>
                </a:solidFill>
                <a:latin typeface="Calibri" panose="020F0502020204030204"/>
              </a:rPr>
              <a:t>(</a:t>
            </a:r>
            <a:r>
              <a:rPr lang="en-US" sz="800" dirty="0" err="1">
                <a:solidFill>
                  <a:prstClr val="black"/>
                </a:solidFill>
                <a:latin typeface="Calibri" panose="020F0502020204030204"/>
              </a:rPr>
              <a:t>Saremi</a:t>
            </a:r>
            <a:r>
              <a:rPr lang="en-US" sz="800" dirty="0">
                <a:solidFill>
                  <a:prstClr val="black"/>
                </a:solidFill>
                <a:latin typeface="Calibri" panose="020F0502020204030204"/>
              </a:rPr>
              <a:t> et al. Periodontal disease and mortality in Type 2 Diabetes Care.  2005; 28:27-32)</a:t>
            </a:r>
          </a:p>
        </p:txBody>
      </p:sp>
      <p:sp>
        <p:nvSpPr>
          <p:cNvPr id="3" name="Content Placeholder 2"/>
          <p:cNvSpPr>
            <a:spLocks noGrp="1"/>
          </p:cNvSpPr>
          <p:nvPr>
            <p:ph idx="1"/>
          </p:nvPr>
        </p:nvSpPr>
        <p:spPr/>
        <p:txBody>
          <a:bodyPr/>
          <a:lstStyle/>
          <a:p>
            <a:endParaRPr lang="en-US"/>
          </a:p>
        </p:txBody>
      </p:sp>
      <p:pic>
        <p:nvPicPr>
          <p:cNvPr id="9" name="Picture 2" descr="picture of blood sugar t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4165" y="2964512"/>
            <a:ext cx="2587759" cy="209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64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A dirty mouth makes residents sick</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3"/>
          </p:nvPr>
        </p:nvSpPr>
        <p:spPr/>
        <p:txBody>
          <a:bodyPr/>
          <a:lstStyle/>
          <a:p>
            <a:r>
              <a:rPr lang="en-US" dirty="0"/>
              <a:t> |OSDH | OK Senior Smiles |September 2020 </a:t>
            </a:r>
          </a:p>
        </p:txBody>
      </p:sp>
      <p:pic>
        <p:nvPicPr>
          <p:cNvPr id="5" name="Picture 4"/>
          <p:cNvPicPr>
            <a:picLocks noChangeAspect="1"/>
          </p:cNvPicPr>
          <p:nvPr/>
        </p:nvPicPr>
        <p:blipFill>
          <a:blip r:embed="rId3"/>
          <a:stretch>
            <a:fillRect/>
          </a:stretch>
        </p:blipFill>
        <p:spPr>
          <a:xfrm>
            <a:off x="457198" y="1838151"/>
            <a:ext cx="11394142" cy="4351337"/>
          </a:xfrm>
          <a:prstGeom prst="rect">
            <a:avLst/>
          </a:prstGeom>
        </p:spPr>
      </p:pic>
    </p:spTree>
    <p:extLst>
      <p:ext uri="{BB962C8B-B14F-4D97-AF65-F5344CB8AC3E}">
        <p14:creationId xmlns:p14="http://schemas.microsoft.com/office/powerpoint/2010/main" val="1827385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REVIEW</a:t>
            </a:r>
          </a:p>
        </p:txBody>
      </p:sp>
      <p:sp>
        <p:nvSpPr>
          <p:cNvPr id="3" name="Content Placeholder 2"/>
          <p:cNvSpPr>
            <a:spLocks noGrp="1"/>
          </p:cNvSpPr>
          <p:nvPr>
            <p:ph idx="1"/>
          </p:nvPr>
        </p:nvSpPr>
        <p:spPr/>
        <p:txBody>
          <a:bodyPr/>
          <a:lstStyle/>
          <a:p>
            <a:pPr marL="257175" lvl="0" indent="-257175" defTabSz="685800">
              <a:spcBef>
                <a:spcPct val="20000"/>
              </a:spcBef>
              <a:buClr>
                <a:srgbClr val="F5841F"/>
              </a:buClr>
              <a:defRPr/>
            </a:pPr>
            <a:r>
              <a:rPr lang="en-US" sz="2800" b="1" kern="0" dirty="0">
                <a:solidFill>
                  <a:prstClr val="black"/>
                </a:solidFill>
                <a:latin typeface="Arial" panose="020B0604020202020204" pitchFamily="34" charset="0"/>
                <a:cs typeface="Arial" panose="020B0604020202020204" pitchFamily="34" charset="0"/>
              </a:rPr>
              <a:t>Poor oral hygiene is linked to</a:t>
            </a:r>
            <a:r>
              <a:rPr lang="en-US" sz="2800" kern="0" dirty="0">
                <a:solidFill>
                  <a:prstClr val="black"/>
                </a:solidFill>
                <a:latin typeface="Arial" panose="020B0604020202020204" pitchFamily="34" charset="0"/>
                <a:cs typeface="Arial" panose="020B0604020202020204" pitchFamily="34" charset="0"/>
              </a:rPr>
              <a:t>:</a:t>
            </a:r>
          </a:p>
          <a:p>
            <a:pPr marL="557213" lvl="1" indent="-214313" defTabSz="685800">
              <a:spcBef>
                <a:spcPct val="20000"/>
              </a:spcBef>
              <a:buClr>
                <a:srgbClr val="1C63A8"/>
              </a:buClr>
              <a:buFont typeface="Arial" panose="020B0604020202020204" pitchFamily="34" charset="0"/>
              <a:buChar char="–"/>
              <a:defRPr/>
            </a:pPr>
            <a:r>
              <a:rPr lang="en-US" sz="2800" kern="0" dirty="0">
                <a:solidFill>
                  <a:prstClr val="black"/>
                </a:solidFill>
                <a:latin typeface="Arial" panose="020B0604020202020204" pitchFamily="34" charset="0"/>
                <a:cs typeface="Arial" panose="020B0604020202020204" pitchFamily="34" charset="0"/>
              </a:rPr>
              <a:t>Cardiovascular disease</a:t>
            </a:r>
          </a:p>
          <a:p>
            <a:pPr marL="557213" lvl="1" indent="-214313" defTabSz="685800">
              <a:spcBef>
                <a:spcPct val="20000"/>
              </a:spcBef>
              <a:buClr>
                <a:srgbClr val="1C63A8"/>
              </a:buClr>
              <a:buFont typeface="Arial" panose="020B0604020202020204" pitchFamily="34" charset="0"/>
              <a:buChar char="–"/>
              <a:defRPr/>
            </a:pPr>
            <a:r>
              <a:rPr lang="en-US" sz="2800" kern="0" dirty="0">
                <a:solidFill>
                  <a:prstClr val="black"/>
                </a:solidFill>
                <a:latin typeface="Arial" panose="020B0604020202020204" pitchFamily="34" charset="0"/>
                <a:cs typeface="Arial" panose="020B0604020202020204" pitchFamily="34" charset="0"/>
              </a:rPr>
              <a:t>Poor glycemic control</a:t>
            </a:r>
          </a:p>
          <a:p>
            <a:pPr marL="557213" lvl="1" indent="-214313" defTabSz="685800">
              <a:spcBef>
                <a:spcPct val="20000"/>
              </a:spcBef>
              <a:buClr>
                <a:srgbClr val="1C63A8"/>
              </a:buClr>
              <a:buFont typeface="Arial" panose="020B0604020202020204" pitchFamily="34" charset="0"/>
              <a:buChar char="–"/>
              <a:defRPr/>
            </a:pPr>
            <a:r>
              <a:rPr lang="en-US" sz="2800" kern="0" dirty="0">
                <a:solidFill>
                  <a:prstClr val="black"/>
                </a:solidFill>
                <a:latin typeface="Arial" panose="020B0604020202020204" pitchFamily="34" charset="0"/>
                <a:cs typeface="Arial" panose="020B0604020202020204" pitchFamily="34" charset="0"/>
              </a:rPr>
              <a:t>Pneumonia</a:t>
            </a:r>
          </a:p>
          <a:p>
            <a:pPr marL="557213" lvl="1" indent="-214313" defTabSz="685800">
              <a:spcBef>
                <a:spcPct val="20000"/>
              </a:spcBef>
              <a:buClr>
                <a:srgbClr val="1C63A8"/>
              </a:buClr>
              <a:buFont typeface="Arial" panose="020B0604020202020204" pitchFamily="34" charset="0"/>
              <a:buChar char="–"/>
              <a:defRPr/>
            </a:pPr>
            <a:r>
              <a:rPr lang="en-US" sz="2800" kern="0" dirty="0">
                <a:solidFill>
                  <a:prstClr val="black"/>
                </a:solidFill>
                <a:latin typeface="Arial" panose="020B0604020202020204" pitchFamily="34" charset="0"/>
                <a:cs typeface="Arial" panose="020B0604020202020204" pitchFamily="34" charset="0"/>
              </a:rPr>
              <a:t>Stroke </a:t>
            </a:r>
          </a:p>
          <a:p>
            <a:pPr marL="557213" lvl="1" indent="-214313" defTabSz="685800">
              <a:spcBef>
                <a:spcPct val="20000"/>
              </a:spcBef>
              <a:buClr>
                <a:srgbClr val="1C63A8"/>
              </a:buClr>
              <a:buFont typeface="Arial" panose="020B0604020202020204" pitchFamily="34" charset="0"/>
              <a:buChar char="–"/>
              <a:defRPr/>
            </a:pPr>
            <a:r>
              <a:rPr lang="en-US" sz="2800" kern="0" dirty="0">
                <a:solidFill>
                  <a:prstClr val="black"/>
                </a:solidFill>
                <a:latin typeface="Arial" panose="020B0604020202020204" pitchFamily="34" charset="0"/>
                <a:cs typeface="Arial" panose="020B0604020202020204" pitchFamily="34" charset="0"/>
              </a:rPr>
              <a:t>Weight loss</a:t>
            </a:r>
          </a:p>
          <a:p>
            <a:pPr marL="557213" lvl="1" indent="-214313" defTabSz="685800">
              <a:spcBef>
                <a:spcPct val="20000"/>
              </a:spcBef>
              <a:buClr>
                <a:srgbClr val="1C63A8"/>
              </a:buClr>
              <a:buFont typeface="Arial" panose="020B0604020202020204" pitchFamily="34" charset="0"/>
              <a:buChar char="–"/>
              <a:defRPr/>
            </a:pPr>
            <a:r>
              <a:rPr lang="en-US" sz="2800" kern="0" dirty="0">
                <a:solidFill>
                  <a:prstClr val="black"/>
                </a:solidFill>
                <a:latin typeface="Arial" panose="020B0604020202020204" pitchFamily="34" charset="0"/>
                <a:cs typeface="Arial" panose="020B0604020202020204" pitchFamily="34" charset="0"/>
              </a:rPr>
              <a:t>Pressure ulcers</a:t>
            </a:r>
          </a:p>
          <a:p>
            <a:pPr marL="557213" lvl="1" indent="-214313" defTabSz="685800">
              <a:spcBef>
                <a:spcPct val="20000"/>
              </a:spcBef>
              <a:buClr>
                <a:srgbClr val="1C63A8"/>
              </a:buClr>
              <a:buFont typeface="Arial" panose="020B0604020202020204" pitchFamily="34" charset="0"/>
              <a:buChar char="–"/>
              <a:defRPr/>
            </a:pPr>
            <a:r>
              <a:rPr lang="en-US" sz="2800" kern="0" dirty="0">
                <a:solidFill>
                  <a:prstClr val="black"/>
                </a:solidFill>
                <a:latin typeface="Arial" panose="020B0604020202020204" pitchFamily="34" charset="0"/>
                <a:cs typeface="Arial" panose="020B0604020202020204" pitchFamily="34" charset="0"/>
              </a:rPr>
              <a:t>Hospital readmission rates</a:t>
            </a:r>
          </a:p>
          <a:p>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3"/>
          </p:nvPr>
        </p:nvSpPr>
        <p:spPr/>
        <p:txBody>
          <a:bodyPr/>
          <a:lstStyle/>
          <a:p>
            <a:r>
              <a:rPr lang="en-US" dirty="0"/>
              <a:t>OSDH | OK Senior Smiles September 2020</a:t>
            </a:r>
          </a:p>
        </p:txBody>
      </p:sp>
    </p:spTree>
    <p:extLst>
      <p:ext uri="{BB962C8B-B14F-4D97-AF65-F5344CB8AC3E}">
        <p14:creationId xmlns:p14="http://schemas.microsoft.com/office/powerpoint/2010/main" val="597528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60 seconds each day to do an oral health assessment</a:t>
            </a:r>
          </a:p>
        </p:txBody>
      </p:sp>
      <p:sp>
        <p:nvSpPr>
          <p:cNvPr id="3" name="Content Placeholder 2"/>
          <p:cNvSpPr>
            <a:spLocks noGrp="1"/>
          </p:cNvSpPr>
          <p:nvPr>
            <p:ph idx="1"/>
          </p:nvPr>
        </p:nvSpPr>
        <p:spPr/>
        <p:txBody>
          <a:bodyPr/>
          <a:lstStyle/>
          <a:p>
            <a:r>
              <a:rPr lang="en-US" sz="2000" dirty="0"/>
              <a:t>Oral Cancer is </a:t>
            </a:r>
            <a:r>
              <a:rPr lang="en-US" sz="2000" b="1" dirty="0">
                <a:solidFill>
                  <a:srgbClr val="FF0000"/>
                </a:solidFill>
              </a:rPr>
              <a:t>seven times </a:t>
            </a:r>
            <a:r>
              <a:rPr lang="en-US" sz="2000" dirty="0"/>
              <a:t>more likely to be diagnosed in those age 65 and older.</a:t>
            </a:r>
          </a:p>
          <a:p>
            <a:r>
              <a:rPr lang="en-US" sz="2000" b="1" dirty="0">
                <a:solidFill>
                  <a:srgbClr val="FF0000"/>
                </a:solidFill>
              </a:rPr>
              <a:t>When in doubt always refer out!</a:t>
            </a:r>
          </a:p>
        </p:txBody>
      </p:sp>
      <p:sp>
        <p:nvSpPr>
          <p:cNvPr id="4" name="Footer Placeholder 3"/>
          <p:cNvSpPr>
            <a:spLocks noGrp="1"/>
          </p:cNvSpPr>
          <p:nvPr>
            <p:ph type="ftr" sz="quarter" idx="13"/>
          </p:nvPr>
        </p:nvSpPr>
        <p:spPr/>
        <p:txBody>
          <a:bodyPr/>
          <a:lstStyle/>
          <a:p>
            <a:r>
              <a:rPr lang="en-US" dirty="0"/>
              <a:t>OSDH | OK Senior Smiles| September 2020</a:t>
            </a:r>
          </a:p>
        </p:txBody>
      </p:sp>
      <p:pic>
        <p:nvPicPr>
          <p:cNvPr id="5" name="Picture 4"/>
          <p:cNvPicPr>
            <a:picLocks noChangeAspect="1"/>
          </p:cNvPicPr>
          <p:nvPr/>
        </p:nvPicPr>
        <p:blipFill>
          <a:blip r:embed="rId2"/>
          <a:stretch>
            <a:fillRect/>
          </a:stretch>
        </p:blipFill>
        <p:spPr>
          <a:xfrm>
            <a:off x="1257467" y="3512127"/>
            <a:ext cx="3584759" cy="2347163"/>
          </a:xfrm>
          <a:prstGeom prst="rect">
            <a:avLst/>
          </a:prstGeom>
        </p:spPr>
      </p:pic>
      <p:pic>
        <p:nvPicPr>
          <p:cNvPr id="6" name="Picture 4" descr="tongue-lateral borde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4269" y="3560590"/>
            <a:ext cx="33035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002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that staff commented on learning from previous Oral Health Care Project</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3"/>
          </p:nvPr>
        </p:nvSpPr>
        <p:spPr/>
        <p:txBody>
          <a:bodyPr/>
          <a:lstStyle/>
          <a:p>
            <a:r>
              <a:rPr lang="en-US" dirty="0"/>
              <a:t>OSDH | OK Senior Smiles | September 2020</a:t>
            </a:r>
          </a:p>
        </p:txBody>
      </p:sp>
      <p:pic>
        <p:nvPicPr>
          <p:cNvPr id="5" name="Picture 4"/>
          <p:cNvPicPr/>
          <p:nvPr/>
        </p:nvPicPr>
        <p:blipFill rotWithShape="1">
          <a:blip r:embed="rId3"/>
          <a:srcRect l="36688" t="26785" r="14359" b="20054"/>
          <a:stretch/>
        </p:blipFill>
        <p:spPr bwMode="auto">
          <a:xfrm>
            <a:off x="457198" y="1838151"/>
            <a:ext cx="11394142" cy="435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5916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Chat Box</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62200" y="1600200"/>
            <a:ext cx="7566178" cy="4114800"/>
          </a:xfrm>
          <a:prstGeom prst="rect">
            <a:avLst/>
          </a:prstGeom>
          <a:ln>
            <a:noFill/>
          </a:ln>
          <a:effectLst>
            <a:outerShdw blurRad="292100" dist="139700" dir="2700000" algn="tl" rotWithShape="0">
              <a:srgbClr val="333333">
                <a:alpha val="65000"/>
              </a:srgbClr>
            </a:outerShdw>
          </a:effectLst>
        </p:spPr>
      </p:pic>
      <p:sp>
        <p:nvSpPr>
          <p:cNvPr id="5" name="Oval 4"/>
          <p:cNvSpPr/>
          <p:nvPr/>
        </p:nvSpPr>
        <p:spPr>
          <a:xfrm>
            <a:off x="5105400" y="5334000"/>
            <a:ext cx="609600" cy="381000"/>
          </a:xfrm>
          <a:prstGeom prst="ellipse">
            <a:avLst/>
          </a:prstGeom>
          <a:noFill/>
          <a:ln>
            <a:solidFill>
              <a:srgbClr val="FF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448619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OK Senior Smiles to Go</a:t>
            </a:r>
          </a:p>
        </p:txBody>
      </p:sp>
      <p:sp>
        <p:nvSpPr>
          <p:cNvPr id="4" name="Footer Placeholder 3"/>
          <p:cNvSpPr>
            <a:spLocks noGrp="1"/>
          </p:cNvSpPr>
          <p:nvPr>
            <p:ph type="ftr" sz="quarter" idx="13"/>
          </p:nvPr>
        </p:nvSpPr>
        <p:spPr/>
        <p:txBody>
          <a:bodyPr/>
          <a:lstStyle/>
          <a:p>
            <a:r>
              <a:rPr lang="en-US" dirty="0"/>
              <a:t>OSDH | OK Senior Smiles Project | September 2020</a:t>
            </a: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564" y="1029810"/>
            <a:ext cx="8684961" cy="4875768"/>
          </a:xfrm>
        </p:spPr>
      </p:pic>
    </p:spTree>
    <p:extLst>
      <p:ext uri="{BB962C8B-B14F-4D97-AF65-F5344CB8AC3E}">
        <p14:creationId xmlns:p14="http://schemas.microsoft.com/office/powerpoint/2010/main" val="4037093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016647-C384-084D-91A8-2209F2D962BC}"/>
              </a:ext>
            </a:extLst>
          </p:cNvPr>
          <p:cNvSpPr>
            <a:spLocks noGrp="1"/>
          </p:cNvSpPr>
          <p:nvPr>
            <p:ph type="title"/>
          </p:nvPr>
        </p:nvSpPr>
        <p:spPr/>
        <p:txBody>
          <a:bodyPr/>
          <a:lstStyle/>
          <a:p>
            <a:r>
              <a:rPr lang="en-US" dirty="0"/>
              <a:t>OK Senior         Smiles  Project</a:t>
            </a:r>
          </a:p>
        </p:txBody>
      </p:sp>
      <p:sp>
        <p:nvSpPr>
          <p:cNvPr id="5" name="Text Placeholder 4">
            <a:extLst>
              <a:ext uri="{FF2B5EF4-FFF2-40B4-BE49-F238E27FC236}">
                <a16:creationId xmlns:a16="http://schemas.microsoft.com/office/drawing/2014/main" id="{0F4E9049-9A90-A44E-9372-628E820C9552}"/>
              </a:ext>
            </a:extLst>
          </p:cNvPr>
          <p:cNvSpPr>
            <a:spLocks noGrp="1"/>
          </p:cNvSpPr>
          <p:nvPr>
            <p:ph type="body" idx="1"/>
          </p:nvPr>
        </p:nvSpPr>
        <p:spPr>
          <a:xfrm>
            <a:off x="457199" y="3334871"/>
            <a:ext cx="5177118" cy="2191634"/>
          </a:xfrm>
        </p:spPr>
        <p:txBody>
          <a:bodyPr/>
          <a:lstStyle/>
          <a:p>
            <a:r>
              <a:rPr lang="en-US" dirty="0"/>
              <a:t>Shelley Mitchell, M.Ed., RDH            Rebecca Mahaney, MD, MPH                      Dental Health Services                     Oklahoma State Department of Health    Contact info:                                               405-271-5502                                        CMP@health.ok.gov</a:t>
            </a:r>
          </a:p>
          <a:p>
            <a:endParaRPr lang="en-US" dirty="0"/>
          </a:p>
        </p:txBody>
      </p:sp>
      <p:sp>
        <p:nvSpPr>
          <p:cNvPr id="6" name="Text Placeholder 5">
            <a:extLst>
              <a:ext uri="{FF2B5EF4-FFF2-40B4-BE49-F238E27FC236}">
                <a16:creationId xmlns:a16="http://schemas.microsoft.com/office/drawing/2014/main" id="{9E8DAC8B-B1DC-5348-B0A6-238FC462030A}"/>
              </a:ext>
            </a:extLst>
          </p:cNvPr>
          <p:cNvSpPr>
            <a:spLocks noGrp="1"/>
          </p:cNvSpPr>
          <p:nvPr>
            <p:ph type="body" sz="quarter" idx="13"/>
          </p:nvPr>
        </p:nvSpPr>
        <p:spPr/>
        <p:txBody>
          <a:bodyPr/>
          <a:lstStyle/>
          <a:p>
            <a:r>
              <a:rPr lang="en-US" dirty="0"/>
              <a:t>September 2020</a:t>
            </a:r>
          </a:p>
        </p:txBody>
      </p:sp>
    </p:spTree>
    <p:extLst>
      <p:ext uri="{BB962C8B-B14F-4D97-AF65-F5344CB8AC3E}">
        <p14:creationId xmlns:p14="http://schemas.microsoft.com/office/powerpoint/2010/main" val="1907725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B43EA-D2FA-4D66-8448-12ABFAA1B27C}"/>
              </a:ext>
            </a:extLst>
          </p:cNvPr>
          <p:cNvSpPr>
            <a:spLocks noGrp="1"/>
          </p:cNvSpPr>
          <p:nvPr>
            <p:ph type="title"/>
          </p:nvPr>
        </p:nvSpPr>
        <p:spPr/>
        <p:txBody>
          <a:bodyPr/>
          <a:lstStyle/>
          <a:p>
            <a:pPr algn="ctr"/>
            <a:r>
              <a:rPr lang="en-US" dirty="0"/>
              <a:t>Wrap-Up </a:t>
            </a:r>
          </a:p>
        </p:txBody>
      </p:sp>
      <p:sp>
        <p:nvSpPr>
          <p:cNvPr id="3" name="Content Placeholder 2">
            <a:extLst>
              <a:ext uri="{FF2B5EF4-FFF2-40B4-BE49-F238E27FC236}">
                <a16:creationId xmlns:a16="http://schemas.microsoft.com/office/drawing/2014/main" id="{C5497E9C-DB0B-49DB-9F45-64AAFE116062}"/>
              </a:ext>
            </a:extLst>
          </p:cNvPr>
          <p:cNvSpPr>
            <a:spLocks noGrp="1"/>
          </p:cNvSpPr>
          <p:nvPr>
            <p:ph idx="1"/>
          </p:nvPr>
        </p:nvSpPr>
        <p:spPr/>
        <p:txBody>
          <a:bodyPr/>
          <a:lstStyle/>
          <a:p>
            <a:r>
              <a:rPr lang="en-US" dirty="0"/>
              <a:t>A recording of today’s webinar and PowerPoint slides will be available on the </a:t>
            </a:r>
            <a:r>
              <a:rPr lang="en-US" dirty="0">
                <a:hlinkClick r:id="rId3"/>
              </a:rPr>
              <a:t>TN CMP website </a:t>
            </a:r>
            <a:endParaRPr lang="en-US" dirty="0"/>
          </a:p>
          <a:p>
            <a:r>
              <a:rPr lang="en-US" dirty="0"/>
              <a:t>Save the date for our next webinar: </a:t>
            </a:r>
          </a:p>
          <a:p>
            <a:pPr lvl="1"/>
            <a:r>
              <a:rPr lang="en-US" dirty="0"/>
              <a:t>December 16, 2020 at 2:00 pm CST </a:t>
            </a:r>
          </a:p>
          <a:p>
            <a:pPr lvl="1"/>
            <a:r>
              <a:rPr lang="en-US" dirty="0"/>
              <a:t>Topic is TBD </a:t>
            </a:r>
          </a:p>
          <a:p>
            <a:r>
              <a:rPr lang="en-US" dirty="0"/>
              <a:t>Please send additional questions to:</a:t>
            </a:r>
          </a:p>
          <a:p>
            <a:pPr lvl="1"/>
            <a:r>
              <a:rPr lang="en-US" dirty="0">
                <a:hlinkClick r:id="rId4"/>
              </a:rPr>
              <a:t>Kristyn.long@tn.gov</a:t>
            </a:r>
            <a:r>
              <a:rPr lang="en-US" dirty="0"/>
              <a:t> </a:t>
            </a:r>
          </a:p>
          <a:p>
            <a:pPr lvl="1"/>
            <a:r>
              <a:rPr lang="en-US" dirty="0">
                <a:hlinkClick r:id="rId5"/>
              </a:rPr>
              <a:t>Shaquallah.shanks@tn.gov</a:t>
            </a:r>
            <a:r>
              <a:rPr lang="en-US" dirty="0"/>
              <a:t> </a:t>
            </a:r>
          </a:p>
          <a:p>
            <a:pPr lvl="1"/>
            <a:r>
              <a:rPr lang="en-US" dirty="0">
                <a:solidFill>
                  <a:srgbClr val="00B0F0"/>
                </a:solidFill>
                <a:hlinkClick r:id="rId6"/>
              </a:rPr>
              <a:t>CMP@health.ok.gov</a:t>
            </a:r>
            <a:endParaRPr lang="en-US" dirty="0">
              <a:solidFill>
                <a:srgbClr val="00B0F0"/>
              </a:solidFill>
            </a:endParaRPr>
          </a:p>
        </p:txBody>
      </p:sp>
    </p:spTree>
    <p:extLst>
      <p:ext uri="{BB962C8B-B14F-4D97-AF65-F5344CB8AC3E}">
        <p14:creationId xmlns:p14="http://schemas.microsoft.com/office/powerpoint/2010/main" val="2708379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EAC030-1AD3-47B5-B690-C17927312195}"/>
              </a:ext>
            </a:extLst>
          </p:cNvPr>
          <p:cNvSpPr>
            <a:spLocks noGrp="1"/>
          </p:cNvSpPr>
          <p:nvPr>
            <p:ph type="ctrTitle"/>
          </p:nvPr>
        </p:nvSpPr>
        <p:spPr/>
        <p:txBody>
          <a:bodyPr>
            <a:normAutofit/>
          </a:bodyPr>
          <a:lstStyle/>
          <a:p>
            <a:r>
              <a:rPr lang="en-US" sz="5400" dirty="0"/>
              <a:t>Thank you! </a:t>
            </a:r>
          </a:p>
        </p:txBody>
      </p:sp>
    </p:spTree>
    <p:extLst>
      <p:ext uri="{BB962C8B-B14F-4D97-AF65-F5344CB8AC3E}">
        <p14:creationId xmlns:p14="http://schemas.microsoft.com/office/powerpoint/2010/main" val="892512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95307" y="1219200"/>
            <a:ext cx="3332725" cy="48006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pPr algn="ctr"/>
            <a:r>
              <a:rPr lang="en-US" sz="4000" dirty="0"/>
              <a:t>Chat Box</a:t>
            </a:r>
          </a:p>
        </p:txBody>
      </p:sp>
      <p:sp>
        <p:nvSpPr>
          <p:cNvPr id="5" name="Oval 4"/>
          <p:cNvSpPr/>
          <p:nvPr/>
        </p:nvSpPr>
        <p:spPr>
          <a:xfrm>
            <a:off x="4724400" y="5334000"/>
            <a:ext cx="2819400" cy="762000"/>
          </a:xfrm>
          <a:prstGeom prst="ellipse">
            <a:avLst/>
          </a:prstGeom>
          <a:noFill/>
          <a:ln>
            <a:solidFill>
              <a:srgbClr val="FF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1003868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DEEFC-956B-4EF7-8A5B-FDEEE5021EDD}"/>
              </a:ext>
            </a:extLst>
          </p:cNvPr>
          <p:cNvSpPr>
            <a:spLocks noGrp="1"/>
          </p:cNvSpPr>
          <p:nvPr>
            <p:ph type="title"/>
          </p:nvPr>
        </p:nvSpPr>
        <p:spPr/>
        <p:txBody>
          <a:bodyPr/>
          <a:lstStyle/>
          <a:p>
            <a:pPr algn="ctr"/>
            <a:r>
              <a:rPr lang="en-US" sz="4000" dirty="0"/>
              <a:t>Our Purpose</a:t>
            </a:r>
          </a:p>
        </p:txBody>
      </p:sp>
      <p:sp>
        <p:nvSpPr>
          <p:cNvPr id="3" name="Content Placeholder 2">
            <a:extLst>
              <a:ext uri="{FF2B5EF4-FFF2-40B4-BE49-F238E27FC236}">
                <a16:creationId xmlns:a16="http://schemas.microsoft.com/office/drawing/2014/main" id="{80C11698-C898-4BD8-BA14-4A1DDC1164D6}"/>
              </a:ext>
            </a:extLst>
          </p:cNvPr>
          <p:cNvSpPr>
            <a:spLocks noGrp="1"/>
          </p:cNvSpPr>
          <p:nvPr>
            <p:ph idx="1"/>
          </p:nvPr>
        </p:nvSpPr>
        <p:spPr/>
        <p:txBody>
          <a:bodyPr>
            <a:normAutofit/>
          </a:bodyPr>
          <a:lstStyle/>
          <a:p>
            <a:pPr marL="0" indent="0" algn="ctr">
              <a:buNone/>
            </a:pPr>
            <a:endParaRPr lang="en-US" sz="4000" dirty="0"/>
          </a:p>
          <a:p>
            <a:pPr marL="0" indent="0" algn="ctr">
              <a:buNone/>
            </a:pPr>
            <a:r>
              <a:rPr lang="en-US" sz="4000" dirty="0"/>
              <a:t>A national network to share experiences, challenges, and successes with the reinvestment of CMP funds to improve care in nursing homes. </a:t>
            </a:r>
          </a:p>
        </p:txBody>
      </p:sp>
    </p:spTree>
    <p:extLst>
      <p:ext uri="{BB962C8B-B14F-4D97-AF65-F5344CB8AC3E}">
        <p14:creationId xmlns:p14="http://schemas.microsoft.com/office/powerpoint/2010/main" val="329006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016647-C384-084D-91A8-2209F2D962BC}"/>
              </a:ext>
            </a:extLst>
          </p:cNvPr>
          <p:cNvSpPr>
            <a:spLocks noGrp="1"/>
          </p:cNvSpPr>
          <p:nvPr>
            <p:ph type="title"/>
          </p:nvPr>
        </p:nvSpPr>
        <p:spPr/>
        <p:txBody>
          <a:bodyPr/>
          <a:lstStyle/>
          <a:p>
            <a:r>
              <a:rPr lang="en-US" dirty="0"/>
              <a:t>OK Senior         Smiles  Project</a:t>
            </a:r>
          </a:p>
        </p:txBody>
      </p:sp>
      <p:sp>
        <p:nvSpPr>
          <p:cNvPr id="5" name="Text Placeholder 4">
            <a:extLst>
              <a:ext uri="{FF2B5EF4-FFF2-40B4-BE49-F238E27FC236}">
                <a16:creationId xmlns:a16="http://schemas.microsoft.com/office/drawing/2014/main" id="{0F4E9049-9A90-A44E-9372-628E820C9552}"/>
              </a:ext>
            </a:extLst>
          </p:cNvPr>
          <p:cNvSpPr>
            <a:spLocks noGrp="1"/>
          </p:cNvSpPr>
          <p:nvPr>
            <p:ph type="body" idx="1"/>
          </p:nvPr>
        </p:nvSpPr>
        <p:spPr>
          <a:xfrm>
            <a:off x="457199" y="3334871"/>
            <a:ext cx="5177118" cy="2191634"/>
          </a:xfrm>
        </p:spPr>
        <p:txBody>
          <a:bodyPr/>
          <a:lstStyle/>
          <a:p>
            <a:r>
              <a:rPr lang="en-US" dirty="0"/>
              <a:t>Shelley Mitchell, M.Ed., RDH            Rebecca Mahaney, MD, MPH                      Dental Health Services                     Oklahoma State Department of Health    Contact info:                                               405-271-5502                                        CMP@health.ok.gov</a:t>
            </a:r>
          </a:p>
          <a:p>
            <a:endParaRPr lang="en-US" dirty="0"/>
          </a:p>
        </p:txBody>
      </p:sp>
      <p:sp>
        <p:nvSpPr>
          <p:cNvPr id="6" name="Text Placeholder 5">
            <a:extLst>
              <a:ext uri="{FF2B5EF4-FFF2-40B4-BE49-F238E27FC236}">
                <a16:creationId xmlns:a16="http://schemas.microsoft.com/office/drawing/2014/main" id="{9E8DAC8B-B1DC-5348-B0A6-238FC462030A}"/>
              </a:ext>
            </a:extLst>
          </p:cNvPr>
          <p:cNvSpPr>
            <a:spLocks noGrp="1"/>
          </p:cNvSpPr>
          <p:nvPr>
            <p:ph type="body" sz="quarter" idx="13"/>
          </p:nvPr>
        </p:nvSpPr>
        <p:spPr/>
        <p:txBody>
          <a:bodyPr/>
          <a:lstStyle/>
          <a:p>
            <a:r>
              <a:rPr lang="en-US" dirty="0"/>
              <a:t>September 2020</a:t>
            </a:r>
          </a:p>
        </p:txBody>
      </p:sp>
    </p:spTree>
    <p:extLst>
      <p:ext uri="{BB962C8B-B14F-4D97-AF65-F5344CB8AC3E}">
        <p14:creationId xmlns:p14="http://schemas.microsoft.com/office/powerpoint/2010/main" val="12761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Dental Health Services Goal</a:t>
            </a:r>
          </a:p>
        </p:txBody>
      </p:sp>
      <p:sp>
        <p:nvSpPr>
          <p:cNvPr id="3" name="Content Placeholder 2"/>
          <p:cNvSpPr>
            <a:spLocks noGrp="1"/>
          </p:cNvSpPr>
          <p:nvPr>
            <p:ph idx="1"/>
          </p:nvPr>
        </p:nvSpPr>
        <p:spPr/>
        <p:txBody>
          <a:bodyPr/>
          <a:lstStyle/>
          <a:p>
            <a:pPr marL="0" indent="0">
              <a:buNone/>
            </a:pPr>
            <a:r>
              <a:rPr lang="en-US" sz="2800" dirty="0"/>
              <a:t>To provide leadership in oral disease prevention, anticipate needs, and mobilize efforts that will help protect and promote good oral health for Oklahoma citizens.</a:t>
            </a:r>
          </a:p>
        </p:txBody>
      </p:sp>
      <p:sp>
        <p:nvSpPr>
          <p:cNvPr id="4" name="Footer Placeholder 3"/>
          <p:cNvSpPr>
            <a:spLocks noGrp="1"/>
          </p:cNvSpPr>
          <p:nvPr>
            <p:ph type="ftr" sz="quarter" idx="13"/>
          </p:nvPr>
        </p:nvSpPr>
        <p:spPr/>
        <p:txBody>
          <a:bodyPr/>
          <a:lstStyle/>
          <a:p>
            <a:r>
              <a:rPr lang="en-US" dirty="0"/>
              <a:t>OSDH | OK Senior Smiles | September 2020</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61738" y="3333442"/>
            <a:ext cx="2525022" cy="283960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214576" y="3338059"/>
            <a:ext cx="2617389" cy="2738003"/>
          </a:xfrm>
          <a:prstGeom prst="rect">
            <a:avLst/>
          </a:prstGeom>
        </p:spPr>
      </p:pic>
    </p:spTree>
    <p:extLst>
      <p:ext uri="{BB962C8B-B14F-4D97-AF65-F5344CB8AC3E}">
        <p14:creationId xmlns:p14="http://schemas.microsoft.com/office/powerpoint/2010/main" val="3948973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OK Senior Smiles Objectives</a:t>
            </a:r>
          </a:p>
        </p:txBody>
      </p:sp>
      <p:sp>
        <p:nvSpPr>
          <p:cNvPr id="3" name="Content Placeholder 2"/>
          <p:cNvSpPr>
            <a:spLocks noGrp="1"/>
          </p:cNvSpPr>
          <p:nvPr>
            <p:ph idx="1"/>
          </p:nvPr>
        </p:nvSpPr>
        <p:spPr/>
        <p:txBody>
          <a:bodyPr/>
          <a:lstStyle/>
          <a:p>
            <a:pPr lvl="1">
              <a:buBlip>
                <a:blip r:embed="rId2"/>
              </a:buBlip>
            </a:pPr>
            <a:r>
              <a:rPr lang="en-US" dirty="0"/>
              <a:t>Train and educate all Long Term Care Nursing Staff on the importance of residents’ daily oral hygiene and its link to overall health.</a:t>
            </a:r>
          </a:p>
          <a:p>
            <a:pPr lvl="1">
              <a:buBlip>
                <a:blip r:embed="rId2"/>
              </a:buBlip>
            </a:pPr>
            <a:r>
              <a:rPr lang="en-US" dirty="0"/>
              <a:t>Demonstrate steps in performing proper oral hygiene.</a:t>
            </a:r>
          </a:p>
          <a:p>
            <a:pPr lvl="1">
              <a:buBlip>
                <a:blip r:embed="rId2"/>
              </a:buBlip>
            </a:pPr>
            <a:r>
              <a:rPr lang="en-US" dirty="0"/>
              <a:t>Show steps in performing a daily oral health assessment and writing an oral care plan.</a:t>
            </a:r>
          </a:p>
          <a:p>
            <a:pPr lvl="1">
              <a:buBlip>
                <a:blip r:embed="rId2"/>
              </a:buBlip>
            </a:pPr>
            <a:r>
              <a:rPr lang="en-US" dirty="0"/>
              <a:t>Teach nursing home staff how to correctly clean dentures.</a:t>
            </a:r>
          </a:p>
          <a:p>
            <a:pPr lvl="1">
              <a:buBlip>
                <a:blip r:embed="rId2"/>
              </a:buBlip>
            </a:pPr>
            <a:r>
              <a:rPr lang="en-US" dirty="0"/>
              <a:t>Show oral lesions and discuss importance in oral cancer screenings.</a:t>
            </a:r>
          </a:p>
          <a:p>
            <a:pPr lvl="1">
              <a:buBlip>
                <a:blip r:embed="rId2"/>
              </a:buBlip>
            </a:pPr>
            <a:r>
              <a:rPr lang="en-US" dirty="0"/>
              <a:t>Show products that can be used for dry mouth.</a:t>
            </a:r>
          </a:p>
          <a:p>
            <a:pPr lvl="1">
              <a:buBlip>
                <a:blip r:embed="rId2"/>
              </a:buBlip>
            </a:pPr>
            <a:r>
              <a:rPr lang="en-US" dirty="0"/>
              <a:t>Review strategies for avoiding resistant care behavior during oral care.</a:t>
            </a:r>
          </a:p>
          <a:p>
            <a:pPr lvl="1">
              <a:buBlip>
                <a:blip r:embed="rId2"/>
              </a:buBlip>
            </a:pPr>
            <a:r>
              <a:rPr lang="en-US" dirty="0"/>
              <a:t>Teach nursing home residents importance of daily oral hygiene and its link to overall health.</a:t>
            </a:r>
          </a:p>
          <a:p>
            <a:pPr lvl="1">
              <a:buBlip>
                <a:blip r:embed="rId2"/>
              </a:buBlip>
            </a:pPr>
            <a:r>
              <a:rPr lang="en-US" dirty="0"/>
              <a:t>Demonstrate steps in daily oral hygiene to nursing home residents.</a:t>
            </a:r>
          </a:p>
          <a:p>
            <a:pPr lvl="1">
              <a:buBlip>
                <a:blip r:embed="rId2"/>
              </a:buBlip>
            </a:pPr>
            <a:r>
              <a:rPr lang="en-US" dirty="0"/>
              <a:t>Perform Basic Screening Surveys (BSS) on nursing home residents to collect data to indicate need of dental treatment in our nursing home population.</a:t>
            </a:r>
          </a:p>
        </p:txBody>
      </p:sp>
      <p:sp>
        <p:nvSpPr>
          <p:cNvPr id="4" name="Footer Placeholder 3"/>
          <p:cNvSpPr>
            <a:spLocks noGrp="1"/>
          </p:cNvSpPr>
          <p:nvPr>
            <p:ph type="ftr" sz="quarter" idx="13"/>
          </p:nvPr>
        </p:nvSpPr>
        <p:spPr/>
        <p:txBody>
          <a:bodyPr/>
          <a:lstStyle/>
          <a:p>
            <a:r>
              <a:rPr lang="en-US" dirty="0"/>
              <a:t>OSDH | OK Senior Smiles | September 2020</a:t>
            </a:r>
          </a:p>
        </p:txBody>
      </p:sp>
    </p:spTree>
    <p:extLst>
      <p:ext uri="{BB962C8B-B14F-4D97-AF65-F5344CB8AC3E}">
        <p14:creationId xmlns:p14="http://schemas.microsoft.com/office/powerpoint/2010/main" val="1714761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9100" y="748079"/>
            <a:ext cx="5817380" cy="4351338"/>
          </a:xfrm>
        </p:spPr>
      </p:pic>
      <p:sp>
        <p:nvSpPr>
          <p:cNvPr id="4" name="Footer Placeholder 3"/>
          <p:cNvSpPr>
            <a:spLocks noGrp="1"/>
          </p:cNvSpPr>
          <p:nvPr>
            <p:ph type="ftr" sz="quarter" idx="13"/>
          </p:nvPr>
        </p:nvSpPr>
        <p:spPr/>
        <p:txBody>
          <a:bodyPr/>
          <a:lstStyle/>
          <a:p>
            <a:r>
              <a:rPr lang="en-US" dirty="0"/>
              <a:t>OSDH| OK Senior Smiles |September 2020</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5205047"/>
            <a:ext cx="7537938" cy="844328"/>
          </a:xfrm>
          <a:prstGeom prst="rect">
            <a:avLst/>
          </a:prstGeom>
        </p:spPr>
      </p:pic>
    </p:spTree>
    <p:extLst>
      <p:ext uri="{BB962C8B-B14F-4D97-AF65-F5344CB8AC3E}">
        <p14:creationId xmlns:p14="http://schemas.microsoft.com/office/powerpoint/2010/main" val="494657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OK Senior Smiles Project</a:t>
            </a:r>
          </a:p>
        </p:txBody>
      </p:sp>
      <p:sp>
        <p:nvSpPr>
          <p:cNvPr id="3" name="Content Placeholder 2"/>
          <p:cNvSpPr>
            <a:spLocks noGrp="1"/>
          </p:cNvSpPr>
          <p:nvPr>
            <p:ph idx="1"/>
          </p:nvPr>
        </p:nvSpPr>
        <p:spPr>
          <a:xfrm>
            <a:off x="457199" y="1838151"/>
            <a:ext cx="11394141" cy="4640470"/>
          </a:xfrm>
        </p:spPr>
        <p:txBody>
          <a:bodyPr/>
          <a:lstStyle/>
          <a:p>
            <a:pPr marL="457200" indent="-457200">
              <a:buFont typeface="+mj-lt"/>
              <a:buAutoNum type="arabicPeriod"/>
            </a:pPr>
            <a:r>
              <a:rPr lang="en-US" sz="1600" dirty="0"/>
              <a:t>Two forty five minute educational trainings.</a:t>
            </a:r>
          </a:p>
          <a:p>
            <a:pPr marL="895350" lvl="2" indent="-457200">
              <a:buFont typeface="+mj-lt"/>
              <a:buAutoNum type="alphaLcParenR"/>
            </a:pPr>
            <a:r>
              <a:rPr lang="en-US" sz="1600" dirty="0"/>
              <a:t>Pre- and Post- tests </a:t>
            </a:r>
          </a:p>
          <a:p>
            <a:pPr marL="895350" lvl="2" indent="-457200">
              <a:buFont typeface="+mj-lt"/>
              <a:buAutoNum type="alphaLcParenR"/>
            </a:pPr>
            <a:r>
              <a:rPr lang="en-US" sz="1600" dirty="0"/>
              <a:t>Sign-in Sheet</a:t>
            </a:r>
          </a:p>
          <a:p>
            <a:pPr marL="457200" indent="-457200">
              <a:buFont typeface="+mj-lt"/>
              <a:buAutoNum type="arabicPeriod"/>
            </a:pPr>
            <a:r>
              <a:rPr lang="en-US" sz="1600" dirty="0"/>
              <a:t>Basic Screening Surveys (BSS) on 10 Residents from Each home.</a:t>
            </a:r>
          </a:p>
          <a:p>
            <a:pPr marL="0" indent="0">
              <a:buNone/>
            </a:pPr>
            <a:r>
              <a:rPr lang="en-US" sz="1600" dirty="0"/>
              <a:t>       a)	BSS-Screening tool used by states to assess oral health status</a:t>
            </a:r>
          </a:p>
          <a:p>
            <a:pPr marL="0" indent="0">
              <a:buNone/>
            </a:pPr>
            <a:r>
              <a:rPr lang="en-US" sz="1600" dirty="0"/>
              <a:t>       b)	Oral Health Screening results form for LTC administrator to determine needs for follow up </a:t>
            </a:r>
          </a:p>
          <a:p>
            <a:pPr marL="457200" indent="-457200">
              <a:buAutoNum type="arabicPeriod" startAt="3"/>
            </a:pPr>
            <a:r>
              <a:rPr lang="en-US" sz="1600" dirty="0"/>
              <a:t>Pre and Post Assessment Survey by Nursing Home Administrator </a:t>
            </a:r>
          </a:p>
          <a:p>
            <a:pPr marL="457200" indent="-457200">
              <a:buAutoNum type="arabicPeriod" startAt="3"/>
            </a:pPr>
            <a:r>
              <a:rPr lang="en-US" sz="1600" dirty="0"/>
              <a:t>Educational Toolkit</a:t>
            </a:r>
          </a:p>
          <a:p>
            <a:pPr marL="438150" lvl="2" indent="0">
              <a:buNone/>
            </a:pPr>
            <a:r>
              <a:rPr lang="en-US" sz="1600" dirty="0"/>
              <a:t>a)	Oral Care Posters</a:t>
            </a:r>
          </a:p>
          <a:p>
            <a:pPr marL="438150" lvl="2" indent="0">
              <a:buNone/>
            </a:pPr>
            <a:r>
              <a:rPr lang="en-US" sz="1600" dirty="0"/>
              <a:t>b)	Training video, online oral care continuing ed. class &amp; online oral care education for sustainability</a:t>
            </a:r>
          </a:p>
          <a:p>
            <a:pPr marL="438150" lvl="2" indent="0">
              <a:buNone/>
            </a:pPr>
            <a:r>
              <a:rPr lang="en-US" sz="1600" dirty="0"/>
              <a:t>c)	Guide for Free/Reduced cost Dental Clinics in Oklahoma</a:t>
            </a:r>
          </a:p>
          <a:p>
            <a:pPr marL="781050" lvl="2" indent="-342900">
              <a:buAutoNum type="alphaLcParenR" startAt="4"/>
            </a:pPr>
            <a:r>
              <a:rPr lang="en-US" sz="1600" dirty="0"/>
              <a:t>  Training materials-oral care brochures and online resources for residents and family  </a:t>
            </a:r>
          </a:p>
        </p:txBody>
      </p:sp>
      <p:sp>
        <p:nvSpPr>
          <p:cNvPr id="4" name="Footer Placeholder 3"/>
          <p:cNvSpPr>
            <a:spLocks noGrp="1"/>
          </p:cNvSpPr>
          <p:nvPr>
            <p:ph type="ftr" sz="quarter" idx="13"/>
          </p:nvPr>
        </p:nvSpPr>
        <p:spPr/>
        <p:txBody>
          <a:bodyPr/>
          <a:lstStyle/>
          <a:p>
            <a:r>
              <a:rPr lang="en-US" dirty="0"/>
              <a:t>OSDH | OK Senior Smiles | September 2020</a:t>
            </a:r>
          </a:p>
        </p:txBody>
      </p:sp>
    </p:spTree>
    <p:extLst>
      <p:ext uri="{BB962C8B-B14F-4D97-AF65-F5344CB8AC3E}">
        <p14:creationId xmlns:p14="http://schemas.microsoft.com/office/powerpoint/2010/main" val="2597992193"/>
      </p:ext>
    </p:extLst>
  </p:cSld>
  <p:clrMapOvr>
    <a:masterClrMapping/>
  </p:clrMapOvr>
</p:sld>
</file>

<file path=ppt/theme/theme1.xml><?xml version="1.0" encoding="utf-8"?>
<a:theme xmlns:a="http://schemas.openxmlformats.org/drawingml/2006/main" name="Oklaholma ">
  <a:themeElements>
    <a:clrScheme name="Custom 7">
      <a:dk1>
        <a:srgbClr val="464646"/>
      </a:dk1>
      <a:lt1>
        <a:srgbClr val="FFFFFF"/>
      </a:lt1>
      <a:dk2>
        <a:srgbClr val="787878"/>
      </a:dk2>
      <a:lt2>
        <a:srgbClr val="E7E6E6"/>
      </a:lt2>
      <a:accent1>
        <a:srgbClr val="1CA6DE"/>
      </a:accent1>
      <a:accent2>
        <a:srgbClr val="669B41"/>
      </a:accent2>
      <a:accent3>
        <a:srgbClr val="D05320"/>
      </a:accent3>
      <a:accent4>
        <a:srgbClr val="DE9027"/>
      </a:accent4>
      <a:accent5>
        <a:srgbClr val="187BC0"/>
      </a:accent5>
      <a:accent6>
        <a:srgbClr val="004C9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SDH Style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E85A45CAB56042BDB92C87D3DC33AE" ma:contentTypeVersion="9" ma:contentTypeDescription="Create a new document." ma:contentTypeScope="" ma:versionID="dfaaf80f4fc10c30118272be709d817f">
  <xsd:schema xmlns:xsd="http://www.w3.org/2001/XMLSchema" xmlns:xs="http://www.w3.org/2001/XMLSchema" xmlns:p="http://schemas.microsoft.com/office/2006/metadata/properties" xmlns:ns2="c3e0ce54-cf16-405f-ae5e-ce26a637de37" xmlns:ns3="4d4f6857-864d-497f-b3c7-a8fe6264eacd" targetNamespace="http://schemas.microsoft.com/office/2006/metadata/properties" ma:root="true" ma:fieldsID="e909187d299d87ac8fa624048f244a07" ns2:_="" ns3:_="">
    <xsd:import namespace="c3e0ce54-cf16-405f-ae5e-ce26a637de37"/>
    <xsd:import namespace="4d4f6857-864d-497f-b3c7-a8fe6264ea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e0ce54-cf16-405f-ae5e-ce26a637de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4f6857-864d-497f-b3c7-a8fe6264eac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FDE501-20F8-4E10-8280-B37C378E4A84}">
  <ds:schemaRefs>
    <ds:schemaRef ds:uri="http://schemas.microsoft.com/sharepoint/v3/contenttype/forms"/>
  </ds:schemaRefs>
</ds:datastoreItem>
</file>

<file path=customXml/itemProps2.xml><?xml version="1.0" encoding="utf-8"?>
<ds:datastoreItem xmlns:ds="http://schemas.openxmlformats.org/officeDocument/2006/customXml" ds:itemID="{B58D6EE8-E803-41F1-8733-77150CF4704C}">
  <ds:schemaRefs>
    <ds:schemaRef ds:uri="http://purl.org/dc/elements/1.1/"/>
    <ds:schemaRef ds:uri="http://schemas.openxmlformats.org/package/2006/metadata/core-properties"/>
    <ds:schemaRef ds:uri="c3e0ce54-cf16-405f-ae5e-ce26a637de37"/>
    <ds:schemaRef ds:uri="http://purl.org/dc/dcmitype/"/>
    <ds:schemaRef ds:uri="http://schemas.microsoft.com/office/infopath/2007/PartnerControls"/>
    <ds:schemaRef ds:uri="http://purl.org/dc/terms/"/>
    <ds:schemaRef ds:uri="http://schemas.microsoft.com/office/2006/documentManagement/types"/>
    <ds:schemaRef ds:uri="4d4f6857-864d-497f-b3c7-a8fe6264eacd"/>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597DA5F-701F-485A-A904-6B21D329F3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e0ce54-cf16-405f-ae5e-ce26a637de37"/>
    <ds:schemaRef ds:uri="4d4f6857-864d-497f-b3c7-a8fe6264ea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1733</TotalTime>
  <Words>1847</Words>
  <Application>Microsoft Office PowerPoint</Application>
  <PresentationFormat>Widescreen</PresentationFormat>
  <Paragraphs>137</Paragraphs>
  <Slides>23</Slides>
  <Notes>14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Arial</vt:lpstr>
      <vt:lpstr>Calibri</vt:lpstr>
      <vt:lpstr>Calibri Light</vt:lpstr>
      <vt:lpstr>Century Gothic</vt:lpstr>
      <vt:lpstr>Franklin Gothic Book</vt:lpstr>
      <vt:lpstr>Franklin Gothic Medium Cond</vt:lpstr>
      <vt:lpstr>Open Sans</vt:lpstr>
      <vt:lpstr>PermianSlabSerifTypeface</vt:lpstr>
      <vt:lpstr>Times New Roman</vt:lpstr>
      <vt:lpstr>Oklaholma </vt:lpstr>
      <vt:lpstr>1_OSDH Styles</vt:lpstr>
      <vt:lpstr>PowerPoint B</vt:lpstr>
      <vt:lpstr>National CMP Reinvestment Network   OK Senior Smiles Project  September 16, 2020  2:00 pm CST</vt:lpstr>
      <vt:lpstr>Chat Box</vt:lpstr>
      <vt:lpstr>Chat Box</vt:lpstr>
      <vt:lpstr>Our Purpose</vt:lpstr>
      <vt:lpstr>OK Senior         Smiles  Project</vt:lpstr>
      <vt:lpstr>Dental Health Services Goal</vt:lpstr>
      <vt:lpstr>OK Senior Smiles Objectives</vt:lpstr>
      <vt:lpstr> </vt:lpstr>
      <vt:lpstr>OK Senior Smiles Project</vt:lpstr>
      <vt:lpstr>Oral Care Champion Certification</vt:lpstr>
      <vt:lpstr>The impact of Oral Health on COVID-19 </vt:lpstr>
      <vt:lpstr>Breathing in germs from a dirty mouth is a significant risk factor for pneumonia</vt:lpstr>
      <vt:lpstr>2008 Florida nursing home study</vt:lpstr>
      <vt:lpstr>Similar Wound Surface Area</vt:lpstr>
      <vt:lpstr>A dirty mouth increases risk of heart disease, stroke, and Diabetes</vt:lpstr>
      <vt:lpstr>A dirty mouth makes residents sick</vt:lpstr>
      <vt:lpstr>REVIEW</vt:lpstr>
      <vt:lpstr>Take 60 seconds each day to do an oral health assessment</vt:lpstr>
      <vt:lpstr>Things that staff commented on learning from previous Oral Health Care Project</vt:lpstr>
      <vt:lpstr>OK Senior Smiles to Go</vt:lpstr>
      <vt:lpstr>OK Senior         Smiles  Project</vt:lpstr>
      <vt:lpstr>Wrap-Up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R</dc:creator>
  <cp:lastModifiedBy>Kristyn Long</cp:lastModifiedBy>
  <cp:revision>97</cp:revision>
  <cp:lastPrinted>2020-09-08T16:51:23Z</cp:lastPrinted>
  <dcterms:created xsi:type="dcterms:W3CDTF">2020-01-16T04:22:20Z</dcterms:created>
  <dcterms:modified xsi:type="dcterms:W3CDTF">2020-09-14T19:56:11Z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0x0101004AE85A45CAB56042BDB92C87D3DC33AE</vt:lpwstr>
  </property>
</Properties>
</file>