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AFEF50-CA8D-4A85-8A07-CD8261EF0993}" type="doc">
      <dgm:prSet loTypeId="urn:microsoft.com/office/officeart/2005/8/layout/chevron2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66C25652-DEC3-4319-99DB-AF71429D940F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ODH </a:t>
          </a:r>
          <a:r>
            <a:rPr lang="en-US" sz="2000" b="1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Form 283</a:t>
          </a:r>
          <a:endParaRPr lang="en-US" sz="2000" b="1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gm:t>
    </dgm:pt>
    <dgm:pt modelId="{F10ECAF0-8CB6-4CA6-97E0-B929F4E845E2}" type="parTrans" cxnId="{A0AA350A-6103-4EE0-8E9E-7F4ACD350641}">
      <dgm:prSet/>
      <dgm:spPr/>
      <dgm:t>
        <a:bodyPr/>
        <a:lstStyle/>
        <a:p>
          <a:endParaRPr lang="en-US"/>
        </a:p>
      </dgm:t>
    </dgm:pt>
    <dgm:pt modelId="{0C5D1573-C323-45F0-A32B-C2940F2B6378}" type="sibTrans" cxnId="{A0AA350A-6103-4EE0-8E9E-7F4ACD350641}">
      <dgm:prSet/>
      <dgm:spPr/>
      <dgm:t>
        <a:bodyPr/>
        <a:lstStyle/>
        <a:p>
          <a:endParaRPr lang="en-US"/>
        </a:p>
      </dgm:t>
    </dgm:pt>
    <dgm:pt modelId="{6CBAEE9F-A9CF-4EDC-937F-A88448CBD5E4}">
      <dgm:prSet phldrT="[Text]"/>
      <dgm:spPr/>
      <dgm:t>
        <a:bodyPr/>
        <a:lstStyle/>
        <a:p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 LTCF report </a:t>
          </a:r>
          <a:r>
            <a:rPr lang="en-US" b="1" u="sng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positive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test results from </a:t>
          </a:r>
          <a:r>
            <a:rPr lang="en-US" b="1" i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on-site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testing (collected and tested in your building) </a:t>
          </a:r>
          <a:r>
            <a:rPr lang="en-US" b="1" u="sng" dirty="0" smtClean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AND</a:t>
          </a:r>
          <a:r>
            <a:rPr lang="en-US" u="none" dirty="0" smtClean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 </a:t>
          </a:r>
          <a:r>
            <a:rPr lang="en-US" b="1" i="1" u="none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off site 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laboratory results received from hospital or reference lab</a:t>
          </a:r>
          <a:endParaRPr lang="en-US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60E244F6-8B2F-4817-8F0B-3D8A604EEFC6}" type="parTrans" cxnId="{743DCCF4-75F3-4285-9B20-8187082D8BB1}">
      <dgm:prSet/>
      <dgm:spPr/>
      <dgm:t>
        <a:bodyPr/>
        <a:lstStyle/>
        <a:p>
          <a:endParaRPr lang="en-US"/>
        </a:p>
      </dgm:t>
    </dgm:pt>
    <dgm:pt modelId="{F003A10F-3032-4C14-B2A7-BCF55E758421}" type="sibTrans" cxnId="{743DCCF4-75F3-4285-9B20-8187082D8BB1}">
      <dgm:prSet/>
      <dgm:spPr/>
      <dgm:t>
        <a:bodyPr/>
        <a:lstStyle/>
        <a:p>
          <a:endParaRPr lang="en-US"/>
        </a:p>
      </dgm:t>
    </dgm:pt>
    <dgm:pt modelId="{082236F0-E71C-48BB-8698-83F7CEC5D404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NHSN    level 3   (grid card)</a:t>
          </a:r>
          <a:endParaRPr lang="en-US" sz="1800" b="1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gm:t>
    </dgm:pt>
    <dgm:pt modelId="{6120608C-22D3-40AE-83D0-943683E53857}" type="parTrans" cxnId="{EF1008A5-110B-4C1B-890A-49D802A511BE}">
      <dgm:prSet/>
      <dgm:spPr/>
      <dgm:t>
        <a:bodyPr/>
        <a:lstStyle/>
        <a:p>
          <a:endParaRPr lang="en-US"/>
        </a:p>
      </dgm:t>
    </dgm:pt>
    <dgm:pt modelId="{06B8E997-9594-475D-9BD2-E13850E4BF08}" type="sibTrans" cxnId="{EF1008A5-110B-4C1B-890A-49D802A511BE}">
      <dgm:prSet/>
      <dgm:spPr/>
      <dgm:t>
        <a:bodyPr/>
        <a:lstStyle/>
        <a:p>
          <a:endParaRPr lang="en-US"/>
        </a:p>
      </dgm:t>
    </dgm:pt>
    <dgm:pt modelId="{80029760-BF7E-460F-9767-CDCBC0E10FAA}">
      <dgm:prSet phldrT="[Text]"/>
      <dgm:spPr/>
      <dgm:t>
        <a:bodyPr/>
        <a:lstStyle/>
        <a:p>
          <a:r>
            <a:rPr lang="en-US" b="1" dirty="0" smtClean="0">
              <a:solidFill>
                <a:srgbClr val="00B05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SNF/NF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report </a:t>
          </a:r>
          <a:r>
            <a:rPr lang="en-US" b="1" u="sng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 results (negative &amp; positive)  </a:t>
          </a:r>
          <a:endParaRPr lang="en-US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8EC146B0-C569-4A6F-99BC-C2D8D2F352EC}" type="parTrans" cxnId="{8389F7B8-DE5D-47F8-BF60-24BE389AA6C8}">
      <dgm:prSet/>
      <dgm:spPr/>
      <dgm:t>
        <a:bodyPr/>
        <a:lstStyle/>
        <a:p>
          <a:endParaRPr lang="en-US"/>
        </a:p>
      </dgm:t>
    </dgm:pt>
    <dgm:pt modelId="{5BA49546-27DF-48B9-B0A3-F2F808EEC463}" type="sibTrans" cxnId="{8389F7B8-DE5D-47F8-BF60-24BE389AA6C8}">
      <dgm:prSet/>
      <dgm:spPr/>
      <dgm:t>
        <a:bodyPr/>
        <a:lstStyle/>
        <a:p>
          <a:endParaRPr lang="en-US"/>
        </a:p>
      </dgm:t>
    </dgm:pt>
    <dgm:pt modelId="{3E172842-A49D-4EEE-8A4F-B91587FFDAD8}">
      <dgm:prSet phldrT="[Text]"/>
      <dgm:spPr/>
      <dgm:t>
        <a:bodyPr/>
        <a:lstStyle/>
        <a:p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This meets the requirements of CLIA and Acute Disease reporting      </a:t>
          </a:r>
          <a:r>
            <a:rPr lang="en-US" i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(if you don’t have a grid card, you must use PHIDDO/</a:t>
          </a:r>
          <a:r>
            <a:rPr lang="en-US" i="1" dirty="0" err="1" smtClean="0">
              <a:latin typeface="Segoe UI Light" panose="020B0502040204020203" pitchFamily="34" charset="0"/>
              <a:cs typeface="Segoe UI Light" panose="020B0502040204020203" pitchFamily="34" charset="0"/>
            </a:rPr>
            <a:t>SpringML</a:t>
          </a:r>
          <a:r>
            <a:rPr lang="en-US" i="1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)</a:t>
          </a:r>
          <a:endParaRPr lang="en-US" i="1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0828B2E7-30F5-49CF-8160-A99AE3C76434}" type="parTrans" cxnId="{D20F6602-1297-48E8-87B1-556C1AC06316}">
      <dgm:prSet/>
      <dgm:spPr/>
      <dgm:t>
        <a:bodyPr/>
        <a:lstStyle/>
        <a:p>
          <a:endParaRPr lang="en-US"/>
        </a:p>
      </dgm:t>
    </dgm:pt>
    <dgm:pt modelId="{8019BA45-B1D7-4CFA-A1DD-7273BA59984B}" type="sibTrans" cxnId="{D20F6602-1297-48E8-87B1-556C1AC06316}">
      <dgm:prSet/>
      <dgm:spPr/>
      <dgm:t>
        <a:bodyPr/>
        <a:lstStyle/>
        <a:p>
          <a:endParaRPr lang="en-US"/>
        </a:p>
      </dgm:t>
    </dgm:pt>
    <dgm:pt modelId="{804F922C-0ABE-482E-A678-CC763BDEC65F}">
      <dgm:prSet phldrT="[Text]"/>
      <dgm:spPr>
        <a:solidFill>
          <a:srgbClr val="FF5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PHIDDO </a:t>
          </a:r>
          <a:r>
            <a:rPr lang="en-US" dirty="0" err="1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SpringML</a:t>
          </a:r>
          <a:endParaRPr lang="en-US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gm:t>
    </dgm:pt>
    <dgm:pt modelId="{FECC00C8-8A99-4637-88BB-878F6AA6EABA}" type="parTrans" cxnId="{1FF5857F-E457-498A-9B64-0D9F544078C0}">
      <dgm:prSet/>
      <dgm:spPr/>
      <dgm:t>
        <a:bodyPr/>
        <a:lstStyle/>
        <a:p>
          <a:endParaRPr lang="en-US"/>
        </a:p>
      </dgm:t>
    </dgm:pt>
    <dgm:pt modelId="{D240F731-6D58-4A6B-894E-3D7538C9E7DE}" type="sibTrans" cxnId="{1FF5857F-E457-498A-9B64-0D9F544078C0}">
      <dgm:prSet/>
      <dgm:spPr/>
      <dgm:t>
        <a:bodyPr/>
        <a:lstStyle/>
        <a:p>
          <a:endParaRPr lang="en-US"/>
        </a:p>
      </dgm:t>
    </dgm:pt>
    <dgm:pt modelId="{8EC3708F-25F0-47B8-A4DD-3654561B36E9}">
      <dgm:prSet phldrT="[Text]"/>
      <dgm:spPr/>
      <dgm:t>
        <a:bodyPr/>
        <a:lstStyle/>
        <a:p>
          <a:r>
            <a:rPr lang="en-US" b="1" dirty="0" smtClean="0">
              <a:solidFill>
                <a:srgbClr val="FF505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Non-nursing Facilities 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report </a:t>
          </a:r>
          <a:r>
            <a:rPr lang="en-US" b="1" u="sng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</a:t>
          </a:r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 results (negative &amp; positive) </a:t>
          </a:r>
          <a:endParaRPr lang="en-US" dirty="0">
            <a:solidFill>
              <a:srgbClr val="FF5050"/>
            </a:solidFill>
          </a:endParaRPr>
        </a:p>
      </dgm:t>
    </dgm:pt>
    <dgm:pt modelId="{FFF189EE-2F7D-4730-B730-BBC7947A6D74}" type="parTrans" cxnId="{BF73A9CF-1547-45DE-8CDB-B866D6826E7D}">
      <dgm:prSet/>
      <dgm:spPr/>
      <dgm:t>
        <a:bodyPr/>
        <a:lstStyle/>
        <a:p>
          <a:endParaRPr lang="en-US"/>
        </a:p>
      </dgm:t>
    </dgm:pt>
    <dgm:pt modelId="{6CD309B4-58C0-4AE3-B37E-F9B975E23B44}" type="sibTrans" cxnId="{BF73A9CF-1547-45DE-8CDB-B866D6826E7D}">
      <dgm:prSet/>
      <dgm:spPr/>
      <dgm:t>
        <a:bodyPr/>
        <a:lstStyle/>
        <a:p>
          <a:endParaRPr lang="en-US"/>
        </a:p>
      </dgm:t>
    </dgm:pt>
    <dgm:pt modelId="{4780D5BE-54BA-4C0B-A568-A6A1CADEFFCC}">
      <dgm:prSet/>
      <dgm:spPr/>
      <dgm:t>
        <a:bodyPr/>
        <a:lstStyle/>
        <a:p>
          <a:r>
            <a:rPr lang="en-US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This meets the requirements of CLIA and Acute Disease reporting</a:t>
          </a:r>
          <a:endParaRPr lang="en-US" dirty="0">
            <a:latin typeface="Segoe UI Light" panose="020B0502040204020203" pitchFamily="34" charset="0"/>
            <a:cs typeface="Segoe UI Light" panose="020B0502040204020203" pitchFamily="34" charset="0"/>
          </a:endParaRPr>
        </a:p>
      </dgm:t>
    </dgm:pt>
    <dgm:pt modelId="{30A8D79A-41DE-4FEF-A24D-7CF68ECEF312}" type="parTrans" cxnId="{7D58962E-38DF-4E2F-AEC8-9C0D9D4D5D85}">
      <dgm:prSet/>
      <dgm:spPr/>
      <dgm:t>
        <a:bodyPr/>
        <a:lstStyle/>
        <a:p>
          <a:endParaRPr lang="en-US"/>
        </a:p>
      </dgm:t>
    </dgm:pt>
    <dgm:pt modelId="{C2019F77-40AE-49AA-A3BF-A593EBB55996}" type="sibTrans" cxnId="{7D58962E-38DF-4E2F-AEC8-9C0D9D4D5D85}">
      <dgm:prSet/>
      <dgm:spPr/>
      <dgm:t>
        <a:bodyPr/>
        <a:lstStyle/>
        <a:p>
          <a:endParaRPr lang="en-US"/>
        </a:p>
      </dgm:t>
    </dgm:pt>
    <dgm:pt modelId="{D100DEE8-CA8A-44E3-8971-1B9C806A9031}" type="pres">
      <dgm:prSet presAssocID="{0BAFEF50-CA8D-4A85-8A07-CD8261EF099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38D7B4F-9B92-4058-B14C-4FC9DE6E9235}" type="pres">
      <dgm:prSet presAssocID="{66C25652-DEC3-4319-99DB-AF71429D940F}" presName="composite" presStyleCnt="0"/>
      <dgm:spPr/>
    </dgm:pt>
    <dgm:pt modelId="{D37B0F73-3141-4114-BA8B-404878BF13EF}" type="pres">
      <dgm:prSet presAssocID="{66C25652-DEC3-4319-99DB-AF71429D940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69231A-EF4F-4F63-855D-36245E84673F}" type="pres">
      <dgm:prSet presAssocID="{66C25652-DEC3-4319-99DB-AF71429D940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2D741-1FF2-4AD9-BA48-114A243F3BD0}" type="pres">
      <dgm:prSet presAssocID="{0C5D1573-C323-45F0-A32B-C2940F2B6378}" presName="sp" presStyleCnt="0"/>
      <dgm:spPr/>
    </dgm:pt>
    <dgm:pt modelId="{08B21777-68F3-4FE6-A809-3AB976C06FE6}" type="pres">
      <dgm:prSet presAssocID="{082236F0-E71C-48BB-8698-83F7CEC5D404}" presName="composite" presStyleCnt="0"/>
      <dgm:spPr/>
    </dgm:pt>
    <dgm:pt modelId="{09BD1B1E-73D7-4EE2-9B4C-792EBF4DCDAC}" type="pres">
      <dgm:prSet presAssocID="{082236F0-E71C-48BB-8698-83F7CEC5D40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AAD038-BC87-4C26-928E-724E27B29F0D}" type="pres">
      <dgm:prSet presAssocID="{082236F0-E71C-48BB-8698-83F7CEC5D40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790B92-7545-4EDB-948C-49E398B5A98E}" type="pres">
      <dgm:prSet presAssocID="{06B8E997-9594-475D-9BD2-E13850E4BF08}" presName="sp" presStyleCnt="0"/>
      <dgm:spPr/>
    </dgm:pt>
    <dgm:pt modelId="{15AFB12C-1226-4AF0-842D-D049B523B520}" type="pres">
      <dgm:prSet presAssocID="{804F922C-0ABE-482E-A678-CC763BDEC65F}" presName="composite" presStyleCnt="0"/>
      <dgm:spPr/>
    </dgm:pt>
    <dgm:pt modelId="{9E186625-1909-424D-A7E1-2BA396F771A7}" type="pres">
      <dgm:prSet presAssocID="{804F922C-0ABE-482E-A678-CC763BDEC65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46E99-CAB7-4694-A9BD-12535351ED01}" type="pres">
      <dgm:prSet presAssocID="{804F922C-0ABE-482E-A678-CC763BDEC65F}" presName="descendantText" presStyleLbl="alignAcc1" presStyleIdx="2" presStyleCnt="3" custLinFactNeighborY="-208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58962E-38DF-4E2F-AEC8-9C0D9D4D5D85}" srcId="{804F922C-0ABE-482E-A678-CC763BDEC65F}" destId="{4780D5BE-54BA-4C0B-A568-A6A1CADEFFCC}" srcOrd="1" destOrd="0" parTransId="{30A8D79A-41DE-4FEF-A24D-7CF68ECEF312}" sibTransId="{C2019F77-40AE-49AA-A3BF-A593EBB55996}"/>
    <dgm:cxn modelId="{BF73A9CF-1547-45DE-8CDB-B866D6826E7D}" srcId="{804F922C-0ABE-482E-A678-CC763BDEC65F}" destId="{8EC3708F-25F0-47B8-A4DD-3654561B36E9}" srcOrd="0" destOrd="0" parTransId="{FFF189EE-2F7D-4730-B730-BBC7947A6D74}" sibTransId="{6CD309B4-58C0-4AE3-B37E-F9B975E23B44}"/>
    <dgm:cxn modelId="{D9C66828-5229-4188-B91E-20C60880F6BB}" type="presOf" srcId="{0BAFEF50-CA8D-4A85-8A07-CD8261EF0993}" destId="{D100DEE8-CA8A-44E3-8971-1B9C806A9031}" srcOrd="0" destOrd="0" presId="urn:microsoft.com/office/officeart/2005/8/layout/chevron2"/>
    <dgm:cxn modelId="{8389F7B8-DE5D-47F8-BF60-24BE389AA6C8}" srcId="{082236F0-E71C-48BB-8698-83F7CEC5D404}" destId="{80029760-BF7E-460F-9767-CDCBC0E10FAA}" srcOrd="0" destOrd="0" parTransId="{8EC146B0-C569-4A6F-99BC-C2D8D2F352EC}" sibTransId="{5BA49546-27DF-48B9-B0A3-F2F808EEC463}"/>
    <dgm:cxn modelId="{9B4B781D-46D8-46A7-A24D-54711FC708D4}" type="presOf" srcId="{80029760-BF7E-460F-9767-CDCBC0E10FAA}" destId="{8DAAD038-BC87-4C26-928E-724E27B29F0D}" srcOrd="0" destOrd="0" presId="urn:microsoft.com/office/officeart/2005/8/layout/chevron2"/>
    <dgm:cxn modelId="{63A04D3C-7BB9-4335-988C-DED91F5C8739}" type="presOf" srcId="{804F922C-0ABE-482E-A678-CC763BDEC65F}" destId="{9E186625-1909-424D-A7E1-2BA396F771A7}" srcOrd="0" destOrd="0" presId="urn:microsoft.com/office/officeart/2005/8/layout/chevron2"/>
    <dgm:cxn modelId="{743DCCF4-75F3-4285-9B20-8187082D8BB1}" srcId="{66C25652-DEC3-4319-99DB-AF71429D940F}" destId="{6CBAEE9F-A9CF-4EDC-937F-A88448CBD5E4}" srcOrd="0" destOrd="0" parTransId="{60E244F6-8B2F-4817-8F0B-3D8A604EEFC6}" sibTransId="{F003A10F-3032-4C14-B2A7-BCF55E758421}"/>
    <dgm:cxn modelId="{4EED6597-2325-4937-A8B1-3CC4C044E71E}" type="presOf" srcId="{8EC3708F-25F0-47B8-A4DD-3654561B36E9}" destId="{DDC46E99-CAB7-4694-A9BD-12535351ED01}" srcOrd="0" destOrd="0" presId="urn:microsoft.com/office/officeart/2005/8/layout/chevron2"/>
    <dgm:cxn modelId="{BE73C968-04B2-41EB-B5BB-F27007D4DD70}" type="presOf" srcId="{66C25652-DEC3-4319-99DB-AF71429D940F}" destId="{D37B0F73-3141-4114-BA8B-404878BF13EF}" srcOrd="0" destOrd="0" presId="urn:microsoft.com/office/officeart/2005/8/layout/chevron2"/>
    <dgm:cxn modelId="{E3254B76-A807-4132-BB5D-D417917420C1}" type="presOf" srcId="{082236F0-E71C-48BB-8698-83F7CEC5D404}" destId="{09BD1B1E-73D7-4EE2-9B4C-792EBF4DCDAC}" srcOrd="0" destOrd="0" presId="urn:microsoft.com/office/officeart/2005/8/layout/chevron2"/>
    <dgm:cxn modelId="{E029E37C-4A57-48B7-8FC6-B02CFE56866A}" type="presOf" srcId="{4780D5BE-54BA-4C0B-A568-A6A1CADEFFCC}" destId="{DDC46E99-CAB7-4694-A9BD-12535351ED01}" srcOrd="0" destOrd="1" presId="urn:microsoft.com/office/officeart/2005/8/layout/chevron2"/>
    <dgm:cxn modelId="{EF1008A5-110B-4C1B-890A-49D802A511BE}" srcId="{0BAFEF50-CA8D-4A85-8A07-CD8261EF0993}" destId="{082236F0-E71C-48BB-8698-83F7CEC5D404}" srcOrd="1" destOrd="0" parTransId="{6120608C-22D3-40AE-83D0-943683E53857}" sibTransId="{06B8E997-9594-475D-9BD2-E13850E4BF08}"/>
    <dgm:cxn modelId="{D20F6602-1297-48E8-87B1-556C1AC06316}" srcId="{082236F0-E71C-48BB-8698-83F7CEC5D404}" destId="{3E172842-A49D-4EEE-8A4F-B91587FFDAD8}" srcOrd="1" destOrd="0" parTransId="{0828B2E7-30F5-49CF-8160-A99AE3C76434}" sibTransId="{8019BA45-B1D7-4CFA-A1DD-7273BA59984B}"/>
    <dgm:cxn modelId="{04E92845-811E-4B47-923F-436DEB4923CB}" type="presOf" srcId="{6CBAEE9F-A9CF-4EDC-937F-A88448CBD5E4}" destId="{CF69231A-EF4F-4F63-855D-36245E84673F}" srcOrd="0" destOrd="0" presId="urn:microsoft.com/office/officeart/2005/8/layout/chevron2"/>
    <dgm:cxn modelId="{EF23679E-328C-404A-95E7-62C02D431452}" type="presOf" srcId="{3E172842-A49D-4EEE-8A4F-B91587FFDAD8}" destId="{8DAAD038-BC87-4C26-928E-724E27B29F0D}" srcOrd="0" destOrd="1" presId="urn:microsoft.com/office/officeart/2005/8/layout/chevron2"/>
    <dgm:cxn modelId="{1FF5857F-E457-498A-9B64-0D9F544078C0}" srcId="{0BAFEF50-CA8D-4A85-8A07-CD8261EF0993}" destId="{804F922C-0ABE-482E-A678-CC763BDEC65F}" srcOrd="2" destOrd="0" parTransId="{FECC00C8-8A99-4637-88BB-878F6AA6EABA}" sibTransId="{D240F731-6D58-4A6B-894E-3D7538C9E7DE}"/>
    <dgm:cxn modelId="{A0AA350A-6103-4EE0-8E9E-7F4ACD350641}" srcId="{0BAFEF50-CA8D-4A85-8A07-CD8261EF0993}" destId="{66C25652-DEC3-4319-99DB-AF71429D940F}" srcOrd="0" destOrd="0" parTransId="{F10ECAF0-8CB6-4CA6-97E0-B929F4E845E2}" sibTransId="{0C5D1573-C323-45F0-A32B-C2940F2B6378}"/>
    <dgm:cxn modelId="{79C97059-7FA8-4BA5-9C1A-9A505C8CB2B9}" type="presParOf" srcId="{D100DEE8-CA8A-44E3-8971-1B9C806A9031}" destId="{038D7B4F-9B92-4058-B14C-4FC9DE6E9235}" srcOrd="0" destOrd="0" presId="urn:microsoft.com/office/officeart/2005/8/layout/chevron2"/>
    <dgm:cxn modelId="{7FA543AC-7FFB-42AE-9FA4-4E57C8121D55}" type="presParOf" srcId="{038D7B4F-9B92-4058-B14C-4FC9DE6E9235}" destId="{D37B0F73-3141-4114-BA8B-404878BF13EF}" srcOrd="0" destOrd="0" presId="urn:microsoft.com/office/officeart/2005/8/layout/chevron2"/>
    <dgm:cxn modelId="{26D68D95-4E4B-4832-A3F1-14B643AD57F4}" type="presParOf" srcId="{038D7B4F-9B92-4058-B14C-4FC9DE6E9235}" destId="{CF69231A-EF4F-4F63-855D-36245E84673F}" srcOrd="1" destOrd="0" presId="urn:microsoft.com/office/officeart/2005/8/layout/chevron2"/>
    <dgm:cxn modelId="{8B89CF1A-A3E6-4A6A-8411-45C5D1923A1A}" type="presParOf" srcId="{D100DEE8-CA8A-44E3-8971-1B9C806A9031}" destId="{3DD2D741-1FF2-4AD9-BA48-114A243F3BD0}" srcOrd="1" destOrd="0" presId="urn:microsoft.com/office/officeart/2005/8/layout/chevron2"/>
    <dgm:cxn modelId="{1FB8D87B-E8C4-42C2-BA85-A31381548CE7}" type="presParOf" srcId="{D100DEE8-CA8A-44E3-8971-1B9C806A9031}" destId="{08B21777-68F3-4FE6-A809-3AB976C06FE6}" srcOrd="2" destOrd="0" presId="urn:microsoft.com/office/officeart/2005/8/layout/chevron2"/>
    <dgm:cxn modelId="{7A93D321-1001-498C-A266-648FCD18C3F4}" type="presParOf" srcId="{08B21777-68F3-4FE6-A809-3AB976C06FE6}" destId="{09BD1B1E-73D7-4EE2-9B4C-792EBF4DCDAC}" srcOrd="0" destOrd="0" presId="urn:microsoft.com/office/officeart/2005/8/layout/chevron2"/>
    <dgm:cxn modelId="{8E553576-D8AA-4DD0-AA2E-D19C350FBA8D}" type="presParOf" srcId="{08B21777-68F3-4FE6-A809-3AB976C06FE6}" destId="{8DAAD038-BC87-4C26-928E-724E27B29F0D}" srcOrd="1" destOrd="0" presId="urn:microsoft.com/office/officeart/2005/8/layout/chevron2"/>
    <dgm:cxn modelId="{D13808EC-C3E6-4FE4-9C54-FF4CB45ABD6C}" type="presParOf" srcId="{D100DEE8-CA8A-44E3-8971-1B9C806A9031}" destId="{A4790B92-7545-4EDB-948C-49E398B5A98E}" srcOrd="3" destOrd="0" presId="urn:microsoft.com/office/officeart/2005/8/layout/chevron2"/>
    <dgm:cxn modelId="{F987A625-C02E-4DD9-892F-5B7451949BF5}" type="presParOf" srcId="{D100DEE8-CA8A-44E3-8971-1B9C806A9031}" destId="{15AFB12C-1226-4AF0-842D-D049B523B520}" srcOrd="4" destOrd="0" presId="urn:microsoft.com/office/officeart/2005/8/layout/chevron2"/>
    <dgm:cxn modelId="{D81FB924-F9AB-4A67-9F3A-1E8E871516EA}" type="presParOf" srcId="{15AFB12C-1226-4AF0-842D-D049B523B520}" destId="{9E186625-1909-424D-A7E1-2BA396F771A7}" srcOrd="0" destOrd="0" presId="urn:microsoft.com/office/officeart/2005/8/layout/chevron2"/>
    <dgm:cxn modelId="{FC35415A-06E2-4EF1-A283-4C6DE1C1FCAB}" type="presParOf" srcId="{15AFB12C-1226-4AF0-842D-D049B523B520}" destId="{DDC46E99-CAB7-4694-A9BD-12535351ED0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B0F73-3141-4114-BA8B-404878BF13EF}">
      <dsp:nvSpPr>
        <dsp:cNvPr id="0" name=""/>
        <dsp:cNvSpPr/>
      </dsp:nvSpPr>
      <dsp:spPr>
        <a:xfrm rot="5400000">
          <a:off x="-289435" y="295165"/>
          <a:ext cx="1929572" cy="135070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ODH </a:t>
          </a:r>
          <a:r>
            <a:rPr lang="en-US" sz="2000" b="1" kern="1200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Form 283</a:t>
          </a:r>
          <a:endParaRPr lang="en-US" sz="2000" b="1" kern="1200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sp:txBody>
      <dsp:txXfrm rot="-5400000">
        <a:off x="1" y="681079"/>
        <a:ext cx="1350700" cy="578872"/>
      </dsp:txXfrm>
    </dsp:sp>
    <dsp:sp modelId="{CF69231A-EF4F-4F63-855D-36245E84673F}">
      <dsp:nvSpPr>
        <dsp:cNvPr id="0" name=""/>
        <dsp:cNvSpPr/>
      </dsp:nvSpPr>
      <dsp:spPr>
        <a:xfrm rot="5400000">
          <a:off x="5080013" y="-3723583"/>
          <a:ext cx="1254881" cy="87135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 LTCF report </a:t>
          </a:r>
          <a:r>
            <a:rPr lang="en-US" sz="2200" b="1" u="sng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positive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test results from </a:t>
          </a:r>
          <a:r>
            <a:rPr lang="en-US" sz="2200" b="1" i="1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on-site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testing (collected and tested in your building) </a:t>
          </a:r>
          <a:r>
            <a:rPr lang="en-US" sz="2200" b="1" u="sng" kern="1200" dirty="0" smtClean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AND</a:t>
          </a:r>
          <a:r>
            <a:rPr lang="en-US" sz="2200" u="none" kern="1200" dirty="0" smtClean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 </a:t>
          </a:r>
          <a:r>
            <a:rPr lang="en-US" sz="2200" b="1" i="1" u="none" kern="12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off site 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laboratory results received from hospital or reference lab</a:t>
          </a:r>
          <a:endParaRPr lang="en-US" sz="2200" kern="1200" dirty="0">
            <a:latin typeface="Segoe UI Light" panose="020B0502040204020203" pitchFamily="34" charset="0"/>
            <a:cs typeface="Segoe UI Light" panose="020B0502040204020203" pitchFamily="34" charset="0"/>
          </a:endParaRPr>
        </a:p>
      </dsp:txBody>
      <dsp:txXfrm rot="-5400000">
        <a:off x="1350701" y="66987"/>
        <a:ext cx="8652248" cy="1132365"/>
      </dsp:txXfrm>
    </dsp:sp>
    <dsp:sp modelId="{09BD1B1E-73D7-4EE2-9B4C-792EBF4DCDAC}">
      <dsp:nvSpPr>
        <dsp:cNvPr id="0" name=""/>
        <dsp:cNvSpPr/>
      </dsp:nvSpPr>
      <dsp:spPr>
        <a:xfrm rot="5400000">
          <a:off x="-289435" y="2033983"/>
          <a:ext cx="1929572" cy="1350700"/>
        </a:xfrm>
        <a:prstGeom prst="chevron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NHSN    level 3   (grid card)</a:t>
          </a:r>
          <a:endParaRPr lang="en-US" sz="1800" b="1" kern="1200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sp:txBody>
      <dsp:txXfrm rot="-5400000">
        <a:off x="1" y="2419897"/>
        <a:ext cx="1350700" cy="578872"/>
      </dsp:txXfrm>
    </dsp:sp>
    <dsp:sp modelId="{8DAAD038-BC87-4C26-928E-724E27B29F0D}">
      <dsp:nvSpPr>
        <dsp:cNvPr id="0" name=""/>
        <dsp:cNvSpPr/>
      </dsp:nvSpPr>
      <dsp:spPr>
        <a:xfrm rot="5400000">
          <a:off x="5080342" y="-1985094"/>
          <a:ext cx="1254221" cy="87135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b="1" kern="1200" dirty="0" smtClean="0">
              <a:solidFill>
                <a:srgbClr val="00B05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SNF/NF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report </a:t>
          </a:r>
          <a:r>
            <a:rPr lang="en-US" sz="2200" b="1" u="sng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 results (negative &amp; positive)  </a:t>
          </a:r>
          <a:endParaRPr lang="en-US" sz="2200" kern="1200" dirty="0">
            <a:latin typeface="Segoe UI Light" panose="020B0502040204020203" pitchFamily="34" charset="0"/>
            <a:cs typeface="Segoe UI Light" panose="020B0502040204020203" pitchFamily="34" charset="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This meets the requirements of CLIA and Acute Disease reporting      </a:t>
          </a:r>
          <a:r>
            <a:rPr lang="en-US" sz="2200" i="1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(if you don’t have a grid card, you must use PHIDDO/</a:t>
          </a:r>
          <a:r>
            <a:rPr lang="en-US" sz="2200" i="1" kern="1200" dirty="0" err="1" smtClean="0">
              <a:latin typeface="Segoe UI Light" panose="020B0502040204020203" pitchFamily="34" charset="0"/>
              <a:cs typeface="Segoe UI Light" panose="020B0502040204020203" pitchFamily="34" charset="0"/>
            </a:rPr>
            <a:t>SpringML</a:t>
          </a:r>
          <a:r>
            <a:rPr lang="en-US" sz="2200" i="1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)</a:t>
          </a:r>
          <a:endParaRPr lang="en-US" sz="2200" i="1" kern="1200" dirty="0">
            <a:latin typeface="Segoe UI Light" panose="020B0502040204020203" pitchFamily="34" charset="0"/>
            <a:cs typeface="Segoe UI Light" panose="020B0502040204020203" pitchFamily="34" charset="0"/>
          </a:endParaRPr>
        </a:p>
      </dsp:txBody>
      <dsp:txXfrm rot="-5400000">
        <a:off x="1350700" y="1805774"/>
        <a:ext cx="8652280" cy="1131769"/>
      </dsp:txXfrm>
    </dsp:sp>
    <dsp:sp modelId="{9E186625-1909-424D-A7E1-2BA396F771A7}">
      <dsp:nvSpPr>
        <dsp:cNvPr id="0" name=""/>
        <dsp:cNvSpPr/>
      </dsp:nvSpPr>
      <dsp:spPr>
        <a:xfrm rot="5400000">
          <a:off x="-289435" y="3772801"/>
          <a:ext cx="1929572" cy="1350700"/>
        </a:xfrm>
        <a:prstGeom prst="chevron">
          <a:avLst/>
        </a:prstGeom>
        <a:solidFill>
          <a:srgbClr val="FF505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PHIDDO </a:t>
          </a:r>
          <a:r>
            <a:rPr lang="en-US" sz="1800" kern="1200" dirty="0" err="1" smtClean="0">
              <a:solidFill>
                <a:schemeClr val="tx1"/>
              </a:solidFill>
              <a:latin typeface="Segoe UI Semibold" panose="020B0702040204020203" pitchFamily="34" charset="0"/>
              <a:cs typeface="Segoe UI Semibold" panose="020B0702040204020203" pitchFamily="34" charset="0"/>
            </a:rPr>
            <a:t>SpringML</a:t>
          </a:r>
          <a:endParaRPr lang="en-US" sz="1800" kern="1200" dirty="0">
            <a:solidFill>
              <a:schemeClr val="tx1"/>
            </a:solidFill>
            <a:latin typeface="Segoe UI Semibold" panose="020B0702040204020203" pitchFamily="34" charset="0"/>
            <a:cs typeface="Segoe UI Semibold" panose="020B0702040204020203" pitchFamily="34" charset="0"/>
          </a:endParaRPr>
        </a:p>
      </dsp:txBody>
      <dsp:txXfrm rot="-5400000">
        <a:off x="1" y="4158715"/>
        <a:ext cx="1350700" cy="578872"/>
      </dsp:txXfrm>
    </dsp:sp>
    <dsp:sp modelId="{DDC46E99-CAB7-4694-A9BD-12535351ED01}">
      <dsp:nvSpPr>
        <dsp:cNvPr id="0" name=""/>
        <dsp:cNvSpPr/>
      </dsp:nvSpPr>
      <dsp:spPr>
        <a:xfrm rot="5400000">
          <a:off x="5080342" y="-272402"/>
          <a:ext cx="1254221" cy="871350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b="1" kern="1200" dirty="0" smtClean="0">
              <a:solidFill>
                <a:srgbClr val="FF5050"/>
              </a:solidFill>
              <a:latin typeface="Segoe UI Light" panose="020B0502040204020203" pitchFamily="34" charset="0"/>
              <a:cs typeface="Segoe UI Light" panose="020B0502040204020203" pitchFamily="34" charset="0"/>
            </a:rPr>
            <a:t>Non-nursing Facilities 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report </a:t>
          </a:r>
          <a:r>
            <a:rPr lang="en-US" sz="2200" b="1" u="sng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ALL</a:t>
          </a: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 point of care test results (negative &amp; positive) </a:t>
          </a:r>
          <a:endParaRPr lang="en-US" sz="2200" kern="1200" dirty="0">
            <a:solidFill>
              <a:srgbClr val="FF5050"/>
            </a:solidFill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>
              <a:latin typeface="Segoe UI Light" panose="020B0502040204020203" pitchFamily="34" charset="0"/>
              <a:cs typeface="Segoe UI Light" panose="020B0502040204020203" pitchFamily="34" charset="0"/>
            </a:rPr>
            <a:t>This meets the requirements of CLIA and Acute Disease reporting</a:t>
          </a:r>
          <a:endParaRPr lang="en-US" sz="2200" kern="1200" dirty="0">
            <a:latin typeface="Segoe UI Light" panose="020B0502040204020203" pitchFamily="34" charset="0"/>
            <a:cs typeface="Segoe UI Light" panose="020B0502040204020203" pitchFamily="34" charset="0"/>
          </a:endParaRPr>
        </a:p>
      </dsp:txBody>
      <dsp:txXfrm rot="-5400000">
        <a:off x="1350700" y="3518466"/>
        <a:ext cx="8652280" cy="11317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5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87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9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53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9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93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6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8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99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70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3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EB856-B870-43A4-9037-33E2732D78C7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D35EC-F554-4F1F-9BB2-C7C1FAF60E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6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nhsn/ltc/covid19/sams-access.html" TargetMode="External"/><Relationship Id="rId7" Type="http://schemas.openxmlformats.org/officeDocument/2006/relationships/hyperlink" Target="mailto:medicalfacilities@health.ok.gov" TargetMode="External"/><Relationship Id="rId2" Type="http://schemas.openxmlformats.org/officeDocument/2006/relationships/hyperlink" Target="https://oklahoma.gov/content/dam/ok/en/health/health2/aem-documents/protective-health/long-term-care-services/forms/ltc-form-odh-283-fillable-incident-report-form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loriye@health.ok.gov" TargetMode="External"/><Relationship Id="rId5" Type="http://schemas.openxmlformats.org/officeDocument/2006/relationships/hyperlink" Target="mailto:tonywm@health.ok.gov" TargetMode="External"/><Relationship Id="rId4" Type="http://schemas.openxmlformats.org/officeDocument/2006/relationships/hyperlink" Target="mailto:jeneenek@health.ok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8863" y="321581"/>
            <a:ext cx="10515600" cy="1367881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COVID-19 </a:t>
            </a:r>
            <a:r>
              <a:rPr lang="en-US" sz="3600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Reporting </a:t>
            </a:r>
            <a:r>
              <a:rPr lang="en-US" sz="36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in Long-Term Care Facilities</a:t>
            </a:r>
            <a:br>
              <a:rPr lang="en-US" sz="3600" dirty="0"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endParaRPr lang="en-US" sz="3600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33486317"/>
              </p:ext>
            </p:extLst>
          </p:nvPr>
        </p:nvGraphicFramePr>
        <p:xfrm>
          <a:off x="1065347" y="1303140"/>
          <a:ext cx="1006420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1467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6658"/>
          </a:xfrm>
        </p:spPr>
        <p:txBody>
          <a:bodyPr/>
          <a:lstStyle/>
          <a:p>
            <a:r>
              <a:rPr lang="en-US" dirty="0" smtClean="0">
                <a:latin typeface="Segoe UI Semibold" panose="020B0702040204020203" pitchFamily="34" charset="0"/>
                <a:cs typeface="Segoe UI Semibold" panose="020B0702040204020203" pitchFamily="34" charset="0"/>
              </a:rPr>
              <a:t>References:</a:t>
            </a:r>
            <a:endParaRPr lang="en-US" dirty="0"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600786"/>
            <a:ext cx="10515600" cy="4226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b="1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ODH Form 283 </a:t>
            </a:r>
          </a:p>
          <a:p>
            <a:pPr>
              <a:lnSpc>
                <a:spcPct val="107000"/>
              </a:lnSpc>
            </a:pP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https://oklahoma.gov/content/dam/ok/en/health/health2/aem-documents/protective-health/long-term-care-services/forms/ltc-form-odh-283-fillable-incident-report-form.pdf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b="1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Increasing LTCF SAMS Level Access to NHSN 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https://www.cdc.gov/nhsn/ltc/covid19/sams-access.html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Jeneene Kitz for technical questions/concerns </a:t>
            </a:r>
          </a:p>
          <a:p>
            <a:pPr>
              <a:lnSpc>
                <a:spcPct val="107000"/>
              </a:lnSpc>
            </a:pPr>
            <a:r>
              <a:rPr lang="en-US" dirty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(405.426.8735) or email </a:t>
            </a: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jeneenek@health.ok.gov</a:t>
            </a: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b="1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PHIDDO/</a:t>
            </a:r>
            <a:r>
              <a:rPr lang="en-US" b="1" dirty="0" err="1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SpringML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assistance </a:t>
            </a:r>
          </a:p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 Acute disease for access/sign-up or technical support</a:t>
            </a:r>
          </a:p>
          <a:p>
            <a:pPr>
              <a:lnSpc>
                <a:spcPct val="107000"/>
              </a:lnSpc>
            </a:pP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(405.426.8710) or email Tony McCord </a:t>
            </a:r>
            <a:r>
              <a:rPr lang="en-US" u="sng" dirty="0" smtClean="0">
                <a:solidFill>
                  <a:srgbClr val="0563C1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tonywm@health.ok.gov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</a:t>
            </a:r>
          </a:p>
          <a:p>
            <a:pPr>
              <a:lnSpc>
                <a:spcPct val="107000"/>
              </a:lnSpc>
            </a:pPr>
            <a:r>
              <a:rPr lang="en-US" dirty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    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Lori Walker </a:t>
            </a:r>
            <a:r>
              <a:rPr lang="en-US" u="sng" dirty="0" smtClean="0">
                <a:solidFill>
                  <a:srgbClr val="0563C1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loriye@health.ok.gov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b="1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OSHD CLIA 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assistance (405.426.8470) </a:t>
            </a:r>
            <a:r>
              <a:rPr lang="en-US" u="sng" dirty="0" smtClean="0">
                <a:solidFill>
                  <a:srgbClr val="0563C1"/>
                </a:solidFill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medicalfacilities@health.ok.gov</a:t>
            </a:r>
            <a:r>
              <a:rPr lang="en-US" dirty="0" smtClean="0">
                <a:effectLst/>
                <a:latin typeface="Segoe UI Ligh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109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3AFA33E584B54693536FF1002B25DF" ma:contentTypeVersion="13" ma:contentTypeDescription="Create a new document." ma:contentTypeScope="" ma:versionID="1f488a6ad87a16cd4ad6a67af62a2ad9">
  <xsd:schema xmlns:xsd="http://www.w3.org/2001/XMLSchema" xmlns:xs="http://www.w3.org/2001/XMLSchema" xmlns:p="http://schemas.microsoft.com/office/2006/metadata/properties" xmlns:ns1="http://schemas.microsoft.com/sharepoint/v3" xmlns:ns3="4eda4f4a-f706-40f7-968c-5802e7670c3f" xmlns:ns4="247bfe06-67cc-4ee9-8257-711123572ec1" targetNamespace="http://schemas.microsoft.com/office/2006/metadata/properties" ma:root="true" ma:fieldsID="804cb7a253cfe2c94f266fe4908558dc" ns1:_="" ns3:_="" ns4:_="">
    <xsd:import namespace="http://schemas.microsoft.com/sharepoint/v3"/>
    <xsd:import namespace="4eda4f4a-f706-40f7-968c-5802e7670c3f"/>
    <xsd:import namespace="247bfe06-67cc-4ee9-8257-711123572e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1:_ip_UnifiedCompliancePolicyProperties" minOccurs="0"/>
                <xsd:element ref="ns1:_ip_UnifiedCompliancePolicyUIActio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da4f4a-f706-40f7-968c-5802e7670c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7bfe06-67cc-4ee9-8257-711123572e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3BAE63A-FC3C-492B-98AF-0FDD44DFD1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da4f4a-f706-40f7-968c-5802e7670c3f"/>
    <ds:schemaRef ds:uri="247bfe06-67cc-4ee9-8257-711123572e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99E366-0E5C-43AA-9C9A-6E03CDE4A5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3997D1-6FBC-439C-B370-0C26B0A8DD54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4eda4f4a-f706-40f7-968c-5802e7670c3f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247bfe06-67cc-4ee9-8257-711123572ec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180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 Light</vt:lpstr>
      <vt:lpstr>Segoe UI Semibold</vt:lpstr>
      <vt:lpstr>Times New Roman</vt:lpstr>
      <vt:lpstr>Office Theme</vt:lpstr>
      <vt:lpstr>COVID-19 Reporting in Long-Term Care Facilities </vt:lpstr>
      <vt:lpstr>References:</vt:lpstr>
    </vt:vector>
  </TitlesOfParts>
  <Company>State of Oklahoma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Reporting in Long-Term Care Facilities</dc:title>
  <dc:creator>Jeneene L Kitz</dc:creator>
  <cp:lastModifiedBy>Diane L Henry</cp:lastModifiedBy>
  <cp:revision>9</cp:revision>
  <dcterms:created xsi:type="dcterms:W3CDTF">2021-10-06T15:33:42Z</dcterms:created>
  <dcterms:modified xsi:type="dcterms:W3CDTF">2021-10-12T15:30:09Z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0x010100B83AFA33E584B54693536FF1002B25DF</vt:lpwstr>
  </property>
</Properties>
</file>