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9"/>
  </p:notesMasterIdLst>
  <p:sldIdLst>
    <p:sldId id="281" r:id="rId5"/>
    <p:sldId id="472" r:id="rId6"/>
    <p:sldId id="445" r:id="rId7"/>
    <p:sldId id="446" r:id="rId8"/>
    <p:sldId id="448" r:id="rId9"/>
    <p:sldId id="473" r:id="rId10"/>
    <p:sldId id="449" r:id="rId11"/>
    <p:sldId id="450" r:id="rId12"/>
    <p:sldId id="451" r:id="rId13"/>
    <p:sldId id="452" r:id="rId14"/>
    <p:sldId id="453" r:id="rId15"/>
    <p:sldId id="318" r:id="rId16"/>
    <p:sldId id="474" r:id="rId17"/>
    <p:sldId id="475" r:id="rId18"/>
    <p:sldId id="476" r:id="rId19"/>
    <p:sldId id="340" r:id="rId20"/>
    <p:sldId id="477" r:id="rId21"/>
    <p:sldId id="478" r:id="rId22"/>
    <p:sldId id="458" r:id="rId23"/>
    <p:sldId id="459" r:id="rId24"/>
    <p:sldId id="463" r:id="rId25"/>
    <p:sldId id="460" r:id="rId26"/>
    <p:sldId id="461" r:id="rId27"/>
    <p:sldId id="447" r:id="rId28"/>
    <p:sldId id="432" r:id="rId29"/>
    <p:sldId id="464" r:id="rId30"/>
    <p:sldId id="465" r:id="rId31"/>
    <p:sldId id="466" r:id="rId32"/>
    <p:sldId id="467" r:id="rId33"/>
    <p:sldId id="468" r:id="rId34"/>
    <p:sldId id="333" r:id="rId35"/>
    <p:sldId id="469" r:id="rId36"/>
    <p:sldId id="470" r:id="rId37"/>
    <p:sldId id="47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17BF"/>
    <a:srgbClr val="8F1712"/>
    <a:srgbClr val="C00000"/>
    <a:srgbClr val="181788"/>
    <a:srgbClr val="004E9A"/>
    <a:srgbClr val="187BC0"/>
    <a:srgbClr val="A96728"/>
    <a:srgbClr val="326820"/>
    <a:srgbClr val="914115"/>
    <a:srgbClr val="4646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21" autoAdjust="0"/>
    <p:restoredTop sz="75206" autoAdjust="0"/>
  </p:normalViewPr>
  <p:slideViewPr>
    <p:cSldViewPr snapToGrid="0" snapToObjects="1">
      <p:cViewPr varScale="1">
        <p:scale>
          <a:sx n="82" d="100"/>
          <a:sy n="82" d="100"/>
        </p:scale>
        <p:origin x="1464" y="84"/>
      </p:cViewPr>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baseline="0" dirty="0">
                <a:solidFill>
                  <a:schemeClr val="tx1">
                    <a:lumMod val="75000"/>
                  </a:schemeClr>
                </a:solidFill>
              </a:rPr>
              <a:t>Chlamydia</a:t>
            </a:r>
          </a:p>
        </c:rich>
      </c:tx>
      <c:layout>
        <c:manualLayout>
          <c:xMode val="edge"/>
          <c:yMode val="edge"/>
          <c:x val="0.35743345383449221"/>
          <c:y val="1.871631025999475E-3"/>
        </c:manualLayout>
      </c:layout>
      <c:overlay val="0"/>
      <c:spPr>
        <a:noFill/>
        <a:ln>
          <a:noFill/>
        </a:ln>
        <a:effectLst/>
      </c:spPr>
    </c:title>
    <c:autoTitleDeleted val="0"/>
    <c:plotArea>
      <c:layout>
        <c:manualLayout>
          <c:layoutTarget val="inner"/>
          <c:xMode val="edge"/>
          <c:yMode val="edge"/>
          <c:x val="0.19498321501587204"/>
          <c:y val="0.15892781925511718"/>
          <c:w val="0.635470168994822"/>
          <c:h val="0.72632008076380705"/>
        </c:manualLayout>
      </c:layout>
      <c:pieChart>
        <c:varyColors val="1"/>
        <c:ser>
          <c:idx val="0"/>
          <c:order val="0"/>
          <c:tx>
            <c:strRef>
              <c:f>Sheet1!$B$1</c:f>
              <c:strCache>
                <c:ptCount val="1"/>
                <c:pt idx="0">
                  <c:v>Chlamydia</c:v>
                </c:pt>
              </c:strCache>
            </c:strRef>
          </c:tx>
          <c:dPt>
            <c:idx val="0"/>
            <c:bubble3D val="0"/>
            <c:spPr>
              <a:solidFill>
                <a:srgbClr val="5D1447"/>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2-5376-4255-B7E6-D85C75666F72}"/>
              </c:ext>
            </c:extLst>
          </c:dPt>
          <c:dPt>
            <c:idx val="1"/>
            <c:bubble3D val="0"/>
            <c:spPr>
              <a:solidFill>
                <a:srgbClr val="006264"/>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5376-4255-B7E6-D85C75666F72}"/>
              </c:ext>
            </c:extLst>
          </c:dPt>
          <c:dPt>
            <c:idx val="2"/>
            <c:bubble3D val="0"/>
            <c:spPr>
              <a:solidFill>
                <a:srgbClr val="693C12"/>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5376-4255-B7E6-D85C75666F72}"/>
              </c:ext>
            </c:extLst>
          </c:dPt>
          <c:dPt>
            <c:idx val="3"/>
            <c:bubble3D val="0"/>
            <c:spPr>
              <a:solidFill>
                <a:srgbClr val="8F1712"/>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4-5376-4255-B7E6-D85C75666F72}"/>
              </c:ext>
            </c:extLst>
          </c:dPt>
          <c:dPt>
            <c:idx val="4"/>
            <c:bubble3D val="0"/>
            <c:spPr>
              <a:solidFill>
                <a:srgbClr val="1817BF"/>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6-5376-4255-B7E6-D85C75666F72}"/>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8217-468F-AB27-EDBFECF877F3}"/>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D-8217-468F-AB27-EDBFECF877F3}"/>
              </c:ext>
            </c:extLst>
          </c:dPt>
          <c:dLbls>
            <c:dLbl>
              <c:idx val="0"/>
              <c:layout>
                <c:manualLayout>
                  <c:x val="-0.14520091992361675"/>
                  <c:y val="0.11063302372856523"/>
                </c:manualLayout>
              </c:layout>
              <c:tx>
                <c:rich>
                  <a:bodyPr/>
                  <a:lstStyle/>
                  <a:p>
                    <a:r>
                      <a:rPr lang="en-US" b="1" baseline="0" dirty="0">
                        <a:solidFill>
                          <a:schemeClr val="bg1"/>
                        </a:solidFill>
                      </a:rPr>
                      <a:t>30%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376-4255-B7E6-D85C75666F72}"/>
                </c:ext>
              </c:extLst>
            </c:dLbl>
            <c:dLbl>
              <c:idx val="1"/>
              <c:layout>
                <c:manualLayout>
                  <c:x val="9.5307284077729898E-2"/>
                  <c:y val="-0.156514424286916"/>
                </c:manualLayout>
              </c:layout>
              <c:tx>
                <c:rich>
                  <a:bodyPr/>
                  <a:lstStyle/>
                  <a:p>
                    <a:r>
                      <a:rPr lang="en-US" b="1" baseline="0" dirty="0">
                        <a:solidFill>
                          <a:schemeClr val="bg1"/>
                        </a:solidFill>
                      </a:rPr>
                      <a:t>54%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376-4255-B7E6-D85C75666F72}"/>
                </c:ext>
              </c:extLst>
            </c:dLbl>
            <c:dLbl>
              <c:idx val="2"/>
              <c:layout>
                <c:manualLayout>
                  <c:x val="9.3595835474608716E-2"/>
                  <c:y val="0.11497549004645598"/>
                </c:manualLayout>
              </c:layout>
              <c:tx>
                <c:rich>
                  <a:bodyPr/>
                  <a:lstStyle/>
                  <a:p>
                    <a:r>
                      <a:rPr lang="en-US" b="1" baseline="0" dirty="0">
                        <a:solidFill>
                          <a:schemeClr val="bg1"/>
                        </a:solidFill>
                      </a:rPr>
                      <a:t>13%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5376-4255-B7E6-D85C75666F72}"/>
                </c:ext>
              </c:extLst>
            </c:dLbl>
            <c:dLbl>
              <c:idx val="3"/>
              <c:layout>
                <c:manualLayout>
                  <c:x val="2.2259694657329455E-2"/>
                  <c:y val="8.0627979805995911E-2"/>
                </c:manualLayout>
              </c:layout>
              <c:tx>
                <c:rich>
                  <a:bodyPr/>
                  <a:lstStyle/>
                  <a:p>
                    <a:r>
                      <a:rPr lang="en-US" b="1" baseline="0" dirty="0">
                        <a:solidFill>
                          <a:schemeClr val="bg1"/>
                        </a:solidFill>
                      </a:rPr>
                      <a:t>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5376-4255-B7E6-D85C75666F72}"/>
                </c:ext>
              </c:extLst>
            </c:dLbl>
            <c:dLbl>
              <c:idx val="4"/>
              <c:layout>
                <c:manualLayout>
                  <c:x val="3.4847973759577738E-2"/>
                  <c:y val="-1.3817181080635611E-2"/>
                </c:manualLayout>
              </c:layout>
              <c:tx>
                <c:rich>
                  <a:bodyPr/>
                  <a:lstStyle/>
                  <a:p>
                    <a:r>
                      <a:rPr lang="en-US" b="1" baseline="0" dirty="0">
                        <a:solidFill>
                          <a:schemeClr val="tx1">
                            <a:lumMod val="50000"/>
                          </a:schemeClr>
                        </a:solidFill>
                      </a:rPr>
                      <a:t>&lt;1%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5376-4255-B7E6-D85C75666F72}"/>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Sheet1!$A$2:$A$8</c:f>
              <c:strCache>
                <c:ptCount val="5"/>
                <c:pt idx="0">
                  <c:v>&lt;19</c:v>
                </c:pt>
                <c:pt idx="1">
                  <c:v>20-29</c:v>
                </c:pt>
                <c:pt idx="2">
                  <c:v>30-39</c:v>
                </c:pt>
                <c:pt idx="3">
                  <c:v>40-49</c:v>
                </c:pt>
                <c:pt idx="4">
                  <c:v>50+</c:v>
                </c:pt>
              </c:strCache>
            </c:strRef>
          </c:cat>
          <c:val>
            <c:numRef>
              <c:f>Sheet1!$B$2:$B$8</c:f>
              <c:numCache>
                <c:formatCode>General</c:formatCode>
                <c:ptCount val="7"/>
                <c:pt idx="0">
                  <c:v>6488</c:v>
                </c:pt>
                <c:pt idx="1">
                  <c:v>11874</c:v>
                </c:pt>
                <c:pt idx="2">
                  <c:v>2799</c:v>
                </c:pt>
                <c:pt idx="3">
                  <c:v>634</c:v>
                </c:pt>
                <c:pt idx="4">
                  <c:v>179</c:v>
                </c:pt>
              </c:numCache>
            </c:numRef>
          </c:val>
          <c:extLst>
            <c:ext xmlns:c16="http://schemas.microsoft.com/office/drawing/2014/chart" uri="{C3380CC4-5D6E-409C-BE32-E72D297353CC}">
              <c16:uniqueId val="{00000000-5376-4255-B7E6-D85C75666F72}"/>
            </c:ext>
          </c:extLst>
        </c:ser>
        <c:ser>
          <c:idx val="1"/>
          <c:order val="1"/>
          <c:tx>
            <c:strRef>
              <c:f>Sheet1!$C$1</c:f>
              <c:strCache>
                <c:ptCount val="1"/>
                <c:pt idx="0">
                  <c:v>Column1</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F-8217-468F-AB27-EDBFECF877F3}"/>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1-8217-468F-AB27-EDBFECF877F3}"/>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3-8217-468F-AB27-EDBFECF877F3}"/>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5-8217-468F-AB27-EDBFECF877F3}"/>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7-8217-468F-AB27-EDBFECF877F3}"/>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9-8217-468F-AB27-EDBFECF877F3}"/>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B-8217-468F-AB27-EDBFECF877F3}"/>
              </c:ext>
            </c:extLst>
          </c:dPt>
          <c:cat>
            <c:strRef>
              <c:f>Sheet1!$A$2:$A$8</c:f>
              <c:strCache>
                <c:ptCount val="5"/>
                <c:pt idx="0">
                  <c:v>&lt;19</c:v>
                </c:pt>
                <c:pt idx="1">
                  <c:v>20-29</c:v>
                </c:pt>
                <c:pt idx="2">
                  <c:v>30-39</c:v>
                </c:pt>
                <c:pt idx="3">
                  <c:v>40-49</c:v>
                </c:pt>
                <c:pt idx="4">
                  <c:v>50+</c:v>
                </c:pt>
              </c:strCache>
            </c:strRef>
          </c:cat>
          <c:val>
            <c:numRef>
              <c:f>Sheet1!$C$2:$C$8</c:f>
              <c:numCache>
                <c:formatCode>0.00%</c:formatCode>
                <c:ptCount val="7"/>
                <c:pt idx="0">
                  <c:v>0.29530000000000001</c:v>
                </c:pt>
                <c:pt idx="1">
                  <c:v>0.54039999999999999</c:v>
                </c:pt>
                <c:pt idx="2">
                  <c:v>0.1273</c:v>
                </c:pt>
                <c:pt idx="3">
                  <c:v>2.8899999999999999E-2</c:v>
                </c:pt>
                <c:pt idx="4">
                  <c:v>8.0999999999999996E-3</c:v>
                </c:pt>
              </c:numCache>
            </c:numRef>
          </c:val>
          <c:extLst>
            <c:ext xmlns:c16="http://schemas.microsoft.com/office/drawing/2014/chart" uri="{C3380CC4-5D6E-409C-BE32-E72D297353CC}">
              <c16:uniqueId val="{00000001-5376-4255-B7E6-D85C75666F72}"/>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5"/>
        <c:delete val="1"/>
      </c:legendEntry>
      <c:legendEntry>
        <c:idx val="6"/>
        <c:delete val="1"/>
      </c:legendEntry>
      <c:layout>
        <c:manualLayout>
          <c:xMode val="edge"/>
          <c:yMode val="edge"/>
          <c:x val="0.83883744728039511"/>
          <c:y val="0.15872903834296842"/>
          <c:w val="0.15877044420747385"/>
          <c:h val="0.78797020651848781"/>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bg2">
                  <a:lumMod val="1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baseline="0" dirty="0">
                <a:solidFill>
                  <a:schemeClr val="tx1">
                    <a:lumMod val="75000"/>
                  </a:schemeClr>
                </a:solidFill>
              </a:rPr>
              <a:t>Gonorrhea</a:t>
            </a:r>
          </a:p>
        </c:rich>
      </c:tx>
      <c:layout>
        <c:manualLayout>
          <c:xMode val="edge"/>
          <c:yMode val="edge"/>
          <c:x val="0.40798043799212602"/>
          <c:y val="2.578124841404722E-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Gonorrhea</c:v>
                </c:pt>
              </c:strCache>
            </c:strRef>
          </c:tx>
          <c:dPt>
            <c:idx val="0"/>
            <c:bubble3D val="0"/>
            <c:spPr>
              <a:solidFill>
                <a:srgbClr val="5D1447"/>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D3B9-4ABF-8A04-663B13E72760}"/>
              </c:ext>
            </c:extLst>
          </c:dPt>
          <c:dPt>
            <c:idx val="1"/>
            <c:bubble3D val="0"/>
            <c:spPr>
              <a:solidFill>
                <a:srgbClr val="006264"/>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D3B9-4ABF-8A04-663B13E72760}"/>
              </c:ext>
            </c:extLst>
          </c:dPt>
          <c:dPt>
            <c:idx val="2"/>
            <c:bubble3D val="0"/>
            <c:spPr>
              <a:solidFill>
                <a:srgbClr val="693C12"/>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6-D3B9-4ABF-8A04-663B13E72760}"/>
              </c:ext>
            </c:extLst>
          </c:dPt>
          <c:dPt>
            <c:idx val="3"/>
            <c:bubble3D val="0"/>
            <c:spPr>
              <a:solidFill>
                <a:srgbClr val="8F1712"/>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D3B9-4ABF-8A04-663B13E72760}"/>
              </c:ext>
            </c:extLst>
          </c:dPt>
          <c:dPt>
            <c:idx val="4"/>
            <c:bubble3D val="0"/>
            <c:spPr>
              <a:solidFill>
                <a:srgbClr val="1817BF"/>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4-D3B9-4ABF-8A04-663B13E72760}"/>
              </c:ext>
            </c:extLst>
          </c:dPt>
          <c:dLbls>
            <c:dLbl>
              <c:idx val="0"/>
              <c:layout>
                <c:manualLayout>
                  <c:x val="-9.6199216502377921E-2"/>
                  <c:y val="0.10433519915884427"/>
                </c:manualLayout>
              </c:layout>
              <c:tx>
                <c:rich>
                  <a:bodyPr/>
                  <a:lstStyle/>
                  <a:p>
                    <a:r>
                      <a:rPr lang="en-US" b="1" baseline="0" dirty="0">
                        <a:solidFill>
                          <a:schemeClr val="bg1"/>
                        </a:solidFill>
                      </a:rPr>
                      <a:t>17%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3B9-4ABF-8A04-663B13E72760}"/>
                </c:ext>
              </c:extLst>
            </c:dLbl>
            <c:dLbl>
              <c:idx val="1"/>
              <c:layout>
                <c:manualLayout>
                  <c:x val="-8.3380597933070871E-2"/>
                  <c:y val="-0.17749568297885809"/>
                </c:manualLayout>
              </c:layout>
              <c:tx>
                <c:rich>
                  <a:bodyPr/>
                  <a:lstStyle/>
                  <a:p>
                    <a:r>
                      <a:rPr lang="en-US" b="0" baseline="0" dirty="0">
                        <a:solidFill>
                          <a:schemeClr val="bg1"/>
                        </a:solidFill>
                      </a:rPr>
                      <a:t>48%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D3B9-4ABF-8A04-663B13E72760}"/>
                </c:ext>
              </c:extLst>
            </c:dLbl>
            <c:dLbl>
              <c:idx val="2"/>
              <c:layout>
                <c:manualLayout>
                  <c:x val="0.15464499593665251"/>
                  <c:y val="2.3275496756135921E-2"/>
                </c:manualLayout>
              </c:layout>
              <c:tx>
                <c:rich>
                  <a:bodyPr/>
                  <a:lstStyle/>
                  <a:p>
                    <a:r>
                      <a:rPr lang="en-US" b="1" baseline="0" dirty="0">
                        <a:solidFill>
                          <a:schemeClr val="bg1"/>
                        </a:solidFill>
                      </a:rPr>
                      <a:t>24%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D3B9-4ABF-8A04-663B13E72760}"/>
                </c:ext>
              </c:extLst>
            </c:dLbl>
            <c:dLbl>
              <c:idx val="3"/>
              <c:layout>
                <c:manualLayout>
                  <c:x val="6.3010561279508492E-2"/>
                  <c:y val="0.10599606999739372"/>
                </c:manualLayout>
              </c:layout>
              <c:tx>
                <c:rich>
                  <a:bodyPr/>
                  <a:lstStyle/>
                  <a:p>
                    <a:r>
                      <a:rPr lang="en-US" b="1" baseline="0" dirty="0">
                        <a:solidFill>
                          <a:schemeClr val="bg1"/>
                        </a:solidFill>
                      </a:rPr>
                      <a:t>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D3B9-4ABF-8A04-663B13E72760}"/>
                </c:ext>
              </c:extLst>
            </c:dLbl>
            <c:dLbl>
              <c:idx val="4"/>
              <c:layout>
                <c:manualLayout>
                  <c:x val="2.3916142505970048E-2"/>
                  <c:y val="0.10301555260272366"/>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bg2">
                            <a:lumMod val="10000"/>
                          </a:schemeClr>
                        </a:solidFill>
                        <a:latin typeface="+mn-lt"/>
                        <a:ea typeface="+mn-ea"/>
                        <a:cs typeface="+mn-cs"/>
                      </a:defRPr>
                    </a:pPr>
                    <a:r>
                      <a:rPr lang="en-US" b="1" baseline="0" dirty="0">
                        <a:solidFill>
                          <a:schemeClr val="bg1"/>
                        </a:solidFill>
                      </a:rPr>
                      <a:t>3%</a:t>
                    </a: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bg2">
                          <a:lumMod val="1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7.0117781437957646E-2"/>
                      <c:h val="8.3859217502999545E-2"/>
                    </c:manualLayout>
                  </c15:layout>
                  <c15:showDataLabelsRange val="0"/>
                </c:ext>
                <c:ext xmlns:c16="http://schemas.microsoft.com/office/drawing/2014/chart" uri="{C3380CC4-5D6E-409C-BE32-E72D297353CC}">
                  <c16:uniqueId val="{00000004-D3B9-4ABF-8A04-663B13E72760}"/>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Sheet1!$A$2:$A$6</c:f>
              <c:strCache>
                <c:ptCount val="5"/>
                <c:pt idx="0">
                  <c:v>&lt;19</c:v>
                </c:pt>
                <c:pt idx="1">
                  <c:v>20-29</c:v>
                </c:pt>
                <c:pt idx="2">
                  <c:v>30-39</c:v>
                </c:pt>
                <c:pt idx="3">
                  <c:v>40-49</c:v>
                </c:pt>
                <c:pt idx="4">
                  <c:v>50+</c:v>
                </c:pt>
              </c:strCache>
            </c:strRef>
          </c:cat>
          <c:val>
            <c:numRef>
              <c:f>Sheet1!$B$2:$B$6</c:f>
              <c:numCache>
                <c:formatCode>General</c:formatCode>
                <c:ptCount val="5"/>
                <c:pt idx="0">
                  <c:v>1568</c:v>
                </c:pt>
                <c:pt idx="1">
                  <c:v>4345</c:v>
                </c:pt>
                <c:pt idx="2">
                  <c:v>2157</c:v>
                </c:pt>
                <c:pt idx="3">
                  <c:v>677</c:v>
                </c:pt>
                <c:pt idx="4">
                  <c:v>251</c:v>
                </c:pt>
              </c:numCache>
            </c:numRef>
          </c:val>
          <c:extLst>
            <c:ext xmlns:c16="http://schemas.microsoft.com/office/drawing/2014/chart" uri="{C3380CC4-5D6E-409C-BE32-E72D297353CC}">
              <c16:uniqueId val="{00000000-D3B9-4ABF-8A04-663B13E72760}"/>
            </c:ext>
          </c:extLst>
        </c:ser>
        <c:ser>
          <c:idx val="1"/>
          <c:order val="1"/>
          <c:tx>
            <c:strRef>
              <c:f>Sheet1!$C$1</c:f>
              <c:strCache>
                <c:ptCount val="1"/>
                <c:pt idx="0">
                  <c:v>Column1</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4880-4AE8-9A19-7E42DD9399A9}"/>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D-4880-4AE8-9A19-7E42DD9399A9}"/>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F-4880-4AE8-9A19-7E42DD9399A9}"/>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1-4880-4AE8-9A19-7E42DD9399A9}"/>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3-4880-4AE8-9A19-7E42DD9399A9}"/>
              </c:ext>
            </c:extLst>
          </c:dPt>
          <c:cat>
            <c:strRef>
              <c:f>Sheet1!$A$2:$A$6</c:f>
              <c:strCache>
                <c:ptCount val="5"/>
                <c:pt idx="0">
                  <c:v>&lt;19</c:v>
                </c:pt>
                <c:pt idx="1">
                  <c:v>20-29</c:v>
                </c:pt>
                <c:pt idx="2">
                  <c:v>30-39</c:v>
                </c:pt>
                <c:pt idx="3">
                  <c:v>40-49</c:v>
                </c:pt>
                <c:pt idx="4">
                  <c:v>50+</c:v>
                </c:pt>
              </c:strCache>
            </c:strRef>
          </c:cat>
          <c:val>
            <c:numRef>
              <c:f>Sheet1!$C$2:$C$6</c:f>
              <c:numCache>
                <c:formatCode>0.00%</c:formatCode>
                <c:ptCount val="5"/>
                <c:pt idx="0">
                  <c:v>0.17430000000000001</c:v>
                </c:pt>
                <c:pt idx="1">
                  <c:v>0.4829</c:v>
                </c:pt>
                <c:pt idx="2">
                  <c:v>0.2397</c:v>
                </c:pt>
                <c:pt idx="3">
                  <c:v>7.5200000000000003E-2</c:v>
                </c:pt>
                <c:pt idx="4">
                  <c:v>2.7900000000000001E-2</c:v>
                </c:pt>
              </c:numCache>
            </c:numRef>
          </c:val>
          <c:extLst>
            <c:ext xmlns:c16="http://schemas.microsoft.com/office/drawing/2014/chart" uri="{C3380CC4-5D6E-409C-BE32-E72D297353CC}">
              <c16:uniqueId val="{00000001-D3B9-4ABF-8A04-663B13E7276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476299960407958E-2"/>
          <c:y val="2.5948614581984036E-2"/>
          <c:w val="0.91147852916668526"/>
          <c:h val="0.76886100054716555"/>
        </c:manualLayout>
      </c:layout>
      <c:barChart>
        <c:barDir val="col"/>
        <c:grouping val="clustered"/>
        <c:varyColors val="0"/>
        <c:ser>
          <c:idx val="0"/>
          <c:order val="0"/>
          <c:tx>
            <c:strRef>
              <c:f>Sheet1!$B$1</c:f>
              <c:strCache>
                <c:ptCount val="1"/>
                <c:pt idx="0">
                  <c:v>Chlamydia</c:v>
                </c:pt>
              </c:strCache>
            </c:strRef>
          </c:tx>
          <c:spPr>
            <a:solidFill>
              <a:srgbClr val="181788"/>
            </a:solidFill>
            <a:ln>
              <a:noFill/>
            </a:ln>
            <a:effectLst>
              <a:outerShdw blurRad="57150" dist="19050" dir="5400000" algn="ctr" rotWithShape="0">
                <a:srgbClr val="000000">
                  <a:alpha val="63000"/>
                </a:srgbClr>
              </a:outerShdw>
            </a:effectLst>
          </c:spPr>
          <c:invertIfNegative val="0"/>
          <c:cat>
            <c:strRef>
              <c:f>Sheet1!$A$2:$A$8</c:f>
              <c:strCache>
                <c:ptCount val="7"/>
                <c:pt idx="0">
                  <c:v>American    Indian/  Alaska Native</c:v>
                </c:pt>
                <c:pt idx="1">
                  <c:v>Asian/       Pacific Islander</c:v>
                </c:pt>
                <c:pt idx="2">
                  <c:v>Black</c:v>
                </c:pt>
                <c:pt idx="3">
                  <c:v>Hispanic (all races)</c:v>
                </c:pt>
                <c:pt idx="4">
                  <c:v>White</c:v>
                </c:pt>
                <c:pt idx="5">
                  <c:v>Multi Race</c:v>
                </c:pt>
                <c:pt idx="6">
                  <c:v>Other/       Unknown</c:v>
                </c:pt>
              </c:strCache>
            </c:strRef>
          </c:cat>
          <c:val>
            <c:numRef>
              <c:f>Sheet1!$B$2:$B$8</c:f>
              <c:numCache>
                <c:formatCode>General</c:formatCode>
                <c:ptCount val="7"/>
                <c:pt idx="0">
                  <c:v>1781</c:v>
                </c:pt>
                <c:pt idx="1">
                  <c:v>247</c:v>
                </c:pt>
                <c:pt idx="2">
                  <c:v>4822</c:v>
                </c:pt>
                <c:pt idx="3">
                  <c:v>2590</c:v>
                </c:pt>
                <c:pt idx="4">
                  <c:v>8776</c:v>
                </c:pt>
                <c:pt idx="5">
                  <c:v>1831</c:v>
                </c:pt>
                <c:pt idx="6">
                  <c:v>1927</c:v>
                </c:pt>
              </c:numCache>
            </c:numRef>
          </c:val>
          <c:extLst>
            <c:ext xmlns:c16="http://schemas.microsoft.com/office/drawing/2014/chart" uri="{C3380CC4-5D6E-409C-BE32-E72D297353CC}">
              <c16:uniqueId val="{00000000-2C2B-4A21-9239-612E140E0847}"/>
            </c:ext>
          </c:extLst>
        </c:ser>
        <c:ser>
          <c:idx val="2"/>
          <c:order val="1"/>
          <c:tx>
            <c:strRef>
              <c:f>Sheet1!$D$1</c:f>
              <c:strCache>
                <c:ptCount val="1"/>
                <c:pt idx="0">
                  <c:v>Gonorrhea</c:v>
                </c:pt>
              </c:strCache>
            </c:strRef>
          </c:tx>
          <c:spPr>
            <a:solidFill>
              <a:srgbClr val="5D1447"/>
            </a:solidFill>
            <a:ln>
              <a:noFill/>
            </a:ln>
            <a:effectLst>
              <a:outerShdw blurRad="57150" dist="19050" dir="5400000" algn="ctr" rotWithShape="0">
                <a:srgbClr val="000000">
                  <a:alpha val="63000"/>
                </a:srgbClr>
              </a:outerShdw>
            </a:effectLst>
          </c:spPr>
          <c:invertIfNegative val="0"/>
          <c:cat>
            <c:strRef>
              <c:f>Sheet1!$A$2:$A$8</c:f>
              <c:strCache>
                <c:ptCount val="7"/>
                <c:pt idx="0">
                  <c:v>American    Indian/  Alaska Native</c:v>
                </c:pt>
                <c:pt idx="1">
                  <c:v>Asian/       Pacific Islander</c:v>
                </c:pt>
                <c:pt idx="2">
                  <c:v>Black</c:v>
                </c:pt>
                <c:pt idx="3">
                  <c:v>Hispanic (all races)</c:v>
                </c:pt>
                <c:pt idx="4">
                  <c:v>White</c:v>
                </c:pt>
                <c:pt idx="5">
                  <c:v>Multi Race</c:v>
                </c:pt>
                <c:pt idx="6">
                  <c:v>Other/       Unknown</c:v>
                </c:pt>
              </c:strCache>
            </c:strRef>
          </c:cat>
          <c:val>
            <c:numRef>
              <c:f>Sheet1!$D$2:$D$8</c:f>
              <c:numCache>
                <c:formatCode>General</c:formatCode>
                <c:ptCount val="7"/>
                <c:pt idx="0">
                  <c:v>760</c:v>
                </c:pt>
                <c:pt idx="1">
                  <c:v>59</c:v>
                </c:pt>
                <c:pt idx="2">
                  <c:v>2671</c:v>
                </c:pt>
                <c:pt idx="3">
                  <c:v>717</c:v>
                </c:pt>
                <c:pt idx="4">
                  <c:v>3496</c:v>
                </c:pt>
                <c:pt idx="5">
                  <c:v>734</c:v>
                </c:pt>
                <c:pt idx="6">
                  <c:v>561</c:v>
                </c:pt>
              </c:numCache>
            </c:numRef>
          </c:val>
          <c:extLst>
            <c:ext xmlns:c16="http://schemas.microsoft.com/office/drawing/2014/chart" uri="{C3380CC4-5D6E-409C-BE32-E72D297353CC}">
              <c16:uniqueId val="{00000002-2C2B-4A21-9239-612E140E0847}"/>
            </c:ext>
          </c:extLst>
        </c:ser>
        <c:dLbls>
          <c:showLegendKey val="0"/>
          <c:showVal val="0"/>
          <c:showCatName val="0"/>
          <c:showSerName val="0"/>
          <c:showPercent val="0"/>
          <c:showBubbleSize val="0"/>
        </c:dLbls>
        <c:gapWidth val="100"/>
        <c:overlap val="-24"/>
        <c:axId val="830446080"/>
        <c:axId val="830452640"/>
      </c:barChart>
      <c:catAx>
        <c:axId val="830446080"/>
        <c:scaling>
          <c:orientation val="minMax"/>
        </c:scaling>
        <c:delete val="0"/>
        <c:axPos val="b"/>
        <c:numFmt formatCode="General" sourceLinked="1"/>
        <c:majorTickMark val="none"/>
        <c:minorTickMark val="none"/>
        <c:tickLblPos val="low"/>
        <c:spPr>
          <a:noFill/>
          <a:ln w="12700" cap="flat" cmpd="sng" algn="ctr">
            <a:solidFill>
              <a:schemeClr val="tx1">
                <a:lumMod val="15000"/>
                <a:lumOff val="85000"/>
              </a:schemeClr>
            </a:solidFill>
            <a:round/>
          </a:ln>
          <a:effectLst/>
        </c:spPr>
        <c:txPr>
          <a:bodyPr rot="0" spcFirstLastPara="1" vertOverflow="ellipsis" wrap="square" anchor="ctr" anchorCtr="1"/>
          <a:lstStyle/>
          <a:p>
            <a:pPr>
              <a:defRPr sz="1800" b="1" i="0" u="none" strike="noStrike" kern="1200" baseline="0">
                <a:solidFill>
                  <a:schemeClr val="tx1">
                    <a:lumMod val="50000"/>
                  </a:schemeClr>
                </a:solidFill>
                <a:latin typeface="+mn-lt"/>
                <a:ea typeface="+mn-ea"/>
                <a:cs typeface="+mn-cs"/>
              </a:defRPr>
            </a:pPr>
            <a:endParaRPr lang="en-US"/>
          </a:p>
        </c:txPr>
        <c:crossAx val="830452640"/>
        <c:crosses val="autoZero"/>
        <c:auto val="1"/>
        <c:lblAlgn val="ctr"/>
        <c:lblOffset val="100"/>
        <c:tickLblSkip val="1"/>
        <c:noMultiLvlLbl val="0"/>
      </c:catAx>
      <c:valAx>
        <c:axId val="830452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50000"/>
                  </a:schemeClr>
                </a:solidFill>
                <a:latin typeface="+mn-lt"/>
                <a:ea typeface="+mn-ea"/>
                <a:cs typeface="+mn-cs"/>
              </a:defRPr>
            </a:pPr>
            <a:endParaRPr lang="en-US"/>
          </a:p>
        </c:txPr>
        <c:crossAx val="830446080"/>
        <c:crosses val="autoZero"/>
        <c:crossBetween val="between"/>
      </c:valAx>
      <c:spPr>
        <a:noFill/>
        <a:ln w="25400">
          <a:noFill/>
        </a:ln>
        <a:effectLst/>
      </c:spPr>
    </c:plotArea>
    <c:legend>
      <c:legendPos val="b"/>
      <c:legendEntry>
        <c:idx val="0"/>
        <c:txPr>
          <a:bodyPr rot="0" spcFirstLastPara="1" vertOverflow="ellipsis" vert="horz" wrap="square" anchor="ctr" anchorCtr="1"/>
          <a:lstStyle/>
          <a:p>
            <a:pPr>
              <a:defRPr sz="1800" b="1" i="0" u="none" strike="noStrike" kern="1200" baseline="0">
                <a:solidFill>
                  <a:schemeClr val="tx1">
                    <a:lumMod val="50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800" b="1" i="0" u="none" strike="noStrike" kern="1200" baseline="0">
                <a:solidFill>
                  <a:schemeClr val="tx1">
                    <a:lumMod val="50000"/>
                  </a:schemeClr>
                </a:solidFill>
                <a:latin typeface="+mn-lt"/>
                <a:ea typeface="+mn-ea"/>
                <a:cs typeface="+mn-cs"/>
              </a:defRPr>
            </a:pPr>
            <a:endParaRPr lang="en-US"/>
          </a:p>
        </c:txPr>
      </c:legendEntry>
      <c:layout>
        <c:manualLayout>
          <c:xMode val="edge"/>
          <c:yMode val="edge"/>
          <c:x val="0.13808341901716564"/>
          <c:y val="2.8195379721883528E-2"/>
          <c:w val="0.34697255595071502"/>
          <c:h val="0.15133339222938014"/>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0.5</cdr:x>
      <cdr:y>0.11479</cdr:y>
    </cdr:from>
    <cdr:to>
      <cdr:x>0.53201</cdr:x>
      <cdr:y>0.16622</cdr:y>
    </cdr:to>
    <cdr:cxnSp macro="">
      <cdr:nvCxnSpPr>
        <cdr:cNvPr id="7" name="Connector: Elbow 6">
          <a:extLst xmlns:a="http://schemas.openxmlformats.org/drawingml/2006/main">
            <a:ext uri="{FF2B5EF4-FFF2-40B4-BE49-F238E27FC236}">
              <a16:creationId xmlns:a16="http://schemas.microsoft.com/office/drawing/2014/main" id="{09BF26FB-4309-4AC3-81E7-0A135849EBD9}"/>
            </a:ext>
          </a:extLst>
        </cdr:cNvPr>
        <cdr:cNvCxnSpPr/>
      </cdr:nvCxnSpPr>
      <cdr:spPr>
        <a:xfrm xmlns:a="http://schemas.openxmlformats.org/drawingml/2006/main" rot="5400000">
          <a:off x="2995683" y="601701"/>
          <a:ext cx="191782" cy="269631"/>
        </a:xfrm>
        <a:prstGeom xmlns:a="http://schemas.openxmlformats.org/drawingml/2006/main" prst="bentConnector3">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0EDEC5-D6AB-8643-A8B8-278794F4EB6C}" type="datetimeFigureOut">
              <a:rPr lang="en-US" smtClean="0"/>
              <a:t>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B40B08-8BBB-504C-BAD2-61931D34972B}" type="slidenum">
              <a:rPr lang="en-US" smtClean="0"/>
              <a:t>‹#›</a:t>
            </a:fld>
            <a:endParaRPr lang="en-US"/>
          </a:p>
        </p:txBody>
      </p:sp>
    </p:spTree>
    <p:extLst>
      <p:ext uri="{BB962C8B-B14F-4D97-AF65-F5344CB8AC3E}">
        <p14:creationId xmlns:p14="http://schemas.microsoft.com/office/powerpoint/2010/main" val="523232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1. FALSE:</a:t>
            </a:r>
            <a:r>
              <a:rPr lang="en-US" b="1" baseline="0" dirty="0"/>
              <a:t> </a:t>
            </a:r>
            <a:r>
              <a:rPr lang="en-US" dirty="0"/>
              <a:t>Any exposure to genitalia or body fluids puts you at risk for getting an STI. There are many STIs that can be</a:t>
            </a:r>
            <a:r>
              <a:rPr lang="en-US" baseline="0" dirty="0"/>
              <a:t> </a:t>
            </a:r>
            <a:r>
              <a:rPr lang="en-US" dirty="0"/>
              <a:t>transmitted through oral sex, including genital herpes, genital warts (HPV), gonorrhea, hepatitis A, hepatitis B, chlamydia, chancroid, and</a:t>
            </a:r>
            <a:r>
              <a:rPr lang="en-US" baseline="0" dirty="0"/>
              <a:t> syphilis.  </a:t>
            </a:r>
            <a:r>
              <a:rPr lang="en-US" dirty="0"/>
              <a:t>To prevent getting an STI from oral sex, you and your partner should get tested for all STIs, and you should always use a condom or dental dam (a latex square or cut open condom) during oral sex. </a:t>
            </a:r>
          </a:p>
          <a:p>
            <a:pPr marL="0" indent="0">
              <a:buFont typeface="Arial" panose="020B0604020202020204" pitchFamily="34" charset="0"/>
              <a:buNone/>
            </a:pPr>
            <a:r>
              <a:rPr lang="en-US" b="1" dirty="0"/>
              <a:t>2. FALSE:</a:t>
            </a:r>
            <a:r>
              <a:rPr lang="en-US" b="1" baseline="0" dirty="0"/>
              <a:t> </a:t>
            </a:r>
            <a:r>
              <a:rPr lang="en-US" dirty="0"/>
              <a:t>The birth control pill does not protect against STIs. Couples having sex must always use condoms or another barrier along with the Pill to protect against STIs and pregnancy at the same</a:t>
            </a:r>
            <a:r>
              <a:rPr lang="en-US" baseline="0" dirty="0"/>
              <a:t> </a:t>
            </a:r>
            <a:r>
              <a:rPr lang="en-US" dirty="0"/>
              <a:t>time.</a:t>
            </a:r>
          </a:p>
          <a:p>
            <a:pPr marL="0" indent="0">
              <a:buFont typeface="Arial" panose="020B0604020202020204" pitchFamily="34" charset="0"/>
              <a:buNone/>
            </a:pPr>
            <a:r>
              <a:rPr lang="en-US" b="1" dirty="0"/>
              <a:t>3. FALSE:</a:t>
            </a:r>
            <a:r>
              <a:rPr lang="en-US" b="1" baseline="0" dirty="0"/>
              <a:t> </a:t>
            </a:r>
            <a:r>
              <a:rPr lang="en-US" dirty="0"/>
              <a:t>You can get some STIs more than just once. Some STIs are yours for life, like herpes and HIV.  Others, like chlamydia and gonorrhea, can be treated, but you may get infected again if you have sexual contact with someone who has them.</a:t>
            </a:r>
          </a:p>
          <a:p>
            <a:pPr marL="0" indent="0">
              <a:buFont typeface="Arial" panose="020B0604020202020204" pitchFamily="34" charset="0"/>
              <a:buNone/>
            </a:pPr>
            <a:r>
              <a:rPr lang="en-US" b="1" dirty="0"/>
              <a:t>4. TRUE:</a:t>
            </a:r>
            <a:r>
              <a:rPr lang="en-US" b="1" baseline="0" dirty="0"/>
              <a:t> </a:t>
            </a:r>
            <a:r>
              <a:rPr lang="en-US" dirty="0"/>
              <a:t>Anal sex does</a:t>
            </a:r>
            <a:r>
              <a:rPr lang="en-US" baseline="0" dirty="0"/>
              <a:t> have a higher risk of spreading STIs. The lining of the anus is thin and can easily be damaged, which makes it more vulnerable to infection.</a:t>
            </a:r>
          </a:p>
          <a:p>
            <a:r>
              <a:rPr lang="en-US" b="1" dirty="0"/>
              <a:t>5.</a:t>
            </a:r>
            <a:r>
              <a:rPr lang="en-US" b="1" baseline="0" dirty="0"/>
              <a:t> FALSE: </a:t>
            </a:r>
            <a:r>
              <a:rPr lang="en-US" dirty="0"/>
              <a:t>Depending on how your partner defines being a virgin, it is possible for them to have contracted an STI/STI. Your partner might not have had vaginal sex but may have had oral sex with someone (and still consider themselves a virgin), putting themselves at risk for an STI. Also, there are other STIs (herpes and HPV) that are passed through skin-to-skin contact, even if no penetration has taken place. It is important to discuss with your partner all sexual activity they have participated in and to always practice safer sex. </a:t>
            </a:r>
          </a:p>
          <a:p>
            <a:r>
              <a:rPr lang="en-US" b="1" dirty="0"/>
              <a:t>6.</a:t>
            </a:r>
            <a:r>
              <a:rPr lang="en-US" b="1" baseline="0" dirty="0"/>
              <a:t> </a:t>
            </a:r>
            <a:r>
              <a:rPr lang="en-US" b="1" dirty="0"/>
              <a:t>FALSE:</a:t>
            </a:r>
            <a:r>
              <a:rPr lang="en-US" b="1" baseline="0" dirty="0"/>
              <a:t> </a:t>
            </a:r>
            <a:r>
              <a:rPr lang="en-US" dirty="0"/>
              <a:t>STIs don’t discriminate. The only people who have no risk of getting an STI are people who haven’t had sex or any kind of sexual contact. 1 in 2 sexually active young people</a:t>
            </a:r>
            <a:r>
              <a:rPr lang="en-US" baseline="0" dirty="0"/>
              <a:t> will get an STI before the age of 25.</a:t>
            </a:r>
            <a:endParaRPr lang="en-US" dirty="0"/>
          </a:p>
          <a:p>
            <a:pPr marL="0" indent="0">
              <a:buNone/>
            </a:pPr>
            <a:r>
              <a:rPr lang="en-US" b="1" dirty="0"/>
              <a:t>7. FALSE:</a:t>
            </a:r>
            <a:r>
              <a:rPr lang="en-US" b="1" baseline="0" dirty="0"/>
              <a:t> </a:t>
            </a:r>
            <a:r>
              <a:rPr lang="en-US" dirty="0"/>
              <a:t>You can have multiple STIs at a time. For example, if you have just one other untreated STI, you are 10 times more likely to have HIV. Your chances are greater if you have genital warts, lesions or ulcers like those you can get with syphilis or herpes.</a:t>
            </a:r>
          </a:p>
          <a:p>
            <a:pPr marL="0" indent="0">
              <a:buNone/>
            </a:pPr>
            <a:r>
              <a:rPr lang="en-US" b="1" dirty="0"/>
              <a:t>8. FALSE:</a:t>
            </a:r>
            <a:r>
              <a:rPr lang="en-US" b="1" baseline="0" dirty="0"/>
              <a:t> </a:t>
            </a:r>
            <a:r>
              <a:rPr lang="en-US" dirty="0"/>
              <a:t>STI’s cannot be passed from a toilet seat.  Even if the bacteria and viruses that can cause an STI got onto the seat, they cannot survive for long after leaving the human body.  Most organisms do not last any more than a few minutes, because they dry out and die.</a:t>
            </a:r>
          </a:p>
          <a:p>
            <a:pPr marL="0" indent="0">
              <a:buNone/>
            </a:pPr>
            <a:r>
              <a:rPr lang="en-US" b="1" dirty="0"/>
              <a:t>9.TRUE:</a:t>
            </a:r>
            <a:r>
              <a:rPr lang="en-US" b="1" baseline="0" dirty="0"/>
              <a:t> </a:t>
            </a:r>
            <a:r>
              <a:rPr lang="en-US" b="0" baseline="0" dirty="0"/>
              <a:t>Women </a:t>
            </a:r>
            <a:r>
              <a:rPr lang="en-US" dirty="0"/>
              <a:t>account for a disproportionate number of these new infections. Anatomical differences place women at greater risk than men of contracting sexually transmitted infections, and age-related physiological changes in the cervix make risk of infection even higher for adolescent women.</a:t>
            </a:r>
          </a:p>
          <a:p>
            <a:pPr marL="0" indent="0">
              <a:buNone/>
            </a:pPr>
            <a:r>
              <a:rPr lang="en-US" b="1" dirty="0"/>
              <a:t>10. FALSE:</a:t>
            </a:r>
            <a:r>
              <a:rPr lang="en-US" b="1" baseline="0" dirty="0"/>
              <a:t> </a:t>
            </a:r>
            <a:r>
              <a:rPr lang="en-US" dirty="0"/>
              <a:t>While women who sleep with women can be at a lower risk for some forms of STIs, they can – and do – contract STIs as well. Any form of unprotected genital contact carries some risk of exposure, so safer sex practices are important, no matter what your sexual orientation.</a:t>
            </a:r>
            <a:r>
              <a:rPr lang="en-US" baseline="0" dirty="0"/>
              <a:t> </a:t>
            </a:r>
            <a:r>
              <a:rPr lang="en-US" dirty="0"/>
              <a:t>Surrounding these myths is the overarching notion that outside of HIV/AIDS, LGBTQ youth do not have to worry about STIs. The truth is that anyone engaging in unprotected genital contact is at risk for contracting an STI.</a:t>
            </a:r>
          </a:p>
          <a:p>
            <a:pPr marL="0" indent="0">
              <a:buNone/>
            </a:pPr>
            <a:r>
              <a:rPr lang="en-US" b="1" dirty="0"/>
              <a:t>11. FALSE: </a:t>
            </a:r>
            <a:r>
              <a:rPr lang="en-US" dirty="0"/>
              <a:t>There’s often no sign that a person has an STI. Even doctors often can't tell by looking if people have STIs.  They need to do tests, like bloodwork.  People with STIs might not know they have them: STIs don't always cause symptoms.  But it is possible to carry and spread the virus without ever having an outbreak. </a:t>
            </a:r>
          </a:p>
          <a:p>
            <a:pPr marL="0" indent="0">
              <a:buFont typeface="Arial" panose="020B0604020202020204" pitchFamily="34" charset="0"/>
              <a:buNone/>
            </a:pPr>
            <a:endParaRPr lang="en-US"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DA679717-206C-4188-A8D8-979009912F9B}" type="slidenum">
              <a:rPr lang="en-US" smtClean="0"/>
              <a:t>2</a:t>
            </a:fld>
            <a:endParaRPr lang="en-US" dirty="0"/>
          </a:p>
        </p:txBody>
      </p:sp>
    </p:spTree>
    <p:extLst>
      <p:ext uri="{BB962C8B-B14F-4D97-AF65-F5344CB8AC3E}">
        <p14:creationId xmlns:p14="http://schemas.microsoft.com/office/powerpoint/2010/main" val="1955676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11</a:t>
            </a:fld>
            <a:endParaRPr lang="en-US" dirty="0"/>
          </a:p>
        </p:txBody>
      </p:sp>
    </p:spTree>
    <p:extLst>
      <p:ext uri="{BB962C8B-B14F-4D97-AF65-F5344CB8AC3E}">
        <p14:creationId xmlns:p14="http://schemas.microsoft.com/office/powerpoint/2010/main" val="2075526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2018, Chlamydia and Gonorrhea diagnoses by race/ethnicity in Oklahoma are as follows:</a:t>
            </a:r>
          </a:p>
          <a:p>
            <a:endParaRPr lang="en-US" baseline="0" dirty="0"/>
          </a:p>
          <a:p>
            <a:r>
              <a:rPr lang="en-US" b="1" baseline="0" dirty="0"/>
              <a:t>Chlamydia</a:t>
            </a:r>
          </a:p>
          <a:p>
            <a:r>
              <a:rPr lang="en-US" dirty="0"/>
              <a:t>American Indian/Alaska Native: 1,781</a:t>
            </a:r>
            <a:r>
              <a:rPr lang="en-US" baseline="0" dirty="0"/>
              <a:t>  (8.11%)</a:t>
            </a:r>
          </a:p>
          <a:p>
            <a:r>
              <a:rPr lang="en-US" baseline="0" dirty="0"/>
              <a:t>Asian/Pacific Islander: 	      247  (1.12%)</a:t>
            </a:r>
          </a:p>
          <a:p>
            <a:r>
              <a:rPr lang="en-US" baseline="0" dirty="0"/>
              <a:t>Black: 		   4,822 (21.94%)</a:t>
            </a:r>
          </a:p>
          <a:p>
            <a:r>
              <a:rPr lang="en-US" baseline="0" dirty="0"/>
              <a:t>Hispanic (all races): 	   2,590 (11.79%)</a:t>
            </a:r>
          </a:p>
          <a:p>
            <a:r>
              <a:rPr lang="en-US" baseline="0" dirty="0"/>
              <a:t>White: 		   8,776 (39.94%)</a:t>
            </a:r>
          </a:p>
          <a:p>
            <a:r>
              <a:rPr lang="en-US" baseline="0" dirty="0"/>
              <a:t>Multi Race: 		   1,831   (8.33%)</a:t>
            </a:r>
          </a:p>
          <a:p>
            <a:r>
              <a:rPr lang="en-US" baseline="0" dirty="0"/>
              <a:t>Other/unknown: 	   1,927   (8.77%)</a:t>
            </a:r>
          </a:p>
          <a:p>
            <a:endParaRPr lang="en-US" baseline="0" dirty="0"/>
          </a:p>
          <a:p>
            <a:r>
              <a:rPr lang="en-US" b="1" baseline="0" dirty="0"/>
              <a:t>Gonorrhea</a:t>
            </a:r>
          </a:p>
          <a:p>
            <a:r>
              <a:rPr lang="en-US" dirty="0"/>
              <a:t>American Indian/Alaska Native: </a:t>
            </a:r>
            <a:r>
              <a:rPr lang="en-US" baseline="0" dirty="0"/>
              <a:t>   </a:t>
            </a:r>
            <a:r>
              <a:rPr lang="en-US" dirty="0"/>
              <a:t>760</a:t>
            </a:r>
            <a:r>
              <a:rPr lang="en-US" baseline="0" dirty="0"/>
              <a:t>   (8.45%)</a:t>
            </a:r>
          </a:p>
          <a:p>
            <a:r>
              <a:rPr lang="en-US" baseline="0" dirty="0"/>
              <a:t>Asian/Pacific Islander: 	        59   (0.66%)</a:t>
            </a:r>
          </a:p>
          <a:p>
            <a:r>
              <a:rPr lang="en-US" baseline="0" dirty="0"/>
              <a:t>Black: 		   2,671 (29.68%)</a:t>
            </a:r>
          </a:p>
          <a:p>
            <a:r>
              <a:rPr lang="en-US" baseline="0" dirty="0"/>
              <a:t>Hispanic (all races): 	      717   (7.97%)</a:t>
            </a:r>
          </a:p>
          <a:p>
            <a:r>
              <a:rPr lang="en-US" baseline="0" dirty="0"/>
              <a:t>White: 		   3,496 (38.85%)</a:t>
            </a:r>
          </a:p>
          <a:p>
            <a:r>
              <a:rPr lang="en-US" baseline="0" dirty="0"/>
              <a:t>Multi Race: 		      734   (8.16%)</a:t>
            </a:r>
          </a:p>
          <a:p>
            <a:r>
              <a:rPr lang="en-US" baseline="0" dirty="0"/>
              <a:t>Other/unknown: 	      561   (6.23%)</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D8B40B08-8BBB-504C-BAD2-61931D34972B}" type="slidenum">
              <a:rPr lang="en-US" smtClean="0"/>
              <a:t>12</a:t>
            </a:fld>
            <a:endParaRPr lang="en-US"/>
          </a:p>
        </p:txBody>
      </p:sp>
    </p:spTree>
    <p:extLst>
      <p:ext uri="{BB962C8B-B14F-4D97-AF65-F5344CB8AC3E}">
        <p14:creationId xmlns:p14="http://schemas.microsoft.com/office/powerpoint/2010/main" val="429261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“The Great Imitator”</a:t>
            </a:r>
          </a:p>
          <a:p>
            <a:r>
              <a:rPr lang="en-US" dirty="0"/>
              <a:t>Many signs and symptoms of syphilis are very similar from many other diseases, giving it the nickname “the great imitator”.</a:t>
            </a:r>
          </a:p>
          <a:p>
            <a:r>
              <a:rPr lang="en-US" dirty="0"/>
              <a:t>Symptoms of syphilis vary among the different stages of disease. Many people do not have any symptoms for years yet remain at risk for complications if left untreated.</a:t>
            </a:r>
          </a:p>
          <a:p>
            <a:r>
              <a:rPr lang="en-US" dirty="0"/>
              <a:t>You could also be infected with syphilis and have very mild symptoms or none at all.</a:t>
            </a:r>
          </a:p>
          <a:p>
            <a:endParaRPr lang="en-US" dirty="0"/>
          </a:p>
          <a:p>
            <a:r>
              <a:rPr lang="en-US" u="sng" dirty="0"/>
              <a:t>Note:</a:t>
            </a:r>
          </a:p>
          <a:p>
            <a:r>
              <a:rPr lang="en-US" dirty="0"/>
              <a:t>Like many other STIs, syphilis infection facilitates HIV transmission. </a:t>
            </a:r>
          </a:p>
          <a:p>
            <a:r>
              <a:rPr lang="en-US" dirty="0"/>
              <a:t>The infection is treatable with antibiotics but may have serious health consequences such as weight loss, rash, and permanent damage to internal organs if left untreated. </a:t>
            </a:r>
          </a:p>
          <a:p>
            <a:endParaRPr lang="en-US" baseline="0" dirty="0"/>
          </a:p>
          <a:p>
            <a:r>
              <a:rPr lang="en-US" u="sng" baseline="0" dirty="0"/>
              <a:t>Note: </a:t>
            </a:r>
            <a:endParaRPr lang="en-US" u="sng" dirty="0"/>
          </a:p>
          <a:p>
            <a:r>
              <a:rPr lang="en-US" dirty="0"/>
              <a:t>Pregnant women with syphilis have</a:t>
            </a:r>
            <a:r>
              <a:rPr lang="en-US" baseline="0" dirty="0"/>
              <a:t> a chance of delivering</a:t>
            </a:r>
            <a:r>
              <a:rPr lang="en-US" dirty="0"/>
              <a:t> stillbirths, depending on how long she has been infected.</a:t>
            </a:r>
          </a:p>
          <a:p>
            <a:endParaRPr lang="en-US" dirty="0"/>
          </a:p>
        </p:txBody>
      </p:sp>
      <p:sp>
        <p:nvSpPr>
          <p:cNvPr id="4" name="Slide Number Placeholder 3"/>
          <p:cNvSpPr>
            <a:spLocks noGrp="1"/>
          </p:cNvSpPr>
          <p:nvPr>
            <p:ph type="sldNum" sz="quarter" idx="10"/>
          </p:nvPr>
        </p:nvSpPr>
        <p:spPr/>
        <p:txBody>
          <a:bodyPr/>
          <a:lstStyle/>
          <a:p>
            <a:fld id="{DA679717-206C-4188-A8D8-979009912F9B}" type="slidenum">
              <a:rPr lang="en-US" smtClean="0"/>
              <a:t>13</a:t>
            </a:fld>
            <a:endParaRPr lang="en-US" dirty="0"/>
          </a:p>
        </p:txBody>
      </p:sp>
    </p:spTree>
    <p:extLst>
      <p:ext uri="{BB962C8B-B14F-4D97-AF65-F5344CB8AC3E}">
        <p14:creationId xmlns:p14="http://schemas.microsoft.com/office/powerpoint/2010/main" val="2447174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solidFill>
                  <a:srgbClr val="000000"/>
                </a:solidFill>
              </a:rPr>
              <a:t>Chancre</a:t>
            </a:r>
          </a:p>
          <a:p>
            <a:pPr marL="171450" indent="-171450">
              <a:buFont typeface="Arial" panose="020B0604020202020204" pitchFamily="34" charset="0"/>
              <a:buChar char="•"/>
            </a:pPr>
            <a:r>
              <a:rPr lang="en-US" dirty="0">
                <a:solidFill>
                  <a:srgbClr val="000000"/>
                </a:solidFill>
              </a:rPr>
              <a:t>The painless syphilis sore can be confused for an ingrown hair, zipper cut, or other seemingly harmless bump. </a:t>
            </a:r>
          </a:p>
          <a:p>
            <a:pPr marL="171450" indent="-171450">
              <a:buFont typeface="Arial" panose="020B0604020202020204" pitchFamily="34" charset="0"/>
              <a:buChar char="•"/>
            </a:pPr>
            <a:r>
              <a:rPr lang="en-US" dirty="0">
                <a:solidFill>
                  <a:srgbClr val="000000"/>
                </a:solidFill>
              </a:rPr>
              <a:t>You could also be infected with syphilis and have very mild symptoms or none at all.</a:t>
            </a:r>
          </a:p>
          <a:p>
            <a:pPr marL="171450" indent="-171450">
              <a:buFont typeface="Arial" panose="020B0604020202020204" pitchFamily="34" charset="0"/>
              <a:buChar char="•"/>
            </a:pPr>
            <a:r>
              <a:rPr lang="en-US" dirty="0">
                <a:solidFill>
                  <a:srgbClr val="000000"/>
                </a:solidFill>
              </a:rPr>
              <a:t>Sores can be found on the penis, vagina, anus, in the rectum, or on the lips and in the mouth (the</a:t>
            </a:r>
            <a:r>
              <a:rPr lang="en-US" baseline="0" dirty="0">
                <a:solidFill>
                  <a:srgbClr val="000000"/>
                </a:solidFill>
              </a:rPr>
              <a:t> part of the body exposed to infection</a:t>
            </a:r>
            <a:r>
              <a:rPr lang="en-US" dirty="0">
                <a:solidFill>
                  <a:srgbClr val="000000"/>
                </a:solidFill>
              </a:rPr>
              <a:t>).</a:t>
            </a:r>
          </a:p>
          <a:p>
            <a:endParaRPr lang="en-US" dirty="0">
              <a:solidFill>
                <a:srgbClr val="000000"/>
              </a:solidFill>
            </a:endParaRPr>
          </a:p>
          <a:p>
            <a:pPr marL="0" indent="0">
              <a:buFont typeface="Arial" panose="020B0604020202020204" pitchFamily="34" charset="0"/>
              <a:buNone/>
            </a:pPr>
            <a:r>
              <a:rPr lang="en-US" u="sng" dirty="0">
                <a:solidFill>
                  <a:srgbClr val="000000"/>
                </a:solidFill>
              </a:rPr>
              <a:t>Note:</a:t>
            </a:r>
            <a:r>
              <a:rPr lang="en-US" dirty="0">
                <a:solidFill>
                  <a:srgbClr val="000000"/>
                </a:solidFill>
              </a:rPr>
              <a:t> The primary stage of</a:t>
            </a:r>
            <a:r>
              <a:rPr lang="en-US" baseline="0" dirty="0">
                <a:solidFill>
                  <a:srgbClr val="000000"/>
                </a:solidFill>
              </a:rPr>
              <a:t> </a:t>
            </a:r>
            <a:r>
              <a:rPr lang="en-US" dirty="0">
                <a:solidFill>
                  <a:srgbClr val="000000"/>
                </a:solidFill>
              </a:rPr>
              <a:t>syphilis is generally characterized by the appearance of a single chancre which typically</a:t>
            </a:r>
            <a:r>
              <a:rPr lang="en-US" baseline="0" dirty="0">
                <a:solidFill>
                  <a:srgbClr val="000000"/>
                </a:solidFill>
              </a:rPr>
              <a:t> </a:t>
            </a:r>
            <a:r>
              <a:rPr lang="en-US" dirty="0">
                <a:solidFill>
                  <a:srgbClr val="000000"/>
                </a:solidFill>
              </a:rPr>
              <a:t>appears within 2-6 weeks after exposure but could take up to 3 months to appear. The sore appears at the location where syphilis entered the body and is usually firm, round, and painless. These sores typically disappear within a few weeks and heal without treatment. </a:t>
            </a:r>
            <a:r>
              <a:rPr lang="en-US" b="1" dirty="0">
                <a:solidFill>
                  <a:srgbClr val="000000"/>
                </a:solidFill>
              </a:rPr>
              <a:t>However, without adequate treatment, the infection will still progress to the secondary stage.</a:t>
            </a:r>
          </a:p>
          <a:p>
            <a:endParaRPr lang="en-US" b="1" dirty="0">
              <a:solidFill>
                <a:srgbClr val="000000"/>
              </a:solidFill>
            </a:endParaRPr>
          </a:p>
          <a:p>
            <a:r>
              <a:rPr lang="en-US" u="sng" dirty="0">
                <a:solidFill>
                  <a:srgbClr val="000000"/>
                </a:solidFill>
              </a:rPr>
              <a:t>Note:</a:t>
            </a:r>
          </a:p>
          <a:p>
            <a:r>
              <a:rPr lang="en-US" dirty="0">
                <a:solidFill>
                  <a:srgbClr val="000000"/>
                </a:solidFill>
              </a:rPr>
              <a:t>A syphilis infection is called an ‘early’ case if a patient has been infected for a year or less, such as during the primary or secondary stages of syphilis. People who have ‘early’ syphilis infections can more easily spread the infection to their sex partners.</a:t>
            </a:r>
          </a:p>
        </p:txBody>
      </p:sp>
      <p:sp>
        <p:nvSpPr>
          <p:cNvPr id="4" name="Slide Number Placeholder 3"/>
          <p:cNvSpPr>
            <a:spLocks noGrp="1"/>
          </p:cNvSpPr>
          <p:nvPr>
            <p:ph type="sldNum" sz="quarter" idx="10"/>
          </p:nvPr>
        </p:nvSpPr>
        <p:spPr/>
        <p:txBody>
          <a:bodyPr/>
          <a:lstStyle/>
          <a:p>
            <a:fld id="{DA679717-206C-4188-A8D8-979009912F9B}" type="slidenum">
              <a:rPr lang="en-US" smtClean="0"/>
              <a:t>14</a:t>
            </a:fld>
            <a:endParaRPr lang="en-US" dirty="0"/>
          </a:p>
        </p:txBody>
      </p:sp>
    </p:spTree>
    <p:extLst>
      <p:ext uri="{BB962C8B-B14F-4D97-AF65-F5344CB8AC3E}">
        <p14:creationId xmlns:p14="http://schemas.microsoft.com/office/powerpoint/2010/main" val="3334268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Usually, 2-8 weeks after chancre appears.</a:t>
            </a:r>
          </a:p>
          <a:p>
            <a:pPr marL="171450" indent="-171450">
              <a:buFont typeface="Arial" panose="020B0604020202020204" pitchFamily="34" charset="0"/>
              <a:buChar char="•"/>
            </a:pPr>
            <a:r>
              <a:rPr lang="en-US" dirty="0"/>
              <a:t>Like primary syphilis, the symptoms will go away with or without treatment.  Without appropriate</a:t>
            </a:r>
            <a:r>
              <a:rPr lang="en-US" baseline="0" dirty="0"/>
              <a:t> treatment, the infection will progress to later stages of syphilis.</a:t>
            </a:r>
            <a:endParaRPr lang="en-US" dirty="0"/>
          </a:p>
          <a:p>
            <a:pPr marL="171450" indent="-171450">
              <a:buFont typeface="Arial" panose="020B0604020202020204" pitchFamily="34" charset="0"/>
              <a:buChar char="•"/>
            </a:pPr>
            <a:r>
              <a:rPr lang="en-US" dirty="0"/>
              <a:t>The non-itchy body rash that develops during the second stage of syphilis can show up on the palms of your hands and soles of your feet, all over your body, or in just a few places. </a:t>
            </a:r>
          </a:p>
          <a:p>
            <a:pPr marL="171450" indent="-171450">
              <a:buFont typeface="Arial" panose="020B0604020202020204" pitchFamily="34" charset="0"/>
              <a:buChar char="•"/>
            </a:pPr>
            <a:r>
              <a:rPr lang="en-US" dirty="0"/>
              <a:t>Secondary syphilis typically begins with a rash that can develop anywhere on the body. This rash usually does not cause itching and can appear while the chancre is healing or several weeks after the chancre has healed. This rash typically looks like rough, red or reddish-brown spots on the palms of the hands and/or the bottoms of the feet but can look different on other parts of the body. The rash can also look like rashes caused by other diseases.</a:t>
            </a:r>
          </a:p>
          <a:p>
            <a:pPr marL="171450" indent="-171450">
              <a:buFont typeface="Arial" panose="020B0604020202020204" pitchFamily="34" charset="0"/>
              <a:buChar char="•"/>
            </a:pPr>
            <a:r>
              <a:rPr lang="en-US" dirty="0"/>
              <a:t>Alopecia</a:t>
            </a:r>
            <a:r>
              <a:rPr lang="en-US" baseline="0" dirty="0"/>
              <a:t> is </a:t>
            </a:r>
            <a:r>
              <a:rPr lang="en-US" dirty="0"/>
              <a:t>patchy hair loss.</a:t>
            </a:r>
          </a:p>
          <a:p>
            <a:pPr marL="171450" indent="-171450">
              <a:buFont typeface="Arial" panose="020B0604020202020204" pitchFamily="34" charset="0"/>
              <a:buChar char="•"/>
            </a:pPr>
            <a:r>
              <a:rPr lang="en-US" dirty="0"/>
              <a:t>Mucous Patches</a:t>
            </a:r>
            <a:r>
              <a:rPr lang="en-US" baseline="0" dirty="0"/>
              <a:t> (mucous lesions) can occur in the mouth, throat, cervix, vagina, or anus.</a:t>
            </a:r>
          </a:p>
          <a:p>
            <a:pPr marL="171450" indent="-171450">
              <a:buFont typeface="Arial" panose="020B0604020202020204" pitchFamily="34" charset="0"/>
              <a:buChar char="•"/>
            </a:pPr>
            <a:r>
              <a:rPr lang="en-US" i="1" baseline="0" dirty="0" err="1"/>
              <a:t>Condylomata</a:t>
            </a:r>
            <a:r>
              <a:rPr lang="en-US" i="1" baseline="0" dirty="0"/>
              <a:t> </a:t>
            </a:r>
            <a:r>
              <a:rPr lang="en-US" i="1" baseline="0" dirty="0" err="1"/>
              <a:t>lata</a:t>
            </a:r>
            <a:r>
              <a:rPr lang="en-US" i="1" baseline="0" dirty="0"/>
              <a:t> </a:t>
            </a:r>
            <a:r>
              <a:rPr lang="en-US" baseline="0" dirty="0"/>
              <a:t>(C-</a:t>
            </a:r>
            <a:r>
              <a:rPr lang="en-US" baseline="0" dirty="0" err="1"/>
              <a:t>lata</a:t>
            </a:r>
            <a:r>
              <a:rPr lang="en-US" baseline="0" dirty="0"/>
              <a:t>) or moist papules occur in the </a:t>
            </a:r>
            <a:r>
              <a:rPr lang="en-US" baseline="0" dirty="0" err="1"/>
              <a:t>anogenital</a:t>
            </a:r>
            <a:r>
              <a:rPr lang="en-US" baseline="0" dirty="0"/>
              <a:t> region, and their appearance can be confused with “fleshy” warts.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A679717-206C-4188-A8D8-979009912F9B}" type="slidenum">
              <a:rPr lang="en-US" smtClean="0"/>
              <a:t>15</a:t>
            </a:fld>
            <a:endParaRPr lang="en-US"/>
          </a:p>
        </p:txBody>
      </p:sp>
    </p:spTree>
    <p:extLst>
      <p:ext uri="{BB962C8B-B14F-4D97-AF65-F5344CB8AC3E}">
        <p14:creationId xmlns:p14="http://schemas.microsoft.com/office/powerpoint/2010/main" val="3305259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Latent stage occurs between primary</a:t>
            </a:r>
            <a:r>
              <a:rPr lang="en-US" baseline="0" dirty="0"/>
              <a:t> and secondary and then after secondary until late syphilis symptoms appear.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679717-206C-4188-A8D8-979009912F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5800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Most people with untreated syphilis do not develop late-stage syphilis</a:t>
            </a:r>
            <a:r>
              <a:rPr lang="en-US" b="1" baseline="0" dirty="0"/>
              <a:t> because of the widespread use of antibiotics</a:t>
            </a:r>
            <a:endParaRPr lang="en-US" b="1" dirty="0"/>
          </a:p>
          <a:p>
            <a:pPr marL="171450" indent="-171450">
              <a:buFont typeface="Arial" panose="020B0604020202020204" pitchFamily="34" charset="0"/>
              <a:buChar char="•"/>
            </a:pPr>
            <a:r>
              <a:rPr lang="en-US" dirty="0"/>
              <a:t>However, when it does happen it is very serious and would occur 10–30 years after your infection began. </a:t>
            </a:r>
          </a:p>
          <a:p>
            <a:pPr marL="171450" indent="-171450">
              <a:buFont typeface="Arial" panose="020B0604020202020204" pitchFamily="34" charset="0"/>
              <a:buChar char="•"/>
            </a:pPr>
            <a:r>
              <a:rPr lang="en-US" baseline="0" dirty="0"/>
              <a:t>A Gumma is a soft, gummy tumor that occurs with late syphilis.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Meningitis or infection of the vessels in the brain can occur in early syphilis.</a:t>
            </a:r>
            <a:endParaRPr lang="en-US" baseline="0" dirty="0"/>
          </a:p>
          <a:p>
            <a:pPr marL="171450" indent="-171450">
              <a:buFont typeface="Arial" panose="020B0604020202020204" pitchFamily="34" charset="0"/>
              <a:buChar char="•"/>
            </a:pPr>
            <a:r>
              <a:rPr lang="en-US" baseline="0" dirty="0" err="1"/>
              <a:t>Neurosyphilis</a:t>
            </a:r>
            <a:r>
              <a:rPr lang="en-US" baseline="0" dirty="0"/>
              <a:t> is often asymptomatic and can occur at any stage of syphilis.</a:t>
            </a:r>
          </a:p>
          <a:p>
            <a:pPr marL="171450" indent="-171450">
              <a:buFont typeface="Arial" panose="020B0604020202020204" pitchFamily="34" charset="0"/>
              <a:buChar char="•"/>
            </a:pPr>
            <a:r>
              <a:rPr lang="en-US" baseline="0" dirty="0" err="1"/>
              <a:t>Tabes</a:t>
            </a:r>
            <a:r>
              <a:rPr lang="en-US" baseline="0" dirty="0"/>
              <a:t> dorsalis and general paresis do not occur until 10 years or more following infection.</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A679717-206C-4188-A8D8-979009912F9B}" type="slidenum">
              <a:rPr lang="en-US" smtClean="0"/>
              <a:t>17</a:t>
            </a:fld>
            <a:endParaRPr lang="en-US"/>
          </a:p>
        </p:txBody>
      </p:sp>
    </p:spTree>
    <p:extLst>
      <p:ext uri="{BB962C8B-B14F-4D97-AF65-F5344CB8AC3E}">
        <p14:creationId xmlns:p14="http://schemas.microsoft.com/office/powerpoint/2010/main" val="2307500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Neurosyphilis typically</a:t>
            </a:r>
            <a:r>
              <a:rPr lang="en-US" baseline="0" dirty="0"/>
              <a:t> occurs in the late stage of syphilis but can occur as early as the primary stage especially if co-infected with HIV</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679717-206C-4188-A8D8-979009912F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371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Full treatment regimen</a:t>
            </a:r>
            <a:r>
              <a:rPr lang="en-US" b="1" baseline="0" dirty="0"/>
              <a:t> must be completed &lt;30 days prior to delivery for baby to be treated</a:t>
            </a:r>
          </a:p>
          <a:p>
            <a:pPr marL="171450" indent="-171450">
              <a:buFont typeface="Arial" panose="020B0604020202020204" pitchFamily="34" charset="0"/>
              <a:buChar char="•"/>
            </a:pPr>
            <a:r>
              <a:rPr lang="en-US" b="1" baseline="0" dirty="0"/>
              <a:t>Defects not always reversible</a:t>
            </a:r>
          </a:p>
          <a:p>
            <a:pPr marL="171450" indent="-171450">
              <a:buFont typeface="Arial" panose="020B0604020202020204" pitchFamily="34" charset="0"/>
              <a:buChar char="•"/>
            </a:pPr>
            <a:r>
              <a:rPr lang="en-US" b="1" baseline="0" dirty="0"/>
              <a:t>Osteochondritis: bone and joint separate and lose blood flow</a:t>
            </a:r>
          </a:p>
          <a:p>
            <a:pPr marL="628650" lvl="1" indent="-171450">
              <a:buFont typeface="Arial" panose="020B0604020202020204" pitchFamily="34" charset="0"/>
              <a:buChar char="•"/>
            </a:pPr>
            <a:r>
              <a:rPr lang="en-US" b="0" baseline="0" dirty="0"/>
              <a:t>Long Bone Disease, Saber Shin, Saddle Nose</a:t>
            </a:r>
            <a:endParaRPr lang="en-US" b="0" dirty="0"/>
          </a:p>
          <a:p>
            <a:endParaRPr lang="en-US" dirty="0"/>
          </a:p>
          <a:p>
            <a:endParaRPr lang="en-US" dirty="0"/>
          </a:p>
        </p:txBody>
      </p:sp>
      <p:sp>
        <p:nvSpPr>
          <p:cNvPr id="4" name="Slide Number Placeholder 3"/>
          <p:cNvSpPr>
            <a:spLocks noGrp="1"/>
          </p:cNvSpPr>
          <p:nvPr>
            <p:ph type="sldNum" sz="quarter" idx="10"/>
          </p:nvPr>
        </p:nvSpPr>
        <p:spPr/>
        <p:txBody>
          <a:bodyPr/>
          <a:lstStyle/>
          <a:p>
            <a:fld id="{DA679717-206C-4188-A8D8-979009912F9B}" type="slidenum">
              <a:rPr lang="en-US" smtClean="0"/>
              <a:t>19</a:t>
            </a:fld>
            <a:endParaRPr lang="en-US"/>
          </a:p>
        </p:txBody>
      </p:sp>
    </p:spTree>
    <p:extLst>
      <p:ext uri="{BB962C8B-B14F-4D97-AF65-F5344CB8AC3E}">
        <p14:creationId xmlns:p14="http://schemas.microsoft.com/office/powerpoint/2010/main" val="1353215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solidFill>
                  <a:srgbClr val="000000"/>
                </a:solidFill>
              </a:rPr>
              <a:t>A parasitic infection.</a:t>
            </a:r>
          </a:p>
          <a:p>
            <a:pPr marL="171450" indent="-171450">
              <a:buFont typeface="Arial" panose="020B0604020202020204" pitchFamily="34" charset="0"/>
              <a:buChar char="•"/>
            </a:pPr>
            <a:r>
              <a:rPr lang="en-US" dirty="0">
                <a:solidFill>
                  <a:srgbClr val="000000"/>
                </a:solidFill>
              </a:rPr>
              <a:t>Most common curable STI in young sexually active women in the U.S.</a:t>
            </a:r>
          </a:p>
          <a:p>
            <a:pPr marL="171450" indent="-171450">
              <a:buFont typeface="Arial" panose="020B0604020202020204" pitchFamily="34" charset="0"/>
              <a:buChar char="•"/>
            </a:pPr>
            <a:r>
              <a:rPr lang="en-US" dirty="0">
                <a:solidFill>
                  <a:srgbClr val="000000"/>
                </a:solidFill>
              </a:rPr>
              <a:t>Treatment is inexpensive and effective.</a:t>
            </a:r>
          </a:p>
          <a:p>
            <a:pPr marL="171450" indent="-171450">
              <a:buFont typeface="Arial" panose="020B0604020202020204" pitchFamily="34" charset="0"/>
              <a:buChar char="•"/>
            </a:pPr>
            <a:r>
              <a:rPr lang="en-US" dirty="0">
                <a:solidFill>
                  <a:srgbClr val="000000"/>
                </a:solidFill>
              </a:rPr>
              <a:t>Many infected persons, especially men, experience no symptoms. </a:t>
            </a:r>
          </a:p>
          <a:p>
            <a:pPr marL="171450" indent="-171450">
              <a:buFont typeface="Arial" panose="020B0604020202020204" pitchFamily="34" charset="0"/>
              <a:buChar char="•"/>
            </a:pPr>
            <a:r>
              <a:rPr lang="en-US" dirty="0">
                <a:solidFill>
                  <a:srgbClr val="000000"/>
                </a:solidFill>
              </a:rPr>
              <a:t>When </a:t>
            </a:r>
            <a:r>
              <a:rPr lang="en-US" dirty="0" err="1">
                <a:solidFill>
                  <a:srgbClr val="000000"/>
                </a:solidFill>
              </a:rPr>
              <a:t>trichomoniasis</a:t>
            </a:r>
            <a:r>
              <a:rPr lang="en-US" dirty="0">
                <a:solidFill>
                  <a:srgbClr val="000000"/>
                </a:solidFill>
              </a:rPr>
              <a:t> does cause symptoms, they can range from mild irritation to severe inflammation. Some people with symptoms get them within 5 to 28 days after being infected, but others do not develop symptoms until much later. Symptoms can come and go.</a:t>
            </a:r>
          </a:p>
          <a:p>
            <a:pPr marL="171450" indent="-171450">
              <a:buFont typeface="Arial" panose="020B0604020202020204" pitchFamily="34" charset="0"/>
              <a:buChar char="•"/>
            </a:pPr>
            <a:r>
              <a:rPr lang="en-US" u="none" dirty="0">
                <a:solidFill>
                  <a:srgbClr val="000000"/>
                </a:solidFill>
              </a:rPr>
              <a:t>Having </a:t>
            </a:r>
            <a:r>
              <a:rPr lang="en-US" u="none" dirty="0" err="1">
                <a:solidFill>
                  <a:srgbClr val="000000"/>
                </a:solidFill>
              </a:rPr>
              <a:t>trichomoniasis</a:t>
            </a:r>
            <a:r>
              <a:rPr lang="en-US" u="none" dirty="0">
                <a:solidFill>
                  <a:srgbClr val="000000"/>
                </a:solidFill>
              </a:rPr>
              <a:t> can make it feel unpleasant to have sex. Without treatment, the infection can last for months or even years.</a:t>
            </a:r>
          </a:p>
          <a:p>
            <a:pPr marL="171450" indent="-171450">
              <a:buFont typeface="Arial" panose="020B0604020202020204" pitchFamily="34" charset="0"/>
              <a:buChar char="•"/>
            </a:pPr>
            <a:r>
              <a:rPr lang="en-US" dirty="0">
                <a:solidFill>
                  <a:srgbClr val="000000"/>
                </a:solidFill>
              </a:rPr>
              <a:t>It is not common for the parasite to infect other body parts, like the hands, mouth, or anus.</a:t>
            </a:r>
          </a:p>
          <a:p>
            <a:pPr marL="171450" indent="-171450">
              <a:buFont typeface="Arial" panose="020B0604020202020204" pitchFamily="34" charset="0"/>
              <a:buChar char="•"/>
            </a:pPr>
            <a:r>
              <a:rPr lang="en-US" dirty="0" err="1">
                <a:solidFill>
                  <a:srgbClr val="000000"/>
                </a:solidFill>
              </a:rPr>
              <a:t>Trichomoniasis</a:t>
            </a:r>
            <a:r>
              <a:rPr lang="en-US" dirty="0">
                <a:solidFill>
                  <a:srgbClr val="000000"/>
                </a:solidFill>
              </a:rPr>
              <a:t> can increase the risk of getting or spreading other sexually transmitted infections. For example, </a:t>
            </a:r>
            <a:r>
              <a:rPr lang="en-US" dirty="0" err="1">
                <a:solidFill>
                  <a:srgbClr val="000000"/>
                </a:solidFill>
              </a:rPr>
              <a:t>trichomoniasis</a:t>
            </a:r>
            <a:r>
              <a:rPr lang="en-US" dirty="0">
                <a:solidFill>
                  <a:srgbClr val="000000"/>
                </a:solidFill>
              </a:rPr>
              <a:t> can cause genital inflammation that makes it easier to get infected with the HIV virus, or to pass the HIV virus on to a sex partner.</a:t>
            </a:r>
          </a:p>
          <a:p>
            <a:pPr marL="171450" indent="-171450">
              <a:buFont typeface="Arial" panose="020B0604020202020204" pitchFamily="34" charset="0"/>
              <a:buChar char="•"/>
            </a:pPr>
            <a:r>
              <a:rPr lang="en-US" dirty="0">
                <a:solidFill>
                  <a:srgbClr val="000000"/>
                </a:solidFill>
              </a:rPr>
              <a:t>In pregnant women, </a:t>
            </a:r>
            <a:r>
              <a:rPr lang="en-US" dirty="0" err="1">
                <a:solidFill>
                  <a:srgbClr val="000000"/>
                </a:solidFill>
              </a:rPr>
              <a:t>Trichomoniasis</a:t>
            </a:r>
            <a:r>
              <a:rPr lang="en-US" dirty="0">
                <a:solidFill>
                  <a:srgbClr val="000000"/>
                </a:solidFill>
              </a:rPr>
              <a:t> may lead to a premature delivery.</a:t>
            </a:r>
          </a:p>
          <a:p>
            <a:endParaRPr lang="en-US" dirty="0">
              <a:solidFill>
                <a:srgbClr val="000000"/>
              </a:solidFill>
            </a:endParaRPr>
          </a:p>
        </p:txBody>
      </p:sp>
      <p:sp>
        <p:nvSpPr>
          <p:cNvPr id="4" name="Slide Number Placeholder 3"/>
          <p:cNvSpPr>
            <a:spLocks noGrp="1"/>
          </p:cNvSpPr>
          <p:nvPr>
            <p:ph type="sldNum" sz="quarter" idx="10"/>
          </p:nvPr>
        </p:nvSpPr>
        <p:spPr/>
        <p:txBody>
          <a:bodyPr/>
          <a:lstStyle/>
          <a:p>
            <a:fld id="{DA679717-206C-4188-A8D8-979009912F9B}" type="slidenum">
              <a:rPr lang="en-US" smtClean="0"/>
              <a:t>20</a:t>
            </a:fld>
            <a:endParaRPr lang="en-US"/>
          </a:p>
        </p:txBody>
      </p:sp>
    </p:spTree>
    <p:extLst>
      <p:ext uri="{BB962C8B-B14F-4D97-AF65-F5344CB8AC3E}">
        <p14:creationId xmlns:p14="http://schemas.microsoft.com/office/powerpoint/2010/main" val="434954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STI’s transmitted by exchange of body</a:t>
            </a:r>
            <a:r>
              <a:rPr lang="en-US" b="1" u="sng" baseline="0" dirty="0"/>
              <a:t> fluids:</a:t>
            </a:r>
          </a:p>
          <a:p>
            <a:pPr marL="171450" indent="-171450">
              <a:buFont typeface="Arial" panose="020B0604020202020204" pitchFamily="34" charset="0"/>
              <a:buChar char="•"/>
            </a:pPr>
            <a:r>
              <a:rPr lang="en-US" baseline="0" dirty="0"/>
              <a:t>Gonorrhea</a:t>
            </a:r>
          </a:p>
          <a:p>
            <a:pPr marL="171450" indent="-171450">
              <a:buFont typeface="Arial" panose="020B0604020202020204" pitchFamily="34" charset="0"/>
              <a:buChar char="•"/>
            </a:pPr>
            <a:r>
              <a:rPr lang="en-US" baseline="0" dirty="0"/>
              <a:t>Chlamydia</a:t>
            </a:r>
          </a:p>
          <a:p>
            <a:pPr marL="171450" indent="-171450">
              <a:buFont typeface="Arial" panose="020B0604020202020204" pitchFamily="34" charset="0"/>
              <a:buChar char="•"/>
            </a:pPr>
            <a:r>
              <a:rPr lang="en-US" baseline="0" dirty="0"/>
              <a:t>Syphilis</a:t>
            </a:r>
          </a:p>
          <a:p>
            <a:pPr marL="171450" indent="-171450">
              <a:buFont typeface="Arial" panose="020B0604020202020204" pitchFamily="34" charset="0"/>
              <a:buChar char="•"/>
            </a:pPr>
            <a:r>
              <a:rPr lang="en-US" baseline="0" dirty="0"/>
              <a:t>Trichomoniasis</a:t>
            </a:r>
          </a:p>
          <a:p>
            <a:pPr marL="171450" indent="-171450">
              <a:buFont typeface="Arial" panose="020B0604020202020204" pitchFamily="34" charset="0"/>
              <a:buChar char="•"/>
            </a:pPr>
            <a:r>
              <a:rPr lang="en-US" baseline="0" dirty="0"/>
              <a:t>HIV</a:t>
            </a:r>
          </a:p>
          <a:p>
            <a:pPr marL="171450" indent="-171450">
              <a:buFont typeface="Arial" panose="020B0604020202020204" pitchFamily="34" charset="0"/>
              <a:buChar char="•"/>
            </a:pPr>
            <a:r>
              <a:rPr lang="en-US" baseline="0" dirty="0"/>
              <a:t>Hepatitis</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1" u="sng" baseline="0" dirty="0"/>
              <a:t>STI’s transmitted by skin-to-skin contact:</a:t>
            </a:r>
          </a:p>
          <a:p>
            <a:pPr marL="171450" indent="-171450">
              <a:buFont typeface="Arial" panose="020B0604020202020204" pitchFamily="34" charset="0"/>
              <a:buChar char="•"/>
            </a:pPr>
            <a:r>
              <a:rPr lang="en-US" baseline="0" dirty="0"/>
              <a:t>Genital warts</a:t>
            </a:r>
          </a:p>
          <a:p>
            <a:pPr marL="171450" indent="-171450">
              <a:buFont typeface="Arial" panose="020B0604020202020204" pitchFamily="34" charset="0"/>
              <a:buChar char="•"/>
            </a:pPr>
            <a:r>
              <a:rPr lang="en-US" baseline="0" dirty="0"/>
              <a:t>Herpes</a:t>
            </a:r>
          </a:p>
          <a:p>
            <a:pPr marL="171450" indent="-171450">
              <a:buFont typeface="Arial" panose="020B0604020202020204" pitchFamily="34" charset="0"/>
              <a:buChar char="•"/>
            </a:pPr>
            <a:r>
              <a:rPr lang="en-US" baseline="0" dirty="0"/>
              <a:t>Scabies</a:t>
            </a:r>
          </a:p>
          <a:p>
            <a:pPr marL="171450" indent="-171450">
              <a:buFont typeface="Arial" panose="020B0604020202020204" pitchFamily="34" charset="0"/>
              <a:buChar char="•"/>
            </a:pPr>
            <a:r>
              <a:rPr lang="en-US" baseline="0" dirty="0"/>
              <a:t>Pubic Lice</a:t>
            </a:r>
          </a:p>
        </p:txBody>
      </p:sp>
      <p:sp>
        <p:nvSpPr>
          <p:cNvPr id="4" name="Slide Number Placeholder 3"/>
          <p:cNvSpPr>
            <a:spLocks noGrp="1"/>
          </p:cNvSpPr>
          <p:nvPr>
            <p:ph type="sldNum" sz="quarter" idx="10"/>
          </p:nvPr>
        </p:nvSpPr>
        <p:spPr/>
        <p:txBody>
          <a:bodyPr/>
          <a:lstStyle/>
          <a:p>
            <a:fld id="{DA679717-206C-4188-A8D8-979009912F9B}" type="slidenum">
              <a:rPr lang="en-US" smtClean="0"/>
              <a:t>3</a:t>
            </a:fld>
            <a:endParaRPr lang="en-US" dirty="0"/>
          </a:p>
        </p:txBody>
      </p:sp>
    </p:spTree>
    <p:extLst>
      <p:ext uri="{BB962C8B-B14F-4D97-AF65-F5344CB8AC3E}">
        <p14:creationId xmlns:p14="http://schemas.microsoft.com/office/powerpoint/2010/main" val="25180827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000000"/>
                </a:solidFill>
              </a:rPr>
              <a:t>Often caused by untreated STDs,</a:t>
            </a:r>
            <a:r>
              <a:rPr lang="en-US" u="sng" baseline="0" dirty="0">
                <a:solidFill>
                  <a:srgbClr val="000000"/>
                </a:solidFill>
              </a:rPr>
              <a:t> like chlamydia and gonorrhea</a:t>
            </a:r>
            <a:r>
              <a:rPr lang="en-US" u="none" baseline="0" dirty="0">
                <a:solidFill>
                  <a:srgbClr val="000000"/>
                </a:solidFill>
              </a:rPr>
              <a:t>: Other infections that are not sexually transmitted can also cause PID.</a:t>
            </a:r>
          </a:p>
          <a:p>
            <a:endParaRPr lang="en-US" u="sng" dirty="0">
              <a:solidFill>
                <a:srgbClr val="000000"/>
              </a:solidFill>
            </a:endParaRPr>
          </a:p>
          <a:p>
            <a:r>
              <a:rPr lang="en-US" u="sng" dirty="0">
                <a:solidFill>
                  <a:srgbClr val="000000"/>
                </a:solidFill>
              </a:rPr>
              <a:t>No tests for PID</a:t>
            </a:r>
            <a:r>
              <a:rPr lang="en-US" u="none" dirty="0">
                <a:solidFill>
                  <a:srgbClr val="000000"/>
                </a:solidFill>
              </a:rPr>
              <a:t>: diagnosis usually based on medical history, physical exam, and other test results.</a:t>
            </a:r>
            <a:endParaRPr lang="en-US" u="sng" dirty="0">
              <a:solidFill>
                <a:srgbClr val="000000"/>
              </a:solidFill>
            </a:endParaRPr>
          </a:p>
          <a:p>
            <a:endParaRPr lang="en-US" u="sng" dirty="0">
              <a:solidFill>
                <a:srgbClr val="000000"/>
              </a:solidFill>
            </a:endParaRPr>
          </a:p>
          <a:p>
            <a:r>
              <a:rPr lang="en-US" u="sng" dirty="0">
                <a:solidFill>
                  <a:srgbClr val="000000"/>
                </a:solidFill>
              </a:rPr>
              <a:t>You are more likely to get PID if you:</a:t>
            </a:r>
          </a:p>
          <a:p>
            <a:r>
              <a:rPr lang="en-US" dirty="0">
                <a:solidFill>
                  <a:srgbClr val="000000"/>
                </a:solidFill>
              </a:rPr>
              <a:t>•Have an STD and do not get treated</a:t>
            </a:r>
          </a:p>
          <a:p>
            <a:r>
              <a:rPr lang="en-US" dirty="0">
                <a:solidFill>
                  <a:srgbClr val="000000"/>
                </a:solidFill>
              </a:rPr>
              <a:t>•Have more than one sex partner</a:t>
            </a:r>
          </a:p>
          <a:p>
            <a:r>
              <a:rPr lang="en-US" dirty="0">
                <a:solidFill>
                  <a:srgbClr val="000000"/>
                </a:solidFill>
              </a:rPr>
              <a:t>•Have a sex partner who has sex partners other than you</a:t>
            </a:r>
          </a:p>
          <a:p>
            <a:r>
              <a:rPr lang="en-US" dirty="0">
                <a:solidFill>
                  <a:srgbClr val="000000"/>
                </a:solidFill>
              </a:rPr>
              <a:t>•Have had PID before</a:t>
            </a:r>
          </a:p>
          <a:p>
            <a:r>
              <a:rPr lang="en-US" dirty="0">
                <a:solidFill>
                  <a:srgbClr val="000000"/>
                </a:solidFill>
              </a:rPr>
              <a:t>•Are sexually active and are age 25 or younger</a:t>
            </a:r>
          </a:p>
          <a:p>
            <a:r>
              <a:rPr lang="en-US" dirty="0">
                <a:solidFill>
                  <a:srgbClr val="000000"/>
                </a:solidFill>
              </a:rPr>
              <a:t>•Douche</a:t>
            </a:r>
          </a:p>
          <a:p>
            <a:r>
              <a:rPr lang="en-US" dirty="0">
                <a:solidFill>
                  <a:srgbClr val="000000"/>
                </a:solidFill>
              </a:rPr>
              <a:t>•Use an intrauterine device (IUD) for birth control </a:t>
            </a:r>
          </a:p>
          <a:p>
            <a:endParaRPr lang="en-US" sz="1800" b="1" dirty="0">
              <a:solidFill>
                <a:srgbClr val="000000"/>
              </a:solidFill>
            </a:endParaRPr>
          </a:p>
        </p:txBody>
      </p:sp>
      <p:sp>
        <p:nvSpPr>
          <p:cNvPr id="4" name="Slide Number Placeholder 3"/>
          <p:cNvSpPr>
            <a:spLocks noGrp="1"/>
          </p:cNvSpPr>
          <p:nvPr>
            <p:ph type="sldNum" sz="quarter" idx="10"/>
          </p:nvPr>
        </p:nvSpPr>
        <p:spPr/>
        <p:txBody>
          <a:bodyPr/>
          <a:lstStyle/>
          <a:p>
            <a:fld id="{DA679717-206C-4188-A8D8-979009912F9B}" type="slidenum">
              <a:rPr lang="en-US" smtClean="0"/>
              <a:t>21</a:t>
            </a:fld>
            <a:endParaRPr lang="en-US"/>
          </a:p>
        </p:txBody>
      </p:sp>
    </p:spTree>
    <p:extLst>
      <p:ext uri="{BB962C8B-B14F-4D97-AF65-F5344CB8AC3E}">
        <p14:creationId xmlns:p14="http://schemas.microsoft.com/office/powerpoint/2010/main" val="76357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solidFill>
                  <a:srgbClr val="000000"/>
                </a:solidFill>
              </a:rPr>
              <a:t>Herpes</a:t>
            </a:r>
            <a:r>
              <a:rPr lang="en-US" b="1" u="sng" baseline="0" dirty="0">
                <a:solidFill>
                  <a:srgbClr val="000000"/>
                </a:solidFill>
              </a:rPr>
              <a:t> Simplex Virus 1 (HSV-1):</a:t>
            </a:r>
          </a:p>
          <a:p>
            <a:pPr marL="171450" indent="-171450">
              <a:buFont typeface="Arial" panose="020B0604020202020204" pitchFamily="34" charset="0"/>
              <a:buChar char="•"/>
            </a:pPr>
            <a:r>
              <a:rPr lang="en-US" dirty="0">
                <a:solidFill>
                  <a:srgbClr val="000000"/>
                </a:solidFill>
              </a:rPr>
              <a:t>mainly transmitted by oral-to-oral contact</a:t>
            </a:r>
          </a:p>
          <a:p>
            <a:pPr marL="171450" indent="-171450">
              <a:buFont typeface="Arial" panose="020B0604020202020204" pitchFamily="34" charset="0"/>
              <a:buChar char="•"/>
            </a:pPr>
            <a:r>
              <a:rPr lang="en-US" dirty="0">
                <a:solidFill>
                  <a:srgbClr val="000000"/>
                </a:solidFill>
              </a:rPr>
              <a:t>periodic appearance of “cold sores” or painful ulcers around the mouth area</a:t>
            </a:r>
          </a:p>
          <a:p>
            <a:pPr marL="171450" indent="-171450">
              <a:buFont typeface="Arial" panose="020B0604020202020204" pitchFamily="34" charset="0"/>
              <a:buChar char="•"/>
            </a:pPr>
            <a:r>
              <a:rPr lang="en-US" dirty="0">
                <a:solidFill>
                  <a:srgbClr val="000000"/>
                </a:solidFill>
              </a:rPr>
              <a:t>Infected persons will often experience a tingling, itching or burning sensation around their mouth, before the appearance of sores</a:t>
            </a:r>
          </a:p>
          <a:p>
            <a:pPr marL="171450" indent="-171450">
              <a:buFont typeface="Arial" panose="020B0604020202020204" pitchFamily="34" charset="0"/>
              <a:buChar char="•"/>
            </a:pPr>
            <a:r>
              <a:rPr lang="en-US" dirty="0">
                <a:solidFill>
                  <a:srgbClr val="000000"/>
                </a:solidFill>
              </a:rPr>
              <a:t>can also be transmitted to the genitals through oral-genital contact, leading to genital herpes.</a:t>
            </a:r>
          </a:p>
          <a:p>
            <a:endParaRPr lang="en-US" dirty="0">
              <a:solidFill>
                <a:srgbClr val="000000"/>
              </a:solidFill>
            </a:endParaRPr>
          </a:p>
          <a:p>
            <a:r>
              <a:rPr lang="en-US" b="1" u="sng" dirty="0">
                <a:solidFill>
                  <a:srgbClr val="000000"/>
                </a:solidFill>
              </a:rPr>
              <a:t>Herpes Simplex Virus 2 (HSV-2):</a:t>
            </a:r>
          </a:p>
          <a:p>
            <a:pPr marL="171450" indent="-171450">
              <a:buFont typeface="Arial" panose="020B0604020202020204" pitchFamily="34" charset="0"/>
              <a:buChar char="•"/>
            </a:pPr>
            <a:r>
              <a:rPr lang="en-US" u="none" dirty="0">
                <a:solidFill>
                  <a:srgbClr val="000000"/>
                </a:solidFill>
              </a:rPr>
              <a:t>Can cause genital herpes (one or more genital or anal blisters or open sores called ulcers)</a:t>
            </a:r>
          </a:p>
          <a:p>
            <a:pPr marL="171450" indent="-171450">
              <a:buFont typeface="Arial" panose="020B0604020202020204" pitchFamily="34" charset="0"/>
              <a:buChar char="•"/>
            </a:pPr>
            <a:r>
              <a:rPr lang="en-US" u="none" dirty="0">
                <a:solidFill>
                  <a:srgbClr val="000000"/>
                </a:solidFill>
              </a:rPr>
              <a:t>mainly spread during sex through skin-to-skin contact (through contact with genital surfaces, skin, sores or fluids of someone infected with the virus)</a:t>
            </a:r>
          </a:p>
          <a:p>
            <a:pPr marL="171450" indent="-171450">
              <a:buFont typeface="Arial" panose="020B0604020202020204" pitchFamily="34" charset="0"/>
              <a:buChar char="•"/>
            </a:pPr>
            <a:r>
              <a:rPr lang="en-US" u="none" dirty="0">
                <a:solidFill>
                  <a:srgbClr val="000000"/>
                </a:solidFill>
              </a:rPr>
              <a:t>the occasional appearance of painful genital ulcers. Genital ulcers can have an important negative effect upon a person’s mental wellness and personal relationships.</a:t>
            </a:r>
          </a:p>
          <a:p>
            <a:pPr marL="171450" indent="-171450">
              <a:buFont typeface="Arial" panose="020B0604020202020204" pitchFamily="34" charset="0"/>
              <a:buChar char="•"/>
            </a:pPr>
            <a:r>
              <a:rPr lang="en-US" u="none" dirty="0">
                <a:solidFill>
                  <a:srgbClr val="000000"/>
                </a:solidFill>
              </a:rPr>
              <a:t>symptoms of new genital herpes infections often include fever, body aches, and swollen lymph nodes. </a:t>
            </a:r>
          </a:p>
          <a:p>
            <a:pPr marL="171450" indent="-171450">
              <a:buFont typeface="Arial" panose="020B0604020202020204" pitchFamily="34" charset="0"/>
              <a:buChar char="•"/>
            </a:pPr>
            <a:r>
              <a:rPr lang="en-US" u="none" dirty="0">
                <a:solidFill>
                  <a:srgbClr val="000000"/>
                </a:solidFill>
              </a:rPr>
              <a:t>can be transmitted from skin in the genital or anal area that looks normal. </a:t>
            </a:r>
          </a:p>
          <a:p>
            <a:endParaRPr lang="en-US" b="1" u="sng" dirty="0">
              <a:solidFill>
                <a:srgbClr val="000000"/>
              </a:solidFill>
            </a:endParaRPr>
          </a:p>
          <a:p>
            <a:r>
              <a:rPr lang="en-US" b="1" u="sng" dirty="0">
                <a:solidFill>
                  <a:srgbClr val="000000"/>
                </a:solidFill>
              </a:rPr>
              <a:t>HSV-1 and HSV-2</a:t>
            </a:r>
            <a:r>
              <a:rPr lang="en-US" b="0" u="none" dirty="0">
                <a:solidFill>
                  <a:srgbClr val="000000"/>
                </a:solidFill>
              </a:rPr>
              <a:t>:</a:t>
            </a:r>
            <a:r>
              <a:rPr lang="en-US" b="0" u="none" baseline="0" dirty="0">
                <a:solidFill>
                  <a:srgbClr val="000000"/>
                </a:solidFill>
              </a:rPr>
              <a:t> </a:t>
            </a:r>
            <a:r>
              <a:rPr lang="en-US" b="0" u="none" dirty="0">
                <a:solidFill>
                  <a:srgbClr val="000000"/>
                </a:solidFill>
              </a:rPr>
              <a:t>are</a:t>
            </a:r>
            <a:r>
              <a:rPr lang="en-US" dirty="0">
                <a:solidFill>
                  <a:srgbClr val="000000"/>
                </a:solidFill>
              </a:rPr>
              <a:t> both highly infectious</a:t>
            </a:r>
            <a:r>
              <a:rPr lang="en-US" baseline="0" dirty="0">
                <a:solidFill>
                  <a:srgbClr val="000000"/>
                </a:solidFill>
              </a:rPr>
              <a:t> and </a:t>
            </a:r>
            <a:r>
              <a:rPr lang="en-US" dirty="0">
                <a:solidFill>
                  <a:srgbClr val="000000"/>
                </a:solidFill>
              </a:rPr>
              <a:t>can be transmitted to neonates (newborn babies), which is rare, but which can be fatal.</a:t>
            </a:r>
          </a:p>
          <a:p>
            <a:r>
              <a:rPr lang="en-US" u="sng" dirty="0">
                <a:solidFill>
                  <a:srgbClr val="000000"/>
                </a:solidFill>
              </a:rPr>
              <a:t>Note:</a:t>
            </a:r>
            <a:r>
              <a:rPr lang="en-US" baseline="0" dirty="0">
                <a:solidFill>
                  <a:srgbClr val="000000"/>
                </a:solidFill>
              </a:rPr>
              <a:t> </a:t>
            </a:r>
            <a:r>
              <a:rPr lang="en-US" dirty="0">
                <a:solidFill>
                  <a:srgbClr val="000000"/>
                </a:solidFill>
              </a:rPr>
              <a:t>Majority of genital and perirectal herpetic outbreaks in the U.S. are caused by HSV-2 </a:t>
            </a:r>
          </a:p>
          <a:p>
            <a:endParaRPr lang="en-US" sz="1200" dirty="0">
              <a:solidFill>
                <a:srgbClr val="000000"/>
              </a:solidFill>
            </a:endParaRPr>
          </a:p>
          <a:p>
            <a:r>
              <a:rPr lang="en-US" sz="1200" b="1" u="sng" dirty="0">
                <a:solidFill>
                  <a:srgbClr val="000000"/>
                </a:solidFill>
              </a:rPr>
              <a:t>NO CURE:</a:t>
            </a:r>
          </a:p>
          <a:p>
            <a:r>
              <a:rPr lang="en-US" sz="1200" dirty="0">
                <a:solidFill>
                  <a:srgbClr val="000000"/>
                </a:solidFill>
              </a:rPr>
              <a:t>There is no cure for herpes. However, there are medicines that can prevent or shorten outbreaks. One of these herpes medicines can be taken daily, and makes it less likely that you will pass the infection on to your sex partner(s).</a:t>
            </a:r>
          </a:p>
          <a:p>
            <a:pPr marL="171450" indent="-171450">
              <a:buFont typeface="Arial" panose="020B0604020202020204" pitchFamily="34" charset="0"/>
              <a:buChar char="•"/>
            </a:pPr>
            <a:endParaRPr lang="en-US" sz="1200" dirty="0">
              <a:solidFill>
                <a:srgbClr val="000000"/>
              </a:solidFill>
            </a:endParaRPr>
          </a:p>
          <a:p>
            <a:pPr marL="171450" indent="-171450">
              <a:buFont typeface="Arial" panose="020B0604020202020204" pitchFamily="34" charset="0"/>
              <a:buChar char="•"/>
            </a:pPr>
            <a:r>
              <a:rPr lang="en-US" sz="1200" dirty="0"/>
              <a:t>Women are more susceptible to the herpes virus</a:t>
            </a:r>
          </a:p>
          <a:p>
            <a:pPr marL="171450" indent="-171450">
              <a:buFont typeface="Arial" panose="020B0604020202020204" pitchFamily="34" charset="0"/>
              <a:buChar char="•"/>
            </a:pPr>
            <a:r>
              <a:rPr lang="en-US" sz="1200" dirty="0"/>
              <a:t>A majority of people with the virus are unaware that they are infected, increasing the likelihood of transmitting the infection to their partners. Although anti-viral drugs are available to manage genital herpes, no cure exists. </a:t>
            </a:r>
          </a:p>
          <a:p>
            <a:pPr marL="171450" indent="-171450">
              <a:buFont typeface="Arial" panose="020B0604020202020204" pitchFamily="34" charset="0"/>
              <a:buChar char="•"/>
            </a:pPr>
            <a:r>
              <a:rPr lang="en-US" sz="1200" dirty="0"/>
              <a:t>Herpes increases a person’s susceptibility to HIV and causes HIV-infected individuals to be more infectious.</a:t>
            </a:r>
          </a:p>
          <a:p>
            <a:endParaRPr lang="en-US" b="1" u="sng" dirty="0"/>
          </a:p>
          <a:p>
            <a:r>
              <a:rPr lang="en-US" b="1" u="sng" dirty="0"/>
              <a:t>How is Herpes Spread?</a:t>
            </a:r>
          </a:p>
          <a:p>
            <a:r>
              <a:rPr lang="en-US" dirty="0"/>
              <a:t>Fluids found in a herpes sore carry the virus and contact with those fluids can cause infection. You can also get herpes from an infected sex partner who does not have a visible sore or who may not know he or she is infected because the virus can be released through your skin and spread the infection to your sex partner(s).</a:t>
            </a:r>
          </a:p>
          <a:p>
            <a:endParaRPr lang="en-US" dirty="0"/>
          </a:p>
          <a:p>
            <a:r>
              <a:rPr lang="en-US" b="1" u="sng" dirty="0"/>
              <a:t>Symptoms:</a:t>
            </a:r>
          </a:p>
          <a:p>
            <a:r>
              <a:rPr lang="en-US" dirty="0"/>
              <a:t>You may not notice mild symptoms or you may mistake them for another skin condition, such as a pimple or ingrown hair. </a:t>
            </a:r>
          </a:p>
          <a:p>
            <a:endParaRPr lang="en-US" dirty="0"/>
          </a:p>
          <a:p>
            <a:r>
              <a:rPr lang="en-US" b="1" u="sng" dirty="0"/>
              <a:t>An “outbreak”:</a:t>
            </a:r>
          </a:p>
          <a:p>
            <a:pPr marL="171450" indent="-171450">
              <a:buFont typeface="Arial" panose="020B0604020202020204" pitchFamily="34" charset="0"/>
              <a:buChar char="•"/>
            </a:pPr>
            <a:r>
              <a:rPr lang="en-US" b="0" dirty="0"/>
              <a:t>The first time someone has an outbreak they may also have flu-like symptoms such as fever, body aches, or swollen glands.</a:t>
            </a:r>
          </a:p>
          <a:p>
            <a:pPr marL="171450" indent="-171450">
              <a:buFont typeface="Arial" panose="020B0604020202020204" pitchFamily="34" charset="0"/>
              <a:buChar char="•"/>
            </a:pPr>
            <a:r>
              <a:rPr lang="en-US" b="0" dirty="0"/>
              <a:t>Repeat outbreaks of genital herpes are common, especially during the first year after infection. Repeat outbreaks are usually shorter and less severe than the first outbreak. Although the infection can stay in the body for the rest of your life, the number of outbreaks tends to decrease over a period of years.</a:t>
            </a:r>
          </a:p>
          <a:p>
            <a:pPr marL="171450" indent="-171450">
              <a:buFont typeface="Arial" panose="020B0604020202020204" pitchFamily="34" charset="0"/>
              <a:buChar char="•"/>
            </a:pPr>
            <a:endParaRPr lang="en-US" b="0" dirty="0"/>
          </a:p>
          <a:p>
            <a:pPr marL="0" indent="0">
              <a:buFont typeface="Arial" panose="020B0604020202020204" pitchFamily="34" charset="0"/>
              <a:buNone/>
            </a:pPr>
            <a:r>
              <a:rPr lang="en-US" b="0" u="sng" dirty="0"/>
              <a:t>Note:</a:t>
            </a:r>
            <a:r>
              <a:rPr lang="en-US" b="0" u="none" baseline="0" dirty="0"/>
              <a:t> </a:t>
            </a:r>
            <a:r>
              <a:rPr lang="en-US" b="0" dirty="0"/>
              <a:t>If you touch your sores or the fluids from the sores, you may transfer herpes to another part of your body, such as your eyes. Do not touch the sores or fluids to avoid spreading herpes to another part of your body. If you touch the sores or fluids, immediately wash your hands thoroughly to help avoid spreading your infection.</a:t>
            </a:r>
          </a:p>
          <a:p>
            <a:pPr marL="0" indent="0">
              <a:buFont typeface="Arial" panose="020B0604020202020204" pitchFamily="34" charset="0"/>
              <a:buNone/>
            </a:pPr>
            <a:endParaRPr lang="en-US" b="0" dirty="0"/>
          </a:p>
          <a:p>
            <a:pPr marL="0" indent="0">
              <a:buFont typeface="Arial" panose="020B0604020202020204" pitchFamily="34" charset="0"/>
              <a:buNone/>
            </a:pPr>
            <a:r>
              <a:rPr lang="en-US" b="0" u="sng" dirty="0"/>
              <a:t>Note:</a:t>
            </a:r>
            <a:r>
              <a:rPr lang="en-US" b="0" dirty="0"/>
              <a:t> </a:t>
            </a:r>
          </a:p>
          <a:p>
            <a:r>
              <a:rPr lang="en-US" b="0" dirty="0"/>
              <a:t>Genital herpes can cause sores or breaks in the skin or lining of the mouth, vagina, and rectum. The genital sores caused by herpes can bleed easily. When the sores come into contact with the mouth, vagina, or rectum during sex, they increase the risk of giving or getting HIV if you or your partner has HIV.</a:t>
            </a:r>
          </a:p>
          <a:p>
            <a:endParaRPr lang="en-US" dirty="0"/>
          </a:p>
          <a:p>
            <a:r>
              <a:rPr lang="en-US" u="sng" dirty="0"/>
              <a:t>Note:</a:t>
            </a:r>
          </a:p>
          <a:p>
            <a:r>
              <a:rPr lang="en-US" dirty="0"/>
              <a:t>If you have herpes, you should tell your sex partner(s) and let him or her know that you do and the risk involved. Using condoms may help lower this risk but it will not get rid of the risk completely. Having sores or other symptoms of herpes can increase your risk of spreading the disease. Even if you do not have any symptoms, you can still infect your sex partners.</a:t>
            </a:r>
          </a:p>
        </p:txBody>
      </p:sp>
      <p:sp>
        <p:nvSpPr>
          <p:cNvPr id="4" name="Slide Number Placeholder 3"/>
          <p:cNvSpPr>
            <a:spLocks noGrp="1"/>
          </p:cNvSpPr>
          <p:nvPr>
            <p:ph type="sldNum" sz="quarter" idx="10"/>
          </p:nvPr>
        </p:nvSpPr>
        <p:spPr/>
        <p:txBody>
          <a:bodyPr/>
          <a:lstStyle/>
          <a:p>
            <a:fld id="{DA679717-206C-4188-A8D8-979009912F9B}" type="slidenum">
              <a:rPr lang="en-US" smtClean="0"/>
              <a:t>22</a:t>
            </a:fld>
            <a:endParaRPr lang="en-US"/>
          </a:p>
        </p:txBody>
      </p:sp>
    </p:spTree>
    <p:extLst>
      <p:ext uri="{BB962C8B-B14F-4D97-AF65-F5344CB8AC3E}">
        <p14:creationId xmlns:p14="http://schemas.microsoft.com/office/powerpoint/2010/main" val="1689148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solidFill>
                  <a:srgbClr val="000000"/>
                </a:solidFill>
              </a:rPr>
              <a:t>HPV is VERY common:</a:t>
            </a:r>
          </a:p>
          <a:p>
            <a:pPr marL="285750" indent="-285750">
              <a:buFont typeface="Arial" panose="020B0604020202020204" pitchFamily="34" charset="0"/>
              <a:buChar char="•"/>
            </a:pPr>
            <a:r>
              <a:rPr lang="en-US" sz="1400" b="0" dirty="0">
                <a:solidFill>
                  <a:srgbClr val="000000"/>
                </a:solidFill>
              </a:rPr>
              <a:t>There</a:t>
            </a:r>
            <a:r>
              <a:rPr lang="en-US" sz="1400" b="0" baseline="0" dirty="0">
                <a:solidFill>
                  <a:srgbClr val="000000"/>
                </a:solidFill>
              </a:rPr>
              <a:t> are many types of HPV. </a:t>
            </a:r>
          </a:p>
          <a:p>
            <a:pPr marL="285750" indent="-285750">
              <a:buFont typeface="Arial" panose="020B0604020202020204" pitchFamily="34" charset="0"/>
              <a:buChar char="•"/>
            </a:pPr>
            <a:r>
              <a:rPr lang="en-US" sz="1400" b="0" baseline="0" dirty="0">
                <a:solidFill>
                  <a:srgbClr val="000000"/>
                </a:solidFill>
              </a:rPr>
              <a:t>Greater than 100 strains, more than 40 different types of HPV are sexually transmitted. Certain “high risk” strains of HPV have been linked to cervical cancer; however, many common strains of HPV, including genital warts, are considered "low-risk." Most of the "low risk" infections resolve themselves on their own without any treatment. There </a:t>
            </a:r>
            <a:r>
              <a:rPr lang="en-US" sz="1400" b="0" baseline="0">
                <a:solidFill>
                  <a:srgbClr val="000000"/>
                </a:solidFill>
              </a:rPr>
              <a:t>are 14.0 </a:t>
            </a:r>
            <a:r>
              <a:rPr lang="en-US" sz="1400" b="0" baseline="0" dirty="0">
                <a:solidFill>
                  <a:srgbClr val="000000"/>
                </a:solidFill>
              </a:rPr>
              <a:t>million new cases of HPV diagnosed in the U.S. each year. Regular screenings for changes in the cervix (pap smears) are the best known ways to prevent possible complications from HPV infection (for women). </a:t>
            </a:r>
          </a:p>
          <a:p>
            <a:endParaRPr lang="en-US" sz="1400" b="0" baseline="0" dirty="0">
              <a:solidFill>
                <a:srgbClr val="000000"/>
              </a:solidFill>
            </a:endParaRPr>
          </a:p>
          <a:p>
            <a:r>
              <a:rPr lang="en-US" sz="1400" b="1" u="sng" dirty="0">
                <a:solidFill>
                  <a:srgbClr val="000000"/>
                </a:solidFill>
              </a:rPr>
              <a:t>HPV Vaccination (9-valent Gardasil 9):</a:t>
            </a:r>
          </a:p>
          <a:p>
            <a:pPr marL="285750" indent="-285750">
              <a:buFont typeface="Arial" panose="020B0604020202020204" pitchFamily="34" charset="0"/>
              <a:buChar char="•"/>
            </a:pPr>
            <a:r>
              <a:rPr lang="en-US" sz="1400" b="0" u="none" dirty="0">
                <a:solidFill>
                  <a:srgbClr val="000000"/>
                </a:solidFill>
              </a:rPr>
              <a:t>As</a:t>
            </a:r>
            <a:r>
              <a:rPr lang="en-US" sz="1400" b="0" u="none" baseline="0" dirty="0">
                <a:solidFill>
                  <a:srgbClr val="000000"/>
                </a:solidFill>
              </a:rPr>
              <a:t> of May 2017, only HPV vaccine available for use in U.S (NIH National Cancer Institute).</a:t>
            </a:r>
            <a:endParaRPr lang="en-US" sz="1400" b="0" u="none" dirty="0">
              <a:solidFill>
                <a:srgbClr val="000000"/>
              </a:solidFill>
            </a:endParaRPr>
          </a:p>
          <a:p>
            <a:pPr marL="285750" indent="-285750">
              <a:buFont typeface="Arial" panose="020B0604020202020204" pitchFamily="34" charset="0"/>
              <a:buChar char="•"/>
            </a:pPr>
            <a:r>
              <a:rPr lang="en-US" sz="1400" b="0" baseline="0" dirty="0">
                <a:solidFill>
                  <a:srgbClr val="000000"/>
                </a:solidFill>
              </a:rPr>
              <a:t>Vaccinates against 9 common strains of HPV (Types 6, 11, 16, 18, 31, 33, 45, 52, 58).</a:t>
            </a:r>
          </a:p>
          <a:p>
            <a:pPr marL="285750" indent="-285750">
              <a:buFont typeface="Arial" panose="020B0604020202020204" pitchFamily="34" charset="0"/>
              <a:buChar char="•"/>
            </a:pPr>
            <a:r>
              <a:rPr lang="en-US" sz="1400" b="0" dirty="0">
                <a:solidFill>
                  <a:srgbClr val="000000"/>
                </a:solidFill>
              </a:rPr>
              <a:t>Females and Males age 9</a:t>
            </a:r>
            <a:r>
              <a:rPr lang="en-US" sz="1400" b="0" baseline="0" dirty="0">
                <a:solidFill>
                  <a:srgbClr val="000000"/>
                </a:solidFill>
              </a:rPr>
              <a:t> through 45</a:t>
            </a:r>
            <a:r>
              <a:rPr lang="en-US" sz="1400" b="0" dirty="0">
                <a:solidFill>
                  <a:srgbClr val="000000"/>
                </a:solidFill>
              </a:rPr>
              <a:t> (Merck)</a:t>
            </a:r>
          </a:p>
          <a:p>
            <a:pPr marL="285750" indent="-285750">
              <a:buFont typeface="Arial" panose="020B0604020202020204" pitchFamily="34" charset="0"/>
              <a:buChar char="•"/>
            </a:pPr>
            <a:r>
              <a:rPr lang="en-US" sz="1400" b="0" baseline="0" dirty="0">
                <a:solidFill>
                  <a:srgbClr val="000000"/>
                </a:solidFill>
              </a:rPr>
              <a:t>Females age 9 until 27 (CDC)</a:t>
            </a:r>
            <a:endParaRPr lang="en-US" sz="1400" b="0" dirty="0">
              <a:solidFill>
                <a:srgbClr val="000000"/>
              </a:solidFill>
            </a:endParaRPr>
          </a:p>
          <a:p>
            <a:pPr marL="285750" indent="-285750">
              <a:buFont typeface="Arial" panose="020B0604020202020204" pitchFamily="34" charset="0"/>
              <a:buChar char="•"/>
            </a:pPr>
            <a:r>
              <a:rPr lang="en-US" sz="1400" b="0" baseline="0" dirty="0">
                <a:solidFill>
                  <a:srgbClr val="000000"/>
                </a:solidFill>
              </a:rPr>
              <a:t>Males age 9 until 22 or MSM, Transgender and immunocompromised until 27 (CDC)</a:t>
            </a:r>
          </a:p>
          <a:p>
            <a:pPr marL="285750" indent="-285750">
              <a:buFont typeface="Arial" panose="020B0604020202020204" pitchFamily="34" charset="0"/>
              <a:buChar char="•"/>
            </a:pPr>
            <a:r>
              <a:rPr lang="en-US" sz="1400" b="0" baseline="0" dirty="0">
                <a:solidFill>
                  <a:srgbClr val="000000"/>
                </a:solidFill>
              </a:rPr>
              <a:t>CDC recommends ages 11 or 12 </a:t>
            </a:r>
            <a:r>
              <a:rPr lang="en-US" sz="1400" dirty="0"/>
              <a:t>two shots of HPV vaccine six to twelve months apart </a:t>
            </a:r>
            <a:r>
              <a:rPr lang="en-US" sz="1400" b="0" baseline="0" dirty="0">
                <a:solidFill>
                  <a:srgbClr val="000000"/>
                </a:solidFill>
              </a:rPr>
              <a:t>(best immune response).</a:t>
            </a:r>
          </a:p>
          <a:p>
            <a:pPr marL="285750" indent="-285750">
              <a:buFont typeface="Arial" panose="020B0604020202020204" pitchFamily="34" charset="0"/>
              <a:buChar char="•"/>
            </a:pPr>
            <a:r>
              <a:rPr lang="en-US" sz="1400" b="0" baseline="0" dirty="0">
                <a:solidFill>
                  <a:srgbClr val="000000"/>
                </a:solidFill>
              </a:rPr>
              <a:t>Only 2 doses if started before age 15; otherwise, 3-dose series</a:t>
            </a:r>
            <a:endParaRPr lang="en-US" sz="1400" b="0" dirty="0">
              <a:solidFill>
                <a:srgbClr val="000000"/>
              </a:solidFill>
            </a:endParaRPr>
          </a:p>
          <a:p>
            <a:pPr marL="285750" indent="-285750">
              <a:buFont typeface="Arial" panose="020B0604020202020204" pitchFamily="34" charset="0"/>
              <a:buChar char="•"/>
            </a:pPr>
            <a:endParaRPr lang="en-US" sz="1400" b="0" baseline="0" dirty="0">
              <a:solidFill>
                <a:srgbClr val="000000"/>
              </a:solidFill>
            </a:endParaRPr>
          </a:p>
          <a:p>
            <a:pPr marL="285750" indent="-285750">
              <a:buFont typeface="Arial" panose="020B0604020202020204" pitchFamily="34" charset="0"/>
              <a:buChar char="•"/>
            </a:pPr>
            <a:r>
              <a:rPr lang="en-US" sz="1400" b="0" u="none" dirty="0">
                <a:solidFill>
                  <a:srgbClr val="000000"/>
                </a:solidFill>
              </a:rPr>
              <a:t>HPV vaccines </a:t>
            </a:r>
            <a:r>
              <a:rPr lang="en-US" sz="1400" b="0" u="none" dirty="0" err="1">
                <a:solidFill>
                  <a:srgbClr val="000000"/>
                </a:solidFill>
              </a:rPr>
              <a:t>quadrivalent</a:t>
            </a:r>
            <a:r>
              <a:rPr lang="en-US" sz="1400" b="0" u="none" baseline="0" dirty="0">
                <a:solidFill>
                  <a:srgbClr val="000000"/>
                </a:solidFill>
              </a:rPr>
              <a:t> </a:t>
            </a:r>
            <a:r>
              <a:rPr lang="en-US" sz="1400" b="0" u="none" dirty="0">
                <a:solidFill>
                  <a:srgbClr val="000000"/>
                </a:solidFill>
              </a:rPr>
              <a:t>Gardasil and bivalent </a:t>
            </a:r>
            <a:r>
              <a:rPr lang="en-US" sz="1400" b="0" u="none" dirty="0" err="1">
                <a:solidFill>
                  <a:srgbClr val="000000"/>
                </a:solidFill>
              </a:rPr>
              <a:t>Cervarix</a:t>
            </a:r>
            <a:r>
              <a:rPr lang="en-US" sz="1400" b="0" u="none" dirty="0">
                <a:solidFill>
                  <a:srgbClr val="000000"/>
                </a:solidFill>
              </a:rPr>
              <a:t> used in other countries.</a:t>
            </a:r>
          </a:p>
          <a:p>
            <a:endParaRPr lang="en-US" sz="1400" b="1" dirty="0">
              <a:solidFill>
                <a:srgbClr val="000000"/>
              </a:solidFill>
            </a:endParaRPr>
          </a:p>
          <a:p>
            <a:endParaRPr lang="en-US" b="1" dirty="0">
              <a:solidFill>
                <a:srgbClr val="000000"/>
              </a:solidFill>
            </a:endParaRPr>
          </a:p>
          <a:p>
            <a:pPr marL="171450" indent="-171450">
              <a:buFont typeface="Arial" panose="020B0604020202020204" pitchFamily="34" charset="0"/>
              <a:buChar char="•"/>
            </a:pPr>
            <a:r>
              <a:rPr lang="en-US" baseline="0" dirty="0">
                <a:solidFill>
                  <a:srgbClr val="000000"/>
                </a:solidFill>
              </a:rPr>
              <a:t>  </a:t>
            </a:r>
            <a:r>
              <a:rPr lang="en-US" dirty="0">
                <a:solidFill>
                  <a:srgbClr val="000000"/>
                </a:solidFill>
              </a:rPr>
              <a:t>HPV associated with approximately 92% of anal cancer </a:t>
            </a:r>
          </a:p>
        </p:txBody>
      </p:sp>
      <p:sp>
        <p:nvSpPr>
          <p:cNvPr id="4" name="Slide Number Placeholder 3"/>
          <p:cNvSpPr>
            <a:spLocks noGrp="1"/>
          </p:cNvSpPr>
          <p:nvPr>
            <p:ph type="sldNum" sz="quarter" idx="10"/>
          </p:nvPr>
        </p:nvSpPr>
        <p:spPr/>
        <p:txBody>
          <a:bodyPr/>
          <a:lstStyle/>
          <a:p>
            <a:fld id="{DA679717-206C-4188-A8D8-979009912F9B}" type="slidenum">
              <a:rPr lang="en-US" smtClean="0"/>
              <a:t>23</a:t>
            </a:fld>
            <a:endParaRPr lang="en-US"/>
          </a:p>
        </p:txBody>
      </p:sp>
    </p:spTree>
    <p:extLst>
      <p:ext uri="{BB962C8B-B14F-4D97-AF65-F5344CB8AC3E}">
        <p14:creationId xmlns:p14="http://schemas.microsoft.com/office/powerpoint/2010/main" val="3579439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“Hepatitis” means inflammation of the liver:</a:t>
            </a:r>
          </a:p>
          <a:p>
            <a:r>
              <a:rPr lang="en-US" b="0" dirty="0"/>
              <a:t>The liver is a vital organ that processes nutrients, filters the blood, and fights infections. When the liver is inflamed or damaged, it may not be able to function properly.</a:t>
            </a:r>
          </a:p>
          <a:p>
            <a:endParaRPr lang="en-US" b="0" dirty="0"/>
          </a:p>
          <a:p>
            <a:r>
              <a:rPr lang="en-US" b="1" u="sng" dirty="0"/>
              <a:t>Hepatitis A:</a:t>
            </a:r>
            <a:r>
              <a:rPr lang="en-US" b="0" dirty="0"/>
              <a:t> can</a:t>
            </a:r>
            <a:r>
              <a:rPr lang="en-US" b="0" baseline="0" dirty="0"/>
              <a:t> be sexually transmitted by oral sex (oral to anal contact). Not near as common to be sexually transmitted as B &amp; C.</a:t>
            </a:r>
            <a:endParaRPr lang="en-US" b="0" dirty="0"/>
          </a:p>
          <a:p>
            <a:endParaRPr lang="en-US" dirty="0"/>
          </a:p>
          <a:p>
            <a:endParaRPr lang="en-US" dirty="0"/>
          </a:p>
          <a:p>
            <a:r>
              <a:rPr lang="en-US" b="1" u="sng" dirty="0"/>
              <a:t>The Hepatitis B virus can also be transmitted from:</a:t>
            </a:r>
          </a:p>
          <a:p>
            <a:r>
              <a:rPr lang="en-US" dirty="0"/>
              <a:t>•Birth to an infected mother</a:t>
            </a:r>
          </a:p>
          <a:p>
            <a:r>
              <a:rPr lang="en-US" dirty="0"/>
              <a:t>•Sex with an infected person</a:t>
            </a:r>
          </a:p>
          <a:p>
            <a:r>
              <a:rPr lang="en-US" dirty="0"/>
              <a:t>•Sharing equipment that has been contaminated with blood from an infected person, such as needles, syringes, and even medical equipment, such as glucose monitors</a:t>
            </a:r>
          </a:p>
          <a:p>
            <a:r>
              <a:rPr lang="en-US" dirty="0"/>
              <a:t>•Sharing personal items such as toothbrushes or razors</a:t>
            </a:r>
          </a:p>
          <a:p>
            <a:r>
              <a:rPr lang="en-US" dirty="0"/>
              <a:t>•Poor infection control has resulted in outbreaks in health care facilities</a:t>
            </a:r>
          </a:p>
          <a:p>
            <a:endParaRPr lang="en-US" dirty="0"/>
          </a:p>
          <a:p>
            <a:r>
              <a:rPr lang="en-US" b="1" u="sng" dirty="0"/>
              <a:t>Vaccine</a:t>
            </a:r>
            <a:r>
              <a:rPr lang="en-US" b="1" u="sng" baseline="0" dirty="0"/>
              <a:t> available for A and B</a:t>
            </a:r>
            <a:r>
              <a:rPr lang="en-US" baseline="0" dirty="0"/>
              <a:t>: should be done for all infants at birth (most of you are already vaccinated)</a:t>
            </a:r>
          </a:p>
          <a:p>
            <a:endParaRPr lang="en-US" baseline="0" dirty="0"/>
          </a:p>
          <a:p>
            <a:r>
              <a:rPr lang="en-US" b="1" u="sng" baseline="0" dirty="0"/>
              <a:t>Symptoms: </a:t>
            </a:r>
          </a:p>
          <a:p>
            <a:r>
              <a:rPr lang="en-US" dirty="0"/>
              <a:t>Many people with hepatitis do not have symptoms and do not know they are infected. If symptoms occur with an acute infection, they can appear anytime from 2 weeks to 6 months after exposure. Symptoms of chronic viral hepatitis can take decades to develop.</a:t>
            </a:r>
          </a:p>
          <a:p>
            <a:r>
              <a:rPr lang="en-US" dirty="0"/>
              <a:t>Symptoms of hepatitis can include:  fever, fatigue, loss of appetite, nausea, vomiting, abdominal pain, dark urine, grey-colored stools, joint pain, and jaundice.</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5"/>
                </a:solidFill>
              </a:rPr>
              <a:t>Usually characterized by NO or very mild symptoms, but </a:t>
            </a:r>
            <a:r>
              <a:rPr lang="en-US" sz="1200" b="1" dirty="0">
                <a:solidFill>
                  <a:srgbClr val="0070C0"/>
                </a:solidFill>
              </a:rPr>
              <a:t>NO CURE</a:t>
            </a:r>
            <a:r>
              <a:rPr lang="en-US" sz="1200" b="1" dirty="0">
                <a:solidFill>
                  <a:schemeClr val="accent5"/>
                </a:solidFill>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accent5"/>
              </a:solidFill>
            </a:endParaRPr>
          </a:p>
          <a:p>
            <a:r>
              <a:rPr lang="en-US" b="1" u="sng" dirty="0"/>
              <a:t>How long does Hepatitis last?</a:t>
            </a:r>
          </a:p>
          <a:p>
            <a:pPr marL="171450" indent="-171450">
              <a:buFont typeface="Arial" panose="020B0604020202020204" pitchFamily="34" charset="0"/>
              <a:buChar char="•"/>
            </a:pPr>
            <a:r>
              <a:rPr lang="en-US" b="0" u="sng" dirty="0"/>
              <a:t>Hepatitis A:</a:t>
            </a:r>
            <a:r>
              <a:rPr lang="en-US" b="0" u="sng" baseline="0" dirty="0"/>
              <a:t> </a:t>
            </a:r>
            <a:r>
              <a:rPr lang="en-US" dirty="0"/>
              <a:t>can last from a few weeks to several months.</a:t>
            </a:r>
          </a:p>
          <a:p>
            <a:pPr marL="171450" indent="-171450">
              <a:buFont typeface="Arial" panose="020B0604020202020204" pitchFamily="34" charset="0"/>
              <a:buChar char="•"/>
            </a:pPr>
            <a:r>
              <a:rPr lang="en-US" b="0" u="sng" dirty="0"/>
              <a:t>Hepatitis B:</a:t>
            </a:r>
            <a:r>
              <a:rPr lang="en-US" b="0" u="sng" baseline="0" dirty="0"/>
              <a:t> </a:t>
            </a:r>
            <a:r>
              <a:rPr lang="en-US" dirty="0"/>
              <a:t>can range from a mild illness, lasting a few weeks, to a serious life-long or chronic condition.</a:t>
            </a:r>
          </a:p>
          <a:p>
            <a:pPr marL="628650" lvl="1" indent="-171450">
              <a:buFont typeface="Arial" panose="020B0604020202020204" pitchFamily="34" charset="0"/>
              <a:buChar char="•"/>
            </a:pPr>
            <a:r>
              <a:rPr lang="en-US" dirty="0"/>
              <a:t>More than 90% of unimmunized infants who get infected develop a chronic infection occurs, whereas 6%–10% of older children and adults who get infected develop chronic Hepatitis B.</a:t>
            </a:r>
            <a:r>
              <a:rPr lang="en-US" baseline="0" dirty="0"/>
              <a:t>  </a:t>
            </a:r>
            <a:endParaRPr lang="en-US" dirty="0"/>
          </a:p>
          <a:p>
            <a:pPr marL="171450" indent="-171450">
              <a:buFont typeface="Arial" panose="020B0604020202020204" pitchFamily="34" charset="0"/>
              <a:buChar char="•"/>
            </a:pPr>
            <a:r>
              <a:rPr lang="en-US" b="0" u="sng" dirty="0"/>
              <a:t>Hepatitis C:</a:t>
            </a:r>
            <a:r>
              <a:rPr lang="en-US" b="0" u="sng" baseline="0" dirty="0"/>
              <a:t> </a:t>
            </a:r>
            <a:r>
              <a:rPr lang="en-US" dirty="0"/>
              <a:t>can range from a mild illness, lasting a few weeks, to a serious life-long infection. Most people who get infected develop chronic Hepatitis C.</a:t>
            </a:r>
          </a:p>
          <a:p>
            <a:endParaRPr lang="en-US" dirty="0"/>
          </a:p>
          <a:p>
            <a:r>
              <a:rPr lang="en-US" b="1" u="sng" dirty="0"/>
              <a:t>How serious is</a:t>
            </a:r>
            <a:r>
              <a:rPr lang="en-US" b="1" u="sng" baseline="0" dirty="0"/>
              <a:t> it?</a:t>
            </a:r>
          </a:p>
          <a:p>
            <a:r>
              <a:rPr lang="en-US" u="sng" dirty="0"/>
              <a:t>Hepatitis A:</a:t>
            </a:r>
          </a:p>
          <a:p>
            <a:r>
              <a:rPr lang="en-US" dirty="0"/>
              <a:t>•People can be sick for a few weeks to a few months</a:t>
            </a:r>
          </a:p>
          <a:p>
            <a:r>
              <a:rPr lang="en-US" dirty="0"/>
              <a:t>•Most recover with no lasting liver damage</a:t>
            </a:r>
          </a:p>
          <a:p>
            <a:r>
              <a:rPr lang="en-US" dirty="0"/>
              <a:t>•Although very rare, death can occur</a:t>
            </a:r>
          </a:p>
          <a:p>
            <a:endParaRPr lang="en-US" dirty="0"/>
          </a:p>
          <a:p>
            <a:r>
              <a:rPr lang="en-US" u="sng" dirty="0"/>
              <a:t>Hepatitis</a:t>
            </a:r>
            <a:r>
              <a:rPr lang="en-US" u="sng" baseline="0" dirty="0"/>
              <a:t> B:</a:t>
            </a:r>
          </a:p>
          <a:p>
            <a:r>
              <a:rPr lang="en-US" baseline="0" dirty="0"/>
              <a:t>•The risk for chronic infection depends on age when infected. When infected as an infant, 90% will develop a chronic infection</a:t>
            </a:r>
          </a:p>
          <a:p>
            <a:r>
              <a:rPr lang="en-US" baseline="0" dirty="0"/>
              <a:t>•15%–25% of chronically infected people develop chronic liver disease, including cirrhosis, liver failure, or liver cancer</a:t>
            </a:r>
          </a:p>
          <a:p>
            <a:endParaRPr lang="en-US" baseline="0" dirty="0"/>
          </a:p>
          <a:p>
            <a:r>
              <a:rPr lang="en-US" u="sng" baseline="0" dirty="0"/>
              <a:t>Hepatitis C:</a:t>
            </a:r>
          </a:p>
          <a:p>
            <a:r>
              <a:rPr lang="en-US" u="none" dirty="0"/>
              <a:t>•75%-85% of people who get infected with the Hepatitis C virus develop a chronic  infection</a:t>
            </a:r>
          </a:p>
          <a:p>
            <a:r>
              <a:rPr lang="en-US" u="none" dirty="0"/>
              <a:t>•5%-20% of people with chronic Hepatitis C develop cirrhosis</a:t>
            </a:r>
          </a:p>
          <a:p>
            <a:r>
              <a:rPr lang="en-US" u="none" dirty="0"/>
              <a:t>•1%–5% will die from cirrhosis or liver cancer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accent5"/>
              </a:solidFill>
            </a:endParaRPr>
          </a:p>
          <a:p>
            <a:endParaRPr lang="en-US" dirty="0"/>
          </a:p>
        </p:txBody>
      </p:sp>
      <p:sp>
        <p:nvSpPr>
          <p:cNvPr id="4" name="Slide Number Placeholder 3"/>
          <p:cNvSpPr>
            <a:spLocks noGrp="1"/>
          </p:cNvSpPr>
          <p:nvPr>
            <p:ph type="sldNum" sz="quarter" idx="10"/>
          </p:nvPr>
        </p:nvSpPr>
        <p:spPr/>
        <p:txBody>
          <a:bodyPr/>
          <a:lstStyle/>
          <a:p>
            <a:fld id="{DA679717-206C-4188-A8D8-979009912F9B}" type="slidenum">
              <a:rPr lang="en-US" smtClean="0"/>
              <a:t>24</a:t>
            </a:fld>
            <a:endParaRPr lang="en-US"/>
          </a:p>
        </p:txBody>
      </p:sp>
    </p:spTree>
    <p:extLst>
      <p:ext uri="{BB962C8B-B14F-4D97-AF65-F5344CB8AC3E}">
        <p14:creationId xmlns:p14="http://schemas.microsoft.com/office/powerpoint/2010/main" val="2965282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b="1" u="sng" dirty="0"/>
              <a:t>No</a:t>
            </a:r>
            <a:r>
              <a:rPr lang="en-US" b="1" u="sng" baseline="0" dirty="0"/>
              <a:t> Risk</a:t>
            </a:r>
          </a:p>
          <a:p>
            <a:pPr marL="171450" indent="-171450">
              <a:buFont typeface="Arial" panose="020B0604020202020204" pitchFamily="34" charset="0"/>
              <a:buChar char="•"/>
            </a:pPr>
            <a:r>
              <a:rPr lang="en-US" b="0" u="sng" baseline="0" dirty="0"/>
              <a:t>Abstinence (sex):</a:t>
            </a:r>
            <a:r>
              <a:rPr lang="en-US" b="0" u="none" baseline="0" dirty="0"/>
              <a:t> Not having any sexual contact. Someone can choose to abstain even if they have had sex before (are not a virgin).  Abstinence can be chosen for any period of time (a day, a week, a month, a year, etc.)</a:t>
            </a:r>
          </a:p>
          <a:p>
            <a:pPr marL="171450" indent="-171450">
              <a:buFont typeface="Arial" panose="020B0604020202020204" pitchFamily="34" charset="0"/>
              <a:buChar char="•"/>
            </a:pPr>
            <a:r>
              <a:rPr lang="en-US" b="0" u="sng" baseline="0" dirty="0"/>
              <a:t>Abstinence (drugs):</a:t>
            </a:r>
            <a:r>
              <a:rPr lang="en-US" b="0" u="none" baseline="0" dirty="0"/>
              <a:t> Not using injection drugs.</a:t>
            </a:r>
          </a:p>
          <a:p>
            <a:pPr marL="171450" indent="-171450">
              <a:buFont typeface="Arial" panose="020B0604020202020204" pitchFamily="34" charset="0"/>
              <a:buChar char="•"/>
            </a:pPr>
            <a:r>
              <a:rPr lang="en-US" b="0" u="sng" baseline="0" dirty="0"/>
              <a:t>Mutual Monogamy</a:t>
            </a:r>
            <a:r>
              <a:rPr lang="en-US" b="0" u="none" baseline="0" dirty="0"/>
              <a:t>-When you and your sex partner are both STI/HIV free (have been tested), and you </a:t>
            </a:r>
            <a:r>
              <a:rPr lang="en-US" sz="1800" b="1" u="none" baseline="0" dirty="0"/>
              <a:t>ONLY</a:t>
            </a:r>
            <a:r>
              <a:rPr lang="en-US" b="0" u="none" baseline="0" dirty="0"/>
              <a:t> have sex with each other.</a:t>
            </a:r>
            <a:endParaRPr lang="en-US" b="1" u="sng" baseline="0" dirty="0"/>
          </a:p>
          <a:p>
            <a:endParaRPr lang="en-US" b="1" u="sng" baseline="0" dirty="0"/>
          </a:p>
          <a:p>
            <a:r>
              <a:rPr lang="en-US" b="1" u="sng" baseline="0" dirty="0"/>
              <a:t>Reduced Risk </a:t>
            </a:r>
          </a:p>
          <a:p>
            <a:pPr marL="171450" indent="-171450">
              <a:buFont typeface="Arial" panose="020B0604020202020204" pitchFamily="34" charset="0"/>
              <a:buChar char="•"/>
            </a:pPr>
            <a:r>
              <a:rPr lang="en-US" b="1" u="sng" baseline="0" dirty="0"/>
              <a:t>Protected Sex</a:t>
            </a:r>
            <a:endParaRPr lang="en-US" baseline="0" dirty="0"/>
          </a:p>
          <a:p>
            <a:pPr marL="628650" lvl="1" indent="-171450">
              <a:buFont typeface="Wingdings" panose="05000000000000000000" pitchFamily="2" charset="2"/>
              <a:buChar char="§"/>
            </a:pPr>
            <a:r>
              <a:rPr lang="en-US" baseline="0" dirty="0"/>
              <a:t>Use a </a:t>
            </a:r>
            <a:r>
              <a:rPr lang="en-US" b="1" baseline="0" dirty="0"/>
              <a:t>new condom </a:t>
            </a:r>
            <a:r>
              <a:rPr lang="en-US" baseline="0" dirty="0"/>
              <a:t>(male, now called external, or female, now called internal, condom) </a:t>
            </a:r>
            <a:r>
              <a:rPr lang="en-US" b="1" cap="all" baseline="0" dirty="0"/>
              <a:t>CORRECTLY for every act </a:t>
            </a:r>
            <a:r>
              <a:rPr lang="en-US" baseline="0" dirty="0"/>
              <a:t>of vaginal, anal and oral sex throughout the entire sex act (from start to finish). </a:t>
            </a:r>
          </a:p>
          <a:p>
            <a:pPr marL="628650" lvl="1" indent="-171450">
              <a:buFont typeface="Wingdings" panose="05000000000000000000" pitchFamily="2" charset="2"/>
              <a:buChar char="§"/>
            </a:pPr>
            <a:r>
              <a:rPr lang="en-US" b="1" baseline="0" dirty="0"/>
              <a:t>Before any genital contact</a:t>
            </a:r>
            <a:r>
              <a:rPr lang="en-US" baseline="0" dirty="0"/>
              <a:t>, put the condom on the tip of the erect penis with the rolled side out. (looks like a sombrero)</a:t>
            </a:r>
          </a:p>
          <a:p>
            <a:pPr marL="628650" lvl="1" indent="-171450">
              <a:buFont typeface="Wingdings" panose="05000000000000000000" pitchFamily="2" charset="2"/>
              <a:buChar char="§"/>
            </a:pPr>
            <a:r>
              <a:rPr lang="en-US" baseline="0" dirty="0"/>
              <a:t>If the condom does not have a reservoir tip, pinch the tip enough to leave a half-inch space for semen to collect. Holding the tip, unroll the condom all the way to the base of the erect penis. (guiding any air bubble out)</a:t>
            </a:r>
          </a:p>
          <a:p>
            <a:pPr marL="628650" lvl="1" indent="-171450">
              <a:buFont typeface="Wingdings" panose="05000000000000000000" pitchFamily="2" charset="2"/>
              <a:buChar char="§"/>
            </a:pPr>
            <a:r>
              <a:rPr lang="en-US" baseline="0" dirty="0"/>
              <a:t>After ejaculation and before the penis gets soft, grip the rim of the condom (at the base of the penis) and carefully withdraw the penis. Then gently pull the condom off the penis, making sure semen doesn't spill out.</a:t>
            </a:r>
          </a:p>
          <a:p>
            <a:pPr marL="628650" lvl="1" indent="-171450">
              <a:buFont typeface="Wingdings" panose="05000000000000000000" pitchFamily="2" charset="2"/>
              <a:buChar char="§"/>
            </a:pPr>
            <a:r>
              <a:rPr lang="en-US" baseline="0" dirty="0"/>
              <a:t>Tie a knot on the open end of the condom and throw it in the trash. DO NOT FLUSH CONDOMS! </a:t>
            </a:r>
          </a:p>
          <a:p>
            <a:pPr marL="628650" lvl="1" indent="-171450">
              <a:buFont typeface="Wingdings" panose="05000000000000000000" pitchFamily="2" charset="2"/>
              <a:buChar char="§"/>
            </a:pPr>
            <a:r>
              <a:rPr lang="en-US" baseline="0" dirty="0"/>
              <a:t>If you feel the condom break at any point during sexual activity, stop immediately, withdraw, remove the broken condom, and put on a new condom.</a:t>
            </a:r>
          </a:p>
          <a:p>
            <a:pPr marL="0" indent="0">
              <a:buFont typeface="Arial" panose="020B0604020202020204" pitchFamily="34" charset="0"/>
              <a:buNone/>
            </a:pPr>
            <a:r>
              <a:rPr lang="en-US" b="1" u="none" baseline="0" dirty="0"/>
              <a:t>OTHER FORMS OF BIRTH CONTROL DO NOT PROTECT AGAINST HIV/AIDS OR ANY OTHER STIs! (is not a barrier)</a:t>
            </a:r>
          </a:p>
          <a:p>
            <a:pPr marL="0" indent="0">
              <a:buFont typeface="Arial" panose="020B0604020202020204" pitchFamily="34" charset="0"/>
              <a:buNone/>
            </a:pPr>
            <a:endParaRPr lang="en-US" b="1" u="none" baseline="0" dirty="0"/>
          </a:p>
          <a:p>
            <a:pPr marL="0" indent="0">
              <a:buFont typeface="Arial" panose="020B0604020202020204" pitchFamily="34" charset="0"/>
              <a:buNone/>
            </a:pPr>
            <a:r>
              <a:rPr lang="en-US" b="1" u="sng" baseline="0" dirty="0"/>
              <a:t>Suggestion:</a:t>
            </a:r>
          </a:p>
          <a:p>
            <a:pPr marL="0" indent="0">
              <a:buFont typeface="Arial" panose="020B0604020202020204" pitchFamily="34" charset="0"/>
              <a:buNone/>
            </a:pPr>
            <a:r>
              <a:rPr lang="en-US" b="0" u="none" baseline="0" dirty="0"/>
              <a:t>Sock video if condom application (w/ penis model) demonstration is not allowed.</a:t>
            </a:r>
          </a:p>
          <a:p>
            <a:pPr marL="0" indent="0">
              <a:buFont typeface="Arial" panose="020B0604020202020204" pitchFamily="34" charset="0"/>
              <a:buNone/>
            </a:pPr>
            <a:r>
              <a:rPr lang="en-US" b="0" u="none" baseline="0" dirty="0">
                <a:solidFill>
                  <a:srgbClr val="C00000"/>
                </a:solidFill>
              </a:rPr>
              <a:t>https://www.youtube.com/watch?v=06kT9yfj7QE</a:t>
            </a:r>
          </a:p>
          <a:p>
            <a:endParaRPr lang="en-US" baseline="0" dirty="0"/>
          </a:p>
          <a:p>
            <a:pPr marL="171450" indent="-171450">
              <a:buFont typeface="Arial" panose="020B0604020202020204" pitchFamily="34" charset="0"/>
              <a:buChar char="•"/>
            </a:pPr>
            <a:r>
              <a:rPr lang="en-US" b="1" u="sng" baseline="0" dirty="0"/>
              <a:t>Fewer sexual partners</a:t>
            </a:r>
            <a:r>
              <a:rPr lang="en-US" b="1" baseline="0" dirty="0"/>
              <a:t>: </a:t>
            </a:r>
            <a:r>
              <a:rPr lang="en-US" b="0" baseline="0" dirty="0"/>
              <a:t>The less number of people someone has sex with, the</a:t>
            </a:r>
            <a:r>
              <a:rPr lang="en-US" baseline="0" dirty="0"/>
              <a:t> less chance of being exposed. If you have sex with 3 people, reduce that number to 2 people.</a:t>
            </a:r>
          </a:p>
          <a:p>
            <a:pPr marL="171450" indent="-171450">
              <a:buFont typeface="Wingdings" panose="05000000000000000000" pitchFamily="2" charset="2"/>
              <a:buChar char="v"/>
            </a:pPr>
            <a:endParaRPr lang="en-US" baseline="0" dirty="0"/>
          </a:p>
          <a:p>
            <a:pPr marL="0" indent="0">
              <a:buFont typeface="Wingdings" panose="05000000000000000000" pitchFamily="2" charset="2"/>
              <a:buNone/>
            </a:pPr>
            <a:endParaRPr lang="en-US" b="1" u="sng" baseline="0" dirty="0"/>
          </a:p>
          <a:p>
            <a:pPr marL="0" indent="0">
              <a:buFont typeface="Wingdings" panose="05000000000000000000" pitchFamily="2" charset="2"/>
              <a:buNone/>
            </a:pPr>
            <a:r>
              <a:rPr lang="en-US" sz="1600" b="1" u="sng" baseline="0" dirty="0">
                <a:solidFill>
                  <a:schemeClr val="accent4"/>
                </a:solidFill>
              </a:rPr>
              <a:t>IF APPROPRIATE AUDIENCE:</a:t>
            </a:r>
          </a:p>
          <a:p>
            <a:pPr marL="0" indent="0">
              <a:buFont typeface="Wingdings" panose="05000000000000000000" pitchFamily="2" charset="2"/>
              <a:buNone/>
            </a:pPr>
            <a:endParaRPr lang="en-US" sz="1600" b="1" u="sng" baseline="0" dirty="0">
              <a:solidFill>
                <a:schemeClr val="accent4"/>
              </a:solidFill>
            </a:endParaRPr>
          </a:p>
          <a:p>
            <a:pPr marL="0" indent="0">
              <a:buFont typeface="Wingdings" panose="05000000000000000000" pitchFamily="2" charset="2"/>
              <a:buNone/>
            </a:pPr>
            <a:r>
              <a:rPr lang="en-US" b="1" u="sng" baseline="0" dirty="0"/>
              <a:t>Not sharing needles/”works”:</a:t>
            </a:r>
          </a:p>
          <a:p>
            <a:pPr marL="628650" lvl="1" indent="-171450">
              <a:buFont typeface="Wingdings" panose="05000000000000000000" pitchFamily="2" charset="2"/>
              <a:buChar char="§"/>
            </a:pPr>
            <a:r>
              <a:rPr lang="en-US" b="1" u="none" baseline="0" dirty="0"/>
              <a:t>Works</a:t>
            </a:r>
            <a:r>
              <a:rPr lang="en-US" u="none" baseline="0" dirty="0"/>
              <a:t>- the spoon, cotton ball, needle, syringe, etc. used while injecting and sharing the drugs.</a:t>
            </a:r>
          </a:p>
          <a:p>
            <a:pPr marL="628650" lvl="1" indent="-171450">
              <a:buFont typeface="Wingdings" panose="05000000000000000000" pitchFamily="2" charset="2"/>
              <a:buChar char="§"/>
            </a:pPr>
            <a:r>
              <a:rPr lang="en-US" u="none" baseline="0" dirty="0"/>
              <a:t>Equipment used to inject drugs/steroids are NOT made to be reused.</a:t>
            </a:r>
          </a:p>
          <a:p>
            <a:pPr marL="0" indent="0">
              <a:buFont typeface="Arial" panose="020B0604020202020204" pitchFamily="34" charset="0"/>
              <a:buNone/>
            </a:pPr>
            <a:endParaRPr lang="en-US" u="none" baseline="0" dirty="0"/>
          </a:p>
          <a:p>
            <a:pPr marL="0" indent="0">
              <a:buFont typeface="Arial" panose="020B0604020202020204" pitchFamily="34" charset="0"/>
              <a:buNone/>
            </a:pPr>
            <a:r>
              <a:rPr lang="en-US" u="none" baseline="0" dirty="0"/>
              <a:t>The steps below are not 100% safe; but they can reduce the risk of HIV and HCV infection. </a:t>
            </a:r>
          </a:p>
          <a:p>
            <a:pPr marL="628650" lvl="1" indent="-171450">
              <a:buFont typeface="Arial" panose="020B0604020202020204" pitchFamily="34" charset="0"/>
              <a:buChar char="•"/>
            </a:pPr>
            <a:r>
              <a:rPr lang="en-US" u="none" baseline="0" dirty="0"/>
              <a:t>Only perform these steps if a new, sterile needle and syringe is not available. New sterile needles and syringes are safer than bleach-cleaned needles.</a:t>
            </a:r>
          </a:p>
          <a:p>
            <a:pPr marL="628650" lvl="1" indent="-171450">
              <a:buFont typeface="Arial" panose="020B0604020202020204" pitchFamily="34" charset="0"/>
              <a:buChar char="•"/>
            </a:pPr>
            <a:r>
              <a:rPr lang="en-US" u="none" baseline="0" dirty="0"/>
              <a:t>Clean used needles and syringes immediately following use and again just before the needle and syringe is re-used.</a:t>
            </a:r>
          </a:p>
          <a:p>
            <a:r>
              <a:rPr lang="en-US" b="0" u="none" baseline="0" dirty="0"/>
              <a:t>	</a:t>
            </a:r>
            <a:r>
              <a:rPr lang="en-US" b="1" u="sng" baseline="0" dirty="0"/>
              <a:t>1. PRE-WASH</a:t>
            </a:r>
            <a:r>
              <a:rPr lang="en-US" u="none" baseline="0" dirty="0"/>
              <a:t>: </a:t>
            </a:r>
          </a:p>
          <a:p>
            <a:r>
              <a:rPr lang="en-US" u="none" baseline="0" dirty="0"/>
              <a:t>	Wash out the needle and syringe by flushing (at least 3 times) with clean water.</a:t>
            </a:r>
          </a:p>
          <a:p>
            <a:r>
              <a:rPr lang="en-US" u="none" baseline="0" dirty="0"/>
              <a:t>	Use fresh water each time. After each time the needle and syringe is flushed, dispose of the water. </a:t>
            </a:r>
          </a:p>
          <a:p>
            <a:r>
              <a:rPr lang="en-US" u="none" baseline="0" dirty="0"/>
              <a:t>	Shake and tap the syringe while it is filled with water.</a:t>
            </a:r>
          </a:p>
          <a:p>
            <a:r>
              <a:rPr lang="en-US" u="none" baseline="0" dirty="0"/>
              <a:t>	By flushing the needle and syringe, you are potentially reducing the amount of blood in the syringe.</a:t>
            </a:r>
          </a:p>
          <a:p>
            <a:r>
              <a:rPr lang="en-US" b="0" u="none" baseline="0" dirty="0"/>
              <a:t>	</a:t>
            </a:r>
            <a:r>
              <a:rPr lang="en-US" b="1" u="sng" baseline="0" dirty="0"/>
              <a:t>2. WASH</a:t>
            </a:r>
            <a:r>
              <a:rPr lang="en-US" u="none" baseline="0" dirty="0"/>
              <a:t>: </a:t>
            </a:r>
          </a:p>
          <a:p>
            <a:r>
              <a:rPr lang="en-US" u="none" baseline="0" dirty="0"/>
              <a:t>	Draw bleach into the syringe through the needle.</a:t>
            </a:r>
          </a:p>
          <a:p>
            <a:r>
              <a:rPr lang="en-US" u="none" baseline="0" dirty="0"/>
              <a:t>	Completely fill the syringe, at least 3 times, with full strength bleach. </a:t>
            </a:r>
          </a:p>
          <a:p>
            <a:r>
              <a:rPr lang="en-US" u="none" baseline="0" dirty="0"/>
              <a:t>	Use fresh bleach every time. </a:t>
            </a:r>
          </a:p>
          <a:p>
            <a:r>
              <a:rPr lang="en-US" u="none" baseline="0" dirty="0"/>
              <a:t>	After each time the needle and syringe is flushed with bleach, dispose of the bleach. </a:t>
            </a:r>
          </a:p>
          <a:p>
            <a:r>
              <a:rPr lang="en-US" u="none" baseline="0" dirty="0"/>
              <a:t>	Let the bleach stay in the syringe for at least 30 seconds. </a:t>
            </a:r>
          </a:p>
          <a:p>
            <a:r>
              <a:rPr lang="en-US" u="none" baseline="0" dirty="0"/>
              <a:t>	Shake and tap the syringe while it is filled with bleach.</a:t>
            </a:r>
          </a:p>
          <a:p>
            <a:r>
              <a:rPr lang="en-US" b="0" u="none" baseline="0" dirty="0"/>
              <a:t>	</a:t>
            </a:r>
            <a:r>
              <a:rPr lang="en-US" b="1" u="sng" baseline="0" dirty="0"/>
              <a:t>3. RINSE</a:t>
            </a:r>
            <a:r>
              <a:rPr lang="en-US" u="none" baseline="0" dirty="0"/>
              <a:t>: </a:t>
            </a:r>
          </a:p>
          <a:p>
            <a:r>
              <a:rPr lang="en-US" u="none" baseline="0" dirty="0"/>
              <a:t>	Draw clean water into the syringe through the needle. (Best is sterile saline)</a:t>
            </a:r>
          </a:p>
          <a:p>
            <a:r>
              <a:rPr lang="en-US" u="none" baseline="0" dirty="0"/>
              <a:t>	Completely fill the syringe at least 3 times with clean water (sterile saline, if possible). </a:t>
            </a:r>
          </a:p>
          <a:p>
            <a:r>
              <a:rPr lang="en-US" u="none" baseline="0" dirty="0"/>
              <a:t>	Use </a:t>
            </a:r>
            <a:r>
              <a:rPr lang="en-US" b="1" u="none" baseline="0" dirty="0"/>
              <a:t>fresh water </a:t>
            </a:r>
            <a:r>
              <a:rPr lang="en-US" u="none" baseline="0" dirty="0"/>
              <a:t>each time. </a:t>
            </a:r>
          </a:p>
          <a:p>
            <a:r>
              <a:rPr lang="en-US" u="none" baseline="0" dirty="0"/>
              <a:t>	Shake and tap the syringe while it is filled with water.</a:t>
            </a:r>
          </a:p>
          <a:p>
            <a:r>
              <a:rPr lang="en-US" b="0" u="none" baseline="0" dirty="0"/>
              <a:t>	</a:t>
            </a:r>
            <a:r>
              <a:rPr lang="en-US" b="1" u="sng" baseline="0" dirty="0"/>
              <a:t>Notes:</a:t>
            </a:r>
          </a:p>
          <a:p>
            <a:pPr marL="1085850" lvl="2" indent="-171450">
              <a:buFont typeface="Arial" panose="020B0604020202020204" pitchFamily="34" charset="0"/>
              <a:buChar char="•"/>
            </a:pPr>
            <a:r>
              <a:rPr lang="en-US" u="none" baseline="0" dirty="0"/>
              <a:t>Bleach should not be diluted.</a:t>
            </a:r>
          </a:p>
          <a:p>
            <a:pPr marL="1085850" lvl="2" indent="-171450">
              <a:buFont typeface="Arial" panose="020B0604020202020204" pitchFamily="34" charset="0"/>
              <a:buChar char="•"/>
            </a:pPr>
            <a:r>
              <a:rPr lang="en-US" u="none" baseline="0" dirty="0"/>
              <a:t>Sterile saline is the best water to use. (i.e. contacts lens saline solution)</a:t>
            </a:r>
          </a:p>
          <a:p>
            <a:pPr marL="1085850" lvl="2" indent="-171450">
              <a:buFont typeface="Arial" panose="020B0604020202020204" pitchFamily="34" charset="0"/>
              <a:buChar char="•"/>
            </a:pPr>
            <a:r>
              <a:rPr lang="en-US" u="none" baseline="0" dirty="0"/>
              <a:t>Taking the syringe apart may improve cleaning.</a:t>
            </a:r>
          </a:p>
          <a:p>
            <a:pPr marL="1085850" lvl="2" indent="-171450">
              <a:buFont typeface="Arial" panose="020B0604020202020204" pitchFamily="34" charset="0"/>
              <a:buChar char="•"/>
            </a:pPr>
            <a:r>
              <a:rPr lang="en-US" u="none" baseline="0" dirty="0"/>
              <a:t>Do not share other items such as cooker or cotton swabs.</a:t>
            </a:r>
          </a:p>
          <a:p>
            <a:endParaRPr lang="en-US" u="none" baseline="0" dirty="0"/>
          </a:p>
          <a:p>
            <a:endParaRPr lang="en-US" baseline="0" dirty="0"/>
          </a:p>
          <a:p>
            <a:pPr marL="171450" indent="-171450">
              <a:buFont typeface="Arial" panose="020B0604020202020204" pitchFamily="34" charset="0"/>
              <a:buChar char="•"/>
            </a:pPr>
            <a:r>
              <a:rPr lang="en-US" b="1" u="sng" baseline="0" dirty="0"/>
              <a:t>Regular HIV/STI Testing</a:t>
            </a:r>
            <a:r>
              <a:rPr lang="en-US" b="1" baseline="0" dirty="0"/>
              <a:t> </a:t>
            </a:r>
          </a:p>
          <a:p>
            <a:pPr marL="0" indent="0">
              <a:buFont typeface="Wingdings" panose="05000000000000000000" pitchFamily="2" charset="2"/>
              <a:buNone/>
            </a:pPr>
            <a:r>
              <a:rPr lang="en-US" b="0" u="sng" baseline="0" dirty="0"/>
              <a:t>HIV:</a:t>
            </a:r>
          </a:p>
          <a:p>
            <a:pPr marL="171450" indent="-171450">
              <a:buFont typeface="Wingdings" panose="05000000000000000000" pitchFamily="2" charset="2"/>
              <a:buChar char="§"/>
            </a:pPr>
            <a:r>
              <a:rPr lang="en-US" baseline="0" dirty="0"/>
              <a:t>Everyone aged 13 to 64 should get tested at least </a:t>
            </a:r>
            <a:r>
              <a:rPr lang="en-US" b="1" baseline="0" dirty="0"/>
              <a:t>one time by their healthcare provider</a:t>
            </a:r>
            <a:r>
              <a:rPr lang="en-US" baseline="0" dirty="0"/>
              <a:t>, regardless of their risk factors.</a:t>
            </a:r>
          </a:p>
          <a:p>
            <a:pPr marL="171450" indent="-171450">
              <a:buFont typeface="Wingdings" panose="05000000000000000000" pitchFamily="2" charset="2"/>
              <a:buChar char="§"/>
            </a:pPr>
            <a:r>
              <a:rPr lang="en-US" baseline="0" dirty="0"/>
              <a:t>People who have occasional exposure to HIV risks should be tested </a:t>
            </a:r>
            <a:r>
              <a:rPr lang="en-US" b="1" baseline="0" dirty="0"/>
              <a:t>at least once a year.</a:t>
            </a:r>
          </a:p>
          <a:p>
            <a:pPr marL="171450" indent="-171450">
              <a:buFont typeface="Wingdings" panose="05000000000000000000" pitchFamily="2" charset="2"/>
              <a:buChar char="§"/>
            </a:pPr>
            <a:r>
              <a:rPr lang="en-US" baseline="0" dirty="0"/>
              <a:t>People who are at high risk for HIV should get tested </a:t>
            </a:r>
            <a:r>
              <a:rPr lang="en-US" b="1" baseline="0" dirty="0"/>
              <a:t>every 3 to 6 months.</a:t>
            </a:r>
          </a:p>
          <a:p>
            <a:pPr marL="171450" indent="-171450">
              <a:buFont typeface="Wingdings" panose="05000000000000000000" pitchFamily="2" charset="2"/>
              <a:buChar char="§"/>
            </a:pPr>
            <a:endParaRPr lang="en-US" baseline="0" dirty="0"/>
          </a:p>
          <a:p>
            <a:r>
              <a:rPr lang="en-US" baseline="0" dirty="0"/>
              <a:t>All pregnant women should be tested during the 1</a:t>
            </a:r>
            <a:r>
              <a:rPr lang="en-US" baseline="30000" dirty="0"/>
              <a:t>st</a:t>
            </a:r>
            <a:r>
              <a:rPr lang="en-US" baseline="0" dirty="0"/>
              <a:t> trimester of pregnancy. </a:t>
            </a:r>
          </a:p>
          <a:p>
            <a:r>
              <a:rPr lang="en-US" baseline="0" dirty="0"/>
              <a:t>If at high risk for HIV: again in the 3</a:t>
            </a:r>
            <a:r>
              <a:rPr lang="en-US" baseline="30000" dirty="0"/>
              <a:t>rd</a:t>
            </a:r>
            <a:r>
              <a:rPr lang="en-US" baseline="0" dirty="0"/>
              <a:t> trimester.</a:t>
            </a:r>
          </a:p>
          <a:p>
            <a:endParaRPr lang="en-US" baseline="0" dirty="0"/>
          </a:p>
          <a:p>
            <a:r>
              <a:rPr lang="en-US" b="1" u="sng" baseline="0" dirty="0"/>
              <a:t>STIs:</a:t>
            </a:r>
          </a:p>
          <a:p>
            <a:r>
              <a:rPr lang="en-US" u="sng" baseline="0" dirty="0"/>
              <a:t>Syphilis:</a:t>
            </a:r>
          </a:p>
          <a:p>
            <a:pPr marL="628650" lvl="1" indent="-171450">
              <a:buFont typeface="Arial" panose="020B0604020202020204" pitchFamily="34" charset="0"/>
              <a:buChar char="•"/>
            </a:pPr>
            <a:r>
              <a:rPr lang="en-US" baseline="0" dirty="0"/>
              <a:t>Are pregnant</a:t>
            </a:r>
          </a:p>
          <a:p>
            <a:pPr marL="628650" lvl="1" indent="-171450">
              <a:buFont typeface="Arial" panose="020B0604020202020204" pitchFamily="34" charset="0"/>
              <a:buChar char="•"/>
            </a:pPr>
            <a:r>
              <a:rPr lang="en-US" baseline="0" dirty="0"/>
              <a:t>Are a man who has sex with men</a:t>
            </a:r>
          </a:p>
          <a:p>
            <a:pPr marL="628650" lvl="1" indent="-171450">
              <a:buFont typeface="Arial" panose="020B0604020202020204" pitchFamily="34" charset="0"/>
              <a:buChar char="•"/>
            </a:pPr>
            <a:r>
              <a:rPr lang="en-US" baseline="0" dirty="0"/>
              <a:t>Exchange sex for money, drugs or other life needs</a:t>
            </a:r>
          </a:p>
          <a:p>
            <a:pPr marL="628650" lvl="1" indent="-171450">
              <a:buFont typeface="Arial" panose="020B0604020202020204" pitchFamily="34" charset="0"/>
              <a:buChar char="•"/>
            </a:pPr>
            <a:r>
              <a:rPr lang="en-US" baseline="0" dirty="0"/>
              <a:t>You have HIV or another STI</a:t>
            </a:r>
          </a:p>
          <a:p>
            <a:pPr marL="628650" lvl="1" indent="-171450">
              <a:buFont typeface="Arial" panose="020B0604020202020204" pitchFamily="34" charset="0"/>
              <a:buChar char="•"/>
            </a:pPr>
            <a:r>
              <a:rPr lang="en-US" baseline="0" dirty="0"/>
              <a:t>You’ve had sex with someone who tested positive for syphilis</a:t>
            </a:r>
          </a:p>
          <a:p>
            <a:pPr marL="0" indent="0">
              <a:buFont typeface="Arial" panose="020B0604020202020204" pitchFamily="34" charset="0"/>
              <a:buNone/>
            </a:pPr>
            <a:r>
              <a:rPr lang="en-US" baseline="0" dirty="0"/>
              <a:t>http://healthfinder.gov/HealthTopics/Category/health-conditions-and-diseases/hiv-and-other-STIs/syphilis-testing-questions-for-the-doctor</a:t>
            </a:r>
          </a:p>
          <a:p>
            <a:endParaRPr lang="en-US" baseline="0" dirty="0"/>
          </a:p>
          <a:p>
            <a:r>
              <a:rPr lang="en-US" b="0" u="sng" dirty="0"/>
              <a:t>Chlamydia &amp; Gonorrhea:</a:t>
            </a:r>
          </a:p>
          <a:p>
            <a:r>
              <a:rPr lang="en-US" u="none" dirty="0"/>
              <a:t>            </a:t>
            </a:r>
            <a:r>
              <a:rPr lang="en-US" u="sng" dirty="0"/>
              <a:t>For women:</a:t>
            </a:r>
          </a:p>
          <a:p>
            <a:pPr marL="628650" lvl="1" indent="-171450">
              <a:buFont typeface="Arial" panose="020B0604020202020204" pitchFamily="34" charset="0"/>
              <a:buChar char="•"/>
            </a:pPr>
            <a:r>
              <a:rPr lang="en-US" u="none" dirty="0"/>
              <a:t>If you are age 24 or younger and having sex, get tested once every year.</a:t>
            </a:r>
          </a:p>
          <a:p>
            <a:pPr marL="628650" lvl="1" indent="-171450">
              <a:buFont typeface="Arial" panose="020B0604020202020204" pitchFamily="34" charset="0"/>
              <a:buChar char="•"/>
            </a:pPr>
            <a:r>
              <a:rPr lang="en-US" u="none" dirty="0"/>
              <a:t>If you are age 25 or older, get tested if you have more than one sex partner or a new sex partner.</a:t>
            </a:r>
          </a:p>
          <a:p>
            <a:pPr marL="628650" lvl="1" indent="-171450">
              <a:buFont typeface="Arial" panose="020B0604020202020204" pitchFamily="34" charset="0"/>
              <a:buChar char="•"/>
            </a:pPr>
            <a:r>
              <a:rPr lang="en-US" u="none" dirty="0"/>
              <a:t>If you have had sex with someone who tested positive for chlamydia or gonorrhea.</a:t>
            </a:r>
          </a:p>
          <a:p>
            <a:r>
              <a:rPr lang="en-US" u="none" baseline="0" dirty="0"/>
              <a:t>            </a:t>
            </a:r>
            <a:r>
              <a:rPr lang="en-US" u="sng" dirty="0"/>
              <a:t>For men:</a:t>
            </a:r>
          </a:p>
          <a:p>
            <a:pPr marL="628650" lvl="1" indent="-171450">
              <a:buFont typeface="Arial" panose="020B0604020202020204" pitchFamily="34" charset="0"/>
              <a:buChar char="•"/>
            </a:pPr>
            <a:r>
              <a:rPr lang="en-US" u="none" dirty="0"/>
              <a:t>Talk with a doctor about getting tested if you have had sex with someone who tested positive for chlamydia or gonorrhea.</a:t>
            </a: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AFBA72EA-B255-42C3-81F2-83A49F304E64}" type="slidenum">
              <a:rPr lang="en-US" smtClean="0"/>
              <a:t>25</a:t>
            </a:fld>
            <a:endParaRPr lang="en-US" dirty="0"/>
          </a:p>
        </p:txBody>
      </p:sp>
    </p:spTree>
    <p:extLst>
      <p:ext uri="{BB962C8B-B14F-4D97-AF65-F5344CB8AC3E}">
        <p14:creationId xmlns:p14="http://schemas.microsoft.com/office/powerpoint/2010/main" val="2255274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4-year study on HIV &amp; condoms:</a:t>
            </a:r>
          </a:p>
          <a:p>
            <a:pPr marL="171450" indent="-171450">
              <a:buFont typeface="Arial" panose="020B0604020202020204" pitchFamily="34" charset="0"/>
              <a:buChar char="•"/>
            </a:pPr>
            <a:r>
              <a:rPr lang="en-US" dirty="0"/>
              <a:t>245 couples – one partner HIV+ and one HIV-</a:t>
            </a:r>
          </a:p>
          <a:p>
            <a:pPr marL="171450" indent="-171450">
              <a:buFont typeface="Arial" panose="020B0604020202020204" pitchFamily="34" charset="0"/>
              <a:buChar char="•"/>
            </a:pPr>
            <a:r>
              <a:rPr lang="en-US" dirty="0"/>
              <a:t>123 used a condom “correctly and consistently”</a:t>
            </a:r>
          </a:p>
          <a:p>
            <a:pPr marL="171450" indent="-171450">
              <a:buFont typeface="Arial" panose="020B0604020202020204" pitchFamily="34" charset="0"/>
              <a:buChar char="•"/>
            </a:pPr>
            <a:r>
              <a:rPr lang="en-US" dirty="0"/>
              <a:t>0 cases of HIV transmission</a:t>
            </a:r>
          </a:p>
          <a:p>
            <a:endParaRPr lang="en-US" dirty="0"/>
          </a:p>
          <a:p>
            <a:r>
              <a:rPr lang="en-US" b="1" u="sng" dirty="0"/>
              <a:t>Note:</a:t>
            </a:r>
            <a:r>
              <a:rPr lang="en-US" b="1" dirty="0"/>
              <a:t> Communication is key.  </a:t>
            </a:r>
          </a:p>
          <a:p>
            <a:pPr marL="171450" indent="-171450">
              <a:buFont typeface="Arial" panose="020B0604020202020204" pitchFamily="34" charset="0"/>
              <a:buChar char="•"/>
            </a:pPr>
            <a:r>
              <a:rPr lang="en-US" dirty="0"/>
              <a:t>If keeping</a:t>
            </a:r>
            <a:r>
              <a:rPr lang="en-US" baseline="0" dirty="0"/>
              <a:t> an erection while putting a condom on is challenging (very common problem).</a:t>
            </a:r>
          </a:p>
          <a:p>
            <a:pPr marL="171450" lvl="0" indent="-171450">
              <a:buFont typeface="Arial" panose="020B0604020202020204" pitchFamily="34" charset="0"/>
              <a:buChar char="•"/>
            </a:pPr>
            <a:r>
              <a:rPr lang="en-US" baseline="0" dirty="0"/>
              <a:t>Try new things with condom application so using a condom is not dreaded.  </a:t>
            </a:r>
          </a:p>
          <a:p>
            <a:pPr marL="171450" lvl="0" indent="-171450">
              <a:buFont typeface="Arial" panose="020B0604020202020204" pitchFamily="34" charset="0"/>
              <a:buChar char="•"/>
            </a:pPr>
            <a:r>
              <a:rPr lang="en-US" dirty="0"/>
              <a:t>Make</a:t>
            </a:r>
            <a:r>
              <a:rPr lang="en-US" baseline="0" dirty="0"/>
              <a:t> putting on the condom a part of foreplay and/or have your partner put the condom on for you, etc.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FBA72EA-B255-42C3-81F2-83A49F304E64}" type="slidenum">
              <a:rPr lang="en-US" smtClean="0"/>
              <a:t>26</a:t>
            </a:fld>
            <a:endParaRPr lang="en-US" dirty="0"/>
          </a:p>
        </p:txBody>
      </p:sp>
    </p:spTree>
    <p:extLst>
      <p:ext uri="{BB962C8B-B14F-4D97-AF65-F5344CB8AC3E}">
        <p14:creationId xmlns:p14="http://schemas.microsoft.com/office/powerpoint/2010/main" val="32135443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4-year study on HIV &amp; condoms:</a:t>
            </a:r>
          </a:p>
          <a:p>
            <a:pPr marL="171450" indent="-171450">
              <a:buFont typeface="Arial" panose="020B0604020202020204" pitchFamily="34" charset="0"/>
              <a:buChar char="•"/>
            </a:pPr>
            <a:r>
              <a:rPr lang="en-US" dirty="0"/>
              <a:t>245 couples – one partner HIV+ and one HIV-</a:t>
            </a:r>
          </a:p>
          <a:p>
            <a:pPr marL="171450" indent="-171450">
              <a:buFont typeface="Arial" panose="020B0604020202020204" pitchFamily="34" charset="0"/>
              <a:buChar char="•"/>
            </a:pPr>
            <a:r>
              <a:rPr lang="en-US" dirty="0"/>
              <a:t>123 used a condom “correctly and consistently”</a:t>
            </a:r>
          </a:p>
          <a:p>
            <a:pPr marL="171450" indent="-171450">
              <a:buFont typeface="Arial" panose="020B0604020202020204" pitchFamily="34" charset="0"/>
              <a:buChar char="•"/>
            </a:pPr>
            <a:r>
              <a:rPr lang="en-US" dirty="0"/>
              <a:t>0 cases of HIV transmission</a:t>
            </a:r>
          </a:p>
          <a:p>
            <a:endParaRPr lang="en-US" dirty="0"/>
          </a:p>
          <a:p>
            <a:r>
              <a:rPr lang="en-US" b="1" u="sng" dirty="0"/>
              <a:t>Note:</a:t>
            </a:r>
            <a:r>
              <a:rPr lang="en-US" b="1" dirty="0"/>
              <a:t> Communication is key.  </a:t>
            </a:r>
          </a:p>
          <a:p>
            <a:pPr marL="171450" indent="-171450">
              <a:buFont typeface="Arial" panose="020B0604020202020204" pitchFamily="34" charset="0"/>
              <a:buChar char="•"/>
            </a:pPr>
            <a:r>
              <a:rPr lang="en-US" dirty="0"/>
              <a:t>If keeping</a:t>
            </a:r>
            <a:r>
              <a:rPr lang="en-US" baseline="0" dirty="0"/>
              <a:t> an erection while putting a condom on is challenging (very common problem).</a:t>
            </a:r>
          </a:p>
          <a:p>
            <a:pPr marL="171450" indent="-171450">
              <a:buFont typeface="Arial" panose="020B0604020202020204" pitchFamily="34" charset="0"/>
              <a:buChar char="•"/>
            </a:pPr>
            <a:r>
              <a:rPr lang="en-US" baseline="0" dirty="0"/>
              <a:t>Try new things with condom application so using a condom is not dreaded.</a:t>
            </a:r>
          </a:p>
          <a:p>
            <a:pPr marL="171450" indent="-171450">
              <a:buFont typeface="Arial" panose="020B0604020202020204" pitchFamily="34" charset="0"/>
              <a:buChar char="•"/>
            </a:pPr>
            <a:r>
              <a:rPr lang="en-US" dirty="0"/>
              <a:t>Make</a:t>
            </a:r>
            <a:r>
              <a:rPr lang="en-US" baseline="0" dirty="0"/>
              <a:t> putting on the condom a part of foreplay and/or have your partner put the condom on for you, etc.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FBA72EA-B255-42C3-81F2-83A49F304E64}" type="slidenum">
              <a:rPr lang="en-US" smtClean="0"/>
              <a:t>27</a:t>
            </a:fld>
            <a:endParaRPr lang="en-US" dirty="0"/>
          </a:p>
        </p:txBody>
      </p:sp>
    </p:spTree>
    <p:extLst>
      <p:ext uri="{BB962C8B-B14F-4D97-AF65-F5344CB8AC3E}">
        <p14:creationId xmlns:p14="http://schemas.microsoft.com/office/powerpoint/2010/main" val="13595067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A72EA-B255-42C3-81F2-83A49F304E64}" type="slidenum">
              <a:rPr lang="en-US" smtClean="0"/>
              <a:t>28</a:t>
            </a:fld>
            <a:endParaRPr lang="en-US" dirty="0"/>
          </a:p>
        </p:txBody>
      </p:sp>
    </p:spTree>
    <p:extLst>
      <p:ext uri="{BB962C8B-B14F-4D97-AF65-F5344CB8AC3E}">
        <p14:creationId xmlns:p14="http://schemas.microsoft.com/office/powerpoint/2010/main" val="2817368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Internal (Female) Condoms</a:t>
            </a:r>
            <a:r>
              <a:rPr lang="en-US" b="0" u="none" dirty="0"/>
              <a:t>:</a:t>
            </a:r>
            <a:r>
              <a:rPr lang="en-US" b="0" u="none" baseline="0" dirty="0"/>
              <a:t> </a:t>
            </a:r>
          </a:p>
          <a:p>
            <a:r>
              <a:rPr lang="en-US" b="0" u="none" dirty="0"/>
              <a:t>A</a:t>
            </a:r>
            <a:r>
              <a:rPr lang="en-US" dirty="0"/>
              <a:t> pouch used during vaginal</a:t>
            </a:r>
            <a:r>
              <a:rPr lang="en-US" baseline="0" dirty="0"/>
              <a:t> or anal intercourse to prevent pregnancy and reduce the risk of STIs (collects pre-cum and semen when a man ejaculates). </a:t>
            </a:r>
          </a:p>
          <a:p>
            <a:pPr marL="628650" lvl="1" indent="-171450">
              <a:buFont typeface="Arial" panose="020B0604020202020204" pitchFamily="34" charset="0"/>
              <a:buChar char="•"/>
            </a:pPr>
            <a:r>
              <a:rPr lang="en-US" baseline="0" dirty="0"/>
              <a:t>It has flexible polyurethane rings at each end.  Before intercourse it is inserted into the vagina or anus.  </a:t>
            </a:r>
          </a:p>
          <a:p>
            <a:pPr marL="628650" lvl="1" indent="-171450" algn="l">
              <a:buFont typeface="Arial" panose="020B0604020202020204" pitchFamily="34" charset="0"/>
              <a:buChar char="•"/>
            </a:pPr>
            <a:r>
              <a:rPr lang="en-US" baseline="0" dirty="0"/>
              <a:t>The ring at the closed end holds the pouch inside the vagina.</a:t>
            </a:r>
          </a:p>
          <a:p>
            <a:pPr marL="628650" lvl="1" indent="-171450" algn="l">
              <a:buFont typeface="Arial" panose="020B0604020202020204" pitchFamily="34" charset="0"/>
              <a:buChar char="•"/>
            </a:pPr>
            <a:r>
              <a:rPr lang="en-US" baseline="0" dirty="0"/>
              <a:t>For anal sex, remove this interior ring, if you so choose. </a:t>
            </a:r>
          </a:p>
          <a:p>
            <a:pPr marL="628650" lvl="1" indent="-171450" algn="l">
              <a:buFont typeface="Arial" panose="020B0604020202020204" pitchFamily="34" charset="0"/>
              <a:buChar char="•"/>
            </a:pPr>
            <a:r>
              <a:rPr lang="en-US" baseline="0" dirty="0"/>
              <a:t>The ring at the open end stays outside the vaginal/anal opening during intercourse.</a:t>
            </a:r>
          </a:p>
          <a:p>
            <a:pPr marL="0" lvl="0" indent="0" algn="l">
              <a:buFont typeface="Arial" panose="020B0604020202020204" pitchFamily="34" charset="0"/>
              <a:buNone/>
            </a:pPr>
            <a:r>
              <a:rPr lang="en-US" baseline="0" dirty="0"/>
              <a:t>  </a:t>
            </a:r>
          </a:p>
          <a:p>
            <a:pPr marL="0" indent="0">
              <a:buFont typeface="Arial" panose="020B0604020202020204" pitchFamily="34" charset="0"/>
              <a:buNone/>
            </a:pPr>
            <a:r>
              <a:rPr lang="en-US" b="1" u="sng" baseline="0" dirty="0"/>
              <a:t>Note</a:t>
            </a:r>
            <a:r>
              <a:rPr lang="en-US" b="1" baseline="0" dirty="0"/>
              <a:t>: </a:t>
            </a:r>
            <a:r>
              <a:rPr lang="en-US" baseline="0" dirty="0"/>
              <a:t>Internal condoms may be worn for up to 8 hours before intercourse.</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1" baseline="0" dirty="0"/>
              <a:t>To insert an internal condom into the vagina:</a:t>
            </a:r>
          </a:p>
          <a:p>
            <a:pPr marL="0" indent="0">
              <a:buFont typeface="Arial" panose="020B0604020202020204" pitchFamily="34" charset="0"/>
              <a:buNone/>
            </a:pPr>
            <a:r>
              <a:rPr lang="en-US" b="1" baseline="0" dirty="0"/>
              <a:t>      1. </a:t>
            </a:r>
            <a:r>
              <a:rPr lang="en-US" b="0" baseline="0" dirty="0"/>
              <a:t>Put lubricant on the outside of the closed end.</a:t>
            </a:r>
          </a:p>
          <a:p>
            <a:pPr marL="0" indent="0">
              <a:buFont typeface="Arial" panose="020B0604020202020204" pitchFamily="34" charset="0"/>
              <a:buNone/>
            </a:pPr>
            <a:r>
              <a:rPr lang="en-US" b="1" baseline="0" dirty="0"/>
              <a:t>      2</a:t>
            </a:r>
            <a:r>
              <a:rPr lang="en-US" b="0" baseline="0" dirty="0"/>
              <a:t>. Find a comfortable position. You can stand with one foot on a chair, sit on the edge of a chair, lie down, or squat.</a:t>
            </a:r>
          </a:p>
          <a:p>
            <a:pPr marL="0" indent="0">
              <a:buFont typeface="Arial" panose="020B0604020202020204" pitchFamily="34" charset="0"/>
              <a:buNone/>
            </a:pPr>
            <a:r>
              <a:rPr lang="en-US" b="1" baseline="0" dirty="0"/>
              <a:t>      3. </a:t>
            </a:r>
            <a:r>
              <a:rPr lang="en-US" b="0" baseline="0" dirty="0"/>
              <a:t>Squeeze together the sides of the inner ring at the closed end of the condom and insert it into the vagina like a tampon.</a:t>
            </a:r>
          </a:p>
          <a:p>
            <a:pPr marL="0" indent="0">
              <a:buFont typeface="Arial" panose="020B0604020202020204" pitchFamily="34" charset="0"/>
              <a:buNone/>
            </a:pPr>
            <a:r>
              <a:rPr lang="en-US" b="1" baseline="0" dirty="0"/>
              <a:t>      4. </a:t>
            </a:r>
            <a:r>
              <a:rPr lang="en-US" b="0" baseline="0" dirty="0"/>
              <a:t>Push the inner ring into the vagina as far as it can go — it will rest against the cervix. If you are unable to place it against the cervix, your partner may be able to help.</a:t>
            </a:r>
          </a:p>
          <a:p>
            <a:pPr marL="0" indent="0">
              <a:buFont typeface="Arial" panose="020B0604020202020204" pitchFamily="34" charset="0"/>
              <a:buNone/>
            </a:pPr>
            <a:r>
              <a:rPr lang="en-US" b="1" baseline="0" dirty="0"/>
              <a:t>      5. </a:t>
            </a:r>
            <a:r>
              <a:rPr lang="en-US" b="0" baseline="0" dirty="0"/>
              <a:t>Pull out your fingers and let the outer ring hang about an inch outside the vaginal opening.</a:t>
            </a:r>
          </a:p>
          <a:p>
            <a:pPr marL="0" indent="0">
              <a:buFont typeface="Arial" panose="020B0604020202020204" pitchFamily="34" charset="0"/>
              <a:buNone/>
            </a:pPr>
            <a:endParaRPr lang="en-US" b="0" baseline="0" dirty="0"/>
          </a:p>
          <a:p>
            <a:pPr marL="0" indent="0">
              <a:buFont typeface="Arial" panose="020B0604020202020204" pitchFamily="34" charset="0"/>
              <a:buNone/>
            </a:pPr>
            <a:r>
              <a:rPr lang="en-US" b="1" baseline="0" dirty="0"/>
              <a:t>To insert an internal condom into the anus/rectum:</a:t>
            </a:r>
          </a:p>
          <a:p>
            <a:pPr marL="0" indent="0">
              <a:buFont typeface="Arial" panose="020B0604020202020204" pitchFamily="34" charset="0"/>
              <a:buNone/>
            </a:pPr>
            <a:r>
              <a:rPr lang="en-US" b="1" baseline="0" dirty="0"/>
              <a:t>      1. </a:t>
            </a:r>
            <a:r>
              <a:rPr lang="en-US" b="0" baseline="0" dirty="0"/>
              <a:t>Remove the inner ring and place the condom on the penis.</a:t>
            </a:r>
          </a:p>
          <a:p>
            <a:pPr marL="0" indent="0">
              <a:buFont typeface="Arial" panose="020B0604020202020204" pitchFamily="34" charset="0"/>
              <a:buNone/>
            </a:pPr>
            <a:r>
              <a:rPr lang="en-US" b="1" baseline="0" dirty="0"/>
              <a:t>      2. </a:t>
            </a:r>
            <a:r>
              <a:rPr lang="en-US" b="0" baseline="0" dirty="0"/>
              <a:t>Put plenty of lubricant on the outside of the condom.</a:t>
            </a:r>
          </a:p>
          <a:p>
            <a:pPr marL="0" indent="0">
              <a:buFont typeface="Arial" panose="020B0604020202020204" pitchFamily="34" charset="0"/>
              <a:buNone/>
            </a:pPr>
            <a:r>
              <a:rPr lang="en-US" b="1" baseline="0" dirty="0"/>
              <a:t>      3. </a:t>
            </a:r>
            <a:r>
              <a:rPr lang="en-US" b="0" baseline="0" dirty="0"/>
              <a:t>After insertion, ensure the outer ring hangs about an inch outside the anal opening.</a:t>
            </a:r>
          </a:p>
          <a:p>
            <a:pPr marL="0" indent="0">
              <a:buFont typeface="Arial" panose="020B0604020202020204" pitchFamily="34" charset="0"/>
              <a:buNone/>
            </a:pPr>
            <a:r>
              <a:rPr lang="en-US" b="0" baseline="0" dirty="0"/>
              <a:t>      </a:t>
            </a:r>
            <a:r>
              <a:rPr lang="en-US" b="1" baseline="0" dirty="0"/>
              <a:t>4.</a:t>
            </a:r>
            <a:r>
              <a:rPr lang="en-US" b="0" baseline="0" dirty="0"/>
              <a:t> Ensure the penis and/or the inside of the condom is well lubricated to prevent the condom from moving.</a:t>
            </a:r>
          </a:p>
          <a:p>
            <a:pPr marL="0" indent="0">
              <a:buFont typeface="Arial" panose="020B0604020202020204" pitchFamily="34" charset="0"/>
              <a:buNone/>
            </a:pPr>
            <a:endParaRPr lang="en-US" b="0" baseline="0" dirty="0"/>
          </a:p>
          <a:p>
            <a:pPr marL="0" indent="0">
              <a:buFont typeface="Arial" panose="020B0604020202020204" pitchFamily="34" charset="0"/>
              <a:buNone/>
            </a:pPr>
            <a:r>
              <a:rPr lang="en-US" b="1" baseline="0" dirty="0"/>
              <a:t>To remove an internal condom: </a:t>
            </a:r>
          </a:p>
          <a:p>
            <a:pPr marL="0" indent="0">
              <a:buFont typeface="Arial" panose="020B0604020202020204" pitchFamily="34" charset="0"/>
              <a:buNone/>
            </a:pPr>
            <a:r>
              <a:rPr lang="en-US" b="1" baseline="0" dirty="0"/>
              <a:t>      1. </a:t>
            </a:r>
            <a:r>
              <a:rPr lang="en-US" b="0" baseline="0" dirty="0"/>
              <a:t>Squeeze and twist the outer ring to keep semen inside the pouch.</a:t>
            </a:r>
            <a:endParaRPr lang="en-US" b="1" baseline="0" dirty="0"/>
          </a:p>
          <a:p>
            <a:pPr marL="0" indent="0">
              <a:buFont typeface="Arial" panose="020B0604020202020204" pitchFamily="34" charset="0"/>
              <a:buNone/>
            </a:pPr>
            <a:r>
              <a:rPr lang="en-US" b="1" baseline="0" dirty="0"/>
              <a:t>      2. </a:t>
            </a:r>
            <a:r>
              <a:rPr lang="en-US" b="0" baseline="0" dirty="0"/>
              <a:t>Gently pull it out of the vagina or anus.</a:t>
            </a:r>
            <a:endParaRPr lang="en-US" b="1" baseline="0" dirty="0"/>
          </a:p>
          <a:p>
            <a:pPr marL="0" indent="0">
              <a:buFont typeface="Arial" panose="020B0604020202020204" pitchFamily="34" charset="0"/>
              <a:buNone/>
            </a:pPr>
            <a:r>
              <a:rPr lang="en-US" b="1" baseline="0" dirty="0"/>
              <a:t>      3. </a:t>
            </a:r>
            <a:r>
              <a:rPr lang="en-US" b="0" baseline="0" dirty="0"/>
              <a:t>Throw it away in trash. Do not flush it down the toilet.</a:t>
            </a:r>
          </a:p>
          <a:p>
            <a:pPr marL="0" indent="0">
              <a:buFont typeface="Arial" panose="020B0604020202020204" pitchFamily="34" charset="0"/>
              <a:buNone/>
            </a:pPr>
            <a:endParaRPr lang="en-US" b="0" baseline="0" dirty="0"/>
          </a:p>
          <a:p>
            <a:pPr marL="0" indent="0">
              <a:buFont typeface="Arial" panose="020B0604020202020204" pitchFamily="34" charset="0"/>
              <a:buNone/>
            </a:pPr>
            <a:r>
              <a:rPr lang="en-US" b="1" baseline="0" dirty="0"/>
              <a:t>When used correctly all of the time, internal condoms are 95% effective. </a:t>
            </a:r>
          </a:p>
          <a:p>
            <a:pPr marL="0" indent="0">
              <a:buFont typeface="Arial" panose="020B0604020202020204" pitchFamily="34" charset="0"/>
              <a:buNone/>
            </a:pPr>
            <a:endParaRPr lang="en-US" b="1" baseline="0" dirty="0"/>
          </a:p>
          <a:p>
            <a:pPr marL="0" indent="0">
              <a:buFont typeface="Arial" panose="020B0604020202020204" pitchFamily="34" charset="0"/>
              <a:buNone/>
            </a:pPr>
            <a:r>
              <a:rPr lang="en-US" b="1" baseline="0" dirty="0"/>
              <a:t>Where to get internal condoms:</a:t>
            </a:r>
            <a:endParaRPr lang="en-US" baseline="0" dirty="0"/>
          </a:p>
          <a:p>
            <a:pPr marL="171450" indent="-171450">
              <a:buFont typeface="Arial" panose="020B0604020202020204" pitchFamily="34" charset="0"/>
              <a:buChar char="•"/>
            </a:pPr>
            <a:r>
              <a:rPr lang="en-US" baseline="0" dirty="0"/>
              <a:t>Possibly online at </a:t>
            </a:r>
            <a:r>
              <a:rPr lang="en-US" b="1" u="sng" baseline="0" dirty="0"/>
              <a:t>https://fc2.us.com/how-to-find/</a:t>
            </a:r>
          </a:p>
          <a:p>
            <a:pPr marL="171450" indent="-171450">
              <a:buFont typeface="Arial" panose="020B0604020202020204" pitchFamily="34" charset="0"/>
              <a:buChar char="•"/>
            </a:pPr>
            <a:r>
              <a:rPr lang="en-US" baseline="0" dirty="0"/>
              <a:t>Community Based Organizations or Health Centers</a:t>
            </a:r>
          </a:p>
          <a:p>
            <a:pPr marL="171450" indent="-171450">
              <a:buFont typeface="Arial" panose="020B0604020202020204" pitchFamily="34" charset="0"/>
              <a:buChar char="•"/>
            </a:pPr>
            <a:r>
              <a:rPr lang="en-US" baseline="0" dirty="0"/>
              <a:t>Sexual Health and Harm Reduction Service</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AFBA72EA-B255-42C3-81F2-83A49F304E64}" type="slidenum">
              <a:rPr lang="en-US" smtClean="0"/>
              <a:t>29</a:t>
            </a:fld>
            <a:endParaRPr lang="en-US" dirty="0"/>
          </a:p>
        </p:txBody>
      </p:sp>
    </p:spTree>
    <p:extLst>
      <p:ext uri="{BB962C8B-B14F-4D97-AF65-F5344CB8AC3E}">
        <p14:creationId xmlns:p14="http://schemas.microsoft.com/office/powerpoint/2010/main" val="24974313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u="sng" dirty="0"/>
              <a:t>Dental</a:t>
            </a:r>
            <a:r>
              <a:rPr lang="en-US" b="1" u="sng" baseline="0" dirty="0"/>
              <a:t> Dams:</a:t>
            </a:r>
          </a:p>
          <a:p>
            <a:pPr marL="171450" indent="-171450">
              <a:buFont typeface="Arial" panose="020B0604020202020204" pitchFamily="34" charset="0"/>
              <a:buChar char="•"/>
            </a:pPr>
            <a:r>
              <a:rPr lang="en-US" b="0" u="none" baseline="0" dirty="0"/>
              <a:t>Dental dams are small, thin, square pieces of latex that are used for oral-vaginal or oral-anal sex. </a:t>
            </a:r>
          </a:p>
          <a:p>
            <a:pPr marL="171450" indent="-171450">
              <a:buFont typeface="Arial" panose="020B0604020202020204" pitchFamily="34" charset="0"/>
              <a:buChar char="•"/>
            </a:pPr>
            <a:r>
              <a:rPr lang="en-US" b="0" u="none" baseline="0" dirty="0"/>
              <a:t>They get their name from their use in dental procedures. </a:t>
            </a:r>
          </a:p>
          <a:p>
            <a:pPr marL="171450" indent="-171450">
              <a:buFont typeface="Arial" panose="020B0604020202020204" pitchFamily="34" charset="0"/>
              <a:buChar char="•"/>
            </a:pPr>
            <a:r>
              <a:rPr lang="en-US" b="0" u="none" baseline="0" dirty="0"/>
              <a:t>Dental dams prevent STIs during oral sex by keeping vaginal and anal fluids that may contain bacteria and viruses away from the mouth.</a:t>
            </a:r>
          </a:p>
          <a:p>
            <a:pPr marL="171450" indent="-171450">
              <a:buFont typeface="Arial" panose="020B0604020202020204" pitchFamily="34" charset="0"/>
              <a:buChar char="•"/>
            </a:pPr>
            <a:r>
              <a:rPr lang="en-US" b="0" u="none" baseline="0" dirty="0"/>
              <a:t>They come in a variety of sizes and flavors.</a:t>
            </a:r>
          </a:p>
          <a:p>
            <a:pPr marL="228600" indent="-228600">
              <a:buFont typeface="Arial" panose="020B0604020202020204" pitchFamily="34" charset="0"/>
              <a:buChar char="•"/>
            </a:pPr>
            <a:r>
              <a:rPr lang="en-US" b="0" u="none" baseline="0" dirty="0"/>
              <a:t>When using the dental dam, be sure to ONLY use One side. Don't flip the dam over for another round because you will expose yourself to the very fluids you're trying to avoid. </a:t>
            </a:r>
          </a:p>
          <a:p>
            <a:pPr marL="228600" lvl="0" indent="-228600">
              <a:buFont typeface="Arial" panose="020B0604020202020204" pitchFamily="34" charset="0"/>
              <a:buChar char="•"/>
            </a:pPr>
            <a:r>
              <a:rPr lang="en-US" b="0" u="none" baseline="0" dirty="0"/>
              <a:t>Do not re-use a dam on another body part (e.g. from anus to vulva or vice-versa) because you can transfer bacteria or viruses from one body area to another. </a:t>
            </a:r>
          </a:p>
          <a:p>
            <a:pPr marL="228600" indent="-228600">
              <a:buFont typeface="Arial" panose="020B0604020202020204" pitchFamily="34" charset="0"/>
              <a:buChar char="•"/>
            </a:pPr>
            <a:r>
              <a:rPr lang="en-US" b="0" u="none" baseline="0" dirty="0"/>
              <a:t>Do not re-use a dam for another act of oral sex later either. Dental Dams are for one-time use only.</a:t>
            </a:r>
          </a:p>
          <a:p>
            <a:endParaRPr lang="en-US" baseline="0" dirty="0"/>
          </a:p>
          <a:p>
            <a:r>
              <a:rPr lang="en-US" b="1" u="sng" baseline="0" dirty="0"/>
              <a:t>Note:</a:t>
            </a:r>
            <a:r>
              <a:rPr lang="en-US" b="1" baseline="0" dirty="0"/>
              <a:t> </a:t>
            </a:r>
          </a:p>
          <a:p>
            <a:r>
              <a:rPr lang="en-US" baseline="0" dirty="0"/>
              <a:t>If you don’t have a dental dam you can make one out of an external or internal condom, latex glove, or non-microwavable plastic wrap. </a:t>
            </a:r>
          </a:p>
          <a:p>
            <a:pPr marL="685800" lvl="1" indent="-228600">
              <a:buFont typeface="Arial" panose="020B0604020202020204" pitchFamily="34" charset="0"/>
              <a:buChar char="•"/>
            </a:pPr>
            <a:r>
              <a:rPr lang="en-US" baseline="0" dirty="0"/>
              <a:t>To make a dental dam out of a condom, simply cut off the tip and cut down one side. </a:t>
            </a:r>
          </a:p>
          <a:p>
            <a:pPr marL="685800" lvl="1" indent="-228600">
              <a:buFont typeface="Arial" panose="020B0604020202020204" pitchFamily="34" charset="0"/>
              <a:buChar char="•"/>
            </a:pPr>
            <a:r>
              <a:rPr lang="en-US" baseline="0" dirty="0"/>
              <a:t>To make a dental dam out of a latex glove, cut off the finger and cut down one side. </a:t>
            </a:r>
          </a:p>
          <a:p>
            <a:pPr marL="685800" lvl="1" indent="-228600">
              <a:buFont typeface="Arial" panose="020B0604020202020204" pitchFamily="34" charset="0"/>
              <a:buChar char="•"/>
            </a:pPr>
            <a:r>
              <a:rPr lang="en-US" baseline="0" dirty="0"/>
              <a:t>If using plastic wrap, it is important that it be </a:t>
            </a:r>
            <a:r>
              <a:rPr lang="en-US" u="sng" baseline="0" dirty="0"/>
              <a:t>non-microwavable</a:t>
            </a:r>
            <a:r>
              <a:rPr lang="en-US" baseline="0" dirty="0"/>
              <a:t> because the pores in microwaveable plastic wrap are large enough to allow viruses and bacteria to pass through.</a:t>
            </a:r>
          </a:p>
          <a:p>
            <a:endParaRPr lang="en-US" baseline="0" dirty="0"/>
          </a:p>
          <a:p>
            <a:r>
              <a:rPr lang="en-US" b="1" u="sng" baseline="0" dirty="0"/>
              <a:t>Where to buy dental dams:</a:t>
            </a:r>
          </a:p>
          <a:p>
            <a:pPr marL="171450" indent="-171450">
              <a:buFont typeface="Arial" panose="020B0604020202020204" pitchFamily="34" charset="0"/>
              <a:buChar char="•"/>
            </a:pPr>
            <a:r>
              <a:rPr lang="en-US" baseline="0" dirty="0"/>
              <a:t>Some drugstores</a:t>
            </a:r>
          </a:p>
          <a:p>
            <a:pPr marL="171450" indent="-171450">
              <a:buFont typeface="Arial" panose="020B0604020202020204" pitchFamily="34" charset="0"/>
              <a:buChar char="•"/>
            </a:pPr>
            <a:r>
              <a:rPr lang="en-US" baseline="0" dirty="0"/>
              <a:t>Sexual health centers</a:t>
            </a:r>
          </a:p>
          <a:p>
            <a:pPr marL="171450" indent="-171450">
              <a:buFont typeface="Arial" panose="020B0604020202020204" pitchFamily="34" charset="0"/>
              <a:buChar char="•"/>
            </a:pPr>
            <a:r>
              <a:rPr lang="en-US" baseline="0" dirty="0"/>
              <a:t>Online</a:t>
            </a:r>
          </a:p>
          <a:p>
            <a:pPr marL="171450" indent="-171450">
              <a:buFont typeface="Arial" panose="020B0604020202020204" pitchFamily="34" charset="0"/>
              <a:buChar char="•"/>
            </a:pPr>
            <a:r>
              <a:rPr lang="en-US" baseline="0" dirty="0"/>
              <a:t>Adult Stores (18+)</a:t>
            </a:r>
          </a:p>
          <a:p>
            <a:endParaRPr lang="en-US" baseline="0" dirty="0"/>
          </a:p>
        </p:txBody>
      </p:sp>
      <p:sp>
        <p:nvSpPr>
          <p:cNvPr id="4" name="Slide Number Placeholder 3"/>
          <p:cNvSpPr>
            <a:spLocks noGrp="1"/>
          </p:cNvSpPr>
          <p:nvPr>
            <p:ph type="sldNum" sz="quarter" idx="10"/>
          </p:nvPr>
        </p:nvSpPr>
        <p:spPr/>
        <p:txBody>
          <a:bodyPr/>
          <a:lstStyle/>
          <a:p>
            <a:fld id="{AFBA72EA-B255-42C3-81F2-83A49F304E64}" type="slidenum">
              <a:rPr lang="en-US" smtClean="0"/>
              <a:t>30</a:t>
            </a:fld>
            <a:endParaRPr lang="en-US" dirty="0"/>
          </a:p>
        </p:txBody>
      </p:sp>
    </p:spTree>
    <p:extLst>
      <p:ext uri="{BB962C8B-B14F-4D97-AF65-F5344CB8AC3E}">
        <p14:creationId xmlns:p14="http://schemas.microsoft.com/office/powerpoint/2010/main" val="3881437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solidFill>
                <a:srgbClr val="221E1F"/>
              </a:solidFill>
              <a:latin typeface="Myriad Web Pro"/>
            </a:endParaRPr>
          </a:p>
        </p:txBody>
      </p:sp>
      <p:sp>
        <p:nvSpPr>
          <p:cNvPr id="4" name="Slide Number Placeholder 3"/>
          <p:cNvSpPr>
            <a:spLocks noGrp="1"/>
          </p:cNvSpPr>
          <p:nvPr>
            <p:ph type="sldNum" sz="quarter" idx="10"/>
          </p:nvPr>
        </p:nvSpPr>
        <p:spPr/>
        <p:txBody>
          <a:bodyPr/>
          <a:lstStyle/>
          <a:p>
            <a:fld id="{DA679717-206C-4188-A8D8-979009912F9B}" type="slidenum">
              <a:rPr lang="en-US" smtClean="0"/>
              <a:t>4</a:t>
            </a:fld>
            <a:endParaRPr lang="en-US" dirty="0"/>
          </a:p>
        </p:txBody>
      </p:sp>
    </p:spTree>
    <p:extLst>
      <p:ext uri="{BB962C8B-B14F-4D97-AF65-F5344CB8AC3E}">
        <p14:creationId xmlns:p14="http://schemas.microsoft.com/office/powerpoint/2010/main" val="19235322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baseline="0" dirty="0"/>
              <a:t>HIV:</a:t>
            </a:r>
          </a:p>
          <a:p>
            <a:pPr marL="171450" indent="-171450">
              <a:buFont typeface="Arial" panose="020B0604020202020204" pitchFamily="34" charset="0"/>
              <a:buChar char="•"/>
            </a:pPr>
            <a:r>
              <a:rPr lang="en-US" u="none" baseline="0" dirty="0"/>
              <a:t>Everyone aged 13 through 64 should get tested one time, </a:t>
            </a:r>
            <a:r>
              <a:rPr lang="en-US" b="1" u="none" baseline="0" dirty="0"/>
              <a:t>regardless of their risk factors.</a:t>
            </a:r>
          </a:p>
          <a:p>
            <a:pPr marL="171450" indent="-171450">
              <a:buFont typeface="Arial" panose="020B0604020202020204" pitchFamily="34" charset="0"/>
              <a:buChar char="•"/>
            </a:pPr>
            <a:r>
              <a:rPr lang="en-US" u="none" baseline="0" dirty="0"/>
              <a:t>People who have occasional exposure to HIV risks should be tested at least once a year.</a:t>
            </a:r>
          </a:p>
          <a:p>
            <a:pPr marL="171450" indent="-171450">
              <a:buFont typeface="Arial" panose="020B0604020202020204" pitchFamily="34" charset="0"/>
              <a:buChar char="•"/>
            </a:pPr>
            <a:r>
              <a:rPr lang="en-US" u="none" baseline="0" dirty="0"/>
              <a:t>People who are at high risk for HIV infection should get tested every 3 to 6 months.</a:t>
            </a:r>
          </a:p>
          <a:p>
            <a:pPr marL="171450" indent="-171450">
              <a:buFont typeface="Arial" panose="020B0604020202020204" pitchFamily="34" charset="0"/>
              <a:buChar char="•"/>
            </a:pPr>
            <a:r>
              <a:rPr lang="en-US" u="none" baseline="0" dirty="0"/>
              <a:t>All pregnant women should be tested during the 1st trimester of pregnancy. </a:t>
            </a:r>
          </a:p>
          <a:p>
            <a:pPr marL="171450" indent="-171450">
              <a:buFont typeface="Arial" panose="020B0604020202020204" pitchFamily="34" charset="0"/>
              <a:buChar char="•"/>
            </a:pPr>
            <a:r>
              <a:rPr lang="en-US" u="none" baseline="0" dirty="0"/>
              <a:t>If at high risk for HIV: again in the 3rd trimester.</a:t>
            </a:r>
          </a:p>
          <a:p>
            <a:endParaRPr lang="en-US" u="none" baseline="0" dirty="0"/>
          </a:p>
          <a:p>
            <a:r>
              <a:rPr lang="en-US" b="1" u="sng" baseline="0" dirty="0"/>
              <a:t>Syphilis:</a:t>
            </a:r>
          </a:p>
          <a:p>
            <a:r>
              <a:rPr lang="en-US" u="sng" baseline="0" dirty="0"/>
              <a:t>Get tested for syphilis if you:</a:t>
            </a:r>
          </a:p>
          <a:p>
            <a:pPr marL="171450" indent="-171450">
              <a:buFont typeface="Arial" panose="020B0604020202020204" pitchFamily="34" charset="0"/>
              <a:buChar char="•"/>
            </a:pPr>
            <a:r>
              <a:rPr lang="en-US" u="none" baseline="0" dirty="0"/>
              <a:t>Are pregnant</a:t>
            </a:r>
          </a:p>
          <a:p>
            <a:pPr marL="171450" indent="-171450">
              <a:buFont typeface="Arial" panose="020B0604020202020204" pitchFamily="34" charset="0"/>
              <a:buChar char="•"/>
            </a:pPr>
            <a:r>
              <a:rPr lang="en-US" u="none" baseline="0" dirty="0"/>
              <a:t>Are a man who has sex with men</a:t>
            </a:r>
          </a:p>
          <a:p>
            <a:pPr marL="171450" indent="-171450">
              <a:buFont typeface="Arial" panose="020B0604020202020204" pitchFamily="34" charset="0"/>
              <a:buChar char="•"/>
            </a:pPr>
            <a:r>
              <a:rPr lang="en-US" u="none" baseline="0" dirty="0"/>
              <a:t>Have sex for drugs or money</a:t>
            </a:r>
          </a:p>
          <a:p>
            <a:pPr marL="171450" indent="-171450">
              <a:buFont typeface="Arial" panose="020B0604020202020204" pitchFamily="34" charset="0"/>
              <a:buChar char="•"/>
            </a:pPr>
            <a:r>
              <a:rPr lang="en-US" u="none" baseline="0" dirty="0"/>
              <a:t>You have HIV or another STD</a:t>
            </a:r>
          </a:p>
          <a:p>
            <a:pPr marL="171450" indent="-171450">
              <a:buFont typeface="Arial" panose="020B0604020202020204" pitchFamily="34" charset="0"/>
              <a:buChar char="•"/>
            </a:pPr>
            <a:r>
              <a:rPr lang="en-US" u="none" baseline="0" dirty="0"/>
              <a:t>You’ve had sex with someone who tested positive for syphilis</a:t>
            </a:r>
          </a:p>
          <a:p>
            <a:endParaRPr lang="en-US" u="none" baseline="0" dirty="0"/>
          </a:p>
          <a:p>
            <a:r>
              <a:rPr lang="en-US" b="1" u="sng" baseline="0" dirty="0"/>
              <a:t>Chlamydia &amp; Gonorrhea:</a:t>
            </a:r>
          </a:p>
          <a:p>
            <a:r>
              <a:rPr lang="en-US" u="sng" baseline="0" dirty="0"/>
              <a:t>For women:</a:t>
            </a:r>
          </a:p>
          <a:p>
            <a:r>
              <a:rPr lang="en-US" u="none" baseline="0" dirty="0"/>
              <a:t>If you are age 24 or younger and having sex, get tested once every year.</a:t>
            </a:r>
          </a:p>
          <a:p>
            <a:r>
              <a:rPr lang="en-US" u="none" baseline="0" dirty="0"/>
              <a:t>If you are age 25 or older, get tested if you have more than one sex partner or a new sex partner.</a:t>
            </a:r>
          </a:p>
          <a:p>
            <a:r>
              <a:rPr lang="en-US" u="none" baseline="0" dirty="0"/>
              <a:t>If you have had sex with someone who tested positive for chlamydia or gonorrhea.</a:t>
            </a:r>
          </a:p>
          <a:p>
            <a:endParaRPr lang="en-US" u="none" baseline="0" dirty="0"/>
          </a:p>
          <a:p>
            <a:r>
              <a:rPr lang="en-US" u="sng" baseline="0" dirty="0"/>
              <a:t>For men:</a:t>
            </a:r>
          </a:p>
          <a:p>
            <a:r>
              <a:rPr lang="en-US" u="none" baseline="0" dirty="0"/>
              <a:t>Talk with a doctor about getting tested if you have had sex with someone who tested positive for chlamydia or gonorrhea.</a:t>
            </a:r>
          </a:p>
          <a:p>
            <a:endParaRPr lang="en-US" u="sng" baseline="0" dirty="0"/>
          </a:p>
          <a:p>
            <a:r>
              <a:rPr lang="en-US" u="sng" baseline="0" dirty="0"/>
              <a:t>Note:</a:t>
            </a:r>
            <a:r>
              <a:rPr lang="en-US" baseline="0" dirty="0"/>
              <a:t> Don't let embarrassment at the thought of having an STD keep you from seeking medical attention. Waiting to see a doctor may allow a disease to progress and cause more damage. If you think you may have an STD, or if you have had a partner who may have an STD, you should see a doctor right away.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679717-206C-4188-A8D8-979009912F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05432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679717-206C-4188-A8D8-979009912F9B}" type="slidenum">
              <a:rPr lang="en-US" smtClean="0"/>
              <a:t>32</a:t>
            </a:fld>
            <a:endParaRPr lang="en-US" dirty="0"/>
          </a:p>
        </p:txBody>
      </p:sp>
    </p:spTree>
    <p:extLst>
      <p:ext uri="{BB962C8B-B14F-4D97-AF65-F5344CB8AC3E}">
        <p14:creationId xmlns:p14="http://schemas.microsoft.com/office/powerpoint/2010/main" val="5983188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a:t>
            </a:r>
            <a:r>
              <a:rPr lang="en-US" dirty="0"/>
              <a:t>It</a:t>
            </a:r>
            <a:r>
              <a:rPr lang="en-US" baseline="0" dirty="0"/>
              <a:t> is important you use truthful and reliable resources when searching for health information. </a:t>
            </a:r>
          </a:p>
          <a:p>
            <a:r>
              <a:rPr lang="en-US" baseline="0" dirty="0"/>
              <a:t>Government health sites like CDC, or health departments are always a good place to start.</a:t>
            </a:r>
            <a:endParaRPr lang="en-US" dirty="0"/>
          </a:p>
        </p:txBody>
      </p:sp>
      <p:sp>
        <p:nvSpPr>
          <p:cNvPr id="4" name="Slide Number Placeholder 3"/>
          <p:cNvSpPr>
            <a:spLocks noGrp="1"/>
          </p:cNvSpPr>
          <p:nvPr>
            <p:ph type="sldNum" sz="quarter" idx="10"/>
          </p:nvPr>
        </p:nvSpPr>
        <p:spPr/>
        <p:txBody>
          <a:bodyPr/>
          <a:lstStyle/>
          <a:p>
            <a:fld id="{DA679717-206C-4188-A8D8-979009912F9B}" type="slidenum">
              <a:rPr lang="en-US" smtClean="0"/>
              <a:t>33</a:t>
            </a:fld>
            <a:endParaRPr lang="en-US" dirty="0"/>
          </a:p>
        </p:txBody>
      </p:sp>
    </p:spTree>
    <p:extLst>
      <p:ext uri="{BB962C8B-B14F-4D97-AF65-F5344CB8AC3E}">
        <p14:creationId xmlns:p14="http://schemas.microsoft.com/office/powerpoint/2010/main" val="41165876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34</a:t>
            </a:fld>
            <a:endParaRPr lang="en-US" dirty="0"/>
          </a:p>
        </p:txBody>
      </p:sp>
    </p:spTree>
    <p:extLst>
      <p:ext uri="{BB962C8B-B14F-4D97-AF65-F5344CB8AC3E}">
        <p14:creationId xmlns:p14="http://schemas.microsoft.com/office/powerpoint/2010/main" val="27411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b="1" baseline="0" dirty="0"/>
              <a:t>*</a:t>
            </a:r>
            <a:r>
              <a:rPr lang="en-US" b="0" baseline="0" dirty="0"/>
              <a:t>While gonorrhea is curable with antibiotics, a growing number of strains are now resistant to penicillin and other drugs used in treatment. The vast majority of infections, however, are treatable. </a:t>
            </a:r>
          </a:p>
          <a:p>
            <a:endParaRPr lang="en-US" b="1" dirty="0"/>
          </a:p>
          <a:p>
            <a:pPr marL="171450" indent="-171450">
              <a:buFont typeface="Arial" panose="020B0604020202020204" pitchFamily="34" charset="0"/>
              <a:buChar char="•"/>
            </a:pPr>
            <a:r>
              <a:rPr lang="en-US" b="1" dirty="0"/>
              <a:t>Bacterial diseases </a:t>
            </a:r>
            <a:r>
              <a:rPr lang="en-US" dirty="0"/>
              <a:t>such as chlamydia, gonorrhea, and syphilis</a:t>
            </a:r>
            <a:r>
              <a:rPr lang="en-US" baseline="0" dirty="0"/>
              <a:t> are curable STIs.  They can be treated by antibiotics.</a:t>
            </a:r>
          </a:p>
          <a:p>
            <a:endParaRPr lang="en-US" baseline="0" dirty="0"/>
          </a:p>
          <a:p>
            <a:pPr marL="171450" indent="-171450">
              <a:buFont typeface="Arial" panose="020B0604020202020204" pitchFamily="34" charset="0"/>
              <a:buChar char="•"/>
            </a:pPr>
            <a:r>
              <a:rPr lang="en-US" b="1" baseline="0" dirty="0"/>
              <a:t>Viral STIs </a:t>
            </a:r>
            <a:r>
              <a:rPr lang="en-US" baseline="0" dirty="0"/>
              <a:t>such as HIV, Herpes, HPV, and Hepatitis B are life-long STIs.  There is treatment available, but no cure.</a:t>
            </a:r>
            <a:endParaRPr lang="en-US" dirty="0"/>
          </a:p>
        </p:txBody>
      </p:sp>
      <p:sp>
        <p:nvSpPr>
          <p:cNvPr id="4" name="Slide Number Placeholder 3"/>
          <p:cNvSpPr>
            <a:spLocks noGrp="1"/>
          </p:cNvSpPr>
          <p:nvPr>
            <p:ph type="sldNum" sz="quarter" idx="10"/>
          </p:nvPr>
        </p:nvSpPr>
        <p:spPr/>
        <p:txBody>
          <a:bodyPr/>
          <a:lstStyle/>
          <a:p>
            <a:fld id="{DA679717-206C-4188-A8D8-979009912F9B}" type="slidenum">
              <a:rPr lang="en-US" smtClean="0"/>
              <a:t>5</a:t>
            </a:fld>
            <a:endParaRPr lang="en-US" dirty="0"/>
          </a:p>
        </p:txBody>
      </p:sp>
    </p:spTree>
    <p:extLst>
      <p:ext uri="{BB962C8B-B14F-4D97-AF65-F5344CB8AC3E}">
        <p14:creationId xmlns:p14="http://schemas.microsoft.com/office/powerpoint/2010/main" val="3366565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a:t>
            </a:r>
            <a:r>
              <a:rPr lang="en-US" b="0" baseline="0" dirty="0"/>
              <a:t>While gonorrhea is curable with antibiotics, a growing number of strains are now resistant to penicillin and other drugs used in treatment. The vast majority of infections, however, are treatable.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Arm (far left) </a:t>
            </a:r>
            <a:r>
              <a:rPr kumimoji="0" lang="en-US" sz="1200" b="0" i="0" u="none" strike="noStrike" kern="1200" cap="none" spc="0" normalizeH="0" baseline="0" noProof="0" dirty="0">
                <a:ln>
                  <a:noFill/>
                </a:ln>
                <a:solidFill>
                  <a:prstClr val="black"/>
                </a:solidFill>
                <a:effectLst/>
                <a:uLnTx/>
                <a:uFillTx/>
                <a:latin typeface="+mn-lt"/>
                <a:ea typeface="+mn-ea"/>
                <a:cs typeface="+mn-cs"/>
              </a:rPr>
              <a:t>-  Reiter’s disease is a complication of untreated chlamydial infection. </a:t>
            </a:r>
            <a:endParaRPr lang="en-US" dirty="0"/>
          </a:p>
          <a:p>
            <a:endParaRPr lang="en-US" dirty="0"/>
          </a:p>
          <a:p>
            <a:r>
              <a:rPr lang="en-US" b="1" dirty="0"/>
              <a:t>Eye</a:t>
            </a:r>
            <a:r>
              <a:rPr lang="en-US" b="1" baseline="0" dirty="0"/>
              <a:t> </a:t>
            </a:r>
            <a:r>
              <a:rPr lang="en-US" dirty="0"/>
              <a:t>– conjunctivitis due to chlamydia.</a:t>
            </a:r>
          </a:p>
          <a:p>
            <a:endParaRPr lang="en-US" dirty="0"/>
          </a:p>
          <a:p>
            <a:r>
              <a:rPr lang="en-US" b="1" dirty="0"/>
              <a:t>Back</a:t>
            </a:r>
            <a:r>
              <a:rPr lang="en-US" b="1" baseline="0" dirty="0"/>
              <a:t> </a:t>
            </a:r>
            <a:r>
              <a:rPr lang="en-US" baseline="0" dirty="0"/>
              <a:t>– Rash caused by secondary syphilis. (usually occurs on the palms of hands &amp; soles of feet, but can occur anywhere)</a:t>
            </a:r>
          </a:p>
          <a:p>
            <a:endParaRPr lang="en-US" baseline="0" dirty="0"/>
          </a:p>
          <a:p>
            <a:r>
              <a:rPr lang="en-US" b="1" baseline="0" dirty="0"/>
              <a:t>Finger lesion (far right) </a:t>
            </a:r>
            <a:r>
              <a:rPr lang="en-US" baseline="0" dirty="0"/>
              <a:t>– Lesions caused by syphilis.</a:t>
            </a:r>
          </a:p>
          <a:p>
            <a:endParaRPr lang="en-US" dirty="0"/>
          </a:p>
          <a:p>
            <a:r>
              <a:rPr lang="en-US" b="0" u="sng" dirty="0"/>
              <a:t>Note</a:t>
            </a:r>
            <a:r>
              <a:rPr lang="en-US" b="0" dirty="0"/>
              <a:t>: </a:t>
            </a:r>
            <a:r>
              <a:rPr lang="en-US" dirty="0"/>
              <a:t>Stress that these are </a:t>
            </a:r>
            <a:r>
              <a:rPr lang="en-US" u="sng" dirty="0"/>
              <a:t>LONG TERM SYMPTOMS/COMPLICATIONS</a:t>
            </a:r>
            <a:r>
              <a:rPr lang="en-US" baseline="0" dirty="0"/>
              <a:t>.  These are usually not seen until LONG after infection.  Most STDs have no symptoms, so just because your body does not have these damages, does not mean you are STD free! </a:t>
            </a:r>
          </a:p>
          <a:p>
            <a:endParaRPr lang="en-US" baseline="0" dirty="0"/>
          </a:p>
          <a:p>
            <a:r>
              <a:rPr lang="en-US" b="0" u="sng" baseline="0" dirty="0"/>
              <a:t>Note:</a:t>
            </a:r>
            <a:r>
              <a:rPr lang="en-US" b="0" u="none" baseline="0" dirty="0"/>
              <a:t> Both young men and young women are heavily affected by STDs — but young women face the most serious long-term health consequences. It is estimated that undiagnosed STDs cause 24,000 women to become infertile each year. </a:t>
            </a:r>
            <a:endParaRPr lang="en-US" b="1" u="sng"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679717-206C-4188-A8D8-979009912F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8674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u="sng" dirty="0"/>
              <a:t>Note:</a:t>
            </a:r>
            <a:r>
              <a:rPr lang="en-US" u="none" dirty="0"/>
              <a:t> </a:t>
            </a:r>
            <a:r>
              <a:rPr kumimoji="0" lang="en-US" sz="1800" b="0" i="0" u="none" strike="noStrike" kern="1200" cap="none" spc="0" normalizeH="0" baseline="0" noProof="0" dirty="0">
                <a:ln>
                  <a:noFill/>
                </a:ln>
                <a:solidFill>
                  <a:srgbClr val="FF0000"/>
                </a:solidFill>
                <a:effectLst/>
                <a:uLnTx/>
                <a:uFillTx/>
                <a:latin typeface="Trebuchet MS"/>
                <a:ea typeface="+mn-ea"/>
                <a:cs typeface="+mn-cs"/>
              </a:rPr>
              <a:t>If your sex partner is male you can still get chlamydia even if he does not ejaculate (cum).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effectLst/>
              </a:rPr>
              <a:t>People who have had chlamydia and have been treated may get infected again if they have sexual contact with a person infected with chlamydia</a:t>
            </a:r>
            <a:endParaRPr kumimoji="0" lang="en-US" sz="1800" b="0" i="0" u="none" strike="noStrike" kern="1200" cap="none" spc="0" normalizeH="0" baseline="0" noProof="0" dirty="0">
              <a:ln>
                <a:noFill/>
              </a:ln>
              <a:solidFill>
                <a:srgbClr val="FF0000"/>
              </a:solidFill>
              <a:effectLst/>
              <a:uLnTx/>
              <a:uFillTx/>
              <a:latin typeface="Trebuchet MS"/>
              <a:ea typeface="+mn-ea"/>
              <a:cs typeface="+mn-cs"/>
            </a:endParaRPr>
          </a:p>
          <a:p>
            <a:endParaRPr lang="en-US" baseline="0" dirty="0"/>
          </a:p>
          <a:p>
            <a:r>
              <a:rPr lang="en-US" b="1" baseline="0" dirty="0"/>
              <a:t>Infected pregnant women can pass it to their baby during pregnancy or childbirth.  </a:t>
            </a:r>
          </a:p>
          <a:p>
            <a:r>
              <a:rPr lang="en-US" baseline="0" dirty="0"/>
              <a:t>If a woman is infected while pregnant, her developing fetus is at risk, because chlamydia can be passed on during her pregnancy or delivery and could lead to eye infections or pneumonia in the infant. If chlamydia is detected early, it can be treated easily with an antibiotic taken by mouth.</a:t>
            </a:r>
          </a:p>
          <a:p>
            <a:r>
              <a:rPr lang="en-US" dirty="0"/>
              <a:t>https://www.nichd.nih.gov/health/topics/STIs/conditioninfo/Pages/types.aspx</a:t>
            </a:r>
          </a:p>
          <a:p>
            <a:endParaRPr lang="en-US" dirty="0"/>
          </a:p>
          <a:p>
            <a:r>
              <a:rPr lang="en-US" u="sng" dirty="0"/>
              <a:t>Note:</a:t>
            </a:r>
            <a:r>
              <a:rPr lang="en-US" dirty="0"/>
              <a:t> Most prevalent, reportable STI in Oklahoma,</a:t>
            </a:r>
            <a:r>
              <a:rPr lang="en-US" baseline="0" dirty="0"/>
              <a:t> as well as the U.S.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A679717-206C-4188-A8D8-979009912F9B}" type="slidenum">
              <a:rPr lang="en-US" smtClean="0"/>
              <a:t>7</a:t>
            </a:fld>
            <a:endParaRPr lang="en-US" dirty="0"/>
          </a:p>
        </p:txBody>
      </p:sp>
    </p:spTree>
    <p:extLst>
      <p:ext uri="{BB962C8B-B14F-4D97-AF65-F5344CB8AC3E}">
        <p14:creationId xmlns:p14="http://schemas.microsoft.com/office/powerpoint/2010/main" val="2212918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b="1" dirty="0">
                <a:solidFill>
                  <a:srgbClr val="000000"/>
                </a:solidFill>
              </a:rPr>
              <a:t>Most frequently reported STI in the U.S.</a:t>
            </a:r>
          </a:p>
          <a:p>
            <a:pPr marL="285750" indent="-285750">
              <a:buFont typeface="Arial" panose="020B0604020202020204" pitchFamily="34" charset="0"/>
              <a:buChar char="•"/>
            </a:pPr>
            <a:r>
              <a:rPr lang="en-US" sz="1400" b="1" dirty="0">
                <a:solidFill>
                  <a:srgbClr val="000000"/>
                </a:solidFill>
              </a:rPr>
              <a:t>Known as a “silent” disease</a:t>
            </a:r>
            <a:r>
              <a:rPr lang="en-US" sz="1400" b="1" baseline="0" dirty="0">
                <a:solidFill>
                  <a:srgbClr val="000000"/>
                </a:solidFill>
              </a:rPr>
              <a:t> (usually no symptoms are shown)</a:t>
            </a:r>
          </a:p>
          <a:p>
            <a:pPr marL="285750" indent="-285750">
              <a:buFont typeface="Arial" panose="020B0604020202020204" pitchFamily="34" charset="0"/>
              <a:buChar char="•"/>
            </a:pPr>
            <a:r>
              <a:rPr lang="en-US" sz="1400" b="1" baseline="0" dirty="0">
                <a:solidFill>
                  <a:srgbClr val="000000"/>
                </a:solidFill>
              </a:rPr>
              <a:t>A large number of cases are not reported because most people with chlamydia are asymptomatic and do not seek testing. </a:t>
            </a:r>
          </a:p>
          <a:p>
            <a:endParaRPr lang="en-US" sz="1400" b="0" dirty="0">
              <a:solidFill>
                <a:srgbClr val="000000"/>
              </a:solidFill>
            </a:endParaRPr>
          </a:p>
          <a:p>
            <a:r>
              <a:rPr lang="en-US" sz="1400" b="1" u="sng" dirty="0">
                <a:solidFill>
                  <a:srgbClr val="000000"/>
                </a:solidFill>
              </a:rPr>
              <a:t>Female:</a:t>
            </a:r>
            <a:r>
              <a:rPr lang="en-US" sz="1400" b="1" u="none" baseline="0" dirty="0">
                <a:solidFill>
                  <a:srgbClr val="000000"/>
                </a:solidFill>
              </a:rPr>
              <a:t>  (~69% of infections in 2018; increase of approximately 3% from 2017)</a:t>
            </a:r>
            <a:endParaRPr lang="en-US" sz="1400" b="1" u="sng" dirty="0">
              <a:solidFill>
                <a:srgbClr val="000000"/>
              </a:solidFill>
            </a:endParaRPr>
          </a:p>
          <a:p>
            <a:r>
              <a:rPr lang="en-US" sz="1400" b="0" u="sng" dirty="0">
                <a:solidFill>
                  <a:srgbClr val="000000"/>
                </a:solidFill>
              </a:rPr>
              <a:t>Ectopic pregnancy</a:t>
            </a:r>
            <a:r>
              <a:rPr lang="en-US" sz="1400" b="0" u="none" dirty="0">
                <a:solidFill>
                  <a:srgbClr val="000000"/>
                </a:solidFill>
              </a:rPr>
              <a:t> </a:t>
            </a:r>
            <a:r>
              <a:rPr lang="en-US" sz="1400" b="0" dirty="0">
                <a:solidFill>
                  <a:srgbClr val="000000"/>
                </a:solidFill>
              </a:rPr>
              <a:t>- pregnancy outside the uterus (potentially deadly?)</a:t>
            </a:r>
          </a:p>
          <a:p>
            <a:endParaRPr lang="en-US" sz="1400" b="0" dirty="0">
              <a:solidFill>
                <a:srgbClr val="000000"/>
              </a:solidFill>
            </a:endParaRPr>
          </a:p>
          <a:p>
            <a:pPr marL="171450" indent="-171450">
              <a:buFont typeface="Arial" panose="020B0604020202020204" pitchFamily="34" charset="0"/>
              <a:buChar char="•"/>
            </a:pPr>
            <a:r>
              <a:rPr lang="en-US" dirty="0">
                <a:solidFill>
                  <a:srgbClr val="000000"/>
                </a:solidFill>
              </a:rPr>
              <a:t>If you are a woman, untreated chlamydia can spread to your uterus and fallopian tubes (tubes that carry fertilized eggs from the ovaries to the uterus), causing pelvic inflammatory disease (PID). </a:t>
            </a:r>
          </a:p>
          <a:p>
            <a:pPr marL="171450" indent="-171450">
              <a:buFont typeface="Arial" panose="020B0604020202020204" pitchFamily="34" charset="0"/>
              <a:buChar char="•"/>
            </a:pPr>
            <a:r>
              <a:rPr lang="en-US" dirty="0">
                <a:solidFill>
                  <a:srgbClr val="000000"/>
                </a:solidFill>
              </a:rPr>
              <a:t>75% of women with chlamydia infections are asymptomatic.</a:t>
            </a:r>
          </a:p>
          <a:p>
            <a:pPr marL="171450" indent="-171450">
              <a:buFont typeface="Arial" panose="020B0604020202020204" pitchFamily="34" charset="0"/>
              <a:buChar char="•"/>
            </a:pPr>
            <a:r>
              <a:rPr lang="en-US" dirty="0">
                <a:solidFill>
                  <a:srgbClr val="000000"/>
                </a:solidFill>
              </a:rPr>
              <a:t>The CDC reports that women have reported rates of chlamydia infection 2x higher than men. </a:t>
            </a:r>
          </a:p>
          <a:p>
            <a:endParaRPr lang="en-US" dirty="0">
              <a:solidFill>
                <a:srgbClr val="000000"/>
              </a:solidFill>
            </a:endParaRPr>
          </a:p>
          <a:p>
            <a:r>
              <a:rPr lang="en-US" b="1" u="sng" dirty="0">
                <a:solidFill>
                  <a:srgbClr val="000000"/>
                </a:solidFill>
              </a:rPr>
              <a:t>Male:</a:t>
            </a:r>
            <a:r>
              <a:rPr lang="en-US" b="1" u="none" baseline="0" dirty="0">
                <a:solidFill>
                  <a:srgbClr val="000000"/>
                </a:solidFill>
              </a:rPr>
              <a:t> (~30% of infections in 2018; decrease of approximately 4% from 2017)</a:t>
            </a:r>
            <a:endParaRPr lang="en-US" b="1" u="sng" dirty="0">
              <a:solidFill>
                <a:srgbClr val="000000"/>
              </a:solidFill>
            </a:endParaRPr>
          </a:p>
          <a:p>
            <a:r>
              <a:rPr lang="en-US" b="0" dirty="0">
                <a:solidFill>
                  <a:srgbClr val="000000"/>
                </a:solidFill>
              </a:rPr>
              <a:t>Men</a:t>
            </a:r>
            <a:r>
              <a:rPr lang="en-US" dirty="0">
                <a:solidFill>
                  <a:srgbClr val="000000"/>
                </a:solidFill>
              </a:rPr>
              <a:t> rarely have health problems linked to chlamydia. Infection sometimes spreads to the tube that carries sperm from the testicles, causing pain and fever. Rarely, chlamydia can prevent a man from being able to have children.</a:t>
            </a:r>
          </a:p>
          <a:p>
            <a:endParaRPr lang="en-US" dirty="0">
              <a:solidFill>
                <a:srgbClr val="000000"/>
              </a:solidFill>
            </a:endParaRPr>
          </a:p>
          <a:p>
            <a:r>
              <a:rPr lang="en-US" b="0" u="sng" dirty="0">
                <a:solidFill>
                  <a:srgbClr val="000000"/>
                </a:solidFill>
              </a:rPr>
              <a:t>Note:</a:t>
            </a:r>
            <a:r>
              <a:rPr lang="en-US" b="0" u="none" dirty="0">
                <a:solidFill>
                  <a:srgbClr val="000000"/>
                </a:solidFill>
              </a:rPr>
              <a:t> </a:t>
            </a:r>
            <a:r>
              <a:rPr lang="en-US" dirty="0">
                <a:solidFill>
                  <a:srgbClr val="000000"/>
                </a:solidFill>
              </a:rPr>
              <a:t>Men and women can also get infected with chlamydia in their rectum, either by having receptive anal sex, or by spread from another infected site (such as the vagina). While these infections often cause no symptoms, they can cause:</a:t>
            </a:r>
          </a:p>
          <a:p>
            <a:r>
              <a:rPr lang="en-US" dirty="0">
                <a:solidFill>
                  <a:srgbClr val="000000"/>
                </a:solidFill>
              </a:rPr>
              <a:t>•Rectal pain</a:t>
            </a:r>
          </a:p>
          <a:p>
            <a:r>
              <a:rPr lang="en-US" dirty="0">
                <a:solidFill>
                  <a:srgbClr val="000000"/>
                </a:solidFill>
              </a:rPr>
              <a:t>•Discharge</a:t>
            </a:r>
          </a:p>
          <a:p>
            <a:r>
              <a:rPr lang="en-US" dirty="0">
                <a:solidFill>
                  <a:srgbClr val="000000"/>
                </a:solidFill>
              </a:rPr>
              <a:t>•Bleeding</a:t>
            </a:r>
          </a:p>
          <a:p>
            <a:endParaRPr lang="en-US" dirty="0">
              <a:solidFill>
                <a:srgbClr val="000000"/>
              </a:solidFill>
            </a:endParaRPr>
          </a:p>
        </p:txBody>
      </p:sp>
      <p:sp>
        <p:nvSpPr>
          <p:cNvPr id="4" name="Slide Number Placeholder 3"/>
          <p:cNvSpPr>
            <a:spLocks noGrp="1"/>
          </p:cNvSpPr>
          <p:nvPr>
            <p:ph type="sldNum" sz="quarter" idx="10"/>
          </p:nvPr>
        </p:nvSpPr>
        <p:spPr/>
        <p:txBody>
          <a:bodyPr/>
          <a:lstStyle/>
          <a:p>
            <a:fld id="{DA679717-206C-4188-A8D8-979009912F9B}" type="slidenum">
              <a:rPr lang="en-US" smtClean="0"/>
              <a:t>8</a:t>
            </a:fld>
            <a:endParaRPr lang="en-US" dirty="0"/>
          </a:p>
        </p:txBody>
      </p:sp>
    </p:spTree>
    <p:extLst>
      <p:ext uri="{BB962C8B-B14F-4D97-AF65-F5344CB8AC3E}">
        <p14:creationId xmlns:p14="http://schemas.microsoft.com/office/powerpoint/2010/main" val="2458076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solidFill>
                  <a:srgbClr val="000000"/>
                </a:solidFill>
              </a:rPr>
              <a:t>Gonorrhea</a:t>
            </a:r>
            <a:r>
              <a:rPr lang="en-US" dirty="0">
                <a:solidFill>
                  <a:srgbClr val="000000"/>
                </a:solidFill>
              </a:rPr>
              <a:t> can cause infections in the genitals, rectum, and throat.</a:t>
            </a:r>
            <a:endParaRPr lang="en-US" dirty="0"/>
          </a:p>
          <a:p>
            <a:pPr marL="171450" indent="-171450">
              <a:buFont typeface="Arial" panose="020B0604020202020204" pitchFamily="34" charset="0"/>
              <a:buChar char="•"/>
            </a:pPr>
            <a:r>
              <a:rPr lang="en-US" sz="1200" kern="1200" dirty="0">
                <a:solidFill>
                  <a:schemeClr val="tx1"/>
                </a:solidFill>
                <a:effectLst/>
                <a:latin typeface="+mn-lt"/>
                <a:ea typeface="+mn-ea"/>
                <a:cs typeface="+mn-cs"/>
              </a:rPr>
              <a:t>Age group 20-24 years had the highest rates of gonorrhea among both males and females. </a:t>
            </a:r>
            <a:endParaRPr lang="en-US" dirty="0"/>
          </a:p>
          <a:p>
            <a:pPr marL="171450" indent="-171450">
              <a:buFont typeface="Arial" panose="020B0604020202020204" pitchFamily="34" charset="0"/>
              <a:buChar char="•"/>
            </a:pPr>
            <a:r>
              <a:rPr lang="en-US" u="none" dirty="0"/>
              <a:t>2nd</a:t>
            </a:r>
            <a:r>
              <a:rPr lang="en-US" dirty="0"/>
              <a:t> most prevalent STI reported in Oklahoma</a:t>
            </a:r>
            <a:r>
              <a:rPr lang="en-US" baseline="0" dirty="0"/>
              <a:t> (8,998</a:t>
            </a:r>
            <a:r>
              <a:rPr lang="en-US" dirty="0"/>
              <a:t> cases reported in 2018)</a:t>
            </a:r>
          </a:p>
          <a:p>
            <a:endParaRPr lang="en-US" dirty="0"/>
          </a:p>
        </p:txBody>
      </p:sp>
      <p:sp>
        <p:nvSpPr>
          <p:cNvPr id="4" name="Slide Number Placeholder 3"/>
          <p:cNvSpPr>
            <a:spLocks noGrp="1"/>
          </p:cNvSpPr>
          <p:nvPr>
            <p:ph type="sldNum" sz="quarter" idx="10"/>
          </p:nvPr>
        </p:nvSpPr>
        <p:spPr/>
        <p:txBody>
          <a:bodyPr/>
          <a:lstStyle/>
          <a:p>
            <a:fld id="{DA679717-206C-4188-A8D8-979009912F9B}" type="slidenum">
              <a:rPr lang="en-US" smtClean="0"/>
              <a:t>9</a:t>
            </a:fld>
            <a:endParaRPr lang="en-US" dirty="0"/>
          </a:p>
        </p:txBody>
      </p:sp>
    </p:spTree>
    <p:extLst>
      <p:ext uri="{BB962C8B-B14F-4D97-AF65-F5344CB8AC3E}">
        <p14:creationId xmlns:p14="http://schemas.microsoft.com/office/powerpoint/2010/main" val="3322551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sng" dirty="0"/>
              <a:t>Note:</a:t>
            </a:r>
            <a:r>
              <a:rPr lang="en-US" b="0" u="none" baseline="0" dirty="0"/>
              <a:t> </a:t>
            </a:r>
            <a:r>
              <a:rPr lang="en-US" dirty="0"/>
              <a:t>Rectal infections of gonorrhea may either cause no symptoms or cause symptoms in both men and women that may include:</a:t>
            </a:r>
          </a:p>
          <a:p>
            <a:r>
              <a:rPr lang="en-US" dirty="0"/>
              <a:t>•Discharge</a:t>
            </a:r>
          </a:p>
          <a:p>
            <a:r>
              <a:rPr lang="en-US" dirty="0"/>
              <a:t>•Anal itching</a:t>
            </a:r>
          </a:p>
          <a:p>
            <a:r>
              <a:rPr lang="en-US" dirty="0"/>
              <a:t>•Soreness</a:t>
            </a:r>
          </a:p>
          <a:p>
            <a:r>
              <a:rPr lang="en-US" dirty="0"/>
              <a:t>•Bleeding</a:t>
            </a:r>
          </a:p>
          <a:p>
            <a:r>
              <a:rPr lang="en-US" dirty="0"/>
              <a:t>•Painful bowel movements</a:t>
            </a:r>
          </a:p>
          <a:p>
            <a:endParaRPr lang="en-US" dirty="0"/>
          </a:p>
          <a:p>
            <a:pPr marL="171450" indent="-171450">
              <a:buFont typeface="Arial" panose="020B0604020202020204" pitchFamily="34" charset="0"/>
              <a:buChar char="•"/>
            </a:pPr>
            <a:r>
              <a:rPr lang="en-US" dirty="0"/>
              <a:t>Untreated gonorrhea may also increase your chances of getting or giving HIV – the virus that causes AIDS.</a:t>
            </a:r>
          </a:p>
          <a:p>
            <a:pPr marL="171450" indent="-171450">
              <a:buFont typeface="Arial" panose="020B0604020202020204" pitchFamily="34" charset="0"/>
              <a:buChar char="•"/>
            </a:pPr>
            <a:r>
              <a:rPr lang="en-US" dirty="0"/>
              <a:t>Rarely, untreated gonorrhea can also spread to your blood or joints. </a:t>
            </a:r>
          </a:p>
          <a:p>
            <a:pPr marL="171450" indent="-171450">
              <a:buFont typeface="Arial" panose="020B0604020202020204" pitchFamily="34" charset="0"/>
              <a:buChar char="•"/>
            </a:pPr>
            <a:r>
              <a:rPr lang="en-US" dirty="0"/>
              <a:t>Some men with gonorrhea may have no symptoms at all. </a:t>
            </a:r>
          </a:p>
          <a:p>
            <a:pPr marL="171450" indent="-171450">
              <a:buFont typeface="Arial" panose="020B0604020202020204" pitchFamily="34" charset="0"/>
              <a:buChar char="•"/>
            </a:pPr>
            <a:r>
              <a:rPr lang="en-US" dirty="0"/>
              <a:t>Most women with gonorrhea do not have any symptoms. Even when a woman has symptoms, they are often mild and can be mistaken for a bladder or vaginal infection. </a:t>
            </a:r>
          </a:p>
          <a:p>
            <a:endParaRPr lang="en-US" dirty="0"/>
          </a:p>
        </p:txBody>
      </p:sp>
      <p:sp>
        <p:nvSpPr>
          <p:cNvPr id="4" name="Slide Number Placeholder 3"/>
          <p:cNvSpPr>
            <a:spLocks noGrp="1"/>
          </p:cNvSpPr>
          <p:nvPr>
            <p:ph type="sldNum" sz="quarter" idx="10"/>
          </p:nvPr>
        </p:nvSpPr>
        <p:spPr/>
        <p:txBody>
          <a:bodyPr/>
          <a:lstStyle/>
          <a:p>
            <a:fld id="{DA679717-206C-4188-A8D8-979009912F9B}" type="slidenum">
              <a:rPr lang="en-US" smtClean="0"/>
              <a:t>10</a:t>
            </a:fld>
            <a:endParaRPr lang="en-US" dirty="0"/>
          </a:p>
        </p:txBody>
      </p:sp>
    </p:spTree>
    <p:extLst>
      <p:ext uri="{BB962C8B-B14F-4D97-AF65-F5344CB8AC3E}">
        <p14:creationId xmlns:p14="http://schemas.microsoft.com/office/powerpoint/2010/main" val="5426634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6BF5CE-279B-5E4C-BEC1-73426B42F6E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669397"/>
            <a:ext cx="5177118" cy="1370940"/>
          </a:xfrm>
        </p:spPr>
        <p:txBody>
          <a:bodyPr anchor="t">
            <a:noAutofit/>
          </a:bodyPr>
          <a:lstStyle>
            <a:lvl1pPr>
              <a:defRPr sz="4000">
                <a:solidFill>
                  <a:schemeClr val="accent6"/>
                </a:solidFill>
              </a:defRPr>
            </a:lvl1pPr>
          </a:lstStyle>
          <a:p>
            <a:r>
              <a:rPr lang="en-US" dirty="0"/>
              <a:t>Insert Presentation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199" y="3334871"/>
            <a:ext cx="5177118" cy="541337"/>
          </a:xfrm>
        </p:spPr>
        <p:txBody>
          <a:bodyPr>
            <a:noAutofit/>
          </a:bodyPr>
          <a:lstStyle>
            <a:lvl1pPr marL="0" indent="0">
              <a:buFont typeface="Arial" panose="020B0604020202020204" pitchFamily="34" charse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Subtitle Here</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lstStyle>
            <a:lvl1pPr>
              <a:defRPr>
                <a:solidFill>
                  <a:schemeClr val="tx1"/>
                </a:solidFill>
              </a:defRPr>
            </a:lvl1pPr>
          </a:lstStyle>
          <a:p>
            <a:fld id="{DB7DDC46-2E90-8640-BEFE-F54DCCD857ED}" type="slidenum">
              <a:rPr lang="en-US" smtClean="0"/>
              <a:pPr/>
              <a:t>‹#›</a:t>
            </a:fld>
            <a:endParaRPr lang="en-US"/>
          </a:p>
        </p:txBody>
      </p:sp>
      <p:sp>
        <p:nvSpPr>
          <p:cNvPr id="10" name="Text Placeholder 9">
            <a:extLst>
              <a:ext uri="{FF2B5EF4-FFF2-40B4-BE49-F238E27FC236}">
                <a16:creationId xmlns:a16="http://schemas.microsoft.com/office/drawing/2014/main" id="{CE29E095-61D4-C54B-877D-BBB5F96000C8}"/>
              </a:ext>
            </a:extLst>
          </p:cNvPr>
          <p:cNvSpPr>
            <a:spLocks noGrp="1"/>
          </p:cNvSpPr>
          <p:nvPr>
            <p:ph type="body" sz="quarter" idx="13" hasCustomPrompt="1"/>
          </p:nvPr>
        </p:nvSpPr>
        <p:spPr>
          <a:xfrm>
            <a:off x="457199" y="349250"/>
            <a:ext cx="2246313" cy="330200"/>
          </a:xfrm>
        </p:spPr>
        <p:txBody>
          <a:bodyPr>
            <a:noAutofit/>
          </a:bodyPr>
          <a:lstStyle>
            <a:lvl1pPr marL="0" indent="0">
              <a:buNone/>
              <a:defRPr/>
            </a:lvl1pPr>
          </a:lstStyle>
          <a:p>
            <a:pPr lvl="0"/>
            <a:r>
              <a:rPr lang="en-US" dirty="0"/>
              <a:t>Date</a:t>
            </a:r>
          </a:p>
        </p:txBody>
      </p:sp>
      <p:pic>
        <p:nvPicPr>
          <p:cNvPr id="9" name="Picture 8" descr="A close up of a logo&#10;&#10;Description automatically generated">
            <a:extLst>
              <a:ext uri="{FF2B5EF4-FFF2-40B4-BE49-F238E27FC236}">
                <a16:creationId xmlns:a16="http://schemas.microsoft.com/office/drawing/2014/main" id="{93A690F2-CC54-3C44-9BEF-D5ADE6DC9C80}"/>
              </a:ext>
            </a:extLst>
          </p:cNvPr>
          <p:cNvPicPr>
            <a:picLocks noChangeAspect="1"/>
          </p:cNvPicPr>
          <p:nvPr userDrawn="1"/>
        </p:nvPicPr>
        <p:blipFill rotWithShape="1">
          <a:blip r:embed="rId2"/>
          <a:srcRect t="14013" r="15473"/>
          <a:stretch/>
        </p:blipFill>
        <p:spPr>
          <a:xfrm>
            <a:off x="5986465" y="0"/>
            <a:ext cx="6205535" cy="6312796"/>
          </a:xfrm>
          <a:prstGeom prst="rect">
            <a:avLst/>
          </a:prstGeom>
        </p:spPr>
      </p:pic>
      <p:pic>
        <p:nvPicPr>
          <p:cNvPr id="7" name="Picture 6" descr="A close up of a logo&#10;&#10;Description automatically generated">
            <a:extLst>
              <a:ext uri="{FF2B5EF4-FFF2-40B4-BE49-F238E27FC236}">
                <a16:creationId xmlns:a16="http://schemas.microsoft.com/office/drawing/2014/main" id="{085A7243-0DC8-E148-9F97-5A788A1A2AD2}"/>
              </a:ext>
            </a:extLst>
          </p:cNvPr>
          <p:cNvPicPr>
            <a:picLocks noChangeAspect="1"/>
          </p:cNvPicPr>
          <p:nvPr userDrawn="1"/>
        </p:nvPicPr>
        <p:blipFill rotWithShape="1">
          <a:blip r:embed="rId3"/>
          <a:srcRect l="20594"/>
          <a:stretch/>
        </p:blipFill>
        <p:spPr>
          <a:xfrm>
            <a:off x="254000" y="5841519"/>
            <a:ext cx="3282949" cy="942553"/>
          </a:xfrm>
          <a:prstGeom prst="rect">
            <a:avLst/>
          </a:prstGeom>
        </p:spPr>
      </p:pic>
    </p:spTree>
    <p:extLst>
      <p:ext uri="{BB962C8B-B14F-4D97-AF65-F5344CB8AC3E}">
        <p14:creationId xmlns:p14="http://schemas.microsoft.com/office/powerpoint/2010/main" val="3184990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ECD98A45-298D-4B4E-9BD0-7C743E630761}"/>
              </a:ext>
            </a:extLst>
          </p:cNvPr>
          <p:cNvPicPr>
            <a:picLocks noChangeAspect="1"/>
          </p:cNvPicPr>
          <p:nvPr userDrawn="1"/>
        </p:nvPicPr>
        <p:blipFill>
          <a:blip r:embed="rId2"/>
          <a:stretch>
            <a:fillRect/>
          </a:stretch>
        </p:blipFill>
        <p:spPr>
          <a:xfrm>
            <a:off x="0" y="-3576"/>
            <a:ext cx="12192000" cy="6865152"/>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776973"/>
            <a:ext cx="5204013" cy="1370940"/>
          </a:xfrm>
        </p:spPr>
        <p:txBody>
          <a:bodyPr anchor="t">
            <a:noAutofit/>
          </a:bodyPr>
          <a:lstStyle>
            <a:lvl1pPr>
              <a:defRPr sz="4000">
                <a:solidFill>
                  <a:schemeClr val="bg1"/>
                </a:solidFill>
              </a:defRPr>
            </a:lvl1pPr>
          </a:lstStyle>
          <a:p>
            <a:r>
              <a:rPr lang="en-US" dirty="0"/>
              <a:t>Section Divider — Insert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200" y="3429000"/>
            <a:ext cx="5204012" cy="541337"/>
          </a:xfrm>
        </p:spPr>
        <p:txBody>
          <a:bodyPr>
            <a:noAutofit/>
          </a:bodyPr>
          <a:lstStyle>
            <a:lvl1pPr marL="0" indent="0">
              <a:buFont typeface="Arial" panose="020B0604020202020204" pitchFamily="34" charse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Subtitle Here If Required</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bg1"/>
                </a:solidFill>
              </a:defRPr>
            </a:lvl1pPr>
          </a:lstStyle>
          <a:p>
            <a:fld id="{DB7DDC46-2E90-8640-BEFE-F54DCCD857ED}" type="slidenum">
              <a:rPr lang="en-US" smtClean="0"/>
              <a:pPr/>
              <a:t>‹#›</a:t>
            </a:fld>
            <a:endParaRPr lang="en-US"/>
          </a:p>
        </p:txBody>
      </p:sp>
      <p:pic>
        <p:nvPicPr>
          <p:cNvPr id="9" name="Picture 8" descr="A close up of a logo&#10;&#10;Description automatically generated">
            <a:extLst>
              <a:ext uri="{FF2B5EF4-FFF2-40B4-BE49-F238E27FC236}">
                <a16:creationId xmlns:a16="http://schemas.microsoft.com/office/drawing/2014/main" id="{CE887A04-1776-0A4B-9899-8EE0C579DABB}"/>
              </a:ext>
            </a:extLst>
          </p:cNvPr>
          <p:cNvPicPr>
            <a:picLocks noChangeAspect="1"/>
          </p:cNvPicPr>
          <p:nvPr userDrawn="1"/>
        </p:nvPicPr>
        <p:blipFill>
          <a:blip r:embed="rId3"/>
          <a:stretch>
            <a:fillRect/>
          </a:stretch>
        </p:blipFill>
        <p:spPr>
          <a:xfrm>
            <a:off x="227840" y="6106660"/>
            <a:ext cx="1550920" cy="543830"/>
          </a:xfrm>
          <a:prstGeom prst="rect">
            <a:avLst/>
          </a:prstGeom>
        </p:spPr>
      </p:pic>
    </p:spTree>
    <p:extLst>
      <p:ext uri="{BB962C8B-B14F-4D97-AF65-F5344CB8AC3E}">
        <p14:creationId xmlns:p14="http://schemas.microsoft.com/office/powerpoint/2010/main" val="1934514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7" name="Picture 6" descr="A picture containing street&#10;&#10;Description automatically generated">
            <a:extLst>
              <a:ext uri="{FF2B5EF4-FFF2-40B4-BE49-F238E27FC236}">
                <a16:creationId xmlns:a16="http://schemas.microsoft.com/office/drawing/2014/main" id="{72BC373A-DE29-0247-A234-93E1FEF2E40E}"/>
              </a:ext>
            </a:extLst>
          </p:cNvPr>
          <p:cNvPicPr>
            <a:picLocks noChangeAspect="1"/>
          </p:cNvPicPr>
          <p:nvPr userDrawn="1"/>
        </p:nvPicPr>
        <p:blipFill>
          <a:blip r:embed="rId2"/>
          <a:stretch>
            <a:fillRect/>
          </a:stretch>
        </p:blipFill>
        <p:spPr>
          <a:xfrm>
            <a:off x="0" y="-3576"/>
            <a:ext cx="12192000" cy="6865152"/>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776973"/>
            <a:ext cx="5204013" cy="1370940"/>
          </a:xfrm>
        </p:spPr>
        <p:txBody>
          <a:bodyPr anchor="t">
            <a:noAutofit/>
          </a:bodyPr>
          <a:lstStyle>
            <a:lvl1pPr>
              <a:defRPr sz="4000">
                <a:solidFill>
                  <a:schemeClr val="bg1"/>
                </a:solidFill>
              </a:defRPr>
            </a:lvl1pPr>
          </a:lstStyle>
          <a:p>
            <a:r>
              <a:rPr lang="en-US" dirty="0"/>
              <a:t>Section Divider —</a:t>
            </a:r>
            <a:br>
              <a:rPr lang="en-US" dirty="0"/>
            </a:br>
            <a:r>
              <a:rPr lang="en-US" dirty="0"/>
              <a:t>Insert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200" y="3429000"/>
            <a:ext cx="5204012" cy="541337"/>
          </a:xfrm>
        </p:spPr>
        <p:txBody>
          <a:bodyPr>
            <a:noAutofit/>
          </a:bodyPr>
          <a:lstStyle>
            <a:lvl1pPr marL="0" indent="0">
              <a:buFont typeface="Arial" panose="020B0604020202020204" pitchFamily="34" charse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Subtitle Here If Required</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bg1"/>
                </a:solidFill>
              </a:defRPr>
            </a:lvl1pPr>
          </a:lstStyle>
          <a:p>
            <a:fld id="{DB7DDC46-2E90-8640-BEFE-F54DCCD857ED}" type="slidenum">
              <a:rPr lang="en-US" smtClean="0"/>
              <a:pPr/>
              <a:t>‹#›</a:t>
            </a:fld>
            <a:endParaRPr lang="en-US"/>
          </a:p>
        </p:txBody>
      </p:sp>
      <p:pic>
        <p:nvPicPr>
          <p:cNvPr id="9" name="Picture 8" descr="A close up of a logo&#10;&#10;Description automatically generated">
            <a:extLst>
              <a:ext uri="{FF2B5EF4-FFF2-40B4-BE49-F238E27FC236}">
                <a16:creationId xmlns:a16="http://schemas.microsoft.com/office/drawing/2014/main" id="{4885BB4E-3904-514B-85A9-2B96FECBF8DC}"/>
              </a:ext>
            </a:extLst>
          </p:cNvPr>
          <p:cNvPicPr>
            <a:picLocks noChangeAspect="1"/>
          </p:cNvPicPr>
          <p:nvPr userDrawn="1"/>
        </p:nvPicPr>
        <p:blipFill>
          <a:blip r:embed="rId3"/>
          <a:stretch>
            <a:fillRect/>
          </a:stretch>
        </p:blipFill>
        <p:spPr>
          <a:xfrm>
            <a:off x="227840" y="6106660"/>
            <a:ext cx="1550920" cy="543830"/>
          </a:xfrm>
          <a:prstGeom prst="rect">
            <a:avLst/>
          </a:prstGeom>
        </p:spPr>
      </p:pic>
    </p:spTree>
    <p:extLst>
      <p:ext uri="{BB962C8B-B14F-4D97-AF65-F5344CB8AC3E}">
        <p14:creationId xmlns:p14="http://schemas.microsoft.com/office/powerpoint/2010/main" val="1661037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7" name="Picture 6" descr="A picture containing street, traffic, clock&#10;&#10;Description automatically generated">
            <a:extLst>
              <a:ext uri="{FF2B5EF4-FFF2-40B4-BE49-F238E27FC236}">
                <a16:creationId xmlns:a16="http://schemas.microsoft.com/office/drawing/2014/main" id="{DB5EAB67-5EEE-9B47-B54C-B94833918FE8}"/>
              </a:ext>
            </a:extLst>
          </p:cNvPr>
          <p:cNvPicPr>
            <a:picLocks noChangeAspect="1"/>
          </p:cNvPicPr>
          <p:nvPr userDrawn="1"/>
        </p:nvPicPr>
        <p:blipFill>
          <a:blip r:embed="rId2"/>
          <a:stretch>
            <a:fillRect/>
          </a:stretch>
        </p:blipFill>
        <p:spPr>
          <a:xfrm>
            <a:off x="0" y="-3576"/>
            <a:ext cx="12185650" cy="6861576"/>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776973"/>
            <a:ext cx="5204013" cy="1370940"/>
          </a:xfrm>
        </p:spPr>
        <p:txBody>
          <a:bodyPr anchor="t">
            <a:noAutofit/>
          </a:bodyPr>
          <a:lstStyle>
            <a:lvl1pPr>
              <a:defRPr sz="4000">
                <a:solidFill>
                  <a:schemeClr val="bg1"/>
                </a:solidFill>
              </a:defRPr>
            </a:lvl1pPr>
          </a:lstStyle>
          <a:p>
            <a:r>
              <a:rPr lang="en-US" dirty="0"/>
              <a:t>Section Divider —</a:t>
            </a:r>
            <a:br>
              <a:rPr lang="en-US" dirty="0"/>
            </a:br>
            <a:r>
              <a:rPr lang="en-US" dirty="0"/>
              <a:t>Insert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200" y="3429000"/>
            <a:ext cx="5204012" cy="541337"/>
          </a:xfrm>
        </p:spPr>
        <p:txBody>
          <a:bodyPr>
            <a:noAutofit/>
          </a:bodyPr>
          <a:lstStyle>
            <a:lvl1pPr marL="0" indent="0">
              <a:buFont typeface="Arial" panose="020B0604020202020204" pitchFamily="34" charse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Subtitle Here If Required</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bg1"/>
                </a:solidFill>
              </a:defRPr>
            </a:lvl1pPr>
          </a:lstStyle>
          <a:p>
            <a:fld id="{DB7DDC46-2E90-8640-BEFE-F54DCCD857ED}" type="slidenum">
              <a:rPr lang="en-US" smtClean="0"/>
              <a:pPr/>
              <a:t>‹#›</a:t>
            </a:fld>
            <a:endParaRPr lang="en-US"/>
          </a:p>
        </p:txBody>
      </p:sp>
      <p:pic>
        <p:nvPicPr>
          <p:cNvPr id="9" name="Picture 8" descr="A close up of a logo&#10;&#10;Description automatically generated">
            <a:extLst>
              <a:ext uri="{FF2B5EF4-FFF2-40B4-BE49-F238E27FC236}">
                <a16:creationId xmlns:a16="http://schemas.microsoft.com/office/drawing/2014/main" id="{A4EE4D7C-1D46-A143-9887-FFD763471C94}"/>
              </a:ext>
            </a:extLst>
          </p:cNvPr>
          <p:cNvPicPr>
            <a:picLocks noChangeAspect="1"/>
          </p:cNvPicPr>
          <p:nvPr userDrawn="1"/>
        </p:nvPicPr>
        <p:blipFill>
          <a:blip r:embed="rId3"/>
          <a:stretch>
            <a:fillRect/>
          </a:stretch>
        </p:blipFill>
        <p:spPr>
          <a:xfrm>
            <a:off x="227840" y="6106660"/>
            <a:ext cx="1550920" cy="543830"/>
          </a:xfrm>
          <a:prstGeom prst="rect">
            <a:avLst/>
          </a:prstGeom>
        </p:spPr>
      </p:pic>
    </p:spTree>
    <p:extLst>
      <p:ext uri="{BB962C8B-B14F-4D97-AF65-F5344CB8AC3E}">
        <p14:creationId xmlns:p14="http://schemas.microsoft.com/office/powerpoint/2010/main" val="400969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5EAB67-5EEE-9B47-B54C-B94833918FE8}"/>
              </a:ext>
            </a:extLst>
          </p:cNvPr>
          <p:cNvPicPr>
            <a:picLocks noChangeAspect="1"/>
          </p:cNvPicPr>
          <p:nvPr userDrawn="1"/>
        </p:nvPicPr>
        <p:blipFill>
          <a:blip r:embed="rId2"/>
          <a:srcRect/>
          <a:stretch/>
        </p:blipFill>
        <p:spPr>
          <a:xfrm>
            <a:off x="0" y="-859"/>
            <a:ext cx="12185650" cy="6856142"/>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776973"/>
            <a:ext cx="5204013" cy="1370940"/>
          </a:xfrm>
        </p:spPr>
        <p:txBody>
          <a:bodyPr anchor="t">
            <a:noAutofit/>
          </a:bodyPr>
          <a:lstStyle>
            <a:lvl1pPr>
              <a:defRPr sz="4000">
                <a:solidFill>
                  <a:schemeClr val="bg1"/>
                </a:solidFill>
              </a:defRPr>
            </a:lvl1pPr>
          </a:lstStyle>
          <a:p>
            <a:r>
              <a:rPr lang="en-US" dirty="0"/>
              <a:t>Section Divider —</a:t>
            </a:r>
            <a:br>
              <a:rPr lang="en-US" dirty="0"/>
            </a:br>
            <a:r>
              <a:rPr lang="en-US" dirty="0"/>
              <a:t>Insert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200" y="3429000"/>
            <a:ext cx="5204012" cy="541337"/>
          </a:xfrm>
        </p:spPr>
        <p:txBody>
          <a:bodyPr>
            <a:noAutofit/>
          </a:bodyPr>
          <a:lstStyle>
            <a:lvl1pPr marL="0" indent="0">
              <a:buFont typeface="Arial" panose="020B0604020202020204" pitchFamily="34" charse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Subtitle Here If Required</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bg1"/>
                </a:solidFill>
              </a:defRPr>
            </a:lvl1pPr>
          </a:lstStyle>
          <a:p>
            <a:fld id="{DB7DDC46-2E90-8640-BEFE-F54DCCD857ED}" type="slidenum">
              <a:rPr lang="en-US" smtClean="0"/>
              <a:pPr/>
              <a:t>‹#›</a:t>
            </a:fld>
            <a:endParaRPr lang="en-US"/>
          </a:p>
        </p:txBody>
      </p:sp>
      <p:pic>
        <p:nvPicPr>
          <p:cNvPr id="8" name="Picture 7" descr="A close up of a logo&#10;&#10;Description automatically generated">
            <a:extLst>
              <a:ext uri="{FF2B5EF4-FFF2-40B4-BE49-F238E27FC236}">
                <a16:creationId xmlns:a16="http://schemas.microsoft.com/office/drawing/2014/main" id="{679B617A-DB22-E24F-8B89-DB124D547158}"/>
              </a:ext>
            </a:extLst>
          </p:cNvPr>
          <p:cNvPicPr>
            <a:picLocks noChangeAspect="1"/>
          </p:cNvPicPr>
          <p:nvPr userDrawn="1"/>
        </p:nvPicPr>
        <p:blipFill>
          <a:blip r:embed="rId3"/>
          <a:stretch>
            <a:fillRect/>
          </a:stretch>
        </p:blipFill>
        <p:spPr>
          <a:xfrm>
            <a:off x="227840" y="6106660"/>
            <a:ext cx="1550920" cy="543830"/>
          </a:xfrm>
          <a:prstGeom prst="rect">
            <a:avLst/>
          </a:prstGeom>
        </p:spPr>
      </p:pic>
    </p:spTree>
    <p:extLst>
      <p:ext uri="{BB962C8B-B14F-4D97-AF65-F5344CB8AC3E}">
        <p14:creationId xmlns:p14="http://schemas.microsoft.com/office/powerpoint/2010/main" val="314094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EC855-FEF1-1B4E-AADE-9F8AE28541C6}"/>
              </a:ext>
            </a:extLst>
          </p:cNvPr>
          <p:cNvSpPr>
            <a:spLocks noGrp="1"/>
          </p:cNvSpPr>
          <p:nvPr>
            <p:ph type="title"/>
          </p:nvPr>
        </p:nvSpPr>
        <p:spPr/>
        <p:txBody>
          <a:bodyPr>
            <a:noAutofit/>
          </a:bodyPr>
          <a:lstStyle/>
          <a:p>
            <a:r>
              <a:rPr lang="en-US"/>
              <a:t>Click to edit Master title style</a:t>
            </a:r>
          </a:p>
        </p:txBody>
      </p:sp>
      <p:sp>
        <p:nvSpPr>
          <p:cNvPr id="5" name="Slide Number Placeholder 4">
            <a:extLst>
              <a:ext uri="{FF2B5EF4-FFF2-40B4-BE49-F238E27FC236}">
                <a16:creationId xmlns:a16="http://schemas.microsoft.com/office/drawing/2014/main" id="{EE469A55-246C-7845-B504-186496D2AA0B}"/>
              </a:ext>
            </a:extLst>
          </p:cNvPr>
          <p:cNvSpPr>
            <a:spLocks noGrp="1"/>
          </p:cNvSpPr>
          <p:nvPr>
            <p:ph type="sldNum" sz="quarter" idx="12"/>
          </p:nvPr>
        </p:nvSpPr>
        <p:spPr/>
        <p:txBody>
          <a:bodyPr>
            <a:noAutofit/>
          </a:bodyPr>
          <a:lstStyle/>
          <a:p>
            <a:fld id="{DB7DDC46-2E90-8640-BEFE-F54DCCD857ED}" type="slidenum">
              <a:rPr lang="en-US" smtClean="0"/>
              <a:t>‹#›</a:t>
            </a:fld>
            <a:endParaRPr lang="en-US"/>
          </a:p>
        </p:txBody>
      </p:sp>
      <p:sp>
        <p:nvSpPr>
          <p:cNvPr id="6" name="Footer Placeholder 5">
            <a:extLst>
              <a:ext uri="{FF2B5EF4-FFF2-40B4-BE49-F238E27FC236}">
                <a16:creationId xmlns:a16="http://schemas.microsoft.com/office/drawing/2014/main" id="{AEB1E00C-C96C-BF45-B40B-D26F90C5B949}"/>
              </a:ext>
            </a:extLst>
          </p:cNvPr>
          <p:cNvSpPr>
            <a:spLocks noGrp="1"/>
          </p:cNvSpPr>
          <p:nvPr>
            <p:ph type="ftr" sz="quarter" idx="13"/>
          </p:nvPr>
        </p:nvSpPr>
        <p:spPr/>
        <p:txBody>
          <a:bodyPr/>
          <a:lstStyle/>
          <a:p>
            <a:r>
              <a:rPr lang="en-US" dirty="0"/>
              <a:t>Oklahoma State Department of Health | STD 101 | 2020 </a:t>
            </a:r>
          </a:p>
        </p:txBody>
      </p:sp>
    </p:spTree>
    <p:extLst>
      <p:ext uri="{BB962C8B-B14F-4D97-AF65-F5344CB8AC3E}">
        <p14:creationId xmlns:p14="http://schemas.microsoft.com/office/powerpoint/2010/main" val="952431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B05AA0-182C-B843-BE95-BA38DD1989FF}"/>
              </a:ext>
            </a:extLst>
          </p:cNvPr>
          <p:cNvSpPr>
            <a:spLocks noGrp="1"/>
          </p:cNvSpPr>
          <p:nvPr>
            <p:ph type="sldNum" sz="quarter" idx="12"/>
          </p:nvPr>
        </p:nvSpPr>
        <p:spPr/>
        <p:txBody>
          <a:bodyPr/>
          <a:lstStyle/>
          <a:p>
            <a:fld id="{DB7DDC46-2E90-8640-BEFE-F54DCCD857ED}" type="slidenum">
              <a:rPr lang="en-US" smtClean="0"/>
              <a:t>‹#›</a:t>
            </a:fld>
            <a:endParaRPr lang="en-US"/>
          </a:p>
        </p:txBody>
      </p:sp>
      <p:sp>
        <p:nvSpPr>
          <p:cNvPr id="5" name="Footer Placeholder 4">
            <a:extLst>
              <a:ext uri="{FF2B5EF4-FFF2-40B4-BE49-F238E27FC236}">
                <a16:creationId xmlns:a16="http://schemas.microsoft.com/office/drawing/2014/main" id="{883AC1CC-3ED5-DE4E-B74C-9E2DD1923150}"/>
              </a:ext>
            </a:extLst>
          </p:cNvPr>
          <p:cNvSpPr>
            <a:spLocks noGrp="1"/>
          </p:cNvSpPr>
          <p:nvPr>
            <p:ph type="ftr" sz="quarter" idx="13"/>
          </p:nvPr>
        </p:nvSpPr>
        <p:spPr/>
        <p:txBody>
          <a:bodyPr/>
          <a:lstStyle/>
          <a:p>
            <a:r>
              <a:rPr lang="en-US" dirty="0"/>
              <a:t>Oklahoma State Department of Health | STD 101 | 2020 </a:t>
            </a:r>
          </a:p>
        </p:txBody>
      </p:sp>
    </p:spTree>
    <p:extLst>
      <p:ext uri="{BB962C8B-B14F-4D97-AF65-F5344CB8AC3E}">
        <p14:creationId xmlns:p14="http://schemas.microsoft.com/office/powerpoint/2010/main" val="3542238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6BF5CE-279B-5E4C-BEC1-73426B42F6E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669397"/>
            <a:ext cx="5177119" cy="1370940"/>
          </a:xfrm>
        </p:spPr>
        <p:txBody>
          <a:bodyPr anchor="t">
            <a:noAutofit/>
          </a:bodyPr>
          <a:lstStyle>
            <a:lvl1pPr>
              <a:defRPr sz="3000">
                <a:solidFill>
                  <a:schemeClr val="accent6"/>
                </a:solidFill>
              </a:defRPr>
            </a:lvl1pPr>
          </a:lstStyle>
          <a:p>
            <a:r>
              <a:rPr lang="en-US" dirty="0"/>
              <a:t>Insert Presentation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199" y="3334873"/>
            <a:ext cx="5177119" cy="541337"/>
          </a:xfrm>
        </p:spPr>
        <p:txBody>
          <a:bodyPr>
            <a:noAutofit/>
          </a:bodyPr>
          <a:lstStyle>
            <a:lvl1pPr marL="0" indent="0">
              <a:buFont typeface="Arial" panose="020B0604020202020204" pitchFamily="34" charset="0"/>
              <a:buNone/>
              <a:defRPr sz="15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Insert Subtitle Here</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lstStyle>
            <a:lvl1pPr>
              <a:defRPr>
                <a:solidFill>
                  <a:schemeClr val="tx1"/>
                </a:solidFill>
              </a:defRPr>
            </a:lvl1pPr>
          </a:lstStyle>
          <a:p>
            <a:fld id="{DB7DDC46-2E90-8640-BEFE-F54DCCD857ED}" type="slidenum">
              <a:rPr lang="en-US" smtClean="0"/>
              <a:pPr/>
              <a:t>‹#›</a:t>
            </a:fld>
            <a:endParaRPr lang="en-US"/>
          </a:p>
        </p:txBody>
      </p:sp>
      <p:sp>
        <p:nvSpPr>
          <p:cNvPr id="10" name="Text Placeholder 9">
            <a:extLst>
              <a:ext uri="{FF2B5EF4-FFF2-40B4-BE49-F238E27FC236}">
                <a16:creationId xmlns:a16="http://schemas.microsoft.com/office/drawing/2014/main" id="{CE29E095-61D4-C54B-877D-BBB5F96000C8}"/>
              </a:ext>
            </a:extLst>
          </p:cNvPr>
          <p:cNvSpPr>
            <a:spLocks noGrp="1"/>
          </p:cNvSpPr>
          <p:nvPr>
            <p:ph type="body" sz="quarter" idx="13" hasCustomPrompt="1"/>
          </p:nvPr>
        </p:nvSpPr>
        <p:spPr>
          <a:xfrm>
            <a:off x="457201" y="349250"/>
            <a:ext cx="2246313" cy="330200"/>
          </a:xfrm>
        </p:spPr>
        <p:txBody>
          <a:bodyPr>
            <a:noAutofit/>
          </a:bodyPr>
          <a:lstStyle>
            <a:lvl1pPr marL="0" indent="0">
              <a:buNone/>
              <a:defRPr/>
            </a:lvl1pPr>
          </a:lstStyle>
          <a:p>
            <a:pPr lvl="0"/>
            <a:r>
              <a:rPr lang="en-US" dirty="0"/>
              <a:t>Date</a:t>
            </a:r>
          </a:p>
        </p:txBody>
      </p:sp>
      <p:pic>
        <p:nvPicPr>
          <p:cNvPr id="9" name="Picture 8" descr="A close up of a logo&#10;&#10;Description automatically generated">
            <a:extLst>
              <a:ext uri="{FF2B5EF4-FFF2-40B4-BE49-F238E27FC236}">
                <a16:creationId xmlns:a16="http://schemas.microsoft.com/office/drawing/2014/main" id="{93A690F2-CC54-3C44-9BEF-D5ADE6DC9C80}"/>
              </a:ext>
            </a:extLst>
          </p:cNvPr>
          <p:cNvPicPr>
            <a:picLocks noChangeAspect="1"/>
          </p:cNvPicPr>
          <p:nvPr userDrawn="1"/>
        </p:nvPicPr>
        <p:blipFill rotWithShape="1">
          <a:blip r:embed="rId2"/>
          <a:srcRect t="14013" r="15473"/>
          <a:stretch/>
        </p:blipFill>
        <p:spPr>
          <a:xfrm>
            <a:off x="5986466" y="0"/>
            <a:ext cx="6205535" cy="6312796"/>
          </a:xfrm>
          <a:prstGeom prst="rect">
            <a:avLst/>
          </a:prstGeom>
        </p:spPr>
      </p:pic>
      <p:pic>
        <p:nvPicPr>
          <p:cNvPr id="7" name="Picture 6" descr="A close up of a logo&#10;&#10;Description automatically generated">
            <a:extLst>
              <a:ext uri="{FF2B5EF4-FFF2-40B4-BE49-F238E27FC236}">
                <a16:creationId xmlns:a16="http://schemas.microsoft.com/office/drawing/2014/main" id="{085A7243-0DC8-E148-9F97-5A788A1A2AD2}"/>
              </a:ext>
            </a:extLst>
          </p:cNvPr>
          <p:cNvPicPr>
            <a:picLocks noChangeAspect="1"/>
          </p:cNvPicPr>
          <p:nvPr userDrawn="1"/>
        </p:nvPicPr>
        <p:blipFill rotWithShape="1">
          <a:blip r:embed="rId3"/>
          <a:srcRect l="20594"/>
          <a:stretch/>
        </p:blipFill>
        <p:spPr>
          <a:xfrm>
            <a:off x="254000" y="5841521"/>
            <a:ext cx="3282949" cy="942553"/>
          </a:xfrm>
          <a:prstGeom prst="rect">
            <a:avLst/>
          </a:prstGeom>
        </p:spPr>
      </p:pic>
    </p:spTree>
    <p:extLst>
      <p:ext uri="{BB962C8B-B14F-4D97-AF65-F5344CB8AC3E}">
        <p14:creationId xmlns:p14="http://schemas.microsoft.com/office/powerpoint/2010/main" val="3296161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dirty="0"/>
              <a:t>Oklahoma State Department of Health | STD 101 | 2020 </a:t>
            </a:r>
          </a:p>
        </p:txBody>
      </p:sp>
      <p:sp>
        <p:nvSpPr>
          <p:cNvPr id="6" name="Slide Number Placeholder 5"/>
          <p:cNvSpPr>
            <a:spLocks noGrp="1"/>
          </p:cNvSpPr>
          <p:nvPr>
            <p:ph type="sldNum" sz="quarter" idx="12"/>
          </p:nvPr>
        </p:nvSpPr>
        <p:spPr/>
        <p:txBody>
          <a:bodyPr/>
          <a:lstStyle/>
          <a:p>
            <a:fld id="{3A3BF598-3965-4B96-B96B-16E067964EB4}"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2463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dirty="0"/>
              <a:t>Oklahoma State Department of Health | STD 101 | 2020 </a:t>
            </a:r>
          </a:p>
        </p:txBody>
      </p:sp>
      <p:sp>
        <p:nvSpPr>
          <p:cNvPr id="6" name="Slide Number Placeholder 5"/>
          <p:cNvSpPr>
            <a:spLocks noGrp="1"/>
          </p:cNvSpPr>
          <p:nvPr>
            <p:ph type="sldNum" sz="quarter" idx="12"/>
          </p:nvPr>
        </p:nvSpPr>
        <p:spPr/>
        <p:txBody>
          <a:bodyPr/>
          <a:lstStyle/>
          <a:p>
            <a:fld id="{3A3BF598-3965-4B96-B96B-16E067964EB4}" type="slidenum">
              <a:rPr lang="en-US" smtClean="0"/>
              <a:t>‹#›</a:t>
            </a:fld>
            <a:endParaRPr lang="en-US"/>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en-US"/>
              <a:t>Click to edit Master title style</a:t>
            </a:r>
            <a:endParaRPr lang="en-US" dirty="0"/>
          </a:p>
        </p:txBody>
      </p:sp>
    </p:spTree>
    <p:extLst>
      <p:ext uri="{BB962C8B-B14F-4D97-AF65-F5344CB8AC3E}">
        <p14:creationId xmlns:p14="http://schemas.microsoft.com/office/powerpoint/2010/main" val="2162692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dirty="0"/>
              <a:t>Oklahoma State Department of Health | STD 101 | 2020 </a:t>
            </a:r>
          </a:p>
        </p:txBody>
      </p:sp>
      <p:sp>
        <p:nvSpPr>
          <p:cNvPr id="7" name="Slide Number Placeholder 6"/>
          <p:cNvSpPr>
            <a:spLocks noGrp="1"/>
          </p:cNvSpPr>
          <p:nvPr>
            <p:ph type="sldNum" sz="quarter" idx="12"/>
          </p:nvPr>
        </p:nvSpPr>
        <p:spPr/>
        <p:txBody>
          <a:bodyPr/>
          <a:lstStyle/>
          <a:p>
            <a:fld id="{3A3BF598-3965-4B96-B96B-16E067964EB4}"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523999" y="731519"/>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731520"/>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3268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le Picture Slide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6BF5CE-279B-5E4C-BEC1-73426B42F6E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view of a city&#10;&#10;Description automatically generated">
            <a:extLst>
              <a:ext uri="{FF2B5EF4-FFF2-40B4-BE49-F238E27FC236}">
                <a16:creationId xmlns:a16="http://schemas.microsoft.com/office/drawing/2014/main" id="{E02262EA-95AE-644C-89CE-0E067B63B521}"/>
              </a:ext>
            </a:extLst>
          </p:cNvPr>
          <p:cNvPicPr>
            <a:picLocks noChangeAspect="1"/>
          </p:cNvPicPr>
          <p:nvPr userDrawn="1"/>
        </p:nvPicPr>
        <p:blipFill>
          <a:blip r:embed="rId2"/>
          <a:stretch>
            <a:fillRect/>
          </a:stretch>
        </p:blipFill>
        <p:spPr>
          <a:xfrm>
            <a:off x="0" y="0"/>
            <a:ext cx="12192000" cy="5029200"/>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5298055"/>
            <a:ext cx="8650942" cy="699333"/>
          </a:xfrm>
        </p:spPr>
        <p:txBody>
          <a:bodyPr anchor="b">
            <a:noAutofit/>
          </a:bodyPr>
          <a:lstStyle>
            <a:lvl1pPr>
              <a:defRPr sz="3500">
                <a:solidFill>
                  <a:schemeClr val="accent6"/>
                </a:solidFill>
              </a:defRPr>
            </a:lvl1pPr>
          </a:lstStyle>
          <a:p>
            <a:r>
              <a:rPr lang="en-US" dirty="0"/>
              <a:t>Insert Presentation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199" y="6107906"/>
            <a:ext cx="5177118" cy="541337"/>
          </a:xfrm>
        </p:spPr>
        <p:txBody>
          <a:bodyPr>
            <a:noAutofit/>
          </a:bodyPr>
          <a:lstStyle>
            <a:lvl1pPr marL="0" indent="0">
              <a:buFont typeface="Arial" panose="020B0604020202020204" pitchFamily="34" charse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Subtitle Here</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tx1"/>
                </a:solidFill>
              </a:defRPr>
            </a:lvl1pPr>
          </a:lstStyle>
          <a:p>
            <a:fld id="{DB7DDC46-2E90-8640-BEFE-F54DCCD857ED}" type="slidenum">
              <a:rPr lang="en-US" smtClean="0"/>
              <a:pPr/>
              <a:t>‹#›</a:t>
            </a:fld>
            <a:endParaRPr lang="en-US"/>
          </a:p>
        </p:txBody>
      </p:sp>
      <p:sp>
        <p:nvSpPr>
          <p:cNvPr id="10" name="Text Placeholder 9">
            <a:extLst>
              <a:ext uri="{FF2B5EF4-FFF2-40B4-BE49-F238E27FC236}">
                <a16:creationId xmlns:a16="http://schemas.microsoft.com/office/drawing/2014/main" id="{CE29E095-61D4-C54B-877D-BBB5F96000C8}"/>
              </a:ext>
            </a:extLst>
          </p:cNvPr>
          <p:cNvSpPr>
            <a:spLocks noGrp="1"/>
          </p:cNvSpPr>
          <p:nvPr>
            <p:ph type="body" sz="quarter" idx="13" hasCustomPrompt="1"/>
          </p:nvPr>
        </p:nvSpPr>
        <p:spPr>
          <a:xfrm>
            <a:off x="457199" y="349250"/>
            <a:ext cx="2246313" cy="330200"/>
          </a:xfrm>
        </p:spPr>
        <p:txBody>
          <a:bodyPr/>
          <a:lstStyle>
            <a:lvl1pPr marL="0" indent="0">
              <a:buNone/>
              <a:defRPr/>
            </a:lvl1pPr>
          </a:lstStyle>
          <a:p>
            <a:pPr lvl="0"/>
            <a:r>
              <a:rPr lang="en-US" dirty="0"/>
              <a:t>Date</a:t>
            </a:r>
          </a:p>
        </p:txBody>
      </p:sp>
      <p:pic>
        <p:nvPicPr>
          <p:cNvPr id="5" name="Picture 4" descr="A picture containing drawing&#10;&#10;Description automatically generated">
            <a:extLst>
              <a:ext uri="{FF2B5EF4-FFF2-40B4-BE49-F238E27FC236}">
                <a16:creationId xmlns:a16="http://schemas.microsoft.com/office/drawing/2014/main" id="{7ED97193-754B-A543-B435-C0753432B0CE}"/>
              </a:ext>
            </a:extLst>
          </p:cNvPr>
          <p:cNvPicPr>
            <a:picLocks noChangeAspect="1"/>
          </p:cNvPicPr>
          <p:nvPr userDrawn="1"/>
        </p:nvPicPr>
        <p:blipFill>
          <a:blip r:embed="rId3"/>
          <a:stretch>
            <a:fillRect/>
          </a:stretch>
        </p:blipFill>
        <p:spPr>
          <a:xfrm>
            <a:off x="9362183" y="5492003"/>
            <a:ext cx="2575775" cy="903194"/>
          </a:xfrm>
          <a:prstGeom prst="rect">
            <a:avLst/>
          </a:prstGeom>
        </p:spPr>
      </p:pic>
    </p:spTree>
    <p:extLst>
      <p:ext uri="{BB962C8B-B14F-4D97-AF65-F5344CB8AC3E}">
        <p14:creationId xmlns:p14="http://schemas.microsoft.com/office/powerpoint/2010/main" val="1201220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dirty="0"/>
              <a:t>Oklahoma State Department of Health | STD 101 | 2020 </a:t>
            </a:r>
          </a:p>
        </p:txBody>
      </p:sp>
      <p:sp>
        <p:nvSpPr>
          <p:cNvPr id="9" name="Slide Number Placeholder 8"/>
          <p:cNvSpPr>
            <a:spLocks noGrp="1"/>
          </p:cNvSpPr>
          <p:nvPr>
            <p:ph type="sldNum" sz="quarter" idx="12"/>
          </p:nvPr>
        </p:nvSpPr>
        <p:spPr/>
        <p:txBody>
          <a:bodyPr/>
          <a:lstStyle/>
          <a:p>
            <a:fld id="{3A3BF598-3965-4B96-B96B-16E067964EB4}" type="slidenum">
              <a:rPr lang="en-US" smtClean="0"/>
              <a:t>‹#›</a:t>
            </a:fld>
            <a:endParaRPr lang="en-US"/>
          </a:p>
        </p:txBody>
      </p:sp>
      <p:sp>
        <p:nvSpPr>
          <p:cNvPr id="10" name="Title 9"/>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291843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le Picture Slide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6BF5CE-279B-5E4C-BEC1-73426B42F6E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 name="Picture Placeholder 6">
            <a:extLst>
              <a:ext uri="{FF2B5EF4-FFF2-40B4-BE49-F238E27FC236}">
                <a16:creationId xmlns:a16="http://schemas.microsoft.com/office/drawing/2014/main" id="{E95F359D-F37A-5742-8D6F-89B4F001E2AB}"/>
              </a:ext>
            </a:extLst>
          </p:cNvPr>
          <p:cNvSpPr>
            <a:spLocks noGrp="1"/>
          </p:cNvSpPr>
          <p:nvPr>
            <p:ph type="pic" sz="quarter" idx="15" hasCustomPrompt="1"/>
          </p:nvPr>
        </p:nvSpPr>
        <p:spPr>
          <a:xfrm>
            <a:off x="1" y="0"/>
            <a:ext cx="12192000" cy="5029200"/>
          </a:xfrm>
          <a:solidFill>
            <a:schemeClr val="tx2"/>
          </a:solidFill>
        </p:spPr>
        <p:txBody>
          <a:bodyPr tIns="576000">
            <a:noAutofit/>
          </a:bodyPr>
          <a:lstStyle>
            <a:lvl1pPr marL="0" indent="0" algn="ctr">
              <a:buNone/>
              <a:defRPr sz="2000">
                <a:solidFill>
                  <a:schemeClr val="bg1"/>
                </a:solidFill>
              </a:defRPr>
            </a:lvl1pPr>
          </a:lstStyle>
          <a:p>
            <a:r>
              <a:rPr lang="en-US" dirty="0"/>
              <a:t>To add picture click icon in the center of this box</a:t>
            </a:r>
          </a:p>
        </p:txBody>
      </p:sp>
      <p:sp>
        <p:nvSpPr>
          <p:cNvPr id="2" name="Title 1">
            <a:extLst>
              <a:ext uri="{FF2B5EF4-FFF2-40B4-BE49-F238E27FC236}">
                <a16:creationId xmlns:a16="http://schemas.microsoft.com/office/drawing/2014/main" id="{A74935A3-2F19-BB47-A734-1541172B5B5B}"/>
              </a:ext>
            </a:extLst>
          </p:cNvPr>
          <p:cNvSpPr>
            <a:spLocks noGrp="1"/>
          </p:cNvSpPr>
          <p:nvPr>
            <p:ph type="title"/>
          </p:nvPr>
        </p:nvSpPr>
        <p:spPr>
          <a:xfrm>
            <a:off x="457199" y="5298055"/>
            <a:ext cx="8650942" cy="699333"/>
          </a:xfrm>
        </p:spPr>
        <p:txBody>
          <a:bodyPr anchor="b">
            <a:noAutofit/>
          </a:bodyPr>
          <a:lstStyle>
            <a:lvl1pPr>
              <a:defRPr sz="3500">
                <a:solidFill>
                  <a:schemeClr val="accent6"/>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p:nvPr>
        </p:nvSpPr>
        <p:spPr>
          <a:xfrm>
            <a:off x="457199" y="6107906"/>
            <a:ext cx="5177118" cy="541337"/>
          </a:xfrm>
        </p:spPr>
        <p:txBody>
          <a:bodyPr>
            <a:noAutofit/>
          </a:bodyPr>
          <a:lstStyle>
            <a:lvl1pPr marL="0" indent="0">
              <a:buFont typeface="Arial" panose="020B0604020202020204" pitchFamily="34" charse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tx1"/>
                </a:solidFill>
              </a:defRPr>
            </a:lvl1pPr>
          </a:lstStyle>
          <a:p>
            <a:fld id="{DB7DDC46-2E90-8640-BEFE-F54DCCD857ED}" type="slidenum">
              <a:rPr lang="en-US" smtClean="0"/>
              <a:pPr/>
              <a:t>‹#›</a:t>
            </a:fld>
            <a:endParaRPr lang="en-US"/>
          </a:p>
        </p:txBody>
      </p:sp>
      <p:sp>
        <p:nvSpPr>
          <p:cNvPr id="10" name="Text Placeholder 9">
            <a:extLst>
              <a:ext uri="{FF2B5EF4-FFF2-40B4-BE49-F238E27FC236}">
                <a16:creationId xmlns:a16="http://schemas.microsoft.com/office/drawing/2014/main" id="{CE29E095-61D4-C54B-877D-BBB5F96000C8}"/>
              </a:ext>
            </a:extLst>
          </p:cNvPr>
          <p:cNvSpPr>
            <a:spLocks noGrp="1"/>
          </p:cNvSpPr>
          <p:nvPr>
            <p:ph type="body" sz="quarter" idx="13" hasCustomPrompt="1"/>
          </p:nvPr>
        </p:nvSpPr>
        <p:spPr>
          <a:xfrm>
            <a:off x="457199" y="349250"/>
            <a:ext cx="2246313" cy="330200"/>
          </a:xfrm>
        </p:spPr>
        <p:txBody>
          <a:bodyPr>
            <a:noAutofit/>
          </a:bodyPr>
          <a:lstStyle>
            <a:lvl1pPr marL="0" indent="0">
              <a:buNone/>
              <a:defRPr/>
            </a:lvl1pPr>
          </a:lstStyle>
          <a:p>
            <a:pPr lvl="0"/>
            <a:r>
              <a:rPr lang="en-US" dirty="0"/>
              <a:t>Date</a:t>
            </a:r>
          </a:p>
        </p:txBody>
      </p:sp>
    </p:spTree>
    <p:extLst>
      <p:ext uri="{BB962C8B-B14F-4D97-AF65-F5344CB8AC3E}">
        <p14:creationId xmlns:p14="http://schemas.microsoft.com/office/powerpoint/2010/main" val="2116976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11394140" cy="837374"/>
          </a:xfrm>
        </p:spPr>
        <p:txBody>
          <a:bodyPr>
            <a:noAutofit/>
          </a:bodyPr>
          <a:lstStyle/>
          <a:p>
            <a:r>
              <a:rPr lang="en-US" dirty="0"/>
              <a:t>Content Page — Insert Title Here</a:t>
            </a:r>
          </a:p>
        </p:txBody>
      </p:sp>
      <p:sp>
        <p:nvSpPr>
          <p:cNvPr id="3" name="Content Placeholder 2">
            <a:extLst>
              <a:ext uri="{FF2B5EF4-FFF2-40B4-BE49-F238E27FC236}">
                <a16:creationId xmlns:a16="http://schemas.microsoft.com/office/drawing/2014/main" id="{15782ED0-80F7-D646-AD27-65752926CF99}"/>
              </a:ext>
            </a:extLst>
          </p:cNvPr>
          <p:cNvSpPr>
            <a:spLocks noGrp="1"/>
          </p:cNvSpPr>
          <p:nvPr>
            <p:ph idx="1"/>
          </p:nvPr>
        </p:nvSpPr>
        <p:spPr>
          <a:xfrm>
            <a:off x="457199" y="1838151"/>
            <a:ext cx="11394141" cy="4351338"/>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p:txBody>
          <a:bodyPr>
            <a:noAutofit/>
          </a:bodyPr>
          <a:lstStyle/>
          <a:p>
            <a:fld id="{DB7DDC46-2E90-8640-BEFE-F54DCCD857ED}" type="slidenum">
              <a:rPr lang="en-US" smtClean="0"/>
              <a:t>‹#›</a:t>
            </a:fld>
            <a:endParaRPr lang="en-US"/>
          </a:p>
        </p:txBody>
      </p:sp>
      <p:sp>
        <p:nvSpPr>
          <p:cNvPr id="7" name="Footer Placeholder 6">
            <a:extLst>
              <a:ext uri="{FF2B5EF4-FFF2-40B4-BE49-F238E27FC236}">
                <a16:creationId xmlns:a16="http://schemas.microsoft.com/office/drawing/2014/main" id="{64E15990-551A-CF41-8FB5-20F066FBFBCC}"/>
              </a:ext>
            </a:extLst>
          </p:cNvPr>
          <p:cNvSpPr>
            <a:spLocks noGrp="1"/>
          </p:cNvSpPr>
          <p:nvPr>
            <p:ph type="ftr" sz="quarter" idx="13"/>
          </p:nvPr>
        </p:nvSpPr>
        <p:spPr/>
        <p:txBody>
          <a:bodyPr/>
          <a:lstStyle/>
          <a:p>
            <a:r>
              <a:rPr lang="en-US" dirty="0"/>
              <a:t>Oklahoma State Department of Health | STD 101 | 2020 </a:t>
            </a:r>
          </a:p>
        </p:txBody>
      </p:sp>
    </p:spTree>
    <p:extLst>
      <p:ext uri="{BB962C8B-B14F-4D97-AF65-F5344CB8AC3E}">
        <p14:creationId xmlns:p14="http://schemas.microsoft.com/office/powerpoint/2010/main" val="4139258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li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11099800" cy="837374"/>
          </a:xfrm>
        </p:spPr>
        <p:txBody>
          <a:bodyPr>
            <a:noAutofit/>
          </a:bodyPr>
          <a:lstStyle/>
          <a:p>
            <a:r>
              <a:rPr lang="en-US" dirty="0"/>
              <a:t>Split Content Page — Insert Title Here</a:t>
            </a:r>
          </a:p>
        </p:txBody>
      </p:sp>
      <p:sp>
        <p:nvSpPr>
          <p:cNvPr id="3" name="Content Placeholder 2">
            <a:extLst>
              <a:ext uri="{FF2B5EF4-FFF2-40B4-BE49-F238E27FC236}">
                <a16:creationId xmlns:a16="http://schemas.microsoft.com/office/drawing/2014/main" id="{15782ED0-80F7-D646-AD27-65752926CF99}"/>
              </a:ext>
            </a:extLst>
          </p:cNvPr>
          <p:cNvSpPr>
            <a:spLocks noGrp="1"/>
          </p:cNvSpPr>
          <p:nvPr>
            <p:ph idx="1"/>
          </p:nvPr>
        </p:nvSpPr>
        <p:spPr>
          <a:xfrm>
            <a:off x="457200" y="1838151"/>
            <a:ext cx="5384800" cy="4351338"/>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p:txBody>
          <a:bodyPr>
            <a:noAutofit/>
          </a:bodyPr>
          <a:lstStyle/>
          <a:p>
            <a:fld id="{DB7DDC46-2E90-8640-BEFE-F54DCCD857ED}" type="slidenum">
              <a:rPr lang="en-US" smtClean="0"/>
              <a:t>‹#›</a:t>
            </a:fld>
            <a:endParaRPr lang="en-US"/>
          </a:p>
        </p:txBody>
      </p:sp>
      <p:sp>
        <p:nvSpPr>
          <p:cNvPr id="8" name="Content Placeholder 2">
            <a:extLst>
              <a:ext uri="{FF2B5EF4-FFF2-40B4-BE49-F238E27FC236}">
                <a16:creationId xmlns:a16="http://schemas.microsoft.com/office/drawing/2014/main" id="{E17D3AE5-ADF3-8D43-871F-66ED09FE858D}"/>
              </a:ext>
            </a:extLst>
          </p:cNvPr>
          <p:cNvSpPr>
            <a:spLocks noGrp="1"/>
          </p:cNvSpPr>
          <p:nvPr>
            <p:ph idx="13"/>
          </p:nvPr>
        </p:nvSpPr>
        <p:spPr>
          <a:xfrm>
            <a:off x="6172200" y="1838151"/>
            <a:ext cx="5384800" cy="4351338"/>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6B369CDA-1C54-C44F-A2BE-9DBB36FBA65D}"/>
              </a:ext>
            </a:extLst>
          </p:cNvPr>
          <p:cNvSpPr>
            <a:spLocks noGrp="1"/>
          </p:cNvSpPr>
          <p:nvPr>
            <p:ph type="ftr" sz="quarter" idx="14"/>
          </p:nvPr>
        </p:nvSpPr>
        <p:spPr/>
        <p:txBody>
          <a:bodyPr/>
          <a:lstStyle/>
          <a:p>
            <a:r>
              <a:rPr lang="en-US" dirty="0"/>
              <a:t>Oklahoma State Department of Health | STD 101 | 2020 </a:t>
            </a:r>
          </a:p>
        </p:txBody>
      </p:sp>
    </p:spTree>
    <p:extLst>
      <p:ext uri="{BB962C8B-B14F-4D97-AF65-F5344CB8AC3E}">
        <p14:creationId xmlns:p14="http://schemas.microsoft.com/office/powerpoint/2010/main" val="1670324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Pictur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8F3AEAD-1C37-4649-AC36-D4AB1B39BD24}"/>
              </a:ext>
            </a:extLst>
          </p:cNvPr>
          <p:cNvSpPr>
            <a:spLocks noGrp="1"/>
          </p:cNvSpPr>
          <p:nvPr>
            <p:ph type="pic" sz="quarter" idx="13" hasCustomPrompt="1"/>
          </p:nvPr>
        </p:nvSpPr>
        <p:spPr>
          <a:xfrm>
            <a:off x="3281363" y="0"/>
            <a:ext cx="8910637" cy="6858000"/>
          </a:xfrm>
          <a:solidFill>
            <a:schemeClr val="tx2"/>
          </a:solidFill>
        </p:spPr>
        <p:txBody>
          <a:bodyPr tIns="576000">
            <a:noAutofit/>
          </a:bodyPr>
          <a:lstStyle>
            <a:lvl1pPr marL="0" indent="0" algn="ctr">
              <a:buNone/>
              <a:defRPr sz="2000">
                <a:solidFill>
                  <a:schemeClr val="bg1"/>
                </a:solidFill>
              </a:defRPr>
            </a:lvl1pPr>
          </a:lstStyle>
          <a:p>
            <a:r>
              <a:rPr lang="en-US" dirty="0"/>
              <a:t>To add picture click icon in the center of this box</a:t>
            </a:r>
          </a:p>
        </p:txBody>
      </p:sp>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2662518" cy="837374"/>
          </a:xfrm>
        </p:spPr>
        <p:txBody>
          <a:bodyPr>
            <a:noAutofit/>
          </a:bodyPr>
          <a:lstStyle/>
          <a:p>
            <a:r>
              <a:rPr lang="en-US" dirty="0"/>
              <a:t>Photo or Graphic Page</a:t>
            </a:r>
          </a:p>
        </p:txBody>
      </p:sp>
      <p:sp>
        <p:nvSpPr>
          <p:cNvPr id="3" name="Content Placeholder 2">
            <a:extLst>
              <a:ext uri="{FF2B5EF4-FFF2-40B4-BE49-F238E27FC236}">
                <a16:creationId xmlns:a16="http://schemas.microsoft.com/office/drawing/2014/main" id="{15782ED0-80F7-D646-AD27-65752926CF99}"/>
              </a:ext>
            </a:extLst>
          </p:cNvPr>
          <p:cNvSpPr>
            <a:spLocks noGrp="1"/>
          </p:cNvSpPr>
          <p:nvPr>
            <p:ph idx="1"/>
          </p:nvPr>
        </p:nvSpPr>
        <p:spPr>
          <a:xfrm>
            <a:off x="457200" y="1838151"/>
            <a:ext cx="2662518" cy="3876849"/>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a:xfrm>
            <a:off x="11066929" y="6378574"/>
            <a:ext cx="784412" cy="223931"/>
          </a:xfrm>
        </p:spPr>
        <p:txBody>
          <a:bodyPr>
            <a:noAutofit/>
          </a:bodyPr>
          <a:lstStyle>
            <a:lvl1pPr>
              <a:defRPr>
                <a:solidFill>
                  <a:schemeClr val="bg1"/>
                </a:solidFill>
              </a:defRPr>
            </a:lvl1pPr>
          </a:lstStyle>
          <a:p>
            <a:fld id="{DB7DDC46-2E90-8640-BEFE-F54DCCD857ED}" type="slidenum">
              <a:rPr lang="en-US" smtClean="0"/>
              <a:pPr/>
              <a:t>‹#›</a:t>
            </a:fld>
            <a:endParaRPr lang="en-US"/>
          </a:p>
        </p:txBody>
      </p:sp>
      <p:sp>
        <p:nvSpPr>
          <p:cNvPr id="8" name="Footer Placeholder 7">
            <a:extLst>
              <a:ext uri="{FF2B5EF4-FFF2-40B4-BE49-F238E27FC236}">
                <a16:creationId xmlns:a16="http://schemas.microsoft.com/office/drawing/2014/main" id="{F402B914-8F51-0844-8C95-68D180BE5B5C}"/>
              </a:ext>
            </a:extLst>
          </p:cNvPr>
          <p:cNvSpPr>
            <a:spLocks noGrp="1"/>
          </p:cNvSpPr>
          <p:nvPr>
            <p:ph type="ftr" sz="quarter" idx="14"/>
          </p:nvPr>
        </p:nvSpPr>
        <p:spPr>
          <a:xfrm>
            <a:off x="800099" y="6378575"/>
            <a:ext cx="2481264" cy="198338"/>
          </a:xfrm>
        </p:spPr>
        <p:txBody>
          <a:bodyPr/>
          <a:lstStyle/>
          <a:p>
            <a:r>
              <a:rPr lang="en-US" dirty="0"/>
              <a:t>Oklahoma State Department of Health | STD 101 | 2020 </a:t>
            </a:r>
          </a:p>
        </p:txBody>
      </p:sp>
    </p:spTree>
    <p:extLst>
      <p:ext uri="{BB962C8B-B14F-4D97-AF65-F5344CB8AC3E}">
        <p14:creationId xmlns:p14="http://schemas.microsoft.com/office/powerpoint/2010/main" val="169629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Stat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D590FB-0E30-3940-8CAB-8373A480E007}"/>
              </a:ext>
            </a:extLst>
          </p:cNvPr>
          <p:cNvSpPr/>
          <p:nvPr userDrawn="1"/>
        </p:nvSpPr>
        <p:spPr>
          <a:xfrm>
            <a:off x="0" y="0"/>
            <a:ext cx="12192000" cy="6858000"/>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a:xfrm>
            <a:off x="11066929" y="6378574"/>
            <a:ext cx="784412" cy="223931"/>
          </a:xfrm>
        </p:spPr>
        <p:txBody>
          <a:bodyPr>
            <a:noAutofit/>
          </a:bodyPr>
          <a:lstStyle>
            <a:lvl1pPr>
              <a:defRPr>
                <a:solidFill>
                  <a:schemeClr val="bg1"/>
                </a:solidFill>
              </a:defRPr>
            </a:lvl1pPr>
          </a:lstStyle>
          <a:p>
            <a:fld id="{DB7DDC46-2E90-8640-BEFE-F54DCCD857ED}" type="slidenum">
              <a:rPr lang="en-US" smtClean="0"/>
              <a:pPr/>
              <a:t>‹#›</a:t>
            </a:fld>
            <a:endParaRPr lang="en-US"/>
          </a:p>
        </p:txBody>
      </p:sp>
      <p:sp>
        <p:nvSpPr>
          <p:cNvPr id="9" name="Text Placeholder 8">
            <a:extLst>
              <a:ext uri="{FF2B5EF4-FFF2-40B4-BE49-F238E27FC236}">
                <a16:creationId xmlns:a16="http://schemas.microsoft.com/office/drawing/2014/main" id="{13B377C7-C83B-E847-9F25-B96720348E01}"/>
              </a:ext>
            </a:extLst>
          </p:cNvPr>
          <p:cNvSpPr>
            <a:spLocks noGrp="1"/>
          </p:cNvSpPr>
          <p:nvPr>
            <p:ph type="body" sz="quarter" idx="14" hasCustomPrompt="1"/>
          </p:nvPr>
        </p:nvSpPr>
        <p:spPr>
          <a:xfrm>
            <a:off x="457198" y="1076325"/>
            <a:ext cx="11393490" cy="4773613"/>
          </a:xfrm>
        </p:spPr>
        <p:txBody>
          <a:bodyPr anchor="ctr">
            <a:noAutofit/>
          </a:bodyPr>
          <a:lstStyle>
            <a:lvl1pPr marL="0" indent="0" algn="l">
              <a:buNone/>
              <a:defRPr sz="6000">
                <a:solidFill>
                  <a:schemeClr val="bg1"/>
                </a:solidFill>
              </a:defRPr>
            </a:lvl1pPr>
            <a:lvl2pPr marL="261400" indent="0">
              <a:buNone/>
              <a:defRPr/>
            </a:lvl2pPr>
            <a:lvl3pPr marL="436562" indent="0">
              <a:buNone/>
              <a:defRPr/>
            </a:lvl3pPr>
            <a:lvl4pPr marL="666750" indent="0">
              <a:buNone/>
              <a:defRPr/>
            </a:lvl4pPr>
            <a:lvl5pPr marL="890588" indent="0">
              <a:buNone/>
              <a:defRPr/>
            </a:lvl5pPr>
          </a:lstStyle>
          <a:p>
            <a:pPr lvl="0"/>
            <a:r>
              <a:rPr lang="en-US" dirty="0"/>
              <a:t>Add Large Statement Here</a:t>
            </a:r>
          </a:p>
        </p:txBody>
      </p:sp>
      <p:sp>
        <p:nvSpPr>
          <p:cNvPr id="12" name="Footer Placeholder 11">
            <a:extLst>
              <a:ext uri="{FF2B5EF4-FFF2-40B4-BE49-F238E27FC236}">
                <a16:creationId xmlns:a16="http://schemas.microsoft.com/office/drawing/2014/main" id="{C5539E7C-4C59-C945-8CD1-0234C0BB4640}"/>
              </a:ext>
            </a:extLst>
          </p:cNvPr>
          <p:cNvSpPr>
            <a:spLocks noGrp="1"/>
          </p:cNvSpPr>
          <p:nvPr>
            <p:ph type="ftr" sz="quarter" idx="15"/>
          </p:nvPr>
        </p:nvSpPr>
        <p:spPr>
          <a:xfrm>
            <a:off x="800100" y="6359525"/>
            <a:ext cx="9926170" cy="223930"/>
          </a:xfrm>
        </p:spPr>
        <p:txBody>
          <a:bodyPr/>
          <a:lstStyle>
            <a:lvl1pPr>
              <a:defRPr>
                <a:solidFill>
                  <a:schemeClr val="bg1"/>
                </a:solidFill>
              </a:defRPr>
            </a:lvl1pPr>
          </a:lstStyle>
          <a:p>
            <a:r>
              <a:rPr lang="en-US" dirty="0"/>
              <a:t>Oklahoma State Department of Health | STD 101 | 2020 </a:t>
            </a:r>
          </a:p>
        </p:txBody>
      </p:sp>
      <p:pic>
        <p:nvPicPr>
          <p:cNvPr id="7" name="Picture 6">
            <a:extLst>
              <a:ext uri="{FF2B5EF4-FFF2-40B4-BE49-F238E27FC236}">
                <a16:creationId xmlns:a16="http://schemas.microsoft.com/office/drawing/2014/main" id="{C16DA782-E25F-8445-AE24-1A23CAEFB29E}"/>
              </a:ext>
            </a:extLst>
          </p:cNvPr>
          <p:cNvPicPr>
            <a:picLocks noChangeAspect="1"/>
          </p:cNvPicPr>
          <p:nvPr userDrawn="1"/>
        </p:nvPicPr>
        <p:blipFill>
          <a:blip r:embed="rId2"/>
          <a:srcRect/>
          <a:stretch/>
        </p:blipFill>
        <p:spPr>
          <a:xfrm>
            <a:off x="340659" y="6252269"/>
            <a:ext cx="381002" cy="381002"/>
          </a:xfrm>
          <a:prstGeom prst="rect">
            <a:avLst/>
          </a:prstGeom>
        </p:spPr>
      </p:pic>
    </p:spTree>
    <p:extLst>
      <p:ext uri="{BB962C8B-B14F-4D97-AF65-F5344CB8AC3E}">
        <p14:creationId xmlns:p14="http://schemas.microsoft.com/office/powerpoint/2010/main" val="2048290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Content Graph">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D590FB-0E30-3940-8CAB-8373A480E007}"/>
              </a:ext>
            </a:extLst>
          </p:cNvPr>
          <p:cNvSpPr/>
          <p:nvPr userDrawn="1"/>
        </p:nvSpPr>
        <p:spPr>
          <a:xfrm>
            <a:off x="3281082" y="0"/>
            <a:ext cx="8910918" cy="6858000"/>
          </a:xfrm>
          <a:prstGeom prst="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2662518" cy="837374"/>
          </a:xfrm>
        </p:spPr>
        <p:txBody>
          <a:bodyPr>
            <a:noAutofit/>
          </a:bodyPr>
          <a:lstStyle/>
          <a:p>
            <a:r>
              <a:rPr lang="en-US" dirty="0"/>
              <a:t>Graph Page</a:t>
            </a:r>
            <a:br>
              <a:rPr lang="en-US" dirty="0"/>
            </a:br>
            <a:r>
              <a:rPr lang="en-US" dirty="0"/>
              <a:t>Example</a:t>
            </a:r>
          </a:p>
        </p:txBody>
      </p:sp>
      <p:sp>
        <p:nvSpPr>
          <p:cNvPr id="3" name="Content Placeholder 2">
            <a:extLst>
              <a:ext uri="{FF2B5EF4-FFF2-40B4-BE49-F238E27FC236}">
                <a16:creationId xmlns:a16="http://schemas.microsoft.com/office/drawing/2014/main" id="{15782ED0-80F7-D646-AD27-65752926CF99}"/>
              </a:ext>
            </a:extLst>
          </p:cNvPr>
          <p:cNvSpPr>
            <a:spLocks noGrp="1"/>
          </p:cNvSpPr>
          <p:nvPr>
            <p:ph idx="1"/>
          </p:nvPr>
        </p:nvSpPr>
        <p:spPr>
          <a:xfrm>
            <a:off x="457200" y="1838151"/>
            <a:ext cx="2662518" cy="3876849"/>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a:xfrm>
            <a:off x="11066929" y="6378574"/>
            <a:ext cx="784412" cy="223931"/>
          </a:xfrm>
        </p:spPr>
        <p:txBody>
          <a:bodyPr>
            <a:noAutofit/>
          </a:bodyPr>
          <a:lstStyle>
            <a:lvl1pPr>
              <a:defRPr>
                <a:solidFill>
                  <a:schemeClr val="bg1"/>
                </a:solidFill>
              </a:defRPr>
            </a:lvl1pPr>
          </a:lstStyle>
          <a:p>
            <a:fld id="{DB7DDC46-2E90-8640-BEFE-F54DCCD857ED}" type="slidenum">
              <a:rPr lang="en-US" smtClean="0"/>
              <a:pPr/>
              <a:t>‹#›</a:t>
            </a:fld>
            <a:endParaRPr lang="en-US"/>
          </a:p>
        </p:txBody>
      </p:sp>
      <p:sp>
        <p:nvSpPr>
          <p:cNvPr id="7" name="Chart Placeholder 6">
            <a:extLst>
              <a:ext uri="{FF2B5EF4-FFF2-40B4-BE49-F238E27FC236}">
                <a16:creationId xmlns:a16="http://schemas.microsoft.com/office/drawing/2014/main" id="{DE8EFDEF-7F35-4E4F-AD99-938719A6DC54}"/>
              </a:ext>
            </a:extLst>
          </p:cNvPr>
          <p:cNvSpPr>
            <a:spLocks noGrp="1"/>
          </p:cNvSpPr>
          <p:nvPr>
            <p:ph type="chart" sz="quarter" idx="15" hasCustomPrompt="1"/>
          </p:nvPr>
        </p:nvSpPr>
        <p:spPr>
          <a:xfrm>
            <a:off x="3727309" y="1062038"/>
            <a:ext cx="8018463" cy="4827587"/>
          </a:xfrm>
        </p:spPr>
        <p:txBody>
          <a:bodyPr>
            <a:noAutofit/>
          </a:bodyPr>
          <a:lstStyle>
            <a:lvl1pPr marL="0" indent="0" algn="ctr">
              <a:buNone/>
              <a:defRPr sz="2000"/>
            </a:lvl1pPr>
          </a:lstStyle>
          <a:p>
            <a:r>
              <a:rPr lang="en-US" dirty="0"/>
              <a:t>Click Icon In The Center To Add a Graph</a:t>
            </a:r>
          </a:p>
        </p:txBody>
      </p:sp>
      <p:sp>
        <p:nvSpPr>
          <p:cNvPr id="11" name="Footer Placeholder 10">
            <a:extLst>
              <a:ext uri="{FF2B5EF4-FFF2-40B4-BE49-F238E27FC236}">
                <a16:creationId xmlns:a16="http://schemas.microsoft.com/office/drawing/2014/main" id="{C542ACA4-E23B-9740-AE2D-C78B70CBE348}"/>
              </a:ext>
            </a:extLst>
          </p:cNvPr>
          <p:cNvSpPr>
            <a:spLocks noGrp="1"/>
          </p:cNvSpPr>
          <p:nvPr>
            <p:ph type="ftr" sz="quarter" idx="16"/>
          </p:nvPr>
        </p:nvSpPr>
        <p:spPr>
          <a:xfrm>
            <a:off x="781050" y="6378575"/>
            <a:ext cx="2500032" cy="223930"/>
          </a:xfrm>
        </p:spPr>
        <p:txBody>
          <a:bodyPr/>
          <a:lstStyle/>
          <a:p>
            <a:r>
              <a:rPr lang="en-US" dirty="0"/>
              <a:t>Oklahoma State Department of Health | STD 101 | 2020 </a:t>
            </a:r>
          </a:p>
        </p:txBody>
      </p:sp>
    </p:spTree>
    <p:extLst>
      <p:ext uri="{BB962C8B-B14F-4D97-AF65-F5344CB8AC3E}">
        <p14:creationId xmlns:p14="http://schemas.microsoft.com/office/powerpoint/2010/main" val="1722175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A picture containing clock, drawing&#10;&#10;Description automatically generated">
            <a:extLst>
              <a:ext uri="{FF2B5EF4-FFF2-40B4-BE49-F238E27FC236}">
                <a16:creationId xmlns:a16="http://schemas.microsoft.com/office/drawing/2014/main" id="{FE3F1E2E-F99E-8B49-92FE-61436D01743C}"/>
              </a:ext>
            </a:extLst>
          </p:cNvPr>
          <p:cNvPicPr>
            <a:picLocks noChangeAspect="1"/>
          </p:cNvPicPr>
          <p:nvPr userDrawn="1"/>
        </p:nvPicPr>
        <p:blipFill>
          <a:blip r:embed="rId2"/>
          <a:stretch>
            <a:fillRect/>
          </a:stretch>
        </p:blipFill>
        <p:spPr>
          <a:xfrm>
            <a:off x="0" y="-3576"/>
            <a:ext cx="12192000" cy="6865152"/>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776973"/>
            <a:ext cx="5204013" cy="1370940"/>
          </a:xfrm>
        </p:spPr>
        <p:txBody>
          <a:bodyPr anchor="t">
            <a:noAutofit/>
          </a:bodyPr>
          <a:lstStyle>
            <a:lvl1pPr>
              <a:defRPr sz="4000">
                <a:solidFill>
                  <a:schemeClr val="bg1"/>
                </a:solidFill>
              </a:defRPr>
            </a:lvl1pPr>
          </a:lstStyle>
          <a:p>
            <a:r>
              <a:rPr lang="en-US" dirty="0"/>
              <a:t>Section Divider —</a:t>
            </a:r>
            <a:br>
              <a:rPr lang="en-US" dirty="0"/>
            </a:br>
            <a:r>
              <a:rPr lang="en-US" dirty="0"/>
              <a:t>Insert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200" y="3429000"/>
            <a:ext cx="5204012" cy="541337"/>
          </a:xfrm>
        </p:spPr>
        <p:txBody>
          <a:bodyPr>
            <a:noAutofit/>
          </a:bodyPr>
          <a:lstStyle>
            <a:lvl1pPr marL="0" indent="0">
              <a:buFont typeface="Arial" panose="020B0604020202020204" pitchFamily="34" charse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Subtitle Here If Required</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bg1"/>
                </a:solidFill>
              </a:defRPr>
            </a:lvl1pPr>
          </a:lstStyle>
          <a:p>
            <a:fld id="{DB7DDC46-2E90-8640-BEFE-F54DCCD857ED}" type="slidenum">
              <a:rPr lang="en-US" smtClean="0"/>
              <a:pPr/>
              <a:t>‹#›</a:t>
            </a:fld>
            <a:endParaRPr lang="en-US"/>
          </a:p>
        </p:txBody>
      </p:sp>
      <p:pic>
        <p:nvPicPr>
          <p:cNvPr id="9" name="Picture 8" descr="A close up of a logo&#10;&#10;Description automatically generated">
            <a:extLst>
              <a:ext uri="{FF2B5EF4-FFF2-40B4-BE49-F238E27FC236}">
                <a16:creationId xmlns:a16="http://schemas.microsoft.com/office/drawing/2014/main" id="{A47CF2C4-C3BC-EB4B-88C7-548CF5811120}"/>
              </a:ext>
            </a:extLst>
          </p:cNvPr>
          <p:cNvPicPr>
            <a:picLocks noChangeAspect="1"/>
          </p:cNvPicPr>
          <p:nvPr userDrawn="1"/>
        </p:nvPicPr>
        <p:blipFill>
          <a:blip r:embed="rId3"/>
          <a:stretch>
            <a:fillRect/>
          </a:stretch>
        </p:blipFill>
        <p:spPr>
          <a:xfrm>
            <a:off x="227840" y="6106660"/>
            <a:ext cx="1550920" cy="543830"/>
          </a:xfrm>
          <a:prstGeom prst="rect">
            <a:avLst/>
          </a:prstGeom>
        </p:spPr>
      </p:pic>
    </p:spTree>
    <p:extLst>
      <p:ext uri="{BB962C8B-B14F-4D97-AF65-F5344CB8AC3E}">
        <p14:creationId xmlns:p14="http://schemas.microsoft.com/office/powerpoint/2010/main" val="1951246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A8CEA2-5F55-2D48-BA3F-C9B13AF499EF}"/>
              </a:ext>
            </a:extLst>
          </p:cNvPr>
          <p:cNvSpPr>
            <a:spLocks noGrp="1"/>
          </p:cNvSpPr>
          <p:nvPr>
            <p:ph type="title"/>
          </p:nvPr>
        </p:nvSpPr>
        <p:spPr>
          <a:xfrm>
            <a:off x="457199" y="415230"/>
            <a:ext cx="11394141" cy="837374"/>
          </a:xfrm>
          <a:prstGeom prst="rect">
            <a:avLst/>
          </a:prstGeom>
        </p:spPr>
        <p:txBody>
          <a:bodyPr vert="horz" lIns="0" tIns="45720" rIns="91440" bIns="45720" rtlCol="0" anchor="t">
            <a:noAutofit/>
          </a:bodyPr>
          <a:lstStyle/>
          <a:p>
            <a:r>
              <a:rPr lang="en-US" dirty="0"/>
              <a:t>Content Page — Insert Title Here</a:t>
            </a:r>
          </a:p>
        </p:txBody>
      </p:sp>
      <p:sp>
        <p:nvSpPr>
          <p:cNvPr id="3" name="Text Placeholder 2">
            <a:extLst>
              <a:ext uri="{FF2B5EF4-FFF2-40B4-BE49-F238E27FC236}">
                <a16:creationId xmlns:a16="http://schemas.microsoft.com/office/drawing/2014/main" id="{FCCE648A-7202-1A45-A150-09C33B8DE1D5}"/>
              </a:ext>
            </a:extLst>
          </p:cNvPr>
          <p:cNvSpPr>
            <a:spLocks noGrp="1"/>
          </p:cNvSpPr>
          <p:nvPr>
            <p:ph type="body" idx="1"/>
          </p:nvPr>
        </p:nvSpPr>
        <p:spPr>
          <a:xfrm>
            <a:off x="457200" y="1838151"/>
            <a:ext cx="8458200" cy="4351338"/>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DA16417-6275-E049-BABF-0D5B83FF647B}"/>
              </a:ext>
            </a:extLst>
          </p:cNvPr>
          <p:cNvSpPr>
            <a:spLocks noGrp="1"/>
          </p:cNvSpPr>
          <p:nvPr>
            <p:ph type="sldNum" sz="quarter" idx="4"/>
          </p:nvPr>
        </p:nvSpPr>
        <p:spPr>
          <a:xfrm>
            <a:off x="9108141" y="6378575"/>
            <a:ext cx="2743200" cy="198338"/>
          </a:xfrm>
          <a:prstGeom prst="rect">
            <a:avLst/>
          </a:prstGeom>
        </p:spPr>
        <p:txBody>
          <a:bodyPr vert="horz" lIns="91440" tIns="45720" rIns="91440" bIns="45720" rtlCol="0" anchor="ctr"/>
          <a:lstStyle>
            <a:lvl1pPr algn="r">
              <a:defRPr sz="1800" b="1">
                <a:solidFill>
                  <a:schemeClr val="bg2">
                    <a:lumMod val="10000"/>
                  </a:schemeClr>
                </a:solidFill>
              </a:defRPr>
            </a:lvl1pPr>
          </a:lstStyle>
          <a:p>
            <a:fld id="{DB7DDC46-2E90-8640-BEFE-F54DCCD857ED}" type="slidenum">
              <a:rPr lang="en-US" smtClean="0"/>
              <a:pPr/>
              <a:t>‹#›</a:t>
            </a:fld>
            <a:endParaRPr lang="en-US" dirty="0"/>
          </a:p>
        </p:txBody>
      </p:sp>
      <p:sp>
        <p:nvSpPr>
          <p:cNvPr id="5" name="Footer Placeholder 4">
            <a:extLst>
              <a:ext uri="{FF2B5EF4-FFF2-40B4-BE49-F238E27FC236}">
                <a16:creationId xmlns:a16="http://schemas.microsoft.com/office/drawing/2014/main" id="{471C6D8E-ECFE-5644-850D-BC83613EA3B2}"/>
              </a:ext>
            </a:extLst>
          </p:cNvPr>
          <p:cNvSpPr>
            <a:spLocks noGrp="1"/>
          </p:cNvSpPr>
          <p:nvPr>
            <p:ph type="ftr" sz="quarter" idx="3"/>
          </p:nvPr>
        </p:nvSpPr>
        <p:spPr>
          <a:xfrm>
            <a:off x="774700" y="6372225"/>
            <a:ext cx="8140697" cy="198338"/>
          </a:xfrm>
          <a:prstGeom prst="rect">
            <a:avLst/>
          </a:prstGeom>
        </p:spPr>
        <p:txBody>
          <a:bodyPr vert="horz" lIns="0" tIns="45720" rIns="91440" bIns="45720" rtlCol="0" anchor="ctr"/>
          <a:lstStyle>
            <a:lvl1pPr algn="l">
              <a:defRPr sz="1800" b="1">
                <a:solidFill>
                  <a:schemeClr val="tx1"/>
                </a:solidFill>
              </a:defRPr>
            </a:lvl1pPr>
          </a:lstStyle>
          <a:p>
            <a:r>
              <a:rPr lang="en-US" dirty="0"/>
              <a:t>Oklahoma State Department of Health | STD 101 | 2020 </a:t>
            </a:r>
          </a:p>
        </p:txBody>
      </p:sp>
      <p:pic>
        <p:nvPicPr>
          <p:cNvPr id="7" name="Picture 6" descr="A close up of a logo&#10;&#10;Description automatically generated">
            <a:extLst>
              <a:ext uri="{FF2B5EF4-FFF2-40B4-BE49-F238E27FC236}">
                <a16:creationId xmlns:a16="http://schemas.microsoft.com/office/drawing/2014/main" id="{FB8B9CC6-71D1-DA4C-A2B5-3566A4A1B09C}"/>
              </a:ext>
            </a:extLst>
          </p:cNvPr>
          <p:cNvPicPr>
            <a:picLocks noChangeAspect="1"/>
          </p:cNvPicPr>
          <p:nvPr userDrawn="1"/>
        </p:nvPicPr>
        <p:blipFill>
          <a:blip r:embed="rId22"/>
          <a:stretch>
            <a:fillRect/>
          </a:stretch>
        </p:blipFill>
        <p:spPr>
          <a:xfrm>
            <a:off x="340659" y="6252269"/>
            <a:ext cx="381002" cy="381002"/>
          </a:xfrm>
          <a:prstGeom prst="rect">
            <a:avLst/>
          </a:prstGeom>
        </p:spPr>
      </p:pic>
    </p:spTree>
    <p:extLst>
      <p:ext uri="{BB962C8B-B14F-4D97-AF65-F5344CB8AC3E}">
        <p14:creationId xmlns:p14="http://schemas.microsoft.com/office/powerpoint/2010/main" val="4088927233"/>
      </p:ext>
    </p:extLst>
  </p:cSld>
  <p:clrMap bg1="lt1" tx1="dk1" bg2="lt2" tx2="dk2" accent1="accent1" accent2="accent2" accent3="accent3" accent4="accent4" accent5="accent5" accent6="accent6" hlink="hlink" folHlink="folHlink"/>
  <p:sldLayoutIdLst>
    <p:sldLayoutId id="2147483663" r:id="rId1"/>
    <p:sldLayoutId id="2147483665" r:id="rId2"/>
    <p:sldLayoutId id="2147483664" r:id="rId3"/>
    <p:sldLayoutId id="2147483673" r:id="rId4"/>
    <p:sldLayoutId id="2147483660" r:id="rId5"/>
    <p:sldLayoutId id="2147483661" r:id="rId6"/>
    <p:sldLayoutId id="2147483662" r:id="rId7"/>
    <p:sldLayoutId id="2147483669" r:id="rId8"/>
    <p:sldLayoutId id="2147483651" r:id="rId9"/>
    <p:sldLayoutId id="2147483670" r:id="rId10"/>
    <p:sldLayoutId id="2147483671" r:id="rId11"/>
    <p:sldLayoutId id="2147483672" r:id="rId12"/>
    <p:sldLayoutId id="2147483674" r:id="rId13"/>
    <p:sldLayoutId id="2147483654" r:id="rId14"/>
    <p:sldLayoutId id="2147483655" r:id="rId15"/>
    <p:sldLayoutId id="2147483675" r:id="rId16"/>
    <p:sldLayoutId id="2147483676" r:id="rId17"/>
    <p:sldLayoutId id="2147483677" r:id="rId18"/>
    <p:sldLayoutId id="2147483678" r:id="rId19"/>
    <p:sldLayoutId id="2147483679" r:id="rId20"/>
  </p:sldLayoutIdLst>
  <p:hf hdr="0" dt="0"/>
  <p:txStyles>
    <p:titleStyle>
      <a:lvl1pPr algn="l" defTabSz="914400" rtl="0" eaLnBrk="1" latinLnBrk="0" hangingPunct="1">
        <a:lnSpc>
          <a:spcPct val="100000"/>
        </a:lnSpc>
        <a:spcBef>
          <a:spcPct val="0"/>
        </a:spcBef>
        <a:buNone/>
        <a:defRPr sz="2500" b="1" kern="1200">
          <a:solidFill>
            <a:schemeClr val="accent6"/>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439200" indent="-177800"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2pPr>
      <a:lvl3pPr marL="666750" indent="-230188"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3pPr>
      <a:lvl4pPr marL="890588" indent="-223838"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4pPr>
      <a:lvl5pPr marL="1116013" indent="-225425"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560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hyperlink" Target="http://www.bing.com/images/search?q=syphilis+rash&amp;view=detailv2&amp;&amp;id=B7F0F8A1DD8D3C9645B01682F0487931675F950E&amp;selectedIndex=19&amp;ccid=0IiHsJ9k&amp;simid=608019297059145948&amp;thid=OIP.Md08887b09f64b294adad612ca13ff940o0" TargetMode="External"/><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hyperlink" Target="http://www.bing.com/images/search?q=gumma&amp;view=detailv2&amp;&amp;id=5DA690711A8CC31BB9C87B50B202407963DFF639&amp;selectedIndex=3&amp;ccid=dFJSTx0R&amp;simid=607988965995514615&amp;thid=OIP.M7452524f1d114a3c37e99c392a048cd1o0" TargetMode="External"/><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7.xml"/><Relationship Id="rId5" Type="http://schemas.openxmlformats.org/officeDocument/2006/relationships/image" Target="../media/image26.pn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7.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hyperlink" Target="http://www.bing.com/images/search?q=expired+condoms&amp;view=detailv2&amp;&amp;id=ACF5AC71B64B9DA282D1E524F63CCAA94309B577&amp;selectedIndex=3&amp;ccid=qvKituDg&amp;simid=608006708526777953&amp;thid=OIP.Maaf2a2b6e0e05bcd6bf29ba440f8afbao0" TargetMode="External"/><Relationship Id="rId2" Type="http://schemas.openxmlformats.org/officeDocument/2006/relationships/notesSlide" Target="../notesSlides/notesSlide25.xml"/><Relationship Id="rId1" Type="http://schemas.openxmlformats.org/officeDocument/2006/relationships/slideLayout" Target="../slideLayouts/slideLayout19.xml"/><Relationship Id="rId5" Type="http://schemas.openxmlformats.org/officeDocument/2006/relationships/image" Target="../media/image33.png"/><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19.xml"/><Relationship Id="rId5" Type="http://schemas.openxmlformats.org/officeDocument/2006/relationships/image" Target="../media/image36.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0.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hyperlink" Target="https://gettested.cdc.gov/" TargetMode="External"/><Relationship Id="rId7"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17.xml"/><Relationship Id="rId6" Type="http://schemas.openxmlformats.org/officeDocument/2006/relationships/hyperlink" Target="http://www.health.ok.gov/" TargetMode="External"/><Relationship Id="rId5" Type="http://schemas.openxmlformats.org/officeDocument/2006/relationships/hyperlink" Target="http://www.itsyoursexlife.com/stds-testing-gyt" TargetMode="External"/><Relationship Id="rId4" Type="http://schemas.openxmlformats.org/officeDocument/2006/relationships/hyperlink" Target="http://www.stdcheck.com/"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www.gytnow.org/" TargetMode="External"/><Relationship Id="rId3" Type="http://schemas.openxmlformats.org/officeDocument/2006/relationships/hyperlink" Target="http://www.cdc.gov/" TargetMode="External"/><Relationship Id="rId7" Type="http://schemas.openxmlformats.org/officeDocument/2006/relationships/hyperlink" Target="https://www.plannedparenthood.org/" TargetMode="External"/><Relationship Id="rId2" Type="http://schemas.openxmlformats.org/officeDocument/2006/relationships/notesSlide" Target="../notesSlides/notesSlide32.xml"/><Relationship Id="rId1" Type="http://schemas.openxmlformats.org/officeDocument/2006/relationships/slideLayout" Target="../slideLayouts/slideLayout17.xml"/><Relationship Id="rId6" Type="http://schemas.openxmlformats.org/officeDocument/2006/relationships/hyperlink" Target="http://www.healthfinder.gov/" TargetMode="External"/><Relationship Id="rId5" Type="http://schemas.openxmlformats.org/officeDocument/2006/relationships/hyperlink" Target="http://www.hiv.gov/" TargetMode="External"/><Relationship Id="rId10" Type="http://schemas.openxmlformats.org/officeDocument/2006/relationships/hyperlink" Target="http://www.iwannaknow.org/" TargetMode="External"/><Relationship Id="rId4" Type="http://schemas.openxmlformats.org/officeDocument/2006/relationships/hyperlink" Target="http://www.health.ok.gov/" TargetMode="External"/><Relationship Id="rId9" Type="http://schemas.openxmlformats.org/officeDocument/2006/relationships/hyperlink" Target="http://www.stophiv.or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016647-C384-084D-91A8-2209F2D962BC}"/>
              </a:ext>
            </a:extLst>
          </p:cNvPr>
          <p:cNvSpPr>
            <a:spLocks noGrp="1"/>
          </p:cNvSpPr>
          <p:nvPr>
            <p:ph type="title"/>
          </p:nvPr>
        </p:nvSpPr>
        <p:spPr>
          <a:xfrm>
            <a:off x="987488" y="2753552"/>
            <a:ext cx="6896101" cy="3538421"/>
          </a:xfrm>
        </p:spPr>
        <p:txBody>
          <a:bodyPr/>
          <a:lstStyle/>
          <a:p>
            <a:r>
              <a:rPr lang="en-US" sz="8000" dirty="0">
                <a:solidFill>
                  <a:srgbClr val="004E9A"/>
                </a:solidFill>
              </a:rPr>
              <a:t>STI/STD</a:t>
            </a:r>
          </a:p>
        </p:txBody>
      </p:sp>
    </p:spTree>
    <p:extLst>
      <p:ext uri="{BB962C8B-B14F-4D97-AF65-F5344CB8AC3E}">
        <p14:creationId xmlns:p14="http://schemas.microsoft.com/office/powerpoint/2010/main" val="3757488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12248" y="0"/>
            <a:ext cx="8844267" cy="838200"/>
          </a:xfrm>
        </p:spPr>
        <p:txBody>
          <a:bodyPr/>
          <a:lstStyle/>
          <a:p>
            <a:pPr algn="ctr"/>
            <a:r>
              <a:rPr lang="en-US" sz="6000" dirty="0">
                <a:ln>
                  <a:solidFill>
                    <a:schemeClr val="tx2"/>
                  </a:solidFill>
                </a:ln>
                <a:solidFill>
                  <a:schemeClr val="tx1">
                    <a:lumMod val="50000"/>
                  </a:schemeClr>
                </a:solidFill>
              </a:rPr>
              <a:t>Gonorrhea</a:t>
            </a:r>
            <a:br>
              <a:rPr lang="en-US" dirty="0">
                <a:solidFill>
                  <a:srgbClr val="0070C0"/>
                </a:solidFill>
              </a:rPr>
            </a:br>
            <a:endParaRPr lang="en-US" sz="1400" dirty="0">
              <a:solidFill>
                <a:schemeClr val="accent5"/>
              </a:solidFill>
            </a:endParaRPr>
          </a:p>
        </p:txBody>
      </p:sp>
      <p:sp>
        <p:nvSpPr>
          <p:cNvPr id="3" name="TextBox 2"/>
          <p:cNvSpPr txBox="1"/>
          <p:nvPr/>
        </p:nvSpPr>
        <p:spPr>
          <a:xfrm>
            <a:off x="340659" y="705088"/>
            <a:ext cx="11510681" cy="5940088"/>
          </a:xfrm>
          <a:prstGeom prst="rect">
            <a:avLst/>
          </a:prstGeom>
          <a:noFill/>
          <a:ln w="28575">
            <a:noFill/>
          </a:ln>
        </p:spPr>
        <p:txBody>
          <a:bodyPr wrap="square" rtlCol="0">
            <a:spAutoFit/>
          </a:bodyPr>
          <a:lstStyle/>
          <a:p>
            <a:pPr lvl="0">
              <a:lnSpc>
                <a:spcPct val="150000"/>
              </a:lnSpc>
            </a:pPr>
            <a:r>
              <a:rPr lang="en-US" sz="3000" b="1" dirty="0">
                <a:solidFill>
                  <a:srgbClr val="AE1712"/>
                </a:solidFill>
              </a:rPr>
              <a:t>Symptoms:</a:t>
            </a:r>
          </a:p>
          <a:p>
            <a:pPr lvl="0">
              <a:lnSpc>
                <a:spcPct val="150000"/>
              </a:lnSpc>
            </a:pPr>
            <a:r>
              <a:rPr lang="en-US" sz="2200" b="1" dirty="0">
                <a:solidFill>
                  <a:srgbClr val="1817BF"/>
                </a:solidFill>
              </a:rPr>
              <a:t>Abnormal</a:t>
            </a:r>
            <a:r>
              <a:rPr lang="en-US" sz="2200" b="1" dirty="0">
                <a:solidFill>
                  <a:srgbClr val="464646"/>
                </a:solidFill>
              </a:rPr>
              <a:t> vaginal/penile discharge                    </a:t>
            </a:r>
            <a:r>
              <a:rPr lang="en-US" sz="2200" b="1" dirty="0">
                <a:solidFill>
                  <a:srgbClr val="1817BF"/>
                </a:solidFill>
              </a:rPr>
              <a:t>Burning</a:t>
            </a:r>
            <a:r>
              <a:rPr lang="en-US" sz="2200" b="1" dirty="0">
                <a:solidFill>
                  <a:srgbClr val="464646"/>
                </a:solidFill>
              </a:rPr>
              <a:t> sensation when urinating</a:t>
            </a:r>
          </a:p>
          <a:p>
            <a:pPr lvl="0">
              <a:lnSpc>
                <a:spcPct val="150000"/>
              </a:lnSpc>
            </a:pPr>
            <a:r>
              <a:rPr lang="en-US" sz="2200" b="1" dirty="0">
                <a:solidFill>
                  <a:srgbClr val="464646"/>
                </a:solidFill>
              </a:rPr>
              <a:t>      (white, yellow or green)                    	</a:t>
            </a:r>
            <a:r>
              <a:rPr lang="en-US" sz="2200" b="1" dirty="0">
                <a:solidFill>
                  <a:srgbClr val="1817BF"/>
                </a:solidFill>
              </a:rPr>
              <a:t>         Vaginal bleeding </a:t>
            </a:r>
            <a:r>
              <a:rPr lang="en-US" sz="2200" b="1" dirty="0">
                <a:solidFill>
                  <a:srgbClr val="464646"/>
                </a:solidFill>
              </a:rPr>
              <a:t>between periods</a:t>
            </a:r>
          </a:p>
          <a:p>
            <a:pPr>
              <a:lnSpc>
                <a:spcPct val="150000"/>
              </a:lnSpc>
              <a:buClr>
                <a:srgbClr val="0070C0"/>
              </a:buClr>
            </a:pPr>
            <a:r>
              <a:rPr lang="en-US" sz="2200" b="1" dirty="0">
                <a:solidFill>
                  <a:srgbClr val="1817BF"/>
                </a:solidFill>
              </a:rPr>
              <a:t>Rectal</a:t>
            </a:r>
            <a:r>
              <a:rPr lang="en-US" sz="2200" b="1" dirty="0">
                <a:solidFill>
                  <a:srgbClr val="464646"/>
                </a:solidFill>
              </a:rPr>
              <a:t> discharge, itching or bleeding                 </a:t>
            </a:r>
            <a:r>
              <a:rPr lang="en-US" sz="2200" b="1" dirty="0">
                <a:solidFill>
                  <a:srgbClr val="1817BF"/>
                </a:solidFill>
              </a:rPr>
              <a:t>Pain/swollen </a:t>
            </a:r>
            <a:r>
              <a:rPr lang="en-US" sz="2200" b="1" dirty="0">
                <a:solidFill>
                  <a:srgbClr val="464646"/>
                </a:solidFill>
              </a:rPr>
              <a:t>in one or both testicles</a:t>
            </a:r>
          </a:p>
          <a:p>
            <a:pPr lvl="0">
              <a:lnSpc>
                <a:spcPct val="150000"/>
              </a:lnSpc>
              <a:buClr>
                <a:srgbClr val="0070C0"/>
              </a:buClr>
            </a:pPr>
            <a:r>
              <a:rPr lang="en-US" sz="3000" b="1" dirty="0">
                <a:solidFill>
                  <a:srgbClr val="AE1712"/>
                </a:solidFill>
              </a:rPr>
              <a:t>Can lead to</a:t>
            </a:r>
            <a:r>
              <a:rPr lang="en-US" sz="3000" b="1" dirty="0">
                <a:solidFill>
                  <a:srgbClr val="B40000"/>
                </a:solidFill>
              </a:rPr>
              <a:t>:</a:t>
            </a:r>
          </a:p>
          <a:p>
            <a:pPr>
              <a:lnSpc>
                <a:spcPct val="150000"/>
              </a:lnSpc>
              <a:buClr>
                <a:srgbClr val="0070C0"/>
              </a:buClr>
            </a:pPr>
            <a:r>
              <a:rPr lang="en-US" sz="2200" b="1" dirty="0">
                <a:solidFill>
                  <a:srgbClr val="1817BF"/>
                </a:solidFill>
              </a:rPr>
              <a:t>Sterility</a:t>
            </a:r>
            <a:r>
              <a:rPr lang="en-US" sz="2200" b="1" dirty="0">
                <a:solidFill>
                  <a:srgbClr val="464646"/>
                </a:solidFill>
              </a:rPr>
              <a:t> or infertility                                              </a:t>
            </a:r>
            <a:r>
              <a:rPr lang="en-US" sz="2200" b="1" dirty="0">
                <a:solidFill>
                  <a:srgbClr val="1817BF"/>
                </a:solidFill>
              </a:rPr>
              <a:t>Disseminated infection </a:t>
            </a:r>
            <a:r>
              <a:rPr lang="en-US" sz="2200" b="1" dirty="0">
                <a:solidFill>
                  <a:schemeClr val="tx1">
                    <a:lumMod val="75000"/>
                  </a:schemeClr>
                </a:solidFill>
              </a:rPr>
              <a:t>(rash, fever, </a:t>
            </a:r>
            <a:r>
              <a:rPr lang="en-US" sz="2200" b="1" dirty="0">
                <a:solidFill>
                  <a:srgbClr val="1817BF"/>
                </a:solidFill>
              </a:rPr>
              <a:t>Painful infection </a:t>
            </a:r>
            <a:r>
              <a:rPr lang="en-US" sz="2200" b="1" dirty="0">
                <a:solidFill>
                  <a:schemeClr val="tx1">
                    <a:lumMod val="75000"/>
                  </a:schemeClr>
                </a:solidFill>
              </a:rPr>
              <a:t>tubes attached testicles	                         arthritis, meningitis, etc.) 	</a:t>
            </a:r>
            <a:endParaRPr lang="en-US" sz="2200" b="1" dirty="0">
              <a:solidFill>
                <a:srgbClr val="464646"/>
              </a:solidFill>
            </a:endParaRPr>
          </a:p>
          <a:p>
            <a:pPr>
              <a:lnSpc>
                <a:spcPct val="150000"/>
              </a:lnSpc>
              <a:buClr>
                <a:srgbClr val="0070C0"/>
              </a:buClr>
            </a:pPr>
            <a:r>
              <a:rPr lang="en-US" sz="2200" b="1" dirty="0">
                <a:solidFill>
                  <a:srgbClr val="1817BF"/>
                </a:solidFill>
              </a:rPr>
              <a:t>Pelvic Inflammatory Disease </a:t>
            </a:r>
            <a:r>
              <a:rPr lang="en-US" sz="2200" b="1" dirty="0">
                <a:solidFill>
                  <a:srgbClr val="464646"/>
                </a:solidFill>
              </a:rPr>
              <a:t>(PID)		       </a:t>
            </a:r>
          </a:p>
          <a:p>
            <a:pPr lvl="1">
              <a:lnSpc>
                <a:spcPct val="150000"/>
              </a:lnSpc>
              <a:buClr>
                <a:srgbClr val="1817BF"/>
              </a:buClr>
            </a:pPr>
            <a:r>
              <a:rPr lang="en-US" sz="2200" b="1" dirty="0">
                <a:solidFill>
                  <a:srgbClr val="1817BF"/>
                </a:solidFill>
              </a:rPr>
              <a:t>L</a:t>
            </a:r>
            <a:r>
              <a:rPr lang="en-US" sz="2200" b="1" dirty="0">
                <a:solidFill>
                  <a:srgbClr val="464646"/>
                </a:solidFill>
              </a:rPr>
              <a:t>ong-term abdominal/pelvic pain                 </a:t>
            </a:r>
            <a:r>
              <a:rPr lang="en-US" sz="2200" b="1" dirty="0">
                <a:solidFill>
                  <a:srgbClr val="1817BF"/>
                </a:solidFill>
              </a:rPr>
              <a:t>E</a:t>
            </a:r>
            <a:r>
              <a:rPr lang="en-US" sz="2200" b="1" dirty="0">
                <a:solidFill>
                  <a:srgbClr val="464646"/>
                </a:solidFill>
              </a:rPr>
              <a:t>ctopic pregnancy</a:t>
            </a:r>
          </a:p>
          <a:p>
            <a:pPr lvl="1">
              <a:lnSpc>
                <a:spcPct val="150000"/>
              </a:lnSpc>
              <a:buClr>
                <a:srgbClr val="1817BF"/>
              </a:buClr>
            </a:pPr>
            <a:r>
              <a:rPr lang="en-US" sz="2200" b="1" dirty="0">
                <a:solidFill>
                  <a:srgbClr val="1817BF"/>
                </a:solidFill>
              </a:rPr>
              <a:t>S</a:t>
            </a:r>
            <a:r>
              <a:rPr lang="en-US" sz="2200" b="1" dirty="0">
                <a:solidFill>
                  <a:srgbClr val="464646"/>
                </a:solidFill>
              </a:rPr>
              <a:t>car tissue form in fallopian tubes               </a:t>
            </a:r>
            <a:r>
              <a:rPr lang="en-US" sz="2200" b="1" dirty="0">
                <a:solidFill>
                  <a:srgbClr val="1817BF"/>
                </a:solidFill>
              </a:rPr>
              <a:t>I</a:t>
            </a:r>
            <a:r>
              <a:rPr lang="en-US" sz="2200" b="1" dirty="0">
                <a:solidFill>
                  <a:srgbClr val="464646"/>
                </a:solidFill>
              </a:rPr>
              <a:t>nability to get pregnant </a:t>
            </a:r>
          </a:p>
          <a:p>
            <a:pPr lvl="0"/>
            <a:endParaRPr lang="en-US" sz="2000" b="1" dirty="0">
              <a:solidFill>
                <a:schemeClr val="accent5"/>
              </a:solidFill>
            </a:endParaRPr>
          </a:p>
        </p:txBody>
      </p:sp>
      <p:sp>
        <p:nvSpPr>
          <p:cNvPr id="6" name="Footer Placeholder 7">
            <a:extLst>
              <a:ext uri="{FF2B5EF4-FFF2-40B4-BE49-F238E27FC236}">
                <a16:creationId xmlns:a16="http://schemas.microsoft.com/office/drawing/2014/main" id="{1777E778-43F2-CB40-B31B-CEF6924EEFF7}"/>
              </a:ext>
            </a:extLst>
          </p:cNvPr>
          <p:cNvSpPr>
            <a:spLocks noGrp="1"/>
          </p:cNvSpPr>
          <p:nvPr>
            <p:ph type="ftr" sz="quarter" idx="4294967295"/>
          </p:nvPr>
        </p:nvSpPr>
        <p:spPr>
          <a:xfrm>
            <a:off x="731520" y="6309360"/>
            <a:ext cx="6492240" cy="365760"/>
          </a:xfrm>
          <a:prstGeom prst="rect">
            <a:avLst/>
          </a:prstGeom>
        </p:spPr>
        <p:txBody>
          <a:bodyPr/>
          <a:lstStyle/>
          <a:p>
            <a:pPr lvl="0">
              <a:spcBef>
                <a:spcPts val="900"/>
              </a:spcBef>
            </a:pPr>
            <a:r>
              <a:rPr lang="en-US" sz="1800" b="1" dirty="0">
                <a:solidFill>
                  <a:schemeClr val="tx1">
                    <a:lumMod val="50000"/>
                  </a:schemeClr>
                </a:solidFill>
              </a:rPr>
              <a:t> Oklahoma State Department of Health | STI 101 | 2022</a:t>
            </a:r>
            <a:endParaRPr lang="en-US" sz="1200" dirty="0">
              <a:solidFill>
                <a:schemeClr val="tx1">
                  <a:lumMod val="50000"/>
                </a:schemeClr>
              </a:solidFill>
            </a:endParaRPr>
          </a:p>
        </p:txBody>
      </p:sp>
      <p:sp>
        <p:nvSpPr>
          <p:cNvPr id="2" name="Slide Number Placeholder 1"/>
          <p:cNvSpPr>
            <a:spLocks noGrp="1"/>
          </p:cNvSpPr>
          <p:nvPr>
            <p:ph type="sldNum" sz="quarter" idx="12"/>
          </p:nvPr>
        </p:nvSpPr>
        <p:spPr/>
        <p:txBody>
          <a:bodyPr/>
          <a:lstStyle/>
          <a:p>
            <a:fld id="{3A3BF598-3965-4B96-B96B-16E067964EB4}" type="slidenum">
              <a:rPr lang="en-US" b="0" smtClean="0"/>
              <a:t>10</a:t>
            </a:fld>
            <a:endParaRPr lang="en-US" b="0" dirty="0"/>
          </a:p>
        </p:txBody>
      </p:sp>
    </p:spTree>
    <p:extLst>
      <p:ext uri="{BB962C8B-B14F-4D97-AF65-F5344CB8AC3E}">
        <p14:creationId xmlns:p14="http://schemas.microsoft.com/office/powerpoint/2010/main" val="2149794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42" y="337268"/>
            <a:ext cx="3050275" cy="5686507"/>
          </a:xfrm>
        </p:spPr>
        <p:txBody>
          <a:bodyPr/>
          <a:lstStyle/>
          <a:p>
            <a:pPr algn="ctr"/>
            <a:r>
              <a:rPr lang="en-US" sz="4400" dirty="0">
                <a:solidFill>
                  <a:schemeClr val="tx1">
                    <a:lumMod val="50000"/>
                  </a:schemeClr>
                </a:solidFill>
              </a:rPr>
              <a:t>Diagnoses of Chlamydia and Gonorrhea Cases in Oklahoma, by Age</a:t>
            </a:r>
            <a:br>
              <a:rPr lang="en-US" sz="2800" dirty="0">
                <a:solidFill>
                  <a:schemeClr val="tx1">
                    <a:lumMod val="50000"/>
                  </a:schemeClr>
                </a:solidFill>
              </a:rPr>
            </a:br>
            <a:endParaRPr lang="en-US" dirty="0">
              <a:solidFill>
                <a:schemeClr val="tx1">
                  <a:lumMod val="50000"/>
                </a:schemeClr>
              </a:solidFill>
            </a:endParaRPr>
          </a:p>
        </p:txBody>
      </p:sp>
      <p:graphicFrame>
        <p:nvGraphicFramePr>
          <p:cNvPr id="9" name="Chart Placeholder 8"/>
          <p:cNvGraphicFramePr>
            <a:graphicFrameLocks noGrp="1"/>
          </p:cNvGraphicFramePr>
          <p:nvPr>
            <p:ph type="chart" sz="quarter" idx="15"/>
          </p:nvPr>
        </p:nvGraphicFramePr>
        <p:xfrm>
          <a:off x="2228598" y="875407"/>
          <a:ext cx="5991367" cy="5241952"/>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5"/>
          <p:cNvSpPr>
            <a:spLocks noGrp="1"/>
          </p:cNvSpPr>
          <p:nvPr>
            <p:ph type="ftr" sz="quarter" idx="16"/>
          </p:nvPr>
        </p:nvSpPr>
        <p:spPr>
          <a:xfrm>
            <a:off x="781050" y="6347656"/>
            <a:ext cx="2500032" cy="223930"/>
          </a:xfrm>
        </p:spPr>
        <p:txBody>
          <a:bodyPr/>
          <a:lstStyle/>
          <a:p>
            <a:pPr algn="ctr"/>
            <a:r>
              <a:rPr lang="en-US" sz="1800" b="1" dirty="0">
                <a:solidFill>
                  <a:schemeClr val="tx1">
                    <a:lumMod val="50000"/>
                  </a:schemeClr>
                </a:solidFill>
              </a:rPr>
              <a:t>Oklahoma State Department of Health | STI 101 | 2022</a:t>
            </a:r>
            <a:r>
              <a:rPr lang="en-US" sz="1200" b="1" dirty="0">
                <a:solidFill>
                  <a:schemeClr val="tx1">
                    <a:lumMod val="50000"/>
                  </a:schemeClr>
                </a:solidFill>
              </a:rPr>
              <a:t> </a:t>
            </a:r>
            <a:endParaRPr lang="en-US" sz="1800" b="1" dirty="0">
              <a:solidFill>
                <a:schemeClr val="tx1">
                  <a:lumMod val="50000"/>
                </a:schemeClr>
              </a:solidFill>
            </a:endParaRPr>
          </a:p>
        </p:txBody>
      </p:sp>
      <p:graphicFrame>
        <p:nvGraphicFramePr>
          <p:cNvPr id="12" name="Chart 11"/>
          <p:cNvGraphicFramePr/>
          <p:nvPr/>
        </p:nvGraphicFramePr>
        <p:xfrm>
          <a:off x="7233153" y="854447"/>
          <a:ext cx="5841243" cy="5149106"/>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12"/>
          </p:nvPr>
        </p:nvSpPr>
        <p:spPr>
          <a:xfrm>
            <a:off x="11066929" y="6388297"/>
            <a:ext cx="784412" cy="223931"/>
          </a:xfrm>
        </p:spPr>
        <p:txBody>
          <a:bodyPr/>
          <a:lstStyle/>
          <a:p>
            <a:fld id="{DB7DDC46-2E90-8640-BEFE-F54DCCD857ED}" type="slidenum">
              <a:rPr lang="en-US" b="0" smtClean="0">
                <a:solidFill>
                  <a:schemeClr val="tx1">
                    <a:lumMod val="75000"/>
                  </a:schemeClr>
                </a:solidFill>
              </a:rPr>
              <a:pPr/>
              <a:t>11</a:t>
            </a:fld>
            <a:endParaRPr lang="en-US" b="0" dirty="0">
              <a:solidFill>
                <a:schemeClr val="tx1">
                  <a:lumMod val="75000"/>
                </a:schemeClr>
              </a:solidFill>
            </a:endParaRPr>
          </a:p>
        </p:txBody>
      </p:sp>
    </p:spTree>
    <p:extLst>
      <p:ext uri="{BB962C8B-B14F-4D97-AF65-F5344CB8AC3E}">
        <p14:creationId xmlns:p14="http://schemas.microsoft.com/office/powerpoint/2010/main" val="4035172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2038"/>
            <a:ext cx="3316406" cy="4184066"/>
          </a:xfrm>
        </p:spPr>
        <p:txBody>
          <a:bodyPr/>
          <a:lstStyle/>
          <a:p>
            <a:pPr algn="ctr"/>
            <a:r>
              <a:rPr lang="en-US" sz="3600" dirty="0">
                <a:solidFill>
                  <a:schemeClr val="tx1">
                    <a:lumMod val="50000"/>
                  </a:schemeClr>
                </a:solidFill>
              </a:rPr>
              <a:t>Diagnoses of Chlamydia and Gonorrhea Cases in Oklahoma, by Race/Ethnicity</a:t>
            </a:r>
            <a:br>
              <a:rPr lang="en-US" sz="1600" dirty="0">
                <a:solidFill>
                  <a:schemeClr val="tx1">
                    <a:lumMod val="50000"/>
                  </a:schemeClr>
                </a:solidFill>
              </a:rPr>
            </a:br>
            <a:endParaRPr lang="en-US" dirty="0">
              <a:solidFill>
                <a:schemeClr val="tx1">
                  <a:lumMod val="50000"/>
                </a:schemeClr>
              </a:solidFill>
            </a:endParaRPr>
          </a:p>
        </p:txBody>
      </p:sp>
      <p:graphicFrame>
        <p:nvGraphicFramePr>
          <p:cNvPr id="9" name="Chart Placeholder 8"/>
          <p:cNvGraphicFramePr>
            <a:graphicFrameLocks noGrp="1"/>
          </p:cNvGraphicFramePr>
          <p:nvPr>
            <p:ph type="chart" sz="quarter" idx="15"/>
          </p:nvPr>
        </p:nvGraphicFramePr>
        <p:xfrm>
          <a:off x="3430137" y="0"/>
          <a:ext cx="8761863"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D5B44160-6995-4238-848E-8EC7C9C21D45}"/>
              </a:ext>
            </a:extLst>
          </p:cNvPr>
          <p:cNvSpPr>
            <a:spLocks noGrp="1"/>
          </p:cNvSpPr>
          <p:nvPr>
            <p:ph type="sldNum" sz="quarter" idx="12"/>
          </p:nvPr>
        </p:nvSpPr>
        <p:spPr>
          <a:xfrm>
            <a:off x="11064240" y="6382512"/>
            <a:ext cx="784412" cy="223931"/>
          </a:xfrm>
        </p:spPr>
        <p:txBody>
          <a:bodyPr/>
          <a:lstStyle/>
          <a:p>
            <a:fld id="{DB7DDC46-2E90-8640-BEFE-F54DCCD857ED}" type="slidenum">
              <a:rPr lang="en-US" b="0" smtClean="0">
                <a:solidFill>
                  <a:schemeClr val="tx1">
                    <a:lumMod val="75000"/>
                  </a:schemeClr>
                </a:solidFill>
              </a:rPr>
              <a:pPr/>
              <a:t>12</a:t>
            </a:fld>
            <a:endParaRPr lang="en-US" b="0" dirty="0">
              <a:solidFill>
                <a:schemeClr val="tx1">
                  <a:lumMod val="75000"/>
                </a:schemeClr>
              </a:solidFill>
            </a:endParaRPr>
          </a:p>
        </p:txBody>
      </p:sp>
      <p:sp>
        <p:nvSpPr>
          <p:cNvPr id="4" name="Rectangle 3">
            <a:extLst>
              <a:ext uri="{FF2B5EF4-FFF2-40B4-BE49-F238E27FC236}">
                <a16:creationId xmlns:a16="http://schemas.microsoft.com/office/drawing/2014/main" id="{31495522-CA52-4C54-A812-48DB66A71793}"/>
              </a:ext>
            </a:extLst>
          </p:cNvPr>
          <p:cNvSpPr/>
          <p:nvPr/>
        </p:nvSpPr>
        <p:spPr>
          <a:xfrm>
            <a:off x="696774" y="5976976"/>
            <a:ext cx="2518638" cy="923330"/>
          </a:xfrm>
          <a:prstGeom prst="rect">
            <a:avLst/>
          </a:prstGeom>
        </p:spPr>
        <p:txBody>
          <a:bodyPr wrap="none">
            <a:spAutoFit/>
          </a:bodyPr>
          <a:lstStyle/>
          <a:p>
            <a:r>
              <a:rPr lang="en-US" b="1" dirty="0">
                <a:solidFill>
                  <a:schemeClr val="tx1">
                    <a:lumMod val="50000"/>
                  </a:schemeClr>
                </a:solidFill>
              </a:rPr>
              <a:t>Oklahoma State</a:t>
            </a:r>
          </a:p>
          <a:p>
            <a:r>
              <a:rPr lang="en-US" b="1" dirty="0">
                <a:solidFill>
                  <a:schemeClr val="tx1">
                    <a:lumMod val="50000"/>
                  </a:schemeClr>
                </a:solidFill>
              </a:rPr>
              <a:t>Department of Health</a:t>
            </a:r>
          </a:p>
          <a:p>
            <a:r>
              <a:rPr lang="en-US" b="1" dirty="0">
                <a:solidFill>
                  <a:schemeClr val="tx1">
                    <a:lumMod val="50000"/>
                  </a:schemeClr>
                </a:solidFill>
              </a:rPr>
              <a:t>| STI 101 | 2022</a:t>
            </a:r>
          </a:p>
        </p:txBody>
      </p:sp>
    </p:spTree>
    <p:extLst>
      <p:ext uri="{BB962C8B-B14F-4D97-AF65-F5344CB8AC3E}">
        <p14:creationId xmlns:p14="http://schemas.microsoft.com/office/powerpoint/2010/main" val="2611754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31334"/>
            <a:ext cx="12039600" cy="1486929"/>
          </a:xfrm>
        </p:spPr>
        <p:txBody>
          <a:bodyPr/>
          <a:lstStyle/>
          <a:p>
            <a:r>
              <a:rPr lang="en-US" sz="5000" dirty="0">
                <a:ln>
                  <a:solidFill>
                    <a:schemeClr val="tx2"/>
                  </a:solidFill>
                </a:ln>
                <a:solidFill>
                  <a:schemeClr val="tx1">
                    <a:lumMod val="75000"/>
                  </a:schemeClr>
                </a:solidFill>
              </a:rPr>
              <a:t> </a:t>
            </a:r>
            <a:r>
              <a:rPr lang="en-US" sz="5000" dirty="0">
                <a:ln>
                  <a:solidFill>
                    <a:schemeClr val="tx2"/>
                  </a:solidFill>
                </a:ln>
                <a:solidFill>
                  <a:schemeClr val="tx1">
                    <a:lumMod val="50000"/>
                  </a:schemeClr>
                </a:solidFill>
              </a:rPr>
              <a:t>Primary &amp; Secondary</a:t>
            </a:r>
            <a:br>
              <a:rPr lang="en-US" sz="5000" dirty="0">
                <a:ln>
                  <a:solidFill>
                    <a:schemeClr val="tx2"/>
                  </a:solidFill>
                </a:ln>
                <a:solidFill>
                  <a:schemeClr val="tx1">
                    <a:lumMod val="50000"/>
                  </a:schemeClr>
                </a:solidFill>
              </a:rPr>
            </a:br>
            <a:r>
              <a:rPr lang="en-US" sz="5000" dirty="0">
                <a:ln>
                  <a:solidFill>
                    <a:schemeClr val="tx2"/>
                  </a:solidFill>
                </a:ln>
                <a:solidFill>
                  <a:schemeClr val="tx1">
                    <a:lumMod val="50000"/>
                  </a:schemeClr>
                </a:solidFill>
              </a:rPr>
              <a:t>         Syphilis</a:t>
            </a:r>
          </a:p>
        </p:txBody>
      </p:sp>
      <p:sp>
        <p:nvSpPr>
          <p:cNvPr id="8" name="Content Placeholder 7"/>
          <p:cNvSpPr>
            <a:spLocks noGrp="1"/>
          </p:cNvSpPr>
          <p:nvPr>
            <p:ph sz="quarter" idx="13"/>
          </p:nvPr>
        </p:nvSpPr>
        <p:spPr>
          <a:xfrm>
            <a:off x="470263" y="1669312"/>
            <a:ext cx="11194868" cy="3778759"/>
          </a:xfrm>
          <a:ln w="38100">
            <a:noFill/>
          </a:ln>
        </p:spPr>
        <p:txBody>
          <a:bodyPr>
            <a:normAutofit/>
          </a:bodyPr>
          <a:lstStyle/>
          <a:p>
            <a:pPr marL="0" indent="0" algn="ctr">
              <a:buNone/>
            </a:pPr>
            <a:r>
              <a:rPr lang="en-US" sz="2900" b="1" dirty="0">
                <a:solidFill>
                  <a:srgbClr val="B40000"/>
                </a:solidFill>
              </a:rPr>
              <a:t> </a:t>
            </a:r>
            <a:r>
              <a:rPr lang="en-US" sz="2800" b="1" u="sng" dirty="0">
                <a:solidFill>
                  <a:srgbClr val="C00000"/>
                </a:solidFill>
              </a:rPr>
              <a:t>In the U.S.</a:t>
            </a:r>
          </a:p>
          <a:p>
            <a:pPr marL="0" indent="0" algn="ctr">
              <a:buClr>
                <a:srgbClr val="464646"/>
              </a:buClr>
              <a:buNone/>
            </a:pPr>
            <a:r>
              <a:rPr lang="en-US" sz="2800" b="1" dirty="0">
                <a:solidFill>
                  <a:schemeClr val="tx1">
                    <a:lumMod val="75000"/>
                  </a:schemeClr>
                </a:solidFill>
              </a:rPr>
              <a:t>Estimated </a:t>
            </a:r>
            <a:r>
              <a:rPr lang="en-US" sz="2800" b="1" dirty="0">
                <a:solidFill>
                  <a:srgbClr val="1817BF"/>
                </a:solidFill>
              </a:rPr>
              <a:t>35,063 </a:t>
            </a:r>
            <a:r>
              <a:rPr lang="en-US" sz="2800" b="1" dirty="0">
                <a:solidFill>
                  <a:schemeClr val="tx1">
                    <a:lumMod val="75000"/>
                  </a:schemeClr>
                </a:solidFill>
              </a:rPr>
              <a:t>new cases in 2018 </a:t>
            </a:r>
            <a:endParaRPr lang="en-US" sz="1100" b="1" dirty="0">
              <a:solidFill>
                <a:schemeClr val="tx1">
                  <a:lumMod val="75000"/>
                </a:schemeClr>
              </a:solidFill>
            </a:endParaRPr>
          </a:p>
          <a:p>
            <a:pPr marL="45720" indent="0" algn="ctr">
              <a:buNone/>
            </a:pPr>
            <a:endParaRPr lang="en-US" sz="800" b="1" baseline="30000" dirty="0">
              <a:solidFill>
                <a:srgbClr val="464646"/>
              </a:solidFill>
            </a:endParaRPr>
          </a:p>
          <a:p>
            <a:pPr marL="45720" indent="0" algn="ctr">
              <a:buNone/>
            </a:pPr>
            <a:r>
              <a:rPr lang="en-US" sz="2900" b="1" dirty="0">
                <a:solidFill>
                  <a:schemeClr val="bg2">
                    <a:lumMod val="25000"/>
                  </a:schemeClr>
                </a:solidFill>
              </a:rPr>
              <a:t>How is it Spread?</a:t>
            </a:r>
          </a:p>
          <a:p>
            <a:pPr marL="514350" indent="-514350" algn="ctr">
              <a:buClr>
                <a:schemeClr val="tx1">
                  <a:lumMod val="75000"/>
                </a:schemeClr>
              </a:buClr>
              <a:buFont typeface="+mj-lt"/>
              <a:buAutoNum type="arabicPeriod"/>
            </a:pPr>
            <a:r>
              <a:rPr lang="en-US" sz="2900" b="1" dirty="0">
                <a:solidFill>
                  <a:srgbClr val="AE1712"/>
                </a:solidFill>
              </a:rPr>
              <a:t>Direct contact </a:t>
            </a:r>
            <a:r>
              <a:rPr lang="en-US" sz="2900" b="1" dirty="0">
                <a:solidFill>
                  <a:schemeClr val="tx1">
                    <a:lumMod val="75000"/>
                  </a:schemeClr>
                </a:solidFill>
              </a:rPr>
              <a:t>with a </a:t>
            </a:r>
            <a:r>
              <a:rPr lang="en-US" sz="2900" b="1" dirty="0">
                <a:solidFill>
                  <a:srgbClr val="1817BF"/>
                </a:solidFill>
              </a:rPr>
              <a:t>syphilis sore (chancre) </a:t>
            </a:r>
            <a:r>
              <a:rPr lang="en-US" sz="2900" b="1" dirty="0">
                <a:solidFill>
                  <a:schemeClr val="tx1">
                    <a:lumMod val="75000"/>
                  </a:schemeClr>
                </a:solidFill>
              </a:rPr>
              <a:t>during vaginal, anal, or oral sex.</a:t>
            </a:r>
            <a:endParaRPr lang="en-US" sz="2900" b="1" baseline="30000" dirty="0">
              <a:solidFill>
                <a:schemeClr val="tx1">
                  <a:lumMod val="75000"/>
                </a:schemeClr>
              </a:solidFill>
            </a:endParaRPr>
          </a:p>
          <a:p>
            <a:pPr marL="514350" indent="-514350" algn="ctr">
              <a:buClr>
                <a:schemeClr val="tx1">
                  <a:lumMod val="75000"/>
                </a:schemeClr>
              </a:buClr>
              <a:buFont typeface="+mj-lt"/>
              <a:buAutoNum type="arabicPeriod"/>
            </a:pPr>
            <a:r>
              <a:rPr lang="en-US" sz="2900" b="1" dirty="0">
                <a:solidFill>
                  <a:schemeClr val="tx1">
                    <a:lumMod val="75000"/>
                  </a:schemeClr>
                </a:solidFill>
              </a:rPr>
              <a:t>Can be spread from an </a:t>
            </a:r>
            <a:r>
              <a:rPr lang="en-US" sz="2900" b="1" dirty="0">
                <a:solidFill>
                  <a:srgbClr val="AE1712"/>
                </a:solidFill>
              </a:rPr>
              <a:t>infected mother </a:t>
            </a:r>
            <a:r>
              <a:rPr lang="en-US" sz="2900" b="1" dirty="0">
                <a:solidFill>
                  <a:schemeClr val="tx1">
                    <a:lumMod val="75000"/>
                  </a:schemeClr>
                </a:solidFill>
              </a:rPr>
              <a:t>to her </a:t>
            </a:r>
            <a:r>
              <a:rPr lang="en-US" sz="2900" b="1" dirty="0">
                <a:solidFill>
                  <a:srgbClr val="1817BF"/>
                </a:solidFill>
              </a:rPr>
              <a:t>unborn baby</a:t>
            </a:r>
            <a:r>
              <a:rPr lang="en-US" sz="2900" b="1" dirty="0">
                <a:solidFill>
                  <a:schemeClr val="tx1">
                    <a:lumMod val="75000"/>
                  </a:schemeClr>
                </a:solidFill>
              </a:rPr>
              <a:t>.</a:t>
            </a:r>
            <a:endParaRPr lang="en-US" sz="2900" b="1" baseline="30000" dirty="0">
              <a:solidFill>
                <a:schemeClr val="tx1">
                  <a:lumMod val="75000"/>
                </a:schemeClr>
              </a:solidFill>
            </a:endParaRPr>
          </a:p>
          <a:p>
            <a:pPr marL="45720" indent="0" algn="ctr">
              <a:buClr>
                <a:srgbClr val="0070C0"/>
              </a:buClr>
              <a:buNone/>
            </a:pPr>
            <a:endParaRPr lang="en-US" dirty="0">
              <a:solidFill>
                <a:schemeClr val="tx1">
                  <a:lumMod val="75000"/>
                </a:schemeClr>
              </a:solidFill>
            </a:endParaRPr>
          </a:p>
          <a:p>
            <a:pPr marL="45720" indent="0">
              <a:buClr>
                <a:srgbClr val="0070C0"/>
              </a:buClr>
              <a:buNone/>
            </a:pPr>
            <a:endParaRPr lang="en-US" dirty="0">
              <a:solidFill>
                <a:schemeClr val="accent5"/>
              </a:solidFill>
            </a:endParaRPr>
          </a:p>
          <a:p>
            <a:pPr marL="45720" indent="0">
              <a:buNone/>
            </a:pPr>
            <a:endParaRPr lang="en-US" dirty="0"/>
          </a:p>
        </p:txBody>
      </p:sp>
      <p:sp>
        <p:nvSpPr>
          <p:cNvPr id="4" name="TextBox 3"/>
          <p:cNvSpPr txBox="1"/>
          <p:nvPr/>
        </p:nvSpPr>
        <p:spPr>
          <a:xfrm>
            <a:off x="1120273" y="5362912"/>
            <a:ext cx="2819400" cy="1015663"/>
          </a:xfrm>
          <a:prstGeom prst="rect">
            <a:avLst/>
          </a:prstGeom>
          <a:noFill/>
        </p:spPr>
        <p:txBody>
          <a:bodyPr wrap="square" rtlCol="0">
            <a:spAutoFit/>
          </a:bodyPr>
          <a:lstStyle/>
          <a:p>
            <a:pPr algn="ctr"/>
            <a:r>
              <a:rPr lang="en-US" sz="2000" b="1" dirty="0">
                <a:solidFill>
                  <a:schemeClr val="tx1">
                    <a:lumMod val="75000"/>
                  </a:schemeClr>
                </a:solidFill>
              </a:rPr>
              <a:t>Primary</a:t>
            </a:r>
          </a:p>
          <a:p>
            <a:pPr algn="ctr"/>
            <a:r>
              <a:rPr lang="en-US" sz="2000" b="1" dirty="0">
                <a:solidFill>
                  <a:schemeClr val="tx1">
                    <a:lumMod val="75000"/>
                  </a:schemeClr>
                </a:solidFill>
              </a:rPr>
              <a:t> Syphilis</a:t>
            </a:r>
          </a:p>
          <a:p>
            <a:pPr algn="ctr"/>
            <a:endParaRPr lang="en-US" sz="2000" b="1" dirty="0">
              <a:solidFill>
                <a:srgbClr val="0070C0"/>
              </a:solidFill>
            </a:endParaRPr>
          </a:p>
        </p:txBody>
      </p:sp>
      <p:sp>
        <p:nvSpPr>
          <p:cNvPr id="6" name="TextBox 5"/>
          <p:cNvSpPr txBox="1"/>
          <p:nvPr/>
        </p:nvSpPr>
        <p:spPr>
          <a:xfrm>
            <a:off x="4896149" y="5410202"/>
            <a:ext cx="2286000" cy="1015663"/>
          </a:xfrm>
          <a:prstGeom prst="rect">
            <a:avLst/>
          </a:prstGeom>
          <a:noFill/>
        </p:spPr>
        <p:txBody>
          <a:bodyPr wrap="square" rtlCol="0">
            <a:spAutoFit/>
          </a:bodyPr>
          <a:lstStyle/>
          <a:p>
            <a:pPr algn="ctr"/>
            <a:r>
              <a:rPr lang="en-US" sz="2000" b="1" dirty="0">
                <a:solidFill>
                  <a:schemeClr val="tx1">
                    <a:lumMod val="75000"/>
                  </a:schemeClr>
                </a:solidFill>
              </a:rPr>
              <a:t>Secondary Syphilis</a:t>
            </a:r>
          </a:p>
          <a:p>
            <a:pPr algn="ctr"/>
            <a:endParaRPr lang="en-US" sz="2000" b="1" dirty="0">
              <a:solidFill>
                <a:srgbClr val="0070C0"/>
              </a:solidFill>
            </a:endParaRPr>
          </a:p>
        </p:txBody>
      </p:sp>
      <p:sp>
        <p:nvSpPr>
          <p:cNvPr id="9" name="TextBox 8"/>
          <p:cNvSpPr txBox="1"/>
          <p:nvPr/>
        </p:nvSpPr>
        <p:spPr>
          <a:xfrm>
            <a:off x="8377990" y="5410202"/>
            <a:ext cx="2516875" cy="1015663"/>
          </a:xfrm>
          <a:prstGeom prst="rect">
            <a:avLst/>
          </a:prstGeom>
          <a:noFill/>
        </p:spPr>
        <p:txBody>
          <a:bodyPr wrap="square" rtlCol="0">
            <a:spAutoFit/>
          </a:bodyPr>
          <a:lstStyle/>
          <a:p>
            <a:pPr algn="ctr"/>
            <a:r>
              <a:rPr lang="en-US" sz="2000" b="1" dirty="0">
                <a:solidFill>
                  <a:schemeClr val="tx1">
                    <a:lumMod val="75000"/>
                  </a:schemeClr>
                </a:solidFill>
              </a:rPr>
              <a:t>Tertiary/Late Syphilis</a:t>
            </a:r>
          </a:p>
          <a:p>
            <a:endParaRPr lang="en-US" sz="2000" b="1" dirty="0">
              <a:solidFill>
                <a:srgbClr val="0070C0"/>
              </a:solidFill>
            </a:endParaRPr>
          </a:p>
        </p:txBody>
      </p:sp>
      <p:sp>
        <p:nvSpPr>
          <p:cNvPr id="3" name="Right Arrow 2"/>
          <p:cNvSpPr/>
          <p:nvPr/>
        </p:nvSpPr>
        <p:spPr>
          <a:xfrm>
            <a:off x="3581400" y="5599119"/>
            <a:ext cx="1143000" cy="457200"/>
          </a:xfrm>
          <a:prstGeom prst="rightArrow">
            <a:avLst/>
          </a:prstGeom>
          <a:solidFill>
            <a:srgbClr val="1817BF"/>
          </a:solidFill>
          <a:ln w="38100">
            <a:solidFill>
              <a:srgbClr val="1817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817BF"/>
              </a:solidFill>
            </a:endParaRPr>
          </a:p>
        </p:txBody>
      </p:sp>
      <p:sp>
        <p:nvSpPr>
          <p:cNvPr id="10" name="Right Arrow 9"/>
          <p:cNvSpPr/>
          <p:nvPr/>
        </p:nvSpPr>
        <p:spPr>
          <a:xfrm>
            <a:off x="7421514" y="5599119"/>
            <a:ext cx="1143000" cy="457200"/>
          </a:xfrm>
          <a:prstGeom prst="rightArrow">
            <a:avLst/>
          </a:prstGeom>
          <a:solidFill>
            <a:srgbClr val="1817BF"/>
          </a:solidFill>
          <a:ln w="38100">
            <a:solidFill>
              <a:srgbClr val="1817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817BF"/>
              </a:solidFill>
            </a:endParaRPr>
          </a:p>
        </p:txBody>
      </p:sp>
      <p:sp>
        <p:nvSpPr>
          <p:cNvPr id="11" name="Footer Placeholder 7">
            <a:extLst>
              <a:ext uri="{FF2B5EF4-FFF2-40B4-BE49-F238E27FC236}">
                <a16:creationId xmlns:a16="http://schemas.microsoft.com/office/drawing/2014/main" id="{1777E778-43F2-CB40-B31B-CEF6924EEFF7}"/>
              </a:ext>
            </a:extLst>
          </p:cNvPr>
          <p:cNvSpPr>
            <a:spLocks noGrp="1"/>
          </p:cNvSpPr>
          <p:nvPr>
            <p:ph type="ftr" sz="quarter" idx="4294967295"/>
          </p:nvPr>
        </p:nvSpPr>
        <p:spPr>
          <a:xfrm>
            <a:off x="777240" y="6309360"/>
            <a:ext cx="6492240" cy="365760"/>
          </a:xfrm>
          <a:prstGeom prst="rect">
            <a:avLst/>
          </a:prstGeom>
        </p:spPr>
        <p:txBody>
          <a:bodyPr/>
          <a:lstStyle/>
          <a:p>
            <a:pPr lvl="0">
              <a:spcBef>
                <a:spcPts val="900"/>
              </a:spcBef>
            </a:pPr>
            <a:r>
              <a:rPr lang="en-US" sz="1800" b="1" dirty="0">
                <a:solidFill>
                  <a:schemeClr val="tx1">
                    <a:lumMod val="50000"/>
                  </a:schemeClr>
                </a:solidFill>
              </a:rPr>
              <a:t>Oklahoma State Department of Health | STI 101 | 2022</a:t>
            </a:r>
            <a:r>
              <a:rPr lang="en-US" sz="1200" b="1" dirty="0">
                <a:solidFill>
                  <a:schemeClr val="tx1">
                    <a:lumMod val="50000"/>
                  </a:schemeClr>
                </a:solidFill>
              </a:rPr>
              <a:t> </a:t>
            </a:r>
            <a:endParaRPr lang="en-US" sz="1800" b="1" dirty="0">
              <a:solidFill>
                <a:schemeClr val="tx1">
                  <a:lumMod val="50000"/>
                </a:schemeClr>
              </a:solidFill>
            </a:endParaRPr>
          </a:p>
        </p:txBody>
      </p:sp>
      <p:sp>
        <p:nvSpPr>
          <p:cNvPr id="2" name="Slide Number Placeholder 1"/>
          <p:cNvSpPr>
            <a:spLocks noGrp="1"/>
          </p:cNvSpPr>
          <p:nvPr>
            <p:ph type="sldNum" sz="quarter" idx="12"/>
          </p:nvPr>
        </p:nvSpPr>
        <p:spPr/>
        <p:txBody>
          <a:bodyPr/>
          <a:lstStyle/>
          <a:p>
            <a:fld id="{3A3BF598-3965-4B96-B96B-16E067964EB4}" type="slidenum">
              <a:rPr lang="en-US" b="0" smtClean="0"/>
              <a:t>13</a:t>
            </a:fld>
            <a:endParaRPr lang="en-US" b="0" dirty="0"/>
          </a:p>
        </p:txBody>
      </p:sp>
      <p:sp>
        <p:nvSpPr>
          <p:cNvPr id="12" name="TextBox 11">
            <a:extLst>
              <a:ext uri="{FF2B5EF4-FFF2-40B4-BE49-F238E27FC236}">
                <a16:creationId xmlns:a16="http://schemas.microsoft.com/office/drawing/2014/main" id="{BB2977D1-919B-461F-9F22-9F69E3838A54}"/>
              </a:ext>
            </a:extLst>
          </p:cNvPr>
          <p:cNvSpPr txBox="1"/>
          <p:nvPr/>
        </p:nvSpPr>
        <p:spPr>
          <a:xfrm>
            <a:off x="7182149" y="61596"/>
            <a:ext cx="4482982" cy="1569660"/>
          </a:xfrm>
          <a:prstGeom prst="rect">
            <a:avLst/>
          </a:prstGeom>
          <a:solidFill>
            <a:schemeClr val="tx1">
              <a:lumMod val="75000"/>
            </a:schemeClr>
          </a:solidFill>
          <a:ln w="57150">
            <a:solidFill>
              <a:srgbClr val="1817BF"/>
            </a:solidFill>
          </a:ln>
        </p:spPr>
        <p:txBody>
          <a:bodyPr wrap="square">
            <a:spAutoFit/>
          </a:bodyPr>
          <a:lstStyle/>
          <a:p>
            <a:pPr algn="ctr"/>
            <a:r>
              <a:rPr lang="en-US" sz="1800" b="1" dirty="0">
                <a:solidFill>
                  <a:schemeClr val="bg1"/>
                </a:solidFill>
              </a:rPr>
              <a:t> </a:t>
            </a:r>
            <a:r>
              <a:rPr lang="en-US" sz="4800" b="1" dirty="0">
                <a:solidFill>
                  <a:schemeClr val="bg1"/>
                </a:solidFill>
              </a:rPr>
              <a:t>“The Great Imitator”</a:t>
            </a:r>
          </a:p>
        </p:txBody>
      </p:sp>
      <p:sp>
        <p:nvSpPr>
          <p:cNvPr id="5" name="TextBox 4">
            <a:extLst>
              <a:ext uri="{FF2B5EF4-FFF2-40B4-BE49-F238E27FC236}">
                <a16:creationId xmlns:a16="http://schemas.microsoft.com/office/drawing/2014/main" id="{A938126A-3423-483C-8A62-E641AB88083B}"/>
              </a:ext>
            </a:extLst>
          </p:cNvPr>
          <p:cNvSpPr txBox="1"/>
          <p:nvPr/>
        </p:nvSpPr>
        <p:spPr>
          <a:xfrm>
            <a:off x="1029856" y="1921500"/>
            <a:ext cx="10697978" cy="1142089"/>
          </a:xfrm>
          <a:prstGeom prst="rect">
            <a:avLst/>
          </a:prstGeom>
          <a:noFill/>
          <a:ln w="12700">
            <a:solidFill>
              <a:srgbClr val="E6E6E6"/>
            </a:solidFill>
          </a:ln>
        </p:spPr>
        <p:txBody>
          <a:bodyPr wrap="square" rtlCol="0">
            <a:spAutoFit/>
          </a:bodyPr>
          <a:lstStyle/>
          <a:p>
            <a:endParaRPr lang="en-US" dirty="0"/>
          </a:p>
        </p:txBody>
      </p:sp>
    </p:spTree>
    <p:extLst>
      <p:ext uri="{BB962C8B-B14F-4D97-AF65-F5344CB8AC3E}">
        <p14:creationId xmlns:p14="http://schemas.microsoft.com/office/powerpoint/2010/main" val="3322286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3954" y="381000"/>
            <a:ext cx="6257109" cy="838200"/>
          </a:xfrm>
        </p:spPr>
        <p:txBody>
          <a:bodyPr/>
          <a:lstStyle/>
          <a:p>
            <a:r>
              <a:rPr lang="en-US" sz="6000" dirty="0">
                <a:ln>
                  <a:solidFill>
                    <a:schemeClr val="tx2"/>
                  </a:solidFill>
                </a:ln>
                <a:solidFill>
                  <a:schemeClr val="tx1">
                    <a:lumMod val="50000"/>
                  </a:schemeClr>
                </a:solidFill>
              </a:rPr>
              <a:t>Primary Syphilis </a:t>
            </a:r>
            <a:br>
              <a:rPr lang="en-US" sz="6000" dirty="0">
                <a:solidFill>
                  <a:schemeClr val="accent5"/>
                </a:solidFill>
              </a:rPr>
            </a:br>
            <a:endParaRPr lang="en-US" sz="6000" dirty="0">
              <a:solidFill>
                <a:schemeClr val="accent5"/>
              </a:solidFill>
            </a:endParaRPr>
          </a:p>
        </p:txBody>
      </p:sp>
      <p:sp>
        <p:nvSpPr>
          <p:cNvPr id="8" name="Content Placeholder 7"/>
          <p:cNvSpPr>
            <a:spLocks noGrp="1"/>
          </p:cNvSpPr>
          <p:nvPr>
            <p:ph sz="quarter" idx="4"/>
          </p:nvPr>
        </p:nvSpPr>
        <p:spPr>
          <a:xfrm>
            <a:off x="503134" y="2157313"/>
            <a:ext cx="11185732" cy="4419600"/>
          </a:xfrm>
        </p:spPr>
        <p:txBody>
          <a:bodyPr anchor="t">
            <a:normAutofit/>
          </a:bodyPr>
          <a:lstStyle/>
          <a:p>
            <a:pPr marL="45720" indent="0">
              <a:buNone/>
            </a:pPr>
            <a:r>
              <a:rPr lang="en-US" sz="4000" b="1" dirty="0">
                <a:solidFill>
                  <a:srgbClr val="AE1712"/>
                </a:solidFill>
              </a:rPr>
              <a:t>Chancre</a:t>
            </a:r>
            <a:r>
              <a:rPr lang="en-US" sz="3200" b="1" dirty="0">
                <a:solidFill>
                  <a:schemeClr val="accent5"/>
                </a:solidFill>
              </a:rPr>
              <a:t> </a:t>
            </a:r>
            <a:r>
              <a:rPr lang="en-US" sz="3200" b="1" dirty="0">
                <a:solidFill>
                  <a:srgbClr val="464646"/>
                </a:solidFill>
              </a:rPr>
              <a:t> </a:t>
            </a:r>
            <a:r>
              <a:rPr lang="en-US" sz="4000" b="1" dirty="0">
                <a:solidFill>
                  <a:srgbClr val="464646"/>
                </a:solidFill>
              </a:rPr>
              <a:t>(primary </a:t>
            </a:r>
            <a:r>
              <a:rPr lang="en-US" sz="4000" b="1" dirty="0">
                <a:solidFill>
                  <a:schemeClr val="tx1">
                    <a:lumMod val="75000"/>
                  </a:schemeClr>
                </a:solidFill>
              </a:rPr>
              <a:t>syphilis sore</a:t>
            </a:r>
            <a:r>
              <a:rPr lang="en-US" sz="3200" b="1" dirty="0">
                <a:solidFill>
                  <a:schemeClr val="tx1">
                    <a:lumMod val="75000"/>
                  </a:schemeClr>
                </a:solidFill>
              </a:rPr>
              <a:t>) </a:t>
            </a:r>
          </a:p>
          <a:p>
            <a:pPr marL="45720" indent="0">
              <a:buNone/>
            </a:pPr>
            <a:endParaRPr lang="en-US" sz="1100" dirty="0">
              <a:solidFill>
                <a:schemeClr val="accent5"/>
              </a:solidFill>
            </a:endParaRPr>
          </a:p>
          <a:p>
            <a:pPr lvl="1">
              <a:buClr>
                <a:schemeClr val="tx1">
                  <a:lumMod val="75000"/>
                </a:schemeClr>
              </a:buClr>
              <a:buFont typeface="Arial" panose="020B0604020202020204" pitchFamily="34" charset="0"/>
              <a:buChar char="•"/>
            </a:pPr>
            <a:r>
              <a:rPr lang="en-US" sz="2400" b="1" dirty="0">
                <a:solidFill>
                  <a:schemeClr val="tx1">
                    <a:lumMod val="75000"/>
                  </a:schemeClr>
                </a:solidFill>
              </a:rPr>
              <a:t>Firm, round, and painless </a:t>
            </a:r>
            <a:r>
              <a:rPr lang="en-US" sz="2400" b="1" dirty="0">
                <a:solidFill>
                  <a:srgbClr val="1817BF"/>
                </a:solidFill>
              </a:rPr>
              <a:t>or</a:t>
            </a:r>
            <a:r>
              <a:rPr lang="en-US" sz="2400" b="1" dirty="0">
                <a:solidFill>
                  <a:schemeClr val="tx1">
                    <a:lumMod val="75000"/>
                  </a:schemeClr>
                </a:solidFill>
              </a:rPr>
              <a:t> open and wet</a:t>
            </a:r>
          </a:p>
          <a:p>
            <a:pPr lvl="1">
              <a:buClr>
                <a:schemeClr val="tx1">
                  <a:lumMod val="75000"/>
                </a:schemeClr>
              </a:buClr>
              <a:buFont typeface="Arial" panose="020B0604020202020204" pitchFamily="34" charset="0"/>
              <a:buChar char="•"/>
            </a:pPr>
            <a:r>
              <a:rPr lang="en-US" sz="2400" b="1" dirty="0">
                <a:solidFill>
                  <a:schemeClr val="tx1">
                    <a:lumMod val="75000"/>
                  </a:schemeClr>
                </a:solidFill>
              </a:rPr>
              <a:t>Appears </a:t>
            </a:r>
            <a:r>
              <a:rPr lang="en-US" sz="2400" b="1" dirty="0">
                <a:solidFill>
                  <a:srgbClr val="1817BF"/>
                </a:solidFill>
              </a:rPr>
              <a:t>within 2-6 weeks after ex</a:t>
            </a:r>
            <a:r>
              <a:rPr lang="en-US" sz="2400" b="1" dirty="0">
                <a:solidFill>
                  <a:schemeClr val="tx1">
                    <a:lumMod val="75000"/>
                  </a:schemeClr>
                </a:solidFill>
              </a:rPr>
              <a:t>posure usually but  possibly up to 3 months</a:t>
            </a:r>
          </a:p>
          <a:p>
            <a:pPr lvl="1">
              <a:buClr>
                <a:schemeClr val="tx1">
                  <a:lumMod val="75000"/>
                </a:schemeClr>
              </a:buClr>
              <a:buFont typeface="Arial" panose="020B0604020202020204" pitchFamily="34" charset="0"/>
              <a:buChar char="•"/>
            </a:pPr>
            <a:r>
              <a:rPr lang="en-US" sz="2400" b="1" dirty="0">
                <a:solidFill>
                  <a:schemeClr val="tx1">
                    <a:lumMod val="75000"/>
                  </a:schemeClr>
                </a:solidFill>
              </a:rPr>
              <a:t>Found on the </a:t>
            </a:r>
            <a:r>
              <a:rPr lang="en-US" sz="2400" b="1" dirty="0">
                <a:solidFill>
                  <a:srgbClr val="1817BF"/>
                </a:solidFill>
              </a:rPr>
              <a:t>part of the body exposed </a:t>
            </a:r>
            <a:r>
              <a:rPr lang="en-US" sz="2400" b="1" dirty="0">
                <a:solidFill>
                  <a:schemeClr val="tx1">
                    <a:lumMod val="75000"/>
                  </a:schemeClr>
                </a:solidFill>
              </a:rPr>
              <a:t>to the infection such as penis, vagina, anus, lips, in rectum, or in mouth</a:t>
            </a:r>
          </a:p>
          <a:p>
            <a:pPr lvl="1">
              <a:buClr>
                <a:schemeClr val="tx1">
                  <a:lumMod val="75000"/>
                </a:schemeClr>
              </a:buClr>
              <a:buFont typeface="Arial" panose="020B0604020202020204" pitchFamily="34" charset="0"/>
              <a:buChar char="•"/>
            </a:pPr>
            <a:r>
              <a:rPr lang="en-US" sz="2400" b="1" dirty="0">
                <a:solidFill>
                  <a:schemeClr val="tx1">
                    <a:lumMod val="75000"/>
                  </a:schemeClr>
                </a:solidFill>
              </a:rPr>
              <a:t>Disappears after a few weeks </a:t>
            </a:r>
            <a:r>
              <a:rPr lang="en-US" sz="2400" b="1" dirty="0">
                <a:solidFill>
                  <a:srgbClr val="1817BF"/>
                </a:solidFill>
              </a:rPr>
              <a:t>without treatment </a:t>
            </a:r>
            <a:r>
              <a:rPr lang="en-US" sz="2400" b="1" dirty="0">
                <a:solidFill>
                  <a:schemeClr val="tx1">
                    <a:lumMod val="75000"/>
                  </a:schemeClr>
                </a:solidFill>
              </a:rPr>
              <a:t>and still progresses to </a:t>
            </a:r>
            <a:r>
              <a:rPr lang="en-US" sz="2400" b="1" dirty="0">
                <a:solidFill>
                  <a:srgbClr val="1817BF"/>
                </a:solidFill>
              </a:rPr>
              <a:t>next stage of Secondary Syphilis</a:t>
            </a:r>
            <a:endParaRPr lang="en-US" b="1" dirty="0">
              <a:solidFill>
                <a:srgbClr val="1817BF"/>
              </a:solidFill>
            </a:endParaRPr>
          </a:p>
        </p:txBody>
      </p:sp>
      <p:pic>
        <p:nvPicPr>
          <p:cNvPr id="6" name="Content Placeholder 8"/>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8463907" y="348171"/>
            <a:ext cx="3404851" cy="2956732"/>
          </a:xfrm>
          <a:prstGeom prst="rect">
            <a:avLst/>
          </a:prstGeom>
          <a:ln w="57150">
            <a:solidFill>
              <a:srgbClr val="1817BF"/>
            </a:solidFill>
          </a:ln>
        </p:spPr>
      </p:pic>
      <p:sp>
        <p:nvSpPr>
          <p:cNvPr id="7" name="Footer Placeholder 7">
            <a:extLst>
              <a:ext uri="{FF2B5EF4-FFF2-40B4-BE49-F238E27FC236}">
                <a16:creationId xmlns:a16="http://schemas.microsoft.com/office/drawing/2014/main" id="{1777E778-43F2-CB40-B31B-CEF6924EEFF7}"/>
              </a:ext>
            </a:extLst>
          </p:cNvPr>
          <p:cNvSpPr>
            <a:spLocks noGrp="1"/>
          </p:cNvSpPr>
          <p:nvPr>
            <p:ph type="ftr" sz="quarter" idx="4294967295"/>
          </p:nvPr>
        </p:nvSpPr>
        <p:spPr>
          <a:xfrm>
            <a:off x="777240" y="6309360"/>
            <a:ext cx="6492240" cy="365760"/>
          </a:xfrm>
          <a:prstGeom prst="rect">
            <a:avLst/>
          </a:prstGeom>
        </p:spPr>
        <p:txBody>
          <a:bodyPr/>
          <a:lstStyle/>
          <a:p>
            <a:pPr lvl="0">
              <a:spcBef>
                <a:spcPts val="900"/>
              </a:spcBef>
            </a:pPr>
            <a:r>
              <a:rPr lang="en-US" sz="1800" b="1" dirty="0">
                <a:solidFill>
                  <a:schemeClr val="tx1">
                    <a:lumMod val="50000"/>
                  </a:schemeClr>
                </a:solidFill>
              </a:rPr>
              <a:t>Oklahoma State Department of Health | STI 101 | 2022</a:t>
            </a:r>
            <a:r>
              <a:rPr lang="en-US" sz="1200" b="1" dirty="0">
                <a:solidFill>
                  <a:schemeClr val="tx1">
                    <a:lumMod val="50000"/>
                  </a:schemeClr>
                </a:solidFill>
              </a:rPr>
              <a:t> </a:t>
            </a:r>
            <a:endParaRPr lang="en-US" sz="1800" b="1" dirty="0">
              <a:solidFill>
                <a:schemeClr val="tx1">
                  <a:lumMod val="50000"/>
                </a:schemeClr>
              </a:solidFill>
            </a:endParaRPr>
          </a:p>
        </p:txBody>
      </p:sp>
      <p:sp>
        <p:nvSpPr>
          <p:cNvPr id="2" name="Slide Number Placeholder 1"/>
          <p:cNvSpPr>
            <a:spLocks noGrp="1"/>
          </p:cNvSpPr>
          <p:nvPr>
            <p:ph type="sldNum" sz="quarter" idx="12"/>
          </p:nvPr>
        </p:nvSpPr>
        <p:spPr/>
        <p:txBody>
          <a:bodyPr/>
          <a:lstStyle/>
          <a:p>
            <a:fld id="{3A3BF598-3965-4B96-B96B-16E067964EB4}" type="slidenum">
              <a:rPr lang="en-US" b="0" smtClean="0"/>
              <a:t>14</a:t>
            </a:fld>
            <a:endParaRPr lang="en-US" b="0" dirty="0"/>
          </a:p>
        </p:txBody>
      </p:sp>
    </p:spTree>
    <p:extLst>
      <p:ext uri="{BB962C8B-B14F-4D97-AF65-F5344CB8AC3E}">
        <p14:creationId xmlns:p14="http://schemas.microsoft.com/office/powerpoint/2010/main" val="1006749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9233" y="98659"/>
            <a:ext cx="8458200" cy="1143000"/>
          </a:xfrm>
        </p:spPr>
        <p:txBody>
          <a:bodyPr/>
          <a:lstStyle/>
          <a:p>
            <a:pPr algn="ctr"/>
            <a:r>
              <a:rPr lang="en-US" sz="5400" dirty="0">
                <a:ln>
                  <a:solidFill>
                    <a:schemeClr val="tx2"/>
                  </a:solidFill>
                </a:ln>
                <a:solidFill>
                  <a:schemeClr val="tx1">
                    <a:lumMod val="50000"/>
                  </a:schemeClr>
                </a:solidFill>
              </a:rPr>
              <a:t>Secondary Syphilis </a:t>
            </a:r>
          </a:p>
        </p:txBody>
      </p:sp>
      <p:sp>
        <p:nvSpPr>
          <p:cNvPr id="3" name="Content Placeholder 2"/>
          <p:cNvSpPr>
            <a:spLocks noGrp="1"/>
          </p:cNvSpPr>
          <p:nvPr>
            <p:ph sz="quarter" idx="13"/>
          </p:nvPr>
        </p:nvSpPr>
        <p:spPr>
          <a:xfrm>
            <a:off x="535577" y="1073864"/>
            <a:ext cx="11090366" cy="5304711"/>
          </a:xfrm>
        </p:spPr>
        <p:txBody>
          <a:bodyPr>
            <a:normAutofit fontScale="92500" lnSpcReduction="10000"/>
          </a:bodyPr>
          <a:lstStyle/>
          <a:p>
            <a:pPr marL="0" indent="0" algn="ctr">
              <a:buClr>
                <a:srgbClr val="004E9A"/>
              </a:buClr>
              <a:buNone/>
            </a:pPr>
            <a:r>
              <a:rPr lang="en-US" sz="2400" b="1" dirty="0">
                <a:solidFill>
                  <a:schemeClr val="tx1">
                    <a:lumMod val="75000"/>
                  </a:schemeClr>
                </a:solidFill>
              </a:rPr>
              <a:t>Appears about </a:t>
            </a:r>
            <a:r>
              <a:rPr lang="en-US" sz="2400" b="1" dirty="0">
                <a:solidFill>
                  <a:srgbClr val="AE1712"/>
                </a:solidFill>
              </a:rPr>
              <a:t>4 weeks </a:t>
            </a:r>
            <a:r>
              <a:rPr lang="en-US" sz="2400" b="1" dirty="0">
                <a:solidFill>
                  <a:schemeClr val="tx1">
                    <a:lumMod val="75000"/>
                  </a:schemeClr>
                </a:solidFill>
              </a:rPr>
              <a:t>after chancre heals.</a:t>
            </a:r>
          </a:p>
          <a:p>
            <a:pPr marL="261400" lvl="1" indent="0" algn="ctr">
              <a:buClr>
                <a:schemeClr val="tx1">
                  <a:lumMod val="75000"/>
                </a:schemeClr>
              </a:buClr>
              <a:buNone/>
            </a:pPr>
            <a:r>
              <a:rPr lang="en-US" sz="2400" b="1" dirty="0">
                <a:solidFill>
                  <a:schemeClr val="tx1">
                    <a:lumMod val="75000"/>
                  </a:schemeClr>
                </a:solidFill>
              </a:rPr>
              <a:t>Disappears after a few weeks </a:t>
            </a:r>
            <a:r>
              <a:rPr lang="en-US" sz="2400" b="1" dirty="0">
                <a:solidFill>
                  <a:srgbClr val="1817BF"/>
                </a:solidFill>
              </a:rPr>
              <a:t>without treatment </a:t>
            </a:r>
            <a:r>
              <a:rPr lang="en-US" sz="2400" b="1" dirty="0">
                <a:solidFill>
                  <a:schemeClr val="tx1">
                    <a:lumMod val="75000"/>
                  </a:schemeClr>
                </a:solidFill>
              </a:rPr>
              <a:t>and still progresses to </a:t>
            </a:r>
            <a:r>
              <a:rPr lang="en-US" sz="2400" b="1" dirty="0">
                <a:solidFill>
                  <a:srgbClr val="1817BF"/>
                </a:solidFill>
              </a:rPr>
              <a:t>next stage Late (Tertiary) Syphilis</a:t>
            </a:r>
            <a:endParaRPr lang="en-US" sz="2800" b="1" dirty="0">
              <a:solidFill>
                <a:srgbClr val="1817BF"/>
              </a:solidFill>
            </a:endParaRPr>
          </a:p>
          <a:p>
            <a:pPr marL="45720" indent="0">
              <a:buClr>
                <a:srgbClr val="0070C0"/>
              </a:buClr>
              <a:buNone/>
            </a:pPr>
            <a:endParaRPr lang="en-US" sz="4000" b="1" u="sng" dirty="0">
              <a:solidFill>
                <a:srgbClr val="0070C0"/>
              </a:solidFill>
            </a:endParaRPr>
          </a:p>
          <a:p>
            <a:pPr marL="45720" indent="0">
              <a:buClr>
                <a:srgbClr val="0070C0"/>
              </a:buClr>
              <a:buNone/>
            </a:pPr>
            <a:endParaRPr lang="en-US" sz="4000" b="1" u="sng" dirty="0">
              <a:solidFill>
                <a:srgbClr val="0070C0"/>
              </a:solidFill>
            </a:endParaRPr>
          </a:p>
          <a:p>
            <a:pPr marL="45720" indent="0">
              <a:buClr>
                <a:srgbClr val="0070C0"/>
              </a:buClr>
              <a:buNone/>
            </a:pPr>
            <a:endParaRPr lang="en-US" sz="1050" b="1" dirty="0">
              <a:solidFill>
                <a:srgbClr val="0070C0"/>
              </a:solidFill>
            </a:endParaRPr>
          </a:p>
          <a:p>
            <a:pPr marL="45720" indent="0">
              <a:buClr>
                <a:srgbClr val="0070C0"/>
              </a:buClr>
              <a:buNone/>
            </a:pPr>
            <a:endParaRPr lang="en-US" sz="1050" b="1" dirty="0">
              <a:solidFill>
                <a:srgbClr val="0070C0"/>
              </a:solidFill>
            </a:endParaRPr>
          </a:p>
          <a:p>
            <a:pPr marL="45720" indent="0">
              <a:buClr>
                <a:srgbClr val="0070C0"/>
              </a:buClr>
              <a:buNone/>
            </a:pPr>
            <a:endParaRPr lang="en-US" sz="1050" b="1" dirty="0">
              <a:solidFill>
                <a:srgbClr val="0070C0"/>
              </a:solidFill>
            </a:endParaRPr>
          </a:p>
          <a:p>
            <a:pPr marL="45720" indent="0" algn="ctr">
              <a:buClr>
                <a:srgbClr val="0070C0"/>
              </a:buClr>
              <a:buNone/>
            </a:pPr>
            <a:endParaRPr lang="en-US" sz="1600" b="1" dirty="0">
              <a:solidFill>
                <a:srgbClr val="0070C0"/>
              </a:solidFill>
            </a:endParaRPr>
          </a:p>
          <a:p>
            <a:pPr marL="45720" indent="0" algn="ctr">
              <a:buClr>
                <a:srgbClr val="0070C0"/>
              </a:buClr>
              <a:buNone/>
            </a:pPr>
            <a:endParaRPr lang="en-US" sz="1600" b="1" dirty="0">
              <a:solidFill>
                <a:srgbClr val="0070C0"/>
              </a:solidFill>
            </a:endParaRPr>
          </a:p>
          <a:p>
            <a:pPr marL="45720" indent="0">
              <a:buClr>
                <a:srgbClr val="0070C0"/>
              </a:buClr>
              <a:buNone/>
            </a:pPr>
            <a:endParaRPr lang="en-US" sz="2800" b="1" dirty="0">
              <a:solidFill>
                <a:srgbClr val="0070C0"/>
              </a:solidFill>
            </a:endParaRPr>
          </a:p>
          <a:p>
            <a:pPr marL="45720" indent="0">
              <a:buClr>
                <a:srgbClr val="0070C0"/>
              </a:buClr>
              <a:buNone/>
            </a:pPr>
            <a:endParaRPr lang="en-US" sz="2800" b="1" dirty="0">
              <a:solidFill>
                <a:schemeClr val="tx1">
                  <a:lumMod val="75000"/>
                </a:schemeClr>
              </a:solidFill>
            </a:endParaRPr>
          </a:p>
          <a:p>
            <a:pPr marL="45720" indent="0" algn="ctr">
              <a:buClr>
                <a:srgbClr val="0070C0"/>
              </a:buClr>
              <a:buNone/>
            </a:pPr>
            <a:r>
              <a:rPr lang="en-US" sz="2800" b="1" dirty="0">
                <a:solidFill>
                  <a:schemeClr val="tx1">
                    <a:lumMod val="75000"/>
                  </a:schemeClr>
                </a:solidFill>
              </a:rPr>
              <a:t>Condylomata </a:t>
            </a:r>
            <a:r>
              <a:rPr lang="en-US" sz="2800" b="1" dirty="0" err="1">
                <a:solidFill>
                  <a:schemeClr val="tx1">
                    <a:lumMod val="75000"/>
                  </a:schemeClr>
                </a:solidFill>
              </a:rPr>
              <a:t>lata</a:t>
            </a:r>
            <a:r>
              <a:rPr lang="en-US" sz="2800" b="1" dirty="0">
                <a:solidFill>
                  <a:schemeClr val="tx1">
                    <a:lumMod val="75000"/>
                  </a:schemeClr>
                </a:solidFill>
              </a:rPr>
              <a:t> (C. </a:t>
            </a:r>
            <a:r>
              <a:rPr lang="en-US" sz="2800" b="1" dirty="0" err="1">
                <a:solidFill>
                  <a:schemeClr val="tx1">
                    <a:lumMod val="75000"/>
                  </a:schemeClr>
                </a:solidFill>
              </a:rPr>
              <a:t>lata</a:t>
            </a:r>
            <a:r>
              <a:rPr lang="en-US" sz="2800" b="1" dirty="0">
                <a:solidFill>
                  <a:schemeClr val="tx1">
                    <a:lumMod val="75000"/>
                  </a:schemeClr>
                </a:solidFill>
              </a:rPr>
              <a:t>)</a:t>
            </a:r>
            <a:r>
              <a:rPr lang="en-US" sz="2400" dirty="0">
                <a:solidFill>
                  <a:schemeClr val="tx1">
                    <a:lumMod val="75000"/>
                  </a:schemeClr>
                </a:solidFill>
              </a:rPr>
              <a:t>  or “fleshy warts” in </a:t>
            </a:r>
            <a:r>
              <a:rPr lang="en-US" sz="2400" dirty="0" err="1">
                <a:solidFill>
                  <a:schemeClr val="tx1">
                    <a:lumMod val="75000"/>
                  </a:schemeClr>
                </a:solidFill>
              </a:rPr>
              <a:t>anogenital</a:t>
            </a:r>
            <a:r>
              <a:rPr lang="en-US" sz="2400" dirty="0">
                <a:solidFill>
                  <a:schemeClr val="tx1">
                    <a:lumMod val="75000"/>
                  </a:schemeClr>
                </a:solidFill>
              </a:rPr>
              <a:t> region</a:t>
            </a:r>
          </a:p>
          <a:p>
            <a:pPr marL="45720" indent="0">
              <a:buClr>
                <a:srgbClr val="0070C0"/>
              </a:buClr>
              <a:buNone/>
            </a:pPr>
            <a:endParaRPr lang="en-US" sz="4000" dirty="0">
              <a:solidFill>
                <a:srgbClr val="0070C0"/>
              </a:solidFill>
            </a:endParaRPr>
          </a:p>
        </p:txBody>
      </p:sp>
      <p:grpSp>
        <p:nvGrpSpPr>
          <p:cNvPr id="7" name="Group 6"/>
          <p:cNvGrpSpPr/>
          <p:nvPr/>
        </p:nvGrpSpPr>
        <p:grpSpPr>
          <a:xfrm>
            <a:off x="1031864" y="2485398"/>
            <a:ext cx="9852937" cy="3481645"/>
            <a:chOff x="111297" y="2632199"/>
            <a:chExt cx="9032703" cy="4252794"/>
          </a:xfrm>
        </p:grpSpPr>
        <p:pic>
          <p:nvPicPr>
            <p:cNvPr id="1026" name="Picture 2" descr="http://tse1.mm.bing.net/th?&amp;id=OIP.Md08887b09f64b294adad612ca13ff940o0&amp;w=230&amp;h=173&amp;c=0&amp;pid=1.9&amp;rs=0&amp;p=0&amp;r=0">
              <a:hlinkClick r:id="rId3" tooltip="View image details"/>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632199"/>
              <a:ext cx="2327406" cy="2090215"/>
            </a:xfrm>
            <a:prstGeom prst="rect">
              <a:avLst/>
            </a:prstGeom>
            <a:ln w="57150" cap="sq">
              <a:solidFill>
                <a:srgbClr val="B4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5" name="Picture 2" descr="images58GMRN4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7912" y="2632199"/>
              <a:ext cx="2528176" cy="2090216"/>
            </a:xfrm>
            <a:prstGeom prst="rect">
              <a:avLst/>
            </a:prstGeom>
            <a:ln w="57150" cap="sq">
              <a:solidFill>
                <a:srgbClr val="B4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027" name="Picture 3" descr="Secondary_syphilis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58374" y="2632199"/>
              <a:ext cx="2477638" cy="2090215"/>
            </a:xfrm>
            <a:prstGeom prst="rect">
              <a:avLst/>
            </a:prstGeom>
            <a:ln w="57150" cap="sq">
              <a:solidFill>
                <a:srgbClr val="B4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71800" y="4786515"/>
              <a:ext cx="3200400" cy="1090243"/>
            </a:xfrm>
            <a:prstGeom prst="rect">
              <a:avLst/>
            </a:prstGeom>
            <a:noFill/>
          </p:spPr>
          <p:txBody>
            <a:bodyPr wrap="square" rtlCol="0">
              <a:spAutoFit/>
            </a:bodyPr>
            <a:lstStyle/>
            <a:p>
              <a:pPr algn="ctr">
                <a:buClr>
                  <a:srgbClr val="0070C0"/>
                </a:buClr>
              </a:pPr>
              <a:r>
                <a:rPr lang="en-US" sz="2800" b="1" dirty="0">
                  <a:solidFill>
                    <a:srgbClr val="1817BF"/>
                  </a:solidFill>
                </a:rPr>
                <a:t>Alopecia</a:t>
              </a:r>
              <a:r>
                <a:rPr lang="en-US" sz="2800" b="1" dirty="0">
                  <a:solidFill>
                    <a:srgbClr val="0070C0"/>
                  </a:solidFill>
                </a:rPr>
                <a:t> </a:t>
              </a:r>
              <a:r>
                <a:rPr lang="en-US" sz="2400" b="1" dirty="0">
                  <a:solidFill>
                    <a:schemeClr val="tx1">
                      <a:lumMod val="50000"/>
                    </a:schemeClr>
                  </a:solidFill>
                </a:rPr>
                <a:t>or</a:t>
              </a:r>
              <a:endParaRPr lang="en-US" sz="2800" b="1" dirty="0">
                <a:solidFill>
                  <a:schemeClr val="tx1">
                    <a:lumMod val="50000"/>
                  </a:schemeClr>
                </a:solidFill>
              </a:endParaRPr>
            </a:p>
            <a:p>
              <a:pPr algn="ctr">
                <a:buClr>
                  <a:srgbClr val="0070C0"/>
                </a:buClr>
              </a:pPr>
              <a:r>
                <a:rPr lang="en-US" sz="2400" b="1" dirty="0">
                  <a:solidFill>
                    <a:schemeClr val="tx1">
                      <a:lumMod val="50000"/>
                    </a:schemeClr>
                  </a:solidFill>
                </a:rPr>
                <a:t>patchy hair loss</a:t>
              </a:r>
            </a:p>
          </p:txBody>
        </p:sp>
        <p:sp>
          <p:nvSpPr>
            <p:cNvPr id="9" name="TextBox 8"/>
            <p:cNvSpPr txBox="1"/>
            <p:nvPr/>
          </p:nvSpPr>
          <p:spPr>
            <a:xfrm>
              <a:off x="111297" y="4817291"/>
              <a:ext cx="3200400" cy="1879731"/>
            </a:xfrm>
            <a:prstGeom prst="rect">
              <a:avLst/>
            </a:prstGeom>
            <a:noFill/>
          </p:spPr>
          <p:txBody>
            <a:bodyPr wrap="square" rtlCol="0">
              <a:spAutoFit/>
            </a:bodyPr>
            <a:lstStyle/>
            <a:p>
              <a:pPr algn="ctr">
                <a:buClr>
                  <a:srgbClr val="0070C0"/>
                </a:buClr>
              </a:pPr>
              <a:r>
                <a:rPr lang="en-US" sz="2400" b="1" dirty="0">
                  <a:solidFill>
                    <a:schemeClr val="tx1">
                      <a:lumMod val="50000"/>
                    </a:schemeClr>
                  </a:solidFill>
                </a:rPr>
                <a:t>non-itchy</a:t>
              </a:r>
              <a:r>
                <a:rPr lang="en-US" sz="2400" b="1" dirty="0">
                  <a:solidFill>
                    <a:schemeClr val="accent5"/>
                  </a:solidFill>
                </a:rPr>
                <a:t> </a:t>
              </a:r>
              <a:r>
                <a:rPr lang="en-US" sz="2800" b="1" dirty="0">
                  <a:solidFill>
                    <a:srgbClr val="1817BF"/>
                  </a:solidFill>
                </a:rPr>
                <a:t>RASH</a:t>
              </a:r>
              <a:r>
                <a:rPr lang="en-US" sz="2800" b="1" dirty="0">
                  <a:solidFill>
                    <a:schemeClr val="accent5"/>
                  </a:solidFill>
                </a:rPr>
                <a:t> </a:t>
              </a:r>
              <a:r>
                <a:rPr lang="en-US" sz="2400" b="1" dirty="0">
                  <a:solidFill>
                    <a:schemeClr val="tx1">
                      <a:lumMod val="50000"/>
                    </a:schemeClr>
                  </a:solidFill>
                </a:rPr>
                <a:t>with rough</a:t>
              </a:r>
              <a:r>
                <a:rPr lang="en-US" sz="2400" b="1" dirty="0">
                  <a:solidFill>
                    <a:schemeClr val="accent5"/>
                  </a:solidFill>
                </a:rPr>
                <a:t> </a:t>
              </a:r>
              <a:r>
                <a:rPr lang="en-US" sz="2400" b="1" dirty="0">
                  <a:solidFill>
                    <a:srgbClr val="AE1712"/>
                  </a:solidFill>
                </a:rPr>
                <a:t>red</a:t>
              </a:r>
              <a:r>
                <a:rPr lang="en-US" sz="2400" b="1" dirty="0">
                  <a:solidFill>
                    <a:srgbClr val="0066A6"/>
                  </a:solidFill>
                </a:rPr>
                <a:t> </a:t>
              </a:r>
              <a:r>
                <a:rPr lang="en-US" sz="2400" b="1" dirty="0">
                  <a:solidFill>
                    <a:schemeClr val="tx1">
                      <a:lumMod val="50000"/>
                    </a:schemeClr>
                  </a:solidFill>
                </a:rPr>
                <a:t>or</a:t>
              </a:r>
              <a:r>
                <a:rPr lang="en-US" sz="2400" b="1" dirty="0">
                  <a:solidFill>
                    <a:schemeClr val="accent5"/>
                  </a:solidFill>
                </a:rPr>
                <a:t> </a:t>
              </a:r>
            </a:p>
            <a:p>
              <a:pPr algn="ctr">
                <a:buClr>
                  <a:srgbClr val="0070C0"/>
                </a:buClr>
              </a:pPr>
              <a:r>
                <a:rPr lang="en-US" sz="2400" b="1" dirty="0">
                  <a:solidFill>
                    <a:srgbClr val="914115"/>
                  </a:solidFill>
                </a:rPr>
                <a:t>Reddish-brown </a:t>
              </a:r>
              <a:r>
                <a:rPr lang="en-US" sz="2400" b="1" dirty="0">
                  <a:solidFill>
                    <a:schemeClr val="tx1">
                      <a:lumMod val="50000"/>
                    </a:schemeClr>
                  </a:solidFill>
                </a:rPr>
                <a:t>spots</a:t>
              </a:r>
              <a:r>
                <a:rPr lang="en-US" sz="2400" dirty="0">
                  <a:solidFill>
                    <a:schemeClr val="accent5"/>
                  </a:solidFill>
                </a:rPr>
                <a:t> </a:t>
              </a:r>
            </a:p>
            <a:p>
              <a:pPr>
                <a:buClr>
                  <a:srgbClr val="0070C0"/>
                </a:buClr>
              </a:pPr>
              <a:endParaRPr lang="en-US" dirty="0">
                <a:solidFill>
                  <a:schemeClr val="accent5"/>
                </a:solidFill>
              </a:endParaRPr>
            </a:p>
          </p:txBody>
        </p:sp>
        <p:sp>
          <p:nvSpPr>
            <p:cNvPr id="10" name="TextBox 9"/>
            <p:cNvSpPr txBox="1"/>
            <p:nvPr/>
          </p:nvSpPr>
          <p:spPr>
            <a:xfrm>
              <a:off x="5943600" y="4817291"/>
              <a:ext cx="3200400" cy="2067702"/>
            </a:xfrm>
            <a:prstGeom prst="rect">
              <a:avLst/>
            </a:prstGeom>
            <a:noFill/>
          </p:spPr>
          <p:txBody>
            <a:bodyPr wrap="square" rtlCol="0">
              <a:spAutoFit/>
            </a:bodyPr>
            <a:lstStyle/>
            <a:p>
              <a:pPr algn="ctr">
                <a:buClr>
                  <a:srgbClr val="0070C0"/>
                </a:buClr>
              </a:pPr>
              <a:r>
                <a:rPr lang="en-US" sz="2800" b="1" dirty="0">
                  <a:solidFill>
                    <a:srgbClr val="1817BF"/>
                  </a:solidFill>
                </a:rPr>
                <a:t>Mucous Patches </a:t>
              </a:r>
              <a:r>
                <a:rPr lang="en-US" sz="2400" b="1" dirty="0">
                  <a:solidFill>
                    <a:schemeClr val="tx1">
                      <a:lumMod val="50000"/>
                    </a:schemeClr>
                  </a:solidFill>
                </a:rPr>
                <a:t>usually in the mouth, vagina, or anus</a:t>
              </a:r>
            </a:p>
            <a:p>
              <a:pPr algn="ctr">
                <a:buClr>
                  <a:srgbClr val="0070C0"/>
                </a:buClr>
              </a:pPr>
              <a:endParaRPr lang="en-US" sz="2800" dirty="0">
                <a:solidFill>
                  <a:schemeClr val="tx1">
                    <a:lumMod val="50000"/>
                  </a:schemeClr>
                </a:solidFill>
              </a:endParaRPr>
            </a:p>
          </p:txBody>
        </p:sp>
      </p:grpSp>
      <p:sp>
        <p:nvSpPr>
          <p:cNvPr id="12" name="Footer Placeholder 7">
            <a:extLst>
              <a:ext uri="{FF2B5EF4-FFF2-40B4-BE49-F238E27FC236}">
                <a16:creationId xmlns:a16="http://schemas.microsoft.com/office/drawing/2014/main" id="{1777E778-43F2-CB40-B31B-CEF6924EEFF7}"/>
              </a:ext>
            </a:extLst>
          </p:cNvPr>
          <p:cNvSpPr>
            <a:spLocks noGrp="1"/>
          </p:cNvSpPr>
          <p:nvPr>
            <p:ph type="ftr" sz="quarter" idx="4294967295"/>
          </p:nvPr>
        </p:nvSpPr>
        <p:spPr>
          <a:xfrm>
            <a:off x="777240" y="6309360"/>
            <a:ext cx="6492240" cy="365760"/>
          </a:xfrm>
          <a:prstGeom prst="rect">
            <a:avLst/>
          </a:prstGeom>
        </p:spPr>
        <p:txBody>
          <a:bodyPr/>
          <a:lstStyle/>
          <a:p>
            <a:pPr lvl="0">
              <a:spcBef>
                <a:spcPts val="900"/>
              </a:spcBef>
            </a:pPr>
            <a:r>
              <a:rPr lang="en-US" sz="1800" b="1" dirty="0">
                <a:solidFill>
                  <a:schemeClr val="tx1">
                    <a:lumMod val="50000"/>
                  </a:schemeClr>
                </a:solidFill>
              </a:rPr>
              <a:t>Oklahoma State Department of Health | STI 101 | 2022</a:t>
            </a:r>
          </a:p>
        </p:txBody>
      </p:sp>
      <p:sp>
        <p:nvSpPr>
          <p:cNvPr id="4" name="Slide Number Placeholder 3"/>
          <p:cNvSpPr>
            <a:spLocks noGrp="1"/>
          </p:cNvSpPr>
          <p:nvPr>
            <p:ph type="sldNum" sz="quarter" idx="12"/>
          </p:nvPr>
        </p:nvSpPr>
        <p:spPr/>
        <p:txBody>
          <a:bodyPr/>
          <a:lstStyle/>
          <a:p>
            <a:fld id="{3A3BF598-3965-4B96-B96B-16E067964EB4}" type="slidenum">
              <a:rPr lang="en-US" b="0" smtClean="0"/>
              <a:t>15</a:t>
            </a:fld>
            <a:endParaRPr lang="en-US" b="0" dirty="0"/>
          </a:p>
        </p:txBody>
      </p:sp>
    </p:spTree>
    <p:extLst>
      <p:ext uri="{BB962C8B-B14F-4D97-AF65-F5344CB8AC3E}">
        <p14:creationId xmlns:p14="http://schemas.microsoft.com/office/powerpoint/2010/main" val="3361921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9745" y="457200"/>
            <a:ext cx="6512511" cy="1143000"/>
          </a:xfrm>
        </p:spPr>
        <p:txBody>
          <a:bodyPr/>
          <a:lstStyle/>
          <a:p>
            <a:pPr algn="ctr"/>
            <a:r>
              <a:rPr lang="en-US" sz="6000" dirty="0">
                <a:solidFill>
                  <a:schemeClr val="tx1">
                    <a:lumMod val="50000"/>
                  </a:schemeClr>
                </a:solidFill>
              </a:rPr>
              <a:t>Latent Syphilis</a:t>
            </a:r>
            <a:endParaRPr lang="en-US" sz="6000" baseline="30000" dirty="0">
              <a:solidFill>
                <a:schemeClr val="tx1">
                  <a:lumMod val="50000"/>
                </a:schemeClr>
              </a:solidFill>
            </a:endParaRPr>
          </a:p>
        </p:txBody>
      </p:sp>
      <p:sp>
        <p:nvSpPr>
          <p:cNvPr id="3" name="Content Placeholder 2"/>
          <p:cNvSpPr>
            <a:spLocks noGrp="1"/>
          </p:cNvSpPr>
          <p:nvPr>
            <p:ph sz="quarter" idx="13"/>
          </p:nvPr>
        </p:nvSpPr>
        <p:spPr>
          <a:xfrm>
            <a:off x="539263" y="1932206"/>
            <a:ext cx="10855568" cy="4062484"/>
          </a:xfrm>
        </p:spPr>
        <p:txBody>
          <a:bodyPr>
            <a:normAutofit/>
          </a:bodyPr>
          <a:lstStyle/>
          <a:p>
            <a:pPr marL="502920" indent="-457200" algn="ctr">
              <a:buClr>
                <a:schemeClr val="bg2">
                  <a:lumMod val="10000"/>
                </a:schemeClr>
              </a:buClr>
            </a:pPr>
            <a:r>
              <a:rPr lang="en-US" sz="3200" dirty="0">
                <a:solidFill>
                  <a:schemeClr val="bg2">
                    <a:lumMod val="10000"/>
                  </a:schemeClr>
                </a:solidFill>
              </a:rPr>
              <a:t>The</a:t>
            </a:r>
            <a:r>
              <a:rPr lang="en-US" sz="3200" b="1" dirty="0">
                <a:solidFill>
                  <a:schemeClr val="bg2">
                    <a:lumMod val="10000"/>
                  </a:schemeClr>
                </a:solidFill>
              </a:rPr>
              <a:t> </a:t>
            </a:r>
            <a:r>
              <a:rPr lang="en-US" sz="3200" b="1" dirty="0">
                <a:solidFill>
                  <a:srgbClr val="1817BF"/>
                </a:solidFill>
              </a:rPr>
              <a:t>period of time </a:t>
            </a:r>
            <a:r>
              <a:rPr lang="en-US" sz="3200" dirty="0">
                <a:solidFill>
                  <a:schemeClr val="bg2">
                    <a:lumMod val="10000"/>
                  </a:schemeClr>
                </a:solidFill>
              </a:rPr>
              <a:t>when there are</a:t>
            </a:r>
          </a:p>
          <a:p>
            <a:pPr marL="45720" indent="0" algn="ctr">
              <a:buClr>
                <a:schemeClr val="bg2">
                  <a:lumMod val="10000"/>
                </a:schemeClr>
              </a:buClr>
              <a:buNone/>
            </a:pPr>
            <a:r>
              <a:rPr lang="en-US" sz="3200" b="1" dirty="0">
                <a:solidFill>
                  <a:srgbClr val="AE1712"/>
                </a:solidFill>
              </a:rPr>
              <a:t>no signs or symptoms</a:t>
            </a:r>
          </a:p>
          <a:p>
            <a:pPr marL="45720" indent="0" algn="ctr">
              <a:buClr>
                <a:schemeClr val="bg2">
                  <a:lumMod val="10000"/>
                </a:schemeClr>
              </a:buClr>
              <a:buNone/>
            </a:pPr>
            <a:r>
              <a:rPr lang="en-US" sz="3200" b="1" dirty="0">
                <a:solidFill>
                  <a:schemeClr val="bg2">
                    <a:lumMod val="10000"/>
                  </a:schemeClr>
                </a:solidFill>
              </a:rPr>
              <a:t>but syphilis </a:t>
            </a:r>
            <a:r>
              <a:rPr lang="en-US" sz="3200" dirty="0">
                <a:solidFill>
                  <a:schemeClr val="bg2">
                    <a:lumMod val="10000"/>
                  </a:schemeClr>
                </a:solidFill>
              </a:rPr>
              <a:t>is still </a:t>
            </a:r>
            <a:r>
              <a:rPr lang="en-US" sz="3200" b="1" dirty="0">
                <a:solidFill>
                  <a:srgbClr val="1817BF"/>
                </a:solidFill>
              </a:rPr>
              <a:t>present </a:t>
            </a:r>
            <a:r>
              <a:rPr lang="en-US" sz="3200" b="1" dirty="0">
                <a:solidFill>
                  <a:schemeClr val="bg2">
                    <a:lumMod val="10000"/>
                  </a:schemeClr>
                </a:solidFill>
              </a:rPr>
              <a:t>in the body.  </a:t>
            </a:r>
          </a:p>
          <a:p>
            <a:pPr marL="502920" indent="-457200" algn="ctr">
              <a:buClr>
                <a:schemeClr val="bg2">
                  <a:lumMod val="10000"/>
                </a:schemeClr>
              </a:buClr>
            </a:pPr>
            <a:endParaRPr lang="en-US" sz="800" dirty="0">
              <a:solidFill>
                <a:schemeClr val="accent5"/>
              </a:solidFill>
            </a:endParaRPr>
          </a:p>
          <a:p>
            <a:pPr marL="502920" indent="-457200" algn="ctr">
              <a:buClr>
                <a:schemeClr val="bg2">
                  <a:lumMod val="10000"/>
                </a:schemeClr>
              </a:buClr>
            </a:pPr>
            <a:r>
              <a:rPr lang="en-US" sz="3200" dirty="0">
                <a:solidFill>
                  <a:schemeClr val="tx1">
                    <a:lumMod val="50000"/>
                  </a:schemeClr>
                </a:solidFill>
              </a:rPr>
              <a:t>If</a:t>
            </a:r>
            <a:r>
              <a:rPr lang="en-US" sz="3200" b="1" dirty="0">
                <a:solidFill>
                  <a:srgbClr val="187BC0"/>
                </a:solidFill>
              </a:rPr>
              <a:t> </a:t>
            </a:r>
            <a:r>
              <a:rPr lang="en-US" sz="3200" b="1" dirty="0">
                <a:solidFill>
                  <a:srgbClr val="AE1712"/>
                </a:solidFill>
              </a:rPr>
              <a:t>left untreated</a:t>
            </a:r>
            <a:r>
              <a:rPr lang="en-US" sz="3200" dirty="0">
                <a:solidFill>
                  <a:schemeClr val="tx1">
                    <a:lumMod val="50000"/>
                  </a:schemeClr>
                </a:solidFill>
              </a:rPr>
              <a:t>,</a:t>
            </a:r>
            <a:r>
              <a:rPr lang="en-US" sz="3200" b="1" dirty="0">
                <a:solidFill>
                  <a:srgbClr val="004E9A"/>
                </a:solidFill>
              </a:rPr>
              <a:t> </a:t>
            </a:r>
            <a:r>
              <a:rPr lang="en-US" sz="3200" dirty="0">
                <a:solidFill>
                  <a:schemeClr val="tx1">
                    <a:lumMod val="50000"/>
                  </a:schemeClr>
                </a:solidFill>
              </a:rPr>
              <a:t>you can </a:t>
            </a:r>
            <a:r>
              <a:rPr lang="en-US" sz="3200" b="1" dirty="0">
                <a:solidFill>
                  <a:srgbClr val="1817BF"/>
                </a:solidFill>
              </a:rPr>
              <a:t>continue</a:t>
            </a:r>
            <a:r>
              <a:rPr lang="en-US" sz="3200" b="1" dirty="0">
                <a:solidFill>
                  <a:srgbClr val="004E9A"/>
                </a:solidFill>
              </a:rPr>
              <a:t> </a:t>
            </a:r>
            <a:r>
              <a:rPr lang="en-US" sz="3200" b="1" dirty="0">
                <a:solidFill>
                  <a:schemeClr val="tx1">
                    <a:lumMod val="50000"/>
                  </a:schemeClr>
                </a:solidFill>
              </a:rPr>
              <a:t>to have syphilis</a:t>
            </a:r>
          </a:p>
          <a:p>
            <a:pPr marL="45720" indent="0" algn="ctr">
              <a:buClr>
                <a:schemeClr val="bg2">
                  <a:lumMod val="10000"/>
                </a:schemeClr>
              </a:buClr>
              <a:buNone/>
            </a:pPr>
            <a:r>
              <a:rPr lang="en-US" sz="3200" dirty="0">
                <a:solidFill>
                  <a:schemeClr val="tx1">
                    <a:lumMod val="50000"/>
                  </a:schemeClr>
                </a:solidFill>
              </a:rPr>
              <a:t>in your body </a:t>
            </a:r>
            <a:r>
              <a:rPr lang="en-US" sz="3200" b="1" dirty="0">
                <a:solidFill>
                  <a:srgbClr val="1817BF"/>
                </a:solidFill>
              </a:rPr>
              <a:t>for years</a:t>
            </a:r>
          </a:p>
          <a:p>
            <a:pPr marL="45720" indent="0" algn="ctr">
              <a:buClr>
                <a:schemeClr val="bg2">
                  <a:lumMod val="10000"/>
                </a:schemeClr>
              </a:buClr>
              <a:buNone/>
            </a:pPr>
            <a:r>
              <a:rPr lang="en-US" sz="3200" b="1" dirty="0">
                <a:solidFill>
                  <a:schemeClr val="bg2">
                    <a:lumMod val="10000"/>
                  </a:schemeClr>
                </a:solidFill>
              </a:rPr>
              <a:t>without </a:t>
            </a:r>
            <a:r>
              <a:rPr lang="en-US" sz="3200" dirty="0">
                <a:solidFill>
                  <a:schemeClr val="bg2">
                    <a:lumMod val="10000"/>
                  </a:schemeClr>
                </a:solidFill>
              </a:rPr>
              <a:t>any </a:t>
            </a:r>
            <a:r>
              <a:rPr lang="en-US" sz="3200" b="1" dirty="0">
                <a:solidFill>
                  <a:schemeClr val="bg2">
                    <a:lumMod val="10000"/>
                  </a:schemeClr>
                </a:solidFill>
              </a:rPr>
              <a:t>signs or symptoms</a:t>
            </a:r>
            <a:r>
              <a:rPr lang="en-US" sz="3200" dirty="0">
                <a:solidFill>
                  <a:schemeClr val="bg2">
                    <a:lumMod val="10000"/>
                  </a:schemeClr>
                </a:solidFill>
              </a:rPr>
              <a:t>.</a:t>
            </a:r>
          </a:p>
          <a:p>
            <a:pPr marL="45720" indent="0">
              <a:buClr>
                <a:srgbClr val="0070C0"/>
              </a:buClr>
              <a:buNone/>
            </a:pPr>
            <a:endParaRPr lang="en-US" sz="3200" dirty="0">
              <a:solidFill>
                <a:srgbClr val="187BC0"/>
              </a:solidFill>
            </a:endParaRPr>
          </a:p>
        </p:txBody>
      </p:sp>
      <p:sp>
        <p:nvSpPr>
          <p:cNvPr id="5" name="Footer Placeholder 7">
            <a:extLst>
              <a:ext uri="{FF2B5EF4-FFF2-40B4-BE49-F238E27FC236}">
                <a16:creationId xmlns:a16="http://schemas.microsoft.com/office/drawing/2014/main" id="{1777E778-43F2-CB40-B31B-CEF6924EEFF7}"/>
              </a:ext>
            </a:extLst>
          </p:cNvPr>
          <p:cNvSpPr>
            <a:spLocks noGrp="1"/>
          </p:cNvSpPr>
          <p:nvPr>
            <p:ph type="ftr" sz="quarter" idx="4294967295"/>
          </p:nvPr>
        </p:nvSpPr>
        <p:spPr>
          <a:xfrm>
            <a:off x="825800" y="6326696"/>
            <a:ext cx="8140697" cy="198338"/>
          </a:xfrm>
          <a:prstGeom prst="rect">
            <a:avLst/>
          </a:prstGeom>
        </p:spPr>
        <p:txBody>
          <a:bodyPr/>
          <a:lstStyle/>
          <a:p>
            <a:pPr marL="0" marR="0" lvl="0" indent="0" algn="l" defTabSz="914400" rtl="0" eaLnBrk="1" fontAlgn="auto" latinLnBrk="0" hangingPunct="1">
              <a:lnSpc>
                <a:spcPct val="100000"/>
              </a:lnSpc>
              <a:spcBef>
                <a:spcPts val="900"/>
              </a:spcBef>
              <a:spcAft>
                <a:spcPts val="0"/>
              </a:spcAft>
              <a:buClrTx/>
              <a:buSzTx/>
              <a:buFontTx/>
              <a:buNone/>
              <a:tabLst/>
              <a:defRPr/>
            </a:pPr>
            <a:r>
              <a:rPr kumimoji="0" lang="en-US" sz="1800" b="1" i="0" u="none" strike="noStrike" kern="1200" cap="none" spc="0" normalizeH="0" baseline="0" noProof="0" dirty="0">
                <a:ln>
                  <a:noFill/>
                </a:ln>
                <a:solidFill>
                  <a:schemeClr val="tx1">
                    <a:lumMod val="50000"/>
                  </a:schemeClr>
                </a:solidFill>
                <a:effectLst/>
                <a:uLnTx/>
                <a:uFillTx/>
                <a:latin typeface="Arial" panose="020B0604020202020204"/>
                <a:ea typeface="+mn-ea"/>
                <a:cs typeface="+mn-cs"/>
              </a:rPr>
              <a:t>Oklahoma State Department of Health | STD 101 | 2022</a:t>
            </a:r>
            <a:r>
              <a:rPr kumimoji="0" lang="en-US" sz="1200" b="1" i="0" u="none" strike="noStrike" kern="1200" cap="none" spc="0" normalizeH="0" baseline="0" noProof="0" dirty="0">
                <a:ln>
                  <a:noFill/>
                </a:ln>
                <a:solidFill>
                  <a:schemeClr val="tx1">
                    <a:lumMod val="50000"/>
                  </a:schemeClr>
                </a:solidFill>
                <a:effectLst/>
                <a:uLnTx/>
                <a:uFillTx/>
                <a:latin typeface="Arial" panose="020B0604020202020204"/>
                <a:ea typeface="+mn-ea"/>
                <a:cs typeface="+mn-cs"/>
              </a:rPr>
              <a:t>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BF598-3965-4B96-B96B-16E067964EB4}" type="slidenum">
              <a:rPr kumimoji="0" lang="en-US" sz="1800" b="0" i="0" u="none" strike="noStrike" kern="1200" cap="none" spc="0" normalizeH="0" baseline="0" noProof="0" smtClean="0">
                <a:ln>
                  <a:noFill/>
                </a:ln>
                <a:solidFill>
                  <a:srgbClr val="E7E6E6">
                    <a:lumMod val="1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04491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199"/>
            <a:ext cx="9144000" cy="1143000"/>
          </a:xfrm>
        </p:spPr>
        <p:txBody>
          <a:bodyPr/>
          <a:lstStyle/>
          <a:p>
            <a:pPr algn="ctr"/>
            <a:r>
              <a:rPr lang="en-US" sz="4800" dirty="0">
                <a:ln>
                  <a:solidFill>
                    <a:schemeClr val="tx2"/>
                  </a:solidFill>
                </a:ln>
                <a:solidFill>
                  <a:schemeClr val="tx1">
                    <a:lumMod val="50000"/>
                  </a:schemeClr>
                </a:solidFill>
              </a:rPr>
              <a:t>Late (Tertiary) Syphilis</a:t>
            </a:r>
            <a:endParaRPr lang="en-US" sz="4800" baseline="30000" dirty="0">
              <a:ln>
                <a:solidFill>
                  <a:schemeClr val="tx2"/>
                </a:solidFill>
              </a:ln>
              <a:solidFill>
                <a:schemeClr val="tx1">
                  <a:lumMod val="50000"/>
                </a:schemeClr>
              </a:solidFill>
            </a:endParaRPr>
          </a:p>
        </p:txBody>
      </p:sp>
      <p:sp>
        <p:nvSpPr>
          <p:cNvPr id="3" name="Content Placeholder 2"/>
          <p:cNvSpPr>
            <a:spLocks noGrp="1"/>
          </p:cNvSpPr>
          <p:nvPr>
            <p:ph sz="quarter" idx="13"/>
          </p:nvPr>
        </p:nvSpPr>
        <p:spPr>
          <a:xfrm>
            <a:off x="457199" y="1116274"/>
            <a:ext cx="11394141" cy="5133597"/>
          </a:xfrm>
        </p:spPr>
        <p:txBody>
          <a:bodyPr>
            <a:normAutofit fontScale="62500" lnSpcReduction="20000"/>
          </a:bodyPr>
          <a:lstStyle/>
          <a:p>
            <a:pPr marL="45720" indent="0">
              <a:buClr>
                <a:srgbClr val="0070C0"/>
              </a:buClr>
              <a:buNone/>
            </a:pPr>
            <a:r>
              <a:rPr lang="en-US" sz="5800" b="1" dirty="0">
                <a:solidFill>
                  <a:srgbClr val="AE1712"/>
                </a:solidFill>
              </a:rPr>
              <a:t>Typically Occurs 10-30 years after infection begins!</a:t>
            </a:r>
            <a:r>
              <a:rPr lang="en-US" sz="5800" dirty="0">
                <a:solidFill>
                  <a:srgbClr val="AE1712"/>
                </a:solidFill>
              </a:rPr>
              <a:t>  </a:t>
            </a:r>
          </a:p>
          <a:p>
            <a:pPr marL="45720" indent="0">
              <a:buClr>
                <a:srgbClr val="0070C0"/>
              </a:buClr>
              <a:buNone/>
            </a:pPr>
            <a:endParaRPr lang="en-US" dirty="0">
              <a:solidFill>
                <a:schemeClr val="accent5"/>
              </a:solidFill>
            </a:endParaRPr>
          </a:p>
          <a:p>
            <a:pPr>
              <a:buFont typeface="Arial" panose="020B0604020202020204" pitchFamily="34" charset="0"/>
              <a:buChar char="•"/>
            </a:pPr>
            <a:r>
              <a:rPr lang="en-US" sz="4000" dirty="0">
                <a:solidFill>
                  <a:schemeClr val="tx1">
                    <a:lumMod val="75000"/>
                  </a:schemeClr>
                </a:solidFill>
              </a:rPr>
              <a:t>Can damage almost any part of the body including the </a:t>
            </a:r>
            <a:r>
              <a:rPr lang="en-US" sz="4000" b="1" dirty="0">
                <a:solidFill>
                  <a:srgbClr val="1817BF"/>
                </a:solidFill>
              </a:rPr>
              <a:t>heart, brain, spinal cord, eyes and bones </a:t>
            </a:r>
          </a:p>
          <a:p>
            <a:pPr>
              <a:buFont typeface="Arial" panose="020B0604020202020204" pitchFamily="34" charset="0"/>
              <a:buChar char="•"/>
            </a:pPr>
            <a:r>
              <a:rPr lang="en-US" sz="4000" dirty="0">
                <a:solidFill>
                  <a:schemeClr val="tx1">
                    <a:lumMod val="75000"/>
                  </a:schemeClr>
                </a:solidFill>
              </a:rPr>
              <a:t>Can result in </a:t>
            </a:r>
            <a:r>
              <a:rPr lang="en-US" sz="4000" b="1" dirty="0">
                <a:solidFill>
                  <a:srgbClr val="1817BF"/>
                </a:solidFill>
              </a:rPr>
              <a:t>mental illness, blindness, deafness, heart disease and death</a:t>
            </a:r>
          </a:p>
          <a:p>
            <a:pPr>
              <a:buClr>
                <a:schemeClr val="tx1">
                  <a:lumMod val="75000"/>
                </a:schemeClr>
              </a:buClr>
              <a:buFont typeface="Arial" panose="020B0604020202020204" pitchFamily="34" charset="0"/>
              <a:buChar char="•"/>
            </a:pPr>
            <a:r>
              <a:rPr lang="en-US" sz="4000" b="1" dirty="0">
                <a:solidFill>
                  <a:srgbClr val="1817BF"/>
                </a:solidFill>
              </a:rPr>
              <a:t>Gumma</a:t>
            </a:r>
            <a:r>
              <a:rPr lang="en-US" sz="4000" b="1" dirty="0">
                <a:solidFill>
                  <a:schemeClr val="tx1">
                    <a:lumMod val="75000"/>
                  </a:schemeClr>
                </a:solidFill>
              </a:rPr>
              <a:t>: </a:t>
            </a:r>
            <a:r>
              <a:rPr lang="en-US" sz="4000" dirty="0">
                <a:solidFill>
                  <a:schemeClr val="tx1">
                    <a:lumMod val="75000"/>
                  </a:schemeClr>
                </a:solidFill>
              </a:rPr>
              <a:t>soft, gummy tumor</a:t>
            </a:r>
            <a:endParaRPr lang="en-US" sz="4000" b="1" dirty="0">
              <a:solidFill>
                <a:schemeClr val="tx1">
                  <a:lumMod val="75000"/>
                </a:schemeClr>
              </a:solidFill>
            </a:endParaRPr>
          </a:p>
          <a:p>
            <a:pPr marL="45720" indent="0">
              <a:buClr>
                <a:srgbClr val="0070C0"/>
              </a:buClr>
              <a:buNone/>
            </a:pPr>
            <a:endParaRPr lang="en-US" sz="2800" b="1" dirty="0">
              <a:solidFill>
                <a:srgbClr val="002060"/>
              </a:solidFill>
            </a:endParaRPr>
          </a:p>
          <a:p>
            <a:pPr marL="45720" indent="0">
              <a:buClr>
                <a:srgbClr val="0070C0"/>
              </a:buClr>
              <a:buNone/>
            </a:pPr>
            <a:r>
              <a:rPr lang="en-US" sz="5800" b="1" dirty="0">
                <a:solidFill>
                  <a:srgbClr val="AE1712"/>
                </a:solidFill>
              </a:rPr>
              <a:t>Types:</a:t>
            </a:r>
            <a:r>
              <a:rPr lang="en-US" sz="4600" b="1" dirty="0">
                <a:solidFill>
                  <a:srgbClr val="0070C0"/>
                </a:solidFill>
              </a:rPr>
              <a:t>  </a:t>
            </a:r>
          </a:p>
          <a:p>
            <a:pPr>
              <a:buFont typeface="Arial" panose="020B0604020202020204" pitchFamily="34" charset="0"/>
              <a:buChar char="•"/>
            </a:pPr>
            <a:r>
              <a:rPr lang="en-US" sz="3600" b="1" dirty="0">
                <a:solidFill>
                  <a:schemeClr val="tx1">
                    <a:lumMod val="75000"/>
                  </a:schemeClr>
                </a:solidFill>
              </a:rPr>
              <a:t>Cardiovascular Syphilis</a:t>
            </a:r>
          </a:p>
          <a:p>
            <a:pPr>
              <a:buFont typeface="Arial" panose="020B0604020202020204" pitchFamily="34" charset="0"/>
              <a:buChar char="•"/>
            </a:pPr>
            <a:r>
              <a:rPr lang="en-US" sz="3600" b="1" dirty="0">
                <a:solidFill>
                  <a:schemeClr val="tx1">
                    <a:lumMod val="75000"/>
                  </a:schemeClr>
                </a:solidFill>
              </a:rPr>
              <a:t>Late Benign Syphilis</a:t>
            </a:r>
          </a:p>
          <a:p>
            <a:pPr>
              <a:buFont typeface="Arial" panose="020B0604020202020204" pitchFamily="34" charset="0"/>
              <a:buChar char="•"/>
            </a:pPr>
            <a:r>
              <a:rPr lang="en-US" sz="3600" b="1" dirty="0" err="1">
                <a:solidFill>
                  <a:schemeClr val="tx1">
                    <a:lumMod val="75000"/>
                  </a:schemeClr>
                </a:solidFill>
              </a:rPr>
              <a:t>Neurosyphilis</a:t>
            </a:r>
            <a:r>
              <a:rPr lang="en-US" sz="3600" b="1" dirty="0">
                <a:solidFill>
                  <a:schemeClr val="tx1">
                    <a:lumMod val="75000"/>
                  </a:schemeClr>
                </a:solidFill>
              </a:rPr>
              <a:t> Syphilis </a:t>
            </a:r>
            <a:endParaRPr lang="en-US" sz="3600" dirty="0">
              <a:solidFill>
                <a:schemeClr val="tx1">
                  <a:lumMod val="75000"/>
                </a:schemeClr>
              </a:solidFill>
            </a:endParaRPr>
          </a:p>
          <a:p>
            <a:pPr marL="261400" lvl="1" indent="0">
              <a:buNone/>
            </a:pPr>
            <a:r>
              <a:rPr lang="en-US" sz="2900" dirty="0">
                <a:solidFill>
                  <a:schemeClr val="tx1">
                    <a:lumMod val="75000"/>
                  </a:schemeClr>
                </a:solidFill>
              </a:rPr>
              <a:t>	</a:t>
            </a:r>
          </a:p>
          <a:p>
            <a:pPr marL="261400" lvl="1" indent="0">
              <a:buNone/>
            </a:pPr>
            <a:r>
              <a:rPr lang="en-US" sz="2900" dirty="0">
                <a:solidFill>
                  <a:schemeClr val="tx1">
                    <a:lumMod val="75000"/>
                  </a:schemeClr>
                </a:solidFill>
              </a:rPr>
              <a:t>(Occurs sooner among People Living with HIV.)</a:t>
            </a:r>
            <a:endParaRPr lang="en-US" sz="2900" b="1" dirty="0">
              <a:solidFill>
                <a:schemeClr val="tx1">
                  <a:lumMod val="75000"/>
                </a:schemeClr>
              </a:solidFill>
            </a:endParaRPr>
          </a:p>
          <a:p>
            <a:pPr marL="45720" indent="0">
              <a:buClr>
                <a:srgbClr val="0070C0"/>
              </a:buClr>
              <a:buNone/>
            </a:pPr>
            <a:endParaRPr lang="en-US" sz="2800" b="1" dirty="0">
              <a:solidFill>
                <a:srgbClr val="0070C0"/>
              </a:solidFill>
            </a:endParaRPr>
          </a:p>
        </p:txBody>
      </p:sp>
      <p:pic>
        <p:nvPicPr>
          <p:cNvPr id="1026" name="Picture 2" descr="http://tse1.mm.bing.net/th?&amp;id=OIP.M7452524f1d114a3c37e99c392a048cd1o0&amp;w=300&amp;h=130&amp;c=0&amp;pid=1.9&amp;rs=0&amp;p=0&amp;r=0">
            <a:hlinkClick r:id="rId3" tooltip="View image details"/>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278" r="36500" b="9744"/>
          <a:stretch/>
        </p:blipFill>
        <p:spPr bwMode="auto">
          <a:xfrm>
            <a:off x="8566599" y="3110836"/>
            <a:ext cx="1761259" cy="1371600"/>
          </a:xfrm>
          <a:prstGeom prst="rect">
            <a:avLst/>
          </a:prstGeom>
          <a:noFill/>
          <a:ln w="38100">
            <a:solidFill>
              <a:srgbClr val="0070C0"/>
            </a:solidFill>
          </a:ln>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7567" y="3434587"/>
            <a:ext cx="1606549" cy="2449229"/>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33598" y="4714549"/>
            <a:ext cx="1943334" cy="1512999"/>
          </a:xfrm>
          <a:prstGeom prst="rect">
            <a:avLst/>
          </a:prstGeom>
          <a:noFill/>
          <a:ln w="38100">
            <a:solidFill>
              <a:srgbClr val="0070C0"/>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4" name="Slide Number Placeholder 3">
            <a:extLst>
              <a:ext uri="{FF2B5EF4-FFF2-40B4-BE49-F238E27FC236}">
                <a16:creationId xmlns:a16="http://schemas.microsoft.com/office/drawing/2014/main" id="{455D12A2-F878-4F00-80F6-EEB85C53284B}"/>
              </a:ext>
            </a:extLst>
          </p:cNvPr>
          <p:cNvSpPr>
            <a:spLocks noGrp="1"/>
          </p:cNvSpPr>
          <p:nvPr>
            <p:ph type="sldNum" sz="quarter" idx="12"/>
          </p:nvPr>
        </p:nvSpPr>
        <p:spPr/>
        <p:txBody>
          <a:bodyPr/>
          <a:lstStyle/>
          <a:p>
            <a:fld id="{3A3BF598-3965-4B96-B96B-16E067964EB4}" type="slidenum">
              <a:rPr lang="en-US" b="0" smtClean="0"/>
              <a:t>17</a:t>
            </a:fld>
            <a:endParaRPr lang="en-US" b="0" dirty="0"/>
          </a:p>
        </p:txBody>
      </p:sp>
      <p:sp>
        <p:nvSpPr>
          <p:cNvPr id="5" name="Rectangle 4">
            <a:extLst>
              <a:ext uri="{FF2B5EF4-FFF2-40B4-BE49-F238E27FC236}">
                <a16:creationId xmlns:a16="http://schemas.microsoft.com/office/drawing/2014/main" id="{1A445969-C338-443D-AD7A-764D6B32312D}"/>
              </a:ext>
            </a:extLst>
          </p:cNvPr>
          <p:cNvSpPr/>
          <p:nvPr/>
        </p:nvSpPr>
        <p:spPr>
          <a:xfrm>
            <a:off x="640080" y="6309360"/>
            <a:ext cx="6139822" cy="369332"/>
          </a:xfrm>
          <a:prstGeom prst="rect">
            <a:avLst/>
          </a:prstGeom>
        </p:spPr>
        <p:txBody>
          <a:bodyPr wrap="none">
            <a:spAutoFit/>
          </a:bodyPr>
          <a:lstStyle/>
          <a:p>
            <a:pPr lvl="0">
              <a:spcBef>
                <a:spcPts val="900"/>
              </a:spcBef>
            </a:pPr>
            <a:r>
              <a:rPr lang="en-US" b="1" dirty="0">
                <a:solidFill>
                  <a:schemeClr val="tx1">
                    <a:lumMod val="50000"/>
                  </a:schemeClr>
                </a:solidFill>
              </a:rPr>
              <a:t>Oklahoma State Department of Health | </a:t>
            </a:r>
            <a:r>
              <a:rPr lang="en-US" sz="1800" b="1" dirty="0">
                <a:solidFill>
                  <a:schemeClr val="tx1">
                    <a:lumMod val="50000"/>
                  </a:schemeClr>
                </a:solidFill>
              </a:rPr>
              <a:t>STI 101 | 2022</a:t>
            </a:r>
            <a:r>
              <a:rPr lang="en-US" sz="1200" b="1" dirty="0">
                <a:solidFill>
                  <a:schemeClr val="tx1">
                    <a:lumMod val="50000"/>
                  </a:schemeClr>
                </a:solidFill>
              </a:rPr>
              <a:t> </a:t>
            </a:r>
            <a:endParaRPr lang="en-US" b="1" dirty="0">
              <a:solidFill>
                <a:schemeClr val="tx1">
                  <a:lumMod val="50000"/>
                </a:schemeClr>
              </a:solidFill>
            </a:endParaRPr>
          </a:p>
        </p:txBody>
      </p:sp>
    </p:spTree>
    <p:extLst>
      <p:ext uri="{BB962C8B-B14F-4D97-AF65-F5344CB8AC3E}">
        <p14:creationId xmlns:p14="http://schemas.microsoft.com/office/powerpoint/2010/main" val="4211221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04295"/>
            <a:ext cx="9144000" cy="1143000"/>
          </a:xfrm>
        </p:spPr>
        <p:txBody>
          <a:bodyPr/>
          <a:lstStyle/>
          <a:p>
            <a:pPr algn="ctr"/>
            <a:r>
              <a:rPr lang="en-US" sz="5400" dirty="0" err="1">
                <a:solidFill>
                  <a:schemeClr val="tx1">
                    <a:lumMod val="50000"/>
                  </a:schemeClr>
                </a:solidFill>
              </a:rPr>
              <a:t>Neurosyphilis</a:t>
            </a:r>
            <a:r>
              <a:rPr lang="en-US" sz="5400" dirty="0">
                <a:solidFill>
                  <a:schemeClr val="tx1">
                    <a:lumMod val="50000"/>
                  </a:schemeClr>
                </a:solidFill>
              </a:rPr>
              <a:t> Syphilis</a:t>
            </a:r>
            <a:endParaRPr lang="en-US" sz="5400" baseline="30000" dirty="0">
              <a:solidFill>
                <a:schemeClr val="tx1">
                  <a:lumMod val="50000"/>
                </a:schemeClr>
              </a:solidFill>
            </a:endParaRPr>
          </a:p>
        </p:txBody>
      </p:sp>
      <p:sp>
        <p:nvSpPr>
          <p:cNvPr id="3" name="Content Placeholder 2"/>
          <p:cNvSpPr>
            <a:spLocks noGrp="1"/>
          </p:cNvSpPr>
          <p:nvPr>
            <p:ph sz="quarter" idx="13"/>
          </p:nvPr>
        </p:nvSpPr>
        <p:spPr>
          <a:xfrm>
            <a:off x="967153" y="1044575"/>
            <a:ext cx="10257693" cy="5334000"/>
          </a:xfrm>
        </p:spPr>
        <p:txBody>
          <a:bodyPr>
            <a:normAutofit/>
          </a:bodyPr>
          <a:lstStyle/>
          <a:p>
            <a:pPr marL="45720" indent="0" algn="ctr">
              <a:buClr>
                <a:srgbClr val="0070C0"/>
              </a:buClr>
              <a:buNone/>
            </a:pPr>
            <a:r>
              <a:rPr lang="en-US" sz="3000" b="1" dirty="0">
                <a:solidFill>
                  <a:schemeClr val="tx1">
                    <a:lumMod val="50000"/>
                  </a:schemeClr>
                </a:solidFill>
              </a:rPr>
              <a:t>Usually </a:t>
            </a:r>
            <a:r>
              <a:rPr lang="en-US" sz="3000" dirty="0">
                <a:solidFill>
                  <a:schemeClr val="tx1">
                    <a:lumMod val="50000"/>
                  </a:schemeClr>
                </a:solidFill>
              </a:rPr>
              <a:t>occurs during </a:t>
            </a:r>
            <a:r>
              <a:rPr lang="en-US" sz="3000" b="1" dirty="0">
                <a:solidFill>
                  <a:srgbClr val="1817BF"/>
                </a:solidFill>
              </a:rPr>
              <a:t>late syphilis </a:t>
            </a:r>
            <a:r>
              <a:rPr lang="en-US" sz="3000" dirty="0">
                <a:solidFill>
                  <a:schemeClr val="tx1">
                    <a:lumMod val="50000"/>
                  </a:schemeClr>
                </a:solidFill>
              </a:rPr>
              <a:t>but can occur</a:t>
            </a:r>
          </a:p>
          <a:p>
            <a:pPr marL="45720" indent="0" algn="ctr">
              <a:buClr>
                <a:srgbClr val="0070C0"/>
              </a:buClr>
              <a:buNone/>
            </a:pPr>
            <a:r>
              <a:rPr lang="en-US" sz="3000" b="1" dirty="0">
                <a:solidFill>
                  <a:schemeClr val="tx1">
                    <a:lumMod val="50000"/>
                  </a:schemeClr>
                </a:solidFill>
              </a:rPr>
              <a:t>at anytime </a:t>
            </a:r>
            <a:r>
              <a:rPr lang="en-US" sz="3000" dirty="0">
                <a:solidFill>
                  <a:schemeClr val="tx1">
                    <a:lumMod val="50000"/>
                  </a:schemeClr>
                </a:solidFill>
              </a:rPr>
              <a:t>during the infection.</a:t>
            </a:r>
          </a:p>
          <a:p>
            <a:pPr marL="45720" indent="0">
              <a:buClr>
                <a:srgbClr val="0070C0"/>
              </a:buClr>
              <a:buNone/>
            </a:pPr>
            <a:r>
              <a:rPr lang="en-US" sz="2800" b="1" dirty="0">
                <a:solidFill>
                  <a:srgbClr val="AE1712"/>
                </a:solidFill>
              </a:rPr>
              <a:t>Symptoms:</a:t>
            </a:r>
          </a:p>
          <a:p>
            <a:pPr>
              <a:buFont typeface="Arial" panose="020B0604020202020204" pitchFamily="34" charset="0"/>
              <a:buChar char="•"/>
            </a:pPr>
            <a:r>
              <a:rPr lang="en-US" sz="2000" b="1" dirty="0">
                <a:solidFill>
                  <a:schemeClr val="tx1">
                    <a:lumMod val="50000"/>
                  </a:schemeClr>
                </a:solidFill>
              </a:rPr>
              <a:t>Difficulty coordinating muscle movements</a:t>
            </a:r>
          </a:p>
          <a:p>
            <a:pPr>
              <a:buFont typeface="Arial" panose="020B0604020202020204" pitchFamily="34" charset="0"/>
              <a:buChar char="•"/>
            </a:pPr>
            <a:r>
              <a:rPr lang="en-US" sz="2000" b="1" dirty="0">
                <a:solidFill>
                  <a:schemeClr val="tx1">
                    <a:lumMod val="50000"/>
                  </a:schemeClr>
                </a:solidFill>
              </a:rPr>
              <a:t>Paralysis (not able to move certain parts of your body)</a:t>
            </a:r>
          </a:p>
          <a:p>
            <a:pPr>
              <a:buFont typeface="Arial" panose="020B0604020202020204" pitchFamily="34" charset="0"/>
              <a:buChar char="•"/>
            </a:pPr>
            <a:r>
              <a:rPr lang="en-US" sz="2000" b="1" dirty="0">
                <a:solidFill>
                  <a:schemeClr val="tx1">
                    <a:lumMod val="50000"/>
                  </a:schemeClr>
                </a:solidFill>
              </a:rPr>
              <a:t>Numbness</a:t>
            </a:r>
          </a:p>
          <a:p>
            <a:pPr>
              <a:buFont typeface="Arial" panose="020B0604020202020204" pitchFamily="34" charset="0"/>
              <a:buChar char="•"/>
            </a:pPr>
            <a:r>
              <a:rPr lang="en-US" sz="2000" b="1" dirty="0">
                <a:solidFill>
                  <a:schemeClr val="tx1">
                    <a:lumMod val="50000"/>
                  </a:schemeClr>
                </a:solidFill>
              </a:rPr>
              <a:t>Blindness</a:t>
            </a:r>
          </a:p>
          <a:p>
            <a:pPr>
              <a:buFont typeface="Arial" panose="020B0604020202020204" pitchFamily="34" charset="0"/>
              <a:buChar char="•"/>
            </a:pPr>
            <a:r>
              <a:rPr lang="en-US" sz="2000" b="1" dirty="0">
                <a:solidFill>
                  <a:schemeClr val="tx1">
                    <a:lumMod val="50000"/>
                  </a:schemeClr>
                </a:solidFill>
              </a:rPr>
              <a:t>Dementia (mental disorder)</a:t>
            </a:r>
          </a:p>
          <a:p>
            <a:pPr>
              <a:buFont typeface="Arial" panose="020B0604020202020204" pitchFamily="34" charset="0"/>
              <a:buChar char="•"/>
            </a:pPr>
            <a:r>
              <a:rPr lang="en-US" sz="2000" b="1" dirty="0">
                <a:solidFill>
                  <a:schemeClr val="tx1">
                    <a:lumMod val="50000"/>
                  </a:schemeClr>
                </a:solidFill>
              </a:rPr>
              <a:t>Damage to internal organs</a:t>
            </a:r>
          </a:p>
          <a:p>
            <a:pPr>
              <a:buFont typeface="Arial" panose="020B0604020202020204" pitchFamily="34" charset="0"/>
              <a:buChar char="•"/>
            </a:pPr>
            <a:r>
              <a:rPr lang="en-US" sz="2000" b="1" dirty="0">
                <a:solidFill>
                  <a:schemeClr val="tx1">
                    <a:lumMod val="50000"/>
                  </a:schemeClr>
                </a:solidFill>
              </a:rPr>
              <a:t>Can result in death</a:t>
            </a:r>
          </a:p>
          <a:p>
            <a:pPr marL="45720" indent="0" algn="ctr">
              <a:buClr>
                <a:srgbClr val="0070C0"/>
              </a:buClr>
              <a:buNone/>
            </a:pPr>
            <a:r>
              <a:rPr lang="en-US" sz="1800" dirty="0">
                <a:solidFill>
                  <a:schemeClr val="tx1">
                    <a:lumMod val="50000"/>
                  </a:schemeClr>
                </a:solidFill>
              </a:rPr>
              <a:t>More likely to occur </a:t>
            </a:r>
            <a:r>
              <a:rPr lang="en-US" sz="1800" b="1" dirty="0">
                <a:solidFill>
                  <a:schemeClr val="tx1">
                    <a:lumMod val="50000"/>
                  </a:schemeClr>
                </a:solidFill>
              </a:rPr>
              <a:t>early in the disease process </a:t>
            </a:r>
            <a:r>
              <a:rPr lang="en-US" sz="1800" dirty="0">
                <a:solidFill>
                  <a:schemeClr val="tx1">
                    <a:lumMod val="50000"/>
                  </a:schemeClr>
                </a:solidFill>
              </a:rPr>
              <a:t>if</a:t>
            </a:r>
            <a:r>
              <a:rPr lang="en-US" sz="1800" b="1" dirty="0">
                <a:solidFill>
                  <a:schemeClr val="tx1">
                    <a:lumMod val="50000"/>
                  </a:schemeClr>
                </a:solidFill>
              </a:rPr>
              <a:t> </a:t>
            </a:r>
            <a:r>
              <a:rPr lang="en-US" sz="1800" b="1" dirty="0">
                <a:solidFill>
                  <a:srgbClr val="1817BF"/>
                </a:solidFill>
              </a:rPr>
              <a:t>HIV infection </a:t>
            </a:r>
            <a:r>
              <a:rPr lang="en-US" sz="1800" dirty="0">
                <a:solidFill>
                  <a:schemeClr val="tx1">
                    <a:lumMod val="50000"/>
                  </a:schemeClr>
                </a:solidFill>
              </a:rPr>
              <a:t>is also </a:t>
            </a:r>
            <a:r>
              <a:rPr lang="en-US" sz="1800" b="1" dirty="0">
                <a:solidFill>
                  <a:schemeClr val="tx1">
                    <a:lumMod val="50000"/>
                  </a:schemeClr>
                </a:solidFill>
              </a:rPr>
              <a:t>present.</a:t>
            </a:r>
          </a:p>
        </p:txBody>
      </p:sp>
      <p:sp>
        <p:nvSpPr>
          <p:cNvPr id="5" name="Footer Placeholder 7">
            <a:extLst>
              <a:ext uri="{FF2B5EF4-FFF2-40B4-BE49-F238E27FC236}">
                <a16:creationId xmlns:a16="http://schemas.microsoft.com/office/drawing/2014/main" id="{1777E778-43F2-CB40-B31B-CEF6924EEFF7}"/>
              </a:ext>
            </a:extLst>
          </p:cNvPr>
          <p:cNvSpPr>
            <a:spLocks noGrp="1"/>
          </p:cNvSpPr>
          <p:nvPr>
            <p:ph type="ftr" sz="quarter" idx="4294967295"/>
          </p:nvPr>
        </p:nvSpPr>
        <p:spPr>
          <a:xfrm>
            <a:off x="825800" y="6326696"/>
            <a:ext cx="8140697" cy="198338"/>
          </a:xfrm>
          <a:prstGeom prst="rect">
            <a:avLst/>
          </a:prstGeom>
        </p:spPr>
        <p:txBody>
          <a:bodyPr/>
          <a:lstStyle/>
          <a:p>
            <a:pPr marL="0" marR="0" lvl="0" indent="0" algn="l" defTabSz="914400" rtl="0" eaLnBrk="1" fontAlgn="auto" latinLnBrk="0" hangingPunct="1">
              <a:lnSpc>
                <a:spcPct val="100000"/>
              </a:lnSpc>
              <a:spcBef>
                <a:spcPts val="900"/>
              </a:spcBef>
              <a:spcAft>
                <a:spcPts val="0"/>
              </a:spcAft>
              <a:buClrTx/>
              <a:buSzTx/>
              <a:buFontTx/>
              <a:buNone/>
              <a:tabLst/>
              <a:defRPr/>
            </a:pPr>
            <a:r>
              <a:rPr kumimoji="0" lang="en-US" sz="1800" b="1" i="0" u="none" strike="noStrike" kern="1200" cap="none" spc="0" normalizeH="0" baseline="0" noProof="0" dirty="0">
                <a:ln>
                  <a:noFill/>
                </a:ln>
                <a:solidFill>
                  <a:schemeClr val="tx1">
                    <a:lumMod val="50000"/>
                  </a:schemeClr>
                </a:solidFill>
                <a:effectLst/>
                <a:uLnTx/>
                <a:uFillTx/>
                <a:latin typeface="Arial" panose="020B0604020202020204"/>
                <a:ea typeface="+mn-ea"/>
                <a:cs typeface="+mn-cs"/>
              </a:rPr>
              <a:t>Oklahoma State Department of Health | STD 101 | 2022</a:t>
            </a:r>
            <a:endParaRPr kumimoji="0" lang="en-US" sz="1200" b="1" i="0" u="none" strike="noStrike" kern="1200" cap="none" spc="0" normalizeH="0" baseline="0" noProof="0" dirty="0">
              <a:ln>
                <a:noFill/>
              </a:ln>
              <a:solidFill>
                <a:schemeClr val="tx1">
                  <a:lumMod val="50000"/>
                </a:schemeClr>
              </a:solidFill>
              <a:effectLst/>
              <a:uLnTx/>
              <a:uFillTx/>
              <a:latin typeface="Arial" panose="020B0604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BF598-3965-4B96-B96B-16E067964EB4}" type="slidenum">
              <a:rPr kumimoji="0" lang="en-US" sz="1800" b="0" i="0" u="none" strike="noStrike" kern="1200" cap="none" spc="0" normalizeH="0" baseline="0" noProof="0" smtClean="0">
                <a:ln>
                  <a:noFill/>
                </a:ln>
                <a:solidFill>
                  <a:srgbClr val="E7E6E6">
                    <a:lumMod val="1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6385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6830" y="63102"/>
            <a:ext cx="9144000" cy="1143000"/>
          </a:xfrm>
        </p:spPr>
        <p:txBody>
          <a:bodyPr/>
          <a:lstStyle/>
          <a:p>
            <a:pPr algn="ctr"/>
            <a:r>
              <a:rPr lang="en-US" sz="4800" dirty="0">
                <a:solidFill>
                  <a:schemeClr val="tx1">
                    <a:lumMod val="50000"/>
                  </a:schemeClr>
                </a:solidFill>
              </a:rPr>
              <a:t>Congenital Syphilis</a:t>
            </a:r>
            <a:endParaRPr lang="en-US" sz="4800" baseline="30000" dirty="0">
              <a:solidFill>
                <a:schemeClr val="tx1">
                  <a:lumMod val="50000"/>
                </a:schemeClr>
              </a:solidFill>
            </a:endParaRPr>
          </a:p>
        </p:txBody>
      </p:sp>
      <p:sp>
        <p:nvSpPr>
          <p:cNvPr id="3" name="Content Placeholder 2"/>
          <p:cNvSpPr>
            <a:spLocks noGrp="1"/>
          </p:cNvSpPr>
          <p:nvPr>
            <p:ph sz="quarter" idx="13"/>
          </p:nvPr>
        </p:nvSpPr>
        <p:spPr>
          <a:xfrm>
            <a:off x="627018" y="997424"/>
            <a:ext cx="11011988" cy="5257800"/>
          </a:xfrm>
        </p:spPr>
        <p:txBody>
          <a:bodyPr>
            <a:normAutofit lnSpcReduction="10000"/>
          </a:bodyPr>
          <a:lstStyle/>
          <a:p>
            <a:pPr marL="45720" indent="0" algn="ctr">
              <a:buClr>
                <a:srgbClr val="0070C0"/>
              </a:buClr>
              <a:buNone/>
            </a:pPr>
            <a:r>
              <a:rPr lang="en-US" sz="3000" b="1" i="1" dirty="0">
                <a:solidFill>
                  <a:srgbClr val="1817BF"/>
                </a:solidFill>
              </a:rPr>
              <a:t>40% </a:t>
            </a:r>
            <a:r>
              <a:rPr lang="en-US" sz="3000" b="1" i="1" dirty="0">
                <a:solidFill>
                  <a:schemeClr val="tx1">
                    <a:lumMod val="75000"/>
                  </a:schemeClr>
                </a:solidFill>
              </a:rPr>
              <a:t>will be </a:t>
            </a:r>
            <a:r>
              <a:rPr lang="en-US" sz="3000" b="1" i="1" dirty="0">
                <a:solidFill>
                  <a:srgbClr val="1817BF"/>
                </a:solidFill>
              </a:rPr>
              <a:t>stillborn or die </a:t>
            </a:r>
            <a:r>
              <a:rPr lang="en-US" sz="3000" b="1" i="1" dirty="0">
                <a:solidFill>
                  <a:schemeClr val="tx1">
                    <a:lumMod val="75000"/>
                  </a:schemeClr>
                </a:solidFill>
              </a:rPr>
              <a:t>in the hospital. </a:t>
            </a:r>
          </a:p>
          <a:p>
            <a:pPr marL="45720" indent="0">
              <a:buClr>
                <a:srgbClr val="0070C0"/>
              </a:buClr>
              <a:buNone/>
            </a:pPr>
            <a:endParaRPr lang="en-US" sz="800" dirty="0">
              <a:solidFill>
                <a:srgbClr val="696969"/>
              </a:solidFill>
            </a:endParaRPr>
          </a:p>
          <a:p>
            <a:pPr marL="45720" indent="0" algn="ctr">
              <a:buClr>
                <a:srgbClr val="0070C0"/>
              </a:buClr>
              <a:buNone/>
            </a:pPr>
            <a:r>
              <a:rPr lang="en-US" sz="3200" b="1" dirty="0">
                <a:solidFill>
                  <a:srgbClr val="AE1712"/>
                </a:solidFill>
              </a:rPr>
              <a:t>Transmission</a:t>
            </a:r>
            <a:r>
              <a:rPr lang="en-US" sz="3200" b="1" dirty="0">
                <a:solidFill>
                  <a:srgbClr val="B40000"/>
                </a:solidFill>
              </a:rPr>
              <a:t> </a:t>
            </a:r>
            <a:r>
              <a:rPr lang="en-US" sz="3200" b="1" dirty="0">
                <a:solidFill>
                  <a:schemeClr val="tx1">
                    <a:lumMod val="75000"/>
                  </a:schemeClr>
                </a:solidFill>
              </a:rPr>
              <a:t>can occur </a:t>
            </a:r>
            <a:r>
              <a:rPr lang="en-US" sz="3200" dirty="0">
                <a:solidFill>
                  <a:schemeClr val="tx1">
                    <a:lumMod val="75000"/>
                  </a:schemeClr>
                </a:solidFill>
              </a:rPr>
              <a:t>during</a:t>
            </a:r>
            <a:r>
              <a:rPr lang="en-US" sz="3200" b="1" dirty="0">
                <a:solidFill>
                  <a:schemeClr val="tx1">
                    <a:lumMod val="75000"/>
                  </a:schemeClr>
                </a:solidFill>
              </a:rPr>
              <a:t> </a:t>
            </a:r>
            <a:r>
              <a:rPr lang="en-US" sz="3200" b="1" dirty="0">
                <a:solidFill>
                  <a:srgbClr val="1817BF"/>
                </a:solidFill>
              </a:rPr>
              <a:t>any stage </a:t>
            </a:r>
            <a:r>
              <a:rPr lang="en-US" sz="3200" dirty="0">
                <a:solidFill>
                  <a:schemeClr val="tx1">
                    <a:lumMod val="75000"/>
                  </a:schemeClr>
                </a:solidFill>
              </a:rPr>
              <a:t>of syphilis and</a:t>
            </a:r>
            <a:r>
              <a:rPr lang="en-US" sz="3200" dirty="0">
                <a:solidFill>
                  <a:srgbClr val="B40000"/>
                </a:solidFill>
              </a:rPr>
              <a:t> </a:t>
            </a:r>
            <a:r>
              <a:rPr lang="en-US" sz="3200" b="1" dirty="0">
                <a:solidFill>
                  <a:srgbClr val="AE1712"/>
                </a:solidFill>
              </a:rPr>
              <a:t>during any trimester </a:t>
            </a:r>
            <a:r>
              <a:rPr lang="en-US" sz="3200" b="1" dirty="0">
                <a:solidFill>
                  <a:schemeClr val="tx1">
                    <a:lumMod val="75000"/>
                  </a:schemeClr>
                </a:solidFill>
              </a:rPr>
              <a:t>of pregnancy</a:t>
            </a:r>
            <a:r>
              <a:rPr lang="en-US" sz="3200" b="1" dirty="0">
                <a:solidFill>
                  <a:srgbClr val="B40000"/>
                </a:solidFill>
              </a:rPr>
              <a:t>.</a:t>
            </a:r>
          </a:p>
          <a:p>
            <a:pPr marL="45720" indent="0">
              <a:buClr>
                <a:srgbClr val="0070C0"/>
              </a:buClr>
              <a:buNone/>
            </a:pPr>
            <a:endParaRPr lang="en-US" sz="1000" b="1" dirty="0">
              <a:solidFill>
                <a:srgbClr val="B40000"/>
              </a:solidFill>
            </a:endParaRPr>
          </a:p>
          <a:p>
            <a:pPr marL="45720" indent="0">
              <a:buClr>
                <a:srgbClr val="0070C0"/>
              </a:buClr>
              <a:buNone/>
            </a:pPr>
            <a:r>
              <a:rPr lang="en-US" sz="3500" b="1" dirty="0">
                <a:solidFill>
                  <a:srgbClr val="1817BF"/>
                </a:solidFill>
              </a:rPr>
              <a:t>Can cause:</a:t>
            </a:r>
            <a:r>
              <a:rPr lang="en-US" sz="3500" b="1" dirty="0">
                <a:solidFill>
                  <a:srgbClr val="004E9A"/>
                </a:solidFill>
              </a:rPr>
              <a:t> </a:t>
            </a:r>
            <a:r>
              <a:rPr lang="en-US" sz="2800" b="1" dirty="0">
                <a:solidFill>
                  <a:srgbClr val="004E9A"/>
                </a:solidFill>
              </a:rPr>
              <a:t> </a:t>
            </a:r>
            <a:endParaRPr lang="en-US" b="1" dirty="0">
              <a:solidFill>
                <a:srgbClr val="004E9A"/>
              </a:solidFill>
            </a:endParaRPr>
          </a:p>
          <a:p>
            <a:pPr lvl="1"/>
            <a:r>
              <a:rPr lang="en-US" sz="2800" b="1" dirty="0">
                <a:solidFill>
                  <a:schemeClr val="tx1">
                    <a:lumMod val="75000"/>
                  </a:schemeClr>
                </a:solidFill>
              </a:rPr>
              <a:t>Prematurity</a:t>
            </a:r>
          </a:p>
          <a:p>
            <a:pPr lvl="1"/>
            <a:r>
              <a:rPr lang="en-US" sz="2800" b="1" dirty="0">
                <a:solidFill>
                  <a:schemeClr val="tx1">
                    <a:lumMod val="75000"/>
                  </a:schemeClr>
                </a:solidFill>
              </a:rPr>
              <a:t>Birth defects</a:t>
            </a:r>
          </a:p>
          <a:p>
            <a:pPr lvl="1"/>
            <a:r>
              <a:rPr lang="en-US" sz="2800" b="1" dirty="0">
                <a:solidFill>
                  <a:schemeClr val="tx1">
                    <a:lumMod val="75000"/>
                  </a:schemeClr>
                </a:solidFill>
              </a:rPr>
              <a:t>Hutchinson’s teeth</a:t>
            </a:r>
          </a:p>
          <a:p>
            <a:pPr lvl="1"/>
            <a:r>
              <a:rPr lang="en-US" sz="2800" b="1" dirty="0">
                <a:solidFill>
                  <a:schemeClr val="tx1">
                    <a:lumMod val="75000"/>
                  </a:schemeClr>
                </a:solidFill>
              </a:rPr>
              <a:t>Osteochondritis</a:t>
            </a:r>
          </a:p>
          <a:p>
            <a:pPr lvl="1"/>
            <a:r>
              <a:rPr lang="en-US" sz="2800" b="1" dirty="0">
                <a:solidFill>
                  <a:schemeClr val="tx1">
                    <a:lumMod val="75000"/>
                  </a:schemeClr>
                </a:solidFill>
              </a:rPr>
              <a:t>Developmental delays</a:t>
            </a:r>
          </a:p>
          <a:p>
            <a:pPr marL="45720" indent="0">
              <a:buClr>
                <a:srgbClr val="0070C0"/>
              </a:buClr>
              <a:buNone/>
            </a:pPr>
            <a:endParaRPr lang="en-US" sz="2800" dirty="0">
              <a:solidFill>
                <a:schemeClr val="accent5"/>
              </a:solidFill>
            </a:endParaRPr>
          </a:p>
          <a:p>
            <a:pPr marL="45720" indent="0">
              <a:buClr>
                <a:srgbClr val="0070C0"/>
              </a:buClr>
              <a:buNone/>
            </a:pPr>
            <a:endParaRPr lang="en-US" sz="2800" b="1" dirty="0">
              <a:solidFill>
                <a:srgbClr val="0070C0"/>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0307" y="3005111"/>
            <a:ext cx="2131534" cy="3111890"/>
          </a:xfrm>
          <a:prstGeom prst="rect">
            <a:avLst/>
          </a:prstGeom>
          <a:ln w="38100" cap="sq">
            <a:solidFill>
              <a:srgbClr val="0070C0"/>
            </a:solidFill>
            <a:miter lim="800000"/>
          </a:ln>
          <a:effectLst/>
          <a:extLst>
            <a:ext uri="{909E8E84-426E-40DD-AFC4-6F175D3DCCD1}">
              <a14:hiddenFill xmlns:a14="http://schemas.microsoft.com/office/drawing/2010/main">
                <a:solidFill>
                  <a:schemeClr val="accent1"/>
                </a:solidFill>
              </a14:hiddenFill>
            </a:ext>
          </a:extLst>
        </p:spPr>
      </p:pic>
      <p:pic>
        <p:nvPicPr>
          <p:cNvPr id="5" name="Picture 2" descr="Image result for hutchinson's teeth"/>
          <p:cNvPicPr>
            <a:picLocks noChangeAspect="1" noChangeArrowheads="1"/>
          </p:cNvPicPr>
          <p:nvPr/>
        </p:nvPicPr>
        <p:blipFill rotWithShape="1">
          <a:blip r:embed="rId4">
            <a:extLst>
              <a:ext uri="{28A0092B-C50C-407E-A947-70E740481C1C}">
                <a14:useLocalDpi xmlns:a14="http://schemas.microsoft.com/office/drawing/2010/main" val="0"/>
              </a:ext>
            </a:extLst>
          </a:blip>
          <a:srcRect l="7792" t="23534" r="6896" b="11813"/>
          <a:stretch/>
        </p:blipFill>
        <p:spPr bwMode="auto">
          <a:xfrm>
            <a:off x="8890427" y="2721741"/>
            <a:ext cx="2361079" cy="1349701"/>
          </a:xfrm>
          <a:prstGeom prst="rect">
            <a:avLst/>
          </a:prstGeom>
          <a:noFill/>
          <a:ln w="38100">
            <a:solidFill>
              <a:srgbClr val="0070C0"/>
            </a:solidFill>
          </a:ln>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35961" y="4269780"/>
            <a:ext cx="2070012" cy="2108795"/>
          </a:xfrm>
          <a:prstGeom prst="rect">
            <a:avLst/>
          </a:prstGeom>
          <a:ln w="38100" cap="sq">
            <a:solidFill>
              <a:srgbClr val="0070C0"/>
            </a:solidFill>
            <a:miter lim="800000"/>
          </a:ln>
          <a:effectLst/>
          <a:extLst>
            <a:ext uri="{909E8E84-426E-40DD-AFC4-6F175D3DCCD1}">
              <a14:hiddenFill xmlns:a14="http://schemas.microsoft.com/office/drawing/2010/main">
                <a:solidFill>
                  <a:schemeClr val="accent1"/>
                </a:solidFill>
              </a14:hiddenFill>
            </a:ext>
          </a:extLst>
        </p:spPr>
      </p:pic>
      <p:sp>
        <p:nvSpPr>
          <p:cNvPr id="8" name="Footer Placeholder 7">
            <a:extLst>
              <a:ext uri="{FF2B5EF4-FFF2-40B4-BE49-F238E27FC236}">
                <a16:creationId xmlns:a16="http://schemas.microsoft.com/office/drawing/2014/main" id="{1777E778-43F2-CB40-B31B-CEF6924EEFF7}"/>
              </a:ext>
            </a:extLst>
          </p:cNvPr>
          <p:cNvSpPr>
            <a:spLocks noGrp="1"/>
          </p:cNvSpPr>
          <p:nvPr>
            <p:ph type="ftr" sz="quarter" idx="4294967295"/>
          </p:nvPr>
        </p:nvSpPr>
        <p:spPr>
          <a:xfrm>
            <a:off x="777240" y="6309360"/>
            <a:ext cx="6492240" cy="365760"/>
          </a:xfrm>
          <a:prstGeom prst="rect">
            <a:avLst/>
          </a:prstGeom>
        </p:spPr>
        <p:txBody>
          <a:bodyPr/>
          <a:lstStyle/>
          <a:p>
            <a:pPr lvl="0">
              <a:spcBef>
                <a:spcPts val="900"/>
              </a:spcBef>
            </a:pPr>
            <a:r>
              <a:rPr lang="en-US" sz="1800" b="1" dirty="0">
                <a:solidFill>
                  <a:schemeClr val="tx1">
                    <a:lumMod val="50000"/>
                  </a:schemeClr>
                </a:solidFill>
              </a:rPr>
              <a:t>Oklahoma State Department of Health | STI 101 | 2022</a:t>
            </a:r>
            <a:r>
              <a:rPr lang="en-US" sz="1200" b="1" dirty="0">
                <a:solidFill>
                  <a:schemeClr val="tx1">
                    <a:lumMod val="50000"/>
                  </a:schemeClr>
                </a:solidFill>
              </a:rPr>
              <a:t> </a:t>
            </a:r>
            <a:endParaRPr lang="en-US" sz="1800" b="1" dirty="0">
              <a:solidFill>
                <a:schemeClr val="tx1">
                  <a:lumMod val="50000"/>
                </a:schemeClr>
              </a:solidFill>
            </a:endParaRPr>
          </a:p>
        </p:txBody>
      </p:sp>
      <p:sp>
        <p:nvSpPr>
          <p:cNvPr id="4" name="Slide Number Placeholder 3"/>
          <p:cNvSpPr>
            <a:spLocks noGrp="1"/>
          </p:cNvSpPr>
          <p:nvPr>
            <p:ph type="sldNum" sz="quarter" idx="12"/>
          </p:nvPr>
        </p:nvSpPr>
        <p:spPr/>
        <p:txBody>
          <a:bodyPr/>
          <a:lstStyle/>
          <a:p>
            <a:fld id="{3A3BF598-3965-4B96-B96B-16E067964EB4}" type="slidenum">
              <a:rPr lang="en-US" b="0" smtClean="0"/>
              <a:t>19</a:t>
            </a:fld>
            <a:endParaRPr lang="en-US" b="0" dirty="0"/>
          </a:p>
        </p:txBody>
      </p:sp>
    </p:spTree>
    <p:extLst>
      <p:ext uri="{BB962C8B-B14F-4D97-AF65-F5344CB8AC3E}">
        <p14:creationId xmlns:p14="http://schemas.microsoft.com/office/powerpoint/2010/main" val="1661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84949"/>
            <a:ext cx="8686800" cy="1143000"/>
          </a:xfrm>
        </p:spPr>
        <p:txBody>
          <a:bodyPr/>
          <a:lstStyle/>
          <a:p>
            <a:pPr algn="ctr"/>
            <a:r>
              <a:rPr lang="en-US" sz="6000" dirty="0">
                <a:ln>
                  <a:solidFill>
                    <a:schemeClr val="tx2"/>
                  </a:solidFill>
                </a:ln>
                <a:solidFill>
                  <a:schemeClr val="tx1">
                    <a:lumMod val="50000"/>
                  </a:schemeClr>
                </a:solidFill>
              </a:rPr>
              <a:t>STI/STD: True or False?</a:t>
            </a:r>
          </a:p>
        </p:txBody>
      </p:sp>
      <p:sp>
        <p:nvSpPr>
          <p:cNvPr id="3" name="TextBox 2"/>
          <p:cNvSpPr txBox="1"/>
          <p:nvPr/>
        </p:nvSpPr>
        <p:spPr>
          <a:xfrm>
            <a:off x="492370" y="1034134"/>
            <a:ext cx="11207262" cy="5113644"/>
          </a:xfrm>
          <a:prstGeom prst="rect">
            <a:avLst/>
          </a:prstGeom>
          <a:noFill/>
        </p:spPr>
        <p:txBody>
          <a:bodyPr wrap="square" rtlCol="0">
            <a:spAutoFit/>
          </a:bodyPr>
          <a:lstStyle/>
          <a:p>
            <a:pPr marL="457200" indent="-457200">
              <a:lnSpc>
                <a:spcPct val="150000"/>
              </a:lnSpc>
              <a:buClr>
                <a:schemeClr val="bg2">
                  <a:lumMod val="10000"/>
                </a:schemeClr>
              </a:buClr>
              <a:buFont typeface="+mj-lt"/>
              <a:buAutoNum type="arabicPeriod"/>
            </a:pPr>
            <a:r>
              <a:rPr lang="en-US" sz="2000" b="1" dirty="0">
                <a:solidFill>
                  <a:srgbClr val="1817BF"/>
                </a:solidFill>
              </a:rPr>
              <a:t>You CANNOT get an STI from oral sex.</a:t>
            </a:r>
            <a:endParaRPr lang="en-US" sz="2000" b="1" baseline="30000" dirty="0">
              <a:solidFill>
                <a:srgbClr val="1817BF"/>
              </a:solidFill>
            </a:endParaRPr>
          </a:p>
          <a:p>
            <a:pPr marL="457200" indent="-457200">
              <a:lnSpc>
                <a:spcPct val="150000"/>
              </a:lnSpc>
              <a:buClr>
                <a:schemeClr val="bg2">
                  <a:lumMod val="10000"/>
                </a:schemeClr>
              </a:buClr>
              <a:buFont typeface="+mj-lt"/>
              <a:buAutoNum type="arabicPeriod"/>
            </a:pPr>
            <a:r>
              <a:rPr lang="en-US" sz="2000" b="1" dirty="0">
                <a:solidFill>
                  <a:srgbClr val="AE1712"/>
                </a:solidFill>
              </a:rPr>
              <a:t>Birth control protects against pregnancy and STIs.</a:t>
            </a:r>
            <a:endParaRPr lang="en-US" sz="2000" b="1" baseline="30000" dirty="0">
              <a:solidFill>
                <a:srgbClr val="AE1712"/>
              </a:solidFill>
            </a:endParaRPr>
          </a:p>
          <a:p>
            <a:pPr marL="457200" indent="-457200">
              <a:lnSpc>
                <a:spcPct val="150000"/>
              </a:lnSpc>
              <a:buClr>
                <a:schemeClr val="bg2">
                  <a:lumMod val="10000"/>
                </a:schemeClr>
              </a:buClr>
              <a:buFont typeface="+mj-lt"/>
              <a:buAutoNum type="arabicPeriod"/>
            </a:pPr>
            <a:r>
              <a:rPr lang="en-US" sz="2000" b="1" dirty="0">
                <a:solidFill>
                  <a:srgbClr val="1817BF"/>
                </a:solidFill>
              </a:rPr>
              <a:t>Once you’ve had an STI, you CANNOT get it again.</a:t>
            </a:r>
            <a:endParaRPr lang="en-US" sz="2000" b="1" baseline="30000" dirty="0">
              <a:solidFill>
                <a:srgbClr val="1817BF"/>
              </a:solidFill>
            </a:endParaRPr>
          </a:p>
          <a:p>
            <a:pPr marL="457200" indent="-457200">
              <a:lnSpc>
                <a:spcPct val="150000"/>
              </a:lnSpc>
              <a:buClr>
                <a:schemeClr val="bg2">
                  <a:lumMod val="10000"/>
                </a:schemeClr>
              </a:buClr>
              <a:buFont typeface="+mj-lt"/>
              <a:buAutoNum type="arabicPeriod"/>
            </a:pPr>
            <a:r>
              <a:rPr lang="en-US" sz="2000" b="1" dirty="0">
                <a:solidFill>
                  <a:srgbClr val="AE1712"/>
                </a:solidFill>
              </a:rPr>
              <a:t>Anal sex has a higher risk of spreading STIs than many other types of sexual activity.</a:t>
            </a:r>
            <a:endParaRPr lang="en-US" sz="2000" b="1" baseline="30000" dirty="0">
              <a:solidFill>
                <a:srgbClr val="AE1712"/>
              </a:solidFill>
            </a:endParaRPr>
          </a:p>
          <a:p>
            <a:pPr marL="457200" indent="-457200">
              <a:lnSpc>
                <a:spcPct val="150000"/>
              </a:lnSpc>
              <a:buClr>
                <a:schemeClr val="bg2">
                  <a:lumMod val="10000"/>
                </a:schemeClr>
              </a:buClr>
              <a:buFont typeface="+mj-lt"/>
              <a:buAutoNum type="arabicPeriod"/>
            </a:pPr>
            <a:r>
              <a:rPr lang="en-US" sz="2000" b="1" dirty="0">
                <a:solidFill>
                  <a:srgbClr val="1817BF"/>
                </a:solidFill>
              </a:rPr>
              <a:t>You CANNOT get an STI if your partner is a virgin.</a:t>
            </a:r>
            <a:endParaRPr lang="en-US" sz="2000" b="1" baseline="30000" dirty="0">
              <a:solidFill>
                <a:srgbClr val="1817BF"/>
              </a:solidFill>
            </a:endParaRPr>
          </a:p>
          <a:p>
            <a:pPr marL="457200" indent="-457200">
              <a:lnSpc>
                <a:spcPct val="150000"/>
              </a:lnSpc>
              <a:buClr>
                <a:schemeClr val="bg2">
                  <a:lumMod val="10000"/>
                </a:schemeClr>
              </a:buClr>
              <a:buFont typeface="+mj-lt"/>
              <a:buAutoNum type="arabicPeriod"/>
            </a:pPr>
            <a:r>
              <a:rPr lang="en-US" sz="2000" b="1" dirty="0">
                <a:solidFill>
                  <a:srgbClr val="B40000"/>
                </a:solidFill>
              </a:rPr>
              <a:t>Only promiscuous or “trashy” people get STIs.</a:t>
            </a:r>
            <a:endParaRPr lang="en-US" sz="2000" b="1" baseline="30000" dirty="0">
              <a:solidFill>
                <a:srgbClr val="B40000"/>
              </a:solidFill>
            </a:endParaRPr>
          </a:p>
          <a:p>
            <a:pPr marL="457200" indent="-457200">
              <a:lnSpc>
                <a:spcPct val="150000"/>
              </a:lnSpc>
              <a:buClr>
                <a:schemeClr val="bg2">
                  <a:lumMod val="10000"/>
                </a:schemeClr>
              </a:buClr>
              <a:buFont typeface="+mj-lt"/>
              <a:buAutoNum type="arabicPeriod"/>
            </a:pPr>
            <a:r>
              <a:rPr lang="en-US" sz="2000" b="1" dirty="0">
                <a:solidFill>
                  <a:srgbClr val="1817BF"/>
                </a:solidFill>
              </a:rPr>
              <a:t>You CANNOT have two STIs at once.</a:t>
            </a:r>
            <a:endParaRPr lang="en-US" sz="2000" b="1" baseline="30000" dirty="0">
              <a:solidFill>
                <a:srgbClr val="1817BF"/>
              </a:solidFill>
            </a:endParaRPr>
          </a:p>
          <a:p>
            <a:pPr marL="457200" indent="-457200">
              <a:lnSpc>
                <a:spcPct val="150000"/>
              </a:lnSpc>
              <a:buClr>
                <a:schemeClr val="bg2">
                  <a:lumMod val="10000"/>
                </a:schemeClr>
              </a:buClr>
              <a:buFont typeface="+mj-lt"/>
              <a:buAutoNum type="arabicPeriod"/>
            </a:pPr>
            <a:r>
              <a:rPr lang="en-US" sz="2000" b="1" dirty="0">
                <a:solidFill>
                  <a:srgbClr val="B40000"/>
                </a:solidFill>
              </a:rPr>
              <a:t>You can get an STI from a toilet seat.</a:t>
            </a:r>
            <a:endParaRPr lang="en-US" sz="2000" b="1" baseline="30000" dirty="0">
              <a:solidFill>
                <a:srgbClr val="B40000"/>
              </a:solidFill>
            </a:endParaRPr>
          </a:p>
          <a:p>
            <a:pPr marL="457200" indent="-457200">
              <a:lnSpc>
                <a:spcPct val="150000"/>
              </a:lnSpc>
              <a:buClr>
                <a:schemeClr val="bg2">
                  <a:lumMod val="10000"/>
                </a:schemeClr>
              </a:buClr>
              <a:buFont typeface="+mj-lt"/>
              <a:buAutoNum type="arabicPeriod"/>
            </a:pPr>
            <a:r>
              <a:rPr lang="en-US" sz="2000" b="1" dirty="0">
                <a:solidFill>
                  <a:srgbClr val="1817BF"/>
                </a:solidFill>
              </a:rPr>
              <a:t>Women are more likely to get tested for STIs.</a:t>
            </a:r>
            <a:endParaRPr lang="en-US" sz="2000" b="1" baseline="30000" dirty="0">
              <a:solidFill>
                <a:srgbClr val="1817BF"/>
              </a:solidFill>
            </a:endParaRPr>
          </a:p>
          <a:p>
            <a:pPr marL="457200" indent="-457200">
              <a:lnSpc>
                <a:spcPct val="150000"/>
              </a:lnSpc>
              <a:buClr>
                <a:schemeClr val="bg2">
                  <a:lumMod val="10000"/>
                </a:schemeClr>
              </a:buClr>
              <a:buFont typeface="+mj-lt"/>
              <a:buAutoNum type="arabicPeriod"/>
            </a:pPr>
            <a:r>
              <a:rPr lang="en-US" sz="2000" b="1" dirty="0">
                <a:solidFill>
                  <a:srgbClr val="B40000"/>
                </a:solidFill>
              </a:rPr>
              <a:t>Lesbians CANNOT get STIs.</a:t>
            </a:r>
            <a:endParaRPr lang="en-US" sz="2000" b="1" baseline="30000" dirty="0">
              <a:solidFill>
                <a:srgbClr val="B40000"/>
              </a:solidFill>
            </a:endParaRPr>
          </a:p>
          <a:p>
            <a:pPr marL="457200" indent="-457200">
              <a:lnSpc>
                <a:spcPct val="150000"/>
              </a:lnSpc>
              <a:buClr>
                <a:schemeClr val="bg2">
                  <a:lumMod val="10000"/>
                </a:schemeClr>
              </a:buClr>
              <a:buFont typeface="+mj-lt"/>
              <a:buAutoNum type="arabicPeriod"/>
            </a:pPr>
            <a:r>
              <a:rPr lang="en-US" sz="2000" b="1" dirty="0">
                <a:solidFill>
                  <a:srgbClr val="1817BF"/>
                </a:solidFill>
              </a:rPr>
              <a:t>If my partner has an STI, I’ll know/see it.</a:t>
            </a:r>
          </a:p>
        </p:txBody>
      </p:sp>
      <p:sp>
        <p:nvSpPr>
          <p:cNvPr id="6" name="Footer Placeholder 7">
            <a:extLst>
              <a:ext uri="{FF2B5EF4-FFF2-40B4-BE49-F238E27FC236}">
                <a16:creationId xmlns:a16="http://schemas.microsoft.com/office/drawing/2014/main" id="{1777E778-43F2-CB40-B31B-CEF6924EEFF7}"/>
              </a:ext>
            </a:extLst>
          </p:cNvPr>
          <p:cNvSpPr>
            <a:spLocks noGrp="1"/>
          </p:cNvSpPr>
          <p:nvPr>
            <p:ph type="ftr" sz="quarter" idx="13"/>
          </p:nvPr>
        </p:nvSpPr>
        <p:spPr>
          <a:xfrm>
            <a:off x="731520" y="6309360"/>
            <a:ext cx="6492240" cy="365760"/>
          </a:xfrm>
        </p:spPr>
        <p:txBody>
          <a:bodyPr/>
          <a:lstStyle/>
          <a:p>
            <a:pPr marL="0" lvl="0" indent="0">
              <a:buNone/>
            </a:pPr>
            <a:r>
              <a:rPr lang="en-US" sz="1800" b="1" dirty="0">
                <a:solidFill>
                  <a:schemeClr val="tx1">
                    <a:lumMod val="50000"/>
                  </a:schemeClr>
                </a:solidFill>
              </a:rPr>
              <a:t>Oklahoma State Department of Health | STI 101 | 2022</a:t>
            </a:r>
          </a:p>
        </p:txBody>
      </p:sp>
      <p:sp>
        <p:nvSpPr>
          <p:cNvPr id="4" name="Slide Number Placeholder 3"/>
          <p:cNvSpPr>
            <a:spLocks noGrp="1"/>
          </p:cNvSpPr>
          <p:nvPr>
            <p:ph type="sldNum" sz="quarter" idx="12"/>
          </p:nvPr>
        </p:nvSpPr>
        <p:spPr/>
        <p:txBody>
          <a:bodyPr/>
          <a:lstStyle/>
          <a:p>
            <a:fld id="{3A3BF598-3965-4B96-B96B-16E067964EB4}" type="slidenum">
              <a:rPr lang="en-US" b="0" smtClean="0"/>
              <a:t>2</a:t>
            </a:fld>
            <a:endParaRPr lang="en-US" b="0" dirty="0"/>
          </a:p>
        </p:txBody>
      </p:sp>
    </p:spTree>
    <p:extLst>
      <p:ext uri="{BB962C8B-B14F-4D97-AF65-F5344CB8AC3E}">
        <p14:creationId xmlns:p14="http://schemas.microsoft.com/office/powerpoint/2010/main" val="3766023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96688" y="-138013"/>
            <a:ext cx="7609313" cy="838200"/>
          </a:xfrm>
        </p:spPr>
        <p:txBody>
          <a:bodyPr/>
          <a:lstStyle/>
          <a:p>
            <a:pPr marL="0" indent="0" algn="ctr">
              <a:buNone/>
            </a:pPr>
            <a:r>
              <a:rPr lang="en-US" sz="6600" dirty="0">
                <a:solidFill>
                  <a:schemeClr val="tx1">
                    <a:lumMod val="50000"/>
                  </a:schemeClr>
                </a:solidFill>
              </a:rPr>
              <a:t>Trichomoniasis</a:t>
            </a:r>
            <a:br>
              <a:rPr lang="en-US" sz="6600" dirty="0">
                <a:solidFill>
                  <a:srgbClr val="0070C0"/>
                </a:solidFill>
              </a:rPr>
            </a:br>
            <a:r>
              <a:rPr lang="en-US" sz="2900" b="1" dirty="0">
                <a:solidFill>
                  <a:srgbClr val="B40000"/>
                </a:solidFill>
              </a:rPr>
              <a:t> </a:t>
            </a:r>
            <a:r>
              <a:rPr lang="en-US" sz="2800" b="1" u="sng" dirty="0">
                <a:solidFill>
                  <a:srgbClr val="C00000"/>
                </a:solidFill>
              </a:rPr>
              <a:t>In the U.S.</a:t>
            </a:r>
            <a:br>
              <a:rPr lang="en-US" sz="2800" b="1" u="sng" dirty="0">
                <a:solidFill>
                  <a:srgbClr val="C00000"/>
                </a:solidFill>
              </a:rPr>
            </a:br>
            <a:r>
              <a:rPr lang="en-US" sz="2800" b="1" dirty="0">
                <a:solidFill>
                  <a:schemeClr val="tx1">
                    <a:lumMod val="75000"/>
                  </a:schemeClr>
                </a:solidFill>
              </a:rPr>
              <a:t>Estimated </a:t>
            </a:r>
            <a:r>
              <a:rPr lang="en-US" sz="2800" b="1" dirty="0">
                <a:solidFill>
                  <a:srgbClr val="1817BF"/>
                </a:solidFill>
              </a:rPr>
              <a:t>3.7 million </a:t>
            </a:r>
            <a:r>
              <a:rPr lang="en-US" sz="2800" b="1" dirty="0">
                <a:solidFill>
                  <a:schemeClr val="tx1">
                    <a:lumMod val="75000"/>
                  </a:schemeClr>
                </a:solidFill>
              </a:rPr>
              <a:t>new cases in 2018</a:t>
            </a:r>
            <a:br>
              <a:rPr lang="en-US" sz="2800" b="1" dirty="0">
                <a:solidFill>
                  <a:schemeClr val="tx1">
                    <a:lumMod val="75000"/>
                  </a:schemeClr>
                </a:solidFill>
              </a:rPr>
            </a:br>
            <a:br>
              <a:rPr lang="en-US" sz="2800" b="1" dirty="0">
                <a:solidFill>
                  <a:schemeClr val="tx1">
                    <a:lumMod val="75000"/>
                  </a:schemeClr>
                </a:solidFill>
              </a:rPr>
            </a:br>
            <a:r>
              <a:rPr lang="en-US" sz="2800" b="1" dirty="0">
                <a:solidFill>
                  <a:schemeClr val="tx1">
                    <a:lumMod val="75000"/>
                  </a:schemeClr>
                </a:solidFill>
              </a:rPr>
              <a:t> </a:t>
            </a:r>
            <a:br>
              <a:rPr lang="en-US" sz="1100" b="1" dirty="0">
                <a:solidFill>
                  <a:schemeClr val="tx1">
                    <a:lumMod val="75000"/>
                  </a:schemeClr>
                </a:solidFill>
              </a:rPr>
            </a:br>
            <a:endParaRPr lang="en-US" sz="2400" dirty="0">
              <a:solidFill>
                <a:srgbClr val="326820"/>
              </a:solidFill>
            </a:endParaRPr>
          </a:p>
        </p:txBody>
      </p:sp>
      <p:sp>
        <p:nvSpPr>
          <p:cNvPr id="3" name="TextBox 2"/>
          <p:cNvSpPr txBox="1"/>
          <p:nvPr/>
        </p:nvSpPr>
        <p:spPr>
          <a:xfrm>
            <a:off x="522514" y="1988154"/>
            <a:ext cx="11315274" cy="3831818"/>
          </a:xfrm>
          <a:prstGeom prst="rect">
            <a:avLst/>
          </a:prstGeom>
          <a:noFill/>
          <a:ln w="28575">
            <a:noFill/>
          </a:ln>
        </p:spPr>
        <p:txBody>
          <a:bodyPr wrap="square" rtlCol="0">
            <a:spAutoFit/>
          </a:bodyPr>
          <a:lstStyle/>
          <a:p>
            <a:pPr algn="ctr">
              <a:buClr>
                <a:srgbClr val="0070C0"/>
              </a:buClr>
            </a:pPr>
            <a:r>
              <a:rPr lang="en-US" sz="2400" b="1" dirty="0">
                <a:solidFill>
                  <a:schemeClr val="bg2">
                    <a:lumMod val="25000"/>
                  </a:schemeClr>
                </a:solidFill>
              </a:rPr>
              <a:t>How is it Spread?</a:t>
            </a:r>
          </a:p>
          <a:p>
            <a:pPr algn="ctr">
              <a:buClr>
                <a:srgbClr val="0070C0"/>
              </a:buClr>
            </a:pPr>
            <a:r>
              <a:rPr lang="en-US" sz="2400" b="1" dirty="0">
                <a:solidFill>
                  <a:schemeClr val="bg2">
                    <a:lumMod val="10000"/>
                  </a:schemeClr>
                </a:solidFill>
              </a:rPr>
              <a:t>Parasite passed during </a:t>
            </a:r>
            <a:r>
              <a:rPr lang="en-US" sz="2400" b="1" dirty="0">
                <a:solidFill>
                  <a:srgbClr val="1817BF"/>
                </a:solidFill>
              </a:rPr>
              <a:t>vaginal sex</a:t>
            </a:r>
            <a:r>
              <a:rPr lang="en-US" sz="2400" b="1" dirty="0">
                <a:solidFill>
                  <a:schemeClr val="bg2">
                    <a:lumMod val="10000"/>
                  </a:schemeClr>
                </a:solidFill>
              </a:rPr>
              <a:t>.</a:t>
            </a:r>
          </a:p>
          <a:p>
            <a:pPr algn="ctr">
              <a:buClr>
                <a:srgbClr val="0070C0"/>
              </a:buClr>
            </a:pPr>
            <a:r>
              <a:rPr lang="en-US" sz="2400" b="1" dirty="0">
                <a:solidFill>
                  <a:srgbClr val="AE1712"/>
                </a:solidFill>
              </a:rPr>
              <a:t>70%</a:t>
            </a:r>
            <a:r>
              <a:rPr lang="en-US" sz="2400" b="1" dirty="0">
                <a:solidFill>
                  <a:srgbClr val="B40000"/>
                </a:solidFill>
              </a:rPr>
              <a:t> </a:t>
            </a:r>
            <a:r>
              <a:rPr lang="en-US" sz="2400" dirty="0">
                <a:solidFill>
                  <a:schemeClr val="tx1">
                    <a:lumMod val="75000"/>
                  </a:schemeClr>
                </a:solidFill>
              </a:rPr>
              <a:t>of</a:t>
            </a:r>
            <a:r>
              <a:rPr lang="en-US" sz="2400" b="1" dirty="0">
                <a:solidFill>
                  <a:schemeClr val="tx1">
                    <a:lumMod val="75000"/>
                  </a:schemeClr>
                </a:solidFill>
              </a:rPr>
              <a:t> infected people </a:t>
            </a:r>
            <a:r>
              <a:rPr lang="en-US" sz="2400" dirty="0">
                <a:solidFill>
                  <a:schemeClr val="tx1">
                    <a:lumMod val="75000"/>
                  </a:schemeClr>
                </a:solidFill>
              </a:rPr>
              <a:t>have</a:t>
            </a:r>
            <a:r>
              <a:rPr lang="en-US" sz="2400" b="1" dirty="0">
                <a:solidFill>
                  <a:schemeClr val="tx1">
                    <a:lumMod val="75000"/>
                  </a:schemeClr>
                </a:solidFill>
              </a:rPr>
              <a:t> </a:t>
            </a:r>
            <a:r>
              <a:rPr lang="en-US" sz="2400" b="1" dirty="0">
                <a:solidFill>
                  <a:srgbClr val="AE1712"/>
                </a:solidFill>
              </a:rPr>
              <a:t>NO signs/symptoms </a:t>
            </a:r>
            <a:endParaRPr lang="en-US" sz="1100" b="1" dirty="0">
              <a:solidFill>
                <a:srgbClr val="AE1712"/>
              </a:solidFill>
            </a:endParaRPr>
          </a:p>
          <a:p>
            <a:pPr algn="ctr">
              <a:buClr>
                <a:srgbClr val="0070C0"/>
              </a:buClr>
            </a:pPr>
            <a:endParaRPr lang="en-US" sz="1100" b="1" dirty="0">
              <a:solidFill>
                <a:srgbClr val="B40000"/>
              </a:solidFill>
            </a:endParaRPr>
          </a:p>
          <a:p>
            <a:pPr lvl="0"/>
            <a:r>
              <a:rPr lang="en-US" sz="3200" b="1" dirty="0">
                <a:solidFill>
                  <a:srgbClr val="AE1712"/>
                </a:solidFill>
              </a:rPr>
              <a:t>Symptoms:</a:t>
            </a:r>
          </a:p>
          <a:p>
            <a:pPr lvl="0">
              <a:lnSpc>
                <a:spcPct val="150000"/>
              </a:lnSpc>
            </a:pPr>
            <a:r>
              <a:rPr lang="en-US" sz="2200" b="1" dirty="0">
                <a:solidFill>
                  <a:srgbClr val="1817BF"/>
                </a:solidFill>
              </a:rPr>
              <a:t>Abnormal</a:t>
            </a:r>
            <a:r>
              <a:rPr lang="en-US" sz="2200" b="1" dirty="0">
                <a:solidFill>
                  <a:srgbClr val="464646"/>
                </a:solidFill>
              </a:rPr>
              <a:t> thin vaginal/penile discharge            </a:t>
            </a:r>
            <a:r>
              <a:rPr lang="en-US" sz="2200" b="1" dirty="0">
                <a:solidFill>
                  <a:srgbClr val="1817BF"/>
                </a:solidFill>
              </a:rPr>
              <a:t>Burning</a:t>
            </a:r>
            <a:r>
              <a:rPr lang="en-US" sz="2200" b="1" dirty="0">
                <a:solidFill>
                  <a:srgbClr val="464646"/>
                </a:solidFill>
              </a:rPr>
              <a:t> urinating and ejaculation</a:t>
            </a:r>
          </a:p>
          <a:p>
            <a:pPr lvl="0">
              <a:lnSpc>
                <a:spcPct val="150000"/>
              </a:lnSpc>
            </a:pPr>
            <a:r>
              <a:rPr lang="en-US" sz="2200" b="1" dirty="0">
                <a:solidFill>
                  <a:srgbClr val="464646"/>
                </a:solidFill>
              </a:rPr>
              <a:t> white, yellow or green with </a:t>
            </a:r>
            <a:r>
              <a:rPr lang="en-US" sz="2200" b="1" dirty="0">
                <a:solidFill>
                  <a:srgbClr val="1817BF"/>
                </a:solidFill>
              </a:rPr>
              <a:t>foul odor                Genitals </a:t>
            </a:r>
            <a:r>
              <a:rPr lang="en-US" sz="2200" b="1" dirty="0">
                <a:solidFill>
                  <a:schemeClr val="tx1">
                    <a:lumMod val="75000"/>
                  </a:schemeClr>
                </a:solidFill>
              </a:rPr>
              <a:t>itching, sore, red, burning</a:t>
            </a:r>
          </a:p>
          <a:p>
            <a:pPr marL="171450" lvl="0" indent="-171450">
              <a:buClr>
                <a:srgbClr val="004E9A"/>
              </a:buClr>
              <a:buFont typeface="Arial" panose="020B0604020202020204" pitchFamily="34" charset="0"/>
              <a:buChar char="•"/>
            </a:pPr>
            <a:endParaRPr lang="en-US" sz="800" b="1" dirty="0">
              <a:solidFill>
                <a:schemeClr val="accent5"/>
              </a:solidFill>
            </a:endParaRPr>
          </a:p>
          <a:p>
            <a:pPr lvl="0"/>
            <a:r>
              <a:rPr lang="en-US" sz="3200" b="1" dirty="0">
                <a:solidFill>
                  <a:srgbClr val="AE1712"/>
                </a:solidFill>
              </a:rPr>
              <a:t>Site:</a:t>
            </a:r>
          </a:p>
          <a:p>
            <a:pPr>
              <a:buClr>
                <a:schemeClr val="tx1">
                  <a:lumMod val="75000"/>
                </a:schemeClr>
              </a:buClr>
            </a:pPr>
            <a:r>
              <a:rPr lang="en-US" sz="2200" b="1" dirty="0">
                <a:solidFill>
                  <a:srgbClr val="1817BF"/>
                </a:solidFill>
              </a:rPr>
              <a:t>Lower</a:t>
            </a:r>
            <a:r>
              <a:rPr lang="en-US" sz="2200" b="1" dirty="0">
                <a:solidFill>
                  <a:schemeClr val="tx1">
                    <a:lumMod val="75000"/>
                  </a:schemeClr>
                </a:solidFill>
              </a:rPr>
              <a:t> genital tract (vulva, vagina, penis or urethra)</a:t>
            </a:r>
          </a:p>
        </p:txBody>
      </p:sp>
      <p:sp>
        <p:nvSpPr>
          <p:cNvPr id="7" name="TextBox 6"/>
          <p:cNvSpPr txBox="1"/>
          <p:nvPr/>
        </p:nvSpPr>
        <p:spPr>
          <a:xfrm>
            <a:off x="1608671" y="5861909"/>
            <a:ext cx="8871070" cy="461665"/>
          </a:xfrm>
          <a:prstGeom prst="rect">
            <a:avLst/>
          </a:prstGeom>
          <a:noFill/>
        </p:spPr>
        <p:txBody>
          <a:bodyPr wrap="square" rtlCol="0">
            <a:spAutoFit/>
          </a:bodyPr>
          <a:lstStyle/>
          <a:p>
            <a:pPr algn="ctr"/>
            <a:r>
              <a:rPr lang="en-US" sz="2400" i="1" dirty="0">
                <a:solidFill>
                  <a:srgbClr val="0070C0"/>
                </a:solidFill>
              </a:rPr>
              <a:t> </a:t>
            </a:r>
            <a:r>
              <a:rPr lang="en-US" sz="2400" b="1" i="1" dirty="0">
                <a:solidFill>
                  <a:schemeClr val="tx1">
                    <a:lumMod val="75000"/>
                  </a:schemeClr>
                </a:solidFill>
              </a:rPr>
              <a:t>Greatly </a:t>
            </a:r>
            <a:r>
              <a:rPr lang="en-US" sz="2400" b="1" i="1" dirty="0">
                <a:solidFill>
                  <a:srgbClr val="AE1712"/>
                </a:solidFill>
              </a:rPr>
              <a:t>increases the risk </a:t>
            </a:r>
            <a:r>
              <a:rPr lang="en-US" sz="2400" b="1" i="1" dirty="0">
                <a:solidFill>
                  <a:schemeClr val="tx1">
                    <a:lumMod val="75000"/>
                  </a:schemeClr>
                </a:solidFill>
              </a:rPr>
              <a:t>of getting/spreading </a:t>
            </a:r>
            <a:r>
              <a:rPr lang="en-US" sz="2400" b="1" i="1" dirty="0">
                <a:solidFill>
                  <a:srgbClr val="1817BF"/>
                </a:solidFill>
              </a:rPr>
              <a:t>other STIs</a:t>
            </a:r>
            <a:r>
              <a:rPr lang="en-US" sz="2400" b="1" i="1" dirty="0">
                <a:solidFill>
                  <a:schemeClr val="tx1">
                    <a:lumMod val="75000"/>
                  </a:schemeClr>
                </a:solidFill>
              </a:rPr>
              <a:t>.</a:t>
            </a:r>
          </a:p>
        </p:txBody>
      </p:sp>
      <p:sp>
        <p:nvSpPr>
          <p:cNvPr id="6" name="Footer Placeholder 7">
            <a:extLst>
              <a:ext uri="{FF2B5EF4-FFF2-40B4-BE49-F238E27FC236}">
                <a16:creationId xmlns:a16="http://schemas.microsoft.com/office/drawing/2014/main" id="{1777E778-43F2-CB40-B31B-CEF6924EEFF7}"/>
              </a:ext>
            </a:extLst>
          </p:cNvPr>
          <p:cNvSpPr>
            <a:spLocks noGrp="1"/>
          </p:cNvSpPr>
          <p:nvPr>
            <p:ph type="ftr" sz="quarter" idx="4294967295"/>
          </p:nvPr>
        </p:nvSpPr>
        <p:spPr>
          <a:xfrm>
            <a:off x="777240" y="6309360"/>
            <a:ext cx="6400800" cy="365760"/>
          </a:xfrm>
          <a:prstGeom prst="rect">
            <a:avLst/>
          </a:prstGeom>
        </p:spPr>
        <p:txBody>
          <a:bodyPr/>
          <a:lstStyle/>
          <a:p>
            <a:pPr lvl="0">
              <a:spcBef>
                <a:spcPts val="900"/>
              </a:spcBef>
            </a:pPr>
            <a:r>
              <a:rPr lang="en-US" sz="1800" b="1" dirty="0">
                <a:solidFill>
                  <a:schemeClr val="tx1">
                    <a:lumMod val="50000"/>
                  </a:schemeClr>
                </a:solidFill>
              </a:rPr>
              <a:t>Oklahoma State Department of Health | STI 101 | 2022</a:t>
            </a:r>
            <a:r>
              <a:rPr lang="en-US" sz="1200" b="1" dirty="0">
                <a:solidFill>
                  <a:schemeClr val="tx1">
                    <a:lumMod val="50000"/>
                  </a:schemeClr>
                </a:solidFill>
              </a:rPr>
              <a:t> </a:t>
            </a:r>
            <a:endParaRPr lang="en-US" sz="1800" b="1" dirty="0">
              <a:solidFill>
                <a:schemeClr val="tx1">
                  <a:lumMod val="50000"/>
                </a:schemeClr>
              </a:solidFill>
            </a:endParaRPr>
          </a:p>
        </p:txBody>
      </p:sp>
      <p:sp>
        <p:nvSpPr>
          <p:cNvPr id="2" name="Slide Number Placeholder 1"/>
          <p:cNvSpPr>
            <a:spLocks noGrp="1"/>
          </p:cNvSpPr>
          <p:nvPr>
            <p:ph type="sldNum" sz="quarter" idx="12"/>
          </p:nvPr>
        </p:nvSpPr>
        <p:spPr/>
        <p:txBody>
          <a:bodyPr/>
          <a:lstStyle/>
          <a:p>
            <a:fld id="{3A3BF598-3965-4B96-B96B-16E067964EB4}" type="slidenum">
              <a:rPr lang="en-US" b="0" smtClean="0"/>
              <a:t>20</a:t>
            </a:fld>
            <a:endParaRPr lang="en-US" b="0" dirty="0"/>
          </a:p>
        </p:txBody>
      </p:sp>
      <p:sp>
        <p:nvSpPr>
          <p:cNvPr id="4" name="TextBox 3">
            <a:extLst>
              <a:ext uri="{FF2B5EF4-FFF2-40B4-BE49-F238E27FC236}">
                <a16:creationId xmlns:a16="http://schemas.microsoft.com/office/drawing/2014/main" id="{AE7129B7-E59D-4910-86F7-566BB766963D}"/>
              </a:ext>
            </a:extLst>
          </p:cNvPr>
          <p:cNvSpPr txBox="1"/>
          <p:nvPr/>
        </p:nvSpPr>
        <p:spPr>
          <a:xfrm>
            <a:off x="735410" y="900078"/>
            <a:ext cx="10617591" cy="1058946"/>
          </a:xfrm>
          <a:prstGeom prst="rect">
            <a:avLst/>
          </a:prstGeom>
          <a:noFill/>
          <a:ln w="12700">
            <a:solidFill>
              <a:srgbClr val="E6E6E6"/>
            </a:solidFill>
          </a:ln>
        </p:spPr>
        <p:txBody>
          <a:bodyPr wrap="square" rtlCol="0">
            <a:spAutoFit/>
          </a:bodyPr>
          <a:lstStyle/>
          <a:p>
            <a:endParaRPr lang="en-US" dirty="0"/>
          </a:p>
        </p:txBody>
      </p:sp>
    </p:spTree>
    <p:extLst>
      <p:ext uri="{BB962C8B-B14F-4D97-AF65-F5344CB8AC3E}">
        <p14:creationId xmlns:p14="http://schemas.microsoft.com/office/powerpoint/2010/main" val="3762361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713" y="107339"/>
            <a:ext cx="10090296" cy="1143000"/>
          </a:xfrm>
        </p:spPr>
        <p:txBody>
          <a:bodyPr/>
          <a:lstStyle/>
          <a:p>
            <a:pPr algn="ctr"/>
            <a:r>
              <a:rPr lang="en-US" sz="4400" dirty="0">
                <a:solidFill>
                  <a:schemeClr val="tx1">
                    <a:lumMod val="50000"/>
                  </a:schemeClr>
                </a:solidFill>
              </a:rPr>
              <a:t>Pelvic Inflammatory Disease (PID)</a:t>
            </a:r>
            <a:endParaRPr lang="en-US" sz="4400" baseline="30000" dirty="0">
              <a:solidFill>
                <a:schemeClr val="tx1">
                  <a:lumMod val="50000"/>
                </a:schemeClr>
              </a:solidFill>
            </a:endParaRPr>
          </a:p>
        </p:txBody>
      </p:sp>
      <p:sp>
        <p:nvSpPr>
          <p:cNvPr id="3" name="TextBox 2"/>
          <p:cNvSpPr txBox="1"/>
          <p:nvPr/>
        </p:nvSpPr>
        <p:spPr>
          <a:xfrm>
            <a:off x="464288" y="770053"/>
            <a:ext cx="11727711" cy="6463308"/>
          </a:xfrm>
          <a:prstGeom prst="rect">
            <a:avLst/>
          </a:prstGeom>
          <a:noFill/>
        </p:spPr>
        <p:txBody>
          <a:bodyPr wrap="square" rtlCol="0">
            <a:spAutoFit/>
          </a:bodyPr>
          <a:lstStyle/>
          <a:p>
            <a:pPr>
              <a:lnSpc>
                <a:spcPct val="150000"/>
              </a:lnSpc>
            </a:pPr>
            <a:r>
              <a:rPr lang="en-US" sz="3000" b="1" dirty="0">
                <a:solidFill>
                  <a:srgbClr val="1817BF"/>
                </a:solidFill>
              </a:rPr>
              <a:t>Serious infection </a:t>
            </a:r>
            <a:r>
              <a:rPr lang="en-US" sz="3000" dirty="0">
                <a:solidFill>
                  <a:schemeClr val="tx1">
                    <a:lumMod val="50000"/>
                  </a:schemeClr>
                </a:solidFill>
              </a:rPr>
              <a:t>of</a:t>
            </a:r>
            <a:r>
              <a:rPr lang="en-US" sz="3000" dirty="0">
                <a:solidFill>
                  <a:srgbClr val="1817BF"/>
                </a:solidFill>
              </a:rPr>
              <a:t>  </a:t>
            </a:r>
            <a:r>
              <a:rPr lang="en-US" sz="3000" b="1" dirty="0">
                <a:solidFill>
                  <a:srgbClr val="C00000"/>
                </a:solidFill>
              </a:rPr>
              <a:t>woman’s reproductive organs</a:t>
            </a:r>
            <a:endParaRPr lang="en-US" sz="3000" b="1" dirty="0">
              <a:solidFill>
                <a:srgbClr val="464646"/>
              </a:solidFill>
            </a:endParaRPr>
          </a:p>
          <a:p>
            <a:pPr>
              <a:lnSpc>
                <a:spcPct val="150000"/>
              </a:lnSpc>
            </a:pPr>
            <a:r>
              <a:rPr lang="en-US" sz="3000" b="1" dirty="0">
                <a:solidFill>
                  <a:srgbClr val="464646"/>
                </a:solidFill>
              </a:rPr>
              <a:t>Often untreated STDs like chlamydia and gonorrhea</a:t>
            </a:r>
          </a:p>
          <a:p>
            <a:pPr>
              <a:lnSpc>
                <a:spcPct val="150000"/>
              </a:lnSpc>
            </a:pPr>
            <a:r>
              <a:rPr lang="en-US" sz="2800" b="1" dirty="0">
                <a:solidFill>
                  <a:srgbClr val="464646"/>
                </a:solidFill>
              </a:rPr>
              <a:t>   				</a:t>
            </a:r>
            <a:r>
              <a:rPr lang="en-US" sz="3000" b="1" dirty="0">
                <a:solidFill>
                  <a:srgbClr val="C00000"/>
                </a:solidFill>
              </a:rPr>
              <a:t>Symptoms	</a:t>
            </a:r>
            <a:r>
              <a:rPr lang="en-US" sz="2800" b="1" dirty="0">
                <a:solidFill>
                  <a:srgbClr val="C00000"/>
                </a:solidFill>
              </a:rPr>
              <a:t>		</a:t>
            </a:r>
            <a:r>
              <a:rPr lang="en-US" sz="2800" b="1" dirty="0">
                <a:solidFill>
                  <a:srgbClr val="1817BF"/>
                </a:solidFill>
              </a:rPr>
              <a:t> 		</a:t>
            </a:r>
            <a:endParaRPr lang="en-US" sz="2800" b="1" dirty="0">
              <a:solidFill>
                <a:srgbClr val="464646"/>
              </a:solidFill>
            </a:endParaRPr>
          </a:p>
          <a:p>
            <a:pPr>
              <a:lnSpc>
                <a:spcPct val="150000"/>
              </a:lnSpc>
            </a:pPr>
            <a:r>
              <a:rPr lang="en-US" sz="2000" b="1" dirty="0">
                <a:solidFill>
                  <a:schemeClr val="tx1">
                    <a:lumMod val="50000"/>
                  </a:schemeClr>
                </a:solidFill>
              </a:rPr>
              <a:t>Pain </a:t>
            </a:r>
            <a:r>
              <a:rPr lang="en-US" sz="2000" dirty="0">
                <a:solidFill>
                  <a:schemeClr val="tx1">
                    <a:lumMod val="50000"/>
                  </a:schemeClr>
                </a:solidFill>
              </a:rPr>
              <a:t>in your </a:t>
            </a:r>
            <a:r>
              <a:rPr lang="en-US" sz="2000" b="1" dirty="0">
                <a:solidFill>
                  <a:schemeClr val="tx1">
                    <a:lumMod val="50000"/>
                  </a:schemeClr>
                </a:solidFill>
              </a:rPr>
              <a:t>lower abdomen			          Unable to undo damage</a:t>
            </a:r>
          </a:p>
          <a:p>
            <a:pPr>
              <a:lnSpc>
                <a:spcPct val="150000"/>
              </a:lnSpc>
            </a:pPr>
            <a:r>
              <a:rPr lang="en-US" sz="2000" b="1" dirty="0">
                <a:solidFill>
                  <a:schemeClr val="tx1">
                    <a:lumMod val="50000"/>
                  </a:schemeClr>
                </a:solidFill>
              </a:rPr>
              <a:t>Pain &amp;</a:t>
            </a:r>
            <a:r>
              <a:rPr lang="en-US" sz="2000" dirty="0">
                <a:solidFill>
                  <a:schemeClr val="tx1">
                    <a:lumMod val="50000"/>
                  </a:schemeClr>
                </a:solidFill>
              </a:rPr>
              <a:t> </a:t>
            </a:r>
            <a:r>
              <a:rPr lang="en-US" sz="2000" b="1" dirty="0">
                <a:solidFill>
                  <a:schemeClr val="tx1">
                    <a:lumMod val="50000"/>
                  </a:schemeClr>
                </a:solidFill>
              </a:rPr>
              <a:t>bleeding </a:t>
            </a:r>
            <a:r>
              <a:rPr lang="en-US" sz="2000" dirty="0">
                <a:solidFill>
                  <a:schemeClr val="tx1">
                    <a:lumMod val="50000"/>
                  </a:schemeClr>
                </a:solidFill>
              </a:rPr>
              <a:t>when</a:t>
            </a:r>
            <a:r>
              <a:rPr lang="en-US" sz="2000" b="1" dirty="0">
                <a:solidFill>
                  <a:schemeClr val="tx1">
                    <a:lumMod val="50000"/>
                  </a:schemeClr>
                </a:solidFill>
              </a:rPr>
              <a:t> you have sex	                       Fallopian tube scar tissue </a:t>
            </a:r>
          </a:p>
          <a:p>
            <a:pPr>
              <a:lnSpc>
                <a:spcPct val="150000"/>
              </a:lnSpc>
            </a:pPr>
            <a:r>
              <a:rPr lang="en-US" sz="2000" b="1" dirty="0">
                <a:solidFill>
                  <a:schemeClr val="tx1">
                    <a:lumMod val="50000"/>
                  </a:schemeClr>
                </a:solidFill>
              </a:rPr>
              <a:t>Burning sensation </a:t>
            </a:r>
            <a:r>
              <a:rPr lang="en-US" sz="2000" dirty="0">
                <a:solidFill>
                  <a:schemeClr val="tx1">
                    <a:lumMod val="50000"/>
                  </a:schemeClr>
                </a:solidFill>
              </a:rPr>
              <a:t>with</a:t>
            </a:r>
            <a:r>
              <a:rPr lang="en-US" sz="2000" b="1" dirty="0">
                <a:solidFill>
                  <a:schemeClr val="tx1">
                    <a:lumMod val="50000"/>
                  </a:schemeClr>
                </a:solidFill>
              </a:rPr>
              <a:t> urination		          Ectopic pregnancy</a:t>
            </a:r>
          </a:p>
          <a:p>
            <a:pPr>
              <a:lnSpc>
                <a:spcPct val="150000"/>
              </a:lnSpc>
            </a:pPr>
            <a:r>
              <a:rPr lang="en-US" sz="2000" b="1" dirty="0">
                <a:solidFill>
                  <a:schemeClr val="tx1">
                    <a:lumMod val="50000"/>
                  </a:schemeClr>
                </a:solidFill>
              </a:rPr>
              <a:t>Vaginal discharge </a:t>
            </a:r>
            <a:r>
              <a:rPr lang="en-US" sz="2000" dirty="0">
                <a:solidFill>
                  <a:schemeClr val="tx1">
                    <a:lumMod val="50000"/>
                  </a:schemeClr>
                </a:solidFill>
              </a:rPr>
              <a:t>with a</a:t>
            </a:r>
            <a:r>
              <a:rPr lang="en-US" sz="2000" b="1" dirty="0">
                <a:solidFill>
                  <a:schemeClr val="tx1">
                    <a:lumMod val="50000"/>
                  </a:schemeClr>
                </a:solidFill>
              </a:rPr>
              <a:t> bad odor		          Infertility</a:t>
            </a:r>
          </a:p>
          <a:p>
            <a:pPr>
              <a:lnSpc>
                <a:spcPct val="150000"/>
              </a:lnSpc>
            </a:pPr>
            <a:r>
              <a:rPr lang="en-US" sz="2000" b="1" dirty="0">
                <a:solidFill>
                  <a:schemeClr val="tx1">
                    <a:lumMod val="50000"/>
                  </a:schemeClr>
                </a:solidFill>
              </a:rPr>
              <a:t>Bleeding </a:t>
            </a:r>
            <a:r>
              <a:rPr lang="en-US" sz="2000" b="1" dirty="0">
                <a:solidFill>
                  <a:srgbClr val="C00000"/>
                </a:solidFill>
              </a:rPr>
              <a:t>between</a:t>
            </a:r>
            <a:r>
              <a:rPr lang="en-US" sz="2000" b="1" dirty="0">
                <a:solidFill>
                  <a:schemeClr val="tx1">
                    <a:lumMod val="50000"/>
                  </a:schemeClr>
                </a:solidFill>
              </a:rPr>
              <a:t> period			          Long-term pelvic/</a:t>
            </a:r>
          </a:p>
          <a:p>
            <a:pPr>
              <a:lnSpc>
                <a:spcPct val="150000"/>
              </a:lnSpc>
            </a:pPr>
            <a:r>
              <a:rPr lang="en-US" sz="2000" b="1" dirty="0">
                <a:solidFill>
                  <a:schemeClr val="tx1">
                    <a:lumMod val="50000"/>
                  </a:schemeClr>
                </a:solidFill>
              </a:rPr>
              <a:t>Fever				                                        abdominal pain</a:t>
            </a:r>
          </a:p>
          <a:p>
            <a:pPr>
              <a:lnSpc>
                <a:spcPct val="150000"/>
              </a:lnSpc>
            </a:pPr>
            <a:r>
              <a:rPr lang="en-US" sz="2200" b="1" dirty="0">
                <a:solidFill>
                  <a:schemeClr val="tx1">
                    <a:lumMod val="50000"/>
                  </a:schemeClr>
                </a:solidFill>
              </a:rPr>
              <a:t>			</a:t>
            </a:r>
            <a:r>
              <a:rPr lang="en-US" sz="2200" dirty="0">
                <a:solidFill>
                  <a:schemeClr val="tx1">
                    <a:lumMod val="50000"/>
                  </a:schemeClr>
                </a:solidFill>
              </a:rPr>
              <a:t>May have </a:t>
            </a:r>
            <a:r>
              <a:rPr lang="en-US" sz="2200" b="1" dirty="0">
                <a:solidFill>
                  <a:schemeClr val="tx1">
                    <a:lumMod val="50000"/>
                  </a:schemeClr>
                </a:solidFill>
              </a:rPr>
              <a:t>Mild or No symptoms</a:t>
            </a:r>
          </a:p>
          <a:p>
            <a:pPr>
              <a:lnSpc>
                <a:spcPct val="150000"/>
              </a:lnSpc>
            </a:pPr>
            <a:endParaRPr lang="en-US" sz="2200" b="1" dirty="0">
              <a:solidFill>
                <a:schemeClr val="tx1">
                  <a:lumMod val="50000"/>
                </a:schemeClr>
              </a:solidFill>
            </a:endParaRPr>
          </a:p>
          <a:p>
            <a:pPr lvl="1">
              <a:buClr>
                <a:schemeClr val="bg2">
                  <a:lumMod val="10000"/>
                </a:schemeClr>
              </a:buClr>
            </a:pPr>
            <a:endParaRPr lang="en-US" b="1" dirty="0">
              <a:solidFill>
                <a:schemeClr val="tx1">
                  <a:lumMod val="50000"/>
                </a:schemeClr>
              </a:solidFill>
            </a:endParaRPr>
          </a:p>
          <a:p>
            <a:pPr marL="342900" indent="-342900">
              <a:buFont typeface="Arial" panose="020B0604020202020204" pitchFamily="34" charset="0"/>
              <a:buChar char="•"/>
            </a:pPr>
            <a:endParaRPr lang="en-US" b="1" dirty="0">
              <a:solidFill>
                <a:schemeClr val="tx1">
                  <a:lumMod val="50000"/>
                </a:schemeClr>
              </a:solidFill>
            </a:endParaRPr>
          </a:p>
        </p:txBody>
      </p:sp>
      <p:pic>
        <p:nvPicPr>
          <p:cNvPr id="1029" name="Picture 5" descr="C:\Users\peytonr\AppData\Local\Microsoft\Windows\Temporary Internet Files\Content.IE5\B24SVPCU\1352862601549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79740" y="281087"/>
            <a:ext cx="1247971" cy="5857825"/>
          </a:xfrm>
          <a:prstGeom prst="rect">
            <a:avLst/>
          </a:prstGeom>
          <a:noFill/>
          <a:ln w="76200">
            <a:solidFill>
              <a:srgbClr val="C00000"/>
            </a:solidFill>
          </a:ln>
          <a:extLst>
            <a:ext uri="{909E8E84-426E-40DD-AFC4-6F175D3DCCD1}">
              <a14:hiddenFill xmlns:a14="http://schemas.microsoft.com/office/drawing/2010/main">
                <a:solidFill>
                  <a:srgbClr val="FFFFFF"/>
                </a:solidFill>
              </a14:hiddenFill>
            </a:ext>
          </a:extLst>
        </p:spPr>
      </p:pic>
      <p:sp>
        <p:nvSpPr>
          <p:cNvPr id="7" name="Footer Placeholder 7">
            <a:extLst>
              <a:ext uri="{FF2B5EF4-FFF2-40B4-BE49-F238E27FC236}">
                <a16:creationId xmlns:a16="http://schemas.microsoft.com/office/drawing/2014/main" id="{1777E778-43F2-CB40-B31B-CEF6924EEFF7}"/>
              </a:ext>
            </a:extLst>
          </p:cNvPr>
          <p:cNvSpPr>
            <a:spLocks noGrp="1"/>
          </p:cNvSpPr>
          <p:nvPr>
            <p:ph type="ftr" sz="quarter" idx="13"/>
          </p:nvPr>
        </p:nvSpPr>
        <p:spPr>
          <a:xfrm>
            <a:off x="763591" y="6279406"/>
            <a:ext cx="8140697" cy="198338"/>
          </a:xfrm>
        </p:spPr>
        <p:txBody>
          <a:bodyPr/>
          <a:lstStyle/>
          <a:p>
            <a:pPr marL="0" lvl="0" indent="0">
              <a:buNone/>
            </a:pPr>
            <a:r>
              <a:rPr lang="en-US" sz="1800" b="1" dirty="0">
                <a:solidFill>
                  <a:schemeClr val="tx1">
                    <a:lumMod val="50000"/>
                  </a:schemeClr>
                </a:solidFill>
              </a:rPr>
              <a:t>Oklahoma State Department of Health | STI 101 | | 2022</a:t>
            </a:r>
            <a:r>
              <a:rPr lang="en-US" sz="1200" b="1" dirty="0">
                <a:solidFill>
                  <a:schemeClr val="tx1">
                    <a:lumMod val="50000"/>
                  </a:schemeClr>
                </a:solidFill>
              </a:rPr>
              <a:t> </a:t>
            </a:r>
          </a:p>
        </p:txBody>
      </p:sp>
      <p:sp>
        <p:nvSpPr>
          <p:cNvPr id="4" name="Slide Number Placeholder 3"/>
          <p:cNvSpPr>
            <a:spLocks noGrp="1"/>
          </p:cNvSpPr>
          <p:nvPr>
            <p:ph type="sldNum" sz="quarter" idx="12"/>
          </p:nvPr>
        </p:nvSpPr>
        <p:spPr/>
        <p:txBody>
          <a:bodyPr/>
          <a:lstStyle/>
          <a:p>
            <a:fld id="{3A3BF598-3965-4B96-B96B-16E067964EB4}" type="slidenum">
              <a:rPr lang="en-US" b="0" smtClean="0"/>
              <a:t>21</a:t>
            </a:fld>
            <a:endParaRPr lang="en-US" b="0" dirty="0"/>
          </a:p>
        </p:txBody>
      </p:sp>
    </p:spTree>
    <p:extLst>
      <p:ext uri="{BB962C8B-B14F-4D97-AF65-F5344CB8AC3E}">
        <p14:creationId xmlns:p14="http://schemas.microsoft.com/office/powerpoint/2010/main" val="957837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363" y="114299"/>
            <a:ext cx="11536325" cy="1291419"/>
          </a:xfrm>
        </p:spPr>
        <p:txBody>
          <a:bodyPr/>
          <a:lstStyle/>
          <a:p>
            <a:pPr algn="ctr"/>
            <a:r>
              <a:rPr lang="en-US" sz="5400" dirty="0">
                <a:ln>
                  <a:solidFill>
                    <a:schemeClr val="tx2"/>
                  </a:solidFill>
                </a:ln>
                <a:solidFill>
                  <a:schemeClr val="tx1">
                    <a:lumMod val="50000"/>
                  </a:schemeClr>
                </a:solidFill>
              </a:rPr>
              <a:t>Genital Herpes </a:t>
            </a:r>
            <a:r>
              <a:rPr lang="en-US" sz="5200" dirty="0">
                <a:solidFill>
                  <a:schemeClr val="tx1">
                    <a:lumMod val="50000"/>
                  </a:schemeClr>
                </a:solidFill>
              </a:rPr>
              <a:t>(HSV-1 and HSV-2)</a:t>
            </a:r>
          </a:p>
        </p:txBody>
      </p:sp>
      <p:sp>
        <p:nvSpPr>
          <p:cNvPr id="5" name="TextBox 4"/>
          <p:cNvSpPr txBox="1"/>
          <p:nvPr/>
        </p:nvSpPr>
        <p:spPr>
          <a:xfrm>
            <a:off x="763326" y="1063993"/>
            <a:ext cx="10991939" cy="2862322"/>
          </a:xfrm>
          <a:prstGeom prst="rect">
            <a:avLst/>
          </a:prstGeom>
          <a:noFill/>
        </p:spPr>
        <p:txBody>
          <a:bodyPr wrap="square" rtlCol="0">
            <a:spAutoFit/>
          </a:bodyPr>
          <a:lstStyle/>
          <a:p>
            <a:pPr algn="ctr"/>
            <a:r>
              <a:rPr lang="en-US" sz="2800" b="1" dirty="0">
                <a:solidFill>
                  <a:srgbClr val="1817BF"/>
                </a:solidFill>
              </a:rPr>
              <a:t>1 in 8 </a:t>
            </a:r>
            <a:r>
              <a:rPr lang="en-US" sz="2800" b="1" dirty="0">
                <a:solidFill>
                  <a:schemeClr val="tx1">
                    <a:lumMod val="75000"/>
                  </a:schemeClr>
                </a:solidFill>
              </a:rPr>
              <a:t>people</a:t>
            </a:r>
            <a:r>
              <a:rPr lang="en-US" sz="2800" b="1" dirty="0">
                <a:solidFill>
                  <a:srgbClr val="004E9A"/>
                </a:solidFill>
              </a:rPr>
              <a:t> </a:t>
            </a:r>
            <a:r>
              <a:rPr lang="en-US" sz="2800" b="1" dirty="0">
                <a:solidFill>
                  <a:srgbClr val="1817BF"/>
                </a:solidFill>
              </a:rPr>
              <a:t>14-49 years old </a:t>
            </a:r>
            <a:r>
              <a:rPr lang="en-US" sz="2800" b="1" dirty="0">
                <a:solidFill>
                  <a:schemeClr val="tx1">
                    <a:lumMod val="75000"/>
                  </a:schemeClr>
                </a:solidFill>
              </a:rPr>
              <a:t>have genital herpes.</a:t>
            </a:r>
          </a:p>
          <a:p>
            <a:pPr algn="ctr"/>
            <a:r>
              <a:rPr lang="en-US" sz="2800" b="1" dirty="0">
                <a:solidFill>
                  <a:srgbClr val="B40000"/>
                </a:solidFill>
              </a:rPr>
              <a:t>Many </a:t>
            </a:r>
            <a:r>
              <a:rPr lang="en-US" sz="2800" b="1" dirty="0">
                <a:solidFill>
                  <a:schemeClr val="tx1">
                    <a:lumMod val="50000"/>
                  </a:schemeClr>
                </a:solidFill>
              </a:rPr>
              <a:t>infected people have </a:t>
            </a:r>
            <a:r>
              <a:rPr lang="en-US" sz="2800" b="1" dirty="0">
                <a:solidFill>
                  <a:srgbClr val="B40000"/>
                </a:solidFill>
              </a:rPr>
              <a:t>NO signs/symptoms</a:t>
            </a:r>
            <a:r>
              <a:rPr lang="en-US" sz="2400" b="1" dirty="0">
                <a:solidFill>
                  <a:srgbClr val="B40000"/>
                </a:solidFill>
              </a:rPr>
              <a:t>.</a:t>
            </a:r>
          </a:p>
          <a:p>
            <a:pPr algn="ctr"/>
            <a:endParaRPr lang="en-US" sz="2800" b="1" dirty="0">
              <a:solidFill>
                <a:schemeClr val="tx1">
                  <a:lumMod val="75000"/>
                </a:schemeClr>
              </a:solidFill>
            </a:endParaRPr>
          </a:p>
          <a:p>
            <a:pPr algn="ctr"/>
            <a:r>
              <a:rPr lang="en-US" sz="2800" b="1" dirty="0">
                <a:solidFill>
                  <a:schemeClr val="tx1">
                    <a:lumMod val="75000"/>
                  </a:schemeClr>
                </a:solidFill>
              </a:rPr>
              <a:t>How is it Spread?</a:t>
            </a:r>
          </a:p>
          <a:p>
            <a:pPr algn="ctr">
              <a:buClr>
                <a:srgbClr val="0070C0"/>
              </a:buClr>
            </a:pPr>
            <a:r>
              <a:rPr lang="en-US" sz="2400" b="1" dirty="0">
                <a:solidFill>
                  <a:schemeClr val="tx1">
                    <a:lumMod val="50000"/>
                  </a:schemeClr>
                </a:solidFill>
              </a:rPr>
              <a:t>Vaginal, Oral, </a:t>
            </a:r>
            <a:r>
              <a:rPr lang="en-US" sz="2400" dirty="0">
                <a:solidFill>
                  <a:schemeClr val="tx1">
                    <a:lumMod val="50000"/>
                  </a:schemeClr>
                </a:solidFill>
              </a:rPr>
              <a:t>or</a:t>
            </a:r>
            <a:r>
              <a:rPr lang="en-US" sz="2400" b="1" dirty="0">
                <a:solidFill>
                  <a:schemeClr val="tx1">
                    <a:lumMod val="50000"/>
                  </a:schemeClr>
                </a:solidFill>
              </a:rPr>
              <a:t> Anal sex </a:t>
            </a:r>
            <a:r>
              <a:rPr lang="en-US" sz="2400" b="1" dirty="0">
                <a:solidFill>
                  <a:srgbClr val="1817BF"/>
                </a:solidFill>
              </a:rPr>
              <a:t>OR</a:t>
            </a:r>
            <a:r>
              <a:rPr lang="en-US" sz="2400" b="1" dirty="0">
                <a:solidFill>
                  <a:schemeClr val="tx1">
                    <a:lumMod val="50000"/>
                  </a:schemeClr>
                </a:solidFill>
              </a:rPr>
              <a:t> Skin-to-Skin Contact </a:t>
            </a:r>
          </a:p>
          <a:p>
            <a:pPr algn="ctr">
              <a:buClr>
                <a:srgbClr val="0070C0"/>
              </a:buClr>
            </a:pPr>
            <a:r>
              <a:rPr lang="en-US" sz="2400" dirty="0">
                <a:solidFill>
                  <a:schemeClr val="tx1">
                    <a:lumMod val="50000"/>
                  </a:schemeClr>
                </a:solidFill>
              </a:rPr>
              <a:t>with someone</a:t>
            </a:r>
            <a:r>
              <a:rPr lang="en-US" sz="2400" dirty="0">
                <a:solidFill>
                  <a:srgbClr val="1817BF"/>
                </a:solidFill>
              </a:rPr>
              <a:t> </a:t>
            </a:r>
            <a:r>
              <a:rPr lang="en-US" sz="2400" b="1" dirty="0">
                <a:solidFill>
                  <a:srgbClr val="1817BF"/>
                </a:solidFill>
              </a:rPr>
              <a:t>who has genital herpes</a:t>
            </a:r>
            <a:r>
              <a:rPr lang="en-US" sz="2400" b="1" dirty="0">
                <a:solidFill>
                  <a:schemeClr val="tx1">
                    <a:lumMod val="50000"/>
                  </a:schemeClr>
                </a:solidFill>
              </a:rPr>
              <a:t>.</a:t>
            </a:r>
          </a:p>
          <a:p>
            <a:pPr algn="ctr">
              <a:buClr>
                <a:srgbClr val="0070C0"/>
              </a:buClr>
            </a:pPr>
            <a:endParaRPr lang="en-US" sz="2000" b="1" dirty="0">
              <a:solidFill>
                <a:schemeClr val="accent5"/>
              </a:solidFill>
            </a:endParaRPr>
          </a:p>
        </p:txBody>
      </p:sp>
      <p:sp>
        <p:nvSpPr>
          <p:cNvPr id="3" name="TextBox 2"/>
          <p:cNvSpPr txBox="1"/>
          <p:nvPr/>
        </p:nvSpPr>
        <p:spPr>
          <a:xfrm>
            <a:off x="692887" y="3986312"/>
            <a:ext cx="11171274" cy="1261884"/>
          </a:xfrm>
          <a:prstGeom prst="rect">
            <a:avLst/>
          </a:prstGeom>
          <a:noFill/>
          <a:ln w="57150">
            <a:noFill/>
          </a:ln>
        </p:spPr>
        <p:txBody>
          <a:bodyPr wrap="square" rtlCol="0">
            <a:spAutoFit/>
          </a:bodyPr>
          <a:lstStyle/>
          <a:p>
            <a:pPr lvl="0">
              <a:buClr>
                <a:srgbClr val="0070C0"/>
              </a:buClr>
            </a:pPr>
            <a:r>
              <a:rPr lang="en-US" sz="2800" b="1" dirty="0">
                <a:solidFill>
                  <a:srgbClr val="B40000"/>
                </a:solidFill>
              </a:rPr>
              <a:t>Symptoms </a:t>
            </a:r>
            <a:r>
              <a:rPr lang="en-US" sz="2800" b="1" dirty="0">
                <a:solidFill>
                  <a:schemeClr val="tx1">
                    <a:lumMod val="75000"/>
                  </a:schemeClr>
                </a:solidFill>
              </a:rPr>
              <a:t>(“Having an outbreak”):</a:t>
            </a:r>
          </a:p>
          <a:p>
            <a:pPr marL="800100" lvl="1" indent="-342900">
              <a:buClr>
                <a:schemeClr val="tx1">
                  <a:lumMod val="75000"/>
                </a:schemeClr>
              </a:buClr>
              <a:buFont typeface="Arial" panose="020B0604020202020204" pitchFamily="34" charset="0"/>
              <a:buChar char="•"/>
            </a:pPr>
            <a:r>
              <a:rPr lang="en-US" sz="2400" b="1" dirty="0">
                <a:solidFill>
                  <a:srgbClr val="1817BF"/>
                </a:solidFill>
              </a:rPr>
              <a:t>One or more blisters </a:t>
            </a:r>
            <a:r>
              <a:rPr lang="en-US" sz="2400" b="1" dirty="0">
                <a:solidFill>
                  <a:srgbClr val="000000"/>
                </a:solidFill>
              </a:rPr>
              <a:t>on or around the genitals, rectum, or mouth.</a:t>
            </a:r>
          </a:p>
          <a:p>
            <a:pPr marL="800100" lvl="1" indent="-342900">
              <a:buClr>
                <a:schemeClr val="tx1">
                  <a:lumMod val="75000"/>
                </a:schemeClr>
              </a:buClr>
              <a:buFont typeface="Arial" panose="020B0604020202020204" pitchFamily="34" charset="0"/>
              <a:buChar char="•"/>
            </a:pPr>
            <a:r>
              <a:rPr lang="en-US" sz="2400" b="1" dirty="0">
                <a:solidFill>
                  <a:srgbClr val="000000"/>
                </a:solidFill>
              </a:rPr>
              <a:t>Blisters </a:t>
            </a:r>
            <a:r>
              <a:rPr lang="en-US" sz="2400" b="1" dirty="0">
                <a:solidFill>
                  <a:srgbClr val="1817BF"/>
                </a:solidFill>
              </a:rPr>
              <a:t>break &amp; leave painful sores </a:t>
            </a:r>
            <a:r>
              <a:rPr lang="en-US" sz="2400" b="1" dirty="0">
                <a:solidFill>
                  <a:srgbClr val="000000"/>
                </a:solidFill>
              </a:rPr>
              <a:t>that take weeks to heal.</a:t>
            </a:r>
          </a:p>
        </p:txBody>
      </p:sp>
      <p:sp>
        <p:nvSpPr>
          <p:cNvPr id="6" name="TextBox 5"/>
          <p:cNvSpPr txBox="1"/>
          <p:nvPr/>
        </p:nvSpPr>
        <p:spPr>
          <a:xfrm>
            <a:off x="104503" y="5718255"/>
            <a:ext cx="11942185" cy="1077218"/>
          </a:xfrm>
          <a:prstGeom prst="rect">
            <a:avLst/>
          </a:prstGeom>
          <a:noFill/>
        </p:spPr>
        <p:txBody>
          <a:bodyPr wrap="square" rtlCol="0">
            <a:spAutoFit/>
          </a:bodyPr>
          <a:lstStyle/>
          <a:p>
            <a:pPr algn="ctr"/>
            <a:r>
              <a:rPr lang="en-US" sz="2800" dirty="0">
                <a:solidFill>
                  <a:schemeClr val="tx1">
                    <a:lumMod val="75000"/>
                  </a:schemeClr>
                </a:solidFill>
              </a:rPr>
              <a:t>Usually characterized by </a:t>
            </a:r>
            <a:r>
              <a:rPr lang="en-US" sz="2800" b="1" dirty="0">
                <a:solidFill>
                  <a:srgbClr val="1817BF"/>
                </a:solidFill>
              </a:rPr>
              <a:t>NO </a:t>
            </a:r>
            <a:r>
              <a:rPr lang="en-US" sz="2800" b="1" dirty="0">
                <a:solidFill>
                  <a:schemeClr val="tx1">
                    <a:lumMod val="75000"/>
                  </a:schemeClr>
                </a:solidFill>
              </a:rPr>
              <a:t>or very mild symptoms AND</a:t>
            </a:r>
            <a:r>
              <a:rPr lang="en-US" sz="2800" b="1" dirty="0">
                <a:solidFill>
                  <a:srgbClr val="B40000"/>
                </a:solidFill>
              </a:rPr>
              <a:t> NO </a:t>
            </a:r>
            <a:r>
              <a:rPr lang="en-US" sz="2800" b="1" dirty="0">
                <a:solidFill>
                  <a:schemeClr val="tx1">
                    <a:lumMod val="75000"/>
                  </a:schemeClr>
                </a:solidFill>
              </a:rPr>
              <a:t>cure</a:t>
            </a:r>
            <a:r>
              <a:rPr lang="en-US" sz="2800" b="1" dirty="0">
                <a:solidFill>
                  <a:srgbClr val="326820"/>
                </a:solidFill>
              </a:rPr>
              <a:t>.</a:t>
            </a:r>
          </a:p>
          <a:p>
            <a:pPr algn="ctr"/>
            <a:endParaRPr lang="en-US" sz="2800" b="1" dirty="0">
              <a:solidFill>
                <a:srgbClr val="0070C0"/>
              </a:solidFill>
            </a:endParaRPr>
          </a:p>
          <a:p>
            <a:pPr algn="ctr"/>
            <a:endParaRPr lang="en-US" sz="1200" b="1" baseline="30000" dirty="0">
              <a:solidFill>
                <a:schemeClr val="accent5"/>
              </a:solidFill>
            </a:endParaRPr>
          </a:p>
        </p:txBody>
      </p:sp>
      <p:sp>
        <p:nvSpPr>
          <p:cNvPr id="8" name="Footer Placeholder 7">
            <a:extLst>
              <a:ext uri="{FF2B5EF4-FFF2-40B4-BE49-F238E27FC236}">
                <a16:creationId xmlns:a16="http://schemas.microsoft.com/office/drawing/2014/main" id="{1777E778-43F2-CB40-B31B-CEF6924EEFF7}"/>
              </a:ext>
            </a:extLst>
          </p:cNvPr>
          <p:cNvSpPr>
            <a:spLocks noGrp="1"/>
          </p:cNvSpPr>
          <p:nvPr>
            <p:ph type="ftr" sz="quarter" idx="4294967295"/>
          </p:nvPr>
        </p:nvSpPr>
        <p:spPr>
          <a:xfrm>
            <a:off x="777240" y="6309360"/>
            <a:ext cx="6492240" cy="365760"/>
          </a:xfrm>
          <a:prstGeom prst="rect">
            <a:avLst/>
          </a:prstGeom>
        </p:spPr>
        <p:txBody>
          <a:bodyPr/>
          <a:lstStyle/>
          <a:p>
            <a:pPr lvl="0">
              <a:spcBef>
                <a:spcPts val="900"/>
              </a:spcBef>
            </a:pPr>
            <a:r>
              <a:rPr lang="en-US" sz="1800" b="1" dirty="0">
                <a:solidFill>
                  <a:schemeClr val="tx1">
                    <a:lumMod val="50000"/>
                  </a:schemeClr>
                </a:solidFill>
              </a:rPr>
              <a:t>Oklahoma State Department of Health | STI 101 | 2021</a:t>
            </a:r>
            <a:r>
              <a:rPr lang="en-US" sz="1200" b="1" dirty="0">
                <a:solidFill>
                  <a:schemeClr val="tx1">
                    <a:lumMod val="50000"/>
                  </a:schemeClr>
                </a:solidFill>
              </a:rPr>
              <a:t> </a:t>
            </a:r>
            <a:endParaRPr lang="en-US" sz="1800" b="1" dirty="0">
              <a:solidFill>
                <a:schemeClr val="tx1">
                  <a:lumMod val="50000"/>
                </a:schemeClr>
              </a:solidFill>
            </a:endParaRPr>
          </a:p>
        </p:txBody>
      </p:sp>
      <p:sp>
        <p:nvSpPr>
          <p:cNvPr id="4" name="Slide Number Placeholder 3"/>
          <p:cNvSpPr>
            <a:spLocks noGrp="1"/>
          </p:cNvSpPr>
          <p:nvPr>
            <p:ph type="sldNum" sz="quarter" idx="12"/>
          </p:nvPr>
        </p:nvSpPr>
        <p:spPr/>
        <p:txBody>
          <a:bodyPr/>
          <a:lstStyle/>
          <a:p>
            <a:fld id="{3A3BF598-3965-4B96-B96B-16E067964EB4}" type="slidenum">
              <a:rPr lang="en-US" b="0" smtClean="0"/>
              <a:t>22</a:t>
            </a:fld>
            <a:endParaRPr lang="en-US" b="0" dirty="0"/>
          </a:p>
        </p:txBody>
      </p:sp>
      <p:sp>
        <p:nvSpPr>
          <p:cNvPr id="7" name="TextBox 6">
            <a:extLst>
              <a:ext uri="{FF2B5EF4-FFF2-40B4-BE49-F238E27FC236}">
                <a16:creationId xmlns:a16="http://schemas.microsoft.com/office/drawing/2014/main" id="{18161BFF-DF39-4DDA-8E34-8F69D990052C}"/>
              </a:ext>
            </a:extLst>
          </p:cNvPr>
          <p:cNvSpPr txBox="1"/>
          <p:nvPr/>
        </p:nvSpPr>
        <p:spPr>
          <a:xfrm>
            <a:off x="763326" y="984738"/>
            <a:ext cx="10591311" cy="1175658"/>
          </a:xfrm>
          <a:prstGeom prst="rect">
            <a:avLst/>
          </a:prstGeom>
          <a:noFill/>
          <a:ln w="12700">
            <a:solidFill>
              <a:srgbClr val="E6E6E6"/>
            </a:solidFill>
          </a:ln>
        </p:spPr>
        <p:txBody>
          <a:bodyPr wrap="square" rtlCol="0">
            <a:spAutoFit/>
          </a:bodyPr>
          <a:lstStyle/>
          <a:p>
            <a:endParaRPr lang="en-US" dirty="0"/>
          </a:p>
        </p:txBody>
      </p:sp>
    </p:spTree>
    <p:extLst>
      <p:ext uri="{BB962C8B-B14F-4D97-AF65-F5344CB8AC3E}">
        <p14:creationId xmlns:p14="http://schemas.microsoft.com/office/powerpoint/2010/main" val="1862718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579" y="-30834"/>
            <a:ext cx="9144000" cy="1143000"/>
          </a:xfrm>
        </p:spPr>
        <p:txBody>
          <a:bodyPr/>
          <a:lstStyle/>
          <a:p>
            <a:pPr algn="ctr"/>
            <a:r>
              <a:rPr lang="en-US" sz="4800" dirty="0">
                <a:solidFill>
                  <a:schemeClr val="tx1">
                    <a:lumMod val="75000"/>
                  </a:schemeClr>
                </a:solidFill>
              </a:rPr>
              <a:t>Human Papillomavirus (HPV</a:t>
            </a:r>
            <a:r>
              <a:rPr lang="en-US" sz="4800" dirty="0">
                <a:solidFill>
                  <a:srgbClr val="004E9A"/>
                </a:solidFill>
              </a:rPr>
              <a:t>)</a:t>
            </a:r>
            <a:endParaRPr lang="en-US" sz="4800" baseline="30000" dirty="0">
              <a:solidFill>
                <a:srgbClr val="004E9A"/>
              </a:solidFill>
            </a:endParaRPr>
          </a:p>
        </p:txBody>
      </p:sp>
      <p:sp>
        <p:nvSpPr>
          <p:cNvPr id="3" name="TextBox 2"/>
          <p:cNvSpPr txBox="1"/>
          <p:nvPr/>
        </p:nvSpPr>
        <p:spPr>
          <a:xfrm>
            <a:off x="418088" y="2346205"/>
            <a:ext cx="11639800" cy="4231928"/>
          </a:xfrm>
          <a:prstGeom prst="rect">
            <a:avLst/>
          </a:prstGeom>
          <a:noFill/>
        </p:spPr>
        <p:txBody>
          <a:bodyPr wrap="square" rtlCol="0">
            <a:spAutoFit/>
          </a:bodyPr>
          <a:lstStyle/>
          <a:p>
            <a:pPr marL="45720" marR="0" lvl="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2900" b="1" i="0" u="none" strike="noStrike" kern="1200" cap="none" spc="0" normalizeH="0" baseline="0" noProof="0" dirty="0">
                <a:ln>
                  <a:noFill/>
                </a:ln>
                <a:solidFill>
                  <a:srgbClr val="E7E6E6">
                    <a:lumMod val="25000"/>
                  </a:srgbClr>
                </a:solidFill>
                <a:effectLst/>
                <a:uLnTx/>
                <a:uFillTx/>
                <a:latin typeface="Arial" panose="020B0604020202020204"/>
                <a:ea typeface="+mn-ea"/>
                <a:cs typeface="+mn-cs"/>
              </a:rPr>
              <a:t>How is it Spread?</a:t>
            </a:r>
            <a:endParaRPr lang="en-US" dirty="0">
              <a:solidFill>
                <a:schemeClr val="accent5"/>
              </a:solidFill>
            </a:endParaRPr>
          </a:p>
          <a:p>
            <a:pPr algn="ctr"/>
            <a:r>
              <a:rPr lang="en-US" sz="2400" dirty="0"/>
              <a:t>Mainly </a:t>
            </a:r>
            <a:r>
              <a:rPr lang="en-US" sz="2400" b="1" dirty="0">
                <a:solidFill>
                  <a:srgbClr val="1817BF"/>
                </a:solidFill>
              </a:rPr>
              <a:t>transmitted</a:t>
            </a:r>
            <a:r>
              <a:rPr lang="en-US" sz="2400" b="1" dirty="0">
                <a:solidFill>
                  <a:schemeClr val="bg2">
                    <a:lumMod val="10000"/>
                  </a:schemeClr>
                </a:solidFill>
              </a:rPr>
              <a:t> </a:t>
            </a:r>
            <a:r>
              <a:rPr lang="en-US" sz="2400" dirty="0">
                <a:solidFill>
                  <a:schemeClr val="bg2">
                    <a:lumMod val="10000"/>
                  </a:schemeClr>
                </a:solidFill>
              </a:rPr>
              <a:t>through</a:t>
            </a:r>
            <a:r>
              <a:rPr lang="en-US" sz="2400" b="1" dirty="0">
                <a:solidFill>
                  <a:schemeClr val="bg2">
                    <a:lumMod val="10000"/>
                  </a:schemeClr>
                </a:solidFill>
              </a:rPr>
              <a:t> </a:t>
            </a:r>
            <a:r>
              <a:rPr lang="en-US" sz="2400" b="1" dirty="0">
                <a:solidFill>
                  <a:srgbClr val="B40000"/>
                </a:solidFill>
              </a:rPr>
              <a:t>vaginal &amp; anal sex </a:t>
            </a:r>
            <a:r>
              <a:rPr lang="en-US" sz="2400" b="1" dirty="0">
                <a:solidFill>
                  <a:schemeClr val="bg2">
                    <a:lumMod val="10000"/>
                  </a:schemeClr>
                </a:solidFill>
              </a:rPr>
              <a:t>and can also occur through </a:t>
            </a:r>
            <a:r>
              <a:rPr lang="en-US" sz="2400" b="1" dirty="0">
                <a:solidFill>
                  <a:srgbClr val="B40000"/>
                </a:solidFill>
              </a:rPr>
              <a:t>oral sex </a:t>
            </a:r>
            <a:r>
              <a:rPr lang="en-US" sz="2400" b="1" dirty="0">
                <a:solidFill>
                  <a:schemeClr val="bg2">
                    <a:lumMod val="10000"/>
                  </a:schemeClr>
                </a:solidFill>
              </a:rPr>
              <a:t>and </a:t>
            </a:r>
            <a:r>
              <a:rPr lang="en-US" sz="2400" b="1" dirty="0">
                <a:solidFill>
                  <a:srgbClr val="B40000"/>
                </a:solidFill>
              </a:rPr>
              <a:t>skin-to-skin contact</a:t>
            </a:r>
            <a:r>
              <a:rPr lang="en-US" sz="2400" b="1" dirty="0">
                <a:solidFill>
                  <a:schemeClr val="bg2">
                    <a:lumMod val="10000"/>
                  </a:schemeClr>
                </a:solidFill>
              </a:rPr>
              <a:t>.</a:t>
            </a:r>
          </a:p>
          <a:p>
            <a:pPr algn="ctr"/>
            <a:endParaRPr lang="en-US" sz="2400" b="1" dirty="0">
              <a:solidFill>
                <a:schemeClr val="bg2">
                  <a:lumMod val="10000"/>
                </a:schemeClr>
              </a:solidFill>
            </a:endParaRPr>
          </a:p>
          <a:p>
            <a:pPr algn="ctr"/>
            <a:r>
              <a:rPr lang="en-US" sz="2400" dirty="0">
                <a:solidFill>
                  <a:schemeClr val="tx1">
                    <a:lumMod val="75000"/>
                  </a:schemeClr>
                </a:solidFill>
              </a:rPr>
              <a:t>Most</a:t>
            </a:r>
            <a:r>
              <a:rPr lang="en-US" sz="2400" b="1" dirty="0">
                <a:solidFill>
                  <a:schemeClr val="bg2">
                    <a:lumMod val="10000"/>
                  </a:schemeClr>
                </a:solidFill>
              </a:rPr>
              <a:t> people with HPV </a:t>
            </a:r>
            <a:r>
              <a:rPr lang="en-US" sz="2400" b="1" dirty="0">
                <a:solidFill>
                  <a:srgbClr val="1817BF"/>
                </a:solidFill>
              </a:rPr>
              <a:t>do not know they are infected </a:t>
            </a:r>
            <a:r>
              <a:rPr lang="en-US" sz="2400" b="1" dirty="0">
                <a:solidFill>
                  <a:schemeClr val="bg2">
                    <a:lumMod val="10000"/>
                  </a:schemeClr>
                </a:solidFill>
              </a:rPr>
              <a:t>and never develop symptoms or health problems.</a:t>
            </a:r>
          </a:p>
          <a:p>
            <a:pPr algn="ctr"/>
            <a:endParaRPr lang="en-US" sz="2400" b="1" dirty="0">
              <a:solidFill>
                <a:schemeClr val="bg2">
                  <a:lumMod val="10000"/>
                </a:schemeClr>
              </a:solidFill>
            </a:endParaRPr>
          </a:p>
          <a:p>
            <a:pPr algn="ctr"/>
            <a:r>
              <a:rPr lang="en-US" sz="2400" dirty="0">
                <a:solidFill>
                  <a:schemeClr val="tx1">
                    <a:lumMod val="75000"/>
                  </a:schemeClr>
                </a:solidFill>
              </a:rPr>
              <a:t>There is </a:t>
            </a:r>
            <a:r>
              <a:rPr lang="en-US" sz="2400" b="1" dirty="0">
                <a:solidFill>
                  <a:srgbClr val="1817BF"/>
                </a:solidFill>
              </a:rPr>
              <a:t>No treatment </a:t>
            </a:r>
            <a:r>
              <a:rPr lang="en-US" sz="2400" b="1" dirty="0">
                <a:solidFill>
                  <a:schemeClr val="tx1">
                    <a:lumMod val="75000"/>
                  </a:schemeClr>
                </a:solidFill>
              </a:rPr>
              <a:t>for HPV</a:t>
            </a:r>
            <a:r>
              <a:rPr lang="en-US" sz="2400" b="1" dirty="0">
                <a:solidFill>
                  <a:schemeClr val="bg2">
                    <a:lumMod val="10000"/>
                  </a:schemeClr>
                </a:solidFill>
              </a:rPr>
              <a:t>, but there are </a:t>
            </a:r>
            <a:r>
              <a:rPr lang="en-US" sz="2400" b="1" dirty="0">
                <a:solidFill>
                  <a:srgbClr val="B40000"/>
                </a:solidFill>
              </a:rPr>
              <a:t>treatments for the </a:t>
            </a:r>
          </a:p>
          <a:p>
            <a:pPr algn="ctr"/>
            <a:r>
              <a:rPr lang="en-US" sz="2400" b="1" dirty="0">
                <a:solidFill>
                  <a:srgbClr val="B40000"/>
                </a:solidFill>
              </a:rPr>
              <a:t>health problems </a:t>
            </a:r>
            <a:r>
              <a:rPr lang="en-US" sz="2400" b="1" dirty="0">
                <a:solidFill>
                  <a:schemeClr val="bg2">
                    <a:lumMod val="10000"/>
                  </a:schemeClr>
                </a:solidFill>
              </a:rPr>
              <a:t>that HPV causes:</a:t>
            </a:r>
          </a:p>
          <a:p>
            <a:r>
              <a:rPr lang="en-US" sz="2400" b="1" dirty="0">
                <a:solidFill>
                  <a:srgbClr val="1817BF"/>
                </a:solidFill>
              </a:rPr>
              <a:t>C</a:t>
            </a:r>
            <a:r>
              <a:rPr lang="en-US" sz="2400" b="1" dirty="0">
                <a:solidFill>
                  <a:schemeClr val="bg2">
                    <a:lumMod val="10000"/>
                  </a:schemeClr>
                </a:solidFill>
              </a:rPr>
              <a:t>ervical pre-cancer 		</a:t>
            </a:r>
            <a:r>
              <a:rPr kumimoji="0" lang="en-US" sz="2400" b="1" i="0" u="none" strike="noStrike" kern="1200" cap="none" spc="0" normalizeH="0" baseline="0" noProof="0" dirty="0">
                <a:ln>
                  <a:noFill/>
                </a:ln>
                <a:solidFill>
                  <a:srgbClr val="1817BF"/>
                </a:solidFill>
                <a:effectLst/>
                <a:uLnTx/>
                <a:uFillTx/>
                <a:latin typeface="Arial" panose="020B0604020202020204"/>
                <a:ea typeface="+mn-ea"/>
                <a:cs typeface="+mn-cs"/>
              </a:rPr>
              <a:t>G</a:t>
            </a:r>
            <a:r>
              <a:rPr kumimoji="0" lang="en-US" sz="2400" b="1"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enital warts             </a:t>
            </a:r>
            <a:r>
              <a:rPr lang="en-US" sz="2400" b="1" dirty="0">
                <a:solidFill>
                  <a:srgbClr val="1817BF"/>
                </a:solidFill>
              </a:rPr>
              <a:t>O</a:t>
            </a:r>
            <a:r>
              <a:rPr lang="en-US" sz="2400" b="1" dirty="0">
                <a:solidFill>
                  <a:schemeClr val="bg2">
                    <a:lumMod val="10000"/>
                  </a:schemeClr>
                </a:solidFill>
              </a:rPr>
              <a:t>ther </a:t>
            </a:r>
            <a:r>
              <a:rPr lang="en-US" sz="2400" b="1" dirty="0">
                <a:solidFill>
                  <a:schemeClr val="tx1">
                    <a:lumMod val="75000"/>
                  </a:schemeClr>
                </a:solidFill>
              </a:rPr>
              <a:t>H</a:t>
            </a:r>
            <a:r>
              <a:rPr lang="en-US" sz="2400" b="1" dirty="0">
                <a:solidFill>
                  <a:schemeClr val="bg2">
                    <a:lumMod val="10000"/>
                  </a:schemeClr>
                </a:solidFill>
              </a:rPr>
              <a:t>PV-related cancers</a:t>
            </a:r>
            <a:endParaRPr lang="en-US" sz="2000" b="1" dirty="0">
              <a:solidFill>
                <a:schemeClr val="accent3"/>
              </a:solidFill>
            </a:endParaRPr>
          </a:p>
          <a:p>
            <a:pPr algn="ctr">
              <a:buClr>
                <a:srgbClr val="0070C0"/>
              </a:buClr>
            </a:pPr>
            <a:endParaRPr lang="en-US" sz="2400" dirty="0">
              <a:solidFill>
                <a:schemeClr val="accent5"/>
              </a:solidFill>
            </a:endParaRPr>
          </a:p>
        </p:txBody>
      </p:sp>
      <p:sp>
        <p:nvSpPr>
          <p:cNvPr id="5" name="TextBox 4"/>
          <p:cNvSpPr txBox="1"/>
          <p:nvPr/>
        </p:nvSpPr>
        <p:spPr>
          <a:xfrm>
            <a:off x="587829" y="801372"/>
            <a:ext cx="11016341" cy="1323439"/>
          </a:xfrm>
          <a:prstGeom prst="rect">
            <a:avLst/>
          </a:prstGeom>
          <a:noFill/>
          <a:ln w="12700">
            <a:solidFill>
              <a:srgbClr val="E6E6E6"/>
            </a:solidFill>
          </a:ln>
        </p:spPr>
        <p:txBody>
          <a:bodyPr wrap="square" rtlCol="0">
            <a:spAutoFit/>
          </a:bodyPr>
          <a:lstStyle/>
          <a:p>
            <a:pPr algn="ctr"/>
            <a:r>
              <a:rPr lang="en-US" sz="3200" b="1" dirty="0">
                <a:solidFill>
                  <a:schemeClr val="bg2">
                    <a:lumMod val="10000"/>
                  </a:schemeClr>
                </a:solidFill>
              </a:rPr>
              <a:t>HPV is VERY common.</a:t>
            </a:r>
          </a:p>
          <a:p>
            <a:pPr lvl="0" algn="ctr"/>
            <a:r>
              <a:rPr lang="en-US" sz="2400" b="1" dirty="0">
                <a:solidFill>
                  <a:srgbClr val="000000"/>
                </a:solidFill>
              </a:rPr>
              <a:t>Estimated </a:t>
            </a:r>
            <a:r>
              <a:rPr lang="en-US" sz="2400" b="1" dirty="0">
                <a:solidFill>
                  <a:srgbClr val="1817BF"/>
                </a:solidFill>
              </a:rPr>
              <a:t>80%</a:t>
            </a:r>
            <a:r>
              <a:rPr lang="en-US" sz="2400" b="1" dirty="0">
                <a:solidFill>
                  <a:srgbClr val="004E9A"/>
                </a:solidFill>
              </a:rPr>
              <a:t> </a:t>
            </a:r>
            <a:r>
              <a:rPr lang="en-US" sz="2400" b="1" dirty="0">
                <a:solidFill>
                  <a:srgbClr val="000000"/>
                </a:solidFill>
              </a:rPr>
              <a:t>sexually-active men and women </a:t>
            </a:r>
            <a:r>
              <a:rPr lang="en-US" sz="2400" dirty="0">
                <a:solidFill>
                  <a:srgbClr val="000000"/>
                </a:solidFill>
              </a:rPr>
              <a:t>will get </a:t>
            </a:r>
            <a:r>
              <a:rPr lang="en-US" sz="2400" b="1" dirty="0">
                <a:solidFill>
                  <a:srgbClr val="1817BF"/>
                </a:solidFill>
              </a:rPr>
              <a:t>at least one type of HPV </a:t>
            </a:r>
            <a:r>
              <a:rPr lang="en-US" sz="2400" b="1" dirty="0">
                <a:solidFill>
                  <a:srgbClr val="000000"/>
                </a:solidFill>
              </a:rPr>
              <a:t>at some point </a:t>
            </a:r>
            <a:r>
              <a:rPr lang="en-US" sz="2400" b="1" dirty="0">
                <a:solidFill>
                  <a:srgbClr val="B40000"/>
                </a:solidFill>
              </a:rPr>
              <a:t>in their lives</a:t>
            </a:r>
            <a:r>
              <a:rPr lang="en-US" sz="2400" b="1" dirty="0">
                <a:solidFill>
                  <a:srgbClr val="000000"/>
                </a:solidFill>
              </a:rPr>
              <a:t>.</a:t>
            </a:r>
          </a:p>
        </p:txBody>
      </p:sp>
      <p:sp>
        <p:nvSpPr>
          <p:cNvPr id="7" name="Footer Placeholder 7">
            <a:extLst>
              <a:ext uri="{FF2B5EF4-FFF2-40B4-BE49-F238E27FC236}">
                <a16:creationId xmlns:a16="http://schemas.microsoft.com/office/drawing/2014/main" id="{1777E778-43F2-CB40-B31B-CEF6924EEFF7}"/>
              </a:ext>
            </a:extLst>
          </p:cNvPr>
          <p:cNvSpPr>
            <a:spLocks noGrp="1"/>
          </p:cNvSpPr>
          <p:nvPr>
            <p:ph type="ftr" sz="quarter" idx="4294967295"/>
          </p:nvPr>
        </p:nvSpPr>
        <p:spPr>
          <a:xfrm>
            <a:off x="777240" y="6309360"/>
            <a:ext cx="6492240" cy="365760"/>
          </a:xfrm>
          <a:prstGeom prst="rect">
            <a:avLst/>
          </a:prstGeom>
        </p:spPr>
        <p:txBody>
          <a:bodyPr/>
          <a:lstStyle/>
          <a:p>
            <a:pPr lvl="0">
              <a:spcBef>
                <a:spcPts val="900"/>
              </a:spcBef>
            </a:pPr>
            <a:r>
              <a:rPr lang="en-US" sz="1800" b="1" dirty="0">
                <a:solidFill>
                  <a:schemeClr val="tx1">
                    <a:lumMod val="50000"/>
                  </a:schemeClr>
                </a:solidFill>
              </a:rPr>
              <a:t>Oklahoma State Department of Health | STI 101 | 2022</a:t>
            </a:r>
            <a:r>
              <a:rPr lang="en-US" sz="1200" b="1" dirty="0">
                <a:solidFill>
                  <a:schemeClr val="tx1">
                    <a:lumMod val="50000"/>
                  </a:schemeClr>
                </a:solidFill>
              </a:rPr>
              <a:t> </a:t>
            </a:r>
            <a:endParaRPr lang="en-US" sz="1800" b="1" dirty="0">
              <a:solidFill>
                <a:schemeClr val="tx1">
                  <a:lumMod val="50000"/>
                </a:schemeClr>
              </a:solidFill>
            </a:endParaRPr>
          </a:p>
        </p:txBody>
      </p:sp>
      <p:sp>
        <p:nvSpPr>
          <p:cNvPr id="4" name="Slide Number Placeholder 3"/>
          <p:cNvSpPr>
            <a:spLocks noGrp="1"/>
          </p:cNvSpPr>
          <p:nvPr>
            <p:ph type="sldNum" sz="quarter" idx="12"/>
          </p:nvPr>
        </p:nvSpPr>
        <p:spPr/>
        <p:txBody>
          <a:bodyPr/>
          <a:lstStyle/>
          <a:p>
            <a:fld id="{3A3BF598-3965-4B96-B96B-16E067964EB4}" type="slidenum">
              <a:rPr lang="en-US" b="0" smtClean="0"/>
              <a:t>23</a:t>
            </a:fld>
            <a:endParaRPr lang="en-US" b="0" dirty="0"/>
          </a:p>
        </p:txBody>
      </p:sp>
    </p:spTree>
    <p:extLst>
      <p:ext uri="{BB962C8B-B14F-4D97-AF65-F5344CB8AC3E}">
        <p14:creationId xmlns:p14="http://schemas.microsoft.com/office/powerpoint/2010/main" val="1136718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2456" y="48566"/>
            <a:ext cx="4219903" cy="1143000"/>
          </a:xfrm>
        </p:spPr>
        <p:txBody>
          <a:bodyPr/>
          <a:lstStyle/>
          <a:p>
            <a:pPr algn="ctr"/>
            <a:r>
              <a:rPr lang="en-US" sz="5800" dirty="0">
                <a:solidFill>
                  <a:schemeClr val="tx1">
                    <a:lumMod val="50000"/>
                  </a:schemeClr>
                </a:solidFill>
              </a:rPr>
              <a:t>Hepatitis</a:t>
            </a:r>
            <a:r>
              <a:rPr lang="en-US" sz="5400" dirty="0">
                <a:solidFill>
                  <a:schemeClr val="tx1">
                    <a:lumMod val="50000"/>
                  </a:schemeClr>
                </a:solidFill>
              </a:rPr>
              <a:t> </a:t>
            </a:r>
            <a:r>
              <a:rPr lang="en-US" sz="5400" dirty="0">
                <a:solidFill>
                  <a:srgbClr val="0070C0"/>
                </a:solidFill>
              </a:rPr>
              <a:t> </a:t>
            </a:r>
          </a:p>
        </p:txBody>
      </p:sp>
      <p:sp>
        <p:nvSpPr>
          <p:cNvPr id="5" name="TextBox 4"/>
          <p:cNvSpPr txBox="1"/>
          <p:nvPr/>
        </p:nvSpPr>
        <p:spPr>
          <a:xfrm>
            <a:off x="6981842" y="-32784"/>
            <a:ext cx="3123925" cy="1077218"/>
          </a:xfrm>
          <a:prstGeom prst="rect">
            <a:avLst/>
          </a:prstGeom>
          <a:noFill/>
        </p:spPr>
        <p:txBody>
          <a:bodyPr wrap="square" rtlCol="0">
            <a:spAutoFit/>
          </a:bodyPr>
          <a:lstStyle/>
          <a:p>
            <a:pPr algn="ctr"/>
            <a:r>
              <a:rPr lang="en-US" sz="2400" dirty="0">
                <a:solidFill>
                  <a:schemeClr val="accent5"/>
                </a:solidFill>
              </a:rPr>
              <a:t> </a:t>
            </a:r>
            <a:r>
              <a:rPr lang="en-US" sz="3200" b="1" dirty="0">
                <a:solidFill>
                  <a:srgbClr val="AE1712"/>
                </a:solidFill>
              </a:rPr>
              <a:t>“Inflammation of the liver”</a:t>
            </a:r>
          </a:p>
        </p:txBody>
      </p:sp>
      <p:graphicFrame>
        <p:nvGraphicFramePr>
          <p:cNvPr id="3" name="Table 2"/>
          <p:cNvGraphicFramePr>
            <a:graphicFrameLocks noGrp="1"/>
          </p:cNvGraphicFramePr>
          <p:nvPr/>
        </p:nvGraphicFramePr>
        <p:xfrm>
          <a:off x="1041991" y="1056498"/>
          <a:ext cx="10143460" cy="5252862"/>
        </p:xfrm>
        <a:graphic>
          <a:graphicData uri="http://schemas.openxmlformats.org/drawingml/2006/table">
            <a:tbl>
              <a:tblPr firstRow="1" bandRow="1">
                <a:tableStyleId>{F5AB1C69-6EDB-4FF4-983F-18BD219EF322}</a:tableStyleId>
              </a:tblPr>
              <a:tblGrid>
                <a:gridCol w="1512621">
                  <a:extLst>
                    <a:ext uri="{9D8B030D-6E8A-4147-A177-3AD203B41FA5}">
                      <a16:colId xmlns:a16="http://schemas.microsoft.com/office/drawing/2014/main" val="20000"/>
                    </a:ext>
                  </a:extLst>
                </a:gridCol>
                <a:gridCol w="2847287">
                  <a:extLst>
                    <a:ext uri="{9D8B030D-6E8A-4147-A177-3AD203B41FA5}">
                      <a16:colId xmlns:a16="http://schemas.microsoft.com/office/drawing/2014/main" val="20001"/>
                    </a:ext>
                  </a:extLst>
                </a:gridCol>
                <a:gridCol w="2936265">
                  <a:extLst>
                    <a:ext uri="{9D8B030D-6E8A-4147-A177-3AD203B41FA5}">
                      <a16:colId xmlns:a16="http://schemas.microsoft.com/office/drawing/2014/main" val="20002"/>
                    </a:ext>
                  </a:extLst>
                </a:gridCol>
                <a:gridCol w="2847287">
                  <a:extLst>
                    <a:ext uri="{9D8B030D-6E8A-4147-A177-3AD203B41FA5}">
                      <a16:colId xmlns:a16="http://schemas.microsoft.com/office/drawing/2014/main" val="20003"/>
                    </a:ext>
                  </a:extLst>
                </a:gridCol>
              </a:tblGrid>
              <a:tr h="431660">
                <a:tc>
                  <a:txBody>
                    <a:bodyPr/>
                    <a:lstStyle/>
                    <a:p>
                      <a:endParaRPr lang="en-US" sz="2400" dirty="0">
                        <a:solidFill>
                          <a:srgbClr val="1817BF"/>
                        </a:solidFill>
                      </a:endParaRPr>
                    </a:p>
                  </a:txBody>
                  <a:tcPr>
                    <a:solidFill>
                      <a:srgbClr val="1817BF"/>
                    </a:solidFill>
                  </a:tcPr>
                </a:tc>
                <a:tc>
                  <a:txBody>
                    <a:bodyPr/>
                    <a:lstStyle/>
                    <a:p>
                      <a:pPr algn="ctr"/>
                      <a:r>
                        <a:rPr lang="en-US" sz="4000" dirty="0"/>
                        <a:t>Hepatitis A</a:t>
                      </a:r>
                      <a:endParaRPr lang="en-US" sz="4000" dirty="0">
                        <a:solidFill>
                          <a:srgbClr val="0070C0"/>
                        </a:solidFill>
                      </a:endParaRPr>
                    </a:p>
                  </a:txBody>
                  <a:tcPr>
                    <a:solidFill>
                      <a:srgbClr val="1817BF"/>
                    </a:solidFill>
                  </a:tcPr>
                </a:tc>
                <a:tc>
                  <a:txBody>
                    <a:bodyPr/>
                    <a:lstStyle/>
                    <a:p>
                      <a:pPr algn="ctr"/>
                      <a:r>
                        <a:rPr lang="en-US" sz="4000" dirty="0"/>
                        <a:t>Hepatitis B</a:t>
                      </a:r>
                      <a:endParaRPr lang="en-US" sz="4000" dirty="0">
                        <a:solidFill>
                          <a:srgbClr val="0070C0"/>
                        </a:solidFill>
                      </a:endParaRPr>
                    </a:p>
                  </a:txBody>
                  <a:tcPr>
                    <a:solidFill>
                      <a:srgbClr val="1817BF"/>
                    </a:solidFill>
                  </a:tcPr>
                </a:tc>
                <a:tc>
                  <a:txBody>
                    <a:bodyPr/>
                    <a:lstStyle/>
                    <a:p>
                      <a:pPr algn="ctr"/>
                      <a:r>
                        <a:rPr lang="en-US" sz="4000" dirty="0"/>
                        <a:t>Hepatitis C</a:t>
                      </a:r>
                      <a:endParaRPr lang="en-US" sz="4000" dirty="0">
                        <a:solidFill>
                          <a:srgbClr val="0070C0"/>
                        </a:solidFill>
                      </a:endParaRPr>
                    </a:p>
                  </a:txBody>
                  <a:tcPr>
                    <a:solidFill>
                      <a:srgbClr val="1817BF"/>
                    </a:solidFill>
                  </a:tcPr>
                </a:tc>
                <a:extLst>
                  <a:ext uri="{0D108BD9-81ED-4DB2-BD59-A6C34878D82A}">
                    <a16:rowId xmlns:a16="http://schemas.microsoft.com/office/drawing/2014/main" val="10000"/>
                  </a:ext>
                </a:extLst>
              </a:tr>
              <a:tr h="2082942">
                <a:tc>
                  <a:txBody>
                    <a:bodyPr/>
                    <a:lstStyle/>
                    <a:p>
                      <a:r>
                        <a:rPr lang="en-US" sz="2000" b="1" dirty="0">
                          <a:solidFill>
                            <a:schemeClr val="bg1"/>
                          </a:solidFill>
                        </a:rPr>
                        <a:t>How </a:t>
                      </a:r>
                      <a:r>
                        <a:rPr lang="en-US" sz="2000" b="1" baseline="0" dirty="0">
                          <a:solidFill>
                            <a:schemeClr val="bg1"/>
                          </a:solidFill>
                        </a:rPr>
                        <a:t>is it spread?</a:t>
                      </a:r>
                    </a:p>
                  </a:txBody>
                  <a:tcPr>
                    <a:solidFill>
                      <a:srgbClr val="1817BF"/>
                    </a:solidFill>
                  </a:tcPr>
                </a:tc>
                <a:tc>
                  <a:txBody>
                    <a:bodyPr/>
                    <a:lstStyle/>
                    <a:p>
                      <a:pPr algn="ctr"/>
                      <a:r>
                        <a:rPr lang="en-US" b="1" dirty="0">
                          <a:solidFill>
                            <a:schemeClr val="bg1"/>
                          </a:solidFill>
                        </a:rPr>
                        <a:t>Person</a:t>
                      </a:r>
                      <a:r>
                        <a:rPr lang="en-US" b="1" baseline="0" dirty="0">
                          <a:solidFill>
                            <a:schemeClr val="bg1"/>
                          </a:solidFill>
                        </a:rPr>
                        <a:t> i</a:t>
                      </a:r>
                      <a:r>
                        <a:rPr lang="en-US" b="1" dirty="0">
                          <a:solidFill>
                            <a:schemeClr val="bg1"/>
                          </a:solidFill>
                        </a:rPr>
                        <a:t>ngests infected </a:t>
                      </a:r>
                      <a:r>
                        <a:rPr lang="en-US" b="1" u="sng" dirty="0">
                          <a:solidFill>
                            <a:schemeClr val="bg1"/>
                          </a:solidFill>
                        </a:rPr>
                        <a:t>fecal matter</a:t>
                      </a:r>
                      <a:r>
                        <a:rPr lang="en-US" b="1" dirty="0">
                          <a:solidFill>
                            <a:schemeClr val="bg1"/>
                          </a:solidFill>
                        </a:rPr>
                        <a:t>—even in very small amounts—</a:t>
                      </a:r>
                      <a:r>
                        <a:rPr lang="en-US" b="1" baseline="0" dirty="0">
                          <a:solidFill>
                            <a:schemeClr val="bg1"/>
                          </a:solidFill>
                        </a:rPr>
                        <a:t>from </a:t>
                      </a:r>
                      <a:r>
                        <a:rPr lang="en-US" b="1" dirty="0">
                          <a:solidFill>
                            <a:schemeClr val="bg1"/>
                          </a:solidFill>
                        </a:rPr>
                        <a:t>contact with contaminated objects, food, drinks.</a:t>
                      </a:r>
                    </a:p>
                  </a:txBody>
                  <a:tcPr>
                    <a:solidFill>
                      <a:srgbClr val="1817B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u="sng" dirty="0">
                          <a:solidFill>
                            <a:schemeClr val="bg1"/>
                          </a:solidFill>
                        </a:rPr>
                        <a:t>Blood, semen, or other body fluids </a:t>
                      </a:r>
                      <a:r>
                        <a:rPr lang="en-US" b="1" dirty="0">
                          <a:solidFill>
                            <a:schemeClr val="bg1"/>
                          </a:solidFill>
                        </a:rPr>
                        <a:t>from a person</a:t>
                      </a:r>
                      <a:r>
                        <a:rPr lang="en-US" b="1" baseline="0" dirty="0">
                          <a:solidFill>
                            <a:schemeClr val="bg1"/>
                          </a:solidFill>
                        </a:rPr>
                        <a:t> with</a:t>
                      </a:r>
                      <a:r>
                        <a:rPr lang="en-US" b="1" dirty="0">
                          <a:solidFill>
                            <a:schemeClr val="bg1"/>
                          </a:solidFill>
                        </a:rPr>
                        <a:t> the virus - even in very small amounts - enters the body of a non-infected person.</a:t>
                      </a:r>
                    </a:p>
                  </a:txBody>
                  <a:tcPr>
                    <a:solidFill>
                      <a:srgbClr val="1817B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u="sng" dirty="0">
                          <a:solidFill>
                            <a:schemeClr val="bg1"/>
                          </a:solidFill>
                        </a:rPr>
                        <a:t>Blood</a:t>
                      </a:r>
                      <a:r>
                        <a:rPr lang="en-US" b="1" dirty="0">
                          <a:solidFill>
                            <a:schemeClr val="bg1"/>
                          </a:solidFill>
                        </a:rPr>
                        <a:t> from a person infected with the virus - even in very small amounts - enters the body of a non-infected person.</a:t>
                      </a:r>
                    </a:p>
                  </a:txBody>
                  <a:tcPr>
                    <a:solidFill>
                      <a:srgbClr val="1817BF"/>
                    </a:solidFill>
                  </a:tcPr>
                </a:tc>
                <a:extLst>
                  <a:ext uri="{0D108BD9-81ED-4DB2-BD59-A6C34878D82A}">
                    <a16:rowId xmlns:a16="http://schemas.microsoft.com/office/drawing/2014/main" val="10001"/>
                  </a:ext>
                </a:extLst>
              </a:tr>
              <a:tr h="990600">
                <a:tc>
                  <a:txBody>
                    <a:bodyPr/>
                    <a:lstStyle/>
                    <a:p>
                      <a:r>
                        <a:rPr lang="en-US" sz="2000" b="1" dirty="0">
                          <a:solidFill>
                            <a:schemeClr val="bg1"/>
                          </a:solidFill>
                        </a:rPr>
                        <a:t>How long does it last?</a:t>
                      </a:r>
                    </a:p>
                  </a:txBody>
                  <a:tcPr>
                    <a:solidFill>
                      <a:srgbClr val="1817BF"/>
                    </a:solidFill>
                  </a:tcPr>
                </a:tc>
                <a:tc>
                  <a:txBody>
                    <a:bodyPr/>
                    <a:lstStyle/>
                    <a:p>
                      <a:pPr algn="ctr"/>
                      <a:r>
                        <a:rPr lang="en-US" b="1" dirty="0">
                          <a:solidFill>
                            <a:schemeClr val="bg1"/>
                          </a:solidFill>
                        </a:rPr>
                        <a:t>A few weeks </a:t>
                      </a:r>
                      <a:r>
                        <a:rPr lang="en-US" b="1" baseline="0" dirty="0">
                          <a:solidFill>
                            <a:schemeClr val="bg1"/>
                          </a:solidFill>
                        </a:rPr>
                        <a:t>to </a:t>
                      </a:r>
                      <a:r>
                        <a:rPr lang="en-US" b="1" dirty="0">
                          <a:solidFill>
                            <a:schemeClr val="bg1"/>
                          </a:solidFill>
                        </a:rPr>
                        <a:t>several months.</a:t>
                      </a:r>
                    </a:p>
                  </a:txBody>
                  <a:tcPr>
                    <a:solidFill>
                      <a:srgbClr val="1817BF"/>
                    </a:solidFill>
                  </a:tcPr>
                </a:tc>
                <a:tc>
                  <a:txBody>
                    <a:bodyPr/>
                    <a:lstStyle/>
                    <a:p>
                      <a:pPr algn="ctr"/>
                      <a:r>
                        <a:rPr lang="en-US" b="1" dirty="0">
                          <a:solidFill>
                            <a:schemeClr val="bg1"/>
                          </a:solidFill>
                        </a:rPr>
                        <a:t>Mild illness (a few weeks) but Lifelong or chronic</a:t>
                      </a:r>
                      <a:r>
                        <a:rPr lang="en-US" b="1" baseline="0" dirty="0">
                          <a:solidFill>
                            <a:schemeClr val="bg1"/>
                          </a:solidFill>
                        </a:rPr>
                        <a:t> condition.</a:t>
                      </a:r>
                      <a:endParaRPr lang="en-US" b="1" dirty="0">
                        <a:solidFill>
                          <a:schemeClr val="bg1"/>
                        </a:solidFill>
                      </a:endParaRPr>
                    </a:p>
                  </a:txBody>
                  <a:tcPr>
                    <a:solidFill>
                      <a:srgbClr val="1817BF"/>
                    </a:solidFill>
                  </a:tcPr>
                </a:tc>
                <a:tc>
                  <a:txBody>
                    <a:bodyPr/>
                    <a:lstStyle/>
                    <a:p>
                      <a:pPr algn="ctr"/>
                      <a:r>
                        <a:rPr lang="en-US" b="1" dirty="0">
                          <a:solidFill>
                            <a:schemeClr val="bg1"/>
                          </a:solidFill>
                        </a:rPr>
                        <a:t>Mild illness</a:t>
                      </a:r>
                      <a:r>
                        <a:rPr lang="en-US" b="1" baseline="0" dirty="0">
                          <a:solidFill>
                            <a:schemeClr val="bg1"/>
                          </a:solidFill>
                        </a:rPr>
                        <a:t> (a few weeks) but Lifelong.</a:t>
                      </a:r>
                      <a:endParaRPr lang="en-US" b="1" dirty="0">
                        <a:solidFill>
                          <a:schemeClr val="bg1"/>
                        </a:solidFill>
                      </a:endParaRPr>
                    </a:p>
                  </a:txBody>
                  <a:tcPr>
                    <a:solidFill>
                      <a:srgbClr val="1817BF"/>
                    </a:solidFill>
                  </a:tcPr>
                </a:tc>
                <a:extLst>
                  <a:ext uri="{0D108BD9-81ED-4DB2-BD59-A6C34878D82A}">
                    <a16:rowId xmlns:a16="http://schemas.microsoft.com/office/drawing/2014/main" val="10002"/>
                  </a:ext>
                </a:extLst>
              </a:tr>
              <a:tr h="1259007">
                <a:tc>
                  <a:txBody>
                    <a:bodyPr/>
                    <a:lstStyle/>
                    <a:p>
                      <a:r>
                        <a:rPr lang="en-US" sz="2000" b="1" dirty="0">
                          <a:solidFill>
                            <a:schemeClr val="bg1"/>
                          </a:solidFill>
                        </a:rPr>
                        <a:t>How serious is it?</a:t>
                      </a:r>
                    </a:p>
                  </a:txBody>
                  <a:tcPr>
                    <a:solidFill>
                      <a:srgbClr val="1817BF"/>
                    </a:solidFill>
                  </a:tcPr>
                </a:tc>
                <a:tc>
                  <a:txBody>
                    <a:bodyPr/>
                    <a:lstStyle/>
                    <a:p>
                      <a:pPr algn="ctr"/>
                      <a:r>
                        <a:rPr lang="en-US" sz="1800" b="1" dirty="0">
                          <a:solidFill>
                            <a:schemeClr val="bg1"/>
                          </a:solidFill>
                        </a:rPr>
                        <a:t>Most recover from mild illness with no lasting liver damage,</a:t>
                      </a:r>
                    </a:p>
                    <a:p>
                      <a:pPr algn="ctr"/>
                      <a:r>
                        <a:rPr lang="en-US" sz="1800" b="1" dirty="0">
                          <a:solidFill>
                            <a:schemeClr val="bg1"/>
                          </a:solidFill>
                        </a:rPr>
                        <a:t>but</a:t>
                      </a:r>
                      <a:r>
                        <a:rPr lang="en-US" sz="1800" b="1" baseline="0" dirty="0">
                          <a:solidFill>
                            <a:schemeClr val="bg1"/>
                          </a:solidFill>
                        </a:rPr>
                        <a:t> </a:t>
                      </a:r>
                      <a:r>
                        <a:rPr lang="en-US" sz="1800" b="1" dirty="0">
                          <a:solidFill>
                            <a:schemeClr val="bg1"/>
                          </a:solidFill>
                        </a:rPr>
                        <a:t>death can occur</a:t>
                      </a:r>
                      <a:r>
                        <a:rPr lang="en-US" sz="1800" b="1" baseline="0" dirty="0">
                          <a:solidFill>
                            <a:schemeClr val="bg1"/>
                          </a:solidFill>
                        </a:rPr>
                        <a:t> (although rare).</a:t>
                      </a:r>
                    </a:p>
                  </a:txBody>
                  <a:tcPr>
                    <a:solidFill>
                      <a:srgbClr val="1817BF"/>
                    </a:solidFill>
                  </a:tcPr>
                </a:tc>
                <a:tc>
                  <a:txBody>
                    <a:bodyPr/>
                    <a:lstStyle/>
                    <a:p>
                      <a:pPr algn="ctr"/>
                      <a:r>
                        <a:rPr lang="en-US" sz="1800" b="1" dirty="0">
                          <a:solidFill>
                            <a:schemeClr val="bg1"/>
                          </a:solidFill>
                        </a:rPr>
                        <a:t>15-20% develop chronic liver disease</a:t>
                      </a:r>
                      <a:r>
                        <a:rPr lang="en-US" sz="1800" b="1" baseline="0" dirty="0">
                          <a:solidFill>
                            <a:schemeClr val="bg1"/>
                          </a:solidFill>
                        </a:rPr>
                        <a:t> including cirrhosis, liver failure, or liver cancer.</a:t>
                      </a:r>
                      <a:endParaRPr lang="en-US" sz="1800" b="1" dirty="0">
                        <a:solidFill>
                          <a:schemeClr val="bg1"/>
                        </a:solidFill>
                      </a:endParaRPr>
                    </a:p>
                  </a:txBody>
                  <a:tcPr>
                    <a:solidFill>
                      <a:srgbClr val="1817BF"/>
                    </a:solidFill>
                  </a:tcPr>
                </a:tc>
                <a:tc>
                  <a:txBody>
                    <a:bodyPr/>
                    <a:lstStyle/>
                    <a:p>
                      <a:pPr algn="ctr"/>
                      <a:r>
                        <a:rPr lang="en-US" sz="1800" b="1" dirty="0">
                          <a:solidFill>
                            <a:schemeClr val="bg1"/>
                          </a:solidFill>
                        </a:rPr>
                        <a:t>75-85% develop chronic</a:t>
                      </a:r>
                      <a:r>
                        <a:rPr lang="en-US" sz="1800" b="1" baseline="0" dirty="0">
                          <a:solidFill>
                            <a:schemeClr val="bg1"/>
                          </a:solidFill>
                        </a:rPr>
                        <a:t> liver disease, 5-20% develop cirrhosis and</a:t>
                      </a:r>
                    </a:p>
                    <a:p>
                      <a:pPr algn="ctr"/>
                      <a:r>
                        <a:rPr lang="en-US" sz="1800" b="1" baseline="0" dirty="0">
                          <a:solidFill>
                            <a:schemeClr val="bg1"/>
                          </a:solidFill>
                        </a:rPr>
                        <a:t>1-5% will die.</a:t>
                      </a:r>
                      <a:endParaRPr lang="en-US" sz="1800" b="1" dirty="0">
                        <a:solidFill>
                          <a:schemeClr val="bg1"/>
                        </a:solidFill>
                      </a:endParaRPr>
                    </a:p>
                  </a:txBody>
                  <a:tcPr>
                    <a:solidFill>
                      <a:srgbClr val="1817BF"/>
                    </a:solidFill>
                  </a:tcPr>
                </a:tc>
                <a:extLst>
                  <a:ext uri="{0D108BD9-81ED-4DB2-BD59-A6C34878D82A}">
                    <a16:rowId xmlns:a16="http://schemas.microsoft.com/office/drawing/2014/main" val="10003"/>
                  </a:ext>
                </a:extLst>
              </a:tr>
            </a:tbl>
          </a:graphicData>
        </a:graphic>
      </p:graphicFrame>
      <p:sp>
        <p:nvSpPr>
          <p:cNvPr id="7" name="Footer Placeholder 7">
            <a:extLst>
              <a:ext uri="{FF2B5EF4-FFF2-40B4-BE49-F238E27FC236}">
                <a16:creationId xmlns:a16="http://schemas.microsoft.com/office/drawing/2014/main" id="{1777E778-43F2-CB40-B31B-CEF6924EEFF7}"/>
              </a:ext>
            </a:extLst>
          </p:cNvPr>
          <p:cNvSpPr>
            <a:spLocks noGrp="1"/>
          </p:cNvSpPr>
          <p:nvPr>
            <p:ph type="ftr" sz="quarter" idx="4294967295"/>
          </p:nvPr>
        </p:nvSpPr>
        <p:spPr>
          <a:xfrm>
            <a:off x="777240" y="6309360"/>
            <a:ext cx="6492240" cy="365760"/>
          </a:xfrm>
          <a:prstGeom prst="rect">
            <a:avLst/>
          </a:prstGeom>
        </p:spPr>
        <p:txBody>
          <a:bodyPr/>
          <a:lstStyle/>
          <a:p>
            <a:pPr lvl="0">
              <a:spcBef>
                <a:spcPts val="900"/>
              </a:spcBef>
            </a:pPr>
            <a:r>
              <a:rPr lang="en-US" sz="1800" b="1" dirty="0">
                <a:solidFill>
                  <a:schemeClr val="tx1">
                    <a:lumMod val="50000"/>
                  </a:schemeClr>
                </a:solidFill>
              </a:rPr>
              <a:t>Oklahoma State Department of Health | STI 101 | 2022</a:t>
            </a:r>
            <a:r>
              <a:rPr lang="en-US" sz="1200" b="1" dirty="0">
                <a:solidFill>
                  <a:schemeClr val="tx1">
                    <a:lumMod val="50000"/>
                  </a:schemeClr>
                </a:solidFill>
              </a:rPr>
              <a:t> </a:t>
            </a:r>
            <a:endParaRPr lang="en-US" sz="1800" b="1" dirty="0">
              <a:solidFill>
                <a:schemeClr val="tx1">
                  <a:lumMod val="50000"/>
                </a:schemeClr>
              </a:solidFill>
            </a:endParaRPr>
          </a:p>
        </p:txBody>
      </p:sp>
      <p:sp>
        <p:nvSpPr>
          <p:cNvPr id="4" name="Slide Number Placeholder 3"/>
          <p:cNvSpPr>
            <a:spLocks noGrp="1"/>
          </p:cNvSpPr>
          <p:nvPr>
            <p:ph type="sldNum" sz="quarter" idx="12"/>
          </p:nvPr>
        </p:nvSpPr>
        <p:spPr/>
        <p:txBody>
          <a:bodyPr/>
          <a:lstStyle/>
          <a:p>
            <a:fld id="{3A3BF598-3965-4B96-B96B-16E067964EB4}" type="slidenum">
              <a:rPr lang="en-US" b="0" smtClean="0"/>
              <a:t>24</a:t>
            </a:fld>
            <a:endParaRPr lang="en-US" b="0" dirty="0"/>
          </a:p>
        </p:txBody>
      </p:sp>
    </p:spTree>
    <p:extLst>
      <p:ext uri="{BB962C8B-B14F-4D97-AF65-F5344CB8AC3E}">
        <p14:creationId xmlns:p14="http://schemas.microsoft.com/office/powerpoint/2010/main" val="3205269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210"/>
            <a:ext cx="12192000" cy="1143000"/>
          </a:xfrm>
        </p:spPr>
        <p:txBody>
          <a:bodyPr/>
          <a:lstStyle/>
          <a:p>
            <a:pPr algn="ctr"/>
            <a:r>
              <a:rPr lang="en-US" sz="6000" dirty="0">
                <a:ln>
                  <a:solidFill>
                    <a:schemeClr val="tx2"/>
                  </a:solidFill>
                </a:ln>
                <a:solidFill>
                  <a:schemeClr val="tx1">
                    <a:lumMod val="50000"/>
                  </a:schemeClr>
                </a:solidFill>
                <a:effectLst/>
              </a:rPr>
              <a:t>Reducing the Risk</a:t>
            </a:r>
          </a:p>
        </p:txBody>
      </p:sp>
      <p:sp>
        <p:nvSpPr>
          <p:cNvPr id="3" name="Content Placeholder 2"/>
          <p:cNvSpPr>
            <a:spLocks noGrp="1"/>
          </p:cNvSpPr>
          <p:nvPr>
            <p:ph sz="quarter" idx="13"/>
          </p:nvPr>
        </p:nvSpPr>
        <p:spPr>
          <a:xfrm>
            <a:off x="2318065" y="1031571"/>
            <a:ext cx="7555869" cy="2371859"/>
          </a:xfrm>
          <a:solidFill>
            <a:srgbClr val="AE1712"/>
          </a:solidFill>
          <a:effectLst>
            <a:softEdge rad="31750"/>
          </a:effectLst>
        </p:spPr>
        <p:txBody>
          <a:bodyPr>
            <a:noAutofit/>
          </a:bodyPr>
          <a:lstStyle/>
          <a:p>
            <a:pPr marL="45720" indent="0" algn="ctr">
              <a:buNone/>
            </a:pPr>
            <a:r>
              <a:rPr lang="en-US" sz="3400" b="1" u="sng" dirty="0">
                <a:solidFill>
                  <a:schemeClr val="bg1"/>
                </a:solidFill>
              </a:rPr>
              <a:t>NO RISK</a:t>
            </a:r>
          </a:p>
          <a:p>
            <a:pPr marL="45720" indent="0" algn="ctr">
              <a:buNone/>
            </a:pPr>
            <a:r>
              <a:rPr lang="en-US" sz="2800" b="1" dirty="0">
                <a:solidFill>
                  <a:schemeClr val="bg1"/>
                </a:solidFill>
              </a:rPr>
              <a:t>Abstinence from Sex</a:t>
            </a:r>
            <a:endParaRPr lang="en-US" sz="2800" dirty="0">
              <a:solidFill>
                <a:schemeClr val="bg1"/>
              </a:solidFill>
            </a:endParaRPr>
          </a:p>
          <a:p>
            <a:pPr marL="45720" indent="0" algn="ctr">
              <a:buNone/>
            </a:pPr>
            <a:r>
              <a:rPr lang="en-US" sz="2800" b="1" dirty="0">
                <a:solidFill>
                  <a:schemeClr val="bg1"/>
                </a:solidFill>
              </a:rPr>
              <a:t>Abstinence from Injection Drugs</a:t>
            </a:r>
            <a:endParaRPr lang="en-US" sz="2800" dirty="0">
              <a:solidFill>
                <a:schemeClr val="bg1"/>
              </a:solidFill>
            </a:endParaRPr>
          </a:p>
          <a:p>
            <a:pPr marL="45720" indent="0" algn="ctr">
              <a:buNone/>
            </a:pPr>
            <a:r>
              <a:rPr lang="en-US" sz="2800" b="1" dirty="0">
                <a:solidFill>
                  <a:schemeClr val="bg1"/>
                </a:solidFill>
              </a:rPr>
              <a:t>Mutual Monogamy w/STI Negative Partner</a:t>
            </a:r>
            <a:endParaRPr lang="en-US" sz="2800" dirty="0"/>
          </a:p>
          <a:p>
            <a:pPr marL="45720" indent="0">
              <a:buNone/>
            </a:pPr>
            <a:endParaRPr lang="en-US" sz="2800" dirty="0"/>
          </a:p>
        </p:txBody>
      </p:sp>
      <p:sp>
        <p:nvSpPr>
          <p:cNvPr id="6" name="Content Placeholder 2"/>
          <p:cNvSpPr txBox="1">
            <a:spLocks/>
          </p:cNvSpPr>
          <p:nvPr/>
        </p:nvSpPr>
        <p:spPr>
          <a:xfrm>
            <a:off x="1927815" y="3444920"/>
            <a:ext cx="8610600" cy="2925749"/>
          </a:xfrm>
          <a:prstGeom prst="rect">
            <a:avLst/>
          </a:prstGeom>
          <a:solidFill>
            <a:srgbClr val="AE1712"/>
          </a:solidFill>
          <a:effectLst>
            <a:softEdge rad="31750"/>
          </a:effectLst>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en-US" sz="3400" b="1" u="sng" dirty="0">
                <a:solidFill>
                  <a:schemeClr val="bg1"/>
                </a:solidFill>
              </a:rPr>
              <a:t>REDUCED RISK </a:t>
            </a:r>
          </a:p>
          <a:p>
            <a:pPr marL="45720" indent="0" algn="ctr">
              <a:buNone/>
            </a:pPr>
            <a:r>
              <a:rPr lang="en-US" sz="2800" b="1" dirty="0">
                <a:solidFill>
                  <a:schemeClr val="bg1"/>
                </a:solidFill>
              </a:rPr>
              <a:t>Protected Sex “Correctly and Consistently”</a:t>
            </a:r>
            <a:endParaRPr lang="en-US" sz="2800" baseline="30000" dirty="0">
              <a:solidFill>
                <a:schemeClr val="bg1"/>
              </a:solidFill>
            </a:endParaRPr>
          </a:p>
          <a:p>
            <a:pPr marL="45720" indent="0" algn="ctr">
              <a:buNone/>
            </a:pPr>
            <a:r>
              <a:rPr lang="en-US" sz="2800" b="1" dirty="0">
                <a:solidFill>
                  <a:schemeClr val="bg1"/>
                </a:solidFill>
              </a:rPr>
              <a:t>Fewer Sexual Partners</a:t>
            </a:r>
          </a:p>
          <a:p>
            <a:pPr marL="45720" indent="0" algn="ctr">
              <a:buNone/>
            </a:pPr>
            <a:r>
              <a:rPr lang="en-US" sz="2800" b="1" dirty="0">
                <a:solidFill>
                  <a:schemeClr val="bg1"/>
                </a:solidFill>
              </a:rPr>
              <a:t>Never Sharing Needles or “Works”</a:t>
            </a:r>
            <a:endParaRPr lang="en-US" sz="2800" b="1" baseline="30000" dirty="0">
              <a:solidFill>
                <a:schemeClr val="bg1"/>
              </a:solidFill>
            </a:endParaRPr>
          </a:p>
          <a:p>
            <a:pPr marL="45720" indent="0" algn="ctr">
              <a:buNone/>
            </a:pPr>
            <a:r>
              <a:rPr lang="en-US" sz="2800" b="1" dirty="0">
                <a:solidFill>
                  <a:schemeClr val="bg1"/>
                </a:solidFill>
              </a:rPr>
              <a:t>Regular HIV/STI Testing</a:t>
            </a:r>
            <a:endParaRPr lang="en-US" sz="2800" b="1" baseline="30000" dirty="0">
              <a:solidFill>
                <a:schemeClr val="bg1"/>
              </a:solidFill>
            </a:endParaRPr>
          </a:p>
          <a:p>
            <a:pPr marL="45720" indent="0">
              <a:buNone/>
            </a:pPr>
            <a:endParaRPr lang="en-US" sz="2800" dirty="0"/>
          </a:p>
          <a:p>
            <a:pPr marL="45720" indent="0">
              <a:buNone/>
            </a:pPr>
            <a:endParaRPr lang="en-US" sz="28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388044">
            <a:off x="933730" y="1359987"/>
            <a:ext cx="2387814" cy="1278444"/>
          </a:xfrm>
          <a:prstGeom prst="rect">
            <a:avLst/>
          </a:prstGeom>
          <a:noFill/>
          <a:ln w="76200">
            <a:solidFill>
              <a:schemeClr val="tx1">
                <a:lumMod val="75000"/>
              </a:schemeClr>
            </a:solidFill>
            <a:miter lim="800000"/>
            <a:headEnd/>
            <a:tailEnd/>
          </a:ln>
          <a:effectLst>
            <a:glow rad="25400">
              <a:srgbClr val="5D1495">
                <a:alpha val="40000"/>
              </a:srgb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55756">
            <a:off x="9320708" y="1314472"/>
            <a:ext cx="2295871" cy="1528096"/>
          </a:xfrm>
          <a:prstGeom prst="rect">
            <a:avLst/>
          </a:prstGeom>
          <a:noFill/>
          <a:ln w="76200">
            <a:solidFill>
              <a:schemeClr val="tx1">
                <a:lumMod val="75000"/>
              </a:schemeClr>
            </a:solidFill>
            <a:miter lim="800000"/>
            <a:headEnd/>
            <a:tailEnd/>
          </a:ln>
          <a:effectLst>
            <a:glow rad="25400">
              <a:srgbClr val="5D1495">
                <a:alpha val="40000"/>
              </a:srgb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rot="832056">
            <a:off x="9578863" y="4828792"/>
            <a:ext cx="1919104" cy="1279400"/>
          </a:xfrm>
          <a:prstGeom prst="rect">
            <a:avLst/>
          </a:prstGeom>
          <a:noFill/>
          <a:ln w="76200">
            <a:solidFill>
              <a:schemeClr val="bg2">
                <a:lumMod val="25000"/>
              </a:schemeClr>
            </a:solidFill>
            <a:miter lim="800000"/>
            <a:headEnd/>
            <a:tailEnd/>
          </a:ln>
          <a:effectLst>
            <a:glow rad="139700">
              <a:srgbClr val="5D1495">
                <a:alpha val="40000"/>
              </a:srgbClr>
            </a:glow>
            <a:softEdge rad="12700"/>
          </a:effectLst>
          <a:extLst>
            <a:ext uri="{909E8E84-426E-40DD-AFC4-6F175D3DCCD1}">
              <a14:hiddenFill xmlns:a14="http://schemas.microsoft.com/office/drawing/2010/main">
                <a:solidFill>
                  <a:schemeClr val="accent1"/>
                </a:solidFill>
              </a14:hiddenFill>
            </a:ext>
          </a:extLst>
        </p:spPr>
      </p:pic>
      <p:pic>
        <p:nvPicPr>
          <p:cNvPr id="410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115361">
            <a:off x="1098714" y="4302201"/>
            <a:ext cx="1406589" cy="2046751"/>
          </a:xfrm>
          <a:prstGeom prst="rect">
            <a:avLst/>
          </a:prstGeom>
          <a:noFill/>
          <a:ln w="76200">
            <a:solidFill>
              <a:schemeClr val="tx1">
                <a:lumMod val="75000"/>
              </a:schemeClr>
            </a:solidFill>
            <a:miter lim="800000"/>
            <a:headEnd/>
            <a:tailEnd/>
          </a:ln>
          <a:effectLst>
            <a:glow rad="25400">
              <a:srgbClr val="5D1495">
                <a:alpha val="40000"/>
              </a:srgb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3A3BF598-3965-4B96-B96B-16E067964EB4}" type="slidenum">
              <a:rPr lang="en-US" sz="1800" b="0" smtClean="0">
                <a:solidFill>
                  <a:schemeClr val="tx1">
                    <a:lumMod val="50000"/>
                  </a:schemeClr>
                </a:solidFill>
              </a:rPr>
              <a:t>25</a:t>
            </a:fld>
            <a:endParaRPr lang="en-US" sz="1800" b="0" dirty="0">
              <a:solidFill>
                <a:schemeClr val="tx1">
                  <a:lumMod val="50000"/>
                </a:schemeClr>
              </a:solidFill>
            </a:endParaRPr>
          </a:p>
        </p:txBody>
      </p:sp>
      <p:sp>
        <p:nvSpPr>
          <p:cNvPr id="11" name="TextBox 10">
            <a:extLst>
              <a:ext uri="{FF2B5EF4-FFF2-40B4-BE49-F238E27FC236}">
                <a16:creationId xmlns:a16="http://schemas.microsoft.com/office/drawing/2014/main" id="{FF8F953E-83D2-4FAF-8D87-DA77EE25DEE6}"/>
              </a:ext>
            </a:extLst>
          </p:cNvPr>
          <p:cNvSpPr txBox="1"/>
          <p:nvPr/>
        </p:nvSpPr>
        <p:spPr>
          <a:xfrm>
            <a:off x="640080" y="6333367"/>
            <a:ext cx="6492240" cy="369332"/>
          </a:xfrm>
          <a:prstGeom prst="rect">
            <a:avLst/>
          </a:prstGeom>
          <a:noFill/>
        </p:spPr>
        <p:txBody>
          <a:bodyPr wrap="square">
            <a:spAutoFit/>
          </a:bodyPr>
          <a:lstStyle/>
          <a:p>
            <a:r>
              <a:rPr lang="en-US" sz="1800" b="1" dirty="0">
                <a:solidFill>
                  <a:schemeClr val="tx1">
                    <a:lumMod val="50000"/>
                  </a:schemeClr>
                </a:solidFill>
              </a:rPr>
              <a:t>Oklahoma State Department of Health | STI 101 | 2022</a:t>
            </a:r>
            <a:r>
              <a:rPr lang="en-US" sz="1200" b="1" dirty="0">
                <a:solidFill>
                  <a:schemeClr val="tx1">
                    <a:lumMod val="50000"/>
                  </a:schemeClr>
                </a:solidFill>
              </a:rPr>
              <a:t> </a:t>
            </a:r>
            <a:endParaRPr lang="en-US" dirty="0">
              <a:solidFill>
                <a:schemeClr val="tx1">
                  <a:lumMod val="50000"/>
                </a:schemeClr>
              </a:solidFill>
            </a:endParaRPr>
          </a:p>
        </p:txBody>
      </p:sp>
    </p:spTree>
    <p:extLst>
      <p:ext uri="{BB962C8B-B14F-4D97-AF65-F5344CB8AC3E}">
        <p14:creationId xmlns:p14="http://schemas.microsoft.com/office/powerpoint/2010/main" val="3913645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30833"/>
          </a:xfrm>
          <a:effectLst/>
        </p:spPr>
        <p:txBody>
          <a:bodyPr/>
          <a:lstStyle/>
          <a:p>
            <a:pPr algn="ctr"/>
            <a:r>
              <a:rPr lang="en-US" sz="6000" dirty="0">
                <a:ln>
                  <a:solidFill>
                    <a:schemeClr val="tx2"/>
                  </a:solidFill>
                </a:ln>
                <a:solidFill>
                  <a:schemeClr val="tx1">
                    <a:lumMod val="50000"/>
                  </a:schemeClr>
                </a:solidFill>
              </a:rPr>
              <a:t>Incorrect External Condom Use </a:t>
            </a:r>
            <a:r>
              <a:rPr lang="en-US" sz="7000" dirty="0">
                <a:ln>
                  <a:solidFill>
                    <a:schemeClr val="tx2"/>
                  </a:solidFill>
                </a:ln>
                <a:solidFill>
                  <a:schemeClr val="tx1">
                    <a:lumMod val="50000"/>
                  </a:schemeClr>
                </a:solidFill>
              </a:rPr>
              <a:t>1</a:t>
            </a:r>
            <a:endParaRPr lang="en-US" sz="7000" baseline="30000" dirty="0">
              <a:ln>
                <a:solidFill>
                  <a:schemeClr val="tx2"/>
                </a:solidFill>
              </a:ln>
              <a:solidFill>
                <a:schemeClr val="tx1">
                  <a:lumMod val="50000"/>
                </a:schemeClr>
              </a:solidFill>
            </a:endParaRPr>
          </a:p>
        </p:txBody>
      </p:sp>
      <p:sp>
        <p:nvSpPr>
          <p:cNvPr id="7" name="Content Placeholder 7"/>
          <p:cNvSpPr txBox="1">
            <a:spLocks/>
          </p:cNvSpPr>
          <p:nvPr/>
        </p:nvSpPr>
        <p:spPr>
          <a:xfrm>
            <a:off x="483326" y="1653541"/>
            <a:ext cx="6681066" cy="5061239"/>
          </a:xfrm>
          <a:prstGeom prst="rect">
            <a:avLst/>
          </a:prstGeom>
          <a:ln w="38100">
            <a:noFill/>
          </a:ln>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lnSpc>
                <a:spcPct val="29000"/>
              </a:lnSpc>
              <a:buNone/>
            </a:pPr>
            <a:endParaRPr lang="en-US" sz="2400" b="1" u="sng" dirty="0">
              <a:solidFill>
                <a:schemeClr val="accent4"/>
              </a:solidFill>
            </a:endParaRPr>
          </a:p>
          <a:p>
            <a:pPr marL="45720" indent="0">
              <a:lnSpc>
                <a:spcPct val="120000"/>
              </a:lnSpc>
              <a:spcBef>
                <a:spcPts val="0"/>
              </a:spcBef>
              <a:spcAft>
                <a:spcPts val="0"/>
              </a:spcAft>
              <a:buNone/>
            </a:pPr>
            <a:r>
              <a:rPr lang="en-US" sz="6000" b="1" u="sng" dirty="0">
                <a:solidFill>
                  <a:srgbClr val="AE1712"/>
                </a:solidFill>
              </a:rPr>
              <a:t>DO NOT</a:t>
            </a:r>
            <a:r>
              <a:rPr lang="en-US" sz="6000" b="1" dirty="0">
                <a:solidFill>
                  <a:srgbClr val="AE1712"/>
                </a:solidFill>
              </a:rPr>
              <a:t>:</a:t>
            </a:r>
          </a:p>
          <a:p>
            <a:pPr marL="45720" indent="0">
              <a:lnSpc>
                <a:spcPct val="120000"/>
              </a:lnSpc>
              <a:spcBef>
                <a:spcPts val="0"/>
              </a:spcBef>
              <a:spcAft>
                <a:spcPts val="0"/>
              </a:spcAft>
              <a:buNone/>
            </a:pPr>
            <a:endParaRPr lang="en-US" sz="800" b="1" u="sng" dirty="0">
              <a:solidFill>
                <a:schemeClr val="accent4"/>
              </a:solidFill>
            </a:endParaRPr>
          </a:p>
          <a:p>
            <a:pPr marL="338138" indent="-292100">
              <a:spcBef>
                <a:spcPts val="0"/>
              </a:spcBef>
              <a:spcAft>
                <a:spcPts val="0"/>
              </a:spcAft>
              <a:buClr>
                <a:schemeClr val="tx1">
                  <a:lumMod val="75000"/>
                </a:schemeClr>
              </a:buClr>
              <a:buFont typeface="Arial" panose="020B0604020202020204" pitchFamily="34" charset="0"/>
              <a:buChar char="•"/>
            </a:pPr>
            <a:r>
              <a:rPr lang="en-US" sz="2800" b="1" dirty="0">
                <a:solidFill>
                  <a:srgbClr val="AE1712"/>
                </a:solidFill>
              </a:rPr>
              <a:t>Reuse</a:t>
            </a:r>
            <a:r>
              <a:rPr lang="en-US" sz="2800" dirty="0">
                <a:solidFill>
                  <a:srgbClr val="1817BF"/>
                </a:solidFill>
              </a:rPr>
              <a:t> </a:t>
            </a:r>
            <a:r>
              <a:rPr lang="en-US" sz="2800" dirty="0">
                <a:solidFill>
                  <a:schemeClr val="tx1">
                    <a:lumMod val="75000"/>
                  </a:schemeClr>
                </a:solidFill>
              </a:rPr>
              <a:t>a condom.</a:t>
            </a:r>
            <a:endParaRPr lang="en-US" sz="1100" dirty="0">
              <a:solidFill>
                <a:schemeClr val="tx1">
                  <a:lumMod val="75000"/>
                </a:schemeClr>
              </a:solidFill>
            </a:endParaRPr>
          </a:p>
          <a:p>
            <a:pPr marL="338138" indent="-292100">
              <a:spcBef>
                <a:spcPts val="0"/>
              </a:spcBef>
              <a:spcAft>
                <a:spcPts val="0"/>
              </a:spcAft>
              <a:buClr>
                <a:schemeClr val="tx1">
                  <a:lumMod val="75000"/>
                </a:schemeClr>
              </a:buClr>
              <a:buFont typeface="Arial" panose="020B0604020202020204" pitchFamily="34" charset="0"/>
              <a:buChar char="•"/>
            </a:pPr>
            <a:endParaRPr lang="en-US" sz="800" dirty="0">
              <a:solidFill>
                <a:schemeClr val="tx1">
                  <a:lumMod val="75000"/>
                </a:schemeClr>
              </a:solidFill>
            </a:endParaRPr>
          </a:p>
          <a:p>
            <a:pPr marL="338138" indent="-292100">
              <a:spcBef>
                <a:spcPts val="0"/>
              </a:spcBef>
              <a:spcAft>
                <a:spcPts val="0"/>
              </a:spcAft>
              <a:buClr>
                <a:schemeClr val="tx1">
                  <a:lumMod val="75000"/>
                </a:schemeClr>
              </a:buClr>
              <a:buFont typeface="Arial" panose="020B0604020202020204" pitchFamily="34" charset="0"/>
              <a:buChar char="•"/>
            </a:pPr>
            <a:r>
              <a:rPr lang="en-US" sz="2800" b="1" dirty="0">
                <a:solidFill>
                  <a:srgbClr val="1817BF"/>
                </a:solidFill>
              </a:rPr>
              <a:t>Use</a:t>
            </a:r>
            <a:r>
              <a:rPr lang="en-US" sz="2800" dirty="0">
                <a:solidFill>
                  <a:schemeClr val="accent5"/>
                </a:solidFill>
              </a:rPr>
              <a:t> </a:t>
            </a:r>
            <a:r>
              <a:rPr lang="en-US" sz="2800" b="1" dirty="0">
                <a:solidFill>
                  <a:srgbClr val="AE1712"/>
                </a:solidFill>
              </a:rPr>
              <a:t>expired</a:t>
            </a:r>
            <a:r>
              <a:rPr lang="en-US" sz="2800" dirty="0">
                <a:solidFill>
                  <a:schemeClr val="accent5"/>
                </a:solidFill>
              </a:rPr>
              <a:t> </a:t>
            </a:r>
            <a:r>
              <a:rPr lang="en-US" sz="2800" dirty="0">
                <a:solidFill>
                  <a:schemeClr val="tx1">
                    <a:lumMod val="75000"/>
                  </a:schemeClr>
                </a:solidFill>
              </a:rPr>
              <a:t>condoms.</a:t>
            </a:r>
            <a:endParaRPr lang="en-US" sz="1100" dirty="0">
              <a:solidFill>
                <a:schemeClr val="tx1">
                  <a:lumMod val="75000"/>
                </a:schemeClr>
              </a:solidFill>
            </a:endParaRPr>
          </a:p>
          <a:p>
            <a:pPr marL="338138" indent="-292100">
              <a:spcBef>
                <a:spcPts val="0"/>
              </a:spcBef>
              <a:spcAft>
                <a:spcPts val="0"/>
              </a:spcAft>
              <a:buClr>
                <a:schemeClr val="tx1">
                  <a:lumMod val="75000"/>
                </a:schemeClr>
              </a:buClr>
              <a:buFont typeface="Arial" panose="020B0604020202020204" pitchFamily="34" charset="0"/>
              <a:buChar char="•"/>
            </a:pPr>
            <a:endParaRPr lang="en-US" sz="1100" dirty="0">
              <a:solidFill>
                <a:schemeClr val="tx1">
                  <a:lumMod val="75000"/>
                </a:schemeClr>
              </a:solidFill>
            </a:endParaRPr>
          </a:p>
          <a:p>
            <a:pPr marL="338138" indent="-292100">
              <a:spcBef>
                <a:spcPts val="0"/>
              </a:spcBef>
              <a:spcAft>
                <a:spcPts val="0"/>
              </a:spcAft>
              <a:buClr>
                <a:schemeClr val="tx1">
                  <a:lumMod val="75000"/>
                </a:schemeClr>
              </a:buClr>
              <a:buFont typeface="Arial" panose="020B0604020202020204" pitchFamily="34" charset="0"/>
              <a:buChar char="•"/>
            </a:pPr>
            <a:r>
              <a:rPr lang="en-US" sz="2800" b="1" dirty="0">
                <a:solidFill>
                  <a:srgbClr val="1817BF"/>
                </a:solidFill>
              </a:rPr>
              <a:t>Unroll </a:t>
            </a:r>
            <a:r>
              <a:rPr lang="en-US" sz="2800" dirty="0">
                <a:solidFill>
                  <a:schemeClr val="tx1">
                    <a:lumMod val="75000"/>
                  </a:schemeClr>
                </a:solidFill>
              </a:rPr>
              <a:t>the condom </a:t>
            </a:r>
            <a:r>
              <a:rPr lang="en-US" sz="2800" b="1" dirty="0">
                <a:solidFill>
                  <a:srgbClr val="AE1712"/>
                </a:solidFill>
              </a:rPr>
              <a:t>before</a:t>
            </a:r>
            <a:r>
              <a:rPr lang="en-US" sz="2800" dirty="0">
                <a:solidFill>
                  <a:schemeClr val="accent5"/>
                </a:solidFill>
              </a:rPr>
              <a:t> </a:t>
            </a:r>
            <a:r>
              <a:rPr lang="en-US" sz="2800" dirty="0">
                <a:solidFill>
                  <a:schemeClr val="tx1">
                    <a:lumMod val="75000"/>
                  </a:schemeClr>
                </a:solidFill>
              </a:rPr>
              <a:t>putting it on the penis.</a:t>
            </a:r>
            <a:endParaRPr lang="en-US" sz="1100" dirty="0">
              <a:solidFill>
                <a:schemeClr val="tx1">
                  <a:lumMod val="75000"/>
                </a:schemeClr>
              </a:solidFill>
            </a:endParaRPr>
          </a:p>
          <a:p>
            <a:pPr marL="338138" indent="-292100">
              <a:spcBef>
                <a:spcPts val="0"/>
              </a:spcBef>
              <a:spcAft>
                <a:spcPts val="0"/>
              </a:spcAft>
              <a:buClr>
                <a:schemeClr val="tx1">
                  <a:lumMod val="75000"/>
                </a:schemeClr>
              </a:buClr>
              <a:buFont typeface="Arial" panose="020B0604020202020204" pitchFamily="34" charset="0"/>
              <a:buChar char="•"/>
            </a:pPr>
            <a:endParaRPr lang="en-US" sz="1100" dirty="0">
              <a:solidFill>
                <a:schemeClr val="tx1">
                  <a:lumMod val="75000"/>
                </a:schemeClr>
              </a:solidFill>
            </a:endParaRPr>
          </a:p>
          <a:p>
            <a:pPr marL="338138" indent="-292100">
              <a:spcBef>
                <a:spcPts val="0"/>
              </a:spcBef>
              <a:spcAft>
                <a:spcPts val="0"/>
              </a:spcAft>
              <a:buClr>
                <a:schemeClr val="tx1">
                  <a:lumMod val="75000"/>
                </a:schemeClr>
              </a:buClr>
              <a:buFont typeface="Arial" panose="020B0604020202020204" pitchFamily="34" charset="0"/>
              <a:buChar char="•"/>
            </a:pPr>
            <a:r>
              <a:rPr lang="en-US" sz="2800" b="1" dirty="0">
                <a:solidFill>
                  <a:srgbClr val="1817BF"/>
                </a:solidFill>
              </a:rPr>
              <a:t>Leave</a:t>
            </a:r>
            <a:r>
              <a:rPr lang="en-US" sz="2800" dirty="0">
                <a:solidFill>
                  <a:srgbClr val="1817BF"/>
                </a:solidFill>
              </a:rPr>
              <a:t> </a:t>
            </a:r>
            <a:r>
              <a:rPr lang="en-US" sz="2800" dirty="0">
                <a:solidFill>
                  <a:schemeClr val="tx1">
                    <a:lumMod val="75000"/>
                  </a:schemeClr>
                </a:solidFill>
              </a:rPr>
              <a:t>condoms in </a:t>
            </a:r>
            <a:r>
              <a:rPr lang="en-US" sz="2800" b="1" dirty="0">
                <a:solidFill>
                  <a:srgbClr val="AE1712"/>
                </a:solidFill>
              </a:rPr>
              <a:t>hot or extreme cold places </a:t>
            </a:r>
            <a:r>
              <a:rPr lang="en-US" sz="2800" dirty="0">
                <a:solidFill>
                  <a:schemeClr val="tx1">
                    <a:lumMod val="75000"/>
                  </a:schemeClr>
                </a:solidFill>
              </a:rPr>
              <a:t>(wallet, car, etc.).</a:t>
            </a:r>
          </a:p>
        </p:txBody>
      </p:sp>
      <p:pic>
        <p:nvPicPr>
          <p:cNvPr id="1026" name="Picture 2" descr="http://tse1.mm.bing.net/th?&amp;id=OIP.Maaf2a2b6e0e05bcd6bf29ba440f8afbao0&amp;w=300&amp;h=199&amp;c=0&amp;pid=1.9&amp;rs=0&amp;p=0&amp;r=0">
            <a:hlinkClick r:id="rId3" tooltip="View image details"/>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883" t="14885" r="13008" b="19924"/>
          <a:stretch/>
        </p:blipFill>
        <p:spPr bwMode="auto">
          <a:xfrm>
            <a:off x="4917751" y="1130833"/>
            <a:ext cx="4190390" cy="2380903"/>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3A3BF598-3965-4B96-B96B-16E067964EB4}" type="slidenum">
              <a:rPr lang="en-US" sz="1800" b="0" smtClean="0">
                <a:solidFill>
                  <a:schemeClr val="tx1">
                    <a:lumMod val="50000"/>
                  </a:schemeClr>
                </a:solidFill>
              </a:rPr>
              <a:t>26</a:t>
            </a:fld>
            <a:endParaRPr lang="en-US" sz="1800" b="0" dirty="0">
              <a:solidFill>
                <a:schemeClr val="tx1">
                  <a:lumMod val="50000"/>
                </a:schemeClr>
              </a:solidFill>
            </a:endParaRPr>
          </a:p>
        </p:txBody>
      </p:sp>
      <p:pic>
        <p:nvPicPr>
          <p:cNvPr id="10" name="Picture 9"/>
          <p:cNvPicPr>
            <a:picLocks noChangeAspect="1"/>
          </p:cNvPicPr>
          <p:nvPr/>
        </p:nvPicPr>
        <p:blipFill>
          <a:blip r:embed="rId5"/>
          <a:stretch>
            <a:fillRect/>
          </a:stretch>
        </p:blipFill>
        <p:spPr>
          <a:xfrm>
            <a:off x="7420397" y="3360609"/>
            <a:ext cx="4179724" cy="2662528"/>
          </a:xfrm>
          <a:prstGeom prst="rect">
            <a:avLst/>
          </a:prstGeom>
        </p:spPr>
      </p:pic>
      <p:sp>
        <p:nvSpPr>
          <p:cNvPr id="8" name="TextBox 7">
            <a:extLst>
              <a:ext uri="{FF2B5EF4-FFF2-40B4-BE49-F238E27FC236}">
                <a16:creationId xmlns:a16="http://schemas.microsoft.com/office/drawing/2014/main" id="{549BE789-DBDD-4920-9685-D8D1EE56E8CB}"/>
              </a:ext>
            </a:extLst>
          </p:cNvPr>
          <p:cNvSpPr txBox="1"/>
          <p:nvPr/>
        </p:nvSpPr>
        <p:spPr>
          <a:xfrm>
            <a:off x="640080" y="6309360"/>
            <a:ext cx="6492240" cy="369332"/>
          </a:xfrm>
          <a:prstGeom prst="rect">
            <a:avLst/>
          </a:prstGeom>
          <a:noFill/>
        </p:spPr>
        <p:txBody>
          <a:bodyPr wrap="square">
            <a:spAutoFit/>
          </a:bodyPr>
          <a:lstStyle/>
          <a:p>
            <a:pPr lvl="0"/>
            <a:r>
              <a:rPr lang="en-US" sz="1800" b="1" dirty="0">
                <a:solidFill>
                  <a:schemeClr val="tx1">
                    <a:lumMod val="50000"/>
                  </a:schemeClr>
                </a:solidFill>
              </a:rPr>
              <a:t>Oklahoma State Department of Health | STI 101 | 2022</a:t>
            </a:r>
          </a:p>
        </p:txBody>
      </p:sp>
    </p:spTree>
    <p:extLst>
      <p:ext uri="{BB962C8B-B14F-4D97-AF65-F5344CB8AC3E}">
        <p14:creationId xmlns:p14="http://schemas.microsoft.com/office/powerpoint/2010/main" val="2772476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30833"/>
          </a:xfrm>
        </p:spPr>
        <p:txBody>
          <a:bodyPr/>
          <a:lstStyle/>
          <a:p>
            <a:pPr algn="ctr"/>
            <a:r>
              <a:rPr lang="en-US" sz="6000" dirty="0">
                <a:ln>
                  <a:solidFill>
                    <a:schemeClr val="tx2"/>
                  </a:solidFill>
                </a:ln>
                <a:solidFill>
                  <a:schemeClr val="tx1">
                    <a:lumMod val="50000"/>
                  </a:schemeClr>
                </a:solidFill>
              </a:rPr>
              <a:t>Incorrect External Condom Use </a:t>
            </a:r>
            <a:r>
              <a:rPr lang="en-US" sz="7000" dirty="0">
                <a:ln>
                  <a:solidFill>
                    <a:schemeClr val="tx2"/>
                  </a:solidFill>
                </a:ln>
                <a:solidFill>
                  <a:schemeClr val="tx1">
                    <a:lumMod val="50000"/>
                  </a:schemeClr>
                </a:solidFill>
              </a:rPr>
              <a:t>2</a:t>
            </a:r>
            <a:endParaRPr lang="en-US" sz="7000" baseline="30000" dirty="0">
              <a:ln>
                <a:solidFill>
                  <a:schemeClr val="tx2"/>
                </a:solidFill>
              </a:ln>
              <a:solidFill>
                <a:schemeClr val="tx1">
                  <a:lumMod val="50000"/>
                </a:schemeClr>
              </a:solidFill>
            </a:endParaRPr>
          </a:p>
        </p:txBody>
      </p:sp>
      <p:sp>
        <p:nvSpPr>
          <p:cNvPr id="7" name="Content Placeholder 7"/>
          <p:cNvSpPr txBox="1">
            <a:spLocks/>
          </p:cNvSpPr>
          <p:nvPr/>
        </p:nvSpPr>
        <p:spPr>
          <a:xfrm>
            <a:off x="131646" y="879284"/>
            <a:ext cx="7484536" cy="5061239"/>
          </a:xfrm>
          <a:prstGeom prst="rect">
            <a:avLst/>
          </a:prstGeom>
          <a:ln w="38100">
            <a:noFill/>
          </a:ln>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lnSpc>
                <a:spcPct val="29000"/>
              </a:lnSpc>
              <a:buNone/>
            </a:pPr>
            <a:endParaRPr lang="en-US" sz="2400" b="1" u="sng" dirty="0">
              <a:solidFill>
                <a:schemeClr val="accent4"/>
              </a:solidFill>
            </a:endParaRPr>
          </a:p>
          <a:p>
            <a:pPr marL="45720" indent="0">
              <a:lnSpc>
                <a:spcPct val="120000"/>
              </a:lnSpc>
              <a:spcBef>
                <a:spcPts val="0"/>
              </a:spcBef>
              <a:spcAft>
                <a:spcPts val="0"/>
              </a:spcAft>
              <a:buNone/>
            </a:pPr>
            <a:r>
              <a:rPr lang="en-US" sz="6000" b="1" u="sng" dirty="0">
                <a:solidFill>
                  <a:srgbClr val="AE1712"/>
                </a:solidFill>
              </a:rPr>
              <a:t>DO NOT</a:t>
            </a:r>
            <a:r>
              <a:rPr lang="en-US" sz="6000" b="1" dirty="0">
                <a:solidFill>
                  <a:srgbClr val="AE1712"/>
                </a:solidFill>
              </a:rPr>
              <a:t>:</a:t>
            </a:r>
          </a:p>
          <a:p>
            <a:pPr marL="45720" indent="0">
              <a:lnSpc>
                <a:spcPct val="120000"/>
              </a:lnSpc>
              <a:spcBef>
                <a:spcPts val="0"/>
              </a:spcBef>
              <a:spcAft>
                <a:spcPts val="0"/>
              </a:spcAft>
              <a:buNone/>
            </a:pPr>
            <a:endParaRPr lang="en-US" sz="800" b="1" u="sng" dirty="0">
              <a:solidFill>
                <a:schemeClr val="accent4"/>
              </a:solidFill>
            </a:endParaRPr>
          </a:p>
          <a:p>
            <a:pPr marL="45720" indent="0">
              <a:lnSpc>
                <a:spcPct val="120000"/>
              </a:lnSpc>
              <a:spcBef>
                <a:spcPts val="0"/>
              </a:spcBef>
              <a:spcAft>
                <a:spcPts val="0"/>
              </a:spcAft>
              <a:buNone/>
            </a:pPr>
            <a:endParaRPr lang="en-US" sz="800" b="1" u="sng" dirty="0">
              <a:solidFill>
                <a:schemeClr val="accent4"/>
              </a:solidFill>
            </a:endParaRPr>
          </a:p>
          <a:p>
            <a:pPr marL="338138" indent="-292100">
              <a:spcBef>
                <a:spcPts val="0"/>
              </a:spcBef>
              <a:spcAft>
                <a:spcPts val="0"/>
              </a:spcAft>
              <a:buClr>
                <a:schemeClr val="tx1">
                  <a:lumMod val="75000"/>
                </a:schemeClr>
              </a:buClr>
              <a:buFont typeface="Arial" panose="020B0604020202020204" pitchFamily="34" charset="0"/>
              <a:buChar char="•"/>
            </a:pPr>
            <a:r>
              <a:rPr lang="en-US" sz="2800" b="1" dirty="0">
                <a:solidFill>
                  <a:srgbClr val="1817BF"/>
                </a:solidFill>
              </a:rPr>
              <a:t>Use</a:t>
            </a:r>
            <a:r>
              <a:rPr lang="en-US" sz="2800" dirty="0">
                <a:solidFill>
                  <a:schemeClr val="accent5"/>
                </a:solidFill>
              </a:rPr>
              <a:t> </a:t>
            </a:r>
            <a:r>
              <a:rPr lang="en-US" sz="2800" b="1" dirty="0">
                <a:solidFill>
                  <a:srgbClr val="AE1712"/>
                </a:solidFill>
              </a:rPr>
              <a:t>oil-based</a:t>
            </a:r>
            <a:r>
              <a:rPr lang="en-US" sz="2800" dirty="0">
                <a:solidFill>
                  <a:schemeClr val="accent5"/>
                </a:solidFill>
              </a:rPr>
              <a:t> </a:t>
            </a:r>
            <a:r>
              <a:rPr lang="en-US" sz="2800" dirty="0">
                <a:solidFill>
                  <a:schemeClr val="tx1">
                    <a:lumMod val="75000"/>
                  </a:schemeClr>
                </a:solidFill>
              </a:rPr>
              <a:t>products (oils, hand lotion or Vaseline) as lubricants with </a:t>
            </a:r>
            <a:r>
              <a:rPr lang="en-US" sz="2800" b="1" dirty="0">
                <a:solidFill>
                  <a:srgbClr val="1817BF"/>
                </a:solidFill>
              </a:rPr>
              <a:t>latex</a:t>
            </a:r>
            <a:r>
              <a:rPr lang="en-US" sz="2800" dirty="0">
                <a:solidFill>
                  <a:schemeClr val="tx1">
                    <a:lumMod val="75000"/>
                  </a:schemeClr>
                </a:solidFill>
              </a:rPr>
              <a:t> condoms.</a:t>
            </a:r>
            <a:endParaRPr lang="en-US" sz="1100" dirty="0">
              <a:solidFill>
                <a:schemeClr val="tx1">
                  <a:lumMod val="75000"/>
                </a:schemeClr>
              </a:solidFill>
            </a:endParaRPr>
          </a:p>
          <a:p>
            <a:pPr marL="338138" indent="-292100">
              <a:spcBef>
                <a:spcPts val="0"/>
              </a:spcBef>
              <a:spcAft>
                <a:spcPts val="0"/>
              </a:spcAft>
              <a:buClr>
                <a:schemeClr val="tx1">
                  <a:lumMod val="75000"/>
                </a:schemeClr>
              </a:buClr>
              <a:buFont typeface="Arial" panose="020B0604020202020204" pitchFamily="34" charset="0"/>
              <a:buChar char="•"/>
            </a:pPr>
            <a:endParaRPr lang="en-US" sz="1100" dirty="0">
              <a:solidFill>
                <a:schemeClr val="tx1">
                  <a:lumMod val="75000"/>
                </a:schemeClr>
              </a:solidFill>
            </a:endParaRPr>
          </a:p>
          <a:p>
            <a:pPr marL="338138" indent="-292100">
              <a:spcBef>
                <a:spcPts val="0"/>
              </a:spcBef>
              <a:spcAft>
                <a:spcPts val="0"/>
              </a:spcAft>
              <a:buClr>
                <a:schemeClr val="tx1">
                  <a:lumMod val="75000"/>
                </a:schemeClr>
              </a:buClr>
              <a:buFont typeface="Arial" panose="020B0604020202020204" pitchFamily="34" charset="0"/>
              <a:buChar char="•"/>
            </a:pPr>
            <a:r>
              <a:rPr lang="en-US" sz="2800" b="1" dirty="0">
                <a:solidFill>
                  <a:srgbClr val="1817BF"/>
                </a:solidFill>
              </a:rPr>
              <a:t>Use</a:t>
            </a:r>
            <a:r>
              <a:rPr lang="en-US" sz="2800" dirty="0">
                <a:solidFill>
                  <a:srgbClr val="0070C0"/>
                </a:solidFill>
              </a:rPr>
              <a:t> </a:t>
            </a:r>
            <a:r>
              <a:rPr lang="en-US" sz="2800" dirty="0">
                <a:solidFill>
                  <a:schemeClr val="tx1">
                    <a:lumMod val="75000"/>
                  </a:schemeClr>
                </a:solidFill>
              </a:rPr>
              <a:t>your</a:t>
            </a:r>
            <a:r>
              <a:rPr lang="en-US" sz="2800" dirty="0">
                <a:solidFill>
                  <a:srgbClr val="0070C0"/>
                </a:solidFill>
              </a:rPr>
              <a:t> </a:t>
            </a:r>
            <a:r>
              <a:rPr lang="en-US" sz="2800" b="1" dirty="0">
                <a:solidFill>
                  <a:srgbClr val="AE1712"/>
                </a:solidFill>
              </a:rPr>
              <a:t>fingernails, scissors or teeth </a:t>
            </a:r>
            <a:r>
              <a:rPr lang="en-US" sz="2800" dirty="0">
                <a:solidFill>
                  <a:schemeClr val="tx1">
                    <a:lumMod val="75000"/>
                  </a:schemeClr>
                </a:solidFill>
              </a:rPr>
              <a:t>to open the wrapper.</a:t>
            </a:r>
            <a:endParaRPr lang="en-US" sz="1100" dirty="0">
              <a:solidFill>
                <a:schemeClr val="tx1">
                  <a:lumMod val="75000"/>
                </a:schemeClr>
              </a:solidFill>
            </a:endParaRPr>
          </a:p>
          <a:p>
            <a:pPr marL="338138" indent="-292100">
              <a:spcBef>
                <a:spcPts val="0"/>
              </a:spcBef>
              <a:spcAft>
                <a:spcPts val="0"/>
              </a:spcAft>
              <a:buClr>
                <a:schemeClr val="tx1">
                  <a:lumMod val="75000"/>
                </a:schemeClr>
              </a:buClr>
              <a:buFont typeface="Arial" panose="020B0604020202020204" pitchFamily="34" charset="0"/>
              <a:buChar char="•"/>
            </a:pPr>
            <a:endParaRPr lang="en-US" sz="1100" dirty="0">
              <a:solidFill>
                <a:schemeClr val="tx1">
                  <a:lumMod val="75000"/>
                </a:schemeClr>
              </a:solidFill>
            </a:endParaRPr>
          </a:p>
          <a:p>
            <a:pPr marL="338138" indent="-292100">
              <a:spcBef>
                <a:spcPts val="0"/>
              </a:spcBef>
              <a:spcAft>
                <a:spcPts val="0"/>
              </a:spcAft>
              <a:buClr>
                <a:schemeClr val="tx1">
                  <a:lumMod val="75000"/>
                </a:schemeClr>
              </a:buClr>
              <a:buFont typeface="Arial" panose="020B0604020202020204" pitchFamily="34" charset="0"/>
              <a:buChar char="•"/>
            </a:pPr>
            <a:r>
              <a:rPr lang="en-US" sz="2800" b="1" dirty="0">
                <a:solidFill>
                  <a:srgbClr val="1817BF"/>
                </a:solidFill>
              </a:rPr>
              <a:t>Use</a:t>
            </a:r>
            <a:r>
              <a:rPr lang="en-US" sz="2800" b="1" dirty="0">
                <a:solidFill>
                  <a:srgbClr val="AE1712"/>
                </a:solidFill>
              </a:rPr>
              <a:t> more than one condom at a time</a:t>
            </a:r>
            <a:r>
              <a:rPr lang="en-US" sz="2800" dirty="0">
                <a:solidFill>
                  <a:srgbClr val="1817BF"/>
                </a:solidFill>
              </a:rPr>
              <a:t>, </a:t>
            </a:r>
            <a:r>
              <a:rPr lang="en-US" sz="2800" dirty="0">
                <a:solidFill>
                  <a:schemeClr val="tx1">
                    <a:lumMod val="75000"/>
                  </a:schemeClr>
                </a:solidFill>
              </a:rPr>
              <a:t>including an internal AND external condom (</a:t>
            </a:r>
            <a:r>
              <a:rPr lang="en-US" sz="2800" b="1" dirty="0">
                <a:solidFill>
                  <a:srgbClr val="AE1712"/>
                </a:solidFill>
              </a:rPr>
              <a:t>‘double wrappin</a:t>
            </a:r>
            <a:r>
              <a:rPr lang="en-US" sz="2800" dirty="0">
                <a:solidFill>
                  <a:srgbClr val="AE1712"/>
                </a:solidFill>
              </a:rPr>
              <a:t>g</a:t>
            </a:r>
            <a:r>
              <a:rPr lang="en-US" sz="2800" b="1" dirty="0">
                <a:solidFill>
                  <a:srgbClr val="AE1712"/>
                </a:solidFill>
              </a:rPr>
              <a:t>’</a:t>
            </a:r>
            <a:r>
              <a:rPr lang="en-US" sz="2800" dirty="0">
                <a:solidFill>
                  <a:schemeClr val="tx1">
                    <a:lumMod val="75000"/>
                  </a:schemeClr>
                </a:solidFill>
              </a:rPr>
              <a:t>).</a:t>
            </a:r>
          </a:p>
        </p:txBody>
      </p:sp>
      <p:sp>
        <p:nvSpPr>
          <p:cNvPr id="3" name="Slide Number Placeholder 2"/>
          <p:cNvSpPr>
            <a:spLocks noGrp="1"/>
          </p:cNvSpPr>
          <p:nvPr>
            <p:ph type="sldNum" sz="quarter" idx="12"/>
          </p:nvPr>
        </p:nvSpPr>
        <p:spPr/>
        <p:txBody>
          <a:bodyPr/>
          <a:lstStyle/>
          <a:p>
            <a:fld id="{3A3BF598-3965-4B96-B96B-16E067964EB4}" type="slidenum">
              <a:rPr lang="en-US" sz="1800" b="0" smtClean="0">
                <a:solidFill>
                  <a:schemeClr val="tx1">
                    <a:lumMod val="50000"/>
                  </a:schemeClr>
                </a:solidFill>
              </a:rPr>
              <a:t>27</a:t>
            </a:fld>
            <a:endParaRPr lang="en-US" sz="1800" b="0" dirty="0">
              <a:solidFill>
                <a:schemeClr val="tx1">
                  <a:lumMod val="50000"/>
                </a:schemeClr>
              </a:solidFill>
            </a:endParaRPr>
          </a:p>
        </p:txBody>
      </p:sp>
      <p:pic>
        <p:nvPicPr>
          <p:cNvPr id="4" name="Picture 3"/>
          <p:cNvPicPr>
            <a:picLocks noChangeAspect="1"/>
          </p:cNvPicPr>
          <p:nvPr/>
        </p:nvPicPr>
        <p:blipFill rotWithShape="1">
          <a:blip r:embed="rId3"/>
          <a:srcRect l="34172"/>
          <a:stretch/>
        </p:blipFill>
        <p:spPr>
          <a:xfrm>
            <a:off x="7559749" y="1005256"/>
            <a:ext cx="2919992" cy="2217880"/>
          </a:xfrm>
          <a:prstGeom prst="rect">
            <a:avLst/>
          </a:prstGeom>
        </p:spPr>
      </p:pic>
      <p:pic>
        <p:nvPicPr>
          <p:cNvPr id="8" name="Picture 7"/>
          <p:cNvPicPr>
            <a:picLocks noChangeAspect="1"/>
          </p:cNvPicPr>
          <p:nvPr/>
        </p:nvPicPr>
        <p:blipFill rotWithShape="1">
          <a:blip r:embed="rId4"/>
          <a:srcRect l="25639" t="32713" r="14449" b="9612"/>
          <a:stretch/>
        </p:blipFill>
        <p:spPr>
          <a:xfrm>
            <a:off x="7350724" y="4795585"/>
            <a:ext cx="3514834" cy="1903228"/>
          </a:xfrm>
          <a:prstGeom prst="rect">
            <a:avLst/>
          </a:prstGeom>
        </p:spPr>
      </p:pic>
      <p:pic>
        <p:nvPicPr>
          <p:cNvPr id="5" name="Picture 4"/>
          <p:cNvPicPr>
            <a:picLocks noChangeAspect="1"/>
          </p:cNvPicPr>
          <p:nvPr/>
        </p:nvPicPr>
        <p:blipFill rotWithShape="1">
          <a:blip r:embed="rId5"/>
          <a:srcRect t="15610" r="17194" b="17829"/>
          <a:stretch/>
        </p:blipFill>
        <p:spPr>
          <a:xfrm>
            <a:off x="8744641" y="2869227"/>
            <a:ext cx="3106700" cy="1870488"/>
          </a:xfrm>
          <a:prstGeom prst="rect">
            <a:avLst/>
          </a:prstGeom>
        </p:spPr>
      </p:pic>
      <p:sp>
        <p:nvSpPr>
          <p:cNvPr id="9" name="TextBox 8">
            <a:extLst>
              <a:ext uri="{FF2B5EF4-FFF2-40B4-BE49-F238E27FC236}">
                <a16:creationId xmlns:a16="http://schemas.microsoft.com/office/drawing/2014/main" id="{19B4B160-ED18-4065-97F4-C8D8F2C66A5D}"/>
              </a:ext>
            </a:extLst>
          </p:cNvPr>
          <p:cNvSpPr txBox="1"/>
          <p:nvPr/>
        </p:nvSpPr>
        <p:spPr>
          <a:xfrm>
            <a:off x="640080" y="6309360"/>
            <a:ext cx="6492240" cy="369332"/>
          </a:xfrm>
          <a:prstGeom prst="rect">
            <a:avLst/>
          </a:prstGeom>
          <a:noFill/>
        </p:spPr>
        <p:txBody>
          <a:bodyPr wrap="square">
            <a:spAutoFit/>
          </a:bodyPr>
          <a:lstStyle/>
          <a:p>
            <a:pPr lvl="0"/>
            <a:r>
              <a:rPr lang="en-US" sz="1800" b="1" dirty="0">
                <a:solidFill>
                  <a:schemeClr val="tx1">
                    <a:lumMod val="50000"/>
                  </a:schemeClr>
                </a:solidFill>
              </a:rPr>
              <a:t>Oklahoma State Department of Health | STI 101 | 2022</a:t>
            </a:r>
          </a:p>
        </p:txBody>
      </p:sp>
    </p:spTree>
    <p:extLst>
      <p:ext uri="{BB962C8B-B14F-4D97-AF65-F5344CB8AC3E}">
        <p14:creationId xmlns:p14="http://schemas.microsoft.com/office/powerpoint/2010/main" val="2947593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281" y="-106700"/>
            <a:ext cx="6794386" cy="1912873"/>
          </a:xfrm>
        </p:spPr>
        <p:txBody>
          <a:bodyPr/>
          <a:lstStyle/>
          <a:p>
            <a:pPr algn="ctr"/>
            <a:r>
              <a:rPr lang="en-US" sz="6000" dirty="0">
                <a:ln>
                  <a:solidFill>
                    <a:schemeClr val="tx2"/>
                  </a:solidFill>
                </a:ln>
                <a:solidFill>
                  <a:schemeClr val="tx1">
                    <a:lumMod val="50000"/>
                  </a:schemeClr>
                </a:solidFill>
              </a:rPr>
              <a:t>Correct External Condom Use</a:t>
            </a:r>
            <a:endParaRPr lang="en-US" sz="6000" baseline="30000" dirty="0">
              <a:ln>
                <a:solidFill>
                  <a:schemeClr val="tx2"/>
                </a:solidFill>
              </a:ln>
              <a:solidFill>
                <a:schemeClr val="tx1">
                  <a:lumMod val="50000"/>
                </a:schemeClr>
              </a:solidFill>
            </a:endParaRPr>
          </a:p>
        </p:txBody>
      </p:sp>
      <p:pic>
        <p:nvPicPr>
          <p:cNvPr id="9" name="Content Placeholder 3" descr="condomcorrect.jpg"/>
          <p:cNvPicPr>
            <a:picLocks noChangeAspect="1"/>
          </p:cNvPicPr>
          <p:nvPr/>
        </p:nvPicPr>
        <p:blipFill rotWithShape="1">
          <a:blip r:embed="rId3" cstate="print"/>
          <a:srcRect l="9655" t="8560" r="6411" b="15177"/>
          <a:stretch/>
        </p:blipFill>
        <p:spPr>
          <a:xfrm>
            <a:off x="7458137" y="363159"/>
            <a:ext cx="4334933" cy="2886028"/>
          </a:xfrm>
          <a:prstGeom prst="rect">
            <a:avLst/>
          </a:prstGeom>
          <a:ln>
            <a:noFill/>
          </a:ln>
          <a:effectLst>
            <a:glow rad="63500">
              <a:srgbClr val="AE1712">
                <a:alpha val="40000"/>
              </a:srgbClr>
            </a:glow>
            <a:softEdge rad="112500"/>
          </a:effectLst>
        </p:spPr>
      </p:pic>
      <p:sp>
        <p:nvSpPr>
          <p:cNvPr id="10" name="Content Placeholder 2"/>
          <p:cNvSpPr>
            <a:spLocks noGrp="1"/>
          </p:cNvSpPr>
          <p:nvPr>
            <p:ph sz="quarter" idx="13"/>
          </p:nvPr>
        </p:nvSpPr>
        <p:spPr>
          <a:xfrm>
            <a:off x="458913" y="1670304"/>
            <a:ext cx="11584806" cy="4824537"/>
          </a:xfrm>
          <a:ln w="38100">
            <a:noFill/>
          </a:ln>
        </p:spPr>
        <p:txBody>
          <a:bodyPr>
            <a:noAutofit/>
          </a:bodyPr>
          <a:lstStyle/>
          <a:p>
            <a:pPr marL="45720" indent="0">
              <a:spcBef>
                <a:spcPts val="0"/>
              </a:spcBef>
              <a:buNone/>
            </a:pPr>
            <a:r>
              <a:rPr lang="en-US" sz="6000" b="1" u="sng" dirty="0">
                <a:solidFill>
                  <a:srgbClr val="AE1712"/>
                </a:solidFill>
              </a:rPr>
              <a:t>DO</a:t>
            </a:r>
            <a:r>
              <a:rPr lang="en-US" sz="6000" b="1" dirty="0">
                <a:solidFill>
                  <a:srgbClr val="AE1712"/>
                </a:solidFill>
              </a:rPr>
              <a:t>:</a:t>
            </a:r>
          </a:p>
          <a:p>
            <a:pPr marL="45720" indent="0">
              <a:spcBef>
                <a:spcPts val="0"/>
              </a:spcBef>
              <a:buNone/>
            </a:pPr>
            <a:endParaRPr lang="en-US" sz="1200" b="1" u="sng" dirty="0">
              <a:solidFill>
                <a:srgbClr val="C00000"/>
              </a:solidFill>
            </a:endParaRPr>
          </a:p>
          <a:p>
            <a:pPr marL="406400" indent="-236538">
              <a:spcBef>
                <a:spcPts val="0"/>
              </a:spcBef>
              <a:buClr>
                <a:schemeClr val="tx1">
                  <a:lumMod val="75000"/>
                </a:schemeClr>
              </a:buClr>
            </a:pPr>
            <a:r>
              <a:rPr lang="en-US" sz="2800" b="1" dirty="0">
                <a:solidFill>
                  <a:srgbClr val="1817BF"/>
                </a:solidFill>
              </a:rPr>
              <a:t>Keep</a:t>
            </a:r>
            <a:r>
              <a:rPr lang="en-US" sz="2800" dirty="0">
                <a:solidFill>
                  <a:srgbClr val="1817BF"/>
                </a:solidFill>
              </a:rPr>
              <a:t> </a:t>
            </a:r>
            <a:r>
              <a:rPr lang="en-US" sz="2800" dirty="0">
                <a:solidFill>
                  <a:schemeClr val="tx1">
                    <a:lumMod val="75000"/>
                  </a:schemeClr>
                </a:solidFill>
              </a:rPr>
              <a:t>condoms in a</a:t>
            </a:r>
            <a:r>
              <a:rPr lang="en-US" sz="2800" dirty="0">
                <a:solidFill>
                  <a:srgbClr val="0070C0"/>
                </a:solidFill>
              </a:rPr>
              <a:t> </a:t>
            </a:r>
            <a:r>
              <a:rPr lang="en-US" sz="2800" b="1" dirty="0">
                <a:solidFill>
                  <a:srgbClr val="AE1712"/>
                </a:solidFill>
              </a:rPr>
              <a:t>cool, dry place</a:t>
            </a:r>
            <a:r>
              <a:rPr lang="en-US" sz="2800" dirty="0">
                <a:solidFill>
                  <a:schemeClr val="tx1">
                    <a:lumMod val="75000"/>
                  </a:schemeClr>
                </a:solidFill>
              </a:rPr>
              <a:t>.</a:t>
            </a:r>
            <a:endParaRPr lang="en-US" sz="1100" dirty="0">
              <a:solidFill>
                <a:schemeClr val="tx1">
                  <a:lumMod val="75000"/>
                </a:schemeClr>
              </a:solidFill>
            </a:endParaRPr>
          </a:p>
          <a:p>
            <a:pPr marL="406400" indent="-236538">
              <a:spcBef>
                <a:spcPts val="0"/>
              </a:spcBef>
              <a:buClr>
                <a:schemeClr val="tx1">
                  <a:lumMod val="75000"/>
                </a:schemeClr>
              </a:buClr>
            </a:pPr>
            <a:endParaRPr lang="en-US" sz="1100" dirty="0">
              <a:solidFill>
                <a:schemeClr val="tx1">
                  <a:lumMod val="75000"/>
                </a:schemeClr>
              </a:solidFill>
            </a:endParaRPr>
          </a:p>
          <a:p>
            <a:pPr marL="406400" indent="-236538">
              <a:spcBef>
                <a:spcPts val="0"/>
              </a:spcBef>
              <a:buClr>
                <a:schemeClr val="tx1">
                  <a:lumMod val="75000"/>
                </a:schemeClr>
              </a:buClr>
            </a:pPr>
            <a:r>
              <a:rPr lang="en-US" sz="2800" b="1" dirty="0">
                <a:solidFill>
                  <a:srgbClr val="1817BF"/>
                </a:solidFill>
              </a:rPr>
              <a:t>Put condom on</a:t>
            </a:r>
            <a:r>
              <a:rPr lang="en-US" sz="2800" dirty="0">
                <a:solidFill>
                  <a:srgbClr val="1817BF"/>
                </a:solidFill>
              </a:rPr>
              <a:t> </a:t>
            </a:r>
            <a:r>
              <a:rPr lang="en-US" sz="2800" dirty="0">
                <a:solidFill>
                  <a:schemeClr val="tx1">
                    <a:lumMod val="75000"/>
                  </a:schemeClr>
                </a:solidFill>
              </a:rPr>
              <a:t>an</a:t>
            </a:r>
            <a:r>
              <a:rPr lang="en-US" sz="2800" dirty="0">
                <a:solidFill>
                  <a:srgbClr val="0070C0"/>
                </a:solidFill>
              </a:rPr>
              <a:t> </a:t>
            </a:r>
            <a:r>
              <a:rPr lang="en-US" sz="2800" b="1" dirty="0">
                <a:solidFill>
                  <a:srgbClr val="AE1712"/>
                </a:solidFill>
              </a:rPr>
              <a:t>erect/hard penis before</a:t>
            </a:r>
            <a:r>
              <a:rPr lang="en-US" sz="2800" dirty="0">
                <a:solidFill>
                  <a:schemeClr val="accent5"/>
                </a:solidFill>
              </a:rPr>
              <a:t> </a:t>
            </a:r>
            <a:r>
              <a:rPr lang="en-US" sz="2800" dirty="0">
                <a:solidFill>
                  <a:schemeClr val="tx1">
                    <a:lumMod val="75000"/>
                  </a:schemeClr>
                </a:solidFill>
              </a:rPr>
              <a:t>genital contact.</a:t>
            </a:r>
            <a:endParaRPr lang="en-US" sz="1100" dirty="0">
              <a:solidFill>
                <a:schemeClr val="tx1">
                  <a:lumMod val="75000"/>
                </a:schemeClr>
              </a:solidFill>
            </a:endParaRPr>
          </a:p>
          <a:p>
            <a:pPr marL="406400" indent="-236538">
              <a:spcBef>
                <a:spcPts val="0"/>
              </a:spcBef>
              <a:buClr>
                <a:schemeClr val="tx1">
                  <a:lumMod val="75000"/>
                </a:schemeClr>
              </a:buClr>
            </a:pPr>
            <a:endParaRPr lang="en-US" sz="1100" dirty="0">
              <a:solidFill>
                <a:schemeClr val="tx1">
                  <a:lumMod val="75000"/>
                </a:schemeClr>
              </a:solidFill>
            </a:endParaRPr>
          </a:p>
          <a:p>
            <a:pPr marL="406400" indent="-236538">
              <a:spcBef>
                <a:spcPts val="0"/>
              </a:spcBef>
              <a:buClr>
                <a:schemeClr val="tx1">
                  <a:lumMod val="75000"/>
                </a:schemeClr>
              </a:buClr>
            </a:pPr>
            <a:r>
              <a:rPr lang="en-US" sz="2800" b="1" dirty="0">
                <a:solidFill>
                  <a:srgbClr val="1817BF"/>
                </a:solidFill>
              </a:rPr>
              <a:t>Hold</a:t>
            </a:r>
            <a:r>
              <a:rPr lang="en-US" sz="2800" dirty="0">
                <a:solidFill>
                  <a:srgbClr val="0070C0"/>
                </a:solidFill>
              </a:rPr>
              <a:t> </a:t>
            </a:r>
            <a:r>
              <a:rPr lang="en-US" sz="2800" dirty="0">
                <a:solidFill>
                  <a:schemeClr val="tx1">
                    <a:lumMod val="75000"/>
                  </a:schemeClr>
                </a:solidFill>
              </a:rPr>
              <a:t>the condom </a:t>
            </a:r>
            <a:r>
              <a:rPr lang="en-US" sz="2800" b="1" dirty="0">
                <a:solidFill>
                  <a:srgbClr val="1817BF"/>
                </a:solidFill>
              </a:rPr>
              <a:t>in place at the base </a:t>
            </a:r>
            <a:r>
              <a:rPr lang="en-US" sz="2800" dirty="0">
                <a:solidFill>
                  <a:schemeClr val="tx1">
                    <a:lumMod val="75000"/>
                  </a:schemeClr>
                </a:solidFill>
              </a:rPr>
              <a:t>of the penis </a:t>
            </a:r>
            <a:r>
              <a:rPr lang="en-US" sz="2800" b="1" dirty="0">
                <a:solidFill>
                  <a:srgbClr val="AE1712"/>
                </a:solidFill>
              </a:rPr>
              <a:t>before withdrawing</a:t>
            </a:r>
            <a:r>
              <a:rPr lang="en-US" sz="2800" dirty="0">
                <a:solidFill>
                  <a:schemeClr val="accent5"/>
                </a:solidFill>
              </a:rPr>
              <a:t> </a:t>
            </a:r>
            <a:r>
              <a:rPr lang="en-US" sz="2800" dirty="0">
                <a:solidFill>
                  <a:schemeClr val="tx1">
                    <a:lumMod val="75000"/>
                  </a:schemeClr>
                </a:solidFill>
              </a:rPr>
              <a:t>(pulling out) after sex.</a:t>
            </a:r>
            <a:endParaRPr lang="en-US" sz="1100" dirty="0">
              <a:solidFill>
                <a:schemeClr val="tx1">
                  <a:lumMod val="75000"/>
                </a:schemeClr>
              </a:solidFill>
            </a:endParaRPr>
          </a:p>
          <a:p>
            <a:pPr marL="406400" indent="-236538">
              <a:spcBef>
                <a:spcPts val="0"/>
              </a:spcBef>
              <a:buClr>
                <a:schemeClr val="tx1">
                  <a:lumMod val="75000"/>
                </a:schemeClr>
              </a:buClr>
            </a:pPr>
            <a:endParaRPr lang="en-US" sz="1100" dirty="0">
              <a:solidFill>
                <a:schemeClr val="tx1">
                  <a:lumMod val="75000"/>
                </a:schemeClr>
              </a:solidFill>
            </a:endParaRPr>
          </a:p>
          <a:p>
            <a:pPr marL="406400" indent="-236538">
              <a:spcBef>
                <a:spcPts val="0"/>
              </a:spcBef>
              <a:buClr>
                <a:schemeClr val="tx1">
                  <a:lumMod val="75000"/>
                </a:schemeClr>
              </a:buClr>
            </a:pPr>
            <a:r>
              <a:rPr lang="en-US" sz="2800" b="1" dirty="0">
                <a:solidFill>
                  <a:srgbClr val="AE1712"/>
                </a:solidFill>
              </a:rPr>
              <a:t>Throw</a:t>
            </a:r>
            <a:r>
              <a:rPr lang="en-US" sz="2800" dirty="0">
                <a:solidFill>
                  <a:srgbClr val="1817BF"/>
                </a:solidFill>
              </a:rPr>
              <a:t> </a:t>
            </a:r>
            <a:r>
              <a:rPr lang="en-US" sz="2800" dirty="0">
                <a:solidFill>
                  <a:schemeClr val="tx1">
                    <a:lumMod val="75000"/>
                  </a:schemeClr>
                </a:solidFill>
              </a:rPr>
              <a:t>the condom </a:t>
            </a:r>
            <a:r>
              <a:rPr lang="en-US" sz="2800" b="1" dirty="0">
                <a:solidFill>
                  <a:srgbClr val="1817BF"/>
                </a:solidFill>
              </a:rPr>
              <a:t>away</a:t>
            </a:r>
            <a:r>
              <a:rPr lang="en-US" sz="2800" dirty="0">
                <a:solidFill>
                  <a:srgbClr val="0070C0"/>
                </a:solidFill>
              </a:rPr>
              <a:t> </a:t>
            </a:r>
            <a:r>
              <a:rPr lang="en-US" sz="2800" dirty="0">
                <a:solidFill>
                  <a:schemeClr val="tx1">
                    <a:lumMod val="75000"/>
                  </a:schemeClr>
                </a:solidFill>
              </a:rPr>
              <a:t>after it has been</a:t>
            </a:r>
            <a:r>
              <a:rPr lang="en-US" sz="2800" dirty="0">
                <a:solidFill>
                  <a:srgbClr val="0070C0"/>
                </a:solidFill>
              </a:rPr>
              <a:t> </a:t>
            </a:r>
            <a:r>
              <a:rPr lang="en-US" sz="2800" b="1" dirty="0">
                <a:solidFill>
                  <a:srgbClr val="AE1712"/>
                </a:solidFill>
              </a:rPr>
              <a:t>used </a:t>
            </a:r>
            <a:r>
              <a:rPr lang="en-US" sz="2800" b="1" dirty="0">
                <a:solidFill>
                  <a:schemeClr val="tx1">
                    <a:lumMod val="75000"/>
                  </a:schemeClr>
                </a:solidFill>
              </a:rPr>
              <a:t>in the trash</a:t>
            </a:r>
            <a:r>
              <a:rPr lang="en-US" sz="2800" dirty="0">
                <a:solidFill>
                  <a:schemeClr val="tx1">
                    <a:lumMod val="75000"/>
                  </a:schemeClr>
                </a:solidFill>
              </a:rPr>
              <a:t>.</a:t>
            </a:r>
            <a:endParaRPr lang="en-US" sz="1100" dirty="0">
              <a:solidFill>
                <a:schemeClr val="tx1">
                  <a:lumMod val="75000"/>
                </a:schemeClr>
              </a:solidFill>
            </a:endParaRPr>
          </a:p>
          <a:p>
            <a:pPr marL="406400" indent="-236538">
              <a:spcBef>
                <a:spcPts val="0"/>
              </a:spcBef>
              <a:buClr>
                <a:schemeClr val="tx1">
                  <a:lumMod val="75000"/>
                </a:schemeClr>
              </a:buClr>
            </a:pPr>
            <a:endParaRPr lang="en-US" sz="1100" dirty="0">
              <a:solidFill>
                <a:schemeClr val="tx1">
                  <a:lumMod val="75000"/>
                </a:schemeClr>
              </a:solidFill>
            </a:endParaRPr>
          </a:p>
          <a:p>
            <a:pPr marL="406400" indent="-236538">
              <a:spcBef>
                <a:spcPts val="0"/>
              </a:spcBef>
              <a:buClr>
                <a:schemeClr val="tx1">
                  <a:lumMod val="75000"/>
                </a:schemeClr>
              </a:buClr>
            </a:pPr>
            <a:r>
              <a:rPr lang="en-US" sz="2800" b="1" dirty="0">
                <a:solidFill>
                  <a:srgbClr val="1817BF"/>
                </a:solidFill>
              </a:rPr>
              <a:t>Use</a:t>
            </a:r>
            <a:r>
              <a:rPr lang="en-US" sz="2800" dirty="0">
                <a:solidFill>
                  <a:srgbClr val="1817BF"/>
                </a:solidFill>
              </a:rPr>
              <a:t> </a:t>
            </a:r>
            <a:r>
              <a:rPr lang="en-US" sz="2800" b="1" dirty="0">
                <a:solidFill>
                  <a:srgbClr val="AE1712"/>
                </a:solidFill>
              </a:rPr>
              <a:t>lubrication</a:t>
            </a:r>
            <a:r>
              <a:rPr lang="en-US" sz="2800" dirty="0">
                <a:solidFill>
                  <a:srgbClr val="1817BF"/>
                </a:solidFill>
              </a:rPr>
              <a:t> </a:t>
            </a:r>
            <a:r>
              <a:rPr lang="en-US" sz="2800" dirty="0">
                <a:solidFill>
                  <a:schemeClr val="tx1">
                    <a:lumMod val="75000"/>
                  </a:schemeClr>
                </a:solidFill>
              </a:rPr>
              <a:t>of </a:t>
            </a:r>
            <a:r>
              <a:rPr lang="en-US" sz="2800" b="1" u="sng" dirty="0">
                <a:solidFill>
                  <a:srgbClr val="1817BF"/>
                </a:solidFill>
              </a:rPr>
              <a:t>Water-based</a:t>
            </a:r>
            <a:r>
              <a:rPr lang="en-US" sz="2800" dirty="0">
                <a:solidFill>
                  <a:srgbClr val="0070C0"/>
                </a:solidFill>
              </a:rPr>
              <a:t> </a:t>
            </a:r>
            <a:r>
              <a:rPr lang="en-US" sz="2800" dirty="0">
                <a:solidFill>
                  <a:schemeClr val="tx1">
                    <a:lumMod val="75000"/>
                  </a:schemeClr>
                </a:solidFill>
              </a:rPr>
              <a:t>or</a:t>
            </a:r>
            <a:r>
              <a:rPr lang="en-US" sz="2800" dirty="0">
                <a:solidFill>
                  <a:srgbClr val="0070C0"/>
                </a:solidFill>
              </a:rPr>
              <a:t> </a:t>
            </a:r>
            <a:r>
              <a:rPr lang="en-US" sz="2800" b="1" u="sng" dirty="0">
                <a:solidFill>
                  <a:srgbClr val="1817BF"/>
                </a:solidFill>
              </a:rPr>
              <a:t>Silicone</a:t>
            </a:r>
            <a:r>
              <a:rPr lang="en-US" sz="2800" dirty="0">
                <a:solidFill>
                  <a:srgbClr val="0070C0"/>
                </a:solidFill>
              </a:rPr>
              <a:t> </a:t>
            </a:r>
            <a:r>
              <a:rPr lang="en-US" sz="2800" dirty="0">
                <a:solidFill>
                  <a:schemeClr val="tx1">
                    <a:lumMod val="75000"/>
                  </a:schemeClr>
                </a:solidFill>
              </a:rPr>
              <a:t>and </a:t>
            </a:r>
            <a:r>
              <a:rPr lang="en-US" sz="2800" b="1" dirty="0">
                <a:solidFill>
                  <a:srgbClr val="B40000"/>
                </a:solidFill>
              </a:rPr>
              <a:t>apply</a:t>
            </a:r>
            <a:r>
              <a:rPr lang="en-US" sz="2800" dirty="0">
                <a:solidFill>
                  <a:schemeClr val="tx1">
                    <a:lumMod val="75000"/>
                  </a:schemeClr>
                </a:solidFill>
              </a:rPr>
              <a:t> as often as needed to reduce potential </a:t>
            </a:r>
            <a:r>
              <a:rPr lang="en-US" sz="2800" b="1" dirty="0">
                <a:solidFill>
                  <a:srgbClr val="1817BF"/>
                </a:solidFill>
              </a:rPr>
              <a:t>tears in the condom</a:t>
            </a:r>
            <a:r>
              <a:rPr lang="en-US" sz="2800" dirty="0">
                <a:solidFill>
                  <a:schemeClr val="tx1">
                    <a:lumMod val="75000"/>
                  </a:schemeClr>
                </a:solidFill>
              </a:rPr>
              <a:t>.</a:t>
            </a:r>
          </a:p>
          <a:p>
            <a:pPr marL="45720" indent="0">
              <a:buNone/>
            </a:pPr>
            <a:r>
              <a:rPr lang="en-US" sz="1800" b="1" dirty="0">
                <a:solidFill>
                  <a:srgbClr val="464646"/>
                </a:solidFill>
              </a:rPr>
              <a:t>        </a:t>
            </a:r>
            <a:endParaRPr lang="en-US" sz="2400" dirty="0">
              <a:solidFill>
                <a:schemeClr val="accent5"/>
              </a:solidFill>
            </a:endParaRPr>
          </a:p>
          <a:p>
            <a:pPr marL="45720" indent="0" algn="r">
              <a:buNone/>
            </a:pPr>
            <a:endParaRPr lang="en-US" sz="2400" dirty="0"/>
          </a:p>
        </p:txBody>
      </p:sp>
      <p:sp>
        <p:nvSpPr>
          <p:cNvPr id="3" name="Slide Number Placeholder 2"/>
          <p:cNvSpPr>
            <a:spLocks noGrp="1"/>
          </p:cNvSpPr>
          <p:nvPr>
            <p:ph type="sldNum" sz="quarter" idx="12"/>
          </p:nvPr>
        </p:nvSpPr>
        <p:spPr/>
        <p:txBody>
          <a:bodyPr/>
          <a:lstStyle/>
          <a:p>
            <a:fld id="{3A3BF598-3965-4B96-B96B-16E067964EB4}" type="slidenum">
              <a:rPr lang="en-US" sz="1800" b="0" smtClean="0">
                <a:solidFill>
                  <a:schemeClr val="tx1">
                    <a:lumMod val="50000"/>
                  </a:schemeClr>
                </a:solidFill>
              </a:rPr>
              <a:t>28</a:t>
            </a:fld>
            <a:endParaRPr lang="en-US" sz="1800" b="0" dirty="0">
              <a:solidFill>
                <a:schemeClr val="tx1">
                  <a:lumMod val="50000"/>
                </a:schemeClr>
              </a:solidFill>
            </a:endParaRPr>
          </a:p>
        </p:txBody>
      </p:sp>
      <p:sp>
        <p:nvSpPr>
          <p:cNvPr id="7" name="TextBox 6">
            <a:extLst>
              <a:ext uri="{FF2B5EF4-FFF2-40B4-BE49-F238E27FC236}">
                <a16:creationId xmlns:a16="http://schemas.microsoft.com/office/drawing/2014/main" id="{BCF85B24-FB08-45ED-9B11-9763F9A08A3A}"/>
              </a:ext>
            </a:extLst>
          </p:cNvPr>
          <p:cNvSpPr txBox="1"/>
          <p:nvPr/>
        </p:nvSpPr>
        <p:spPr>
          <a:xfrm>
            <a:off x="640080" y="6439363"/>
            <a:ext cx="6492240" cy="369332"/>
          </a:xfrm>
          <a:prstGeom prst="rect">
            <a:avLst/>
          </a:prstGeom>
          <a:noFill/>
        </p:spPr>
        <p:txBody>
          <a:bodyPr wrap="square">
            <a:spAutoFit/>
          </a:bodyPr>
          <a:lstStyle/>
          <a:p>
            <a:pPr marL="45720" indent="0">
              <a:buNone/>
            </a:pPr>
            <a:r>
              <a:rPr lang="en-US" sz="1800" b="1" dirty="0">
                <a:solidFill>
                  <a:schemeClr val="tx1">
                    <a:lumMod val="50000"/>
                  </a:schemeClr>
                </a:solidFill>
              </a:rPr>
              <a:t>Oklahoma State Department of Health | STI 101 | 2022</a:t>
            </a:r>
          </a:p>
        </p:txBody>
      </p:sp>
    </p:spTree>
    <p:extLst>
      <p:ext uri="{BB962C8B-B14F-4D97-AF65-F5344CB8AC3E}">
        <p14:creationId xmlns:p14="http://schemas.microsoft.com/office/powerpoint/2010/main" val="2789520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ext Placeholder 3"/>
          <p:cNvSpPr>
            <a:spLocks noGrp="1"/>
          </p:cNvSpPr>
          <p:nvPr>
            <p:ph type="title" idx="4294967295"/>
          </p:nvPr>
        </p:nvSpPr>
        <p:spPr>
          <a:xfrm>
            <a:off x="0" y="49213"/>
            <a:ext cx="12192000" cy="1008062"/>
          </a:xfrm>
          <a:prstGeom prst="rect">
            <a:avLst/>
          </a:prstGeom>
          <a:noFill/>
          <a:ln w="38100">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6000" b="1" i="0" u="none" strike="noStrike" kern="1200" cap="none" spc="0" normalizeH="0" baseline="0" noProof="0" dirty="0">
                <a:ln>
                  <a:solidFill>
                    <a:schemeClr val="tx2"/>
                  </a:solidFill>
                </a:ln>
                <a:solidFill>
                  <a:schemeClr val="tx1">
                    <a:lumMod val="50000"/>
                  </a:schemeClr>
                </a:solidFill>
                <a:effectLst/>
                <a:uLnTx/>
                <a:uFillTx/>
                <a:latin typeface="+mj-lt"/>
                <a:ea typeface="+mj-ea"/>
                <a:cs typeface="+mj-cs"/>
              </a:rPr>
              <a:t>Internal (Female) Condom</a:t>
            </a:r>
            <a:endParaRPr kumimoji="0" lang="en-US" sz="2800" b="1" i="0" u="none" strike="noStrike" kern="1200" cap="none" spc="0" normalizeH="0" baseline="0" noProof="0" dirty="0">
              <a:ln>
                <a:noFill/>
              </a:ln>
              <a:solidFill>
                <a:schemeClr val="tx1">
                  <a:lumMod val="50000"/>
                </a:schemeClr>
              </a:solidFill>
              <a:effectLst/>
              <a:uLnTx/>
              <a:uFillTx/>
              <a:latin typeface="+mj-lt"/>
              <a:ea typeface="+mj-ea"/>
              <a:cs typeface="+mj-cs"/>
            </a:endParaRPr>
          </a:p>
        </p:txBody>
      </p:sp>
      <p:sp>
        <p:nvSpPr>
          <p:cNvPr id="3" name="Content Placeholder 2"/>
          <p:cNvSpPr>
            <a:spLocks noGrp="1"/>
          </p:cNvSpPr>
          <p:nvPr>
            <p:ph sz="half" idx="2"/>
          </p:nvPr>
        </p:nvSpPr>
        <p:spPr>
          <a:xfrm>
            <a:off x="862149" y="3826738"/>
            <a:ext cx="10476411" cy="2482622"/>
          </a:xfrm>
          <a:ln w="38100">
            <a:noFill/>
          </a:ln>
        </p:spPr>
        <p:txBody>
          <a:bodyPr anchor="ctr">
            <a:noAutofit/>
          </a:bodyPr>
          <a:lstStyle/>
          <a:p>
            <a:pPr marL="693738" indent="-457200">
              <a:spcBef>
                <a:spcPts val="0"/>
              </a:spcBef>
              <a:buClr>
                <a:schemeClr val="tx1">
                  <a:lumMod val="75000"/>
                </a:schemeClr>
              </a:buClr>
            </a:pPr>
            <a:r>
              <a:rPr lang="en-US" sz="3200" b="1" dirty="0">
                <a:solidFill>
                  <a:srgbClr val="1817BF"/>
                </a:solidFill>
              </a:rPr>
              <a:t>Worn</a:t>
            </a:r>
            <a:r>
              <a:rPr lang="en-US" sz="3200" dirty="0">
                <a:solidFill>
                  <a:srgbClr val="1817BF"/>
                </a:solidFill>
              </a:rPr>
              <a:t> </a:t>
            </a:r>
            <a:r>
              <a:rPr lang="en-US" sz="3200" b="1" dirty="0">
                <a:solidFill>
                  <a:srgbClr val="AE1712"/>
                </a:solidFill>
              </a:rPr>
              <a:t>inside</a:t>
            </a:r>
            <a:r>
              <a:rPr lang="en-US" sz="3200" dirty="0">
                <a:solidFill>
                  <a:schemeClr val="accent5"/>
                </a:solidFill>
              </a:rPr>
              <a:t> </a:t>
            </a:r>
            <a:r>
              <a:rPr lang="en-US" sz="3200" dirty="0">
                <a:solidFill>
                  <a:schemeClr val="tx1">
                    <a:lumMod val="75000"/>
                  </a:schemeClr>
                </a:solidFill>
              </a:rPr>
              <a:t>the </a:t>
            </a:r>
            <a:r>
              <a:rPr lang="en-US" sz="3200" b="1" dirty="0">
                <a:solidFill>
                  <a:schemeClr val="tx1">
                    <a:lumMod val="75000"/>
                  </a:schemeClr>
                </a:solidFill>
              </a:rPr>
              <a:t>vagina or anus  </a:t>
            </a:r>
            <a:endParaRPr lang="en-US" sz="1100" b="1" dirty="0">
              <a:solidFill>
                <a:schemeClr val="tx1">
                  <a:lumMod val="75000"/>
                </a:schemeClr>
              </a:solidFill>
            </a:endParaRPr>
          </a:p>
          <a:p>
            <a:pPr marL="693738" indent="-457200">
              <a:spcBef>
                <a:spcPts val="0"/>
              </a:spcBef>
              <a:buClr>
                <a:schemeClr val="tx1">
                  <a:lumMod val="75000"/>
                </a:schemeClr>
              </a:buClr>
            </a:pPr>
            <a:endParaRPr lang="en-US" sz="1100" b="1" dirty="0">
              <a:solidFill>
                <a:schemeClr val="tx1">
                  <a:lumMod val="75000"/>
                </a:schemeClr>
              </a:solidFill>
            </a:endParaRPr>
          </a:p>
          <a:p>
            <a:pPr marL="693738" indent="-457200">
              <a:spcBef>
                <a:spcPts val="0"/>
              </a:spcBef>
              <a:buClr>
                <a:schemeClr val="tx1">
                  <a:lumMod val="75000"/>
                </a:schemeClr>
              </a:buClr>
            </a:pPr>
            <a:r>
              <a:rPr lang="en-US" sz="3200" b="1" dirty="0">
                <a:solidFill>
                  <a:srgbClr val="1817BF"/>
                </a:solidFill>
              </a:rPr>
              <a:t>Thicker</a:t>
            </a:r>
            <a:r>
              <a:rPr lang="en-US" sz="3200" dirty="0">
                <a:solidFill>
                  <a:schemeClr val="tx1">
                    <a:lumMod val="75000"/>
                  </a:schemeClr>
                </a:solidFill>
              </a:rPr>
              <a:t>, more</a:t>
            </a:r>
            <a:r>
              <a:rPr lang="en-US" sz="3200" dirty="0">
                <a:solidFill>
                  <a:srgbClr val="0070C0"/>
                </a:solidFill>
              </a:rPr>
              <a:t> </a:t>
            </a:r>
            <a:r>
              <a:rPr lang="en-US" sz="3200" b="1" dirty="0">
                <a:solidFill>
                  <a:srgbClr val="AE1712"/>
                </a:solidFill>
              </a:rPr>
              <a:t>tear-resistant </a:t>
            </a:r>
            <a:endParaRPr lang="en-US" sz="1100" b="1" dirty="0">
              <a:solidFill>
                <a:srgbClr val="AE1712"/>
              </a:solidFill>
            </a:endParaRPr>
          </a:p>
          <a:p>
            <a:pPr marL="693738" indent="-457200">
              <a:spcBef>
                <a:spcPts val="0"/>
              </a:spcBef>
              <a:buClr>
                <a:schemeClr val="tx1">
                  <a:lumMod val="75000"/>
                </a:schemeClr>
              </a:buClr>
            </a:pPr>
            <a:endParaRPr lang="en-US" sz="1100" b="1" dirty="0">
              <a:solidFill>
                <a:srgbClr val="AE1712"/>
              </a:solidFill>
            </a:endParaRPr>
          </a:p>
          <a:p>
            <a:pPr marL="693738" indent="-457200">
              <a:spcBef>
                <a:spcPts val="0"/>
              </a:spcBef>
              <a:buClr>
                <a:schemeClr val="tx1">
                  <a:lumMod val="75000"/>
                </a:schemeClr>
              </a:buClr>
            </a:pPr>
            <a:r>
              <a:rPr lang="en-US" sz="3200" b="1" dirty="0">
                <a:solidFill>
                  <a:srgbClr val="1817BF"/>
                </a:solidFill>
              </a:rPr>
              <a:t>Always</a:t>
            </a:r>
            <a:r>
              <a:rPr lang="en-US" sz="3200" dirty="0">
                <a:solidFill>
                  <a:schemeClr val="tx1">
                    <a:lumMod val="75000"/>
                  </a:schemeClr>
                </a:solidFill>
              </a:rPr>
              <a:t> </a:t>
            </a:r>
            <a:r>
              <a:rPr lang="en-US" sz="3200" b="1" dirty="0">
                <a:solidFill>
                  <a:srgbClr val="B40000"/>
                </a:solidFill>
              </a:rPr>
              <a:t>latex-free </a:t>
            </a:r>
            <a:endParaRPr lang="en-US" sz="1100" b="1" dirty="0">
              <a:solidFill>
                <a:srgbClr val="B40000"/>
              </a:solidFill>
            </a:endParaRPr>
          </a:p>
          <a:p>
            <a:pPr marL="693738" indent="-457200">
              <a:spcBef>
                <a:spcPts val="0"/>
              </a:spcBef>
              <a:buClr>
                <a:schemeClr val="tx1">
                  <a:lumMod val="75000"/>
                </a:schemeClr>
              </a:buClr>
            </a:pPr>
            <a:endParaRPr lang="en-US" sz="1100" b="1" dirty="0">
              <a:solidFill>
                <a:srgbClr val="B40000"/>
              </a:solidFill>
            </a:endParaRPr>
          </a:p>
          <a:p>
            <a:pPr marL="693738" indent="-457200">
              <a:spcBef>
                <a:spcPts val="0"/>
              </a:spcBef>
              <a:buClr>
                <a:schemeClr val="tx1">
                  <a:lumMod val="75000"/>
                </a:schemeClr>
              </a:buClr>
            </a:pPr>
            <a:r>
              <a:rPr lang="en-US" sz="3200" b="1" dirty="0">
                <a:solidFill>
                  <a:srgbClr val="1817BF"/>
                </a:solidFill>
              </a:rPr>
              <a:t>Wider</a:t>
            </a:r>
            <a:r>
              <a:rPr lang="en-US" sz="3200" dirty="0">
                <a:solidFill>
                  <a:schemeClr val="tx1">
                    <a:lumMod val="75000"/>
                  </a:schemeClr>
                </a:solidFill>
              </a:rPr>
              <a:t> opening</a:t>
            </a:r>
            <a:r>
              <a:rPr lang="en-US" sz="3200" dirty="0">
                <a:solidFill>
                  <a:srgbClr val="0070C0"/>
                </a:solidFill>
              </a:rPr>
              <a:t> </a:t>
            </a:r>
            <a:r>
              <a:rPr lang="en-US" sz="3200" b="1" dirty="0">
                <a:solidFill>
                  <a:srgbClr val="B40000"/>
                </a:solidFill>
              </a:rPr>
              <a:t>covers more </a:t>
            </a:r>
            <a:r>
              <a:rPr lang="en-US" sz="3200" dirty="0">
                <a:solidFill>
                  <a:schemeClr val="tx1">
                    <a:lumMod val="75000"/>
                  </a:schemeClr>
                </a:solidFill>
              </a:rPr>
              <a:t>of the external area</a:t>
            </a:r>
            <a:endParaRPr lang="en-US" sz="3200" b="1" dirty="0">
              <a:solidFill>
                <a:schemeClr val="tx1">
                  <a:lumMod val="75000"/>
                </a:schemeClr>
              </a:solidFill>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13933" r="7407" b="21164"/>
          <a:stretch/>
        </p:blipFill>
        <p:spPr>
          <a:xfrm>
            <a:off x="6385162" y="1314294"/>
            <a:ext cx="4391444" cy="2308644"/>
          </a:xfrm>
          <a:prstGeom prst="rect">
            <a:avLst/>
          </a:prstGeom>
          <a:ln w="28575">
            <a:solidFill>
              <a:srgbClr val="5D1495"/>
            </a:solidFill>
          </a:ln>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33529"/>
          <a:stretch/>
        </p:blipFill>
        <p:spPr bwMode="auto">
          <a:xfrm>
            <a:off x="1316680" y="1274816"/>
            <a:ext cx="2500590" cy="2348122"/>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3A3BF598-3965-4B96-B96B-16E067964EB4}" type="slidenum">
              <a:rPr lang="en-US" sz="1800" b="0" smtClean="0">
                <a:solidFill>
                  <a:schemeClr val="tx1">
                    <a:lumMod val="50000"/>
                  </a:schemeClr>
                </a:solidFill>
              </a:rPr>
              <a:t>29</a:t>
            </a:fld>
            <a:endParaRPr lang="en-US" sz="1800" b="0" dirty="0">
              <a:solidFill>
                <a:schemeClr val="tx1">
                  <a:lumMod val="50000"/>
                </a:schemeClr>
              </a:solidFill>
            </a:endParaRPr>
          </a:p>
        </p:txBody>
      </p:sp>
      <p:sp>
        <p:nvSpPr>
          <p:cNvPr id="8" name="TextBox 7">
            <a:extLst>
              <a:ext uri="{FF2B5EF4-FFF2-40B4-BE49-F238E27FC236}">
                <a16:creationId xmlns:a16="http://schemas.microsoft.com/office/drawing/2014/main" id="{7CE54005-D529-4474-9450-82CF8F759F37}"/>
              </a:ext>
            </a:extLst>
          </p:cNvPr>
          <p:cNvSpPr txBox="1"/>
          <p:nvPr/>
        </p:nvSpPr>
        <p:spPr>
          <a:xfrm>
            <a:off x="640080" y="6309360"/>
            <a:ext cx="6492240" cy="369332"/>
          </a:xfrm>
          <a:prstGeom prst="rect">
            <a:avLst/>
          </a:prstGeom>
          <a:noFill/>
        </p:spPr>
        <p:txBody>
          <a:bodyPr wrap="square">
            <a:spAutoFit/>
          </a:bodyPr>
          <a:lstStyle/>
          <a:p>
            <a:pPr lvl="0"/>
            <a:r>
              <a:rPr lang="en-US" sz="1800" b="1" dirty="0">
                <a:solidFill>
                  <a:schemeClr val="tx1">
                    <a:lumMod val="50000"/>
                  </a:schemeClr>
                </a:solidFill>
              </a:rPr>
              <a:t>Oklahoma State Department of Health | STI 101 | 2022</a:t>
            </a:r>
          </a:p>
        </p:txBody>
      </p:sp>
    </p:spTree>
    <p:extLst>
      <p:ext uri="{BB962C8B-B14F-4D97-AF65-F5344CB8AC3E}">
        <p14:creationId xmlns:p14="http://schemas.microsoft.com/office/powerpoint/2010/main" val="2032884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0" y="55096"/>
            <a:ext cx="9144000" cy="1143000"/>
          </a:xfrm>
        </p:spPr>
        <p:txBody>
          <a:bodyPr/>
          <a:lstStyle/>
          <a:p>
            <a:pPr algn="ctr"/>
            <a:r>
              <a:rPr lang="en-US" sz="6600" dirty="0">
                <a:ln>
                  <a:solidFill>
                    <a:schemeClr val="tx2"/>
                  </a:solidFill>
                </a:ln>
                <a:solidFill>
                  <a:schemeClr val="tx1">
                    <a:lumMod val="50000"/>
                  </a:schemeClr>
                </a:solidFill>
              </a:rPr>
              <a:t>What is an </a:t>
            </a:r>
            <a:r>
              <a:rPr lang="en-US" sz="6600" dirty="0">
                <a:solidFill>
                  <a:schemeClr val="tx1">
                    <a:lumMod val="50000"/>
                  </a:schemeClr>
                </a:solidFill>
              </a:rPr>
              <a:t>STI/STD?</a:t>
            </a:r>
          </a:p>
        </p:txBody>
      </p:sp>
      <p:sp>
        <p:nvSpPr>
          <p:cNvPr id="5" name="TextBox 4"/>
          <p:cNvSpPr txBox="1"/>
          <p:nvPr/>
        </p:nvSpPr>
        <p:spPr>
          <a:xfrm>
            <a:off x="313151" y="1053506"/>
            <a:ext cx="11538190" cy="2431435"/>
          </a:xfrm>
          <a:prstGeom prst="rect">
            <a:avLst/>
          </a:prstGeom>
          <a:noFill/>
        </p:spPr>
        <p:txBody>
          <a:bodyPr wrap="square" rtlCol="0">
            <a:spAutoFit/>
          </a:bodyPr>
          <a:lstStyle/>
          <a:p>
            <a:pPr algn="ctr"/>
            <a:r>
              <a:rPr lang="en-US" sz="2400" b="1" dirty="0">
                <a:solidFill>
                  <a:srgbClr val="1817BF"/>
                </a:solidFill>
              </a:rPr>
              <a:t> </a:t>
            </a:r>
            <a:r>
              <a:rPr lang="en-US" sz="3000" dirty="0">
                <a:solidFill>
                  <a:schemeClr val="tx1">
                    <a:lumMod val="75000"/>
                  </a:schemeClr>
                </a:solidFill>
              </a:rPr>
              <a:t>Infection</a:t>
            </a:r>
            <a:r>
              <a:rPr lang="en-US" sz="3000" b="1" dirty="0">
                <a:solidFill>
                  <a:schemeClr val="tx1">
                    <a:lumMod val="75000"/>
                  </a:schemeClr>
                </a:solidFill>
              </a:rPr>
              <a:t> </a:t>
            </a:r>
            <a:r>
              <a:rPr lang="en-US" sz="3000" b="1" dirty="0">
                <a:solidFill>
                  <a:srgbClr val="1817BF"/>
                </a:solidFill>
              </a:rPr>
              <a:t>transmitted</a:t>
            </a:r>
            <a:r>
              <a:rPr lang="en-US" sz="3000" b="1" dirty="0">
                <a:solidFill>
                  <a:schemeClr val="tx1">
                    <a:lumMod val="75000"/>
                  </a:schemeClr>
                </a:solidFill>
              </a:rPr>
              <a:t> through </a:t>
            </a:r>
            <a:r>
              <a:rPr lang="en-US" sz="3000" b="1" dirty="0">
                <a:solidFill>
                  <a:srgbClr val="AE1712"/>
                </a:solidFill>
              </a:rPr>
              <a:t>sexual contact </a:t>
            </a:r>
            <a:r>
              <a:rPr lang="en-US" sz="3000" dirty="0">
                <a:solidFill>
                  <a:schemeClr val="tx1">
                    <a:lumMod val="75000"/>
                  </a:schemeClr>
                </a:solidFill>
              </a:rPr>
              <a:t>with an </a:t>
            </a:r>
            <a:r>
              <a:rPr lang="en-US" sz="3000" b="1" dirty="0">
                <a:solidFill>
                  <a:srgbClr val="1817BF"/>
                </a:solidFill>
              </a:rPr>
              <a:t>infected</a:t>
            </a:r>
            <a:r>
              <a:rPr lang="en-US" sz="3000" b="1" dirty="0">
                <a:solidFill>
                  <a:schemeClr val="tx1">
                    <a:lumMod val="75000"/>
                  </a:schemeClr>
                </a:solidFill>
              </a:rPr>
              <a:t> individual. S</a:t>
            </a:r>
            <a:r>
              <a:rPr lang="en-US" sz="3000" b="1" dirty="0">
                <a:solidFill>
                  <a:schemeClr val="tx1">
                    <a:lumMod val="50000"/>
                  </a:schemeClr>
                </a:solidFill>
              </a:rPr>
              <a:t>exually transmitted infection or </a:t>
            </a:r>
            <a:r>
              <a:rPr lang="en-US" sz="3000" b="1" dirty="0">
                <a:solidFill>
                  <a:srgbClr val="1817BF"/>
                </a:solidFill>
              </a:rPr>
              <a:t>STI </a:t>
            </a:r>
            <a:r>
              <a:rPr lang="en-US" sz="3000" dirty="0">
                <a:solidFill>
                  <a:schemeClr val="tx1">
                    <a:lumMod val="50000"/>
                  </a:schemeClr>
                </a:solidFill>
              </a:rPr>
              <a:t>and</a:t>
            </a:r>
            <a:r>
              <a:rPr lang="en-US" sz="3000" dirty="0">
                <a:solidFill>
                  <a:srgbClr val="1817BF"/>
                </a:solidFill>
              </a:rPr>
              <a:t> </a:t>
            </a:r>
            <a:r>
              <a:rPr lang="en-US" sz="3000" dirty="0">
                <a:solidFill>
                  <a:schemeClr val="tx1">
                    <a:lumMod val="50000"/>
                  </a:schemeClr>
                </a:solidFill>
              </a:rPr>
              <a:t>can develop into </a:t>
            </a:r>
            <a:r>
              <a:rPr lang="en-US" sz="3000" b="1" dirty="0">
                <a:solidFill>
                  <a:schemeClr val="tx1">
                    <a:lumMod val="50000"/>
                  </a:schemeClr>
                </a:solidFill>
              </a:rPr>
              <a:t>a sexually transmitted disease or </a:t>
            </a:r>
            <a:r>
              <a:rPr lang="en-US" sz="3000" b="1" dirty="0">
                <a:solidFill>
                  <a:srgbClr val="1817BF"/>
                </a:solidFill>
              </a:rPr>
              <a:t>STD</a:t>
            </a:r>
            <a:r>
              <a:rPr lang="en-US" sz="3000" b="1" dirty="0">
                <a:solidFill>
                  <a:schemeClr val="tx1">
                    <a:lumMod val="50000"/>
                  </a:schemeClr>
                </a:solidFill>
              </a:rPr>
              <a:t>.</a:t>
            </a:r>
            <a:endParaRPr lang="en-US" sz="3000" b="1" baseline="30000" dirty="0">
              <a:solidFill>
                <a:schemeClr val="tx1">
                  <a:lumMod val="50000"/>
                </a:schemeClr>
              </a:solidFill>
            </a:endParaRPr>
          </a:p>
          <a:p>
            <a:pPr algn="ctr"/>
            <a:endParaRPr lang="en-US" sz="3200" dirty="0">
              <a:solidFill>
                <a:schemeClr val="tx1">
                  <a:lumMod val="75000"/>
                </a:schemeClr>
              </a:solidFill>
            </a:endParaRPr>
          </a:p>
          <a:p>
            <a:pPr algn="ctr"/>
            <a:endParaRPr lang="en-US" sz="2400" dirty="0">
              <a:solidFill>
                <a:srgbClr val="004E9A"/>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4518" y="3585370"/>
            <a:ext cx="2800721" cy="1980188"/>
          </a:xfrm>
          <a:prstGeom prst="rect">
            <a:avLst/>
          </a:prstGeom>
          <a:ln w="38100">
            <a:solidFill>
              <a:schemeClr val="accent5"/>
            </a:solidFill>
          </a:ln>
        </p:spPr>
      </p:pic>
      <p:sp>
        <p:nvSpPr>
          <p:cNvPr id="3" name="TextBox 2"/>
          <p:cNvSpPr txBox="1"/>
          <p:nvPr/>
        </p:nvSpPr>
        <p:spPr>
          <a:xfrm>
            <a:off x="946404" y="2792183"/>
            <a:ext cx="10375391" cy="3600986"/>
          </a:xfrm>
          <a:prstGeom prst="rect">
            <a:avLst/>
          </a:prstGeom>
          <a:noFill/>
        </p:spPr>
        <p:txBody>
          <a:bodyPr wrap="square" rtlCol="0">
            <a:spAutoFit/>
          </a:bodyPr>
          <a:lstStyle/>
          <a:p>
            <a:pPr lvl="0" algn="ctr"/>
            <a:r>
              <a:rPr lang="en-US" sz="3200" b="1" dirty="0">
                <a:solidFill>
                  <a:srgbClr val="AE1712"/>
                </a:solidFill>
              </a:rPr>
              <a:t>FIVE MODES OF TRANSMISSION</a:t>
            </a:r>
          </a:p>
          <a:p>
            <a:pPr lvl="0" algn="ctr"/>
            <a:endParaRPr lang="en-US" sz="1200" b="1" u="sng" dirty="0">
              <a:solidFill>
                <a:srgbClr val="0070C0"/>
              </a:solidFill>
            </a:endParaRPr>
          </a:p>
          <a:p>
            <a:pPr marL="514350" indent="-514350">
              <a:buClr>
                <a:srgbClr val="464646"/>
              </a:buClr>
              <a:buFont typeface="+mj-lt"/>
              <a:buAutoNum type="arabicPeriod"/>
            </a:pPr>
            <a:r>
              <a:rPr lang="en-US" sz="2800" b="1" dirty="0">
                <a:solidFill>
                  <a:schemeClr val="tx1">
                    <a:lumMod val="75000"/>
                  </a:schemeClr>
                </a:solidFill>
              </a:rPr>
              <a:t>Vaginal sex </a:t>
            </a:r>
            <a:endParaRPr lang="en-US" sz="1100" b="1" dirty="0">
              <a:solidFill>
                <a:schemeClr val="tx1">
                  <a:lumMod val="75000"/>
                </a:schemeClr>
              </a:solidFill>
            </a:endParaRPr>
          </a:p>
          <a:p>
            <a:pPr marL="514350" indent="-514350">
              <a:buClr>
                <a:srgbClr val="464646"/>
              </a:buClr>
              <a:buFont typeface="+mj-lt"/>
              <a:buAutoNum type="arabicPeriod"/>
            </a:pPr>
            <a:endParaRPr lang="en-US" sz="1100" b="1" dirty="0">
              <a:solidFill>
                <a:schemeClr val="tx1">
                  <a:lumMod val="75000"/>
                </a:schemeClr>
              </a:solidFill>
            </a:endParaRPr>
          </a:p>
          <a:p>
            <a:pPr marL="514350" indent="-514350">
              <a:buClr>
                <a:srgbClr val="464646"/>
              </a:buClr>
              <a:buFont typeface="+mj-lt"/>
              <a:buAutoNum type="arabicPeriod"/>
            </a:pPr>
            <a:r>
              <a:rPr lang="en-US" sz="2800" b="1" dirty="0">
                <a:solidFill>
                  <a:schemeClr val="tx1">
                    <a:lumMod val="75000"/>
                  </a:schemeClr>
                </a:solidFill>
              </a:rPr>
              <a:t>Anal sex </a:t>
            </a:r>
            <a:endParaRPr lang="en-US" sz="1100" b="1" dirty="0">
              <a:solidFill>
                <a:schemeClr val="tx1">
                  <a:lumMod val="75000"/>
                </a:schemeClr>
              </a:solidFill>
            </a:endParaRPr>
          </a:p>
          <a:p>
            <a:pPr marL="514350" indent="-514350">
              <a:buClr>
                <a:srgbClr val="464646"/>
              </a:buClr>
              <a:buFont typeface="+mj-lt"/>
              <a:buAutoNum type="arabicPeriod"/>
            </a:pPr>
            <a:endParaRPr lang="en-US" sz="1100" b="1" dirty="0">
              <a:solidFill>
                <a:schemeClr val="tx1">
                  <a:lumMod val="75000"/>
                </a:schemeClr>
              </a:solidFill>
            </a:endParaRPr>
          </a:p>
          <a:p>
            <a:pPr marL="514350" indent="-514350">
              <a:buClr>
                <a:srgbClr val="464646"/>
              </a:buClr>
              <a:buFont typeface="+mj-lt"/>
              <a:buAutoNum type="arabicPeriod"/>
            </a:pPr>
            <a:r>
              <a:rPr lang="en-US" sz="2800" b="1" dirty="0">
                <a:solidFill>
                  <a:schemeClr val="tx1">
                    <a:lumMod val="75000"/>
                  </a:schemeClr>
                </a:solidFill>
              </a:rPr>
              <a:t>Oral sex </a:t>
            </a:r>
            <a:endParaRPr lang="en-US" sz="1100" b="1" dirty="0">
              <a:solidFill>
                <a:schemeClr val="tx1">
                  <a:lumMod val="75000"/>
                </a:schemeClr>
              </a:solidFill>
            </a:endParaRPr>
          </a:p>
          <a:p>
            <a:pPr marL="514350" indent="-514350">
              <a:buClr>
                <a:srgbClr val="464646"/>
              </a:buClr>
              <a:buFont typeface="+mj-lt"/>
              <a:buAutoNum type="arabicPeriod"/>
            </a:pPr>
            <a:endParaRPr lang="en-US" sz="1100" b="1" dirty="0">
              <a:solidFill>
                <a:schemeClr val="tx1">
                  <a:lumMod val="75000"/>
                </a:schemeClr>
              </a:solidFill>
            </a:endParaRPr>
          </a:p>
          <a:p>
            <a:pPr marL="514350" indent="-514350">
              <a:buClr>
                <a:srgbClr val="464646"/>
              </a:buClr>
              <a:buFont typeface="+mj-lt"/>
              <a:buAutoNum type="arabicPeriod"/>
            </a:pPr>
            <a:r>
              <a:rPr lang="en-US" sz="2800" b="1" dirty="0">
                <a:solidFill>
                  <a:schemeClr val="tx1">
                    <a:lumMod val="75000"/>
                  </a:schemeClr>
                </a:solidFill>
              </a:rPr>
              <a:t>Skin-to-skin contact </a:t>
            </a:r>
            <a:endParaRPr lang="en-US" sz="1100" b="1" dirty="0">
              <a:solidFill>
                <a:schemeClr val="tx1">
                  <a:lumMod val="75000"/>
                </a:schemeClr>
              </a:solidFill>
            </a:endParaRPr>
          </a:p>
          <a:p>
            <a:pPr marL="514350" indent="-514350">
              <a:buClr>
                <a:srgbClr val="464646"/>
              </a:buClr>
              <a:buFont typeface="+mj-lt"/>
              <a:buAutoNum type="arabicPeriod"/>
            </a:pPr>
            <a:endParaRPr lang="en-US" sz="1100" b="1" dirty="0">
              <a:solidFill>
                <a:schemeClr val="tx1">
                  <a:lumMod val="75000"/>
                </a:schemeClr>
              </a:solidFill>
            </a:endParaRPr>
          </a:p>
          <a:p>
            <a:pPr marL="514350" indent="-514350">
              <a:buClr>
                <a:srgbClr val="464646"/>
              </a:buClr>
              <a:buFont typeface="+mj-lt"/>
              <a:buAutoNum type="arabicPeriod"/>
            </a:pPr>
            <a:r>
              <a:rPr lang="en-US" sz="2800" b="1" dirty="0">
                <a:solidFill>
                  <a:schemeClr val="tx1">
                    <a:lumMod val="75000"/>
                  </a:schemeClr>
                </a:solidFill>
              </a:rPr>
              <a:t>Infected Mother to child</a:t>
            </a:r>
            <a:r>
              <a:rPr lang="en-US" sz="2800" dirty="0">
                <a:solidFill>
                  <a:srgbClr val="1817BF"/>
                </a:solidFill>
              </a:rPr>
              <a:t> </a:t>
            </a:r>
          </a:p>
        </p:txBody>
      </p:sp>
      <p:sp>
        <p:nvSpPr>
          <p:cNvPr id="8" name="Footer Placeholder 7">
            <a:extLst>
              <a:ext uri="{FF2B5EF4-FFF2-40B4-BE49-F238E27FC236}">
                <a16:creationId xmlns:a16="http://schemas.microsoft.com/office/drawing/2014/main" id="{1777E778-43F2-CB40-B31B-CEF6924EEFF7}"/>
              </a:ext>
            </a:extLst>
          </p:cNvPr>
          <p:cNvSpPr>
            <a:spLocks noGrp="1"/>
          </p:cNvSpPr>
          <p:nvPr>
            <p:ph type="ftr" sz="quarter" idx="13"/>
          </p:nvPr>
        </p:nvSpPr>
        <p:spPr>
          <a:xfrm>
            <a:off x="635114" y="6309360"/>
            <a:ext cx="6680086" cy="365760"/>
          </a:xfrm>
        </p:spPr>
        <p:txBody>
          <a:bodyPr/>
          <a:lstStyle/>
          <a:p>
            <a:pPr marL="0" indent="0">
              <a:buNone/>
            </a:pPr>
            <a:r>
              <a:rPr lang="en-US" sz="1800" b="1" dirty="0"/>
              <a:t>  </a:t>
            </a:r>
            <a:r>
              <a:rPr lang="en-US" sz="1800" b="1" dirty="0">
                <a:solidFill>
                  <a:schemeClr val="tx1">
                    <a:lumMod val="50000"/>
                  </a:schemeClr>
                </a:solidFill>
              </a:rPr>
              <a:t>Oklahoma State Department of Health | STI 101 | 2022</a:t>
            </a:r>
            <a:r>
              <a:rPr lang="en-US" sz="1200" b="1" dirty="0">
                <a:solidFill>
                  <a:schemeClr val="tx1">
                    <a:lumMod val="50000"/>
                  </a:schemeClr>
                </a:solidFill>
              </a:rPr>
              <a:t> </a:t>
            </a:r>
          </a:p>
          <a:p>
            <a:pPr marL="0" indent="0">
              <a:buNone/>
            </a:pPr>
            <a:endParaRPr lang="en-US" sz="1800" dirty="0"/>
          </a:p>
        </p:txBody>
      </p:sp>
      <p:sp>
        <p:nvSpPr>
          <p:cNvPr id="4" name="Slide Number Placeholder 3"/>
          <p:cNvSpPr>
            <a:spLocks noGrp="1"/>
          </p:cNvSpPr>
          <p:nvPr>
            <p:ph type="sldNum" sz="quarter" idx="12"/>
          </p:nvPr>
        </p:nvSpPr>
        <p:spPr/>
        <p:txBody>
          <a:bodyPr/>
          <a:lstStyle/>
          <a:p>
            <a:fld id="{3A3BF598-3965-4B96-B96B-16E067964EB4}" type="slidenum">
              <a:rPr lang="en-US" sz="1800" b="0" smtClean="0">
                <a:solidFill>
                  <a:schemeClr val="tx1">
                    <a:lumMod val="50000"/>
                  </a:schemeClr>
                </a:solidFill>
              </a:rPr>
              <a:t>3</a:t>
            </a:fld>
            <a:endParaRPr lang="en-US" sz="1800" b="0" dirty="0">
              <a:solidFill>
                <a:schemeClr val="tx1">
                  <a:lumMod val="50000"/>
                </a:schemeClr>
              </a:solidFill>
            </a:endParaRPr>
          </a:p>
        </p:txBody>
      </p:sp>
    </p:spTree>
    <p:extLst>
      <p:ext uri="{BB962C8B-B14F-4D97-AF65-F5344CB8AC3E}">
        <p14:creationId xmlns:p14="http://schemas.microsoft.com/office/powerpoint/2010/main" val="6639678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title" idx="4294967295"/>
          </p:nvPr>
        </p:nvSpPr>
        <p:spPr>
          <a:xfrm>
            <a:off x="0" y="9525"/>
            <a:ext cx="12192000" cy="904875"/>
          </a:xfrm>
          <a:prstGeom prst="rect">
            <a:avLst/>
          </a:prstGeom>
          <a:noFill/>
          <a:ln w="38100">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6000" b="1" i="0" u="none" strike="noStrike" kern="1200" cap="none" spc="0" normalizeH="0" baseline="0" noProof="0" dirty="0">
                <a:ln>
                  <a:solidFill>
                    <a:schemeClr val="tx2"/>
                  </a:solidFill>
                </a:ln>
                <a:solidFill>
                  <a:schemeClr val="tx1">
                    <a:lumMod val="50000"/>
                  </a:schemeClr>
                </a:solidFill>
                <a:effectLst/>
                <a:uLnTx/>
                <a:uFillTx/>
                <a:latin typeface="+mj-lt"/>
                <a:ea typeface="+mj-ea"/>
                <a:cs typeface="+mj-cs"/>
              </a:rPr>
              <a:t>Dental Dams</a:t>
            </a:r>
            <a:endParaRPr kumimoji="0" lang="en-US" sz="6000" b="1" i="0" u="none" strike="noStrike" kern="1200" cap="none" spc="0" normalizeH="0" baseline="0" noProof="0" dirty="0">
              <a:ln>
                <a:noFill/>
              </a:ln>
              <a:solidFill>
                <a:schemeClr val="tx1">
                  <a:lumMod val="50000"/>
                </a:schemeClr>
              </a:solidFill>
              <a:effectLst/>
              <a:uLnTx/>
              <a:uFillTx/>
              <a:latin typeface="+mj-lt"/>
              <a:ea typeface="+mj-ea"/>
              <a:cs typeface="+mj-cs"/>
            </a:endParaRPr>
          </a:p>
        </p:txBody>
      </p:sp>
      <p:sp>
        <p:nvSpPr>
          <p:cNvPr id="6" name="Content Placeholder 5"/>
          <p:cNvSpPr>
            <a:spLocks noGrp="1"/>
          </p:cNvSpPr>
          <p:nvPr>
            <p:ph sz="quarter" idx="4"/>
          </p:nvPr>
        </p:nvSpPr>
        <p:spPr>
          <a:xfrm>
            <a:off x="169333" y="3312983"/>
            <a:ext cx="11579644" cy="3022174"/>
          </a:xfrm>
          <a:ln w="38100">
            <a:noFill/>
          </a:ln>
        </p:spPr>
        <p:txBody>
          <a:bodyPr anchor="ctr">
            <a:normAutofit/>
          </a:bodyPr>
          <a:lstStyle/>
          <a:p>
            <a:pPr marL="744538" indent="-406400">
              <a:spcBef>
                <a:spcPts val="0"/>
              </a:spcBef>
              <a:buClr>
                <a:srgbClr val="353535"/>
              </a:buClr>
            </a:pPr>
            <a:r>
              <a:rPr lang="en-US" sz="3600" dirty="0">
                <a:solidFill>
                  <a:schemeClr val="tx1">
                    <a:lumMod val="75000"/>
                  </a:schemeClr>
                </a:solidFill>
              </a:rPr>
              <a:t>Thin, </a:t>
            </a:r>
            <a:r>
              <a:rPr lang="en-US" sz="3600" b="1" dirty="0">
                <a:solidFill>
                  <a:schemeClr val="tx1">
                    <a:lumMod val="75000"/>
                  </a:schemeClr>
                </a:solidFill>
              </a:rPr>
              <a:t>square pieces of </a:t>
            </a:r>
            <a:r>
              <a:rPr lang="en-US" sz="3600" b="1" dirty="0">
                <a:solidFill>
                  <a:srgbClr val="AE1712"/>
                </a:solidFill>
              </a:rPr>
              <a:t>latex</a:t>
            </a:r>
          </a:p>
          <a:p>
            <a:pPr marL="744538" indent="-406400">
              <a:spcBef>
                <a:spcPts val="0"/>
              </a:spcBef>
              <a:buClr>
                <a:srgbClr val="353535"/>
              </a:buClr>
            </a:pPr>
            <a:r>
              <a:rPr lang="en-US" sz="3600" dirty="0">
                <a:solidFill>
                  <a:schemeClr val="tx1">
                    <a:lumMod val="75000"/>
                  </a:schemeClr>
                </a:solidFill>
              </a:rPr>
              <a:t>Used for </a:t>
            </a:r>
            <a:r>
              <a:rPr lang="en-US" sz="3600" b="1" dirty="0">
                <a:solidFill>
                  <a:schemeClr val="tx1">
                    <a:lumMod val="75000"/>
                  </a:schemeClr>
                </a:solidFill>
              </a:rPr>
              <a:t>oral sex (</a:t>
            </a:r>
            <a:r>
              <a:rPr lang="en-US" sz="3600" b="1" dirty="0">
                <a:solidFill>
                  <a:srgbClr val="1817BF"/>
                </a:solidFill>
              </a:rPr>
              <a:t>NOT</a:t>
            </a:r>
            <a:r>
              <a:rPr lang="en-US" sz="3600" b="1" dirty="0">
                <a:solidFill>
                  <a:schemeClr val="tx1">
                    <a:lumMod val="75000"/>
                  </a:schemeClr>
                </a:solidFill>
              </a:rPr>
              <a:t> on a penis)</a:t>
            </a:r>
          </a:p>
          <a:p>
            <a:pPr marL="744538" indent="-406400">
              <a:spcBef>
                <a:spcPts val="0"/>
              </a:spcBef>
              <a:buClr>
                <a:srgbClr val="353535"/>
              </a:buClr>
            </a:pPr>
            <a:r>
              <a:rPr lang="en-US" sz="3600" dirty="0">
                <a:solidFill>
                  <a:schemeClr val="tx1">
                    <a:lumMod val="75000"/>
                  </a:schemeClr>
                </a:solidFill>
              </a:rPr>
              <a:t>Could </a:t>
            </a:r>
            <a:r>
              <a:rPr lang="en-US" sz="3600" b="1" dirty="0">
                <a:solidFill>
                  <a:srgbClr val="C00000"/>
                </a:solidFill>
              </a:rPr>
              <a:t>make</a:t>
            </a:r>
            <a:r>
              <a:rPr lang="en-US" sz="3600" b="1" dirty="0">
                <a:solidFill>
                  <a:schemeClr val="tx1">
                    <a:lumMod val="75000"/>
                  </a:schemeClr>
                </a:solidFill>
              </a:rPr>
              <a:t> your own </a:t>
            </a:r>
            <a:r>
              <a:rPr lang="en-US" sz="3600" dirty="0">
                <a:solidFill>
                  <a:schemeClr val="tx1">
                    <a:lumMod val="75000"/>
                  </a:schemeClr>
                </a:solidFill>
              </a:rPr>
              <a:t>dental dam (from a </a:t>
            </a:r>
            <a:r>
              <a:rPr lang="en-US" sz="3600" dirty="0">
                <a:solidFill>
                  <a:srgbClr val="1817BF"/>
                </a:solidFill>
              </a:rPr>
              <a:t>condom</a:t>
            </a:r>
            <a:r>
              <a:rPr lang="en-US" sz="3600" dirty="0">
                <a:solidFill>
                  <a:schemeClr val="tx1">
                    <a:lumMod val="75000"/>
                  </a:schemeClr>
                </a:solidFill>
              </a:rPr>
              <a:t>, </a:t>
            </a:r>
            <a:r>
              <a:rPr lang="en-US" sz="3600" dirty="0">
                <a:solidFill>
                  <a:srgbClr val="1817BF"/>
                </a:solidFill>
              </a:rPr>
              <a:t>latex glove</a:t>
            </a:r>
            <a:r>
              <a:rPr lang="en-US" sz="3600" dirty="0">
                <a:solidFill>
                  <a:schemeClr val="tx1">
                    <a:lumMod val="75000"/>
                  </a:schemeClr>
                </a:solidFill>
              </a:rPr>
              <a:t>, or </a:t>
            </a:r>
            <a:r>
              <a:rPr lang="en-US" sz="3600" b="1" dirty="0">
                <a:solidFill>
                  <a:srgbClr val="1817BF"/>
                </a:solidFill>
              </a:rPr>
              <a:t>non-microwavable</a:t>
            </a:r>
            <a:r>
              <a:rPr lang="en-US" sz="3600" dirty="0">
                <a:solidFill>
                  <a:srgbClr val="1817BF"/>
                </a:solidFill>
              </a:rPr>
              <a:t> plastic wrap</a:t>
            </a:r>
            <a:r>
              <a:rPr lang="en-US" sz="3600" dirty="0">
                <a:solidFill>
                  <a:schemeClr val="tx1">
                    <a:lumMod val="75000"/>
                  </a:schemeClr>
                </a:solidFill>
              </a:rPr>
              <a:t>)</a:t>
            </a: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6104" y="1390618"/>
            <a:ext cx="3032599" cy="2018058"/>
          </a:xfrm>
          <a:prstGeom prst="rect">
            <a:avLst/>
          </a:prstGeom>
          <a:ln w="38100" cap="sq">
            <a:solidFill>
              <a:srgbClr val="5D1495"/>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31"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14726" t="5916" r="13179" b="6734"/>
          <a:stretch/>
        </p:blipFill>
        <p:spPr bwMode="auto">
          <a:xfrm>
            <a:off x="8649972" y="1156702"/>
            <a:ext cx="2465259" cy="3179624"/>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3A3BF598-3965-4B96-B96B-16E067964EB4}" type="slidenum">
              <a:rPr lang="en-US" sz="1800" b="0" smtClean="0">
                <a:solidFill>
                  <a:schemeClr val="tx1">
                    <a:lumMod val="50000"/>
                  </a:schemeClr>
                </a:solidFill>
              </a:rPr>
              <a:t>30</a:t>
            </a:fld>
            <a:endParaRPr lang="en-US" sz="1800" b="0" dirty="0">
              <a:solidFill>
                <a:schemeClr val="tx1">
                  <a:lumMod val="50000"/>
                </a:schemeClr>
              </a:solidFill>
            </a:endParaRPr>
          </a:p>
        </p:txBody>
      </p:sp>
      <p:sp>
        <p:nvSpPr>
          <p:cNvPr id="8" name="TextBox 7">
            <a:extLst>
              <a:ext uri="{FF2B5EF4-FFF2-40B4-BE49-F238E27FC236}">
                <a16:creationId xmlns:a16="http://schemas.microsoft.com/office/drawing/2014/main" id="{A8AB2E86-1699-4033-999B-67A0E456B2CF}"/>
              </a:ext>
            </a:extLst>
          </p:cNvPr>
          <p:cNvSpPr txBox="1"/>
          <p:nvPr/>
        </p:nvSpPr>
        <p:spPr>
          <a:xfrm>
            <a:off x="723899" y="6253747"/>
            <a:ext cx="6556131" cy="369332"/>
          </a:xfrm>
          <a:prstGeom prst="rect">
            <a:avLst/>
          </a:prstGeom>
          <a:noFill/>
        </p:spPr>
        <p:txBody>
          <a:bodyPr wrap="square">
            <a:spAutoFit/>
          </a:bodyPr>
          <a:lstStyle/>
          <a:p>
            <a:pPr lvl="0"/>
            <a:r>
              <a:rPr lang="en-US" sz="1800" b="1" dirty="0">
                <a:solidFill>
                  <a:schemeClr val="tx1">
                    <a:lumMod val="50000"/>
                  </a:schemeClr>
                </a:solidFill>
              </a:rPr>
              <a:t>Oklahoma State Department of Health | STI 101 | 2022</a:t>
            </a:r>
          </a:p>
        </p:txBody>
      </p:sp>
    </p:spTree>
    <p:extLst>
      <p:ext uri="{BB962C8B-B14F-4D97-AF65-F5344CB8AC3E}">
        <p14:creationId xmlns:p14="http://schemas.microsoft.com/office/powerpoint/2010/main" val="2420303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9" y="-93209"/>
            <a:ext cx="9144000" cy="1143000"/>
          </a:xfrm>
        </p:spPr>
        <p:txBody>
          <a:bodyPr/>
          <a:lstStyle/>
          <a:p>
            <a:pPr algn="ctr"/>
            <a:r>
              <a:rPr lang="en-US" sz="6600" dirty="0">
                <a:ln>
                  <a:solidFill>
                    <a:schemeClr val="tx2"/>
                  </a:solidFill>
                </a:ln>
                <a:solidFill>
                  <a:schemeClr val="tx1">
                    <a:lumMod val="50000"/>
                  </a:schemeClr>
                </a:solidFill>
              </a:rPr>
              <a:t>Get Tested!</a:t>
            </a:r>
          </a:p>
        </p:txBody>
      </p:sp>
      <p:sp>
        <p:nvSpPr>
          <p:cNvPr id="3" name="Content Placeholder 2"/>
          <p:cNvSpPr>
            <a:spLocks noGrp="1"/>
          </p:cNvSpPr>
          <p:nvPr>
            <p:ph sz="quarter" idx="13"/>
          </p:nvPr>
        </p:nvSpPr>
        <p:spPr>
          <a:xfrm>
            <a:off x="492370" y="1135208"/>
            <a:ext cx="5842558" cy="3249487"/>
          </a:xfrm>
          <a:ln w="38100">
            <a:noFill/>
          </a:ln>
        </p:spPr>
        <p:txBody>
          <a:bodyPr>
            <a:normAutofit fontScale="25000" lnSpcReduction="20000"/>
          </a:bodyPr>
          <a:lstStyle/>
          <a:p>
            <a:pPr marL="45720" indent="0">
              <a:buNone/>
            </a:pPr>
            <a:r>
              <a:rPr lang="en-US" sz="12800" b="1" dirty="0">
                <a:solidFill>
                  <a:srgbClr val="C00000"/>
                </a:solidFill>
              </a:rPr>
              <a:t>		  </a:t>
            </a:r>
            <a:r>
              <a:rPr lang="en-US" sz="16000" b="1" dirty="0">
                <a:solidFill>
                  <a:srgbClr val="AE1712"/>
                </a:solidFill>
              </a:rPr>
              <a:t>HIV</a:t>
            </a:r>
          </a:p>
          <a:p>
            <a:pPr marL="45720" indent="0">
              <a:buNone/>
            </a:pPr>
            <a:r>
              <a:rPr lang="en-US" sz="9600" dirty="0">
                <a:solidFill>
                  <a:schemeClr val="tx1">
                    <a:lumMod val="50000"/>
                  </a:schemeClr>
                </a:solidFill>
              </a:rPr>
              <a:t>Everyone aged </a:t>
            </a:r>
            <a:r>
              <a:rPr lang="en-US" sz="9600" b="1" dirty="0">
                <a:solidFill>
                  <a:srgbClr val="221E1F"/>
                </a:solidFill>
              </a:rPr>
              <a:t>13 through 64 </a:t>
            </a:r>
            <a:r>
              <a:rPr lang="en-US" sz="9600" dirty="0">
                <a:solidFill>
                  <a:srgbClr val="221E1F"/>
                </a:solidFill>
              </a:rPr>
              <a:t>should</a:t>
            </a:r>
            <a:r>
              <a:rPr lang="en-US" sz="9600" b="1" dirty="0">
                <a:solidFill>
                  <a:srgbClr val="221E1F"/>
                </a:solidFill>
              </a:rPr>
              <a:t> get tested </a:t>
            </a:r>
            <a:r>
              <a:rPr lang="en-US" sz="9600" b="1" dirty="0">
                <a:solidFill>
                  <a:srgbClr val="AE1712"/>
                </a:solidFill>
              </a:rPr>
              <a:t>at least once</a:t>
            </a:r>
          </a:p>
          <a:p>
            <a:pPr marL="45720" indent="0">
              <a:buClr>
                <a:schemeClr val="tx1">
                  <a:lumMod val="50000"/>
                </a:schemeClr>
              </a:buClr>
              <a:buNone/>
            </a:pPr>
            <a:r>
              <a:rPr lang="en-US" sz="9600" dirty="0">
                <a:solidFill>
                  <a:schemeClr val="tx1">
                    <a:lumMod val="50000"/>
                  </a:schemeClr>
                </a:solidFill>
              </a:rPr>
              <a:t>People who have </a:t>
            </a:r>
            <a:r>
              <a:rPr lang="en-US" sz="9600" b="1" dirty="0">
                <a:solidFill>
                  <a:srgbClr val="221E1F"/>
                </a:solidFill>
              </a:rPr>
              <a:t>occasional exposure </a:t>
            </a:r>
            <a:r>
              <a:rPr lang="en-US" sz="9600" dirty="0">
                <a:solidFill>
                  <a:srgbClr val="221E1F"/>
                </a:solidFill>
              </a:rPr>
              <a:t>to</a:t>
            </a:r>
            <a:r>
              <a:rPr lang="en-US" sz="9600" b="1" dirty="0">
                <a:solidFill>
                  <a:srgbClr val="221E1F"/>
                </a:solidFill>
              </a:rPr>
              <a:t> HIV risks </a:t>
            </a:r>
            <a:r>
              <a:rPr lang="en-US" sz="9600" dirty="0"/>
              <a:t>at least </a:t>
            </a:r>
            <a:r>
              <a:rPr lang="en-US" sz="9600" b="1" dirty="0">
                <a:solidFill>
                  <a:srgbClr val="AE1712"/>
                </a:solidFill>
              </a:rPr>
              <a:t>once a year</a:t>
            </a:r>
          </a:p>
          <a:p>
            <a:pPr marL="45720" indent="0">
              <a:buClr>
                <a:schemeClr val="tx1">
                  <a:lumMod val="50000"/>
                </a:schemeClr>
              </a:buClr>
              <a:buNone/>
            </a:pPr>
            <a:r>
              <a:rPr lang="en-US" sz="9600" dirty="0">
                <a:solidFill>
                  <a:srgbClr val="221E1F"/>
                </a:solidFill>
              </a:rPr>
              <a:t>People who are at </a:t>
            </a:r>
            <a:r>
              <a:rPr lang="en-US" sz="9600" b="1" dirty="0">
                <a:solidFill>
                  <a:srgbClr val="221E1F"/>
                </a:solidFill>
              </a:rPr>
              <a:t>high risk for HIV infection </a:t>
            </a:r>
            <a:r>
              <a:rPr lang="en-US" sz="9600" b="1" dirty="0">
                <a:solidFill>
                  <a:srgbClr val="AE1712"/>
                </a:solidFill>
              </a:rPr>
              <a:t>3-6 months</a:t>
            </a:r>
          </a:p>
        </p:txBody>
      </p:sp>
      <p:sp>
        <p:nvSpPr>
          <p:cNvPr id="6" name="TextBox 5"/>
          <p:cNvSpPr txBox="1"/>
          <p:nvPr/>
        </p:nvSpPr>
        <p:spPr>
          <a:xfrm>
            <a:off x="6432447" y="1061503"/>
            <a:ext cx="5759553" cy="3331681"/>
          </a:xfrm>
          <a:prstGeom prst="rect">
            <a:avLst/>
          </a:prstGeom>
          <a:noFill/>
          <a:ln w="38100">
            <a:noFill/>
          </a:ln>
        </p:spPr>
        <p:txBody>
          <a:bodyPr wrap="square" rtlCol="0">
            <a:spAutoFit/>
          </a:bodyPr>
          <a:lstStyle/>
          <a:p>
            <a:pPr marL="45720" marR="0" lvl="0" indent="0" algn="l" defTabSz="914400" rtl="0" eaLnBrk="1" fontAlgn="auto" latinLnBrk="0" hangingPunct="1">
              <a:lnSpc>
                <a:spcPct val="100000"/>
              </a:lnSpc>
              <a:spcBef>
                <a:spcPts val="575"/>
              </a:spcBef>
              <a:spcAft>
                <a:spcPts val="300"/>
              </a:spcAft>
              <a:buClrTx/>
              <a:buSzTx/>
              <a:buFontTx/>
              <a:buNone/>
              <a:tabLst/>
              <a:defRPr/>
            </a:pPr>
            <a:r>
              <a:rPr kumimoji="0" lang="en-US" sz="3200" b="1" i="0" u="none" strike="noStrike" kern="1200" cap="none" spc="0" normalizeH="0" baseline="0" noProof="0" dirty="0">
                <a:ln>
                  <a:noFill/>
                </a:ln>
                <a:solidFill>
                  <a:srgbClr val="4D7431"/>
                </a:solidFill>
                <a:effectLst/>
                <a:uLnTx/>
                <a:uFillTx/>
                <a:latin typeface="Arial" panose="020B0604020202020204"/>
                <a:ea typeface="+mn-ea"/>
                <a:cs typeface="+mn-cs"/>
              </a:rPr>
              <a:t>               </a:t>
            </a:r>
            <a:r>
              <a:rPr kumimoji="0" lang="en-US" sz="4000" b="1" i="0" u="none" strike="noStrike" kern="1200" cap="none" spc="0" normalizeH="0" baseline="0" noProof="0" dirty="0">
                <a:ln>
                  <a:noFill/>
                </a:ln>
                <a:solidFill>
                  <a:srgbClr val="1817BF"/>
                </a:solidFill>
                <a:effectLst/>
                <a:uLnTx/>
                <a:uFillTx/>
                <a:latin typeface="Arial" panose="020B0604020202020204"/>
                <a:ea typeface="+mn-ea"/>
                <a:cs typeface="+mn-cs"/>
              </a:rPr>
              <a:t>Syphilis</a:t>
            </a:r>
            <a:endParaRPr kumimoji="0" lang="en-US" sz="4000" b="0" i="0" u="none" strike="noStrike" kern="1200" cap="none" spc="0" normalizeH="0" baseline="30000" noProof="0" dirty="0">
              <a:ln>
                <a:noFill/>
              </a:ln>
              <a:solidFill>
                <a:srgbClr val="1817BF"/>
              </a:solidFill>
              <a:effectLst/>
              <a:uLnTx/>
              <a:uFillTx/>
              <a:latin typeface="Times New Roman"/>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Tx/>
              <a:buNone/>
              <a:tabLst>
                <a:tab pos="457200" algn="l"/>
              </a:tabLst>
              <a:defRPr/>
            </a:pPr>
            <a:r>
              <a:rPr kumimoji="0" lang="en-US" sz="2400" b="0" i="0" u="none" strike="noStrike" kern="1200" cap="none" spc="0" normalizeH="0" baseline="0" noProof="0" dirty="0">
                <a:ln>
                  <a:noFill/>
                </a:ln>
                <a:solidFill>
                  <a:srgbClr val="464646">
                    <a:lumMod val="50000"/>
                  </a:srgbClr>
                </a:solidFill>
                <a:effectLst/>
                <a:uLnTx/>
                <a:uFillTx/>
                <a:latin typeface="Arial" panose="020B0604020202020204"/>
                <a:ea typeface="+mn-ea"/>
                <a:cs typeface="+mn-cs"/>
              </a:rPr>
              <a:t>If you are </a:t>
            </a:r>
            <a:r>
              <a:rPr kumimoji="0" lang="en-US" sz="2400" b="1" i="0" u="none" strike="noStrike" kern="1200" cap="none" spc="0" normalizeH="0" baseline="0" noProof="0" dirty="0">
                <a:ln>
                  <a:noFill/>
                </a:ln>
                <a:solidFill>
                  <a:srgbClr val="1817BF"/>
                </a:solidFill>
                <a:effectLst/>
                <a:uLnTx/>
                <a:uFillTx/>
                <a:latin typeface="Arial" panose="020B0604020202020204"/>
                <a:ea typeface="+mn-ea"/>
                <a:cs typeface="+mn-cs"/>
              </a:rPr>
              <a:t>pregnant</a:t>
            </a:r>
            <a:endParaRPr kumimoji="0" lang="en-US" sz="2400" b="1" i="0" u="none" strike="noStrike" kern="1200" cap="none" spc="0" normalizeH="0" baseline="0" noProof="0" dirty="0">
              <a:ln>
                <a:noFill/>
              </a:ln>
              <a:solidFill>
                <a:srgbClr val="1817BF"/>
              </a:solidFill>
              <a:effectLst/>
              <a:uLnTx/>
              <a:uFillTx/>
              <a:latin typeface="Times New Roman"/>
              <a:ea typeface="Times New Roman"/>
              <a:cs typeface="Times New Roman"/>
            </a:endParaRPr>
          </a:p>
          <a:p>
            <a:pPr marL="457200" marR="0" lvl="1" indent="0" algn="l" defTabSz="914400" rtl="0" eaLnBrk="1" fontAlgn="auto" latinLnBrk="0" hangingPunct="1">
              <a:lnSpc>
                <a:spcPct val="100000"/>
              </a:lnSpc>
              <a:spcBef>
                <a:spcPts val="0"/>
              </a:spcBef>
              <a:spcAft>
                <a:spcPts val="0"/>
              </a:spcAft>
              <a:buClrTx/>
              <a:buSzTx/>
              <a:buFontTx/>
              <a:buNone/>
              <a:tabLst>
                <a:tab pos="457200" algn="l"/>
              </a:tabLst>
              <a:defRPr/>
            </a:pPr>
            <a:r>
              <a:rPr kumimoji="0" lang="en-US" sz="2400" b="1" i="0" u="none" strike="noStrike" kern="1200" cap="none" spc="0" normalizeH="0" baseline="0" noProof="0" dirty="0">
                <a:ln>
                  <a:noFill/>
                </a:ln>
                <a:solidFill>
                  <a:srgbClr val="221E1F"/>
                </a:solidFill>
                <a:effectLst/>
                <a:uLnTx/>
                <a:uFillTx/>
                <a:latin typeface="Arial" panose="020B0604020202020204"/>
                <a:ea typeface="+mn-ea"/>
                <a:cs typeface="+mn-cs"/>
              </a:rPr>
              <a:t>Man </a:t>
            </a:r>
            <a:r>
              <a:rPr kumimoji="0" lang="en-US" sz="2400" b="0" i="0" u="none" strike="noStrike" kern="1200" cap="none" spc="0" normalizeH="0" baseline="0" noProof="0" dirty="0">
                <a:ln>
                  <a:noFill/>
                </a:ln>
                <a:solidFill>
                  <a:srgbClr val="464646">
                    <a:lumMod val="50000"/>
                  </a:srgbClr>
                </a:solidFill>
                <a:effectLst/>
                <a:uLnTx/>
                <a:uFillTx/>
                <a:latin typeface="Arial" panose="020B0604020202020204"/>
                <a:ea typeface="+mn-ea"/>
                <a:cs typeface="+mn-cs"/>
              </a:rPr>
              <a:t>who has </a:t>
            </a:r>
            <a:r>
              <a:rPr kumimoji="0" lang="en-US" sz="2400" b="1" i="0" u="none" strike="noStrike" kern="1200" cap="none" spc="0" normalizeH="0" baseline="0" noProof="0" dirty="0">
                <a:ln>
                  <a:noFill/>
                </a:ln>
                <a:solidFill>
                  <a:srgbClr val="221E1F"/>
                </a:solidFill>
                <a:effectLst/>
                <a:uLnTx/>
                <a:uFillTx/>
                <a:latin typeface="Arial" panose="020B0604020202020204"/>
                <a:ea typeface="+mn-ea"/>
                <a:cs typeface="+mn-cs"/>
              </a:rPr>
              <a:t>sex </a:t>
            </a:r>
            <a:r>
              <a:rPr kumimoji="0" lang="en-US" sz="2400" b="0" i="0" u="none" strike="noStrike" kern="1200" cap="none" spc="0" normalizeH="0" baseline="0" noProof="0" dirty="0">
                <a:ln>
                  <a:noFill/>
                </a:ln>
                <a:solidFill>
                  <a:srgbClr val="464646">
                    <a:lumMod val="50000"/>
                  </a:srgbClr>
                </a:solidFill>
                <a:effectLst/>
                <a:uLnTx/>
                <a:uFillTx/>
                <a:latin typeface="Arial" panose="020B0604020202020204"/>
                <a:ea typeface="+mn-ea"/>
                <a:cs typeface="+mn-cs"/>
              </a:rPr>
              <a:t>with other </a:t>
            </a:r>
            <a:r>
              <a:rPr kumimoji="0" lang="en-US" sz="2400" b="1" i="0" u="none" strike="noStrike" kern="1200" cap="none" spc="0" normalizeH="0" baseline="0" noProof="0" dirty="0">
                <a:ln>
                  <a:noFill/>
                </a:ln>
                <a:solidFill>
                  <a:srgbClr val="221E1F"/>
                </a:solidFill>
                <a:effectLst/>
                <a:uLnTx/>
                <a:uFillTx/>
                <a:latin typeface="Arial" panose="020B0604020202020204"/>
                <a:ea typeface="+mn-ea"/>
                <a:cs typeface="+mn-cs"/>
              </a:rPr>
              <a:t>men (</a:t>
            </a:r>
            <a:r>
              <a:rPr kumimoji="0" lang="en-US" sz="2400" b="1" i="0" u="none" strike="noStrike" kern="1200" cap="none" spc="0" normalizeH="0" baseline="0" noProof="0" dirty="0">
                <a:ln>
                  <a:noFill/>
                </a:ln>
                <a:solidFill>
                  <a:srgbClr val="1817BF"/>
                </a:solidFill>
                <a:effectLst/>
                <a:uLnTx/>
                <a:uFillTx/>
                <a:latin typeface="Arial" panose="020B0604020202020204"/>
                <a:ea typeface="+mn-ea"/>
                <a:cs typeface="+mn-cs"/>
              </a:rPr>
              <a:t>MSM</a:t>
            </a:r>
            <a:r>
              <a:rPr kumimoji="0" lang="en-US" sz="2400" b="1" i="0" u="none" strike="noStrike" kern="1200" cap="none" spc="0" normalizeH="0" baseline="0" noProof="0" dirty="0">
                <a:ln>
                  <a:noFill/>
                </a:ln>
                <a:solidFill>
                  <a:srgbClr val="221E1F"/>
                </a:solidFill>
                <a:effectLst/>
                <a:uLnTx/>
                <a:uFillTx/>
                <a:latin typeface="Arial" panose="020B0604020202020204"/>
                <a:ea typeface="+mn-ea"/>
                <a:cs typeface="+mn-cs"/>
              </a:rPr>
              <a:t>)</a:t>
            </a:r>
            <a:endParaRPr kumimoji="0" lang="en-US" sz="2400" b="1" i="0" u="none" strike="noStrike" kern="1200" cap="none" spc="0" normalizeH="0" baseline="0" noProof="0" dirty="0">
              <a:ln>
                <a:noFill/>
              </a:ln>
              <a:solidFill>
                <a:srgbClr val="464646"/>
              </a:solidFill>
              <a:effectLst/>
              <a:uLnTx/>
              <a:uFillTx/>
              <a:latin typeface="Times New Roman"/>
              <a:ea typeface="Times New Roman"/>
              <a:cs typeface="Times New Roman"/>
            </a:endParaRPr>
          </a:p>
          <a:p>
            <a:pPr marL="457200" marR="0" lvl="1" indent="0" algn="l" defTabSz="914400" rtl="0" eaLnBrk="1" fontAlgn="auto" latinLnBrk="0" hangingPunct="1">
              <a:lnSpc>
                <a:spcPct val="100000"/>
              </a:lnSpc>
              <a:spcBef>
                <a:spcPts val="0"/>
              </a:spcBef>
              <a:spcAft>
                <a:spcPts val="0"/>
              </a:spcAft>
              <a:buClrTx/>
              <a:buSzTx/>
              <a:buFontTx/>
              <a:buNone/>
              <a:tabLst>
                <a:tab pos="457200" algn="l"/>
              </a:tabLst>
              <a:defRPr/>
            </a:pPr>
            <a:r>
              <a:rPr kumimoji="0" lang="en-US" sz="2400" b="0" i="0" u="none" strike="noStrike" kern="1200" cap="none" spc="0" normalizeH="0" baseline="0" noProof="0" dirty="0">
                <a:ln>
                  <a:noFill/>
                </a:ln>
                <a:solidFill>
                  <a:srgbClr val="464646">
                    <a:lumMod val="50000"/>
                  </a:srgbClr>
                </a:solidFill>
                <a:effectLst/>
                <a:uLnTx/>
                <a:uFillTx/>
                <a:latin typeface="Arial" panose="020B0604020202020204"/>
                <a:ea typeface="+mn-ea"/>
                <a:cs typeface="+mn-cs"/>
              </a:rPr>
              <a:t>Have</a:t>
            </a:r>
            <a:r>
              <a:rPr kumimoji="0" lang="en-US" sz="2400" b="1" i="0" u="none" strike="noStrike" kern="1200" cap="none" spc="0" normalizeH="0" baseline="0" noProof="0" dirty="0">
                <a:ln>
                  <a:noFill/>
                </a:ln>
                <a:solidFill>
                  <a:srgbClr val="221E1F"/>
                </a:solidFill>
                <a:effectLst/>
                <a:uLnTx/>
                <a:uFillTx/>
                <a:latin typeface="Arial" panose="020B0604020202020204"/>
                <a:ea typeface="+mn-ea"/>
                <a:cs typeface="+mn-cs"/>
              </a:rPr>
              <a:t> </a:t>
            </a:r>
            <a:r>
              <a:rPr kumimoji="0" lang="en-US" sz="2400" b="1" i="0" u="none" strike="noStrike" kern="1200" cap="none" spc="0" normalizeH="0" baseline="0" noProof="0" dirty="0">
                <a:ln>
                  <a:noFill/>
                </a:ln>
                <a:solidFill>
                  <a:srgbClr val="1817BF"/>
                </a:solidFill>
                <a:effectLst/>
                <a:uLnTx/>
                <a:uFillTx/>
                <a:latin typeface="Arial" panose="020B0604020202020204"/>
                <a:ea typeface="+mn-ea"/>
                <a:cs typeface="+mn-cs"/>
              </a:rPr>
              <a:t>sex for </a:t>
            </a:r>
            <a:r>
              <a:rPr kumimoji="0" lang="en-US" sz="2400" b="1" i="0" u="none" strike="noStrike" kern="1200" cap="none" spc="0" normalizeH="0" baseline="0" noProof="0" dirty="0">
                <a:ln>
                  <a:noFill/>
                </a:ln>
                <a:solidFill>
                  <a:srgbClr val="221E1F"/>
                </a:solidFill>
                <a:effectLst/>
                <a:uLnTx/>
                <a:uFillTx/>
                <a:latin typeface="Arial" panose="020B0604020202020204"/>
                <a:ea typeface="+mn-ea"/>
                <a:cs typeface="+mn-cs"/>
              </a:rPr>
              <a:t>drugs or money</a:t>
            </a:r>
            <a:endParaRPr kumimoji="0" lang="en-US" sz="2400" b="1" i="0" u="none" strike="noStrike" kern="1200" cap="none" spc="0" normalizeH="0" baseline="0" noProof="0" dirty="0">
              <a:ln>
                <a:noFill/>
              </a:ln>
              <a:solidFill>
                <a:srgbClr val="464646"/>
              </a:solidFill>
              <a:effectLst/>
              <a:uLnTx/>
              <a:uFillTx/>
              <a:latin typeface="Times New Roman"/>
              <a:ea typeface="Times New Roman"/>
              <a:cs typeface="Times New Roman"/>
            </a:endParaRPr>
          </a:p>
          <a:p>
            <a:pPr marL="457200" marR="0" lvl="1" indent="0" algn="l" defTabSz="914400" rtl="0" eaLnBrk="1" fontAlgn="auto" latinLnBrk="0" hangingPunct="1">
              <a:lnSpc>
                <a:spcPct val="100000"/>
              </a:lnSpc>
              <a:spcBef>
                <a:spcPts val="0"/>
              </a:spcBef>
              <a:spcAft>
                <a:spcPts val="0"/>
              </a:spcAft>
              <a:buClrTx/>
              <a:buSzTx/>
              <a:buFontTx/>
              <a:buNone/>
              <a:tabLst>
                <a:tab pos="457200" algn="l"/>
              </a:tabLst>
              <a:defRPr/>
            </a:pPr>
            <a:r>
              <a:rPr kumimoji="0" lang="en-US" sz="2400" b="0" i="0" u="none" strike="noStrike" kern="1200" cap="none" spc="0" normalizeH="0" baseline="0" noProof="0" dirty="0">
                <a:ln>
                  <a:noFill/>
                </a:ln>
                <a:solidFill>
                  <a:srgbClr val="464646">
                    <a:lumMod val="50000"/>
                  </a:srgbClr>
                </a:solidFill>
                <a:effectLst/>
                <a:uLnTx/>
                <a:uFillTx/>
                <a:latin typeface="Arial" panose="020B0604020202020204"/>
                <a:ea typeface="+mn-ea"/>
                <a:cs typeface="+mn-cs"/>
              </a:rPr>
              <a:t>Have</a:t>
            </a:r>
            <a:r>
              <a:rPr kumimoji="0" lang="en-US" sz="2400" b="1" i="0" u="none" strike="noStrike" kern="1200" cap="none" spc="0" normalizeH="0" baseline="0" noProof="0" dirty="0">
                <a:ln>
                  <a:noFill/>
                </a:ln>
                <a:solidFill>
                  <a:srgbClr val="221E1F"/>
                </a:solidFill>
                <a:effectLst/>
                <a:uLnTx/>
                <a:uFillTx/>
                <a:latin typeface="Arial" panose="020B0604020202020204"/>
                <a:ea typeface="+mn-ea"/>
                <a:cs typeface="+mn-cs"/>
              </a:rPr>
              <a:t> </a:t>
            </a:r>
            <a:r>
              <a:rPr kumimoji="0" lang="en-US" sz="2400" b="1" i="0" u="none" strike="noStrike" kern="1200" cap="none" spc="0" normalizeH="0" baseline="0" noProof="0" dirty="0">
                <a:ln>
                  <a:noFill/>
                </a:ln>
                <a:solidFill>
                  <a:srgbClr val="1817BF"/>
                </a:solidFill>
                <a:effectLst/>
                <a:uLnTx/>
                <a:uFillTx/>
                <a:latin typeface="Arial" panose="020B0604020202020204"/>
                <a:ea typeface="+mn-ea"/>
                <a:cs typeface="+mn-cs"/>
              </a:rPr>
              <a:t>HIV</a:t>
            </a:r>
            <a:r>
              <a:rPr kumimoji="0" lang="en-US" sz="2400" b="1" i="0" u="none" strike="noStrike" kern="1200" cap="none" spc="0" normalizeH="0" baseline="0" noProof="0" dirty="0">
                <a:ln>
                  <a:noFill/>
                </a:ln>
                <a:solidFill>
                  <a:srgbClr val="221E1F"/>
                </a:solidFill>
                <a:effectLst/>
                <a:uLnTx/>
                <a:uFillTx/>
                <a:latin typeface="Arial" panose="020B0604020202020204"/>
                <a:ea typeface="+mn-ea"/>
                <a:cs typeface="+mn-cs"/>
              </a:rPr>
              <a:t> or another STD</a:t>
            </a:r>
            <a:endParaRPr kumimoji="0" lang="en-US" sz="2400" b="1" i="0" u="none" strike="noStrike" kern="1200" cap="none" spc="0" normalizeH="0" baseline="0" noProof="0" dirty="0">
              <a:ln>
                <a:noFill/>
              </a:ln>
              <a:solidFill>
                <a:srgbClr val="464646"/>
              </a:solidFill>
              <a:effectLst/>
              <a:uLnTx/>
              <a:uFillTx/>
              <a:latin typeface="Times New Roman"/>
              <a:ea typeface="Times New Roman"/>
              <a:cs typeface="Times New Roman"/>
            </a:endParaRPr>
          </a:p>
          <a:p>
            <a:pPr marL="457200" marR="0" lvl="1" indent="0" algn="l" defTabSz="914400" rtl="0" eaLnBrk="1" fontAlgn="auto" latinLnBrk="0" hangingPunct="1">
              <a:lnSpc>
                <a:spcPct val="100000"/>
              </a:lnSpc>
              <a:spcBef>
                <a:spcPts val="0"/>
              </a:spcBef>
              <a:spcAft>
                <a:spcPts val="0"/>
              </a:spcAft>
              <a:buClrTx/>
              <a:buSzTx/>
              <a:buFontTx/>
              <a:buNone/>
              <a:tabLst>
                <a:tab pos="457200" algn="l"/>
              </a:tabLst>
              <a:defRPr/>
            </a:pPr>
            <a:r>
              <a:rPr kumimoji="0" lang="en-US" sz="2400" b="0" i="0" u="none" strike="noStrike" kern="1200" cap="none" spc="0" normalizeH="0" baseline="0" noProof="0" dirty="0">
                <a:ln>
                  <a:noFill/>
                </a:ln>
                <a:solidFill>
                  <a:srgbClr val="464646">
                    <a:lumMod val="50000"/>
                  </a:srgbClr>
                </a:solidFill>
                <a:effectLst/>
                <a:uLnTx/>
                <a:uFillTx/>
                <a:latin typeface="Arial" panose="020B0604020202020204"/>
                <a:ea typeface="+mn-ea"/>
                <a:cs typeface="+mn-cs"/>
              </a:rPr>
              <a:t>Had</a:t>
            </a:r>
            <a:r>
              <a:rPr kumimoji="0" lang="en-US" sz="2400" b="1" i="0" u="none" strike="noStrike" kern="1200" cap="none" spc="0" normalizeH="0" baseline="0" noProof="0" dirty="0">
                <a:ln>
                  <a:noFill/>
                </a:ln>
                <a:solidFill>
                  <a:srgbClr val="221E1F"/>
                </a:solidFill>
                <a:effectLst/>
                <a:uLnTx/>
                <a:uFillTx/>
                <a:latin typeface="Arial" panose="020B0604020202020204"/>
                <a:ea typeface="+mn-ea"/>
                <a:cs typeface="+mn-cs"/>
              </a:rPr>
              <a:t> </a:t>
            </a:r>
            <a:r>
              <a:rPr kumimoji="0" lang="en-US" sz="2400" b="1" i="0" u="none" strike="noStrike" kern="1200" cap="none" spc="0" normalizeH="0" baseline="0" noProof="0" dirty="0">
                <a:ln>
                  <a:noFill/>
                </a:ln>
                <a:solidFill>
                  <a:srgbClr val="1817BF"/>
                </a:solidFill>
                <a:effectLst/>
                <a:uLnTx/>
                <a:uFillTx/>
                <a:latin typeface="Arial" panose="020B0604020202020204"/>
                <a:ea typeface="+mn-ea"/>
                <a:cs typeface="+mn-cs"/>
              </a:rPr>
              <a:t>sex with </a:t>
            </a:r>
            <a:r>
              <a:rPr kumimoji="0" lang="en-US" sz="2400" b="1" i="0" u="none" strike="noStrike" kern="1200" cap="none" spc="0" normalizeH="0" baseline="0" noProof="0" dirty="0">
                <a:ln>
                  <a:noFill/>
                </a:ln>
                <a:solidFill>
                  <a:srgbClr val="221E1F"/>
                </a:solidFill>
                <a:effectLst/>
                <a:uLnTx/>
                <a:uFillTx/>
                <a:latin typeface="Arial" panose="020B0604020202020204"/>
                <a:ea typeface="+mn-ea"/>
                <a:cs typeface="+mn-cs"/>
              </a:rPr>
              <a:t>someone who tested </a:t>
            </a:r>
            <a:r>
              <a:rPr kumimoji="0" lang="en-US" sz="2400" b="1" i="0" u="none" strike="noStrike" kern="1200" cap="none" spc="0" normalizeH="0" baseline="0" noProof="0" dirty="0">
                <a:ln>
                  <a:noFill/>
                </a:ln>
                <a:solidFill>
                  <a:srgbClr val="1817BF"/>
                </a:solidFill>
                <a:effectLst/>
                <a:uLnTx/>
                <a:uFillTx/>
                <a:latin typeface="Arial" panose="020B0604020202020204"/>
                <a:ea typeface="+mn-ea"/>
                <a:cs typeface="+mn-cs"/>
              </a:rPr>
              <a:t>positive</a:t>
            </a:r>
            <a:r>
              <a:rPr kumimoji="0" lang="en-US" sz="2400" b="1" i="0" u="none" strike="noStrike" kern="1200" cap="none" spc="0" normalizeH="0" baseline="0" noProof="0" dirty="0">
                <a:ln>
                  <a:noFill/>
                </a:ln>
                <a:solidFill>
                  <a:srgbClr val="221E1F"/>
                </a:solidFill>
                <a:effectLst/>
                <a:uLnTx/>
                <a:uFillTx/>
                <a:latin typeface="Arial" panose="020B0604020202020204"/>
                <a:ea typeface="+mn-ea"/>
                <a:cs typeface="+mn-cs"/>
              </a:rPr>
              <a:t> for syphilis</a:t>
            </a:r>
            <a:endParaRPr kumimoji="0" lang="en-US" sz="2400" b="1" i="0" u="none" strike="noStrike" kern="1200" cap="none" spc="0" normalizeH="0" baseline="0" noProof="0" dirty="0">
              <a:ln>
                <a:noFill/>
              </a:ln>
              <a:solidFill>
                <a:srgbClr val="464646"/>
              </a:solidFill>
              <a:effectLst/>
              <a:uLnTx/>
              <a:uFillTx/>
              <a:latin typeface="Times New Roman"/>
              <a:ea typeface="Times New Roman"/>
              <a:cs typeface="Times New Roman"/>
            </a:endParaRPr>
          </a:p>
        </p:txBody>
      </p:sp>
      <p:sp>
        <p:nvSpPr>
          <p:cNvPr id="7" name="TextBox 6"/>
          <p:cNvSpPr txBox="1"/>
          <p:nvPr/>
        </p:nvSpPr>
        <p:spPr>
          <a:xfrm>
            <a:off x="1" y="4019366"/>
            <a:ext cx="12191999" cy="2316019"/>
          </a:xfrm>
          <a:prstGeom prst="rect">
            <a:avLst/>
          </a:prstGeom>
          <a:noFill/>
          <a:ln w="38100">
            <a:noFill/>
          </a:ln>
        </p:spPr>
        <p:txBody>
          <a:bodyPr wrap="square" rtlCol="0">
            <a:spAutoFit/>
          </a:bodyPr>
          <a:lstStyle/>
          <a:p>
            <a:pPr marL="45720" marR="0" lvl="0" indent="0" algn="l" defTabSz="914400" rtl="0" eaLnBrk="1" fontAlgn="auto" latinLnBrk="0" hangingPunct="1">
              <a:lnSpc>
                <a:spcPct val="100000"/>
              </a:lnSpc>
              <a:spcBef>
                <a:spcPts val="575"/>
              </a:spcBef>
              <a:spcAft>
                <a:spcPts val="300"/>
              </a:spcAft>
              <a:buClrTx/>
              <a:buSzTx/>
              <a:buFontTx/>
              <a:buNone/>
              <a:tabLst/>
              <a:defRPr/>
            </a:pPr>
            <a:r>
              <a:rPr kumimoji="0" lang="en-US" sz="2400" b="1" i="0" u="none" strike="noStrike" kern="1200" cap="none" spc="0" normalizeH="0" baseline="0" noProof="0" dirty="0">
                <a:ln>
                  <a:noFill/>
                </a:ln>
                <a:solidFill>
                  <a:srgbClr val="464646">
                    <a:lumMod val="50000"/>
                  </a:srgbClr>
                </a:solidFill>
                <a:effectLst/>
                <a:uLnTx/>
                <a:uFillTx/>
                <a:latin typeface="Arial" panose="020B0604020202020204"/>
                <a:ea typeface="+mn-ea"/>
                <a:cs typeface="+mn-cs"/>
              </a:rPr>
              <a:t>    </a:t>
            </a:r>
            <a:r>
              <a:rPr kumimoji="0" lang="en-US" sz="4000" b="1" u="none" strike="noStrike" kern="1200" cap="none" spc="0" normalizeH="0" baseline="0" noProof="0" dirty="0">
                <a:ln>
                  <a:noFill/>
                </a:ln>
                <a:solidFill>
                  <a:srgbClr val="464646">
                    <a:lumMod val="50000"/>
                  </a:srgbClr>
                </a:solidFill>
                <a:effectLst/>
                <a:uLnTx/>
                <a:uFillTx/>
                <a:latin typeface="Arial" panose="020B0604020202020204"/>
                <a:ea typeface="+mn-ea"/>
                <a:cs typeface="+mn-cs"/>
              </a:rPr>
              <a:t>Chlamydia &amp; Gonorrhea</a:t>
            </a:r>
            <a:endParaRPr kumimoji="0" lang="en-US" sz="4000" b="0" u="none" strike="noStrike" kern="1200" cap="none" spc="0" normalizeH="0" baseline="0" noProof="0" dirty="0">
              <a:ln>
                <a:noFill/>
              </a:ln>
              <a:solidFill>
                <a:srgbClr val="004E9A"/>
              </a:solidFill>
              <a:effectLst/>
              <a:uLnTx/>
              <a:uFillTx/>
              <a:latin typeface="Arial" panose="020B0604020202020204"/>
              <a:ea typeface="+mn-ea"/>
              <a:cs typeface="+mn-cs"/>
            </a:endParaRPr>
          </a:p>
          <a:p>
            <a:pPr marL="388620" marR="0" lvl="0" indent="-342900" algn="l" defTabSz="914400" rtl="0" eaLnBrk="1" fontAlgn="auto" latinLnBrk="0" hangingPunct="1">
              <a:lnSpc>
                <a:spcPct val="100000"/>
              </a:lnSpc>
              <a:spcBef>
                <a:spcPts val="240"/>
              </a:spcBef>
              <a:spcAft>
                <a:spcPts val="300"/>
              </a:spcAft>
              <a:buClr>
                <a:srgbClr val="464646">
                  <a:lumMod val="50000"/>
                </a:srgbClr>
              </a:buClr>
              <a:buSzTx/>
              <a:buFont typeface="Arial" panose="020B0604020202020204" pitchFamily="34" charset="0"/>
              <a:buChar char="•"/>
              <a:tabLst/>
              <a:defRPr/>
            </a:pPr>
            <a:r>
              <a:rPr kumimoji="0" lang="en-US" sz="2300" b="1" i="0" u="none" strike="noStrike" kern="1200" cap="none" spc="0" normalizeH="0" baseline="0" noProof="0" dirty="0">
                <a:ln>
                  <a:noFill/>
                </a:ln>
                <a:solidFill>
                  <a:srgbClr val="1817BF"/>
                </a:solidFill>
                <a:effectLst/>
                <a:uLnTx/>
                <a:uFillTx/>
                <a:latin typeface="Arial" panose="020B0604020202020204"/>
                <a:ea typeface="+mn-ea"/>
                <a:cs typeface="+mn-cs"/>
              </a:rPr>
              <a:t>Age 24 or younger </a:t>
            </a:r>
            <a:r>
              <a:rPr kumimoji="0" lang="en-US" sz="2300" b="0" i="0" u="none" strike="noStrike" kern="1200" cap="none" spc="0" normalizeH="0" baseline="0" noProof="0" dirty="0">
                <a:ln>
                  <a:noFill/>
                </a:ln>
                <a:solidFill>
                  <a:srgbClr val="464646">
                    <a:lumMod val="50000"/>
                  </a:srgbClr>
                </a:solidFill>
                <a:effectLst/>
                <a:uLnTx/>
                <a:uFillTx/>
                <a:latin typeface="Arial" panose="020B0604020202020204"/>
                <a:ea typeface="+mn-ea"/>
                <a:cs typeface="+mn-cs"/>
              </a:rPr>
              <a:t>having</a:t>
            </a:r>
            <a:r>
              <a:rPr kumimoji="0" lang="en-US" sz="2300" b="1" i="0" u="none" strike="noStrike" kern="1200" cap="none" spc="0" normalizeH="0" baseline="0" noProof="0" dirty="0">
                <a:ln>
                  <a:noFill/>
                </a:ln>
                <a:solidFill>
                  <a:srgbClr val="221E1F"/>
                </a:solidFill>
                <a:effectLst/>
                <a:uLnTx/>
                <a:uFillTx/>
                <a:latin typeface="Arial" panose="020B0604020202020204"/>
                <a:ea typeface="+mn-ea"/>
                <a:cs typeface="+mn-cs"/>
              </a:rPr>
              <a:t> </a:t>
            </a:r>
            <a:r>
              <a:rPr kumimoji="0" lang="en-US" sz="2300" b="0" i="0" u="none" strike="noStrike" kern="1200" cap="none" spc="0" normalizeH="0" baseline="0" noProof="0" dirty="0">
                <a:ln>
                  <a:noFill/>
                </a:ln>
                <a:solidFill>
                  <a:srgbClr val="464646">
                    <a:lumMod val="50000"/>
                  </a:srgbClr>
                </a:solidFill>
                <a:effectLst/>
                <a:uLnTx/>
                <a:uFillTx/>
                <a:latin typeface="Arial" panose="020B0604020202020204"/>
                <a:ea typeface="+mn-ea"/>
                <a:cs typeface="+mn-cs"/>
              </a:rPr>
              <a:t>sex</a:t>
            </a:r>
            <a:r>
              <a:rPr kumimoji="0" lang="en-US" sz="2300" b="1" i="0" u="none" strike="noStrike" kern="1200" cap="none" spc="0" normalizeH="0" baseline="0" noProof="0" dirty="0">
                <a:ln>
                  <a:noFill/>
                </a:ln>
                <a:solidFill>
                  <a:srgbClr val="221E1F"/>
                </a:solidFill>
                <a:effectLst/>
                <a:uLnTx/>
                <a:uFillTx/>
                <a:latin typeface="Arial" panose="020B0604020202020204"/>
                <a:ea typeface="+mn-ea"/>
                <a:cs typeface="+mn-cs"/>
              </a:rPr>
              <a:t> </a:t>
            </a:r>
            <a:r>
              <a:rPr kumimoji="0" lang="en-US" sz="2400" b="1" i="0" u="none" strike="noStrike" kern="1200" cap="none" spc="0" normalizeH="0" baseline="0" noProof="0" dirty="0">
                <a:ln>
                  <a:noFill/>
                </a:ln>
                <a:solidFill>
                  <a:srgbClr val="221E1F"/>
                </a:solidFill>
                <a:effectLst/>
                <a:uLnTx/>
                <a:uFillTx/>
                <a:latin typeface="Arial" panose="020B0604020202020204"/>
                <a:ea typeface="+mn-ea"/>
                <a:cs typeface="+mn-cs"/>
              </a:rPr>
              <a:t>get tested</a:t>
            </a:r>
            <a:r>
              <a:rPr kumimoji="0" lang="en-US" sz="2300" b="1" i="0" u="none" strike="noStrike" kern="1200" cap="none" spc="0" normalizeH="0" baseline="0" noProof="0" dirty="0">
                <a:ln>
                  <a:noFill/>
                </a:ln>
                <a:solidFill>
                  <a:srgbClr val="221E1F"/>
                </a:solidFill>
                <a:effectLst/>
                <a:uLnTx/>
                <a:uFillTx/>
                <a:latin typeface="Arial" panose="020B0604020202020204"/>
                <a:ea typeface="+mn-ea"/>
                <a:cs typeface="+mn-cs"/>
              </a:rPr>
              <a:t> </a:t>
            </a:r>
            <a:r>
              <a:rPr kumimoji="0" lang="en-US" sz="2300" b="1" i="0" u="none" strike="noStrike" kern="1200" cap="none" spc="0" normalizeH="0" baseline="0" noProof="0" dirty="0">
                <a:ln>
                  <a:noFill/>
                </a:ln>
                <a:solidFill>
                  <a:srgbClr val="AE1712"/>
                </a:solidFill>
                <a:effectLst/>
                <a:uLnTx/>
                <a:uFillTx/>
                <a:latin typeface="Arial" panose="020B0604020202020204"/>
                <a:ea typeface="+mn-ea"/>
                <a:cs typeface="+mn-cs"/>
              </a:rPr>
              <a:t>once every year</a:t>
            </a:r>
            <a:endParaRPr kumimoji="0" lang="en-US" sz="2300" b="1" i="0" u="none" strike="noStrike" kern="1200" cap="none" spc="0" normalizeH="0" baseline="0" noProof="0" dirty="0">
              <a:ln>
                <a:noFill/>
              </a:ln>
              <a:solidFill>
                <a:srgbClr val="AE1712"/>
              </a:solidFill>
              <a:effectLst/>
              <a:uLnTx/>
              <a:uFillTx/>
              <a:latin typeface="Times New Roman"/>
              <a:ea typeface="Times New Roman"/>
              <a:cs typeface="+mn-cs"/>
            </a:endParaRPr>
          </a:p>
          <a:p>
            <a:pPr marL="388620" marR="0" lvl="0" indent="-342900" algn="l" defTabSz="914400" rtl="0" eaLnBrk="1" fontAlgn="auto" latinLnBrk="0" hangingPunct="1">
              <a:lnSpc>
                <a:spcPct val="100000"/>
              </a:lnSpc>
              <a:spcBef>
                <a:spcPts val="240"/>
              </a:spcBef>
              <a:spcAft>
                <a:spcPts val="300"/>
              </a:spcAft>
              <a:buClr>
                <a:srgbClr val="464646">
                  <a:lumMod val="50000"/>
                </a:srgbClr>
              </a:buClr>
              <a:buSzTx/>
              <a:buFont typeface="Arial" panose="020B0604020202020204" pitchFamily="34" charset="0"/>
              <a:buChar char="•"/>
              <a:tabLst/>
              <a:defRPr/>
            </a:pPr>
            <a:r>
              <a:rPr kumimoji="0" lang="en-US" sz="2200" b="1" i="0" u="none" strike="noStrike" kern="1200" cap="none" spc="0" normalizeH="0" baseline="0" noProof="0" dirty="0">
                <a:ln>
                  <a:noFill/>
                </a:ln>
                <a:solidFill>
                  <a:srgbClr val="1817BF"/>
                </a:solidFill>
                <a:effectLst/>
                <a:uLnTx/>
                <a:uFillTx/>
                <a:latin typeface="Arial" panose="020B0604020202020204"/>
                <a:ea typeface="+mn-ea"/>
                <a:cs typeface="+mn-cs"/>
              </a:rPr>
              <a:t>Age 25 or older </a:t>
            </a:r>
            <a:r>
              <a:rPr kumimoji="0" lang="en-US" sz="2200" b="0" i="0" u="none" strike="noStrike" kern="1200" cap="none" spc="0" normalizeH="0" baseline="0" noProof="0" dirty="0">
                <a:ln>
                  <a:noFill/>
                </a:ln>
                <a:solidFill>
                  <a:srgbClr val="464646">
                    <a:lumMod val="50000"/>
                  </a:srgbClr>
                </a:solidFill>
                <a:effectLst/>
                <a:uLnTx/>
                <a:uFillTx/>
                <a:latin typeface="Arial" panose="020B0604020202020204"/>
                <a:ea typeface="+mn-ea"/>
                <a:cs typeface="+mn-cs"/>
              </a:rPr>
              <a:t>and</a:t>
            </a:r>
            <a:r>
              <a:rPr kumimoji="0" lang="en-US" sz="2200" b="1" i="0" u="none" strike="noStrike" kern="1200" cap="none" spc="0" normalizeH="0" baseline="0" noProof="0" dirty="0">
                <a:ln>
                  <a:noFill/>
                </a:ln>
                <a:solidFill>
                  <a:srgbClr val="1817BF"/>
                </a:solidFill>
                <a:effectLst/>
                <a:uLnTx/>
                <a:uFillTx/>
                <a:latin typeface="Arial" panose="020B0604020202020204"/>
                <a:ea typeface="+mn-ea"/>
                <a:cs typeface="+mn-cs"/>
              </a:rPr>
              <a:t> more than one sex partner or with a new sex partner</a:t>
            </a:r>
            <a:endParaRPr kumimoji="0" lang="en-US" sz="2200" b="1" i="0" u="none" strike="noStrike" kern="1200" cap="none" spc="0" normalizeH="0" baseline="0" noProof="0" dirty="0">
              <a:ln>
                <a:noFill/>
              </a:ln>
              <a:solidFill>
                <a:srgbClr val="1817BF"/>
              </a:solidFill>
              <a:effectLst/>
              <a:uLnTx/>
              <a:uFillTx/>
              <a:latin typeface="Times New Roman"/>
              <a:ea typeface="Times New Roman"/>
              <a:cs typeface="+mn-cs"/>
            </a:endParaRPr>
          </a:p>
          <a:p>
            <a:pPr marL="388620" marR="0" lvl="0" indent="-342900" algn="l" defTabSz="914400" rtl="0" eaLnBrk="1" fontAlgn="auto" latinLnBrk="0" hangingPunct="1">
              <a:lnSpc>
                <a:spcPct val="100000"/>
              </a:lnSpc>
              <a:spcBef>
                <a:spcPts val="240"/>
              </a:spcBef>
              <a:spcAft>
                <a:spcPts val="300"/>
              </a:spcAft>
              <a:buClr>
                <a:srgbClr val="464646">
                  <a:lumMod val="50000"/>
                </a:srgbClr>
              </a:buClr>
              <a:buSzTx/>
              <a:buFont typeface="Arial" panose="020B0604020202020204" pitchFamily="34" charset="0"/>
              <a:buChar char="•"/>
              <a:tabLst/>
              <a:defRPr/>
            </a:pPr>
            <a:r>
              <a:rPr kumimoji="0" lang="en-US" sz="2300" b="1" i="0" u="none" strike="noStrike" kern="1200" cap="none" spc="0" normalizeH="0" baseline="0" noProof="0" dirty="0">
                <a:ln>
                  <a:noFill/>
                </a:ln>
                <a:solidFill>
                  <a:srgbClr val="221E1F"/>
                </a:solidFill>
                <a:effectLst/>
                <a:uLnTx/>
                <a:uFillTx/>
                <a:latin typeface="Arial" panose="020B0604020202020204"/>
                <a:ea typeface="+mn-ea"/>
                <a:cs typeface="+mn-cs"/>
              </a:rPr>
              <a:t>Talk with a doctor </a:t>
            </a:r>
            <a:r>
              <a:rPr kumimoji="0" lang="en-US" sz="2300" b="0" i="0" u="none" strike="noStrike" kern="1200" cap="none" spc="0" normalizeH="0" baseline="0" noProof="0" dirty="0">
                <a:ln>
                  <a:noFill/>
                </a:ln>
                <a:solidFill>
                  <a:srgbClr val="464646">
                    <a:lumMod val="50000"/>
                  </a:srgbClr>
                </a:solidFill>
                <a:effectLst/>
                <a:uLnTx/>
                <a:uFillTx/>
                <a:latin typeface="Arial" panose="020B0604020202020204"/>
                <a:ea typeface="+mn-ea"/>
                <a:cs typeface="+mn-cs"/>
              </a:rPr>
              <a:t>abou</a:t>
            </a:r>
            <a:r>
              <a:rPr kumimoji="0" lang="en-US" sz="2300" b="0" i="0" u="none" strike="noStrike" kern="1200" cap="none" spc="0" normalizeH="0" baseline="0" noProof="0" dirty="0">
                <a:ln>
                  <a:noFill/>
                </a:ln>
                <a:solidFill>
                  <a:srgbClr val="221E1F"/>
                </a:solidFill>
                <a:effectLst/>
                <a:uLnTx/>
                <a:uFillTx/>
                <a:latin typeface="Arial" panose="020B0604020202020204"/>
                <a:ea typeface="+mn-ea"/>
                <a:cs typeface="+mn-cs"/>
              </a:rPr>
              <a:t>t</a:t>
            </a:r>
            <a:r>
              <a:rPr kumimoji="0" lang="en-US" sz="2300" b="1" i="0" u="none" strike="noStrike" kern="1200" cap="none" spc="0" normalizeH="0" baseline="0" noProof="0" dirty="0">
                <a:ln>
                  <a:noFill/>
                </a:ln>
                <a:solidFill>
                  <a:srgbClr val="221E1F"/>
                </a:solidFill>
                <a:effectLst/>
                <a:uLnTx/>
                <a:uFillTx/>
                <a:latin typeface="Arial" panose="020B0604020202020204"/>
                <a:ea typeface="+mn-ea"/>
                <a:cs typeface="+mn-cs"/>
              </a:rPr>
              <a:t> getting tested </a:t>
            </a:r>
            <a:r>
              <a:rPr kumimoji="0" lang="en-US" sz="2300" b="0" i="0" u="none" strike="noStrike" kern="1200" cap="none" spc="0" normalizeH="0" baseline="0" noProof="0" dirty="0">
                <a:ln>
                  <a:noFill/>
                </a:ln>
                <a:solidFill>
                  <a:srgbClr val="221E1F"/>
                </a:solidFill>
                <a:effectLst/>
                <a:uLnTx/>
                <a:uFillTx/>
                <a:latin typeface="Arial" panose="020B0604020202020204"/>
                <a:ea typeface="+mn-ea"/>
                <a:cs typeface="+mn-cs"/>
              </a:rPr>
              <a:t>if you have had </a:t>
            </a:r>
            <a:r>
              <a:rPr kumimoji="0" lang="en-US" sz="2300" b="1" i="0" u="none" strike="noStrike" kern="1200" cap="none" spc="0" normalizeH="0" baseline="0" noProof="0" dirty="0">
                <a:ln>
                  <a:noFill/>
                </a:ln>
                <a:solidFill>
                  <a:srgbClr val="AE1712"/>
                </a:solidFill>
                <a:effectLst/>
                <a:uLnTx/>
                <a:uFillTx/>
                <a:latin typeface="Arial" panose="020B0604020202020204"/>
                <a:ea typeface="+mn-ea"/>
                <a:cs typeface="+mn-cs"/>
              </a:rPr>
              <a:t>sex</a:t>
            </a:r>
            <a:r>
              <a:rPr kumimoji="0" lang="en-US" sz="2300" b="1" i="0" u="none" strike="noStrike" kern="1200" cap="none" spc="0" normalizeH="0" baseline="0" noProof="0" dirty="0">
                <a:ln>
                  <a:noFill/>
                </a:ln>
                <a:solidFill>
                  <a:srgbClr val="221E1F"/>
                </a:solidFill>
                <a:effectLst/>
                <a:uLnTx/>
                <a:uFillTx/>
                <a:latin typeface="Arial" panose="020B0604020202020204"/>
                <a:ea typeface="+mn-ea"/>
                <a:cs typeface="+mn-cs"/>
              </a:rPr>
              <a:t> with someone </a:t>
            </a:r>
            <a:r>
              <a:rPr kumimoji="0" lang="en-US" sz="2300" b="0" i="0" u="none" strike="noStrike" kern="1200" cap="none" spc="0" normalizeH="0" baseline="0" noProof="0" dirty="0">
                <a:ln>
                  <a:noFill/>
                </a:ln>
                <a:solidFill>
                  <a:srgbClr val="221E1F"/>
                </a:solidFill>
                <a:effectLst/>
                <a:uLnTx/>
                <a:uFillTx/>
                <a:latin typeface="Arial" panose="020B0604020202020204"/>
                <a:ea typeface="+mn-ea"/>
                <a:cs typeface="+mn-cs"/>
              </a:rPr>
              <a:t>who</a:t>
            </a:r>
            <a:r>
              <a:rPr kumimoji="0" lang="en-US" sz="2300" b="1" i="0" u="none" strike="noStrike" kern="1200" cap="none" spc="0" normalizeH="0" baseline="0" noProof="0" dirty="0">
                <a:ln>
                  <a:noFill/>
                </a:ln>
                <a:solidFill>
                  <a:srgbClr val="221E1F"/>
                </a:solidFill>
                <a:effectLst/>
                <a:uLnTx/>
                <a:uFillTx/>
                <a:latin typeface="Arial" panose="020B0604020202020204"/>
                <a:ea typeface="+mn-ea"/>
                <a:cs typeface="+mn-cs"/>
              </a:rPr>
              <a:t> </a:t>
            </a:r>
            <a:r>
              <a:rPr kumimoji="0" lang="en-US" sz="2300" b="1" i="0" u="none" strike="noStrike" kern="1200" cap="none" spc="0" normalizeH="0" baseline="0" noProof="0" dirty="0">
                <a:ln>
                  <a:noFill/>
                </a:ln>
                <a:solidFill>
                  <a:srgbClr val="1817BF"/>
                </a:solidFill>
                <a:effectLst/>
                <a:uLnTx/>
                <a:uFillTx/>
                <a:latin typeface="Arial" panose="020B0604020202020204"/>
                <a:ea typeface="+mn-ea"/>
                <a:cs typeface="+mn-cs"/>
              </a:rPr>
              <a:t>tested positive </a:t>
            </a:r>
            <a:r>
              <a:rPr kumimoji="0" lang="en-US" sz="2300" b="0" i="0" u="none" strike="noStrike" kern="1200" cap="none" spc="0" normalizeH="0" baseline="0" noProof="0" dirty="0">
                <a:ln>
                  <a:noFill/>
                </a:ln>
                <a:solidFill>
                  <a:srgbClr val="221E1F"/>
                </a:solidFill>
                <a:effectLst/>
                <a:uLnTx/>
                <a:uFillTx/>
                <a:latin typeface="Arial" panose="020B0604020202020204"/>
                <a:ea typeface="+mn-ea"/>
                <a:cs typeface="+mn-cs"/>
              </a:rPr>
              <a:t>for</a:t>
            </a:r>
            <a:r>
              <a:rPr kumimoji="0" lang="en-US" sz="2300" b="1" i="0" u="none" strike="noStrike" kern="1200" cap="none" spc="0" normalizeH="0" baseline="0" noProof="0" dirty="0">
                <a:ln>
                  <a:noFill/>
                </a:ln>
                <a:solidFill>
                  <a:srgbClr val="221E1F"/>
                </a:solidFill>
                <a:effectLst/>
                <a:uLnTx/>
                <a:uFillTx/>
                <a:latin typeface="Arial" panose="020B0604020202020204"/>
                <a:ea typeface="+mn-ea"/>
                <a:cs typeface="+mn-cs"/>
              </a:rPr>
              <a:t> chlamydia or gonorrhea.</a:t>
            </a:r>
          </a:p>
        </p:txBody>
      </p:sp>
      <p:sp>
        <p:nvSpPr>
          <p:cNvPr id="8" name="Footer Placeholder 7">
            <a:extLst>
              <a:ext uri="{FF2B5EF4-FFF2-40B4-BE49-F238E27FC236}">
                <a16:creationId xmlns:a16="http://schemas.microsoft.com/office/drawing/2014/main" id="{1777E778-43F2-CB40-B31B-CEF6924EEFF7}"/>
              </a:ext>
            </a:extLst>
          </p:cNvPr>
          <p:cNvSpPr>
            <a:spLocks noGrp="1"/>
          </p:cNvSpPr>
          <p:nvPr>
            <p:ph type="ftr" sz="quarter" idx="4294967295"/>
          </p:nvPr>
        </p:nvSpPr>
        <p:spPr>
          <a:xfrm>
            <a:off x="825800" y="6279406"/>
            <a:ext cx="8140697" cy="198338"/>
          </a:xfrm>
          <a:prstGeom prst="rect">
            <a:avLst/>
          </a:prstGeom>
        </p:spPr>
        <p:txBody>
          <a:bodyPr/>
          <a:lstStyle/>
          <a:p>
            <a:pPr marL="0" marR="0" lvl="0" indent="0" algn="l" defTabSz="914400" rtl="0" eaLnBrk="1" fontAlgn="auto" latinLnBrk="0" hangingPunct="1">
              <a:lnSpc>
                <a:spcPct val="100000"/>
              </a:lnSpc>
              <a:spcBef>
                <a:spcPts val="900"/>
              </a:spcBef>
              <a:spcAft>
                <a:spcPts val="0"/>
              </a:spcAft>
              <a:buClrTx/>
              <a:buSzTx/>
              <a:buFontTx/>
              <a:buNone/>
              <a:tabLst/>
              <a:defRPr/>
            </a:pPr>
            <a:r>
              <a:rPr kumimoji="0" lang="en-US" sz="1800" b="1" i="0" u="none" strike="noStrike" kern="1200" cap="none" spc="0" normalizeH="0" baseline="0" noProof="0" dirty="0">
                <a:ln>
                  <a:noFill/>
                </a:ln>
                <a:solidFill>
                  <a:schemeClr val="tx1">
                    <a:lumMod val="50000"/>
                  </a:schemeClr>
                </a:solidFill>
                <a:effectLst/>
                <a:uLnTx/>
                <a:uFillTx/>
                <a:latin typeface="Arial" panose="020B0604020202020204"/>
                <a:ea typeface="+mn-ea"/>
                <a:cs typeface="+mn-cs"/>
              </a:rPr>
              <a:t>Oklahoma State Department of Health | STI 101 | 2022</a:t>
            </a:r>
            <a:r>
              <a:rPr kumimoji="0" lang="en-US" sz="1200" b="1" i="0" u="none" strike="noStrike" kern="1200" cap="none" spc="0" normalizeH="0" baseline="0" noProof="0" dirty="0">
                <a:ln>
                  <a:noFill/>
                </a:ln>
                <a:solidFill>
                  <a:schemeClr val="tx1">
                    <a:lumMod val="50000"/>
                  </a:schemeClr>
                </a:solidFill>
                <a:effectLst/>
                <a:uLnTx/>
                <a:uFillTx/>
                <a:latin typeface="Arial" panose="020B0604020202020204"/>
                <a:ea typeface="+mn-ea"/>
                <a:cs typeface="+mn-cs"/>
              </a:rPr>
              <a:t>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BF598-3965-4B96-B96B-16E067964EB4}" type="slidenum">
              <a:rPr kumimoji="0" lang="en-US" sz="1800" b="0" i="0" u="none" strike="noStrike" kern="1200" cap="none" spc="0" normalizeH="0" baseline="0" noProof="0" smtClean="0">
                <a:ln>
                  <a:noFill/>
                </a:ln>
                <a:solidFill>
                  <a:srgbClr val="E7E6E6">
                    <a:lumMod val="1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8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012092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710" y="115814"/>
            <a:ext cx="5616490" cy="1143000"/>
          </a:xfrm>
        </p:spPr>
        <p:txBody>
          <a:bodyPr/>
          <a:lstStyle/>
          <a:p>
            <a:pPr algn="ctr"/>
            <a:r>
              <a:rPr lang="en-US" sz="6000" dirty="0">
                <a:ln>
                  <a:solidFill>
                    <a:schemeClr val="tx2"/>
                  </a:solidFill>
                </a:ln>
                <a:solidFill>
                  <a:schemeClr val="tx1">
                    <a:lumMod val="50000"/>
                  </a:schemeClr>
                </a:solidFill>
              </a:rPr>
              <a:t>Where to Get Tested?</a:t>
            </a:r>
            <a:endParaRPr lang="en-US" sz="6000" dirty="0">
              <a:solidFill>
                <a:schemeClr val="tx1">
                  <a:lumMod val="50000"/>
                </a:schemeClr>
              </a:solidFill>
            </a:endParaRPr>
          </a:p>
        </p:txBody>
      </p:sp>
      <p:sp>
        <p:nvSpPr>
          <p:cNvPr id="3" name="TextBox 2"/>
          <p:cNvSpPr txBox="1"/>
          <p:nvPr/>
        </p:nvSpPr>
        <p:spPr>
          <a:xfrm>
            <a:off x="6332071" y="425470"/>
            <a:ext cx="5765800" cy="6432530"/>
          </a:xfrm>
          <a:prstGeom prst="rect">
            <a:avLst/>
          </a:prstGeom>
          <a:noFill/>
          <a:ln w="38100">
            <a:noFill/>
          </a:ln>
        </p:spPr>
        <p:txBody>
          <a:bodyPr wrap="square" rtlCol="0">
            <a:spAutoFit/>
          </a:bodyPr>
          <a:lstStyle/>
          <a:p>
            <a:pPr algn="ctr">
              <a:buClr>
                <a:srgbClr val="0070C0"/>
              </a:buClr>
            </a:pPr>
            <a:r>
              <a:rPr lang="en-US" sz="3600" dirty="0">
                <a:solidFill>
                  <a:srgbClr val="1817BF"/>
                </a:solidFill>
                <a:hlinkClick r:id="rId3">
                  <a:extLst>
                    <a:ext uri="{A12FA001-AC4F-418D-AE19-62706E023703}">
                      <ahyp:hlinkClr xmlns:ahyp="http://schemas.microsoft.com/office/drawing/2018/hyperlinkcolor" val="tx"/>
                    </a:ext>
                  </a:extLst>
                </a:hlinkClick>
              </a:rPr>
              <a:t>https://gettested.cdc.gov</a:t>
            </a:r>
            <a:r>
              <a:rPr lang="en-US" sz="3600" dirty="0">
                <a:solidFill>
                  <a:srgbClr val="1817BF"/>
                </a:solidFill>
              </a:rPr>
              <a:t> </a:t>
            </a:r>
          </a:p>
          <a:p>
            <a:pPr algn="ctr">
              <a:buClr>
                <a:srgbClr val="0070C0"/>
              </a:buClr>
            </a:pPr>
            <a:r>
              <a:rPr lang="en-US" sz="3600" dirty="0">
                <a:solidFill>
                  <a:srgbClr val="1817BF"/>
                </a:solidFill>
                <a:hlinkClick r:id="rId4">
                  <a:extLst>
                    <a:ext uri="{A12FA001-AC4F-418D-AE19-62706E023703}">
                      <ahyp:hlinkClr xmlns:ahyp="http://schemas.microsoft.com/office/drawing/2018/hyperlinkcolor" val="tx"/>
                    </a:ext>
                  </a:extLst>
                </a:hlinkClick>
              </a:rPr>
              <a:t>www.stdcheck.com</a:t>
            </a:r>
            <a:r>
              <a:rPr lang="en-US" sz="3600" dirty="0">
                <a:solidFill>
                  <a:srgbClr val="1817BF"/>
                </a:solidFill>
              </a:rPr>
              <a:t> </a:t>
            </a:r>
            <a:endParaRPr lang="en-US" sz="3600" dirty="0">
              <a:solidFill>
                <a:srgbClr val="1817BF"/>
              </a:solidFill>
              <a:hlinkClick r:id="" action="ppaction://noaction">
                <a:extLst>
                  <a:ext uri="{A12FA001-AC4F-418D-AE19-62706E023703}">
                    <ahyp:hlinkClr xmlns:ahyp="http://schemas.microsoft.com/office/drawing/2018/hyperlinkcolor" val="tx"/>
                  </a:ext>
                </a:extLst>
              </a:hlinkClick>
            </a:endParaRPr>
          </a:p>
          <a:p>
            <a:pPr algn="ctr">
              <a:buClr>
                <a:srgbClr val="0070C0"/>
              </a:buClr>
            </a:pPr>
            <a:r>
              <a:rPr lang="en-US" sz="3600" dirty="0">
                <a:solidFill>
                  <a:srgbClr val="1817BF"/>
                </a:solidFill>
                <a:hlinkClick r:id="rId5">
                  <a:extLst>
                    <a:ext uri="{A12FA001-AC4F-418D-AE19-62706E023703}">
                      <ahyp:hlinkClr xmlns:ahyp="http://schemas.microsoft.com/office/drawing/2018/hyperlinkcolor" val="tx"/>
                    </a:ext>
                  </a:extLst>
                </a:hlinkClick>
              </a:rPr>
              <a:t>www.gytnow.org</a:t>
            </a:r>
            <a:r>
              <a:rPr lang="en-US" sz="3600" dirty="0">
                <a:solidFill>
                  <a:srgbClr val="1817BF"/>
                </a:solidFill>
              </a:rPr>
              <a:t> </a:t>
            </a:r>
          </a:p>
          <a:p>
            <a:pPr>
              <a:buClr>
                <a:srgbClr val="0070C0"/>
              </a:buClr>
            </a:pPr>
            <a:r>
              <a:rPr lang="en-US" sz="3600" dirty="0">
                <a:solidFill>
                  <a:schemeClr val="accent5"/>
                </a:solidFill>
              </a:rPr>
              <a:t> </a:t>
            </a:r>
          </a:p>
          <a:p>
            <a:pPr algn="ctr">
              <a:buClr>
                <a:srgbClr val="0070C0"/>
              </a:buClr>
            </a:pPr>
            <a:r>
              <a:rPr lang="en-US" sz="3600" b="1" dirty="0">
                <a:solidFill>
                  <a:srgbClr val="AE1712"/>
                </a:solidFill>
              </a:rPr>
              <a:t>Community-Based Organizations</a:t>
            </a:r>
          </a:p>
          <a:p>
            <a:pPr algn="ctr">
              <a:buClr>
                <a:srgbClr val="0070C0"/>
              </a:buClr>
            </a:pPr>
            <a:endParaRPr lang="en-US" sz="3600" b="1" dirty="0">
              <a:solidFill>
                <a:schemeClr val="accent5"/>
              </a:solidFill>
            </a:endParaRPr>
          </a:p>
          <a:p>
            <a:pPr algn="ctr">
              <a:buClr>
                <a:srgbClr val="0070C0"/>
              </a:buClr>
            </a:pPr>
            <a:r>
              <a:rPr lang="en-US" sz="3600" b="1" dirty="0">
                <a:solidFill>
                  <a:srgbClr val="AE1712"/>
                </a:solidFill>
              </a:rPr>
              <a:t>Local</a:t>
            </a:r>
          </a:p>
          <a:p>
            <a:pPr algn="ctr">
              <a:buClr>
                <a:srgbClr val="0070C0"/>
              </a:buClr>
            </a:pPr>
            <a:r>
              <a:rPr lang="en-US" sz="3600" b="1" dirty="0">
                <a:solidFill>
                  <a:srgbClr val="AE1712"/>
                </a:solidFill>
              </a:rPr>
              <a:t>Health Departments</a:t>
            </a:r>
          </a:p>
          <a:p>
            <a:pPr algn="ctr">
              <a:buClr>
                <a:srgbClr val="0070C0"/>
              </a:buClr>
            </a:pPr>
            <a:r>
              <a:rPr lang="en-US" sz="3600" dirty="0">
                <a:solidFill>
                  <a:srgbClr val="1817BF"/>
                </a:solidFill>
                <a:hlinkClick r:id="rId6">
                  <a:extLst>
                    <a:ext uri="{A12FA001-AC4F-418D-AE19-62706E023703}">
                      <ahyp:hlinkClr xmlns:ahyp="http://schemas.microsoft.com/office/drawing/2018/hyperlinkcolor" val="tx"/>
                    </a:ext>
                  </a:extLst>
                </a:hlinkClick>
              </a:rPr>
              <a:t>www.health.ok.gov</a:t>
            </a:r>
            <a:r>
              <a:rPr lang="en-US" sz="3600" dirty="0">
                <a:solidFill>
                  <a:srgbClr val="1817BF"/>
                </a:solidFill>
              </a:rPr>
              <a:t> </a:t>
            </a:r>
          </a:p>
          <a:p>
            <a:pPr>
              <a:buClr>
                <a:srgbClr val="0070C0"/>
              </a:buClr>
            </a:pPr>
            <a:endParaRPr lang="en-US" sz="2800" b="1" dirty="0">
              <a:solidFill>
                <a:srgbClr val="DE9027"/>
              </a:solidFill>
            </a:endParaRPr>
          </a:p>
          <a:p>
            <a:pPr>
              <a:buClr>
                <a:srgbClr val="0070C0"/>
              </a:buClr>
            </a:pPr>
            <a:endParaRPr lang="en-US" sz="2400" b="1" dirty="0">
              <a:solidFill>
                <a:srgbClr val="187BC0"/>
              </a:solidFill>
            </a:endParaRPr>
          </a:p>
        </p:txBody>
      </p:sp>
      <p:pic>
        <p:nvPicPr>
          <p:cNvPr id="5"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2747" t="16389" r="57979" b="12722"/>
          <a:stretch/>
        </p:blipFill>
        <p:spPr bwMode="auto">
          <a:xfrm>
            <a:off x="3786102" y="2936541"/>
            <a:ext cx="2842394" cy="1947081"/>
          </a:xfrm>
          <a:prstGeom prst="rect">
            <a:avLst/>
          </a:prstGeom>
          <a:noFill/>
          <a:ln w="57150">
            <a:solidFill>
              <a:srgbClr val="AE171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69044" t="5711" r="4197" b="7346"/>
          <a:stretch/>
        </p:blipFill>
        <p:spPr bwMode="auto">
          <a:xfrm>
            <a:off x="487136" y="2309398"/>
            <a:ext cx="2717652" cy="3384249"/>
          </a:xfrm>
          <a:prstGeom prst="rect">
            <a:avLst/>
          </a:prstGeom>
          <a:noFill/>
          <a:ln w="57150">
            <a:solidFill>
              <a:srgbClr val="AE171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3A3BF598-3965-4B96-B96B-16E067964EB4}" type="slidenum">
              <a:rPr lang="en-US" sz="1800" b="0" smtClean="0">
                <a:solidFill>
                  <a:schemeClr val="tx1">
                    <a:lumMod val="50000"/>
                  </a:schemeClr>
                </a:solidFill>
              </a:rPr>
              <a:t>32</a:t>
            </a:fld>
            <a:endParaRPr lang="en-US" sz="1800" b="0" dirty="0">
              <a:solidFill>
                <a:schemeClr val="tx1">
                  <a:lumMod val="50000"/>
                </a:schemeClr>
              </a:solidFill>
            </a:endParaRPr>
          </a:p>
        </p:txBody>
      </p:sp>
      <p:sp>
        <p:nvSpPr>
          <p:cNvPr id="8" name="TextBox 7">
            <a:extLst>
              <a:ext uri="{FF2B5EF4-FFF2-40B4-BE49-F238E27FC236}">
                <a16:creationId xmlns:a16="http://schemas.microsoft.com/office/drawing/2014/main" id="{55603737-5F27-4524-816E-0E03970FD440}"/>
              </a:ext>
            </a:extLst>
          </p:cNvPr>
          <p:cNvSpPr txBox="1"/>
          <p:nvPr/>
        </p:nvSpPr>
        <p:spPr>
          <a:xfrm>
            <a:off x="738101" y="6253747"/>
            <a:ext cx="6483313" cy="369332"/>
          </a:xfrm>
          <a:prstGeom prst="rect">
            <a:avLst/>
          </a:prstGeom>
          <a:noFill/>
        </p:spPr>
        <p:txBody>
          <a:bodyPr wrap="square">
            <a:spAutoFit/>
          </a:bodyPr>
          <a:lstStyle/>
          <a:p>
            <a:pPr lvl="0"/>
            <a:r>
              <a:rPr lang="en-US" sz="1800" b="1" dirty="0">
                <a:solidFill>
                  <a:schemeClr val="tx1">
                    <a:lumMod val="50000"/>
                  </a:schemeClr>
                </a:solidFill>
              </a:rPr>
              <a:t>Oklahoma State Department of Health | STI 101 | 2022</a:t>
            </a:r>
          </a:p>
        </p:txBody>
      </p:sp>
    </p:spTree>
    <p:extLst>
      <p:ext uri="{BB962C8B-B14F-4D97-AF65-F5344CB8AC3E}">
        <p14:creationId xmlns:p14="http://schemas.microsoft.com/office/powerpoint/2010/main" val="13334642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0243"/>
            <a:ext cx="12192000" cy="1143000"/>
          </a:xfrm>
        </p:spPr>
        <p:txBody>
          <a:bodyPr/>
          <a:lstStyle/>
          <a:p>
            <a:pPr algn="ctr"/>
            <a:r>
              <a:rPr lang="en-US" sz="6000" dirty="0">
                <a:ln>
                  <a:solidFill>
                    <a:schemeClr val="tx2"/>
                  </a:solidFill>
                </a:ln>
                <a:solidFill>
                  <a:schemeClr val="tx1">
                    <a:lumMod val="75000"/>
                  </a:schemeClr>
                </a:solidFill>
              </a:rPr>
              <a:t>Resources</a:t>
            </a:r>
            <a:endParaRPr lang="en-US" sz="6000" dirty="0">
              <a:solidFill>
                <a:schemeClr val="tx1">
                  <a:lumMod val="75000"/>
                </a:schemeClr>
              </a:solidFill>
            </a:endParaRPr>
          </a:p>
        </p:txBody>
      </p:sp>
      <p:sp>
        <p:nvSpPr>
          <p:cNvPr id="3" name="Content Placeholder 2"/>
          <p:cNvSpPr>
            <a:spLocks noGrp="1"/>
          </p:cNvSpPr>
          <p:nvPr>
            <p:ph sz="quarter" idx="13"/>
          </p:nvPr>
        </p:nvSpPr>
        <p:spPr>
          <a:xfrm>
            <a:off x="-340658" y="1893559"/>
            <a:ext cx="12191999" cy="3529462"/>
          </a:xfrm>
        </p:spPr>
        <p:txBody>
          <a:bodyPr numCol="2">
            <a:noAutofit/>
          </a:bodyPr>
          <a:lstStyle/>
          <a:p>
            <a:pPr marL="0" indent="0" algn="ctr">
              <a:spcBef>
                <a:spcPts val="240"/>
              </a:spcBef>
              <a:buClr>
                <a:srgbClr val="0070C0"/>
              </a:buClr>
              <a:buNone/>
            </a:pPr>
            <a:r>
              <a:rPr lang="en-US" sz="3600" dirty="0">
                <a:solidFill>
                  <a:srgbClr val="1817BF"/>
                </a:solidFill>
                <a:hlinkClick r:id="rId3">
                  <a:extLst>
                    <a:ext uri="{A12FA001-AC4F-418D-AE19-62706E023703}">
                      <ahyp:hlinkClr xmlns:ahyp="http://schemas.microsoft.com/office/drawing/2018/hyperlinkcolor" val="tx"/>
                    </a:ext>
                  </a:extLst>
                </a:hlinkClick>
              </a:rPr>
              <a:t>www.cdc.gov</a:t>
            </a:r>
            <a:endParaRPr lang="en-US" sz="3600" dirty="0">
              <a:solidFill>
                <a:srgbClr val="1817BF"/>
              </a:solidFill>
            </a:endParaRPr>
          </a:p>
          <a:p>
            <a:pPr marL="0" indent="0" algn="ctr">
              <a:spcBef>
                <a:spcPts val="240"/>
              </a:spcBef>
              <a:buClr>
                <a:srgbClr val="0070C0"/>
              </a:buClr>
              <a:buNone/>
            </a:pPr>
            <a:r>
              <a:rPr lang="en-US" sz="3600" dirty="0">
                <a:solidFill>
                  <a:srgbClr val="1817BF"/>
                </a:solidFill>
                <a:hlinkClick r:id="rId4">
                  <a:extLst>
                    <a:ext uri="{A12FA001-AC4F-418D-AE19-62706E023703}">
                      <ahyp:hlinkClr xmlns:ahyp="http://schemas.microsoft.com/office/drawing/2018/hyperlinkcolor" val="tx"/>
                    </a:ext>
                  </a:extLst>
                </a:hlinkClick>
              </a:rPr>
              <a:t>www.health.ok.gov</a:t>
            </a:r>
            <a:endParaRPr lang="en-US" sz="3600" dirty="0">
              <a:solidFill>
                <a:srgbClr val="1817BF"/>
              </a:solidFill>
            </a:endParaRPr>
          </a:p>
          <a:p>
            <a:pPr marL="0" indent="0" algn="ctr">
              <a:spcBef>
                <a:spcPts val="240"/>
              </a:spcBef>
              <a:buClr>
                <a:srgbClr val="0070C0"/>
              </a:buClr>
              <a:buNone/>
            </a:pPr>
            <a:r>
              <a:rPr lang="en-US" sz="3600" dirty="0">
                <a:solidFill>
                  <a:srgbClr val="1817BF"/>
                </a:solidFill>
                <a:hlinkClick r:id="rId5">
                  <a:extLst>
                    <a:ext uri="{A12FA001-AC4F-418D-AE19-62706E023703}">
                      <ahyp:hlinkClr xmlns:ahyp="http://schemas.microsoft.com/office/drawing/2018/hyperlinkcolor" val="tx"/>
                    </a:ext>
                  </a:extLst>
                </a:hlinkClick>
              </a:rPr>
              <a:t>www.hiv.gov</a:t>
            </a:r>
            <a:endParaRPr lang="en-US" sz="3600" dirty="0">
              <a:solidFill>
                <a:srgbClr val="1817BF"/>
              </a:solidFill>
            </a:endParaRPr>
          </a:p>
          <a:p>
            <a:pPr marL="0" indent="0" algn="ctr">
              <a:spcBef>
                <a:spcPts val="240"/>
              </a:spcBef>
              <a:buClr>
                <a:srgbClr val="0070C0"/>
              </a:buClr>
              <a:buNone/>
            </a:pPr>
            <a:r>
              <a:rPr lang="en-US" sz="3600" dirty="0">
                <a:solidFill>
                  <a:srgbClr val="1817BF"/>
                </a:solidFill>
                <a:hlinkClick r:id="rId6">
                  <a:extLst>
                    <a:ext uri="{A12FA001-AC4F-418D-AE19-62706E023703}">
                      <ahyp:hlinkClr xmlns:ahyp="http://schemas.microsoft.com/office/drawing/2018/hyperlinkcolor" val="tx"/>
                    </a:ext>
                  </a:extLst>
                </a:hlinkClick>
              </a:rPr>
              <a:t>www.healthfinder.gov</a:t>
            </a:r>
            <a:endParaRPr lang="en-US" sz="3600" dirty="0">
              <a:solidFill>
                <a:srgbClr val="1817BF"/>
              </a:solidFill>
            </a:endParaRPr>
          </a:p>
          <a:p>
            <a:pPr marL="0" indent="0" algn="ctr">
              <a:spcBef>
                <a:spcPts val="240"/>
              </a:spcBef>
              <a:buClr>
                <a:srgbClr val="0070C0"/>
              </a:buClr>
              <a:buNone/>
            </a:pPr>
            <a:endParaRPr lang="en-US" sz="3600" dirty="0">
              <a:solidFill>
                <a:srgbClr val="0563C1"/>
              </a:solidFill>
              <a:hlinkClick r:id="" action="ppaction://noaction">
                <a:extLst>
                  <a:ext uri="{A12FA001-AC4F-418D-AE19-62706E023703}">
                    <ahyp:hlinkClr xmlns:ahyp="http://schemas.microsoft.com/office/drawing/2018/hyperlinkcolor" val="tx"/>
                  </a:ext>
                </a:extLst>
              </a:hlinkClick>
            </a:endParaRPr>
          </a:p>
          <a:p>
            <a:pPr marL="0" indent="0" algn="ctr">
              <a:spcBef>
                <a:spcPts val="240"/>
              </a:spcBef>
              <a:buClr>
                <a:srgbClr val="0070C0"/>
              </a:buClr>
              <a:buNone/>
            </a:pPr>
            <a:endParaRPr lang="en-US" sz="3600" dirty="0">
              <a:solidFill>
                <a:srgbClr val="0563C1"/>
              </a:solidFill>
              <a:hlinkClick r:id="" action="ppaction://noaction">
                <a:extLst>
                  <a:ext uri="{A12FA001-AC4F-418D-AE19-62706E023703}">
                    <ahyp:hlinkClr xmlns:ahyp="http://schemas.microsoft.com/office/drawing/2018/hyperlinkcolor" val="tx"/>
                  </a:ext>
                </a:extLst>
              </a:hlinkClick>
            </a:endParaRPr>
          </a:p>
          <a:p>
            <a:pPr marL="0" indent="0" algn="ctr">
              <a:spcBef>
                <a:spcPts val="240"/>
              </a:spcBef>
              <a:buClr>
                <a:srgbClr val="0070C0"/>
              </a:buClr>
              <a:buNone/>
            </a:pPr>
            <a:r>
              <a:rPr lang="en-US" sz="3600" dirty="0">
                <a:solidFill>
                  <a:srgbClr val="1817BF"/>
                </a:solidFill>
                <a:hlinkClick r:id="rId7">
                  <a:extLst>
                    <a:ext uri="{A12FA001-AC4F-418D-AE19-62706E023703}">
                      <ahyp:hlinkClr xmlns:ahyp="http://schemas.microsoft.com/office/drawing/2018/hyperlinkcolor" val="tx"/>
                    </a:ext>
                  </a:extLst>
                </a:hlinkClick>
              </a:rPr>
              <a:t>www.plannedparenthood.org </a:t>
            </a:r>
            <a:endParaRPr lang="en-US" sz="3600" dirty="0">
              <a:solidFill>
                <a:srgbClr val="1817BF"/>
              </a:solidFill>
            </a:endParaRPr>
          </a:p>
          <a:p>
            <a:pPr marL="0" indent="0" algn="ctr">
              <a:spcBef>
                <a:spcPts val="240"/>
              </a:spcBef>
              <a:buClr>
                <a:srgbClr val="0070C0"/>
              </a:buClr>
              <a:buNone/>
            </a:pPr>
            <a:r>
              <a:rPr lang="en-US" sz="3600" dirty="0">
                <a:solidFill>
                  <a:srgbClr val="1817BF"/>
                </a:solidFill>
                <a:hlinkClick r:id="rId8">
                  <a:extLst>
                    <a:ext uri="{A12FA001-AC4F-418D-AE19-62706E023703}">
                      <ahyp:hlinkClr xmlns:ahyp="http://schemas.microsoft.com/office/drawing/2018/hyperlinkcolor" val="tx"/>
                    </a:ext>
                  </a:extLst>
                </a:hlinkClick>
              </a:rPr>
              <a:t>www.gytnow.org</a:t>
            </a:r>
            <a:r>
              <a:rPr lang="en-US" sz="3600" dirty="0">
                <a:solidFill>
                  <a:srgbClr val="1817BF"/>
                </a:solidFill>
              </a:rPr>
              <a:t> </a:t>
            </a:r>
          </a:p>
          <a:p>
            <a:pPr marL="0" indent="0" algn="ctr">
              <a:spcBef>
                <a:spcPts val="240"/>
              </a:spcBef>
              <a:buClr>
                <a:srgbClr val="0070C0"/>
              </a:buClr>
              <a:buNone/>
            </a:pPr>
            <a:r>
              <a:rPr lang="en-US" sz="3600" dirty="0">
                <a:solidFill>
                  <a:srgbClr val="1817BF"/>
                </a:solidFill>
                <a:hlinkClick r:id="rId9">
                  <a:extLst>
                    <a:ext uri="{A12FA001-AC4F-418D-AE19-62706E023703}">
                      <ahyp:hlinkClr xmlns:ahyp="http://schemas.microsoft.com/office/drawing/2018/hyperlinkcolor" val="tx"/>
                    </a:ext>
                  </a:extLst>
                </a:hlinkClick>
              </a:rPr>
              <a:t>www.stophiv.org</a:t>
            </a:r>
            <a:r>
              <a:rPr lang="en-US" sz="3600" dirty="0">
                <a:solidFill>
                  <a:srgbClr val="1817BF"/>
                </a:solidFill>
              </a:rPr>
              <a:t> </a:t>
            </a:r>
          </a:p>
          <a:p>
            <a:pPr marL="0" indent="0" algn="ctr">
              <a:spcBef>
                <a:spcPts val="240"/>
              </a:spcBef>
              <a:buClr>
                <a:srgbClr val="0070C0"/>
              </a:buClr>
              <a:buNone/>
            </a:pPr>
            <a:r>
              <a:rPr lang="en-US" sz="3600" dirty="0">
                <a:solidFill>
                  <a:srgbClr val="1817BF"/>
                </a:solidFill>
                <a:hlinkClick r:id="rId10">
                  <a:extLst>
                    <a:ext uri="{A12FA001-AC4F-418D-AE19-62706E023703}">
                      <ahyp:hlinkClr xmlns:ahyp="http://schemas.microsoft.com/office/drawing/2018/hyperlinkcolor" val="tx"/>
                    </a:ext>
                  </a:extLst>
                </a:hlinkClick>
              </a:rPr>
              <a:t>www.iwannaknow.org</a:t>
            </a:r>
            <a:r>
              <a:rPr lang="en-US" sz="3600" dirty="0">
                <a:solidFill>
                  <a:srgbClr val="1817BF"/>
                </a:solidFill>
              </a:rPr>
              <a:t> </a:t>
            </a:r>
          </a:p>
          <a:p>
            <a:pPr marL="0" indent="0" algn="ctr">
              <a:spcBef>
                <a:spcPts val="240"/>
              </a:spcBef>
              <a:buClr>
                <a:srgbClr val="0070C0"/>
              </a:buClr>
              <a:buNone/>
            </a:pPr>
            <a:r>
              <a:rPr lang="en-US" sz="3600" dirty="0">
                <a:solidFill>
                  <a:srgbClr val="1817BF"/>
                </a:solidFill>
              </a:rPr>
              <a:t> </a:t>
            </a:r>
          </a:p>
        </p:txBody>
      </p:sp>
      <p:sp>
        <p:nvSpPr>
          <p:cNvPr id="6" name="TextBox 5"/>
          <p:cNvSpPr txBox="1"/>
          <p:nvPr/>
        </p:nvSpPr>
        <p:spPr>
          <a:xfrm>
            <a:off x="1665514" y="4964441"/>
            <a:ext cx="8719457" cy="892552"/>
          </a:xfrm>
          <a:prstGeom prst="rect">
            <a:avLst/>
          </a:prstGeom>
          <a:noFill/>
        </p:spPr>
        <p:txBody>
          <a:bodyPr wrap="square" rtlCol="0">
            <a:spAutoFit/>
          </a:bodyPr>
          <a:lstStyle/>
          <a:p>
            <a:pPr algn="ctr">
              <a:spcBef>
                <a:spcPts val="240"/>
              </a:spcBef>
              <a:buClr>
                <a:srgbClr val="0070C0"/>
              </a:buClr>
            </a:pPr>
            <a:r>
              <a:rPr lang="en-US" sz="3200" b="1" dirty="0">
                <a:solidFill>
                  <a:srgbClr val="AE1712"/>
                </a:solidFill>
              </a:rPr>
              <a:t>Oklahoma HIV/AIDS Hotline: 1-800-535-2437</a:t>
            </a:r>
          </a:p>
          <a:p>
            <a:endParaRPr lang="en-US" sz="2000" dirty="0"/>
          </a:p>
        </p:txBody>
      </p:sp>
      <p:sp>
        <p:nvSpPr>
          <p:cNvPr id="4" name="Slide Number Placeholder 3"/>
          <p:cNvSpPr>
            <a:spLocks noGrp="1"/>
          </p:cNvSpPr>
          <p:nvPr>
            <p:ph type="sldNum" sz="quarter" idx="12"/>
          </p:nvPr>
        </p:nvSpPr>
        <p:spPr/>
        <p:txBody>
          <a:bodyPr/>
          <a:lstStyle/>
          <a:p>
            <a:fld id="{3A3BF598-3965-4B96-B96B-16E067964EB4}" type="slidenum">
              <a:rPr lang="en-US" sz="1800" b="0" smtClean="0">
                <a:solidFill>
                  <a:schemeClr val="tx1">
                    <a:lumMod val="50000"/>
                  </a:schemeClr>
                </a:solidFill>
              </a:rPr>
              <a:t>33</a:t>
            </a:fld>
            <a:endParaRPr lang="en-US" sz="1800" b="0" dirty="0">
              <a:solidFill>
                <a:schemeClr val="tx1">
                  <a:lumMod val="50000"/>
                </a:schemeClr>
              </a:solidFill>
            </a:endParaRPr>
          </a:p>
        </p:txBody>
      </p:sp>
      <p:sp>
        <p:nvSpPr>
          <p:cNvPr id="7" name="TextBox 6">
            <a:extLst>
              <a:ext uri="{FF2B5EF4-FFF2-40B4-BE49-F238E27FC236}">
                <a16:creationId xmlns:a16="http://schemas.microsoft.com/office/drawing/2014/main" id="{66625F2B-6D5B-4E88-8291-BC427217AA31}"/>
              </a:ext>
            </a:extLst>
          </p:cNvPr>
          <p:cNvSpPr txBox="1"/>
          <p:nvPr/>
        </p:nvSpPr>
        <p:spPr>
          <a:xfrm>
            <a:off x="635000" y="6253747"/>
            <a:ext cx="6574692" cy="369332"/>
          </a:xfrm>
          <a:prstGeom prst="rect">
            <a:avLst/>
          </a:prstGeom>
          <a:noFill/>
        </p:spPr>
        <p:txBody>
          <a:bodyPr wrap="square">
            <a:spAutoFit/>
          </a:bodyPr>
          <a:lstStyle/>
          <a:p>
            <a:pPr lvl="0"/>
            <a:r>
              <a:rPr lang="en-US" sz="1800" b="1" dirty="0">
                <a:solidFill>
                  <a:srgbClr val="464646"/>
                </a:solidFill>
              </a:rPr>
              <a:t>Oklahoma State Department of Health | STI 101 | 2022</a:t>
            </a:r>
          </a:p>
        </p:txBody>
      </p:sp>
    </p:spTree>
    <p:extLst>
      <p:ext uri="{BB962C8B-B14F-4D97-AF65-F5344CB8AC3E}">
        <p14:creationId xmlns:p14="http://schemas.microsoft.com/office/powerpoint/2010/main" val="696592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B7DDC46-2E90-8640-BEFE-F54DCCD857ED}" type="slidenum">
              <a:rPr lang="en-US" b="0" smtClean="0"/>
              <a:t>34</a:t>
            </a:fld>
            <a:endParaRPr lang="en-US" b="0" dirty="0"/>
          </a:p>
        </p:txBody>
      </p:sp>
      <p:pic>
        <p:nvPicPr>
          <p:cNvPr id="3" name="Picture 2" descr="Asking Defining Questions - Excelsior College OWL"/>
          <p:cNvPicPr>
            <a:picLocks noChangeAspect="1"/>
          </p:cNvPicPr>
          <p:nvPr/>
        </p:nvPicPr>
        <p:blipFill rotWithShape="1">
          <a:blip r:embed="rId3">
            <a:extLst>
              <a:ext uri="{28A0092B-C50C-407E-A947-70E740481C1C}">
                <a14:useLocalDpi xmlns:a14="http://schemas.microsoft.com/office/drawing/2010/main" val="0"/>
              </a:ext>
            </a:extLst>
          </a:blip>
          <a:srcRect t="7168" b="6468"/>
          <a:stretch/>
        </p:blipFill>
        <p:spPr>
          <a:xfrm>
            <a:off x="1719694" y="18016"/>
            <a:ext cx="9122735" cy="5252484"/>
          </a:xfrm>
          <a:prstGeom prst="rect">
            <a:avLst/>
          </a:prstGeom>
        </p:spPr>
      </p:pic>
      <p:sp>
        <p:nvSpPr>
          <p:cNvPr id="4" name="Title 3"/>
          <p:cNvSpPr>
            <a:spLocks noGrp="1"/>
          </p:cNvSpPr>
          <p:nvPr>
            <p:ph type="title" idx="4294967295"/>
          </p:nvPr>
        </p:nvSpPr>
        <p:spPr>
          <a:xfrm>
            <a:off x="3421542" y="5046477"/>
            <a:ext cx="5482746"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0"/>
                <a:solidFill>
                  <a:schemeClr val="tx1">
                    <a:lumMod val="50000"/>
                  </a:schemeClr>
                </a:solidFill>
                <a:effectLst>
                  <a:outerShdw blurRad="38100" dist="25400" dir="5400000" algn="ctr" rotWithShape="0">
                    <a:srgbClr val="6E747A">
                      <a:alpha val="43000"/>
                    </a:srgbClr>
                  </a:outerShdw>
                </a:effectLst>
                <a:uLnTx/>
                <a:uFillTx/>
                <a:latin typeface="+mn-lt"/>
                <a:ea typeface="+mn-ea"/>
                <a:cs typeface="+mn-cs"/>
              </a:rPr>
              <a:t>Questions?</a:t>
            </a:r>
          </a:p>
        </p:txBody>
      </p:sp>
      <p:sp>
        <p:nvSpPr>
          <p:cNvPr id="6" name="TextBox 5">
            <a:extLst>
              <a:ext uri="{FF2B5EF4-FFF2-40B4-BE49-F238E27FC236}">
                <a16:creationId xmlns:a16="http://schemas.microsoft.com/office/drawing/2014/main" id="{B39A6975-8454-45BB-8162-C22E3252CACE}"/>
              </a:ext>
            </a:extLst>
          </p:cNvPr>
          <p:cNvSpPr txBox="1"/>
          <p:nvPr/>
        </p:nvSpPr>
        <p:spPr>
          <a:xfrm>
            <a:off x="712232" y="6253747"/>
            <a:ext cx="6802260" cy="369332"/>
          </a:xfrm>
          <a:prstGeom prst="rect">
            <a:avLst/>
          </a:prstGeom>
          <a:noFill/>
        </p:spPr>
        <p:txBody>
          <a:bodyPr wrap="square">
            <a:spAutoFit/>
          </a:bodyPr>
          <a:lstStyle/>
          <a:p>
            <a:pPr lvl="0"/>
            <a:r>
              <a:rPr lang="en-US" sz="1800" b="1" dirty="0">
                <a:solidFill>
                  <a:schemeClr val="tx1">
                    <a:lumMod val="50000"/>
                  </a:schemeClr>
                </a:solidFill>
              </a:rPr>
              <a:t>Oklahoma State Department of Health | STI 101 | 2022</a:t>
            </a:r>
          </a:p>
        </p:txBody>
      </p:sp>
      <p:sp>
        <p:nvSpPr>
          <p:cNvPr id="7" name="TextBox 6">
            <a:extLst>
              <a:ext uri="{FF2B5EF4-FFF2-40B4-BE49-F238E27FC236}">
                <a16:creationId xmlns:a16="http://schemas.microsoft.com/office/drawing/2014/main" id="{B9B6C5B8-A33F-4B5D-8BB8-D57C68E8677B}"/>
              </a:ext>
            </a:extLst>
          </p:cNvPr>
          <p:cNvSpPr txBox="1"/>
          <p:nvPr/>
        </p:nvSpPr>
        <p:spPr>
          <a:xfrm>
            <a:off x="7666892" y="1317555"/>
            <a:ext cx="6096000" cy="707886"/>
          </a:xfrm>
          <a:prstGeom prst="rect">
            <a:avLst/>
          </a:prstGeom>
          <a:noFill/>
        </p:spPr>
        <p:txBody>
          <a:bodyPr wrap="square">
            <a:spAutoFit/>
          </a:bodyPr>
          <a:lstStyle/>
          <a:p>
            <a:r>
              <a:rPr lang="en-US" sz="4000" b="1" dirty="0">
                <a:ln>
                  <a:solidFill>
                    <a:schemeClr val="tx2"/>
                  </a:solidFill>
                </a:ln>
                <a:solidFill>
                  <a:schemeClr val="tx1">
                    <a:lumMod val="50000"/>
                  </a:schemeClr>
                </a:solidFill>
              </a:rPr>
              <a:t>HIV/STI</a:t>
            </a:r>
            <a:endParaRPr lang="en-US" sz="4000" b="1" dirty="0">
              <a:solidFill>
                <a:schemeClr val="tx1">
                  <a:lumMod val="50000"/>
                </a:schemeClr>
              </a:solidFill>
            </a:endParaRPr>
          </a:p>
        </p:txBody>
      </p:sp>
      <p:sp>
        <p:nvSpPr>
          <p:cNvPr id="8" name="TextBox 7">
            <a:extLst>
              <a:ext uri="{FF2B5EF4-FFF2-40B4-BE49-F238E27FC236}">
                <a16:creationId xmlns:a16="http://schemas.microsoft.com/office/drawing/2014/main" id="{A0A408CE-55B8-41DE-AFFB-E6FD7AB5FF68}"/>
              </a:ext>
            </a:extLst>
          </p:cNvPr>
          <p:cNvSpPr txBox="1"/>
          <p:nvPr/>
        </p:nvSpPr>
        <p:spPr>
          <a:xfrm>
            <a:off x="3048000" y="2986426"/>
            <a:ext cx="6096000" cy="646331"/>
          </a:xfrm>
          <a:prstGeom prst="rect">
            <a:avLst/>
          </a:prstGeom>
          <a:noFill/>
        </p:spPr>
        <p:txBody>
          <a:bodyPr wrap="square">
            <a:spAutoFit/>
          </a:bodyPr>
          <a:lstStyle/>
          <a:p>
            <a:r>
              <a:rPr lang="en-US" sz="3600" b="1" dirty="0">
                <a:ln>
                  <a:solidFill>
                    <a:schemeClr val="tx2"/>
                  </a:solidFill>
                </a:ln>
                <a:solidFill>
                  <a:schemeClr val="tx1">
                    <a:lumMod val="50000"/>
                  </a:schemeClr>
                </a:solidFill>
              </a:rPr>
              <a:t>HIV/STI </a:t>
            </a:r>
            <a:endParaRPr lang="en-US" sz="3600" b="1" dirty="0">
              <a:solidFill>
                <a:schemeClr val="tx1">
                  <a:lumMod val="50000"/>
                </a:schemeClr>
              </a:solidFill>
            </a:endParaRPr>
          </a:p>
        </p:txBody>
      </p:sp>
    </p:spTree>
    <p:extLst>
      <p:ext uri="{BB962C8B-B14F-4D97-AF65-F5344CB8AC3E}">
        <p14:creationId xmlns:p14="http://schemas.microsoft.com/office/powerpoint/2010/main" val="2112753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910" y="221658"/>
            <a:ext cx="11242431" cy="1143000"/>
          </a:xfrm>
        </p:spPr>
        <p:txBody>
          <a:bodyPr/>
          <a:lstStyle/>
          <a:p>
            <a:pPr algn="ctr"/>
            <a:r>
              <a:rPr lang="en-US" sz="4600" dirty="0">
                <a:ln>
                  <a:solidFill>
                    <a:schemeClr val="tx2"/>
                  </a:solidFill>
                </a:ln>
                <a:solidFill>
                  <a:schemeClr val="tx1">
                    <a:lumMod val="50000"/>
                  </a:schemeClr>
                </a:solidFill>
              </a:rPr>
              <a:t>Why Is This Important About STI/STDs?</a:t>
            </a:r>
          </a:p>
        </p:txBody>
      </p:sp>
      <p:sp>
        <p:nvSpPr>
          <p:cNvPr id="7" name="Rectangle 6"/>
          <p:cNvSpPr/>
          <p:nvPr/>
        </p:nvSpPr>
        <p:spPr>
          <a:xfrm>
            <a:off x="6848970" y="1371601"/>
            <a:ext cx="4315215" cy="1569660"/>
          </a:xfrm>
          <a:prstGeom prst="rect">
            <a:avLst/>
          </a:prstGeom>
        </p:spPr>
        <p:txBody>
          <a:bodyPr wrap="square">
            <a:spAutoFit/>
          </a:bodyPr>
          <a:lstStyle/>
          <a:p>
            <a:pPr algn="ctr"/>
            <a:r>
              <a:rPr lang="en-US" sz="3200" b="1" dirty="0">
                <a:solidFill>
                  <a:srgbClr val="AE1712"/>
                </a:solidFill>
              </a:rPr>
              <a:t>20</a:t>
            </a:r>
            <a:r>
              <a:rPr lang="en-US" sz="3200" dirty="0">
                <a:solidFill>
                  <a:srgbClr val="AE1712"/>
                </a:solidFill>
              </a:rPr>
              <a:t> </a:t>
            </a:r>
            <a:r>
              <a:rPr lang="en-US" sz="3200" b="1" dirty="0">
                <a:solidFill>
                  <a:srgbClr val="AE1712"/>
                </a:solidFill>
              </a:rPr>
              <a:t>million</a:t>
            </a:r>
            <a:r>
              <a:rPr lang="en-US" sz="3200" dirty="0">
                <a:solidFill>
                  <a:srgbClr val="AE1712"/>
                </a:solidFill>
              </a:rPr>
              <a:t> </a:t>
            </a:r>
            <a:r>
              <a:rPr lang="en-US" sz="3200" b="1" dirty="0">
                <a:solidFill>
                  <a:schemeClr val="tx1">
                    <a:lumMod val="75000"/>
                  </a:schemeClr>
                </a:solidFill>
              </a:rPr>
              <a:t>new infections every year </a:t>
            </a:r>
            <a:r>
              <a:rPr lang="en-US" sz="3200" b="1" dirty="0">
                <a:solidFill>
                  <a:srgbClr val="AE1712"/>
                </a:solidFill>
              </a:rPr>
              <a:t>in the U.S.</a:t>
            </a:r>
            <a:endParaRPr lang="en-US" sz="3200" b="1" baseline="30000" dirty="0">
              <a:solidFill>
                <a:srgbClr val="AE1712"/>
              </a:solidFill>
            </a:endParaRPr>
          </a:p>
        </p:txBody>
      </p:sp>
      <p:sp>
        <p:nvSpPr>
          <p:cNvPr id="5" name="TextBox 4"/>
          <p:cNvSpPr txBox="1"/>
          <p:nvPr/>
        </p:nvSpPr>
        <p:spPr>
          <a:xfrm>
            <a:off x="640080" y="1123787"/>
            <a:ext cx="5882640" cy="4524315"/>
          </a:xfrm>
          <a:prstGeom prst="rect">
            <a:avLst/>
          </a:prstGeom>
          <a:noFill/>
          <a:ln w="38100">
            <a:solidFill>
              <a:srgbClr val="E6E6E6"/>
            </a:solidFill>
          </a:ln>
        </p:spPr>
        <p:txBody>
          <a:bodyPr wrap="square" rtlCol="0">
            <a:spAutoFit/>
          </a:bodyPr>
          <a:lstStyle/>
          <a:p>
            <a:pPr algn="ctr">
              <a:buClr>
                <a:schemeClr val="accent5"/>
              </a:buClr>
            </a:pPr>
            <a:r>
              <a:rPr lang="en-US" sz="2400" b="1" dirty="0">
                <a:solidFill>
                  <a:schemeClr val="tx1">
                    <a:lumMod val="50000"/>
                  </a:schemeClr>
                </a:solidFill>
              </a:rPr>
              <a:t>Often</a:t>
            </a:r>
            <a:r>
              <a:rPr lang="en-US" sz="2400" b="1" dirty="0">
                <a:solidFill>
                  <a:srgbClr val="1817BF"/>
                </a:solidFill>
              </a:rPr>
              <a:t> NO </a:t>
            </a:r>
            <a:r>
              <a:rPr lang="en-US" sz="2400" b="1" dirty="0">
                <a:solidFill>
                  <a:schemeClr val="tx1">
                    <a:lumMod val="50000"/>
                  </a:schemeClr>
                </a:solidFill>
              </a:rPr>
              <a:t>signs or symptoms</a:t>
            </a:r>
          </a:p>
          <a:p>
            <a:pPr algn="ctr">
              <a:buClr>
                <a:schemeClr val="accent5"/>
              </a:buClr>
            </a:pPr>
            <a:endParaRPr lang="en-US" dirty="0">
              <a:solidFill>
                <a:srgbClr val="0066A6"/>
              </a:solidFill>
            </a:endParaRPr>
          </a:p>
          <a:p>
            <a:pPr algn="ctr">
              <a:buClr>
                <a:schemeClr val="accent5"/>
              </a:buClr>
            </a:pPr>
            <a:endParaRPr lang="en-US" dirty="0">
              <a:solidFill>
                <a:schemeClr val="accent5"/>
              </a:solidFill>
            </a:endParaRPr>
          </a:p>
          <a:p>
            <a:pPr algn="ctr">
              <a:buClr>
                <a:schemeClr val="accent5"/>
              </a:buClr>
            </a:pPr>
            <a:endParaRPr lang="en-US" sz="2400" dirty="0">
              <a:solidFill>
                <a:schemeClr val="accent5"/>
              </a:solidFill>
            </a:endParaRPr>
          </a:p>
          <a:p>
            <a:pPr algn="ctr">
              <a:buClr>
                <a:schemeClr val="accent5"/>
              </a:buClr>
            </a:pPr>
            <a:r>
              <a:rPr lang="en-US" sz="2400" b="1" dirty="0">
                <a:solidFill>
                  <a:srgbClr val="1817BF"/>
                </a:solidFill>
              </a:rPr>
              <a:t>UNAWARE </a:t>
            </a:r>
            <a:r>
              <a:rPr lang="en-US" sz="2400" b="1" dirty="0">
                <a:solidFill>
                  <a:schemeClr val="tx1">
                    <a:lumMod val="50000"/>
                  </a:schemeClr>
                </a:solidFill>
              </a:rPr>
              <a:t>of infection, and don’t receive treatment.</a:t>
            </a:r>
          </a:p>
          <a:p>
            <a:pPr algn="ctr">
              <a:buClr>
                <a:schemeClr val="accent5"/>
              </a:buClr>
            </a:pPr>
            <a:endParaRPr lang="en-US" dirty="0">
              <a:solidFill>
                <a:schemeClr val="accent5"/>
              </a:solidFill>
            </a:endParaRPr>
          </a:p>
          <a:p>
            <a:pPr algn="ctr">
              <a:buClr>
                <a:schemeClr val="accent5"/>
              </a:buClr>
            </a:pPr>
            <a:endParaRPr lang="en-US" dirty="0">
              <a:solidFill>
                <a:schemeClr val="accent5"/>
              </a:solidFill>
            </a:endParaRPr>
          </a:p>
          <a:p>
            <a:pPr algn="ctr">
              <a:buClr>
                <a:schemeClr val="accent5"/>
              </a:buClr>
            </a:pPr>
            <a:endParaRPr lang="en-US" dirty="0">
              <a:solidFill>
                <a:schemeClr val="accent5"/>
              </a:solidFill>
            </a:endParaRPr>
          </a:p>
          <a:p>
            <a:pPr algn="ctr">
              <a:buClr>
                <a:schemeClr val="accent5"/>
              </a:buClr>
            </a:pPr>
            <a:r>
              <a:rPr lang="en-US" sz="2400" b="1" dirty="0">
                <a:solidFill>
                  <a:srgbClr val="1817BF"/>
                </a:solidFill>
              </a:rPr>
              <a:t>LONG-TERM </a:t>
            </a:r>
            <a:r>
              <a:rPr lang="en-US" sz="2400" b="1" dirty="0">
                <a:solidFill>
                  <a:schemeClr val="tx1">
                    <a:lumMod val="50000"/>
                  </a:schemeClr>
                </a:solidFill>
              </a:rPr>
              <a:t>damage</a:t>
            </a:r>
            <a:endParaRPr lang="en-US" b="1" dirty="0">
              <a:solidFill>
                <a:schemeClr val="tx1">
                  <a:lumMod val="50000"/>
                </a:schemeClr>
              </a:solidFill>
            </a:endParaRPr>
          </a:p>
          <a:p>
            <a:pPr algn="ctr">
              <a:buClr>
                <a:schemeClr val="accent5"/>
              </a:buClr>
            </a:pPr>
            <a:endParaRPr lang="en-US" b="1" dirty="0">
              <a:solidFill>
                <a:schemeClr val="accent5"/>
              </a:solidFill>
            </a:endParaRPr>
          </a:p>
          <a:p>
            <a:pPr algn="ctr">
              <a:buClr>
                <a:schemeClr val="accent5"/>
              </a:buClr>
            </a:pPr>
            <a:endParaRPr lang="en-US" b="1" dirty="0">
              <a:solidFill>
                <a:schemeClr val="accent5"/>
              </a:solidFill>
            </a:endParaRPr>
          </a:p>
          <a:p>
            <a:pPr algn="ctr">
              <a:buClr>
                <a:schemeClr val="accent5"/>
              </a:buClr>
            </a:pPr>
            <a:endParaRPr lang="en-US" b="1" dirty="0">
              <a:solidFill>
                <a:schemeClr val="accent5"/>
              </a:solidFill>
            </a:endParaRPr>
          </a:p>
          <a:p>
            <a:pPr algn="ctr">
              <a:buClr>
                <a:schemeClr val="accent5"/>
              </a:buClr>
            </a:pPr>
            <a:r>
              <a:rPr lang="en-US" sz="2400" b="1" dirty="0">
                <a:solidFill>
                  <a:schemeClr val="tx1">
                    <a:lumMod val="50000"/>
                  </a:schemeClr>
                </a:solidFill>
              </a:rPr>
              <a:t>May have </a:t>
            </a:r>
            <a:r>
              <a:rPr lang="en-US" sz="2400" b="1" dirty="0">
                <a:solidFill>
                  <a:srgbClr val="1817BF"/>
                </a:solidFill>
              </a:rPr>
              <a:t>PASSED </a:t>
            </a:r>
            <a:r>
              <a:rPr lang="en-US" sz="2400" b="1" dirty="0">
                <a:solidFill>
                  <a:schemeClr val="tx1">
                    <a:lumMod val="50000"/>
                  </a:schemeClr>
                </a:solidFill>
              </a:rPr>
              <a:t>infection to others</a:t>
            </a:r>
          </a:p>
        </p:txBody>
      </p:sp>
      <p:sp>
        <p:nvSpPr>
          <p:cNvPr id="9" name="TextBox 8"/>
          <p:cNvSpPr txBox="1"/>
          <p:nvPr/>
        </p:nvSpPr>
        <p:spPr>
          <a:xfrm>
            <a:off x="7159140" y="3462889"/>
            <a:ext cx="3898001" cy="2554545"/>
          </a:xfrm>
          <a:prstGeom prst="rect">
            <a:avLst/>
          </a:prstGeom>
          <a:noFill/>
        </p:spPr>
        <p:txBody>
          <a:bodyPr wrap="square" rtlCol="0">
            <a:spAutoFit/>
          </a:bodyPr>
          <a:lstStyle/>
          <a:p>
            <a:pPr lvl="0" algn="ctr"/>
            <a:r>
              <a:rPr lang="en-US" sz="3200" b="1" dirty="0">
                <a:solidFill>
                  <a:srgbClr val="AE1712"/>
                </a:solidFill>
              </a:rPr>
              <a:t>More than 50% </a:t>
            </a:r>
            <a:r>
              <a:rPr lang="en-US" sz="3200" b="1" dirty="0">
                <a:solidFill>
                  <a:schemeClr val="tx1">
                    <a:lumMod val="75000"/>
                  </a:schemeClr>
                </a:solidFill>
              </a:rPr>
              <a:t>of all people will have an STI at some point in their lifetime.</a:t>
            </a:r>
          </a:p>
        </p:txBody>
      </p:sp>
      <p:sp>
        <p:nvSpPr>
          <p:cNvPr id="4" name="Down Arrow 3"/>
          <p:cNvSpPr/>
          <p:nvPr/>
        </p:nvSpPr>
        <p:spPr>
          <a:xfrm>
            <a:off x="3200400" y="4389120"/>
            <a:ext cx="723900" cy="762000"/>
          </a:xfrm>
          <a:prstGeom prst="downArrow">
            <a:avLst/>
          </a:prstGeom>
          <a:solidFill>
            <a:srgbClr val="B4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E1712"/>
              </a:solidFill>
            </a:endParaRPr>
          </a:p>
        </p:txBody>
      </p:sp>
      <p:sp>
        <p:nvSpPr>
          <p:cNvPr id="10" name="Down Arrow 9"/>
          <p:cNvSpPr/>
          <p:nvPr/>
        </p:nvSpPr>
        <p:spPr>
          <a:xfrm>
            <a:off x="3200400" y="3200400"/>
            <a:ext cx="723900" cy="762000"/>
          </a:xfrm>
          <a:prstGeom prst="downArrow">
            <a:avLst/>
          </a:prstGeom>
          <a:solidFill>
            <a:srgbClr val="B4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E1712"/>
              </a:solidFill>
            </a:endParaRPr>
          </a:p>
        </p:txBody>
      </p:sp>
      <p:sp>
        <p:nvSpPr>
          <p:cNvPr id="11" name="Down Arrow 10"/>
          <p:cNvSpPr/>
          <p:nvPr/>
        </p:nvSpPr>
        <p:spPr>
          <a:xfrm>
            <a:off x="3200400" y="1645920"/>
            <a:ext cx="723900" cy="762000"/>
          </a:xfrm>
          <a:prstGeom prst="downArrow">
            <a:avLst/>
          </a:prstGeom>
          <a:solidFill>
            <a:srgbClr val="B4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E1712"/>
              </a:solidFill>
            </a:endParaRPr>
          </a:p>
        </p:txBody>
      </p:sp>
      <p:sp>
        <p:nvSpPr>
          <p:cNvPr id="12" name="Footer Placeholder 7">
            <a:extLst>
              <a:ext uri="{FF2B5EF4-FFF2-40B4-BE49-F238E27FC236}">
                <a16:creationId xmlns:a16="http://schemas.microsoft.com/office/drawing/2014/main" id="{1777E778-43F2-CB40-B31B-CEF6924EEFF7}"/>
              </a:ext>
            </a:extLst>
          </p:cNvPr>
          <p:cNvSpPr>
            <a:spLocks noGrp="1"/>
          </p:cNvSpPr>
          <p:nvPr>
            <p:ph type="ftr" sz="quarter" idx="13"/>
          </p:nvPr>
        </p:nvSpPr>
        <p:spPr>
          <a:xfrm>
            <a:off x="640080" y="6309360"/>
            <a:ext cx="6492240" cy="365760"/>
          </a:xfrm>
        </p:spPr>
        <p:txBody>
          <a:bodyPr/>
          <a:lstStyle/>
          <a:p>
            <a:pPr marL="0" lvl="0" indent="0">
              <a:buNone/>
            </a:pPr>
            <a:r>
              <a:rPr lang="en-US" sz="1800" dirty="0">
                <a:solidFill>
                  <a:srgbClr val="464646"/>
                </a:solidFill>
              </a:rPr>
              <a:t>  </a:t>
            </a:r>
            <a:r>
              <a:rPr lang="en-US" sz="1800" b="1" dirty="0">
                <a:solidFill>
                  <a:schemeClr val="tx1">
                    <a:lumMod val="50000"/>
                  </a:schemeClr>
                </a:solidFill>
              </a:rPr>
              <a:t>Oklahoma State Department of Health | STI 101 | 2022</a:t>
            </a:r>
            <a:r>
              <a:rPr lang="en-US" sz="1200" b="1" dirty="0">
                <a:solidFill>
                  <a:schemeClr val="tx1">
                    <a:lumMod val="50000"/>
                  </a:schemeClr>
                </a:solidFill>
              </a:rPr>
              <a:t> </a:t>
            </a:r>
          </a:p>
        </p:txBody>
      </p:sp>
      <p:sp>
        <p:nvSpPr>
          <p:cNvPr id="3" name="Slide Number Placeholder 2"/>
          <p:cNvSpPr>
            <a:spLocks noGrp="1"/>
          </p:cNvSpPr>
          <p:nvPr>
            <p:ph type="sldNum" sz="quarter" idx="12"/>
          </p:nvPr>
        </p:nvSpPr>
        <p:spPr/>
        <p:txBody>
          <a:bodyPr/>
          <a:lstStyle/>
          <a:p>
            <a:fld id="{3A3BF598-3965-4B96-B96B-16E067964EB4}" type="slidenum">
              <a:rPr lang="en-US" b="0" smtClean="0"/>
              <a:t>4</a:t>
            </a:fld>
            <a:endParaRPr lang="en-US" b="0" dirty="0"/>
          </a:p>
        </p:txBody>
      </p:sp>
    </p:spTree>
    <p:extLst>
      <p:ext uri="{BB962C8B-B14F-4D97-AF65-F5344CB8AC3E}">
        <p14:creationId xmlns:p14="http://schemas.microsoft.com/office/powerpoint/2010/main" val="761472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02443" y="256673"/>
            <a:ext cx="9153525" cy="1143000"/>
          </a:xfrm>
        </p:spPr>
        <p:txBody>
          <a:bodyPr/>
          <a:lstStyle/>
          <a:p>
            <a:pPr algn="ctr"/>
            <a:r>
              <a:rPr lang="en-US" sz="5400" dirty="0">
                <a:ln>
                  <a:solidFill>
                    <a:schemeClr val="tx2"/>
                  </a:solidFill>
                </a:ln>
                <a:solidFill>
                  <a:schemeClr val="tx1">
                    <a:lumMod val="50000"/>
                  </a:schemeClr>
                </a:solidFill>
              </a:rPr>
              <a:t>Are STI/STDs Curable?</a:t>
            </a:r>
          </a:p>
        </p:txBody>
      </p:sp>
      <p:sp>
        <p:nvSpPr>
          <p:cNvPr id="6" name="Content Placeholder 5"/>
          <p:cNvSpPr>
            <a:spLocks noGrp="1"/>
          </p:cNvSpPr>
          <p:nvPr>
            <p:ph sz="quarter" idx="13"/>
          </p:nvPr>
        </p:nvSpPr>
        <p:spPr>
          <a:xfrm>
            <a:off x="463296" y="3457394"/>
            <a:ext cx="3803904" cy="3048000"/>
          </a:xfrm>
          <a:ln w="57150">
            <a:noFill/>
          </a:ln>
        </p:spPr>
        <p:txBody>
          <a:bodyPr>
            <a:normAutofit fontScale="62500" lnSpcReduction="20000"/>
          </a:bodyPr>
          <a:lstStyle/>
          <a:p>
            <a:pPr>
              <a:lnSpc>
                <a:spcPct val="120000"/>
              </a:lnSpc>
              <a:buClr>
                <a:schemeClr val="tx1">
                  <a:lumMod val="75000"/>
                </a:schemeClr>
              </a:buClr>
            </a:pPr>
            <a:r>
              <a:rPr lang="en-US" sz="5100" b="1" dirty="0">
                <a:solidFill>
                  <a:srgbClr val="464646"/>
                </a:solidFill>
              </a:rPr>
              <a:t>Chlamydia</a:t>
            </a:r>
          </a:p>
          <a:p>
            <a:pPr>
              <a:lnSpc>
                <a:spcPct val="120000"/>
              </a:lnSpc>
              <a:buClr>
                <a:schemeClr val="tx1">
                  <a:lumMod val="75000"/>
                </a:schemeClr>
              </a:buClr>
            </a:pPr>
            <a:r>
              <a:rPr lang="en-US" sz="5100" b="1" dirty="0">
                <a:solidFill>
                  <a:srgbClr val="464646"/>
                </a:solidFill>
              </a:rPr>
              <a:t>Gonorrhea</a:t>
            </a:r>
          </a:p>
          <a:p>
            <a:pPr>
              <a:lnSpc>
                <a:spcPct val="120000"/>
              </a:lnSpc>
              <a:buClr>
                <a:schemeClr val="tx1">
                  <a:lumMod val="75000"/>
                </a:schemeClr>
              </a:buClr>
            </a:pPr>
            <a:r>
              <a:rPr lang="en-US" sz="5100" b="1" dirty="0">
                <a:solidFill>
                  <a:srgbClr val="464646"/>
                </a:solidFill>
              </a:rPr>
              <a:t>Syphilis</a:t>
            </a:r>
          </a:p>
          <a:p>
            <a:pPr>
              <a:lnSpc>
                <a:spcPct val="120000"/>
              </a:lnSpc>
              <a:buClr>
                <a:schemeClr val="tx1">
                  <a:lumMod val="75000"/>
                </a:schemeClr>
              </a:buClr>
            </a:pPr>
            <a:r>
              <a:rPr lang="en-US" sz="5100" b="1" dirty="0">
                <a:solidFill>
                  <a:srgbClr val="464646"/>
                </a:solidFill>
              </a:rPr>
              <a:t>Trichomoniasis</a:t>
            </a:r>
            <a:r>
              <a:rPr lang="en-US" sz="5100" dirty="0">
                <a:solidFill>
                  <a:srgbClr val="464646"/>
                </a:solidFill>
              </a:rPr>
              <a:t>* </a:t>
            </a:r>
            <a:endParaRPr lang="en-US" sz="2000" dirty="0">
              <a:solidFill>
                <a:srgbClr val="464646"/>
              </a:solidFill>
            </a:endParaRPr>
          </a:p>
          <a:p>
            <a:pPr marL="0" indent="0" algn="ctr">
              <a:lnSpc>
                <a:spcPct val="120000"/>
              </a:lnSpc>
              <a:buClr>
                <a:schemeClr val="tx1">
                  <a:lumMod val="75000"/>
                </a:schemeClr>
              </a:buClr>
              <a:buNone/>
            </a:pPr>
            <a:r>
              <a:rPr lang="en-US" dirty="0">
                <a:solidFill>
                  <a:srgbClr val="464646"/>
                </a:solidFill>
              </a:rPr>
              <a:t>	 </a:t>
            </a:r>
            <a:r>
              <a:rPr lang="en-US" sz="2900" b="1" dirty="0">
                <a:solidFill>
                  <a:srgbClr val="464646"/>
                </a:solidFill>
              </a:rPr>
              <a:t>*parasitic protozoan </a:t>
            </a:r>
            <a:r>
              <a:rPr lang="en-US" dirty="0">
                <a:solidFill>
                  <a:srgbClr val="464646"/>
                </a:solidFill>
              </a:rPr>
              <a:t>	</a:t>
            </a:r>
            <a:r>
              <a:rPr lang="en-US" dirty="0">
                <a:solidFill>
                  <a:schemeClr val="accent5"/>
                </a:solidFill>
              </a:rPr>
              <a:t>	</a:t>
            </a:r>
            <a:endParaRPr lang="en-US" sz="1300" dirty="0">
              <a:solidFill>
                <a:schemeClr val="accent5"/>
              </a:solidFill>
            </a:endParaRPr>
          </a:p>
        </p:txBody>
      </p:sp>
      <p:sp>
        <p:nvSpPr>
          <p:cNvPr id="7" name="Content Placeholder 6"/>
          <p:cNvSpPr>
            <a:spLocks noGrp="1"/>
          </p:cNvSpPr>
          <p:nvPr>
            <p:ph sz="quarter" idx="14"/>
          </p:nvPr>
        </p:nvSpPr>
        <p:spPr>
          <a:xfrm>
            <a:off x="6735964" y="3438258"/>
            <a:ext cx="3346704" cy="2825382"/>
          </a:xfrm>
          <a:ln w="57150">
            <a:noFill/>
          </a:ln>
        </p:spPr>
        <p:txBody>
          <a:bodyPr>
            <a:normAutofit/>
          </a:bodyPr>
          <a:lstStyle/>
          <a:p>
            <a:r>
              <a:rPr lang="en-US" sz="3200" b="1" dirty="0">
                <a:solidFill>
                  <a:srgbClr val="464646"/>
                </a:solidFill>
              </a:rPr>
              <a:t>HIV</a:t>
            </a:r>
          </a:p>
          <a:p>
            <a:r>
              <a:rPr lang="en-US" sz="3200" b="1" dirty="0">
                <a:solidFill>
                  <a:srgbClr val="464646"/>
                </a:solidFill>
              </a:rPr>
              <a:t>Herpes</a:t>
            </a:r>
          </a:p>
          <a:p>
            <a:r>
              <a:rPr lang="en-US" sz="3200" b="1" dirty="0">
                <a:solidFill>
                  <a:srgbClr val="464646"/>
                </a:solidFill>
              </a:rPr>
              <a:t>HPV</a:t>
            </a:r>
          </a:p>
          <a:p>
            <a:r>
              <a:rPr lang="en-US" sz="3200" b="1" dirty="0">
                <a:solidFill>
                  <a:srgbClr val="464646"/>
                </a:solidFill>
              </a:rPr>
              <a:t>Hepatitis B</a:t>
            </a:r>
          </a:p>
        </p:txBody>
      </p:sp>
      <p:sp>
        <p:nvSpPr>
          <p:cNvPr id="8" name="TextBox 7"/>
          <p:cNvSpPr txBox="1"/>
          <p:nvPr/>
        </p:nvSpPr>
        <p:spPr>
          <a:xfrm>
            <a:off x="391886" y="1387614"/>
            <a:ext cx="5224548" cy="2492990"/>
          </a:xfrm>
          <a:prstGeom prst="rect">
            <a:avLst/>
          </a:prstGeom>
          <a:noFill/>
        </p:spPr>
        <p:txBody>
          <a:bodyPr wrap="square" rtlCol="0">
            <a:spAutoFit/>
          </a:bodyPr>
          <a:lstStyle/>
          <a:p>
            <a:r>
              <a:rPr lang="en-US" sz="3000" b="1" dirty="0">
                <a:solidFill>
                  <a:srgbClr val="1817BF"/>
                </a:solidFill>
              </a:rPr>
              <a:t>Antibiotics </a:t>
            </a:r>
            <a:r>
              <a:rPr lang="en-US" sz="3000" dirty="0">
                <a:solidFill>
                  <a:schemeClr val="tx1">
                    <a:lumMod val="75000"/>
                  </a:schemeClr>
                </a:solidFill>
              </a:rPr>
              <a:t>can</a:t>
            </a:r>
            <a:r>
              <a:rPr lang="en-US" sz="3000" b="1" dirty="0">
                <a:solidFill>
                  <a:srgbClr val="1817BF"/>
                </a:solidFill>
              </a:rPr>
              <a:t> </a:t>
            </a:r>
            <a:r>
              <a:rPr lang="en-US" sz="3000" b="1" dirty="0">
                <a:solidFill>
                  <a:srgbClr val="AE1712"/>
                </a:solidFill>
              </a:rPr>
              <a:t>cure </a:t>
            </a:r>
            <a:r>
              <a:rPr lang="en-US" sz="3000" b="1" u="sng" dirty="0">
                <a:solidFill>
                  <a:srgbClr val="AE1712"/>
                </a:solidFill>
              </a:rPr>
              <a:t>bacterial</a:t>
            </a:r>
            <a:r>
              <a:rPr lang="en-US" sz="3000" b="1" dirty="0">
                <a:solidFill>
                  <a:srgbClr val="AE1712"/>
                </a:solidFill>
              </a:rPr>
              <a:t> STDs</a:t>
            </a:r>
            <a:r>
              <a:rPr lang="en-US" sz="3000" b="1" dirty="0">
                <a:solidFill>
                  <a:schemeClr val="tx1">
                    <a:lumMod val="75000"/>
                  </a:schemeClr>
                </a:solidFill>
              </a:rPr>
              <a:t>, </a:t>
            </a:r>
            <a:r>
              <a:rPr lang="en-US" sz="3000" dirty="0">
                <a:solidFill>
                  <a:schemeClr val="tx1">
                    <a:lumMod val="75000"/>
                  </a:schemeClr>
                </a:solidFill>
              </a:rPr>
              <a:t>but</a:t>
            </a:r>
            <a:r>
              <a:rPr lang="en-US" sz="3000" b="1" dirty="0">
                <a:solidFill>
                  <a:schemeClr val="tx1">
                    <a:lumMod val="75000"/>
                  </a:schemeClr>
                </a:solidFill>
              </a:rPr>
              <a:t> </a:t>
            </a:r>
            <a:r>
              <a:rPr lang="en-US" sz="3000" b="1" dirty="0">
                <a:solidFill>
                  <a:srgbClr val="1817BF"/>
                </a:solidFill>
              </a:rPr>
              <a:t>cannot reverse</a:t>
            </a:r>
            <a:r>
              <a:rPr lang="en-US" sz="3000" b="1" dirty="0">
                <a:solidFill>
                  <a:schemeClr val="tx1">
                    <a:lumMod val="75000"/>
                  </a:schemeClr>
                </a:solidFill>
              </a:rPr>
              <a:t> the long-term damage:</a:t>
            </a:r>
          </a:p>
          <a:p>
            <a:pPr algn="ctr"/>
            <a:endParaRPr lang="en-US" sz="3600" b="1" dirty="0">
              <a:solidFill>
                <a:srgbClr val="0070C0"/>
              </a:solidFill>
            </a:endParaRPr>
          </a:p>
        </p:txBody>
      </p:sp>
      <p:sp>
        <p:nvSpPr>
          <p:cNvPr id="9" name="TextBox 8"/>
          <p:cNvSpPr txBox="1"/>
          <p:nvPr/>
        </p:nvSpPr>
        <p:spPr>
          <a:xfrm>
            <a:off x="6575567" y="1401620"/>
            <a:ext cx="5190957" cy="3046988"/>
          </a:xfrm>
          <a:prstGeom prst="rect">
            <a:avLst/>
          </a:prstGeom>
          <a:noFill/>
        </p:spPr>
        <p:txBody>
          <a:bodyPr wrap="square" rtlCol="0">
            <a:spAutoFit/>
          </a:bodyPr>
          <a:lstStyle/>
          <a:p>
            <a:pPr marL="45720"/>
            <a:r>
              <a:rPr lang="en-US" sz="3000" b="1" dirty="0">
                <a:solidFill>
                  <a:srgbClr val="1817BF"/>
                </a:solidFill>
              </a:rPr>
              <a:t>Treatment </a:t>
            </a:r>
            <a:r>
              <a:rPr lang="en-US" sz="3000" dirty="0">
                <a:solidFill>
                  <a:schemeClr val="tx1">
                    <a:lumMod val="50000"/>
                  </a:schemeClr>
                </a:solidFill>
              </a:rPr>
              <a:t>can</a:t>
            </a:r>
            <a:r>
              <a:rPr lang="en-US" sz="3000" b="1" dirty="0">
                <a:solidFill>
                  <a:srgbClr val="AE1712"/>
                </a:solidFill>
              </a:rPr>
              <a:t> improve </a:t>
            </a:r>
            <a:r>
              <a:rPr lang="en-US" sz="3000" dirty="0">
                <a:solidFill>
                  <a:schemeClr val="tx1">
                    <a:lumMod val="75000"/>
                  </a:schemeClr>
                </a:solidFill>
              </a:rPr>
              <a:t>the lives of many people living with</a:t>
            </a:r>
            <a:r>
              <a:rPr lang="en-US" sz="3000" b="1" dirty="0">
                <a:solidFill>
                  <a:schemeClr val="tx1">
                    <a:lumMod val="75000"/>
                  </a:schemeClr>
                </a:solidFill>
              </a:rPr>
              <a:t> </a:t>
            </a:r>
            <a:r>
              <a:rPr lang="en-US" sz="3000" b="1" u="sng" dirty="0">
                <a:solidFill>
                  <a:srgbClr val="AE1712"/>
                </a:solidFill>
              </a:rPr>
              <a:t>viral</a:t>
            </a:r>
            <a:r>
              <a:rPr lang="en-US" sz="3000" b="1" dirty="0">
                <a:solidFill>
                  <a:srgbClr val="AE1712"/>
                </a:solidFill>
              </a:rPr>
              <a:t> STDs</a:t>
            </a:r>
            <a:r>
              <a:rPr lang="en-US" sz="3000" b="1" dirty="0">
                <a:solidFill>
                  <a:schemeClr val="tx1">
                    <a:lumMod val="75000"/>
                  </a:schemeClr>
                </a:solidFill>
              </a:rPr>
              <a:t>, </a:t>
            </a:r>
            <a:r>
              <a:rPr lang="en-US" sz="3000" dirty="0">
                <a:solidFill>
                  <a:schemeClr val="tx1">
                    <a:lumMod val="75000"/>
                  </a:schemeClr>
                </a:solidFill>
              </a:rPr>
              <a:t>but there is</a:t>
            </a:r>
            <a:r>
              <a:rPr lang="en-US" sz="3000" dirty="0">
                <a:solidFill>
                  <a:srgbClr val="1817BF"/>
                </a:solidFill>
              </a:rPr>
              <a:t> </a:t>
            </a:r>
            <a:r>
              <a:rPr lang="en-US" sz="3000" b="1" dirty="0">
                <a:solidFill>
                  <a:srgbClr val="AE1712"/>
                </a:solidFill>
              </a:rPr>
              <a:t>NO cure:</a:t>
            </a:r>
          </a:p>
          <a:p>
            <a:pPr marL="45720"/>
            <a:endParaRPr lang="en-US" sz="3600" dirty="0">
              <a:solidFill>
                <a:schemeClr val="accent5"/>
              </a:solidFill>
            </a:endParaRPr>
          </a:p>
          <a:p>
            <a:pPr algn="ctr"/>
            <a:endParaRPr lang="en-US" sz="3600" b="1" dirty="0">
              <a:solidFill>
                <a:srgbClr val="0070C0"/>
              </a:solidFill>
            </a:endParaRPr>
          </a:p>
        </p:txBody>
      </p:sp>
      <p:sp>
        <p:nvSpPr>
          <p:cNvPr id="11" name="Footer Placeholder 7">
            <a:extLst>
              <a:ext uri="{FF2B5EF4-FFF2-40B4-BE49-F238E27FC236}">
                <a16:creationId xmlns:a16="http://schemas.microsoft.com/office/drawing/2014/main" id="{1777E778-43F2-CB40-B31B-CEF6924EEFF7}"/>
              </a:ext>
            </a:extLst>
          </p:cNvPr>
          <p:cNvSpPr>
            <a:spLocks noGrp="1"/>
          </p:cNvSpPr>
          <p:nvPr>
            <p:ph type="ftr" sz="quarter" idx="13"/>
          </p:nvPr>
        </p:nvSpPr>
        <p:spPr>
          <a:xfrm>
            <a:off x="731520" y="6309360"/>
            <a:ext cx="6492240" cy="365760"/>
          </a:xfrm>
        </p:spPr>
        <p:txBody>
          <a:bodyPr/>
          <a:lstStyle/>
          <a:p>
            <a:pPr marL="0" lvl="0" indent="0">
              <a:buNone/>
            </a:pPr>
            <a:r>
              <a:rPr lang="en-US" sz="1800" b="1" dirty="0">
                <a:solidFill>
                  <a:schemeClr val="tx1">
                    <a:lumMod val="50000"/>
                  </a:schemeClr>
                </a:solidFill>
              </a:rPr>
              <a:t>Oklahoma State Department of Health | STI 101 | 2022</a:t>
            </a:r>
            <a:r>
              <a:rPr lang="en-US" sz="1200" b="1" dirty="0">
                <a:solidFill>
                  <a:schemeClr val="tx1">
                    <a:lumMod val="50000"/>
                  </a:schemeClr>
                </a:solidFill>
              </a:rPr>
              <a:t> </a:t>
            </a:r>
            <a:endParaRPr lang="en-US" sz="1800" b="1" dirty="0">
              <a:solidFill>
                <a:schemeClr val="tx1">
                  <a:lumMod val="50000"/>
                </a:schemeClr>
              </a:solidFill>
            </a:endParaRPr>
          </a:p>
        </p:txBody>
      </p:sp>
      <p:sp>
        <p:nvSpPr>
          <p:cNvPr id="2" name="Slide Number Placeholder 1"/>
          <p:cNvSpPr>
            <a:spLocks noGrp="1"/>
          </p:cNvSpPr>
          <p:nvPr>
            <p:ph type="sldNum" sz="quarter" idx="12"/>
          </p:nvPr>
        </p:nvSpPr>
        <p:spPr/>
        <p:txBody>
          <a:bodyPr/>
          <a:lstStyle/>
          <a:p>
            <a:fld id="{3A3BF598-3965-4B96-B96B-16E067964EB4}" type="slidenum">
              <a:rPr lang="en-US" b="0" smtClean="0"/>
              <a:t>5</a:t>
            </a:fld>
            <a:endParaRPr lang="en-US" b="0" dirty="0"/>
          </a:p>
        </p:txBody>
      </p:sp>
    </p:spTree>
    <p:extLst>
      <p:ext uri="{BB962C8B-B14F-4D97-AF65-F5344CB8AC3E}">
        <p14:creationId xmlns:p14="http://schemas.microsoft.com/office/powerpoint/2010/main" val="1521012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77063" y="486013"/>
            <a:ext cx="10722679" cy="2692403"/>
          </a:xfrm>
        </p:spPr>
        <p:txBody>
          <a:bodyPr/>
          <a:lstStyle/>
          <a:p>
            <a:pPr algn="ctr"/>
            <a:r>
              <a:rPr lang="en-US" sz="5400" dirty="0">
                <a:solidFill>
                  <a:schemeClr val="tx1">
                    <a:lumMod val="50000"/>
                  </a:schemeClr>
                </a:solidFill>
              </a:rPr>
              <a:t>Most Bacterial STIs</a:t>
            </a:r>
            <a:br>
              <a:rPr lang="en-US" sz="3600" dirty="0">
                <a:solidFill>
                  <a:schemeClr val="tx1">
                    <a:lumMod val="50000"/>
                  </a:schemeClr>
                </a:solidFill>
              </a:rPr>
            </a:br>
            <a:br>
              <a:rPr lang="en-US" sz="2800" dirty="0">
                <a:solidFill>
                  <a:schemeClr val="tx1">
                    <a:lumMod val="50000"/>
                  </a:schemeClr>
                </a:solidFill>
              </a:rPr>
            </a:br>
            <a:r>
              <a:rPr lang="en-US" sz="4200" dirty="0">
                <a:solidFill>
                  <a:srgbClr val="1817BF"/>
                </a:solidFill>
              </a:rPr>
              <a:t>Antibiotics</a:t>
            </a:r>
            <a:r>
              <a:rPr lang="en-US" sz="4200" dirty="0">
                <a:solidFill>
                  <a:schemeClr val="tx1">
                    <a:lumMod val="50000"/>
                  </a:schemeClr>
                </a:solidFill>
              </a:rPr>
              <a:t> can </a:t>
            </a:r>
            <a:r>
              <a:rPr lang="en-US" sz="4200" dirty="0">
                <a:solidFill>
                  <a:srgbClr val="AE1712"/>
                </a:solidFill>
              </a:rPr>
              <a:t>cure</a:t>
            </a:r>
            <a:r>
              <a:rPr lang="en-US" sz="4200" dirty="0">
                <a:solidFill>
                  <a:schemeClr val="tx1">
                    <a:lumMod val="50000"/>
                  </a:schemeClr>
                </a:solidFill>
              </a:rPr>
              <a:t> most bacterial STIs but not always the long-term damage.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943" y="3452871"/>
            <a:ext cx="1982357" cy="190815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3930" y="3452871"/>
            <a:ext cx="2544203" cy="190815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1017" y="3471943"/>
            <a:ext cx="2465107" cy="1908152"/>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89008" y="3451680"/>
            <a:ext cx="2280438" cy="1909343"/>
          </a:xfrm>
          <a:prstGeom prst="rect">
            <a:avLst/>
          </a:prstGeom>
        </p:spPr>
      </p:pic>
      <p:sp>
        <p:nvSpPr>
          <p:cNvPr id="10" name="Footer Placeholder 7">
            <a:extLst>
              <a:ext uri="{FF2B5EF4-FFF2-40B4-BE49-F238E27FC236}">
                <a16:creationId xmlns:a16="http://schemas.microsoft.com/office/drawing/2014/main" id="{1777E778-43F2-CB40-B31B-CEF6924EEFF7}"/>
              </a:ext>
            </a:extLst>
          </p:cNvPr>
          <p:cNvSpPr>
            <a:spLocks noGrp="1"/>
          </p:cNvSpPr>
          <p:nvPr>
            <p:ph type="ftr" sz="quarter" idx="13"/>
          </p:nvPr>
        </p:nvSpPr>
        <p:spPr>
          <a:xfrm>
            <a:off x="777063" y="6334827"/>
            <a:ext cx="8140697" cy="198338"/>
          </a:xfrm>
        </p:spPr>
        <p:txBody>
          <a:bodyPr/>
          <a:lstStyle/>
          <a:p>
            <a:pPr marL="0" marR="0" lvl="0" indent="0" algn="l" defTabSz="914400" rtl="0" eaLnBrk="1" fontAlgn="auto" latinLnBrk="0" hangingPunct="1">
              <a:lnSpc>
                <a:spcPct val="100000"/>
              </a:lnSpc>
              <a:spcBef>
                <a:spcPts val="900"/>
              </a:spcBef>
              <a:spcAft>
                <a:spcPts val="0"/>
              </a:spcAft>
              <a:buClrTx/>
              <a:buSzTx/>
              <a:buFontTx/>
              <a:buNone/>
              <a:tabLst/>
              <a:defRPr/>
            </a:pPr>
            <a:r>
              <a:rPr kumimoji="0" lang="en-US" sz="1800" b="1" i="0" u="none" strike="noStrike" kern="1200" cap="none" spc="0" normalizeH="0" baseline="0" noProof="0" dirty="0">
                <a:ln>
                  <a:noFill/>
                </a:ln>
                <a:solidFill>
                  <a:schemeClr val="tx1">
                    <a:lumMod val="50000"/>
                  </a:schemeClr>
                </a:solidFill>
                <a:effectLst/>
                <a:uLnTx/>
                <a:uFillTx/>
                <a:latin typeface="Arial" panose="020B0604020202020204"/>
                <a:ea typeface="+mn-ea"/>
                <a:cs typeface="+mn-cs"/>
              </a:rPr>
              <a:t>Oklahoma State Department of Health | STI 101 | 2022</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DDC46-2E90-8640-BEFE-F54DCCD857ED}" type="slidenum">
              <a:rPr kumimoji="0" lang="en-US" sz="1800" b="0" i="0" u="none" strike="noStrike" kern="1200" cap="none" spc="0" normalizeH="0" baseline="0" noProof="0" smtClean="0">
                <a:ln>
                  <a:noFill/>
                </a:ln>
                <a:solidFill>
                  <a:srgbClr val="E7E6E6">
                    <a:lumMod val="1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895407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19" y="143414"/>
            <a:ext cx="11214295" cy="1143000"/>
          </a:xfrm>
        </p:spPr>
        <p:txBody>
          <a:bodyPr/>
          <a:lstStyle/>
          <a:p>
            <a:r>
              <a:rPr lang="en-US" sz="6000" dirty="0">
                <a:ln>
                  <a:solidFill>
                    <a:schemeClr val="tx2"/>
                  </a:solidFill>
                </a:ln>
                <a:solidFill>
                  <a:schemeClr val="tx1">
                    <a:lumMod val="50000"/>
                  </a:schemeClr>
                </a:solidFill>
              </a:rPr>
              <a:t>Chlamydia</a:t>
            </a:r>
          </a:p>
        </p:txBody>
      </p:sp>
      <p:sp>
        <p:nvSpPr>
          <p:cNvPr id="6" name="Rectangle 5"/>
          <p:cNvSpPr/>
          <p:nvPr/>
        </p:nvSpPr>
        <p:spPr>
          <a:xfrm>
            <a:off x="731520" y="1325880"/>
            <a:ext cx="10710865" cy="1938992"/>
          </a:xfrm>
          <a:prstGeom prst="rect">
            <a:avLst/>
          </a:prstGeom>
          <a:ln w="12700">
            <a:solidFill>
              <a:srgbClr val="E6E6E6"/>
            </a:solidFill>
          </a:ln>
        </p:spPr>
        <p:txBody>
          <a:bodyPr wrap="square">
            <a:spAutoFit/>
          </a:bodyPr>
          <a:lstStyle/>
          <a:p>
            <a:pPr lvl="0" algn="ctr"/>
            <a:r>
              <a:rPr lang="en-US" sz="3200" b="1" u="sng" dirty="0">
                <a:solidFill>
                  <a:srgbClr val="AE1712"/>
                </a:solidFill>
              </a:rPr>
              <a:t>In the U.S.</a:t>
            </a:r>
          </a:p>
          <a:p>
            <a:pPr marL="285750" indent="-285750" algn="ctr">
              <a:buClr>
                <a:schemeClr val="tx1">
                  <a:lumMod val="75000"/>
                </a:schemeClr>
              </a:buClr>
              <a:buFont typeface="Arial" panose="020B0604020202020204" pitchFamily="34" charset="0"/>
              <a:buChar char="•"/>
            </a:pPr>
            <a:r>
              <a:rPr lang="en-US" sz="3200" b="1" dirty="0">
                <a:solidFill>
                  <a:srgbClr val="1817BF"/>
                </a:solidFill>
              </a:rPr>
              <a:t>Most frequently reported </a:t>
            </a:r>
            <a:r>
              <a:rPr lang="en-US" sz="3200" b="1" dirty="0">
                <a:solidFill>
                  <a:srgbClr val="464646"/>
                </a:solidFill>
              </a:rPr>
              <a:t>STD</a:t>
            </a:r>
          </a:p>
          <a:p>
            <a:pPr marL="285750" indent="-285750" algn="ctr">
              <a:buClr>
                <a:schemeClr val="tx1">
                  <a:lumMod val="75000"/>
                </a:schemeClr>
              </a:buClr>
              <a:buFont typeface="Arial" panose="020B0604020202020204" pitchFamily="34" charset="0"/>
              <a:buChar char="•"/>
            </a:pPr>
            <a:r>
              <a:rPr lang="en-US" sz="3200" b="1" dirty="0">
                <a:solidFill>
                  <a:srgbClr val="464646"/>
                </a:solidFill>
              </a:rPr>
              <a:t>Estimate</a:t>
            </a:r>
            <a:r>
              <a:rPr lang="en-US" sz="3200" b="1" dirty="0">
                <a:solidFill>
                  <a:schemeClr val="tx1">
                    <a:lumMod val="50000"/>
                  </a:schemeClr>
                </a:solidFill>
              </a:rPr>
              <a:t>d</a:t>
            </a:r>
            <a:r>
              <a:rPr lang="en-US" sz="3200" b="1" dirty="0">
                <a:solidFill>
                  <a:schemeClr val="accent5"/>
                </a:solidFill>
              </a:rPr>
              <a:t> </a:t>
            </a:r>
            <a:r>
              <a:rPr lang="en-US" sz="3200" b="1" dirty="0">
                <a:solidFill>
                  <a:srgbClr val="1817BF"/>
                </a:solidFill>
              </a:rPr>
              <a:t>1.76 million </a:t>
            </a:r>
            <a:r>
              <a:rPr lang="en-US" sz="3200" dirty="0">
                <a:solidFill>
                  <a:srgbClr val="464646"/>
                </a:solidFill>
              </a:rPr>
              <a:t>new cases in </a:t>
            </a:r>
            <a:r>
              <a:rPr lang="en-US" sz="3200" b="1" dirty="0">
                <a:solidFill>
                  <a:srgbClr val="464646"/>
                </a:solidFill>
              </a:rPr>
              <a:t>2018</a:t>
            </a:r>
          </a:p>
          <a:p>
            <a:pPr algn="ctr">
              <a:buClr>
                <a:schemeClr val="tx1">
                  <a:lumMod val="75000"/>
                </a:schemeClr>
              </a:buClr>
            </a:pPr>
            <a:r>
              <a:rPr lang="en-US" sz="2400" b="1" dirty="0">
                <a:solidFill>
                  <a:schemeClr val="tx1">
                    <a:lumMod val="75000"/>
                  </a:schemeClr>
                </a:solidFill>
              </a:rPr>
              <a:t>(Could fill the OU Football </a:t>
            </a:r>
            <a:r>
              <a:rPr lang="en-US" sz="2400" b="1" dirty="0">
                <a:solidFill>
                  <a:srgbClr val="AE1712"/>
                </a:solidFill>
              </a:rPr>
              <a:t>Stadium</a:t>
            </a:r>
            <a:r>
              <a:rPr lang="en-US" sz="2400" b="1" dirty="0">
                <a:solidFill>
                  <a:srgbClr val="B40000"/>
                </a:solidFill>
              </a:rPr>
              <a:t> </a:t>
            </a:r>
            <a:r>
              <a:rPr lang="en-US" sz="2400" b="1" dirty="0">
                <a:solidFill>
                  <a:srgbClr val="1817BF"/>
                </a:solidFill>
              </a:rPr>
              <a:t>20x</a:t>
            </a:r>
            <a:r>
              <a:rPr lang="en-US" sz="2400" b="1" dirty="0">
                <a:solidFill>
                  <a:srgbClr val="000000"/>
                </a:solidFill>
              </a:rPr>
              <a:t>)</a:t>
            </a:r>
          </a:p>
        </p:txBody>
      </p:sp>
      <p:sp>
        <p:nvSpPr>
          <p:cNvPr id="3" name="TextBox 2"/>
          <p:cNvSpPr txBox="1"/>
          <p:nvPr/>
        </p:nvSpPr>
        <p:spPr>
          <a:xfrm>
            <a:off x="679327" y="3704661"/>
            <a:ext cx="10829050" cy="2369880"/>
          </a:xfrm>
          <a:prstGeom prst="rect">
            <a:avLst/>
          </a:prstGeom>
          <a:noFill/>
        </p:spPr>
        <p:txBody>
          <a:bodyPr wrap="square" rtlCol="0">
            <a:spAutoFit/>
          </a:bodyPr>
          <a:lstStyle/>
          <a:p>
            <a:pPr lvl="0" algn="ctr"/>
            <a:r>
              <a:rPr lang="en-US" sz="3600" b="1" dirty="0">
                <a:solidFill>
                  <a:srgbClr val="000000"/>
                </a:solidFill>
              </a:rPr>
              <a:t>How is it Spread?</a:t>
            </a:r>
          </a:p>
          <a:p>
            <a:pPr marL="514350" lvl="0" indent="-514350">
              <a:buClr>
                <a:schemeClr val="bg2">
                  <a:lumMod val="10000"/>
                </a:schemeClr>
              </a:buClr>
              <a:buFont typeface="+mj-lt"/>
              <a:buAutoNum type="arabicPeriod"/>
            </a:pPr>
            <a:r>
              <a:rPr lang="en-US" sz="2800" b="1" dirty="0">
                <a:solidFill>
                  <a:srgbClr val="AE1712"/>
                </a:solidFill>
              </a:rPr>
              <a:t>Vaginal, anal, or oral s</a:t>
            </a:r>
            <a:r>
              <a:rPr lang="en-US" sz="2800" b="1" dirty="0">
                <a:solidFill>
                  <a:srgbClr val="B40000"/>
                </a:solidFill>
              </a:rPr>
              <a:t>ex </a:t>
            </a:r>
            <a:r>
              <a:rPr lang="en-US" sz="2800" dirty="0">
                <a:solidFill>
                  <a:srgbClr val="464646"/>
                </a:solidFill>
              </a:rPr>
              <a:t>with someone </a:t>
            </a:r>
            <a:r>
              <a:rPr lang="en-US" sz="2800" b="1" dirty="0">
                <a:solidFill>
                  <a:srgbClr val="1817BF"/>
                </a:solidFill>
              </a:rPr>
              <a:t>who has chlamydia</a:t>
            </a:r>
            <a:r>
              <a:rPr lang="en-US" sz="2800" b="1" dirty="0">
                <a:solidFill>
                  <a:srgbClr val="464646"/>
                </a:solidFill>
              </a:rPr>
              <a:t>.</a:t>
            </a:r>
          </a:p>
          <a:p>
            <a:pPr marL="514350" lvl="0" indent="-514350">
              <a:buClr>
                <a:schemeClr val="bg2">
                  <a:lumMod val="10000"/>
                </a:schemeClr>
              </a:buClr>
              <a:buFont typeface="+mj-lt"/>
              <a:buAutoNum type="arabicPeriod"/>
            </a:pPr>
            <a:endParaRPr lang="en-US" sz="2800" b="1" dirty="0">
              <a:solidFill>
                <a:srgbClr val="464646"/>
              </a:solidFill>
            </a:endParaRPr>
          </a:p>
          <a:p>
            <a:pPr marL="514350" lvl="0" indent="-514350">
              <a:buClr>
                <a:schemeClr val="bg2">
                  <a:lumMod val="10000"/>
                </a:schemeClr>
              </a:buClr>
              <a:buFont typeface="+mj-lt"/>
              <a:buAutoNum type="arabicPeriod"/>
            </a:pPr>
            <a:r>
              <a:rPr lang="en-US" sz="2800" b="1" dirty="0">
                <a:solidFill>
                  <a:srgbClr val="AE1712"/>
                </a:solidFill>
              </a:rPr>
              <a:t>Infected pregnant women</a:t>
            </a:r>
            <a:r>
              <a:rPr lang="en-US" sz="2800" b="1" dirty="0">
                <a:solidFill>
                  <a:srgbClr val="B40000"/>
                </a:solidFill>
              </a:rPr>
              <a:t> </a:t>
            </a:r>
            <a:r>
              <a:rPr lang="en-US" sz="2800" dirty="0">
                <a:solidFill>
                  <a:srgbClr val="464646"/>
                </a:solidFill>
              </a:rPr>
              <a:t>can pass it to her baby during </a:t>
            </a:r>
            <a:r>
              <a:rPr lang="en-US" sz="2800" b="1" dirty="0">
                <a:solidFill>
                  <a:srgbClr val="1817BF"/>
                </a:solidFill>
              </a:rPr>
              <a:t>pregnancy</a:t>
            </a:r>
            <a:r>
              <a:rPr lang="en-US" sz="2800" b="1" dirty="0">
                <a:solidFill>
                  <a:srgbClr val="000000"/>
                </a:solidFill>
              </a:rPr>
              <a:t> or </a:t>
            </a:r>
            <a:r>
              <a:rPr lang="en-US" sz="2800" b="1" dirty="0">
                <a:solidFill>
                  <a:srgbClr val="1817BF"/>
                </a:solidFill>
              </a:rPr>
              <a:t>childbirth</a:t>
            </a:r>
            <a:r>
              <a:rPr lang="en-US" sz="2800" b="1" dirty="0">
                <a:solidFill>
                  <a:schemeClr val="bg2">
                    <a:lumMod val="10000"/>
                  </a:schemeClr>
                </a:solidFill>
              </a:rPr>
              <a:t>.</a:t>
            </a:r>
            <a:endParaRPr lang="en-US" sz="1200" b="1" u="sng" baseline="30000" dirty="0">
              <a:solidFill>
                <a:schemeClr val="bg2">
                  <a:lumMod val="10000"/>
                </a:schemeClr>
              </a:solidFill>
            </a:endParaRPr>
          </a:p>
        </p:txBody>
      </p:sp>
      <p:sp>
        <p:nvSpPr>
          <p:cNvPr id="7" name="Footer Placeholder 7">
            <a:extLst>
              <a:ext uri="{FF2B5EF4-FFF2-40B4-BE49-F238E27FC236}">
                <a16:creationId xmlns:a16="http://schemas.microsoft.com/office/drawing/2014/main" id="{1777E778-43F2-CB40-B31B-CEF6924EEFF7}"/>
              </a:ext>
            </a:extLst>
          </p:cNvPr>
          <p:cNvSpPr>
            <a:spLocks noGrp="1"/>
          </p:cNvSpPr>
          <p:nvPr>
            <p:ph type="ftr" sz="quarter" idx="13"/>
          </p:nvPr>
        </p:nvSpPr>
        <p:spPr>
          <a:xfrm>
            <a:off x="640080" y="6309360"/>
            <a:ext cx="6492240" cy="365760"/>
          </a:xfrm>
        </p:spPr>
        <p:txBody>
          <a:bodyPr/>
          <a:lstStyle/>
          <a:p>
            <a:pPr marL="0" indent="0">
              <a:buNone/>
            </a:pPr>
            <a:r>
              <a:rPr lang="en-US" sz="1800" dirty="0">
                <a:solidFill>
                  <a:srgbClr val="464646"/>
                </a:solidFill>
              </a:rPr>
              <a:t>  </a:t>
            </a:r>
            <a:r>
              <a:rPr lang="en-US" sz="1800" b="1" dirty="0">
                <a:solidFill>
                  <a:schemeClr val="tx1">
                    <a:lumMod val="50000"/>
                  </a:schemeClr>
                </a:solidFill>
              </a:rPr>
              <a:t>Oklahoma State Department of Health | STI 101 | 2022</a:t>
            </a:r>
            <a:r>
              <a:rPr lang="en-US" sz="1200" b="1" dirty="0">
                <a:solidFill>
                  <a:schemeClr val="tx1">
                    <a:lumMod val="50000"/>
                  </a:schemeClr>
                </a:solidFill>
              </a:rPr>
              <a:t> </a:t>
            </a:r>
          </a:p>
          <a:p>
            <a:pPr lvl="0"/>
            <a:endParaRPr lang="en-US" sz="1800" dirty="0">
              <a:solidFill>
                <a:srgbClr val="464646"/>
              </a:solidFill>
            </a:endParaRPr>
          </a:p>
        </p:txBody>
      </p:sp>
      <p:sp>
        <p:nvSpPr>
          <p:cNvPr id="4" name="Slide Number Placeholder 3"/>
          <p:cNvSpPr>
            <a:spLocks noGrp="1"/>
          </p:cNvSpPr>
          <p:nvPr>
            <p:ph type="sldNum" sz="quarter" idx="12"/>
          </p:nvPr>
        </p:nvSpPr>
        <p:spPr/>
        <p:txBody>
          <a:bodyPr/>
          <a:lstStyle/>
          <a:p>
            <a:fld id="{3A3BF598-3965-4B96-B96B-16E067964EB4}" type="slidenum">
              <a:rPr lang="en-US" b="0" smtClean="0"/>
              <a:t>7</a:t>
            </a:fld>
            <a:endParaRPr lang="en-US" b="0" dirty="0"/>
          </a:p>
        </p:txBody>
      </p:sp>
      <p:sp>
        <p:nvSpPr>
          <p:cNvPr id="14" name="TextBox 13">
            <a:extLst>
              <a:ext uri="{FF2B5EF4-FFF2-40B4-BE49-F238E27FC236}">
                <a16:creationId xmlns:a16="http://schemas.microsoft.com/office/drawing/2014/main" id="{E14A5BA9-8D49-4CDE-8C40-E573D63B6A83}"/>
              </a:ext>
            </a:extLst>
          </p:cNvPr>
          <p:cNvSpPr txBox="1"/>
          <p:nvPr/>
        </p:nvSpPr>
        <p:spPr>
          <a:xfrm>
            <a:off x="5421086" y="246888"/>
            <a:ext cx="6296297" cy="830997"/>
          </a:xfrm>
          <a:prstGeom prst="rect">
            <a:avLst/>
          </a:prstGeom>
          <a:solidFill>
            <a:schemeClr val="tx1">
              <a:lumMod val="75000"/>
            </a:schemeClr>
          </a:solidFill>
          <a:ln w="57150">
            <a:solidFill>
              <a:srgbClr val="1817BF"/>
            </a:solidFill>
          </a:ln>
        </p:spPr>
        <p:txBody>
          <a:bodyPr wrap="square">
            <a:spAutoFit/>
          </a:bodyPr>
          <a:lstStyle/>
          <a:p>
            <a:r>
              <a:rPr lang="en-US" sz="4800" b="1" dirty="0">
                <a:solidFill>
                  <a:schemeClr val="bg1"/>
                </a:solidFill>
              </a:rPr>
              <a:t>The “Silent” Disease</a:t>
            </a:r>
          </a:p>
        </p:txBody>
      </p:sp>
    </p:spTree>
    <p:extLst>
      <p:ext uri="{BB962C8B-B14F-4D97-AF65-F5344CB8AC3E}">
        <p14:creationId xmlns:p14="http://schemas.microsoft.com/office/powerpoint/2010/main" val="571387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88310" y="213637"/>
            <a:ext cx="4049485" cy="922381"/>
          </a:xfrm>
        </p:spPr>
        <p:txBody>
          <a:bodyPr/>
          <a:lstStyle/>
          <a:p>
            <a:pPr algn="ctr"/>
            <a:r>
              <a:rPr lang="en-US" sz="6000" dirty="0">
                <a:ln>
                  <a:solidFill>
                    <a:schemeClr val="tx2"/>
                  </a:solidFill>
                </a:ln>
                <a:solidFill>
                  <a:schemeClr val="tx1">
                    <a:lumMod val="50000"/>
                  </a:schemeClr>
                </a:solidFill>
              </a:rPr>
              <a:t>Chlamydia</a:t>
            </a:r>
            <a:br>
              <a:rPr lang="en-US" dirty="0">
                <a:solidFill>
                  <a:srgbClr val="004E9A"/>
                </a:solidFill>
              </a:rPr>
            </a:br>
            <a:r>
              <a:rPr lang="en-US" dirty="0">
                <a:solidFill>
                  <a:srgbClr val="0070C0"/>
                </a:solidFill>
              </a:rPr>
              <a:t>	</a:t>
            </a:r>
            <a:br>
              <a:rPr lang="en-US" dirty="0">
                <a:solidFill>
                  <a:srgbClr val="0070C0"/>
                </a:solidFill>
              </a:rPr>
            </a:br>
            <a:r>
              <a:rPr lang="en-US" dirty="0">
                <a:solidFill>
                  <a:srgbClr val="0070C0"/>
                </a:solidFill>
              </a:rPr>
              <a:t>	</a:t>
            </a:r>
            <a:br>
              <a:rPr lang="en-US" dirty="0">
                <a:solidFill>
                  <a:schemeClr val="accent5"/>
                </a:solidFill>
              </a:rPr>
            </a:br>
            <a:endParaRPr lang="en-US" sz="1400" dirty="0">
              <a:solidFill>
                <a:schemeClr val="accent5"/>
              </a:solidFill>
            </a:endParaRPr>
          </a:p>
        </p:txBody>
      </p:sp>
      <p:sp>
        <p:nvSpPr>
          <p:cNvPr id="3" name="TextBox 2"/>
          <p:cNvSpPr txBox="1"/>
          <p:nvPr/>
        </p:nvSpPr>
        <p:spPr>
          <a:xfrm>
            <a:off x="574764" y="1098120"/>
            <a:ext cx="11276575" cy="5754204"/>
          </a:xfrm>
          <a:prstGeom prst="rect">
            <a:avLst/>
          </a:prstGeom>
          <a:noFill/>
          <a:ln w="28575">
            <a:noFill/>
          </a:ln>
        </p:spPr>
        <p:txBody>
          <a:bodyPr wrap="square" rtlCol="0">
            <a:spAutoFit/>
          </a:bodyPr>
          <a:lstStyle/>
          <a:p>
            <a:pPr lvl="0">
              <a:lnSpc>
                <a:spcPct val="150000"/>
              </a:lnSpc>
            </a:pPr>
            <a:r>
              <a:rPr lang="en-US" sz="3600" b="1" dirty="0">
                <a:solidFill>
                  <a:srgbClr val="AE1712"/>
                </a:solidFill>
              </a:rPr>
              <a:t>Symptoms:</a:t>
            </a:r>
          </a:p>
          <a:p>
            <a:pPr lvl="0">
              <a:lnSpc>
                <a:spcPct val="150000"/>
              </a:lnSpc>
            </a:pPr>
            <a:r>
              <a:rPr lang="en-US" sz="2200" b="1" dirty="0">
                <a:solidFill>
                  <a:srgbClr val="1817BF"/>
                </a:solidFill>
              </a:rPr>
              <a:t>Abnormal</a:t>
            </a:r>
            <a:r>
              <a:rPr lang="en-US" sz="2200" b="1" dirty="0">
                <a:solidFill>
                  <a:srgbClr val="464646"/>
                </a:solidFill>
              </a:rPr>
              <a:t> vaginal/penile discharge                   </a:t>
            </a:r>
            <a:r>
              <a:rPr lang="en-US" sz="2200" b="1" dirty="0">
                <a:solidFill>
                  <a:srgbClr val="1817BF"/>
                </a:solidFill>
              </a:rPr>
              <a:t>Burning</a:t>
            </a:r>
            <a:r>
              <a:rPr lang="en-US" sz="2200" b="1" dirty="0">
                <a:solidFill>
                  <a:srgbClr val="464646"/>
                </a:solidFill>
              </a:rPr>
              <a:t> sensation when urinating</a:t>
            </a:r>
          </a:p>
          <a:p>
            <a:pPr>
              <a:lnSpc>
                <a:spcPct val="150000"/>
              </a:lnSpc>
              <a:buClr>
                <a:srgbClr val="0070C0"/>
              </a:buClr>
            </a:pPr>
            <a:r>
              <a:rPr lang="en-US" sz="2200" b="1" dirty="0">
                <a:solidFill>
                  <a:srgbClr val="1817BF"/>
                </a:solidFill>
              </a:rPr>
              <a:t>Rectal</a:t>
            </a:r>
            <a:r>
              <a:rPr lang="en-US" sz="2200" b="1" dirty="0">
                <a:solidFill>
                  <a:srgbClr val="464646"/>
                </a:solidFill>
              </a:rPr>
              <a:t> pain, discharge, or bleeding                   </a:t>
            </a:r>
            <a:r>
              <a:rPr lang="en-US" sz="2200" b="1" dirty="0">
                <a:solidFill>
                  <a:srgbClr val="1817BF"/>
                </a:solidFill>
              </a:rPr>
              <a:t>Pain/swollen </a:t>
            </a:r>
            <a:r>
              <a:rPr lang="en-US" sz="2200" b="1" dirty="0">
                <a:solidFill>
                  <a:srgbClr val="464646"/>
                </a:solidFill>
              </a:rPr>
              <a:t>in one or both testicles</a:t>
            </a:r>
          </a:p>
          <a:p>
            <a:pPr lvl="0">
              <a:lnSpc>
                <a:spcPct val="150000"/>
              </a:lnSpc>
              <a:buClr>
                <a:srgbClr val="0070C0"/>
              </a:buClr>
            </a:pPr>
            <a:r>
              <a:rPr lang="en-US" sz="3600" b="1" dirty="0">
                <a:solidFill>
                  <a:srgbClr val="AE1712"/>
                </a:solidFill>
              </a:rPr>
              <a:t>Can lead to:</a:t>
            </a:r>
          </a:p>
          <a:p>
            <a:pPr>
              <a:lnSpc>
                <a:spcPct val="150000"/>
              </a:lnSpc>
              <a:buClr>
                <a:srgbClr val="0070C0"/>
              </a:buClr>
            </a:pPr>
            <a:r>
              <a:rPr lang="en-US" sz="2200" b="1" dirty="0">
                <a:solidFill>
                  <a:srgbClr val="1817BF"/>
                </a:solidFill>
              </a:rPr>
              <a:t>Sterility</a:t>
            </a:r>
            <a:r>
              <a:rPr lang="en-US" sz="2200" b="1" dirty="0">
                <a:solidFill>
                  <a:srgbClr val="464646"/>
                </a:solidFill>
              </a:rPr>
              <a:t> or infertility                                            </a:t>
            </a:r>
            <a:r>
              <a:rPr lang="en-US" sz="2200" b="1" dirty="0">
                <a:solidFill>
                  <a:srgbClr val="1817BF"/>
                </a:solidFill>
              </a:rPr>
              <a:t>Infection</a:t>
            </a:r>
            <a:r>
              <a:rPr lang="en-US" sz="2200" b="1" dirty="0">
                <a:solidFill>
                  <a:srgbClr val="464646"/>
                </a:solidFill>
              </a:rPr>
              <a:t> of tube that carries sperm</a:t>
            </a:r>
          </a:p>
          <a:p>
            <a:pPr>
              <a:lnSpc>
                <a:spcPct val="150000"/>
              </a:lnSpc>
              <a:buClr>
                <a:srgbClr val="0070C0"/>
              </a:buClr>
            </a:pPr>
            <a:r>
              <a:rPr lang="en-US" sz="2200" b="1" dirty="0">
                <a:solidFill>
                  <a:srgbClr val="1817BF"/>
                </a:solidFill>
              </a:rPr>
              <a:t>Pelvic Inflammatory Disease </a:t>
            </a:r>
            <a:r>
              <a:rPr lang="en-US" sz="2200" b="1" dirty="0">
                <a:solidFill>
                  <a:srgbClr val="464646"/>
                </a:solidFill>
              </a:rPr>
              <a:t>(PID)		       to/from the testicles (pain, fever)</a:t>
            </a:r>
          </a:p>
          <a:p>
            <a:pPr marL="800100" lvl="1" indent="-342900">
              <a:lnSpc>
                <a:spcPct val="150000"/>
              </a:lnSpc>
              <a:buClr>
                <a:schemeClr val="tx1">
                  <a:lumMod val="75000"/>
                </a:schemeClr>
              </a:buClr>
              <a:buFont typeface="Arial" panose="020B0604020202020204" pitchFamily="34" charset="0"/>
              <a:buChar char="•"/>
            </a:pPr>
            <a:r>
              <a:rPr lang="en-US" sz="2200" b="1" dirty="0">
                <a:solidFill>
                  <a:srgbClr val="464646"/>
                </a:solidFill>
              </a:rPr>
              <a:t>Long-term abdominal/pelvic pain</a:t>
            </a:r>
          </a:p>
          <a:p>
            <a:pPr marL="800100" lvl="1" indent="-342900">
              <a:lnSpc>
                <a:spcPct val="150000"/>
              </a:lnSpc>
              <a:buClr>
                <a:schemeClr val="tx1">
                  <a:lumMod val="75000"/>
                </a:schemeClr>
              </a:buClr>
              <a:buFont typeface="Arial" panose="020B0604020202020204" pitchFamily="34" charset="0"/>
              <a:buChar char="•"/>
            </a:pPr>
            <a:r>
              <a:rPr lang="en-US" sz="2200" b="1" dirty="0">
                <a:solidFill>
                  <a:srgbClr val="464646"/>
                </a:solidFill>
              </a:rPr>
              <a:t>Scar tissue formation in fallopian tubes</a:t>
            </a:r>
          </a:p>
          <a:p>
            <a:pPr marL="800100" lvl="1" indent="-342900">
              <a:lnSpc>
                <a:spcPct val="150000"/>
              </a:lnSpc>
              <a:buClr>
                <a:schemeClr val="tx1">
                  <a:lumMod val="75000"/>
                </a:schemeClr>
              </a:buClr>
              <a:buFont typeface="Arial" panose="020B0604020202020204" pitchFamily="34" charset="0"/>
              <a:buChar char="•"/>
            </a:pPr>
            <a:r>
              <a:rPr lang="en-US" sz="2200" b="1" dirty="0">
                <a:solidFill>
                  <a:srgbClr val="464646"/>
                </a:solidFill>
              </a:rPr>
              <a:t>Ectopic pregnancy</a:t>
            </a:r>
          </a:p>
          <a:p>
            <a:pPr>
              <a:lnSpc>
                <a:spcPct val="150000"/>
              </a:lnSpc>
              <a:buClr>
                <a:srgbClr val="0070C0"/>
              </a:buClr>
            </a:pPr>
            <a:r>
              <a:rPr lang="en-US" sz="2200" b="1" dirty="0">
                <a:solidFill>
                  <a:srgbClr val="464646"/>
                </a:solidFill>
              </a:rPr>
              <a:t>					</a:t>
            </a:r>
            <a:endParaRPr lang="en-US" dirty="0">
              <a:solidFill>
                <a:schemeClr val="accent5"/>
              </a:solidFill>
            </a:endParaRPr>
          </a:p>
        </p:txBody>
      </p:sp>
      <p:sp>
        <p:nvSpPr>
          <p:cNvPr id="6" name="Footer Placeholder 7">
            <a:extLst>
              <a:ext uri="{FF2B5EF4-FFF2-40B4-BE49-F238E27FC236}">
                <a16:creationId xmlns:a16="http://schemas.microsoft.com/office/drawing/2014/main" id="{1777E778-43F2-CB40-B31B-CEF6924EEFF7}"/>
              </a:ext>
            </a:extLst>
          </p:cNvPr>
          <p:cNvSpPr>
            <a:spLocks noGrp="1"/>
          </p:cNvSpPr>
          <p:nvPr>
            <p:ph type="ftr" sz="quarter" idx="4294967295"/>
          </p:nvPr>
        </p:nvSpPr>
        <p:spPr>
          <a:xfrm>
            <a:off x="777240" y="6309360"/>
            <a:ext cx="6492240" cy="365760"/>
          </a:xfrm>
          <a:prstGeom prst="rect">
            <a:avLst/>
          </a:prstGeom>
        </p:spPr>
        <p:txBody>
          <a:bodyPr/>
          <a:lstStyle/>
          <a:p>
            <a:pPr lvl="0">
              <a:spcBef>
                <a:spcPts val="900"/>
              </a:spcBef>
            </a:pPr>
            <a:r>
              <a:rPr lang="en-US" sz="1800" b="1" dirty="0">
                <a:solidFill>
                  <a:schemeClr val="bg2">
                    <a:lumMod val="10000"/>
                  </a:schemeClr>
                </a:solidFill>
              </a:rPr>
              <a:t>Oklahoma State Department of Health | STI 101 | 2022</a:t>
            </a:r>
            <a:r>
              <a:rPr lang="en-US" sz="1200" b="1" dirty="0">
                <a:solidFill>
                  <a:schemeClr val="bg2">
                    <a:lumMod val="10000"/>
                  </a:schemeClr>
                </a:solidFill>
              </a:rPr>
              <a:t> </a:t>
            </a:r>
            <a:endParaRPr lang="en-US" sz="1800" b="1" dirty="0">
              <a:solidFill>
                <a:schemeClr val="bg2">
                  <a:lumMod val="10000"/>
                </a:schemeClr>
              </a:solidFill>
            </a:endParaRPr>
          </a:p>
        </p:txBody>
      </p:sp>
      <p:sp>
        <p:nvSpPr>
          <p:cNvPr id="2" name="Slide Number Placeholder 1"/>
          <p:cNvSpPr>
            <a:spLocks noGrp="1"/>
          </p:cNvSpPr>
          <p:nvPr>
            <p:ph type="sldNum" sz="quarter" idx="12"/>
          </p:nvPr>
        </p:nvSpPr>
        <p:spPr/>
        <p:txBody>
          <a:bodyPr/>
          <a:lstStyle/>
          <a:p>
            <a:fld id="{3A3BF598-3965-4B96-B96B-16E067964EB4}" type="slidenum">
              <a:rPr lang="en-US" b="0" smtClean="0"/>
              <a:t>8</a:t>
            </a:fld>
            <a:endParaRPr lang="en-US" b="0" dirty="0"/>
          </a:p>
        </p:txBody>
      </p:sp>
    </p:spTree>
    <p:extLst>
      <p:ext uri="{BB962C8B-B14F-4D97-AF65-F5344CB8AC3E}">
        <p14:creationId xmlns:p14="http://schemas.microsoft.com/office/powerpoint/2010/main" val="695364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1520" y="1325880"/>
            <a:ext cx="10502537" cy="1846659"/>
          </a:xfrm>
          <a:prstGeom prst="rect">
            <a:avLst/>
          </a:prstGeom>
          <a:noFill/>
          <a:ln w="12700">
            <a:solidFill>
              <a:srgbClr val="E6E6E6"/>
            </a:solidFill>
          </a:ln>
        </p:spPr>
        <p:txBody>
          <a:bodyPr wrap="square" rtlCol="0">
            <a:spAutoFit/>
          </a:bodyPr>
          <a:lstStyle/>
          <a:p>
            <a:pPr algn="ctr"/>
            <a:r>
              <a:rPr lang="en-US" sz="3200" b="1" u="sng" dirty="0">
                <a:solidFill>
                  <a:srgbClr val="AE1712"/>
                </a:solidFill>
              </a:rPr>
              <a:t>In the U.S.</a:t>
            </a:r>
          </a:p>
          <a:p>
            <a:pPr marL="285750" indent="-285750" algn="ctr">
              <a:buClr>
                <a:srgbClr val="464646"/>
              </a:buClr>
              <a:buFont typeface="Arial" panose="020B0604020202020204" pitchFamily="34" charset="0"/>
              <a:buChar char="•"/>
            </a:pPr>
            <a:r>
              <a:rPr lang="en-US" sz="3200" b="1" dirty="0">
                <a:solidFill>
                  <a:srgbClr val="1817BF"/>
                </a:solidFill>
              </a:rPr>
              <a:t>2</a:t>
            </a:r>
            <a:r>
              <a:rPr lang="en-US" sz="3200" b="1" baseline="30000" dirty="0">
                <a:solidFill>
                  <a:srgbClr val="1817BF"/>
                </a:solidFill>
              </a:rPr>
              <a:t>nd</a:t>
            </a:r>
            <a:r>
              <a:rPr lang="en-US" sz="3200" b="1" dirty="0">
                <a:solidFill>
                  <a:srgbClr val="A96728"/>
                </a:solidFill>
              </a:rPr>
              <a:t> </a:t>
            </a:r>
            <a:r>
              <a:rPr lang="en-US" sz="3200" b="1" dirty="0">
                <a:solidFill>
                  <a:schemeClr val="tx1">
                    <a:lumMod val="75000"/>
                  </a:schemeClr>
                </a:solidFill>
              </a:rPr>
              <a:t>most common disease reported</a:t>
            </a:r>
            <a:endParaRPr lang="en-US" sz="1200" b="1" baseline="30000" dirty="0">
              <a:solidFill>
                <a:schemeClr val="tx1">
                  <a:lumMod val="75000"/>
                </a:schemeClr>
              </a:solidFill>
            </a:endParaRPr>
          </a:p>
          <a:p>
            <a:pPr marL="285750" indent="-285750" algn="ctr">
              <a:buClr>
                <a:srgbClr val="464646"/>
              </a:buClr>
              <a:buFont typeface="Arial" panose="020B0604020202020204" pitchFamily="34" charset="0"/>
              <a:buChar char="•"/>
            </a:pPr>
            <a:r>
              <a:rPr lang="en-US" sz="3200" b="1" dirty="0">
                <a:solidFill>
                  <a:schemeClr val="tx1">
                    <a:lumMod val="75000"/>
                  </a:schemeClr>
                </a:solidFill>
              </a:rPr>
              <a:t>Estimated </a:t>
            </a:r>
            <a:r>
              <a:rPr lang="en-US" sz="3200" b="1" dirty="0">
                <a:solidFill>
                  <a:srgbClr val="1817BF"/>
                </a:solidFill>
              </a:rPr>
              <a:t>583,405</a:t>
            </a:r>
            <a:r>
              <a:rPr lang="en-US" sz="3200" b="1" dirty="0">
                <a:solidFill>
                  <a:schemeClr val="accent5"/>
                </a:solidFill>
              </a:rPr>
              <a:t> </a:t>
            </a:r>
            <a:r>
              <a:rPr lang="en-US" sz="3200" dirty="0">
                <a:solidFill>
                  <a:schemeClr val="tx1">
                    <a:lumMod val="75000"/>
                  </a:schemeClr>
                </a:solidFill>
              </a:rPr>
              <a:t>new cases in </a:t>
            </a:r>
            <a:r>
              <a:rPr lang="en-US" sz="3200" b="1" dirty="0">
                <a:solidFill>
                  <a:schemeClr val="tx1">
                    <a:lumMod val="75000"/>
                  </a:schemeClr>
                </a:solidFill>
              </a:rPr>
              <a:t>2018 </a:t>
            </a:r>
            <a:endParaRPr lang="en-US" sz="1200" b="1" dirty="0">
              <a:solidFill>
                <a:schemeClr val="tx1">
                  <a:lumMod val="75000"/>
                </a:schemeClr>
              </a:solidFill>
            </a:endParaRPr>
          </a:p>
          <a:p>
            <a:pPr>
              <a:buClr>
                <a:schemeClr val="bg2">
                  <a:lumMod val="10000"/>
                </a:schemeClr>
              </a:buClr>
            </a:pPr>
            <a:endParaRPr lang="en-US" b="1" dirty="0">
              <a:solidFill>
                <a:schemeClr val="accent5"/>
              </a:solidFill>
            </a:endParaRPr>
          </a:p>
        </p:txBody>
      </p:sp>
      <p:sp>
        <p:nvSpPr>
          <p:cNvPr id="9" name="Title 8"/>
          <p:cNvSpPr>
            <a:spLocks noGrp="1"/>
          </p:cNvSpPr>
          <p:nvPr>
            <p:ph type="title"/>
          </p:nvPr>
        </p:nvSpPr>
        <p:spPr>
          <a:xfrm>
            <a:off x="2839744" y="217796"/>
            <a:ext cx="6512511" cy="1143000"/>
          </a:xfrm>
        </p:spPr>
        <p:txBody>
          <a:bodyPr/>
          <a:lstStyle/>
          <a:p>
            <a:pPr algn="ctr"/>
            <a:r>
              <a:rPr lang="en-US" sz="5400" dirty="0">
                <a:ln>
                  <a:solidFill>
                    <a:schemeClr val="tx2"/>
                  </a:solidFill>
                </a:ln>
                <a:solidFill>
                  <a:schemeClr val="tx1">
                    <a:lumMod val="50000"/>
                  </a:schemeClr>
                </a:solidFill>
              </a:rPr>
              <a:t>Gonorrhea</a:t>
            </a:r>
          </a:p>
        </p:txBody>
      </p:sp>
      <p:sp>
        <p:nvSpPr>
          <p:cNvPr id="10" name="TextBox 9"/>
          <p:cNvSpPr txBox="1"/>
          <p:nvPr/>
        </p:nvSpPr>
        <p:spPr>
          <a:xfrm>
            <a:off x="2057399" y="3546513"/>
            <a:ext cx="8077200" cy="646331"/>
          </a:xfrm>
          <a:prstGeom prst="rect">
            <a:avLst/>
          </a:prstGeom>
          <a:noFill/>
        </p:spPr>
        <p:txBody>
          <a:bodyPr wrap="square" rtlCol="0">
            <a:spAutoFit/>
          </a:bodyPr>
          <a:lstStyle/>
          <a:p>
            <a:pPr algn="ctr"/>
            <a:r>
              <a:rPr lang="en-US" sz="3600" b="1" dirty="0">
                <a:solidFill>
                  <a:schemeClr val="tx1">
                    <a:lumMod val="75000"/>
                  </a:schemeClr>
                </a:solidFill>
              </a:rPr>
              <a:t>How is it Spread?</a:t>
            </a:r>
          </a:p>
        </p:txBody>
      </p:sp>
      <p:sp>
        <p:nvSpPr>
          <p:cNvPr id="11" name="TextBox 10"/>
          <p:cNvSpPr txBox="1"/>
          <p:nvPr/>
        </p:nvSpPr>
        <p:spPr>
          <a:xfrm>
            <a:off x="728012" y="4310993"/>
            <a:ext cx="10832618" cy="1672253"/>
          </a:xfrm>
          <a:prstGeom prst="rect">
            <a:avLst/>
          </a:prstGeom>
          <a:noFill/>
        </p:spPr>
        <p:txBody>
          <a:bodyPr wrap="square" rtlCol="0">
            <a:spAutoFit/>
          </a:bodyPr>
          <a:lstStyle/>
          <a:p>
            <a:pPr marL="457200" indent="-457200">
              <a:buClr>
                <a:srgbClr val="464646"/>
              </a:buClr>
              <a:buAutoNum type="arabicPeriod"/>
            </a:pPr>
            <a:r>
              <a:rPr lang="en-US" sz="2800" b="1" dirty="0">
                <a:solidFill>
                  <a:srgbClr val="AE1712"/>
                </a:solidFill>
              </a:rPr>
              <a:t>Vaginal, anal, or oral sex </a:t>
            </a:r>
            <a:r>
              <a:rPr lang="en-US" sz="2800" dirty="0">
                <a:solidFill>
                  <a:schemeClr val="tx1">
                    <a:lumMod val="75000"/>
                  </a:schemeClr>
                </a:solidFill>
              </a:rPr>
              <a:t>with someone </a:t>
            </a:r>
            <a:r>
              <a:rPr lang="en-US" sz="2800" b="1" dirty="0">
                <a:solidFill>
                  <a:srgbClr val="1817BF"/>
                </a:solidFill>
              </a:rPr>
              <a:t>who has gonorrhea</a:t>
            </a:r>
            <a:r>
              <a:rPr lang="en-US" sz="2800" b="1" dirty="0">
                <a:solidFill>
                  <a:schemeClr val="tx1">
                    <a:lumMod val="75000"/>
                  </a:schemeClr>
                </a:solidFill>
              </a:rPr>
              <a:t>.</a:t>
            </a:r>
          </a:p>
          <a:p>
            <a:pPr marL="457200" indent="-457200">
              <a:buClr>
                <a:srgbClr val="464646"/>
              </a:buClr>
              <a:buAutoNum type="arabicPeriod"/>
            </a:pPr>
            <a:endParaRPr lang="en-US" sz="2800" b="1" baseline="30000" dirty="0">
              <a:solidFill>
                <a:schemeClr val="tx1">
                  <a:lumMod val="75000"/>
                </a:schemeClr>
              </a:solidFill>
            </a:endParaRPr>
          </a:p>
          <a:p>
            <a:pPr marL="457200" indent="-457200">
              <a:buClr>
                <a:srgbClr val="464646"/>
              </a:buClr>
              <a:buAutoNum type="arabicPeriod"/>
            </a:pPr>
            <a:r>
              <a:rPr lang="en-US" sz="2800" b="1" dirty="0">
                <a:solidFill>
                  <a:srgbClr val="AE1712"/>
                </a:solidFill>
              </a:rPr>
              <a:t>Infected pregnant woman</a:t>
            </a:r>
            <a:r>
              <a:rPr lang="en-US" sz="2800" b="1" dirty="0">
                <a:solidFill>
                  <a:srgbClr val="B40000"/>
                </a:solidFill>
              </a:rPr>
              <a:t> </a:t>
            </a:r>
            <a:r>
              <a:rPr lang="en-US" sz="2800" dirty="0">
                <a:solidFill>
                  <a:schemeClr val="tx1">
                    <a:lumMod val="75000"/>
                  </a:schemeClr>
                </a:solidFill>
              </a:rPr>
              <a:t>can pass it to her baby during </a:t>
            </a:r>
            <a:r>
              <a:rPr lang="en-US" sz="2800" b="1" dirty="0">
                <a:solidFill>
                  <a:srgbClr val="1817BF"/>
                </a:solidFill>
              </a:rPr>
              <a:t>childbirth</a:t>
            </a:r>
            <a:r>
              <a:rPr lang="en-US" sz="2800" b="1" dirty="0">
                <a:solidFill>
                  <a:schemeClr val="tx1">
                    <a:lumMod val="75000"/>
                  </a:schemeClr>
                </a:solidFill>
              </a:rPr>
              <a:t>.</a:t>
            </a:r>
          </a:p>
        </p:txBody>
      </p:sp>
      <p:sp>
        <p:nvSpPr>
          <p:cNvPr id="7" name="Footer Placeholder 7">
            <a:extLst>
              <a:ext uri="{FF2B5EF4-FFF2-40B4-BE49-F238E27FC236}">
                <a16:creationId xmlns:a16="http://schemas.microsoft.com/office/drawing/2014/main" id="{1777E778-43F2-CB40-B31B-CEF6924EEFF7}"/>
              </a:ext>
            </a:extLst>
          </p:cNvPr>
          <p:cNvSpPr>
            <a:spLocks noGrp="1"/>
          </p:cNvSpPr>
          <p:nvPr>
            <p:ph type="ftr" sz="quarter" idx="4294967295"/>
          </p:nvPr>
        </p:nvSpPr>
        <p:spPr>
          <a:xfrm>
            <a:off x="777240" y="6309360"/>
            <a:ext cx="6492240" cy="365760"/>
          </a:xfrm>
          <a:prstGeom prst="rect">
            <a:avLst/>
          </a:prstGeom>
        </p:spPr>
        <p:txBody>
          <a:bodyPr/>
          <a:lstStyle/>
          <a:p>
            <a:pPr lvl="0">
              <a:spcBef>
                <a:spcPts val="900"/>
              </a:spcBef>
            </a:pPr>
            <a:r>
              <a:rPr lang="en-US" b="0" dirty="0">
                <a:solidFill>
                  <a:srgbClr val="464646"/>
                </a:solidFill>
              </a:rPr>
              <a:t> </a:t>
            </a:r>
            <a:r>
              <a:rPr lang="en-US" sz="1800" b="1" dirty="0">
                <a:solidFill>
                  <a:schemeClr val="tx1">
                    <a:lumMod val="50000"/>
                  </a:schemeClr>
                </a:solidFill>
              </a:rPr>
              <a:t>Oklahoma State Department of Health | STI 101 | 2022</a:t>
            </a:r>
            <a:r>
              <a:rPr lang="en-US" sz="1200" b="1" dirty="0">
                <a:solidFill>
                  <a:schemeClr val="tx1">
                    <a:lumMod val="50000"/>
                  </a:schemeClr>
                </a:solidFill>
              </a:rPr>
              <a:t> </a:t>
            </a:r>
            <a:endParaRPr lang="en-US" sz="1800" b="1" dirty="0">
              <a:solidFill>
                <a:schemeClr val="tx1">
                  <a:lumMod val="50000"/>
                </a:schemeClr>
              </a:solidFill>
            </a:endParaRPr>
          </a:p>
        </p:txBody>
      </p:sp>
      <p:sp>
        <p:nvSpPr>
          <p:cNvPr id="2" name="Slide Number Placeholder 1"/>
          <p:cNvSpPr>
            <a:spLocks noGrp="1"/>
          </p:cNvSpPr>
          <p:nvPr>
            <p:ph type="sldNum" sz="quarter" idx="12"/>
          </p:nvPr>
        </p:nvSpPr>
        <p:spPr/>
        <p:txBody>
          <a:bodyPr/>
          <a:lstStyle/>
          <a:p>
            <a:fld id="{3A3BF598-3965-4B96-B96B-16E067964EB4}" type="slidenum">
              <a:rPr lang="en-US" b="0" smtClean="0"/>
              <a:t>9</a:t>
            </a:fld>
            <a:endParaRPr lang="en-US" b="0" dirty="0"/>
          </a:p>
        </p:txBody>
      </p:sp>
    </p:spTree>
    <p:extLst>
      <p:ext uri="{BB962C8B-B14F-4D97-AF65-F5344CB8AC3E}">
        <p14:creationId xmlns:p14="http://schemas.microsoft.com/office/powerpoint/2010/main" val="3958463333"/>
      </p:ext>
    </p:extLst>
  </p:cSld>
  <p:clrMapOvr>
    <a:masterClrMapping/>
  </p:clrMapOvr>
</p:sld>
</file>

<file path=ppt/theme/theme1.xml><?xml version="1.0" encoding="utf-8"?>
<a:theme xmlns:a="http://schemas.openxmlformats.org/drawingml/2006/main" name="Oklaholma ">
  <a:themeElements>
    <a:clrScheme name="Custom 7">
      <a:dk1>
        <a:srgbClr val="464646"/>
      </a:dk1>
      <a:lt1>
        <a:srgbClr val="FFFFFF"/>
      </a:lt1>
      <a:dk2>
        <a:srgbClr val="787878"/>
      </a:dk2>
      <a:lt2>
        <a:srgbClr val="E7E6E6"/>
      </a:lt2>
      <a:accent1>
        <a:srgbClr val="1CA6DE"/>
      </a:accent1>
      <a:accent2>
        <a:srgbClr val="669B41"/>
      </a:accent2>
      <a:accent3>
        <a:srgbClr val="D05320"/>
      </a:accent3>
      <a:accent4>
        <a:srgbClr val="DE9027"/>
      </a:accent4>
      <a:accent5>
        <a:srgbClr val="187BC0"/>
      </a:accent5>
      <a:accent6>
        <a:srgbClr val="004C9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73EE0B79B9BC24C84C006433F2225FF" ma:contentTypeVersion="13" ma:contentTypeDescription="Create a new document." ma:contentTypeScope="" ma:versionID="d33bbf1a62d3b2596687d256e390b185">
  <xsd:schema xmlns:xsd="http://www.w3.org/2001/XMLSchema" xmlns:xs="http://www.w3.org/2001/XMLSchema" xmlns:p="http://schemas.microsoft.com/office/2006/metadata/properties" xmlns:ns1="http://schemas.microsoft.com/sharepoint/v3" xmlns:ns2="226f77a0-82b0-4203-9204-49be0881ee7d" xmlns:ns3="e915a2e6-9d95-4edd-820d-8184dc4c215b" targetNamespace="http://schemas.microsoft.com/office/2006/metadata/properties" ma:root="true" ma:fieldsID="d3821a33bc1c66c4198674275ac88f93" ns1:_="" ns2:_="" ns3:_="">
    <xsd:import namespace="http://schemas.microsoft.com/sharepoint/v3"/>
    <xsd:import namespace="226f77a0-82b0-4203-9204-49be0881ee7d"/>
    <xsd:import namespace="e915a2e6-9d95-4edd-820d-8184dc4c215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1:_ip_UnifiedCompliancePolicyProperties" minOccurs="0"/>
                <xsd:element ref="ns1:_ip_UnifiedCompliancePolicyUIAc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6f77a0-82b0-4203-9204-49be0881ee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915a2e6-9d95-4edd-820d-8184dc4c215b"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76FDE501-20F8-4E10-8280-B37C378E4A84}">
  <ds:schemaRefs>
    <ds:schemaRef ds:uri="http://schemas.microsoft.com/sharepoint/v3/contenttype/forms"/>
  </ds:schemaRefs>
</ds:datastoreItem>
</file>

<file path=customXml/itemProps2.xml><?xml version="1.0" encoding="utf-8"?>
<ds:datastoreItem xmlns:ds="http://schemas.openxmlformats.org/officeDocument/2006/customXml" ds:itemID="{64F2A66B-3F35-4E82-8E38-F6CC7610CB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26f77a0-82b0-4203-9204-49be0881ee7d"/>
    <ds:schemaRef ds:uri="e915a2e6-9d95-4edd-820d-8184dc4c21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8D6EE8-E803-41F1-8733-77150CF4704C}">
  <ds:schemaRefs>
    <ds:schemaRef ds:uri="http://schemas.openxmlformats.org/package/2006/metadata/core-properties"/>
    <ds:schemaRef ds:uri="c3e0ce54-cf16-405f-ae5e-ce26a637de37"/>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4d4f6857-864d-497f-b3c7-a8fe6264eacd"/>
    <ds:schemaRef ds:uri="http://www.w3.org/XML/1998/namespace"/>
    <ds:schemaRef ds:uri="http://purl.org/dc/dcmitype/"/>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11564</TotalTime>
  <Words>9064</Words>
  <Application>Microsoft Office PowerPoint</Application>
  <PresentationFormat>Widescreen</PresentationFormat>
  <Paragraphs>893</Paragraphs>
  <Slides>34</Slides>
  <Notes>33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Oklaholma </vt:lpstr>
      <vt:lpstr>STI/STD</vt:lpstr>
      <vt:lpstr>STI/STD: True or False?</vt:lpstr>
      <vt:lpstr>What is an STI/STD?</vt:lpstr>
      <vt:lpstr>Why Is This Important About STI/STDs?</vt:lpstr>
      <vt:lpstr>Are STI/STDs Curable?</vt:lpstr>
      <vt:lpstr>Most Bacterial STIs  Antibiotics can cure most bacterial STIs but not always the long-term damage.</vt:lpstr>
      <vt:lpstr>Chlamydia</vt:lpstr>
      <vt:lpstr>Chlamydia     </vt:lpstr>
      <vt:lpstr>Gonorrhea</vt:lpstr>
      <vt:lpstr>Gonorrhea </vt:lpstr>
      <vt:lpstr>Diagnoses of Chlamydia and Gonorrhea Cases in Oklahoma, by Age </vt:lpstr>
      <vt:lpstr>Diagnoses of Chlamydia and Gonorrhea Cases in Oklahoma, by Race/Ethnicity </vt:lpstr>
      <vt:lpstr> Primary &amp; Secondary          Syphilis</vt:lpstr>
      <vt:lpstr>Primary Syphilis  </vt:lpstr>
      <vt:lpstr>Secondary Syphilis </vt:lpstr>
      <vt:lpstr>Latent Syphilis</vt:lpstr>
      <vt:lpstr>Late (Tertiary) Syphilis</vt:lpstr>
      <vt:lpstr>Neurosyphilis Syphilis</vt:lpstr>
      <vt:lpstr>Congenital Syphilis</vt:lpstr>
      <vt:lpstr>Trichomoniasis  In the U.S. Estimated 3.7 million new cases in 2018    </vt:lpstr>
      <vt:lpstr>Pelvic Inflammatory Disease (PID)</vt:lpstr>
      <vt:lpstr>Genital Herpes (HSV-1 and HSV-2)</vt:lpstr>
      <vt:lpstr>Human Papillomavirus (HPV)</vt:lpstr>
      <vt:lpstr>Hepatitis  </vt:lpstr>
      <vt:lpstr>Reducing the Risk</vt:lpstr>
      <vt:lpstr>Incorrect External Condom Use 1</vt:lpstr>
      <vt:lpstr>Incorrect External Condom Use 2</vt:lpstr>
      <vt:lpstr>Correct External Condom Use</vt:lpstr>
      <vt:lpstr>Internal (Female) Condom</vt:lpstr>
      <vt:lpstr>Dental Dams</vt:lpstr>
      <vt:lpstr>Get Tested!</vt:lpstr>
      <vt:lpstr>Where to Get Tested?</vt:lpstr>
      <vt:lpstr>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R</dc:creator>
  <cp:lastModifiedBy>Virginia K Hovda</cp:lastModifiedBy>
  <cp:revision>216</cp:revision>
  <dcterms:created xsi:type="dcterms:W3CDTF">2020-01-16T04:22:20Z</dcterms:created>
  <dcterms:modified xsi:type="dcterms:W3CDTF">2022-02-01T22:43:31Z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0x010100B73EE0B79B9BC24C84C006433F2225FF</vt:lpwstr>
  </property>
</Properties>
</file>