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8"/>
  </p:notesMasterIdLst>
  <p:sldIdLst>
    <p:sldId id="404" r:id="rId3"/>
    <p:sldId id="276" r:id="rId4"/>
    <p:sldId id="471" r:id="rId5"/>
    <p:sldId id="446" r:id="rId6"/>
    <p:sldId id="448" r:id="rId7"/>
    <p:sldId id="472" r:id="rId8"/>
    <p:sldId id="450" r:id="rId9"/>
    <p:sldId id="451" r:id="rId10"/>
    <p:sldId id="452" r:id="rId11"/>
    <p:sldId id="453" r:id="rId12"/>
    <p:sldId id="454" r:id="rId13"/>
    <p:sldId id="455" r:id="rId14"/>
    <p:sldId id="456" r:id="rId15"/>
    <p:sldId id="460" r:id="rId16"/>
    <p:sldId id="457" r:id="rId17"/>
    <p:sldId id="458" r:id="rId18"/>
    <p:sldId id="459" r:id="rId19"/>
    <p:sldId id="461" r:id="rId20"/>
    <p:sldId id="462" r:id="rId21"/>
    <p:sldId id="463" r:id="rId22"/>
    <p:sldId id="464" r:id="rId23"/>
    <p:sldId id="465" r:id="rId24"/>
    <p:sldId id="473" r:id="rId25"/>
    <p:sldId id="474" r:id="rId26"/>
    <p:sldId id="4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00667-2E9B-4035-985F-C5F524AF8009}" v="78" dt="2025-05-14T15:48:02.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890" autoAdjust="0"/>
  </p:normalViewPr>
  <p:slideViewPr>
    <p:cSldViewPr snapToGrid="0">
      <p:cViewPr varScale="1">
        <p:scale>
          <a:sx n="61" d="100"/>
          <a:sy n="61" d="100"/>
        </p:scale>
        <p:origin x="15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ina Searcy-Martin" userId="289674bc-641b-45b2-a26a-1a77cafb67c6" providerId="ADAL" clId="{84000667-2E9B-4035-985F-C5F524AF8009}"/>
    <pc:docChg chg="undo redo custSel addSld delSld modSld sldOrd">
      <pc:chgData name="Solina Searcy-Martin" userId="289674bc-641b-45b2-a26a-1a77cafb67c6" providerId="ADAL" clId="{84000667-2E9B-4035-985F-C5F524AF8009}" dt="2025-05-12T13:45:45.911" v="9758" actId="20577"/>
      <pc:docMkLst>
        <pc:docMk/>
      </pc:docMkLst>
      <pc:sldChg chg="addSp modSp mod modNotesTx">
        <pc:chgData name="Solina Searcy-Martin" userId="289674bc-641b-45b2-a26a-1a77cafb67c6" providerId="ADAL" clId="{84000667-2E9B-4035-985F-C5F524AF8009}" dt="2025-05-07T20:36:19.261" v="9590" actId="400"/>
        <pc:sldMkLst>
          <pc:docMk/>
          <pc:sldMk cId="2478915156" sldId="276"/>
        </pc:sldMkLst>
        <pc:spChg chg="mod">
          <ac:chgData name="Solina Searcy-Martin" userId="289674bc-641b-45b2-a26a-1a77cafb67c6" providerId="ADAL" clId="{84000667-2E9B-4035-985F-C5F524AF8009}" dt="2025-03-18T13:03:28.245" v="79" actId="14100"/>
          <ac:spMkLst>
            <pc:docMk/>
            <pc:sldMk cId="2478915156" sldId="276"/>
            <ac:spMk id="4" creationId="{CC016647-C384-084D-91A8-2209F2D962BC}"/>
          </ac:spMkLst>
        </pc:spChg>
        <pc:spChg chg="mod">
          <ac:chgData name="Solina Searcy-Martin" userId="289674bc-641b-45b2-a26a-1a77cafb67c6" providerId="ADAL" clId="{84000667-2E9B-4035-985F-C5F524AF8009}" dt="2025-03-18T13:05:03.092" v="88" actId="14100"/>
          <ac:spMkLst>
            <pc:docMk/>
            <pc:sldMk cId="2478915156" sldId="276"/>
            <ac:spMk id="5" creationId="{0F4E9049-9A90-A44E-9372-628E820C9552}"/>
          </ac:spMkLst>
        </pc:spChg>
        <pc:spChg chg="mod">
          <ac:chgData name="Solina Searcy-Martin" userId="289674bc-641b-45b2-a26a-1a77cafb67c6" providerId="ADAL" clId="{84000667-2E9B-4035-985F-C5F524AF8009}" dt="2025-03-18T13:05:45.548" v="93" actId="14100"/>
          <ac:spMkLst>
            <pc:docMk/>
            <pc:sldMk cId="2478915156" sldId="276"/>
            <ac:spMk id="6" creationId="{9E8DAC8B-B1DC-5348-B0A6-238FC462030A}"/>
          </ac:spMkLst>
        </pc:spChg>
        <pc:spChg chg="add mod">
          <ac:chgData name="Solina Searcy-Martin" userId="289674bc-641b-45b2-a26a-1a77cafb67c6" providerId="ADAL" clId="{84000667-2E9B-4035-985F-C5F524AF8009}" dt="2025-04-14T14:27:40.872" v="5261" actId="14100"/>
          <ac:spMkLst>
            <pc:docMk/>
            <pc:sldMk cId="2478915156" sldId="276"/>
            <ac:spMk id="7" creationId="{3C545EA4-32C9-EE8C-4FA8-A789C8E74D35}"/>
          </ac:spMkLst>
        </pc:spChg>
      </pc:sldChg>
      <pc:sldChg chg="del ord">
        <pc:chgData name="Solina Searcy-Martin" userId="289674bc-641b-45b2-a26a-1a77cafb67c6" providerId="ADAL" clId="{84000667-2E9B-4035-985F-C5F524AF8009}" dt="2025-03-27T17:20:46.759" v="4492" actId="47"/>
        <pc:sldMkLst>
          <pc:docMk/>
          <pc:sldMk cId="1529706904" sldId="381"/>
        </pc:sldMkLst>
      </pc:sldChg>
      <pc:sldChg chg="addSp delSp modSp mod modNotesTx">
        <pc:chgData name="Solina Searcy-Martin" userId="289674bc-641b-45b2-a26a-1a77cafb67c6" providerId="ADAL" clId="{84000667-2E9B-4035-985F-C5F524AF8009}" dt="2025-05-07T16:35:17.392" v="9264" actId="6549"/>
        <pc:sldMkLst>
          <pc:docMk/>
          <pc:sldMk cId="1057483561" sldId="404"/>
        </pc:sldMkLst>
        <pc:spChg chg="mod">
          <ac:chgData name="Solina Searcy-Martin" userId="289674bc-641b-45b2-a26a-1a77cafb67c6" providerId="ADAL" clId="{84000667-2E9B-4035-985F-C5F524AF8009}" dt="2025-03-10T16:04:29.134" v="64" actId="6549"/>
          <ac:spMkLst>
            <pc:docMk/>
            <pc:sldMk cId="1057483561" sldId="404"/>
            <ac:spMk id="6" creationId="{D8AB0EE2-88C4-710C-43BC-C49ECFE0B71A}"/>
          </ac:spMkLst>
        </pc:spChg>
        <pc:spChg chg="add mod">
          <ac:chgData name="Solina Searcy-Martin" userId="289674bc-641b-45b2-a26a-1a77cafb67c6" providerId="ADAL" clId="{84000667-2E9B-4035-985F-C5F524AF8009}" dt="2025-04-14T14:27:28.749" v="5260" actId="6549"/>
          <ac:spMkLst>
            <pc:docMk/>
            <pc:sldMk cId="1057483561" sldId="404"/>
            <ac:spMk id="7" creationId="{3981293E-4684-7817-8307-C1782A367A67}"/>
          </ac:spMkLst>
        </pc:spChg>
      </pc:sldChg>
      <pc:sldChg chg="addSp delSp modSp mod modNotesTx">
        <pc:chgData name="Solina Searcy-Martin" userId="289674bc-641b-45b2-a26a-1a77cafb67c6" providerId="ADAL" clId="{84000667-2E9B-4035-985F-C5F524AF8009}" dt="2025-05-07T16:58:12.871" v="9589" actId="20577"/>
        <pc:sldMkLst>
          <pc:docMk/>
          <pc:sldMk cId="2754432866" sldId="407"/>
        </pc:sldMkLst>
        <pc:spChg chg="mod">
          <ac:chgData name="Solina Searcy-Martin" userId="289674bc-641b-45b2-a26a-1a77cafb67c6" providerId="ADAL" clId="{84000667-2E9B-4035-985F-C5F524AF8009}" dt="2025-03-10T16:00:58.967" v="31" actId="27636"/>
          <ac:spMkLst>
            <pc:docMk/>
            <pc:sldMk cId="2754432866" sldId="407"/>
            <ac:spMk id="12" creationId="{E39083CB-CCDE-BB49-B6C9-8CC24010F402}"/>
          </ac:spMkLst>
        </pc:spChg>
      </pc:sldChg>
      <pc:sldChg chg="modSp mod modNotesTx">
        <pc:chgData name="Solina Searcy-Martin" userId="289674bc-641b-45b2-a26a-1a77cafb67c6" providerId="ADAL" clId="{84000667-2E9B-4035-985F-C5F524AF8009}" dt="2025-05-07T20:46:50.530" v="9595" actId="6549"/>
        <pc:sldMkLst>
          <pc:docMk/>
          <pc:sldMk cId="1040135607" sldId="446"/>
        </pc:sldMkLst>
        <pc:spChg chg="mod">
          <ac:chgData name="Solina Searcy-Martin" userId="289674bc-641b-45b2-a26a-1a77cafb67c6" providerId="ADAL" clId="{84000667-2E9B-4035-985F-C5F524AF8009}" dt="2025-04-14T14:19:59.287" v="5239" actId="6549"/>
          <ac:spMkLst>
            <pc:docMk/>
            <pc:sldMk cId="1040135607" sldId="446"/>
            <ac:spMk id="2" creationId="{EF3D2149-A93D-DD9B-7140-2EAB5635D5B8}"/>
          </ac:spMkLst>
        </pc:spChg>
        <pc:spChg chg="mod">
          <ac:chgData name="Solina Searcy-Martin" userId="289674bc-641b-45b2-a26a-1a77cafb67c6" providerId="ADAL" clId="{84000667-2E9B-4035-985F-C5F524AF8009}" dt="2025-05-06T18:15:40.750" v="6314" actId="6549"/>
          <ac:spMkLst>
            <pc:docMk/>
            <pc:sldMk cId="1040135607" sldId="446"/>
            <ac:spMk id="3" creationId="{6FB6CF3F-EC13-EF1B-1DDF-4F4A947A7567}"/>
          </ac:spMkLst>
        </pc:spChg>
      </pc:sldChg>
      <pc:sldChg chg="modSp mod modNotesTx">
        <pc:chgData name="Solina Searcy-Martin" userId="289674bc-641b-45b2-a26a-1a77cafb67c6" providerId="ADAL" clId="{84000667-2E9B-4035-985F-C5F524AF8009}" dt="2025-05-07T20:47:10.591" v="9599" actId="20577"/>
        <pc:sldMkLst>
          <pc:docMk/>
          <pc:sldMk cId="506244391" sldId="448"/>
        </pc:sldMkLst>
        <pc:spChg chg="mod">
          <ac:chgData name="Solina Searcy-Martin" userId="289674bc-641b-45b2-a26a-1a77cafb67c6" providerId="ADAL" clId="{84000667-2E9B-4035-985F-C5F524AF8009}" dt="2025-05-07T20:47:10.591" v="9599" actId="20577"/>
          <ac:spMkLst>
            <pc:docMk/>
            <pc:sldMk cId="506244391" sldId="448"/>
            <ac:spMk id="3" creationId="{C33D73B7-2A50-FC28-BA5C-527562207884}"/>
          </ac:spMkLst>
        </pc:spChg>
      </pc:sldChg>
      <pc:sldChg chg="modSp del mod">
        <pc:chgData name="Solina Searcy-Martin" userId="289674bc-641b-45b2-a26a-1a77cafb67c6" providerId="ADAL" clId="{84000667-2E9B-4035-985F-C5F524AF8009}" dt="2025-03-21T19:01:45.477" v="332" actId="47"/>
        <pc:sldMkLst>
          <pc:docMk/>
          <pc:sldMk cId="3558341660" sldId="449"/>
        </pc:sldMkLst>
      </pc:sldChg>
      <pc:sldChg chg="modSp mod modNotesTx">
        <pc:chgData name="Solina Searcy-Martin" userId="289674bc-641b-45b2-a26a-1a77cafb67c6" providerId="ADAL" clId="{84000667-2E9B-4035-985F-C5F524AF8009}" dt="2025-05-07T15:25:14.265" v="9219" actId="20577"/>
        <pc:sldMkLst>
          <pc:docMk/>
          <pc:sldMk cId="186122610" sldId="450"/>
        </pc:sldMkLst>
        <pc:spChg chg="mod">
          <ac:chgData name="Solina Searcy-Martin" userId="289674bc-641b-45b2-a26a-1a77cafb67c6" providerId="ADAL" clId="{84000667-2E9B-4035-985F-C5F524AF8009}" dt="2025-05-06T20:56:19.694" v="7136" actId="14100"/>
          <ac:spMkLst>
            <pc:docMk/>
            <pc:sldMk cId="186122610" sldId="450"/>
            <ac:spMk id="3" creationId="{20675957-9741-67E0-3842-A5B7FE9EE45E}"/>
          </ac:spMkLst>
        </pc:spChg>
      </pc:sldChg>
      <pc:sldChg chg="modSp mod modNotesTx">
        <pc:chgData name="Solina Searcy-Martin" userId="289674bc-641b-45b2-a26a-1a77cafb67c6" providerId="ADAL" clId="{84000667-2E9B-4035-985F-C5F524AF8009}" dt="2025-05-07T15:25:30.016" v="9220" actId="20577"/>
        <pc:sldMkLst>
          <pc:docMk/>
          <pc:sldMk cId="678259126" sldId="451"/>
        </pc:sldMkLst>
        <pc:spChg chg="mod">
          <ac:chgData name="Solina Searcy-Martin" userId="289674bc-641b-45b2-a26a-1a77cafb67c6" providerId="ADAL" clId="{84000667-2E9B-4035-985F-C5F524AF8009}" dt="2025-05-06T20:57:01.749" v="7142" actId="1076"/>
          <ac:spMkLst>
            <pc:docMk/>
            <pc:sldMk cId="678259126" sldId="451"/>
            <ac:spMk id="3" creationId="{F762BC20-7195-AD33-C42B-7707AF64E218}"/>
          </ac:spMkLst>
        </pc:spChg>
      </pc:sldChg>
      <pc:sldChg chg="modSp mod modNotesTx">
        <pc:chgData name="Solina Searcy-Martin" userId="289674bc-641b-45b2-a26a-1a77cafb67c6" providerId="ADAL" clId="{84000667-2E9B-4035-985F-C5F524AF8009}" dt="2025-05-07T20:47:45.928" v="9604" actId="6549"/>
        <pc:sldMkLst>
          <pc:docMk/>
          <pc:sldMk cId="80441638" sldId="452"/>
        </pc:sldMkLst>
        <pc:spChg chg="mod">
          <ac:chgData name="Solina Searcy-Martin" userId="289674bc-641b-45b2-a26a-1a77cafb67c6" providerId="ADAL" clId="{84000667-2E9B-4035-985F-C5F524AF8009}" dt="2025-04-14T14:08:49.152" v="4784" actId="6549"/>
          <ac:spMkLst>
            <pc:docMk/>
            <pc:sldMk cId="80441638" sldId="452"/>
            <ac:spMk id="3" creationId="{F249768A-53EC-958C-8D28-3219E6BE239D}"/>
          </ac:spMkLst>
        </pc:spChg>
      </pc:sldChg>
      <pc:sldChg chg="modSp mod modNotesTx">
        <pc:chgData name="Solina Searcy-Martin" userId="289674bc-641b-45b2-a26a-1a77cafb67c6" providerId="ADAL" clId="{84000667-2E9B-4035-985F-C5F524AF8009}" dt="2025-05-07T20:48:12.389" v="9612" actId="20577"/>
        <pc:sldMkLst>
          <pc:docMk/>
          <pc:sldMk cId="1079200422" sldId="453"/>
        </pc:sldMkLst>
        <pc:spChg chg="mod">
          <ac:chgData name="Solina Searcy-Martin" userId="289674bc-641b-45b2-a26a-1a77cafb67c6" providerId="ADAL" clId="{84000667-2E9B-4035-985F-C5F524AF8009}" dt="2025-04-14T14:09:07.654" v="4797" actId="20577"/>
          <ac:spMkLst>
            <pc:docMk/>
            <pc:sldMk cId="1079200422" sldId="453"/>
            <ac:spMk id="3" creationId="{6577A179-C2F1-5DEF-4341-0E32828EC47A}"/>
          </ac:spMkLst>
        </pc:spChg>
      </pc:sldChg>
      <pc:sldChg chg="modSp mod modNotesTx">
        <pc:chgData name="Solina Searcy-Martin" userId="289674bc-641b-45b2-a26a-1a77cafb67c6" providerId="ADAL" clId="{84000667-2E9B-4035-985F-C5F524AF8009}" dt="2025-05-07T20:52:31.901" v="9716" actId="6549"/>
        <pc:sldMkLst>
          <pc:docMk/>
          <pc:sldMk cId="1499686913" sldId="454"/>
        </pc:sldMkLst>
        <pc:spChg chg="mod">
          <ac:chgData name="Solina Searcy-Martin" userId="289674bc-641b-45b2-a26a-1a77cafb67c6" providerId="ADAL" clId="{84000667-2E9B-4035-985F-C5F524AF8009}" dt="2025-03-26T17:19:36.393" v="1911" actId="14100"/>
          <ac:spMkLst>
            <pc:docMk/>
            <pc:sldMk cId="1499686913" sldId="454"/>
            <ac:spMk id="2" creationId="{62186C80-3BA0-7B91-7713-606B035B6F17}"/>
          </ac:spMkLst>
        </pc:spChg>
        <pc:spChg chg="mod">
          <ac:chgData name="Solina Searcy-Martin" userId="289674bc-641b-45b2-a26a-1a77cafb67c6" providerId="ADAL" clId="{84000667-2E9B-4035-985F-C5F524AF8009}" dt="2025-05-06T18:14:33.110" v="6309" actId="6549"/>
          <ac:spMkLst>
            <pc:docMk/>
            <pc:sldMk cId="1499686913" sldId="454"/>
            <ac:spMk id="3" creationId="{F7FC2966-A710-5354-72BC-2A6CC81F0A68}"/>
          </ac:spMkLst>
        </pc:spChg>
      </pc:sldChg>
      <pc:sldChg chg="modSp mod modNotesTx">
        <pc:chgData name="Solina Searcy-Martin" userId="289674bc-641b-45b2-a26a-1a77cafb67c6" providerId="ADAL" clId="{84000667-2E9B-4035-985F-C5F524AF8009}" dt="2025-05-07T20:48:56.191" v="9625" actId="6549"/>
        <pc:sldMkLst>
          <pc:docMk/>
          <pc:sldMk cId="2734780582" sldId="455"/>
        </pc:sldMkLst>
        <pc:spChg chg="mod">
          <ac:chgData name="Solina Searcy-Martin" userId="289674bc-641b-45b2-a26a-1a77cafb67c6" providerId="ADAL" clId="{84000667-2E9B-4035-985F-C5F524AF8009}" dt="2025-05-06T18:14:58.385" v="6312" actId="20577"/>
          <ac:spMkLst>
            <pc:docMk/>
            <pc:sldMk cId="2734780582" sldId="455"/>
            <ac:spMk id="3" creationId="{7C646E3F-2C40-3392-F6D8-0C904FA1A151}"/>
          </ac:spMkLst>
        </pc:spChg>
      </pc:sldChg>
      <pc:sldChg chg="modSp mod modNotesTx">
        <pc:chgData name="Solina Searcy-Martin" userId="289674bc-641b-45b2-a26a-1a77cafb67c6" providerId="ADAL" clId="{84000667-2E9B-4035-985F-C5F524AF8009}" dt="2025-05-12T13:43:48.113" v="9746" actId="6549"/>
        <pc:sldMkLst>
          <pc:docMk/>
          <pc:sldMk cId="2034345715" sldId="456"/>
        </pc:sldMkLst>
        <pc:spChg chg="mod">
          <ac:chgData name="Solina Searcy-Martin" userId="289674bc-641b-45b2-a26a-1a77cafb67c6" providerId="ADAL" clId="{84000667-2E9B-4035-985F-C5F524AF8009}" dt="2025-05-12T13:42:47.943" v="9718"/>
          <ac:spMkLst>
            <pc:docMk/>
            <pc:sldMk cId="2034345715" sldId="456"/>
            <ac:spMk id="3" creationId="{7AA264B4-A941-14B0-39A4-1D571BD506DC}"/>
          </ac:spMkLst>
        </pc:spChg>
      </pc:sldChg>
      <pc:sldChg chg="modSp mod modNotesTx">
        <pc:chgData name="Solina Searcy-Martin" userId="289674bc-641b-45b2-a26a-1a77cafb67c6" providerId="ADAL" clId="{84000667-2E9B-4035-985F-C5F524AF8009}" dt="2025-05-07T20:49:59.874" v="9647" actId="6549"/>
        <pc:sldMkLst>
          <pc:docMk/>
          <pc:sldMk cId="906947091" sldId="457"/>
        </pc:sldMkLst>
        <pc:spChg chg="mod">
          <ac:chgData name="Solina Searcy-Martin" userId="289674bc-641b-45b2-a26a-1a77cafb67c6" providerId="ADAL" clId="{84000667-2E9B-4035-985F-C5F524AF8009}" dt="2025-05-06T18:21:32.204" v="6454" actId="6549"/>
          <ac:spMkLst>
            <pc:docMk/>
            <pc:sldMk cId="906947091" sldId="457"/>
            <ac:spMk id="3" creationId="{1D5D4F10-406B-79F4-BB24-234B7D25A578}"/>
          </ac:spMkLst>
        </pc:spChg>
      </pc:sldChg>
      <pc:sldChg chg="modSp mod modNotesTx">
        <pc:chgData name="Solina Searcy-Martin" userId="289674bc-641b-45b2-a26a-1a77cafb67c6" providerId="ADAL" clId="{84000667-2E9B-4035-985F-C5F524AF8009}" dt="2025-05-06T21:18:22.006" v="7940" actId="6549"/>
        <pc:sldMkLst>
          <pc:docMk/>
          <pc:sldMk cId="1238141475" sldId="458"/>
        </pc:sldMkLst>
        <pc:spChg chg="mod">
          <ac:chgData name="Solina Searcy-Martin" userId="289674bc-641b-45b2-a26a-1a77cafb67c6" providerId="ADAL" clId="{84000667-2E9B-4035-985F-C5F524AF8009}" dt="2025-05-06T18:24:19.214" v="6533" actId="6549"/>
          <ac:spMkLst>
            <pc:docMk/>
            <pc:sldMk cId="1238141475" sldId="458"/>
            <ac:spMk id="3" creationId="{6D1B3780-A5D9-1DA9-41EE-1A2E3D52586E}"/>
          </ac:spMkLst>
        </pc:spChg>
      </pc:sldChg>
      <pc:sldChg chg="modSp mod modNotesTx">
        <pc:chgData name="Solina Searcy-Martin" userId="289674bc-641b-45b2-a26a-1a77cafb67c6" providerId="ADAL" clId="{84000667-2E9B-4035-985F-C5F524AF8009}" dt="2025-05-12T13:45:45.911" v="9758" actId="20577"/>
        <pc:sldMkLst>
          <pc:docMk/>
          <pc:sldMk cId="1109803089" sldId="459"/>
        </pc:sldMkLst>
        <pc:spChg chg="mod">
          <ac:chgData name="Solina Searcy-Martin" userId="289674bc-641b-45b2-a26a-1a77cafb67c6" providerId="ADAL" clId="{84000667-2E9B-4035-985F-C5F524AF8009}" dt="2025-05-06T18:25:27.428" v="6602" actId="6549"/>
          <ac:spMkLst>
            <pc:docMk/>
            <pc:sldMk cId="1109803089" sldId="459"/>
            <ac:spMk id="3" creationId="{8D496220-E1BF-1E14-F3E6-C77673916D31}"/>
          </ac:spMkLst>
        </pc:spChg>
      </pc:sldChg>
      <pc:sldChg chg="modSp mod modNotesTx">
        <pc:chgData name="Solina Searcy-Martin" userId="289674bc-641b-45b2-a26a-1a77cafb67c6" providerId="ADAL" clId="{84000667-2E9B-4035-985F-C5F524AF8009}" dt="2025-05-07T20:49:45.065" v="9643" actId="6549"/>
        <pc:sldMkLst>
          <pc:docMk/>
          <pc:sldMk cId="1799906072" sldId="460"/>
        </pc:sldMkLst>
        <pc:spChg chg="mod">
          <ac:chgData name="Solina Searcy-Martin" userId="289674bc-641b-45b2-a26a-1a77cafb67c6" providerId="ADAL" clId="{84000667-2E9B-4035-985F-C5F524AF8009}" dt="2025-03-26T17:31:22.380" v="2096" actId="14100"/>
          <ac:spMkLst>
            <pc:docMk/>
            <pc:sldMk cId="1799906072" sldId="460"/>
            <ac:spMk id="2" creationId="{11F55CDC-38A8-02E1-D390-030D2354AA1E}"/>
          </ac:spMkLst>
        </pc:spChg>
        <pc:spChg chg="mod">
          <ac:chgData name="Solina Searcy-Martin" userId="289674bc-641b-45b2-a26a-1a77cafb67c6" providerId="ADAL" clId="{84000667-2E9B-4035-985F-C5F524AF8009}" dt="2025-04-14T14:10:04.525" v="4827" actId="6549"/>
          <ac:spMkLst>
            <pc:docMk/>
            <pc:sldMk cId="1799906072" sldId="460"/>
            <ac:spMk id="3" creationId="{9AB55921-86AA-4109-D8FA-5314F4B20B7D}"/>
          </ac:spMkLst>
        </pc:spChg>
      </pc:sldChg>
      <pc:sldChg chg="modSp mod modNotesTx">
        <pc:chgData name="Solina Searcy-Martin" userId="289674bc-641b-45b2-a26a-1a77cafb67c6" providerId="ADAL" clId="{84000667-2E9B-4035-985F-C5F524AF8009}" dt="2025-05-06T21:18:56.263" v="7944" actId="6549"/>
        <pc:sldMkLst>
          <pc:docMk/>
          <pc:sldMk cId="380911678" sldId="461"/>
        </pc:sldMkLst>
        <pc:spChg chg="mod">
          <ac:chgData name="Solina Searcy-Martin" userId="289674bc-641b-45b2-a26a-1a77cafb67c6" providerId="ADAL" clId="{84000667-2E9B-4035-985F-C5F524AF8009}" dt="2025-05-06T18:28:42.723" v="6690" actId="20577"/>
          <ac:spMkLst>
            <pc:docMk/>
            <pc:sldMk cId="380911678" sldId="461"/>
            <ac:spMk id="3" creationId="{BCD80EB8-3E8D-C9B6-42D0-489F5C678BFF}"/>
          </ac:spMkLst>
        </pc:spChg>
      </pc:sldChg>
      <pc:sldChg chg="modSp mod modNotesTx">
        <pc:chgData name="Solina Searcy-Martin" userId="289674bc-641b-45b2-a26a-1a77cafb67c6" providerId="ADAL" clId="{84000667-2E9B-4035-985F-C5F524AF8009}" dt="2025-05-06T21:16:22.961" v="7909" actId="6549"/>
        <pc:sldMkLst>
          <pc:docMk/>
          <pc:sldMk cId="3824937590" sldId="462"/>
        </pc:sldMkLst>
        <pc:spChg chg="mod">
          <ac:chgData name="Solina Searcy-Martin" userId="289674bc-641b-45b2-a26a-1a77cafb67c6" providerId="ADAL" clId="{84000667-2E9B-4035-985F-C5F524AF8009}" dt="2025-05-06T18:29:33.116" v="6704" actId="6549"/>
          <ac:spMkLst>
            <pc:docMk/>
            <pc:sldMk cId="3824937590" sldId="462"/>
            <ac:spMk id="3" creationId="{563FB3AA-E099-6B94-B2FB-8E55D36C9EB0}"/>
          </ac:spMkLst>
        </pc:spChg>
      </pc:sldChg>
      <pc:sldChg chg="modSp mod modNotesTx">
        <pc:chgData name="Solina Searcy-Martin" userId="289674bc-641b-45b2-a26a-1a77cafb67c6" providerId="ADAL" clId="{84000667-2E9B-4035-985F-C5F524AF8009}" dt="2025-05-06T21:15:59.841" v="7903" actId="6549"/>
        <pc:sldMkLst>
          <pc:docMk/>
          <pc:sldMk cId="2709924482" sldId="463"/>
        </pc:sldMkLst>
        <pc:spChg chg="mod">
          <ac:chgData name="Solina Searcy-Martin" userId="289674bc-641b-45b2-a26a-1a77cafb67c6" providerId="ADAL" clId="{84000667-2E9B-4035-985F-C5F524AF8009}" dt="2025-05-06T18:34:25.350" v="6807" actId="6549"/>
          <ac:spMkLst>
            <pc:docMk/>
            <pc:sldMk cId="2709924482" sldId="463"/>
            <ac:spMk id="3" creationId="{C4F7DB14-CA51-A1E9-B23A-AB437D1D6411}"/>
          </ac:spMkLst>
        </pc:spChg>
      </pc:sldChg>
      <pc:sldChg chg="modSp mod modNotesTx">
        <pc:chgData name="Solina Searcy-Martin" userId="289674bc-641b-45b2-a26a-1a77cafb67c6" providerId="ADAL" clId="{84000667-2E9B-4035-985F-C5F524AF8009}" dt="2025-05-06T21:15:28.995" v="7896" actId="6549"/>
        <pc:sldMkLst>
          <pc:docMk/>
          <pc:sldMk cId="3738659816" sldId="464"/>
        </pc:sldMkLst>
        <pc:spChg chg="mod">
          <ac:chgData name="Solina Searcy-Martin" userId="289674bc-641b-45b2-a26a-1a77cafb67c6" providerId="ADAL" clId="{84000667-2E9B-4035-985F-C5F524AF8009}" dt="2025-05-06T18:35:47.387" v="6834" actId="6549"/>
          <ac:spMkLst>
            <pc:docMk/>
            <pc:sldMk cId="3738659816" sldId="464"/>
            <ac:spMk id="3" creationId="{17A65A55-AA54-2BA4-C035-F27691DCA15E}"/>
          </ac:spMkLst>
        </pc:spChg>
      </pc:sldChg>
      <pc:sldChg chg="modSp mod modNotesTx">
        <pc:chgData name="Solina Searcy-Martin" userId="289674bc-641b-45b2-a26a-1a77cafb67c6" providerId="ADAL" clId="{84000667-2E9B-4035-985F-C5F524AF8009}" dt="2025-05-06T21:00:18.425" v="7283"/>
        <pc:sldMkLst>
          <pc:docMk/>
          <pc:sldMk cId="1739921469" sldId="465"/>
        </pc:sldMkLst>
        <pc:spChg chg="mod">
          <ac:chgData name="Solina Searcy-Martin" userId="289674bc-641b-45b2-a26a-1a77cafb67c6" providerId="ADAL" clId="{84000667-2E9B-4035-985F-C5F524AF8009}" dt="2025-05-06T18:38:45.936" v="6934" actId="6549"/>
          <ac:spMkLst>
            <pc:docMk/>
            <pc:sldMk cId="1739921469" sldId="465"/>
            <ac:spMk id="3" creationId="{21B6FA63-7A40-7BF3-9D40-5C26C9884C33}"/>
          </ac:spMkLst>
        </pc:spChg>
      </pc:sldChg>
      <pc:sldChg chg="del">
        <pc:chgData name="Solina Searcy-Martin" userId="289674bc-641b-45b2-a26a-1a77cafb67c6" providerId="ADAL" clId="{84000667-2E9B-4035-985F-C5F524AF8009}" dt="2025-03-21T19:02:58.568" v="335" actId="47"/>
        <pc:sldMkLst>
          <pc:docMk/>
          <pc:sldMk cId="3357783426" sldId="466"/>
        </pc:sldMkLst>
      </pc:sldChg>
      <pc:sldChg chg="modNotesTx">
        <pc:chgData name="Solina Searcy-Martin" userId="289674bc-641b-45b2-a26a-1a77cafb67c6" providerId="ADAL" clId="{84000667-2E9B-4035-985F-C5F524AF8009}" dt="2025-05-07T20:51:32.537" v="9713" actId="20577"/>
        <pc:sldMkLst>
          <pc:docMk/>
          <pc:sldMk cId="312321076" sldId="471"/>
        </pc:sldMkLst>
      </pc:sldChg>
      <pc:sldChg chg="modSp add mod modNotesTx">
        <pc:chgData name="Solina Searcy-Martin" userId="289674bc-641b-45b2-a26a-1a77cafb67c6" providerId="ADAL" clId="{84000667-2E9B-4035-985F-C5F524AF8009}" dt="2025-05-06T20:56:01.072" v="7135" actId="6549"/>
        <pc:sldMkLst>
          <pc:docMk/>
          <pc:sldMk cId="120574852" sldId="472"/>
        </pc:sldMkLst>
        <pc:spChg chg="mod">
          <ac:chgData name="Solina Searcy-Martin" userId="289674bc-641b-45b2-a26a-1a77cafb67c6" providerId="ADAL" clId="{84000667-2E9B-4035-985F-C5F524AF8009}" dt="2025-03-26T19:52:52.179" v="3684" actId="14100"/>
          <ac:spMkLst>
            <pc:docMk/>
            <pc:sldMk cId="120574852" sldId="472"/>
            <ac:spMk id="2" creationId="{5EEAC341-9174-6391-462E-2E8B6D7BEDA3}"/>
          </ac:spMkLst>
        </pc:spChg>
        <pc:spChg chg="mod">
          <ac:chgData name="Solina Searcy-Martin" userId="289674bc-641b-45b2-a26a-1a77cafb67c6" providerId="ADAL" clId="{84000667-2E9B-4035-985F-C5F524AF8009}" dt="2025-04-14T14:07:15.685" v="4752" actId="20577"/>
          <ac:spMkLst>
            <pc:docMk/>
            <pc:sldMk cId="120574852" sldId="472"/>
            <ac:spMk id="3" creationId="{4BF8D9D8-AC5A-FFDC-F2CE-56A8354D212C}"/>
          </ac:spMkLst>
        </pc:spChg>
      </pc:sldChg>
      <pc:sldChg chg="add del">
        <pc:chgData name="Solina Searcy-Martin" userId="289674bc-641b-45b2-a26a-1a77cafb67c6" providerId="ADAL" clId="{84000667-2E9B-4035-985F-C5F524AF8009}" dt="2025-03-21T18:53:43.733" v="314"/>
        <pc:sldMkLst>
          <pc:docMk/>
          <pc:sldMk cId="3124571395" sldId="472"/>
        </pc:sldMkLst>
      </pc:sldChg>
      <pc:sldChg chg="modSp add mod ord modNotesTx">
        <pc:chgData name="Solina Searcy-Martin" userId="289674bc-641b-45b2-a26a-1a77cafb67c6" providerId="ADAL" clId="{84000667-2E9B-4035-985F-C5F524AF8009}" dt="2025-05-06T20:58:13.743" v="7159" actId="6549"/>
        <pc:sldMkLst>
          <pc:docMk/>
          <pc:sldMk cId="105552520" sldId="473"/>
        </pc:sldMkLst>
        <pc:spChg chg="mod">
          <ac:chgData name="Solina Searcy-Martin" userId="289674bc-641b-45b2-a26a-1a77cafb67c6" providerId="ADAL" clId="{84000667-2E9B-4035-985F-C5F524AF8009}" dt="2025-05-06T18:41:31.188" v="7003" actId="6549"/>
          <ac:spMkLst>
            <pc:docMk/>
            <pc:sldMk cId="105552520" sldId="473"/>
            <ac:spMk id="3" creationId="{3EDC4EA5-0BB9-CAC6-733D-C4E29778B562}"/>
          </ac:spMkLst>
        </pc:spChg>
      </pc:sldChg>
      <pc:sldChg chg="addSp delSp modSp add mod modNotesTx">
        <pc:chgData name="Solina Searcy-Martin" userId="289674bc-641b-45b2-a26a-1a77cafb67c6" providerId="ADAL" clId="{84000667-2E9B-4035-985F-C5F524AF8009}" dt="2025-05-07T16:57:53.965" v="9585" actId="6549"/>
        <pc:sldMkLst>
          <pc:docMk/>
          <pc:sldMk cId="3103243942" sldId="474"/>
        </pc:sldMkLst>
        <pc:spChg chg="mod">
          <ac:chgData name="Solina Searcy-Martin" userId="289674bc-641b-45b2-a26a-1a77cafb67c6" providerId="ADAL" clId="{84000667-2E9B-4035-985F-C5F524AF8009}" dt="2025-05-06T21:09:36.232" v="7743" actId="6549"/>
          <ac:spMkLst>
            <pc:docMk/>
            <pc:sldMk cId="3103243942" sldId="474"/>
            <ac:spMk id="3" creationId="{6C375385-1B81-BC5A-ABA1-CF43DB6B9356}"/>
          </ac:spMkLst>
        </pc:spChg>
        <pc:spChg chg="mod">
          <ac:chgData name="Solina Searcy-Martin" userId="289674bc-641b-45b2-a26a-1a77cafb67c6" providerId="ADAL" clId="{84000667-2E9B-4035-985F-C5F524AF8009}" dt="2025-05-06T21:09:32.857" v="7734" actId="1076"/>
          <ac:spMkLst>
            <pc:docMk/>
            <pc:sldMk cId="3103243942" sldId="474"/>
            <ac:spMk id="6" creationId="{25844A19-0F9A-43D5-7971-AC9BDC959FD4}"/>
          </ac:spMkLst>
        </pc:spChg>
        <pc:picChg chg="add mod">
          <ac:chgData name="Solina Searcy-Martin" userId="289674bc-641b-45b2-a26a-1a77cafb67c6" providerId="ADAL" clId="{84000667-2E9B-4035-985F-C5F524AF8009}" dt="2025-05-06T21:09:58.298" v="7747" actId="1076"/>
          <ac:picMkLst>
            <pc:docMk/>
            <pc:sldMk cId="3103243942" sldId="474"/>
            <ac:picMk id="10" creationId="{CFCB2707-C123-B83C-7604-B7244D3A7673}"/>
          </ac:picMkLst>
        </pc:picChg>
      </pc:sldChg>
      <pc:sldChg chg="modSp new del mod">
        <pc:chgData name="Solina Searcy-Martin" userId="289674bc-641b-45b2-a26a-1a77cafb67c6" providerId="ADAL" clId="{84000667-2E9B-4035-985F-C5F524AF8009}" dt="2025-03-26T18:32:42.882" v="3569" actId="47"/>
        <pc:sldMkLst>
          <pc:docMk/>
          <pc:sldMk cId="3392771680" sldId="4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02380-4A39-4915-A742-F8C647A1D13F}" type="datetimeFigureOut">
              <a:rPr lang="en-US" smtClean="0"/>
              <a:t>5/14/2025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B727F-2867-4DA6-A555-7FDD0DFF50FE}" type="slidenum">
              <a:rPr lang="en-US" smtClean="0"/>
              <a:t>‹#›</a:t>
            </a:fld>
            <a:endParaRPr lang="en-US" dirty="0"/>
          </a:p>
        </p:txBody>
      </p:sp>
    </p:spTree>
    <p:extLst>
      <p:ext uri="{BB962C8B-B14F-4D97-AF65-F5344CB8AC3E}">
        <p14:creationId xmlns:p14="http://schemas.microsoft.com/office/powerpoint/2010/main" val="3612546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AC team and quest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AC members and quest must sign in per the attendance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Provide team with any Handout material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Chair- person, call to order the meeting; note time of start time</a:t>
            </a:r>
          </a:p>
          <a:p>
            <a:pPr algn="just"/>
            <a:r>
              <a:rPr lang="en-US" dirty="0">
                <a:cs typeface="Calibri"/>
              </a:rPr>
              <a:t>Let the chair- person know the meeting can start.</a:t>
            </a:r>
          </a:p>
          <a:p>
            <a:endParaRPr lang="en-US" dirty="0"/>
          </a:p>
        </p:txBody>
      </p:sp>
      <p:sp>
        <p:nvSpPr>
          <p:cNvPr id="4" name="Slide Number Placeholder 3"/>
          <p:cNvSpPr>
            <a:spLocks noGrp="1"/>
          </p:cNvSpPr>
          <p:nvPr>
            <p:ph type="sldNum" sz="quarter" idx="5"/>
          </p:nvPr>
        </p:nvSpPr>
        <p:spPr/>
        <p:txBody>
          <a:bodyPr/>
          <a:lstStyle/>
          <a:p>
            <a:fld id="{EB57E26C-B284-4E77-B688-9A3CE750B5CC}" type="slidenum">
              <a:rPr lang="en-US" smtClean="0"/>
              <a:t>1</a:t>
            </a:fld>
            <a:endParaRPr lang="en-US" dirty="0"/>
          </a:p>
        </p:txBody>
      </p:sp>
    </p:spTree>
    <p:extLst>
      <p:ext uri="{BB962C8B-B14F-4D97-AF65-F5344CB8AC3E}">
        <p14:creationId xmlns:p14="http://schemas.microsoft.com/office/powerpoint/2010/main" val="209882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Suicide Prevention &amp; Surveillance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$136,018, </a:t>
            </a:r>
            <a:r>
              <a:rPr lang="en-US" b="0" i="0" dirty="0">
                <a:solidFill>
                  <a:srgbClr val="000000"/>
                </a:solidFill>
                <a:effectLst/>
                <a:latin typeface="Times New Roman" panose="02020603050405020304" pitchFamily="18" charset="0"/>
                <a:cs typeface="Times New Roman" panose="02020603050405020304" pitchFamily="18" charset="0"/>
              </a:rPr>
              <a:t>$98,438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1</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suicide rate – MHMD 01</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12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IPS will use the project period to continue building capacity for suicide prevention across the state that is aligned with the 2024 National Strategy for Suicide Prevention, with an added focus on the older adult population, and enhance existing suicide surveillance with data on adverse childhood experiences and suicide attempts and ideation through the Behavioral Risk Factor Surveillance System (BRFSS).</a:t>
            </a:r>
          </a:p>
          <a:p>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the Injury Prevention Service (IPS)will implement at least one suicide prevention strategy across OSDH, CHDs and allied partners.</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The IPS will distribute firearm locks to CHDs, public interacting OSDH services, and allied partners.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10</a:t>
            </a:fld>
            <a:endParaRPr lang="en-US" dirty="0"/>
          </a:p>
        </p:txBody>
      </p:sp>
    </p:spTree>
    <p:extLst>
      <p:ext uri="{BB962C8B-B14F-4D97-AF65-F5344CB8AC3E}">
        <p14:creationId xmlns:p14="http://schemas.microsoft.com/office/powerpoint/2010/main" val="363175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Aging and Injury Prevention</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$218,114, </a:t>
            </a:r>
            <a:r>
              <a:rPr lang="en-US" b="0" i="0" dirty="0">
                <a:solidFill>
                  <a:srgbClr val="000000"/>
                </a:solidFill>
                <a:effectLst/>
                <a:latin typeface="Times New Roman" panose="02020603050405020304" pitchFamily="18" charset="0"/>
                <a:cs typeface="Times New Roman" panose="02020603050405020304" pitchFamily="18" charset="0"/>
              </a:rPr>
              <a:t>$129,994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3</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fall-related deaths among older adults – IVP-08</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Engage state and community partners across sectors to implement strategies to reduce the number of falls leading to injury death, promote healthy aging, and improve health outcomes among persons 65 years and older statewide.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stabilize the rate (122.2 per 100,000 in 2023) of unintentional fall-related deaths among adults 65 years and older.</a:t>
            </a:r>
          </a:p>
          <a:p>
            <a:pPr marL="0" indent="0">
              <a:buNone/>
            </a:pPr>
            <a:r>
              <a:rPr lang="en-US" sz="1200" b="0" dirty="0">
                <a:solidFill>
                  <a:srgbClr val="000000"/>
                </a:solidFill>
                <a:effectLst/>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1. Engage state and community stakeholders across sectors of healthy aging to strengthen capacity to address age-related factors that increase risk of injury. </a:t>
            </a:r>
          </a:p>
          <a:p>
            <a:pPr marL="0" indent="0">
              <a:buNone/>
            </a:pPr>
            <a:r>
              <a:rPr lang="en-US" sz="1200" b="0" dirty="0">
                <a:solidFill>
                  <a:srgbClr val="000000"/>
                </a:solidFill>
                <a:effectLst/>
                <a:latin typeface="Arial" panose="020B0604020202020204" pitchFamily="34" charset="0"/>
                <a:cs typeface="Arial" panose="020B0604020202020204" pitchFamily="34" charset="0"/>
              </a:rPr>
              <a:t>	2. Conduct training and increase implementation of evidence-based injury	prevention programs, including TCMMB, MOB, TCAFP, SAIL, and CarFit.  </a:t>
            </a:r>
          </a:p>
          <a:p>
            <a:pPr marL="0" indent="0">
              <a:buNone/>
            </a:pPr>
            <a:r>
              <a:rPr lang="en-US" sz="1200" b="0" dirty="0">
                <a:solidFill>
                  <a:srgbClr val="000000"/>
                </a:solidFill>
                <a:effectLst/>
                <a:latin typeface="Arial" panose="020B0604020202020204" pitchFamily="34" charset="0"/>
                <a:cs typeface="Arial" panose="020B0604020202020204" pitchFamily="34" charset="0"/>
              </a:rPr>
              <a:t>	3.  Increase awareness and uptake of CDC’s STEADI toolkit among health care providers statewide.</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11</a:t>
            </a:fld>
            <a:endParaRPr lang="en-US" dirty="0"/>
          </a:p>
        </p:txBody>
      </p:sp>
    </p:spTree>
    <p:extLst>
      <p:ext uri="{BB962C8B-B14F-4D97-AF65-F5344CB8AC3E}">
        <p14:creationId xmlns:p14="http://schemas.microsoft.com/office/powerpoint/2010/main" val="406907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Sexual Assault Training &amp; Surveillance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$80,575 but PHHS block GRANT SETASIDE TOTAL IS </a:t>
            </a:r>
            <a:r>
              <a:rPr lang="en-US" dirty="0">
                <a:solidFill>
                  <a:srgbClr val="000000"/>
                </a:solidFill>
                <a:latin typeface="Times New Roman" panose="02020603050405020304" pitchFamily="18" charset="0"/>
                <a:cs typeface="Times New Roman" panose="02020603050405020304" pitchFamily="18" charset="0"/>
              </a:rPr>
              <a:t>(</a:t>
            </a:r>
            <a:r>
              <a:rPr lang="en-US" u="sng" dirty="0">
                <a:solidFill>
                  <a:srgbClr val="000000"/>
                </a:solidFill>
                <a:latin typeface="Times New Roman" panose="02020603050405020304" pitchFamily="18" charset="0"/>
                <a:cs typeface="Times New Roman" panose="02020603050405020304" pitchFamily="18" charset="0"/>
              </a:rPr>
              <a:t>82,656</a:t>
            </a:r>
            <a:r>
              <a:rPr lang="en-US" dirty="0">
                <a:solidFill>
                  <a:srgbClr val="000000"/>
                </a:solidFill>
                <a:latin typeface="Times New Roman" panose="02020603050405020304" pitchFamily="18" charset="0"/>
                <a:cs typeface="Times New Roman" panose="02020603050405020304" pitchFamily="18" charset="0"/>
              </a:rPr>
              <a:t>)</a:t>
            </a:r>
            <a:r>
              <a:rPr lang="en-US" sz="1200" b="0" i="0" dirty="0">
                <a:solidFill>
                  <a:srgbClr val="000000"/>
                </a:solidFill>
                <a:effectLst/>
                <a:latin typeface="Times New Roman" panose="02020603050405020304" pitchFamily="18" charset="0"/>
                <a:cs typeface="Times New Roman" panose="02020603050405020304" pitchFamily="18" charset="0"/>
              </a:rPr>
              <a:t>– Start up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ACEs Questions /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contact sexual violence — IVP D05</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r>
              <a:rPr lang="en-US" sz="1200" b="0" i="0" dirty="0">
                <a:solidFill>
                  <a:srgbClr val="000000"/>
                </a:solidFill>
                <a:effectLst/>
                <a:latin typeface="Times New Roman" panose="02020603050405020304" pitchFamily="18" charset="0"/>
                <a:cs typeface="Times New Roman" panose="02020603050405020304" pitchFamily="18" charset="0"/>
              </a:rPr>
              <a:t>The IPS will collaborate with the OSDH Nursing Service and public health nurses across the state to implement and conduct training related to the topic of sexual violence in Oklahoma; implement surveillance of adverse childhood experiences (ACEs) to enhance the understanding of the connection between ACEs and sexual violence in Oklahoma.</a:t>
            </a:r>
          </a:p>
          <a:p>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Injury Prevention Service staff will contract with at least one identified nursing expert in sexual violence and one sexual violence advocate to provide training to 175 public health nurses.</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Between 10/2025 and 09/2026, IPS staff and Nursing Service will identify a nursing expert in sexual violence to design and conduct training in Oklahoma for public health nurses.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12</a:t>
            </a:fld>
            <a:endParaRPr lang="en-US" dirty="0"/>
          </a:p>
        </p:txBody>
      </p:sp>
    </p:spTree>
    <p:extLst>
      <p:ext uri="{BB962C8B-B14F-4D97-AF65-F5344CB8AC3E}">
        <p14:creationId xmlns:p14="http://schemas.microsoft.com/office/powerpoint/2010/main" val="106296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OSDH PHL -Microbiology Department Enteric Culture Initiative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$299,979,  </a:t>
            </a:r>
            <a:r>
              <a:rPr lang="en-US" sz="1200" b="0" dirty="0">
                <a:solidFill>
                  <a:srgbClr val="000000"/>
                </a:solidFill>
                <a:effectLst/>
                <a:latin typeface="Arial" panose="020B0604020202020204" pitchFamily="34" charset="0"/>
                <a:cs typeface="Arial" panose="020B0604020202020204" pitchFamily="34" charset="0"/>
              </a:rPr>
              <a:t>$73,619 </a:t>
            </a:r>
            <a:r>
              <a:rPr lang="en-US" b="0" i="0" dirty="0">
                <a:solidFill>
                  <a:srgbClr val="000000"/>
                </a:solidFill>
                <a:effectLst/>
                <a:latin typeface="Times New Roman" panose="02020603050405020304" pitchFamily="18" charset="0"/>
                <a:cs typeface="Times New Roman" panose="02020603050405020304" pitchFamily="18" charset="0"/>
              </a:rPr>
              <a:t>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Maintain existing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i="1" strike="sngStrike" dirty="0">
                <a:solidFill>
                  <a:srgbClr val="000000"/>
                </a:solidFill>
                <a:effectLst/>
                <a:latin typeface="Times New Roman" panose="02020603050405020304" pitchFamily="18" charset="0"/>
                <a:cs typeface="Times New Roman" panose="02020603050405020304" pitchFamily="18" charset="0"/>
              </a:rPr>
              <a:t>5</a:t>
            </a:r>
            <a:r>
              <a:rPr lang="en-US" sz="1200" b="0" i="0" dirty="0">
                <a:solidFill>
                  <a:srgbClr val="000000"/>
                </a:solidFill>
                <a:effectLst/>
                <a:latin typeface="Times New Roman" panose="02020603050405020304" pitchFamily="18" charset="0"/>
                <a:cs typeface="Times New Roman" panose="02020603050405020304" pitchFamily="18" charset="0"/>
              </a:rPr>
              <a:t>  0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other direct cost items  </a:t>
            </a:r>
            <a:r>
              <a:rPr lang="en-US" sz="1200" b="0" i="0" strike="sngStrike" dirty="0">
                <a:solidFill>
                  <a:srgbClr val="000000"/>
                </a:solidFill>
                <a:effectLst/>
                <a:latin typeface="Times New Roman" panose="02020603050405020304" pitchFamily="18" charset="0"/>
                <a:cs typeface="Times New Roman" panose="02020603050405020304" pitchFamily="18" charset="0"/>
              </a:rPr>
              <a:t>IT/ Travel / Contractual </a:t>
            </a:r>
          </a:p>
          <a:p>
            <a:pPr marL="0" indent="0">
              <a:buNone/>
            </a:pPr>
            <a:endParaRPr lang="en-US"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infections caused by Shiga toxin-producing E. coli - FS-02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Microbiology department will reduce infections caused by Shiga toxin-producing E. coli by utilizing sequencing information from isolates submitted to and clinical samples isolated by the laboratory to identify outbreaks, so that appropriate action can be taken to identify and eliminate the source of the outbreak.</a:t>
            </a:r>
          </a:p>
          <a:p>
            <a:endParaRPr lang="en-US" dirty="0"/>
          </a:p>
          <a:p>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OSDH PHL Microbiology Department will increase the number of suspected Shiga toxin-producing E. coli isolates for sequencing by 3.2% from 210 isolates per year to 217 isolates per year.</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From 10/2025 to 09/2026, the OSDH PHL Microbiology Department will plate 200 Shiga toxin-producing E. coli positive clinical stool specimens on selective media for the isolation of Shiga toxin-producing E. coli.</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13</a:t>
            </a:fld>
            <a:endParaRPr lang="en-US" dirty="0"/>
          </a:p>
        </p:txBody>
      </p:sp>
    </p:spTree>
    <p:extLst>
      <p:ext uri="{BB962C8B-B14F-4D97-AF65-F5344CB8AC3E}">
        <p14:creationId xmlns:p14="http://schemas.microsoft.com/office/powerpoint/2010/main" val="89560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Child Passenger Safety Program</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$299, 980 – </a:t>
            </a:r>
            <a:r>
              <a:rPr lang="en-US" b="0" i="0" dirty="0">
                <a:solidFill>
                  <a:srgbClr val="000000"/>
                </a:solidFill>
                <a:effectLst/>
                <a:latin typeface="Times New Roman" panose="02020603050405020304" pitchFamily="18" charset="0"/>
                <a:cs typeface="Times New Roman" panose="02020603050405020304" pitchFamily="18" charset="0"/>
              </a:rPr>
              <a:t>$250,565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Maintain existing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To Reduce the proportion of deaths of car passengers who weren't buckled in — IVP‑07</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Distribute an average of 300 child safety seats monthly to participating sites statewide.</a:t>
            </a:r>
          </a:p>
          <a:p>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Injury Prevention Service (IPS) will distribute an average of 300 child safety seats monthly to participating sites statewide as part of the child safety seat installation and education program.</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The IPS will procure child safety seats and work with certified CPS technicians in the OSDH Central Office, CHDs, and partnering community organizations to identify opportunities to offer free car seat checks to the	public and installations of free car/booster seats to eligible low-income families.</a:t>
            </a:r>
            <a:endParaRPr lang="en-US" sz="1200" dirty="0">
              <a:latin typeface="Arial" panose="020B0604020202020204" pitchFamily="34" charset="0"/>
              <a:cs typeface="Arial" panose="020B0604020202020204" pitchFamily="34" charset="0"/>
            </a:endParaRPr>
          </a:p>
          <a:p>
            <a:r>
              <a:rPr lang="en-US" dirty="0"/>
              <a:t> </a:t>
            </a:r>
          </a:p>
        </p:txBody>
      </p:sp>
      <p:sp>
        <p:nvSpPr>
          <p:cNvPr id="4" name="Slide Number Placeholder 3"/>
          <p:cNvSpPr>
            <a:spLocks noGrp="1"/>
          </p:cNvSpPr>
          <p:nvPr>
            <p:ph type="sldNum" sz="quarter" idx="5"/>
          </p:nvPr>
        </p:nvSpPr>
        <p:spPr/>
        <p:txBody>
          <a:bodyPr/>
          <a:lstStyle/>
          <a:p>
            <a:fld id="{57560737-2B32-4747-93B9-835F8C3189DF}" type="slidenum">
              <a:rPr lang="en-US" smtClean="0"/>
              <a:t>14</a:t>
            </a:fld>
            <a:endParaRPr lang="en-US" dirty="0"/>
          </a:p>
        </p:txBody>
      </p:sp>
    </p:spTree>
    <p:extLst>
      <p:ext uri="{BB962C8B-B14F-4D97-AF65-F5344CB8AC3E}">
        <p14:creationId xmlns:p14="http://schemas.microsoft.com/office/powerpoint/2010/main" val="297048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OSDH PHL - Molecular Department Enteric Screening Initiative</a:t>
            </a: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Budget Request</a:t>
            </a:r>
            <a:r>
              <a:rPr lang="en-US" b="0" i="0" dirty="0">
                <a:solidFill>
                  <a:srgbClr val="000000"/>
                </a:solidFill>
                <a:effectLst/>
                <a:latin typeface="Times New Roman" panose="02020603050405020304" pitchFamily="18" charset="0"/>
                <a:cs typeface="Times New Roman" panose="02020603050405020304" pitchFamily="18" charset="0"/>
              </a:rPr>
              <a:t>: $299,987,   $74,985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 Maintain existing  </a:t>
            </a:r>
            <a:r>
              <a:rPr lang="en-US" b="0" i="1" dirty="0">
                <a:solidFill>
                  <a:srgbClr val="000000"/>
                </a:solidFill>
                <a:effectLst/>
                <a:latin typeface="Times New Roman" panose="02020603050405020304" pitchFamily="18" charset="0"/>
                <a:cs typeface="Times New Roman" panose="02020603050405020304" pitchFamily="18" charset="0"/>
              </a:rPr>
              <a:t>FTEs: </a:t>
            </a:r>
            <a:r>
              <a:rPr lang="en-US" b="0" i="1" strike="sngStrike" dirty="0">
                <a:solidFill>
                  <a:srgbClr val="000000"/>
                </a:solidFill>
                <a:effectLst/>
                <a:latin typeface="Times New Roman" panose="02020603050405020304" pitchFamily="18" charset="0"/>
                <a:cs typeface="Times New Roman" panose="02020603050405020304" pitchFamily="18" charset="0"/>
              </a:rPr>
              <a:t>2</a:t>
            </a:r>
            <a:r>
              <a:rPr lang="en-US" b="0" i="0" dirty="0">
                <a:solidFill>
                  <a:srgbClr val="000000"/>
                </a:solidFill>
                <a:effectLst/>
                <a:latin typeface="Times New Roman" panose="02020603050405020304" pitchFamily="18" charset="0"/>
                <a:cs typeface="Times New Roman" panose="02020603050405020304" pitchFamily="18" charset="0"/>
              </a:rPr>
              <a:t>  0 existing staff  </a:t>
            </a:r>
          </a:p>
          <a:p>
            <a:pPr marL="0" indent="0">
              <a:buNone/>
            </a:pPr>
            <a:r>
              <a:rPr lang="en-US" b="0" i="1" dirty="0">
                <a:solidFill>
                  <a:srgbClr val="000000"/>
                </a:solidFill>
                <a:effectLst/>
                <a:latin typeface="Times New Roman" panose="02020603050405020304" pitchFamily="18" charset="0"/>
                <a:cs typeface="Times New Roman" panose="02020603050405020304" pitchFamily="18" charset="0"/>
              </a:rPr>
              <a:t>Other: </a:t>
            </a:r>
            <a:r>
              <a:rPr lang="en-US" b="0" i="0" dirty="0">
                <a:solidFill>
                  <a:srgbClr val="000000"/>
                </a:solidFill>
                <a:effectLst/>
                <a:latin typeface="Times New Roman" panose="02020603050405020304" pitchFamily="18" charset="0"/>
                <a:cs typeface="Times New Roman" panose="02020603050405020304" pitchFamily="18" charset="0"/>
              </a:rPr>
              <a:t>Supplies </a:t>
            </a:r>
          </a:p>
          <a:p>
            <a:pPr marL="0" indent="0">
              <a:buNone/>
            </a:pPr>
            <a:endParaRPr lang="en-US"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Healthy People 2030</a:t>
            </a:r>
            <a:r>
              <a:rPr lang="en-US" b="0" i="0" dirty="0">
                <a:solidFill>
                  <a:srgbClr val="000000"/>
                </a:solidFill>
                <a:effectLst/>
                <a:latin typeface="Times New Roman" panose="02020603050405020304" pitchFamily="18" charset="0"/>
                <a:cs typeface="Times New Roman" panose="02020603050405020304" pitchFamily="18" charset="0"/>
              </a:rPr>
              <a:t>: Reduce infections caused by Salmonella - FS-04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Molecular Department aims to reduce the number of infections by Salmonella utilizing PCR screening of stool specimen submitted for testing to quickly detect potential outbreaks and to inform patient management and contact investigations.</a:t>
            </a:r>
          </a:p>
          <a:p>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OSDH PHL Molecular Department will screen 500 clinical stool specimens for the presence of Salmonella using PCR. </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Maintain a service agreement for the Luminex 200 from 10/2025 to 09/2026.</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15</a:t>
            </a:fld>
            <a:endParaRPr lang="en-US" dirty="0"/>
          </a:p>
        </p:txBody>
      </p:sp>
    </p:spTree>
    <p:extLst>
      <p:ext uri="{BB962C8B-B14F-4D97-AF65-F5344CB8AC3E}">
        <p14:creationId xmlns:p14="http://schemas.microsoft.com/office/powerpoint/2010/main" val="426524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chemeClr val="tx2">
                    <a:lumMod val="75000"/>
                    <a:lumOff val="25000"/>
                  </a:schemeClr>
                </a:solidFill>
              </a:rPr>
              <a:t>OSDH PHL - TB/Mycology Department</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$ 299,929 , </a:t>
            </a:r>
            <a:r>
              <a:rPr lang="en-US" b="0" i="0" dirty="0">
                <a:solidFill>
                  <a:srgbClr val="000000"/>
                </a:solidFill>
                <a:effectLst/>
                <a:latin typeface="Times New Roman" panose="02020603050405020304" pitchFamily="18" charset="0"/>
                <a:cs typeface="Times New Roman" panose="02020603050405020304" pitchFamily="18" charset="0"/>
              </a:rPr>
              <a:t>$46,584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Maintain existing program (as is)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i="1" strike="sngStrike" dirty="0">
                <a:solidFill>
                  <a:srgbClr val="000000"/>
                </a:solidFill>
                <a:effectLst/>
                <a:latin typeface="Times New Roman" panose="02020603050405020304" pitchFamily="18" charset="0"/>
                <a:cs typeface="Times New Roman" panose="02020603050405020304" pitchFamily="18" charset="0"/>
              </a:rPr>
              <a:t>5</a:t>
            </a:r>
            <a:r>
              <a:rPr lang="en-US" sz="1200" b="0" i="0" strike="sngStrike" dirty="0">
                <a:solidFill>
                  <a:srgbClr val="000000"/>
                </a:solidFill>
                <a:effectLst/>
                <a:latin typeface="Times New Roman" panose="02020603050405020304" pitchFamily="18" charset="0"/>
                <a:cs typeface="Times New Roman" panose="02020603050405020304" pitchFamily="18" charset="0"/>
              </a:rPr>
              <a:t>  </a:t>
            </a:r>
            <a:r>
              <a:rPr lang="en-US" sz="1200" b="0" i="0" strike="noStrike" dirty="0">
                <a:solidFill>
                  <a:srgbClr val="000000"/>
                </a:solidFill>
                <a:effectLst/>
                <a:latin typeface="Times New Roman" panose="02020603050405020304" pitchFamily="18" charset="0"/>
                <a:cs typeface="Times New Roman" panose="02020603050405020304" pitchFamily="18" charset="0"/>
              </a:rPr>
              <a:t>2</a:t>
            </a:r>
            <a:r>
              <a:rPr lang="en-US" sz="1200" b="0" i="0" strike="sngStrike" dirty="0">
                <a:solidFill>
                  <a:srgbClr val="000000"/>
                </a:solidFill>
                <a:effectLst/>
                <a:latin typeface="Times New Roman" panose="02020603050405020304" pitchFamily="18" charset="0"/>
                <a:cs typeface="Times New Roman" panose="02020603050405020304" pitchFamily="18" charset="0"/>
              </a:rPr>
              <a:t> </a:t>
            </a:r>
            <a:r>
              <a:rPr lang="en-US" sz="1200" b="0" i="0" dirty="0">
                <a:solidFill>
                  <a:srgbClr val="000000"/>
                </a:solidFill>
                <a:effectLst/>
                <a:latin typeface="Times New Roman" panose="02020603050405020304" pitchFamily="18" charset="0"/>
                <a:cs typeface="Times New Roman" panose="02020603050405020304" pitchFamily="18" charset="0"/>
              </a:rPr>
              <a:t>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a:t>
            </a:r>
            <a:r>
              <a:rPr lang="en-US" sz="1200" b="0" i="0" strike="sngStrike" dirty="0">
                <a:solidFill>
                  <a:srgbClr val="000000"/>
                </a:solidFill>
                <a:effectLst/>
                <a:latin typeface="Times New Roman" panose="02020603050405020304" pitchFamily="18" charset="0"/>
                <a:cs typeface="Times New Roman" panose="02020603050405020304" pitchFamily="18" charset="0"/>
              </a:rPr>
              <a:t>IT/ Travel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tuberculosis cases - IID-17</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TB/Mycology Department will reduce tuberculosis cases by decreasing the average time between specimen submission and result reporting for specimens sent for acid-fast smear and culture, so that the results can be used to inform patient management and contact investigations to contain and prevent potential outbreaks.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OSDH PHL TB/Mycology Department will 	increase the percentage of clinical specimens sent for acid-fast bacilli smear and culture testing reported within turn-around time from 85% to 88%.</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OSDH PHL TB/Mycology Department will have 5 employees registered for access to the KHEL portal.</a:t>
            </a:r>
            <a:endParaRPr lang="en-US" sz="1200"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16</a:t>
            </a:fld>
            <a:endParaRPr lang="en-US" dirty="0"/>
          </a:p>
        </p:txBody>
      </p:sp>
    </p:spTree>
    <p:extLst>
      <p:ext uri="{BB962C8B-B14F-4D97-AF65-F5344CB8AC3E}">
        <p14:creationId xmlns:p14="http://schemas.microsoft.com/office/powerpoint/2010/main" val="1672748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$300,000,  </a:t>
            </a:r>
            <a:r>
              <a:rPr lang="en-US" b="0" i="0" dirty="0">
                <a:solidFill>
                  <a:srgbClr val="000000"/>
                </a:solidFill>
                <a:effectLst/>
                <a:latin typeface="Times New Roman" panose="02020603050405020304" pitchFamily="18" charset="0"/>
                <a:cs typeface="Times New Roman" panose="02020603050405020304" pitchFamily="18" charset="0"/>
              </a:rPr>
              <a:t>$74,880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Maintain existing program (as is) </a:t>
            </a:r>
            <a:r>
              <a:rPr lang="en-US" sz="1200" b="0" i="1" dirty="0">
                <a:solidFill>
                  <a:srgbClr val="000000"/>
                </a:solidFill>
                <a:effectLst/>
                <a:latin typeface="Times New Roman" panose="02020603050405020304" pitchFamily="18" charset="0"/>
                <a:cs typeface="Times New Roman" panose="02020603050405020304" pitchFamily="18" charset="0"/>
              </a:rPr>
              <a:t>FTEs: 5</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knowledge of HIV status- HIV-02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OSDH PHL STI Department will achieve at least a rate of 95% meets turn-around time for HIV specimens between 10/2025 to 09/2026.</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the OSDH PHL STI Department will test at 	least 20,000 HIV samples submitted from STI Departments and clinic statewide.</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Complete and received a score of no less than 80% on an external proficiency test for detecting HIV between 10/01/2025 and 09/30/2026.</a:t>
            </a:r>
            <a:endParaRPr lang="en-US" sz="1200"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17</a:t>
            </a:fld>
            <a:endParaRPr lang="en-US" dirty="0"/>
          </a:p>
        </p:txBody>
      </p:sp>
    </p:spTree>
    <p:extLst>
      <p:ext uri="{BB962C8B-B14F-4D97-AF65-F5344CB8AC3E}">
        <p14:creationId xmlns:p14="http://schemas.microsoft.com/office/powerpoint/2010/main" val="470375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Improving School Health Statewide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$69,657 , </a:t>
            </a:r>
            <a:r>
              <a:rPr lang="en-US" b="0" i="0" dirty="0">
                <a:solidFill>
                  <a:srgbClr val="000000"/>
                </a:solidFill>
                <a:effectLst/>
                <a:latin typeface="Times New Roman" panose="02020603050405020304" pitchFamily="18" charset="0"/>
                <a:cs typeface="Times New Roman" panose="02020603050405020304" pitchFamily="18" charset="0"/>
              </a:rPr>
              <a:t>$19,291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i="1" strike="sngStrike" dirty="0">
                <a:solidFill>
                  <a:srgbClr val="000000"/>
                </a:solidFill>
                <a:effectLst/>
                <a:latin typeface="Times New Roman" panose="02020603050405020304" pitchFamily="18" charset="0"/>
                <a:cs typeface="Times New Roman" panose="02020603050405020304" pitchFamily="18" charset="0"/>
              </a:rPr>
              <a:t>1</a:t>
            </a:r>
            <a:r>
              <a:rPr lang="en-US" sz="1200" b="0" i="0" strike="sngStrike" dirty="0">
                <a:solidFill>
                  <a:srgbClr val="000000"/>
                </a:solidFill>
                <a:effectLst/>
                <a:latin typeface="Times New Roman" panose="02020603050405020304" pitchFamily="18" charset="0"/>
                <a:cs typeface="Times New Roman" panose="02020603050405020304" pitchFamily="18" charset="0"/>
              </a:rPr>
              <a:t> </a:t>
            </a:r>
            <a:r>
              <a:rPr lang="en-US" sz="1200" b="0" i="0" dirty="0">
                <a:solidFill>
                  <a:srgbClr val="000000"/>
                </a:solidFill>
                <a:effectLst/>
                <a:latin typeface="Times New Roman" panose="02020603050405020304" pitchFamily="18" charset="0"/>
                <a:cs typeface="Times New Roman" panose="02020603050405020304" pitchFamily="18" charset="0"/>
              </a:rPr>
              <a:t> 0 existing staff  </a:t>
            </a:r>
          </a:p>
          <a:p>
            <a:pPr marL="0" indent="0">
              <a:buNone/>
            </a:pP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a:t>
            </a:r>
            <a:r>
              <a:rPr lang="en-US" sz="1200" b="0" i="0" strike="sngStrike" dirty="0">
                <a:solidFill>
                  <a:srgbClr val="000000"/>
                </a:solidFill>
                <a:effectLst/>
                <a:latin typeface="Times New Roman" panose="02020603050405020304" pitchFamily="18" charset="0"/>
                <a:cs typeface="Times New Roman" panose="02020603050405020304" pitchFamily="18" charset="0"/>
              </a:rPr>
              <a:t>/ IT/ Travel /Contractual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 04</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would be to provide technical assistance to 30 schools across the State of Oklahoma.</a:t>
            </a:r>
          </a:p>
          <a:p>
            <a:pPr marL="0" indent="0">
              <a:buNone/>
            </a:pPr>
            <a:endParaRPr lang="en-US" sz="1200" b="0" u="sng" dirty="0">
              <a:solidFill>
                <a:srgbClr val="000000"/>
              </a:solidFill>
              <a:effectLst/>
              <a:latin typeface="Arial" panose="020B0604020202020204" pitchFamily="34" charset="0"/>
              <a:cs typeface="Arial" panose="020B0604020202020204" pitchFamily="34"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Community Development Services will contract with Healthy Schools Oklahoma to implement Painted Play-spaces at 10 schools.</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Community Development Services will contract with Healthy Schools Oklahoma to identify 10 school communities to implement Painted Play spaces and at least 5 schools will be in communities in inequity hotspots.</a:t>
            </a:r>
            <a:endParaRPr lang="en-US" sz="1200"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18</a:t>
            </a:fld>
            <a:endParaRPr lang="en-US" dirty="0"/>
          </a:p>
        </p:txBody>
      </p:sp>
    </p:spTree>
    <p:extLst>
      <p:ext uri="{BB962C8B-B14F-4D97-AF65-F5344CB8AC3E}">
        <p14:creationId xmlns:p14="http://schemas.microsoft.com/office/powerpoint/2010/main" val="1460505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Go NAPSACC Technical Assistance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$60,364,  </a:t>
            </a:r>
            <a:r>
              <a:rPr lang="en-US" b="0" i="0" dirty="0">
                <a:solidFill>
                  <a:srgbClr val="000000"/>
                </a:solidFill>
                <a:effectLst/>
                <a:latin typeface="Times New Roman" panose="02020603050405020304" pitchFamily="18" charset="0"/>
                <a:cs typeface="Times New Roman" panose="02020603050405020304" pitchFamily="18" charset="0"/>
              </a:rPr>
              <a:t>$30,000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strike="sngStrike" dirty="0">
                <a:solidFill>
                  <a:srgbClr val="000000"/>
                </a:solidFill>
                <a:effectLst/>
                <a:latin typeface="Times New Roman" panose="02020603050405020304" pitchFamily="18" charset="0"/>
                <a:cs typeface="Times New Roman" panose="02020603050405020304" pitchFamily="18" charset="0"/>
              </a:rPr>
              <a:t>1</a:t>
            </a:r>
            <a:r>
              <a:rPr lang="en-US" sz="1200" b="0" i="0" dirty="0">
                <a:solidFill>
                  <a:srgbClr val="000000"/>
                </a:solidFill>
                <a:effectLst/>
                <a:latin typeface="Times New Roman" panose="02020603050405020304" pitchFamily="18" charset="0"/>
                <a:cs typeface="Times New Roman" panose="02020603050405020304" pitchFamily="18" charset="0"/>
              </a:rPr>
              <a:t>  0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a:t>
            </a:r>
            <a:r>
              <a:rPr lang="en-US" sz="1200" b="0" i="0" strike="sngStrike" dirty="0">
                <a:solidFill>
                  <a:srgbClr val="000000"/>
                </a:solidFill>
                <a:effectLst/>
                <a:latin typeface="Times New Roman" panose="02020603050405020304" pitchFamily="18" charset="0"/>
                <a:cs typeface="Times New Roman" panose="02020603050405020304" pitchFamily="18" charset="0"/>
              </a:rPr>
              <a:t>/ IT/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 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would be to increase by 10 the number of childcare providers making a policy, practice, or environmental change.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10 childcare providers registered in Go NAPSACC will complete an assessment and reassessment.</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Program staff will hold monthly consultant meetings to discuss strategies to engage childcare providers in implementing a new or updated policy, practice, or environmental change.</a:t>
            </a:r>
            <a:endParaRPr lang="en-US" sz="1200"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19</a:t>
            </a:fld>
            <a:endParaRPr lang="en-US" dirty="0"/>
          </a:p>
        </p:txBody>
      </p:sp>
    </p:spTree>
    <p:extLst>
      <p:ext uri="{BB962C8B-B14F-4D97-AF65-F5344CB8AC3E}">
        <p14:creationId xmlns:p14="http://schemas.microsoft.com/office/powerpoint/2010/main" val="230461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cs typeface="Calibri"/>
              </a:rPr>
              <a:t>Welcome and thank you for join the Public Hearing Meeting</a:t>
            </a:r>
          </a:p>
          <a:p>
            <a:pPr marL="0" marR="0">
              <a:lnSpc>
                <a:spcPct val="115000"/>
              </a:lnSpc>
              <a:spcAft>
                <a:spcPts val="800"/>
              </a:spcAft>
              <a:buNone/>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Background-----</a:t>
            </a:r>
          </a:p>
          <a:p>
            <a:pPr marL="0" marR="0">
              <a:lnSpc>
                <a:spcPct val="115000"/>
              </a:lnSpc>
              <a:spcAft>
                <a:spcPts val="800"/>
              </a:spcAft>
              <a:buNone/>
            </a:pP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Funds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are intended to address emerging health needs and gaps where no Federal or local support exists, it is designed to bring about </a:t>
            </a:r>
            <a:r>
              <a:rPr lang="en-US" sz="1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efficiencies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and eliminate duplication of effort.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Activities and budgets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must be aligned and categorized under the Healthy People 2030 selected topics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Programs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that receive funding must provide qualitative and quantitative data for reporting purposes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Proposed </a:t>
            </a: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Workplans (WP)</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which include budgets are recommended by the Advisory Committee and approved by the Commissioner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u="sng" kern="100" dirty="0">
                <a:effectLst/>
                <a:latin typeface="Arial" panose="020B0604020202020204" pitchFamily="34" charset="0"/>
                <a:ea typeface="Aptos" panose="020B0004020202020204" pitchFamily="34" charset="0"/>
                <a:cs typeface="Times New Roman" panose="02020603050405020304" pitchFamily="18" charset="0"/>
              </a:rPr>
              <a:t>Legislation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is authorized- United States Code- Tile 42, Chapter 6A, subchapter 17, part- A , Section 300w-1 to 300w-10.</a:t>
            </a:r>
          </a:p>
          <a:p>
            <a:pPr marL="0" marR="0">
              <a:lnSpc>
                <a:spcPct val="115000"/>
              </a:lnSpc>
              <a:spcAft>
                <a:spcPts val="800"/>
              </a:spcAft>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Oher information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FY25 WPs and budget allocations have been based on the 1.4 million – historically, received  since FY21 until FY24 -  1.6 million was awarded to 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Grant cycle is awarded per the Federal Fiscal Year, and this grant period begins 10/1/2025 and ends 9/30/2026</a:t>
            </a:r>
          </a:p>
          <a:p>
            <a:endParaRPr lang="en-US" sz="1800" dirty="0"/>
          </a:p>
          <a:p>
            <a:r>
              <a:rPr lang="en-US" sz="1800" dirty="0"/>
              <a:t>The PHHS Block Grant allocation table – normally received no later than mid –May. However as of 5/6 it has not been received. </a:t>
            </a:r>
          </a:p>
          <a:p>
            <a:endParaRPr lang="en-US" sz="1800" dirty="0"/>
          </a:p>
          <a:p>
            <a:r>
              <a:rPr lang="en-US" sz="1800" dirty="0"/>
              <a:t>NOA is normally awarded to States/ jurisdictions by Sept 1.  </a:t>
            </a:r>
          </a:p>
          <a:p>
            <a:pPr marL="0" marR="0">
              <a:lnSpc>
                <a:spcPct val="115000"/>
              </a:lnSpc>
              <a:spcAft>
                <a:spcPts val="800"/>
              </a:spcAft>
              <a:buNone/>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rPr>
              <a:t>The PHHS Block Grant has been in existence for more than 40 years, the funding is </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strike="noStrike" kern="100" dirty="0">
                <a:effectLst/>
                <a:latin typeface="Arial" panose="020B0604020202020204" pitchFamily="34" charset="0"/>
                <a:ea typeface="Aptos" panose="020B0004020202020204" pitchFamily="34" charset="0"/>
                <a:cs typeface="Times New Roman" panose="02020603050405020304" pitchFamily="18" charset="0"/>
              </a:rPr>
              <a:t>Flexible -</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strike="noStrike" kern="100" dirty="0">
                <a:effectLst/>
                <a:latin typeface="Arial" panose="020B0604020202020204" pitchFamily="34" charset="0"/>
                <a:ea typeface="Aptos" panose="020B0004020202020204" pitchFamily="34" charset="0"/>
                <a:cs typeface="Times New Roman" panose="02020603050405020304" pitchFamily="18" charset="0"/>
              </a:rPr>
              <a:t>Responsive</a:t>
            </a:r>
            <a:r>
              <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rPr>
              <a:t> – to community needs and drives decision making</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strike="noStrike" kern="100" dirty="0">
                <a:effectLst/>
                <a:latin typeface="Arial" panose="020B0604020202020204" pitchFamily="34" charset="0"/>
                <a:ea typeface="Aptos" panose="020B0004020202020204" pitchFamily="34" charset="0"/>
                <a:cs typeface="Times New Roman" panose="02020603050405020304" pitchFamily="18" charset="0"/>
              </a:rPr>
              <a:t>Innovative</a:t>
            </a:r>
            <a:r>
              <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rPr>
              <a:t> – to where the recipient can be creative in directing funds to new or ongoing programs and strategies</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strike="noStrike" kern="100" dirty="0">
                <a:effectLst/>
                <a:latin typeface="Arial" panose="020B0604020202020204" pitchFamily="34" charset="0"/>
                <a:ea typeface="Aptos" panose="020B0004020202020204" pitchFamily="34" charset="0"/>
                <a:cs typeface="Times New Roman" panose="02020603050405020304" pitchFamily="18" charset="0"/>
              </a:rPr>
              <a:t>Accountable – </a:t>
            </a:r>
            <a:r>
              <a:rPr lang="en-US" sz="1800" strike="noStrike" kern="100" dirty="0">
                <a:effectLst/>
                <a:latin typeface="Arial" panose="020B0604020202020204" pitchFamily="34" charset="0"/>
                <a:ea typeface="Aptos" panose="020B0004020202020204" pitchFamily="34" charset="0"/>
                <a:cs typeface="Times New Roman" panose="02020603050405020304" pitchFamily="18" charset="0"/>
              </a:rPr>
              <a:t>for ongoing evaluation or organizational, systems and health related outcomes.</a:t>
            </a:r>
            <a:endParaRPr lang="en-US" sz="1800" strike="noStrike"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dirty="0"/>
          </a:p>
        </p:txBody>
      </p:sp>
    </p:spTree>
    <p:extLst>
      <p:ext uri="{BB962C8B-B14F-4D97-AF65-F5344CB8AC3E}">
        <p14:creationId xmlns:p14="http://schemas.microsoft.com/office/powerpoint/2010/main" val="24671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Certified Healthy Oklahoma Statewide Technical Assistance –CHO</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$70,630 , </a:t>
            </a:r>
            <a:r>
              <a:rPr lang="en-US" b="0" i="0" dirty="0">
                <a:solidFill>
                  <a:srgbClr val="000000"/>
                </a:solidFill>
                <a:effectLst/>
                <a:latin typeface="Times New Roman" panose="02020603050405020304" pitchFamily="18" charset="0"/>
                <a:cs typeface="Times New Roman" panose="02020603050405020304" pitchFamily="18" charset="0"/>
              </a:rPr>
              <a:t>$40,020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i="0" strike="sngStrike" dirty="0">
                <a:solidFill>
                  <a:srgbClr val="000000"/>
                </a:solidFill>
                <a:effectLst/>
                <a:latin typeface="Times New Roman" panose="02020603050405020304" pitchFamily="18" charset="0"/>
                <a:cs typeface="Times New Roman" panose="02020603050405020304" pitchFamily="18" charset="0"/>
              </a:rPr>
              <a:t>2 </a:t>
            </a:r>
            <a:r>
              <a:rPr lang="en-US" sz="1200" b="0" i="0" dirty="0">
                <a:solidFill>
                  <a:srgbClr val="000000"/>
                </a:solidFill>
                <a:effectLst/>
                <a:latin typeface="Times New Roman" panose="02020603050405020304" pitchFamily="18" charset="0"/>
                <a:cs typeface="Times New Roman" panose="02020603050405020304" pitchFamily="18" charset="0"/>
              </a:rPr>
              <a:t> 1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a:t>
            </a:r>
            <a:r>
              <a:rPr lang="en-US" sz="1200" b="0" i="0" strike="noStrike" dirty="0">
                <a:solidFill>
                  <a:srgbClr val="000000"/>
                </a:solidFill>
                <a:effectLst/>
                <a:latin typeface="Times New Roman" panose="02020603050405020304" pitchFamily="18" charset="0"/>
                <a:cs typeface="Times New Roman" panose="02020603050405020304" pitchFamily="18" charset="0"/>
              </a:rPr>
              <a:t>/ other direct cost </a:t>
            </a:r>
            <a:r>
              <a:rPr lang="en-US" sz="1200" b="0" i="0" strike="sngStrike" dirty="0">
                <a:solidFill>
                  <a:srgbClr val="000000"/>
                </a:solidFill>
                <a:effectLst/>
                <a:latin typeface="Times New Roman" panose="02020603050405020304" pitchFamily="18" charset="0"/>
                <a:cs typeface="Times New Roman" panose="02020603050405020304" pitchFamily="18" charset="0"/>
              </a:rPr>
              <a:t>/ IT/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adults with obesity- NWS03</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program goal is to increase awareness and technical assistance for Certified Healthy Oklahoma, including businesses, campuses, communities, congregations, early childhood programs, and schools</a:t>
            </a:r>
            <a:r>
              <a:rPr lang="en-US" dirty="0"/>
              <a:t>.</a:t>
            </a:r>
          </a:p>
          <a:p>
            <a:pPr marL="0" indent="0">
              <a:buNone/>
            </a:pPr>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September 2026, Certified Healthy Oklahoma program will develop and disseminate Grow to Next Level reports for </a:t>
            </a:r>
            <a:r>
              <a:rPr lang="en-US" sz="1200" b="0" i="1" dirty="0">
                <a:effectLst/>
                <a:latin typeface="Arial" panose="020B0604020202020204" pitchFamily="34" charset="0"/>
                <a:cs typeface="Arial" panose="020B0604020202020204" pitchFamily="34" charset="0"/>
              </a:rPr>
              <a:t>all </a:t>
            </a:r>
            <a:r>
              <a:rPr lang="en-US" sz="1200" b="0" dirty="0">
                <a:solidFill>
                  <a:srgbClr val="000000"/>
                </a:solidFill>
                <a:effectLst/>
                <a:latin typeface="Arial" panose="020B0604020202020204" pitchFamily="34" charset="0"/>
                <a:cs typeface="Arial" panose="020B0604020202020204" pitchFamily="34" charset="0"/>
              </a:rPr>
              <a:t>2025 CHO applicants that did not meet Excellence. </a:t>
            </a:r>
            <a:endParaRPr lang="en-US" sz="1200" b="0" dirty="0">
              <a:solidFill>
                <a:srgbClr val="FF0000"/>
              </a:solidFill>
              <a:effectLst/>
              <a:latin typeface="Arial" panose="020B0604020202020204" pitchFamily="34" charset="0"/>
              <a:cs typeface="Arial" panose="020B0604020202020204" pitchFamily="34" charset="0"/>
            </a:endParaRP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Certified Healthy Oklahoma team will partner with OSDH Communications to develop marketing materials to promote Certified Healthy Oklahoma applications.</a:t>
            </a:r>
            <a:endParaRPr lang="en-US" sz="1200" dirty="0">
              <a:latin typeface="Arial" panose="020B0604020202020204" pitchFamily="34" charset="0"/>
              <a:cs typeface="Arial" panose="020B0604020202020204" pitchFamily="34" charset="0"/>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20</a:t>
            </a:fld>
            <a:endParaRPr lang="en-US" dirty="0"/>
          </a:p>
        </p:txBody>
      </p:sp>
    </p:spTree>
    <p:extLst>
      <p:ext uri="{BB962C8B-B14F-4D97-AF65-F5344CB8AC3E}">
        <p14:creationId xmlns:p14="http://schemas.microsoft.com/office/powerpoint/2010/main" val="2230359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Oklahoma Community Health Workers Training Program: Building a Unified &amp; Sustainable Workforce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$297,598 , </a:t>
            </a:r>
            <a:r>
              <a:rPr lang="en-US" b="0" i="0" dirty="0">
                <a:solidFill>
                  <a:srgbClr val="000000"/>
                </a:solidFill>
                <a:effectLst/>
                <a:latin typeface="Times New Roman" panose="02020603050405020304" pitchFamily="18" charset="0"/>
                <a:cs typeface="Times New Roman" panose="02020603050405020304" pitchFamily="18" charset="0"/>
              </a:rPr>
              <a:t>$170,000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i="1" strike="sngStrike" dirty="0">
                <a:solidFill>
                  <a:srgbClr val="000000"/>
                </a:solidFill>
                <a:effectLst/>
                <a:latin typeface="Times New Roman" panose="02020603050405020304" pitchFamily="18" charset="0"/>
                <a:cs typeface="Times New Roman" panose="02020603050405020304" pitchFamily="18" charset="0"/>
              </a:rPr>
              <a:t>3 </a:t>
            </a:r>
            <a:r>
              <a:rPr lang="en-US" sz="1200" b="0" i="1" dirty="0">
                <a:solidFill>
                  <a:srgbClr val="000000"/>
                </a:solidFill>
                <a:effectLst/>
                <a:latin typeface="Times New Roman" panose="02020603050405020304" pitchFamily="18" charset="0"/>
                <a:cs typeface="Times New Roman" panose="02020603050405020304" pitchFamily="18" charset="0"/>
              </a:rPr>
              <a:t> 2</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proportion of local public health agencies that use core competencies in continuing education - PHI 07</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program is to develop a standardized Community Health Worker (CHW) curriculum alongside CHWs and subject matter experts.</a:t>
            </a:r>
          </a:p>
          <a:p>
            <a:pPr marL="0" indent="0">
              <a:buNone/>
            </a:pPr>
            <a:endParaRPr lang="en-US" sz="1200" b="0" u="sng" dirty="0">
              <a:solidFill>
                <a:srgbClr val="000000"/>
              </a:solidFill>
              <a:effectLst/>
              <a:latin typeface="Arial" panose="020B0604020202020204" pitchFamily="34" charset="0"/>
              <a:cs typeface="Arial" panose="020B0604020202020204" pitchFamily="34"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in collaboration with designated CHW consultants, we will develop a standardized training curriculum for Community Health Workers (CHWs) using the 12 CHW C3 Core Competency skills.</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Complete 1 lesson focused on C3 core competency skills at a time.</a:t>
            </a:r>
            <a:endParaRPr lang="en-US" sz="1200"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21</a:t>
            </a:fld>
            <a:endParaRPr lang="en-US" dirty="0"/>
          </a:p>
        </p:txBody>
      </p:sp>
    </p:spTree>
    <p:extLst>
      <p:ext uri="{BB962C8B-B14F-4D97-AF65-F5344CB8AC3E}">
        <p14:creationId xmlns:p14="http://schemas.microsoft.com/office/powerpoint/2010/main" val="2902377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Northeastern Oklahoma CATCH Coordinated Health Initiative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$60,364, </a:t>
            </a:r>
            <a:r>
              <a:rPr lang="en-US" b="0" i="0" dirty="0">
                <a:solidFill>
                  <a:srgbClr val="000000"/>
                </a:solidFill>
                <a:effectLst/>
                <a:latin typeface="Times New Roman" panose="02020603050405020304" pitchFamily="18" charset="0"/>
                <a:cs typeface="Times New Roman" panose="02020603050405020304" pitchFamily="18" charset="0"/>
              </a:rPr>
              <a:t>$29,334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a:t>
            </a:r>
            <a:r>
              <a:rPr lang="en-US" sz="1200" b="0" i="0" strike="sngStrike" dirty="0">
                <a:solidFill>
                  <a:srgbClr val="000000"/>
                </a:solidFill>
                <a:effectLst/>
                <a:latin typeface="Times New Roman" panose="02020603050405020304" pitchFamily="18" charset="0"/>
                <a:cs typeface="Times New Roman" panose="02020603050405020304" pitchFamily="18" charset="0"/>
              </a:rPr>
              <a:t>4</a:t>
            </a:r>
            <a:r>
              <a:rPr lang="en-US" sz="1200" b="0" i="0" dirty="0">
                <a:solidFill>
                  <a:srgbClr val="000000"/>
                </a:solidFill>
                <a:effectLst/>
                <a:latin typeface="Times New Roman" panose="02020603050405020304" pitchFamily="18" charset="0"/>
                <a:cs typeface="Times New Roman" panose="02020603050405020304" pitchFamily="18" charset="0"/>
              </a:rPr>
              <a:t>  2 existing staff  </a:t>
            </a:r>
          </a:p>
          <a:p>
            <a:pPr marL="0" indent="0">
              <a:buNone/>
            </a:pP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 Equipment</a:t>
            </a: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proportion of children who do enough aerobic physical activity - PA-09</a:t>
            </a: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Northeastern Oklahoma CATCH Coordinated Health Initiative, is to increase the amount of rural and low-income children who attend daycare in District 4 participating in an evidence based physical activity and exercise CATCH Kids Club program.</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CATCH curriculum and equipment will be 	purchased, training will be provided to 2 daycares in District 4 to ensure 	the program is accessible to rural and low-income children who attend 	daycare.</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Provide a one-day training to daycare staff to implement CATCH program.</a:t>
            </a:r>
            <a:endParaRPr lang="en-US" sz="1200"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22</a:t>
            </a:fld>
            <a:endParaRPr lang="en-US" dirty="0"/>
          </a:p>
        </p:txBody>
      </p:sp>
    </p:spTree>
    <p:extLst>
      <p:ext uri="{BB962C8B-B14F-4D97-AF65-F5344CB8AC3E}">
        <p14:creationId xmlns:p14="http://schemas.microsoft.com/office/powerpoint/2010/main" val="2205366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Final applicant----</a:t>
            </a:r>
          </a:p>
          <a:p>
            <a:pPr marL="0" indent="0">
              <a:buNone/>
            </a:pPr>
            <a:r>
              <a:rPr lang="en-US" sz="1200" b="1" dirty="0">
                <a:solidFill>
                  <a:schemeClr val="tx2">
                    <a:lumMod val="75000"/>
                    <a:lumOff val="25000"/>
                  </a:schemeClr>
                </a:solidFill>
              </a:rPr>
              <a:t>Southcentral Oklahoma Healthy Youth Initiative</a:t>
            </a: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$23,927 – </a:t>
            </a:r>
            <a:r>
              <a:rPr lang="en-US" sz="1200" b="0" dirty="0">
                <a:solidFill>
                  <a:srgbClr val="000000"/>
                </a:solidFill>
                <a:effectLst/>
                <a:latin typeface="Arial" panose="020B0604020202020204" pitchFamily="34" charset="0"/>
                <a:cs typeface="Arial" panose="020B0604020202020204" pitchFamily="34" charset="0"/>
              </a:rPr>
              <a:t>$10,085 </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000000"/>
                </a:solidFill>
                <a:effectLst/>
                <a:latin typeface="Times New Roman" panose="02020603050405020304" pitchFamily="18" charset="0"/>
                <a:cs typeface="Times New Roman" panose="02020603050405020304" pitchFamily="18" charset="0"/>
              </a:rPr>
              <a:t>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 </a:t>
            </a:r>
            <a:r>
              <a:rPr lang="en-US" sz="1200" b="0" i="0" strike="sngStrike" dirty="0">
                <a:solidFill>
                  <a:srgbClr val="000000"/>
                </a:solidFill>
                <a:effectLst/>
                <a:latin typeface="Times New Roman" panose="02020603050405020304" pitchFamily="18" charset="0"/>
                <a:cs typeface="Times New Roman" panose="02020603050405020304" pitchFamily="18" charset="0"/>
              </a:rPr>
              <a:t>Contractual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children and adolescents with obesity – NWS-04. Increase the proportion of children who do enough aerobic physical activity - PA-09</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goal of the Southcentral Oklahoma Healthy Youth Initiative is to increase the number of rural and low-income children pre-K – 12 grades who receive evidence-based nutritional, physical, social and emotional education that incorporates physically skilled based activities.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a:t>
            </a:r>
            <a:r>
              <a:rPr lang="en-US" sz="1200" dirty="0">
                <a:solidFill>
                  <a:srgbClr val="000000"/>
                </a:solidFill>
                <a:latin typeface="Arial" panose="020B0604020202020204" pitchFamily="34" charset="0"/>
                <a:cs typeface="Arial" panose="020B0604020202020204" pitchFamily="34" charset="0"/>
              </a:rPr>
              <a:t>September </a:t>
            </a:r>
            <a:r>
              <a:rPr lang="en-US" sz="1200" b="0" dirty="0">
                <a:solidFill>
                  <a:srgbClr val="000000"/>
                </a:solidFill>
                <a:effectLst/>
                <a:latin typeface="Arial" panose="020B0604020202020204" pitchFamily="34" charset="0"/>
                <a:cs typeface="Arial" panose="020B0604020202020204" pitchFamily="34" charset="0"/>
              </a:rPr>
              <a:t>2026, D8 Health education staff will receive training on and access to CATCH’s ALL ACCESS evidence-based curriculum and equipment supplies.</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Purchase CATCH ALL ACCESS licenses for three (3) Health Educator.  </a:t>
            </a:r>
            <a:endParaRPr lang="en-US" sz="1200" dirty="0">
              <a:solidFill>
                <a:srgbClr val="FF0000"/>
              </a:solidFill>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23</a:t>
            </a:fld>
            <a:endParaRPr lang="en-US" dirty="0"/>
          </a:p>
        </p:txBody>
      </p:sp>
    </p:spTree>
    <p:extLst>
      <p:ext uri="{BB962C8B-B14F-4D97-AF65-F5344CB8AC3E}">
        <p14:creationId xmlns:p14="http://schemas.microsoft.com/office/powerpoint/2010/main" val="1182725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A9135-1A96-F695-CCE1-F6E512EF7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1C411-B514-4B71-7DB6-707A17111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A70F7-766A-8F41-16A1-F0DD9E3285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are now open for Questions 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If the program would like to add or discuss their program-</a:t>
            </a:r>
            <a:endParaRPr lang="en-US" dirty="0"/>
          </a:p>
          <a:p>
            <a:endParaRPr lang="en-US" dirty="0"/>
          </a:p>
          <a:p>
            <a:endParaRPr lang="en-US" dirty="0"/>
          </a:p>
          <a:p>
            <a:r>
              <a:rPr lang="en-US" dirty="0"/>
              <a:t>FYI:</a:t>
            </a:r>
          </a:p>
          <a:p>
            <a:r>
              <a:rPr lang="en-US" dirty="0"/>
              <a:t>Since the PHHS Block Grant allocation table has not been received – there may be reallocations will be adjusted .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Each program awardee will be also to modify workplan (to add additional program and activities)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6F34995-46CB-1819-9EFA-8AD12258F9E2}"/>
              </a:ext>
            </a:extLst>
          </p:cNvPr>
          <p:cNvSpPr>
            <a:spLocks noGrp="1"/>
          </p:cNvSpPr>
          <p:nvPr>
            <p:ph type="sldNum" sz="quarter" idx="5"/>
          </p:nvPr>
        </p:nvSpPr>
        <p:spPr/>
        <p:txBody>
          <a:bodyPr/>
          <a:lstStyle/>
          <a:p>
            <a:fld id="{D8B40B08-8BBB-504C-BAD2-61931D34972B}" type="slidenum">
              <a:rPr lang="en-US" smtClean="0"/>
              <a:t>24</a:t>
            </a:fld>
            <a:endParaRPr lang="en-US" dirty="0"/>
          </a:p>
        </p:txBody>
      </p:sp>
    </p:spTree>
    <p:extLst>
      <p:ext uri="{BB962C8B-B14F-4D97-AF65-F5344CB8AC3E}">
        <p14:creationId xmlns:p14="http://schemas.microsoft.com/office/powerpoint/2010/main" val="2689828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Any Closing remarks –    </a:t>
            </a:r>
          </a:p>
          <a:p>
            <a:endParaRPr lang="en-US" dirty="0">
              <a:cs typeface="Calibri"/>
            </a:endParaRPr>
          </a:p>
          <a:p>
            <a:r>
              <a:rPr lang="en-US" dirty="0">
                <a:cs typeface="Calibri"/>
              </a:rPr>
              <a:t>Chair to call the meeting to end and note the time. </a:t>
            </a:r>
          </a:p>
          <a:p>
            <a:endParaRPr lang="en-US" dirty="0">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25</a:t>
            </a:fld>
            <a:endParaRPr lang="en-US" dirty="0"/>
          </a:p>
        </p:txBody>
      </p:sp>
    </p:spTree>
    <p:extLst>
      <p:ext uri="{BB962C8B-B14F-4D97-AF65-F5344CB8AC3E}">
        <p14:creationId xmlns:p14="http://schemas.microsoft.com/office/powerpoint/2010/main" val="402466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1D5F-3B8E-6051-878D-EAE380620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21463-1E6C-9035-82F4-69F5B6E2E4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0106C-8A9A-0E81-DB2E-84497D7AF2BA}"/>
              </a:ext>
            </a:extLst>
          </p:cNvPr>
          <p:cNvSpPr>
            <a:spLocks noGrp="1"/>
          </p:cNvSpPr>
          <p:nvPr>
            <p:ph type="body" idx="1"/>
          </p:nvPr>
        </p:nvSpPr>
        <p:spPr/>
        <p:txBody>
          <a:bodyPr/>
          <a:lstStyle/>
          <a:p>
            <a:r>
              <a:rPr lang="en-US" dirty="0"/>
              <a:t>The AC team completed their evaluations and scored the 20 Block Grant program applicants and based on the ranking, funding was recommended. Final adjusts were required to ensure that budget did not exceed recommended totals and the Commissioner finalized the approval. </a:t>
            </a:r>
          </a:p>
          <a:p>
            <a:endParaRPr lang="en-US" dirty="0"/>
          </a:p>
          <a:p>
            <a:r>
              <a:rPr lang="en-US" dirty="0"/>
              <a:t>PHHS Block Grant team sent - Notice of funding letters, workplan (WP) document, and  budget material to program awardees</a:t>
            </a:r>
          </a:p>
          <a:p>
            <a:endParaRPr lang="en-US" dirty="0"/>
          </a:p>
          <a:p>
            <a:r>
              <a:rPr lang="en-US" dirty="0"/>
              <a:t>The next step(s) </a:t>
            </a:r>
          </a:p>
          <a:p>
            <a:r>
              <a:rPr lang="en-US" u="sng" dirty="0"/>
              <a:t>Program awardees</a:t>
            </a:r>
            <a:r>
              <a:rPr lang="en-US" dirty="0"/>
              <a:t>: </a:t>
            </a:r>
          </a:p>
          <a:p>
            <a:pPr marL="228600" indent="-228600">
              <a:buAutoNum type="arabicPeriod"/>
            </a:pPr>
            <a:r>
              <a:rPr lang="en-US" dirty="0"/>
              <a:t>Must agree and accept final budget by 5/12. </a:t>
            </a:r>
          </a:p>
          <a:p>
            <a:pPr marL="228600" indent="-228600">
              <a:buAutoNum type="arabicPeriod"/>
            </a:pPr>
            <a:r>
              <a:rPr lang="en-US" dirty="0"/>
              <a:t>Complete must their final WP by 5/23 (allowed to add any additional objective or activities)</a:t>
            </a:r>
          </a:p>
          <a:p>
            <a:pPr marL="228600" indent="-228600">
              <a:buAutoNum type="arabicPeriod"/>
            </a:pPr>
            <a:endParaRPr lang="en-US" dirty="0"/>
          </a:p>
          <a:p>
            <a:pPr marL="0" indent="0">
              <a:buNone/>
            </a:pPr>
            <a:r>
              <a:rPr lang="en-US" u="sng" dirty="0"/>
              <a:t>Block Grant Coordinator</a:t>
            </a:r>
            <a:r>
              <a:rPr lang="en-US" dirty="0"/>
              <a:t>:</a:t>
            </a:r>
          </a:p>
          <a:p>
            <a:pPr marL="228600" indent="-228600">
              <a:buAutoNum type="arabicPeriod"/>
            </a:pPr>
            <a:r>
              <a:rPr lang="en-US" dirty="0"/>
              <a:t>Review allocation table and adjust as required  (funding allocations for Oklahoma)</a:t>
            </a:r>
          </a:p>
          <a:p>
            <a:pPr marL="228600" indent="-228600">
              <a:buAutoNum type="arabicPeriod"/>
            </a:pPr>
            <a:r>
              <a:rPr lang="en-US" dirty="0"/>
              <a:t>Submit WP and budget data to CDC by 6/30 via PHHSBG PHIVE platform</a:t>
            </a:r>
          </a:p>
          <a:p>
            <a:endParaRPr lang="en-US" dirty="0"/>
          </a:p>
          <a:p>
            <a:r>
              <a:rPr lang="en-US" dirty="0"/>
              <a:t>The next following slides will address the funding allocation outcomes after the budget adjustments. </a:t>
            </a:r>
          </a:p>
          <a:p>
            <a:endParaRPr lang="en-US" dirty="0"/>
          </a:p>
        </p:txBody>
      </p:sp>
      <p:sp>
        <p:nvSpPr>
          <p:cNvPr id="4" name="Slide Number Placeholder 3">
            <a:extLst>
              <a:ext uri="{FF2B5EF4-FFF2-40B4-BE49-F238E27FC236}">
                <a16:creationId xmlns:a16="http://schemas.microsoft.com/office/drawing/2014/main" id="{775B0F7E-D0F8-E9ED-5B2A-943707DA2F98}"/>
              </a:ext>
            </a:extLst>
          </p:cNvPr>
          <p:cNvSpPr>
            <a:spLocks noGrp="1"/>
          </p:cNvSpPr>
          <p:nvPr>
            <p:ph type="sldNum" sz="quarter" idx="5"/>
          </p:nvPr>
        </p:nvSpPr>
        <p:spPr/>
        <p:txBody>
          <a:bodyPr/>
          <a:lstStyle/>
          <a:p>
            <a:fld id="{D8B40B08-8BBB-504C-BAD2-61931D34972B}" type="slidenum">
              <a:rPr lang="en-US" smtClean="0"/>
              <a:t>3</a:t>
            </a:fld>
            <a:endParaRPr lang="en-US" dirty="0"/>
          </a:p>
        </p:txBody>
      </p:sp>
    </p:spTree>
    <p:extLst>
      <p:ext uri="{BB962C8B-B14F-4D97-AF65-F5344CB8AC3E}">
        <p14:creationId xmlns:p14="http://schemas.microsoft.com/office/powerpoint/2010/main" val="251437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Enhancing Access &amp; Promoting Wellness Initiative</a:t>
            </a: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Budget Request</a:t>
            </a:r>
            <a:r>
              <a:rPr lang="en-US" b="0" i="0" dirty="0">
                <a:solidFill>
                  <a:srgbClr val="000000"/>
                </a:solidFill>
                <a:effectLst/>
                <a:latin typeface="Times New Roman" panose="02020603050405020304" pitchFamily="18" charset="0"/>
                <a:cs typeface="Times New Roman" panose="02020603050405020304" pitchFamily="18" charset="0"/>
              </a:rPr>
              <a:t>: $300,000 – $84,324  final after adjustments. Enhance or expand  </a:t>
            </a:r>
            <a:r>
              <a:rPr lang="en-US" b="0" i="1" dirty="0">
                <a:solidFill>
                  <a:srgbClr val="000000"/>
                </a:solidFill>
                <a:effectLst/>
                <a:latin typeface="Times New Roman" panose="02020603050405020304" pitchFamily="18" charset="0"/>
                <a:cs typeface="Times New Roman" panose="02020603050405020304" pitchFamily="18" charset="0"/>
              </a:rPr>
              <a:t>FTEs: </a:t>
            </a:r>
            <a:r>
              <a:rPr lang="en-US" b="0" i="1" strike="sngStrike" dirty="0">
                <a:solidFill>
                  <a:srgbClr val="000000"/>
                </a:solidFill>
                <a:effectLst/>
                <a:latin typeface="Times New Roman" panose="02020603050405020304" pitchFamily="18" charset="0"/>
                <a:cs typeface="Times New Roman" panose="02020603050405020304" pitchFamily="18" charset="0"/>
              </a:rPr>
              <a:t>3</a:t>
            </a:r>
            <a:r>
              <a:rPr lang="en-US" b="0" i="1" dirty="0">
                <a:solidFill>
                  <a:srgbClr val="000000"/>
                </a:solidFill>
                <a:effectLst/>
                <a:latin typeface="Times New Roman" panose="02020603050405020304" pitchFamily="18" charset="0"/>
                <a:cs typeface="Times New Roman" panose="02020603050405020304" pitchFamily="18" charset="0"/>
              </a:rPr>
              <a:t>- 1</a:t>
            </a:r>
            <a:r>
              <a:rPr lang="en-US" b="0" i="0" dirty="0">
                <a:solidFill>
                  <a:srgbClr val="000000"/>
                </a:solidFill>
                <a:effectLst/>
                <a:latin typeface="Times New Roman" panose="02020603050405020304" pitchFamily="18" charset="0"/>
                <a:cs typeface="Times New Roman" panose="02020603050405020304" pitchFamily="18" charset="0"/>
              </a:rPr>
              <a:t> existing staff  </a:t>
            </a:r>
            <a:r>
              <a:rPr lang="en-US" b="0" i="1" dirty="0">
                <a:solidFill>
                  <a:srgbClr val="000000"/>
                </a:solidFill>
                <a:effectLst/>
                <a:latin typeface="Times New Roman" panose="02020603050405020304" pitchFamily="18" charset="0"/>
                <a:cs typeface="Times New Roman" panose="02020603050405020304" pitchFamily="18" charset="0"/>
              </a:rPr>
              <a:t>Other: </a:t>
            </a:r>
            <a:r>
              <a:rPr lang="en-US" b="0" i="0" dirty="0">
                <a:solidFill>
                  <a:srgbClr val="000000"/>
                </a:solidFill>
                <a:effectLst/>
                <a:latin typeface="Times New Roman" panose="02020603050405020304" pitchFamily="18" charset="0"/>
                <a:cs typeface="Times New Roman" panose="02020603050405020304" pitchFamily="18" charset="0"/>
              </a:rPr>
              <a:t>Supplies/ IT/travel</a:t>
            </a:r>
          </a:p>
          <a:p>
            <a:pPr marL="0" indent="0">
              <a:buNone/>
            </a:pPr>
            <a:endParaRPr lang="en-US"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b="0" i="1" u="sng" dirty="0">
                <a:solidFill>
                  <a:srgbClr val="000000"/>
                </a:solidFill>
                <a:effectLst/>
                <a:latin typeface="Times New Roman" panose="02020603050405020304" pitchFamily="18" charset="0"/>
                <a:cs typeface="Times New Roman" panose="02020603050405020304" pitchFamily="18" charset="0"/>
              </a:rPr>
              <a:t>H P 2030</a:t>
            </a:r>
            <a:r>
              <a:rPr lang="en-US" b="0" i="0" dirty="0">
                <a:solidFill>
                  <a:srgbClr val="000000"/>
                </a:solidFill>
                <a:effectLst/>
                <a:latin typeface="Times New Roman" panose="02020603050405020304" pitchFamily="18" charset="0"/>
                <a:cs typeface="Times New Roman" panose="02020603050405020304" pitchFamily="18" charset="0"/>
              </a:rPr>
              <a:t>: to decrease the proportion of adults who report poor communication with their health care provider — HC/HIT-02</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 </a:t>
            </a:r>
          </a:p>
          <a:p>
            <a:pPr marL="0" indent="0">
              <a:buNone/>
            </a:pPr>
            <a:r>
              <a:rPr lang="en-US" dirty="0">
                <a:solidFill>
                  <a:srgbClr val="000000"/>
                </a:solidFill>
                <a:latin typeface="Times New Roman" panose="02020603050405020304" pitchFamily="18" charset="0"/>
                <a:cs typeface="Times New Roman" panose="02020603050405020304" pitchFamily="18" charset="0"/>
              </a:rPr>
              <a:t>Is to improve communication between health care providers and patients in Oklahoma, reducing the proportion of adults reporting poor communication.</a:t>
            </a:r>
          </a:p>
          <a:p>
            <a:pPr marL="0" indent="0">
              <a:buNone/>
            </a:pPr>
            <a:endParaRPr lang="en-US" sz="1400" b="0" u="sng" dirty="0">
              <a:solidFill>
                <a:srgbClr val="000000"/>
              </a:solidFill>
              <a:effectLst/>
              <a:latin typeface="Arial" panose="020B0604020202020204" pitchFamily="34" charset="0"/>
              <a:cs typeface="Arial" panose="020B0604020202020204" pitchFamily="34" charset="0"/>
            </a:endParaRPr>
          </a:p>
          <a:p>
            <a:pPr marL="0" indent="0">
              <a:buNone/>
            </a:pPr>
            <a:r>
              <a:rPr lang="en-US" sz="1400" b="0" u="sng" dirty="0">
                <a:solidFill>
                  <a:srgbClr val="000000"/>
                </a:solidFill>
                <a:effectLst/>
                <a:latin typeface="Arial" panose="020B0604020202020204" pitchFamily="34" charset="0"/>
                <a:cs typeface="Arial" panose="020B0604020202020204" pitchFamily="34" charset="0"/>
              </a:rPr>
              <a:t>Program SMART Objective and Activity</a:t>
            </a:r>
            <a:r>
              <a:rPr lang="en-US" sz="14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 By September 2026, increase percentage of client in Oklahoma who feel confident in communicating with their health care providers from 60% to 70%. Raise telehealth services awareness to rural residents by conducting at least 5 community outreach events (distribution of informational materials to 1500 Oklahoma residents).</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a:t>
            </a:r>
            <a:r>
              <a:rPr lang="en-US" sz="1200" u="sng" dirty="0">
                <a:solidFill>
                  <a:srgbClr val="000000"/>
                </a:solidFill>
                <a:effectLst/>
                <a:latin typeface="Arial" panose="020B0604020202020204" pitchFamily="34" charset="0"/>
                <a:cs typeface="Arial" panose="020B0604020202020204" pitchFamily="34" charset="0"/>
              </a:rPr>
              <a:t>1</a:t>
            </a:r>
            <a:r>
              <a:rPr lang="en-US" sz="1200" b="0" dirty="0">
                <a:solidFill>
                  <a:srgbClr val="000000"/>
                </a:solidFill>
                <a:effectLst/>
                <a:latin typeface="Arial" panose="020B0604020202020204" pitchFamily="34" charset="0"/>
                <a:cs typeface="Arial" panose="020B0604020202020204" pitchFamily="34" charset="0"/>
              </a:rPr>
              <a:t>. Track the number of clients attending workshops and accessing online tutorials. Target value of 10 clients per workshop and 50 online tutorial views per month. </a:t>
            </a:r>
            <a:r>
              <a:rPr lang="en-US" sz="1200" u="sng" dirty="0">
                <a:solidFill>
                  <a:srgbClr val="000000"/>
                </a:solidFill>
                <a:latin typeface="Arial" panose="020B0604020202020204" pitchFamily="34" charset="0"/>
                <a:cs typeface="Arial" panose="020B0604020202020204" pitchFamily="34" charset="0"/>
              </a:rPr>
              <a:t>2</a:t>
            </a:r>
            <a:r>
              <a:rPr lang="en-US" sz="1200" dirty="0">
                <a:solidFill>
                  <a:srgbClr val="000000"/>
                </a:solidFill>
                <a:latin typeface="Arial" panose="020B0604020202020204" pitchFamily="34" charset="0"/>
                <a:cs typeface="Arial" panose="020B0604020202020204" pitchFamily="34" charset="0"/>
              </a:rPr>
              <a:t>. </a:t>
            </a:r>
            <a:r>
              <a:rPr lang="en-US" sz="1200" b="0" dirty="0">
                <a:solidFill>
                  <a:srgbClr val="000000"/>
                </a:solidFill>
                <a:effectLst/>
                <a:latin typeface="Arial" panose="020B0604020202020204" pitchFamily="34" charset="0"/>
                <a:cs typeface="Arial" panose="020B0604020202020204" pitchFamily="34" charset="0"/>
              </a:rPr>
              <a:t>Conduct pre-and 	post-workshop surveys to measure patients’ confidence levels, with a 10% increase in participants confidence. Collect workshops and tutorials client feedback to improve the program and address any gaps. </a:t>
            </a:r>
            <a:r>
              <a:rPr lang="en-US" sz="1200" u="sng" dirty="0">
                <a:solidFill>
                  <a:srgbClr val="000000"/>
                </a:solidFill>
                <a:latin typeface="Arial" panose="020B0604020202020204" pitchFamily="34" charset="0"/>
                <a:cs typeface="Arial" panose="020B0604020202020204" pitchFamily="34" charset="0"/>
              </a:rPr>
              <a:t>3.</a:t>
            </a:r>
            <a:r>
              <a:rPr lang="en-US" sz="1200" dirty="0">
                <a:solidFill>
                  <a:srgbClr val="000000"/>
                </a:solidFill>
                <a:latin typeface="Arial" panose="020B0604020202020204" pitchFamily="34" charset="0"/>
                <a:cs typeface="Arial" panose="020B0604020202020204" pitchFamily="34" charset="0"/>
              </a:rPr>
              <a:t> C</a:t>
            </a:r>
            <a:r>
              <a:rPr lang="en-US" sz="1200" b="0" dirty="0">
                <a:solidFill>
                  <a:srgbClr val="000000"/>
                </a:solidFill>
                <a:effectLst/>
                <a:latin typeface="Arial" panose="020B0604020202020204" pitchFamily="34" charset="0"/>
                <a:cs typeface="Arial" panose="020B0604020202020204" pitchFamily="34" charset="0"/>
              </a:rPr>
              <a:t>ommunity outreach efforts to keep the public informed and engaged with telehealth services; foster a sense of ownership and advocacy efforts among community members to support telehealth initiatives thereby, enhancing access and promoting wellness.</a:t>
            </a:r>
            <a:endParaRPr lang="en-US" sz="1200" dirty="0">
              <a:latin typeface="Arial" panose="020B0604020202020204" pitchFamily="34" charset="0"/>
              <a:cs typeface="Arial" panose="020B0604020202020204" pitchFamily="34" charset="0"/>
            </a:endParaRPr>
          </a:p>
          <a:p>
            <a:pPr marL="0"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4</a:t>
            </a:fld>
            <a:endParaRPr lang="en-US" dirty="0"/>
          </a:p>
        </p:txBody>
      </p:sp>
    </p:spTree>
    <p:extLst>
      <p:ext uri="{BB962C8B-B14F-4D97-AF65-F5344CB8AC3E}">
        <p14:creationId xmlns:p14="http://schemas.microsoft.com/office/powerpoint/2010/main" val="323295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Nutrition Security </a:t>
            </a: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$119,314 , </a:t>
            </a:r>
            <a:r>
              <a:rPr lang="en-US" b="0" i="0" dirty="0">
                <a:solidFill>
                  <a:srgbClr val="000000"/>
                </a:solidFill>
                <a:effectLst/>
                <a:latin typeface="Times New Roman" panose="02020603050405020304" pitchFamily="18" charset="0"/>
                <a:cs typeface="Times New Roman" panose="02020603050405020304" pitchFamily="18" charset="0"/>
              </a:rPr>
              <a:t>$48,890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1</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Travel/Contractual</a:t>
            </a:r>
          </a:p>
          <a:p>
            <a:pPr marL="0" indent="0">
              <a:buNone/>
            </a:pPr>
            <a:endParaRPr lang="en-US" sz="1200" b="0" i="1"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 2030</a:t>
            </a:r>
            <a:r>
              <a:rPr lang="en-US" sz="1200" b="0" i="0" dirty="0">
                <a:solidFill>
                  <a:srgbClr val="000000"/>
                </a:solidFill>
                <a:effectLst/>
                <a:latin typeface="Times New Roman" panose="02020603050405020304" pitchFamily="18" charset="0"/>
                <a:cs typeface="Times New Roman" panose="02020603050405020304" pitchFamily="18" charset="0"/>
              </a:rPr>
              <a:t>:  To Reduce household food insecurity and hunger – NWS01   </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To partner with the two Feeding America associated food banks that serve Oklahoma to reduce food insecurity and health disparities throughout the state.</a:t>
            </a:r>
          </a:p>
          <a:p>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 By September 2026, the two state food banks will establish 8 emergency food pantries in the state of Oklahoma, focusing on CHD implementation.</a:t>
            </a:r>
          </a:p>
          <a:p>
            <a:pPr marL="0" indent="0">
              <a:buNone/>
            </a:pPr>
            <a:endParaRPr lang="en-US" sz="1200" b="0" dirty="0">
              <a:solidFill>
                <a:srgbClr val="000000"/>
              </a:solidFill>
              <a:effectLst/>
              <a:latin typeface="Arial" panose="020B0604020202020204" pitchFamily="34" charset="0"/>
              <a:cs typeface="Arial" panose="020B0604020202020204" pitchFamily="34" charset="0"/>
            </a:endParaRP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The food banks will provide logistical support and technical assistance to establish 8 new emergency food parties and continue the sustainability of the 20+ emergency food pantries located in clinics and CHDs  throughout the state.</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5</a:t>
            </a:fld>
            <a:endParaRPr lang="en-US" dirty="0"/>
          </a:p>
        </p:txBody>
      </p:sp>
    </p:spTree>
    <p:extLst>
      <p:ext uri="{BB962C8B-B14F-4D97-AF65-F5344CB8AC3E}">
        <p14:creationId xmlns:p14="http://schemas.microsoft.com/office/powerpoint/2010/main" val="323412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Community Engagement &amp; Partnership Community of Practice Training</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$27,000 ,</a:t>
            </a:r>
            <a:r>
              <a:rPr lang="en-US" b="0" i="0" dirty="0">
                <a:solidFill>
                  <a:srgbClr val="000000"/>
                </a:solidFill>
                <a:effectLst/>
                <a:latin typeface="Times New Roman" panose="02020603050405020304" pitchFamily="18" charset="0"/>
                <a:cs typeface="Times New Roman" panose="02020603050405020304" pitchFamily="18" charset="0"/>
              </a:rPr>
              <a:t> $19,500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p>
          <a:p>
            <a:pPr marL="0" indent="0">
              <a:buNone/>
            </a:pP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Travel /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 2030</a:t>
            </a:r>
            <a:r>
              <a:rPr lang="en-US" sz="1200" b="0" i="0" dirty="0">
                <a:solidFill>
                  <a:srgbClr val="000000"/>
                </a:solidFill>
                <a:effectLst/>
                <a:latin typeface="Times New Roman" panose="02020603050405020304" pitchFamily="18" charset="0"/>
                <a:cs typeface="Times New Roman" panose="02020603050405020304" pitchFamily="18" charset="0"/>
              </a:rPr>
              <a:t>: Increase the number of community organizations that provide prevention services — ECBP D07</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12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Is to strengthen prevention services in Oklahoma by expanding comprehensive training opportunities for internal and external partners by 50% between October 1, 2025, and September 31, 2026.</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September 2026, increase the number of training sessions to internal and external partners to enhance prevention services in Oklahoma `by 50%. </a:t>
            </a: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1. Conduct a comprehensive needs assessment with internal and external partners – 1</a:t>
            </a:r>
            <a:r>
              <a:rPr lang="en-US" sz="1200" b="0" baseline="30000" dirty="0">
                <a:solidFill>
                  <a:srgbClr val="000000"/>
                </a:solidFill>
                <a:effectLst/>
                <a:latin typeface="Arial" panose="020B0604020202020204" pitchFamily="34" charset="0"/>
                <a:cs typeface="Arial" panose="020B0604020202020204" pitchFamily="34" charset="0"/>
              </a:rPr>
              <a:t>st</a:t>
            </a:r>
            <a:r>
              <a:rPr lang="en-US" sz="1200" b="0" dirty="0">
                <a:solidFill>
                  <a:srgbClr val="000000"/>
                </a:solidFill>
                <a:effectLst/>
                <a:latin typeface="Arial" panose="020B0604020202020204" pitchFamily="34" charset="0"/>
                <a:cs typeface="Arial" panose="020B0604020202020204" pitchFamily="34" charset="0"/>
              </a:rPr>
              <a:t> QTR,  Oct-Dec2025 to identify gaps.  </a:t>
            </a:r>
          </a:p>
          <a:p>
            <a:pPr marL="0" indent="0">
              <a:buNone/>
            </a:pPr>
            <a:r>
              <a:rPr lang="en-US" sz="1200" b="0" dirty="0">
                <a:solidFill>
                  <a:srgbClr val="000000"/>
                </a:solidFill>
                <a:effectLst/>
                <a:latin typeface="Arial" panose="020B0604020202020204" pitchFamily="34" charset="0"/>
                <a:cs typeface="Arial" panose="020B0604020202020204" pitchFamily="34" charset="0"/>
              </a:rPr>
              <a:t>	2. Conduct 12 internal and 4 external training </a:t>
            </a:r>
            <a:r>
              <a:rPr lang="en-US" sz="1200" dirty="0">
                <a:solidFill>
                  <a:srgbClr val="000000"/>
                </a:solidFill>
                <a:latin typeface="Arial" panose="020B0604020202020204" pitchFamily="34" charset="0"/>
                <a:cs typeface="Arial" panose="020B0604020202020204" pitchFamily="34" charset="0"/>
              </a:rPr>
              <a:t>sessions. </a:t>
            </a:r>
          </a:p>
          <a:p>
            <a:pPr marL="0" indent="0">
              <a:buNone/>
            </a:pPr>
            <a:r>
              <a:rPr lang="en-US" sz="1200" b="0" dirty="0">
                <a:solidFill>
                  <a:srgbClr val="000000"/>
                </a:solidFill>
                <a:effectLst/>
                <a:latin typeface="Arial" panose="020B0604020202020204" pitchFamily="34" charset="0"/>
                <a:cs typeface="Arial" panose="020B0604020202020204" pitchFamily="34" charset="0"/>
              </a:rPr>
              <a:t>	3. Develop and implement evaluation framework - participant pre- and post-training assessments, feedback surveys, and follow-up interviews</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6</a:t>
            </a:fld>
            <a:endParaRPr lang="en-US" dirty="0"/>
          </a:p>
        </p:txBody>
      </p:sp>
    </p:spTree>
    <p:extLst>
      <p:ext uri="{BB962C8B-B14F-4D97-AF65-F5344CB8AC3E}">
        <p14:creationId xmlns:p14="http://schemas.microsoft.com/office/powerpoint/2010/main" val="198299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Oral Health Outreach Project- Fluoride Varnish</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$50,200 , </a:t>
            </a:r>
            <a:r>
              <a:rPr lang="en-US" b="0" i="0" dirty="0">
                <a:solidFill>
                  <a:srgbClr val="000000"/>
                </a:solidFill>
                <a:effectLst/>
                <a:latin typeface="Times New Roman" panose="02020603050405020304" pitchFamily="18" charset="0"/>
                <a:cs typeface="Times New Roman" panose="02020603050405020304" pitchFamily="18" charset="0"/>
              </a:rPr>
              <a:t>$24,981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Enhance or expand  </a:t>
            </a:r>
            <a:r>
              <a:rPr lang="en-US" sz="1200" b="0" i="1" dirty="0">
                <a:solidFill>
                  <a:srgbClr val="000000"/>
                </a:solidFill>
                <a:effectLst/>
                <a:latin typeface="Times New Roman" panose="02020603050405020304" pitchFamily="18" charset="0"/>
                <a:cs typeface="Times New Roman" panose="02020603050405020304" pitchFamily="18" charset="0"/>
              </a:rPr>
              <a:t>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 </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 2030</a:t>
            </a:r>
            <a:r>
              <a:rPr lang="en-US" sz="1200" b="0" i="0" dirty="0">
                <a:solidFill>
                  <a:srgbClr val="000000"/>
                </a:solidFill>
                <a:effectLst/>
                <a:latin typeface="Times New Roman" panose="02020603050405020304" pitchFamily="18" charset="0"/>
                <a:cs typeface="Times New Roman" panose="02020603050405020304" pitchFamily="18" charset="0"/>
              </a:rPr>
              <a:t>:  to Increased use of oral health care system-OH-08</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p>
          <a:p>
            <a:pPr marL="0" indent="0">
              <a:buNone/>
            </a:pPr>
            <a:r>
              <a:rPr lang="en-US" dirty="0">
                <a:latin typeface="Times New Roman" panose="02020603050405020304" pitchFamily="18" charset="0"/>
                <a:cs typeface="Times New Roman" panose="02020603050405020304" pitchFamily="18" charset="0"/>
              </a:rPr>
              <a:t>Is to increase access to dental caries prevention programs and increase the proportion of children, adolescents, and adults who use the oral health system</a:t>
            </a:r>
            <a:r>
              <a:rPr lang="en-US" dirty="0"/>
              <a:t>.</a:t>
            </a:r>
          </a:p>
          <a:p>
            <a:pPr marL="0" indent="0">
              <a:buNone/>
            </a:pPr>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–By September 2026 staff in the Dental Health Service will provide 7500 Fluoride Varnish applications to the County Health Department and other partners for application to the teeth of vulnerable children.</a:t>
            </a:r>
          </a:p>
          <a:p>
            <a:pPr marL="0" indent="0">
              <a:buNone/>
            </a:pPr>
            <a:endParaRPr lang="en-US" sz="1200" b="0" dirty="0">
              <a:solidFill>
                <a:srgbClr val="000000"/>
              </a:solidFill>
              <a:effectLst/>
              <a:latin typeface="Arial" panose="020B0604020202020204" pitchFamily="34" charset="0"/>
              <a:cs typeface="Arial" panose="020B0604020202020204" pitchFamily="34" charset="0"/>
            </a:endParaRP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–To provide fluoride varnish to internal and external partners </a:t>
            </a:r>
            <a:endParaRPr lang="en-US" sz="1200" dirty="0">
              <a:latin typeface="Arial" panose="020B0604020202020204" pitchFamily="34" charset="0"/>
              <a:cs typeface="Arial" panose="020B0604020202020204" pitchFamily="34" charset="0"/>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7</a:t>
            </a:fld>
            <a:endParaRPr lang="en-US" dirty="0"/>
          </a:p>
        </p:txBody>
      </p:sp>
    </p:spTree>
    <p:extLst>
      <p:ext uri="{BB962C8B-B14F-4D97-AF65-F5344CB8AC3E}">
        <p14:creationId xmlns:p14="http://schemas.microsoft.com/office/powerpoint/2010/main" val="206442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Partner-Inflicted Brain Injury Training &amp; Surveillance</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$72,504, </a:t>
            </a:r>
            <a:r>
              <a:rPr lang="en-US" b="0" i="0" dirty="0">
                <a:solidFill>
                  <a:srgbClr val="000000"/>
                </a:solidFill>
                <a:effectLst/>
                <a:latin typeface="Times New Roman" panose="02020603050405020304" pitchFamily="18" charset="0"/>
                <a:cs typeface="Times New Roman" panose="02020603050405020304" pitchFamily="18" charset="0"/>
              </a:rPr>
              <a:t>$37,335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Maintain existing (as is)  </a:t>
            </a:r>
            <a:r>
              <a:rPr lang="en-US" sz="1200" b="0" i="1" dirty="0">
                <a:solidFill>
                  <a:srgbClr val="000000"/>
                </a:solidFill>
                <a:effectLst/>
                <a:latin typeface="Times New Roman" panose="02020603050405020304" pitchFamily="18" charset="0"/>
                <a:cs typeface="Times New Roman" panose="02020603050405020304" pitchFamily="18" charset="0"/>
              </a:rPr>
              <a:t>FTEs: 1</a:t>
            </a:r>
            <a:r>
              <a:rPr lang="en-US" sz="1200" b="0" i="0" dirty="0">
                <a:solidFill>
                  <a:srgbClr val="000000"/>
                </a:solidFill>
                <a:effectLst/>
                <a:latin typeface="Times New Roman" panose="02020603050405020304" pitchFamily="18" charset="0"/>
                <a:cs typeface="Times New Roman" panose="02020603050405020304" pitchFamily="18" charset="0"/>
              </a:rPr>
              <a:t> existing staff  </a:t>
            </a:r>
            <a:r>
              <a:rPr lang="en-US" sz="1200" b="0" i="1" dirty="0">
                <a:solidFill>
                  <a:srgbClr val="000000"/>
                </a:solidFill>
                <a:effectLst/>
                <a:latin typeface="Times New Roman" panose="02020603050405020304" pitchFamily="18" charset="0"/>
                <a:cs typeface="Times New Roman" panose="02020603050405020304" pitchFamily="18" charset="0"/>
              </a:rPr>
              <a:t>Other: </a:t>
            </a:r>
            <a:r>
              <a:rPr lang="en-US" sz="1200" b="0" i="0" dirty="0">
                <a:solidFill>
                  <a:srgbClr val="000000"/>
                </a:solidFill>
                <a:effectLst/>
                <a:latin typeface="Times New Roman" panose="02020603050405020304" pitchFamily="18" charset="0"/>
                <a:cs typeface="Times New Roman" panose="02020603050405020304" pitchFamily="18" charset="0"/>
              </a:rPr>
              <a:t>Supplies/ IT/ Travel /Contractual</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HP2030</a:t>
            </a:r>
            <a:r>
              <a:rPr lang="en-US" sz="1200" b="0" i="0" dirty="0">
                <a:solidFill>
                  <a:srgbClr val="000000"/>
                </a:solidFill>
                <a:effectLst/>
                <a:latin typeface="Times New Roman" panose="02020603050405020304" pitchFamily="18" charset="0"/>
                <a:cs typeface="Times New Roman" panose="02020603050405020304" pitchFamily="18" charset="0"/>
              </a:rPr>
              <a:t>: Reduce intimate partner violence – IVP D04</a:t>
            </a: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dirty="0">
                <a:solidFill>
                  <a:srgbClr val="000000"/>
                </a:solidFill>
                <a:latin typeface="Times New Roman" panose="02020603050405020304" pitchFamily="18" charset="0"/>
                <a:cs typeface="Times New Roman" panose="02020603050405020304" pitchFamily="18" charset="0"/>
              </a:rPr>
              <a:t>:</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Increase awareness of and accommodations and resources for partner-inflicted brain injury among domestic violence service providers and allied professionals. Implement surveillance of adverse childhood experiences to enhance the understanding of the connection between ACEs and intimate partner violence in Oklahoma.</a:t>
            </a:r>
          </a:p>
          <a:p>
            <a:pPr marL="0" indent="0">
              <a:buNone/>
            </a:pPr>
            <a:endParaRPr lang="en-US" sz="1200" b="0" u="sng" dirty="0">
              <a:solidFill>
                <a:srgbClr val="000000"/>
              </a:solidFill>
              <a:effectLst/>
              <a:latin typeface="Arial" panose="020B0604020202020204" pitchFamily="34" charset="0"/>
              <a:cs typeface="Arial" panose="020B0604020202020204" pitchFamily="34" charset="0"/>
            </a:endParaRPr>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solidFill>
                  <a:srgbClr val="000000"/>
                </a:solidFill>
                <a:effectLst/>
                <a:latin typeface="Arial" panose="020B0604020202020204" pitchFamily="34" charset="0"/>
                <a:cs typeface="Arial" panose="020B0604020202020204" pitchFamily="34" charset="0"/>
              </a:rPr>
              <a:t>Objective – By September 2026, Injury Prevention Service staff will provide training on partner-inflicted brain injury recognition and accommodations to 250 domestic violence service providers and allied professionals.</a:t>
            </a:r>
          </a:p>
          <a:p>
            <a:pPr marL="0" indent="0">
              <a:buNone/>
            </a:pPr>
            <a:endParaRPr lang="en-US" sz="1200" b="0" dirty="0">
              <a:solidFill>
                <a:srgbClr val="000000"/>
              </a:solidFill>
              <a:effectLst/>
              <a:latin typeface="Arial" panose="020B0604020202020204" pitchFamily="34" charset="0"/>
              <a:cs typeface="Arial" panose="020B0604020202020204" pitchFamily="34" charset="0"/>
            </a:endParaRPr>
          </a:p>
          <a:p>
            <a:pPr marL="0" indent="0">
              <a:buNone/>
            </a:pPr>
            <a:r>
              <a:rPr lang="en-US" sz="1200" b="0" dirty="0">
                <a:solidFill>
                  <a:srgbClr val="000000"/>
                </a:solidFill>
                <a:effectLst/>
                <a:latin typeface="Arial" panose="020B0604020202020204" pitchFamily="34" charset="0"/>
                <a:cs typeface="Arial" panose="020B0604020202020204" pitchFamily="34" charset="0"/>
              </a:rPr>
              <a:t>Activity - Between 10/2025 and 09/2026, IPS staff will provide training on partner-inflicted brain injury recognition and accommodations at one statewide domestic violence service provider conference.</a:t>
            </a:r>
            <a:endParaRPr lang="en-US" sz="1200"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8</a:t>
            </a:fld>
            <a:endParaRPr lang="en-US" dirty="0"/>
          </a:p>
        </p:txBody>
      </p:sp>
    </p:spTree>
    <p:extLst>
      <p:ext uri="{BB962C8B-B14F-4D97-AF65-F5344CB8AC3E}">
        <p14:creationId xmlns:p14="http://schemas.microsoft.com/office/powerpoint/2010/main" val="88362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lumMod val="75000"/>
                    <a:lumOff val="25000"/>
                  </a:schemeClr>
                </a:solidFill>
              </a:rPr>
              <a:t>A Way to Wellness</a:t>
            </a: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Budget Request</a:t>
            </a:r>
            <a:r>
              <a:rPr lang="en-US" sz="1200" b="0" i="0" dirty="0">
                <a:solidFill>
                  <a:srgbClr val="000000"/>
                </a:solidFill>
                <a:effectLst/>
                <a:latin typeface="Times New Roman" panose="02020603050405020304" pitchFamily="18" charset="0"/>
                <a:cs typeface="Times New Roman" panose="02020603050405020304" pitchFamily="18" charset="0"/>
              </a:rPr>
              <a:t>: $43,478 , </a:t>
            </a:r>
            <a:r>
              <a:rPr lang="en-US" b="0" i="0" dirty="0">
                <a:solidFill>
                  <a:srgbClr val="000000"/>
                </a:solidFill>
                <a:effectLst/>
                <a:latin typeface="Times New Roman" panose="02020603050405020304" pitchFamily="18" charset="0"/>
                <a:cs typeface="Times New Roman" panose="02020603050405020304" pitchFamily="18" charset="0"/>
              </a:rPr>
              <a:t>$29, 997  final after adjustments</a:t>
            </a:r>
            <a:r>
              <a:rPr lang="en-US" sz="1200" b="0" i="0" dirty="0">
                <a:solidFill>
                  <a:srgbClr val="000000"/>
                </a:solidFill>
                <a:effectLst/>
                <a:latin typeface="Times New Roman" panose="02020603050405020304" pitchFamily="18" charset="0"/>
                <a:cs typeface="Times New Roman" panose="02020603050405020304" pitchFamily="18" charset="0"/>
              </a:rPr>
              <a:t>  – Start up </a:t>
            </a:r>
            <a:r>
              <a:rPr lang="en-US" sz="1200" b="0" i="1" dirty="0">
                <a:solidFill>
                  <a:srgbClr val="000000"/>
                </a:solidFill>
                <a:effectLst/>
                <a:latin typeface="Times New Roman" panose="02020603050405020304" pitchFamily="18" charset="0"/>
                <a:cs typeface="Times New Roman" panose="02020603050405020304" pitchFamily="18" charset="0"/>
              </a:rPr>
              <a:t>FTEs: 0 Other: </a:t>
            </a:r>
            <a:r>
              <a:rPr lang="en-US" sz="1200" b="0" i="0" dirty="0">
                <a:solidFill>
                  <a:srgbClr val="000000"/>
                </a:solidFill>
                <a:effectLst/>
                <a:latin typeface="Times New Roman" panose="02020603050405020304" pitchFamily="18" charset="0"/>
                <a:cs typeface="Times New Roman" panose="02020603050405020304" pitchFamily="18" charset="0"/>
              </a:rPr>
              <a:t>Supplies / Travel</a:t>
            </a:r>
          </a:p>
          <a:p>
            <a:pPr marL="0" indent="0">
              <a:buNone/>
            </a:pPr>
            <a:endParaRPr lang="en-US" sz="1200" b="0" i="1"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1200" b="0" i="1" u="sng" dirty="0">
                <a:solidFill>
                  <a:srgbClr val="000000"/>
                </a:solidFill>
                <a:effectLst/>
                <a:latin typeface="Times New Roman" panose="02020603050405020304" pitchFamily="18" charset="0"/>
                <a:cs typeface="Times New Roman" panose="02020603050405020304" pitchFamily="18" charset="0"/>
              </a:rPr>
              <a:t>Healthy People 2030</a:t>
            </a:r>
            <a:r>
              <a:rPr lang="en-US" sz="1200" b="0" i="0" dirty="0">
                <a:solidFill>
                  <a:srgbClr val="000000"/>
                </a:solidFill>
                <a:effectLst/>
                <a:latin typeface="Times New Roman" panose="02020603050405020304" pitchFamily="18" charset="0"/>
                <a:cs typeface="Times New Roman" panose="02020603050405020304" pitchFamily="18" charset="0"/>
              </a:rPr>
              <a:t>: Reduce the proportion of adults with high blood pressure - HDS-04</a:t>
            </a:r>
          </a:p>
          <a:p>
            <a:pPr marL="0" indent="0">
              <a:buNone/>
            </a:pPr>
            <a:endParaRPr lang="en-US" sz="12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1" u="sng" dirty="0">
                <a:solidFill>
                  <a:srgbClr val="000000"/>
                </a:solidFill>
                <a:latin typeface="Times New Roman" panose="02020603050405020304" pitchFamily="18" charset="0"/>
                <a:cs typeface="Times New Roman" panose="02020603050405020304" pitchFamily="18" charset="0"/>
              </a:rPr>
              <a:t>Program Goal</a:t>
            </a:r>
            <a:r>
              <a:rPr lang="en-US" u="sng" dirty="0">
                <a:solidFill>
                  <a:srgbClr val="000000"/>
                </a:solidFill>
                <a:latin typeface="Times New Roman" panose="02020603050405020304" pitchFamily="18" charset="0"/>
                <a:cs typeface="Times New Roman" panose="02020603050405020304" pitchFamily="18" charset="0"/>
              </a:rPr>
              <a:t>:</a:t>
            </a:r>
            <a:endParaRPr lang="en-US" sz="1200" b="0" i="0" u="sng"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To reduce 3-5% body fat over and eight-week period by implementing healthy choices for participants.</a:t>
            </a:r>
          </a:p>
          <a:p>
            <a:endParaRPr lang="en-US" dirty="0"/>
          </a:p>
          <a:p>
            <a:pPr marL="0" indent="0">
              <a:buNone/>
            </a:pPr>
            <a:r>
              <a:rPr lang="en-US" sz="1200" b="0" u="sng" dirty="0">
                <a:solidFill>
                  <a:srgbClr val="000000"/>
                </a:solidFill>
                <a:effectLst/>
                <a:latin typeface="Arial" panose="020B0604020202020204" pitchFamily="34" charset="0"/>
                <a:cs typeface="Arial" panose="020B0604020202020204" pitchFamily="34" charset="0"/>
              </a:rPr>
              <a:t>Program SMART Objective and Activity</a:t>
            </a:r>
            <a:r>
              <a:rPr lang="en-US" sz="1200" b="0" dirty="0">
                <a:solidFill>
                  <a:srgbClr val="000000"/>
                </a:solidFill>
                <a:effectLst/>
                <a:latin typeface="Arial" panose="020B0604020202020204" pitchFamily="34" charset="0"/>
                <a:cs typeface="Arial" panose="020B0604020202020204" pitchFamily="34" charset="0"/>
              </a:rPr>
              <a:t>:</a:t>
            </a:r>
          </a:p>
          <a:p>
            <a:pPr marL="0" indent="0">
              <a:buNone/>
            </a:pPr>
            <a:r>
              <a:rPr lang="en-US" sz="1200" b="0" dirty="0">
                <a:effectLst/>
                <a:latin typeface="Arial" panose="020B0604020202020204" pitchFamily="34" charset="0"/>
                <a:cs typeface="Arial" panose="020B0604020202020204" pitchFamily="34" charset="0"/>
              </a:rPr>
              <a:t>Objective – By September 2026 to </a:t>
            </a:r>
            <a:r>
              <a:rPr lang="en-US" sz="1200" dirty="0">
                <a:latin typeface="Arial" panose="020B0604020202020204" pitchFamily="34" charset="0"/>
                <a:cs typeface="Arial" panose="020B0604020202020204" pitchFamily="34" charset="0"/>
              </a:rPr>
              <a:t>increase awareness and during </a:t>
            </a:r>
            <a:r>
              <a:rPr lang="en-US" sz="1200" b="0" dirty="0">
                <a:effectLst/>
                <a:latin typeface="Arial" panose="020B0604020202020204" pitchFamily="34" charset="0"/>
                <a:cs typeface="Arial" panose="020B0604020202020204" pitchFamily="34" charset="0"/>
              </a:rPr>
              <a:t>an eight- week interventions period, participants will lose 3-5% of their total body 	weight.</a:t>
            </a:r>
          </a:p>
          <a:p>
            <a:pPr marL="0" indent="0">
              <a:buNone/>
            </a:pPr>
            <a:r>
              <a:rPr lang="en-US" sz="1200" b="0" dirty="0">
                <a:effectLst/>
                <a:latin typeface="Arial" panose="020B0604020202020204" pitchFamily="34" charset="0"/>
                <a:cs typeface="Arial" panose="020B0604020202020204" pitchFamily="34" charset="0"/>
              </a:rPr>
              <a:t>Activity – </a:t>
            </a:r>
            <a:r>
              <a:rPr lang="en-US" sz="1200" dirty="0">
                <a:latin typeface="Arial" panose="020B0604020202020204" pitchFamily="34" charset="0"/>
                <a:cs typeface="Arial" panose="020B0604020202020204" pitchFamily="34" charset="0"/>
              </a:rPr>
              <a:t>The local CHD will host one (1) wellness</a:t>
            </a:r>
            <a:r>
              <a:rPr lang="en-US" sz="1200" b="0" dirty="0">
                <a:effectLst/>
                <a:latin typeface="Arial" panose="020B0604020202020204" pitchFamily="34" charset="0"/>
                <a:cs typeface="Arial" panose="020B0604020202020204" pitchFamily="34" charset="0"/>
              </a:rPr>
              <a:t> intervention class “A Way to Wellness” that will </a:t>
            </a:r>
            <a:r>
              <a:rPr lang="en-US" sz="1200" dirty="0">
                <a:latin typeface="Arial" panose="020B0604020202020204" pitchFamily="34" charset="0"/>
                <a:cs typeface="Arial" panose="020B0604020202020204" pitchFamily="34" charset="0"/>
              </a:rPr>
              <a:t>help reduce </a:t>
            </a:r>
            <a:r>
              <a:rPr lang="en-US" sz="1200" b="0" dirty="0">
                <a:effectLst/>
                <a:latin typeface="Arial" panose="020B0604020202020204" pitchFamily="34" charset="0"/>
                <a:cs typeface="Arial" panose="020B0604020202020204" pitchFamily="34" charset="0"/>
              </a:rPr>
              <a:t>body weight </a:t>
            </a:r>
            <a:r>
              <a:rPr lang="en-US" sz="1200" b="0" i="0" dirty="0">
                <a:effectLst/>
                <a:latin typeface="Arial" panose="020B0604020202020204" pitchFamily="34" charset="0"/>
                <a:cs typeface="Arial" panose="020B0604020202020204" pitchFamily="34" charset="0"/>
              </a:rPr>
              <a:t>by implementing healthy choices for participants</a:t>
            </a:r>
            <a:r>
              <a:rPr lang="en-US" sz="1400" b="0" i="0" dirty="0">
                <a:solidFill>
                  <a:srgbClr val="000000"/>
                </a:solidFill>
                <a:effectLst/>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7560737-2B32-4747-93B9-835F8C3189DF}" type="slidenum">
              <a:rPr lang="en-US" smtClean="0"/>
              <a:t>9</a:t>
            </a:fld>
            <a:endParaRPr lang="en-US" dirty="0"/>
          </a:p>
        </p:txBody>
      </p:sp>
    </p:spTree>
    <p:extLst>
      <p:ext uri="{BB962C8B-B14F-4D97-AF65-F5344CB8AC3E}">
        <p14:creationId xmlns:p14="http://schemas.microsoft.com/office/powerpoint/2010/main" val="315066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1EC5-8F93-BF23-71E1-611049D414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ECE3DB-2CA4-DB07-51CC-8B82B42CC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CCE045-CE40-0CCB-0C30-65B3AB3AE839}"/>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5" name="Footer Placeholder 4">
            <a:extLst>
              <a:ext uri="{FF2B5EF4-FFF2-40B4-BE49-F238E27FC236}">
                <a16:creationId xmlns:a16="http://schemas.microsoft.com/office/drawing/2014/main" id="{2950E248-95CF-E842-1A23-0D5BB92B72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7BFF88-C0E9-1843-770A-854B2C6F6276}"/>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283863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CFD0-F78A-ED73-3D61-405E11EAE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62C62-58AB-F8D6-C0EB-47567C6C6C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53513-70E6-A166-E608-FBA601E2A4ED}"/>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5" name="Footer Placeholder 4">
            <a:extLst>
              <a:ext uri="{FF2B5EF4-FFF2-40B4-BE49-F238E27FC236}">
                <a16:creationId xmlns:a16="http://schemas.microsoft.com/office/drawing/2014/main" id="{6E3BFED0-38B5-8E76-6DFA-5496A12B04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438E5C-815A-DB8E-EFFB-64B165507CEB}"/>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87125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97E3C-9DF6-56E9-AE1E-1C779BB4A7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E62E77-FDFF-0858-10E7-FAF77BFED9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9F833-13F5-85E5-1496-0F69D156FB33}"/>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5" name="Footer Placeholder 4">
            <a:extLst>
              <a:ext uri="{FF2B5EF4-FFF2-40B4-BE49-F238E27FC236}">
                <a16:creationId xmlns:a16="http://schemas.microsoft.com/office/drawing/2014/main" id="{1C17F262-2280-D58E-8534-989C70E19F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9EB5B7-5AE4-E93C-3D72-78BAC1C78764}"/>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173926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dirty="0"/>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214988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dirty="0"/>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5661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7A0D-F57C-42C7-815D-95E6CC300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EBAA4A-793E-4EC7-A65B-5410160A8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22407F-5CB0-4746-BBEB-F6E6A76F9861}"/>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5" name="Footer Placeholder 4">
            <a:extLst>
              <a:ext uri="{FF2B5EF4-FFF2-40B4-BE49-F238E27FC236}">
                <a16:creationId xmlns:a16="http://schemas.microsoft.com/office/drawing/2014/main" id="{08C32371-AB00-4FF0-AFB6-8375A4B5B1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F68400-B884-471C-94FD-5AF1E66BDCDB}"/>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59109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945A-DD99-4DBC-B3DE-3BAB8368A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6DD4F-6015-4405-96F5-186CB5DEE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9E2DB-02DE-47F3-B588-FD477B757D7B}"/>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5" name="Footer Placeholder 4">
            <a:extLst>
              <a:ext uri="{FF2B5EF4-FFF2-40B4-BE49-F238E27FC236}">
                <a16:creationId xmlns:a16="http://schemas.microsoft.com/office/drawing/2014/main" id="{08998BA7-C98D-4A90-87E9-2AB8D153FB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711C53-A7A1-4971-9ADD-B1F5ECA5FFEA}"/>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1851394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46A6-44E5-4877-87BD-429282FE8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05977F-8B9B-4D2D-A35E-E3E52C21A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54951-1271-4925-93D9-3E2269BD7DAD}"/>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5" name="Footer Placeholder 4">
            <a:extLst>
              <a:ext uri="{FF2B5EF4-FFF2-40B4-BE49-F238E27FC236}">
                <a16:creationId xmlns:a16="http://schemas.microsoft.com/office/drawing/2014/main" id="{18171F95-D2A5-4622-809D-2DBBDA8F0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D6FA3E-AFB0-4944-9953-E4709A279AF1}"/>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157195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749A-AC5F-4EB6-AF85-767782AF0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0C2FF-B030-4CA8-A00A-74ADCD323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C1CE7E-B564-481C-94C6-8EB924C2D8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09142B-614D-4968-A415-0F70C99080D9}"/>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6" name="Footer Placeholder 5">
            <a:extLst>
              <a:ext uri="{FF2B5EF4-FFF2-40B4-BE49-F238E27FC236}">
                <a16:creationId xmlns:a16="http://schemas.microsoft.com/office/drawing/2014/main" id="{82040F27-5B40-47B7-80C6-5794CDD5D3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ADD490-39FF-478A-A332-ADC57AB117D9}"/>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1200115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7ABD-7E8D-4772-BD15-F9B202803A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9C8EB5-3BE5-4840-9094-4CFE3EE27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61C3D5-3BE4-415F-B6D7-F1B5BA201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D5DE-6C21-4EA1-AD3E-BE58942B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9279D2-13FE-4B45-982F-3DA6DD59E5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F294B3-3410-493B-AC50-D93C855B90E3}"/>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8" name="Footer Placeholder 7">
            <a:extLst>
              <a:ext uri="{FF2B5EF4-FFF2-40B4-BE49-F238E27FC236}">
                <a16:creationId xmlns:a16="http://schemas.microsoft.com/office/drawing/2014/main" id="{0D276DED-6A2D-4EA0-9CBD-759BB416BF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B7FFC0-E618-4AA3-BD5B-3D59C4B97DDE}"/>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211236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8457-E867-41E0-8312-516316556A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19882E-819D-49A5-B641-DBB34EE45D2D}"/>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4" name="Footer Placeholder 3">
            <a:extLst>
              <a:ext uri="{FF2B5EF4-FFF2-40B4-BE49-F238E27FC236}">
                <a16:creationId xmlns:a16="http://schemas.microsoft.com/office/drawing/2014/main" id="{5742400E-AC73-4AFB-8678-62B2E06E28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E30DDE-4B53-4925-9F48-F20875CFE198}"/>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213807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644CB-2C07-FD89-11A1-0AB1E64F6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0594B-A937-F19C-CE55-ED2A529C11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727ED-EA03-1970-C5F0-202B8270E46B}"/>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5" name="Footer Placeholder 4">
            <a:extLst>
              <a:ext uri="{FF2B5EF4-FFF2-40B4-BE49-F238E27FC236}">
                <a16:creationId xmlns:a16="http://schemas.microsoft.com/office/drawing/2014/main" id="{43B56370-7FD9-80BD-4E35-C63682CB53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7B931F-1FAB-3205-E8B1-511A6CC09A2E}"/>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1185912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AD75-638D-4993-BC3B-304A5EEB6B92}"/>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3" name="Footer Placeholder 2">
            <a:extLst>
              <a:ext uri="{FF2B5EF4-FFF2-40B4-BE49-F238E27FC236}">
                <a16:creationId xmlns:a16="http://schemas.microsoft.com/office/drawing/2014/main" id="{5B2CED12-7CCC-447F-84A9-5D030141F5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6555FC-CA5E-4B31-92C9-750AF12DA867}"/>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2428922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D28B-5344-4AE5-92CE-C44EFC8A8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18CF09-8ACE-4D2F-8D7B-C0FFC0993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D704A2-8356-4A52-A94D-7FE2AEE84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D20E0-7CD8-4A3C-95EA-47BBDB44729E}"/>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6" name="Footer Placeholder 5">
            <a:extLst>
              <a:ext uri="{FF2B5EF4-FFF2-40B4-BE49-F238E27FC236}">
                <a16:creationId xmlns:a16="http://schemas.microsoft.com/office/drawing/2014/main" id="{F99D923F-975D-449F-B4DA-226F1E05A7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843A9A-DEED-4716-A3B5-DFAD72E41B71}"/>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1617476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397F-90E9-4922-9F8E-A864DE5D49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C0687-A5BF-439D-B7E5-BFED7193C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9C9F7DA-17EF-49DD-9408-1D7B15112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6DFF6-11FF-4411-88C6-F1057BD49526}"/>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6" name="Footer Placeholder 5">
            <a:extLst>
              <a:ext uri="{FF2B5EF4-FFF2-40B4-BE49-F238E27FC236}">
                <a16:creationId xmlns:a16="http://schemas.microsoft.com/office/drawing/2014/main" id="{2DD68EF1-2B63-480C-9ADC-CE64269A88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A0DB24-3B05-41C7-94DF-1068925376D8}"/>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3167603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5B6D-7140-4B78-9CE5-B03063125C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ADEA53-32AC-41B6-B709-7734320729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C23A0-D3BE-4826-8D7E-32C4B6133E16}"/>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5" name="Footer Placeholder 4">
            <a:extLst>
              <a:ext uri="{FF2B5EF4-FFF2-40B4-BE49-F238E27FC236}">
                <a16:creationId xmlns:a16="http://schemas.microsoft.com/office/drawing/2014/main" id="{3440A2D2-FBC0-4E90-A820-0AFDD8FABB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75F768-51DC-497E-B43E-7270F969EC01}"/>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1730674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E914D4-05FE-4B56-8D9A-23CE48D6FF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3E58FB-F257-4F6E-B2A6-DD6E02A0CA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FD50F-248A-42A5-9B4E-41D27420F5B9}"/>
              </a:ext>
            </a:extLst>
          </p:cNvPr>
          <p:cNvSpPr>
            <a:spLocks noGrp="1"/>
          </p:cNvSpPr>
          <p:nvPr>
            <p:ph type="dt" sz="half" idx="10"/>
          </p:nvPr>
        </p:nvSpPr>
        <p:spPr/>
        <p:txBody>
          <a:bodyPr/>
          <a:lstStyle/>
          <a:p>
            <a:fld id="{04303890-7222-4F26-A157-A05E9A905BCA}" type="datetimeFigureOut">
              <a:rPr lang="en-US" smtClean="0"/>
              <a:t>5/14/2025</a:t>
            </a:fld>
            <a:endParaRPr lang="en-US" dirty="0"/>
          </a:p>
        </p:txBody>
      </p:sp>
      <p:sp>
        <p:nvSpPr>
          <p:cNvPr id="5" name="Footer Placeholder 4">
            <a:extLst>
              <a:ext uri="{FF2B5EF4-FFF2-40B4-BE49-F238E27FC236}">
                <a16:creationId xmlns:a16="http://schemas.microsoft.com/office/drawing/2014/main" id="{1BEF0739-619C-44A1-A2DB-869E7BAC6A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3DBD9E-23E8-4F88-AA39-A619C4A16C69}"/>
              </a:ext>
            </a:extLst>
          </p:cNvPr>
          <p:cNvSpPr>
            <a:spLocks noGrp="1"/>
          </p:cNvSpPr>
          <p:nvPr>
            <p:ph type="sldNum" sz="quarter" idx="12"/>
          </p:nvPr>
        </p:nvSpPr>
        <p:spPr/>
        <p:txBody>
          <a:bodyPr/>
          <a:lstStyle/>
          <a:p>
            <a:fld id="{36348340-7234-4980-9205-DC62CE1FF683}" type="slidenum">
              <a:rPr lang="en-US" smtClean="0"/>
              <a:t>‹#›</a:t>
            </a:fld>
            <a:endParaRPr lang="en-US" dirty="0"/>
          </a:p>
        </p:txBody>
      </p:sp>
    </p:spTree>
    <p:extLst>
      <p:ext uri="{BB962C8B-B14F-4D97-AF65-F5344CB8AC3E}">
        <p14:creationId xmlns:p14="http://schemas.microsoft.com/office/powerpoint/2010/main" val="3004845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dirty="0"/>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4246351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dirty="0"/>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1312166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dirty="0"/>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256220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C950-53C8-2460-7C6D-A491313F01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FDAFCB-3F49-DBC1-9F5B-9EBFA682E3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3313BD-129D-22E9-EE84-2F44215C0364}"/>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5" name="Footer Placeholder 4">
            <a:extLst>
              <a:ext uri="{FF2B5EF4-FFF2-40B4-BE49-F238E27FC236}">
                <a16:creationId xmlns:a16="http://schemas.microsoft.com/office/drawing/2014/main" id="{42E041A9-109E-CC3B-F8C7-21A52D71FC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394F33-F2BD-307E-002D-1FF9A873B934}"/>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401189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D42A-EE85-D2BA-B67A-637735770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A97DFD-47B9-5298-22F3-622B6F81D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064B9-8C4A-DD74-9510-E48B99807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FBB64C-259C-2CBC-55B4-DF70B134B5C5}"/>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6" name="Footer Placeholder 5">
            <a:extLst>
              <a:ext uri="{FF2B5EF4-FFF2-40B4-BE49-F238E27FC236}">
                <a16:creationId xmlns:a16="http://schemas.microsoft.com/office/drawing/2014/main" id="{F1A3234E-F943-9631-919F-9C0C7CE751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D02B91-79A8-5F08-9AA9-EB6A1954D494}"/>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161642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D3B1-B7C4-2E59-202E-37DB716DDE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B57B89-3D05-5396-B20A-421DBCB59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F22EE-1B4D-A4C4-088A-D7AE767E7E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642A2F-0029-D8FC-9A8B-9531D4AC1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57406E-68E8-3076-46D8-8F94D07B4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1EA1A5-E2A7-41AA-F35D-DAE2B37AE0ED}"/>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8" name="Footer Placeholder 7">
            <a:extLst>
              <a:ext uri="{FF2B5EF4-FFF2-40B4-BE49-F238E27FC236}">
                <a16:creationId xmlns:a16="http://schemas.microsoft.com/office/drawing/2014/main" id="{F0ACD3AB-BFF5-8CF5-E5F0-7E65883B27A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D8B222-D265-2EFE-4B81-A57F5D9E57DA}"/>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21213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B9FB-B301-D6B1-6B4B-C8E9CB57E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27B105-73B3-E969-6A01-1E1340D8601E}"/>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4" name="Footer Placeholder 3">
            <a:extLst>
              <a:ext uri="{FF2B5EF4-FFF2-40B4-BE49-F238E27FC236}">
                <a16:creationId xmlns:a16="http://schemas.microsoft.com/office/drawing/2014/main" id="{70C4A0BF-09CE-A988-C269-1B1B66FB57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B2CC7E-D792-E8B1-6E12-7A5F27183F8C}"/>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40650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4D5BF-165F-88E6-2E8C-8288D1091853}"/>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3" name="Footer Placeholder 2">
            <a:extLst>
              <a:ext uri="{FF2B5EF4-FFF2-40B4-BE49-F238E27FC236}">
                <a16:creationId xmlns:a16="http://schemas.microsoft.com/office/drawing/2014/main" id="{E2CBEA25-0301-B03B-1D19-9F859DDCB7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32E422C-A20C-D908-7AA9-689B481B1DED}"/>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151922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B249-E9E7-127A-6574-2870A6DCB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E308AF-DD69-AC08-2138-D719F4FBC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76C3D8-27CA-6BE3-3B38-DC5C324E6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C39A3-9109-11DF-462B-3F2899EBAA4A}"/>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6" name="Footer Placeholder 5">
            <a:extLst>
              <a:ext uri="{FF2B5EF4-FFF2-40B4-BE49-F238E27FC236}">
                <a16:creationId xmlns:a16="http://schemas.microsoft.com/office/drawing/2014/main" id="{A9FB5EEA-30A9-48D7-9BD1-B5AD07FA3A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8D515-A805-8B41-052E-2DD526865CB6}"/>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196226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FC03-67EC-048B-53A8-8FB08A1D9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D182C-E02F-7A9C-DC11-C0A1DBE26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966EA6-670E-8272-FAB4-E14859720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B19FD-495B-69E8-D2F4-877F1B21525D}"/>
              </a:ext>
            </a:extLst>
          </p:cNvPr>
          <p:cNvSpPr>
            <a:spLocks noGrp="1"/>
          </p:cNvSpPr>
          <p:nvPr>
            <p:ph type="dt" sz="half" idx="10"/>
          </p:nvPr>
        </p:nvSpPr>
        <p:spPr/>
        <p:txBody>
          <a:bodyPr/>
          <a:lstStyle/>
          <a:p>
            <a:fld id="{3EE21847-2937-4CC8-A51F-117DC57B9D0C}" type="datetimeFigureOut">
              <a:rPr lang="en-US" smtClean="0"/>
              <a:t>5/14/2025</a:t>
            </a:fld>
            <a:endParaRPr lang="en-US" dirty="0"/>
          </a:p>
        </p:txBody>
      </p:sp>
      <p:sp>
        <p:nvSpPr>
          <p:cNvPr id="6" name="Footer Placeholder 5">
            <a:extLst>
              <a:ext uri="{FF2B5EF4-FFF2-40B4-BE49-F238E27FC236}">
                <a16:creationId xmlns:a16="http://schemas.microsoft.com/office/drawing/2014/main" id="{160D3260-A96D-FD8E-530B-FC0D8E5265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3C60CC-B8CA-35E4-9F5C-FD96F90E11B0}"/>
              </a:ext>
            </a:extLst>
          </p:cNvPr>
          <p:cNvSpPr>
            <a:spLocks noGrp="1"/>
          </p:cNvSpPr>
          <p:nvPr>
            <p:ph type="sldNum" sz="quarter" idx="12"/>
          </p:nvPr>
        </p:nvSpPr>
        <p:spPr/>
        <p:txBody>
          <a:bodyPr/>
          <a:lstStyle/>
          <a:p>
            <a:fld id="{A39C7DD8-9F8F-4D0B-8B88-543DF594B292}" type="slidenum">
              <a:rPr lang="en-US" smtClean="0"/>
              <a:t>‹#›</a:t>
            </a:fld>
            <a:endParaRPr lang="en-US" dirty="0"/>
          </a:p>
        </p:txBody>
      </p:sp>
    </p:spTree>
    <p:extLst>
      <p:ext uri="{BB962C8B-B14F-4D97-AF65-F5344CB8AC3E}">
        <p14:creationId xmlns:p14="http://schemas.microsoft.com/office/powerpoint/2010/main" val="112611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E8612-FE9C-9596-3C7C-AD8D1B0CF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F3D94-9026-A57B-0930-F5C3DC11F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99A9D-6FB9-46CB-F716-022291244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E21847-2937-4CC8-A51F-117DC57B9D0C}" type="datetimeFigureOut">
              <a:rPr lang="en-US" smtClean="0"/>
              <a:t>5/14/2025</a:t>
            </a:fld>
            <a:endParaRPr lang="en-US" dirty="0"/>
          </a:p>
        </p:txBody>
      </p:sp>
      <p:sp>
        <p:nvSpPr>
          <p:cNvPr id="5" name="Footer Placeholder 4">
            <a:extLst>
              <a:ext uri="{FF2B5EF4-FFF2-40B4-BE49-F238E27FC236}">
                <a16:creationId xmlns:a16="http://schemas.microsoft.com/office/drawing/2014/main" id="{1DF10064-4BE5-A006-7315-781DA13450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DB75133-8132-D3D0-999D-29469E854B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9C7DD8-9F8F-4D0B-8B88-543DF594B292}" type="slidenum">
              <a:rPr lang="en-US" smtClean="0"/>
              <a:t>‹#›</a:t>
            </a:fld>
            <a:endParaRPr lang="en-US" dirty="0"/>
          </a:p>
        </p:txBody>
      </p:sp>
    </p:spTree>
    <p:extLst>
      <p:ext uri="{BB962C8B-B14F-4D97-AF65-F5344CB8AC3E}">
        <p14:creationId xmlns:p14="http://schemas.microsoft.com/office/powerpoint/2010/main" val="1364797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79198-EC20-44B5-A7CF-97AAAE886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2DE5F-4E0E-4A68-B063-CAE3D6723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90D9A-1D60-45C8-8AA3-8862EF8AB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03890-7222-4F26-A157-A05E9A905BCA}" type="datetimeFigureOut">
              <a:rPr lang="en-US" smtClean="0"/>
              <a:t>5/14/2025</a:t>
            </a:fld>
            <a:endParaRPr lang="en-US" dirty="0"/>
          </a:p>
        </p:txBody>
      </p:sp>
      <p:sp>
        <p:nvSpPr>
          <p:cNvPr id="5" name="Footer Placeholder 4">
            <a:extLst>
              <a:ext uri="{FF2B5EF4-FFF2-40B4-BE49-F238E27FC236}">
                <a16:creationId xmlns:a16="http://schemas.microsoft.com/office/drawing/2014/main" id="{CE35F8AF-433F-419F-A917-60F3B4AA9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D64532-BD78-48E7-B326-B7D765B9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48340-7234-4980-9205-DC62CE1FF683}" type="slidenum">
              <a:rPr lang="en-US" smtClean="0"/>
              <a:t>‹#›</a:t>
            </a:fld>
            <a:endParaRPr lang="en-US" dirty="0"/>
          </a:p>
        </p:txBody>
      </p:sp>
    </p:spTree>
    <p:extLst>
      <p:ext uri="{BB962C8B-B14F-4D97-AF65-F5344CB8AC3E}">
        <p14:creationId xmlns:p14="http://schemas.microsoft.com/office/powerpoint/2010/main" val="34457489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oklahoma.gov/health/about-us/health-policy-planning-and-partnerships/preventive-health-and-health-services-block-grant-phhsbg.html"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officemgmtentserv.sharepoint.com/sites/OSDHPreventBlockGrant/SitePages/ProjectHome.aspx"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oklahoma.gov/health/about-us/health-policy-planning-and-partnerships/preventive-health-and-health-services-block-grant-phhsbg.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unknowncystic.com/2012/05/" TargetMode="Externa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7.xml"/><Relationship Id="rId5" Type="http://schemas.openxmlformats.org/officeDocument/2006/relationships/hyperlink" Target="https://oklahoma.gov/health/about-us/health-policy-planning-and-partnerships/preventive-health-and-health-services-block-grant-phhsbg.html" TargetMode="External"/><Relationship Id="rId4" Type="http://schemas.openxmlformats.org/officeDocument/2006/relationships/hyperlink" Target="https://officemgmtentserv.sharepoint.com/sites/OSDHPreventBlockGrant/SitePages/ProjectHome.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8" descr="A picture containing outdoor, water, large, building&#10;&#10;Description automatically generated">
            <a:extLst>
              <a:ext uri="{FF2B5EF4-FFF2-40B4-BE49-F238E27FC236}">
                <a16:creationId xmlns:a16="http://schemas.microsoft.com/office/drawing/2014/main" id="{9C67CF95-E11C-656B-C348-BC5CBEC30C23}"/>
              </a:ext>
            </a:extLst>
          </p:cNvPr>
          <p:cNvPicPr>
            <a:picLocks noChangeAspect="1"/>
          </p:cNvPicPr>
          <p:nvPr/>
        </p:nvPicPr>
        <p:blipFill>
          <a:blip r:embed="rId3">
            <a:alphaModFix amt="40000"/>
          </a:blip>
          <a:srcRect r="5431" b="1"/>
          <a:stretch/>
        </p:blipFill>
        <p:spPr>
          <a:xfrm>
            <a:off x="0" y="-4906"/>
            <a:ext cx="7268406" cy="6857990"/>
          </a:xfrm>
          <a:prstGeom prst="rect">
            <a:avLst/>
          </a:prstGeom>
        </p:spPr>
      </p:pic>
      <p:sp>
        <p:nvSpPr>
          <p:cNvPr id="2" name="Title 1">
            <a:extLst>
              <a:ext uri="{FF2B5EF4-FFF2-40B4-BE49-F238E27FC236}">
                <a16:creationId xmlns:a16="http://schemas.microsoft.com/office/drawing/2014/main" id="{25EDB8D5-5795-3D0D-E1CB-3AB16705BEBC}"/>
              </a:ext>
            </a:extLst>
          </p:cNvPr>
          <p:cNvSpPr>
            <a:spLocks noGrp="1"/>
          </p:cNvSpPr>
          <p:nvPr>
            <p:ph type="title"/>
          </p:nvPr>
        </p:nvSpPr>
        <p:spPr>
          <a:xfrm>
            <a:off x="643468" y="643467"/>
            <a:ext cx="4620584" cy="728133"/>
          </a:xfrm>
        </p:spPr>
        <p:txBody>
          <a:bodyPr vert="horz" lIns="91440" tIns="45720" rIns="91440" bIns="45720" rtlCol="0" anchor="b">
            <a:noAutofit/>
          </a:bodyPr>
          <a:lstStyle/>
          <a:p>
            <a:r>
              <a:rPr lang="en-US" sz="6600" b="1" kern="1200" dirty="0">
                <a:solidFill>
                  <a:srgbClr val="FFFFFF"/>
                </a:solidFill>
                <a:latin typeface="Times New Roman" panose="02020603050405020304" pitchFamily="18" charset="0"/>
                <a:cs typeface="Times New Roman" panose="02020603050405020304" pitchFamily="18" charset="0"/>
              </a:rPr>
              <a:t>Welcome</a:t>
            </a:r>
          </a:p>
        </p:txBody>
      </p:sp>
      <p:pic>
        <p:nvPicPr>
          <p:cNvPr id="3" name="Picture 2">
            <a:extLst>
              <a:ext uri="{FF2B5EF4-FFF2-40B4-BE49-F238E27FC236}">
                <a16:creationId xmlns:a16="http://schemas.microsoft.com/office/drawing/2014/main" id="{81422A4A-37A9-EAAB-4FE0-FD532A70EC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49" r="24344"/>
          <a:stretch/>
        </p:blipFill>
        <p:spPr bwMode="auto">
          <a:xfrm>
            <a:off x="5322041" y="9822"/>
            <a:ext cx="692473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AB0EE2-88C4-710C-43BC-C49ECFE0B71A}"/>
              </a:ext>
            </a:extLst>
          </p:cNvPr>
          <p:cNvSpPr txBox="1"/>
          <p:nvPr/>
        </p:nvSpPr>
        <p:spPr>
          <a:xfrm>
            <a:off x="6918593" y="3026751"/>
            <a:ext cx="5328178" cy="1107996"/>
          </a:xfrm>
          <a:prstGeom prst="rect">
            <a:avLst/>
          </a:prstGeom>
          <a:noFill/>
        </p:spPr>
        <p:txBody>
          <a:bodyPr wrap="square">
            <a:spAutoFit/>
          </a:bodyPr>
          <a:lstStyle/>
          <a:p>
            <a:pPr algn="r"/>
            <a:r>
              <a:rPr lang="en-US" sz="6600" dirty="0">
                <a:solidFill>
                  <a:schemeClr val="accent5">
                    <a:lumMod val="60000"/>
                    <a:lumOff val="40000"/>
                  </a:schemeClr>
                </a:solidFill>
                <a:latin typeface="Times New Roman" panose="02020603050405020304" pitchFamily="18" charset="0"/>
                <a:cs typeface="Times New Roman" panose="02020603050405020304" pitchFamily="18" charset="0"/>
              </a:rPr>
              <a:t>Call to Order </a:t>
            </a:r>
          </a:p>
        </p:txBody>
      </p:sp>
      <p:sp>
        <p:nvSpPr>
          <p:cNvPr id="7" name="TextBox 6">
            <a:extLst>
              <a:ext uri="{FF2B5EF4-FFF2-40B4-BE49-F238E27FC236}">
                <a16:creationId xmlns:a16="http://schemas.microsoft.com/office/drawing/2014/main" id="{3981293E-4684-7817-8307-C1782A367A67}"/>
              </a:ext>
            </a:extLst>
          </p:cNvPr>
          <p:cNvSpPr txBox="1"/>
          <p:nvPr/>
        </p:nvSpPr>
        <p:spPr>
          <a:xfrm>
            <a:off x="4372824" y="-1375374"/>
            <a:ext cx="7748911" cy="3611053"/>
          </a:xfrm>
          <a:prstGeom prst="rect">
            <a:avLst/>
          </a:prstGeom>
          <a:noFill/>
        </p:spPr>
        <p:txBody>
          <a:bodyPr wrap="square">
            <a:spAutoFit/>
          </a:bodyPr>
          <a:lstStyle/>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dirty="0">
              <a:solidFill>
                <a:srgbClr val="242424"/>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dirty="0">
              <a:solidFill>
                <a:srgbClr val="242424"/>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r>
              <a:rPr lang="en-US" sz="1800" b="1"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748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0A34-AFE0-B85E-A077-CC40A6BBDD86}"/>
              </a:ext>
            </a:extLst>
          </p:cNvPr>
          <p:cNvSpPr>
            <a:spLocks noGrp="1"/>
          </p:cNvSpPr>
          <p:nvPr>
            <p:ph type="title"/>
          </p:nvPr>
        </p:nvSpPr>
        <p:spPr/>
        <p:txBody>
          <a:bodyPr/>
          <a:lstStyle/>
          <a:p>
            <a:pPr algn="ctr"/>
            <a:r>
              <a:rPr lang="en-US" sz="4000" b="1" dirty="0">
                <a:solidFill>
                  <a:schemeClr val="tx2">
                    <a:lumMod val="75000"/>
                    <a:lumOff val="25000"/>
                  </a:schemeClr>
                </a:solidFill>
              </a:rPr>
              <a:t>Suicide Prevention &amp; Surveillance</a:t>
            </a:r>
          </a:p>
        </p:txBody>
      </p:sp>
      <p:sp>
        <p:nvSpPr>
          <p:cNvPr id="3" name="Content Placeholder 2">
            <a:extLst>
              <a:ext uri="{FF2B5EF4-FFF2-40B4-BE49-F238E27FC236}">
                <a16:creationId xmlns:a16="http://schemas.microsoft.com/office/drawing/2014/main" id="{6577A179-C2F1-5DEF-4341-0E32828EC47A}"/>
              </a:ext>
            </a:extLst>
          </p:cNvPr>
          <p:cNvSpPr>
            <a:spLocks noGrp="1"/>
          </p:cNvSpPr>
          <p:nvPr>
            <p:ph idx="1"/>
          </p:nvPr>
        </p:nvSpPr>
        <p:spPr>
          <a:xfrm>
            <a:off x="457199" y="1090670"/>
            <a:ext cx="11394141" cy="5098819"/>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$98,438 – Enhance or expand  FTEs: 1 existing staff   Other: Supplies/ IT/ Travel</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the suicide rate – MHMD 01</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the Injury Prevention Service (IPS)will implement 	at least one suicide prevention strategy across OSDH, CHDs and allied 	partners.</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The IPS will distribute firearm locks to CHDs, public interacting OSDH  	services, and allied partners.</a:t>
            </a:r>
            <a:endParaRPr lang="en-US" sz="2400" dirty="0">
              <a:latin typeface="Arial" panose="020B0604020202020204" pitchFamily="34" charset="0"/>
              <a:cs typeface="Arial" panose="020B0604020202020204" pitchFamily="34"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20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6C80-3BA0-7B91-7713-606B035B6F17}"/>
              </a:ext>
            </a:extLst>
          </p:cNvPr>
          <p:cNvSpPr>
            <a:spLocks noGrp="1"/>
          </p:cNvSpPr>
          <p:nvPr>
            <p:ph type="title"/>
          </p:nvPr>
        </p:nvSpPr>
        <p:spPr>
          <a:xfrm>
            <a:off x="457200" y="124178"/>
            <a:ext cx="11394140" cy="880533"/>
          </a:xfrm>
        </p:spPr>
        <p:txBody>
          <a:bodyPr/>
          <a:lstStyle/>
          <a:p>
            <a:pPr algn="ctr"/>
            <a:r>
              <a:rPr lang="en-US" sz="4000" b="1" dirty="0">
                <a:solidFill>
                  <a:schemeClr val="tx2">
                    <a:lumMod val="75000"/>
                    <a:lumOff val="25000"/>
                  </a:schemeClr>
                </a:solidFill>
              </a:rPr>
              <a:t>Healthy Aging and Injury Prevention</a:t>
            </a:r>
          </a:p>
        </p:txBody>
      </p:sp>
      <p:sp>
        <p:nvSpPr>
          <p:cNvPr id="3" name="Content Placeholder 2">
            <a:extLst>
              <a:ext uri="{FF2B5EF4-FFF2-40B4-BE49-F238E27FC236}">
                <a16:creationId xmlns:a16="http://schemas.microsoft.com/office/drawing/2014/main" id="{F7FC2966-A710-5354-72BC-2A6CC81F0A68}"/>
              </a:ext>
            </a:extLst>
          </p:cNvPr>
          <p:cNvSpPr>
            <a:spLocks noGrp="1"/>
          </p:cNvSpPr>
          <p:nvPr>
            <p:ph idx="1"/>
          </p:nvPr>
        </p:nvSpPr>
        <p:spPr>
          <a:xfrm>
            <a:off x="457199" y="790222"/>
            <a:ext cx="11394141" cy="5399268"/>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$129,994 – Enhance or expand  FTEs: 3 existing staff  Other: Supplies/ IT/ Travel</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fall-related deaths among older adults – IVP-08</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stabilize the rate (122.2 per 100,000 in 2023) of 	unintentional fall-related deaths among adults 65 years and older.</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1. Engage state and community stakeholders across sectors of healthy 	aging to strengthen capacity to address age-related factors that increase 	risk of injury. </a:t>
            </a:r>
          </a:p>
          <a:p>
            <a:pPr marL="0" indent="0">
              <a:buNone/>
            </a:pPr>
            <a:r>
              <a:rPr lang="en-US" sz="2400" b="0" dirty="0">
                <a:solidFill>
                  <a:srgbClr val="000000"/>
                </a:solidFill>
                <a:effectLst/>
                <a:latin typeface="Arial" panose="020B0604020202020204" pitchFamily="34" charset="0"/>
                <a:cs typeface="Arial" panose="020B0604020202020204" pitchFamily="34" charset="0"/>
              </a:rPr>
              <a:t>	2. Conduct training and increase implementation of evidence-based injury 	prevention programs, including TCMMB, MOB, TCAFP, SAIL, and CarFit.  </a:t>
            </a:r>
          </a:p>
          <a:p>
            <a:pPr marL="0" indent="0">
              <a:buNone/>
            </a:pPr>
            <a:r>
              <a:rPr lang="en-US" sz="2400" b="0" dirty="0">
                <a:solidFill>
                  <a:srgbClr val="000000"/>
                </a:solidFill>
                <a:effectLst/>
                <a:latin typeface="Arial" panose="020B0604020202020204" pitchFamily="34" charset="0"/>
                <a:cs typeface="Arial" panose="020B0604020202020204" pitchFamily="34" charset="0"/>
              </a:rPr>
              <a:t>	3.  Increase awareness and uptake of CDC’s STEADI toolkit among health 	care providers statewide.</a:t>
            </a:r>
            <a:endParaRPr lang="en-US" sz="2400" dirty="0">
              <a:latin typeface="Arial" panose="020B0604020202020204" pitchFamily="34" charset="0"/>
              <a:cs typeface="Arial" panose="020B0604020202020204" pitchFamily="34"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68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630A-7322-B553-D3B1-3BFD0419DF60}"/>
              </a:ext>
            </a:extLst>
          </p:cNvPr>
          <p:cNvSpPr>
            <a:spLocks noGrp="1"/>
          </p:cNvSpPr>
          <p:nvPr>
            <p:ph type="title"/>
          </p:nvPr>
        </p:nvSpPr>
        <p:spPr/>
        <p:txBody>
          <a:bodyPr/>
          <a:lstStyle/>
          <a:p>
            <a:pPr algn="ctr"/>
            <a:r>
              <a:rPr lang="en-US" sz="4000" b="1" dirty="0">
                <a:solidFill>
                  <a:schemeClr val="tx2">
                    <a:lumMod val="75000"/>
                    <a:lumOff val="25000"/>
                  </a:schemeClr>
                </a:solidFill>
              </a:rPr>
              <a:t>Sexual Assault Training &amp; Surveillance</a:t>
            </a:r>
          </a:p>
        </p:txBody>
      </p:sp>
      <p:sp>
        <p:nvSpPr>
          <p:cNvPr id="3" name="Content Placeholder 2">
            <a:extLst>
              <a:ext uri="{FF2B5EF4-FFF2-40B4-BE49-F238E27FC236}">
                <a16:creationId xmlns:a16="http://schemas.microsoft.com/office/drawing/2014/main" id="{7C646E3F-2C40-3392-F6D8-0C904FA1A151}"/>
              </a:ext>
            </a:extLst>
          </p:cNvPr>
          <p:cNvSpPr>
            <a:spLocks noGrp="1"/>
          </p:cNvSpPr>
          <p:nvPr>
            <p:ph idx="1"/>
          </p:nvPr>
        </p:nvSpPr>
        <p:spPr>
          <a:xfrm>
            <a:off x="457199" y="1399142"/>
            <a:ext cx="11394141" cy="4790347"/>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$80,575 </a:t>
            </a:r>
            <a:r>
              <a:rPr lang="en-US" sz="2400" dirty="0">
                <a:solidFill>
                  <a:srgbClr val="000000"/>
                </a:solidFill>
                <a:latin typeface="Arial" panose="020B0604020202020204" pitchFamily="34" charset="0"/>
                <a:cs typeface="Arial" panose="020B0604020202020204" pitchFamily="34" charset="0"/>
              </a:rPr>
              <a:t>(</a:t>
            </a:r>
            <a:r>
              <a:rPr lang="en-US" sz="2400" u="sng" dirty="0">
                <a:solidFill>
                  <a:srgbClr val="000000"/>
                </a:solidFill>
                <a:latin typeface="Arial" panose="020B0604020202020204" pitchFamily="34" charset="0"/>
                <a:cs typeface="Arial" panose="020B0604020202020204" pitchFamily="34" charset="0"/>
              </a:rPr>
              <a:t>82,656</a:t>
            </a:r>
            <a:r>
              <a:rPr lang="en-US" sz="2400" dirty="0">
                <a:solidFill>
                  <a:srgbClr val="000000"/>
                </a:solidFill>
                <a:latin typeface="Arial" panose="020B0604020202020204" pitchFamily="34" charset="0"/>
                <a:cs typeface="Arial" panose="020B0604020202020204" pitchFamily="34" charset="0"/>
              </a:rPr>
              <a:t>)</a:t>
            </a:r>
            <a:r>
              <a:rPr lang="en-US" sz="2400" b="0" dirty="0">
                <a:solidFill>
                  <a:srgbClr val="000000"/>
                </a:solidFill>
                <a:effectLst/>
                <a:latin typeface="Arial" panose="020B0604020202020204" pitchFamily="34" charset="0"/>
                <a:cs typeface="Arial" panose="020B0604020202020204" pitchFamily="34" charset="0"/>
              </a:rPr>
              <a:t>– Start up -FTEs: 0 existing staff  Other: Supplies/ ACEs Questions / Contractual</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contact sexual violence — IVP D05</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Injury Prevention Service staff will contract with at 	least one identified nursing expert in sexual violence and one sexual 	violence advocate to provide training to 175 public health nurses.</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Between 10/2025 and 09/2026, IPS staff and Nursing Service will identify 	a nursing expert in sexual violence to design and conduct training in 	Oklahoma for public health nurses.</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3478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1C55-EB7C-55C2-2725-CABE3F874C99}"/>
              </a:ext>
            </a:extLst>
          </p:cNvPr>
          <p:cNvSpPr>
            <a:spLocks noGrp="1"/>
          </p:cNvSpPr>
          <p:nvPr>
            <p:ph type="title"/>
          </p:nvPr>
        </p:nvSpPr>
        <p:spPr/>
        <p:txBody>
          <a:bodyPr/>
          <a:lstStyle/>
          <a:p>
            <a:pPr algn="ctr"/>
            <a:r>
              <a:rPr lang="en-US" sz="4000" b="1" dirty="0">
                <a:solidFill>
                  <a:schemeClr val="tx2">
                    <a:lumMod val="75000"/>
                    <a:lumOff val="25000"/>
                  </a:schemeClr>
                </a:solidFill>
              </a:rPr>
              <a:t>OSDH PHL -Microbiology Department Enteric Culture Initiative</a:t>
            </a:r>
          </a:p>
        </p:txBody>
      </p:sp>
      <p:sp>
        <p:nvSpPr>
          <p:cNvPr id="3" name="Content Placeholder 2">
            <a:extLst>
              <a:ext uri="{FF2B5EF4-FFF2-40B4-BE49-F238E27FC236}">
                <a16:creationId xmlns:a16="http://schemas.microsoft.com/office/drawing/2014/main" id="{7AA264B4-A941-14B0-39A4-1D571BD506DC}"/>
              </a:ext>
            </a:extLst>
          </p:cNvPr>
          <p:cNvSpPr>
            <a:spLocks noGrp="1"/>
          </p:cNvSpPr>
          <p:nvPr>
            <p:ph idx="1"/>
          </p:nvPr>
        </p:nvSpPr>
        <p:spPr>
          <a:xfrm>
            <a:off x="457199" y="1252604"/>
            <a:ext cx="11394141" cy="4936885"/>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$73,619 – Maintain existing  FTEs: 0 existing staff  Other: Supplies/ other direct cost </a:t>
            </a:r>
          </a:p>
          <a:p>
            <a:pPr marL="0" indent="0">
              <a:buNone/>
            </a:pPr>
            <a:endParaRPr lang="en-US" sz="800" u="sng" dirty="0">
              <a:solidFill>
                <a:srgbClr val="000000"/>
              </a:solidFill>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infections caused by Shiga toxin-producing E. coli - FS-02</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OSDH PHL Microbiology Department will increase 	the number of suspected Shiga toxin-producing E. coli isolates for 	sequencing by 3.2% from 210 isolates per year to 217 isolates per year.</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From 10/2025 to 09/2026, the OSDH PHL Microbiology Department will 	plate 200 Shiga toxin-producing E. coli positive clinical stool specimens on 	selective media for the isolation of Shiga toxin-producing E. coli.</a:t>
            </a:r>
            <a:endParaRPr lang="en-US" sz="2400" dirty="0">
              <a:latin typeface="Arial" panose="020B0604020202020204" pitchFamily="34" charset="0"/>
              <a:cs typeface="Arial" panose="020B0604020202020204" pitchFamily="34"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34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5CDC-38A8-02E1-D390-030D2354AA1E}"/>
              </a:ext>
            </a:extLst>
          </p:cNvPr>
          <p:cNvSpPr>
            <a:spLocks noGrp="1"/>
          </p:cNvSpPr>
          <p:nvPr>
            <p:ph type="title"/>
          </p:nvPr>
        </p:nvSpPr>
        <p:spPr>
          <a:xfrm>
            <a:off x="457200" y="0"/>
            <a:ext cx="11394140" cy="948267"/>
          </a:xfrm>
        </p:spPr>
        <p:txBody>
          <a:bodyPr/>
          <a:lstStyle/>
          <a:p>
            <a:pPr algn="ctr"/>
            <a:r>
              <a:rPr lang="en-US" sz="4000" b="1" dirty="0">
                <a:solidFill>
                  <a:schemeClr val="tx2">
                    <a:lumMod val="75000"/>
                    <a:lumOff val="25000"/>
                  </a:schemeClr>
                </a:solidFill>
              </a:rPr>
              <a:t>Child Passenger Safety Program</a:t>
            </a:r>
          </a:p>
        </p:txBody>
      </p:sp>
      <p:sp>
        <p:nvSpPr>
          <p:cNvPr id="3" name="Content Placeholder 2">
            <a:extLst>
              <a:ext uri="{FF2B5EF4-FFF2-40B4-BE49-F238E27FC236}">
                <a16:creationId xmlns:a16="http://schemas.microsoft.com/office/drawing/2014/main" id="{9AB55921-86AA-4109-D8FA-5314F4B20B7D}"/>
              </a:ext>
            </a:extLst>
          </p:cNvPr>
          <p:cNvSpPr>
            <a:spLocks noGrp="1"/>
          </p:cNvSpPr>
          <p:nvPr>
            <p:ph idx="1"/>
          </p:nvPr>
        </p:nvSpPr>
        <p:spPr>
          <a:xfrm>
            <a:off x="457199" y="1131570"/>
            <a:ext cx="11394141" cy="5057919"/>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$250,565 – Maintain existing  FTEs: 0   Other: Supplies</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the proportion of deaths of car passengers who weren't buckled in — IVP‑07</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Injury Prevention Service (IPS) will distribute an 	average of 300 child safety seats monthly to participating sites statewide 	as part of the child safety seat installation and education program.</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The IPS will procure child safety seats and work with certified CPS 	technicians in the OSDH Central Office, CHDs, and partnering community 	organizations to identify opportunities to offer free car seat checks to the 	public and installations of free car/booster seats to eligible low-income 	families.</a:t>
            </a:r>
            <a:endParaRPr lang="en-US" sz="2400" dirty="0">
              <a:latin typeface="Arial" panose="020B0604020202020204" pitchFamily="34" charset="0"/>
              <a:cs typeface="Arial" panose="020B0604020202020204" pitchFamily="34"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90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AE-EADB-5288-476F-B1BB107DE605}"/>
              </a:ext>
            </a:extLst>
          </p:cNvPr>
          <p:cNvSpPr>
            <a:spLocks noGrp="1"/>
          </p:cNvSpPr>
          <p:nvPr>
            <p:ph type="title"/>
          </p:nvPr>
        </p:nvSpPr>
        <p:spPr>
          <a:xfrm>
            <a:off x="457200" y="550985"/>
            <a:ext cx="11394140" cy="837374"/>
          </a:xfrm>
        </p:spPr>
        <p:txBody>
          <a:bodyPr/>
          <a:lstStyle/>
          <a:p>
            <a:pPr algn="ctr"/>
            <a:r>
              <a:rPr lang="en-US" sz="4000" b="1" dirty="0">
                <a:solidFill>
                  <a:schemeClr val="tx2">
                    <a:lumMod val="75000"/>
                    <a:lumOff val="25000"/>
                  </a:schemeClr>
                </a:solidFill>
              </a:rPr>
              <a:t>OSDH PHL - Molecular Department Enteric Screening Initiative</a:t>
            </a:r>
          </a:p>
        </p:txBody>
      </p:sp>
      <p:sp>
        <p:nvSpPr>
          <p:cNvPr id="3" name="Content Placeholder 2">
            <a:extLst>
              <a:ext uri="{FF2B5EF4-FFF2-40B4-BE49-F238E27FC236}">
                <a16:creationId xmlns:a16="http://schemas.microsoft.com/office/drawing/2014/main" id="{1D5D4F10-406B-79F4-BB24-234B7D25A578}"/>
              </a:ext>
            </a:extLst>
          </p:cNvPr>
          <p:cNvSpPr>
            <a:spLocks noGrp="1"/>
          </p:cNvSpPr>
          <p:nvPr>
            <p:ph idx="1"/>
          </p:nvPr>
        </p:nvSpPr>
        <p:spPr>
          <a:xfrm>
            <a:off x="457199" y="1641231"/>
            <a:ext cx="11394141" cy="4665784"/>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$74,985 – Maintain existing  FTEs: 0 existing staff  Other: Supplies </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infections caused by Salmonella - FS-04</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OSDH PHL Molecular Department will screen 500 	clinical stool specimens for the presence of Salmonella using PCR. </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Maintain a service agreement for the Luminex 200 from 10/2025 to 	09/2026.</a:t>
            </a:r>
            <a:endParaRPr lang="en-US" sz="2400" dirty="0">
              <a:latin typeface="Arial" panose="020B0604020202020204" pitchFamily="34" charset="0"/>
              <a:cs typeface="Arial" panose="020B0604020202020204" pitchFamily="34"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94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38A3-64FD-90E8-DBA2-C521C490F05D}"/>
              </a:ext>
            </a:extLst>
          </p:cNvPr>
          <p:cNvSpPr>
            <a:spLocks noGrp="1"/>
          </p:cNvSpPr>
          <p:nvPr>
            <p:ph type="title"/>
          </p:nvPr>
        </p:nvSpPr>
        <p:spPr/>
        <p:txBody>
          <a:bodyPr/>
          <a:lstStyle/>
          <a:p>
            <a:pPr algn="ctr"/>
            <a:r>
              <a:rPr lang="en-US" b="1" dirty="0">
                <a:solidFill>
                  <a:schemeClr val="tx2">
                    <a:lumMod val="75000"/>
                    <a:lumOff val="25000"/>
                  </a:schemeClr>
                </a:solidFill>
              </a:rPr>
              <a:t>OSDH PHL - TB/Mycology Department</a:t>
            </a:r>
          </a:p>
        </p:txBody>
      </p:sp>
      <p:sp>
        <p:nvSpPr>
          <p:cNvPr id="3" name="Content Placeholder 2">
            <a:extLst>
              <a:ext uri="{FF2B5EF4-FFF2-40B4-BE49-F238E27FC236}">
                <a16:creationId xmlns:a16="http://schemas.microsoft.com/office/drawing/2014/main" id="{6D1B3780-A5D9-1DA9-41EE-1A2E3D52586E}"/>
              </a:ext>
            </a:extLst>
          </p:cNvPr>
          <p:cNvSpPr>
            <a:spLocks noGrp="1"/>
          </p:cNvSpPr>
          <p:nvPr>
            <p:ph idx="1"/>
          </p:nvPr>
        </p:nvSpPr>
        <p:spPr>
          <a:xfrm>
            <a:off x="457199" y="1395046"/>
            <a:ext cx="11394141" cy="4794443"/>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$ 46,584 – Maintain existing program (as is) FTEs: 2 existing staff   Other: Supplies </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tuberculosis cases - IID-17</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OSDH PHL TB/Mycology Department will 	increase the percentage of clinical specimens sent for acid-fast bacilli smear 	and culture testing reported within turn-around time from 85% to 88%.</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OSDH PHL TB/Mycology Department will have 5 employees registered 	for access to the KHEL portal.</a:t>
            </a:r>
            <a:endParaRPr lang="en-US" sz="2400" dirty="0">
              <a:latin typeface="Arial" panose="020B0604020202020204" pitchFamily="34" charset="0"/>
              <a:cs typeface="Arial" panose="020B0604020202020204" pitchFamily="34" charset="0"/>
            </a:endParaRP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14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4161-1F49-3752-910D-6F93C5A4CF09}"/>
              </a:ext>
            </a:extLst>
          </p:cNvPr>
          <p:cNvSpPr>
            <a:spLocks noGrp="1"/>
          </p:cNvSpPr>
          <p:nvPr>
            <p:ph type="title"/>
          </p:nvPr>
        </p:nvSpPr>
        <p:spPr/>
        <p:txBody>
          <a:bodyPr/>
          <a:lstStyle/>
          <a:p>
            <a:pPr algn="ctr"/>
            <a:r>
              <a:rPr lang="en-US" sz="4000" b="1" dirty="0">
                <a:solidFill>
                  <a:schemeClr val="tx2">
                    <a:lumMod val="75000"/>
                    <a:lumOff val="25000"/>
                  </a:schemeClr>
                </a:solidFill>
              </a:rPr>
              <a:t>OSDH PHL -</a:t>
            </a:r>
            <a:br>
              <a:rPr lang="en-US" sz="4000" b="1" dirty="0">
                <a:solidFill>
                  <a:schemeClr val="tx2">
                    <a:lumMod val="75000"/>
                    <a:lumOff val="25000"/>
                  </a:schemeClr>
                </a:solidFill>
              </a:rPr>
            </a:br>
            <a:r>
              <a:rPr lang="en-US" sz="4000" b="1" dirty="0">
                <a:solidFill>
                  <a:schemeClr val="tx2">
                    <a:lumMod val="75000"/>
                    <a:lumOff val="25000"/>
                  </a:schemeClr>
                </a:solidFill>
              </a:rPr>
              <a:t>Sexual Transmitted Infections (STI) Department HIV Testing Initiative</a:t>
            </a:r>
          </a:p>
        </p:txBody>
      </p:sp>
      <p:sp>
        <p:nvSpPr>
          <p:cNvPr id="3" name="Content Placeholder 2">
            <a:extLst>
              <a:ext uri="{FF2B5EF4-FFF2-40B4-BE49-F238E27FC236}">
                <a16:creationId xmlns:a16="http://schemas.microsoft.com/office/drawing/2014/main" id="{8D496220-E1BF-1E14-F3E6-C77673916D31}"/>
              </a:ext>
            </a:extLst>
          </p:cNvPr>
          <p:cNvSpPr>
            <a:spLocks noGrp="1"/>
          </p:cNvSpPr>
          <p:nvPr>
            <p:ph idx="1"/>
          </p:nvPr>
        </p:nvSpPr>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$74,880 – Maintain existing program (as is) FTEs: 0 existing staff  Other: Supplies</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Increase knowledge of HIV status- HIV-02</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the OSDH PHL STI Department will test at 	least 20,000 	HIV samples submitted from STI Departments and clinic 	statewide.</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Complete and received a score of no less than 80% on an external 	proficiency test for detecting HIV between 10/01/2025 and 09/30/2026.</a:t>
            </a:r>
            <a:endParaRPr lang="en-US" sz="2400" dirty="0">
              <a:latin typeface="Arial" panose="020B0604020202020204" pitchFamily="34" charset="0"/>
              <a:cs typeface="Arial" panose="020B0604020202020204" pitchFamily="34"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80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065A-B0A7-8D98-1C9C-EC0A21A4EF18}"/>
              </a:ext>
            </a:extLst>
          </p:cNvPr>
          <p:cNvSpPr>
            <a:spLocks noGrp="1"/>
          </p:cNvSpPr>
          <p:nvPr>
            <p:ph type="title"/>
          </p:nvPr>
        </p:nvSpPr>
        <p:spPr/>
        <p:txBody>
          <a:bodyPr/>
          <a:lstStyle/>
          <a:p>
            <a:pPr algn="ctr"/>
            <a:r>
              <a:rPr lang="en-US" sz="4000" b="1" dirty="0">
                <a:solidFill>
                  <a:schemeClr val="tx2">
                    <a:lumMod val="75000"/>
                    <a:lumOff val="25000"/>
                  </a:schemeClr>
                </a:solidFill>
              </a:rPr>
              <a:t>Improving School Health Statewide</a:t>
            </a:r>
          </a:p>
        </p:txBody>
      </p:sp>
      <p:sp>
        <p:nvSpPr>
          <p:cNvPr id="3" name="Content Placeholder 2">
            <a:extLst>
              <a:ext uri="{FF2B5EF4-FFF2-40B4-BE49-F238E27FC236}">
                <a16:creationId xmlns:a16="http://schemas.microsoft.com/office/drawing/2014/main" id="{BCD80EB8-3E8D-C9B6-42D0-489F5C678BFF}"/>
              </a:ext>
            </a:extLst>
          </p:cNvPr>
          <p:cNvSpPr>
            <a:spLocks noGrp="1"/>
          </p:cNvSpPr>
          <p:nvPr>
            <p:ph idx="1"/>
          </p:nvPr>
        </p:nvSpPr>
        <p:spPr>
          <a:xfrm>
            <a:off x="457199" y="1252604"/>
            <a:ext cx="11475157" cy="4936885"/>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$19,291 – Enhance or expand  FTEs: 0 existing staff  Other: Supplies </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the proportion of children and adolescents with obesity — NWS 04</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Community Development Services will contract 	with Healthy Schools Oklahoma to implement Painted Play-spaces at 10 	schools.</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Community Development Services will contract with Healthy Schools 	Oklahoma to identify 10 school communities to implement Painted Play 	spaces and at least 5 schools will be in communities in inequity hotspots.</a:t>
            </a:r>
            <a:endParaRPr lang="en-US" sz="2400" dirty="0">
              <a:latin typeface="Arial" panose="020B0604020202020204" pitchFamily="34" charset="0"/>
              <a:cs typeface="Arial" panose="020B0604020202020204" pitchFamily="34" charset="0"/>
            </a:endParaRP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1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5816-E0EB-3780-21AD-84EE47F4756F}"/>
              </a:ext>
            </a:extLst>
          </p:cNvPr>
          <p:cNvSpPr>
            <a:spLocks noGrp="1"/>
          </p:cNvSpPr>
          <p:nvPr>
            <p:ph type="title"/>
          </p:nvPr>
        </p:nvSpPr>
        <p:spPr/>
        <p:txBody>
          <a:bodyPr/>
          <a:lstStyle/>
          <a:p>
            <a:pPr algn="ctr"/>
            <a:r>
              <a:rPr lang="en-US" sz="4000" b="1" dirty="0">
                <a:solidFill>
                  <a:schemeClr val="tx2">
                    <a:lumMod val="75000"/>
                    <a:lumOff val="25000"/>
                  </a:schemeClr>
                </a:solidFill>
              </a:rPr>
              <a:t>Go NAPSACC Technical Assistance</a:t>
            </a:r>
          </a:p>
        </p:txBody>
      </p:sp>
      <p:sp>
        <p:nvSpPr>
          <p:cNvPr id="3" name="Content Placeholder 2">
            <a:extLst>
              <a:ext uri="{FF2B5EF4-FFF2-40B4-BE49-F238E27FC236}">
                <a16:creationId xmlns:a16="http://schemas.microsoft.com/office/drawing/2014/main" id="{563FB3AA-E099-6B94-B2FB-8E55D36C9EB0}"/>
              </a:ext>
            </a:extLst>
          </p:cNvPr>
          <p:cNvSpPr>
            <a:spLocks noGrp="1"/>
          </p:cNvSpPr>
          <p:nvPr>
            <p:ph idx="1"/>
          </p:nvPr>
        </p:nvSpPr>
        <p:spPr>
          <a:xfrm>
            <a:off x="457199" y="1453662"/>
            <a:ext cx="11394141" cy="4735827"/>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$30,000 – Enhance or expand FTEs: 0 existing staff  Other: Supplies</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the proportion of children and adolescents with obesity — NWS 04</a:t>
            </a:r>
          </a:p>
          <a:p>
            <a:pPr marL="0" indent="0">
              <a:buNone/>
            </a:pPr>
            <a:endParaRPr lang="en-US" sz="800" u="sng" dirty="0">
              <a:solidFill>
                <a:srgbClr val="000000"/>
              </a:solidFill>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10 childcare providers registered in Go NAPSACC 	will complete an assessment and reassessment.</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Program staff will hold monthly consultant meetings to discuss strategies 	to engage childcare providers in implementing a new or updated policy, 	practice, or environmental change.</a:t>
            </a:r>
            <a:endParaRPr lang="en-US" sz="2400" dirty="0">
              <a:latin typeface="Arial" panose="020B0604020202020204" pitchFamily="34" charset="0"/>
              <a:cs typeface="Arial" panose="020B0604020202020204" pitchFamily="34"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93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379380"/>
            <a:ext cx="5177118" cy="1413300"/>
          </a:xfrm>
        </p:spPr>
        <p:txBody>
          <a:bodyPr/>
          <a:lstStyle/>
          <a:p>
            <a:pPr algn="ctr"/>
            <a:r>
              <a:rPr lang="en-US" sz="2800" b="1" dirty="0">
                <a:solidFill>
                  <a:srgbClr val="0070C0"/>
                </a:solidFill>
              </a:rPr>
              <a:t>Preventive Health and Health Services (PHHS) Block Grant (BG)</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2033081"/>
            <a:ext cx="5177118" cy="1679466"/>
          </a:xfrm>
        </p:spPr>
        <p:txBody>
          <a:bodyPr/>
          <a:lstStyle/>
          <a:p>
            <a:pPr algn="ctr"/>
            <a:r>
              <a:rPr lang="en-US" sz="3600" dirty="0"/>
              <a:t>Public Hearing Meeting</a:t>
            </a:r>
          </a:p>
          <a:p>
            <a:pPr algn="ctr"/>
            <a:endParaRPr lang="en-US" dirty="0"/>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2</a:t>
            </a:fld>
            <a:endParaRPr lang="en-US" dirty="0"/>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923732" y="2655651"/>
            <a:ext cx="4170782" cy="1861172"/>
          </a:xfrm>
        </p:spPr>
        <p:txBody>
          <a:bodyPr/>
          <a:lstStyle/>
          <a:p>
            <a:pPr algn="ctr"/>
            <a:r>
              <a:rPr lang="en-US" sz="2400" dirty="0"/>
              <a:t>2:00 pm </a:t>
            </a:r>
          </a:p>
          <a:p>
            <a:pPr algn="ctr"/>
            <a:r>
              <a:rPr lang="en-US" sz="2400" dirty="0"/>
              <a:t>May 7, 2025</a:t>
            </a:r>
          </a:p>
        </p:txBody>
      </p:sp>
      <p:sp>
        <p:nvSpPr>
          <p:cNvPr id="7" name="TextBox 6">
            <a:extLst>
              <a:ext uri="{FF2B5EF4-FFF2-40B4-BE49-F238E27FC236}">
                <a16:creationId xmlns:a16="http://schemas.microsoft.com/office/drawing/2014/main" id="{3C545EA4-32C9-EE8C-4FA8-A789C8E74D35}"/>
              </a:ext>
            </a:extLst>
          </p:cNvPr>
          <p:cNvSpPr txBox="1"/>
          <p:nvPr/>
        </p:nvSpPr>
        <p:spPr>
          <a:xfrm>
            <a:off x="247650" y="2971535"/>
            <a:ext cx="6116574" cy="2830327"/>
          </a:xfrm>
          <a:prstGeom prst="rect">
            <a:avLst/>
          </a:prstGeom>
          <a:noFill/>
        </p:spPr>
        <p:txBody>
          <a:bodyPr wrap="square">
            <a:spAutoFit/>
          </a:bodyPr>
          <a:lstStyle/>
          <a:p>
            <a:pPr marL="0" marR="0">
              <a:lnSpc>
                <a:spcPct val="115000"/>
              </a:lnSpc>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Aft>
                <a:spcPts val="100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To learn more about the PHHSBG, please visit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Aft>
                <a:spcPts val="10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our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SharePoint page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public webpage.</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891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EC14-B01A-64D3-206F-A8E5C1824D5D}"/>
              </a:ext>
            </a:extLst>
          </p:cNvPr>
          <p:cNvSpPr>
            <a:spLocks noGrp="1"/>
          </p:cNvSpPr>
          <p:nvPr>
            <p:ph type="title"/>
          </p:nvPr>
        </p:nvSpPr>
        <p:spPr>
          <a:xfrm>
            <a:off x="457200" y="415229"/>
            <a:ext cx="11394140" cy="1153291"/>
          </a:xfrm>
        </p:spPr>
        <p:txBody>
          <a:bodyPr/>
          <a:lstStyle/>
          <a:p>
            <a:pPr algn="ctr"/>
            <a:r>
              <a:rPr lang="en-US" sz="4000" b="1" dirty="0">
                <a:solidFill>
                  <a:schemeClr val="tx2">
                    <a:lumMod val="75000"/>
                    <a:lumOff val="25000"/>
                  </a:schemeClr>
                </a:solidFill>
              </a:rPr>
              <a:t>Certified Healthy Oklahoma Statewide Technical Assistance </a:t>
            </a:r>
            <a:br>
              <a:rPr lang="en-US" sz="4000" b="1" dirty="0">
                <a:solidFill>
                  <a:schemeClr val="tx2">
                    <a:lumMod val="75000"/>
                    <a:lumOff val="25000"/>
                  </a:schemeClr>
                </a:solidFill>
              </a:rPr>
            </a:br>
            <a:endParaRPr lang="en-US" sz="4000" b="1"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C4F7DB14-CA51-A1E9-B23A-AB437D1D6411}"/>
              </a:ext>
            </a:extLst>
          </p:cNvPr>
          <p:cNvSpPr>
            <a:spLocks noGrp="1"/>
          </p:cNvSpPr>
          <p:nvPr>
            <p:ph idx="1"/>
          </p:nvPr>
        </p:nvSpPr>
        <p:spPr>
          <a:xfrm>
            <a:off x="457200" y="1230489"/>
            <a:ext cx="11394141" cy="5102578"/>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$40,020 – Enhance or expand  FTEs: 1 existing staff  Other: Supplies/ other direct cost</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the proportion of adults with obesity- NWS03</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September 2026, Certified Healthy Oklahoma program will develop 	and disseminate Grow to Next Level reports for </a:t>
            </a:r>
            <a:r>
              <a:rPr lang="en-US" sz="2400" b="0" i="1" dirty="0">
                <a:effectLst/>
                <a:latin typeface="Arial" panose="020B0604020202020204" pitchFamily="34" charset="0"/>
                <a:cs typeface="Arial" panose="020B0604020202020204" pitchFamily="34" charset="0"/>
              </a:rPr>
              <a:t>all </a:t>
            </a:r>
            <a:r>
              <a:rPr lang="en-US" sz="2400" b="0" dirty="0">
                <a:solidFill>
                  <a:srgbClr val="000000"/>
                </a:solidFill>
                <a:effectLst/>
                <a:latin typeface="Arial" panose="020B0604020202020204" pitchFamily="34" charset="0"/>
                <a:cs typeface="Arial" panose="020B0604020202020204" pitchFamily="34" charset="0"/>
              </a:rPr>
              <a:t>2025 CHO applicants 	that did not meet Excellence. </a:t>
            </a:r>
            <a:endParaRPr lang="en-US" sz="2400" b="0" dirty="0">
              <a:solidFill>
                <a:srgbClr val="FF0000"/>
              </a:solidFill>
              <a:effectLst/>
              <a:latin typeface="Arial" panose="020B0604020202020204" pitchFamily="34" charset="0"/>
              <a:cs typeface="Arial" panose="020B0604020202020204" pitchFamily="34" charset="0"/>
            </a:endParaRP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Certified Healthy Oklahoma team will partner with OSDH 	Communications to develop marketing materials to promote Certified 	Healthy Oklahoma applications.</a:t>
            </a:r>
            <a:endParaRPr lang="en-US" sz="2400" dirty="0">
              <a:latin typeface="Arial" panose="020B0604020202020204" pitchFamily="34" charset="0"/>
              <a:cs typeface="Arial" panose="020B0604020202020204" pitchFamily="34" charset="0"/>
            </a:endParaRP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924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C60E-C606-F2A0-6210-390A5C5DD15A}"/>
              </a:ext>
            </a:extLst>
          </p:cNvPr>
          <p:cNvSpPr>
            <a:spLocks noGrp="1"/>
          </p:cNvSpPr>
          <p:nvPr>
            <p:ph type="title"/>
          </p:nvPr>
        </p:nvSpPr>
        <p:spPr/>
        <p:txBody>
          <a:bodyPr/>
          <a:lstStyle/>
          <a:p>
            <a:pPr algn="ctr"/>
            <a:r>
              <a:rPr lang="en-US" sz="4000" b="1" dirty="0">
                <a:solidFill>
                  <a:schemeClr val="tx2">
                    <a:lumMod val="75000"/>
                    <a:lumOff val="25000"/>
                  </a:schemeClr>
                </a:solidFill>
              </a:rPr>
              <a:t>Oklahoma CHW Training Program: Building a Unified &amp; Sustainable Workforce</a:t>
            </a:r>
          </a:p>
        </p:txBody>
      </p:sp>
      <p:sp>
        <p:nvSpPr>
          <p:cNvPr id="3" name="Content Placeholder 2">
            <a:extLst>
              <a:ext uri="{FF2B5EF4-FFF2-40B4-BE49-F238E27FC236}">
                <a16:creationId xmlns:a16="http://schemas.microsoft.com/office/drawing/2014/main" id="{17A65A55-AA54-2BA4-C035-F27691DCA15E}"/>
              </a:ext>
            </a:extLst>
          </p:cNvPr>
          <p:cNvSpPr>
            <a:spLocks noGrp="1"/>
          </p:cNvSpPr>
          <p:nvPr>
            <p:ph idx="1"/>
          </p:nvPr>
        </p:nvSpPr>
        <p:spPr>
          <a:xfrm>
            <a:off x="457199" y="1629508"/>
            <a:ext cx="11394141" cy="4559981"/>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$170,000 – Enhance or expand  FTEs: 2 existing staff  Other: Supplies/ IT/ Travel /Contractual</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Increase the proportion of local public health agencies that use core competencies in continuing education - PHI 07</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in collaboration with designated CHW consultants, 	we will develop a standardized training curriculum for Community Health 	Workers (CHWs) using the 12 CHW C3 Core Competency skills.</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Complete 1 lesson focused on C3 core competency skills at a time.</a:t>
            </a:r>
            <a:endParaRPr lang="en-US" sz="2400" dirty="0">
              <a:latin typeface="Arial" panose="020B0604020202020204" pitchFamily="34" charset="0"/>
              <a:cs typeface="Arial" panose="020B0604020202020204" pitchFamily="34"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65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C39C-91E5-9F02-ACA2-56F91AD71C97}"/>
              </a:ext>
            </a:extLst>
          </p:cNvPr>
          <p:cNvSpPr>
            <a:spLocks noGrp="1"/>
          </p:cNvSpPr>
          <p:nvPr>
            <p:ph type="title"/>
          </p:nvPr>
        </p:nvSpPr>
        <p:spPr/>
        <p:txBody>
          <a:bodyPr/>
          <a:lstStyle/>
          <a:p>
            <a:pPr algn="ctr"/>
            <a:r>
              <a:rPr lang="en-US" sz="4000" b="1" dirty="0">
                <a:solidFill>
                  <a:schemeClr val="tx2">
                    <a:lumMod val="75000"/>
                    <a:lumOff val="25000"/>
                  </a:schemeClr>
                </a:solidFill>
              </a:rPr>
              <a:t>Northeastern Oklahoma CATCH Coordinated Health Initiative</a:t>
            </a:r>
          </a:p>
        </p:txBody>
      </p:sp>
      <p:sp>
        <p:nvSpPr>
          <p:cNvPr id="3" name="Content Placeholder 2">
            <a:extLst>
              <a:ext uri="{FF2B5EF4-FFF2-40B4-BE49-F238E27FC236}">
                <a16:creationId xmlns:a16="http://schemas.microsoft.com/office/drawing/2014/main" id="{21B6FA63-7A40-7BF3-9D40-5C26C9884C33}"/>
              </a:ext>
            </a:extLst>
          </p:cNvPr>
          <p:cNvSpPr>
            <a:spLocks noGrp="1"/>
          </p:cNvSpPr>
          <p:nvPr>
            <p:ph idx="1"/>
          </p:nvPr>
        </p:nvSpPr>
        <p:spPr>
          <a:xfrm>
            <a:off x="457199" y="1465385"/>
            <a:ext cx="11394141" cy="4724104"/>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$29,334 – Enhance or expand  FTEs: 2 existing staff  Other: Supplies/ IT / Equipment</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Increase the proportion of children who do enough aerobic physical activity - PA-09</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CATCH curriculum and equipment will be 	purchased, training will be provided to 2 daycares in District 4 to ensure 	the program is accessible to rural and low-income children who attend 	daycare.</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Provide a one-day training to daycare staff to implement CATCH program.</a:t>
            </a:r>
            <a:endParaRPr lang="en-US" sz="2400" dirty="0">
              <a:latin typeface="Arial" panose="020B0604020202020204" pitchFamily="34" charset="0"/>
              <a:cs typeface="Arial" panose="020B0604020202020204" pitchFamily="34" charset="0"/>
            </a:endParaRPr>
          </a:p>
          <a:p>
            <a:pPr marL="0" indent="0">
              <a:buNone/>
            </a:pPr>
            <a:endParaRPr lang="en-US"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92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66DC-3164-A581-6476-03AC6F27F974}"/>
              </a:ext>
            </a:extLst>
          </p:cNvPr>
          <p:cNvSpPr>
            <a:spLocks noGrp="1"/>
          </p:cNvSpPr>
          <p:nvPr>
            <p:ph type="title"/>
          </p:nvPr>
        </p:nvSpPr>
        <p:spPr/>
        <p:txBody>
          <a:bodyPr/>
          <a:lstStyle/>
          <a:p>
            <a:pPr algn="ctr"/>
            <a:r>
              <a:rPr lang="en-US" sz="4000" b="1" dirty="0">
                <a:solidFill>
                  <a:schemeClr val="tx2">
                    <a:lumMod val="75000"/>
                    <a:lumOff val="25000"/>
                  </a:schemeClr>
                </a:solidFill>
              </a:rPr>
              <a:t>Southcentral Oklahoma Healthy Youth Initiative</a:t>
            </a:r>
          </a:p>
        </p:txBody>
      </p:sp>
      <p:sp>
        <p:nvSpPr>
          <p:cNvPr id="3" name="Content Placeholder 2">
            <a:extLst>
              <a:ext uri="{FF2B5EF4-FFF2-40B4-BE49-F238E27FC236}">
                <a16:creationId xmlns:a16="http://schemas.microsoft.com/office/drawing/2014/main" id="{3EDC4EA5-0BB9-CAC6-733D-C4E29778B562}"/>
              </a:ext>
            </a:extLst>
          </p:cNvPr>
          <p:cNvSpPr>
            <a:spLocks noGrp="1"/>
          </p:cNvSpPr>
          <p:nvPr>
            <p:ph idx="1"/>
          </p:nvPr>
        </p:nvSpPr>
        <p:spPr>
          <a:xfrm>
            <a:off x="457199" y="1485900"/>
            <a:ext cx="11394141" cy="4703589"/>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$10,085 –  Enhance or expand FTEs: 0  Other: Supplies</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the proportion of children and adolescents with obesity – NWS-04. Increase the proportion of children who do enough aerobic physical activity - PA-09</a:t>
            </a:r>
          </a:p>
          <a:p>
            <a:pPr marL="0" indent="0">
              <a:buNone/>
            </a:pPr>
            <a:endParaRPr lang="en-US" sz="800" u="sng" dirty="0">
              <a:solidFill>
                <a:srgbClr val="000000"/>
              </a:solidFill>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a:t>
            </a:r>
            <a:r>
              <a:rPr lang="en-US" sz="2400" dirty="0">
                <a:solidFill>
                  <a:srgbClr val="000000"/>
                </a:solidFill>
                <a:latin typeface="Arial" panose="020B0604020202020204" pitchFamily="34" charset="0"/>
                <a:cs typeface="Arial" panose="020B0604020202020204" pitchFamily="34" charset="0"/>
              </a:rPr>
              <a:t>September </a:t>
            </a:r>
            <a:r>
              <a:rPr lang="en-US" sz="2400" b="0" dirty="0">
                <a:solidFill>
                  <a:srgbClr val="000000"/>
                </a:solidFill>
                <a:effectLst/>
                <a:latin typeface="Arial" panose="020B0604020202020204" pitchFamily="34" charset="0"/>
                <a:cs typeface="Arial" panose="020B0604020202020204" pitchFamily="34" charset="0"/>
              </a:rPr>
              <a:t>2026, D8 Health education staff will receive training on 	and access to CATCH’s ALL ACCESS evidence-based curriculum and 	equipment supplies.</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Purchase CATCH ALL ACCESS licenses for three (3) Health Educator.  </a:t>
            </a:r>
            <a:endParaRPr lang="en-US" sz="2400" dirty="0">
              <a:solidFill>
                <a:srgbClr val="FF0000"/>
              </a:solidFill>
              <a:latin typeface="Arial" panose="020B0604020202020204" pitchFamily="34" charset="0"/>
              <a:cs typeface="Arial" panose="020B0604020202020204" pitchFamily="34" charset="0"/>
            </a:endParaRPr>
          </a:p>
          <a:p>
            <a:pPr marL="0" indent="0">
              <a:buNone/>
            </a:pPr>
            <a:endParaRPr lang="en-US" i="1" u="sng"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52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2D0F-210F-BC06-402C-941ADA647569}"/>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4566A7C3-889D-A1CF-1E6E-1AE4558EED3E}"/>
              </a:ext>
            </a:extLst>
          </p:cNvPr>
          <p:cNvSpPr>
            <a:spLocks noGrp="1"/>
          </p:cNvSpPr>
          <p:nvPr>
            <p:ph type="ftr" sz="quarter" idx="11"/>
          </p:nvPr>
        </p:nvSpPr>
        <p:spPr>
          <a:xfrm>
            <a:off x="1217029" y="6380229"/>
            <a:ext cx="6460703" cy="36512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2025</a:t>
            </a:r>
          </a:p>
          <a:p>
            <a:pPr algn="ctr"/>
            <a:endParaRPr lang="en-US" sz="1000" dirty="0"/>
          </a:p>
        </p:txBody>
      </p:sp>
      <p:sp>
        <p:nvSpPr>
          <p:cNvPr id="4" name="Slide Number Placeholder 3">
            <a:extLst>
              <a:ext uri="{FF2B5EF4-FFF2-40B4-BE49-F238E27FC236}">
                <a16:creationId xmlns:a16="http://schemas.microsoft.com/office/drawing/2014/main" id="{1E632873-6D82-1999-38F8-2A356571A289}"/>
              </a:ext>
            </a:extLst>
          </p:cNvPr>
          <p:cNvSpPr>
            <a:spLocks noGrp="1"/>
          </p:cNvSpPr>
          <p:nvPr>
            <p:ph type="sldNum" sz="quarter" idx="12"/>
          </p:nvPr>
        </p:nvSpPr>
        <p:spPr/>
        <p:txBody>
          <a:bodyPr/>
          <a:lstStyle/>
          <a:p>
            <a:fld id="{DB7DDC46-2E90-8640-BEFE-F54DCCD857ED}" type="slidenum">
              <a:rPr lang="en-US" smtClean="0"/>
              <a:t>24</a:t>
            </a:fld>
            <a:endParaRPr lang="en-US" dirty="0"/>
          </a:p>
        </p:txBody>
      </p:sp>
      <p:sp>
        <p:nvSpPr>
          <p:cNvPr id="2" name="Title 1">
            <a:extLst>
              <a:ext uri="{FF2B5EF4-FFF2-40B4-BE49-F238E27FC236}">
                <a16:creationId xmlns:a16="http://schemas.microsoft.com/office/drawing/2014/main" id="{F7988835-5FC4-24B1-3768-C0C5DC75BAA8}"/>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6C375385-1B81-BC5A-ABA1-CF43DB6B9356}"/>
              </a:ext>
            </a:extLst>
          </p:cNvPr>
          <p:cNvSpPr>
            <a:spLocks noGrp="1"/>
          </p:cNvSpPr>
          <p:nvPr>
            <p:ph type="body" sz="quarter" idx="4294967295"/>
          </p:nvPr>
        </p:nvSpPr>
        <p:spPr>
          <a:xfrm>
            <a:off x="0" y="271604"/>
            <a:ext cx="6581869" cy="5468293"/>
          </a:xfrm>
        </p:spPr>
        <p:txBody>
          <a:bodyPr>
            <a:normAutofit/>
          </a:bodyPr>
          <a:lstStyle/>
          <a:p>
            <a:pPr marL="0" indent="0">
              <a:buNone/>
            </a:pPr>
            <a:r>
              <a:rPr lang="en-US" sz="2400" dirty="0"/>
              <a:t> </a:t>
            </a:r>
          </a:p>
          <a:p>
            <a:pPr marL="0" indent="0" algn="ctr">
              <a:buNone/>
            </a:pPr>
            <a:endParaRPr lang="en-US" sz="6000" dirty="0"/>
          </a:p>
        </p:txBody>
      </p:sp>
      <p:sp>
        <p:nvSpPr>
          <p:cNvPr id="6" name="Title 1">
            <a:extLst>
              <a:ext uri="{FF2B5EF4-FFF2-40B4-BE49-F238E27FC236}">
                <a16:creationId xmlns:a16="http://schemas.microsoft.com/office/drawing/2014/main" id="{25844A19-0F9A-43D5-7971-AC9BDC959FD4}"/>
              </a:ext>
            </a:extLst>
          </p:cNvPr>
          <p:cNvSpPr txBox="1">
            <a:spLocks/>
          </p:cNvSpPr>
          <p:nvPr/>
        </p:nvSpPr>
        <p:spPr>
          <a:xfrm>
            <a:off x="-1329735" y="56350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9F98C373-F86D-E79A-9861-9383A8194B4A}"/>
              </a:ext>
            </a:extLst>
          </p:cNvPr>
          <p:cNvSpPr txBox="1">
            <a:spLocks/>
          </p:cNvSpPr>
          <p:nvPr/>
        </p:nvSpPr>
        <p:spPr>
          <a:xfrm>
            <a:off x="-228600" y="1733550"/>
            <a:ext cx="5550641" cy="379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dirty="0">
                <a:cs typeface="Arial"/>
              </a:rPr>
            </a:br>
            <a:endParaRPr lang="en-US" dirty="0"/>
          </a:p>
        </p:txBody>
      </p:sp>
      <p:pic>
        <p:nvPicPr>
          <p:cNvPr id="8" name="Picture 7">
            <a:extLst>
              <a:ext uri="{FF2B5EF4-FFF2-40B4-BE49-F238E27FC236}">
                <a16:creationId xmlns:a16="http://schemas.microsoft.com/office/drawing/2014/main" id="{201983B4-6E1D-9B9E-F664-B22D8FB9E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749" r="24344"/>
          <a:stretch/>
        </p:blipFill>
        <p:spPr bwMode="auto">
          <a:xfrm>
            <a:off x="7541537" y="0"/>
            <a:ext cx="517674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Diagram&#10;&#10;AI-generated content may be incorrect.">
            <a:extLst>
              <a:ext uri="{FF2B5EF4-FFF2-40B4-BE49-F238E27FC236}">
                <a16:creationId xmlns:a16="http://schemas.microsoft.com/office/drawing/2014/main" id="{CFCB2707-C123-B83C-7604-B7244D3A76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3833" y="860926"/>
            <a:ext cx="6058812" cy="4289647"/>
          </a:xfrm>
          <a:prstGeom prst="rect">
            <a:avLst/>
          </a:prstGeom>
        </p:spPr>
      </p:pic>
    </p:spTree>
    <p:extLst>
      <p:ext uri="{BB962C8B-B14F-4D97-AF65-F5344CB8AC3E}">
        <p14:creationId xmlns:p14="http://schemas.microsoft.com/office/powerpoint/2010/main" val="310324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t="26710"/>
          <a:stretch/>
        </p:blipFill>
        <p:spPr>
          <a:xfrm>
            <a:off x="20" y="-22"/>
            <a:ext cx="12191977" cy="6858022"/>
          </a:xfrm>
          <a:prstGeom prst="rect">
            <a:avLst/>
          </a:prstGeom>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643467" y="643467"/>
            <a:ext cx="4117070" cy="3569242"/>
          </a:xfrm>
        </p:spPr>
        <p:txBody>
          <a:bodyPr vert="horz" lIns="91440" tIns="45720" rIns="91440" bIns="45720" rtlCol="0" anchor="t">
            <a:normAutofit/>
          </a:bodyPr>
          <a:lstStyle/>
          <a:p>
            <a:r>
              <a:rPr lang="en-US" sz="5200" b="1" dirty="0">
                <a:solidFill>
                  <a:srgbClr val="FFFFFF"/>
                </a:solidFill>
              </a:rPr>
              <a:t>Closing Remarks</a:t>
            </a:r>
            <a:br>
              <a:rPr lang="en-US" sz="5200" b="1" dirty="0">
                <a:solidFill>
                  <a:srgbClr val="FFFFFF"/>
                </a:solidFill>
              </a:rPr>
            </a:br>
            <a:r>
              <a:rPr lang="en-US" sz="5200" b="1" dirty="0">
                <a:solidFill>
                  <a:srgbClr val="FFFFFF"/>
                </a:solidFill>
              </a:rPr>
              <a:t>and Adjournment</a:t>
            </a:r>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643466" y="4551037"/>
            <a:ext cx="5449479" cy="1578054"/>
          </a:xfrm>
        </p:spPr>
        <p:txBody>
          <a:bodyPr vert="horz" lIns="91440" tIns="45720" rIns="91440" bIns="45720" rtlCol="0" anchor="b">
            <a:normAutofit/>
          </a:bodyPr>
          <a:lstStyle/>
          <a:p>
            <a:pPr marL="0" indent="0">
              <a:buNone/>
            </a:pPr>
            <a:r>
              <a:rPr lang="en-US" sz="2400" dirty="0">
                <a:solidFill>
                  <a:srgbClr val="FFFFFF"/>
                </a:solidFill>
              </a:rPr>
              <a:t> </a:t>
            </a:r>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570368" y="6356350"/>
            <a:ext cx="8422712" cy="365125"/>
          </a:xfrm>
        </p:spPr>
        <p:txBody>
          <a:bodyPr vert="horz" lIns="91440" tIns="45720" rIns="91440" bIns="45720" rtlCol="0" anchor="ctr">
            <a:normAutofit fontScale="92500" lnSpcReduction="20000"/>
          </a:bodyPr>
          <a:lstStyle/>
          <a:p>
            <a:pPr>
              <a:lnSpc>
                <a:spcPct val="90000"/>
              </a:lnSpc>
              <a:spcAft>
                <a:spcPts val="600"/>
              </a:spcAft>
              <a:defRPr/>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learn more about the PHHSBG, please visit </a:t>
            </a:r>
            <a:r>
              <a:rPr lang="en-US" sz="18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our SharePoint page</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1800" u="sng"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public webpage.</a:t>
            </a:r>
            <a:r>
              <a:rPr lang="en-US"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600"/>
              </a:spcAft>
              <a:defRPr/>
            </a:pPr>
            <a:endParaRPr lang="en-US" sz="900" kern="1200" dirty="0">
              <a:solidFill>
                <a:srgbClr val="FFFFFF"/>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B7DDC46-2E90-8640-BEFE-F54DCCD857ED}" type="slidenum">
              <a:rPr lang="en-US">
                <a:solidFill>
                  <a:srgbClr val="FFFFFF"/>
                </a:solidFill>
                <a:latin typeface="Calibri" panose="020F0502020204030204"/>
              </a:rPr>
              <a:pPr>
                <a:spcAft>
                  <a:spcPts val="600"/>
                </a:spcAft>
                <a:defRPr/>
              </a:pPr>
              <a:t>25</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275443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B81C4-2DAD-DDAC-C678-D4B83E630A6C}"/>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C7C6B84C-D4F1-CDA9-E65D-433A5741C5A7}"/>
              </a:ext>
            </a:extLst>
          </p:cNvPr>
          <p:cNvSpPr>
            <a:spLocks noGrp="1"/>
          </p:cNvSpPr>
          <p:nvPr>
            <p:ph type="ftr" sz="quarter" idx="11"/>
          </p:nvPr>
        </p:nvSpPr>
        <p:spPr>
          <a:xfrm>
            <a:off x="1217029" y="6380229"/>
            <a:ext cx="6460703" cy="365125"/>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2025</a:t>
            </a:r>
          </a:p>
          <a:p>
            <a:pPr algn="ctr"/>
            <a:endParaRPr lang="en-US" sz="1000" dirty="0"/>
          </a:p>
        </p:txBody>
      </p:sp>
      <p:sp>
        <p:nvSpPr>
          <p:cNvPr id="4" name="Slide Number Placeholder 3">
            <a:extLst>
              <a:ext uri="{FF2B5EF4-FFF2-40B4-BE49-F238E27FC236}">
                <a16:creationId xmlns:a16="http://schemas.microsoft.com/office/drawing/2014/main" id="{6D91EEF8-6158-FF23-B1BD-5204D5C498AB}"/>
              </a:ext>
            </a:extLst>
          </p:cNvPr>
          <p:cNvSpPr>
            <a:spLocks noGrp="1"/>
          </p:cNvSpPr>
          <p:nvPr>
            <p:ph type="sldNum" sz="quarter" idx="12"/>
          </p:nvPr>
        </p:nvSpPr>
        <p:spPr/>
        <p:txBody>
          <a:bodyPr/>
          <a:lstStyle/>
          <a:p>
            <a:fld id="{DB7DDC46-2E90-8640-BEFE-F54DCCD857ED}" type="slidenum">
              <a:rPr lang="en-US" smtClean="0"/>
              <a:t>3</a:t>
            </a:fld>
            <a:endParaRPr lang="en-US" dirty="0"/>
          </a:p>
        </p:txBody>
      </p:sp>
      <p:sp>
        <p:nvSpPr>
          <p:cNvPr id="2" name="Title 1">
            <a:extLst>
              <a:ext uri="{FF2B5EF4-FFF2-40B4-BE49-F238E27FC236}">
                <a16:creationId xmlns:a16="http://schemas.microsoft.com/office/drawing/2014/main" id="{EA4A9BBA-55E0-C3FC-339C-3359660C0D50}"/>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42DF81E9-50C1-EA5A-3058-B7BB4F7E54B8}"/>
              </a:ext>
            </a:extLst>
          </p:cNvPr>
          <p:cNvSpPr>
            <a:spLocks noGrp="1"/>
          </p:cNvSpPr>
          <p:nvPr>
            <p:ph type="body" sz="quarter" idx="4294967295"/>
          </p:nvPr>
        </p:nvSpPr>
        <p:spPr>
          <a:xfrm>
            <a:off x="0" y="271604"/>
            <a:ext cx="6581869" cy="5468293"/>
          </a:xfrm>
        </p:spPr>
        <p:txBody>
          <a:bodyPr>
            <a:normAutofit/>
          </a:bodyPr>
          <a:lstStyle/>
          <a:p>
            <a:pPr marL="0" indent="0">
              <a:buNone/>
            </a:pPr>
            <a:r>
              <a:rPr lang="en-US" sz="2400" dirty="0"/>
              <a:t> </a:t>
            </a:r>
          </a:p>
          <a:p>
            <a:pPr marL="0" indent="0" algn="ctr">
              <a:buNone/>
            </a:pPr>
            <a:r>
              <a:rPr lang="en-US" sz="6000" dirty="0">
                <a:cs typeface="Arial"/>
              </a:rPr>
              <a:t>FY25 Work Plans </a:t>
            </a:r>
          </a:p>
          <a:p>
            <a:pPr marL="0" indent="0" algn="ctr">
              <a:buNone/>
            </a:pPr>
            <a:r>
              <a:rPr lang="en-US" sz="1800" dirty="0">
                <a:cs typeface="Arial"/>
              </a:rPr>
              <a:t>----- </a:t>
            </a:r>
          </a:p>
          <a:p>
            <a:pPr marL="0" indent="0" algn="ctr">
              <a:buNone/>
            </a:pPr>
            <a:r>
              <a:rPr lang="en-US" sz="6000" dirty="0">
                <a:cs typeface="Arial"/>
              </a:rPr>
              <a:t>FFY2026 </a:t>
            </a:r>
          </a:p>
          <a:p>
            <a:pPr marL="0" indent="0" algn="ctr">
              <a:buNone/>
            </a:pPr>
            <a:r>
              <a:rPr lang="en-US" sz="6000" dirty="0">
                <a:cs typeface="Arial"/>
              </a:rPr>
              <a:t>Proposals and Funding</a:t>
            </a:r>
            <a:endParaRPr lang="en-US" sz="6000" dirty="0"/>
          </a:p>
        </p:txBody>
      </p:sp>
      <p:sp>
        <p:nvSpPr>
          <p:cNvPr id="6" name="Title 1">
            <a:extLst>
              <a:ext uri="{FF2B5EF4-FFF2-40B4-BE49-F238E27FC236}">
                <a16:creationId xmlns:a16="http://schemas.microsoft.com/office/drawing/2014/main" id="{B0926443-6006-A957-5A77-139F12D2F3E6}"/>
              </a:ext>
            </a:extLst>
          </p:cNvPr>
          <p:cNvSpPr txBox="1">
            <a:spLocks/>
          </p:cNvSpPr>
          <p:nvPr/>
        </p:nvSpPr>
        <p:spPr>
          <a:xfrm>
            <a:off x="457200" y="41523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DA49E64A-E355-422C-A9C5-3B5A9D1CEA29}"/>
              </a:ext>
            </a:extLst>
          </p:cNvPr>
          <p:cNvSpPr txBox="1">
            <a:spLocks/>
          </p:cNvSpPr>
          <p:nvPr/>
        </p:nvSpPr>
        <p:spPr>
          <a:xfrm>
            <a:off x="-228600" y="1733550"/>
            <a:ext cx="5550641" cy="37926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dirty="0">
                <a:cs typeface="Arial"/>
              </a:rPr>
            </a:br>
            <a:endParaRPr lang="en-US" dirty="0"/>
          </a:p>
        </p:txBody>
      </p:sp>
      <p:pic>
        <p:nvPicPr>
          <p:cNvPr id="8" name="Picture 7">
            <a:extLst>
              <a:ext uri="{FF2B5EF4-FFF2-40B4-BE49-F238E27FC236}">
                <a16:creationId xmlns:a16="http://schemas.microsoft.com/office/drawing/2014/main" id="{D6A48777-E974-97D2-E759-7170C53C2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749" r="24344"/>
          <a:stretch/>
        </p:blipFill>
        <p:spPr bwMode="auto">
          <a:xfrm>
            <a:off x="7541537" y="0"/>
            <a:ext cx="5176746"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2149-A93D-DD9B-7140-2EAB5635D5B8}"/>
              </a:ext>
            </a:extLst>
          </p:cNvPr>
          <p:cNvSpPr>
            <a:spLocks noGrp="1"/>
          </p:cNvSpPr>
          <p:nvPr>
            <p:ph type="title"/>
          </p:nvPr>
        </p:nvSpPr>
        <p:spPr>
          <a:xfrm>
            <a:off x="236862" y="1"/>
            <a:ext cx="11394140" cy="971550"/>
          </a:xfrm>
        </p:spPr>
        <p:txBody>
          <a:bodyPr/>
          <a:lstStyle/>
          <a:p>
            <a:pPr algn="ctr"/>
            <a:r>
              <a:rPr lang="en-US" sz="4000" b="1" dirty="0">
                <a:solidFill>
                  <a:schemeClr val="tx2">
                    <a:lumMod val="75000"/>
                    <a:lumOff val="25000"/>
                  </a:schemeClr>
                </a:solidFill>
              </a:rPr>
              <a:t>Enhancing Access, Promoting Wellness &amp; Telehealth Initiative</a:t>
            </a:r>
          </a:p>
        </p:txBody>
      </p:sp>
      <p:sp>
        <p:nvSpPr>
          <p:cNvPr id="3" name="Content Placeholder 2">
            <a:extLst>
              <a:ext uri="{FF2B5EF4-FFF2-40B4-BE49-F238E27FC236}">
                <a16:creationId xmlns:a16="http://schemas.microsoft.com/office/drawing/2014/main" id="{6FB6CF3F-EC13-EF1B-1DDF-4F4A947A7567}"/>
              </a:ext>
            </a:extLst>
          </p:cNvPr>
          <p:cNvSpPr>
            <a:spLocks noGrp="1"/>
          </p:cNvSpPr>
          <p:nvPr>
            <p:ph idx="1"/>
          </p:nvPr>
        </p:nvSpPr>
        <p:spPr>
          <a:xfrm>
            <a:off x="236862" y="971551"/>
            <a:ext cx="11955137" cy="5217938"/>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$84,324 – Enhance or expand  FTEs: 1 existing staff Other: Supplies/IT/travel</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:Decrease the proportion of adults who report poor communication with their health care provider — HC/HIT-02</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000" b="0" dirty="0">
                <a:solidFill>
                  <a:srgbClr val="000000"/>
                </a:solidFill>
                <a:effectLst/>
                <a:latin typeface="Arial" panose="020B0604020202020204" pitchFamily="34" charset="0"/>
                <a:cs typeface="Arial" panose="020B0604020202020204" pitchFamily="34" charset="0"/>
              </a:rPr>
              <a:t>Objective – By September 2026, increase percentage of client in Oklahoma who feel confident in 	communicating with their health care providers from 60% to 70%. Raise telehealth services 	awareness to rural residents by conducting at least 5 community 	outreach events 	(distribution of informational materials to 1500 Oklahoma residents).</a:t>
            </a:r>
          </a:p>
          <a:p>
            <a:pPr marL="0" indent="0">
              <a:buNone/>
            </a:pPr>
            <a:r>
              <a:rPr lang="en-US" sz="2000" b="0" dirty="0">
                <a:solidFill>
                  <a:srgbClr val="000000"/>
                </a:solidFill>
                <a:effectLst/>
                <a:latin typeface="Arial" panose="020B0604020202020204" pitchFamily="34" charset="0"/>
                <a:cs typeface="Arial" panose="020B0604020202020204" pitchFamily="34" charset="0"/>
              </a:rPr>
              <a:t>Activity – </a:t>
            </a:r>
            <a:r>
              <a:rPr lang="en-US" sz="2000" u="sng" dirty="0">
                <a:solidFill>
                  <a:srgbClr val="000000"/>
                </a:solidFill>
                <a:effectLst/>
                <a:latin typeface="Arial" panose="020B0604020202020204" pitchFamily="34" charset="0"/>
                <a:cs typeface="Arial" panose="020B0604020202020204" pitchFamily="34" charset="0"/>
              </a:rPr>
              <a:t>1</a:t>
            </a:r>
            <a:r>
              <a:rPr lang="en-US" sz="2000" b="0" dirty="0">
                <a:solidFill>
                  <a:srgbClr val="000000"/>
                </a:solidFill>
                <a:effectLst/>
                <a:latin typeface="Arial" panose="020B0604020202020204" pitchFamily="34" charset="0"/>
                <a:cs typeface="Arial" panose="020B0604020202020204" pitchFamily="34" charset="0"/>
              </a:rPr>
              <a:t>. Track the number of clients attending workshops and accessing online tutorials. Target 	value of 10 clients per workshop and 50 online tutorial views per month. </a:t>
            </a:r>
            <a:r>
              <a:rPr lang="en-US" sz="2000" u="sng" dirty="0">
                <a:solidFill>
                  <a:srgbClr val="000000"/>
                </a:solidFill>
                <a:latin typeface="Arial" panose="020B0604020202020204" pitchFamily="34" charset="0"/>
                <a:cs typeface="Arial" panose="020B0604020202020204" pitchFamily="34" charset="0"/>
              </a:rPr>
              <a:t>2</a:t>
            </a:r>
            <a:r>
              <a:rPr lang="en-US" sz="2000" dirty="0">
                <a:solidFill>
                  <a:srgbClr val="000000"/>
                </a:solidFill>
                <a:latin typeface="Arial" panose="020B0604020202020204" pitchFamily="34" charset="0"/>
                <a:cs typeface="Arial" panose="020B0604020202020204" pitchFamily="34" charset="0"/>
              </a:rPr>
              <a:t>. </a:t>
            </a:r>
            <a:r>
              <a:rPr lang="en-US" sz="2000" b="0" dirty="0">
                <a:solidFill>
                  <a:srgbClr val="000000"/>
                </a:solidFill>
                <a:effectLst/>
                <a:latin typeface="Arial" panose="020B0604020202020204" pitchFamily="34" charset="0"/>
                <a:cs typeface="Arial" panose="020B0604020202020204" pitchFamily="34" charset="0"/>
              </a:rPr>
              <a:t>Conduct pre-and 	post-workshop surveys to measure patients’ confidence levels, with a 10% increase in 	participants confidence. Collect workshops and tutorials client feedback to improve the 	program and address any gaps. </a:t>
            </a:r>
            <a:r>
              <a:rPr lang="en-US" sz="2000" u="sng" dirty="0">
                <a:solidFill>
                  <a:srgbClr val="000000"/>
                </a:solidFill>
                <a:latin typeface="Arial" panose="020B0604020202020204" pitchFamily="34" charset="0"/>
                <a:cs typeface="Arial" panose="020B0604020202020204" pitchFamily="34" charset="0"/>
              </a:rPr>
              <a:t>3.</a:t>
            </a:r>
            <a:r>
              <a:rPr lang="en-US" sz="2000" dirty="0">
                <a:solidFill>
                  <a:srgbClr val="000000"/>
                </a:solidFill>
                <a:latin typeface="Arial" panose="020B0604020202020204" pitchFamily="34" charset="0"/>
                <a:cs typeface="Arial" panose="020B0604020202020204" pitchFamily="34" charset="0"/>
              </a:rPr>
              <a:t> C</a:t>
            </a:r>
            <a:r>
              <a:rPr lang="en-US" sz="2000" b="0" dirty="0">
                <a:solidFill>
                  <a:srgbClr val="000000"/>
                </a:solidFill>
                <a:effectLst/>
                <a:latin typeface="Arial" panose="020B0604020202020204" pitchFamily="34" charset="0"/>
                <a:cs typeface="Arial" panose="020B0604020202020204" pitchFamily="34" charset="0"/>
              </a:rPr>
              <a:t>ommunity outreach efforts to keep the public 	informed and engaged with telehealth services; foster a sense of ownership and advocacy 	efforts among community members to support telehealth initiatives thereby, enhancing access 	and promoting wellness.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13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D455-EB63-727A-ED29-BB2AD60FE11F}"/>
              </a:ext>
            </a:extLst>
          </p:cNvPr>
          <p:cNvSpPr>
            <a:spLocks noGrp="1"/>
          </p:cNvSpPr>
          <p:nvPr>
            <p:ph type="title"/>
          </p:nvPr>
        </p:nvSpPr>
        <p:spPr/>
        <p:txBody>
          <a:bodyPr/>
          <a:lstStyle/>
          <a:p>
            <a:pPr algn="ctr"/>
            <a:r>
              <a:rPr lang="en-US" sz="4000" b="1" dirty="0">
                <a:solidFill>
                  <a:schemeClr val="tx2">
                    <a:lumMod val="75000"/>
                    <a:lumOff val="25000"/>
                  </a:schemeClr>
                </a:solidFill>
              </a:rPr>
              <a:t>Increasing Nutrition Security in CHDs Statewide Partners</a:t>
            </a:r>
          </a:p>
        </p:txBody>
      </p:sp>
      <p:sp>
        <p:nvSpPr>
          <p:cNvPr id="3" name="Content Placeholder 2">
            <a:extLst>
              <a:ext uri="{FF2B5EF4-FFF2-40B4-BE49-F238E27FC236}">
                <a16:creationId xmlns:a16="http://schemas.microsoft.com/office/drawing/2014/main" id="{C33D73B7-2A50-FC28-BA5C-527562207884}"/>
              </a:ext>
            </a:extLst>
          </p:cNvPr>
          <p:cNvSpPr>
            <a:spLocks noGrp="1"/>
          </p:cNvSpPr>
          <p:nvPr>
            <p:ph idx="1"/>
          </p:nvPr>
        </p:nvSpPr>
        <p:spPr>
          <a:xfrm>
            <a:off x="457199" y="1377108"/>
            <a:ext cx="11394141" cy="4812381"/>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$48,890 –  Enhance or expand  FTEs: 1 existing staff   Other: Supplies/ IT/ Travel/Contractual</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household food insecurity and hunger – NWS01   </a:t>
            </a:r>
          </a:p>
          <a:p>
            <a:pPr marL="0" indent="0">
              <a:buNone/>
            </a:pPr>
            <a:endParaRPr lang="en-US" sz="800" u="sng" dirty="0">
              <a:solidFill>
                <a:srgbClr val="000000"/>
              </a:solidFill>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 By September 2026, the two state food banks will establish 8 	emergency food pantries in the state of Oklahoma, focusing on CHD	implementation.</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The food banks will provide logistical support and technical assistance to 	establish 8 new emergency food parties and continue the sustainability of 	the 20+ emergency food pantries located in clinics and county health 	departments throughout the state.</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24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C341-9174-6391-462E-2E8B6D7BEDA3}"/>
              </a:ext>
            </a:extLst>
          </p:cNvPr>
          <p:cNvSpPr>
            <a:spLocks noGrp="1"/>
          </p:cNvSpPr>
          <p:nvPr>
            <p:ph type="title"/>
          </p:nvPr>
        </p:nvSpPr>
        <p:spPr>
          <a:xfrm>
            <a:off x="457200" y="0"/>
            <a:ext cx="11394140" cy="1252604"/>
          </a:xfrm>
        </p:spPr>
        <p:txBody>
          <a:bodyPr/>
          <a:lstStyle/>
          <a:p>
            <a:pPr algn="ctr"/>
            <a:r>
              <a:rPr lang="en-US" sz="4000" b="1" dirty="0">
                <a:solidFill>
                  <a:schemeClr val="tx2">
                    <a:lumMod val="75000"/>
                    <a:lumOff val="25000"/>
                  </a:schemeClr>
                </a:solidFill>
              </a:rPr>
              <a:t>Community Engagement &amp; Partnership Community of Practice Training</a:t>
            </a:r>
          </a:p>
        </p:txBody>
      </p:sp>
      <p:sp>
        <p:nvSpPr>
          <p:cNvPr id="3" name="Content Placeholder 2">
            <a:extLst>
              <a:ext uri="{FF2B5EF4-FFF2-40B4-BE49-F238E27FC236}">
                <a16:creationId xmlns:a16="http://schemas.microsoft.com/office/drawing/2014/main" id="{4BF8D9D8-AC5A-FFDC-F2CE-56A8354D212C}"/>
              </a:ext>
            </a:extLst>
          </p:cNvPr>
          <p:cNvSpPr>
            <a:spLocks noGrp="1"/>
          </p:cNvSpPr>
          <p:nvPr>
            <p:ph idx="1"/>
          </p:nvPr>
        </p:nvSpPr>
        <p:spPr>
          <a:xfrm>
            <a:off x="377190" y="1005840"/>
            <a:ext cx="11474150" cy="5183649"/>
          </a:xfrm>
        </p:spPr>
        <p:txBody>
          <a:bodyPr/>
          <a:lstStyle/>
          <a:p>
            <a:pPr marL="0" indent="0">
              <a:buNone/>
            </a:pPr>
            <a:r>
              <a:rPr lang="en-US" sz="2400" u="sng" dirty="0">
                <a:solidFill>
                  <a:srgbClr val="000000"/>
                </a:solidFill>
                <a:effectLst/>
                <a:latin typeface="Arial" panose="020B0604020202020204" pitchFamily="34" charset="0"/>
                <a:cs typeface="Arial" panose="020B0604020202020204" pitchFamily="34" charset="0"/>
              </a:rPr>
              <a:t>Budget</a:t>
            </a:r>
            <a:r>
              <a:rPr lang="en-US" sz="2400" dirty="0">
                <a:solidFill>
                  <a:srgbClr val="000000"/>
                </a:solidFill>
                <a:effectLst/>
                <a:latin typeface="Arial" panose="020B0604020202020204" pitchFamily="34" charset="0"/>
                <a:cs typeface="Arial" panose="020B0604020202020204" pitchFamily="34" charset="0"/>
              </a:rPr>
              <a:t>: $19,500 – Enhance or expand  FTEs: 0 existing staff  Other: Supplies/ Travel / Contractual</a:t>
            </a:r>
          </a:p>
          <a:p>
            <a:pPr marL="0" indent="0">
              <a:buNone/>
            </a:pPr>
            <a:endParaRPr lang="en-US" sz="1200" dirty="0">
              <a:solidFill>
                <a:srgbClr val="000000"/>
              </a:solidFill>
              <a:effectLst/>
              <a:latin typeface="Arial" panose="020B0604020202020204" pitchFamily="34" charset="0"/>
              <a:cs typeface="Arial" panose="020B0604020202020204" pitchFamily="34" charset="0"/>
            </a:endParaRPr>
          </a:p>
          <a:p>
            <a:pPr marL="0" indent="0">
              <a:buNone/>
            </a:pPr>
            <a:r>
              <a:rPr lang="en-US" sz="2400" u="sng" dirty="0">
                <a:solidFill>
                  <a:srgbClr val="000000"/>
                </a:solidFill>
                <a:effectLst/>
                <a:latin typeface="Arial" panose="020B0604020202020204" pitchFamily="34" charset="0"/>
                <a:cs typeface="Arial" panose="020B0604020202020204" pitchFamily="34" charset="0"/>
              </a:rPr>
              <a:t>Healthy People 2030</a:t>
            </a:r>
            <a:r>
              <a:rPr lang="en-US" sz="2400" dirty="0">
                <a:solidFill>
                  <a:srgbClr val="000000"/>
                </a:solidFill>
                <a:effectLst/>
                <a:latin typeface="Arial" panose="020B0604020202020204" pitchFamily="34" charset="0"/>
                <a:cs typeface="Arial" panose="020B0604020202020204" pitchFamily="34" charset="0"/>
              </a:rPr>
              <a:t>: Increase the number of community organizations that provide prevention services — ECBP D07</a:t>
            </a:r>
          </a:p>
          <a:p>
            <a:pPr marL="0" indent="0">
              <a:buNone/>
            </a:pPr>
            <a:endParaRPr lang="en-US" sz="120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September 2026, increase the number of training sessions to 	internal and external partners to enhance prevention services in Oklahoma `	by 50%. </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1. Conduct a comprehensive needs assessment with internal and external 	partners – 1</a:t>
            </a:r>
            <a:r>
              <a:rPr lang="en-US" sz="2400" b="0" baseline="30000" dirty="0">
                <a:solidFill>
                  <a:srgbClr val="000000"/>
                </a:solidFill>
                <a:effectLst/>
                <a:latin typeface="Arial" panose="020B0604020202020204" pitchFamily="34" charset="0"/>
                <a:cs typeface="Arial" panose="020B0604020202020204" pitchFamily="34" charset="0"/>
              </a:rPr>
              <a:t>st</a:t>
            </a:r>
            <a:r>
              <a:rPr lang="en-US" sz="2400" b="0" dirty="0">
                <a:solidFill>
                  <a:srgbClr val="000000"/>
                </a:solidFill>
                <a:effectLst/>
                <a:latin typeface="Arial" panose="020B0604020202020204" pitchFamily="34" charset="0"/>
                <a:cs typeface="Arial" panose="020B0604020202020204" pitchFamily="34" charset="0"/>
              </a:rPr>
              <a:t> QTR,  Oct-Dec2025 to identify gaps.  </a:t>
            </a:r>
          </a:p>
          <a:p>
            <a:pPr marL="0" indent="0">
              <a:buNone/>
            </a:pPr>
            <a:r>
              <a:rPr lang="en-US" sz="2400" b="0" dirty="0">
                <a:solidFill>
                  <a:srgbClr val="000000"/>
                </a:solidFill>
                <a:effectLst/>
                <a:latin typeface="Arial" panose="020B0604020202020204" pitchFamily="34" charset="0"/>
                <a:cs typeface="Arial" panose="020B0604020202020204" pitchFamily="34" charset="0"/>
              </a:rPr>
              <a:t>	2. Conduct 12 internal and 4 external training </a:t>
            </a:r>
            <a:r>
              <a:rPr lang="en-US" sz="2400" dirty="0">
                <a:solidFill>
                  <a:srgbClr val="000000"/>
                </a:solidFill>
                <a:latin typeface="Arial" panose="020B0604020202020204" pitchFamily="34" charset="0"/>
                <a:cs typeface="Arial" panose="020B0604020202020204" pitchFamily="34" charset="0"/>
              </a:rPr>
              <a:t>sessions. </a:t>
            </a:r>
          </a:p>
          <a:p>
            <a:pPr marL="0" indent="0">
              <a:buNone/>
            </a:pPr>
            <a:r>
              <a:rPr lang="en-US" sz="2400" b="0" dirty="0">
                <a:solidFill>
                  <a:srgbClr val="000000"/>
                </a:solidFill>
                <a:effectLst/>
                <a:latin typeface="Arial" panose="020B0604020202020204" pitchFamily="34" charset="0"/>
                <a:cs typeface="Arial" panose="020B0604020202020204" pitchFamily="34" charset="0"/>
              </a:rPr>
              <a:t>	3. Develop and implement evaluation framework - participant pre- and post-	training assessments, feedback surveys, and follow-up interviews</a:t>
            </a: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7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A889-C9AB-033E-ED8B-C0406C09B877}"/>
              </a:ext>
            </a:extLst>
          </p:cNvPr>
          <p:cNvSpPr>
            <a:spLocks noGrp="1"/>
          </p:cNvSpPr>
          <p:nvPr>
            <p:ph type="title"/>
          </p:nvPr>
        </p:nvSpPr>
        <p:spPr/>
        <p:txBody>
          <a:bodyPr/>
          <a:lstStyle/>
          <a:p>
            <a:pPr algn="ctr"/>
            <a:r>
              <a:rPr lang="en-US" sz="4000" b="1" dirty="0">
                <a:solidFill>
                  <a:schemeClr val="tx2">
                    <a:lumMod val="75000"/>
                    <a:lumOff val="25000"/>
                  </a:schemeClr>
                </a:solidFill>
              </a:rPr>
              <a:t>Oral Health Outreach Project</a:t>
            </a:r>
          </a:p>
        </p:txBody>
      </p:sp>
      <p:sp>
        <p:nvSpPr>
          <p:cNvPr id="3" name="Content Placeholder 2">
            <a:extLst>
              <a:ext uri="{FF2B5EF4-FFF2-40B4-BE49-F238E27FC236}">
                <a16:creationId xmlns:a16="http://schemas.microsoft.com/office/drawing/2014/main" id="{20675957-9741-67E0-3842-A5B7FE9EE45E}"/>
              </a:ext>
            </a:extLst>
          </p:cNvPr>
          <p:cNvSpPr>
            <a:spLocks noGrp="1"/>
          </p:cNvSpPr>
          <p:nvPr>
            <p:ph idx="1"/>
          </p:nvPr>
        </p:nvSpPr>
        <p:spPr>
          <a:xfrm>
            <a:off x="605790" y="1865869"/>
            <a:ext cx="11245551" cy="4323619"/>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$24,981 – Enhance or expand  FTEs: 0 Other: Supplies </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Increased use of oral health care system-OH-08</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–By September 2026 staff in the Dental Health Service will provide 	7500 Fluoride Varnish applications to the County Health Department and 	other partners for application to the teeth of vulnerable children.</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–To provide fluoride varnish to internal and external partners </a:t>
            </a:r>
            <a:endParaRPr lang="en-US" sz="2400" dirty="0">
              <a:latin typeface="Arial" panose="020B0604020202020204" pitchFamily="34" charset="0"/>
              <a:cs typeface="Arial" panose="020B0604020202020204" pitchFamily="34" charset="0"/>
            </a:endParaRPr>
          </a:p>
          <a:p>
            <a:pPr marL="0" indent="0">
              <a:buNone/>
            </a:pP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2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F333-8206-6107-6C70-4802022DAD0D}"/>
              </a:ext>
            </a:extLst>
          </p:cNvPr>
          <p:cNvSpPr>
            <a:spLocks noGrp="1"/>
          </p:cNvSpPr>
          <p:nvPr>
            <p:ph type="title"/>
          </p:nvPr>
        </p:nvSpPr>
        <p:spPr>
          <a:xfrm>
            <a:off x="264405" y="415230"/>
            <a:ext cx="11586935" cy="837374"/>
          </a:xfrm>
        </p:spPr>
        <p:txBody>
          <a:bodyPr/>
          <a:lstStyle/>
          <a:p>
            <a:pPr algn="ctr"/>
            <a:r>
              <a:rPr lang="en-US" sz="4000" b="1" dirty="0">
                <a:solidFill>
                  <a:schemeClr val="tx2">
                    <a:lumMod val="75000"/>
                    <a:lumOff val="25000"/>
                  </a:schemeClr>
                </a:solidFill>
              </a:rPr>
              <a:t>Partner-Inflicted Brain Injury Training &amp; Surveillance</a:t>
            </a:r>
          </a:p>
        </p:txBody>
      </p:sp>
      <p:sp>
        <p:nvSpPr>
          <p:cNvPr id="3" name="Content Placeholder 2">
            <a:extLst>
              <a:ext uri="{FF2B5EF4-FFF2-40B4-BE49-F238E27FC236}">
                <a16:creationId xmlns:a16="http://schemas.microsoft.com/office/drawing/2014/main" id="{F762BC20-7195-AD33-C42B-7707AF64E218}"/>
              </a:ext>
            </a:extLst>
          </p:cNvPr>
          <p:cNvSpPr>
            <a:spLocks noGrp="1"/>
          </p:cNvSpPr>
          <p:nvPr>
            <p:ph idx="1"/>
          </p:nvPr>
        </p:nvSpPr>
        <p:spPr>
          <a:xfrm>
            <a:off x="457199" y="1363815"/>
            <a:ext cx="11394141" cy="5190166"/>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$37,335 – Maintain existing (as is)  FTEs: 1 existing staff  Other: Supplies/ IT/ Travel /Contractual</a:t>
            </a:r>
          </a:p>
          <a:p>
            <a:pPr marL="0" indent="0">
              <a:buNone/>
            </a:pPr>
            <a:endParaRPr lang="en-US" sz="800" b="0"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intimate partner violence – IVP D04</a:t>
            </a:r>
          </a:p>
          <a:p>
            <a:pPr marL="0" indent="0">
              <a:buNone/>
            </a:pPr>
            <a:endParaRPr lang="en-US" sz="800" u="sng" dirty="0">
              <a:solidFill>
                <a:srgbClr val="000000"/>
              </a:solidFill>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solidFill>
                  <a:srgbClr val="000000"/>
                </a:solidFill>
                <a:effectLst/>
                <a:latin typeface="Arial" panose="020B0604020202020204" pitchFamily="34" charset="0"/>
                <a:cs typeface="Arial" panose="020B0604020202020204" pitchFamily="34" charset="0"/>
              </a:rPr>
              <a:t>Objective – By September 2026, Injury Prevention Service staff will provide training 	on partner-inflicted brain injury recognition and accommodations to 250 	domestic violence service providers and allied professionals.</a:t>
            </a:r>
          </a:p>
          <a:p>
            <a:pPr marL="0" indent="0">
              <a:buNone/>
            </a:pPr>
            <a:r>
              <a:rPr lang="en-US" sz="2400" b="0" dirty="0">
                <a:solidFill>
                  <a:srgbClr val="000000"/>
                </a:solidFill>
                <a:effectLst/>
                <a:latin typeface="Arial" panose="020B0604020202020204" pitchFamily="34" charset="0"/>
                <a:cs typeface="Arial" panose="020B0604020202020204" pitchFamily="34" charset="0"/>
              </a:rPr>
              <a:t>Activity - Between 10/2025 and 09/2026, IPS staff will provide training on partner-	inflicted brain injury recognition and accommodations at one statewide 	domestic violence service provider conference.</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7825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1E74-4A7B-C5DB-6931-0C5389456125}"/>
              </a:ext>
            </a:extLst>
          </p:cNvPr>
          <p:cNvSpPr>
            <a:spLocks noGrp="1"/>
          </p:cNvSpPr>
          <p:nvPr>
            <p:ph type="title"/>
          </p:nvPr>
        </p:nvSpPr>
        <p:spPr/>
        <p:txBody>
          <a:bodyPr/>
          <a:lstStyle/>
          <a:p>
            <a:pPr algn="ctr"/>
            <a:r>
              <a:rPr lang="en-US" sz="4000" b="1" dirty="0">
                <a:solidFill>
                  <a:schemeClr val="tx2">
                    <a:lumMod val="75000"/>
                    <a:lumOff val="25000"/>
                  </a:schemeClr>
                </a:solidFill>
              </a:rPr>
              <a:t>A Way to Wellness +</a:t>
            </a:r>
          </a:p>
        </p:txBody>
      </p:sp>
      <p:sp>
        <p:nvSpPr>
          <p:cNvPr id="3" name="Content Placeholder 2">
            <a:extLst>
              <a:ext uri="{FF2B5EF4-FFF2-40B4-BE49-F238E27FC236}">
                <a16:creationId xmlns:a16="http://schemas.microsoft.com/office/drawing/2014/main" id="{F249768A-53EC-958C-8D28-3219E6BE239D}"/>
              </a:ext>
            </a:extLst>
          </p:cNvPr>
          <p:cNvSpPr>
            <a:spLocks noGrp="1"/>
          </p:cNvSpPr>
          <p:nvPr>
            <p:ph idx="1"/>
          </p:nvPr>
        </p:nvSpPr>
        <p:spPr>
          <a:xfrm>
            <a:off x="594359" y="1520328"/>
            <a:ext cx="11256981" cy="4825387"/>
          </a:xfrm>
        </p:spPr>
        <p:txBody>
          <a:bodyPr/>
          <a:lstStyle/>
          <a:p>
            <a:pPr marL="0" indent="0">
              <a:buNone/>
            </a:pPr>
            <a:r>
              <a:rPr lang="en-US" sz="2400" b="0" u="sng" dirty="0">
                <a:solidFill>
                  <a:srgbClr val="000000"/>
                </a:solidFill>
                <a:effectLst/>
                <a:latin typeface="Arial" panose="020B0604020202020204" pitchFamily="34" charset="0"/>
                <a:cs typeface="Arial" panose="020B0604020202020204" pitchFamily="34" charset="0"/>
              </a:rPr>
              <a:t>Budget</a:t>
            </a:r>
            <a:r>
              <a:rPr lang="en-US" sz="2400" b="0" dirty="0">
                <a:solidFill>
                  <a:srgbClr val="000000"/>
                </a:solidFill>
                <a:effectLst/>
                <a:latin typeface="Arial" panose="020B0604020202020204" pitchFamily="34" charset="0"/>
                <a:cs typeface="Arial" panose="020B0604020202020204" pitchFamily="34" charset="0"/>
              </a:rPr>
              <a:t>: $29,997 – Start up FTEs: 0 Other: Supplies / Travel</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Healthy People 2030</a:t>
            </a:r>
            <a:r>
              <a:rPr lang="en-US" sz="2400" b="0" dirty="0">
                <a:solidFill>
                  <a:srgbClr val="000000"/>
                </a:solidFill>
                <a:effectLst/>
                <a:latin typeface="Arial" panose="020B0604020202020204" pitchFamily="34" charset="0"/>
                <a:cs typeface="Arial" panose="020B0604020202020204" pitchFamily="34" charset="0"/>
              </a:rPr>
              <a:t>: Reduce the proportion of adults with high blood pressure - HDS-04</a:t>
            </a:r>
          </a:p>
          <a:p>
            <a:pPr marL="0" indent="0">
              <a:buNone/>
            </a:pPr>
            <a:endParaRPr lang="en-US" sz="800" b="0" u="sng" dirty="0">
              <a:solidFill>
                <a:srgbClr val="000000"/>
              </a:solidFill>
              <a:effectLst/>
              <a:latin typeface="Arial" panose="020B0604020202020204" pitchFamily="34" charset="0"/>
              <a:cs typeface="Arial" panose="020B0604020202020204" pitchFamily="34" charset="0"/>
            </a:endParaRPr>
          </a:p>
          <a:p>
            <a:pPr marL="0" indent="0">
              <a:buNone/>
            </a:pPr>
            <a:r>
              <a:rPr lang="en-US" sz="2400" b="0" u="sng" dirty="0">
                <a:solidFill>
                  <a:srgbClr val="000000"/>
                </a:solidFill>
                <a:effectLst/>
                <a:latin typeface="Arial" panose="020B0604020202020204" pitchFamily="34" charset="0"/>
                <a:cs typeface="Arial" panose="020B0604020202020204" pitchFamily="34" charset="0"/>
              </a:rPr>
              <a:t>Program SMART Objective and Activity</a:t>
            </a:r>
            <a:r>
              <a:rPr lang="en-US" sz="2400" b="0" dirty="0">
                <a:solidFill>
                  <a:srgbClr val="000000"/>
                </a:solidFill>
                <a:effectLst/>
                <a:latin typeface="Arial" panose="020B0604020202020204" pitchFamily="34" charset="0"/>
                <a:cs typeface="Arial" panose="020B0604020202020204" pitchFamily="34" charset="0"/>
              </a:rPr>
              <a:t>:</a:t>
            </a:r>
          </a:p>
          <a:p>
            <a:pPr marL="0" indent="0">
              <a:buNone/>
            </a:pPr>
            <a:r>
              <a:rPr lang="en-US" sz="2400" b="0" dirty="0">
                <a:effectLst/>
                <a:latin typeface="Arial" panose="020B0604020202020204" pitchFamily="34" charset="0"/>
                <a:cs typeface="Arial" panose="020B0604020202020204" pitchFamily="34" charset="0"/>
              </a:rPr>
              <a:t>Objective – By September 2026 to </a:t>
            </a:r>
            <a:r>
              <a:rPr lang="en-US" sz="2400" dirty="0">
                <a:latin typeface="Arial" panose="020B0604020202020204" pitchFamily="34" charset="0"/>
                <a:cs typeface="Arial" panose="020B0604020202020204" pitchFamily="34" charset="0"/>
              </a:rPr>
              <a:t>increase awareness and during </a:t>
            </a:r>
            <a:r>
              <a:rPr lang="en-US" sz="2400" b="0" dirty="0">
                <a:effectLst/>
                <a:latin typeface="Arial" panose="020B0604020202020204" pitchFamily="34" charset="0"/>
                <a:cs typeface="Arial" panose="020B0604020202020204" pitchFamily="34" charset="0"/>
              </a:rPr>
              <a:t>an eight- 	week interventions period, participants will lose 3-5% of their total body 	weight.</a:t>
            </a:r>
          </a:p>
          <a:p>
            <a:pPr marL="0" indent="0">
              <a:buNone/>
            </a:pPr>
            <a:r>
              <a:rPr lang="en-US" sz="2400" b="0" dirty="0">
                <a:effectLst/>
                <a:latin typeface="Arial" panose="020B0604020202020204" pitchFamily="34" charset="0"/>
                <a:cs typeface="Arial" panose="020B0604020202020204" pitchFamily="34" charset="0"/>
              </a:rPr>
              <a:t>Activity – </a:t>
            </a:r>
            <a:r>
              <a:rPr lang="en-US" sz="2400" dirty="0">
                <a:latin typeface="Arial" panose="020B0604020202020204" pitchFamily="34" charset="0"/>
                <a:cs typeface="Arial" panose="020B0604020202020204" pitchFamily="34" charset="0"/>
              </a:rPr>
              <a:t>The local CHD will host one (1) wellness</a:t>
            </a:r>
            <a:r>
              <a:rPr lang="en-US" sz="2400" b="0" dirty="0">
                <a:effectLst/>
                <a:latin typeface="Arial" panose="020B0604020202020204" pitchFamily="34" charset="0"/>
                <a:cs typeface="Arial" panose="020B0604020202020204" pitchFamily="34" charset="0"/>
              </a:rPr>
              <a:t> intervention class “A Way to 	Wellness” that will </a:t>
            </a:r>
            <a:r>
              <a:rPr lang="en-US" sz="2400" dirty="0">
                <a:latin typeface="Arial" panose="020B0604020202020204" pitchFamily="34" charset="0"/>
                <a:cs typeface="Arial" panose="020B0604020202020204" pitchFamily="34" charset="0"/>
              </a:rPr>
              <a:t>help reduce </a:t>
            </a:r>
            <a:r>
              <a:rPr lang="en-US" sz="2400" b="0" dirty="0">
                <a:effectLst/>
                <a:latin typeface="Arial" panose="020B0604020202020204" pitchFamily="34" charset="0"/>
                <a:cs typeface="Arial" panose="020B0604020202020204" pitchFamily="34" charset="0"/>
              </a:rPr>
              <a:t>body weight </a:t>
            </a:r>
            <a:r>
              <a:rPr lang="en-US" sz="2400" b="0" i="0" dirty="0">
                <a:effectLst/>
                <a:latin typeface="Arial" panose="020B0604020202020204" pitchFamily="34" charset="0"/>
                <a:cs typeface="Arial" panose="020B0604020202020204" pitchFamily="34" charset="0"/>
              </a:rPr>
              <a:t>by implementing healthy 	choices for participants</a:t>
            </a:r>
            <a:r>
              <a:rPr lang="en-US" sz="2800" b="0" i="0" dirty="0">
                <a:solidFill>
                  <a:srgbClr val="00000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441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597</TotalTime>
  <Words>6132</Words>
  <Application>Microsoft Office PowerPoint</Application>
  <PresentationFormat>Widescreen</PresentationFormat>
  <Paragraphs>527</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Aptos</vt:lpstr>
      <vt:lpstr>Aptos Display</vt:lpstr>
      <vt:lpstr>Arial</vt:lpstr>
      <vt:lpstr>Calibri</vt:lpstr>
      <vt:lpstr>Calibri Light</vt:lpstr>
      <vt:lpstr>Times New Roman</vt:lpstr>
      <vt:lpstr>Office Theme</vt:lpstr>
      <vt:lpstr>1_Office Theme</vt:lpstr>
      <vt:lpstr>Welcome</vt:lpstr>
      <vt:lpstr>Preventive Health and Health Services (PHHS) Block Grant (BG)</vt:lpstr>
      <vt:lpstr> </vt:lpstr>
      <vt:lpstr>Enhancing Access, Promoting Wellness &amp; Telehealth Initiative</vt:lpstr>
      <vt:lpstr>Increasing Nutrition Security in CHDs Statewide Partners</vt:lpstr>
      <vt:lpstr>Community Engagement &amp; Partnership Community of Practice Training</vt:lpstr>
      <vt:lpstr>Oral Health Outreach Project</vt:lpstr>
      <vt:lpstr>Partner-Inflicted Brain Injury Training &amp; Surveillance</vt:lpstr>
      <vt:lpstr>A Way to Wellness +</vt:lpstr>
      <vt:lpstr>Suicide Prevention &amp; Surveillance</vt:lpstr>
      <vt:lpstr>Healthy Aging and Injury Prevention</vt:lpstr>
      <vt:lpstr>Sexual Assault Training &amp; Surveillance</vt:lpstr>
      <vt:lpstr>OSDH PHL -Microbiology Department Enteric Culture Initiative</vt:lpstr>
      <vt:lpstr>Child Passenger Safety Program</vt:lpstr>
      <vt:lpstr>OSDH PHL - Molecular Department Enteric Screening Initiative</vt:lpstr>
      <vt:lpstr>OSDH PHL - TB/Mycology Department</vt:lpstr>
      <vt:lpstr>OSDH PHL - Sexual Transmitted Infections (STI) Department HIV Testing Initiative</vt:lpstr>
      <vt:lpstr>Improving School Health Statewide</vt:lpstr>
      <vt:lpstr>Go NAPSACC Technical Assistance</vt:lpstr>
      <vt:lpstr>Certified Healthy Oklahoma Statewide Technical Assistance  </vt:lpstr>
      <vt:lpstr>Oklahoma CHW Training Program: Building a Unified &amp; Sustainable Workforce</vt:lpstr>
      <vt:lpstr>Northeastern Oklahoma CATCH Coordinated Health Initiative</vt:lpstr>
      <vt:lpstr>Southcentral Oklahoma Healthy Youth Initiative</vt:lpstr>
      <vt:lpstr> </vt:lpstr>
      <vt:lpstr>Closing Remarks and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Solina Searcy-Martin</dc:creator>
  <cp:lastModifiedBy>Solina Searcy-Martin</cp:lastModifiedBy>
  <cp:revision>1</cp:revision>
  <dcterms:created xsi:type="dcterms:W3CDTF">2025-03-04T21:54:39Z</dcterms:created>
  <dcterms:modified xsi:type="dcterms:W3CDTF">2025-05-14T15:48:11Z</dcterms:modified>
</cp:coreProperties>
</file>