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404" r:id="rId2"/>
    <p:sldId id="276" r:id="rId3"/>
    <p:sldId id="401" r:id="rId4"/>
    <p:sldId id="256" r:id="rId5"/>
    <p:sldId id="281" r:id="rId6"/>
    <p:sldId id="326" r:id="rId7"/>
    <p:sldId id="373" r:id="rId8"/>
    <p:sldId id="405" r:id="rId9"/>
    <p:sldId id="421" r:id="rId10"/>
    <p:sldId id="422" r:id="rId11"/>
    <p:sldId id="423" r:id="rId12"/>
    <p:sldId id="424" r:id="rId13"/>
    <p:sldId id="425" r:id="rId14"/>
    <p:sldId id="426" r:id="rId15"/>
    <p:sldId id="428" r:id="rId16"/>
    <p:sldId id="367" r:id="rId17"/>
    <p:sldId id="374" r:id="rId18"/>
    <p:sldId id="406" r:id="rId19"/>
    <p:sldId id="408" r:id="rId20"/>
    <p:sldId id="409" r:id="rId21"/>
    <p:sldId id="410" r:id="rId22"/>
    <p:sldId id="407" r:id="rId23"/>
    <p:sldId id="411" r:id="rId24"/>
    <p:sldId id="412" r:id="rId25"/>
    <p:sldId id="413" r:id="rId26"/>
    <p:sldId id="414" r:id="rId27"/>
    <p:sldId id="415" r:id="rId28"/>
    <p:sldId id="416" r:id="rId29"/>
    <p:sldId id="417" r:id="rId30"/>
    <p:sldId id="418" r:id="rId31"/>
    <p:sldId id="420" r:id="rId32"/>
    <p:sldId id="438" r:id="rId33"/>
    <p:sldId id="400" r:id="rId34"/>
    <p:sldId id="402" r:id="rId35"/>
    <p:sldId id="387" r:id="rId36"/>
    <p:sldId id="378" r:id="rId37"/>
    <p:sldId id="437" r:id="rId38"/>
    <p:sldId id="399" r:id="rId39"/>
    <p:sldId id="430" r:id="rId40"/>
    <p:sldId id="431" r:id="rId41"/>
    <p:sldId id="432" r:id="rId42"/>
    <p:sldId id="433" r:id="rId43"/>
    <p:sldId id="434" r:id="rId44"/>
    <p:sldId id="436" r:id="rId45"/>
    <p:sldId id="388" r:id="rId46"/>
    <p:sldId id="440" r:id="rId47"/>
    <p:sldId id="429" r:id="rId48"/>
    <p:sldId id="443" r:id="rId49"/>
    <p:sldId id="375" r:id="rId50"/>
    <p:sldId id="379" r:id="rId51"/>
    <p:sldId id="261" r:id="rId52"/>
    <p:sldId id="40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283" autoAdjust="0"/>
  </p:normalViewPr>
  <p:slideViewPr>
    <p:cSldViewPr snapToGrid="0">
      <p:cViewPr varScale="1">
        <p:scale>
          <a:sx n="79" d="100"/>
          <a:sy n="79" d="100"/>
        </p:scale>
        <p:origin x="802"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lina Searcy-Martin" userId="289674bc-641b-45b2-a26a-1a77cafb67c6" providerId="ADAL" clId="{29A96D2E-03F4-41A9-AA22-46C67CDEABC4}"/>
    <pc:docChg chg="custSel modSld">
      <pc:chgData name="Solina Searcy-Martin" userId="289674bc-641b-45b2-a26a-1a77cafb67c6" providerId="ADAL" clId="{29A96D2E-03F4-41A9-AA22-46C67CDEABC4}" dt="2025-02-20T22:32:17.514" v="18" actId="6549"/>
      <pc:docMkLst>
        <pc:docMk/>
      </pc:docMkLst>
      <pc:sldChg chg="modNotesTx">
        <pc:chgData name="Solina Searcy-Martin" userId="289674bc-641b-45b2-a26a-1a77cafb67c6" providerId="ADAL" clId="{29A96D2E-03F4-41A9-AA22-46C67CDEABC4}" dt="2025-02-20T22:30:57.094" v="1" actId="6549"/>
        <pc:sldMkLst>
          <pc:docMk/>
          <pc:sldMk cId="1489849598" sldId="367"/>
        </pc:sldMkLst>
      </pc:sldChg>
      <pc:sldChg chg="modNotesTx">
        <pc:chgData name="Solina Searcy-Martin" userId="289674bc-641b-45b2-a26a-1a77cafb67c6" providerId="ADAL" clId="{29A96D2E-03F4-41A9-AA22-46C67CDEABC4}" dt="2025-02-20T22:31:03.609" v="2" actId="6549"/>
        <pc:sldMkLst>
          <pc:docMk/>
          <pc:sldMk cId="858667649" sldId="374"/>
        </pc:sldMkLst>
      </pc:sldChg>
      <pc:sldChg chg="modNotesTx">
        <pc:chgData name="Solina Searcy-Martin" userId="289674bc-641b-45b2-a26a-1a77cafb67c6" providerId="ADAL" clId="{29A96D2E-03F4-41A9-AA22-46C67CDEABC4}" dt="2025-02-20T22:30:11.366" v="0" actId="6549"/>
        <pc:sldMkLst>
          <pc:docMk/>
          <pc:sldMk cId="1057483561" sldId="404"/>
        </pc:sldMkLst>
      </pc:sldChg>
      <pc:sldChg chg="modNotesTx">
        <pc:chgData name="Solina Searcy-Martin" userId="289674bc-641b-45b2-a26a-1a77cafb67c6" providerId="ADAL" clId="{29A96D2E-03F4-41A9-AA22-46C67CDEABC4}" dt="2025-02-20T22:32:17.514" v="18" actId="6549"/>
        <pc:sldMkLst>
          <pc:docMk/>
          <pc:sldMk cId="2562569425" sldId="438"/>
        </pc:sldMkLst>
      </pc:sldChg>
    </pc:docChg>
  </pc:docChgLst>
  <pc:docChgLst>
    <pc:chgData name="Solina Searcy-Martin" userId="289674bc-641b-45b2-a26a-1a77cafb67c6" providerId="ADAL" clId="{52EDF3F9-E667-4BF8-A977-32C83739170C}"/>
    <pc:docChg chg="modSld">
      <pc:chgData name="Solina Searcy-Martin" userId="289674bc-641b-45b2-a26a-1a77cafb67c6" providerId="ADAL" clId="{52EDF3F9-E667-4BF8-A977-32C83739170C}" dt="2025-03-18T12:55:04.182" v="11" actId="20577"/>
      <pc:docMkLst>
        <pc:docMk/>
      </pc:docMkLst>
      <pc:sldChg chg="addSp modSp mod">
        <pc:chgData name="Solina Searcy-Martin" userId="289674bc-641b-45b2-a26a-1a77cafb67c6" providerId="ADAL" clId="{52EDF3F9-E667-4BF8-A977-32C83739170C}" dt="2025-03-18T12:55:04.182" v="11" actId="20577"/>
        <pc:sldMkLst>
          <pc:docMk/>
          <pc:sldMk cId="1057483561" sldId="404"/>
        </pc:sldMkLst>
        <pc:spChg chg="add mod">
          <ac:chgData name="Solina Searcy-Martin" userId="289674bc-641b-45b2-a26a-1a77cafb67c6" providerId="ADAL" clId="{52EDF3F9-E667-4BF8-A977-32C83739170C}" dt="2025-03-18T12:55:04.182" v="11" actId="20577"/>
          <ac:spMkLst>
            <pc:docMk/>
            <pc:sldMk cId="1057483561" sldId="404"/>
            <ac:spMk id="7" creationId="{A4FF8EB3-F377-D047-9B26-2C604F8EF1DC}"/>
          </ac:spMkLst>
        </pc:spChg>
      </pc:sldChg>
    </pc:docChg>
  </pc:docChgLst>
  <pc:docChgLst>
    <pc:chgData name="Solina Searcy-Martin" userId="289674bc-641b-45b2-a26a-1a77cafb67c6" providerId="ADAL" clId="{7968DBFC-8785-4F2F-9DF8-DC447B3982C5}"/>
    <pc:docChg chg="undo custSel addSld delSld modSld sldOrd">
      <pc:chgData name="Solina Searcy-Martin" userId="289674bc-641b-45b2-a26a-1a77cafb67c6" providerId="ADAL" clId="{7968DBFC-8785-4F2F-9DF8-DC447B3982C5}" dt="2025-01-07T14:49:00.371" v="15758" actId="207"/>
      <pc:docMkLst>
        <pc:docMk/>
      </pc:docMkLst>
      <pc:sldChg chg="addSp modSp mod ord modNotesTx">
        <pc:chgData name="Solina Searcy-Martin" userId="289674bc-641b-45b2-a26a-1a77cafb67c6" providerId="ADAL" clId="{7968DBFC-8785-4F2F-9DF8-DC447B3982C5}" dt="2024-12-11T19:13:48.225" v="15029" actId="20577"/>
        <pc:sldMkLst>
          <pc:docMk/>
          <pc:sldMk cId="3978268315" sldId="256"/>
        </pc:sldMkLst>
      </pc:sldChg>
      <pc:sldChg chg="addSp modSp mod setBg modNotesTx">
        <pc:chgData name="Solina Searcy-Martin" userId="289674bc-641b-45b2-a26a-1a77cafb67c6" providerId="ADAL" clId="{7968DBFC-8785-4F2F-9DF8-DC447B3982C5}" dt="2024-12-05T16:10:59.902" v="8386" actId="6549"/>
        <pc:sldMkLst>
          <pc:docMk/>
          <pc:sldMk cId="492954991" sldId="261"/>
        </pc:sldMkLst>
      </pc:sldChg>
      <pc:sldChg chg="addSp modSp mod ord modNotesTx">
        <pc:chgData name="Solina Searcy-Martin" userId="289674bc-641b-45b2-a26a-1a77cafb67c6" providerId="ADAL" clId="{7968DBFC-8785-4F2F-9DF8-DC447B3982C5}" dt="2024-12-05T14:24:54.289" v="6248"/>
        <pc:sldMkLst>
          <pc:docMk/>
          <pc:sldMk cId="2478915156" sldId="276"/>
        </pc:sldMkLst>
      </pc:sldChg>
      <pc:sldChg chg="addSp modSp mod ord modNotesTx">
        <pc:chgData name="Solina Searcy-Martin" userId="289674bc-641b-45b2-a26a-1a77cafb67c6" providerId="ADAL" clId="{7968DBFC-8785-4F2F-9DF8-DC447B3982C5}" dt="2024-12-11T19:10:04.117" v="14941" actId="20577"/>
        <pc:sldMkLst>
          <pc:docMk/>
          <pc:sldMk cId="582970543" sldId="281"/>
        </pc:sldMkLst>
      </pc:sldChg>
      <pc:sldChg chg="delSp modSp del mod">
        <pc:chgData name="Solina Searcy-Martin" userId="289674bc-641b-45b2-a26a-1a77cafb67c6" providerId="ADAL" clId="{7968DBFC-8785-4F2F-9DF8-DC447B3982C5}" dt="2024-08-30T16:28:54.161" v="312" actId="47"/>
        <pc:sldMkLst>
          <pc:docMk/>
          <pc:sldMk cId="871080097" sldId="283"/>
        </pc:sldMkLst>
      </pc:sldChg>
      <pc:sldChg chg="addSp modSp mod ord setBg modNotesTx">
        <pc:chgData name="Solina Searcy-Martin" userId="289674bc-641b-45b2-a26a-1a77cafb67c6" providerId="ADAL" clId="{7968DBFC-8785-4F2F-9DF8-DC447B3982C5}" dt="2024-12-11T18:36:07.701" v="14125" actId="20577"/>
        <pc:sldMkLst>
          <pc:docMk/>
          <pc:sldMk cId="3985481003" sldId="326"/>
        </pc:sldMkLst>
      </pc:sldChg>
      <pc:sldChg chg="addSp delSp modSp mod setBg addAnim modNotesTx">
        <pc:chgData name="Solina Searcy-Martin" userId="289674bc-641b-45b2-a26a-1a77cafb67c6" providerId="ADAL" clId="{7968DBFC-8785-4F2F-9DF8-DC447B3982C5}" dt="2024-12-11T14:24:42.536" v="12665" actId="20577"/>
        <pc:sldMkLst>
          <pc:docMk/>
          <pc:sldMk cId="1489849598" sldId="367"/>
        </pc:sldMkLst>
      </pc:sldChg>
      <pc:sldChg chg="addSp delSp modSp mod ord modNotesTx">
        <pc:chgData name="Solina Searcy-Martin" userId="289674bc-641b-45b2-a26a-1a77cafb67c6" providerId="ADAL" clId="{7968DBFC-8785-4F2F-9DF8-DC447B3982C5}" dt="2024-12-11T18:40:33.502" v="14294" actId="20577"/>
        <pc:sldMkLst>
          <pc:docMk/>
          <pc:sldMk cId="540862295" sldId="373"/>
        </pc:sldMkLst>
      </pc:sldChg>
      <pc:sldChg chg="addSp delSp modSp mod ord modNotesTx">
        <pc:chgData name="Solina Searcy-Martin" userId="289674bc-641b-45b2-a26a-1a77cafb67c6" providerId="ADAL" clId="{7968DBFC-8785-4F2F-9DF8-DC447B3982C5}" dt="2024-12-11T19:25:17.474" v="15269" actId="20577"/>
        <pc:sldMkLst>
          <pc:docMk/>
          <pc:sldMk cId="858667649" sldId="374"/>
        </pc:sldMkLst>
      </pc:sldChg>
      <pc:sldChg chg="addSp modSp mod modNotesTx">
        <pc:chgData name="Solina Searcy-Martin" userId="289674bc-641b-45b2-a26a-1a77cafb67c6" providerId="ADAL" clId="{7968DBFC-8785-4F2F-9DF8-DC447B3982C5}" dt="2024-12-05T16:18:35.995" v="8504" actId="6549"/>
        <pc:sldMkLst>
          <pc:docMk/>
          <pc:sldMk cId="2846296364" sldId="375"/>
        </pc:sldMkLst>
      </pc:sldChg>
      <pc:sldChg chg="addSp delSp modSp mod ord modNotesTx">
        <pc:chgData name="Solina Searcy-Martin" userId="289674bc-641b-45b2-a26a-1a77cafb67c6" providerId="ADAL" clId="{7968DBFC-8785-4F2F-9DF8-DC447B3982C5}" dt="2024-12-11T18:09:51.872" v="13738" actId="1076"/>
        <pc:sldMkLst>
          <pc:docMk/>
          <pc:sldMk cId="3544433550" sldId="378"/>
        </pc:sldMkLst>
      </pc:sldChg>
      <pc:sldChg chg="addSp modSp mod modNotesTx">
        <pc:chgData name="Solina Searcy-Martin" userId="289674bc-641b-45b2-a26a-1a77cafb67c6" providerId="ADAL" clId="{7968DBFC-8785-4F2F-9DF8-DC447B3982C5}" dt="2024-12-11T18:17:40.514" v="13861" actId="20577"/>
        <pc:sldMkLst>
          <pc:docMk/>
          <pc:sldMk cId="4097934626" sldId="379"/>
        </pc:sldMkLst>
      </pc:sldChg>
      <pc:sldChg chg="ord">
        <pc:chgData name="Solina Searcy-Martin" userId="289674bc-641b-45b2-a26a-1a77cafb67c6" providerId="ADAL" clId="{7968DBFC-8785-4F2F-9DF8-DC447B3982C5}" dt="2024-11-13T17:51:58" v="3217"/>
        <pc:sldMkLst>
          <pc:docMk/>
          <pc:sldMk cId="515781642" sldId="387"/>
        </pc:sldMkLst>
      </pc:sldChg>
      <pc:sldChg chg="addSp delSp modSp mod ord modNotesTx">
        <pc:chgData name="Solina Searcy-Martin" userId="289674bc-641b-45b2-a26a-1a77cafb67c6" providerId="ADAL" clId="{7968DBFC-8785-4F2F-9DF8-DC447B3982C5}" dt="2024-12-11T13:49:49.434" v="11518" actId="6549"/>
        <pc:sldMkLst>
          <pc:docMk/>
          <pc:sldMk cId="1573517060" sldId="388"/>
        </pc:sldMkLst>
      </pc:sldChg>
      <pc:sldChg chg="addSp delSp modSp mod ord modNotesTx">
        <pc:chgData name="Solina Searcy-Martin" userId="289674bc-641b-45b2-a26a-1a77cafb67c6" providerId="ADAL" clId="{7968DBFC-8785-4F2F-9DF8-DC447B3982C5}" dt="2024-12-11T17:06:43.931" v="13471" actId="20577"/>
        <pc:sldMkLst>
          <pc:docMk/>
          <pc:sldMk cId="412703816" sldId="399"/>
        </pc:sldMkLst>
      </pc:sldChg>
      <pc:sldChg chg="addSp delSp modSp new mod ord setBg modNotesTx">
        <pc:chgData name="Solina Searcy-Martin" userId="289674bc-641b-45b2-a26a-1a77cafb67c6" providerId="ADAL" clId="{7968DBFC-8785-4F2F-9DF8-DC447B3982C5}" dt="2024-12-11T19:12:10.040" v="14951" actId="20577"/>
        <pc:sldMkLst>
          <pc:docMk/>
          <pc:sldMk cId="805193412" sldId="400"/>
        </pc:sldMkLst>
      </pc:sldChg>
      <pc:sldChg chg="modSp mod ord modNotesTx">
        <pc:chgData name="Solina Searcy-Martin" userId="289674bc-641b-45b2-a26a-1a77cafb67c6" providerId="ADAL" clId="{7968DBFC-8785-4F2F-9DF8-DC447B3982C5}" dt="2024-12-11T19:21:51.331" v="15211" actId="6549"/>
        <pc:sldMkLst>
          <pc:docMk/>
          <pc:sldMk cId="3058607096" sldId="401"/>
        </pc:sldMkLst>
      </pc:sldChg>
      <pc:sldChg chg="addSp delSp modSp mod setBg modNotesTx">
        <pc:chgData name="Solina Searcy-Martin" userId="289674bc-641b-45b2-a26a-1a77cafb67c6" providerId="ADAL" clId="{7968DBFC-8785-4F2F-9DF8-DC447B3982C5}" dt="2024-12-11T14:28:50.465" v="12829" actId="20577"/>
        <pc:sldMkLst>
          <pc:docMk/>
          <pc:sldMk cId="1218472049" sldId="402"/>
        </pc:sldMkLst>
      </pc:sldChg>
      <pc:sldChg chg="addSp delSp modSp new del mod">
        <pc:chgData name="Solina Searcy-Martin" userId="289674bc-641b-45b2-a26a-1a77cafb67c6" providerId="ADAL" clId="{7968DBFC-8785-4F2F-9DF8-DC447B3982C5}" dt="2024-08-30T16:31:11.623" v="330" actId="47"/>
        <pc:sldMkLst>
          <pc:docMk/>
          <pc:sldMk cId="3845624966" sldId="402"/>
        </pc:sldMkLst>
      </pc:sldChg>
      <pc:sldChg chg="modSp mod modNotesTx">
        <pc:chgData name="Solina Searcy-Martin" userId="289674bc-641b-45b2-a26a-1a77cafb67c6" providerId="ADAL" clId="{7968DBFC-8785-4F2F-9DF8-DC447B3982C5}" dt="2024-12-05T16:12:09.852" v="8450" actId="6549"/>
        <pc:sldMkLst>
          <pc:docMk/>
          <pc:sldMk cId="2062519436" sldId="403"/>
        </pc:sldMkLst>
      </pc:sldChg>
      <pc:sldChg chg="addSp delSp modSp new add del mod setBg">
        <pc:chgData name="Solina Searcy-Martin" userId="289674bc-641b-45b2-a26a-1a77cafb67c6" providerId="ADAL" clId="{7968DBFC-8785-4F2F-9DF8-DC447B3982C5}" dt="2024-08-30T16:47:30.660" v="369" actId="47"/>
        <pc:sldMkLst>
          <pc:docMk/>
          <pc:sldMk cId="2321640027" sldId="403"/>
        </pc:sldMkLst>
      </pc:sldChg>
      <pc:sldChg chg="addSp delSp modSp new mod ord setBg modClrScheme delDesignElem chgLayout modNotesTx">
        <pc:chgData name="Solina Searcy-Martin" userId="289674bc-641b-45b2-a26a-1a77cafb67c6" providerId="ADAL" clId="{7968DBFC-8785-4F2F-9DF8-DC447B3982C5}" dt="2024-12-05T14:22:28.399" v="6232" actId="6549"/>
        <pc:sldMkLst>
          <pc:docMk/>
          <pc:sldMk cId="1057483561" sldId="404"/>
        </pc:sldMkLst>
      </pc:sldChg>
      <pc:sldChg chg="modSp add del mod">
        <pc:chgData name="Solina Searcy-Martin" userId="289674bc-641b-45b2-a26a-1a77cafb67c6" providerId="ADAL" clId="{7968DBFC-8785-4F2F-9DF8-DC447B3982C5}" dt="2024-08-30T16:33:15.510" v="340" actId="47"/>
        <pc:sldMkLst>
          <pc:docMk/>
          <pc:sldMk cId="2237006860" sldId="404"/>
        </pc:sldMkLst>
      </pc:sldChg>
      <pc:sldChg chg="addSp delSp modSp new mod setBg modNotesTx">
        <pc:chgData name="Solina Searcy-Martin" userId="289674bc-641b-45b2-a26a-1a77cafb67c6" providerId="ADAL" clId="{7968DBFC-8785-4F2F-9DF8-DC447B3982C5}" dt="2024-12-11T19:00:19.410" v="14870" actId="6549"/>
        <pc:sldMkLst>
          <pc:docMk/>
          <pc:sldMk cId="2005763850" sldId="405"/>
        </pc:sldMkLst>
      </pc:sldChg>
      <pc:sldChg chg="addSp delSp modSp new mod modNotesTx">
        <pc:chgData name="Solina Searcy-Martin" userId="289674bc-641b-45b2-a26a-1a77cafb67c6" providerId="ADAL" clId="{7968DBFC-8785-4F2F-9DF8-DC447B3982C5}" dt="2024-12-11T19:25:36.233" v="15272" actId="20577"/>
        <pc:sldMkLst>
          <pc:docMk/>
          <pc:sldMk cId="54250591" sldId="406"/>
        </pc:sldMkLst>
      </pc:sldChg>
      <pc:sldChg chg="addSp delSp modSp new mod modNotesTx">
        <pc:chgData name="Solina Searcy-Martin" userId="289674bc-641b-45b2-a26a-1a77cafb67c6" providerId="ADAL" clId="{7968DBFC-8785-4F2F-9DF8-DC447B3982C5}" dt="2024-12-11T19:28:14.704" v="15552" actId="20577"/>
        <pc:sldMkLst>
          <pc:docMk/>
          <pc:sldMk cId="1796463889" sldId="407"/>
        </pc:sldMkLst>
      </pc:sldChg>
      <pc:sldChg chg="addSp delSp modSp new mod modNotesTx">
        <pc:chgData name="Solina Searcy-Martin" userId="289674bc-641b-45b2-a26a-1a77cafb67c6" providerId="ADAL" clId="{7968DBFC-8785-4F2F-9DF8-DC447B3982C5}" dt="2024-12-11T19:26:30.538" v="15401" actId="20577"/>
        <pc:sldMkLst>
          <pc:docMk/>
          <pc:sldMk cId="3791933433" sldId="408"/>
        </pc:sldMkLst>
      </pc:sldChg>
      <pc:sldChg chg="addSp delSp modSp new mod modNotesTx">
        <pc:chgData name="Solina Searcy-Martin" userId="289674bc-641b-45b2-a26a-1a77cafb67c6" providerId="ADAL" clId="{7968DBFC-8785-4F2F-9DF8-DC447B3982C5}" dt="2024-12-11T19:26:43.239" v="15404" actId="20577"/>
        <pc:sldMkLst>
          <pc:docMk/>
          <pc:sldMk cId="2741754775" sldId="409"/>
        </pc:sldMkLst>
      </pc:sldChg>
      <pc:sldChg chg="addSp delSp modSp new mod modNotesTx">
        <pc:chgData name="Solina Searcy-Martin" userId="289674bc-641b-45b2-a26a-1a77cafb67c6" providerId="ADAL" clId="{7968DBFC-8785-4F2F-9DF8-DC447B3982C5}" dt="2024-12-11T19:26:58.801" v="15414" actId="6549"/>
        <pc:sldMkLst>
          <pc:docMk/>
          <pc:sldMk cId="2838485320" sldId="410"/>
        </pc:sldMkLst>
      </pc:sldChg>
      <pc:sldChg chg="addSp delSp modSp new mod modNotesTx">
        <pc:chgData name="Solina Searcy-Martin" userId="289674bc-641b-45b2-a26a-1a77cafb67c6" providerId="ADAL" clId="{7968DBFC-8785-4F2F-9DF8-DC447B3982C5}" dt="2024-12-11T19:28:31.484" v="15555" actId="20577"/>
        <pc:sldMkLst>
          <pc:docMk/>
          <pc:sldMk cId="1898197135" sldId="411"/>
        </pc:sldMkLst>
      </pc:sldChg>
      <pc:sldChg chg="addSp delSp modSp new mod modNotesTx">
        <pc:chgData name="Solina Searcy-Martin" userId="289674bc-641b-45b2-a26a-1a77cafb67c6" providerId="ADAL" clId="{7968DBFC-8785-4F2F-9DF8-DC447B3982C5}" dt="2024-12-11T19:28:42.222" v="15566" actId="20577"/>
        <pc:sldMkLst>
          <pc:docMk/>
          <pc:sldMk cId="3743404875" sldId="412"/>
        </pc:sldMkLst>
      </pc:sldChg>
      <pc:sldChg chg="addSp delSp modSp new mod modNotesTx">
        <pc:chgData name="Solina Searcy-Martin" userId="289674bc-641b-45b2-a26a-1a77cafb67c6" providerId="ADAL" clId="{7968DBFC-8785-4F2F-9DF8-DC447B3982C5}" dt="2024-12-11T19:31:07.608" v="15630" actId="33524"/>
        <pc:sldMkLst>
          <pc:docMk/>
          <pc:sldMk cId="2534996014" sldId="413"/>
        </pc:sldMkLst>
      </pc:sldChg>
      <pc:sldChg chg="addSp delSp modSp new mod modNotesTx">
        <pc:chgData name="Solina Searcy-Martin" userId="289674bc-641b-45b2-a26a-1a77cafb67c6" providerId="ADAL" clId="{7968DBFC-8785-4F2F-9DF8-DC447B3982C5}" dt="2024-12-09T19:04:36.782" v="10462" actId="14100"/>
        <pc:sldMkLst>
          <pc:docMk/>
          <pc:sldMk cId="790086758" sldId="414"/>
        </pc:sldMkLst>
      </pc:sldChg>
      <pc:sldChg chg="addSp delSp modSp new mod modNotesTx">
        <pc:chgData name="Solina Searcy-Martin" userId="289674bc-641b-45b2-a26a-1a77cafb67c6" providerId="ADAL" clId="{7968DBFC-8785-4F2F-9DF8-DC447B3982C5}" dt="2024-12-09T23:28:29.044" v="11158" actId="6549"/>
        <pc:sldMkLst>
          <pc:docMk/>
          <pc:sldMk cId="2328452978" sldId="415"/>
        </pc:sldMkLst>
      </pc:sldChg>
      <pc:sldChg chg="addSp delSp modSp new mod modNotesTx">
        <pc:chgData name="Solina Searcy-Martin" userId="289674bc-641b-45b2-a26a-1a77cafb67c6" providerId="ADAL" clId="{7968DBFC-8785-4F2F-9DF8-DC447B3982C5}" dt="2024-12-09T23:27:40.035" v="11095" actId="20577"/>
        <pc:sldMkLst>
          <pc:docMk/>
          <pc:sldMk cId="2422064394" sldId="416"/>
        </pc:sldMkLst>
      </pc:sldChg>
      <pc:sldChg chg="addSp delSp modSp new mod modNotesTx">
        <pc:chgData name="Solina Searcy-Martin" userId="289674bc-641b-45b2-a26a-1a77cafb67c6" providerId="ADAL" clId="{7968DBFC-8785-4F2F-9DF8-DC447B3982C5}" dt="2024-12-09T23:26:37.932" v="11019" actId="6549"/>
        <pc:sldMkLst>
          <pc:docMk/>
          <pc:sldMk cId="3719891490" sldId="417"/>
        </pc:sldMkLst>
      </pc:sldChg>
      <pc:sldChg chg="addSp delSp modSp new mod modNotesTx">
        <pc:chgData name="Solina Searcy-Martin" userId="289674bc-641b-45b2-a26a-1a77cafb67c6" providerId="ADAL" clId="{7968DBFC-8785-4F2F-9DF8-DC447B3982C5}" dt="2024-12-09T23:25:36.167" v="10931" actId="20577"/>
        <pc:sldMkLst>
          <pc:docMk/>
          <pc:sldMk cId="3874957990" sldId="418"/>
        </pc:sldMkLst>
      </pc:sldChg>
      <pc:sldChg chg="new del">
        <pc:chgData name="Solina Searcy-Martin" userId="289674bc-641b-45b2-a26a-1a77cafb67c6" providerId="ADAL" clId="{7968DBFC-8785-4F2F-9DF8-DC447B3982C5}" dt="2024-11-13T17:44:56.709" v="3039" actId="47"/>
        <pc:sldMkLst>
          <pc:docMk/>
          <pc:sldMk cId="1069561120" sldId="419"/>
        </pc:sldMkLst>
      </pc:sldChg>
      <pc:sldChg chg="addSp delSp modSp new mod modNotesTx">
        <pc:chgData name="Solina Searcy-Martin" userId="289674bc-641b-45b2-a26a-1a77cafb67c6" providerId="ADAL" clId="{7968DBFC-8785-4F2F-9DF8-DC447B3982C5}" dt="2024-12-09T23:21:42.439" v="10901" actId="6549"/>
        <pc:sldMkLst>
          <pc:docMk/>
          <pc:sldMk cId="3321446625" sldId="420"/>
        </pc:sldMkLst>
      </pc:sldChg>
      <pc:sldChg chg="addSp modSp new mod modNotesTx">
        <pc:chgData name="Solina Searcy-Martin" userId="289674bc-641b-45b2-a26a-1a77cafb67c6" providerId="ADAL" clId="{7968DBFC-8785-4F2F-9DF8-DC447B3982C5}" dt="2024-12-11T18:53:48.730" v="14686" actId="20577"/>
        <pc:sldMkLst>
          <pc:docMk/>
          <pc:sldMk cId="749902911" sldId="421"/>
        </pc:sldMkLst>
      </pc:sldChg>
      <pc:sldChg chg="new del">
        <pc:chgData name="Solina Searcy-Martin" userId="289674bc-641b-45b2-a26a-1a77cafb67c6" providerId="ADAL" clId="{7968DBFC-8785-4F2F-9DF8-DC447B3982C5}" dt="2024-11-13T17:44:54.593" v="3038" actId="47"/>
        <pc:sldMkLst>
          <pc:docMk/>
          <pc:sldMk cId="4132065646" sldId="421"/>
        </pc:sldMkLst>
      </pc:sldChg>
      <pc:sldChg chg="addSp modSp new mod modNotesTx">
        <pc:chgData name="Solina Searcy-Martin" userId="289674bc-641b-45b2-a26a-1a77cafb67c6" providerId="ADAL" clId="{7968DBFC-8785-4F2F-9DF8-DC447B3982C5}" dt="2024-12-11T18:55:03.738" v="14730" actId="6549"/>
        <pc:sldMkLst>
          <pc:docMk/>
          <pc:sldMk cId="2887183176" sldId="422"/>
        </pc:sldMkLst>
      </pc:sldChg>
      <pc:sldChg chg="addSp delSp modSp new mod modNotesTx">
        <pc:chgData name="Solina Searcy-Martin" userId="289674bc-641b-45b2-a26a-1a77cafb67c6" providerId="ADAL" clId="{7968DBFC-8785-4F2F-9DF8-DC447B3982C5}" dt="2024-12-11T18:55:28.109" v="14735" actId="20577"/>
        <pc:sldMkLst>
          <pc:docMk/>
          <pc:sldMk cId="1628129700" sldId="423"/>
        </pc:sldMkLst>
      </pc:sldChg>
      <pc:sldChg chg="addSp delSp modSp new mod modNotesTx">
        <pc:chgData name="Solina Searcy-Martin" userId="289674bc-641b-45b2-a26a-1a77cafb67c6" providerId="ADAL" clId="{7968DBFC-8785-4F2F-9DF8-DC447B3982C5}" dt="2024-12-05T19:10:44.857" v="10107"/>
        <pc:sldMkLst>
          <pc:docMk/>
          <pc:sldMk cId="2163312790" sldId="424"/>
        </pc:sldMkLst>
      </pc:sldChg>
      <pc:sldChg chg="addSp modSp new mod modNotesTx">
        <pc:chgData name="Solina Searcy-Martin" userId="289674bc-641b-45b2-a26a-1a77cafb67c6" providerId="ADAL" clId="{7968DBFC-8785-4F2F-9DF8-DC447B3982C5}" dt="2024-12-11T19:17:06.166" v="15163" actId="20577"/>
        <pc:sldMkLst>
          <pc:docMk/>
          <pc:sldMk cId="393453455" sldId="425"/>
        </pc:sldMkLst>
      </pc:sldChg>
      <pc:sldChg chg="addSp modSp new mod modNotesTx">
        <pc:chgData name="Solina Searcy-Martin" userId="289674bc-641b-45b2-a26a-1a77cafb67c6" providerId="ADAL" clId="{7968DBFC-8785-4F2F-9DF8-DC447B3982C5}" dt="2024-12-11T19:15:56.794" v="15101" actId="20577"/>
        <pc:sldMkLst>
          <pc:docMk/>
          <pc:sldMk cId="1794561777" sldId="426"/>
        </pc:sldMkLst>
      </pc:sldChg>
      <pc:sldChg chg="addSp delSp modSp new del mod ord modNotesTx">
        <pc:chgData name="Solina Searcy-Martin" userId="289674bc-641b-45b2-a26a-1a77cafb67c6" providerId="ADAL" clId="{7968DBFC-8785-4F2F-9DF8-DC447B3982C5}" dt="2025-01-07T14:45:02.537" v="15746" actId="2696"/>
        <pc:sldMkLst>
          <pc:docMk/>
          <pc:sldMk cId="3116020247" sldId="427"/>
        </pc:sldMkLst>
      </pc:sldChg>
      <pc:sldChg chg="modSp mod modNotesTx">
        <pc:chgData name="Solina Searcy-Martin" userId="289674bc-641b-45b2-a26a-1a77cafb67c6" providerId="ADAL" clId="{7968DBFC-8785-4F2F-9DF8-DC447B3982C5}" dt="2024-12-11T19:12:33.552" v="14968" actId="20577"/>
        <pc:sldMkLst>
          <pc:docMk/>
          <pc:sldMk cId="789368132" sldId="428"/>
        </pc:sldMkLst>
      </pc:sldChg>
      <pc:sldChg chg="modSp mod modNotesTx">
        <pc:chgData name="Solina Searcy-Martin" userId="289674bc-641b-45b2-a26a-1a77cafb67c6" providerId="ADAL" clId="{7968DBFC-8785-4F2F-9DF8-DC447B3982C5}" dt="2024-12-05T16:09:23.815" v="8324" actId="6549"/>
        <pc:sldMkLst>
          <pc:docMk/>
          <pc:sldMk cId="2391638511" sldId="429"/>
        </pc:sldMkLst>
      </pc:sldChg>
      <pc:sldChg chg="addSp delSp modSp new mod modNotesTx">
        <pc:chgData name="Solina Searcy-Martin" userId="289674bc-641b-45b2-a26a-1a77cafb67c6" providerId="ADAL" clId="{7968DBFC-8785-4F2F-9DF8-DC447B3982C5}" dt="2024-12-05T16:45:54.604" v="9424" actId="6549"/>
        <pc:sldMkLst>
          <pc:docMk/>
          <pc:sldMk cId="2495381548" sldId="430"/>
        </pc:sldMkLst>
      </pc:sldChg>
      <pc:sldChg chg="addSp delSp modSp new mod modNotesTx">
        <pc:chgData name="Solina Searcy-Martin" userId="289674bc-641b-45b2-a26a-1a77cafb67c6" providerId="ADAL" clId="{7968DBFC-8785-4F2F-9DF8-DC447B3982C5}" dt="2024-12-05T16:45:37.110" v="9382" actId="113"/>
        <pc:sldMkLst>
          <pc:docMk/>
          <pc:sldMk cId="1098230406" sldId="431"/>
        </pc:sldMkLst>
      </pc:sldChg>
      <pc:sldChg chg="addSp delSp modSp new mod modNotesTx">
        <pc:chgData name="Solina Searcy-Martin" userId="289674bc-641b-45b2-a26a-1a77cafb67c6" providerId="ADAL" clId="{7968DBFC-8785-4F2F-9DF8-DC447B3982C5}" dt="2024-12-05T16:45:14.136" v="9375" actId="6549"/>
        <pc:sldMkLst>
          <pc:docMk/>
          <pc:sldMk cId="69813766" sldId="432"/>
        </pc:sldMkLst>
      </pc:sldChg>
      <pc:sldChg chg="addSp delSp modSp new mod modNotesTx">
        <pc:chgData name="Solina Searcy-Martin" userId="289674bc-641b-45b2-a26a-1a77cafb67c6" providerId="ADAL" clId="{7968DBFC-8785-4F2F-9DF8-DC447B3982C5}" dt="2024-12-11T17:05:24.105" v="13449" actId="14100"/>
        <pc:sldMkLst>
          <pc:docMk/>
          <pc:sldMk cId="377957732" sldId="433"/>
        </pc:sldMkLst>
      </pc:sldChg>
      <pc:sldChg chg="addSp delSp modSp new mod modNotesTx">
        <pc:chgData name="Solina Searcy-Martin" userId="289674bc-641b-45b2-a26a-1a77cafb67c6" providerId="ADAL" clId="{7968DBFC-8785-4F2F-9DF8-DC447B3982C5}" dt="2024-12-11T17:05:41.139" v="13450" actId="14100"/>
        <pc:sldMkLst>
          <pc:docMk/>
          <pc:sldMk cId="3022621666" sldId="434"/>
        </pc:sldMkLst>
      </pc:sldChg>
      <pc:sldChg chg="new del">
        <pc:chgData name="Solina Searcy-Martin" userId="289674bc-641b-45b2-a26a-1a77cafb67c6" providerId="ADAL" clId="{7968DBFC-8785-4F2F-9DF8-DC447B3982C5}" dt="2024-12-04T15:56:25.267" v="5370" actId="2696"/>
        <pc:sldMkLst>
          <pc:docMk/>
          <pc:sldMk cId="1448418065" sldId="435"/>
        </pc:sldMkLst>
      </pc:sldChg>
      <pc:sldChg chg="addSp delSp modSp new mod ord modNotesTx">
        <pc:chgData name="Solina Searcy-Martin" userId="289674bc-641b-45b2-a26a-1a77cafb67c6" providerId="ADAL" clId="{7968DBFC-8785-4F2F-9DF8-DC447B3982C5}" dt="2024-12-11T17:06:01.413" v="13453" actId="14100"/>
        <pc:sldMkLst>
          <pc:docMk/>
          <pc:sldMk cId="999426185" sldId="436"/>
        </pc:sldMkLst>
      </pc:sldChg>
      <pc:sldChg chg="new del">
        <pc:chgData name="Solina Searcy-Martin" userId="289674bc-641b-45b2-a26a-1a77cafb67c6" providerId="ADAL" clId="{7968DBFC-8785-4F2F-9DF8-DC447B3982C5}" dt="2024-12-04T16:07:10.372" v="5492" actId="680"/>
        <pc:sldMkLst>
          <pc:docMk/>
          <pc:sldMk cId="3043021243" sldId="437"/>
        </pc:sldMkLst>
      </pc:sldChg>
      <pc:sldChg chg="addSp delSp modSp new del mod">
        <pc:chgData name="Solina Searcy-Martin" userId="289674bc-641b-45b2-a26a-1a77cafb67c6" providerId="ADAL" clId="{7968DBFC-8785-4F2F-9DF8-DC447B3982C5}" dt="2024-12-09T23:34:24.162" v="11218" actId="680"/>
        <pc:sldMkLst>
          <pc:docMk/>
          <pc:sldMk cId="3293261433" sldId="437"/>
        </pc:sldMkLst>
      </pc:sldChg>
      <pc:sldChg chg="addSp delSp modSp new mod modNotesTx">
        <pc:chgData name="Solina Searcy-Martin" userId="289674bc-641b-45b2-a26a-1a77cafb67c6" providerId="ADAL" clId="{7968DBFC-8785-4F2F-9DF8-DC447B3982C5}" dt="2024-12-11T17:09:49.321" v="13692" actId="20577"/>
        <pc:sldMkLst>
          <pc:docMk/>
          <pc:sldMk cId="3293756659" sldId="437"/>
        </pc:sldMkLst>
      </pc:sldChg>
      <pc:sldChg chg="addSp modSp new mod modNotesTx">
        <pc:chgData name="Solina Searcy-Martin" userId="289674bc-641b-45b2-a26a-1a77cafb67c6" providerId="ADAL" clId="{7968DBFC-8785-4F2F-9DF8-DC447B3982C5}" dt="2024-12-11T17:03:57.546" v="13447" actId="20577"/>
        <pc:sldMkLst>
          <pc:docMk/>
          <pc:sldMk cId="2562569425" sldId="438"/>
        </pc:sldMkLst>
      </pc:sldChg>
      <pc:sldChg chg="new del">
        <pc:chgData name="Solina Searcy-Martin" userId="289674bc-641b-45b2-a26a-1a77cafb67c6" providerId="ADAL" clId="{7968DBFC-8785-4F2F-9DF8-DC447B3982C5}" dt="2024-12-11T18:19:07.049" v="13875" actId="2696"/>
        <pc:sldMkLst>
          <pc:docMk/>
          <pc:sldMk cId="291334795" sldId="439"/>
        </pc:sldMkLst>
      </pc:sldChg>
      <pc:sldChg chg="addSp delSp modSp new mod ord modNotesTx">
        <pc:chgData name="Solina Searcy-Martin" userId="289674bc-641b-45b2-a26a-1a77cafb67c6" providerId="ADAL" clId="{7968DBFC-8785-4F2F-9DF8-DC447B3982C5}" dt="2024-12-11T18:25:45.993" v="13962" actId="6549"/>
        <pc:sldMkLst>
          <pc:docMk/>
          <pc:sldMk cId="2693561102" sldId="440"/>
        </pc:sldMkLst>
      </pc:sldChg>
      <pc:sldChg chg="addSp new del mod ord">
        <pc:chgData name="Solina Searcy-Martin" userId="289674bc-641b-45b2-a26a-1a77cafb67c6" providerId="ADAL" clId="{7968DBFC-8785-4F2F-9DF8-DC447B3982C5}" dt="2025-01-07T14:44:42.967" v="15744" actId="2696"/>
        <pc:sldMkLst>
          <pc:docMk/>
          <pc:sldMk cId="2281664702" sldId="441"/>
        </pc:sldMkLst>
      </pc:sldChg>
      <pc:sldChg chg="new del">
        <pc:chgData name="Solina Searcy-Martin" userId="289674bc-641b-45b2-a26a-1a77cafb67c6" providerId="ADAL" clId="{7968DBFC-8785-4F2F-9DF8-DC447B3982C5}" dt="2025-01-07T14:44:47.413" v="15745" actId="2696"/>
        <pc:sldMkLst>
          <pc:docMk/>
          <pc:sldMk cId="1475083422" sldId="442"/>
        </pc:sldMkLst>
      </pc:sldChg>
      <pc:sldChg chg="modSp new mod">
        <pc:chgData name="Solina Searcy-Martin" userId="289674bc-641b-45b2-a26a-1a77cafb67c6" providerId="ADAL" clId="{7968DBFC-8785-4F2F-9DF8-DC447B3982C5}" dt="2025-01-07T14:49:00.371" v="15758" actId="207"/>
        <pc:sldMkLst>
          <pc:docMk/>
          <pc:sldMk cId="259295998" sldId="443"/>
        </pc:sldMkLst>
        <pc:spChg chg="mod">
          <ac:chgData name="Solina Searcy-Martin" userId="289674bc-641b-45b2-a26a-1a77cafb67c6" providerId="ADAL" clId="{7968DBFC-8785-4F2F-9DF8-DC447B3982C5}" dt="2025-01-07T14:48:18.710" v="15749" actId="14100"/>
          <ac:spMkLst>
            <pc:docMk/>
            <pc:sldMk cId="259295998" sldId="443"/>
            <ac:spMk id="2" creationId="{65B1868C-AEE0-B7E5-503F-6E2094EAE612}"/>
          </ac:spMkLst>
        </pc:spChg>
        <pc:spChg chg="mod">
          <ac:chgData name="Solina Searcy-Martin" userId="289674bc-641b-45b2-a26a-1a77cafb67c6" providerId="ADAL" clId="{7968DBFC-8785-4F2F-9DF8-DC447B3982C5}" dt="2025-01-07T14:49:00.371" v="15758" actId="207"/>
          <ac:spMkLst>
            <pc:docMk/>
            <pc:sldMk cId="259295998" sldId="443"/>
            <ac:spMk id="3" creationId="{D4FC6552-5F0B-0C73-E544-9CE9CEA3DED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E6B7FE-D34C-4A55-ACD0-0AE29F14B901}" type="datetimeFigureOut">
              <a:rPr lang="en-US" smtClean="0"/>
              <a:t>3/18/2025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7E26C-B284-4E77-B688-9A3CE750B5CC}" type="slidenum">
              <a:rPr lang="en-US" smtClean="0"/>
              <a:t>‹#›</a:t>
            </a:fld>
            <a:endParaRPr lang="en-US" dirty="0"/>
          </a:p>
        </p:txBody>
      </p:sp>
    </p:spTree>
    <p:extLst>
      <p:ext uri="{BB962C8B-B14F-4D97-AF65-F5344CB8AC3E}">
        <p14:creationId xmlns:p14="http://schemas.microsoft.com/office/powerpoint/2010/main" val="3653240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Welcoming AC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AC members and quest must sign in per the attendance sheet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Provide team with any Handout material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EB57E26C-B284-4E77-B688-9A3CE750B5CC}" type="slidenum">
              <a:rPr lang="en-US" smtClean="0"/>
              <a:t>1</a:t>
            </a:fld>
            <a:endParaRPr lang="en-US" dirty="0"/>
          </a:p>
        </p:txBody>
      </p:sp>
    </p:spTree>
    <p:extLst>
      <p:ext uri="{BB962C8B-B14F-4D97-AF65-F5344CB8AC3E}">
        <p14:creationId xmlns:p14="http://schemas.microsoft.com/office/powerpoint/2010/main" val="2098821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latin typeface="Segoe UI,Bold"/>
              </a:rPr>
              <a:t>District 3 Communication and Health Literacy Project ---</a:t>
            </a:r>
            <a:r>
              <a:rPr lang="en-US" sz="1800" b="0" i="0" u="none" strike="noStrike" baseline="0" dirty="0">
                <a:latin typeface="Segoe UI,Bold"/>
              </a:rPr>
              <a:t>met</a:t>
            </a:r>
          </a:p>
          <a:p>
            <a:endParaRPr lang="en-US" sz="1800" b="1" i="0" u="none" strike="noStrike" baseline="0" dirty="0">
              <a:latin typeface="Segoe UI,Bold"/>
            </a:endParaRPr>
          </a:p>
          <a:p>
            <a:endParaRPr lang="en-US" sz="1800" b="1" i="0" u="none" strike="noStrike" baseline="0" dirty="0">
              <a:latin typeface="Segoe UI,Bold"/>
            </a:endParaRPr>
          </a:p>
          <a:p>
            <a:r>
              <a:rPr lang="en-US" sz="1800" b="1" i="0" u="none" strike="noStrike" baseline="0" dirty="0">
                <a:latin typeface="Segoe UI,Bold"/>
              </a:rPr>
              <a:t>Fluoride Varnish Outreach Project PFY2023  </a:t>
            </a:r>
            <a:r>
              <a:rPr lang="en-US" sz="1800" b="0" i="0" u="none" strike="noStrike" baseline="0" dirty="0">
                <a:latin typeface="Segoe UI,Bold"/>
              </a:rPr>
              <a:t>2400 of the 3000 of 6300 of 7500 target value</a:t>
            </a:r>
          </a:p>
          <a:p>
            <a:pPr algn="l"/>
            <a:r>
              <a:rPr lang="en-US" sz="1800" b="0" i="0" u="none" strike="noStrike" baseline="0" dirty="0">
                <a:latin typeface="Calibri" panose="020F0502020204030204" pitchFamily="34" charset="0"/>
              </a:rPr>
              <a:t>The challenge was working with smaller partners in counties that were further away.</a:t>
            </a:r>
          </a:p>
          <a:p>
            <a:pPr algn="l"/>
            <a:r>
              <a:rPr lang="en-US" sz="1800" b="0" i="0" u="none" strike="noStrike" baseline="0" dirty="0">
                <a:latin typeface="Calibri" panose="020F0502020204030204" pitchFamily="34" charset="0"/>
              </a:rPr>
              <a:t>This leads to less demand for the fluoride varnish due to fewer encounters, and more cost/time for</a:t>
            </a:r>
          </a:p>
          <a:p>
            <a:pPr algn="l"/>
            <a:r>
              <a:rPr lang="en-US" sz="1800" b="0" i="0" u="none" strike="noStrike" baseline="0" dirty="0">
                <a:latin typeface="Calibri" panose="020F0502020204030204" pitchFamily="34" charset="0"/>
              </a:rPr>
              <a:t>training.</a:t>
            </a:r>
            <a:endParaRPr lang="en-US" dirty="0"/>
          </a:p>
        </p:txBody>
      </p:sp>
      <p:sp>
        <p:nvSpPr>
          <p:cNvPr id="4" name="Slide Number Placeholder 3"/>
          <p:cNvSpPr>
            <a:spLocks noGrp="1"/>
          </p:cNvSpPr>
          <p:nvPr>
            <p:ph type="sldNum" sz="quarter" idx="5"/>
          </p:nvPr>
        </p:nvSpPr>
        <p:spPr/>
        <p:txBody>
          <a:bodyPr/>
          <a:lstStyle/>
          <a:p>
            <a:fld id="{EB57E26C-B284-4E77-B688-9A3CE750B5CC}" type="slidenum">
              <a:rPr lang="en-US" smtClean="0"/>
              <a:t>10</a:t>
            </a:fld>
            <a:endParaRPr lang="en-US" dirty="0"/>
          </a:p>
        </p:txBody>
      </p:sp>
    </p:spTree>
    <p:extLst>
      <p:ext uri="{BB962C8B-B14F-4D97-AF65-F5344CB8AC3E}">
        <p14:creationId xmlns:p14="http://schemas.microsoft.com/office/powerpoint/2010/main" val="2082333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latin typeface="Segoe UI,Bold"/>
              </a:rPr>
              <a:t>Go NAPSACC Statewide Implementation 2023</a:t>
            </a:r>
          </a:p>
          <a:p>
            <a:endParaRPr lang="en-US" sz="1800" b="1" i="0" u="none" strike="noStrike" baseline="0" dirty="0">
              <a:latin typeface="Segoe UI,Bold"/>
            </a:endParaRPr>
          </a:p>
          <a:p>
            <a:r>
              <a:rPr lang="en-US" sz="1800" b="1" i="0" u="none" strike="noStrike" baseline="0" dirty="0">
                <a:latin typeface="Segoe UI,Bold"/>
              </a:rPr>
              <a:t>Health Literacy for ESL  </a:t>
            </a:r>
            <a:r>
              <a:rPr lang="en-US" sz="1800" b="0" i="0" u="none" strike="noStrike" baseline="0" dirty="0">
                <a:latin typeface="Segoe UI,Bold"/>
              </a:rPr>
              <a:t>11 of 50, 32 of 100 target value</a:t>
            </a:r>
          </a:p>
          <a:p>
            <a:pPr algn="l"/>
            <a:r>
              <a:rPr lang="en-US" sz="1800" b="0" i="0" u="none" strike="noStrike" baseline="0" dirty="0">
                <a:latin typeface="Calibri" panose="020F0502020204030204" pitchFamily="34" charset="0"/>
              </a:rPr>
              <a:t>Communication issues with partners and the location dates that were held, lack of participants in</a:t>
            </a:r>
          </a:p>
          <a:p>
            <a:pPr algn="l"/>
            <a:r>
              <a:rPr lang="en-US" sz="1800" b="0" i="0" u="none" strike="noStrike" baseline="0" dirty="0">
                <a:latin typeface="Calibri" panose="020F0502020204030204" pitchFamily="34" charset="0"/>
              </a:rPr>
              <a:t>Logan County for our Spanish ESL Health Literacy classes.</a:t>
            </a:r>
            <a:endParaRPr lang="en-US" sz="1800" b="1" i="0" u="none" strike="noStrike" baseline="0" dirty="0">
              <a:latin typeface="Segoe UI,Bold"/>
            </a:endParaRPr>
          </a:p>
          <a:p>
            <a:endParaRPr lang="en-US" sz="1800" b="1" i="0" u="none" strike="noStrike" baseline="0" dirty="0">
              <a:latin typeface="Segoe UI,Bold"/>
            </a:endParaRPr>
          </a:p>
          <a:p>
            <a:r>
              <a:rPr lang="en-US" sz="1800" b="1" i="0" u="none" strike="noStrike" baseline="0" dirty="0">
                <a:latin typeface="Segoe UI,Bold"/>
              </a:rPr>
              <a:t>Healthy Aging and Injury Prevention 2023- met</a:t>
            </a:r>
            <a:endParaRPr lang="en-US" dirty="0"/>
          </a:p>
        </p:txBody>
      </p:sp>
      <p:sp>
        <p:nvSpPr>
          <p:cNvPr id="4" name="Slide Number Placeholder 3"/>
          <p:cNvSpPr>
            <a:spLocks noGrp="1"/>
          </p:cNvSpPr>
          <p:nvPr>
            <p:ph type="sldNum" sz="quarter" idx="5"/>
          </p:nvPr>
        </p:nvSpPr>
        <p:spPr/>
        <p:txBody>
          <a:bodyPr/>
          <a:lstStyle/>
          <a:p>
            <a:fld id="{EB57E26C-B284-4E77-B688-9A3CE750B5CC}" type="slidenum">
              <a:rPr lang="en-US" smtClean="0"/>
              <a:t>11</a:t>
            </a:fld>
            <a:endParaRPr lang="en-US" dirty="0"/>
          </a:p>
        </p:txBody>
      </p:sp>
    </p:spTree>
    <p:extLst>
      <p:ext uri="{BB962C8B-B14F-4D97-AF65-F5344CB8AC3E}">
        <p14:creationId xmlns:p14="http://schemas.microsoft.com/office/powerpoint/2010/main" val="149425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why </a:t>
            </a:r>
            <a:r>
              <a:rPr lang="en-US" b="1" dirty="0"/>
              <a:t>not met </a:t>
            </a:r>
            <a:r>
              <a:rPr lang="en-US" dirty="0"/>
              <a:t>information</a:t>
            </a:r>
          </a:p>
          <a:p>
            <a:endParaRPr lang="en-US" dirty="0"/>
          </a:p>
          <a:p>
            <a:r>
              <a:rPr lang="en-US" sz="1800" b="1" i="0" u="none" strike="noStrike" baseline="0" dirty="0">
                <a:latin typeface="Segoe UI,Bold"/>
              </a:rPr>
              <a:t>Northeastern Oklahoma CATCH Coordinated School Health Initiative</a:t>
            </a:r>
          </a:p>
          <a:p>
            <a:r>
              <a:rPr lang="en-US" sz="1200" b="1" i="0" u="none" strike="noStrike" baseline="0" dirty="0">
                <a:latin typeface="Segoe UI,Bold"/>
              </a:rPr>
              <a:t>1</a:t>
            </a:r>
            <a:r>
              <a:rPr lang="en-US" sz="1200" b="0" i="0" u="none" strike="noStrike" baseline="0" dirty="0">
                <a:latin typeface="Segoe UI,Bold"/>
              </a:rPr>
              <a:t>3 of 16 target value</a:t>
            </a:r>
          </a:p>
          <a:p>
            <a:pPr algn="l"/>
            <a:r>
              <a:rPr lang="en-US" sz="1200" b="0" i="0" u="none" strike="noStrike" baseline="0" dirty="0">
                <a:latin typeface="Calibri" panose="020F0502020204030204" pitchFamily="34" charset="0"/>
              </a:rPr>
              <a:t>quick turnaround times for training location and</a:t>
            </a:r>
          </a:p>
          <a:p>
            <a:pPr algn="l"/>
            <a:r>
              <a:rPr lang="en-US" sz="1200" b="0" i="0" u="none" strike="noStrike" baseline="0" dirty="0">
                <a:latin typeface="Calibri" panose="020F0502020204030204" pitchFamily="34" charset="0"/>
              </a:rPr>
              <a:t>participants, last minute dropouts due to staff shortages, and logistical challenges related to</a:t>
            </a:r>
          </a:p>
          <a:p>
            <a:pPr algn="l"/>
            <a:r>
              <a:rPr lang="en-US" sz="1200" b="0" i="0" u="none" strike="noStrike" baseline="0" dirty="0">
                <a:latin typeface="Calibri" panose="020F0502020204030204" pitchFamily="34" charset="0"/>
              </a:rPr>
              <a:t>equipment distribution.</a:t>
            </a:r>
            <a:endParaRPr lang="en-US" dirty="0"/>
          </a:p>
          <a:p>
            <a:endParaRPr lang="en-US" dirty="0"/>
          </a:p>
        </p:txBody>
      </p:sp>
      <p:sp>
        <p:nvSpPr>
          <p:cNvPr id="4" name="Slide Number Placeholder 3"/>
          <p:cNvSpPr>
            <a:spLocks noGrp="1"/>
          </p:cNvSpPr>
          <p:nvPr>
            <p:ph type="sldNum" sz="quarter" idx="5"/>
          </p:nvPr>
        </p:nvSpPr>
        <p:spPr/>
        <p:txBody>
          <a:bodyPr/>
          <a:lstStyle/>
          <a:p>
            <a:fld id="{EB57E26C-B284-4E77-B688-9A3CE750B5CC}" type="slidenum">
              <a:rPr lang="en-US" smtClean="0"/>
              <a:t>12</a:t>
            </a:fld>
            <a:endParaRPr lang="en-US" dirty="0"/>
          </a:p>
        </p:txBody>
      </p:sp>
    </p:spTree>
    <p:extLst>
      <p:ext uri="{BB962C8B-B14F-4D97-AF65-F5344CB8AC3E}">
        <p14:creationId xmlns:p14="http://schemas.microsoft.com/office/powerpoint/2010/main" val="3490953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latin typeface="Segoe UI,Bold"/>
              </a:rPr>
              <a:t>Partner Inflicted Brain Injury </a:t>
            </a:r>
            <a:r>
              <a:rPr lang="en-US" sz="1800" b="0" i="0" u="none" strike="noStrike" baseline="0" dirty="0">
                <a:latin typeface="Segoe UI,Bold"/>
              </a:rPr>
              <a:t>0 of 4 revised WP ; 99 of 150 target value- inability to meet the BRFSS reporting requirement, so a budget and workplan revision was approved by AC team and CDC in May 2024</a:t>
            </a:r>
          </a:p>
          <a:p>
            <a:endParaRPr lang="en-US" sz="1800" b="0" i="0" u="none" strike="noStrike" baseline="0" dirty="0">
              <a:latin typeface="Segoe UI,Bold"/>
            </a:endParaRPr>
          </a:p>
          <a:p>
            <a:endParaRPr lang="en-US" sz="1800" b="1" i="0" u="none" strike="noStrike" baseline="0" dirty="0">
              <a:latin typeface="Segoe UI,Bold"/>
            </a:endParaRPr>
          </a:p>
          <a:p>
            <a:r>
              <a:rPr lang="en-US" sz="1800" b="1" i="0" u="none" strike="noStrike" baseline="0" dirty="0">
                <a:latin typeface="Segoe UI,Bold"/>
              </a:rPr>
              <a:t>School Health- Creating a healthy school environment- met</a:t>
            </a:r>
            <a:endParaRPr lang="en-US" dirty="0"/>
          </a:p>
        </p:txBody>
      </p:sp>
      <p:sp>
        <p:nvSpPr>
          <p:cNvPr id="4" name="Slide Number Placeholder 3"/>
          <p:cNvSpPr>
            <a:spLocks noGrp="1"/>
          </p:cNvSpPr>
          <p:nvPr>
            <p:ph type="sldNum" sz="quarter" idx="5"/>
          </p:nvPr>
        </p:nvSpPr>
        <p:spPr/>
        <p:txBody>
          <a:bodyPr/>
          <a:lstStyle/>
          <a:p>
            <a:fld id="{EB57E26C-B284-4E77-B688-9A3CE750B5CC}" type="slidenum">
              <a:rPr lang="en-US" smtClean="0"/>
              <a:t>13</a:t>
            </a:fld>
            <a:endParaRPr lang="en-US" dirty="0"/>
          </a:p>
        </p:txBody>
      </p:sp>
    </p:spTree>
    <p:extLst>
      <p:ext uri="{BB962C8B-B14F-4D97-AF65-F5344CB8AC3E}">
        <p14:creationId xmlns:p14="http://schemas.microsoft.com/office/powerpoint/2010/main" val="95660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two programs </a:t>
            </a:r>
          </a:p>
          <a:p>
            <a:endParaRPr lang="en-US" dirty="0"/>
          </a:p>
          <a:p>
            <a:endParaRPr lang="en-US" dirty="0"/>
          </a:p>
          <a:p>
            <a:r>
              <a:rPr lang="en-US" sz="1800" b="1" i="0" u="none" strike="noStrike" baseline="0" dirty="0">
                <a:latin typeface="Calibri" panose="020F0502020204030204" pitchFamily="34" charset="0"/>
              </a:rPr>
              <a:t>Sexual Assault Prevention &amp; Surveillance </a:t>
            </a:r>
            <a:r>
              <a:rPr lang="en-US" sz="1200" b="0" i="0" u="none" strike="noStrike" baseline="0" dirty="0">
                <a:latin typeface="Segoe UI,Bold"/>
              </a:rPr>
              <a:t>0 of 4 revised WP BRFSS questions, budget and workplan revision was approved by AC team and CDC</a:t>
            </a:r>
          </a:p>
          <a:p>
            <a:endParaRPr lang="en-US" sz="1200" b="0" i="0" u="none" strike="noStrike" baseline="0" dirty="0">
              <a:latin typeface="Segoe UI,Bold"/>
            </a:endParaRPr>
          </a:p>
          <a:p>
            <a:pPr algn="l"/>
            <a:r>
              <a:rPr lang="en-US" sz="1800" b="0" i="0" u="none" strike="noStrike" baseline="0" dirty="0">
                <a:latin typeface="Calibri" panose="020F0502020204030204" pitchFamily="34" charset="0"/>
              </a:rPr>
              <a:t>These funds are blended with Rape Prevention and Education (RPE) funds to support 2 contracts with</a:t>
            </a:r>
          </a:p>
          <a:p>
            <a:pPr algn="l"/>
            <a:r>
              <a:rPr lang="en-US" sz="1800" b="0" i="0" u="none" strike="noStrike" baseline="0" dirty="0">
                <a:latin typeface="Calibri" panose="020F0502020204030204" pitchFamily="34" charset="0"/>
              </a:rPr>
              <a:t>community service providers. These contracts were in year 5 of a 5-year contract cycle. </a:t>
            </a:r>
            <a:r>
              <a:rPr lang="en-US" sz="1800" b="1" i="0" u="none" strike="noStrike" baseline="0" dirty="0">
                <a:latin typeface="Calibri" panose="020F0502020204030204" pitchFamily="34" charset="0"/>
              </a:rPr>
              <a:t>One of the</a:t>
            </a:r>
          </a:p>
          <a:p>
            <a:pPr algn="l"/>
            <a:r>
              <a:rPr lang="en-US" sz="1800" b="1" i="0" u="none" strike="noStrike" baseline="0" dirty="0">
                <a:latin typeface="Calibri" panose="020F0502020204030204" pitchFamily="34" charset="0"/>
              </a:rPr>
              <a:t>programs lost staff at the end of July</a:t>
            </a:r>
            <a:r>
              <a:rPr lang="en-US" sz="1800" b="0" i="0" u="none" strike="noStrike" baseline="0" dirty="0">
                <a:latin typeface="Calibri" panose="020F0502020204030204" pitchFamily="34" charset="0"/>
              </a:rPr>
              <a:t>. They </a:t>
            </a:r>
            <a:r>
              <a:rPr lang="en-US" sz="1800" b="1" i="0" u="none" strike="noStrike" baseline="0" dirty="0">
                <a:latin typeface="Calibri" panose="020F0502020204030204" pitchFamily="34" charset="0"/>
              </a:rPr>
              <a:t>chose not to refill the position due to it being the last year</a:t>
            </a:r>
          </a:p>
          <a:p>
            <a:pPr algn="l"/>
            <a:r>
              <a:rPr lang="en-US" sz="1800" b="1" i="0" u="none" strike="noStrike" baseline="0" dirty="0">
                <a:latin typeface="Calibri" panose="020F0502020204030204" pitchFamily="34" charset="0"/>
              </a:rPr>
              <a:t>of the contract cycle and RPE changing its focus in the next funding cycle</a:t>
            </a:r>
            <a:r>
              <a:rPr lang="en-US" sz="1800" b="0" i="0" u="none" strike="noStrike" baseline="0" dirty="0">
                <a:latin typeface="Calibri" panose="020F0502020204030204" pitchFamily="34" charset="0"/>
              </a:rPr>
              <a:t>.</a:t>
            </a:r>
            <a:endParaRPr lang="en-US" sz="1200" b="0" i="0" u="none" strike="noStrike" baseline="0" dirty="0">
              <a:latin typeface="Segoe UI,Bold"/>
            </a:endParaRPr>
          </a:p>
          <a:p>
            <a:r>
              <a:rPr lang="en-US" sz="1200" b="0" i="0" u="none" strike="noStrike" baseline="0" dirty="0">
                <a:latin typeface="Segoe UI,Bold"/>
              </a:rPr>
              <a:t> </a:t>
            </a:r>
          </a:p>
          <a:p>
            <a:endParaRPr lang="en-US" sz="1200" b="0" i="0" u="none" strike="noStrike" baseline="0" dirty="0">
              <a:latin typeface="Segoe UI,Bold"/>
            </a:endParaRPr>
          </a:p>
          <a:p>
            <a:r>
              <a:rPr lang="en-US" sz="1800" b="1" i="0" u="none" strike="noStrike" baseline="0" dirty="0">
                <a:latin typeface="Calibri" panose="020F0502020204030204" pitchFamily="34" charset="0"/>
              </a:rPr>
              <a:t>Suicide Prevention -  0 of 50; 129 or 200 target value number of trained employees</a:t>
            </a:r>
          </a:p>
          <a:p>
            <a:r>
              <a:rPr lang="en-US" sz="1800" b="0" i="0" u="none" strike="noStrike" baseline="0" dirty="0">
                <a:latin typeface="Calibri" panose="020F0502020204030204" pitchFamily="34" charset="0"/>
              </a:rPr>
              <a:t>Challenged with the planning/learning process.</a:t>
            </a:r>
            <a:endParaRPr lang="en-US" b="1" dirty="0"/>
          </a:p>
        </p:txBody>
      </p:sp>
      <p:sp>
        <p:nvSpPr>
          <p:cNvPr id="4" name="Slide Number Placeholder 3"/>
          <p:cNvSpPr>
            <a:spLocks noGrp="1"/>
          </p:cNvSpPr>
          <p:nvPr>
            <p:ph type="sldNum" sz="quarter" idx="5"/>
          </p:nvPr>
        </p:nvSpPr>
        <p:spPr/>
        <p:txBody>
          <a:bodyPr/>
          <a:lstStyle/>
          <a:p>
            <a:fld id="{EB57E26C-B284-4E77-B688-9A3CE750B5CC}" type="slidenum">
              <a:rPr lang="en-US" smtClean="0"/>
              <a:t>14</a:t>
            </a:fld>
            <a:endParaRPr lang="en-US" dirty="0"/>
          </a:p>
        </p:txBody>
      </p:sp>
    </p:spTree>
    <p:extLst>
      <p:ext uri="{BB962C8B-B14F-4D97-AF65-F5344CB8AC3E}">
        <p14:creationId xmlns:p14="http://schemas.microsoft.com/office/powerpoint/2010/main" val="2094093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 at </a:t>
            </a:r>
            <a:r>
              <a:rPr lang="en-US"/>
              <a:t>this point</a:t>
            </a:r>
            <a:endParaRPr lang="en-US" dirty="0"/>
          </a:p>
        </p:txBody>
      </p:sp>
      <p:sp>
        <p:nvSpPr>
          <p:cNvPr id="4" name="Slide Number Placeholder 3"/>
          <p:cNvSpPr>
            <a:spLocks noGrp="1"/>
          </p:cNvSpPr>
          <p:nvPr>
            <p:ph type="sldNum" sz="quarter" idx="5"/>
          </p:nvPr>
        </p:nvSpPr>
        <p:spPr/>
        <p:txBody>
          <a:bodyPr/>
          <a:lstStyle/>
          <a:p>
            <a:fld id="{EB57E26C-B284-4E77-B688-9A3CE750B5CC}" type="slidenum">
              <a:rPr lang="en-US" smtClean="0"/>
              <a:t>15</a:t>
            </a:fld>
            <a:endParaRPr lang="en-US" dirty="0"/>
          </a:p>
        </p:txBody>
      </p:sp>
    </p:spTree>
    <p:extLst>
      <p:ext uri="{BB962C8B-B14F-4D97-AF65-F5344CB8AC3E}">
        <p14:creationId xmlns:p14="http://schemas.microsoft.com/office/powerpoint/2010/main" val="497361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This next section will address the Current AP4 program budget spenddown totals as of 11/1/2024, the budget will be finalized by via the PMS on Dec28,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  </a:t>
            </a:r>
          </a:p>
          <a:p>
            <a:r>
              <a:rPr lang="en-US" dirty="0"/>
              <a:t>AP4 budget summary for the FY23 Workplans- 14program that received FY23 funding, unobligated or surplus funds are still being confirmed. </a:t>
            </a:r>
          </a:p>
          <a:p>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B40B08-8BBB-504C-BAD2-61931D34972B}" type="slidenum">
              <a:rPr lang="en-US" smtClean="0"/>
              <a:t>16</a:t>
            </a:fld>
            <a:endParaRPr lang="en-US" dirty="0"/>
          </a:p>
        </p:txBody>
      </p:sp>
    </p:spTree>
    <p:extLst>
      <p:ext uri="{BB962C8B-B14F-4D97-AF65-F5344CB8AC3E}">
        <p14:creationId xmlns:p14="http://schemas.microsoft.com/office/powerpoint/2010/main" val="1621022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several slides will address the programs current budget status and reflect which programs were …….On track for spending down program funds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were fourteen (14) AP4 programs that received PHHS Block Grant FY23 funding.  This is an estimate and There may be some lapse funding that remains - some unobligated or surplus funds are still being confirmed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sng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dirty="0">
                <a:highlight>
                  <a:srgbClr val="800080"/>
                </a:highlight>
              </a:rPr>
              <a:t> </a:t>
            </a:r>
            <a:endParaRPr lang="en-US" strike="sngStrike" dirty="0"/>
          </a:p>
          <a:p>
            <a:pPr marL="0" indent="0">
              <a:buFontTx/>
              <a:buNone/>
            </a:pPr>
            <a:endParaRPr lang="en-US" dirty="0"/>
          </a:p>
          <a:p>
            <a:pPr marL="0" indent="0">
              <a:buFontTx/>
              <a:buNone/>
            </a:pPr>
            <a:r>
              <a:rPr lang="en-US" dirty="0"/>
              <a:t>This slide starts with Advancing Health Equity </a:t>
            </a:r>
            <a:r>
              <a:rPr lang="en-US" dirty="0">
                <a:solidFill>
                  <a:schemeClr val="tx1"/>
                </a:solidFill>
              </a:rPr>
              <a:t>and</a:t>
            </a:r>
            <a:r>
              <a:rPr lang="en-US" dirty="0"/>
              <a:t> Strengthening Minority Health,  OMHHE- Office of Minority Health and Health Equity – program 29k</a:t>
            </a:r>
          </a:p>
        </p:txBody>
      </p:sp>
      <p:sp>
        <p:nvSpPr>
          <p:cNvPr id="4" name="Slide Number Placeholder 3"/>
          <p:cNvSpPr>
            <a:spLocks noGrp="1"/>
          </p:cNvSpPr>
          <p:nvPr>
            <p:ph type="sldNum" sz="quarter" idx="5"/>
          </p:nvPr>
        </p:nvSpPr>
        <p:spPr/>
        <p:txBody>
          <a:bodyPr/>
          <a:lstStyle/>
          <a:p>
            <a:fld id="{24E64220-9F9A-43BC-81A0-EFE25CB0BF5B}" type="slidenum">
              <a:rPr lang="en-US" smtClean="0"/>
              <a:t>17</a:t>
            </a:fld>
            <a:endParaRPr lang="en-US" dirty="0"/>
          </a:p>
        </p:txBody>
      </p:sp>
    </p:spTree>
    <p:extLst>
      <p:ext uri="{BB962C8B-B14F-4D97-AF65-F5344CB8AC3E}">
        <p14:creationId xmlns:p14="http://schemas.microsoft.com/office/powerpoint/2010/main" val="1294574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Birth Partner 6k</a:t>
            </a:r>
          </a:p>
        </p:txBody>
      </p:sp>
      <p:sp>
        <p:nvSpPr>
          <p:cNvPr id="4" name="Slide Number Placeholder 3"/>
          <p:cNvSpPr>
            <a:spLocks noGrp="1"/>
          </p:cNvSpPr>
          <p:nvPr>
            <p:ph type="sldNum" sz="quarter" idx="5"/>
          </p:nvPr>
        </p:nvSpPr>
        <p:spPr/>
        <p:txBody>
          <a:bodyPr/>
          <a:lstStyle/>
          <a:p>
            <a:fld id="{EB57E26C-B284-4E77-B688-9A3CE750B5CC}" type="slidenum">
              <a:rPr lang="en-US" smtClean="0"/>
              <a:t>18</a:t>
            </a:fld>
            <a:endParaRPr lang="en-US" dirty="0"/>
          </a:p>
        </p:txBody>
      </p:sp>
    </p:spTree>
    <p:extLst>
      <p:ext uri="{BB962C8B-B14F-4D97-AF65-F5344CB8AC3E}">
        <p14:creationId xmlns:p14="http://schemas.microsoft.com/office/powerpoint/2010/main" val="3244404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CPS over spent. This is one of the program that rec most of the additional remaining funds at the end of the project period</a:t>
            </a:r>
          </a:p>
        </p:txBody>
      </p:sp>
      <p:sp>
        <p:nvSpPr>
          <p:cNvPr id="4" name="Slide Number Placeholder 3"/>
          <p:cNvSpPr>
            <a:spLocks noGrp="1"/>
          </p:cNvSpPr>
          <p:nvPr>
            <p:ph type="sldNum" sz="quarter" idx="5"/>
          </p:nvPr>
        </p:nvSpPr>
        <p:spPr/>
        <p:txBody>
          <a:bodyPr/>
          <a:lstStyle/>
          <a:p>
            <a:fld id="{EB57E26C-B284-4E77-B688-9A3CE750B5CC}" type="slidenum">
              <a:rPr lang="en-US" smtClean="0"/>
              <a:t>19</a:t>
            </a:fld>
            <a:endParaRPr lang="en-US" dirty="0"/>
          </a:p>
        </p:txBody>
      </p:sp>
    </p:spTree>
    <p:extLst>
      <p:ext uri="{BB962C8B-B14F-4D97-AF65-F5344CB8AC3E}">
        <p14:creationId xmlns:p14="http://schemas.microsoft.com/office/powerpoint/2010/main" val="3605816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Let Chair-person know the meeting can start- </a:t>
            </a:r>
            <a:r>
              <a:rPr lang="en-US" sz="1200" dirty="0"/>
              <a:t>Call to Order </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Thank you joining the first AC meeting for the FY24 workplan and FFY25 budget project period</a:t>
            </a:r>
          </a:p>
          <a:p>
            <a:endParaRPr lang="en-US" dirty="0">
              <a:cs typeface="Calibri"/>
            </a:endParaRPr>
          </a:p>
        </p:txBody>
      </p:sp>
      <p:sp>
        <p:nvSpPr>
          <p:cNvPr id="4" name="Slide Number Placeholder 3"/>
          <p:cNvSpPr>
            <a:spLocks noGrp="1"/>
          </p:cNvSpPr>
          <p:nvPr>
            <p:ph type="sldNum" sz="quarter" idx="5"/>
          </p:nvPr>
        </p:nvSpPr>
        <p:spPr/>
        <p:txBody>
          <a:bodyPr/>
          <a:lstStyle/>
          <a:p>
            <a:fld id="{D8B40B08-8BBB-504C-BAD2-61931D34972B}" type="slidenum">
              <a:rPr lang="en-US" smtClean="0"/>
              <a:t>2</a:t>
            </a:fld>
            <a:endParaRPr lang="en-US" dirty="0"/>
          </a:p>
        </p:txBody>
      </p:sp>
    </p:spTree>
    <p:extLst>
      <p:ext uri="{BB962C8B-B14F-4D97-AF65-F5344CB8AC3E}">
        <p14:creationId xmlns:p14="http://schemas.microsoft.com/office/powerpoint/2010/main" val="246717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Aging and Fall prevention 8k</a:t>
            </a:r>
          </a:p>
        </p:txBody>
      </p:sp>
      <p:sp>
        <p:nvSpPr>
          <p:cNvPr id="4" name="Slide Number Placeholder 3"/>
          <p:cNvSpPr>
            <a:spLocks noGrp="1"/>
          </p:cNvSpPr>
          <p:nvPr>
            <p:ph type="sldNum" sz="quarter" idx="5"/>
          </p:nvPr>
        </p:nvSpPr>
        <p:spPr/>
        <p:txBody>
          <a:bodyPr/>
          <a:lstStyle/>
          <a:p>
            <a:fld id="{EB57E26C-B284-4E77-B688-9A3CE750B5CC}" type="slidenum">
              <a:rPr lang="en-US" smtClean="0"/>
              <a:t>20</a:t>
            </a:fld>
            <a:endParaRPr lang="en-US" dirty="0"/>
          </a:p>
        </p:txBody>
      </p:sp>
    </p:spTree>
    <p:extLst>
      <p:ext uri="{BB962C8B-B14F-4D97-AF65-F5344CB8AC3E}">
        <p14:creationId xmlns:p14="http://schemas.microsoft.com/office/powerpoint/2010/main" val="1726909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D3 Community and Literacy program 12k</a:t>
            </a:r>
          </a:p>
        </p:txBody>
      </p:sp>
      <p:sp>
        <p:nvSpPr>
          <p:cNvPr id="4" name="Slide Number Placeholder 3"/>
          <p:cNvSpPr>
            <a:spLocks noGrp="1"/>
          </p:cNvSpPr>
          <p:nvPr>
            <p:ph type="sldNum" sz="quarter" idx="5"/>
          </p:nvPr>
        </p:nvSpPr>
        <p:spPr/>
        <p:txBody>
          <a:bodyPr/>
          <a:lstStyle/>
          <a:p>
            <a:fld id="{EB57E26C-B284-4E77-B688-9A3CE750B5CC}" type="slidenum">
              <a:rPr lang="en-US" smtClean="0"/>
              <a:t>21</a:t>
            </a:fld>
            <a:endParaRPr lang="en-US" dirty="0"/>
          </a:p>
        </p:txBody>
      </p:sp>
    </p:spTree>
    <p:extLst>
      <p:ext uri="{BB962C8B-B14F-4D97-AF65-F5344CB8AC3E}">
        <p14:creationId xmlns:p14="http://schemas.microsoft.com/office/powerpoint/2010/main" val="100217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Schools 63k as discussed early the program attempted to spend these funds but had issue with procurement, revised their method </a:t>
            </a:r>
          </a:p>
        </p:txBody>
      </p:sp>
      <p:sp>
        <p:nvSpPr>
          <p:cNvPr id="4" name="Slide Number Placeholder 3"/>
          <p:cNvSpPr>
            <a:spLocks noGrp="1"/>
          </p:cNvSpPr>
          <p:nvPr>
            <p:ph type="sldNum" sz="quarter" idx="5"/>
          </p:nvPr>
        </p:nvSpPr>
        <p:spPr/>
        <p:txBody>
          <a:bodyPr/>
          <a:lstStyle/>
          <a:p>
            <a:fld id="{EB57E26C-B284-4E77-B688-9A3CE750B5CC}" type="slidenum">
              <a:rPr lang="en-US" smtClean="0"/>
              <a:t>22</a:t>
            </a:fld>
            <a:endParaRPr lang="en-US" dirty="0"/>
          </a:p>
        </p:txBody>
      </p:sp>
    </p:spTree>
    <p:extLst>
      <p:ext uri="{BB962C8B-B14F-4D97-AF65-F5344CB8AC3E}">
        <p14:creationId xmlns:p14="http://schemas.microsoft.com/office/powerpoint/2010/main" val="1895862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6k</a:t>
            </a:r>
          </a:p>
        </p:txBody>
      </p:sp>
      <p:sp>
        <p:nvSpPr>
          <p:cNvPr id="4" name="Slide Number Placeholder 3"/>
          <p:cNvSpPr>
            <a:spLocks noGrp="1"/>
          </p:cNvSpPr>
          <p:nvPr>
            <p:ph type="sldNum" sz="quarter" idx="5"/>
          </p:nvPr>
        </p:nvSpPr>
        <p:spPr/>
        <p:txBody>
          <a:bodyPr/>
          <a:lstStyle/>
          <a:p>
            <a:fld id="{EB57E26C-B284-4E77-B688-9A3CE750B5CC}" type="slidenum">
              <a:rPr lang="en-US" smtClean="0"/>
              <a:t>23</a:t>
            </a:fld>
            <a:endParaRPr lang="en-US" dirty="0"/>
          </a:p>
        </p:txBody>
      </p:sp>
    </p:spTree>
    <p:extLst>
      <p:ext uri="{BB962C8B-B14F-4D97-AF65-F5344CB8AC3E}">
        <p14:creationId xmlns:p14="http://schemas.microsoft.com/office/powerpoint/2010/main" val="2085086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GoNapsacc</a:t>
            </a:r>
            <a:r>
              <a:rPr lang="en-US" dirty="0"/>
              <a:t> roughly 5k</a:t>
            </a:r>
          </a:p>
        </p:txBody>
      </p:sp>
      <p:sp>
        <p:nvSpPr>
          <p:cNvPr id="4" name="Slide Number Placeholder 3"/>
          <p:cNvSpPr>
            <a:spLocks noGrp="1"/>
          </p:cNvSpPr>
          <p:nvPr>
            <p:ph type="sldNum" sz="quarter" idx="5"/>
          </p:nvPr>
        </p:nvSpPr>
        <p:spPr/>
        <p:txBody>
          <a:bodyPr/>
          <a:lstStyle/>
          <a:p>
            <a:fld id="{EB57E26C-B284-4E77-B688-9A3CE750B5CC}" type="slidenum">
              <a:rPr lang="en-US" smtClean="0"/>
              <a:t>24</a:t>
            </a:fld>
            <a:endParaRPr lang="en-US" dirty="0"/>
          </a:p>
        </p:txBody>
      </p:sp>
    </p:spTree>
    <p:extLst>
      <p:ext uri="{BB962C8B-B14F-4D97-AF65-F5344CB8AC3E}">
        <p14:creationId xmlns:p14="http://schemas.microsoft.com/office/powerpoint/2010/main" val="2649995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CATCH had roughly 14k </a:t>
            </a:r>
          </a:p>
          <a:p>
            <a:endParaRPr lang="en-US" sz="1200" b="0" i="0" u="none" strike="noStrike" baseline="0" dirty="0">
              <a:latin typeface="Calibri" panose="020F0502020204030204" pitchFamily="34" charset="0"/>
            </a:endParaRPr>
          </a:p>
          <a:p>
            <a:r>
              <a:rPr lang="en-US" sz="1200" b="0" i="0" u="none" strike="noStrike" baseline="0" dirty="0">
                <a:latin typeface="Calibri" panose="020F0502020204030204" pitchFamily="34" charset="0"/>
              </a:rPr>
              <a:t>Early reported last-minute dropouts due to staff shortages, and logistical challenges related to equipment distribution.</a:t>
            </a:r>
            <a:endParaRPr lang="en-US" dirty="0"/>
          </a:p>
          <a:p>
            <a:endParaRPr lang="en-US" dirty="0"/>
          </a:p>
        </p:txBody>
      </p:sp>
      <p:sp>
        <p:nvSpPr>
          <p:cNvPr id="4" name="Slide Number Placeholder 3"/>
          <p:cNvSpPr>
            <a:spLocks noGrp="1"/>
          </p:cNvSpPr>
          <p:nvPr>
            <p:ph type="sldNum" sz="quarter" idx="5"/>
          </p:nvPr>
        </p:nvSpPr>
        <p:spPr/>
        <p:txBody>
          <a:bodyPr/>
          <a:lstStyle/>
          <a:p>
            <a:fld id="{EB57E26C-B284-4E77-B688-9A3CE750B5CC}" type="slidenum">
              <a:rPr lang="en-US" smtClean="0"/>
              <a:t>25</a:t>
            </a:fld>
            <a:endParaRPr lang="en-US" dirty="0"/>
          </a:p>
        </p:txBody>
      </p:sp>
    </p:spTree>
    <p:extLst>
      <p:ext uri="{BB962C8B-B14F-4D97-AF65-F5344CB8AC3E}">
        <p14:creationId xmlns:p14="http://schemas.microsoft.com/office/powerpoint/2010/main" val="18205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Fluoride</a:t>
            </a:r>
          </a:p>
        </p:txBody>
      </p:sp>
      <p:sp>
        <p:nvSpPr>
          <p:cNvPr id="4" name="Slide Number Placeholder 3"/>
          <p:cNvSpPr>
            <a:spLocks noGrp="1"/>
          </p:cNvSpPr>
          <p:nvPr>
            <p:ph type="sldNum" sz="quarter" idx="5"/>
          </p:nvPr>
        </p:nvSpPr>
        <p:spPr/>
        <p:txBody>
          <a:bodyPr/>
          <a:lstStyle/>
          <a:p>
            <a:fld id="{EB57E26C-B284-4E77-B688-9A3CE750B5CC}" type="slidenum">
              <a:rPr lang="en-US" smtClean="0"/>
              <a:t>26</a:t>
            </a:fld>
            <a:endParaRPr lang="en-US" dirty="0"/>
          </a:p>
        </p:txBody>
      </p:sp>
    </p:spTree>
    <p:extLst>
      <p:ext uri="{BB962C8B-B14F-4D97-AF65-F5344CB8AC3E}">
        <p14:creationId xmlns:p14="http://schemas.microsoft.com/office/powerpoint/2010/main" val="153453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ESL underspent by 2500 low to attendance</a:t>
            </a:r>
          </a:p>
        </p:txBody>
      </p:sp>
      <p:sp>
        <p:nvSpPr>
          <p:cNvPr id="4" name="Slide Number Placeholder 3"/>
          <p:cNvSpPr>
            <a:spLocks noGrp="1"/>
          </p:cNvSpPr>
          <p:nvPr>
            <p:ph type="sldNum" sz="quarter" idx="5"/>
          </p:nvPr>
        </p:nvSpPr>
        <p:spPr/>
        <p:txBody>
          <a:bodyPr/>
          <a:lstStyle/>
          <a:p>
            <a:fld id="{EB57E26C-B284-4E77-B688-9A3CE750B5CC}" type="slidenum">
              <a:rPr lang="en-US" smtClean="0"/>
              <a:t>27</a:t>
            </a:fld>
            <a:endParaRPr lang="en-US" dirty="0"/>
          </a:p>
        </p:txBody>
      </p:sp>
    </p:spTree>
    <p:extLst>
      <p:ext uri="{BB962C8B-B14F-4D97-AF65-F5344CB8AC3E}">
        <p14:creationId xmlns:p14="http://schemas.microsoft.com/office/powerpoint/2010/main" val="1630332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PIBI  under spent budget by 8k</a:t>
            </a:r>
          </a:p>
        </p:txBody>
      </p:sp>
      <p:sp>
        <p:nvSpPr>
          <p:cNvPr id="4" name="Slide Number Placeholder 3"/>
          <p:cNvSpPr>
            <a:spLocks noGrp="1"/>
          </p:cNvSpPr>
          <p:nvPr>
            <p:ph type="sldNum" sz="quarter" idx="5"/>
          </p:nvPr>
        </p:nvSpPr>
        <p:spPr/>
        <p:txBody>
          <a:bodyPr/>
          <a:lstStyle/>
          <a:p>
            <a:fld id="{EB57E26C-B284-4E77-B688-9A3CE750B5CC}" type="slidenum">
              <a:rPr lang="en-US" smtClean="0"/>
              <a:t>28</a:t>
            </a:fld>
            <a:endParaRPr lang="en-US" dirty="0"/>
          </a:p>
        </p:txBody>
      </p:sp>
    </p:spTree>
    <p:extLst>
      <p:ext uri="{BB962C8B-B14F-4D97-AF65-F5344CB8AC3E}">
        <p14:creationId xmlns:p14="http://schemas.microsoft.com/office/powerpoint/2010/main" val="2612255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Sexual assault  - staff loss that resulted in contractual issue </a:t>
            </a:r>
          </a:p>
        </p:txBody>
      </p:sp>
      <p:sp>
        <p:nvSpPr>
          <p:cNvPr id="4" name="Slide Number Placeholder 3"/>
          <p:cNvSpPr>
            <a:spLocks noGrp="1"/>
          </p:cNvSpPr>
          <p:nvPr>
            <p:ph type="sldNum" sz="quarter" idx="5"/>
          </p:nvPr>
        </p:nvSpPr>
        <p:spPr/>
        <p:txBody>
          <a:bodyPr/>
          <a:lstStyle/>
          <a:p>
            <a:fld id="{EB57E26C-B284-4E77-B688-9A3CE750B5CC}" type="slidenum">
              <a:rPr lang="en-US" smtClean="0"/>
              <a:t>29</a:t>
            </a:fld>
            <a:endParaRPr lang="en-US" dirty="0"/>
          </a:p>
        </p:txBody>
      </p:sp>
    </p:spTree>
    <p:extLst>
      <p:ext uri="{BB962C8B-B14F-4D97-AF65-F5344CB8AC3E}">
        <p14:creationId xmlns:p14="http://schemas.microsoft.com/office/powerpoint/2010/main" val="2298206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cs typeface="Calibri"/>
            </a:endParaRPr>
          </a:p>
          <a:p>
            <a:r>
              <a:rPr lang="en-US" sz="1800" dirty="0">
                <a:cs typeface="Calibri"/>
              </a:rPr>
              <a:t>Chair-person  - has called to order the meeting; </a:t>
            </a:r>
          </a:p>
          <a:p>
            <a:r>
              <a:rPr lang="en-US" sz="1800" dirty="0">
                <a:cs typeface="Calibri"/>
              </a:rPr>
              <a:t>document or note the time start time</a:t>
            </a:r>
          </a:p>
          <a:p>
            <a:endParaRPr lang="en-US" sz="1800" dirty="0">
              <a:cs typeface="Calibri"/>
            </a:endParaRPr>
          </a:p>
          <a:p>
            <a:pPr algn="l"/>
            <a:r>
              <a:rPr lang="en-US" sz="1800" b="0" i="0" u="none" strike="noStrike" baseline="0" dirty="0">
                <a:latin typeface="Calibri" panose="020F0502020204030204" pitchFamily="34" charset="0"/>
              </a:rPr>
              <a:t>Today’s agenda: </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Welcome and Intro – round robin</a:t>
            </a:r>
          </a:p>
          <a:p>
            <a:pPr algn="l"/>
            <a:r>
              <a:rPr lang="en-US" sz="1800" dirty="0">
                <a:latin typeface="Times New Roman" panose="02020603050405020304" pitchFamily="18" charset="0"/>
                <a:cs typeface="Times New Roman" panose="02020603050405020304" pitchFamily="18" charset="0"/>
              </a:rPr>
              <a:t>Recap  the PHHSBG- </a:t>
            </a:r>
            <a:r>
              <a:rPr lang="en-US" sz="1800" b="0" i="0" u="none" strike="noStrike" baseline="0" dirty="0">
                <a:latin typeface="Calibri" panose="020F0502020204030204" pitchFamily="34" charset="0"/>
              </a:rPr>
              <a:t>Grant deliverables </a:t>
            </a:r>
          </a:p>
          <a:p>
            <a:pPr algn="l"/>
            <a:r>
              <a:rPr lang="en-US" sz="1800" dirty="0">
                <a:latin typeface="Times New Roman" panose="02020603050405020304" pitchFamily="18" charset="0"/>
                <a:cs typeface="Times New Roman" panose="02020603050405020304" pitchFamily="18" charset="0"/>
              </a:rPr>
              <a:t>Review FY23 final APR, success stories and</a:t>
            </a:r>
          </a:p>
          <a:p>
            <a:pPr algn="l"/>
            <a:r>
              <a:rPr lang="en-US" sz="1800" dirty="0">
                <a:latin typeface="Times New Roman" panose="02020603050405020304" pitchFamily="18" charset="0"/>
                <a:cs typeface="Times New Roman" panose="02020603050405020304" pitchFamily="18" charset="0"/>
              </a:rPr>
              <a:t>FY23 program budget spenddowns </a:t>
            </a:r>
          </a:p>
          <a:p>
            <a:pPr algn="l"/>
            <a:r>
              <a:rPr lang="en-US" sz="1800" dirty="0">
                <a:latin typeface="Times New Roman" panose="02020603050405020304" pitchFamily="18" charset="0"/>
                <a:cs typeface="Times New Roman" panose="02020603050405020304" pitchFamily="18" charset="0"/>
              </a:rPr>
              <a:t>Per the FY24 Workplan, I will discuss the program goal and Budgets</a:t>
            </a:r>
          </a:p>
          <a:p>
            <a:pPr algn="l"/>
            <a:r>
              <a:rPr lang="en-US" sz="1800" dirty="0">
                <a:latin typeface="Times New Roman" panose="02020603050405020304" pitchFamily="18" charset="0"/>
                <a:cs typeface="Times New Roman" panose="02020603050405020304" pitchFamily="18" charset="0"/>
              </a:rPr>
              <a:t>Address The next AC Meeting Dates</a:t>
            </a:r>
          </a:p>
          <a:p>
            <a:pPr algn="l"/>
            <a:r>
              <a:rPr lang="en-US" sz="1800" dirty="0">
                <a:latin typeface="Times New Roman" panose="02020603050405020304" pitchFamily="18" charset="0"/>
                <a:cs typeface="Times New Roman" panose="02020603050405020304" pitchFamily="18" charset="0"/>
              </a:rPr>
              <a:t>Questions, closing remarks</a:t>
            </a:r>
          </a:p>
          <a:p>
            <a:pPr algn="l"/>
            <a:endParaRPr lang="en-US" sz="1800" dirty="0">
              <a:latin typeface="Times New Roman" panose="02020603050405020304" pitchFamily="18" charset="0"/>
              <a:cs typeface="Times New Roman" panose="02020603050405020304" pitchFamily="18" charset="0"/>
            </a:endParaRPr>
          </a:p>
          <a:p>
            <a:endParaRPr lang="en-US" sz="1800" dirty="0">
              <a:cs typeface="Calibri"/>
            </a:endParaRPr>
          </a:p>
          <a:p>
            <a:r>
              <a:rPr lang="en-US" sz="1800" dirty="0">
                <a:cs typeface="Calibri"/>
              </a:rPr>
              <a:t>NOTE* If less than 4 board members are there, won't have a quorum.  Can still have meeting if they want but cannot vote on anything.    </a:t>
            </a:r>
          </a:p>
          <a:p>
            <a:pPr algn="l"/>
            <a:endParaRPr lang="en-US" sz="1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7456963-93EB-4FD8-9D58-FA96ECAD7BE3}" type="slidenum">
              <a:rPr lang="en-US" smtClean="0"/>
              <a:t>3</a:t>
            </a:fld>
            <a:endParaRPr lang="en-US" dirty="0"/>
          </a:p>
        </p:txBody>
      </p:sp>
    </p:spTree>
    <p:extLst>
      <p:ext uri="{BB962C8B-B14F-4D97-AF65-F5344CB8AC3E}">
        <p14:creationId xmlns:p14="http://schemas.microsoft.com/office/powerpoint/2010/main" val="906713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Suicide over spent budget total</a:t>
            </a:r>
          </a:p>
        </p:txBody>
      </p:sp>
      <p:sp>
        <p:nvSpPr>
          <p:cNvPr id="4" name="Slide Number Placeholder 3"/>
          <p:cNvSpPr>
            <a:spLocks noGrp="1"/>
          </p:cNvSpPr>
          <p:nvPr>
            <p:ph type="sldNum" sz="quarter" idx="5"/>
          </p:nvPr>
        </p:nvSpPr>
        <p:spPr/>
        <p:txBody>
          <a:bodyPr/>
          <a:lstStyle/>
          <a:p>
            <a:fld id="{EB57E26C-B284-4E77-B688-9A3CE750B5CC}" type="slidenum">
              <a:rPr lang="en-US" smtClean="0"/>
              <a:t>30</a:t>
            </a:fld>
            <a:endParaRPr lang="en-US" dirty="0"/>
          </a:p>
        </p:txBody>
      </p:sp>
    </p:spTree>
    <p:extLst>
      <p:ext uri="{BB962C8B-B14F-4D97-AF65-F5344CB8AC3E}">
        <p14:creationId xmlns:p14="http://schemas.microsoft.com/office/powerpoint/2010/main" val="449814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Loss of staff</a:t>
            </a:r>
          </a:p>
          <a:p>
            <a:endParaRPr lang="en-US" dirty="0"/>
          </a:p>
          <a:p>
            <a:endParaRPr lang="en-US" dirty="0"/>
          </a:p>
        </p:txBody>
      </p:sp>
      <p:sp>
        <p:nvSpPr>
          <p:cNvPr id="4" name="Slide Number Placeholder 3"/>
          <p:cNvSpPr>
            <a:spLocks noGrp="1"/>
          </p:cNvSpPr>
          <p:nvPr>
            <p:ph type="sldNum" sz="quarter" idx="5"/>
          </p:nvPr>
        </p:nvSpPr>
        <p:spPr/>
        <p:txBody>
          <a:bodyPr/>
          <a:lstStyle/>
          <a:p>
            <a:fld id="{EB57E26C-B284-4E77-B688-9A3CE750B5CC}" type="slidenum">
              <a:rPr lang="en-US" smtClean="0"/>
              <a:t>31</a:t>
            </a:fld>
            <a:endParaRPr lang="en-US" dirty="0"/>
          </a:p>
        </p:txBody>
      </p:sp>
    </p:spTree>
    <p:extLst>
      <p:ext uri="{BB962C8B-B14F-4D97-AF65-F5344CB8AC3E}">
        <p14:creationId xmlns:p14="http://schemas.microsoft.com/office/powerpoint/2010/main" val="41600956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Budget Revisions must be reviewed by the AC which is the first step of the approval process and then sent to CDC for final approval.</a:t>
            </a:r>
          </a:p>
          <a:p>
            <a:endParaRPr lang="en-US" dirty="0"/>
          </a:p>
          <a:p>
            <a:r>
              <a:rPr lang="en-US" dirty="0"/>
              <a:t>Budget projections for non-personnel normally occurs during the month of July but due to challenges that the Block Grant were faced with </a:t>
            </a:r>
            <a:r>
              <a:rPr lang="en-US" dirty="0" err="1"/>
              <a:t>ei</a:t>
            </a:r>
            <a:r>
              <a:rPr lang="en-US" dirty="0"/>
              <a:t>. the of loss BA, transition of new AC team, IDC rate, budget corrections. There was No revision for AP4 budget due to timeline restrictions. </a:t>
            </a:r>
          </a:p>
          <a:p>
            <a:endParaRPr lang="en-US" dirty="0"/>
          </a:p>
          <a:p>
            <a:r>
              <a:rPr lang="en-US" dirty="0"/>
              <a:t>There is an estimate of Surplus of $237k – unobligated funds. </a:t>
            </a:r>
            <a:endParaRPr lang="en-US" b="1" dirty="0"/>
          </a:p>
          <a:p>
            <a:endParaRPr lang="en-US" dirty="0"/>
          </a:p>
          <a:p>
            <a:r>
              <a:rPr lang="en-US" dirty="0"/>
              <a:t>Funding Projections can be estimated … if each program recipient underspend funds of their budget by 10K= example 17,  AP5 programs $170k remaining each year. </a:t>
            </a:r>
          </a:p>
          <a:p>
            <a:r>
              <a:rPr lang="en-US" dirty="0"/>
              <a:t>This forecast is under review and quarterly budget tracking will be implemented to ensure lapsed funds are disseminated to current existing program per a WISH List. </a:t>
            </a:r>
          </a:p>
          <a:p>
            <a:endParaRPr lang="en-US" dirty="0"/>
          </a:p>
          <a:p>
            <a:r>
              <a:rPr lang="en-US" dirty="0"/>
              <a:t>Tracking </a:t>
            </a:r>
            <a:r>
              <a:rPr lang="en-US" b="1" dirty="0"/>
              <a:t>budgets quarterly </a:t>
            </a:r>
            <a:r>
              <a:rPr lang="en-US" dirty="0"/>
              <a:t>to ensure spenddown (Jan/ April/ June between the months of April to August revisions will be implement to ensure to limit surplus or lapse funds. The monthly review will continue. </a:t>
            </a:r>
          </a:p>
          <a:p>
            <a:endParaRPr lang="en-US" dirty="0"/>
          </a:p>
        </p:txBody>
      </p:sp>
      <p:sp>
        <p:nvSpPr>
          <p:cNvPr id="4" name="Slide Number Placeholder 3"/>
          <p:cNvSpPr>
            <a:spLocks noGrp="1"/>
          </p:cNvSpPr>
          <p:nvPr>
            <p:ph type="sldNum" sz="quarter" idx="5"/>
          </p:nvPr>
        </p:nvSpPr>
        <p:spPr/>
        <p:txBody>
          <a:bodyPr/>
          <a:lstStyle/>
          <a:p>
            <a:fld id="{EB57E26C-B284-4E77-B688-9A3CE750B5CC}" type="slidenum">
              <a:rPr lang="en-US" smtClean="0"/>
              <a:t>32</a:t>
            </a:fld>
            <a:endParaRPr lang="en-US" dirty="0"/>
          </a:p>
        </p:txBody>
      </p:sp>
    </p:spTree>
    <p:extLst>
      <p:ext uri="{BB962C8B-B14F-4D97-AF65-F5344CB8AC3E}">
        <p14:creationId xmlns:p14="http://schemas.microsoft.com/office/powerpoint/2010/main" val="37788749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 or break </a:t>
            </a:r>
          </a:p>
        </p:txBody>
      </p:sp>
      <p:sp>
        <p:nvSpPr>
          <p:cNvPr id="4" name="Slide Number Placeholder 3"/>
          <p:cNvSpPr>
            <a:spLocks noGrp="1"/>
          </p:cNvSpPr>
          <p:nvPr>
            <p:ph type="sldNum" sz="quarter" idx="5"/>
          </p:nvPr>
        </p:nvSpPr>
        <p:spPr/>
        <p:txBody>
          <a:bodyPr/>
          <a:lstStyle/>
          <a:p>
            <a:fld id="{EB57E26C-B284-4E77-B688-9A3CE750B5CC}" type="slidenum">
              <a:rPr lang="en-US" smtClean="0"/>
              <a:t>33</a:t>
            </a:fld>
            <a:endParaRPr lang="en-US" dirty="0"/>
          </a:p>
        </p:txBody>
      </p:sp>
    </p:spTree>
    <p:extLst>
      <p:ext uri="{BB962C8B-B14F-4D97-AF65-F5344CB8AC3E}">
        <p14:creationId xmlns:p14="http://schemas.microsoft.com/office/powerpoint/2010/main" val="11083794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accent1">
                    <a:lumMod val="75000"/>
                  </a:schemeClr>
                </a:solidFill>
              </a:rPr>
              <a:t>FY24</a:t>
            </a:r>
          </a:p>
          <a:p>
            <a:r>
              <a:rPr lang="en-US" sz="1200" b="1" dirty="0">
                <a:solidFill>
                  <a:schemeClr val="accent1">
                    <a:lumMod val="75000"/>
                  </a:schemeClr>
                </a:solidFill>
              </a:rPr>
              <a:t>Program Recipients</a:t>
            </a:r>
            <a:br>
              <a:rPr lang="en-US" sz="1200" b="1" kern="1200" dirty="0">
                <a:solidFill>
                  <a:schemeClr val="tx1"/>
                </a:solidFill>
                <a:latin typeface="+mj-lt"/>
                <a:ea typeface="+mj-ea"/>
                <a:cs typeface="+mj-cs"/>
              </a:rPr>
            </a:br>
            <a:r>
              <a:rPr lang="en-US" sz="1200" b="1" kern="1200" dirty="0">
                <a:solidFill>
                  <a:schemeClr val="accent2">
                    <a:lumMod val="50000"/>
                  </a:schemeClr>
                </a:solidFill>
                <a:latin typeface="+mj-lt"/>
                <a:ea typeface="+mj-ea"/>
                <a:cs typeface="+mj-cs"/>
              </a:rPr>
              <a:t>Budget Summary</a:t>
            </a:r>
            <a:br>
              <a:rPr lang="en-US" sz="1200" b="1" kern="1200" dirty="0">
                <a:solidFill>
                  <a:schemeClr val="tx1"/>
                </a:solidFill>
                <a:latin typeface="+mj-lt"/>
                <a:ea typeface="+mj-ea"/>
                <a:cs typeface="+mj-cs"/>
              </a:rPr>
            </a:br>
            <a:r>
              <a:rPr lang="en-US" sz="1200" b="1" kern="1200" dirty="0">
                <a:solidFill>
                  <a:schemeClr val="accent6">
                    <a:lumMod val="75000"/>
                  </a:schemeClr>
                </a:solidFill>
                <a:latin typeface="+mj-lt"/>
                <a:ea typeface="+mj-ea"/>
                <a:cs typeface="+mj-cs"/>
              </a:rPr>
              <a:t>Work Plan Updates </a:t>
            </a:r>
            <a:br>
              <a:rPr lang="en-US" sz="1200" b="1" kern="1200" dirty="0">
                <a:solidFill>
                  <a:schemeClr val="tx1"/>
                </a:solidFill>
                <a:latin typeface="+mj-lt"/>
                <a:ea typeface="+mj-ea"/>
                <a:cs typeface="+mj-cs"/>
              </a:rPr>
            </a:br>
            <a:r>
              <a:rPr lang="en-US" sz="1200" b="1" kern="1200" dirty="0">
                <a:solidFill>
                  <a:schemeClr val="tx2">
                    <a:lumMod val="50000"/>
                    <a:lumOff val="50000"/>
                  </a:schemeClr>
                </a:solidFill>
                <a:latin typeface="+mj-lt"/>
                <a:ea typeface="+mj-ea"/>
                <a:cs typeface="+mj-cs"/>
              </a:rPr>
              <a:t>Challenges</a:t>
            </a:r>
            <a:r>
              <a:rPr lang="en-US" sz="1200" b="1" kern="1200" dirty="0">
                <a:solidFill>
                  <a:schemeClr val="tx1"/>
                </a:solidFill>
                <a:latin typeface="+mj-lt"/>
                <a:ea typeface="+mj-ea"/>
                <a:cs typeface="+mj-cs"/>
              </a:rPr>
              <a:t> </a:t>
            </a:r>
            <a:br>
              <a:rPr lang="en-US" sz="1200" b="1" kern="1200" dirty="0">
                <a:solidFill>
                  <a:schemeClr val="tx1"/>
                </a:solidFill>
                <a:latin typeface="+mj-lt"/>
                <a:ea typeface="+mj-ea"/>
                <a:cs typeface="+mj-cs"/>
              </a:rPr>
            </a:br>
            <a:r>
              <a:rPr lang="en-US" sz="1200" b="1" kern="1200" dirty="0">
                <a:solidFill>
                  <a:schemeClr val="tx1"/>
                </a:solidFill>
                <a:latin typeface="+mj-lt"/>
                <a:ea typeface="+mj-ea"/>
                <a:cs typeface="+mj-cs"/>
              </a:rPr>
              <a:t>Budget Revisions that occurred in Oct 2024</a:t>
            </a:r>
            <a:endParaRPr lang="en-US" dirty="0">
              <a:cs typeface="Calibri"/>
            </a:endParaRPr>
          </a:p>
        </p:txBody>
      </p:sp>
      <p:sp>
        <p:nvSpPr>
          <p:cNvPr id="4" name="Slide Number Placeholder 3"/>
          <p:cNvSpPr>
            <a:spLocks noGrp="1"/>
          </p:cNvSpPr>
          <p:nvPr>
            <p:ph type="sldNum" sz="quarter" idx="5"/>
          </p:nvPr>
        </p:nvSpPr>
        <p:spPr/>
        <p:txBody>
          <a:bodyPr/>
          <a:lstStyle/>
          <a:p>
            <a:fld id="{D8B40B08-8BBB-504C-BAD2-61931D34972B}" type="slidenum">
              <a:rPr lang="en-US" smtClean="0"/>
              <a:t>34</a:t>
            </a:fld>
            <a:endParaRPr lang="en-US" dirty="0"/>
          </a:p>
        </p:txBody>
      </p:sp>
    </p:spTree>
    <p:extLst>
      <p:ext uri="{BB962C8B-B14F-4D97-AF65-F5344CB8AC3E}">
        <p14:creationId xmlns:p14="http://schemas.microsoft.com/office/powerpoint/2010/main" val="1232090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Provided here is the list of the 16-program recipients that were approved for PHHS Block Grant funding for FY24 Work plan project period and budget period FFY2025  </a:t>
            </a:r>
          </a:p>
        </p:txBody>
      </p:sp>
      <p:sp>
        <p:nvSpPr>
          <p:cNvPr id="4" name="Slide Number Placeholder 3"/>
          <p:cNvSpPr>
            <a:spLocks noGrp="1"/>
          </p:cNvSpPr>
          <p:nvPr>
            <p:ph type="sldNum" sz="quarter" idx="5"/>
          </p:nvPr>
        </p:nvSpPr>
        <p:spPr/>
        <p:txBody>
          <a:bodyPr/>
          <a:lstStyle/>
          <a:p>
            <a:fld id="{CEBA271E-BF34-49FD-8F9F-070F6F2EFAF9}" type="slidenum">
              <a:rPr lang="en-US" smtClean="0"/>
              <a:t>35</a:t>
            </a:fld>
            <a:endParaRPr lang="en-US" dirty="0"/>
          </a:p>
        </p:txBody>
      </p:sp>
    </p:spTree>
    <p:extLst>
      <p:ext uri="{BB962C8B-B14F-4D97-AF65-F5344CB8AC3E}">
        <p14:creationId xmlns:p14="http://schemas.microsoft.com/office/powerpoint/2010/main" val="6546407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Internal OSDH --New process infonin report – NOA was $1,661,224. The next slides will include the AP5 program and budget allotments.  Off by 2 dollars</a:t>
            </a:r>
          </a:p>
          <a:p>
            <a:endParaRPr lang="en-US" dirty="0"/>
          </a:p>
          <a:p>
            <a:endParaRPr lang="en-US" dirty="0"/>
          </a:p>
          <a:p>
            <a:r>
              <a:rPr lang="en-US" dirty="0"/>
              <a:t>When there is a Surplus of funds, this is due to funding returns by programs and/or budget revisions. </a:t>
            </a:r>
          </a:p>
          <a:p>
            <a:endParaRPr lang="en-US" dirty="0"/>
          </a:p>
          <a:p>
            <a:r>
              <a:rPr lang="en-US" dirty="0"/>
              <a:t>If  budget revisions are required, they will be disseminated to existing programs. Via their Wish-List  </a:t>
            </a:r>
          </a:p>
        </p:txBody>
      </p:sp>
      <p:sp>
        <p:nvSpPr>
          <p:cNvPr id="4" name="Slide Number Placeholder 3"/>
          <p:cNvSpPr>
            <a:spLocks noGrp="1"/>
          </p:cNvSpPr>
          <p:nvPr>
            <p:ph type="sldNum" sz="quarter" idx="5"/>
          </p:nvPr>
        </p:nvSpPr>
        <p:spPr/>
        <p:txBody>
          <a:bodyPr/>
          <a:lstStyle/>
          <a:p>
            <a:fld id="{24E64220-9F9A-43BC-81A0-EFE25CB0BF5B}" type="slidenum">
              <a:rPr lang="en-US" smtClean="0"/>
              <a:t>36</a:t>
            </a:fld>
            <a:endParaRPr lang="en-US" dirty="0"/>
          </a:p>
        </p:txBody>
      </p:sp>
    </p:spTree>
    <p:extLst>
      <p:ext uri="{BB962C8B-B14F-4D97-AF65-F5344CB8AC3E}">
        <p14:creationId xmlns:p14="http://schemas.microsoft.com/office/powerpoint/2010/main" val="550350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NOA award to Oklahoma was $1,661,224 and the breakdown of funding is identified per this slide. </a:t>
            </a:r>
          </a:p>
        </p:txBody>
      </p:sp>
      <p:sp>
        <p:nvSpPr>
          <p:cNvPr id="4" name="Slide Number Placeholder 3"/>
          <p:cNvSpPr>
            <a:spLocks noGrp="1"/>
          </p:cNvSpPr>
          <p:nvPr>
            <p:ph type="sldNum" sz="quarter" idx="5"/>
          </p:nvPr>
        </p:nvSpPr>
        <p:spPr/>
        <p:txBody>
          <a:bodyPr/>
          <a:lstStyle/>
          <a:p>
            <a:fld id="{EB57E26C-B284-4E77-B688-9A3CE750B5CC}" type="slidenum">
              <a:rPr lang="en-US" smtClean="0"/>
              <a:t>37</a:t>
            </a:fld>
            <a:endParaRPr lang="en-US" dirty="0"/>
          </a:p>
        </p:txBody>
      </p:sp>
    </p:spTree>
    <p:extLst>
      <p:ext uri="{BB962C8B-B14F-4D97-AF65-F5344CB8AC3E}">
        <p14:creationId xmlns:p14="http://schemas.microsoft.com/office/powerpoint/2010/main" val="2476471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FY24 Workplans and for the 16 programs participating in the Block Grant- </a:t>
            </a:r>
          </a:p>
          <a:p>
            <a:endParaRPr lang="en-US" dirty="0"/>
          </a:p>
          <a:p>
            <a:r>
              <a:rPr lang="en-US" dirty="0"/>
              <a:t>The program goal is for the: </a:t>
            </a:r>
          </a:p>
          <a:p>
            <a:endParaRPr lang="en-US" dirty="0"/>
          </a:p>
          <a:p>
            <a:r>
              <a:rPr lang="en-US" b="1" dirty="0"/>
              <a:t>CPS</a:t>
            </a:r>
            <a:r>
              <a:rPr lang="en-US" dirty="0"/>
              <a:t> -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Distribute an average of 300 child safety seats monthly to participating sites statewide.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Sexual Assault </a:t>
            </a:r>
            <a:r>
              <a:rPr lang="en-US" dirty="0"/>
              <a:t>- C</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ollaborate with community partners to implement crisis hotline training and support to sexual assault hotline advocates in Oklahoma </a:t>
            </a:r>
            <a:endParaRPr lang="en-US" sz="1800" dirty="0">
              <a:effectLst/>
              <a:latin typeface="Times New Roman" panose="02020603050405020304" pitchFamily="18" charset="0"/>
              <a:ea typeface="Times New Roman" panose="02020603050405020304" pitchFamily="18" charset="0"/>
            </a:endParaRPr>
          </a:p>
          <a:p>
            <a:endParaRPr lang="en-US" dirty="0"/>
          </a:p>
          <a:p>
            <a:r>
              <a:rPr lang="en-US" b="1" dirty="0"/>
              <a:t>Digital Display-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Alleviate the time and financial burden of printed material displays to CHD lobbies by sharing information to clients  via digital display - TV monitor display system </a:t>
            </a:r>
            <a:endParaRPr lang="en-US" dirty="0"/>
          </a:p>
        </p:txBody>
      </p:sp>
      <p:sp>
        <p:nvSpPr>
          <p:cNvPr id="4" name="Slide Number Placeholder 3"/>
          <p:cNvSpPr>
            <a:spLocks noGrp="1"/>
          </p:cNvSpPr>
          <p:nvPr>
            <p:ph type="sldNum" sz="quarter" idx="5"/>
          </p:nvPr>
        </p:nvSpPr>
        <p:spPr/>
        <p:txBody>
          <a:bodyPr/>
          <a:lstStyle/>
          <a:p>
            <a:fld id="{24E64220-9F9A-43BC-81A0-EFE25CB0BF5B}" type="slidenum">
              <a:rPr lang="en-US" smtClean="0"/>
              <a:t>38</a:t>
            </a:fld>
            <a:endParaRPr lang="en-US" dirty="0"/>
          </a:p>
        </p:txBody>
      </p:sp>
    </p:spTree>
    <p:extLst>
      <p:ext uri="{BB962C8B-B14F-4D97-AF65-F5344CB8AC3E}">
        <p14:creationId xmlns:p14="http://schemas.microsoft.com/office/powerpoint/2010/main" val="40973547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Partner Inflicted Brain Injury (PIBI)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to increase awareness of and accommodations and resources for partner inflicted brain injury among domestic violence service providers and allied professionals; implement surveillance of intimate partner violence in Oklahoma by September 30, 2025.   </a:t>
            </a:r>
          </a:p>
          <a:p>
            <a:endParaRPr lang="en-US" sz="1800" dirty="0">
              <a:solidFill>
                <a:srgbClr val="000000"/>
              </a:solidFill>
              <a:effectLst/>
              <a:latin typeface="Calibri" panose="020F0502020204030204" pitchFamily="34" charset="0"/>
              <a:cs typeface="Times New Roman" panose="02020603050405020304" pitchFamily="18" charset="0"/>
            </a:endParaRPr>
          </a:p>
          <a:p>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Suicide</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To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continue to develop infrastructure in suicide prevention, determine modalities that are best suited to the county health departments (CHD), and build capacity among the CHDs and other public interfacing OSDH programs to implement suicide prevention strategies to best serve our clients.</a:t>
            </a:r>
            <a:endParaRPr lang="en-US" dirty="0"/>
          </a:p>
        </p:txBody>
      </p:sp>
      <p:sp>
        <p:nvSpPr>
          <p:cNvPr id="4" name="Slide Number Placeholder 3"/>
          <p:cNvSpPr>
            <a:spLocks noGrp="1"/>
          </p:cNvSpPr>
          <p:nvPr>
            <p:ph type="sldNum" sz="quarter" idx="5"/>
          </p:nvPr>
        </p:nvSpPr>
        <p:spPr/>
        <p:txBody>
          <a:bodyPr/>
          <a:lstStyle/>
          <a:p>
            <a:fld id="{EB57E26C-B284-4E77-B688-9A3CE750B5CC}" type="slidenum">
              <a:rPr lang="en-US" smtClean="0"/>
              <a:t>39</a:t>
            </a:fld>
            <a:endParaRPr lang="en-US" dirty="0"/>
          </a:p>
        </p:txBody>
      </p:sp>
    </p:spTree>
    <p:extLst>
      <p:ext uri="{BB962C8B-B14F-4D97-AF65-F5344CB8AC3E}">
        <p14:creationId xmlns:p14="http://schemas.microsoft.com/office/powerpoint/2010/main" val="363721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Round robin for intro’s – provide your name and work title- starting with me,  the Block Grant Coordinator, Solina </a:t>
            </a:r>
          </a:p>
        </p:txBody>
      </p:sp>
      <p:sp>
        <p:nvSpPr>
          <p:cNvPr id="4" name="Slide Number Placeholder 3"/>
          <p:cNvSpPr>
            <a:spLocks noGrp="1"/>
          </p:cNvSpPr>
          <p:nvPr>
            <p:ph type="sldNum" sz="quarter" idx="5"/>
          </p:nvPr>
        </p:nvSpPr>
        <p:spPr/>
        <p:txBody>
          <a:bodyPr/>
          <a:lstStyle/>
          <a:p>
            <a:fld id="{EB57E26C-B284-4E77-B688-9A3CE750B5CC}" type="slidenum">
              <a:rPr lang="en-US" smtClean="0"/>
              <a:t>4</a:t>
            </a:fld>
            <a:endParaRPr lang="en-US" dirty="0"/>
          </a:p>
        </p:txBody>
      </p:sp>
    </p:spTree>
    <p:extLst>
      <p:ext uri="{BB962C8B-B14F-4D97-AF65-F5344CB8AC3E}">
        <p14:creationId xmlns:p14="http://schemas.microsoft.com/office/powerpoint/2010/main" val="33139646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Health Communications Initiative – </a:t>
            </a:r>
            <a:r>
              <a:rPr lang="en-US" sz="1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returned funds</a:t>
            </a:r>
          </a:p>
          <a:p>
            <a:endPar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To see an increase of CHO Certified Healthy Oklahoma Community and Congregation applications submitted between </a:t>
            </a: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August 1-November 1, 2024.</a:t>
            </a:r>
          </a:p>
          <a:p>
            <a:endParaRPr lang="en-US" dirty="0"/>
          </a:p>
        </p:txBody>
      </p:sp>
      <p:sp>
        <p:nvSpPr>
          <p:cNvPr id="4" name="Slide Number Placeholder 3"/>
          <p:cNvSpPr>
            <a:spLocks noGrp="1"/>
          </p:cNvSpPr>
          <p:nvPr>
            <p:ph type="sldNum" sz="quarter" idx="5"/>
          </p:nvPr>
        </p:nvSpPr>
        <p:spPr/>
        <p:txBody>
          <a:bodyPr/>
          <a:lstStyle/>
          <a:p>
            <a:fld id="{EB57E26C-B284-4E77-B688-9A3CE750B5CC}" type="slidenum">
              <a:rPr lang="en-US" smtClean="0"/>
              <a:t>40</a:t>
            </a:fld>
            <a:endParaRPr lang="en-US" dirty="0"/>
          </a:p>
        </p:txBody>
      </p:sp>
    </p:spTree>
    <p:extLst>
      <p:ext uri="{BB962C8B-B14F-4D97-AF65-F5344CB8AC3E}">
        <p14:creationId xmlns:p14="http://schemas.microsoft.com/office/powerpoint/2010/main" val="5379442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CATCH-</a:t>
            </a:r>
            <a:r>
              <a:rPr lang="en-US" dirty="0"/>
              <a:t>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 increase the amount of rural and low-income elementary and middle school aged students in District 4 participating in an evidence based physical activity and exercise </a:t>
            </a:r>
          </a:p>
          <a:p>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CATCH Kids Club program.</a:t>
            </a:r>
            <a:endParaRPr lang="en-US" dirty="0"/>
          </a:p>
          <a:p>
            <a:endParaRPr lang="en-US" dirty="0"/>
          </a:p>
          <a:p>
            <a:r>
              <a:rPr lang="en-US" b="1" dirty="0"/>
              <a:t>Nutrition security-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Work with key partners to increase nutrition security and access to fruits and vegetables and reduce health disparities throughout the state</a:t>
            </a:r>
            <a:endParaRPr lang="en-US" dirty="0"/>
          </a:p>
          <a:p>
            <a:endParaRPr lang="en-US" dirty="0"/>
          </a:p>
          <a:p>
            <a:r>
              <a:rPr lang="en-US" b="1" dirty="0"/>
              <a:t>Schools</a:t>
            </a:r>
            <a:r>
              <a:rPr lang="en-US" dirty="0"/>
              <a:t>-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 provide technical assistance to schools in Oklahoma to create healthier environments for students.</a:t>
            </a:r>
            <a:endParaRPr lang="en-US" dirty="0"/>
          </a:p>
        </p:txBody>
      </p:sp>
      <p:sp>
        <p:nvSpPr>
          <p:cNvPr id="4" name="Slide Number Placeholder 3"/>
          <p:cNvSpPr>
            <a:spLocks noGrp="1"/>
          </p:cNvSpPr>
          <p:nvPr>
            <p:ph type="sldNum" sz="quarter" idx="5"/>
          </p:nvPr>
        </p:nvSpPr>
        <p:spPr/>
        <p:txBody>
          <a:bodyPr/>
          <a:lstStyle/>
          <a:p>
            <a:fld id="{EB57E26C-B284-4E77-B688-9A3CE750B5CC}" type="slidenum">
              <a:rPr lang="en-US" smtClean="0"/>
              <a:t>41</a:t>
            </a:fld>
            <a:endParaRPr lang="en-US" dirty="0"/>
          </a:p>
        </p:txBody>
      </p:sp>
    </p:spTree>
    <p:extLst>
      <p:ext uri="{BB962C8B-B14F-4D97-AF65-F5344CB8AC3E}">
        <p14:creationId xmlns:p14="http://schemas.microsoft.com/office/powerpoint/2010/main" val="1436876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Minority Health-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Increase the percentage of limited English proficient (LEP) adults who consistently state that their doctors or other health providers always explain medical information in a way that is easy to understand.</a:t>
            </a:r>
          </a:p>
          <a:p>
            <a:endParaRPr lang="en-US" sz="1800" dirty="0">
              <a:solidFill>
                <a:srgbClr val="000000"/>
              </a:solidFill>
              <a:effectLst/>
              <a:latin typeface="Calibri" panose="020F0502020204030204" pitchFamily="34" charset="0"/>
              <a:cs typeface="Times New Roman" panose="02020603050405020304" pitchFamily="18" charset="0"/>
            </a:endParaRPr>
          </a:p>
          <a:p>
            <a:r>
              <a:rPr lang="en-US" b="1" dirty="0"/>
              <a:t>CHAT-</a:t>
            </a:r>
            <a:r>
              <a:rPr lang="en-US" dirty="0"/>
              <a:t>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Conduct at least 160 audit of licensed tobacco retailers in Oklahoma in low versus higher SES zip codes in Oklahoma.</a:t>
            </a:r>
            <a:endParaRPr lang="en-US" dirty="0"/>
          </a:p>
          <a:p>
            <a:endParaRPr lang="en-US" dirty="0"/>
          </a:p>
          <a:p>
            <a:r>
              <a:rPr lang="en-US" b="1" dirty="0"/>
              <a:t>Birth Cert Wavier Program-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Create and pilot a birth certificate waiver program that streamline processes and eliminate financial barriers to eligible individuals seeking a birth certificate.</a:t>
            </a:r>
            <a:endParaRPr lang="en-US" dirty="0"/>
          </a:p>
        </p:txBody>
      </p:sp>
      <p:sp>
        <p:nvSpPr>
          <p:cNvPr id="4" name="Slide Number Placeholder 3"/>
          <p:cNvSpPr>
            <a:spLocks noGrp="1"/>
          </p:cNvSpPr>
          <p:nvPr>
            <p:ph type="sldNum" sz="quarter" idx="5"/>
          </p:nvPr>
        </p:nvSpPr>
        <p:spPr/>
        <p:txBody>
          <a:bodyPr/>
          <a:lstStyle/>
          <a:p>
            <a:fld id="{EB57E26C-B284-4E77-B688-9A3CE750B5CC}" type="slidenum">
              <a:rPr lang="en-US" smtClean="0"/>
              <a:t>42</a:t>
            </a:fld>
            <a:endParaRPr lang="en-US" dirty="0"/>
          </a:p>
        </p:txBody>
      </p:sp>
    </p:spTree>
    <p:extLst>
      <p:ext uri="{BB962C8B-B14F-4D97-AF65-F5344CB8AC3E}">
        <p14:creationId xmlns:p14="http://schemas.microsoft.com/office/powerpoint/2010/main" val="6362504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Aging and Prevention </a:t>
            </a:r>
            <a:r>
              <a:rPr lang="en-US" dirty="0"/>
              <a:t>-</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Engage state and community partners across sectors to implement strategies to reduce the number of falls leading to injury death, promote healthy aging, and improve health outcomes among persons 65 years and older statewide.</a:t>
            </a:r>
            <a:endParaRPr lang="en-US" dirty="0"/>
          </a:p>
          <a:p>
            <a:r>
              <a:rPr lang="en-US" dirty="0"/>
              <a:t> </a:t>
            </a:r>
          </a:p>
          <a:p>
            <a:r>
              <a:rPr lang="en-US" b="1" dirty="0"/>
              <a:t>Go </a:t>
            </a:r>
            <a:r>
              <a:rPr lang="en-US" b="1" dirty="0" err="1"/>
              <a:t>Napsacc</a:t>
            </a:r>
            <a:r>
              <a:rPr lang="en-US" b="1" dirty="0"/>
              <a:t>-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 see an increase of physical activity and nutrition strategies being implemented in Oklahoman Early Childcare Programs which will lead to a reduction in childhood obesity.</a:t>
            </a:r>
            <a:endParaRPr lang="en-US" dirty="0"/>
          </a:p>
        </p:txBody>
      </p:sp>
      <p:sp>
        <p:nvSpPr>
          <p:cNvPr id="4" name="Slide Number Placeholder 3"/>
          <p:cNvSpPr>
            <a:spLocks noGrp="1"/>
          </p:cNvSpPr>
          <p:nvPr>
            <p:ph type="sldNum" sz="quarter" idx="5"/>
          </p:nvPr>
        </p:nvSpPr>
        <p:spPr/>
        <p:txBody>
          <a:bodyPr/>
          <a:lstStyle/>
          <a:p>
            <a:fld id="{EB57E26C-B284-4E77-B688-9A3CE750B5CC}" type="slidenum">
              <a:rPr lang="en-US" smtClean="0"/>
              <a:t>43</a:t>
            </a:fld>
            <a:endParaRPr lang="en-US" dirty="0"/>
          </a:p>
        </p:txBody>
      </p:sp>
    </p:spTree>
    <p:extLst>
      <p:ext uri="{BB962C8B-B14F-4D97-AF65-F5344CB8AC3E}">
        <p14:creationId xmlns:p14="http://schemas.microsoft.com/office/powerpoint/2010/main" val="22925620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two program recipients- and the budgets will be address in the next section</a:t>
            </a:r>
          </a:p>
          <a:p>
            <a:endParaRPr lang="en-US" dirty="0"/>
          </a:p>
          <a:p>
            <a:r>
              <a:rPr lang="en-US" b="1" dirty="0"/>
              <a:t>Fluoride</a:t>
            </a:r>
            <a:r>
              <a:rPr lang="en-US" dirty="0"/>
              <a:t>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 increase access to dental carries prevention programs for Oklahoma children.</a:t>
            </a:r>
            <a:endParaRPr lang="en-US" dirty="0"/>
          </a:p>
          <a:p>
            <a:endParaRPr lang="en-US" dirty="0"/>
          </a:p>
          <a:p>
            <a:r>
              <a:rPr lang="en-US" dirty="0"/>
              <a:t>and </a:t>
            </a:r>
          </a:p>
          <a:p>
            <a:r>
              <a:rPr lang="en-US" b="1" dirty="0"/>
              <a:t>Community Health screening </a:t>
            </a:r>
            <a:r>
              <a:rPr lang="en-US" dirty="0"/>
              <a:t>-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 increase the number of adults receiving community health screenings for cholesterol, blood sugar, and blood pressure through county health departments by 10% while providing education and referrals to prevention or management programs to 100% of screened adults with elevated lab values.</a:t>
            </a:r>
            <a:endParaRPr lang="en-US" dirty="0"/>
          </a:p>
        </p:txBody>
      </p:sp>
      <p:sp>
        <p:nvSpPr>
          <p:cNvPr id="4" name="Slide Number Placeholder 3"/>
          <p:cNvSpPr>
            <a:spLocks noGrp="1"/>
          </p:cNvSpPr>
          <p:nvPr>
            <p:ph type="sldNum" sz="quarter" idx="5"/>
          </p:nvPr>
        </p:nvSpPr>
        <p:spPr/>
        <p:txBody>
          <a:bodyPr/>
          <a:lstStyle/>
          <a:p>
            <a:fld id="{EB57E26C-B284-4E77-B688-9A3CE750B5CC}" type="slidenum">
              <a:rPr lang="en-US" smtClean="0"/>
              <a:t>44</a:t>
            </a:fld>
            <a:endParaRPr lang="en-US" dirty="0"/>
          </a:p>
        </p:txBody>
      </p:sp>
    </p:spTree>
    <p:extLst>
      <p:ext uri="{BB962C8B-B14F-4D97-AF65-F5344CB8AC3E}">
        <p14:creationId xmlns:p14="http://schemas.microsoft.com/office/powerpoint/2010/main" val="16229001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Challenges reported by program recipients included: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Loss of staff that resulted in training new temporary staff (executive order in place), BA loss three lapse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New PHHS BG process- </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dirty="0"/>
              <a:t>1</a:t>
            </a:r>
            <a:r>
              <a:rPr lang="en-US" baseline="30000" dirty="0"/>
              <a:t>st</a:t>
            </a:r>
            <a:r>
              <a:rPr lang="en-US" dirty="0"/>
              <a:t> time operating on the federal fiscal year instead of the state fiscal year</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dirty="0"/>
              <a:t>New AC team and the selection process</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dirty="0"/>
              <a:t>Learning new process example LEP/UPE</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endParaRPr lang="en-US" dirty="0"/>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dirty="0"/>
              <a:t>  To elevate the program tracking </a:t>
            </a:r>
            <a:r>
              <a:rPr lang="en-US" b="1" dirty="0"/>
              <a:t>system for  non personnel </a:t>
            </a:r>
            <a:r>
              <a:rPr lang="en-US" dirty="0"/>
              <a:t>expenditure. I  tracking email are sent to confirm accurate, send invoice and complete the : Budget </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endParaRPr lang="en-US" dirty="0"/>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endParaRPr lang="en-US" dirty="0"/>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endParaRPr lang="en-US" dirty="0"/>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endParaRPr lang="en-US" dirty="0"/>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endParaRPr lang="en-US" dirty="0"/>
          </a:p>
          <a:p>
            <a:pPr marL="685800" marR="0" lvl="1" indent="-228600" algn="l" defTabSz="914400" rtl="0" eaLnBrk="1" fontAlgn="auto" latinLnBrk="0" hangingPunct="1">
              <a:lnSpc>
                <a:spcPct val="100000"/>
              </a:lnSpc>
              <a:spcBef>
                <a:spcPts val="0"/>
              </a:spcBef>
              <a:spcAft>
                <a:spcPts val="0"/>
              </a:spcAft>
              <a:buClrTx/>
              <a:buSzTx/>
              <a:buFontTx/>
              <a:buAutoNum type="alphaLcPeriod"/>
              <a:tabLst/>
              <a:defRPr/>
            </a:pPr>
            <a:endParaRPr lang="en-US" dirty="0"/>
          </a:p>
          <a:p>
            <a:pPr marL="685800" marR="0" lvl="1" indent="-228600" algn="l" defTabSz="914400" rtl="0" eaLnBrk="1" fontAlgn="auto" latinLnBrk="0" hangingPunct="1">
              <a:lnSpc>
                <a:spcPct val="100000"/>
              </a:lnSpc>
              <a:spcBef>
                <a:spcPts val="0"/>
              </a:spcBef>
              <a:spcAft>
                <a:spcPts val="0"/>
              </a:spcAft>
              <a:buClrTx/>
              <a:buSzTx/>
              <a:buFontTx/>
              <a:buAutoNum type="alphaLcPeriod"/>
              <a:tabLst/>
              <a:defRPr/>
            </a:pPr>
            <a:endParaRPr lang="en-US" dirty="0"/>
          </a:p>
          <a:p>
            <a:pPr marL="685800" marR="0" lvl="1" indent="-228600" algn="l" defTabSz="914400" rtl="0" eaLnBrk="1" fontAlgn="auto" latinLnBrk="0" hangingPunct="1">
              <a:lnSpc>
                <a:spcPct val="100000"/>
              </a:lnSpc>
              <a:spcBef>
                <a:spcPts val="0"/>
              </a:spcBef>
              <a:spcAft>
                <a:spcPts val="0"/>
              </a:spcAft>
              <a:buClrTx/>
              <a:buSzTx/>
              <a:buFontTx/>
              <a:buAutoNum type="alphaLcPeriod"/>
              <a:tabLst/>
              <a:defRPr/>
            </a:pPr>
            <a:endParaRPr lang="en-US" dirty="0"/>
          </a:p>
          <a:p>
            <a:pPr marL="685800" marR="0" lvl="1" indent="-228600" algn="l" defTabSz="914400" rtl="0" eaLnBrk="1" fontAlgn="auto" latinLnBrk="0" hangingPunct="1">
              <a:lnSpc>
                <a:spcPct val="100000"/>
              </a:lnSpc>
              <a:spcBef>
                <a:spcPts val="0"/>
              </a:spcBef>
              <a:spcAft>
                <a:spcPts val="0"/>
              </a:spcAft>
              <a:buClrTx/>
              <a:buSzTx/>
              <a:buFontTx/>
              <a:buAutoNum type="alphaLcPeriod"/>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4E64220-9F9A-43BC-81A0-EFE25CB0BF5B}" type="slidenum">
              <a:rPr lang="en-US" smtClean="0"/>
              <a:t>45</a:t>
            </a:fld>
            <a:endParaRPr lang="en-US" dirty="0"/>
          </a:p>
        </p:txBody>
      </p:sp>
    </p:spTree>
    <p:extLst>
      <p:ext uri="{BB962C8B-B14F-4D97-AF65-F5344CB8AC3E}">
        <p14:creationId xmlns:p14="http://schemas.microsoft.com/office/powerpoint/2010/main" val="5222146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07000"/>
              </a:lnSpc>
              <a:spcBef>
                <a:spcPts val="0"/>
              </a:spcBef>
              <a:spcAft>
                <a:spcPts val="0"/>
              </a:spcAft>
              <a:buFontTx/>
              <a:buNone/>
            </a:pPr>
            <a:r>
              <a:rPr lang="en-US" dirty="0"/>
              <a:t>Budget Revision was required </a:t>
            </a:r>
            <a:r>
              <a:rPr lang="en-US" sz="1100" dirty="0">
                <a:effectLst/>
                <a:latin typeface="Times New Roman" panose="02020603050405020304" pitchFamily="18" charset="0"/>
                <a:ea typeface="Aptos" panose="020B0004020202020204" pitchFamily="34" charset="0"/>
                <a:cs typeface="Times New Roman" panose="02020603050405020304" pitchFamily="18" charset="0"/>
              </a:rPr>
              <a:t>Any discussion – </a:t>
            </a:r>
            <a:endParaRPr lang="en-US" sz="1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100" dirty="0">
                <a:effectLst/>
                <a:latin typeface="Times New Roman" panose="02020603050405020304" pitchFamily="18" charset="0"/>
                <a:ea typeface="Aptos" panose="020B0004020202020204" pitchFamily="34" charset="0"/>
                <a:cs typeface="Times New Roman" panose="02020603050405020304" pitchFamily="18" charset="0"/>
              </a:rPr>
              <a:t>Discussed the budget information below; return of funds in the sum of $38,370 and reallocated to existing programs.</a:t>
            </a:r>
            <a:endParaRPr lang="en-US" sz="1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100" dirty="0">
                <a:effectLst/>
                <a:latin typeface="Times New Roman" panose="02020603050405020304" pitchFamily="18" charset="0"/>
                <a:ea typeface="Aptos" panose="020B0004020202020204" pitchFamily="34" charset="0"/>
                <a:cs typeface="Times New Roman" panose="02020603050405020304" pitchFamily="18" charset="0"/>
              </a:rPr>
              <a:t>No additional questions related to the topic.</a:t>
            </a:r>
            <a:endParaRPr lang="en-US" sz="1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Bef>
                <a:spcPts val="0"/>
              </a:spcBef>
              <a:spcAft>
                <a:spcPts val="800"/>
              </a:spcAft>
              <a:buFont typeface="Wingdings" panose="05000000000000000000" pitchFamily="2" charset="2"/>
              <a:buChar char=""/>
            </a:pPr>
            <a:r>
              <a:rPr lang="en-US" sz="1100" dirty="0">
                <a:effectLst/>
                <a:latin typeface="Times New Roman" panose="02020603050405020304" pitchFamily="18" charset="0"/>
                <a:ea typeface="Aptos" panose="020B0004020202020204" pitchFamily="34" charset="0"/>
                <a:cs typeface="Times New Roman" panose="02020603050405020304" pitchFamily="18" charset="0"/>
              </a:rPr>
              <a:t>Voted on the material presented.</a:t>
            </a:r>
            <a:endParaRPr lang="en-US" sz="1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r>
              <a:rPr lang="en-US" dirty="0"/>
              <a:t>The AC committee met via a teams call on Oct 28</a:t>
            </a:r>
            <a:r>
              <a:rPr lang="en-US" baseline="30000" dirty="0"/>
              <a:t>th</a:t>
            </a:r>
            <a:r>
              <a:rPr lang="en-US" dirty="0"/>
              <a:t> and finalized the approval of the workplan budget for FY24.  </a:t>
            </a:r>
          </a:p>
          <a:p>
            <a:endParaRPr lang="en-US" dirty="0"/>
          </a:p>
          <a:p>
            <a:pPr marL="342900" marR="0" lvl="0" indent="-342900">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Aptos" panose="020B0004020202020204" pitchFamily="34" charset="0"/>
                <a:cs typeface="Times New Roman" panose="02020603050405020304" pitchFamily="18" charset="0"/>
              </a:rPr>
              <a:t>All in Favor         Aye: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914400" marR="0" indent="457200">
              <a:spcBef>
                <a:spcPts val="0"/>
              </a:spcBef>
              <a:spcAft>
                <a:spcPts val="0"/>
              </a:spcAft>
            </a:pPr>
            <a:r>
              <a:rPr lang="en-US" sz="1800" dirty="0">
                <a:effectLst/>
                <a:latin typeface="Times New Roman" panose="02020603050405020304" pitchFamily="18" charset="0"/>
                <a:ea typeface="Aptos" panose="020B0004020202020204" pitchFamily="34" charset="0"/>
                <a:cs typeface="Times New Roman" panose="02020603050405020304" pitchFamily="18" charset="0"/>
              </a:rPr>
              <a:t>Cathy Billings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914400" marR="0" indent="457200">
              <a:spcBef>
                <a:spcPts val="0"/>
              </a:spcBef>
              <a:spcAft>
                <a:spcPts val="0"/>
              </a:spcAft>
            </a:pPr>
            <a:r>
              <a:rPr lang="en-US" sz="1800" dirty="0">
                <a:effectLst/>
                <a:latin typeface="Times New Roman" panose="02020603050405020304" pitchFamily="18" charset="0"/>
                <a:ea typeface="Aptos" panose="020B0004020202020204" pitchFamily="34" charset="0"/>
                <a:cs typeface="Times New Roman" panose="02020603050405020304" pitchFamily="18" charset="0"/>
              </a:rPr>
              <a:t>Aisha Shah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914400" marR="0" indent="457200">
              <a:spcBef>
                <a:spcPts val="0"/>
              </a:spcBef>
              <a:spcAft>
                <a:spcPts val="0"/>
              </a:spcAft>
            </a:pPr>
            <a:r>
              <a:rPr lang="en-US" sz="1800" dirty="0">
                <a:effectLst/>
                <a:latin typeface="Times New Roman" panose="02020603050405020304" pitchFamily="18" charset="0"/>
                <a:ea typeface="Aptos" panose="020B0004020202020204" pitchFamily="34" charset="0"/>
                <a:cs typeface="Times New Roman" panose="02020603050405020304" pitchFamily="18" charset="0"/>
              </a:rPr>
              <a:t>Isabella Valderrama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914400" marR="0" indent="457200">
              <a:spcBef>
                <a:spcPts val="0"/>
              </a:spcBef>
              <a:spcAft>
                <a:spcPts val="0"/>
              </a:spcAft>
            </a:pPr>
            <a:r>
              <a:rPr lang="en-CA" sz="1800" dirty="0">
                <a:effectLst/>
                <a:latin typeface="Times New Roman" panose="02020603050405020304" pitchFamily="18" charset="0"/>
                <a:ea typeface="Aptos" panose="020B0004020202020204" pitchFamily="34" charset="0"/>
                <a:cs typeface="Times New Roman" panose="02020603050405020304" pitchFamily="18" charset="0"/>
              </a:rPr>
              <a:t>Shelly Patterson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914400" marR="0" indent="457200">
              <a:spcBef>
                <a:spcPts val="0"/>
              </a:spcBef>
              <a:spcAft>
                <a:spcPts val="0"/>
              </a:spcAft>
            </a:pPr>
            <a:r>
              <a:rPr lang="en-US" sz="1800" dirty="0" err="1">
                <a:effectLst/>
                <a:latin typeface="Times New Roman" panose="02020603050405020304" pitchFamily="18" charset="0"/>
                <a:ea typeface="Aptos" panose="020B0004020202020204" pitchFamily="34" charset="0"/>
                <a:cs typeface="Times New Roman" panose="02020603050405020304" pitchFamily="18" charset="0"/>
              </a:rPr>
              <a:t>Daryn</a:t>
            </a:r>
            <a:r>
              <a:rPr lang="en-US" sz="1800" dirty="0">
                <a:effectLst/>
                <a:latin typeface="Times New Roman" panose="02020603050405020304" pitchFamily="18" charset="0"/>
                <a:ea typeface="Aptos" panose="020B0004020202020204" pitchFamily="34" charset="0"/>
                <a:cs typeface="Times New Roman" panose="02020603050405020304" pitchFamily="18" charset="0"/>
              </a:rPr>
              <a:t> Kirkpatrick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914400" marR="0" indent="457200">
              <a:spcBef>
                <a:spcPts val="0"/>
              </a:spcBef>
              <a:spcAft>
                <a:spcPts val="0"/>
              </a:spcAft>
            </a:pPr>
            <a:r>
              <a:rPr lang="en-US" sz="1800" dirty="0">
                <a:effectLst/>
                <a:latin typeface="Times New Roman" panose="02020603050405020304" pitchFamily="18" charset="0"/>
                <a:ea typeface="Aptos" panose="020B0004020202020204" pitchFamily="34" charset="0"/>
                <a:cs typeface="Times New Roman" panose="02020603050405020304" pitchFamily="18" charset="0"/>
              </a:rPr>
              <a:t>Jacqueline Mullen-Steyn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914400" marR="0" indent="457200">
              <a:spcBef>
                <a:spcPts val="0"/>
              </a:spcBef>
              <a:spcAft>
                <a:spcPts val="0"/>
              </a:spcAft>
            </a:pPr>
            <a:r>
              <a:rPr lang="en-US" sz="18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Times New Roman" panose="02020603050405020304" pitchFamily="18" charset="0"/>
                <a:ea typeface="Aptos" panose="020B0004020202020204" pitchFamily="34" charset="0"/>
                <a:cs typeface="Times New Roman" panose="02020603050405020304" pitchFamily="18" charset="0"/>
              </a:rPr>
              <a:t>All opposed        Nay: (NA)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0" dirty="0">
                <a:effectLst/>
                <a:latin typeface="Times New Roman" panose="02020603050405020304" pitchFamily="18" charset="0"/>
                <a:ea typeface="Aptos" panose="020B0004020202020204" pitchFamily="34" charset="0"/>
              </a:rPr>
              <a:t>         Abstain	            Cathy Billings	</a:t>
            </a:r>
            <a:endParaRPr lang="en-US" dirty="0"/>
          </a:p>
          <a:p>
            <a:endParaRPr lang="en-US" dirty="0"/>
          </a:p>
          <a:p>
            <a:r>
              <a:rPr lang="en-US" dirty="0"/>
              <a:t>The following funds were reallocated to existing programs:</a:t>
            </a:r>
          </a:p>
          <a:p>
            <a:r>
              <a:rPr lang="en-US" dirty="0"/>
              <a:t> </a:t>
            </a:r>
          </a:p>
          <a:p>
            <a:r>
              <a:rPr lang="en-US" b="1" u="sng" dirty="0"/>
              <a:t>Returned</a:t>
            </a:r>
            <a:r>
              <a:rPr lang="en-US" u="sng" dirty="0"/>
              <a:t> funds</a:t>
            </a:r>
            <a:r>
              <a:rPr lang="en-US" dirty="0"/>
              <a:t>:</a:t>
            </a:r>
          </a:p>
          <a:p>
            <a:r>
              <a:rPr lang="en-US" dirty="0"/>
              <a:t>Health Community Initiative returned $10,500</a:t>
            </a:r>
          </a:p>
          <a:p>
            <a:r>
              <a:rPr lang="en-US" dirty="0" err="1"/>
              <a:t>GoNAPSacc</a:t>
            </a:r>
            <a:r>
              <a:rPr lang="en-US" dirty="0"/>
              <a:t> returned $6770.58</a:t>
            </a:r>
          </a:p>
          <a:p>
            <a:r>
              <a:rPr lang="en-US" dirty="0"/>
              <a:t>CHO returned $8,970.58</a:t>
            </a:r>
          </a:p>
          <a:p>
            <a:r>
              <a:rPr lang="en-US" dirty="0"/>
              <a:t>Adm Cost returned $12,128.84</a:t>
            </a:r>
          </a:p>
          <a:p>
            <a:endParaRPr lang="en-US" dirty="0"/>
          </a:p>
          <a:p>
            <a:r>
              <a:rPr lang="en-US" b="1" u="sng" dirty="0"/>
              <a:t>Received</a:t>
            </a:r>
            <a:r>
              <a:rPr lang="en-US" u="sng" dirty="0"/>
              <a:t> that existing funding</a:t>
            </a:r>
            <a:r>
              <a:rPr lang="en-US" dirty="0"/>
              <a:t>:</a:t>
            </a:r>
          </a:p>
          <a:p>
            <a:r>
              <a:rPr lang="en-US" dirty="0"/>
              <a:t>Nutrition Security $15412</a:t>
            </a:r>
          </a:p>
          <a:p>
            <a:r>
              <a:rPr lang="en-US" dirty="0"/>
              <a:t>CATCH  $1508</a:t>
            </a:r>
          </a:p>
          <a:p>
            <a:r>
              <a:rPr lang="en-US" dirty="0"/>
              <a:t>Minority Health  $21,450</a:t>
            </a:r>
          </a:p>
          <a:p>
            <a:endParaRPr lang="en-US" dirty="0"/>
          </a:p>
          <a:p>
            <a:r>
              <a:rPr lang="en-US" dirty="0"/>
              <a:t>This information is preliminary. The reviews was conducted - approved by the AC and CDC but pending the final CDC budget error report.  </a:t>
            </a:r>
          </a:p>
          <a:p>
            <a:endParaRPr lang="en-US" dirty="0"/>
          </a:p>
        </p:txBody>
      </p:sp>
      <p:sp>
        <p:nvSpPr>
          <p:cNvPr id="4" name="Slide Number Placeholder 3"/>
          <p:cNvSpPr>
            <a:spLocks noGrp="1"/>
          </p:cNvSpPr>
          <p:nvPr>
            <p:ph type="sldNum" sz="quarter" idx="5"/>
          </p:nvPr>
        </p:nvSpPr>
        <p:spPr/>
        <p:txBody>
          <a:bodyPr/>
          <a:lstStyle/>
          <a:p>
            <a:fld id="{EB57E26C-B284-4E77-B688-9A3CE750B5CC}" type="slidenum">
              <a:rPr lang="en-US" smtClean="0"/>
              <a:t>46</a:t>
            </a:fld>
            <a:endParaRPr lang="en-US" dirty="0"/>
          </a:p>
        </p:txBody>
      </p:sp>
    </p:spTree>
    <p:extLst>
      <p:ext uri="{BB962C8B-B14F-4D97-AF65-F5344CB8AC3E}">
        <p14:creationId xmlns:p14="http://schemas.microsoft.com/office/powerpoint/2010/main" val="10006672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for any questions?</a:t>
            </a:r>
          </a:p>
        </p:txBody>
      </p:sp>
      <p:sp>
        <p:nvSpPr>
          <p:cNvPr id="4" name="Slide Number Placeholder 3"/>
          <p:cNvSpPr>
            <a:spLocks noGrp="1"/>
          </p:cNvSpPr>
          <p:nvPr>
            <p:ph type="sldNum" sz="quarter" idx="5"/>
          </p:nvPr>
        </p:nvSpPr>
        <p:spPr/>
        <p:txBody>
          <a:bodyPr/>
          <a:lstStyle/>
          <a:p>
            <a:fld id="{EB57E26C-B284-4E77-B688-9A3CE750B5CC}" type="slidenum">
              <a:rPr lang="en-US" smtClean="0"/>
              <a:t>47</a:t>
            </a:fld>
            <a:endParaRPr lang="en-US" dirty="0"/>
          </a:p>
        </p:txBody>
      </p:sp>
    </p:spTree>
    <p:extLst>
      <p:ext uri="{BB962C8B-B14F-4D97-AF65-F5344CB8AC3E}">
        <p14:creationId xmlns:p14="http://schemas.microsoft.com/office/powerpoint/2010/main" val="26526483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7E26C-B284-4E77-B688-9A3CE750B5CC}" type="slidenum">
              <a:rPr lang="en-US" smtClean="0"/>
              <a:t>48</a:t>
            </a:fld>
            <a:endParaRPr lang="en-US" dirty="0"/>
          </a:p>
        </p:txBody>
      </p:sp>
    </p:spTree>
    <p:extLst>
      <p:ext uri="{BB962C8B-B14F-4D97-AF65-F5344CB8AC3E}">
        <p14:creationId xmlns:p14="http://schemas.microsoft.com/office/powerpoint/2010/main" val="11592105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Invite will be sent in Jan 2025 to AC members to review and discuss the FY25 application/proposals request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64646"/>
                </a:solidFill>
                <a:effectLst/>
              </a:rPr>
              <a:t>The proposals will be exported to an excel spread sheet, will be discussed via a TEAMs meeting in February 2025 (virtual option only) excel spread sheet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64646"/>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64646"/>
                </a:solidFill>
                <a:effectLst/>
              </a:rPr>
              <a:t>The Evaluation tool will be sent via email for ranking /score the application, after scoring and ranking of the applications/proposals discussed during the AC meeting in March to identify  the Block Grant awardees for FY25 will be addressed. </a:t>
            </a:r>
            <a:endParaRPr lang="en-US" dirty="0"/>
          </a:p>
          <a:p>
            <a:endParaRPr lang="en-US" sz="1800" u="sng" dirty="0">
              <a:effectLst/>
              <a:latin typeface="Calibri" panose="020F0502020204030204" pitchFamily="34" charset="0"/>
              <a:ea typeface="Calibri" panose="020F0502020204030204" pitchFamily="34" charset="0"/>
            </a:endParaRPr>
          </a:p>
          <a:p>
            <a:endParaRPr lang="en-US" sz="1800" u="sng" dirty="0">
              <a:effectLst/>
              <a:latin typeface="Calibri" panose="020F0502020204030204" pitchFamily="34" charset="0"/>
              <a:ea typeface="Calibri" panose="020F0502020204030204" pitchFamily="34" charset="0"/>
            </a:endParaRPr>
          </a:p>
          <a:p>
            <a:r>
              <a:rPr lang="en-US" sz="1800" u="sng" dirty="0">
                <a:effectLst/>
                <a:latin typeface="Calibri" panose="020F0502020204030204" pitchFamily="34" charset="0"/>
                <a:ea typeface="Calibri" panose="020F0502020204030204" pitchFamily="34" charset="0"/>
              </a:rPr>
              <a:t>The proposal request forms, and the budget justifications are </a:t>
            </a:r>
            <a:r>
              <a:rPr lang="en-US" sz="1800" b="1" u="sng" dirty="0">
                <a:effectLst/>
                <a:latin typeface="Calibri" panose="020F0502020204030204" pitchFamily="34" charset="0"/>
                <a:ea typeface="Calibri" panose="020F0502020204030204" pitchFamily="34" charset="0"/>
              </a:rPr>
              <a:t>due no later than February 10, 2025</a:t>
            </a:r>
            <a:r>
              <a:rPr lang="en-US" sz="1800" u="sng" dirty="0">
                <a:effectLst/>
                <a:latin typeface="Calibri" panose="020F0502020204030204" pitchFamily="34" charset="0"/>
                <a:ea typeface="Calibri" panose="020F0502020204030204" pitchFamily="34" charset="0"/>
              </a:rPr>
              <a:t>.</a:t>
            </a:r>
            <a:r>
              <a:rPr lang="en-US" sz="1800" dirty="0">
                <a:effectLst/>
                <a:latin typeface="Calibri" panose="020F0502020204030204" pitchFamily="34" charset="0"/>
                <a:ea typeface="Calibri" panose="020F0502020204030204" pitchFamily="34" charset="0"/>
              </a:rPr>
              <a:t>   The proposal request and budget justification will also be available on Health Hub, and on the Prevent Block SharePoint site</a:t>
            </a:r>
          </a:p>
          <a:p>
            <a:endParaRPr lang="en-US" sz="1800" dirty="0">
              <a:effectLst/>
              <a:latin typeface="Calibri" panose="020F0502020204030204" pitchFamily="34" charset="0"/>
            </a:endParaRPr>
          </a:p>
          <a:p>
            <a:r>
              <a:rPr lang="en-US" sz="1800" dirty="0">
                <a:effectLst/>
                <a:latin typeface="Calibri" panose="020F0502020204030204" pitchFamily="34" charset="0"/>
                <a:ea typeface="Calibri" panose="020F0502020204030204" pitchFamily="34" charset="0"/>
              </a:rPr>
              <a:t>Office hours are </a:t>
            </a:r>
          </a:p>
          <a:p>
            <a:r>
              <a:rPr lang="en-US" sz="1800" dirty="0">
                <a:effectLst/>
                <a:latin typeface="Calibri" panose="020F0502020204030204" pitchFamily="34" charset="0"/>
                <a:ea typeface="Calibri" panose="020F0502020204030204" pitchFamily="34" charset="0"/>
              </a:rPr>
              <a:t>January  9, 2025 at 10:00 am, </a:t>
            </a:r>
          </a:p>
          <a:p>
            <a:r>
              <a:rPr lang="en-US" sz="1800" dirty="0">
                <a:effectLst/>
                <a:latin typeface="Calibri" panose="020F0502020204030204" pitchFamily="34" charset="0"/>
                <a:ea typeface="Calibri" panose="020F0502020204030204" pitchFamily="34" charset="0"/>
              </a:rPr>
              <a:t>January 24, 2025 at 1:00 pm and</a:t>
            </a:r>
          </a:p>
          <a:p>
            <a:r>
              <a:rPr lang="en-US" sz="1800" dirty="0">
                <a:effectLst/>
                <a:latin typeface="Calibri" panose="020F0502020204030204" pitchFamily="34" charset="0"/>
                <a:ea typeface="Calibri" panose="020F0502020204030204" pitchFamily="34" charset="0"/>
              </a:rPr>
              <a:t>February 7, 2025 at 10:00 am.</a:t>
            </a:r>
            <a:endParaRPr lang="en-US" dirty="0"/>
          </a:p>
        </p:txBody>
      </p:sp>
      <p:sp>
        <p:nvSpPr>
          <p:cNvPr id="4" name="Slide Number Placeholder 3"/>
          <p:cNvSpPr>
            <a:spLocks noGrp="1"/>
          </p:cNvSpPr>
          <p:nvPr>
            <p:ph type="sldNum" sz="quarter" idx="5"/>
          </p:nvPr>
        </p:nvSpPr>
        <p:spPr/>
        <p:txBody>
          <a:bodyPr/>
          <a:lstStyle/>
          <a:p>
            <a:fld id="{24E64220-9F9A-43BC-81A0-EFE25CB0BF5B}" type="slidenum">
              <a:rPr lang="en-US" smtClean="0"/>
              <a:t>49</a:t>
            </a:fld>
            <a:endParaRPr lang="en-US" dirty="0"/>
          </a:p>
        </p:txBody>
      </p:sp>
    </p:spTree>
    <p:extLst>
      <p:ext uri="{BB962C8B-B14F-4D97-AF65-F5344CB8AC3E}">
        <p14:creationId xmlns:p14="http://schemas.microsoft.com/office/powerpoint/2010/main" val="2522958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Just as a refresher and to recap,  the following is a list of the block grant deliverables from the Kick-off meeting in Sept 2024.</a:t>
            </a:r>
          </a:p>
          <a:p>
            <a:pPr algn="l"/>
            <a:endParaRPr lang="en-US" dirty="0"/>
          </a:p>
          <a:p>
            <a:pPr algn="l"/>
            <a:r>
              <a:rPr lang="en-US" dirty="0"/>
              <a:t>During the meeting- AC members will be provided program information which include the challenges, successes, and progress of the program’s workplan goals and activities. </a:t>
            </a:r>
          </a:p>
          <a:p>
            <a:pPr algn="l"/>
            <a:endParaRPr lang="en-US" dirty="0"/>
          </a:p>
          <a:p>
            <a:pPr algn="l"/>
            <a:r>
              <a:rPr lang="en-US" dirty="0"/>
              <a:t>And will also be allowed to review and/or approval budgets or workplan revisions as  required -  deliverables for the grant</a:t>
            </a:r>
          </a:p>
        </p:txBody>
      </p:sp>
      <p:sp>
        <p:nvSpPr>
          <p:cNvPr id="4" name="Slide Number Placeholder 3"/>
          <p:cNvSpPr>
            <a:spLocks noGrp="1"/>
          </p:cNvSpPr>
          <p:nvPr>
            <p:ph type="sldNum" sz="quarter" idx="5"/>
          </p:nvPr>
        </p:nvSpPr>
        <p:spPr/>
        <p:txBody>
          <a:bodyPr/>
          <a:lstStyle/>
          <a:p>
            <a:fld id="{37456963-93EB-4FD8-9D58-FA96ECAD7BE3}" type="slidenum">
              <a:rPr lang="en-US" smtClean="0"/>
              <a:t>5</a:t>
            </a:fld>
            <a:endParaRPr lang="en-US" dirty="0"/>
          </a:p>
        </p:txBody>
      </p:sp>
    </p:spTree>
    <p:extLst>
      <p:ext uri="{BB962C8B-B14F-4D97-AF65-F5344CB8AC3E}">
        <p14:creationId xmlns:p14="http://schemas.microsoft.com/office/powerpoint/2010/main" val="10394565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End of the presentation. Do anyone have any questions? </a:t>
            </a:r>
          </a:p>
          <a:p>
            <a:endParaRPr lang="en-US" dirty="0"/>
          </a:p>
          <a:p>
            <a:r>
              <a:rPr lang="en-US" dirty="0"/>
              <a:t>Link has been provided …. If you would like to Learn more about the Block Grant</a:t>
            </a:r>
          </a:p>
          <a:p>
            <a:endParaRPr lang="en-US" dirty="0"/>
          </a:p>
          <a:p>
            <a:r>
              <a:rPr lang="en-US" dirty="0"/>
              <a:t>Also, the PHHS BG Coordinator’s contact information is listed here</a:t>
            </a:r>
          </a:p>
          <a:p>
            <a:endParaRPr lang="en-US" dirty="0"/>
          </a:p>
          <a:p>
            <a:r>
              <a:rPr lang="en-US" dirty="0"/>
              <a:t>All material will be sent via email </a:t>
            </a:r>
          </a:p>
        </p:txBody>
      </p:sp>
      <p:sp>
        <p:nvSpPr>
          <p:cNvPr id="4" name="Slide Number Placeholder 3"/>
          <p:cNvSpPr>
            <a:spLocks noGrp="1"/>
          </p:cNvSpPr>
          <p:nvPr>
            <p:ph type="sldNum" sz="quarter" idx="5"/>
          </p:nvPr>
        </p:nvSpPr>
        <p:spPr/>
        <p:txBody>
          <a:bodyPr/>
          <a:lstStyle/>
          <a:p>
            <a:fld id="{CEBA271E-BF34-49FD-8F9F-070F6F2EFAF9}" type="slidenum">
              <a:rPr lang="en-US" smtClean="0"/>
              <a:t>50</a:t>
            </a:fld>
            <a:endParaRPr lang="en-US" dirty="0"/>
          </a:p>
        </p:txBody>
      </p:sp>
    </p:spTree>
    <p:extLst>
      <p:ext uri="{BB962C8B-B14F-4D97-AF65-F5344CB8AC3E}">
        <p14:creationId xmlns:p14="http://schemas.microsoft.com/office/powerpoint/2010/main" val="29816234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Closing remarks –    </a:t>
            </a:r>
          </a:p>
          <a:p>
            <a:endParaRPr lang="en-US" dirty="0">
              <a:cs typeface="Calibri"/>
            </a:endParaRPr>
          </a:p>
          <a:p>
            <a:r>
              <a:rPr lang="en-US" dirty="0">
                <a:cs typeface="Calibri"/>
              </a:rPr>
              <a:t>Chair to call the meeting to end and note the time. </a:t>
            </a:r>
          </a:p>
          <a:p>
            <a:endParaRPr lang="en-US" dirty="0">
              <a:cs typeface="Calibri"/>
            </a:endParaRPr>
          </a:p>
        </p:txBody>
      </p:sp>
      <p:sp>
        <p:nvSpPr>
          <p:cNvPr id="4" name="Slide Number Placeholder 3"/>
          <p:cNvSpPr>
            <a:spLocks noGrp="1"/>
          </p:cNvSpPr>
          <p:nvPr>
            <p:ph type="sldNum" sz="quarter" idx="5"/>
          </p:nvPr>
        </p:nvSpPr>
        <p:spPr/>
        <p:txBody>
          <a:bodyPr/>
          <a:lstStyle/>
          <a:p>
            <a:fld id="{D8B40B08-8BBB-504C-BAD2-61931D34972B}" type="slidenum">
              <a:rPr lang="en-US" smtClean="0"/>
              <a:t>51</a:t>
            </a:fld>
            <a:endParaRPr lang="en-US" dirty="0"/>
          </a:p>
        </p:txBody>
      </p:sp>
    </p:spTree>
    <p:extLst>
      <p:ext uri="{BB962C8B-B14F-4D97-AF65-F5344CB8AC3E}">
        <p14:creationId xmlns:p14="http://schemas.microsoft.com/office/powerpoint/2010/main" val="40246673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a Wonderful DAY! </a:t>
            </a:r>
          </a:p>
        </p:txBody>
      </p:sp>
      <p:sp>
        <p:nvSpPr>
          <p:cNvPr id="4" name="Slide Number Placeholder 3"/>
          <p:cNvSpPr>
            <a:spLocks noGrp="1"/>
          </p:cNvSpPr>
          <p:nvPr>
            <p:ph type="sldNum" sz="quarter" idx="5"/>
          </p:nvPr>
        </p:nvSpPr>
        <p:spPr/>
        <p:txBody>
          <a:bodyPr/>
          <a:lstStyle/>
          <a:p>
            <a:fld id="{80078F09-D811-41EA-943B-4CC00CAFCD84}" type="slidenum">
              <a:rPr lang="en-US" smtClean="0"/>
              <a:t>52</a:t>
            </a:fld>
            <a:endParaRPr lang="en-US" dirty="0"/>
          </a:p>
        </p:txBody>
      </p:sp>
    </p:spTree>
    <p:extLst>
      <p:ext uri="{BB962C8B-B14F-4D97-AF65-F5344CB8AC3E}">
        <p14:creationId xmlns:p14="http://schemas.microsoft.com/office/powerpoint/2010/main" val="2574475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FY23 Grant project period begun on the state fiscal year- SFY which was (July 1 of 2023 – Sept 30  2024)</a:t>
            </a:r>
          </a:p>
          <a:p>
            <a:endParaRPr lang="en-US" dirty="0"/>
          </a:p>
          <a:p>
            <a:r>
              <a:rPr lang="en-US" dirty="0"/>
              <a:t>This next section will cover the FY23 programs-  APR success stories, final progress summary- objectives and activities that were met or not met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 will refer to the FY23 Grant project period as AP4 per the next slides</a:t>
            </a:r>
            <a:endParaRPr lang="en-US" dirty="0"/>
          </a:p>
          <a:p>
            <a:endParaRPr lang="en-US" dirty="0"/>
          </a:p>
        </p:txBody>
      </p:sp>
      <p:sp>
        <p:nvSpPr>
          <p:cNvPr id="4" name="Slide Number Placeholder 3"/>
          <p:cNvSpPr>
            <a:spLocks noGrp="1"/>
          </p:cNvSpPr>
          <p:nvPr>
            <p:ph type="sldNum" sz="quarter" idx="5"/>
          </p:nvPr>
        </p:nvSpPr>
        <p:spPr/>
        <p:txBody>
          <a:bodyPr/>
          <a:lstStyle/>
          <a:p>
            <a:fld id="{24E64220-9F9A-43BC-81A0-EFE25CB0BF5B}" type="slidenum">
              <a:rPr lang="en-US" smtClean="0"/>
              <a:t>6</a:t>
            </a:fld>
            <a:endParaRPr lang="en-US" dirty="0"/>
          </a:p>
        </p:txBody>
      </p:sp>
    </p:spTree>
    <p:extLst>
      <p:ext uri="{BB962C8B-B14F-4D97-AF65-F5344CB8AC3E}">
        <p14:creationId xmlns:p14="http://schemas.microsoft.com/office/powerpoint/2010/main" val="2584963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 success stories: Just to name a few</a:t>
            </a:r>
          </a:p>
          <a:p>
            <a:pPr marL="228600" indent="-228600">
              <a:buFont typeface="+mj-lt"/>
              <a:buAutoNum type="arabicPeriod"/>
            </a:pPr>
            <a:r>
              <a:rPr lang="en-US" b="0" i="0" dirty="0">
                <a:solidFill>
                  <a:srgbClr val="000000"/>
                </a:solidFill>
                <a:effectLst/>
                <a:latin typeface="Arial" panose="020B0604020202020204" pitchFamily="34" charset="0"/>
              </a:rPr>
              <a:t>Healthy Aging &amp; Fall prevention- provided education with their community partner OKCares and conducted ‘A Matter of Balance” training sessions</a:t>
            </a:r>
          </a:p>
          <a:p>
            <a:pPr marL="228600" indent="-228600">
              <a:buFont typeface="+mj-lt"/>
              <a:buAutoNum type="arabicPeriod"/>
            </a:pPr>
            <a:r>
              <a:rPr lang="en-US" b="0" i="0" dirty="0">
                <a:solidFill>
                  <a:srgbClr val="000000"/>
                </a:solidFill>
                <a:effectLst/>
                <a:latin typeface="Arial" panose="020B0604020202020204" pitchFamily="34" charset="0"/>
              </a:rPr>
              <a:t>OMHHE Minority Health – provided ongoing resources and interpretive services to the community </a:t>
            </a:r>
          </a:p>
          <a:p>
            <a:pPr marL="228600" indent="-228600">
              <a:buFont typeface="+mj-lt"/>
              <a:buAutoNum type="arabicPeriod"/>
            </a:pPr>
            <a:r>
              <a:rPr lang="en-US" b="0" i="0" dirty="0">
                <a:solidFill>
                  <a:srgbClr val="000000"/>
                </a:solidFill>
                <a:effectLst/>
                <a:latin typeface="Arial" panose="020B0604020202020204" pitchFamily="34" charset="0"/>
              </a:rPr>
              <a:t>Birth Partner- provided Doula services that resulted in successful birth</a:t>
            </a:r>
          </a:p>
          <a:p>
            <a:pPr marL="228600" indent="-228600">
              <a:buFont typeface="+mj-lt"/>
              <a:buAutoNum type="arabicPeriod"/>
            </a:pPr>
            <a:r>
              <a:rPr lang="en-US" b="0" i="0" dirty="0">
                <a:solidFill>
                  <a:srgbClr val="000000"/>
                </a:solidFill>
                <a:effectLst/>
                <a:latin typeface="Arial" panose="020B0604020202020204" pitchFamily="34" charset="0"/>
              </a:rPr>
              <a:t>CATCH provided D4 rural and low- income schools with physical education equipment</a:t>
            </a:r>
          </a:p>
          <a:p>
            <a:pPr marL="228600" indent="-228600">
              <a:buFont typeface="+mj-lt"/>
              <a:buAutoNum type="arabicPeriod"/>
            </a:pPr>
            <a:r>
              <a:rPr lang="en-US" b="0" i="0" dirty="0">
                <a:solidFill>
                  <a:srgbClr val="000000"/>
                </a:solidFill>
                <a:effectLst/>
                <a:latin typeface="Arial" panose="020B0604020202020204" pitchFamily="34" charset="0"/>
              </a:rPr>
              <a:t>Fluoride had an increase of 53% to oral health measures in the CHDs and local area</a:t>
            </a:r>
          </a:p>
          <a:p>
            <a:pPr marL="228600" indent="-228600">
              <a:buFont typeface="+mj-lt"/>
              <a:buAutoNum type="arabicPeriod"/>
            </a:pPr>
            <a:r>
              <a:rPr lang="en-US" b="0" i="0" dirty="0">
                <a:solidFill>
                  <a:srgbClr val="000000"/>
                </a:solidFill>
                <a:effectLst/>
                <a:latin typeface="Arial" panose="020B0604020202020204" pitchFamily="34" charset="0"/>
              </a:rPr>
              <a:t>ESL provided English language skills  </a:t>
            </a:r>
          </a:p>
          <a:p>
            <a:pPr marL="228600" indent="-228600">
              <a:buFont typeface="+mj-lt"/>
              <a:buAutoNum type="arabicPeriod"/>
            </a:pPr>
            <a:r>
              <a:rPr lang="en-US" b="0" i="0" dirty="0">
                <a:solidFill>
                  <a:srgbClr val="000000"/>
                </a:solidFill>
                <a:effectLst/>
                <a:latin typeface="Arial" panose="020B0604020202020204" pitchFamily="34" charset="0"/>
              </a:rPr>
              <a:t>GoNAPSacc- has successful enrollment into community programs to reduce obesity (children and adolescents)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000000"/>
                </a:solidFill>
                <a:effectLst/>
                <a:latin typeface="Arial" panose="020B0604020202020204" pitchFamily="34" charset="0"/>
              </a:rPr>
              <a:t>CPS  -  had a distribution car/booster seats statewide.  </a:t>
            </a:r>
          </a:p>
          <a:p>
            <a:pPr marL="228600" indent="-228600">
              <a:buFont typeface="+mj-lt"/>
              <a:buAutoNum type="arabicPeriod"/>
            </a:pPr>
            <a:endParaRPr lang="en-US" b="0" i="0" dirty="0">
              <a:solidFill>
                <a:srgbClr val="000000"/>
              </a:solidFill>
              <a:effectLst/>
              <a:latin typeface="Arial" panose="020B0604020202020204" pitchFamily="34" charset="0"/>
            </a:endParaRPr>
          </a:p>
          <a:p>
            <a:r>
              <a:rPr lang="en-US" b="0" i="0" dirty="0">
                <a:solidFill>
                  <a:srgbClr val="000000"/>
                </a:solidFill>
                <a:effectLst/>
                <a:latin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24E64220-9F9A-43BC-81A0-EFE25CB0BF5B}" type="slidenum">
              <a:rPr lang="en-US" smtClean="0"/>
              <a:t>7</a:t>
            </a:fld>
            <a:endParaRPr lang="en-US" dirty="0"/>
          </a:p>
        </p:txBody>
      </p:sp>
    </p:spTree>
    <p:extLst>
      <p:ext uri="{BB962C8B-B14F-4D97-AF65-F5344CB8AC3E}">
        <p14:creationId xmlns:p14="http://schemas.microsoft.com/office/powerpoint/2010/main" val="3014042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next slide will display the  FY23 program reporting progress summary, it reflects which program recipients achieve the work plan interim and final goals &amp; activities  </a:t>
            </a:r>
          </a:p>
          <a:p>
            <a:endParaRPr lang="en-US" dirty="0"/>
          </a:p>
          <a:p>
            <a:r>
              <a:rPr lang="en-US" dirty="0"/>
              <a:t>This Summary contained a list of the 15 program recipients that were initially awarded BG funding in May 2023- </a:t>
            </a:r>
            <a:r>
              <a:rPr lang="en-US" strike="sngStrike" dirty="0"/>
              <a:t>the FY23 PHHS BG project year</a:t>
            </a:r>
            <a:r>
              <a:rPr lang="en-US" dirty="0"/>
              <a:t>, one program returned their funds in July 2023, that resulted in only 14 programs    </a:t>
            </a:r>
            <a:endParaRPr lang="en-US" strike="noStrike" dirty="0"/>
          </a:p>
          <a:p>
            <a:endParaRPr lang="en-US" strike="noStrike" dirty="0"/>
          </a:p>
          <a:p>
            <a:r>
              <a:rPr lang="en-US" strike="noStrike" dirty="0"/>
              <a:t>Starting with Chronic Disease I will provide an explanation of  why programs did </a:t>
            </a:r>
            <a:r>
              <a:rPr lang="en-US" b="1" strike="noStrike" dirty="0"/>
              <a:t>not meet their target objectives</a:t>
            </a:r>
            <a:r>
              <a:rPr lang="en-US" strike="noStrike" dirty="0"/>
              <a:t>  </a:t>
            </a:r>
          </a:p>
          <a:p>
            <a:endParaRPr lang="en-US" dirty="0"/>
          </a:p>
          <a:p>
            <a:pPr marL="285750" indent="-285750">
              <a:buFont typeface="Arial" panose="020B0604020202020204" pitchFamily="34" charset="0"/>
              <a:buChar char="•"/>
            </a:pPr>
            <a:r>
              <a:rPr lang="en-US" sz="1800" b="1" i="0" u="none" strike="noStrike" baseline="0" dirty="0">
                <a:latin typeface="Segoe UI,Bold"/>
              </a:rPr>
              <a:t>Addressing </a:t>
            </a:r>
            <a:r>
              <a:rPr lang="en-US" sz="1800" b="1" i="0" u="none" strike="noStrike" baseline="0" dirty="0" err="1">
                <a:latin typeface="Segoe UI,Bold"/>
              </a:rPr>
              <a:t>SDoH</a:t>
            </a:r>
            <a:r>
              <a:rPr lang="en-US" sz="1800" b="1" i="0" u="none" strike="noStrike" baseline="0" dirty="0">
                <a:latin typeface="Segoe UI,Bold"/>
              </a:rPr>
              <a:t> &amp; </a:t>
            </a:r>
            <a:r>
              <a:rPr lang="en-US" sz="1800" b="1" i="0" u="sng" strike="noStrike" baseline="0" dirty="0">
                <a:latin typeface="Segoe UI,Bold"/>
              </a:rPr>
              <a:t>Chronic Disease </a:t>
            </a:r>
            <a:r>
              <a:rPr lang="en-US" sz="1800" b="1" i="0" u="none" strike="noStrike" baseline="0" dirty="0">
                <a:latin typeface="Segoe UI,Bold"/>
              </a:rPr>
              <a:t>prevalence using a multidisciplinary approach- </a:t>
            </a:r>
          </a:p>
          <a:p>
            <a:endParaRPr lang="en-US" sz="1800" b="1" i="0" u="none" strike="noStrike" baseline="0" dirty="0">
              <a:latin typeface="Segoe UI,Bold"/>
            </a:endParaRPr>
          </a:p>
          <a:p>
            <a:pPr algn="l"/>
            <a:r>
              <a:rPr lang="en-US" sz="1800" b="0" i="0" u="none" strike="noStrike" baseline="0" dirty="0">
                <a:latin typeface="Calibri" panose="020F0502020204030204" pitchFamily="34" charset="0"/>
              </a:rPr>
              <a:t>The program returned funding; personnel challenges, staff shortage and was unable to complete the</a:t>
            </a:r>
          </a:p>
          <a:p>
            <a:pPr algn="l"/>
            <a:r>
              <a:rPr lang="en-US" sz="1800" b="0" i="0" u="none" strike="noStrike" baseline="0" dirty="0">
                <a:latin typeface="Calibri" panose="020F0502020204030204" pitchFamily="34" charset="0"/>
              </a:rPr>
              <a:t>PHHS BG workplan.</a:t>
            </a:r>
            <a:r>
              <a:rPr lang="en-US" dirty="0"/>
              <a:t> </a:t>
            </a:r>
          </a:p>
          <a:p>
            <a:endParaRPr lang="en-US" dirty="0"/>
          </a:p>
          <a:p>
            <a:pPr marL="285750" indent="-285750">
              <a:buFont typeface="Arial" panose="020B0604020202020204" pitchFamily="34" charset="0"/>
              <a:buChar char="•"/>
            </a:pPr>
            <a:r>
              <a:rPr lang="en-US" sz="1800" b="1" i="0" u="none" strike="noStrike" baseline="0" dirty="0">
                <a:latin typeface="Segoe UI,Bold"/>
              </a:rPr>
              <a:t>Advancing Health Equity and Strengthening Minority Health 1&amp;2 2023   - met 	</a:t>
            </a:r>
            <a:endParaRPr lang="en-US" b="0" dirty="0"/>
          </a:p>
          <a:p>
            <a:endParaRPr lang="en-US" dirty="0"/>
          </a:p>
        </p:txBody>
      </p:sp>
      <p:sp>
        <p:nvSpPr>
          <p:cNvPr id="4" name="Slide Number Placeholder 3"/>
          <p:cNvSpPr>
            <a:spLocks noGrp="1"/>
          </p:cNvSpPr>
          <p:nvPr>
            <p:ph type="sldNum" sz="quarter" idx="5"/>
          </p:nvPr>
        </p:nvSpPr>
        <p:spPr/>
        <p:txBody>
          <a:bodyPr/>
          <a:lstStyle/>
          <a:p>
            <a:fld id="{EB57E26C-B284-4E77-B688-9A3CE750B5CC}" type="slidenum">
              <a:rPr lang="en-US" smtClean="0"/>
              <a:t>8</a:t>
            </a:fld>
            <a:endParaRPr lang="en-US" dirty="0"/>
          </a:p>
        </p:txBody>
      </p:sp>
    </p:spTree>
    <p:extLst>
      <p:ext uri="{BB962C8B-B14F-4D97-AF65-F5344CB8AC3E}">
        <p14:creationId xmlns:p14="http://schemas.microsoft.com/office/powerpoint/2010/main" val="4246557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Birth Partner- </a:t>
            </a:r>
            <a:r>
              <a:rPr lang="en-US" sz="1200" b="0" i="0" u="none" strike="noStrike" baseline="0" dirty="0">
                <a:latin typeface="Calibri" panose="020F0502020204030204" pitchFamily="34" charset="0"/>
              </a:rPr>
              <a:t>25%  of the 30% target value;</a:t>
            </a:r>
            <a:endParaRPr lang="en-US" b="1" dirty="0"/>
          </a:p>
          <a:p>
            <a:pPr algn="l"/>
            <a:r>
              <a:rPr lang="en-US" sz="1800" b="0" i="0" u="none" strike="noStrike" baseline="0" dirty="0">
                <a:latin typeface="Calibri" panose="020F0502020204030204" pitchFamily="34" charset="0"/>
              </a:rPr>
              <a:t>Their Biggest Challenge was only having 1 doula - while the other was on maternity leave</a:t>
            </a:r>
          </a:p>
          <a:p>
            <a:pPr algn="l"/>
            <a:r>
              <a:rPr lang="en-US" sz="1800" b="0" i="0" u="none" strike="noStrike" baseline="0" dirty="0">
                <a:latin typeface="Calibri" panose="020F0502020204030204" pitchFamily="34" charset="0"/>
              </a:rPr>
              <a:t>for 3 months. This decreased the amount of birth services we have been able to provide and made</a:t>
            </a:r>
          </a:p>
          <a:p>
            <a:pPr algn="l"/>
            <a:r>
              <a:rPr lang="en-US" sz="1800" b="0" i="0" u="none" strike="noStrike" baseline="0" dirty="0">
                <a:latin typeface="Calibri" panose="020F0502020204030204" pitchFamily="34" charset="0"/>
              </a:rPr>
              <a:t>our numbers look low.  </a:t>
            </a:r>
            <a:endParaRPr lang="en-US" b="1" dirty="0"/>
          </a:p>
          <a:p>
            <a:endParaRPr lang="en-US" b="1" dirty="0"/>
          </a:p>
          <a:p>
            <a:r>
              <a:rPr lang="en-US" b="1" dirty="0"/>
              <a:t>CPS  - met</a:t>
            </a:r>
          </a:p>
          <a:p>
            <a:r>
              <a:rPr lang="en-US" dirty="0"/>
              <a:t>and </a:t>
            </a:r>
          </a:p>
          <a:p>
            <a:endParaRPr lang="en-US" dirty="0"/>
          </a:p>
          <a:p>
            <a:pPr algn="l"/>
            <a:r>
              <a:rPr lang="en-US" b="1" dirty="0"/>
              <a:t>CHO -  50 of 62 and  50 of </a:t>
            </a:r>
            <a:r>
              <a:rPr lang="en-US" b="0" dirty="0"/>
              <a:t>76 target value;   Program </a:t>
            </a:r>
            <a:r>
              <a:rPr lang="en-US" sz="1800" b="0" i="0" u="none" strike="noStrike" baseline="0" dirty="0">
                <a:latin typeface="Calibri" panose="020F0502020204030204" pitchFamily="34" charset="0"/>
              </a:rPr>
              <a:t>had a late start to marketing of the CHO Community and</a:t>
            </a:r>
          </a:p>
          <a:p>
            <a:pPr algn="l"/>
            <a:r>
              <a:rPr lang="en-US" sz="1800" b="0" i="0" u="none" strike="noStrike" baseline="0" dirty="0">
                <a:latin typeface="Calibri" panose="020F0502020204030204" pitchFamily="34" charset="0"/>
              </a:rPr>
              <a:t>Congregation applications.</a:t>
            </a:r>
            <a:endParaRPr lang="en-US" b="1" dirty="0"/>
          </a:p>
        </p:txBody>
      </p:sp>
      <p:sp>
        <p:nvSpPr>
          <p:cNvPr id="4" name="Slide Number Placeholder 3"/>
          <p:cNvSpPr>
            <a:spLocks noGrp="1"/>
          </p:cNvSpPr>
          <p:nvPr>
            <p:ph type="sldNum" sz="quarter" idx="5"/>
          </p:nvPr>
        </p:nvSpPr>
        <p:spPr/>
        <p:txBody>
          <a:bodyPr/>
          <a:lstStyle/>
          <a:p>
            <a:fld id="{EB57E26C-B284-4E77-B688-9A3CE750B5CC}" type="slidenum">
              <a:rPr lang="en-US" smtClean="0"/>
              <a:t>9</a:t>
            </a:fld>
            <a:endParaRPr lang="en-US" dirty="0"/>
          </a:p>
        </p:txBody>
      </p:sp>
    </p:spTree>
    <p:extLst>
      <p:ext uri="{BB962C8B-B14F-4D97-AF65-F5344CB8AC3E}">
        <p14:creationId xmlns:p14="http://schemas.microsoft.com/office/powerpoint/2010/main" val="214517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DBA36-90B4-7D46-F116-2670E5EBA1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FB887F-141C-70AE-5392-C3069F6027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A7541D-5C5E-EC9F-6054-F910A21B94A7}"/>
              </a:ext>
            </a:extLst>
          </p:cNvPr>
          <p:cNvSpPr>
            <a:spLocks noGrp="1"/>
          </p:cNvSpPr>
          <p:nvPr>
            <p:ph type="dt" sz="half" idx="10"/>
          </p:nvPr>
        </p:nvSpPr>
        <p:spPr/>
        <p:txBody>
          <a:bodyPr/>
          <a:lstStyle/>
          <a:p>
            <a:fld id="{7666299C-20F2-4991-80E4-33C9AD39C393}" type="datetimeFigureOut">
              <a:rPr lang="en-US" smtClean="0"/>
              <a:t>3/18/2025</a:t>
            </a:fld>
            <a:endParaRPr lang="en-US" dirty="0"/>
          </a:p>
        </p:txBody>
      </p:sp>
      <p:sp>
        <p:nvSpPr>
          <p:cNvPr id="5" name="Footer Placeholder 4">
            <a:extLst>
              <a:ext uri="{FF2B5EF4-FFF2-40B4-BE49-F238E27FC236}">
                <a16:creationId xmlns:a16="http://schemas.microsoft.com/office/drawing/2014/main" id="{DF261622-4A33-01EF-F696-C68C339A5E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EAADFF-D498-AD8B-B4C0-1687CD52D4CC}"/>
              </a:ext>
            </a:extLst>
          </p:cNvPr>
          <p:cNvSpPr>
            <a:spLocks noGrp="1"/>
          </p:cNvSpPr>
          <p:nvPr>
            <p:ph type="sldNum" sz="quarter" idx="12"/>
          </p:nvPr>
        </p:nvSpPr>
        <p:spPr/>
        <p:txBody>
          <a:bodyPr/>
          <a:lstStyle/>
          <a:p>
            <a:fld id="{C364E4D6-24B2-4B37-A2F7-C7F82EAED3E2}" type="slidenum">
              <a:rPr lang="en-US" smtClean="0"/>
              <a:t>‹#›</a:t>
            </a:fld>
            <a:endParaRPr lang="en-US" dirty="0"/>
          </a:p>
        </p:txBody>
      </p:sp>
    </p:spTree>
    <p:extLst>
      <p:ext uri="{BB962C8B-B14F-4D97-AF65-F5344CB8AC3E}">
        <p14:creationId xmlns:p14="http://schemas.microsoft.com/office/powerpoint/2010/main" val="3426493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044A-A91C-0F91-C4A6-E7544E90DA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0DF7DC-FA69-0B90-D71D-129CEBF091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38C65-2F88-7AE0-BA72-BA23B92B9DB0}"/>
              </a:ext>
            </a:extLst>
          </p:cNvPr>
          <p:cNvSpPr>
            <a:spLocks noGrp="1"/>
          </p:cNvSpPr>
          <p:nvPr>
            <p:ph type="dt" sz="half" idx="10"/>
          </p:nvPr>
        </p:nvSpPr>
        <p:spPr/>
        <p:txBody>
          <a:bodyPr/>
          <a:lstStyle/>
          <a:p>
            <a:fld id="{7666299C-20F2-4991-80E4-33C9AD39C393}" type="datetimeFigureOut">
              <a:rPr lang="en-US" smtClean="0"/>
              <a:t>3/18/2025</a:t>
            </a:fld>
            <a:endParaRPr lang="en-US" dirty="0"/>
          </a:p>
        </p:txBody>
      </p:sp>
      <p:sp>
        <p:nvSpPr>
          <p:cNvPr id="5" name="Footer Placeholder 4">
            <a:extLst>
              <a:ext uri="{FF2B5EF4-FFF2-40B4-BE49-F238E27FC236}">
                <a16:creationId xmlns:a16="http://schemas.microsoft.com/office/drawing/2014/main" id="{FE6BD52A-F15C-E302-1174-A72F74880D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A0DCE8-67DA-C091-0C32-27DD59A73D7F}"/>
              </a:ext>
            </a:extLst>
          </p:cNvPr>
          <p:cNvSpPr>
            <a:spLocks noGrp="1"/>
          </p:cNvSpPr>
          <p:nvPr>
            <p:ph type="sldNum" sz="quarter" idx="12"/>
          </p:nvPr>
        </p:nvSpPr>
        <p:spPr/>
        <p:txBody>
          <a:bodyPr/>
          <a:lstStyle/>
          <a:p>
            <a:fld id="{C364E4D6-24B2-4B37-A2F7-C7F82EAED3E2}" type="slidenum">
              <a:rPr lang="en-US" smtClean="0"/>
              <a:t>‹#›</a:t>
            </a:fld>
            <a:endParaRPr lang="en-US" dirty="0"/>
          </a:p>
        </p:txBody>
      </p:sp>
    </p:spTree>
    <p:extLst>
      <p:ext uri="{BB962C8B-B14F-4D97-AF65-F5344CB8AC3E}">
        <p14:creationId xmlns:p14="http://schemas.microsoft.com/office/powerpoint/2010/main" val="2315259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F62A2E-B608-25E2-BCA4-880C33CD66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A7FDA7-B3D9-7C73-B9FA-3AF1E9A5D0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A27B0-033E-B1C2-3FDB-E54E64B34021}"/>
              </a:ext>
            </a:extLst>
          </p:cNvPr>
          <p:cNvSpPr>
            <a:spLocks noGrp="1"/>
          </p:cNvSpPr>
          <p:nvPr>
            <p:ph type="dt" sz="half" idx="10"/>
          </p:nvPr>
        </p:nvSpPr>
        <p:spPr/>
        <p:txBody>
          <a:bodyPr/>
          <a:lstStyle/>
          <a:p>
            <a:fld id="{7666299C-20F2-4991-80E4-33C9AD39C393}" type="datetimeFigureOut">
              <a:rPr lang="en-US" smtClean="0"/>
              <a:t>3/18/2025</a:t>
            </a:fld>
            <a:endParaRPr lang="en-US" dirty="0"/>
          </a:p>
        </p:txBody>
      </p:sp>
      <p:sp>
        <p:nvSpPr>
          <p:cNvPr id="5" name="Footer Placeholder 4">
            <a:extLst>
              <a:ext uri="{FF2B5EF4-FFF2-40B4-BE49-F238E27FC236}">
                <a16:creationId xmlns:a16="http://schemas.microsoft.com/office/drawing/2014/main" id="{FEA509A0-E0F3-EBC1-C7EC-62E7F2B50E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8FB477-8836-E054-5A03-AFB71645C301}"/>
              </a:ext>
            </a:extLst>
          </p:cNvPr>
          <p:cNvSpPr>
            <a:spLocks noGrp="1"/>
          </p:cNvSpPr>
          <p:nvPr>
            <p:ph type="sldNum" sz="quarter" idx="12"/>
          </p:nvPr>
        </p:nvSpPr>
        <p:spPr/>
        <p:txBody>
          <a:bodyPr/>
          <a:lstStyle/>
          <a:p>
            <a:fld id="{C364E4D6-24B2-4B37-A2F7-C7F82EAED3E2}" type="slidenum">
              <a:rPr lang="en-US" smtClean="0"/>
              <a:t>‹#›</a:t>
            </a:fld>
            <a:endParaRPr lang="en-US" dirty="0"/>
          </a:p>
        </p:txBody>
      </p:sp>
    </p:spTree>
    <p:extLst>
      <p:ext uri="{BB962C8B-B14F-4D97-AF65-F5344CB8AC3E}">
        <p14:creationId xmlns:p14="http://schemas.microsoft.com/office/powerpoint/2010/main" val="1682366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669397"/>
            <a:ext cx="5177118" cy="1370940"/>
          </a:xfrm>
        </p:spPr>
        <p:txBody>
          <a:bodyPr anchor="t">
            <a:noAutofit/>
          </a:bodyPr>
          <a:lstStyle>
            <a:lvl1pPr>
              <a:defRPr sz="4000">
                <a:solidFill>
                  <a:schemeClr val="accent6"/>
                </a:solidFill>
              </a:defRPr>
            </a:lvl1pPr>
          </a:lstStyle>
          <a:p>
            <a:r>
              <a:rPr lang="en-US"/>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3334871"/>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lstStyle>
            <a:lvl1pPr>
              <a:defRPr>
                <a:solidFill>
                  <a:schemeClr val="tx1"/>
                </a:solidFill>
              </a:defRPr>
            </a:lvl1pPr>
          </a:lstStyle>
          <a:p>
            <a:fld id="{DB7DDC46-2E90-8640-BEFE-F54DCCD857ED}" type="slidenum">
              <a:rPr lang="en-US" smtClean="0"/>
              <a:pPr/>
              <a:t>‹#›</a:t>
            </a:fld>
            <a:endParaRPr lang="en-US" dirty="0"/>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a:t>Date</a:t>
            </a:r>
          </a:p>
        </p:txBody>
      </p:sp>
      <p:pic>
        <p:nvPicPr>
          <p:cNvPr id="9" name="Picture 8" descr="A close up of a logo&#10;&#10;Description automatically generated">
            <a:extLst>
              <a:ext uri="{FF2B5EF4-FFF2-40B4-BE49-F238E27FC236}">
                <a16:creationId xmlns:a16="http://schemas.microsoft.com/office/drawing/2014/main" id="{93A690F2-CC54-3C44-9BEF-D5ADE6DC9C80}"/>
              </a:ext>
            </a:extLst>
          </p:cNvPr>
          <p:cNvPicPr>
            <a:picLocks noChangeAspect="1"/>
          </p:cNvPicPr>
          <p:nvPr userDrawn="1"/>
        </p:nvPicPr>
        <p:blipFill rotWithShape="1">
          <a:blip r:embed="rId2"/>
          <a:srcRect t="14013" r="15473"/>
          <a:stretch/>
        </p:blipFill>
        <p:spPr>
          <a:xfrm>
            <a:off x="5986465" y="0"/>
            <a:ext cx="6205535" cy="6312796"/>
          </a:xfrm>
          <a:prstGeom prst="rect">
            <a:avLst/>
          </a:prstGeom>
        </p:spPr>
      </p:pic>
      <p:pic>
        <p:nvPicPr>
          <p:cNvPr id="7" name="Picture 6" descr="A close up of a logo&#10;&#10;Description automatically generated">
            <a:extLst>
              <a:ext uri="{FF2B5EF4-FFF2-40B4-BE49-F238E27FC236}">
                <a16:creationId xmlns:a16="http://schemas.microsoft.com/office/drawing/2014/main" id="{085A7243-0DC8-E148-9F97-5A788A1A2AD2}"/>
              </a:ext>
            </a:extLst>
          </p:cNvPr>
          <p:cNvPicPr>
            <a:picLocks noChangeAspect="1"/>
          </p:cNvPicPr>
          <p:nvPr userDrawn="1"/>
        </p:nvPicPr>
        <p:blipFill rotWithShape="1">
          <a:blip r:embed="rId3"/>
          <a:srcRect l="20594"/>
          <a:stretch/>
        </p:blipFill>
        <p:spPr>
          <a:xfrm>
            <a:off x="254000" y="5841519"/>
            <a:ext cx="3282949" cy="942553"/>
          </a:xfrm>
          <a:prstGeom prst="rect">
            <a:avLst/>
          </a:prstGeom>
        </p:spPr>
      </p:pic>
    </p:spTree>
    <p:extLst>
      <p:ext uri="{BB962C8B-B14F-4D97-AF65-F5344CB8AC3E}">
        <p14:creationId xmlns:p14="http://schemas.microsoft.com/office/powerpoint/2010/main" val="2838254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394140" cy="837374"/>
          </a:xfrm>
        </p:spPr>
        <p:txBody>
          <a:bodyPr>
            <a:noAutofit/>
          </a:bodyPr>
          <a:lstStyle/>
          <a:p>
            <a:r>
              <a:rPr lang="en-US"/>
              <a:t>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199" y="1838151"/>
            <a:ext cx="11394141"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dirty="0"/>
          </a:p>
        </p:txBody>
      </p:sp>
      <p:sp>
        <p:nvSpPr>
          <p:cNvPr id="7" name="Footer Placeholder 6">
            <a:extLst>
              <a:ext uri="{FF2B5EF4-FFF2-40B4-BE49-F238E27FC236}">
                <a16:creationId xmlns:a16="http://schemas.microsoft.com/office/drawing/2014/main" id="{64E15990-551A-CF41-8FB5-20F066FBFBCC}"/>
              </a:ext>
            </a:extLst>
          </p:cNvPr>
          <p:cNvSpPr>
            <a:spLocks noGrp="1"/>
          </p:cNvSpPr>
          <p:nvPr>
            <p:ph type="ftr" sz="quarter" idx="13"/>
          </p:nvPr>
        </p:nvSpPr>
        <p:spPr/>
        <p:txBody>
          <a:bodyPr/>
          <a:lstStyle/>
          <a:p>
            <a:r>
              <a:rPr lang="en-US" dirty="0"/>
              <a:t>Oklahoma State Department of Health | Presentation Title | Date </a:t>
            </a:r>
          </a:p>
        </p:txBody>
      </p:sp>
    </p:spTree>
    <p:extLst>
      <p:ext uri="{BB962C8B-B14F-4D97-AF65-F5344CB8AC3E}">
        <p14:creationId xmlns:p14="http://schemas.microsoft.com/office/powerpoint/2010/main" val="4030671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7" name="Picture 6" descr="A picture containing street&#10;&#10;Description automatically generated">
            <a:extLst>
              <a:ext uri="{FF2B5EF4-FFF2-40B4-BE49-F238E27FC236}">
                <a16:creationId xmlns:a16="http://schemas.microsoft.com/office/drawing/2014/main" id="{72BC373A-DE29-0247-A234-93E1FEF2E40E}"/>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dirty="0"/>
          </a:p>
        </p:txBody>
      </p:sp>
      <p:pic>
        <p:nvPicPr>
          <p:cNvPr id="9" name="Picture 8" descr="A close up of a logo&#10;&#10;Description automatically generated">
            <a:extLst>
              <a:ext uri="{FF2B5EF4-FFF2-40B4-BE49-F238E27FC236}">
                <a16:creationId xmlns:a16="http://schemas.microsoft.com/office/drawing/2014/main" id="{4885BB4E-3904-514B-85A9-2B96FECBF8DC}"/>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005805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arge Pictur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8F3AEAD-1C37-4649-AC36-D4AB1B39BD24}"/>
              </a:ext>
            </a:extLst>
          </p:cNvPr>
          <p:cNvSpPr>
            <a:spLocks noGrp="1"/>
          </p:cNvSpPr>
          <p:nvPr>
            <p:ph type="pic" sz="quarter" idx="13" hasCustomPrompt="1"/>
          </p:nvPr>
        </p:nvSpPr>
        <p:spPr>
          <a:xfrm>
            <a:off x="3281363" y="0"/>
            <a:ext cx="8910637" cy="6858000"/>
          </a:xfrm>
          <a:solidFill>
            <a:schemeClr val="tx2"/>
          </a:solidFill>
        </p:spPr>
        <p:txBody>
          <a:bodyPr tIns="576000">
            <a:noAutofit/>
          </a:bodyPr>
          <a:lstStyle>
            <a:lvl1pPr marL="0" indent="0" algn="ctr">
              <a:buNone/>
              <a:defRPr sz="2000">
                <a:solidFill>
                  <a:schemeClr val="bg1"/>
                </a:solidFill>
              </a:defRPr>
            </a:lvl1pPr>
          </a:lstStyle>
          <a:p>
            <a:r>
              <a:rPr lang="en-US" dirty="0"/>
              <a:t>To add picture click icon in the center of this box</a:t>
            </a:r>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a:t>Photo or Graphic Page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dirty="0"/>
          </a:p>
        </p:txBody>
      </p:sp>
      <p:sp>
        <p:nvSpPr>
          <p:cNvPr id="8" name="Footer Placeholder 7">
            <a:extLst>
              <a:ext uri="{FF2B5EF4-FFF2-40B4-BE49-F238E27FC236}">
                <a16:creationId xmlns:a16="http://schemas.microsoft.com/office/drawing/2014/main" id="{F402B914-8F51-0844-8C95-68D180BE5B5C}"/>
              </a:ext>
            </a:extLst>
          </p:cNvPr>
          <p:cNvSpPr>
            <a:spLocks noGrp="1"/>
          </p:cNvSpPr>
          <p:nvPr>
            <p:ph type="ftr" sz="quarter" idx="14"/>
          </p:nvPr>
        </p:nvSpPr>
        <p:spPr>
          <a:xfrm>
            <a:off x="800099" y="6378575"/>
            <a:ext cx="2319617" cy="198338"/>
          </a:xfrm>
        </p:spPr>
        <p:txBody>
          <a:bodyPr/>
          <a:lstStyle/>
          <a:p>
            <a:r>
              <a:rPr lang="en-US" dirty="0"/>
              <a:t>Oklahoma State Department of Health | Presentation Title | Date </a:t>
            </a:r>
          </a:p>
        </p:txBody>
      </p:sp>
    </p:spTree>
    <p:extLst>
      <p:ext uri="{BB962C8B-B14F-4D97-AF65-F5344CB8AC3E}">
        <p14:creationId xmlns:p14="http://schemas.microsoft.com/office/powerpoint/2010/main" val="2915108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180D1-0D2F-E05C-AF89-D055E6789F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97EF6-F703-882D-1E29-CE4C424FC2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FC7F5B-FB24-985A-F55E-81DC38E3FAD3}"/>
              </a:ext>
            </a:extLst>
          </p:cNvPr>
          <p:cNvSpPr>
            <a:spLocks noGrp="1"/>
          </p:cNvSpPr>
          <p:nvPr>
            <p:ph type="dt" sz="half" idx="10"/>
          </p:nvPr>
        </p:nvSpPr>
        <p:spPr/>
        <p:txBody>
          <a:bodyPr/>
          <a:lstStyle/>
          <a:p>
            <a:fld id="{7666299C-20F2-4991-80E4-33C9AD39C393}" type="datetimeFigureOut">
              <a:rPr lang="en-US" smtClean="0"/>
              <a:t>3/18/2025</a:t>
            </a:fld>
            <a:endParaRPr lang="en-US" dirty="0"/>
          </a:p>
        </p:txBody>
      </p:sp>
      <p:sp>
        <p:nvSpPr>
          <p:cNvPr id="5" name="Footer Placeholder 4">
            <a:extLst>
              <a:ext uri="{FF2B5EF4-FFF2-40B4-BE49-F238E27FC236}">
                <a16:creationId xmlns:a16="http://schemas.microsoft.com/office/drawing/2014/main" id="{9DA4B5EF-1ACF-41B6-EA24-3786770A05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EB17BFE-9ADB-C9C6-7B21-3A35684B3C6B}"/>
              </a:ext>
            </a:extLst>
          </p:cNvPr>
          <p:cNvSpPr>
            <a:spLocks noGrp="1"/>
          </p:cNvSpPr>
          <p:nvPr>
            <p:ph type="sldNum" sz="quarter" idx="12"/>
          </p:nvPr>
        </p:nvSpPr>
        <p:spPr/>
        <p:txBody>
          <a:bodyPr/>
          <a:lstStyle/>
          <a:p>
            <a:fld id="{C364E4D6-24B2-4B37-A2F7-C7F82EAED3E2}" type="slidenum">
              <a:rPr lang="en-US" smtClean="0"/>
              <a:t>‹#›</a:t>
            </a:fld>
            <a:endParaRPr lang="en-US" dirty="0"/>
          </a:p>
        </p:txBody>
      </p:sp>
    </p:spTree>
    <p:extLst>
      <p:ext uri="{BB962C8B-B14F-4D97-AF65-F5344CB8AC3E}">
        <p14:creationId xmlns:p14="http://schemas.microsoft.com/office/powerpoint/2010/main" val="2928105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86073-2039-2803-C0F7-96F62F9F8E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DFBC2B-12D7-484B-149F-411660F0430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803B9D-C7B5-2907-0F17-8653CE5FE4DA}"/>
              </a:ext>
            </a:extLst>
          </p:cNvPr>
          <p:cNvSpPr>
            <a:spLocks noGrp="1"/>
          </p:cNvSpPr>
          <p:nvPr>
            <p:ph type="dt" sz="half" idx="10"/>
          </p:nvPr>
        </p:nvSpPr>
        <p:spPr/>
        <p:txBody>
          <a:bodyPr/>
          <a:lstStyle/>
          <a:p>
            <a:fld id="{7666299C-20F2-4991-80E4-33C9AD39C393}" type="datetimeFigureOut">
              <a:rPr lang="en-US" smtClean="0"/>
              <a:t>3/18/2025</a:t>
            </a:fld>
            <a:endParaRPr lang="en-US" dirty="0"/>
          </a:p>
        </p:txBody>
      </p:sp>
      <p:sp>
        <p:nvSpPr>
          <p:cNvPr id="5" name="Footer Placeholder 4">
            <a:extLst>
              <a:ext uri="{FF2B5EF4-FFF2-40B4-BE49-F238E27FC236}">
                <a16:creationId xmlns:a16="http://schemas.microsoft.com/office/drawing/2014/main" id="{8411FE8F-1316-4A20-743C-668466C51E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10930F4-D129-528B-1F0F-55ECFA550954}"/>
              </a:ext>
            </a:extLst>
          </p:cNvPr>
          <p:cNvSpPr>
            <a:spLocks noGrp="1"/>
          </p:cNvSpPr>
          <p:nvPr>
            <p:ph type="sldNum" sz="quarter" idx="12"/>
          </p:nvPr>
        </p:nvSpPr>
        <p:spPr/>
        <p:txBody>
          <a:bodyPr/>
          <a:lstStyle/>
          <a:p>
            <a:fld id="{C364E4D6-24B2-4B37-A2F7-C7F82EAED3E2}" type="slidenum">
              <a:rPr lang="en-US" smtClean="0"/>
              <a:t>‹#›</a:t>
            </a:fld>
            <a:endParaRPr lang="en-US" dirty="0"/>
          </a:p>
        </p:txBody>
      </p:sp>
    </p:spTree>
    <p:extLst>
      <p:ext uri="{BB962C8B-B14F-4D97-AF65-F5344CB8AC3E}">
        <p14:creationId xmlns:p14="http://schemas.microsoft.com/office/powerpoint/2010/main" val="410194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E51D-7107-5C00-3507-F10AAA016A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E2D689-41E1-CAD4-53B4-3ACE7CBFB3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85705C-BC50-B02A-04F1-BD94410AED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C8EFFA-E8ED-8ECC-B3AC-AAC7E2E8CA90}"/>
              </a:ext>
            </a:extLst>
          </p:cNvPr>
          <p:cNvSpPr>
            <a:spLocks noGrp="1"/>
          </p:cNvSpPr>
          <p:nvPr>
            <p:ph type="dt" sz="half" idx="10"/>
          </p:nvPr>
        </p:nvSpPr>
        <p:spPr/>
        <p:txBody>
          <a:bodyPr/>
          <a:lstStyle/>
          <a:p>
            <a:fld id="{7666299C-20F2-4991-80E4-33C9AD39C393}" type="datetimeFigureOut">
              <a:rPr lang="en-US" smtClean="0"/>
              <a:t>3/18/2025</a:t>
            </a:fld>
            <a:endParaRPr lang="en-US" dirty="0"/>
          </a:p>
        </p:txBody>
      </p:sp>
      <p:sp>
        <p:nvSpPr>
          <p:cNvPr id="6" name="Footer Placeholder 5">
            <a:extLst>
              <a:ext uri="{FF2B5EF4-FFF2-40B4-BE49-F238E27FC236}">
                <a16:creationId xmlns:a16="http://schemas.microsoft.com/office/drawing/2014/main" id="{C6D47632-D9E7-C8CD-DECC-ADB6B5DCF61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0BB36B-4E08-6F33-A644-065D44769D45}"/>
              </a:ext>
            </a:extLst>
          </p:cNvPr>
          <p:cNvSpPr>
            <a:spLocks noGrp="1"/>
          </p:cNvSpPr>
          <p:nvPr>
            <p:ph type="sldNum" sz="quarter" idx="12"/>
          </p:nvPr>
        </p:nvSpPr>
        <p:spPr/>
        <p:txBody>
          <a:bodyPr/>
          <a:lstStyle/>
          <a:p>
            <a:fld id="{C364E4D6-24B2-4B37-A2F7-C7F82EAED3E2}" type="slidenum">
              <a:rPr lang="en-US" smtClean="0"/>
              <a:t>‹#›</a:t>
            </a:fld>
            <a:endParaRPr lang="en-US" dirty="0"/>
          </a:p>
        </p:txBody>
      </p:sp>
    </p:spTree>
    <p:extLst>
      <p:ext uri="{BB962C8B-B14F-4D97-AF65-F5344CB8AC3E}">
        <p14:creationId xmlns:p14="http://schemas.microsoft.com/office/powerpoint/2010/main" val="2603727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7B12A-05EE-4823-FD6C-8A2C905D67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BE3821-E76D-87DA-6B11-6A3664CAF4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BC4D3F-BBD2-F186-586D-D2D0907ABF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DEF35E-FD6A-C378-931F-F867F4E566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9251A1-AFB4-3A7E-E65D-CB79603953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2A61FE-435F-64E6-5F10-5AB9E1E83C00}"/>
              </a:ext>
            </a:extLst>
          </p:cNvPr>
          <p:cNvSpPr>
            <a:spLocks noGrp="1"/>
          </p:cNvSpPr>
          <p:nvPr>
            <p:ph type="dt" sz="half" idx="10"/>
          </p:nvPr>
        </p:nvSpPr>
        <p:spPr/>
        <p:txBody>
          <a:bodyPr/>
          <a:lstStyle/>
          <a:p>
            <a:fld id="{7666299C-20F2-4991-80E4-33C9AD39C393}" type="datetimeFigureOut">
              <a:rPr lang="en-US" smtClean="0"/>
              <a:t>3/18/2025</a:t>
            </a:fld>
            <a:endParaRPr lang="en-US" dirty="0"/>
          </a:p>
        </p:txBody>
      </p:sp>
      <p:sp>
        <p:nvSpPr>
          <p:cNvPr id="8" name="Footer Placeholder 7">
            <a:extLst>
              <a:ext uri="{FF2B5EF4-FFF2-40B4-BE49-F238E27FC236}">
                <a16:creationId xmlns:a16="http://schemas.microsoft.com/office/drawing/2014/main" id="{B069E6A7-506A-C51D-72E8-8C211593D84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0C79DBB-B2C8-3893-9330-7CAB3A4339B6}"/>
              </a:ext>
            </a:extLst>
          </p:cNvPr>
          <p:cNvSpPr>
            <a:spLocks noGrp="1"/>
          </p:cNvSpPr>
          <p:nvPr>
            <p:ph type="sldNum" sz="quarter" idx="12"/>
          </p:nvPr>
        </p:nvSpPr>
        <p:spPr/>
        <p:txBody>
          <a:bodyPr/>
          <a:lstStyle/>
          <a:p>
            <a:fld id="{C364E4D6-24B2-4B37-A2F7-C7F82EAED3E2}" type="slidenum">
              <a:rPr lang="en-US" smtClean="0"/>
              <a:t>‹#›</a:t>
            </a:fld>
            <a:endParaRPr lang="en-US" dirty="0"/>
          </a:p>
        </p:txBody>
      </p:sp>
    </p:spTree>
    <p:extLst>
      <p:ext uri="{BB962C8B-B14F-4D97-AF65-F5344CB8AC3E}">
        <p14:creationId xmlns:p14="http://schemas.microsoft.com/office/powerpoint/2010/main" val="232961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ECB0F-8BB4-158B-F48F-2B31FB294E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E2C52F-87D7-BBDB-1B3C-86E410D18C7C}"/>
              </a:ext>
            </a:extLst>
          </p:cNvPr>
          <p:cNvSpPr>
            <a:spLocks noGrp="1"/>
          </p:cNvSpPr>
          <p:nvPr>
            <p:ph type="dt" sz="half" idx="10"/>
          </p:nvPr>
        </p:nvSpPr>
        <p:spPr/>
        <p:txBody>
          <a:bodyPr/>
          <a:lstStyle/>
          <a:p>
            <a:fld id="{7666299C-20F2-4991-80E4-33C9AD39C393}" type="datetimeFigureOut">
              <a:rPr lang="en-US" smtClean="0"/>
              <a:t>3/18/2025</a:t>
            </a:fld>
            <a:endParaRPr lang="en-US" dirty="0"/>
          </a:p>
        </p:txBody>
      </p:sp>
      <p:sp>
        <p:nvSpPr>
          <p:cNvPr id="4" name="Footer Placeholder 3">
            <a:extLst>
              <a:ext uri="{FF2B5EF4-FFF2-40B4-BE49-F238E27FC236}">
                <a16:creationId xmlns:a16="http://schemas.microsoft.com/office/drawing/2014/main" id="{956A4FB0-407E-1251-90CB-AF160A158B7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DABC69C-EE4E-32A7-EDF1-A5AC02D64706}"/>
              </a:ext>
            </a:extLst>
          </p:cNvPr>
          <p:cNvSpPr>
            <a:spLocks noGrp="1"/>
          </p:cNvSpPr>
          <p:nvPr>
            <p:ph type="sldNum" sz="quarter" idx="12"/>
          </p:nvPr>
        </p:nvSpPr>
        <p:spPr/>
        <p:txBody>
          <a:bodyPr/>
          <a:lstStyle/>
          <a:p>
            <a:fld id="{C364E4D6-24B2-4B37-A2F7-C7F82EAED3E2}" type="slidenum">
              <a:rPr lang="en-US" smtClean="0"/>
              <a:t>‹#›</a:t>
            </a:fld>
            <a:endParaRPr lang="en-US" dirty="0"/>
          </a:p>
        </p:txBody>
      </p:sp>
    </p:spTree>
    <p:extLst>
      <p:ext uri="{BB962C8B-B14F-4D97-AF65-F5344CB8AC3E}">
        <p14:creationId xmlns:p14="http://schemas.microsoft.com/office/powerpoint/2010/main" val="2986586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EA0A54-1257-2587-F83B-220ABCF9D09E}"/>
              </a:ext>
            </a:extLst>
          </p:cNvPr>
          <p:cNvSpPr>
            <a:spLocks noGrp="1"/>
          </p:cNvSpPr>
          <p:nvPr>
            <p:ph type="dt" sz="half" idx="10"/>
          </p:nvPr>
        </p:nvSpPr>
        <p:spPr/>
        <p:txBody>
          <a:bodyPr/>
          <a:lstStyle/>
          <a:p>
            <a:fld id="{7666299C-20F2-4991-80E4-33C9AD39C393}" type="datetimeFigureOut">
              <a:rPr lang="en-US" smtClean="0"/>
              <a:t>3/18/2025</a:t>
            </a:fld>
            <a:endParaRPr lang="en-US" dirty="0"/>
          </a:p>
        </p:txBody>
      </p:sp>
      <p:sp>
        <p:nvSpPr>
          <p:cNvPr id="3" name="Footer Placeholder 2">
            <a:extLst>
              <a:ext uri="{FF2B5EF4-FFF2-40B4-BE49-F238E27FC236}">
                <a16:creationId xmlns:a16="http://schemas.microsoft.com/office/drawing/2014/main" id="{84F703B7-9650-EDC6-EC36-4800B8633A5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C4881BD-D734-62AD-2FE6-02DF179A2FE3}"/>
              </a:ext>
            </a:extLst>
          </p:cNvPr>
          <p:cNvSpPr>
            <a:spLocks noGrp="1"/>
          </p:cNvSpPr>
          <p:nvPr>
            <p:ph type="sldNum" sz="quarter" idx="12"/>
          </p:nvPr>
        </p:nvSpPr>
        <p:spPr/>
        <p:txBody>
          <a:bodyPr/>
          <a:lstStyle/>
          <a:p>
            <a:fld id="{C364E4D6-24B2-4B37-A2F7-C7F82EAED3E2}" type="slidenum">
              <a:rPr lang="en-US" smtClean="0"/>
              <a:t>‹#›</a:t>
            </a:fld>
            <a:endParaRPr lang="en-US" dirty="0"/>
          </a:p>
        </p:txBody>
      </p:sp>
    </p:spTree>
    <p:extLst>
      <p:ext uri="{BB962C8B-B14F-4D97-AF65-F5344CB8AC3E}">
        <p14:creationId xmlns:p14="http://schemas.microsoft.com/office/powerpoint/2010/main" val="3936466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50B1F-110D-3E99-6BFE-D54F1C5652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005D89-A9DD-84E1-6633-8E63B9EA8E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D3129B-4EBD-5F7F-A079-AEBD0FEC2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BA6CF8-09DD-248B-9C35-1B02B32DB272}"/>
              </a:ext>
            </a:extLst>
          </p:cNvPr>
          <p:cNvSpPr>
            <a:spLocks noGrp="1"/>
          </p:cNvSpPr>
          <p:nvPr>
            <p:ph type="dt" sz="half" idx="10"/>
          </p:nvPr>
        </p:nvSpPr>
        <p:spPr/>
        <p:txBody>
          <a:bodyPr/>
          <a:lstStyle/>
          <a:p>
            <a:fld id="{7666299C-20F2-4991-80E4-33C9AD39C393}" type="datetimeFigureOut">
              <a:rPr lang="en-US" smtClean="0"/>
              <a:t>3/18/2025</a:t>
            </a:fld>
            <a:endParaRPr lang="en-US" dirty="0"/>
          </a:p>
        </p:txBody>
      </p:sp>
      <p:sp>
        <p:nvSpPr>
          <p:cNvPr id="6" name="Footer Placeholder 5">
            <a:extLst>
              <a:ext uri="{FF2B5EF4-FFF2-40B4-BE49-F238E27FC236}">
                <a16:creationId xmlns:a16="http://schemas.microsoft.com/office/drawing/2014/main" id="{D222F3D8-A918-0704-A37A-5EAF7D941C2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6135900-29A7-16DA-3D54-CA7F2A0DD1D8}"/>
              </a:ext>
            </a:extLst>
          </p:cNvPr>
          <p:cNvSpPr>
            <a:spLocks noGrp="1"/>
          </p:cNvSpPr>
          <p:nvPr>
            <p:ph type="sldNum" sz="quarter" idx="12"/>
          </p:nvPr>
        </p:nvSpPr>
        <p:spPr/>
        <p:txBody>
          <a:bodyPr/>
          <a:lstStyle/>
          <a:p>
            <a:fld id="{C364E4D6-24B2-4B37-A2F7-C7F82EAED3E2}" type="slidenum">
              <a:rPr lang="en-US" smtClean="0"/>
              <a:t>‹#›</a:t>
            </a:fld>
            <a:endParaRPr lang="en-US" dirty="0"/>
          </a:p>
        </p:txBody>
      </p:sp>
    </p:spTree>
    <p:extLst>
      <p:ext uri="{BB962C8B-B14F-4D97-AF65-F5344CB8AC3E}">
        <p14:creationId xmlns:p14="http://schemas.microsoft.com/office/powerpoint/2010/main" val="1687644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FAE0B-4AE9-BBAF-7449-E060C33622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7F439F-A2F4-5533-4603-C5EDA64DD8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FDCAC59-6B90-0B6E-E7FE-68D1183828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9BAC48-1CF1-0E29-A5F1-35350D233D87}"/>
              </a:ext>
            </a:extLst>
          </p:cNvPr>
          <p:cNvSpPr>
            <a:spLocks noGrp="1"/>
          </p:cNvSpPr>
          <p:nvPr>
            <p:ph type="dt" sz="half" idx="10"/>
          </p:nvPr>
        </p:nvSpPr>
        <p:spPr/>
        <p:txBody>
          <a:bodyPr/>
          <a:lstStyle/>
          <a:p>
            <a:fld id="{7666299C-20F2-4991-80E4-33C9AD39C393}" type="datetimeFigureOut">
              <a:rPr lang="en-US" smtClean="0"/>
              <a:t>3/18/2025</a:t>
            </a:fld>
            <a:endParaRPr lang="en-US" dirty="0"/>
          </a:p>
        </p:txBody>
      </p:sp>
      <p:sp>
        <p:nvSpPr>
          <p:cNvPr id="6" name="Footer Placeholder 5">
            <a:extLst>
              <a:ext uri="{FF2B5EF4-FFF2-40B4-BE49-F238E27FC236}">
                <a16:creationId xmlns:a16="http://schemas.microsoft.com/office/drawing/2014/main" id="{19DC3EA0-8740-1F69-18CD-2B5FF289E14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2E8F1FD-C3D3-FA5B-0A20-34089FDCC343}"/>
              </a:ext>
            </a:extLst>
          </p:cNvPr>
          <p:cNvSpPr>
            <a:spLocks noGrp="1"/>
          </p:cNvSpPr>
          <p:nvPr>
            <p:ph type="sldNum" sz="quarter" idx="12"/>
          </p:nvPr>
        </p:nvSpPr>
        <p:spPr/>
        <p:txBody>
          <a:bodyPr/>
          <a:lstStyle/>
          <a:p>
            <a:fld id="{C364E4D6-24B2-4B37-A2F7-C7F82EAED3E2}" type="slidenum">
              <a:rPr lang="en-US" smtClean="0"/>
              <a:t>‹#›</a:t>
            </a:fld>
            <a:endParaRPr lang="en-US" dirty="0"/>
          </a:p>
        </p:txBody>
      </p:sp>
    </p:spTree>
    <p:extLst>
      <p:ext uri="{BB962C8B-B14F-4D97-AF65-F5344CB8AC3E}">
        <p14:creationId xmlns:p14="http://schemas.microsoft.com/office/powerpoint/2010/main" val="242776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297BA7-668A-478D-56EE-6EC324E299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77A75C-98E5-177A-CD3A-DE5061528F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B4EFA-5C2B-35D1-FB69-AAE2C9541E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66299C-20F2-4991-80E4-33C9AD39C393}" type="datetimeFigureOut">
              <a:rPr lang="en-US" smtClean="0"/>
              <a:t>3/18/2025</a:t>
            </a:fld>
            <a:endParaRPr lang="en-US" dirty="0"/>
          </a:p>
        </p:txBody>
      </p:sp>
      <p:sp>
        <p:nvSpPr>
          <p:cNvPr id="5" name="Footer Placeholder 4">
            <a:extLst>
              <a:ext uri="{FF2B5EF4-FFF2-40B4-BE49-F238E27FC236}">
                <a16:creationId xmlns:a16="http://schemas.microsoft.com/office/drawing/2014/main" id="{4BE64E14-7ED1-CE10-0906-017D3F099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9711D259-5123-33CF-AF27-04F1070AA6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64E4D6-24B2-4B37-A2F7-C7F82EAED3E2}" type="slidenum">
              <a:rPr lang="en-US" smtClean="0"/>
              <a:t>‹#›</a:t>
            </a:fld>
            <a:endParaRPr lang="en-US" dirty="0"/>
          </a:p>
        </p:txBody>
      </p:sp>
    </p:spTree>
    <p:extLst>
      <p:ext uri="{BB962C8B-B14F-4D97-AF65-F5344CB8AC3E}">
        <p14:creationId xmlns:p14="http://schemas.microsoft.com/office/powerpoint/2010/main" val="956089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oklahoma.gov/health/about-us/health-policy-planning-and-partnerships/preventive-health-and-health-services-block-grant-phhsbg.html"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hyperlink" Target="https://officemgmtentserv.sharepoint.com/sites/OSDHPreventBlockGrant/SitePages/ProjectHome.aspx" TargetMode="External"/><Relationship Id="rId5" Type="http://schemas.openxmlformats.org/officeDocument/2006/relationships/image" Target="../media/image7.em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unknowncystic.com/2012/0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www.pickpik.com/agenda-work-balance-photo-blue-ballpoint-113858"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unknowncystic.com/2012/05/"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www.pexels.com/photo/black-and-white-wooden-welcome-sign-3643925/"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jpg"/><Relationship Id="rId7"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hyperlink" Target="http://picpedia.org/clipboard/loss.html" TargetMode="External"/><Relationship Id="rId5" Type="http://schemas.openxmlformats.org/officeDocument/2006/relationships/image" Target="../media/image55.jpg"/><Relationship Id="rId4" Type="http://schemas.openxmlformats.org/officeDocument/2006/relationships/hyperlink" Target="http://www.thebluediamondgallery.com/highlighted/c/contract.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unknowncystic.com/2012/05/"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officemgmtentserv.sharepoint.com/sites/OSDHPreventBlockGrant/SitePages/ProjectHome.aspx" TargetMode="External"/><Relationship Id="rId7" Type="http://schemas.openxmlformats.org/officeDocument/2006/relationships/hyperlink" Target="mailto:solina.searcy-martin@health.ok.gov"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hyperlink" Target="http://www.picserver.org/q/questions.html" TargetMode="External"/><Relationship Id="rId5" Type="http://schemas.openxmlformats.org/officeDocument/2006/relationships/image" Target="../media/image59.jpg"/><Relationship Id="rId4" Type="http://schemas.openxmlformats.org/officeDocument/2006/relationships/hyperlink" Target="https://oklahoma.gov/health/about-us/health-policy-planning-and-partnerships/preventive-health-and-health-services-block-grant-phhsbg.html"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hyperlink" Target="https://freesvg.org/thank-you-decoration" TargetMode="Externa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Placeholder 8" descr="A picture containing outdoor, water, large, building&#10;&#10;Description automatically generated">
            <a:extLst>
              <a:ext uri="{FF2B5EF4-FFF2-40B4-BE49-F238E27FC236}">
                <a16:creationId xmlns:a16="http://schemas.microsoft.com/office/drawing/2014/main" id="{9C67CF95-E11C-656B-C348-BC5CBEC30C23}"/>
              </a:ext>
            </a:extLst>
          </p:cNvPr>
          <p:cNvPicPr>
            <a:picLocks noChangeAspect="1"/>
          </p:cNvPicPr>
          <p:nvPr/>
        </p:nvPicPr>
        <p:blipFill>
          <a:blip r:embed="rId3">
            <a:alphaModFix amt="40000"/>
          </a:blip>
          <a:srcRect r="5431" b="1"/>
          <a:stretch/>
        </p:blipFill>
        <p:spPr>
          <a:xfrm>
            <a:off x="0" y="-4906"/>
            <a:ext cx="7268406" cy="6857990"/>
          </a:xfrm>
          <a:prstGeom prst="rect">
            <a:avLst/>
          </a:prstGeom>
        </p:spPr>
      </p:pic>
      <p:sp>
        <p:nvSpPr>
          <p:cNvPr id="2" name="Title 1">
            <a:extLst>
              <a:ext uri="{FF2B5EF4-FFF2-40B4-BE49-F238E27FC236}">
                <a16:creationId xmlns:a16="http://schemas.microsoft.com/office/drawing/2014/main" id="{25EDB8D5-5795-3D0D-E1CB-3AB16705BEBC}"/>
              </a:ext>
            </a:extLst>
          </p:cNvPr>
          <p:cNvSpPr>
            <a:spLocks noGrp="1"/>
          </p:cNvSpPr>
          <p:nvPr>
            <p:ph type="title"/>
          </p:nvPr>
        </p:nvSpPr>
        <p:spPr>
          <a:xfrm>
            <a:off x="643468" y="643467"/>
            <a:ext cx="4620584" cy="728133"/>
          </a:xfrm>
        </p:spPr>
        <p:txBody>
          <a:bodyPr vert="horz" lIns="91440" tIns="45720" rIns="91440" bIns="45720" rtlCol="0" anchor="b">
            <a:noAutofit/>
          </a:bodyPr>
          <a:lstStyle/>
          <a:p>
            <a:r>
              <a:rPr lang="en-US" sz="6600" b="1" kern="1200" dirty="0">
                <a:solidFill>
                  <a:srgbClr val="FFFFFF"/>
                </a:solidFill>
                <a:latin typeface="+mj-lt"/>
                <a:ea typeface="+mj-ea"/>
                <a:cs typeface="+mj-cs"/>
              </a:rPr>
              <a:t>Welcome</a:t>
            </a:r>
          </a:p>
        </p:txBody>
      </p:sp>
      <p:pic>
        <p:nvPicPr>
          <p:cNvPr id="3" name="Picture 2">
            <a:extLst>
              <a:ext uri="{FF2B5EF4-FFF2-40B4-BE49-F238E27FC236}">
                <a16:creationId xmlns:a16="http://schemas.microsoft.com/office/drawing/2014/main" id="{81422A4A-37A9-EAAB-4FE0-FD532A70EC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749" r="24344"/>
          <a:stretch/>
        </p:blipFill>
        <p:spPr bwMode="auto">
          <a:xfrm>
            <a:off x="5322041" y="9822"/>
            <a:ext cx="6924730"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76EB904-7294-A98D-72A5-209ADA4CB9D9}"/>
              </a:ext>
            </a:extLst>
          </p:cNvPr>
          <p:cNvPicPr>
            <a:picLocks noChangeAspect="1"/>
          </p:cNvPicPr>
          <p:nvPr/>
        </p:nvPicPr>
        <p:blipFill>
          <a:blip r:embed="rId5"/>
          <a:stretch>
            <a:fillRect/>
          </a:stretch>
        </p:blipFill>
        <p:spPr>
          <a:xfrm>
            <a:off x="3117342" y="3291078"/>
            <a:ext cx="5957316" cy="275844"/>
          </a:xfrm>
          <a:prstGeom prst="rect">
            <a:avLst/>
          </a:prstGeom>
        </p:spPr>
      </p:pic>
      <p:sp>
        <p:nvSpPr>
          <p:cNvPr id="7" name="TextBox 6">
            <a:extLst>
              <a:ext uri="{FF2B5EF4-FFF2-40B4-BE49-F238E27FC236}">
                <a16:creationId xmlns:a16="http://schemas.microsoft.com/office/drawing/2014/main" id="{A4FF8EB3-F377-D047-9B26-2C604F8EF1DC}"/>
              </a:ext>
            </a:extLst>
          </p:cNvPr>
          <p:cNvSpPr txBox="1"/>
          <p:nvPr/>
        </p:nvSpPr>
        <p:spPr>
          <a:xfrm>
            <a:off x="233464" y="2831192"/>
            <a:ext cx="5088577" cy="3518207"/>
          </a:xfrm>
          <a:prstGeom prst="rect">
            <a:avLst/>
          </a:prstGeom>
          <a:noFill/>
        </p:spPr>
        <p:txBody>
          <a:bodyPr wrap="square">
            <a:spAutoFit/>
          </a:bodyPr>
          <a:lstStyle/>
          <a:p>
            <a:pPr marL="0" marR="0" algn="ctr">
              <a:lnSpc>
                <a:spcPct val="115000"/>
              </a:lnSpc>
              <a:spcAft>
                <a:spcPts val="1000"/>
              </a:spcAft>
            </a:pPr>
            <a:endPar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15000"/>
              </a:lnSpc>
              <a:spcAft>
                <a:spcPts val="1000"/>
              </a:spcAft>
            </a:pPr>
            <a:endPar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15000"/>
              </a:lnSpc>
              <a:spcAft>
                <a:spcPts val="1000"/>
              </a:spcAft>
            </a:pPr>
            <a:endPar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15000"/>
              </a:lnSpc>
              <a:spcAft>
                <a:spcPts val="1000"/>
              </a:spcAft>
            </a:pPr>
            <a:endPar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15000"/>
              </a:lnSpc>
              <a:spcAft>
                <a:spcPts val="1000"/>
              </a:spcAft>
            </a:pPr>
            <a:endPar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15000"/>
              </a:lnSpc>
              <a:spcAft>
                <a:spcPts val="1000"/>
              </a:spcAft>
            </a:pPr>
            <a:endPar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To learn more about the PHHSBG, please visit </a:t>
            </a:r>
          </a:p>
          <a:p>
            <a:pPr marL="0" marR="0" algn="ctr">
              <a:lnSpc>
                <a:spcPct val="115000"/>
              </a:lnSpc>
              <a:spcAft>
                <a:spcPts val="1000"/>
              </a:spcAft>
            </a:pPr>
            <a:r>
              <a:rPr lang="en-US" sz="1800" u="sng"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our SharePoint page</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or </a:t>
            </a:r>
            <a:r>
              <a:rPr lang="en-US" sz="1800" u="sng"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public webpage</a:t>
            </a:r>
            <a:r>
              <a:rPr lang="en-US" sz="1800" u="sng" dirty="0">
                <a:solidFill>
                  <a:srgbClr val="467886"/>
                </a:solidFill>
                <a:effectLst/>
                <a:latin typeface="Times New Roman" panose="02020603050405020304" pitchFamily="18"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7483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4215C-AD45-A7CC-A409-452DDB83C487}"/>
              </a:ext>
            </a:extLst>
          </p:cNvPr>
          <p:cNvSpPr>
            <a:spLocks noGrp="1"/>
          </p:cNvSpPr>
          <p:nvPr>
            <p:ph type="title"/>
          </p:nvPr>
        </p:nvSpPr>
        <p:spPr>
          <a:xfrm>
            <a:off x="276447" y="365125"/>
            <a:ext cx="2169041" cy="4632177"/>
          </a:xfrm>
        </p:spPr>
        <p:txBody>
          <a:bodyPr>
            <a:normAutofit/>
          </a:bodyPr>
          <a:lstStyle/>
          <a:p>
            <a:r>
              <a:rPr lang="en-US" dirty="0"/>
              <a:t>    AP4 Program Progress</a:t>
            </a:r>
          </a:p>
        </p:txBody>
      </p:sp>
      <p:pic>
        <p:nvPicPr>
          <p:cNvPr id="4" name="Picture 3">
            <a:extLst>
              <a:ext uri="{FF2B5EF4-FFF2-40B4-BE49-F238E27FC236}">
                <a16:creationId xmlns:a16="http://schemas.microsoft.com/office/drawing/2014/main" id="{C34127EF-337F-522D-5E0B-0EAD6343EDDA}"/>
              </a:ext>
            </a:extLst>
          </p:cNvPr>
          <p:cNvPicPr>
            <a:picLocks noChangeAspect="1"/>
          </p:cNvPicPr>
          <p:nvPr/>
        </p:nvPicPr>
        <p:blipFill>
          <a:blip r:embed="rId3"/>
          <a:stretch>
            <a:fillRect/>
          </a:stretch>
        </p:blipFill>
        <p:spPr>
          <a:xfrm>
            <a:off x="3859618" y="133064"/>
            <a:ext cx="7463815" cy="6591871"/>
          </a:xfrm>
          <a:prstGeom prst="rect">
            <a:avLst/>
          </a:prstGeom>
        </p:spPr>
      </p:pic>
    </p:spTree>
    <p:extLst>
      <p:ext uri="{BB962C8B-B14F-4D97-AF65-F5344CB8AC3E}">
        <p14:creationId xmlns:p14="http://schemas.microsoft.com/office/powerpoint/2010/main" val="2887183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7532D-D5F5-76E6-178E-DCADE3356D09}"/>
              </a:ext>
            </a:extLst>
          </p:cNvPr>
          <p:cNvSpPr>
            <a:spLocks noGrp="1"/>
          </p:cNvSpPr>
          <p:nvPr>
            <p:ph type="title"/>
          </p:nvPr>
        </p:nvSpPr>
        <p:spPr>
          <a:xfrm>
            <a:off x="170121" y="797440"/>
            <a:ext cx="2181194" cy="4597520"/>
          </a:xfrm>
        </p:spPr>
        <p:txBody>
          <a:bodyPr/>
          <a:lstStyle/>
          <a:p>
            <a:r>
              <a:rPr lang="en-US" dirty="0"/>
              <a:t>    AP4 Program Progress</a:t>
            </a:r>
          </a:p>
        </p:txBody>
      </p:sp>
      <p:pic>
        <p:nvPicPr>
          <p:cNvPr id="6" name="Picture 5">
            <a:extLst>
              <a:ext uri="{FF2B5EF4-FFF2-40B4-BE49-F238E27FC236}">
                <a16:creationId xmlns:a16="http://schemas.microsoft.com/office/drawing/2014/main" id="{6C055F56-CDC6-A858-EF6A-BDA35DCC96CE}"/>
              </a:ext>
            </a:extLst>
          </p:cNvPr>
          <p:cNvPicPr>
            <a:picLocks noChangeAspect="1"/>
          </p:cNvPicPr>
          <p:nvPr/>
        </p:nvPicPr>
        <p:blipFill>
          <a:blip r:embed="rId3"/>
          <a:stretch>
            <a:fillRect/>
          </a:stretch>
        </p:blipFill>
        <p:spPr>
          <a:xfrm>
            <a:off x="3476847" y="148857"/>
            <a:ext cx="8208333" cy="2179673"/>
          </a:xfrm>
          <a:prstGeom prst="rect">
            <a:avLst/>
          </a:prstGeom>
        </p:spPr>
      </p:pic>
      <p:pic>
        <p:nvPicPr>
          <p:cNvPr id="8" name="Picture 7">
            <a:extLst>
              <a:ext uri="{FF2B5EF4-FFF2-40B4-BE49-F238E27FC236}">
                <a16:creationId xmlns:a16="http://schemas.microsoft.com/office/drawing/2014/main" id="{BFA144A9-54EF-F2D9-CAFF-1C8EDB38077B}"/>
              </a:ext>
            </a:extLst>
          </p:cNvPr>
          <p:cNvPicPr>
            <a:picLocks noChangeAspect="1"/>
          </p:cNvPicPr>
          <p:nvPr/>
        </p:nvPicPr>
        <p:blipFill>
          <a:blip r:embed="rId4"/>
          <a:stretch>
            <a:fillRect/>
          </a:stretch>
        </p:blipFill>
        <p:spPr>
          <a:xfrm>
            <a:off x="3381153" y="2445488"/>
            <a:ext cx="8304026" cy="3934047"/>
          </a:xfrm>
          <a:prstGeom prst="rect">
            <a:avLst/>
          </a:prstGeom>
        </p:spPr>
      </p:pic>
    </p:spTree>
    <p:extLst>
      <p:ext uri="{BB962C8B-B14F-4D97-AF65-F5344CB8AC3E}">
        <p14:creationId xmlns:p14="http://schemas.microsoft.com/office/powerpoint/2010/main" val="1628129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5FB83-0182-59AC-23E1-2FF7961E0C4F}"/>
              </a:ext>
            </a:extLst>
          </p:cNvPr>
          <p:cNvSpPr>
            <a:spLocks noGrp="1"/>
          </p:cNvSpPr>
          <p:nvPr>
            <p:ph type="title"/>
          </p:nvPr>
        </p:nvSpPr>
        <p:spPr>
          <a:xfrm>
            <a:off x="361507" y="1371600"/>
            <a:ext cx="2243470" cy="3062177"/>
          </a:xfrm>
        </p:spPr>
        <p:txBody>
          <a:bodyPr>
            <a:normAutofit/>
          </a:bodyPr>
          <a:lstStyle/>
          <a:p>
            <a:r>
              <a:rPr lang="en-US" dirty="0"/>
              <a:t>    AP4 Program Progress</a:t>
            </a:r>
          </a:p>
        </p:txBody>
      </p:sp>
      <p:pic>
        <p:nvPicPr>
          <p:cNvPr id="5" name="Picture 4">
            <a:extLst>
              <a:ext uri="{FF2B5EF4-FFF2-40B4-BE49-F238E27FC236}">
                <a16:creationId xmlns:a16="http://schemas.microsoft.com/office/drawing/2014/main" id="{C2C3FF20-CD35-4EED-B73D-48DC22121DAB}"/>
              </a:ext>
            </a:extLst>
          </p:cNvPr>
          <p:cNvPicPr>
            <a:picLocks noChangeAspect="1"/>
          </p:cNvPicPr>
          <p:nvPr/>
        </p:nvPicPr>
        <p:blipFill>
          <a:blip r:embed="rId3"/>
          <a:stretch>
            <a:fillRect/>
          </a:stretch>
        </p:blipFill>
        <p:spPr>
          <a:xfrm>
            <a:off x="2891992" y="475838"/>
            <a:ext cx="8278380" cy="5906324"/>
          </a:xfrm>
          <a:prstGeom prst="rect">
            <a:avLst/>
          </a:prstGeom>
        </p:spPr>
      </p:pic>
    </p:spTree>
    <p:extLst>
      <p:ext uri="{BB962C8B-B14F-4D97-AF65-F5344CB8AC3E}">
        <p14:creationId xmlns:p14="http://schemas.microsoft.com/office/powerpoint/2010/main" val="2163312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F7267-587A-46A9-A7AA-A3611AFCC860}"/>
              </a:ext>
            </a:extLst>
          </p:cNvPr>
          <p:cNvSpPr>
            <a:spLocks noGrp="1"/>
          </p:cNvSpPr>
          <p:nvPr>
            <p:ph type="title"/>
          </p:nvPr>
        </p:nvSpPr>
        <p:spPr>
          <a:xfrm>
            <a:off x="552893" y="1329070"/>
            <a:ext cx="2147777" cy="3700130"/>
          </a:xfrm>
        </p:spPr>
        <p:txBody>
          <a:bodyPr>
            <a:normAutofit/>
          </a:bodyPr>
          <a:lstStyle/>
          <a:p>
            <a:r>
              <a:rPr lang="en-US" dirty="0"/>
              <a:t>    AP4  Program Progress</a:t>
            </a:r>
          </a:p>
        </p:txBody>
      </p:sp>
      <p:pic>
        <p:nvPicPr>
          <p:cNvPr id="4" name="Picture 3">
            <a:extLst>
              <a:ext uri="{FF2B5EF4-FFF2-40B4-BE49-F238E27FC236}">
                <a16:creationId xmlns:a16="http://schemas.microsoft.com/office/drawing/2014/main" id="{2C95AC9F-37E5-5D10-FC38-B701FB22BDC0}"/>
              </a:ext>
            </a:extLst>
          </p:cNvPr>
          <p:cNvPicPr>
            <a:picLocks noChangeAspect="1"/>
          </p:cNvPicPr>
          <p:nvPr/>
        </p:nvPicPr>
        <p:blipFill>
          <a:blip r:embed="rId3"/>
          <a:stretch>
            <a:fillRect/>
          </a:stretch>
        </p:blipFill>
        <p:spPr>
          <a:xfrm>
            <a:off x="3859619" y="233917"/>
            <a:ext cx="7779487" cy="6390168"/>
          </a:xfrm>
          <a:prstGeom prst="rect">
            <a:avLst/>
          </a:prstGeom>
        </p:spPr>
      </p:pic>
    </p:spTree>
    <p:extLst>
      <p:ext uri="{BB962C8B-B14F-4D97-AF65-F5344CB8AC3E}">
        <p14:creationId xmlns:p14="http://schemas.microsoft.com/office/powerpoint/2010/main" val="393453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8665F-C7B3-89E6-CCDD-D860C1E68A64}"/>
              </a:ext>
            </a:extLst>
          </p:cNvPr>
          <p:cNvSpPr>
            <a:spLocks noGrp="1"/>
          </p:cNvSpPr>
          <p:nvPr>
            <p:ph type="title"/>
          </p:nvPr>
        </p:nvSpPr>
        <p:spPr>
          <a:xfrm>
            <a:off x="347331" y="365125"/>
            <a:ext cx="2183217" cy="5238233"/>
          </a:xfrm>
        </p:spPr>
        <p:txBody>
          <a:bodyPr>
            <a:normAutofit/>
          </a:bodyPr>
          <a:lstStyle/>
          <a:p>
            <a:r>
              <a:rPr lang="en-US" dirty="0"/>
              <a:t>   AP4 Program Progress</a:t>
            </a:r>
          </a:p>
        </p:txBody>
      </p:sp>
      <p:pic>
        <p:nvPicPr>
          <p:cNvPr id="4" name="Picture 3">
            <a:extLst>
              <a:ext uri="{FF2B5EF4-FFF2-40B4-BE49-F238E27FC236}">
                <a16:creationId xmlns:a16="http://schemas.microsoft.com/office/drawing/2014/main" id="{3DA2C0C9-83DC-A11A-F907-30F9F0BD9C2D}"/>
              </a:ext>
            </a:extLst>
          </p:cNvPr>
          <p:cNvPicPr>
            <a:picLocks noChangeAspect="1"/>
          </p:cNvPicPr>
          <p:nvPr/>
        </p:nvPicPr>
        <p:blipFill>
          <a:blip r:embed="rId3"/>
          <a:stretch>
            <a:fillRect/>
          </a:stretch>
        </p:blipFill>
        <p:spPr>
          <a:xfrm>
            <a:off x="4136064" y="233916"/>
            <a:ext cx="7708605" cy="2945219"/>
          </a:xfrm>
          <a:prstGeom prst="rect">
            <a:avLst/>
          </a:prstGeom>
        </p:spPr>
      </p:pic>
      <p:pic>
        <p:nvPicPr>
          <p:cNvPr id="6" name="Picture 5">
            <a:extLst>
              <a:ext uri="{FF2B5EF4-FFF2-40B4-BE49-F238E27FC236}">
                <a16:creationId xmlns:a16="http://schemas.microsoft.com/office/drawing/2014/main" id="{94AAB549-3715-1010-C13C-3CC078B1BECB}"/>
              </a:ext>
            </a:extLst>
          </p:cNvPr>
          <p:cNvPicPr>
            <a:picLocks noChangeAspect="1"/>
          </p:cNvPicPr>
          <p:nvPr/>
        </p:nvPicPr>
        <p:blipFill>
          <a:blip r:embed="rId4"/>
          <a:stretch>
            <a:fillRect/>
          </a:stretch>
        </p:blipFill>
        <p:spPr>
          <a:xfrm>
            <a:off x="4029740" y="3253563"/>
            <a:ext cx="7814929" cy="3239311"/>
          </a:xfrm>
          <a:prstGeom prst="rect">
            <a:avLst/>
          </a:prstGeom>
        </p:spPr>
      </p:pic>
    </p:spTree>
    <p:extLst>
      <p:ext uri="{BB962C8B-B14F-4D97-AF65-F5344CB8AC3E}">
        <p14:creationId xmlns:p14="http://schemas.microsoft.com/office/powerpoint/2010/main" val="1794561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gnifying glass over questions&#10;&#10;Description automatically generated">
            <a:extLst>
              <a:ext uri="{FF2B5EF4-FFF2-40B4-BE49-F238E27FC236}">
                <a16:creationId xmlns:a16="http://schemas.microsoft.com/office/drawing/2014/main" id="{D0CEE62C-BC57-A10F-7F7D-A957C305B1AE}"/>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1909" r="-2" b="13130"/>
          <a:stretch/>
        </p:blipFill>
        <p:spPr>
          <a:xfrm>
            <a:off x="719910" y="845391"/>
            <a:ext cx="10244831" cy="4731798"/>
          </a:xfrm>
          <a:prstGeom prst="rect">
            <a:avLst/>
          </a:prstGeom>
        </p:spPr>
      </p:pic>
      <p:sp>
        <p:nvSpPr>
          <p:cNvPr id="6" name="TextBox 5">
            <a:extLst>
              <a:ext uri="{FF2B5EF4-FFF2-40B4-BE49-F238E27FC236}">
                <a16:creationId xmlns:a16="http://schemas.microsoft.com/office/drawing/2014/main" id="{F4819670-793C-0CF5-3EB1-F1C3629065F0}"/>
              </a:ext>
            </a:extLst>
          </p:cNvPr>
          <p:cNvSpPr txBox="1"/>
          <p:nvPr/>
        </p:nvSpPr>
        <p:spPr>
          <a:xfrm>
            <a:off x="9737482" y="6657945"/>
            <a:ext cx="2454518"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unknowncystic.com/2012/05/">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dirty="0">
              <a:solidFill>
                <a:srgbClr val="FFFFFF"/>
              </a:solidFill>
            </a:endParaRPr>
          </a:p>
        </p:txBody>
      </p:sp>
    </p:spTree>
    <p:extLst>
      <p:ext uri="{BB962C8B-B14F-4D97-AF65-F5344CB8AC3E}">
        <p14:creationId xmlns:p14="http://schemas.microsoft.com/office/powerpoint/2010/main" val="789368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DE8C8F1-4260-B840-0D3A-337D5F736818}"/>
              </a:ext>
            </a:extLst>
          </p:cNvPr>
          <p:cNvSpPr>
            <a:spLocks noGrp="1"/>
          </p:cNvSpPr>
          <p:nvPr>
            <p:ph type="title"/>
          </p:nvPr>
        </p:nvSpPr>
        <p:spPr>
          <a:xfrm>
            <a:off x="319596" y="985838"/>
            <a:ext cx="6252653" cy="5114925"/>
          </a:xfrm>
        </p:spPr>
        <p:txBody>
          <a:bodyPr vert="horz" lIns="91440" tIns="45720" rIns="91440" bIns="45720" rtlCol="0" anchor="b">
            <a:normAutofit fontScale="90000"/>
          </a:bodyPr>
          <a:lstStyle/>
          <a:p>
            <a:br>
              <a:rPr lang="en-US" sz="4400" b="1" dirty="0">
                <a:solidFill>
                  <a:schemeClr val="tx1"/>
                </a:solidFill>
              </a:rPr>
            </a:br>
            <a:br>
              <a:rPr lang="en-US" sz="4400" b="1" dirty="0">
                <a:solidFill>
                  <a:schemeClr val="tx1"/>
                </a:solidFill>
              </a:rPr>
            </a:br>
            <a:r>
              <a:rPr lang="en-US" sz="4400" b="1" dirty="0">
                <a:solidFill>
                  <a:schemeClr val="tx1"/>
                </a:solidFill>
              </a:rPr>
              <a:t>PHHS BG Budget Summary </a:t>
            </a:r>
            <a:br>
              <a:rPr lang="en-US" sz="4400" b="1" dirty="0">
                <a:solidFill>
                  <a:schemeClr val="tx1"/>
                </a:solidFill>
              </a:rPr>
            </a:br>
            <a:br>
              <a:rPr lang="en-US" sz="4400" b="1" dirty="0">
                <a:solidFill>
                  <a:schemeClr val="tx1"/>
                </a:solidFill>
              </a:rPr>
            </a:br>
            <a:br>
              <a:rPr lang="en-US" sz="4400" b="1" dirty="0">
                <a:solidFill>
                  <a:schemeClr val="tx1"/>
                </a:solidFill>
              </a:rPr>
            </a:br>
            <a:br>
              <a:rPr lang="en-US" sz="4400" b="1" dirty="0">
                <a:solidFill>
                  <a:schemeClr val="tx1"/>
                </a:solidFill>
              </a:rPr>
            </a:br>
            <a:r>
              <a:rPr lang="en-US" sz="4400" b="1" dirty="0">
                <a:solidFill>
                  <a:schemeClr val="tx1"/>
                </a:solidFill>
              </a:rPr>
              <a:t>FY23 Program  Budget                                                        	 Spenddown Update &amp;</a:t>
            </a:r>
            <a:br>
              <a:rPr lang="en-US" sz="4400" b="1" dirty="0">
                <a:solidFill>
                  <a:schemeClr val="tx1"/>
                </a:solidFill>
              </a:rPr>
            </a:br>
            <a:r>
              <a:rPr lang="en-US" sz="4400" b="1" dirty="0">
                <a:solidFill>
                  <a:schemeClr val="tx1"/>
                </a:solidFill>
              </a:rPr>
              <a:t>	 Budget Revision </a:t>
            </a:r>
            <a:br>
              <a:rPr lang="en-US" sz="4400" b="1" dirty="0">
                <a:solidFill>
                  <a:schemeClr val="tx1"/>
                </a:solidFill>
              </a:rPr>
            </a:br>
            <a:br>
              <a:rPr lang="en-US" sz="4400" b="1" dirty="0">
                <a:solidFill>
                  <a:schemeClr val="tx1"/>
                </a:solidFill>
              </a:rPr>
            </a:br>
            <a:r>
              <a:rPr lang="en-US" sz="4400" b="1" dirty="0">
                <a:solidFill>
                  <a:schemeClr val="tx1"/>
                </a:solidFill>
              </a:rPr>
              <a:t>	</a:t>
            </a:r>
          </a:p>
        </p:txBody>
      </p:sp>
      <p:pic>
        <p:nvPicPr>
          <p:cNvPr id="3" name="Picture Placeholder 7" descr="Looking up view of tall buildings">
            <a:extLst>
              <a:ext uri="{FF2B5EF4-FFF2-40B4-BE49-F238E27FC236}">
                <a16:creationId xmlns:a16="http://schemas.microsoft.com/office/drawing/2014/main" id="{BCC5E168-3265-FC03-BD31-4B012AE369F0}"/>
              </a:ext>
            </a:extLst>
          </p:cNvPr>
          <p:cNvPicPr>
            <a:picLocks noChangeAspect="1"/>
          </p:cNvPicPr>
          <p:nvPr/>
        </p:nvPicPr>
        <p:blipFill>
          <a:blip r:embed="rId3">
            <a:extLst>
              <a:ext uri="{28A0092B-C50C-407E-A947-70E740481C1C}">
                <a14:useLocalDpi xmlns:a14="http://schemas.microsoft.com/office/drawing/2010/main" val="0"/>
              </a:ext>
            </a:extLst>
          </a:blip>
          <a:srcRect t="24261" r="1" b="20820"/>
          <a:stretch/>
        </p:blipFill>
        <p:spPr>
          <a:xfrm>
            <a:off x="6094476" y="136525"/>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
        <p:nvSpPr>
          <p:cNvPr id="4" name="Slide Number Placeholder 3">
            <a:extLst>
              <a:ext uri="{FF2B5EF4-FFF2-40B4-BE49-F238E27FC236}">
                <a16:creationId xmlns:a16="http://schemas.microsoft.com/office/drawing/2014/main" id="{523261E0-AF85-B947-B839-245F56B7453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B7DDC46-2E90-8640-BEFE-F54DCCD857ED}" type="slidenum">
              <a:rPr lang="en-US">
                <a:solidFill>
                  <a:srgbClr val="FFFFFF"/>
                </a:solidFill>
                <a:latin typeface="Calibri" panose="020F0502020204030204"/>
              </a:rPr>
              <a:pPr>
                <a:spcAft>
                  <a:spcPts val="600"/>
                </a:spcAft>
                <a:defRPr/>
              </a:pPr>
              <a:t>16</a:t>
            </a:fld>
            <a:endParaRPr lang="en-US" dirty="0">
              <a:solidFill>
                <a:srgbClr val="FFFFFF"/>
              </a:solidFill>
              <a:latin typeface="Calibri" panose="020F0502020204030204"/>
            </a:endParaRPr>
          </a:p>
        </p:txBody>
      </p:sp>
    </p:spTree>
    <p:extLst>
      <p:ext uri="{BB962C8B-B14F-4D97-AF65-F5344CB8AC3E}">
        <p14:creationId xmlns:p14="http://schemas.microsoft.com/office/powerpoint/2010/main" val="148984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76663-8805-456C-9A02-E9150CC82EF6}"/>
              </a:ext>
            </a:extLst>
          </p:cNvPr>
          <p:cNvSpPr>
            <a:spLocks noGrp="1"/>
          </p:cNvSpPr>
          <p:nvPr>
            <p:ph type="title"/>
          </p:nvPr>
        </p:nvSpPr>
        <p:spPr>
          <a:xfrm>
            <a:off x="457200" y="159488"/>
            <a:ext cx="11394140" cy="1244010"/>
          </a:xfrm>
        </p:spPr>
        <p:txBody>
          <a:bodyPr/>
          <a:lstStyle/>
          <a:p>
            <a:r>
              <a:rPr lang="en-US" dirty="0"/>
              <a:t>Advancing Health Equity and Strengthening Minority Health - OMHHE Program </a:t>
            </a:r>
          </a:p>
        </p:txBody>
      </p:sp>
      <p:pic>
        <p:nvPicPr>
          <p:cNvPr id="17" name="Content Placeholder 16">
            <a:extLst>
              <a:ext uri="{FF2B5EF4-FFF2-40B4-BE49-F238E27FC236}">
                <a16:creationId xmlns:a16="http://schemas.microsoft.com/office/drawing/2014/main" id="{E03DF9EC-8164-224D-AC46-B7FDE7623AA9}"/>
              </a:ext>
            </a:extLst>
          </p:cNvPr>
          <p:cNvPicPr>
            <a:picLocks noGrp="1" noChangeAspect="1"/>
          </p:cNvPicPr>
          <p:nvPr>
            <p:ph idx="1"/>
          </p:nvPr>
        </p:nvPicPr>
        <p:blipFill>
          <a:blip r:embed="rId3"/>
          <a:stretch>
            <a:fillRect/>
          </a:stretch>
        </p:blipFill>
        <p:spPr>
          <a:xfrm>
            <a:off x="1111826" y="1794933"/>
            <a:ext cx="9788237" cy="3629121"/>
          </a:xfrm>
        </p:spPr>
      </p:pic>
    </p:spTree>
    <p:extLst>
      <p:ext uri="{BB962C8B-B14F-4D97-AF65-F5344CB8AC3E}">
        <p14:creationId xmlns:p14="http://schemas.microsoft.com/office/powerpoint/2010/main" val="858667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07C4D-FDE6-343F-2506-0A2A28EA20FE}"/>
              </a:ext>
            </a:extLst>
          </p:cNvPr>
          <p:cNvSpPr>
            <a:spLocks noGrp="1"/>
          </p:cNvSpPr>
          <p:nvPr>
            <p:ph type="title"/>
          </p:nvPr>
        </p:nvSpPr>
        <p:spPr/>
        <p:txBody>
          <a:bodyPr/>
          <a:lstStyle/>
          <a:p>
            <a:r>
              <a:rPr lang="en-US" dirty="0"/>
              <a:t>Birth Partners D10</a:t>
            </a:r>
          </a:p>
        </p:txBody>
      </p:sp>
      <p:pic>
        <p:nvPicPr>
          <p:cNvPr id="9" name="Picture 8">
            <a:extLst>
              <a:ext uri="{FF2B5EF4-FFF2-40B4-BE49-F238E27FC236}">
                <a16:creationId xmlns:a16="http://schemas.microsoft.com/office/drawing/2014/main" id="{0A4D5913-AE71-A6C9-8763-8BFCFE6AA24B}"/>
              </a:ext>
            </a:extLst>
          </p:cNvPr>
          <p:cNvPicPr>
            <a:picLocks noChangeAspect="1"/>
          </p:cNvPicPr>
          <p:nvPr/>
        </p:nvPicPr>
        <p:blipFill>
          <a:blip r:embed="rId3"/>
          <a:stretch>
            <a:fillRect/>
          </a:stretch>
        </p:blipFill>
        <p:spPr>
          <a:xfrm>
            <a:off x="745067" y="1690688"/>
            <a:ext cx="10608734" cy="4179533"/>
          </a:xfrm>
          <a:prstGeom prst="rect">
            <a:avLst/>
          </a:prstGeom>
        </p:spPr>
      </p:pic>
      <p:sp>
        <p:nvSpPr>
          <p:cNvPr id="11" name="Content Placeholder 10">
            <a:extLst>
              <a:ext uri="{FF2B5EF4-FFF2-40B4-BE49-F238E27FC236}">
                <a16:creationId xmlns:a16="http://schemas.microsoft.com/office/drawing/2014/main" id="{99228557-F699-21D1-D8EB-15D6119D8290}"/>
              </a:ext>
            </a:extLst>
          </p:cNvPr>
          <p:cNvSpPr>
            <a:spLocks noGrp="1"/>
          </p:cNvSpPr>
          <p:nvPr>
            <p:ph idx="1"/>
          </p:nvPr>
        </p:nvSpPr>
        <p:spPr>
          <a:xfrm>
            <a:off x="1106310" y="2302933"/>
            <a:ext cx="9889067" cy="3874030"/>
          </a:xfrm>
        </p:spPr>
        <p:txBody>
          <a:bodyPr/>
          <a:lstStyle/>
          <a:p>
            <a:endParaRPr lang="en-US" dirty="0"/>
          </a:p>
        </p:txBody>
      </p:sp>
    </p:spTree>
    <p:extLst>
      <p:ext uri="{BB962C8B-B14F-4D97-AF65-F5344CB8AC3E}">
        <p14:creationId xmlns:p14="http://schemas.microsoft.com/office/powerpoint/2010/main" val="54250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29CC9-2833-B6EE-4AA7-72EBF60F50E1}"/>
              </a:ext>
            </a:extLst>
          </p:cNvPr>
          <p:cNvSpPr>
            <a:spLocks noGrp="1"/>
          </p:cNvSpPr>
          <p:nvPr>
            <p:ph type="title"/>
          </p:nvPr>
        </p:nvSpPr>
        <p:spPr/>
        <p:txBody>
          <a:bodyPr/>
          <a:lstStyle/>
          <a:p>
            <a:r>
              <a:rPr lang="en-US" dirty="0"/>
              <a:t>Child Passenger Safety</a:t>
            </a:r>
          </a:p>
        </p:txBody>
      </p:sp>
      <p:pic>
        <p:nvPicPr>
          <p:cNvPr id="7" name="Content Placeholder 6">
            <a:extLst>
              <a:ext uri="{FF2B5EF4-FFF2-40B4-BE49-F238E27FC236}">
                <a16:creationId xmlns:a16="http://schemas.microsoft.com/office/drawing/2014/main" id="{17CDB21F-8F66-7C8C-09AE-EAABBC200A6F}"/>
              </a:ext>
            </a:extLst>
          </p:cNvPr>
          <p:cNvPicPr>
            <a:picLocks noGrp="1" noChangeAspect="1"/>
          </p:cNvPicPr>
          <p:nvPr>
            <p:ph idx="1"/>
          </p:nvPr>
        </p:nvPicPr>
        <p:blipFill>
          <a:blip r:embed="rId3"/>
          <a:stretch>
            <a:fillRect/>
          </a:stretch>
        </p:blipFill>
        <p:spPr>
          <a:xfrm>
            <a:off x="838200" y="1840089"/>
            <a:ext cx="10515600" cy="4165599"/>
          </a:xfrm>
        </p:spPr>
      </p:pic>
    </p:spTree>
    <p:extLst>
      <p:ext uri="{BB962C8B-B14F-4D97-AF65-F5344CB8AC3E}">
        <p14:creationId xmlns:p14="http://schemas.microsoft.com/office/powerpoint/2010/main" val="3791933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016647-C384-084D-91A8-2209F2D962BC}"/>
              </a:ext>
            </a:extLst>
          </p:cNvPr>
          <p:cNvSpPr>
            <a:spLocks noGrp="1"/>
          </p:cNvSpPr>
          <p:nvPr>
            <p:ph type="title"/>
          </p:nvPr>
        </p:nvSpPr>
        <p:spPr>
          <a:xfrm>
            <a:off x="242888" y="678730"/>
            <a:ext cx="5391429" cy="1414021"/>
          </a:xfrm>
        </p:spPr>
        <p:txBody>
          <a:bodyPr/>
          <a:lstStyle/>
          <a:p>
            <a:pPr algn="ctr"/>
            <a:r>
              <a:rPr lang="en-US" sz="2800" b="1" dirty="0">
                <a:solidFill>
                  <a:srgbClr val="0070C0"/>
                </a:solidFill>
              </a:rPr>
              <a:t>Preventive Health and Health Services (PHHS) Block Grant (BG)</a:t>
            </a:r>
          </a:p>
        </p:txBody>
      </p:sp>
      <p:sp>
        <p:nvSpPr>
          <p:cNvPr id="5" name="Text Placeholder 4">
            <a:extLst>
              <a:ext uri="{FF2B5EF4-FFF2-40B4-BE49-F238E27FC236}">
                <a16:creationId xmlns:a16="http://schemas.microsoft.com/office/drawing/2014/main" id="{0F4E9049-9A90-A44E-9372-628E820C9552}"/>
              </a:ext>
            </a:extLst>
          </p:cNvPr>
          <p:cNvSpPr>
            <a:spLocks noGrp="1"/>
          </p:cNvSpPr>
          <p:nvPr>
            <p:ph type="body" idx="1"/>
          </p:nvPr>
        </p:nvSpPr>
        <p:spPr>
          <a:xfrm>
            <a:off x="515567" y="2092752"/>
            <a:ext cx="5177118" cy="678728"/>
          </a:xfrm>
        </p:spPr>
        <p:txBody>
          <a:bodyPr/>
          <a:lstStyle/>
          <a:p>
            <a:pPr algn="ctr"/>
            <a:r>
              <a:rPr lang="en-US" dirty="0"/>
              <a:t>Advisory Committee Meeting</a:t>
            </a:r>
          </a:p>
          <a:p>
            <a:pPr algn="ctr"/>
            <a:endParaRPr lang="en-US" dirty="0"/>
          </a:p>
        </p:txBody>
      </p:sp>
      <p:sp>
        <p:nvSpPr>
          <p:cNvPr id="6" name="Text Placeholder 5">
            <a:extLst>
              <a:ext uri="{FF2B5EF4-FFF2-40B4-BE49-F238E27FC236}">
                <a16:creationId xmlns:a16="http://schemas.microsoft.com/office/drawing/2014/main" id="{9E8DAC8B-B1DC-5348-B0A6-238FC462030A}"/>
              </a:ext>
            </a:extLst>
          </p:cNvPr>
          <p:cNvSpPr>
            <a:spLocks noGrp="1"/>
          </p:cNvSpPr>
          <p:nvPr>
            <p:ph type="body" sz="quarter" idx="13"/>
          </p:nvPr>
        </p:nvSpPr>
        <p:spPr>
          <a:xfrm>
            <a:off x="923732" y="2931736"/>
            <a:ext cx="4170782" cy="1038929"/>
          </a:xfrm>
        </p:spPr>
        <p:txBody>
          <a:bodyPr/>
          <a:lstStyle/>
          <a:p>
            <a:pPr algn="ctr"/>
            <a:r>
              <a:rPr lang="en-US" sz="2400" dirty="0"/>
              <a:t>2:00 pm </a:t>
            </a:r>
          </a:p>
          <a:p>
            <a:pPr algn="ctr"/>
            <a:r>
              <a:rPr lang="en-US" sz="2400" dirty="0"/>
              <a:t>December 11, 2024</a:t>
            </a:r>
          </a:p>
        </p:txBody>
      </p:sp>
      <p:sp>
        <p:nvSpPr>
          <p:cNvPr id="2" name="Slide Number Placeholder 1">
            <a:extLst>
              <a:ext uri="{FF2B5EF4-FFF2-40B4-BE49-F238E27FC236}">
                <a16:creationId xmlns:a16="http://schemas.microsoft.com/office/drawing/2014/main" id="{B572306F-2162-EF47-A9AD-A6C79339E7A3}"/>
              </a:ext>
            </a:extLst>
          </p:cNvPr>
          <p:cNvSpPr>
            <a:spLocks noGrp="1"/>
          </p:cNvSpPr>
          <p:nvPr>
            <p:ph type="sldNum" sz="quarter" idx="12"/>
          </p:nvPr>
        </p:nvSpPr>
        <p:spPr/>
        <p:txBody>
          <a:bodyPr/>
          <a:lstStyle/>
          <a:p>
            <a:fld id="{DB7DDC46-2E90-8640-BEFE-F54DCCD857ED}" type="slidenum">
              <a:rPr lang="en-US" smtClean="0"/>
              <a:pPr/>
              <a:t>2</a:t>
            </a:fld>
            <a:endParaRPr lang="en-US" dirty="0"/>
          </a:p>
        </p:txBody>
      </p:sp>
      <p:pic>
        <p:nvPicPr>
          <p:cNvPr id="7" name="Picture 6">
            <a:extLst>
              <a:ext uri="{FF2B5EF4-FFF2-40B4-BE49-F238E27FC236}">
                <a16:creationId xmlns:a16="http://schemas.microsoft.com/office/drawing/2014/main" id="{18F3C4D8-06D9-CE78-9C05-51FEAC8739E2}"/>
              </a:ext>
            </a:extLst>
          </p:cNvPr>
          <p:cNvPicPr>
            <a:picLocks noChangeAspect="1"/>
          </p:cNvPicPr>
          <p:nvPr/>
        </p:nvPicPr>
        <p:blipFill>
          <a:blip r:embed="rId3"/>
          <a:stretch>
            <a:fillRect/>
          </a:stretch>
        </p:blipFill>
        <p:spPr>
          <a:xfrm>
            <a:off x="66126" y="5601810"/>
            <a:ext cx="3535158" cy="493061"/>
          </a:xfrm>
          <a:prstGeom prst="rect">
            <a:avLst/>
          </a:prstGeom>
        </p:spPr>
      </p:pic>
    </p:spTree>
    <p:extLst>
      <p:ext uri="{BB962C8B-B14F-4D97-AF65-F5344CB8AC3E}">
        <p14:creationId xmlns:p14="http://schemas.microsoft.com/office/powerpoint/2010/main" val="2478915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14C83-1AD8-2DDA-C4A3-452799C3A5C5}"/>
              </a:ext>
            </a:extLst>
          </p:cNvPr>
          <p:cNvSpPr>
            <a:spLocks noGrp="1"/>
          </p:cNvSpPr>
          <p:nvPr>
            <p:ph type="title"/>
          </p:nvPr>
        </p:nvSpPr>
        <p:spPr/>
        <p:txBody>
          <a:bodyPr/>
          <a:lstStyle/>
          <a:p>
            <a:r>
              <a:rPr lang="en-US" dirty="0"/>
              <a:t>Healthy Aging and Falls Prevention</a:t>
            </a:r>
          </a:p>
        </p:txBody>
      </p:sp>
      <p:pic>
        <p:nvPicPr>
          <p:cNvPr id="7" name="Content Placeholder 6">
            <a:extLst>
              <a:ext uri="{FF2B5EF4-FFF2-40B4-BE49-F238E27FC236}">
                <a16:creationId xmlns:a16="http://schemas.microsoft.com/office/drawing/2014/main" id="{A57872D1-DF35-AF4C-2923-5E8E1C160EDE}"/>
              </a:ext>
            </a:extLst>
          </p:cNvPr>
          <p:cNvPicPr>
            <a:picLocks noGrp="1" noChangeAspect="1"/>
          </p:cNvPicPr>
          <p:nvPr>
            <p:ph idx="1"/>
          </p:nvPr>
        </p:nvPicPr>
        <p:blipFill>
          <a:blip r:embed="rId3"/>
          <a:stretch>
            <a:fillRect/>
          </a:stretch>
        </p:blipFill>
        <p:spPr>
          <a:xfrm>
            <a:off x="838200" y="1690688"/>
            <a:ext cx="10515600" cy="4202112"/>
          </a:xfrm>
        </p:spPr>
      </p:pic>
    </p:spTree>
    <p:extLst>
      <p:ext uri="{BB962C8B-B14F-4D97-AF65-F5344CB8AC3E}">
        <p14:creationId xmlns:p14="http://schemas.microsoft.com/office/powerpoint/2010/main" val="2741754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1D3D1-077F-C688-484A-0A50468D094E}"/>
              </a:ext>
            </a:extLst>
          </p:cNvPr>
          <p:cNvSpPr>
            <a:spLocks noGrp="1"/>
          </p:cNvSpPr>
          <p:nvPr>
            <p:ph type="title"/>
          </p:nvPr>
        </p:nvSpPr>
        <p:spPr/>
        <p:txBody>
          <a:bodyPr/>
          <a:lstStyle/>
          <a:p>
            <a:r>
              <a:rPr lang="en-US" dirty="0"/>
              <a:t>D3 Community &amp; Literacy</a:t>
            </a:r>
          </a:p>
        </p:txBody>
      </p:sp>
      <p:pic>
        <p:nvPicPr>
          <p:cNvPr id="5" name="Content Placeholder 4">
            <a:extLst>
              <a:ext uri="{FF2B5EF4-FFF2-40B4-BE49-F238E27FC236}">
                <a16:creationId xmlns:a16="http://schemas.microsoft.com/office/drawing/2014/main" id="{0D2CB7C3-F4B3-580C-EBB6-B01B0C85E1C1}"/>
              </a:ext>
            </a:extLst>
          </p:cNvPr>
          <p:cNvPicPr>
            <a:picLocks noGrp="1" noChangeAspect="1"/>
          </p:cNvPicPr>
          <p:nvPr>
            <p:ph idx="1"/>
          </p:nvPr>
        </p:nvPicPr>
        <p:blipFill>
          <a:blip r:embed="rId3"/>
          <a:stretch>
            <a:fillRect/>
          </a:stretch>
        </p:blipFill>
        <p:spPr>
          <a:xfrm>
            <a:off x="950744" y="1822551"/>
            <a:ext cx="10403056" cy="3568155"/>
          </a:xfrm>
        </p:spPr>
      </p:pic>
    </p:spTree>
    <p:extLst>
      <p:ext uri="{BB962C8B-B14F-4D97-AF65-F5344CB8AC3E}">
        <p14:creationId xmlns:p14="http://schemas.microsoft.com/office/powerpoint/2010/main" val="2838485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07D27-D12E-E474-22C8-9FCC2890A585}"/>
              </a:ext>
            </a:extLst>
          </p:cNvPr>
          <p:cNvSpPr>
            <a:spLocks noGrp="1"/>
          </p:cNvSpPr>
          <p:nvPr>
            <p:ph type="title"/>
          </p:nvPr>
        </p:nvSpPr>
        <p:spPr>
          <a:xfrm>
            <a:off x="308344" y="365125"/>
            <a:ext cx="11536326" cy="1325563"/>
          </a:xfrm>
        </p:spPr>
        <p:txBody>
          <a:bodyPr/>
          <a:lstStyle/>
          <a:p>
            <a:r>
              <a:rPr lang="en-US" dirty="0"/>
              <a:t>Schools - Create Healthy Environments in School</a:t>
            </a:r>
          </a:p>
        </p:txBody>
      </p:sp>
      <p:pic>
        <p:nvPicPr>
          <p:cNvPr id="5" name="Content Placeholder 4">
            <a:extLst>
              <a:ext uri="{FF2B5EF4-FFF2-40B4-BE49-F238E27FC236}">
                <a16:creationId xmlns:a16="http://schemas.microsoft.com/office/drawing/2014/main" id="{23B861AF-53C8-BD33-3120-E861B85FD0A3}"/>
              </a:ext>
            </a:extLst>
          </p:cNvPr>
          <p:cNvPicPr>
            <a:picLocks noGrp="1" noChangeAspect="1"/>
          </p:cNvPicPr>
          <p:nvPr>
            <p:ph idx="1"/>
          </p:nvPr>
        </p:nvPicPr>
        <p:blipFill>
          <a:blip r:embed="rId3"/>
          <a:stretch>
            <a:fillRect/>
          </a:stretch>
        </p:blipFill>
        <p:spPr>
          <a:xfrm>
            <a:off x="838200" y="1913860"/>
            <a:ext cx="10142643" cy="3710763"/>
          </a:xfrm>
        </p:spPr>
      </p:pic>
    </p:spTree>
    <p:extLst>
      <p:ext uri="{BB962C8B-B14F-4D97-AF65-F5344CB8AC3E}">
        <p14:creationId xmlns:p14="http://schemas.microsoft.com/office/powerpoint/2010/main" val="1796463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27E8-1929-F64F-0CF7-3E5C1B81AF5E}"/>
              </a:ext>
            </a:extLst>
          </p:cNvPr>
          <p:cNvSpPr>
            <a:spLocks noGrp="1"/>
          </p:cNvSpPr>
          <p:nvPr>
            <p:ph type="title"/>
          </p:nvPr>
        </p:nvSpPr>
        <p:spPr/>
        <p:txBody>
          <a:bodyPr/>
          <a:lstStyle/>
          <a:p>
            <a:r>
              <a:rPr lang="en-US" dirty="0"/>
              <a:t>Cert. Healthy OK Consultation</a:t>
            </a:r>
          </a:p>
        </p:txBody>
      </p:sp>
      <p:pic>
        <p:nvPicPr>
          <p:cNvPr id="7" name="Content Placeholder 6">
            <a:extLst>
              <a:ext uri="{FF2B5EF4-FFF2-40B4-BE49-F238E27FC236}">
                <a16:creationId xmlns:a16="http://schemas.microsoft.com/office/drawing/2014/main" id="{61533136-559E-C504-9D8B-49D903654391}"/>
              </a:ext>
            </a:extLst>
          </p:cNvPr>
          <p:cNvPicPr>
            <a:picLocks noGrp="1" noChangeAspect="1"/>
          </p:cNvPicPr>
          <p:nvPr>
            <p:ph idx="1"/>
          </p:nvPr>
        </p:nvPicPr>
        <p:blipFill>
          <a:blip r:embed="rId3"/>
          <a:stretch>
            <a:fillRect/>
          </a:stretch>
        </p:blipFill>
        <p:spPr>
          <a:xfrm>
            <a:off x="598311" y="1690688"/>
            <a:ext cx="10755489" cy="3840868"/>
          </a:xfrm>
        </p:spPr>
      </p:pic>
    </p:spTree>
    <p:extLst>
      <p:ext uri="{BB962C8B-B14F-4D97-AF65-F5344CB8AC3E}">
        <p14:creationId xmlns:p14="http://schemas.microsoft.com/office/powerpoint/2010/main" val="1898197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8925F-8B39-DDBD-8B0B-57B6E685B278}"/>
              </a:ext>
            </a:extLst>
          </p:cNvPr>
          <p:cNvSpPr>
            <a:spLocks noGrp="1"/>
          </p:cNvSpPr>
          <p:nvPr>
            <p:ph type="title"/>
          </p:nvPr>
        </p:nvSpPr>
        <p:spPr/>
        <p:txBody>
          <a:bodyPr/>
          <a:lstStyle/>
          <a:p>
            <a:r>
              <a:rPr lang="en-US" dirty="0"/>
              <a:t>Early Childhood- NAPSACC</a:t>
            </a:r>
          </a:p>
        </p:txBody>
      </p:sp>
      <p:pic>
        <p:nvPicPr>
          <p:cNvPr id="7" name="Content Placeholder 6">
            <a:extLst>
              <a:ext uri="{FF2B5EF4-FFF2-40B4-BE49-F238E27FC236}">
                <a16:creationId xmlns:a16="http://schemas.microsoft.com/office/drawing/2014/main" id="{406406BA-E1FD-B48A-0D20-0BFA67ED6B64}"/>
              </a:ext>
            </a:extLst>
          </p:cNvPr>
          <p:cNvPicPr>
            <a:picLocks noGrp="1" noChangeAspect="1"/>
          </p:cNvPicPr>
          <p:nvPr>
            <p:ph idx="1"/>
          </p:nvPr>
        </p:nvPicPr>
        <p:blipFill>
          <a:blip r:embed="rId3"/>
          <a:stretch>
            <a:fillRect/>
          </a:stretch>
        </p:blipFill>
        <p:spPr>
          <a:xfrm>
            <a:off x="970844" y="1817510"/>
            <a:ext cx="10114845" cy="3781779"/>
          </a:xfrm>
        </p:spPr>
      </p:pic>
    </p:spTree>
    <p:extLst>
      <p:ext uri="{BB962C8B-B14F-4D97-AF65-F5344CB8AC3E}">
        <p14:creationId xmlns:p14="http://schemas.microsoft.com/office/powerpoint/2010/main" val="3743404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DCA08-00E5-C1E5-456F-78B09395B8E1}"/>
              </a:ext>
            </a:extLst>
          </p:cNvPr>
          <p:cNvSpPr>
            <a:spLocks noGrp="1"/>
          </p:cNvSpPr>
          <p:nvPr>
            <p:ph type="title"/>
          </p:nvPr>
        </p:nvSpPr>
        <p:spPr/>
        <p:txBody>
          <a:bodyPr/>
          <a:lstStyle/>
          <a:p>
            <a:r>
              <a:rPr lang="en-US" dirty="0"/>
              <a:t>CATCH NE-District 4</a:t>
            </a:r>
          </a:p>
        </p:txBody>
      </p:sp>
      <p:pic>
        <p:nvPicPr>
          <p:cNvPr id="7" name="Content Placeholder 6">
            <a:extLst>
              <a:ext uri="{FF2B5EF4-FFF2-40B4-BE49-F238E27FC236}">
                <a16:creationId xmlns:a16="http://schemas.microsoft.com/office/drawing/2014/main" id="{D4ED0379-9603-AAC6-898E-45639EA4BC73}"/>
              </a:ext>
            </a:extLst>
          </p:cNvPr>
          <p:cNvPicPr>
            <a:picLocks noGrp="1" noChangeAspect="1"/>
          </p:cNvPicPr>
          <p:nvPr>
            <p:ph idx="1"/>
          </p:nvPr>
        </p:nvPicPr>
        <p:blipFill>
          <a:blip r:embed="rId3"/>
          <a:stretch>
            <a:fillRect/>
          </a:stretch>
        </p:blipFill>
        <p:spPr>
          <a:xfrm>
            <a:off x="1128888" y="1690688"/>
            <a:ext cx="10224911" cy="4145668"/>
          </a:xfrm>
        </p:spPr>
      </p:pic>
    </p:spTree>
    <p:extLst>
      <p:ext uri="{BB962C8B-B14F-4D97-AF65-F5344CB8AC3E}">
        <p14:creationId xmlns:p14="http://schemas.microsoft.com/office/powerpoint/2010/main" val="2534996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7F070-52C0-FEA9-6FBB-A3B6DF19C701}"/>
              </a:ext>
            </a:extLst>
          </p:cNvPr>
          <p:cNvSpPr>
            <a:spLocks noGrp="1"/>
          </p:cNvSpPr>
          <p:nvPr>
            <p:ph type="title"/>
          </p:nvPr>
        </p:nvSpPr>
        <p:spPr/>
        <p:txBody>
          <a:bodyPr/>
          <a:lstStyle/>
          <a:p>
            <a:r>
              <a:rPr lang="en-US" dirty="0"/>
              <a:t>Fluoride Varnish Program</a:t>
            </a:r>
          </a:p>
        </p:txBody>
      </p:sp>
      <p:pic>
        <p:nvPicPr>
          <p:cNvPr id="7" name="Content Placeholder 6">
            <a:extLst>
              <a:ext uri="{FF2B5EF4-FFF2-40B4-BE49-F238E27FC236}">
                <a16:creationId xmlns:a16="http://schemas.microsoft.com/office/drawing/2014/main" id="{D88826F0-878C-52CB-8EE7-807A6D467377}"/>
              </a:ext>
            </a:extLst>
          </p:cNvPr>
          <p:cNvPicPr>
            <a:picLocks noGrp="1" noChangeAspect="1"/>
          </p:cNvPicPr>
          <p:nvPr>
            <p:ph idx="1"/>
          </p:nvPr>
        </p:nvPicPr>
        <p:blipFill>
          <a:blip r:embed="rId3"/>
          <a:stretch>
            <a:fillRect/>
          </a:stretch>
        </p:blipFill>
        <p:spPr>
          <a:xfrm>
            <a:off x="553156" y="1690688"/>
            <a:ext cx="10800644" cy="3581223"/>
          </a:xfrm>
        </p:spPr>
      </p:pic>
    </p:spTree>
    <p:extLst>
      <p:ext uri="{BB962C8B-B14F-4D97-AF65-F5344CB8AC3E}">
        <p14:creationId xmlns:p14="http://schemas.microsoft.com/office/powerpoint/2010/main" val="790086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3B12D-F527-B868-DC4C-EFB9011C4AFA}"/>
              </a:ext>
            </a:extLst>
          </p:cNvPr>
          <p:cNvSpPr>
            <a:spLocks noGrp="1"/>
          </p:cNvSpPr>
          <p:nvPr>
            <p:ph type="title"/>
          </p:nvPr>
        </p:nvSpPr>
        <p:spPr/>
        <p:txBody>
          <a:bodyPr/>
          <a:lstStyle/>
          <a:p>
            <a:r>
              <a:rPr lang="en-US" dirty="0"/>
              <a:t>Health &amp; Literacy for ESL- D2</a:t>
            </a:r>
          </a:p>
        </p:txBody>
      </p:sp>
      <p:pic>
        <p:nvPicPr>
          <p:cNvPr id="7" name="Content Placeholder 6">
            <a:extLst>
              <a:ext uri="{FF2B5EF4-FFF2-40B4-BE49-F238E27FC236}">
                <a16:creationId xmlns:a16="http://schemas.microsoft.com/office/drawing/2014/main" id="{8DA94133-6A12-584F-1928-C586281D9FF9}"/>
              </a:ext>
            </a:extLst>
          </p:cNvPr>
          <p:cNvPicPr>
            <a:picLocks noGrp="1" noChangeAspect="1"/>
          </p:cNvPicPr>
          <p:nvPr>
            <p:ph idx="1"/>
          </p:nvPr>
        </p:nvPicPr>
        <p:blipFill>
          <a:blip r:embed="rId3"/>
          <a:stretch>
            <a:fillRect/>
          </a:stretch>
        </p:blipFill>
        <p:spPr>
          <a:xfrm>
            <a:off x="838200" y="1690688"/>
            <a:ext cx="10515600" cy="3496226"/>
          </a:xfrm>
        </p:spPr>
      </p:pic>
    </p:spTree>
    <p:extLst>
      <p:ext uri="{BB962C8B-B14F-4D97-AF65-F5344CB8AC3E}">
        <p14:creationId xmlns:p14="http://schemas.microsoft.com/office/powerpoint/2010/main" val="2328452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1D507-CA19-73E6-803C-3AF30A07DAFA}"/>
              </a:ext>
            </a:extLst>
          </p:cNvPr>
          <p:cNvSpPr>
            <a:spLocks noGrp="1"/>
          </p:cNvSpPr>
          <p:nvPr>
            <p:ph type="title"/>
          </p:nvPr>
        </p:nvSpPr>
        <p:spPr/>
        <p:txBody>
          <a:bodyPr/>
          <a:lstStyle/>
          <a:p>
            <a:r>
              <a:rPr lang="en-US" dirty="0"/>
              <a:t>Partner Inflicted Brain Injury</a:t>
            </a:r>
          </a:p>
        </p:txBody>
      </p:sp>
      <p:pic>
        <p:nvPicPr>
          <p:cNvPr id="7" name="Content Placeholder 6">
            <a:extLst>
              <a:ext uri="{FF2B5EF4-FFF2-40B4-BE49-F238E27FC236}">
                <a16:creationId xmlns:a16="http://schemas.microsoft.com/office/drawing/2014/main" id="{4DC59CB8-4913-3F89-2256-FABC425496DE}"/>
              </a:ext>
            </a:extLst>
          </p:cNvPr>
          <p:cNvPicPr>
            <a:picLocks noGrp="1" noChangeAspect="1"/>
          </p:cNvPicPr>
          <p:nvPr>
            <p:ph idx="1"/>
          </p:nvPr>
        </p:nvPicPr>
        <p:blipFill>
          <a:blip r:embed="rId3"/>
          <a:stretch>
            <a:fillRect/>
          </a:stretch>
        </p:blipFill>
        <p:spPr>
          <a:xfrm>
            <a:off x="1038578" y="1690688"/>
            <a:ext cx="10092266" cy="3942468"/>
          </a:xfrm>
        </p:spPr>
      </p:pic>
    </p:spTree>
    <p:extLst>
      <p:ext uri="{BB962C8B-B14F-4D97-AF65-F5344CB8AC3E}">
        <p14:creationId xmlns:p14="http://schemas.microsoft.com/office/powerpoint/2010/main" val="2422064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32F97-09F5-763F-98EA-2B2AC3C3C1F1}"/>
              </a:ext>
            </a:extLst>
          </p:cNvPr>
          <p:cNvSpPr>
            <a:spLocks noGrp="1"/>
          </p:cNvSpPr>
          <p:nvPr>
            <p:ph type="title"/>
          </p:nvPr>
        </p:nvSpPr>
        <p:spPr/>
        <p:txBody>
          <a:bodyPr/>
          <a:lstStyle/>
          <a:p>
            <a:r>
              <a:rPr lang="en-US" dirty="0"/>
              <a:t>Sexual Assault</a:t>
            </a:r>
          </a:p>
        </p:txBody>
      </p:sp>
      <p:pic>
        <p:nvPicPr>
          <p:cNvPr id="5" name="Content Placeholder 4">
            <a:extLst>
              <a:ext uri="{FF2B5EF4-FFF2-40B4-BE49-F238E27FC236}">
                <a16:creationId xmlns:a16="http://schemas.microsoft.com/office/drawing/2014/main" id="{E8E4A7FD-A05B-509A-D832-16324030705F}"/>
              </a:ext>
            </a:extLst>
          </p:cNvPr>
          <p:cNvPicPr>
            <a:picLocks noGrp="1" noChangeAspect="1"/>
          </p:cNvPicPr>
          <p:nvPr>
            <p:ph idx="1"/>
          </p:nvPr>
        </p:nvPicPr>
        <p:blipFill>
          <a:blip r:embed="rId3"/>
          <a:stretch>
            <a:fillRect/>
          </a:stretch>
        </p:blipFill>
        <p:spPr>
          <a:xfrm>
            <a:off x="838200" y="1775637"/>
            <a:ext cx="10515600" cy="3625703"/>
          </a:xfrm>
        </p:spPr>
      </p:pic>
    </p:spTree>
    <p:extLst>
      <p:ext uri="{BB962C8B-B14F-4D97-AF65-F5344CB8AC3E}">
        <p14:creationId xmlns:p14="http://schemas.microsoft.com/office/powerpoint/2010/main" val="3719891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F7AEB-CE33-4D0D-B4EE-54BCCC9F545C}"/>
              </a:ext>
            </a:extLst>
          </p:cNvPr>
          <p:cNvSpPr>
            <a:spLocks noGrp="1"/>
          </p:cNvSpPr>
          <p:nvPr>
            <p:ph type="ctrTitle"/>
          </p:nvPr>
        </p:nvSpPr>
        <p:spPr>
          <a:xfrm>
            <a:off x="653144" y="1122363"/>
            <a:ext cx="1606730" cy="366803"/>
          </a:xfrm>
        </p:spPr>
        <p:txBody>
          <a:bodyPr>
            <a:normAutofit/>
          </a:bodyPr>
          <a:lstStyle/>
          <a:p>
            <a:r>
              <a:rPr lang="en-US" sz="900" dirty="0"/>
              <a:t>Agenda</a:t>
            </a:r>
          </a:p>
        </p:txBody>
      </p:sp>
      <p:sp>
        <p:nvSpPr>
          <p:cNvPr id="3" name="Subtitle 2">
            <a:extLst>
              <a:ext uri="{FF2B5EF4-FFF2-40B4-BE49-F238E27FC236}">
                <a16:creationId xmlns:a16="http://schemas.microsoft.com/office/drawing/2014/main" id="{A8099C05-3B5F-4C98-A53E-7C4D02BCB681}"/>
              </a:ext>
            </a:extLst>
          </p:cNvPr>
          <p:cNvSpPr>
            <a:spLocks noGrp="1"/>
          </p:cNvSpPr>
          <p:nvPr>
            <p:ph type="subTitle" idx="1"/>
          </p:nvPr>
        </p:nvSpPr>
        <p:spPr>
          <a:xfrm>
            <a:off x="3551068" y="150920"/>
            <a:ext cx="8505814" cy="6341953"/>
          </a:xfrm>
        </p:spPr>
        <p:txBody>
          <a:bodyPr>
            <a:noAutofit/>
          </a:bodyPr>
          <a:lstStyle/>
          <a:p>
            <a:r>
              <a:rPr lang="en-US" sz="3200" dirty="0"/>
              <a:t>Call to Order </a:t>
            </a:r>
          </a:p>
          <a:p>
            <a:r>
              <a:rPr lang="en-US" sz="3200" dirty="0"/>
              <a:t>Welcome and Introductions </a:t>
            </a:r>
          </a:p>
          <a:p>
            <a:r>
              <a:rPr lang="en-US" sz="3200" dirty="0">
                <a:solidFill>
                  <a:srgbClr val="231F20"/>
                </a:solidFill>
                <a:effectLst/>
                <a:ea typeface="Times New Roman" panose="02020603050405020304" pitchFamily="18" charset="0"/>
              </a:rPr>
              <a:t>Grant Deliverables</a:t>
            </a:r>
          </a:p>
          <a:p>
            <a:r>
              <a:rPr lang="en-US" sz="3200" dirty="0"/>
              <a:t>FY23 Final Annual Progress Report  (APR) Success Stories</a:t>
            </a:r>
          </a:p>
          <a:p>
            <a:r>
              <a:rPr lang="en-US" sz="3200" dirty="0">
                <a:solidFill>
                  <a:srgbClr val="231F20"/>
                </a:solidFill>
                <a:effectLst/>
                <a:ea typeface="Times New Roman" panose="02020603050405020304" pitchFamily="18" charset="0"/>
              </a:rPr>
              <a:t>FY23</a:t>
            </a:r>
            <a:r>
              <a:rPr lang="en-US" sz="3200" spc="-20" dirty="0">
                <a:solidFill>
                  <a:srgbClr val="231F20"/>
                </a:solidFill>
                <a:effectLst/>
                <a:ea typeface="Times New Roman" panose="02020603050405020304" pitchFamily="18" charset="0"/>
              </a:rPr>
              <a:t> </a:t>
            </a:r>
            <a:r>
              <a:rPr lang="en-US" sz="3200" dirty="0">
                <a:solidFill>
                  <a:srgbClr val="231F20"/>
                </a:solidFill>
                <a:effectLst/>
                <a:ea typeface="Times New Roman" panose="02020603050405020304" pitchFamily="18" charset="0"/>
              </a:rPr>
              <a:t>Program</a:t>
            </a:r>
            <a:r>
              <a:rPr lang="en-US" sz="3200" spc="-5" dirty="0">
                <a:solidFill>
                  <a:srgbClr val="231F20"/>
                </a:solidFill>
                <a:effectLst/>
                <a:ea typeface="Times New Roman" panose="02020603050405020304" pitchFamily="18" charset="0"/>
              </a:rPr>
              <a:t> </a:t>
            </a:r>
            <a:r>
              <a:rPr lang="en-US" sz="3200" dirty="0">
                <a:solidFill>
                  <a:srgbClr val="231F20"/>
                </a:solidFill>
                <a:effectLst/>
                <a:ea typeface="Times New Roman" panose="02020603050405020304" pitchFamily="18" charset="0"/>
              </a:rPr>
              <a:t>Budget</a:t>
            </a:r>
            <a:r>
              <a:rPr lang="en-US" sz="3200" spc="-5" dirty="0">
                <a:solidFill>
                  <a:srgbClr val="231F20"/>
                </a:solidFill>
                <a:effectLst/>
                <a:ea typeface="Times New Roman" panose="02020603050405020304" pitchFamily="18" charset="0"/>
              </a:rPr>
              <a:t> </a:t>
            </a:r>
            <a:r>
              <a:rPr lang="en-US" sz="3200" dirty="0">
                <a:solidFill>
                  <a:srgbClr val="231F20"/>
                </a:solidFill>
                <a:effectLst/>
                <a:ea typeface="Times New Roman" panose="02020603050405020304" pitchFamily="18" charset="0"/>
              </a:rPr>
              <a:t>Summary</a:t>
            </a:r>
            <a:r>
              <a:rPr lang="en-US" sz="3200" spc="-10" dirty="0">
                <a:solidFill>
                  <a:srgbClr val="231F20"/>
                </a:solidFill>
                <a:effectLst/>
                <a:ea typeface="Times New Roman" panose="02020603050405020304" pitchFamily="18" charset="0"/>
              </a:rPr>
              <a:t> </a:t>
            </a:r>
            <a:r>
              <a:rPr lang="en-US" sz="3200" dirty="0">
                <a:solidFill>
                  <a:srgbClr val="231F20"/>
                </a:solidFill>
                <a:effectLst/>
                <a:ea typeface="Times New Roman" panose="02020603050405020304" pitchFamily="18" charset="0"/>
              </a:rPr>
              <a:t>Spend-down</a:t>
            </a:r>
            <a:r>
              <a:rPr lang="en-US" sz="3200" spc="-5" dirty="0">
                <a:solidFill>
                  <a:srgbClr val="231F20"/>
                </a:solidFill>
                <a:effectLst/>
                <a:ea typeface="Times New Roman" panose="02020603050405020304" pitchFamily="18" charset="0"/>
              </a:rPr>
              <a:t> u</a:t>
            </a:r>
            <a:r>
              <a:rPr lang="en-US" sz="3200" dirty="0">
                <a:solidFill>
                  <a:srgbClr val="231F20"/>
                </a:solidFill>
                <a:effectLst/>
                <a:ea typeface="Times New Roman" panose="02020603050405020304" pitchFamily="18" charset="0"/>
              </a:rPr>
              <a:t>pdate</a:t>
            </a:r>
            <a:r>
              <a:rPr lang="en-US" sz="3200" spc="-5" dirty="0">
                <a:solidFill>
                  <a:srgbClr val="231F20"/>
                </a:solidFill>
                <a:effectLst/>
                <a:ea typeface="Times New Roman" panose="02020603050405020304" pitchFamily="18" charset="0"/>
              </a:rPr>
              <a:t> </a:t>
            </a:r>
            <a:r>
              <a:rPr lang="en-US" sz="3200" dirty="0">
                <a:solidFill>
                  <a:srgbClr val="231F20"/>
                </a:solidFill>
                <a:effectLst/>
                <a:ea typeface="Times New Roman" panose="02020603050405020304" pitchFamily="18" charset="0"/>
              </a:rPr>
              <a:t>and</a:t>
            </a:r>
            <a:r>
              <a:rPr lang="en-US" sz="3200" spc="-5" dirty="0">
                <a:solidFill>
                  <a:srgbClr val="231F20"/>
                </a:solidFill>
                <a:effectLst/>
                <a:ea typeface="Times New Roman" panose="02020603050405020304" pitchFamily="18" charset="0"/>
              </a:rPr>
              <a:t> </a:t>
            </a:r>
            <a:r>
              <a:rPr lang="en-US" sz="3200" dirty="0">
                <a:solidFill>
                  <a:srgbClr val="231F20"/>
                </a:solidFill>
                <a:effectLst/>
                <a:ea typeface="Times New Roman" panose="02020603050405020304" pitchFamily="18" charset="0"/>
              </a:rPr>
              <a:t>Budget</a:t>
            </a:r>
            <a:r>
              <a:rPr lang="en-US" sz="3200" spc="-5" dirty="0">
                <a:solidFill>
                  <a:srgbClr val="231F20"/>
                </a:solidFill>
                <a:effectLst/>
                <a:ea typeface="Times New Roman" panose="02020603050405020304" pitchFamily="18" charset="0"/>
              </a:rPr>
              <a:t> </a:t>
            </a:r>
            <a:r>
              <a:rPr lang="en-US" sz="3200" spc="-10" dirty="0">
                <a:solidFill>
                  <a:srgbClr val="231F20"/>
                </a:solidFill>
                <a:effectLst/>
                <a:ea typeface="Times New Roman" panose="02020603050405020304" pitchFamily="18" charset="0"/>
              </a:rPr>
              <a:t>Revision </a:t>
            </a:r>
          </a:p>
          <a:p>
            <a:r>
              <a:rPr lang="en-US" sz="4000" dirty="0"/>
              <a:t>~~~ </a:t>
            </a:r>
          </a:p>
          <a:p>
            <a:r>
              <a:rPr lang="en-US" sz="3200" dirty="0"/>
              <a:t>FY24 Work Plan Updates, Budget summary and Revisions</a:t>
            </a:r>
          </a:p>
          <a:p>
            <a:r>
              <a:rPr lang="en-US" sz="3200" dirty="0"/>
              <a:t>Year 2025 Advisory Committee Meeting Dates  </a:t>
            </a:r>
            <a:endParaRPr lang="en-US" sz="3200" dirty="0">
              <a:cs typeface="Arial"/>
            </a:endParaRPr>
          </a:p>
          <a:p>
            <a:r>
              <a:rPr lang="en-US" sz="3200" dirty="0"/>
              <a:t>Closing Remarks, Q&amp;A and Adjournment</a:t>
            </a:r>
            <a:endParaRPr lang="en-US" sz="3200" dirty="0">
              <a:cs typeface="Times New Roman" panose="02020603050405020304" pitchFamily="18" charset="0"/>
            </a:endParaRPr>
          </a:p>
        </p:txBody>
      </p:sp>
      <p:pic>
        <p:nvPicPr>
          <p:cNvPr id="5" name="Picture 4">
            <a:extLst>
              <a:ext uri="{FF2B5EF4-FFF2-40B4-BE49-F238E27FC236}">
                <a16:creationId xmlns:a16="http://schemas.microsoft.com/office/drawing/2014/main" id="{B1448E28-A1E0-4518-BE2B-0DE3F59C733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7541" y="832269"/>
            <a:ext cx="3051865" cy="4719145"/>
          </a:xfrm>
          <a:prstGeom prst="rect">
            <a:avLst/>
          </a:prstGeom>
        </p:spPr>
      </p:pic>
      <p:sp>
        <p:nvSpPr>
          <p:cNvPr id="4" name="Footer Placeholder 4">
            <a:extLst>
              <a:ext uri="{FF2B5EF4-FFF2-40B4-BE49-F238E27FC236}">
                <a16:creationId xmlns:a16="http://schemas.microsoft.com/office/drawing/2014/main" id="{FAB27C03-86DA-D283-977C-CD9DB958CA0B}"/>
              </a:ext>
            </a:extLst>
          </p:cNvPr>
          <p:cNvSpPr txBox="1">
            <a:spLocks/>
          </p:cNvSpPr>
          <p:nvPr/>
        </p:nvSpPr>
        <p:spPr>
          <a:xfrm>
            <a:off x="1972492" y="6492872"/>
            <a:ext cx="8268788" cy="21420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ea typeface="+mn-lt"/>
                <a:cs typeface="+mn-lt"/>
              </a:rPr>
              <a:t>Oklahoma State Department of Health | Preventive Health and Health Services Block Grant | 2024</a:t>
            </a:r>
            <a:endParaRPr lang="en-US" sz="1200" dirty="0"/>
          </a:p>
        </p:txBody>
      </p:sp>
    </p:spTree>
    <p:extLst>
      <p:ext uri="{BB962C8B-B14F-4D97-AF65-F5344CB8AC3E}">
        <p14:creationId xmlns:p14="http://schemas.microsoft.com/office/powerpoint/2010/main" val="3058607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EE04E-847D-F107-896E-3447E557EE5A}"/>
              </a:ext>
            </a:extLst>
          </p:cNvPr>
          <p:cNvSpPr>
            <a:spLocks noGrp="1"/>
          </p:cNvSpPr>
          <p:nvPr>
            <p:ph type="title"/>
          </p:nvPr>
        </p:nvSpPr>
        <p:spPr/>
        <p:txBody>
          <a:bodyPr/>
          <a:lstStyle/>
          <a:p>
            <a:r>
              <a:rPr lang="en-US" dirty="0"/>
              <a:t>Suicide </a:t>
            </a:r>
          </a:p>
        </p:txBody>
      </p:sp>
      <p:pic>
        <p:nvPicPr>
          <p:cNvPr id="6" name="Content Placeholder 5">
            <a:extLst>
              <a:ext uri="{FF2B5EF4-FFF2-40B4-BE49-F238E27FC236}">
                <a16:creationId xmlns:a16="http://schemas.microsoft.com/office/drawing/2014/main" id="{D3B4D4F2-0157-09F1-9029-3E3D26E5B388}"/>
              </a:ext>
            </a:extLst>
          </p:cNvPr>
          <p:cNvPicPr>
            <a:picLocks noGrp="1" noChangeAspect="1"/>
          </p:cNvPicPr>
          <p:nvPr>
            <p:ph idx="1"/>
          </p:nvPr>
        </p:nvPicPr>
        <p:blipFill>
          <a:blip r:embed="rId3"/>
          <a:stretch>
            <a:fillRect/>
          </a:stretch>
        </p:blipFill>
        <p:spPr>
          <a:xfrm>
            <a:off x="838200" y="1690688"/>
            <a:ext cx="10515600" cy="3795711"/>
          </a:xfrm>
        </p:spPr>
      </p:pic>
    </p:spTree>
    <p:extLst>
      <p:ext uri="{BB962C8B-B14F-4D97-AF65-F5344CB8AC3E}">
        <p14:creationId xmlns:p14="http://schemas.microsoft.com/office/powerpoint/2010/main" val="3874957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93368-2E81-3548-4DF7-7739DF4C45D0}"/>
              </a:ext>
            </a:extLst>
          </p:cNvPr>
          <p:cNvSpPr>
            <a:spLocks noGrp="1"/>
          </p:cNvSpPr>
          <p:nvPr>
            <p:ph type="title"/>
          </p:nvPr>
        </p:nvSpPr>
        <p:spPr/>
        <p:txBody>
          <a:bodyPr/>
          <a:lstStyle/>
          <a:p>
            <a:r>
              <a:rPr lang="en-US" dirty="0"/>
              <a:t>Gen. Admin</a:t>
            </a:r>
          </a:p>
        </p:txBody>
      </p:sp>
      <p:pic>
        <p:nvPicPr>
          <p:cNvPr id="11" name="Content Placeholder 10">
            <a:extLst>
              <a:ext uri="{FF2B5EF4-FFF2-40B4-BE49-F238E27FC236}">
                <a16:creationId xmlns:a16="http://schemas.microsoft.com/office/drawing/2014/main" id="{A10C23B7-FD94-43E3-C731-85CCDFF9AC14}"/>
              </a:ext>
            </a:extLst>
          </p:cNvPr>
          <p:cNvPicPr>
            <a:picLocks noGrp="1" noChangeAspect="1"/>
          </p:cNvPicPr>
          <p:nvPr>
            <p:ph idx="1"/>
          </p:nvPr>
        </p:nvPicPr>
        <p:blipFill>
          <a:blip r:embed="rId3"/>
          <a:stretch>
            <a:fillRect/>
          </a:stretch>
        </p:blipFill>
        <p:spPr>
          <a:xfrm>
            <a:off x="838200" y="1690688"/>
            <a:ext cx="10515600" cy="3637667"/>
          </a:xfrm>
        </p:spPr>
      </p:pic>
    </p:spTree>
    <p:extLst>
      <p:ext uri="{BB962C8B-B14F-4D97-AF65-F5344CB8AC3E}">
        <p14:creationId xmlns:p14="http://schemas.microsoft.com/office/powerpoint/2010/main" val="3321446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8A95-302B-ECCD-D692-999D90E2A5AD}"/>
              </a:ext>
            </a:extLst>
          </p:cNvPr>
          <p:cNvSpPr>
            <a:spLocks noGrp="1"/>
          </p:cNvSpPr>
          <p:nvPr>
            <p:ph type="title"/>
          </p:nvPr>
        </p:nvSpPr>
        <p:spPr/>
        <p:txBody>
          <a:bodyPr/>
          <a:lstStyle/>
          <a:p>
            <a:r>
              <a:rPr lang="en-US" dirty="0"/>
              <a:t>PHHS Block Grant Budget- Closeout </a:t>
            </a:r>
          </a:p>
        </p:txBody>
      </p:sp>
      <p:pic>
        <p:nvPicPr>
          <p:cNvPr id="4" name="Picture 3">
            <a:extLst>
              <a:ext uri="{FF2B5EF4-FFF2-40B4-BE49-F238E27FC236}">
                <a16:creationId xmlns:a16="http://schemas.microsoft.com/office/drawing/2014/main" id="{137FA63A-0FB4-DD2F-E2CD-6B29A59BC094}"/>
              </a:ext>
            </a:extLst>
          </p:cNvPr>
          <p:cNvPicPr>
            <a:picLocks noChangeAspect="1"/>
          </p:cNvPicPr>
          <p:nvPr/>
        </p:nvPicPr>
        <p:blipFill>
          <a:blip r:embed="rId3"/>
          <a:stretch>
            <a:fillRect/>
          </a:stretch>
        </p:blipFill>
        <p:spPr>
          <a:xfrm>
            <a:off x="514350" y="1885949"/>
            <a:ext cx="10958513" cy="4006003"/>
          </a:xfrm>
          <a:prstGeom prst="rect">
            <a:avLst/>
          </a:prstGeom>
        </p:spPr>
      </p:pic>
    </p:spTree>
    <p:extLst>
      <p:ext uri="{BB962C8B-B14F-4D97-AF65-F5344CB8AC3E}">
        <p14:creationId xmlns:p14="http://schemas.microsoft.com/office/powerpoint/2010/main" val="2562569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magnifying glass over questions&#10;&#10;Description automatically generated">
            <a:extLst>
              <a:ext uri="{FF2B5EF4-FFF2-40B4-BE49-F238E27FC236}">
                <a16:creationId xmlns:a16="http://schemas.microsoft.com/office/drawing/2014/main" id="{D0CEE62C-BC57-A10F-7F7D-A957C305B1AE}"/>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1909" r="-2" b="13130"/>
          <a:stretch/>
        </p:blipFill>
        <p:spPr>
          <a:xfrm>
            <a:off x="719910" y="881967"/>
            <a:ext cx="10244831" cy="4731798"/>
          </a:xfrm>
          <a:prstGeom prst="rect">
            <a:avLst/>
          </a:prstGeom>
        </p:spPr>
      </p:pic>
      <p:sp>
        <p:nvSpPr>
          <p:cNvPr id="6" name="TextBox 5">
            <a:extLst>
              <a:ext uri="{FF2B5EF4-FFF2-40B4-BE49-F238E27FC236}">
                <a16:creationId xmlns:a16="http://schemas.microsoft.com/office/drawing/2014/main" id="{F4819670-793C-0CF5-3EB1-F1C3629065F0}"/>
              </a:ext>
            </a:extLst>
          </p:cNvPr>
          <p:cNvSpPr txBox="1"/>
          <p:nvPr/>
        </p:nvSpPr>
        <p:spPr>
          <a:xfrm>
            <a:off x="9737482" y="6657945"/>
            <a:ext cx="2454518"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unknowncystic.com/2012/05/">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dirty="0">
              <a:solidFill>
                <a:srgbClr val="FFFFFF"/>
              </a:solidFill>
            </a:endParaRPr>
          </a:p>
        </p:txBody>
      </p:sp>
    </p:spTree>
    <p:extLst>
      <p:ext uri="{BB962C8B-B14F-4D97-AF65-F5344CB8AC3E}">
        <p14:creationId xmlns:p14="http://schemas.microsoft.com/office/powerpoint/2010/main" val="805193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34C49FD-318D-49AE-BAC7-5634695CC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8444DC2E-9E72-4669-878E-AF93DF3077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6E56A799-9BBA-4BC7-8D47-C6251FDDF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9EA9C1F-2B28-4DEA-8EF8-4D0A06E28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Rectangle 28">
            <a:extLst>
              <a:ext uri="{FF2B5EF4-FFF2-40B4-BE49-F238E27FC236}">
                <a16:creationId xmlns:a16="http://schemas.microsoft.com/office/drawing/2014/main" id="{2AD021B0-C307-4067-887D-35DF45447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864" y="549275"/>
            <a:ext cx="11088686" cy="5757925"/>
          </a:xfrm>
          <a:prstGeom prst="rect">
            <a:avLst/>
          </a:prstGeom>
          <a:solidFill>
            <a:schemeClr val="bg1"/>
          </a:solidFill>
          <a:ln>
            <a:noFill/>
          </a:ln>
          <a:effectLst>
            <a:outerShdw blurRad="508000" dist="1016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DE8C8F1-4260-B840-0D3A-337D5F736818}"/>
              </a:ext>
            </a:extLst>
          </p:cNvPr>
          <p:cNvSpPr>
            <a:spLocks noGrp="1"/>
          </p:cNvSpPr>
          <p:nvPr>
            <p:ph type="title"/>
          </p:nvPr>
        </p:nvSpPr>
        <p:spPr>
          <a:xfrm>
            <a:off x="85344" y="829056"/>
            <a:ext cx="7741920" cy="4974336"/>
          </a:xfrm>
        </p:spPr>
        <p:txBody>
          <a:bodyPr vert="horz" wrap="square" lIns="91440" tIns="45720" rIns="91440" bIns="45720" rtlCol="0" anchor="b">
            <a:normAutofit fontScale="90000"/>
          </a:bodyPr>
          <a:lstStyle/>
          <a:p>
            <a:pPr algn="ctr"/>
            <a:r>
              <a:rPr lang="en-US" sz="3900" b="1" kern="1200" dirty="0">
                <a:solidFill>
                  <a:schemeClr val="tx1"/>
                </a:solidFill>
                <a:latin typeface="+mj-lt"/>
                <a:ea typeface="+mj-ea"/>
                <a:cs typeface="+mj-cs"/>
              </a:rPr>
              <a:t>PHHS BG Program’s </a:t>
            </a:r>
            <a:br>
              <a:rPr lang="en-US" sz="3900" b="1" kern="1200" dirty="0">
                <a:solidFill>
                  <a:schemeClr val="tx1"/>
                </a:solidFill>
                <a:latin typeface="+mj-lt"/>
                <a:ea typeface="+mj-ea"/>
                <a:cs typeface="+mj-cs"/>
              </a:rPr>
            </a:br>
            <a:r>
              <a:rPr lang="en-US" sz="3900" b="1" kern="1200" dirty="0">
                <a:solidFill>
                  <a:schemeClr val="tx1"/>
                </a:solidFill>
                <a:latin typeface="+mj-lt"/>
                <a:ea typeface="+mj-ea"/>
                <a:cs typeface="+mj-cs"/>
              </a:rPr>
              <a:t>FY24 </a:t>
            </a:r>
            <a:br>
              <a:rPr lang="en-US" sz="3900" b="1" kern="1200" dirty="0">
                <a:solidFill>
                  <a:schemeClr val="tx1"/>
                </a:solidFill>
                <a:latin typeface="+mj-lt"/>
                <a:ea typeface="+mj-ea"/>
                <a:cs typeface="+mj-cs"/>
              </a:rPr>
            </a:br>
            <a:br>
              <a:rPr lang="en-US" sz="3900" b="1" kern="1200" dirty="0">
                <a:solidFill>
                  <a:schemeClr val="tx1"/>
                </a:solidFill>
                <a:latin typeface="+mj-lt"/>
                <a:ea typeface="+mj-ea"/>
                <a:cs typeface="+mj-cs"/>
              </a:rPr>
            </a:br>
            <a:br>
              <a:rPr lang="en-US" sz="3900" b="1" kern="1200" dirty="0">
                <a:solidFill>
                  <a:schemeClr val="tx1"/>
                </a:solidFill>
                <a:latin typeface="+mj-lt"/>
                <a:ea typeface="+mj-ea"/>
                <a:cs typeface="+mj-cs"/>
              </a:rPr>
            </a:br>
            <a:br>
              <a:rPr lang="en-US" sz="3900" b="1" kern="1200" dirty="0">
                <a:solidFill>
                  <a:schemeClr val="tx1"/>
                </a:solidFill>
                <a:latin typeface="+mj-lt"/>
                <a:ea typeface="+mj-ea"/>
                <a:cs typeface="+mj-cs"/>
              </a:rPr>
            </a:br>
            <a:r>
              <a:rPr lang="en-US" sz="4000" b="1" dirty="0">
                <a:solidFill>
                  <a:schemeClr val="accent1">
                    <a:lumMod val="75000"/>
                  </a:schemeClr>
                </a:solidFill>
              </a:rPr>
              <a:t>Program Recipients</a:t>
            </a:r>
            <a:br>
              <a:rPr lang="en-US" sz="3900" b="1" kern="1200" dirty="0">
                <a:solidFill>
                  <a:schemeClr val="tx1"/>
                </a:solidFill>
                <a:latin typeface="+mj-lt"/>
                <a:ea typeface="+mj-ea"/>
                <a:cs typeface="+mj-cs"/>
              </a:rPr>
            </a:br>
            <a:r>
              <a:rPr lang="en-US" sz="3900" b="1" kern="1200" dirty="0">
                <a:solidFill>
                  <a:schemeClr val="accent2">
                    <a:lumMod val="50000"/>
                  </a:schemeClr>
                </a:solidFill>
                <a:latin typeface="+mj-lt"/>
                <a:ea typeface="+mj-ea"/>
                <a:cs typeface="+mj-cs"/>
              </a:rPr>
              <a:t>Budget Summary</a:t>
            </a:r>
            <a:br>
              <a:rPr lang="en-US" sz="3900" b="1" kern="1200" dirty="0">
                <a:solidFill>
                  <a:schemeClr val="tx1"/>
                </a:solidFill>
                <a:latin typeface="+mj-lt"/>
                <a:ea typeface="+mj-ea"/>
                <a:cs typeface="+mj-cs"/>
              </a:rPr>
            </a:br>
            <a:r>
              <a:rPr lang="en-US" sz="3900" b="1" kern="1200" dirty="0">
                <a:solidFill>
                  <a:schemeClr val="accent6">
                    <a:lumMod val="75000"/>
                  </a:schemeClr>
                </a:solidFill>
                <a:latin typeface="+mj-lt"/>
                <a:ea typeface="+mj-ea"/>
                <a:cs typeface="+mj-cs"/>
              </a:rPr>
              <a:t>Work Plan Updates </a:t>
            </a:r>
            <a:br>
              <a:rPr lang="en-US" sz="3900" b="1" kern="1200" dirty="0">
                <a:solidFill>
                  <a:schemeClr val="tx1"/>
                </a:solidFill>
                <a:latin typeface="+mj-lt"/>
                <a:ea typeface="+mj-ea"/>
                <a:cs typeface="+mj-cs"/>
              </a:rPr>
            </a:br>
            <a:r>
              <a:rPr lang="en-US" sz="3900" b="1" kern="1200" dirty="0">
                <a:solidFill>
                  <a:schemeClr val="tx2">
                    <a:lumMod val="50000"/>
                    <a:lumOff val="50000"/>
                  </a:schemeClr>
                </a:solidFill>
                <a:latin typeface="+mj-lt"/>
                <a:ea typeface="+mj-ea"/>
                <a:cs typeface="+mj-cs"/>
              </a:rPr>
              <a:t>Challenges</a:t>
            </a:r>
            <a:r>
              <a:rPr lang="en-US" sz="3900" b="1" kern="1200" dirty="0">
                <a:solidFill>
                  <a:schemeClr val="tx1"/>
                </a:solidFill>
                <a:latin typeface="+mj-lt"/>
                <a:ea typeface="+mj-ea"/>
                <a:cs typeface="+mj-cs"/>
              </a:rPr>
              <a:t> </a:t>
            </a:r>
            <a:br>
              <a:rPr lang="en-US" sz="3900" b="1" kern="1200" dirty="0">
                <a:solidFill>
                  <a:schemeClr val="tx1"/>
                </a:solidFill>
                <a:latin typeface="+mj-lt"/>
                <a:ea typeface="+mj-ea"/>
                <a:cs typeface="+mj-cs"/>
              </a:rPr>
            </a:br>
            <a:r>
              <a:rPr lang="en-US" sz="3900" b="1" kern="1200" dirty="0">
                <a:solidFill>
                  <a:schemeClr val="tx1"/>
                </a:solidFill>
                <a:latin typeface="+mj-lt"/>
                <a:ea typeface="+mj-ea"/>
                <a:cs typeface="+mj-cs"/>
              </a:rPr>
              <a:t>Budget Revision</a:t>
            </a:r>
          </a:p>
        </p:txBody>
      </p:sp>
      <p:grpSp>
        <p:nvGrpSpPr>
          <p:cNvPr id="30" name="Group 29">
            <a:extLst>
              <a:ext uri="{FF2B5EF4-FFF2-40B4-BE49-F238E27FC236}">
                <a16:creationId xmlns:a16="http://schemas.microsoft.com/office/drawing/2014/main" id="{223CC9DA-C742-47CF-8965-06B4D836A5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83337" y="549273"/>
            <a:ext cx="5257537" cy="5757924"/>
            <a:chOff x="4656138" y="0"/>
            <a:chExt cx="6983409" cy="6308725"/>
          </a:xfrm>
        </p:grpSpPr>
        <p:sp>
          <p:nvSpPr>
            <p:cNvPr id="18" name="Rectangle 17">
              <a:extLst>
                <a:ext uri="{FF2B5EF4-FFF2-40B4-BE49-F238E27FC236}">
                  <a16:creationId xmlns:a16="http://schemas.microsoft.com/office/drawing/2014/main" id="{B27219E4-2868-4D53-9258-78813DDFD8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2794" cy="63087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Rectangle 18">
              <a:extLst>
                <a:ext uri="{FF2B5EF4-FFF2-40B4-BE49-F238E27FC236}">
                  <a16:creationId xmlns:a16="http://schemas.microsoft.com/office/drawing/2014/main" id="{47272C0A-7EBF-4D41-9851-D1B8A23DF3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3409" cy="6308725"/>
            </a:xfrm>
            <a:prstGeom prst="rect">
              <a:avLst/>
            </a:prstGeom>
            <a:solidFill>
              <a:schemeClr val="accent4">
                <a:lumMod val="75000"/>
                <a:alpha val="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Rectangle 19">
              <a:extLst>
                <a:ext uri="{FF2B5EF4-FFF2-40B4-BE49-F238E27FC236}">
                  <a16:creationId xmlns:a16="http://schemas.microsoft.com/office/drawing/2014/main" id="{D4AD8EFA-1927-489C-803F-6F7684B61D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3409" cy="6308725"/>
            </a:xfrm>
            <a:prstGeom prst="rect">
              <a:avLst/>
            </a:prstGeom>
            <a:solidFill>
              <a:schemeClr val="bg1">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3" name="Picture Placeholder 7" descr="Looking up view of tall buildings">
            <a:extLst>
              <a:ext uri="{FF2B5EF4-FFF2-40B4-BE49-F238E27FC236}">
                <a16:creationId xmlns:a16="http://schemas.microsoft.com/office/drawing/2014/main" id="{663B37DE-412E-5270-C439-6C937CE67191}"/>
              </a:ext>
            </a:extLst>
          </p:cNvPr>
          <p:cNvPicPr>
            <a:picLocks noChangeAspect="1"/>
          </p:cNvPicPr>
          <p:nvPr/>
        </p:nvPicPr>
        <p:blipFill>
          <a:blip r:embed="rId3">
            <a:extLst>
              <a:ext uri="{28A0092B-C50C-407E-A947-70E740481C1C}">
                <a14:useLocalDpi xmlns:a14="http://schemas.microsoft.com/office/drawing/2010/main" val="0"/>
              </a:ext>
            </a:extLst>
          </a:blip>
          <a:srcRect t="61" b="61"/>
          <a:stretch/>
        </p:blipFill>
        <p:spPr>
          <a:xfrm>
            <a:off x="8924544" y="547745"/>
            <a:ext cx="2715237" cy="5754515"/>
          </a:xfrm>
          <a:prstGeom prst="rect">
            <a:avLst/>
          </a:prstGeom>
          <a:noFill/>
          <a:effectLst>
            <a:outerShdw blurRad="508000" dist="101600" dir="5400000" algn="tl" rotWithShape="0">
              <a:prstClr val="black">
                <a:alpha val="10000"/>
              </a:prstClr>
            </a:outerShdw>
          </a:effectLst>
        </p:spPr>
      </p:pic>
      <p:sp>
        <p:nvSpPr>
          <p:cNvPr id="4" name="Slide Number Placeholder 3">
            <a:extLst>
              <a:ext uri="{FF2B5EF4-FFF2-40B4-BE49-F238E27FC236}">
                <a16:creationId xmlns:a16="http://schemas.microsoft.com/office/drawing/2014/main" id="{523261E0-AF85-B947-B839-245F56B74535}"/>
              </a:ext>
            </a:extLst>
          </p:cNvPr>
          <p:cNvSpPr>
            <a:spLocks noGrp="1"/>
          </p:cNvSpPr>
          <p:nvPr>
            <p:ph type="sldNum" sz="quarter" idx="12"/>
          </p:nvPr>
        </p:nvSpPr>
        <p:spPr>
          <a:xfrm rot="5400000">
            <a:off x="9033635" y="3148837"/>
            <a:ext cx="5768976" cy="550800"/>
          </a:xfrm>
        </p:spPr>
        <p:txBody>
          <a:bodyPr vert="horz" lIns="91440" tIns="45720" rIns="91440" bIns="45720" rtlCol="0" anchor="ctr">
            <a:normAutofit/>
          </a:bodyPr>
          <a:lstStyle/>
          <a:p>
            <a:pPr algn="ctr">
              <a:spcAft>
                <a:spcPts val="600"/>
              </a:spcAft>
            </a:pPr>
            <a:fld id="{DB7DDC46-2E90-8640-BEFE-F54DCCD857ED}" type="slidenum">
              <a:rPr lang="en-US" sz="1000">
                <a:solidFill>
                  <a:schemeClr val="tx1">
                    <a:tint val="75000"/>
                  </a:schemeClr>
                </a:solidFill>
              </a:rPr>
              <a:pPr algn="ctr">
                <a:spcAft>
                  <a:spcPts val="600"/>
                </a:spcAft>
              </a:pPr>
              <a:t>34</a:t>
            </a:fld>
            <a:endParaRPr lang="en-US" sz="1000" dirty="0">
              <a:solidFill>
                <a:schemeClr val="tx1">
                  <a:tint val="75000"/>
                </a:schemeClr>
              </a:solidFill>
            </a:endParaRPr>
          </a:p>
        </p:txBody>
      </p:sp>
    </p:spTree>
    <p:extLst>
      <p:ext uri="{BB962C8B-B14F-4D97-AF65-F5344CB8AC3E}">
        <p14:creationId xmlns:p14="http://schemas.microsoft.com/office/powerpoint/2010/main" val="1218472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72DAF-6168-4A32-B32D-EE3F4B3390F8}"/>
              </a:ext>
            </a:extLst>
          </p:cNvPr>
          <p:cNvSpPr>
            <a:spLocks noGrp="1"/>
          </p:cNvSpPr>
          <p:nvPr>
            <p:ph type="title"/>
          </p:nvPr>
        </p:nvSpPr>
        <p:spPr>
          <a:xfrm>
            <a:off x="390617" y="137161"/>
            <a:ext cx="10963183" cy="874894"/>
          </a:xfrm>
        </p:spPr>
        <p:txBody>
          <a:bodyPr>
            <a:noAutofit/>
          </a:bodyPr>
          <a:lstStyle/>
          <a:p>
            <a:pPr algn="ctr"/>
            <a:r>
              <a:rPr lang="en-US" sz="4800" b="1" dirty="0">
                <a:solidFill>
                  <a:schemeClr val="accent1">
                    <a:lumMod val="75000"/>
                  </a:schemeClr>
                </a:solidFill>
              </a:rPr>
              <a:t>FY24 Program Recipients</a:t>
            </a:r>
            <a:endParaRPr lang="en-US" sz="4800" dirty="0"/>
          </a:p>
        </p:txBody>
      </p:sp>
      <p:sp>
        <p:nvSpPr>
          <p:cNvPr id="3" name="Content Placeholder 2">
            <a:extLst>
              <a:ext uri="{FF2B5EF4-FFF2-40B4-BE49-F238E27FC236}">
                <a16:creationId xmlns:a16="http://schemas.microsoft.com/office/drawing/2014/main" id="{7DB9CB7A-26EE-4C1E-BF76-640F9557D392}"/>
              </a:ext>
            </a:extLst>
          </p:cNvPr>
          <p:cNvSpPr>
            <a:spLocks noGrp="1"/>
          </p:cNvSpPr>
          <p:nvPr>
            <p:ph sz="half" idx="1"/>
          </p:nvPr>
        </p:nvSpPr>
        <p:spPr>
          <a:xfrm>
            <a:off x="479394" y="851770"/>
            <a:ext cx="5540406" cy="5869070"/>
          </a:xfrm>
        </p:spPr>
        <p:txBody>
          <a:bodyPr>
            <a:normAutofit fontScale="92500" lnSpcReduction="10000"/>
          </a:bodyPr>
          <a:lstStyle/>
          <a:p>
            <a:r>
              <a:rPr lang="en-US" sz="2800" dirty="0">
                <a:solidFill>
                  <a:schemeClr val="accent1">
                    <a:lumMod val="50000"/>
                  </a:schemeClr>
                </a:solidFill>
                <a:latin typeface="Arial Narrow" panose="020B0606020202030204" pitchFamily="34" charset="0"/>
              </a:rPr>
              <a:t>Advancing Health Equity and Strengthening Minority Health 2024</a:t>
            </a:r>
          </a:p>
          <a:p>
            <a:r>
              <a:rPr lang="en-US" sz="2800" dirty="0">
                <a:solidFill>
                  <a:schemeClr val="accent1">
                    <a:lumMod val="50000"/>
                  </a:schemeClr>
                </a:solidFill>
                <a:effectLst/>
                <a:latin typeface="Arial Narrow" panose="020B0606020202030204" pitchFamily="34" charset="0"/>
              </a:rPr>
              <a:t>Healthy Aging and Injury Prevention</a:t>
            </a:r>
          </a:p>
          <a:p>
            <a:r>
              <a:rPr lang="en-US" sz="2800" dirty="0">
                <a:solidFill>
                  <a:schemeClr val="accent1">
                    <a:lumMod val="50000"/>
                  </a:schemeClr>
                </a:solidFill>
                <a:effectLst/>
                <a:latin typeface="Arial Narrow" panose="020B0606020202030204" pitchFamily="34" charset="0"/>
              </a:rPr>
              <a:t>Office of Communications - CHD Digital Display System </a:t>
            </a:r>
            <a:endParaRPr lang="en-US" sz="2800" dirty="0">
              <a:solidFill>
                <a:schemeClr val="accent1">
                  <a:lumMod val="50000"/>
                </a:schemeClr>
              </a:solidFill>
              <a:latin typeface="Arial Narrow" panose="020B0606020202030204" pitchFamily="34" charset="0"/>
            </a:endParaRPr>
          </a:p>
          <a:p>
            <a:r>
              <a:rPr lang="en-US" sz="2800" dirty="0">
                <a:solidFill>
                  <a:schemeClr val="accent1">
                    <a:lumMod val="50000"/>
                  </a:schemeClr>
                </a:solidFill>
                <a:effectLst/>
                <a:latin typeface="Arial Narrow" panose="020B0606020202030204" pitchFamily="34" charset="0"/>
              </a:rPr>
              <a:t>Chronic Disease Prevention Service (CDPS) – Community Health Screenings</a:t>
            </a:r>
          </a:p>
          <a:p>
            <a:r>
              <a:rPr lang="en-US" sz="2800" dirty="0">
                <a:solidFill>
                  <a:schemeClr val="accent1">
                    <a:lumMod val="50000"/>
                  </a:schemeClr>
                </a:solidFill>
                <a:effectLst/>
                <a:latin typeface="Arial Narrow" panose="020B0606020202030204" pitchFamily="34" charset="0"/>
              </a:rPr>
              <a:t>Increasing Nutrition Security in County Health Departments with Statewide Partners</a:t>
            </a:r>
          </a:p>
          <a:p>
            <a:r>
              <a:rPr lang="en-US" sz="2800" dirty="0">
                <a:solidFill>
                  <a:schemeClr val="accent1">
                    <a:lumMod val="50000"/>
                  </a:schemeClr>
                </a:solidFill>
                <a:effectLst/>
                <a:latin typeface="Arial Narrow" panose="020B0606020202030204" pitchFamily="34" charset="0"/>
              </a:rPr>
              <a:t>Go NAPSACC Expansion </a:t>
            </a:r>
          </a:p>
          <a:p>
            <a:r>
              <a:rPr lang="en-US" sz="2800" dirty="0">
                <a:solidFill>
                  <a:schemeClr val="accent1">
                    <a:lumMod val="50000"/>
                  </a:schemeClr>
                </a:solidFill>
                <a:effectLst/>
                <a:latin typeface="Arial Narrow" panose="020B0606020202030204" pitchFamily="34" charset="0"/>
              </a:rPr>
              <a:t>Creating Healthy Environments in Schools Technical Assistance</a:t>
            </a:r>
          </a:p>
          <a:p>
            <a:r>
              <a:rPr lang="en-US" sz="2800" dirty="0">
                <a:solidFill>
                  <a:schemeClr val="accent1">
                    <a:lumMod val="50000"/>
                  </a:schemeClr>
                </a:solidFill>
                <a:effectLst/>
                <a:latin typeface="Arial Narrow" panose="020B0606020202030204" pitchFamily="34" charset="0"/>
              </a:rPr>
              <a:t>Child Passenger Safety Program- CPS</a:t>
            </a:r>
          </a:p>
          <a:p>
            <a:pPr>
              <a:buFont typeface="Wingdings" panose="05000000000000000000" pitchFamily="2" charset="2"/>
              <a:buChar char="ü"/>
            </a:pPr>
            <a:endParaRPr lang="en-US" dirty="0"/>
          </a:p>
        </p:txBody>
      </p:sp>
      <p:sp>
        <p:nvSpPr>
          <p:cNvPr id="4" name="Content Placeholder 3">
            <a:extLst>
              <a:ext uri="{FF2B5EF4-FFF2-40B4-BE49-F238E27FC236}">
                <a16:creationId xmlns:a16="http://schemas.microsoft.com/office/drawing/2014/main" id="{101969AE-9B95-46B5-B098-375967E89321}"/>
              </a:ext>
            </a:extLst>
          </p:cNvPr>
          <p:cNvSpPr>
            <a:spLocks noGrp="1"/>
          </p:cNvSpPr>
          <p:nvPr>
            <p:ph sz="half" idx="2"/>
          </p:nvPr>
        </p:nvSpPr>
        <p:spPr>
          <a:xfrm>
            <a:off x="6172202" y="851770"/>
            <a:ext cx="5752731" cy="5688857"/>
          </a:xfrm>
        </p:spPr>
        <p:txBody>
          <a:bodyPr>
            <a:normAutofit fontScale="92500" lnSpcReduction="10000"/>
          </a:bodyPr>
          <a:lstStyle/>
          <a:p>
            <a:r>
              <a:rPr lang="en-US" sz="2800" dirty="0">
                <a:solidFill>
                  <a:schemeClr val="accent1">
                    <a:lumMod val="50000"/>
                  </a:schemeClr>
                </a:solidFill>
                <a:effectLst/>
                <a:latin typeface="Arial Narrow" panose="020B0606020202030204" pitchFamily="34" charset="0"/>
              </a:rPr>
              <a:t>Certified Healthy Oklahoma Consultation -CHO</a:t>
            </a:r>
          </a:p>
          <a:p>
            <a:r>
              <a:rPr lang="en-US" sz="2800" dirty="0">
                <a:solidFill>
                  <a:schemeClr val="accent1">
                    <a:lumMod val="50000"/>
                  </a:schemeClr>
                </a:solidFill>
                <a:effectLst/>
                <a:latin typeface="Arial Narrow" panose="020B0606020202030204" pitchFamily="34" charset="0"/>
              </a:rPr>
              <a:t>Fluoride Outreach 2024 </a:t>
            </a:r>
          </a:p>
          <a:p>
            <a:r>
              <a:rPr lang="en-US" sz="2800" dirty="0">
                <a:solidFill>
                  <a:schemeClr val="accent1">
                    <a:lumMod val="50000"/>
                  </a:schemeClr>
                </a:solidFill>
                <a:effectLst/>
                <a:latin typeface="Arial Narrow" panose="020B0606020202030204" pitchFamily="34" charset="0"/>
              </a:rPr>
              <a:t>Northeastern Oklahoma CATCH Coordinated School Health Initiative</a:t>
            </a:r>
          </a:p>
          <a:p>
            <a:r>
              <a:rPr lang="en-US" sz="2800" dirty="0">
                <a:solidFill>
                  <a:schemeClr val="accent1">
                    <a:lumMod val="50000"/>
                  </a:schemeClr>
                </a:solidFill>
                <a:effectLst/>
                <a:latin typeface="Arial Narrow" panose="020B0606020202030204" pitchFamily="34" charset="0"/>
              </a:rPr>
              <a:t>Partner Inflicted Brain Injury</a:t>
            </a:r>
          </a:p>
          <a:p>
            <a:r>
              <a:rPr lang="en-US" sz="2800" dirty="0">
                <a:solidFill>
                  <a:schemeClr val="accent1">
                    <a:lumMod val="50000"/>
                  </a:schemeClr>
                </a:solidFill>
                <a:effectLst/>
                <a:latin typeface="Arial Narrow" panose="020B0606020202030204" pitchFamily="34" charset="0"/>
              </a:rPr>
              <a:t>Sexual Assault Prevention &amp; Surveillance  </a:t>
            </a:r>
          </a:p>
          <a:p>
            <a:r>
              <a:rPr lang="en-US" sz="2800" dirty="0">
                <a:solidFill>
                  <a:schemeClr val="accent1">
                    <a:lumMod val="50000"/>
                  </a:schemeClr>
                </a:solidFill>
                <a:effectLst/>
                <a:latin typeface="Arial Narrow" panose="020B0606020202030204" pitchFamily="34" charset="0"/>
              </a:rPr>
              <a:t>Suicide Prevention</a:t>
            </a:r>
            <a:endParaRPr lang="en-US" sz="2800" dirty="0">
              <a:solidFill>
                <a:schemeClr val="accent1">
                  <a:lumMod val="50000"/>
                </a:schemeClr>
              </a:solidFill>
              <a:latin typeface="Arial Narrow" panose="020B0606020202030204" pitchFamily="34" charset="0"/>
            </a:endParaRPr>
          </a:p>
          <a:p>
            <a:r>
              <a:rPr lang="en-US" sz="2800" dirty="0">
                <a:solidFill>
                  <a:schemeClr val="accent1">
                    <a:lumMod val="50000"/>
                  </a:schemeClr>
                </a:solidFill>
                <a:effectLst/>
                <a:latin typeface="Arial Narrow" panose="020B0606020202030204" pitchFamily="34" charset="0"/>
              </a:rPr>
              <a:t>District 5 Birth Certification Wavier for Homeless</a:t>
            </a:r>
          </a:p>
          <a:p>
            <a:r>
              <a:rPr lang="en-US" sz="2800" dirty="0">
                <a:solidFill>
                  <a:schemeClr val="accent1">
                    <a:lumMod val="50000"/>
                  </a:schemeClr>
                </a:solidFill>
                <a:effectLst/>
                <a:latin typeface="Arial Narrow" panose="020B0606020202030204" pitchFamily="34" charset="0"/>
              </a:rPr>
              <a:t>Project Combatting Heavy Advertisement of Tobacco (CHAT) in Oklahoma</a:t>
            </a:r>
          </a:p>
          <a:p>
            <a:endParaRPr lang="en-US" dirty="0"/>
          </a:p>
        </p:txBody>
      </p:sp>
      <p:sp>
        <p:nvSpPr>
          <p:cNvPr id="6" name="TextBox 5">
            <a:extLst>
              <a:ext uri="{FF2B5EF4-FFF2-40B4-BE49-F238E27FC236}">
                <a16:creationId xmlns:a16="http://schemas.microsoft.com/office/drawing/2014/main" id="{3F123862-20AD-473F-B32E-39E61E5068C3}"/>
              </a:ext>
            </a:extLst>
          </p:cNvPr>
          <p:cNvSpPr txBox="1"/>
          <p:nvPr/>
        </p:nvSpPr>
        <p:spPr>
          <a:xfrm rot="10800000" flipV="1">
            <a:off x="2876363" y="6168040"/>
            <a:ext cx="5752731" cy="246221"/>
          </a:xfrm>
          <a:prstGeom prst="rect">
            <a:avLst/>
          </a:prstGeom>
          <a:noFill/>
        </p:spPr>
        <p:txBody>
          <a:bodyPr wrap="square">
            <a:spAutoFit/>
          </a:bodyPr>
          <a:lstStyle/>
          <a:p>
            <a:r>
              <a:rPr lang="en-US" sz="1000" dirty="0">
                <a:solidFill>
                  <a:schemeClr val="tx1">
                    <a:lumMod val="50000"/>
                    <a:lumOff val="50000"/>
                  </a:schemeClr>
                </a:solidFill>
                <a:ea typeface="+mn-lt"/>
                <a:cs typeface="+mn-lt"/>
              </a:rPr>
              <a:t>Oklahoma State Department of Health | Preventive Health and Health Services Block Grant | 2024</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515781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95BC8-DB25-44D9-8766-0106AEF88F6C}"/>
              </a:ext>
            </a:extLst>
          </p:cNvPr>
          <p:cNvSpPr>
            <a:spLocks noGrp="1"/>
          </p:cNvSpPr>
          <p:nvPr>
            <p:ph type="title"/>
          </p:nvPr>
        </p:nvSpPr>
        <p:spPr/>
        <p:txBody>
          <a:bodyPr/>
          <a:lstStyle/>
          <a:p>
            <a:pPr algn="ctr"/>
            <a:r>
              <a:rPr lang="en-US" sz="4400" kern="1200" dirty="0">
                <a:solidFill>
                  <a:schemeClr val="tx1"/>
                </a:solidFill>
                <a:latin typeface="+mj-lt"/>
                <a:ea typeface="+mj-ea"/>
                <a:cs typeface="+mj-cs"/>
              </a:rPr>
              <a:t>FY24 Workplan Budget Summary as of </a:t>
            </a:r>
            <a:br>
              <a:rPr lang="en-US" sz="4400" kern="1200" dirty="0">
                <a:solidFill>
                  <a:schemeClr val="tx1"/>
                </a:solidFill>
                <a:latin typeface="+mj-lt"/>
                <a:ea typeface="+mj-ea"/>
                <a:cs typeface="+mj-cs"/>
              </a:rPr>
            </a:br>
            <a:r>
              <a:rPr lang="en-US" sz="4400" kern="1200" dirty="0">
                <a:solidFill>
                  <a:schemeClr val="tx1"/>
                </a:solidFill>
                <a:latin typeface="+mj-lt"/>
                <a:ea typeface="+mj-ea"/>
                <a:cs typeface="+mj-cs"/>
              </a:rPr>
              <a:t>December 2024 </a:t>
            </a:r>
            <a:endParaRPr lang="en-US" dirty="0"/>
          </a:p>
        </p:txBody>
      </p:sp>
      <p:pic>
        <p:nvPicPr>
          <p:cNvPr id="6" name="Content Placeholder 5">
            <a:extLst>
              <a:ext uri="{FF2B5EF4-FFF2-40B4-BE49-F238E27FC236}">
                <a16:creationId xmlns:a16="http://schemas.microsoft.com/office/drawing/2014/main" id="{065F8792-1EC4-C7B7-6459-FEC9613733CD}"/>
              </a:ext>
            </a:extLst>
          </p:cNvPr>
          <p:cNvPicPr>
            <a:picLocks noGrp="1" noChangeAspect="1"/>
          </p:cNvPicPr>
          <p:nvPr>
            <p:ph idx="1"/>
          </p:nvPr>
        </p:nvPicPr>
        <p:blipFill>
          <a:blip r:embed="rId3"/>
          <a:stretch>
            <a:fillRect/>
          </a:stretch>
        </p:blipFill>
        <p:spPr>
          <a:xfrm>
            <a:off x="457200" y="1638972"/>
            <a:ext cx="11394140" cy="4237087"/>
          </a:xfrm>
        </p:spPr>
      </p:pic>
    </p:spTree>
    <p:extLst>
      <p:ext uri="{BB962C8B-B14F-4D97-AF65-F5344CB8AC3E}">
        <p14:creationId xmlns:p14="http://schemas.microsoft.com/office/powerpoint/2010/main" val="3544433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9B45D-11D4-4643-9D85-41CD2DA6EAFC}"/>
              </a:ext>
            </a:extLst>
          </p:cNvPr>
          <p:cNvSpPr>
            <a:spLocks noGrp="1"/>
          </p:cNvSpPr>
          <p:nvPr>
            <p:ph type="title"/>
          </p:nvPr>
        </p:nvSpPr>
        <p:spPr>
          <a:xfrm>
            <a:off x="841664" y="415230"/>
            <a:ext cx="9996054" cy="837374"/>
          </a:xfrm>
        </p:spPr>
        <p:txBody>
          <a:bodyPr/>
          <a:lstStyle/>
          <a:p>
            <a:r>
              <a:rPr lang="en-US" dirty="0"/>
              <a:t>PHHS Block Grant   -  Funding Details</a:t>
            </a:r>
          </a:p>
        </p:txBody>
      </p:sp>
      <p:pic>
        <p:nvPicPr>
          <p:cNvPr id="5" name="Content Placeholder 4">
            <a:extLst>
              <a:ext uri="{FF2B5EF4-FFF2-40B4-BE49-F238E27FC236}">
                <a16:creationId xmlns:a16="http://schemas.microsoft.com/office/drawing/2014/main" id="{15C3E8FE-A8A3-B4EE-0EDA-6B524EFEEF43}"/>
              </a:ext>
            </a:extLst>
          </p:cNvPr>
          <p:cNvPicPr>
            <a:picLocks noGrp="1" noChangeAspect="1"/>
          </p:cNvPicPr>
          <p:nvPr>
            <p:ph idx="1"/>
          </p:nvPr>
        </p:nvPicPr>
        <p:blipFill>
          <a:blip r:embed="rId3"/>
          <a:stretch>
            <a:fillRect/>
          </a:stretch>
        </p:blipFill>
        <p:spPr>
          <a:xfrm>
            <a:off x="841664" y="1475510"/>
            <a:ext cx="10201801" cy="4278784"/>
          </a:xfrm>
        </p:spPr>
      </p:pic>
    </p:spTree>
    <p:extLst>
      <p:ext uri="{BB962C8B-B14F-4D97-AF65-F5344CB8AC3E}">
        <p14:creationId xmlns:p14="http://schemas.microsoft.com/office/powerpoint/2010/main" val="32937566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866F-6553-45C7-8CA5-FF8428E365AA}"/>
              </a:ext>
            </a:extLst>
          </p:cNvPr>
          <p:cNvSpPr>
            <a:spLocks noGrp="1"/>
          </p:cNvSpPr>
          <p:nvPr>
            <p:ph type="title"/>
          </p:nvPr>
        </p:nvSpPr>
        <p:spPr>
          <a:xfrm>
            <a:off x="838200" y="365125"/>
            <a:ext cx="10515600" cy="667609"/>
          </a:xfrm>
        </p:spPr>
        <p:txBody>
          <a:bodyPr>
            <a:normAutofit fontScale="90000"/>
          </a:bodyPr>
          <a:lstStyle/>
          <a:p>
            <a:r>
              <a:rPr lang="en-US" sz="4400" dirty="0"/>
              <a:t>FY2024 Work Plan Goals and Budget </a:t>
            </a:r>
            <a:endParaRPr lang="en-US" dirty="0"/>
          </a:p>
        </p:txBody>
      </p:sp>
      <p:pic>
        <p:nvPicPr>
          <p:cNvPr id="11" name="Content Placeholder 10">
            <a:extLst>
              <a:ext uri="{FF2B5EF4-FFF2-40B4-BE49-F238E27FC236}">
                <a16:creationId xmlns:a16="http://schemas.microsoft.com/office/drawing/2014/main" id="{E9C72636-734C-FC98-C9A8-42BE5C969E98}"/>
              </a:ext>
            </a:extLst>
          </p:cNvPr>
          <p:cNvPicPr>
            <a:picLocks noGrp="1" noChangeAspect="1"/>
          </p:cNvPicPr>
          <p:nvPr>
            <p:ph idx="1"/>
          </p:nvPr>
        </p:nvPicPr>
        <p:blipFill>
          <a:blip r:embed="rId3"/>
          <a:stretch>
            <a:fillRect/>
          </a:stretch>
        </p:blipFill>
        <p:spPr>
          <a:xfrm>
            <a:off x="1267968" y="1182624"/>
            <a:ext cx="9143999" cy="4994339"/>
          </a:xfrm>
        </p:spPr>
      </p:pic>
    </p:spTree>
    <p:extLst>
      <p:ext uri="{BB962C8B-B14F-4D97-AF65-F5344CB8AC3E}">
        <p14:creationId xmlns:p14="http://schemas.microsoft.com/office/powerpoint/2010/main" val="412703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496A9-2AB2-61D5-8636-B3B563929260}"/>
              </a:ext>
            </a:extLst>
          </p:cNvPr>
          <p:cNvSpPr>
            <a:spLocks noGrp="1"/>
          </p:cNvSpPr>
          <p:nvPr>
            <p:ph type="title"/>
          </p:nvPr>
        </p:nvSpPr>
        <p:spPr>
          <a:xfrm rot="10800000" flipV="1">
            <a:off x="621792" y="438912"/>
            <a:ext cx="4291584" cy="97536"/>
          </a:xfrm>
        </p:spPr>
        <p:txBody>
          <a:bodyPr>
            <a:noAutofit/>
          </a:bodyPr>
          <a:lstStyle/>
          <a:p>
            <a:r>
              <a:rPr lang="en-US" sz="2400" dirty="0"/>
              <a:t>FY2024 Work Plan Goals</a:t>
            </a:r>
          </a:p>
        </p:txBody>
      </p:sp>
      <p:pic>
        <p:nvPicPr>
          <p:cNvPr id="11" name="Picture 10">
            <a:extLst>
              <a:ext uri="{FF2B5EF4-FFF2-40B4-BE49-F238E27FC236}">
                <a16:creationId xmlns:a16="http://schemas.microsoft.com/office/drawing/2014/main" id="{A67A41DF-4679-0FE2-F537-89722EBEE73F}"/>
              </a:ext>
            </a:extLst>
          </p:cNvPr>
          <p:cNvPicPr>
            <a:picLocks noChangeAspect="1"/>
          </p:cNvPicPr>
          <p:nvPr/>
        </p:nvPicPr>
        <p:blipFill>
          <a:blip r:embed="rId3"/>
          <a:stretch>
            <a:fillRect/>
          </a:stretch>
        </p:blipFill>
        <p:spPr>
          <a:xfrm>
            <a:off x="1402081" y="1111214"/>
            <a:ext cx="9046464" cy="888274"/>
          </a:xfrm>
          <a:prstGeom prst="rect">
            <a:avLst/>
          </a:prstGeom>
        </p:spPr>
      </p:pic>
      <p:pic>
        <p:nvPicPr>
          <p:cNvPr id="15" name="Content Placeholder 14">
            <a:extLst>
              <a:ext uri="{FF2B5EF4-FFF2-40B4-BE49-F238E27FC236}">
                <a16:creationId xmlns:a16="http://schemas.microsoft.com/office/drawing/2014/main" id="{91A1F9FC-A8E6-3ED9-DF79-B9DC6E135B84}"/>
              </a:ext>
            </a:extLst>
          </p:cNvPr>
          <p:cNvPicPr>
            <a:picLocks noGrp="1" noChangeAspect="1"/>
          </p:cNvPicPr>
          <p:nvPr>
            <p:ph idx="1"/>
          </p:nvPr>
        </p:nvPicPr>
        <p:blipFill>
          <a:blip r:embed="rId4"/>
          <a:stretch>
            <a:fillRect/>
          </a:stretch>
        </p:blipFill>
        <p:spPr>
          <a:xfrm>
            <a:off x="1402081" y="1999488"/>
            <a:ext cx="9046464" cy="3962400"/>
          </a:xfrm>
        </p:spPr>
      </p:pic>
    </p:spTree>
    <p:extLst>
      <p:ext uri="{BB962C8B-B14F-4D97-AF65-F5344CB8AC3E}">
        <p14:creationId xmlns:p14="http://schemas.microsoft.com/office/powerpoint/2010/main" val="2495381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BF396-4A6C-401C-33DF-EA7478762E1F}"/>
              </a:ext>
            </a:extLst>
          </p:cNvPr>
          <p:cNvSpPr>
            <a:spLocks noGrp="1"/>
          </p:cNvSpPr>
          <p:nvPr>
            <p:ph type="ctrTitle"/>
          </p:nvPr>
        </p:nvSpPr>
        <p:spPr>
          <a:xfrm>
            <a:off x="1046375" y="273378"/>
            <a:ext cx="10143241" cy="1369686"/>
          </a:xfrm>
        </p:spPr>
        <p:txBody>
          <a:bodyPr>
            <a:normAutofit/>
          </a:bodyPr>
          <a:lstStyle/>
          <a:p>
            <a:r>
              <a:rPr lang="en-US" dirty="0"/>
              <a:t>Advisory Committee </a:t>
            </a:r>
          </a:p>
        </p:txBody>
      </p:sp>
      <p:sp>
        <p:nvSpPr>
          <p:cNvPr id="3" name="Subtitle 2">
            <a:extLst>
              <a:ext uri="{FF2B5EF4-FFF2-40B4-BE49-F238E27FC236}">
                <a16:creationId xmlns:a16="http://schemas.microsoft.com/office/drawing/2014/main" id="{DE174A08-AB6D-BE5C-1464-7CC98CB620AE}"/>
              </a:ext>
            </a:extLst>
          </p:cNvPr>
          <p:cNvSpPr>
            <a:spLocks noGrp="1"/>
          </p:cNvSpPr>
          <p:nvPr>
            <p:ph type="subTitle" idx="1"/>
          </p:nvPr>
        </p:nvSpPr>
        <p:spPr>
          <a:xfrm>
            <a:off x="1524000" y="4600280"/>
            <a:ext cx="8677275" cy="1800520"/>
          </a:xfrm>
        </p:spPr>
        <p:txBody>
          <a:bodyPr>
            <a:normAutofit fontScale="85000" lnSpcReduction="20000"/>
          </a:bodyPr>
          <a:lstStyle/>
          <a:p>
            <a:endParaRPr lang="en-US" dirty="0"/>
          </a:p>
          <a:p>
            <a:r>
              <a:rPr lang="en-US" sz="3800" dirty="0"/>
              <a:t>and</a:t>
            </a:r>
            <a:r>
              <a:rPr lang="en-US" sz="6000" dirty="0"/>
              <a:t> </a:t>
            </a:r>
          </a:p>
          <a:p>
            <a:r>
              <a:rPr lang="en-US" sz="7100" dirty="0"/>
              <a:t>Introductions</a:t>
            </a:r>
          </a:p>
        </p:txBody>
      </p:sp>
      <p:pic>
        <p:nvPicPr>
          <p:cNvPr id="5" name="Picture 4" descr="A sign on a wood wall&#10;&#10;Description automatically generated">
            <a:extLst>
              <a:ext uri="{FF2B5EF4-FFF2-40B4-BE49-F238E27FC236}">
                <a16:creationId xmlns:a16="http://schemas.microsoft.com/office/drawing/2014/main" id="{B49C2E3E-816A-FCF8-0641-2C2584BBAC2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111189" y="2028162"/>
            <a:ext cx="5720577" cy="2187019"/>
          </a:xfrm>
          <a:prstGeom prst="rect">
            <a:avLst/>
          </a:prstGeom>
        </p:spPr>
      </p:pic>
    </p:spTree>
    <p:extLst>
      <p:ext uri="{BB962C8B-B14F-4D97-AF65-F5344CB8AC3E}">
        <p14:creationId xmlns:p14="http://schemas.microsoft.com/office/powerpoint/2010/main" val="3978268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77A55-D9DE-0C42-11F6-6D44DCF45877}"/>
              </a:ext>
            </a:extLst>
          </p:cNvPr>
          <p:cNvSpPr>
            <a:spLocks noGrp="1"/>
          </p:cNvSpPr>
          <p:nvPr>
            <p:ph type="title"/>
          </p:nvPr>
        </p:nvSpPr>
        <p:spPr>
          <a:xfrm>
            <a:off x="2209800" y="963168"/>
            <a:ext cx="7056120" cy="347472"/>
          </a:xfrm>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BF18B65E-E620-24E6-0393-664F2682C94C}"/>
              </a:ext>
            </a:extLst>
          </p:cNvPr>
          <p:cNvPicPr>
            <a:picLocks noGrp="1" noChangeAspect="1"/>
          </p:cNvPicPr>
          <p:nvPr>
            <p:ph idx="1"/>
          </p:nvPr>
        </p:nvPicPr>
        <p:blipFill>
          <a:blip r:embed="rId3"/>
          <a:stretch>
            <a:fillRect/>
          </a:stretch>
        </p:blipFill>
        <p:spPr>
          <a:xfrm>
            <a:off x="838200" y="1543494"/>
            <a:ext cx="10098024" cy="4351338"/>
          </a:xfrm>
        </p:spPr>
      </p:pic>
      <p:pic>
        <p:nvPicPr>
          <p:cNvPr id="7" name="Picture 6">
            <a:extLst>
              <a:ext uri="{FF2B5EF4-FFF2-40B4-BE49-F238E27FC236}">
                <a16:creationId xmlns:a16="http://schemas.microsoft.com/office/drawing/2014/main" id="{E3E6DE19-EAD4-54DA-1F22-DF345C663A3A}"/>
              </a:ext>
            </a:extLst>
          </p:cNvPr>
          <p:cNvPicPr>
            <a:picLocks noChangeAspect="1"/>
          </p:cNvPicPr>
          <p:nvPr/>
        </p:nvPicPr>
        <p:blipFill>
          <a:blip r:embed="rId4"/>
          <a:stretch>
            <a:fillRect/>
          </a:stretch>
        </p:blipFill>
        <p:spPr>
          <a:xfrm>
            <a:off x="880872" y="681037"/>
            <a:ext cx="10012680" cy="923417"/>
          </a:xfrm>
          <a:prstGeom prst="rect">
            <a:avLst/>
          </a:prstGeom>
        </p:spPr>
      </p:pic>
    </p:spTree>
    <p:extLst>
      <p:ext uri="{BB962C8B-B14F-4D97-AF65-F5344CB8AC3E}">
        <p14:creationId xmlns:p14="http://schemas.microsoft.com/office/powerpoint/2010/main" val="10982304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41841-BF98-8AA6-98E6-C72FDBED4BE2}"/>
              </a:ext>
            </a:extLst>
          </p:cNvPr>
          <p:cNvSpPr>
            <a:spLocks noGrp="1"/>
          </p:cNvSpPr>
          <p:nvPr>
            <p:ph type="title"/>
          </p:nvPr>
        </p:nvSpPr>
        <p:spPr>
          <a:xfrm>
            <a:off x="4242816" y="1182624"/>
            <a:ext cx="4242816" cy="508064"/>
          </a:xfrm>
        </p:spPr>
        <p:txBody>
          <a:bodyPr>
            <a:normAutofit fontScale="90000"/>
          </a:bodyPr>
          <a:lstStyle/>
          <a:p>
            <a:endParaRPr lang="en-US" dirty="0"/>
          </a:p>
        </p:txBody>
      </p:sp>
      <p:pic>
        <p:nvPicPr>
          <p:cNvPr id="7" name="Picture 6">
            <a:extLst>
              <a:ext uri="{FF2B5EF4-FFF2-40B4-BE49-F238E27FC236}">
                <a16:creationId xmlns:a16="http://schemas.microsoft.com/office/drawing/2014/main" id="{88962EC2-D720-9535-03E8-08953CE00891}"/>
              </a:ext>
            </a:extLst>
          </p:cNvPr>
          <p:cNvPicPr>
            <a:picLocks noChangeAspect="1"/>
          </p:cNvPicPr>
          <p:nvPr/>
        </p:nvPicPr>
        <p:blipFill>
          <a:blip r:embed="rId3"/>
          <a:stretch>
            <a:fillRect/>
          </a:stretch>
        </p:blipFill>
        <p:spPr>
          <a:xfrm>
            <a:off x="1328928" y="1023256"/>
            <a:ext cx="9534144" cy="961163"/>
          </a:xfrm>
          <a:prstGeom prst="rect">
            <a:avLst/>
          </a:prstGeom>
        </p:spPr>
      </p:pic>
      <p:pic>
        <p:nvPicPr>
          <p:cNvPr id="11" name="Content Placeholder 10">
            <a:extLst>
              <a:ext uri="{FF2B5EF4-FFF2-40B4-BE49-F238E27FC236}">
                <a16:creationId xmlns:a16="http://schemas.microsoft.com/office/drawing/2014/main" id="{0712BD03-81A6-57A4-89F9-97BB9CFB4C31}"/>
              </a:ext>
            </a:extLst>
          </p:cNvPr>
          <p:cNvPicPr>
            <a:picLocks noGrp="1" noChangeAspect="1"/>
          </p:cNvPicPr>
          <p:nvPr>
            <p:ph idx="1"/>
          </p:nvPr>
        </p:nvPicPr>
        <p:blipFill>
          <a:blip r:embed="rId4"/>
          <a:stretch>
            <a:fillRect/>
          </a:stretch>
        </p:blipFill>
        <p:spPr>
          <a:xfrm>
            <a:off x="1328928" y="1825625"/>
            <a:ext cx="9534144" cy="4351338"/>
          </a:xfrm>
        </p:spPr>
      </p:pic>
    </p:spTree>
    <p:extLst>
      <p:ext uri="{BB962C8B-B14F-4D97-AF65-F5344CB8AC3E}">
        <p14:creationId xmlns:p14="http://schemas.microsoft.com/office/powerpoint/2010/main" val="69813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34F9D-4183-71C2-D4EF-8FF1A02EEA05}"/>
              </a:ext>
            </a:extLst>
          </p:cNvPr>
          <p:cNvSpPr>
            <a:spLocks noGrp="1"/>
          </p:cNvSpPr>
          <p:nvPr>
            <p:ph type="title"/>
          </p:nvPr>
        </p:nvSpPr>
        <p:spPr>
          <a:xfrm>
            <a:off x="3889248" y="1219200"/>
            <a:ext cx="4974336" cy="471488"/>
          </a:xfrm>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F2996F20-32D3-476D-709A-E74AABA42EB3}"/>
              </a:ext>
            </a:extLst>
          </p:cNvPr>
          <p:cNvPicPr>
            <a:picLocks noGrp="1" noChangeAspect="1"/>
          </p:cNvPicPr>
          <p:nvPr>
            <p:ph idx="1"/>
          </p:nvPr>
        </p:nvPicPr>
        <p:blipFill>
          <a:blip r:embed="rId3"/>
          <a:stretch>
            <a:fillRect/>
          </a:stretch>
        </p:blipFill>
        <p:spPr>
          <a:xfrm>
            <a:off x="1066799" y="1961160"/>
            <a:ext cx="9365673" cy="4351338"/>
          </a:xfrm>
        </p:spPr>
      </p:pic>
      <p:pic>
        <p:nvPicPr>
          <p:cNvPr id="7" name="Picture 6">
            <a:extLst>
              <a:ext uri="{FF2B5EF4-FFF2-40B4-BE49-F238E27FC236}">
                <a16:creationId xmlns:a16="http://schemas.microsoft.com/office/drawing/2014/main" id="{90F2DAB0-E310-14D1-9E9E-B543AD533DE0}"/>
              </a:ext>
            </a:extLst>
          </p:cNvPr>
          <p:cNvPicPr>
            <a:picLocks noChangeAspect="1"/>
          </p:cNvPicPr>
          <p:nvPr/>
        </p:nvPicPr>
        <p:blipFill>
          <a:blip r:embed="rId4"/>
          <a:stretch>
            <a:fillRect/>
          </a:stretch>
        </p:blipFill>
        <p:spPr>
          <a:xfrm>
            <a:off x="1066800" y="987552"/>
            <a:ext cx="9282545" cy="973608"/>
          </a:xfrm>
          <a:prstGeom prst="rect">
            <a:avLst/>
          </a:prstGeom>
        </p:spPr>
      </p:pic>
    </p:spTree>
    <p:extLst>
      <p:ext uri="{BB962C8B-B14F-4D97-AF65-F5344CB8AC3E}">
        <p14:creationId xmlns:p14="http://schemas.microsoft.com/office/powerpoint/2010/main" val="3779577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0E608-1A0F-3C73-3C11-7852DD4B75C0}"/>
              </a:ext>
            </a:extLst>
          </p:cNvPr>
          <p:cNvSpPr>
            <a:spLocks noGrp="1"/>
          </p:cNvSpPr>
          <p:nvPr>
            <p:ph type="title"/>
          </p:nvPr>
        </p:nvSpPr>
        <p:spPr>
          <a:xfrm>
            <a:off x="1173915" y="1255804"/>
            <a:ext cx="4671714" cy="470453"/>
          </a:xfrm>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AA615CC3-4587-FFEE-9918-9DDE6BA55D1A}"/>
              </a:ext>
            </a:extLst>
          </p:cNvPr>
          <p:cNvPicPr>
            <a:picLocks noGrp="1" noChangeAspect="1"/>
          </p:cNvPicPr>
          <p:nvPr>
            <p:ph idx="1"/>
          </p:nvPr>
        </p:nvPicPr>
        <p:blipFill>
          <a:blip r:embed="rId3"/>
          <a:stretch>
            <a:fillRect/>
          </a:stretch>
        </p:blipFill>
        <p:spPr>
          <a:xfrm>
            <a:off x="1034143" y="3608860"/>
            <a:ext cx="9853314" cy="2499359"/>
          </a:xfrm>
        </p:spPr>
      </p:pic>
      <p:pic>
        <p:nvPicPr>
          <p:cNvPr id="9" name="Picture 8">
            <a:extLst>
              <a:ext uri="{FF2B5EF4-FFF2-40B4-BE49-F238E27FC236}">
                <a16:creationId xmlns:a16="http://schemas.microsoft.com/office/drawing/2014/main" id="{71E317F6-77E7-3CCC-D7A7-FE51B5B85812}"/>
              </a:ext>
            </a:extLst>
          </p:cNvPr>
          <p:cNvPicPr>
            <a:picLocks noChangeAspect="1"/>
          </p:cNvPicPr>
          <p:nvPr/>
        </p:nvPicPr>
        <p:blipFill>
          <a:blip r:embed="rId4"/>
          <a:stretch>
            <a:fillRect/>
          </a:stretch>
        </p:blipFill>
        <p:spPr>
          <a:xfrm>
            <a:off x="1034143" y="654627"/>
            <a:ext cx="9853314" cy="820604"/>
          </a:xfrm>
          <a:prstGeom prst="rect">
            <a:avLst/>
          </a:prstGeom>
        </p:spPr>
      </p:pic>
      <p:pic>
        <p:nvPicPr>
          <p:cNvPr id="11" name="Picture 10">
            <a:extLst>
              <a:ext uri="{FF2B5EF4-FFF2-40B4-BE49-F238E27FC236}">
                <a16:creationId xmlns:a16="http://schemas.microsoft.com/office/drawing/2014/main" id="{052390A1-8B50-F187-AD64-AD09FBFCF764}"/>
              </a:ext>
            </a:extLst>
          </p:cNvPr>
          <p:cNvPicPr>
            <a:picLocks noChangeAspect="1"/>
          </p:cNvPicPr>
          <p:nvPr/>
        </p:nvPicPr>
        <p:blipFill>
          <a:blip r:embed="rId5"/>
          <a:stretch>
            <a:fillRect/>
          </a:stretch>
        </p:blipFill>
        <p:spPr>
          <a:xfrm>
            <a:off x="1034143" y="1408176"/>
            <a:ext cx="9853313" cy="2346987"/>
          </a:xfrm>
          <a:prstGeom prst="rect">
            <a:avLst/>
          </a:prstGeom>
        </p:spPr>
      </p:pic>
    </p:spTree>
    <p:extLst>
      <p:ext uri="{BB962C8B-B14F-4D97-AF65-F5344CB8AC3E}">
        <p14:creationId xmlns:p14="http://schemas.microsoft.com/office/powerpoint/2010/main" val="3022621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9864F-AFD6-339C-D6CE-D8D69456EFFB}"/>
              </a:ext>
            </a:extLst>
          </p:cNvPr>
          <p:cNvSpPr>
            <a:spLocks noGrp="1"/>
          </p:cNvSpPr>
          <p:nvPr>
            <p:ph type="title"/>
          </p:nvPr>
        </p:nvSpPr>
        <p:spPr>
          <a:xfrm>
            <a:off x="3707424" y="1506682"/>
            <a:ext cx="4071072" cy="1371600"/>
          </a:xfrm>
        </p:spPr>
        <p:txBody>
          <a:bodyPr/>
          <a:lstStyle/>
          <a:p>
            <a:endParaRPr lang="en-US" dirty="0"/>
          </a:p>
        </p:txBody>
      </p:sp>
      <p:pic>
        <p:nvPicPr>
          <p:cNvPr id="5" name="Content Placeholder 4">
            <a:extLst>
              <a:ext uri="{FF2B5EF4-FFF2-40B4-BE49-F238E27FC236}">
                <a16:creationId xmlns:a16="http://schemas.microsoft.com/office/drawing/2014/main" id="{788704D9-0DD5-FE28-D037-A94D5FF5B83F}"/>
              </a:ext>
            </a:extLst>
          </p:cNvPr>
          <p:cNvPicPr>
            <a:picLocks noGrp="1" noChangeAspect="1"/>
          </p:cNvPicPr>
          <p:nvPr>
            <p:ph idx="1"/>
          </p:nvPr>
        </p:nvPicPr>
        <p:blipFill>
          <a:blip r:embed="rId3"/>
          <a:stretch>
            <a:fillRect/>
          </a:stretch>
        </p:blipFill>
        <p:spPr>
          <a:xfrm>
            <a:off x="1314403" y="1580070"/>
            <a:ext cx="9753599" cy="4351338"/>
          </a:xfrm>
        </p:spPr>
      </p:pic>
      <p:pic>
        <p:nvPicPr>
          <p:cNvPr id="7" name="Picture 6">
            <a:extLst>
              <a:ext uri="{FF2B5EF4-FFF2-40B4-BE49-F238E27FC236}">
                <a16:creationId xmlns:a16="http://schemas.microsoft.com/office/drawing/2014/main" id="{BC6ACCF7-1B4D-F18A-2135-905A0C46DC4F}"/>
              </a:ext>
            </a:extLst>
          </p:cNvPr>
          <p:cNvPicPr>
            <a:picLocks noChangeAspect="1"/>
          </p:cNvPicPr>
          <p:nvPr/>
        </p:nvPicPr>
        <p:blipFill>
          <a:blip r:embed="rId4"/>
          <a:stretch>
            <a:fillRect/>
          </a:stretch>
        </p:blipFill>
        <p:spPr>
          <a:xfrm>
            <a:off x="1336455" y="696190"/>
            <a:ext cx="9709497" cy="883879"/>
          </a:xfrm>
          <a:prstGeom prst="rect">
            <a:avLst/>
          </a:prstGeom>
        </p:spPr>
      </p:pic>
    </p:spTree>
    <p:extLst>
      <p:ext uri="{BB962C8B-B14F-4D97-AF65-F5344CB8AC3E}">
        <p14:creationId xmlns:p14="http://schemas.microsoft.com/office/powerpoint/2010/main" val="9994261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5DBE8-ECDB-4868-A4C2-8A42CC13EFD6}"/>
              </a:ext>
            </a:extLst>
          </p:cNvPr>
          <p:cNvSpPr>
            <a:spLocks noGrp="1"/>
          </p:cNvSpPr>
          <p:nvPr>
            <p:ph type="title"/>
          </p:nvPr>
        </p:nvSpPr>
        <p:spPr/>
        <p:txBody>
          <a:bodyPr/>
          <a:lstStyle/>
          <a:p>
            <a:r>
              <a:rPr lang="en-US" i="1" u="sng" dirty="0">
                <a:effectLst>
                  <a:outerShdw blurRad="38100" dist="38100" dir="2700000" algn="tl">
                    <a:srgbClr val="000000">
                      <a:alpha val="43137"/>
                    </a:srgbClr>
                  </a:outerShdw>
                </a:effectLst>
              </a:rPr>
              <a:t>Challenges</a:t>
            </a:r>
            <a:br>
              <a:rPr lang="en-US" i="1" u="sng" dirty="0">
                <a:effectLst>
                  <a:outerShdw blurRad="38100" dist="38100" dir="2700000" algn="tl">
                    <a:srgbClr val="000000">
                      <a:alpha val="43137"/>
                    </a:srgbClr>
                  </a:outerShdw>
                </a:effectLst>
              </a:rPr>
            </a:br>
            <a:endParaRPr lang="en-US" u="sng" dirty="0"/>
          </a:p>
        </p:txBody>
      </p:sp>
      <p:pic>
        <p:nvPicPr>
          <p:cNvPr id="14" name="Picture 13">
            <a:extLst>
              <a:ext uri="{FF2B5EF4-FFF2-40B4-BE49-F238E27FC236}">
                <a16:creationId xmlns:a16="http://schemas.microsoft.com/office/drawing/2014/main" id="{45AC53B8-F588-4B47-83E1-202AF67B16E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295088">
            <a:off x="8173989" y="2562501"/>
            <a:ext cx="2946599" cy="1732999"/>
          </a:xfrm>
          <a:prstGeom prst="rect">
            <a:avLst/>
          </a:prstGeom>
        </p:spPr>
      </p:pic>
      <p:pic>
        <p:nvPicPr>
          <p:cNvPr id="19" name="Content Placeholder 18">
            <a:extLst>
              <a:ext uri="{FF2B5EF4-FFF2-40B4-BE49-F238E27FC236}">
                <a16:creationId xmlns:a16="http://schemas.microsoft.com/office/drawing/2014/main" id="{FDA2DCFC-38EF-470A-A15F-BE31792B9191}"/>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65448" y="4047456"/>
            <a:ext cx="2347603" cy="1149658"/>
          </a:xfrm>
        </p:spPr>
      </p:pic>
      <p:pic>
        <p:nvPicPr>
          <p:cNvPr id="6" name="Picture 5">
            <a:extLst>
              <a:ext uri="{FF2B5EF4-FFF2-40B4-BE49-F238E27FC236}">
                <a16:creationId xmlns:a16="http://schemas.microsoft.com/office/drawing/2014/main" id="{1DA82848-5A6B-451B-A748-D1050FCD39B7}"/>
              </a:ext>
            </a:extLst>
          </p:cNvPr>
          <p:cNvPicPr>
            <a:picLocks noChangeAspect="1"/>
          </p:cNvPicPr>
          <p:nvPr/>
        </p:nvPicPr>
        <p:blipFill>
          <a:blip r:embed="rId7"/>
          <a:stretch>
            <a:fillRect/>
          </a:stretch>
        </p:blipFill>
        <p:spPr>
          <a:xfrm>
            <a:off x="1271582" y="3445618"/>
            <a:ext cx="1434455" cy="466790"/>
          </a:xfrm>
          <a:prstGeom prst="rect">
            <a:avLst/>
          </a:prstGeom>
        </p:spPr>
      </p:pic>
      <p:pic>
        <p:nvPicPr>
          <p:cNvPr id="8" name="Picture 7">
            <a:extLst>
              <a:ext uri="{FF2B5EF4-FFF2-40B4-BE49-F238E27FC236}">
                <a16:creationId xmlns:a16="http://schemas.microsoft.com/office/drawing/2014/main" id="{B93AEB91-2883-475F-800F-3374270C6B4E}"/>
              </a:ext>
            </a:extLst>
          </p:cNvPr>
          <p:cNvPicPr>
            <a:picLocks noChangeAspect="1"/>
          </p:cNvPicPr>
          <p:nvPr/>
        </p:nvPicPr>
        <p:blipFill>
          <a:blip r:embed="rId8"/>
          <a:stretch>
            <a:fillRect/>
          </a:stretch>
        </p:blipFill>
        <p:spPr>
          <a:xfrm>
            <a:off x="8939464" y="3337435"/>
            <a:ext cx="2911876" cy="837374"/>
          </a:xfrm>
          <a:prstGeom prst="rect">
            <a:avLst/>
          </a:prstGeom>
        </p:spPr>
      </p:pic>
      <p:sp>
        <p:nvSpPr>
          <p:cNvPr id="9" name="TextBox 8">
            <a:extLst>
              <a:ext uri="{FF2B5EF4-FFF2-40B4-BE49-F238E27FC236}">
                <a16:creationId xmlns:a16="http://schemas.microsoft.com/office/drawing/2014/main" id="{E151C534-311F-40C5-B830-1162E1A395DE}"/>
              </a:ext>
            </a:extLst>
          </p:cNvPr>
          <p:cNvSpPr txBox="1"/>
          <p:nvPr/>
        </p:nvSpPr>
        <p:spPr>
          <a:xfrm>
            <a:off x="2403109" y="1729571"/>
            <a:ext cx="7244179" cy="1077218"/>
          </a:xfrm>
          <a:prstGeom prst="rect">
            <a:avLst/>
          </a:prstGeom>
          <a:noFill/>
        </p:spPr>
        <p:txBody>
          <a:bodyPr wrap="square">
            <a:spAutoFit/>
          </a:bodyPr>
          <a:lstStyle/>
          <a:p>
            <a:r>
              <a:rPr lang="en-US" sz="3200" b="0" i="0" dirty="0">
                <a:solidFill>
                  <a:srgbClr val="000000"/>
                </a:solidFill>
                <a:effectLst/>
                <a:latin typeface="Arial" panose="020B0604020202020204" pitchFamily="34" charset="0"/>
              </a:rPr>
              <a:t>Program and PHHS BG challenges:</a:t>
            </a:r>
          </a:p>
          <a:p>
            <a:r>
              <a:rPr lang="en-US" sz="3200" b="0" i="0" dirty="0">
                <a:solidFill>
                  <a:srgbClr val="000000"/>
                </a:solidFill>
                <a:effectLst/>
                <a:latin typeface="Arial" panose="020B0604020202020204" pitchFamily="34" charset="0"/>
              </a:rPr>
              <a:t> </a:t>
            </a:r>
            <a:endParaRPr lang="en-US" sz="3200" dirty="0"/>
          </a:p>
        </p:txBody>
      </p:sp>
      <p:sp>
        <p:nvSpPr>
          <p:cNvPr id="5" name="TextBox 4">
            <a:extLst>
              <a:ext uri="{FF2B5EF4-FFF2-40B4-BE49-F238E27FC236}">
                <a16:creationId xmlns:a16="http://schemas.microsoft.com/office/drawing/2014/main" id="{1FC1BED9-F0AE-CE87-387D-536CE119E844}"/>
              </a:ext>
            </a:extLst>
          </p:cNvPr>
          <p:cNvSpPr txBox="1"/>
          <p:nvPr/>
        </p:nvSpPr>
        <p:spPr>
          <a:xfrm>
            <a:off x="544286" y="3052625"/>
            <a:ext cx="3960807" cy="493212"/>
          </a:xfrm>
          <a:prstGeom prst="rect">
            <a:avLst/>
          </a:prstGeom>
          <a:noFill/>
        </p:spPr>
        <p:txBody>
          <a:bodyPr wrap="square">
            <a:spAutoFit/>
          </a:bodyPr>
          <a:lstStyle/>
          <a:p>
            <a:pPr marL="0" marR="0">
              <a:lnSpc>
                <a:spcPct val="115000"/>
              </a:lnSpc>
              <a:spcBef>
                <a:spcPts val="0"/>
              </a:spcBef>
              <a:spcAft>
                <a:spcPts val="800"/>
              </a:spcAft>
            </a:pP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Executive Order - FY23</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E9E42EB1-B2D3-0511-C014-5960D5A874B9}"/>
              </a:ext>
            </a:extLst>
          </p:cNvPr>
          <p:cNvSpPr txBox="1"/>
          <p:nvPr/>
        </p:nvSpPr>
        <p:spPr>
          <a:xfrm>
            <a:off x="3433333" y="3237676"/>
            <a:ext cx="5645617" cy="3847207"/>
          </a:xfrm>
          <a:prstGeom prst="rect">
            <a:avLst/>
          </a:prstGeom>
          <a:noFill/>
        </p:spPr>
        <p:txBody>
          <a:bodyPr wrap="square">
            <a:spAutoFit/>
          </a:bodyPr>
          <a:lstStyle/>
          <a:p>
            <a:pPr algn="ctr"/>
            <a:endParaRPr lang="en-US" sz="2000" b="1" u="sng" dirty="0">
              <a:solidFill>
                <a:schemeClr val="accent1">
                  <a:lumMod val="60000"/>
                  <a:lumOff val="40000"/>
                </a:schemeClr>
              </a:solidFill>
              <a:latin typeface="Times New Roman" panose="02020603050405020304" pitchFamily="18" charset="0"/>
              <a:ea typeface="Times New Roman" panose="02020603050405020304" pitchFamily="18" charset="0"/>
            </a:endParaRPr>
          </a:p>
          <a:p>
            <a:pPr algn="ctr"/>
            <a:endParaRPr lang="en-US" sz="2800" b="1" u="sng" dirty="0">
              <a:solidFill>
                <a:schemeClr val="accent1">
                  <a:lumMod val="60000"/>
                  <a:lumOff val="40000"/>
                </a:schemeClr>
              </a:solidFill>
              <a:effectLst/>
              <a:latin typeface="Times New Roman" panose="02020603050405020304" pitchFamily="18" charset="0"/>
              <a:ea typeface="Times New Roman" panose="02020603050405020304" pitchFamily="18" charset="0"/>
            </a:endParaRPr>
          </a:p>
          <a:p>
            <a:pPr algn="ctr"/>
            <a:r>
              <a:rPr lang="en-US" sz="2800" b="1" u="sng" dirty="0">
                <a:solidFill>
                  <a:schemeClr val="accent1">
                    <a:lumMod val="60000"/>
                    <a:lumOff val="40000"/>
                  </a:schemeClr>
                </a:solidFill>
                <a:effectLst/>
                <a:latin typeface="Times New Roman" panose="02020603050405020304" pitchFamily="18" charset="0"/>
                <a:ea typeface="Times New Roman" panose="02020603050405020304" pitchFamily="18" charset="0"/>
              </a:rPr>
              <a:t>FY24 New PHHS  BG Process- </a:t>
            </a:r>
          </a:p>
          <a:p>
            <a:pPr algn="ctr"/>
            <a:r>
              <a:rPr lang="en-US" sz="2800" b="1" dirty="0">
                <a:solidFill>
                  <a:schemeClr val="accent1">
                    <a:lumMod val="60000"/>
                    <a:lumOff val="40000"/>
                  </a:schemeClr>
                </a:solidFill>
                <a:effectLst/>
                <a:latin typeface="Times New Roman" panose="02020603050405020304" pitchFamily="18" charset="0"/>
                <a:ea typeface="Times New Roman" panose="02020603050405020304" pitchFamily="18" charset="0"/>
              </a:rPr>
              <a:t>Transition from SFY to FFY,</a:t>
            </a:r>
          </a:p>
          <a:p>
            <a:pPr algn="ctr"/>
            <a:r>
              <a:rPr lang="en-US" sz="2800" b="1" dirty="0">
                <a:solidFill>
                  <a:schemeClr val="accent1">
                    <a:lumMod val="60000"/>
                    <a:lumOff val="40000"/>
                  </a:schemeClr>
                </a:solidFill>
                <a:latin typeface="Times New Roman" panose="02020603050405020304" pitchFamily="18" charset="0"/>
              </a:rPr>
              <a:t>Advisory Committee Team, IDC rate, Purchase tracking ledger,</a:t>
            </a:r>
          </a:p>
          <a:p>
            <a:pPr algn="ctr"/>
            <a:r>
              <a:rPr lang="en-US" sz="2800" b="1" dirty="0">
                <a:solidFill>
                  <a:schemeClr val="accent1">
                    <a:lumMod val="60000"/>
                    <a:lumOff val="40000"/>
                  </a:schemeClr>
                </a:solidFill>
                <a:latin typeface="Times New Roman" panose="02020603050405020304" pitchFamily="18" charset="0"/>
              </a:rPr>
              <a:t>&amp; Workday transitions for Programs</a:t>
            </a:r>
          </a:p>
          <a:p>
            <a:pPr algn="ctr"/>
            <a:endParaRPr lang="en-US" sz="2800" dirty="0">
              <a:solidFill>
                <a:schemeClr val="accent1">
                  <a:lumMod val="60000"/>
                  <a:lumOff val="40000"/>
                </a:schemeClr>
              </a:solidFill>
            </a:endParaRPr>
          </a:p>
        </p:txBody>
      </p:sp>
    </p:spTree>
    <p:extLst>
      <p:ext uri="{BB962C8B-B14F-4D97-AF65-F5344CB8AC3E}">
        <p14:creationId xmlns:p14="http://schemas.microsoft.com/office/powerpoint/2010/main" val="15735170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3BDD6-518E-90ED-3CF6-766480E931C6}"/>
              </a:ext>
            </a:extLst>
          </p:cNvPr>
          <p:cNvSpPr>
            <a:spLocks noGrp="1"/>
          </p:cNvSpPr>
          <p:nvPr>
            <p:ph type="title"/>
          </p:nvPr>
        </p:nvSpPr>
        <p:spPr>
          <a:xfrm>
            <a:off x="702527" y="841744"/>
            <a:ext cx="10651273" cy="1434511"/>
          </a:xfrm>
        </p:spPr>
        <p:txBody>
          <a:bodyPr/>
          <a:lstStyle/>
          <a:p>
            <a:r>
              <a:rPr lang="en-US" dirty="0"/>
              <a:t>FY24 Workplan and FFY2025 Budget Revision</a:t>
            </a:r>
          </a:p>
        </p:txBody>
      </p:sp>
      <p:sp>
        <p:nvSpPr>
          <p:cNvPr id="3" name="Content Placeholder 2">
            <a:extLst>
              <a:ext uri="{FF2B5EF4-FFF2-40B4-BE49-F238E27FC236}">
                <a16:creationId xmlns:a16="http://schemas.microsoft.com/office/drawing/2014/main" id="{34EF2DEA-BD7C-1A37-F381-3BE3854D9019}"/>
              </a:ext>
            </a:extLst>
          </p:cNvPr>
          <p:cNvSpPr>
            <a:spLocks noGrp="1"/>
          </p:cNvSpPr>
          <p:nvPr>
            <p:ph sz="half" idx="1"/>
          </p:nvPr>
        </p:nvSpPr>
        <p:spPr>
          <a:xfrm>
            <a:off x="838199" y="3122341"/>
            <a:ext cx="4057185" cy="3054622"/>
          </a:xfrm>
        </p:spPr>
        <p:txBody>
          <a:bodyPr/>
          <a:lstStyle/>
          <a:p>
            <a:pPr marL="0" indent="0" algn="ctr">
              <a:buNone/>
            </a:pPr>
            <a:r>
              <a:rPr lang="en-US" sz="3200" dirty="0"/>
              <a:t>$</a:t>
            </a:r>
            <a:r>
              <a:rPr lang="en-US" sz="4800" dirty="0"/>
              <a:t>38,370  </a:t>
            </a:r>
          </a:p>
          <a:p>
            <a:pPr marL="0" indent="0" algn="ctr">
              <a:buNone/>
            </a:pPr>
            <a:r>
              <a:rPr lang="en-US" sz="4800" dirty="0"/>
              <a:t>Reallocation</a:t>
            </a:r>
          </a:p>
          <a:p>
            <a:endParaRPr lang="en-US" dirty="0"/>
          </a:p>
          <a:p>
            <a:endParaRPr lang="en-US" dirty="0"/>
          </a:p>
          <a:p>
            <a:endParaRPr lang="en-US" dirty="0"/>
          </a:p>
        </p:txBody>
      </p:sp>
      <p:pic>
        <p:nvPicPr>
          <p:cNvPr id="5" name="Content Placeholder 3" descr="Table&#10;&#10;Description automatically generated">
            <a:extLst>
              <a:ext uri="{FF2B5EF4-FFF2-40B4-BE49-F238E27FC236}">
                <a16:creationId xmlns:a16="http://schemas.microsoft.com/office/drawing/2014/main" id="{3D2C5033-C176-B463-6AC2-45C4C675800F}"/>
              </a:ext>
            </a:extLst>
          </p:cNvPr>
          <p:cNvPicPr>
            <a:picLocks noGrp="1" noChangeAspect="1"/>
          </p:cNvPicPr>
          <p:nvPr>
            <p:ph sz="half" idx="2"/>
          </p:nvPr>
        </p:nvPicPr>
        <p:blipFill>
          <a:blip r:embed="rId3"/>
          <a:stretch>
            <a:fillRect/>
          </a:stretch>
        </p:blipFill>
        <p:spPr>
          <a:xfrm>
            <a:off x="6096000" y="2365465"/>
            <a:ext cx="4887951" cy="3900707"/>
          </a:xfrm>
          <a:prstGeom prst="rect">
            <a:avLst/>
          </a:prstGeom>
        </p:spPr>
      </p:pic>
      <p:pic>
        <p:nvPicPr>
          <p:cNvPr id="6" name="Picture 5">
            <a:extLst>
              <a:ext uri="{FF2B5EF4-FFF2-40B4-BE49-F238E27FC236}">
                <a16:creationId xmlns:a16="http://schemas.microsoft.com/office/drawing/2014/main" id="{36E81726-6550-8A48-8B58-249543F2082B}"/>
              </a:ext>
            </a:extLst>
          </p:cNvPr>
          <p:cNvPicPr>
            <a:picLocks noChangeAspect="1"/>
          </p:cNvPicPr>
          <p:nvPr/>
        </p:nvPicPr>
        <p:blipFill>
          <a:blip r:embed="rId4"/>
          <a:stretch>
            <a:fillRect/>
          </a:stretch>
        </p:blipFill>
        <p:spPr>
          <a:xfrm>
            <a:off x="9161977" y="76200"/>
            <a:ext cx="2921414" cy="765544"/>
          </a:xfrm>
          <a:prstGeom prst="rect">
            <a:avLst/>
          </a:prstGeom>
        </p:spPr>
      </p:pic>
    </p:spTree>
    <p:extLst>
      <p:ext uri="{BB962C8B-B14F-4D97-AF65-F5344CB8AC3E}">
        <p14:creationId xmlns:p14="http://schemas.microsoft.com/office/powerpoint/2010/main" val="26935611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gnifying glass over questions&#10;&#10;Description automatically generated">
            <a:extLst>
              <a:ext uri="{FF2B5EF4-FFF2-40B4-BE49-F238E27FC236}">
                <a16:creationId xmlns:a16="http://schemas.microsoft.com/office/drawing/2014/main" id="{D0CEE62C-BC57-A10F-7F7D-A957C305B1AE}"/>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1909" r="-2" b="13130"/>
          <a:stretch/>
        </p:blipFill>
        <p:spPr>
          <a:xfrm>
            <a:off x="837934" y="845391"/>
            <a:ext cx="10244831" cy="4731798"/>
          </a:xfrm>
          <a:prstGeom prst="rect">
            <a:avLst/>
          </a:prstGeom>
        </p:spPr>
      </p:pic>
      <p:sp>
        <p:nvSpPr>
          <p:cNvPr id="6" name="TextBox 5">
            <a:extLst>
              <a:ext uri="{FF2B5EF4-FFF2-40B4-BE49-F238E27FC236}">
                <a16:creationId xmlns:a16="http://schemas.microsoft.com/office/drawing/2014/main" id="{F4819670-793C-0CF5-3EB1-F1C3629065F0}"/>
              </a:ext>
            </a:extLst>
          </p:cNvPr>
          <p:cNvSpPr txBox="1"/>
          <p:nvPr/>
        </p:nvSpPr>
        <p:spPr>
          <a:xfrm>
            <a:off x="9737482" y="6657945"/>
            <a:ext cx="2454518"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unknowncystic.com/2012/05/">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dirty="0">
              <a:solidFill>
                <a:srgbClr val="FFFFFF"/>
              </a:solidFill>
            </a:endParaRPr>
          </a:p>
        </p:txBody>
      </p:sp>
    </p:spTree>
    <p:extLst>
      <p:ext uri="{BB962C8B-B14F-4D97-AF65-F5344CB8AC3E}">
        <p14:creationId xmlns:p14="http://schemas.microsoft.com/office/powerpoint/2010/main" val="23916385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1868C-AEE0-B7E5-503F-6E2094EAE612}"/>
              </a:ext>
            </a:extLst>
          </p:cNvPr>
          <p:cNvSpPr>
            <a:spLocks noGrp="1"/>
          </p:cNvSpPr>
          <p:nvPr>
            <p:ph type="title"/>
          </p:nvPr>
        </p:nvSpPr>
        <p:spPr>
          <a:xfrm>
            <a:off x="519545" y="365125"/>
            <a:ext cx="11118273" cy="917265"/>
          </a:xfrm>
        </p:spPr>
        <p:txBody>
          <a:bodyPr>
            <a:normAutofit/>
          </a:bodyPr>
          <a:lstStyle/>
          <a:p>
            <a:r>
              <a:rPr lang="en-US" sz="4000" dirty="0"/>
              <a:t>2025 PHHS Block Grant Advisory Committee Dates</a:t>
            </a:r>
          </a:p>
        </p:txBody>
      </p:sp>
      <p:sp>
        <p:nvSpPr>
          <p:cNvPr id="3" name="Content Placeholder 2">
            <a:extLst>
              <a:ext uri="{FF2B5EF4-FFF2-40B4-BE49-F238E27FC236}">
                <a16:creationId xmlns:a16="http://schemas.microsoft.com/office/drawing/2014/main" id="{D4FC6552-5F0B-0C73-E544-9CE9CEA3DED4}"/>
              </a:ext>
            </a:extLst>
          </p:cNvPr>
          <p:cNvSpPr>
            <a:spLocks noGrp="1"/>
          </p:cNvSpPr>
          <p:nvPr>
            <p:ph idx="1"/>
          </p:nvPr>
        </p:nvSpPr>
        <p:spPr>
          <a:xfrm>
            <a:off x="633845" y="1103972"/>
            <a:ext cx="10719955" cy="5486400"/>
          </a:xfrm>
        </p:spPr>
        <p:txBody>
          <a:bodyPr>
            <a:normAutofit/>
          </a:bodyPr>
          <a:lstStyle/>
          <a:p>
            <a:pPr marL="0" indent="0" algn="l" rtl="0" fontAlgn="base">
              <a:buNone/>
            </a:pPr>
            <a:r>
              <a:rPr lang="en-US" sz="3000" b="1" i="0" u="none" strike="noStrike" dirty="0">
                <a:solidFill>
                  <a:srgbClr val="000000"/>
                </a:solidFill>
                <a:effectLst/>
                <a:highlight>
                  <a:srgbClr val="F5F5F5"/>
                </a:highlight>
                <a:latin typeface="Calibri" panose="020F0502020204030204" pitchFamily="34" charset="0"/>
              </a:rPr>
              <a:t>March 05, 2025 @2pm</a:t>
            </a:r>
            <a:r>
              <a:rPr lang="en-US" sz="3000" b="0" i="0" dirty="0">
                <a:solidFill>
                  <a:srgbClr val="000000"/>
                </a:solidFill>
                <a:effectLst/>
                <a:highlight>
                  <a:srgbClr val="F5F5F5"/>
                </a:highlight>
                <a:latin typeface="Calibri" panose="020F0502020204030204" pitchFamily="34" charset="0"/>
              </a:rPr>
              <a:t>​</a:t>
            </a:r>
            <a:endParaRPr lang="en-US" sz="3000"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US" sz="3000" b="0" i="0" u="none" strike="noStrike" dirty="0">
                <a:effectLst/>
                <a:highlight>
                  <a:srgbClr val="F5F5F5"/>
                </a:highlight>
                <a:latin typeface="Calibri" panose="020F0502020204030204" pitchFamily="34" charset="0"/>
              </a:rPr>
              <a:t>Success stories</a:t>
            </a:r>
            <a:r>
              <a:rPr lang="en-US" sz="3000" b="0" i="0" dirty="0">
                <a:effectLst/>
                <a:highlight>
                  <a:srgbClr val="F5F5F5"/>
                </a:highlight>
                <a:latin typeface="Calibri" panose="020F0502020204030204" pitchFamily="34" charset="0"/>
              </a:rPr>
              <a:t>​</a:t>
            </a:r>
            <a:endParaRPr lang="en-US" sz="3000" b="0" i="0" dirty="0">
              <a:effectLst/>
              <a:highlight>
                <a:srgbClr val="F5F5F5"/>
              </a:highlight>
              <a:latin typeface="Arial" panose="020B0604020202020204" pitchFamily="34" charset="0"/>
            </a:endParaRPr>
          </a:p>
          <a:p>
            <a:pPr algn="l" rtl="0" fontAlgn="base">
              <a:buFont typeface="Arial" panose="020B0604020202020204" pitchFamily="34" charset="0"/>
              <a:buChar char="•"/>
            </a:pPr>
            <a:r>
              <a:rPr lang="en-US" sz="3000" b="0" i="0" u="none" strike="noStrike" dirty="0">
                <a:effectLst/>
                <a:highlight>
                  <a:srgbClr val="F5F5F5"/>
                </a:highlight>
                <a:latin typeface="Calibri" panose="020F0502020204030204" pitchFamily="34" charset="0"/>
              </a:rPr>
              <a:t>Revision Requests</a:t>
            </a:r>
            <a:r>
              <a:rPr lang="en-US" sz="3000" b="0" i="0" dirty="0">
                <a:effectLst/>
                <a:highlight>
                  <a:srgbClr val="F5F5F5"/>
                </a:highlight>
                <a:latin typeface="Calibri" panose="020F0502020204030204" pitchFamily="34" charset="0"/>
              </a:rPr>
              <a:t>​</a:t>
            </a:r>
            <a:endParaRPr lang="en-US" sz="3000" b="0" i="0" dirty="0">
              <a:effectLst/>
              <a:highlight>
                <a:srgbClr val="F5F5F5"/>
              </a:highlight>
              <a:latin typeface="Arial" panose="020B0604020202020204" pitchFamily="34" charset="0"/>
            </a:endParaRPr>
          </a:p>
          <a:p>
            <a:pPr algn="l" rtl="0" fontAlgn="base">
              <a:buFont typeface="Arial" panose="020B0604020202020204" pitchFamily="34" charset="0"/>
              <a:buChar char="•"/>
            </a:pPr>
            <a:r>
              <a:rPr lang="en-US" sz="3000" b="0" i="0" u="none" strike="noStrike" dirty="0">
                <a:effectLst/>
                <a:highlight>
                  <a:srgbClr val="F5F5F5"/>
                </a:highlight>
                <a:latin typeface="Calibri" panose="020F0502020204030204" pitchFamily="34" charset="0"/>
              </a:rPr>
              <a:t>FY24 Program and Budget Spend Down Update</a:t>
            </a:r>
            <a:r>
              <a:rPr lang="en-US" sz="3000" b="0" i="0" dirty="0">
                <a:effectLst/>
                <a:highlight>
                  <a:srgbClr val="F5F5F5"/>
                </a:highlight>
                <a:latin typeface="Calibri" panose="020F0502020204030204" pitchFamily="34" charset="0"/>
              </a:rPr>
              <a:t>​</a:t>
            </a:r>
            <a:endParaRPr lang="en-US" sz="3000" b="0" i="0" dirty="0">
              <a:effectLst/>
              <a:highlight>
                <a:srgbClr val="F5F5F5"/>
              </a:highlight>
              <a:latin typeface="Arial" panose="020B0604020202020204" pitchFamily="34" charset="0"/>
            </a:endParaRPr>
          </a:p>
          <a:p>
            <a:pPr algn="l" rtl="0" fontAlgn="base">
              <a:buFont typeface="Arial" panose="020B0604020202020204" pitchFamily="34" charset="0"/>
              <a:buChar char="•"/>
            </a:pPr>
            <a:r>
              <a:rPr lang="en-US" sz="3000" b="0" i="0" u="none" strike="noStrike" dirty="0">
                <a:effectLst/>
                <a:highlight>
                  <a:srgbClr val="F5F5F5"/>
                </a:highlight>
                <a:latin typeface="Calibri" panose="020F0502020204030204" pitchFamily="34" charset="0"/>
              </a:rPr>
              <a:t>FY25 Proposal Requests</a:t>
            </a:r>
            <a:r>
              <a:rPr lang="en-US" sz="3000" b="0" i="0" dirty="0">
                <a:effectLst/>
                <a:highlight>
                  <a:srgbClr val="F5F5F5"/>
                </a:highlight>
                <a:latin typeface="Calibri" panose="020F0502020204030204" pitchFamily="34" charset="0"/>
              </a:rPr>
              <a:t>​</a:t>
            </a:r>
            <a:endParaRPr lang="en-US" sz="3000" b="0" i="0" dirty="0">
              <a:effectLst/>
              <a:highlight>
                <a:srgbClr val="F5F5F5"/>
              </a:highlight>
              <a:latin typeface="Arial" panose="020B0604020202020204" pitchFamily="34" charset="0"/>
            </a:endParaRPr>
          </a:p>
          <a:p>
            <a:pPr marL="0" indent="0" algn="l" rtl="0" fontAlgn="base">
              <a:buNone/>
            </a:pPr>
            <a:r>
              <a:rPr lang="en-US" sz="3000" b="1" i="0" u="none" strike="noStrike" dirty="0">
                <a:effectLst/>
                <a:highlight>
                  <a:srgbClr val="F5F5F5"/>
                </a:highlight>
                <a:latin typeface="Calibri" panose="020F0502020204030204" pitchFamily="34" charset="0"/>
              </a:rPr>
              <a:t>May 7, 2025 @ 2pm</a:t>
            </a:r>
            <a:r>
              <a:rPr lang="en-US" sz="3000" b="0" i="0" dirty="0">
                <a:effectLst/>
                <a:highlight>
                  <a:srgbClr val="F5F5F5"/>
                </a:highlight>
                <a:latin typeface="Calibri" panose="020F0502020204030204" pitchFamily="34" charset="0"/>
              </a:rPr>
              <a:t>​</a:t>
            </a:r>
            <a:endParaRPr lang="en-US" sz="3000" b="0" i="0" dirty="0">
              <a:effectLst/>
              <a:highlight>
                <a:srgbClr val="F5F5F5"/>
              </a:highlight>
              <a:latin typeface="Arial" panose="020B0604020202020204" pitchFamily="34" charset="0"/>
            </a:endParaRPr>
          </a:p>
          <a:p>
            <a:pPr algn="l" rtl="0" fontAlgn="base">
              <a:buFont typeface="Arial" panose="020B0604020202020204" pitchFamily="34" charset="0"/>
              <a:buChar char="•"/>
            </a:pPr>
            <a:r>
              <a:rPr lang="en-US" sz="3000" b="0" i="0" u="none" strike="noStrike" dirty="0">
                <a:effectLst/>
                <a:highlight>
                  <a:srgbClr val="F5F5F5"/>
                </a:highlight>
                <a:latin typeface="Calibri" panose="020F0502020204030204" pitchFamily="34" charset="0"/>
              </a:rPr>
              <a:t>Public Hearing -  FY25 Work Plans​</a:t>
            </a:r>
            <a:r>
              <a:rPr lang="en-US" sz="3000" b="0" i="0" dirty="0">
                <a:effectLst/>
                <a:highlight>
                  <a:srgbClr val="F5F5F5"/>
                </a:highlight>
                <a:latin typeface="Calibri" panose="020F0502020204030204" pitchFamily="34" charset="0"/>
              </a:rPr>
              <a:t>​</a:t>
            </a:r>
            <a:endParaRPr lang="en-US" sz="3000" b="0" i="0" dirty="0">
              <a:effectLst/>
              <a:highlight>
                <a:srgbClr val="F5F5F5"/>
              </a:highlight>
              <a:latin typeface="Arial" panose="020B0604020202020204" pitchFamily="34" charset="0"/>
            </a:endParaRPr>
          </a:p>
          <a:p>
            <a:pPr marL="0" indent="0" algn="l" rtl="0" fontAlgn="base">
              <a:buNone/>
            </a:pPr>
            <a:r>
              <a:rPr lang="en-US" sz="3000" b="1" i="0" u="none" strike="noStrike" dirty="0">
                <a:effectLst/>
                <a:highlight>
                  <a:srgbClr val="F5F5F5"/>
                </a:highlight>
                <a:latin typeface="Calibri" panose="020F0502020204030204" pitchFamily="34" charset="0"/>
              </a:rPr>
              <a:t>December 3, 2025 @2pm</a:t>
            </a:r>
            <a:r>
              <a:rPr lang="en-US" sz="3000" b="0" i="0" dirty="0">
                <a:effectLst/>
                <a:highlight>
                  <a:srgbClr val="F5F5F5"/>
                </a:highlight>
                <a:latin typeface="Calibri" panose="020F0502020204030204" pitchFamily="34" charset="0"/>
              </a:rPr>
              <a:t>​</a:t>
            </a:r>
            <a:endParaRPr lang="en-US" sz="3000" b="0" i="0" dirty="0">
              <a:effectLst/>
              <a:highlight>
                <a:srgbClr val="F5F5F5"/>
              </a:highlight>
              <a:latin typeface="Arial" panose="020B0604020202020204" pitchFamily="34" charset="0"/>
            </a:endParaRPr>
          </a:p>
          <a:p>
            <a:pPr algn="l" rtl="0" fontAlgn="base">
              <a:buFont typeface="Arial" panose="020B0604020202020204" pitchFamily="34" charset="0"/>
              <a:buChar char="•"/>
            </a:pPr>
            <a:r>
              <a:rPr lang="en-US" sz="3000" b="0" i="0" u="none" strike="noStrike" dirty="0">
                <a:effectLst/>
                <a:highlight>
                  <a:srgbClr val="F5F5F5"/>
                </a:highlight>
                <a:latin typeface="Calibri" panose="020F0502020204030204" pitchFamily="34" charset="0"/>
              </a:rPr>
              <a:t>FY25 Update </a:t>
            </a:r>
            <a:r>
              <a:rPr lang="en-US" sz="3000" b="0" i="0" dirty="0">
                <a:effectLst/>
                <a:highlight>
                  <a:srgbClr val="F5F5F5"/>
                </a:highlight>
                <a:latin typeface="Calibri" panose="020F0502020204030204" pitchFamily="34" charset="0"/>
              </a:rPr>
              <a:t>​</a:t>
            </a:r>
            <a:endParaRPr lang="en-US" sz="3000" b="0" i="0" dirty="0">
              <a:effectLst/>
              <a:highlight>
                <a:srgbClr val="F5F5F5"/>
              </a:highlight>
              <a:latin typeface="Arial" panose="020B0604020202020204" pitchFamily="34" charset="0"/>
            </a:endParaRPr>
          </a:p>
          <a:p>
            <a:pPr algn="l" rtl="0" fontAlgn="base">
              <a:buFont typeface="Arial" panose="020B0604020202020204" pitchFamily="34" charset="0"/>
              <a:buChar char="•"/>
            </a:pPr>
            <a:r>
              <a:rPr lang="en-US" sz="3000" b="0" i="0" u="none" strike="noStrike" dirty="0">
                <a:effectLst/>
                <a:highlight>
                  <a:srgbClr val="F5F5F5"/>
                </a:highlight>
                <a:latin typeface="Calibri" panose="020F0502020204030204" pitchFamily="34" charset="0"/>
              </a:rPr>
              <a:t>Final APR FY24 Update </a:t>
            </a:r>
            <a:endParaRPr lang="en-US" sz="3000" b="0" i="0" dirty="0">
              <a:effectLst/>
              <a:highlight>
                <a:srgbClr val="F5F5F5"/>
              </a:highlight>
              <a:latin typeface="Arial" panose="020B0604020202020204" pitchFamily="34" charset="0"/>
            </a:endParaRPr>
          </a:p>
          <a:p>
            <a:endParaRPr lang="en-US" dirty="0"/>
          </a:p>
        </p:txBody>
      </p:sp>
    </p:spTree>
    <p:extLst>
      <p:ext uri="{BB962C8B-B14F-4D97-AF65-F5344CB8AC3E}">
        <p14:creationId xmlns:p14="http://schemas.microsoft.com/office/powerpoint/2010/main" val="2592959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11F97-286D-47F0-886E-A4B3E85225A1}"/>
              </a:ext>
            </a:extLst>
          </p:cNvPr>
          <p:cNvSpPr>
            <a:spLocks noGrp="1"/>
          </p:cNvSpPr>
          <p:nvPr>
            <p:ph type="title"/>
          </p:nvPr>
        </p:nvSpPr>
        <p:spPr/>
        <p:txBody>
          <a:bodyPr/>
          <a:lstStyle/>
          <a:p>
            <a:r>
              <a:rPr lang="en-US" i="1" dirty="0"/>
              <a:t>Next steps</a:t>
            </a:r>
            <a:r>
              <a:rPr lang="en-US" dirty="0"/>
              <a:t>:</a:t>
            </a:r>
          </a:p>
        </p:txBody>
      </p:sp>
      <p:sp>
        <p:nvSpPr>
          <p:cNvPr id="3" name="Content Placeholder 2">
            <a:extLst>
              <a:ext uri="{FF2B5EF4-FFF2-40B4-BE49-F238E27FC236}">
                <a16:creationId xmlns:a16="http://schemas.microsoft.com/office/drawing/2014/main" id="{30179342-F00C-4386-B00F-2CF63417DC44}"/>
              </a:ext>
            </a:extLst>
          </p:cNvPr>
          <p:cNvSpPr>
            <a:spLocks noGrp="1"/>
          </p:cNvSpPr>
          <p:nvPr>
            <p:ph idx="1"/>
          </p:nvPr>
        </p:nvSpPr>
        <p:spPr>
          <a:xfrm>
            <a:off x="457199" y="1154097"/>
            <a:ext cx="11161060" cy="5035392"/>
          </a:xfrm>
        </p:spPr>
        <p:txBody>
          <a:bodyPr/>
          <a:lstStyle/>
          <a:p>
            <a:pPr>
              <a:buFont typeface="Courier New" panose="02070309020205020404" pitchFamily="49" charset="0"/>
              <a:buChar char="o"/>
            </a:pPr>
            <a:r>
              <a:rPr lang="en-US" sz="4000" dirty="0"/>
              <a:t>February </a:t>
            </a:r>
          </a:p>
          <a:p>
            <a:pPr lvl="1"/>
            <a:r>
              <a:rPr lang="en-US" sz="4000" dirty="0"/>
              <a:t>TEAMs meeting to address the FY2025 PHHS Block Grant Proposals (annual applications)</a:t>
            </a:r>
          </a:p>
          <a:p>
            <a:pPr>
              <a:buFont typeface="Courier New" panose="02070309020205020404" pitchFamily="49" charset="0"/>
              <a:buChar char="o"/>
            </a:pPr>
            <a:r>
              <a:rPr lang="en-US" sz="4000" dirty="0"/>
              <a:t>Advisory Committee Meetings </a:t>
            </a:r>
          </a:p>
          <a:p>
            <a:pPr lvl="1"/>
            <a:r>
              <a:rPr lang="en-US" sz="4000" dirty="0"/>
              <a:t>March 5, 2025</a:t>
            </a:r>
          </a:p>
          <a:p>
            <a:pPr lvl="1"/>
            <a:r>
              <a:rPr lang="en-US" sz="4000" dirty="0"/>
              <a:t>May 7, 2025 -Public Hearing</a:t>
            </a:r>
          </a:p>
          <a:p>
            <a:pPr lvl="1"/>
            <a:r>
              <a:rPr lang="en-US" sz="4000" dirty="0"/>
              <a:t>December 3, 2025</a:t>
            </a:r>
          </a:p>
          <a:p>
            <a:pPr lvl="1"/>
            <a:endParaRPr lang="en-US" dirty="0"/>
          </a:p>
          <a:p>
            <a:pPr lvl="1"/>
            <a:endParaRPr lang="en-US" dirty="0"/>
          </a:p>
          <a:p>
            <a:pPr lvl="1"/>
            <a:endParaRPr lang="en-US" dirty="0"/>
          </a:p>
          <a:p>
            <a:pPr lvl="1"/>
            <a:endParaRPr lang="en-US" dirty="0"/>
          </a:p>
          <a:p>
            <a:pPr lvl="1"/>
            <a:endParaRPr lang="en-US" dirty="0"/>
          </a:p>
        </p:txBody>
      </p:sp>
      <p:pic>
        <p:nvPicPr>
          <p:cNvPr id="4" name="Picture 3">
            <a:extLst>
              <a:ext uri="{FF2B5EF4-FFF2-40B4-BE49-F238E27FC236}">
                <a16:creationId xmlns:a16="http://schemas.microsoft.com/office/drawing/2014/main" id="{0413FCE4-933E-9B67-00F8-3C577FA06DC8}"/>
              </a:ext>
            </a:extLst>
          </p:cNvPr>
          <p:cNvPicPr>
            <a:picLocks noChangeAspect="1"/>
          </p:cNvPicPr>
          <p:nvPr/>
        </p:nvPicPr>
        <p:blipFill>
          <a:blip r:embed="rId3"/>
          <a:stretch>
            <a:fillRect/>
          </a:stretch>
        </p:blipFill>
        <p:spPr>
          <a:xfrm>
            <a:off x="9211153" y="5540181"/>
            <a:ext cx="2753772" cy="1085983"/>
          </a:xfrm>
          <a:prstGeom prst="rect">
            <a:avLst/>
          </a:prstGeom>
        </p:spPr>
      </p:pic>
    </p:spTree>
    <p:extLst>
      <p:ext uri="{BB962C8B-B14F-4D97-AF65-F5344CB8AC3E}">
        <p14:creationId xmlns:p14="http://schemas.microsoft.com/office/powerpoint/2010/main" val="2846296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7C985-450D-4900-B137-252BCF5602D3}"/>
              </a:ext>
            </a:extLst>
          </p:cNvPr>
          <p:cNvSpPr>
            <a:spLocks noGrp="1"/>
          </p:cNvSpPr>
          <p:nvPr>
            <p:ph type="title"/>
          </p:nvPr>
        </p:nvSpPr>
        <p:spPr>
          <a:xfrm>
            <a:off x="170688" y="1687397"/>
            <a:ext cx="3552899" cy="3855563"/>
          </a:xfrm>
        </p:spPr>
        <p:txBody>
          <a:bodyPr>
            <a:normAutofit/>
          </a:bodyPr>
          <a:lstStyle/>
          <a:p>
            <a:r>
              <a:rPr lang="en-US" u="sng" dirty="0">
                <a:latin typeface="Times New Roman" panose="02020603050405020304" pitchFamily="18" charset="0"/>
                <a:cs typeface="Times New Roman" panose="02020603050405020304" pitchFamily="18" charset="0"/>
              </a:rPr>
              <a:t>PHHS Block  Grant Deliverables</a:t>
            </a:r>
            <a:br>
              <a:rPr lang="en-US" dirty="0"/>
            </a:br>
            <a:endParaRPr lang="en-US" dirty="0"/>
          </a:p>
        </p:txBody>
      </p:sp>
      <p:sp>
        <p:nvSpPr>
          <p:cNvPr id="3" name="Content Placeholder 2">
            <a:extLst>
              <a:ext uri="{FF2B5EF4-FFF2-40B4-BE49-F238E27FC236}">
                <a16:creationId xmlns:a16="http://schemas.microsoft.com/office/drawing/2014/main" id="{B1669177-37A1-40E8-B57D-DDAC9CD4569F}"/>
              </a:ext>
            </a:extLst>
          </p:cNvPr>
          <p:cNvSpPr>
            <a:spLocks noGrp="1"/>
          </p:cNvSpPr>
          <p:nvPr>
            <p:ph idx="1"/>
          </p:nvPr>
        </p:nvSpPr>
        <p:spPr>
          <a:xfrm>
            <a:off x="3902697" y="1952112"/>
            <a:ext cx="7451104" cy="4184737"/>
          </a:xfrm>
        </p:spPr>
        <p:txBody>
          <a:bodyPr>
            <a:normAutofit/>
          </a:bodyPr>
          <a:lstStyle/>
          <a:p>
            <a:r>
              <a:rPr lang="en-US" sz="3200" dirty="0">
                <a:latin typeface="Times New Roman" panose="02020603050405020304" pitchFamily="18" charset="0"/>
                <a:cs typeface="Times New Roman" panose="02020603050405020304" pitchFamily="18" charset="0"/>
              </a:rPr>
              <a:t>Interim Annual Performance Report (APR) and Success stories</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Final Performance Report (APR)</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Budget and/or Program Workplan Revision </a:t>
            </a:r>
          </a:p>
        </p:txBody>
      </p:sp>
      <p:sp>
        <p:nvSpPr>
          <p:cNvPr id="4" name="Footer Placeholder 4">
            <a:extLst>
              <a:ext uri="{FF2B5EF4-FFF2-40B4-BE49-F238E27FC236}">
                <a16:creationId xmlns:a16="http://schemas.microsoft.com/office/drawing/2014/main" id="{9A2ACBC5-10F1-B750-9F95-90F5C5B00D80}"/>
              </a:ext>
            </a:extLst>
          </p:cNvPr>
          <p:cNvSpPr txBox="1">
            <a:spLocks/>
          </p:cNvSpPr>
          <p:nvPr/>
        </p:nvSpPr>
        <p:spPr>
          <a:xfrm>
            <a:off x="2196444" y="6424005"/>
            <a:ext cx="8268788" cy="2958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ea typeface="+mn-lt"/>
                <a:cs typeface="+mn-lt"/>
              </a:rPr>
              <a:t>Oklahoma State Department of Health | Preventive Health and Health Services Block Grant | 2024</a:t>
            </a:r>
            <a:endParaRPr lang="en-US" sz="1200" dirty="0"/>
          </a:p>
        </p:txBody>
      </p:sp>
      <p:pic>
        <p:nvPicPr>
          <p:cNvPr id="6" name="Picture 5">
            <a:extLst>
              <a:ext uri="{FF2B5EF4-FFF2-40B4-BE49-F238E27FC236}">
                <a16:creationId xmlns:a16="http://schemas.microsoft.com/office/drawing/2014/main" id="{7B0EFFD5-38E9-4FC8-954B-5F4198A1B3CC}"/>
              </a:ext>
            </a:extLst>
          </p:cNvPr>
          <p:cNvPicPr>
            <a:picLocks noChangeAspect="1"/>
          </p:cNvPicPr>
          <p:nvPr/>
        </p:nvPicPr>
        <p:blipFill>
          <a:blip r:embed="rId3"/>
          <a:stretch>
            <a:fillRect/>
          </a:stretch>
        </p:blipFill>
        <p:spPr>
          <a:xfrm>
            <a:off x="744718" y="138169"/>
            <a:ext cx="10426045" cy="1461155"/>
          </a:xfrm>
          <a:prstGeom prst="rect">
            <a:avLst/>
          </a:prstGeom>
        </p:spPr>
      </p:pic>
    </p:spTree>
    <p:extLst>
      <p:ext uri="{BB962C8B-B14F-4D97-AF65-F5344CB8AC3E}">
        <p14:creationId xmlns:p14="http://schemas.microsoft.com/office/powerpoint/2010/main" val="5829705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F8752-84DD-45E6-8451-AE74830289B2}"/>
              </a:ext>
            </a:extLst>
          </p:cNvPr>
          <p:cNvSpPr>
            <a:spLocks noGrp="1"/>
          </p:cNvSpPr>
          <p:nvPr>
            <p:ph type="ctrTitle"/>
          </p:nvPr>
        </p:nvSpPr>
        <p:spPr>
          <a:xfrm>
            <a:off x="1524000" y="1122363"/>
            <a:ext cx="2444318" cy="812969"/>
          </a:xfrm>
        </p:spPr>
        <p:txBody>
          <a:bodyPr>
            <a:normAutofit fontScale="90000"/>
          </a:bodyPr>
          <a:lstStyle/>
          <a:p>
            <a:r>
              <a:rPr lang="en-US" dirty="0"/>
              <a:t>Q&amp;A:</a:t>
            </a:r>
          </a:p>
        </p:txBody>
      </p:sp>
      <p:sp>
        <p:nvSpPr>
          <p:cNvPr id="3" name="Subtitle 2">
            <a:extLst>
              <a:ext uri="{FF2B5EF4-FFF2-40B4-BE49-F238E27FC236}">
                <a16:creationId xmlns:a16="http://schemas.microsoft.com/office/drawing/2014/main" id="{40DB704A-1D5E-4F24-AEF5-674A684CECD7}"/>
              </a:ext>
            </a:extLst>
          </p:cNvPr>
          <p:cNvSpPr>
            <a:spLocks noGrp="1"/>
          </p:cNvSpPr>
          <p:nvPr>
            <p:ph type="subTitle" idx="1"/>
          </p:nvPr>
        </p:nvSpPr>
        <p:spPr>
          <a:xfrm>
            <a:off x="1524000" y="4922668"/>
            <a:ext cx="9144000" cy="335131"/>
          </a:xfrm>
        </p:spPr>
        <p:txBody>
          <a:bodyPr>
            <a:normAutofit fontScale="92500" lnSpcReduction="20000"/>
          </a:bodyPr>
          <a:lstStyle/>
          <a:p>
            <a:r>
              <a:rPr lang="en-US" sz="1800" dirty="0">
                <a:solidFill>
                  <a:srgbClr val="242424"/>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To learn more about the PHHSBG, </a:t>
            </a:r>
            <a:r>
              <a:rPr lang="en-US" sz="2400" dirty="0">
                <a:solidFill>
                  <a:srgbClr val="242424"/>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please visit </a:t>
            </a:r>
            <a:r>
              <a:rPr lang="en-US" sz="2400" u="sng" dirty="0">
                <a:solidFill>
                  <a:srgbClr val="0563C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hlinkClick r:id="rId3"/>
              </a:rPr>
              <a:t>our SharePoint page</a:t>
            </a:r>
            <a:r>
              <a:rPr lang="en-US" sz="2400" dirty="0">
                <a:solidFill>
                  <a:srgbClr val="242424"/>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or </a:t>
            </a:r>
            <a:r>
              <a:rPr lang="en-US" sz="2400" u="sng" dirty="0">
                <a:solidFill>
                  <a:srgbClr val="0563C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hlinkClick r:id="rId4"/>
              </a:rPr>
              <a:t>public webpage.</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a:extLst>
              <a:ext uri="{FF2B5EF4-FFF2-40B4-BE49-F238E27FC236}">
                <a16:creationId xmlns:a16="http://schemas.microsoft.com/office/drawing/2014/main" id="{BDD00D9C-655C-4C76-923F-510BB22B754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91382" y="531011"/>
            <a:ext cx="10161270" cy="3577590"/>
          </a:xfrm>
          <a:prstGeom prst="rect">
            <a:avLst/>
          </a:prstGeom>
        </p:spPr>
      </p:pic>
      <p:sp>
        <p:nvSpPr>
          <p:cNvPr id="7" name="TextBox 6">
            <a:extLst>
              <a:ext uri="{FF2B5EF4-FFF2-40B4-BE49-F238E27FC236}">
                <a16:creationId xmlns:a16="http://schemas.microsoft.com/office/drawing/2014/main" id="{0A7DB7D8-90DE-42CA-9C12-E7B4619EC041}"/>
              </a:ext>
            </a:extLst>
          </p:cNvPr>
          <p:cNvSpPr txBox="1"/>
          <p:nvPr/>
        </p:nvSpPr>
        <p:spPr>
          <a:xfrm rot="10800000" flipV="1">
            <a:off x="1216236" y="6071866"/>
            <a:ext cx="7688065" cy="523220"/>
          </a:xfrm>
          <a:prstGeom prst="rect">
            <a:avLst/>
          </a:prstGeom>
          <a:noFill/>
        </p:spPr>
        <p:txBody>
          <a:bodyPr wrap="square">
            <a:spAutoFit/>
          </a:bodyPr>
          <a:lstStyle/>
          <a:p>
            <a:pPr algn="ctr"/>
            <a:endParaRPr lang="en-US" sz="1800" dirty="0">
              <a:ea typeface="+mn-lt"/>
              <a:cs typeface="+mn-lt"/>
            </a:endParaRPr>
          </a:p>
          <a:p>
            <a:pPr algn="ctr"/>
            <a:r>
              <a:rPr lang="en-US" sz="1000" dirty="0">
                <a:solidFill>
                  <a:schemeClr val="tx1">
                    <a:lumMod val="50000"/>
                    <a:lumOff val="50000"/>
                  </a:schemeClr>
                </a:solidFill>
                <a:ea typeface="+mn-lt"/>
                <a:cs typeface="+mn-lt"/>
              </a:rPr>
              <a:t>Oklahoma State Department of Health | Preventive Health and Health Services Block Grant | 2024</a:t>
            </a:r>
            <a:endParaRPr lang="en-US" sz="1000" dirty="0">
              <a:solidFill>
                <a:schemeClr val="tx1">
                  <a:lumMod val="50000"/>
                  <a:lumOff val="50000"/>
                </a:schemeClr>
              </a:solidFill>
            </a:endParaRPr>
          </a:p>
        </p:txBody>
      </p:sp>
      <p:sp>
        <p:nvSpPr>
          <p:cNvPr id="5" name="TextBox 4">
            <a:extLst>
              <a:ext uri="{FF2B5EF4-FFF2-40B4-BE49-F238E27FC236}">
                <a16:creationId xmlns:a16="http://schemas.microsoft.com/office/drawing/2014/main" id="{70F7ECFE-9382-8366-CA14-8FC0CB87AF05}"/>
              </a:ext>
            </a:extLst>
          </p:cNvPr>
          <p:cNvSpPr txBox="1"/>
          <p:nvPr/>
        </p:nvSpPr>
        <p:spPr>
          <a:xfrm>
            <a:off x="3048886" y="3105835"/>
            <a:ext cx="6097772" cy="3139321"/>
          </a:xfrm>
          <a:prstGeom prst="rect">
            <a:avLst/>
          </a:prstGeom>
          <a:noFill/>
        </p:spPr>
        <p:txBody>
          <a:bodyPr wrap="square">
            <a:spAutoFit/>
          </a:bodyPr>
          <a:lstStyle/>
          <a:p>
            <a:pPr algn="ctr"/>
            <a:endParaRPr lang="en-US" sz="1800" b="1" i="1" u="sng" dirty="0">
              <a:solidFill>
                <a:schemeClr val="accent4">
                  <a:lumMod val="75000"/>
                </a:schemeClr>
              </a:solidFill>
              <a:hlinkClick r:id="rId7">
                <a:extLst>
                  <a:ext uri="{A12FA001-AC4F-418D-AE19-62706E023703}">
                    <ahyp:hlinkClr xmlns:ahyp="http://schemas.microsoft.com/office/drawing/2018/hyperlinkcolor" val="tx"/>
                  </a:ext>
                </a:extLst>
              </a:hlinkClick>
            </a:endParaRPr>
          </a:p>
          <a:p>
            <a:pPr algn="ctr"/>
            <a:endParaRPr lang="en-US" b="1" i="1" u="sng" dirty="0">
              <a:solidFill>
                <a:schemeClr val="accent4">
                  <a:lumMod val="75000"/>
                </a:schemeClr>
              </a:solidFill>
              <a:hlinkClick r:id="rId7">
                <a:extLst>
                  <a:ext uri="{A12FA001-AC4F-418D-AE19-62706E023703}">
                    <ahyp:hlinkClr xmlns:ahyp="http://schemas.microsoft.com/office/drawing/2018/hyperlinkcolor" val="tx"/>
                  </a:ext>
                </a:extLst>
              </a:hlinkClick>
            </a:endParaRPr>
          </a:p>
          <a:p>
            <a:pPr algn="ctr"/>
            <a:endParaRPr lang="en-US" sz="1800" b="1" i="1" u="sng" dirty="0">
              <a:solidFill>
                <a:schemeClr val="accent4">
                  <a:lumMod val="75000"/>
                </a:schemeClr>
              </a:solidFill>
              <a:hlinkClick r:id="rId7">
                <a:extLst>
                  <a:ext uri="{A12FA001-AC4F-418D-AE19-62706E023703}">
                    <ahyp:hlinkClr xmlns:ahyp="http://schemas.microsoft.com/office/drawing/2018/hyperlinkcolor" val="tx"/>
                  </a:ext>
                </a:extLst>
              </a:hlinkClick>
            </a:endParaRPr>
          </a:p>
          <a:p>
            <a:pPr algn="ctr"/>
            <a:endParaRPr lang="en-US" b="1" i="1" u="sng" dirty="0">
              <a:solidFill>
                <a:schemeClr val="accent4">
                  <a:lumMod val="75000"/>
                </a:schemeClr>
              </a:solidFill>
              <a:hlinkClick r:id="rId7">
                <a:extLst>
                  <a:ext uri="{A12FA001-AC4F-418D-AE19-62706E023703}">
                    <ahyp:hlinkClr xmlns:ahyp="http://schemas.microsoft.com/office/drawing/2018/hyperlinkcolor" val="tx"/>
                  </a:ext>
                </a:extLst>
              </a:hlinkClick>
            </a:endParaRPr>
          </a:p>
          <a:p>
            <a:pPr algn="ctr"/>
            <a:endParaRPr lang="en-US" sz="1800" b="1" i="1" u="sng" dirty="0">
              <a:solidFill>
                <a:schemeClr val="accent4">
                  <a:lumMod val="75000"/>
                </a:schemeClr>
              </a:solidFill>
              <a:hlinkClick r:id="rId7">
                <a:extLst>
                  <a:ext uri="{A12FA001-AC4F-418D-AE19-62706E023703}">
                    <ahyp:hlinkClr xmlns:ahyp="http://schemas.microsoft.com/office/drawing/2018/hyperlinkcolor" val="tx"/>
                  </a:ext>
                </a:extLst>
              </a:hlinkClick>
            </a:endParaRPr>
          </a:p>
          <a:p>
            <a:pPr algn="ctr"/>
            <a:endParaRPr lang="en-US" b="1" i="1" u="sng" dirty="0">
              <a:solidFill>
                <a:schemeClr val="accent4">
                  <a:lumMod val="75000"/>
                </a:schemeClr>
              </a:solidFill>
              <a:hlinkClick r:id="rId7">
                <a:extLst>
                  <a:ext uri="{A12FA001-AC4F-418D-AE19-62706E023703}">
                    <ahyp:hlinkClr xmlns:ahyp="http://schemas.microsoft.com/office/drawing/2018/hyperlinkcolor" val="tx"/>
                  </a:ext>
                </a:extLst>
              </a:hlinkClick>
            </a:endParaRPr>
          </a:p>
          <a:p>
            <a:pPr algn="ctr"/>
            <a:endParaRPr lang="en-US" sz="1800" b="1" i="1" u="sng" dirty="0">
              <a:solidFill>
                <a:schemeClr val="accent4">
                  <a:lumMod val="75000"/>
                </a:schemeClr>
              </a:solidFill>
              <a:hlinkClick r:id="rId7">
                <a:extLst>
                  <a:ext uri="{A12FA001-AC4F-418D-AE19-62706E023703}">
                    <ahyp:hlinkClr xmlns:ahyp="http://schemas.microsoft.com/office/drawing/2018/hyperlinkcolor" val="tx"/>
                  </a:ext>
                </a:extLst>
              </a:hlinkClick>
            </a:endParaRPr>
          </a:p>
          <a:p>
            <a:pPr algn="ctr"/>
            <a:endParaRPr lang="en-US" b="1" i="1" u="sng" dirty="0">
              <a:solidFill>
                <a:schemeClr val="accent4">
                  <a:lumMod val="75000"/>
                </a:schemeClr>
              </a:solidFill>
              <a:hlinkClick r:id="rId7">
                <a:extLst>
                  <a:ext uri="{A12FA001-AC4F-418D-AE19-62706E023703}">
                    <ahyp:hlinkClr xmlns:ahyp="http://schemas.microsoft.com/office/drawing/2018/hyperlinkcolor" val="tx"/>
                  </a:ext>
                </a:extLst>
              </a:hlinkClick>
            </a:endParaRPr>
          </a:p>
          <a:p>
            <a:pPr algn="ctr"/>
            <a:endParaRPr lang="en-US" b="1" i="1" u="sng" dirty="0">
              <a:solidFill>
                <a:schemeClr val="accent4">
                  <a:lumMod val="75000"/>
                </a:schemeClr>
              </a:solidFill>
              <a:hlinkClick r:id="rId7">
                <a:extLst>
                  <a:ext uri="{A12FA001-AC4F-418D-AE19-62706E023703}">
                    <ahyp:hlinkClr xmlns:ahyp="http://schemas.microsoft.com/office/drawing/2018/hyperlinkcolor" val="tx"/>
                  </a:ext>
                </a:extLst>
              </a:hlinkClick>
            </a:endParaRPr>
          </a:p>
          <a:p>
            <a:pPr algn="ctr"/>
            <a:r>
              <a:rPr lang="en-US" sz="1800" b="1" i="1" u="sng" dirty="0">
                <a:solidFill>
                  <a:schemeClr val="accent4">
                    <a:lumMod val="75000"/>
                  </a:schemeClr>
                </a:solidFill>
                <a:hlinkClick r:id="rId7">
                  <a:extLst>
                    <a:ext uri="{A12FA001-AC4F-418D-AE19-62706E023703}">
                      <ahyp:hlinkClr xmlns:ahyp="http://schemas.microsoft.com/office/drawing/2018/hyperlinkcolor" val="tx"/>
                    </a:ext>
                  </a:extLst>
                </a:hlinkClick>
              </a:rPr>
              <a:t>solina.searcy-martin@health.ok.gov</a:t>
            </a:r>
            <a:endParaRPr lang="en-US" sz="1800" b="1" i="1" u="sng" dirty="0">
              <a:solidFill>
                <a:schemeClr val="accent4">
                  <a:lumMod val="75000"/>
                </a:schemeClr>
              </a:solidFill>
            </a:endParaRPr>
          </a:p>
          <a:p>
            <a:pPr algn="ctr"/>
            <a:r>
              <a:rPr lang="en-US" sz="1800" b="1" i="1" u="sng" dirty="0">
                <a:solidFill>
                  <a:schemeClr val="accent4">
                    <a:lumMod val="75000"/>
                  </a:schemeClr>
                </a:solidFill>
              </a:rPr>
              <a:t>   405-817-6483</a:t>
            </a:r>
          </a:p>
        </p:txBody>
      </p:sp>
    </p:spTree>
    <p:extLst>
      <p:ext uri="{BB962C8B-B14F-4D97-AF65-F5344CB8AC3E}">
        <p14:creationId xmlns:p14="http://schemas.microsoft.com/office/powerpoint/2010/main" val="40979346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Placeholder 8" descr="A picture containing outdoor, water, large, building&#10;&#10;Description automatically generated">
            <a:extLst>
              <a:ext uri="{FF2B5EF4-FFF2-40B4-BE49-F238E27FC236}">
                <a16:creationId xmlns:a16="http://schemas.microsoft.com/office/drawing/2014/main" id="{DD1454E9-ECCF-A544-9A41-03D868655FF5}"/>
              </a:ext>
            </a:extLst>
          </p:cNvPr>
          <p:cNvPicPr>
            <a:picLocks noGrp="1" noChangeAspect="1"/>
          </p:cNvPicPr>
          <p:nvPr>
            <p:ph type="pic" sz="quarter" idx="13"/>
          </p:nvPr>
        </p:nvPicPr>
        <p:blipFill>
          <a:blip r:embed="rId3"/>
          <a:srcRect t="26710"/>
          <a:stretch/>
        </p:blipFill>
        <p:spPr>
          <a:xfrm>
            <a:off x="20" y="-22"/>
            <a:ext cx="12191977" cy="6858022"/>
          </a:xfrm>
          <a:prstGeom prst="rect">
            <a:avLst/>
          </a:prstGeom>
        </p:spPr>
      </p:pic>
      <p:sp>
        <p:nvSpPr>
          <p:cNvPr id="19" name="Rectangle 1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24B5A5-1EA9-9D46-8706-B46B02489DD0}"/>
              </a:ext>
            </a:extLst>
          </p:cNvPr>
          <p:cNvSpPr>
            <a:spLocks noGrp="1"/>
          </p:cNvSpPr>
          <p:nvPr>
            <p:ph type="title"/>
          </p:nvPr>
        </p:nvSpPr>
        <p:spPr>
          <a:xfrm>
            <a:off x="643467" y="643467"/>
            <a:ext cx="4117070" cy="3569242"/>
          </a:xfrm>
        </p:spPr>
        <p:txBody>
          <a:bodyPr vert="horz" lIns="91440" tIns="45720" rIns="91440" bIns="45720" rtlCol="0" anchor="t">
            <a:normAutofit/>
          </a:bodyPr>
          <a:lstStyle/>
          <a:p>
            <a:r>
              <a:rPr lang="en-US" sz="5200" b="1" dirty="0">
                <a:solidFill>
                  <a:srgbClr val="FFFFFF"/>
                </a:solidFill>
              </a:rPr>
              <a:t>Closing Remarks</a:t>
            </a:r>
            <a:br>
              <a:rPr lang="en-US" sz="5200" b="1" dirty="0">
                <a:solidFill>
                  <a:srgbClr val="FFFFFF"/>
                </a:solidFill>
              </a:rPr>
            </a:br>
            <a:r>
              <a:rPr lang="en-US" sz="5200" b="1" dirty="0">
                <a:solidFill>
                  <a:srgbClr val="FFFFFF"/>
                </a:solidFill>
              </a:rPr>
              <a:t>and Adjournment</a:t>
            </a:r>
          </a:p>
        </p:txBody>
      </p:sp>
      <p:sp>
        <p:nvSpPr>
          <p:cNvPr id="3" name="Content Placeholder 2">
            <a:extLst>
              <a:ext uri="{FF2B5EF4-FFF2-40B4-BE49-F238E27FC236}">
                <a16:creationId xmlns:a16="http://schemas.microsoft.com/office/drawing/2014/main" id="{DB087B5E-9A7B-7F4C-87F1-A58C460A69AF}"/>
              </a:ext>
            </a:extLst>
          </p:cNvPr>
          <p:cNvSpPr>
            <a:spLocks noGrp="1"/>
          </p:cNvSpPr>
          <p:nvPr>
            <p:ph idx="1"/>
          </p:nvPr>
        </p:nvSpPr>
        <p:spPr>
          <a:xfrm>
            <a:off x="643466" y="4551037"/>
            <a:ext cx="5449479" cy="1578054"/>
          </a:xfrm>
        </p:spPr>
        <p:txBody>
          <a:bodyPr vert="horz" lIns="91440" tIns="45720" rIns="91440" bIns="45720" rtlCol="0" anchor="b">
            <a:normAutofit/>
          </a:bodyPr>
          <a:lstStyle/>
          <a:p>
            <a:pPr marL="0" indent="0">
              <a:buNone/>
            </a:pPr>
            <a:r>
              <a:rPr lang="en-US" sz="2400" dirty="0">
                <a:solidFill>
                  <a:srgbClr val="FFFFFF"/>
                </a:solidFill>
              </a:rPr>
              <a:t> </a:t>
            </a:r>
          </a:p>
        </p:txBody>
      </p:sp>
      <p:sp>
        <p:nvSpPr>
          <p:cNvPr id="12" name="Footer Placeholder 11">
            <a:extLst>
              <a:ext uri="{FF2B5EF4-FFF2-40B4-BE49-F238E27FC236}">
                <a16:creationId xmlns:a16="http://schemas.microsoft.com/office/drawing/2014/main" id="{E39083CB-CCDE-BB49-B6C9-8CC24010F402}"/>
              </a:ext>
            </a:extLst>
          </p:cNvPr>
          <p:cNvSpPr>
            <a:spLocks noGrp="1"/>
          </p:cNvSpPr>
          <p:nvPr>
            <p:ph type="ftr" sz="quarter" idx="14"/>
          </p:nvPr>
        </p:nvSpPr>
        <p:spPr>
          <a:xfrm>
            <a:off x="4038600" y="6356350"/>
            <a:ext cx="4114800" cy="365125"/>
          </a:xfrm>
        </p:spPr>
        <p:txBody>
          <a:bodyPr vert="horz" lIns="91440" tIns="45720" rIns="91440" bIns="45720" rtlCol="0" anchor="ctr">
            <a:normAutofit/>
          </a:bodyPr>
          <a:lstStyle/>
          <a:p>
            <a:pPr>
              <a:lnSpc>
                <a:spcPct val="90000"/>
              </a:lnSpc>
              <a:spcAft>
                <a:spcPts val="600"/>
              </a:spcAft>
              <a:defRPr/>
            </a:pPr>
            <a:r>
              <a:rPr lang="en-US" sz="900" kern="1200" dirty="0">
                <a:solidFill>
                  <a:srgbClr val="FFFFFF"/>
                </a:solidFill>
                <a:latin typeface="Calibri" panose="020F0502020204030204"/>
                <a:ea typeface="+mn-ea"/>
                <a:cs typeface="+mn-cs"/>
              </a:rPr>
              <a:t>Oklahoma State Department of Health | Preventive Health and Health Services Block Grant | 2024</a:t>
            </a:r>
          </a:p>
        </p:txBody>
      </p:sp>
      <p:sp>
        <p:nvSpPr>
          <p:cNvPr id="21" name="Rectangle 2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987C3AF6-0FFA-274E-B150-FD9EE2687C0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B7DDC46-2E90-8640-BEFE-F54DCCD857ED}" type="slidenum">
              <a:rPr lang="en-US">
                <a:solidFill>
                  <a:srgbClr val="FFFFFF"/>
                </a:solidFill>
                <a:latin typeface="Calibri" panose="020F0502020204030204"/>
              </a:rPr>
              <a:pPr>
                <a:spcAft>
                  <a:spcPts val="600"/>
                </a:spcAft>
                <a:defRPr/>
              </a:pPr>
              <a:t>51</a:t>
            </a:fld>
            <a:endParaRPr lang="en-US" dirty="0">
              <a:solidFill>
                <a:srgbClr val="FFFFFF"/>
              </a:solidFill>
              <a:latin typeface="Calibri" panose="020F0502020204030204"/>
            </a:endParaRPr>
          </a:p>
        </p:txBody>
      </p:sp>
    </p:spTree>
    <p:extLst>
      <p:ext uri="{BB962C8B-B14F-4D97-AF65-F5344CB8AC3E}">
        <p14:creationId xmlns:p14="http://schemas.microsoft.com/office/powerpoint/2010/main" val="4929549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FD33633-C62C-6CA3-ADE3-BCC47B7C0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42A90F2-95A4-06D2-B86F-6EE54B02875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661045" y="0"/>
            <a:ext cx="6183078" cy="3336209"/>
          </a:xfrm>
          <a:prstGeom prst="rect">
            <a:avLst/>
          </a:prstGeom>
        </p:spPr>
      </p:pic>
    </p:spTree>
    <p:extLst>
      <p:ext uri="{BB962C8B-B14F-4D97-AF65-F5344CB8AC3E}">
        <p14:creationId xmlns:p14="http://schemas.microsoft.com/office/powerpoint/2010/main" val="2062519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58EDD9-0685-44E6-9B72-108BB10E1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AC18CE-F88E-73E5-0513-6482969A2697}"/>
              </a:ext>
            </a:extLst>
          </p:cNvPr>
          <p:cNvSpPr>
            <a:spLocks noGrp="1"/>
          </p:cNvSpPr>
          <p:nvPr>
            <p:ph type="title"/>
          </p:nvPr>
        </p:nvSpPr>
        <p:spPr>
          <a:xfrm>
            <a:off x="-106327" y="733646"/>
            <a:ext cx="7549117" cy="5390707"/>
          </a:xfrm>
          <a:noFill/>
        </p:spPr>
        <p:txBody>
          <a:bodyPr vert="horz" lIns="91440" tIns="45720" rIns="91440" bIns="45720" rtlCol="0" anchor="b">
            <a:normAutofit fontScale="90000"/>
          </a:bodyPr>
          <a:lstStyle/>
          <a:p>
            <a:pPr algn="r"/>
            <a:br>
              <a:rPr lang="en-US" sz="6000" b="1" dirty="0">
                <a:solidFill>
                  <a:schemeClr val="tx1"/>
                </a:solidFill>
              </a:rPr>
            </a:br>
            <a:br>
              <a:rPr lang="en-US" sz="6000" b="1" dirty="0">
                <a:solidFill>
                  <a:schemeClr val="tx1"/>
                </a:solidFill>
              </a:rPr>
            </a:br>
            <a:br>
              <a:rPr lang="en-US" sz="6000" b="1" dirty="0">
                <a:solidFill>
                  <a:schemeClr val="tx1"/>
                </a:solidFill>
              </a:rPr>
            </a:br>
            <a:br>
              <a:rPr lang="en-US" sz="6000" b="1" dirty="0">
                <a:solidFill>
                  <a:schemeClr val="tx1"/>
                </a:solidFill>
              </a:rPr>
            </a:br>
            <a:r>
              <a:rPr lang="en-US" sz="6000" b="1" dirty="0">
                <a:solidFill>
                  <a:schemeClr val="tx1"/>
                </a:solidFill>
              </a:rPr>
              <a:t>FY23 APR </a:t>
            </a:r>
            <a:br>
              <a:rPr lang="en-US" sz="6000" b="1" dirty="0">
                <a:solidFill>
                  <a:schemeClr val="tx1"/>
                </a:solidFill>
              </a:rPr>
            </a:br>
            <a:r>
              <a:rPr lang="en-US" sz="6000" b="1" dirty="0">
                <a:solidFill>
                  <a:schemeClr val="tx1"/>
                </a:solidFill>
              </a:rPr>
              <a:t>Success Stories and Final Progress Summary </a:t>
            </a:r>
            <a:br>
              <a:rPr lang="en-US" sz="6000" b="1" dirty="0">
                <a:solidFill>
                  <a:schemeClr val="tx1"/>
                </a:solidFill>
              </a:rPr>
            </a:br>
            <a:r>
              <a:rPr lang="en-US" sz="6000" b="1" dirty="0">
                <a:solidFill>
                  <a:schemeClr val="tx1"/>
                </a:solidFill>
              </a:rPr>
              <a:t>Report </a:t>
            </a:r>
            <a:br>
              <a:rPr lang="en-US" sz="6000" b="1" dirty="0">
                <a:solidFill>
                  <a:schemeClr val="tx1"/>
                </a:solidFill>
              </a:rPr>
            </a:br>
            <a:br>
              <a:rPr lang="en-US" sz="6000" b="1" dirty="0">
                <a:solidFill>
                  <a:schemeClr val="tx1"/>
                </a:solidFill>
              </a:rPr>
            </a:br>
            <a:r>
              <a:rPr lang="en-US" sz="6000" b="1" dirty="0">
                <a:solidFill>
                  <a:schemeClr val="tx1"/>
                </a:solidFill>
              </a:rPr>
              <a:t>  </a:t>
            </a:r>
          </a:p>
        </p:txBody>
      </p:sp>
      <p:sp>
        <p:nvSpPr>
          <p:cNvPr id="3" name="Text Placeholder 2">
            <a:extLst>
              <a:ext uri="{FF2B5EF4-FFF2-40B4-BE49-F238E27FC236}">
                <a16:creationId xmlns:a16="http://schemas.microsoft.com/office/drawing/2014/main" id="{C5EBD040-F93C-E177-F082-D55F2626DD09}"/>
              </a:ext>
            </a:extLst>
          </p:cNvPr>
          <p:cNvSpPr>
            <a:spLocks noGrp="1"/>
          </p:cNvSpPr>
          <p:nvPr>
            <p:ph type="body" idx="1"/>
          </p:nvPr>
        </p:nvSpPr>
        <p:spPr>
          <a:xfrm>
            <a:off x="633446" y="4627755"/>
            <a:ext cx="6562262" cy="1590165"/>
          </a:xfrm>
          <a:noFill/>
        </p:spPr>
        <p:txBody>
          <a:bodyPr vert="horz" lIns="91440" tIns="45720" rIns="91440" bIns="45720" rtlCol="0">
            <a:normAutofit fontScale="85000" lnSpcReduction="10000"/>
          </a:bodyPr>
          <a:lstStyle/>
          <a:p>
            <a:pPr algn="r"/>
            <a:r>
              <a:rPr lang="en-US" sz="2400" dirty="0">
                <a:ea typeface="+mn-lt"/>
                <a:cs typeface="+mn-lt"/>
              </a:rPr>
              <a:t>Oklahoma State Department of Health | Preventive Health and Health Services Block Oklahoma State Department of Health | Preventive Health and Health Services Block Grant | 2024</a:t>
            </a:r>
            <a:endParaRPr lang="en-US" sz="2400" dirty="0"/>
          </a:p>
          <a:p>
            <a:pPr algn="r"/>
            <a:r>
              <a:rPr lang="en-US" sz="2400" dirty="0">
                <a:ea typeface="+mn-lt"/>
                <a:cs typeface="+mn-lt"/>
              </a:rPr>
              <a:t>Grant | 2024</a:t>
            </a:r>
            <a:endParaRPr lang="en-US" sz="2400" dirty="0"/>
          </a:p>
        </p:txBody>
      </p:sp>
      <p:pic>
        <p:nvPicPr>
          <p:cNvPr id="5" name="Picture Placeholder 7" descr="Looking up view of tall buildings">
            <a:extLst>
              <a:ext uri="{FF2B5EF4-FFF2-40B4-BE49-F238E27FC236}">
                <a16:creationId xmlns:a16="http://schemas.microsoft.com/office/drawing/2014/main" id="{3769BEB2-3747-E3D9-2B0B-35E8AE6D468B}"/>
              </a:ext>
            </a:extLst>
          </p:cNvPr>
          <p:cNvPicPr>
            <a:picLocks noChangeAspect="1"/>
          </p:cNvPicPr>
          <p:nvPr/>
        </p:nvPicPr>
        <p:blipFill>
          <a:blip r:embed="rId3">
            <a:extLst>
              <a:ext uri="{28A0092B-C50C-407E-A947-70E740481C1C}">
                <a14:useLocalDpi xmlns:a14="http://schemas.microsoft.com/office/drawing/2010/main" val="0"/>
              </a:ext>
            </a:extLst>
          </a:blip>
          <a:srcRect t="16403" r="-1" b="12960"/>
          <a:stretch/>
        </p:blipFill>
        <p:spPr>
          <a:xfrm>
            <a:off x="8424672" y="10"/>
            <a:ext cx="3764280" cy="6857990"/>
          </a:xfrm>
          <a:prstGeom prst="rect">
            <a:avLst/>
          </a:prstGeom>
          <a:noFill/>
        </p:spPr>
      </p:pic>
      <p:sp>
        <p:nvSpPr>
          <p:cNvPr id="4" name="Slide Number Placeholder 3">
            <a:extLst>
              <a:ext uri="{FF2B5EF4-FFF2-40B4-BE49-F238E27FC236}">
                <a16:creationId xmlns:a16="http://schemas.microsoft.com/office/drawing/2014/main" id="{AB92BDB5-0B5B-D365-4584-4FB6F352173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B7DDC46-2E90-8640-BEFE-F54DCCD857ED}" type="slidenum">
              <a:rPr lang="en-US">
                <a:solidFill>
                  <a:srgbClr val="FFFFFF"/>
                </a:solidFill>
                <a:latin typeface="Calibri" panose="020F0502020204030204"/>
              </a:rPr>
              <a:pPr>
                <a:spcAft>
                  <a:spcPts val="600"/>
                </a:spcAft>
                <a:defRPr/>
              </a:pPr>
              <a:t>6</a:t>
            </a:fld>
            <a:endParaRPr lang="en-US" dirty="0">
              <a:solidFill>
                <a:srgbClr val="FFFFFF"/>
              </a:solidFill>
              <a:latin typeface="Calibri" panose="020F0502020204030204"/>
            </a:endParaRPr>
          </a:p>
        </p:txBody>
      </p:sp>
      <p:sp>
        <p:nvSpPr>
          <p:cNvPr id="7" name="TextBox 6">
            <a:extLst>
              <a:ext uri="{FF2B5EF4-FFF2-40B4-BE49-F238E27FC236}">
                <a16:creationId xmlns:a16="http://schemas.microsoft.com/office/drawing/2014/main" id="{59477CD2-5F79-F5EB-E179-9C15C3608C02}"/>
              </a:ext>
            </a:extLst>
          </p:cNvPr>
          <p:cNvSpPr txBox="1"/>
          <p:nvPr/>
        </p:nvSpPr>
        <p:spPr>
          <a:xfrm>
            <a:off x="2192483" y="3108054"/>
            <a:ext cx="8318678" cy="3539430"/>
          </a:xfrm>
          <a:prstGeom prst="rect">
            <a:avLst/>
          </a:prstGeom>
          <a:noFill/>
        </p:spPr>
        <p:txBody>
          <a:bodyPr wrap="square">
            <a:spAutoFit/>
          </a:bodyPr>
          <a:lstStyle/>
          <a:p>
            <a:endParaRPr lang="en-US" sz="1800" dirty="0">
              <a:ea typeface="+mn-lt"/>
              <a:cs typeface="+mn-lt"/>
            </a:endParaRPr>
          </a:p>
          <a:p>
            <a:endParaRPr lang="en-US" dirty="0">
              <a:ea typeface="+mn-lt"/>
              <a:cs typeface="+mn-lt"/>
            </a:endParaRPr>
          </a:p>
          <a:p>
            <a:endParaRPr lang="en-US" sz="1800" dirty="0">
              <a:ea typeface="+mn-lt"/>
              <a:cs typeface="+mn-lt"/>
            </a:endParaRPr>
          </a:p>
          <a:p>
            <a:endParaRPr lang="en-US" dirty="0">
              <a:ea typeface="+mn-lt"/>
              <a:cs typeface="+mn-lt"/>
            </a:endParaRPr>
          </a:p>
          <a:p>
            <a:endParaRPr lang="en-US" sz="1800" dirty="0">
              <a:ea typeface="+mn-lt"/>
              <a:cs typeface="+mn-lt"/>
            </a:endParaRPr>
          </a:p>
          <a:p>
            <a:endParaRPr lang="en-US" dirty="0">
              <a:ea typeface="+mn-lt"/>
              <a:cs typeface="+mn-lt"/>
            </a:endParaRPr>
          </a:p>
          <a:p>
            <a:endParaRPr lang="en-US" sz="1800" dirty="0">
              <a:ea typeface="+mn-lt"/>
              <a:cs typeface="+mn-lt"/>
            </a:endParaRPr>
          </a:p>
          <a:p>
            <a:endParaRPr lang="en-US" sz="1800" dirty="0">
              <a:ea typeface="+mn-lt"/>
              <a:cs typeface="+mn-lt"/>
            </a:endParaRPr>
          </a:p>
          <a:p>
            <a:endParaRPr lang="en-US" dirty="0">
              <a:ea typeface="+mn-lt"/>
              <a:cs typeface="+mn-lt"/>
            </a:endParaRPr>
          </a:p>
          <a:p>
            <a:endParaRPr lang="en-US" sz="1800" dirty="0">
              <a:ea typeface="+mn-lt"/>
              <a:cs typeface="+mn-lt"/>
            </a:endParaRPr>
          </a:p>
          <a:p>
            <a:endParaRPr lang="en-US" dirty="0">
              <a:ea typeface="+mn-lt"/>
              <a:cs typeface="+mn-lt"/>
            </a:endParaRPr>
          </a:p>
          <a:p>
            <a:endParaRPr lang="en-US" sz="1800" dirty="0">
              <a:ea typeface="+mn-lt"/>
              <a:cs typeface="+mn-lt"/>
            </a:endParaRPr>
          </a:p>
          <a:p>
            <a:r>
              <a:rPr lang="en-US" sz="1000" dirty="0">
                <a:ea typeface="+mn-lt"/>
                <a:cs typeface="+mn-lt"/>
              </a:rPr>
              <a:t>Oklahoma State Department of Health | Preventive Health and Health Services Block Grant | 2024</a:t>
            </a:r>
            <a:endParaRPr lang="en-US" sz="1000" dirty="0"/>
          </a:p>
        </p:txBody>
      </p:sp>
    </p:spTree>
    <p:extLst>
      <p:ext uri="{BB962C8B-B14F-4D97-AF65-F5344CB8AC3E}">
        <p14:creationId xmlns:p14="http://schemas.microsoft.com/office/powerpoint/2010/main" val="3985481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27416-7DC2-4D26-A34E-ACDE632453FC}"/>
              </a:ext>
            </a:extLst>
          </p:cNvPr>
          <p:cNvSpPr>
            <a:spLocks noGrp="1"/>
          </p:cNvSpPr>
          <p:nvPr>
            <p:ph type="title"/>
          </p:nvPr>
        </p:nvSpPr>
        <p:spPr/>
        <p:txBody>
          <a:bodyPr/>
          <a:lstStyle/>
          <a:p>
            <a:r>
              <a:rPr lang="en-US" i="1" u="sng" dirty="0">
                <a:effectLst>
                  <a:outerShdw blurRad="38100" dist="38100" dir="2700000" algn="tl">
                    <a:srgbClr val="000000">
                      <a:alpha val="43137"/>
                    </a:srgbClr>
                  </a:outerShdw>
                </a:effectLst>
              </a:rPr>
              <a:t>FY23 Success stories</a:t>
            </a:r>
            <a:br>
              <a:rPr lang="en-US" i="1" u="sng" dirty="0">
                <a:effectLst>
                  <a:outerShdw blurRad="38100" dist="38100" dir="2700000" algn="tl">
                    <a:srgbClr val="000000">
                      <a:alpha val="43137"/>
                    </a:srgbClr>
                  </a:outerShdw>
                </a:effectLst>
              </a:rPr>
            </a:br>
            <a:r>
              <a:rPr lang="en-US" i="1" u="sng" dirty="0">
                <a:effectLst>
                  <a:outerShdw blurRad="38100" dist="38100" dir="2700000" algn="tl">
                    <a:srgbClr val="000000">
                      <a:alpha val="43137"/>
                    </a:srgbClr>
                  </a:outerShdw>
                </a:effectLst>
              </a:rPr>
              <a:t>         </a:t>
            </a:r>
          </a:p>
        </p:txBody>
      </p:sp>
      <p:sp>
        <p:nvSpPr>
          <p:cNvPr id="3" name="Content Placeholder 2">
            <a:extLst>
              <a:ext uri="{FF2B5EF4-FFF2-40B4-BE49-F238E27FC236}">
                <a16:creationId xmlns:a16="http://schemas.microsoft.com/office/drawing/2014/main" id="{4F934D1E-D04B-4CA6-A5D0-E6C07BAC5278}"/>
              </a:ext>
            </a:extLst>
          </p:cNvPr>
          <p:cNvSpPr>
            <a:spLocks noGrp="1"/>
          </p:cNvSpPr>
          <p:nvPr>
            <p:ph idx="1"/>
          </p:nvPr>
        </p:nvSpPr>
        <p:spPr>
          <a:xfrm>
            <a:off x="457200" y="842963"/>
            <a:ext cx="11394141" cy="5599807"/>
          </a:xfrm>
        </p:spPr>
        <p:txBody>
          <a:bodyPr/>
          <a:lstStyle/>
          <a:p>
            <a:pPr marL="0" indent="0">
              <a:buNone/>
            </a:pPr>
            <a:r>
              <a:rPr lang="en-US" b="0" i="0" dirty="0">
                <a:solidFill>
                  <a:srgbClr val="000000"/>
                </a:solidFill>
                <a:effectLst/>
                <a:latin typeface="Arial" panose="020B0604020202020204" pitchFamily="34" charset="0"/>
              </a:rPr>
              <a:t>AP4 Programs:</a:t>
            </a:r>
          </a:p>
          <a:p>
            <a:pPr marL="0" indent="0">
              <a:buNone/>
            </a:pPr>
            <a:r>
              <a:rPr lang="en-US" b="0" i="0" dirty="0">
                <a:solidFill>
                  <a:srgbClr val="000000"/>
                </a:solidFill>
                <a:effectLst/>
                <a:latin typeface="Arial" panose="020B0604020202020204" pitchFamily="34" charset="0"/>
              </a:rPr>
              <a:t>                                               </a:t>
            </a:r>
            <a:endParaRPr lang="en-US" sz="2400" dirty="0"/>
          </a:p>
        </p:txBody>
      </p:sp>
      <p:pic>
        <p:nvPicPr>
          <p:cNvPr id="10" name="Picture 9">
            <a:extLst>
              <a:ext uri="{FF2B5EF4-FFF2-40B4-BE49-F238E27FC236}">
                <a16:creationId xmlns:a16="http://schemas.microsoft.com/office/drawing/2014/main" id="{577D90D0-6F44-4FBA-9DD0-E1014E69985F}"/>
              </a:ext>
            </a:extLst>
          </p:cNvPr>
          <p:cNvPicPr>
            <a:picLocks noChangeAspect="1"/>
          </p:cNvPicPr>
          <p:nvPr/>
        </p:nvPicPr>
        <p:blipFill>
          <a:blip r:embed="rId3"/>
          <a:stretch>
            <a:fillRect/>
          </a:stretch>
        </p:blipFill>
        <p:spPr>
          <a:xfrm rot="20781135">
            <a:off x="7003397" y="3400673"/>
            <a:ext cx="4465028" cy="661897"/>
          </a:xfrm>
          <a:prstGeom prst="rect">
            <a:avLst/>
          </a:prstGeom>
        </p:spPr>
      </p:pic>
      <p:pic>
        <p:nvPicPr>
          <p:cNvPr id="12" name="Picture 11">
            <a:extLst>
              <a:ext uri="{FF2B5EF4-FFF2-40B4-BE49-F238E27FC236}">
                <a16:creationId xmlns:a16="http://schemas.microsoft.com/office/drawing/2014/main" id="{29AFCD5C-74AD-4D0B-8C78-B85A40E5F08D}"/>
              </a:ext>
            </a:extLst>
          </p:cNvPr>
          <p:cNvPicPr>
            <a:picLocks noChangeAspect="1"/>
          </p:cNvPicPr>
          <p:nvPr/>
        </p:nvPicPr>
        <p:blipFill>
          <a:blip r:embed="rId4"/>
          <a:stretch>
            <a:fillRect/>
          </a:stretch>
        </p:blipFill>
        <p:spPr>
          <a:xfrm rot="21361325">
            <a:off x="170522" y="5730096"/>
            <a:ext cx="4793281" cy="442953"/>
          </a:xfrm>
          <a:prstGeom prst="rect">
            <a:avLst/>
          </a:prstGeom>
        </p:spPr>
      </p:pic>
      <p:pic>
        <p:nvPicPr>
          <p:cNvPr id="16" name="Picture 15">
            <a:extLst>
              <a:ext uri="{FF2B5EF4-FFF2-40B4-BE49-F238E27FC236}">
                <a16:creationId xmlns:a16="http://schemas.microsoft.com/office/drawing/2014/main" id="{D10BDD2C-02A5-4665-AB5D-3EFFA6E8357C}"/>
              </a:ext>
            </a:extLst>
          </p:cNvPr>
          <p:cNvPicPr>
            <a:picLocks noChangeAspect="1"/>
          </p:cNvPicPr>
          <p:nvPr/>
        </p:nvPicPr>
        <p:blipFill>
          <a:blip r:embed="rId5"/>
          <a:stretch>
            <a:fillRect/>
          </a:stretch>
        </p:blipFill>
        <p:spPr>
          <a:xfrm rot="20912265">
            <a:off x="3124666" y="880388"/>
            <a:ext cx="7506089" cy="601290"/>
          </a:xfrm>
          <a:prstGeom prst="rect">
            <a:avLst/>
          </a:prstGeom>
        </p:spPr>
      </p:pic>
      <p:pic>
        <p:nvPicPr>
          <p:cNvPr id="18" name="Picture 17">
            <a:extLst>
              <a:ext uri="{FF2B5EF4-FFF2-40B4-BE49-F238E27FC236}">
                <a16:creationId xmlns:a16="http://schemas.microsoft.com/office/drawing/2014/main" id="{FDAD6779-9B1B-41F6-8E9A-5CD630EDB735}"/>
              </a:ext>
            </a:extLst>
          </p:cNvPr>
          <p:cNvPicPr>
            <a:picLocks noChangeAspect="1"/>
          </p:cNvPicPr>
          <p:nvPr/>
        </p:nvPicPr>
        <p:blipFill>
          <a:blip r:embed="rId6"/>
          <a:stretch>
            <a:fillRect/>
          </a:stretch>
        </p:blipFill>
        <p:spPr>
          <a:xfrm rot="21400046">
            <a:off x="4954943" y="1903719"/>
            <a:ext cx="6708690" cy="604632"/>
          </a:xfrm>
          <a:prstGeom prst="rect">
            <a:avLst/>
          </a:prstGeom>
        </p:spPr>
      </p:pic>
      <p:pic>
        <p:nvPicPr>
          <p:cNvPr id="22" name="Picture 21">
            <a:extLst>
              <a:ext uri="{FF2B5EF4-FFF2-40B4-BE49-F238E27FC236}">
                <a16:creationId xmlns:a16="http://schemas.microsoft.com/office/drawing/2014/main" id="{479F5F48-60A1-4569-8502-C50456218BD2}"/>
              </a:ext>
            </a:extLst>
          </p:cNvPr>
          <p:cNvPicPr>
            <a:picLocks noChangeAspect="1"/>
          </p:cNvPicPr>
          <p:nvPr/>
        </p:nvPicPr>
        <p:blipFill>
          <a:blip r:embed="rId7"/>
          <a:stretch>
            <a:fillRect/>
          </a:stretch>
        </p:blipFill>
        <p:spPr>
          <a:xfrm>
            <a:off x="5360208" y="5950750"/>
            <a:ext cx="6716062" cy="504895"/>
          </a:xfrm>
          <a:prstGeom prst="rect">
            <a:avLst/>
          </a:prstGeom>
        </p:spPr>
      </p:pic>
      <p:sp>
        <p:nvSpPr>
          <p:cNvPr id="5" name="TextBox 4">
            <a:extLst>
              <a:ext uri="{FF2B5EF4-FFF2-40B4-BE49-F238E27FC236}">
                <a16:creationId xmlns:a16="http://schemas.microsoft.com/office/drawing/2014/main" id="{8360A680-14C2-682E-B909-BF730A9BCC79}"/>
              </a:ext>
            </a:extLst>
          </p:cNvPr>
          <p:cNvSpPr txBox="1"/>
          <p:nvPr/>
        </p:nvSpPr>
        <p:spPr>
          <a:xfrm>
            <a:off x="3047259" y="3065834"/>
            <a:ext cx="6442969" cy="713016"/>
          </a:xfrm>
          <a:prstGeom prst="rect">
            <a:avLst/>
          </a:prstGeom>
          <a:noFill/>
        </p:spPr>
        <p:txBody>
          <a:bodyPr wrap="square">
            <a:spAutoFit/>
          </a:bodyPr>
          <a:lstStyle/>
          <a:p>
            <a:pPr marL="0" marR="0" algn="ctr">
              <a:lnSpc>
                <a:spcPct val="115000"/>
              </a:lnSpc>
              <a:spcBef>
                <a:spcPts val="0"/>
              </a:spcBef>
              <a:spcAft>
                <a:spcPts val="800"/>
              </a:spcAft>
            </a:pPr>
            <a:r>
              <a:rPr lang="en-US" sz="1800" b="1" kern="1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CATCH provided 13 rural and low-income schools in D4 with new physical education equipment.</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3FEBDB7-D69D-F71B-33F9-D823C5DE55A7}"/>
              </a:ext>
            </a:extLst>
          </p:cNvPr>
          <p:cNvSpPr txBox="1"/>
          <p:nvPr/>
        </p:nvSpPr>
        <p:spPr>
          <a:xfrm>
            <a:off x="365195" y="3526691"/>
            <a:ext cx="4322216" cy="1030090"/>
          </a:xfrm>
          <a:prstGeom prst="rect">
            <a:avLst/>
          </a:prstGeom>
          <a:noFill/>
        </p:spPr>
        <p:txBody>
          <a:bodyPr wrap="square">
            <a:spAutoFit/>
          </a:bodyPr>
          <a:lstStyle/>
          <a:p>
            <a:pPr marL="0" marR="0">
              <a:lnSpc>
                <a:spcPct val="115000"/>
              </a:lnSpc>
              <a:spcBef>
                <a:spcPts val="0"/>
              </a:spcBef>
              <a:spcAft>
                <a:spcPts val="800"/>
              </a:spcAft>
            </a:pPr>
            <a:r>
              <a:rPr lang="en-US" sz="1800" b="1" kern="100" dirty="0">
                <a:solidFill>
                  <a:srgbClr val="78206E"/>
                </a:solidFill>
                <a:effectLst/>
                <a:latin typeface="Times New Roman" panose="02020603050405020304" pitchFamily="18" charset="0"/>
                <a:ea typeface="Times New Roman" panose="02020603050405020304" pitchFamily="18" charset="0"/>
                <a:cs typeface="Times New Roman" panose="02020603050405020304" pitchFamily="18" charset="0"/>
              </a:rPr>
              <a:t>Increased access to Oral Health measures for Oklahoma’s children at risk.  With a 53% outreach increase in the CHDs.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2AA752C4-B133-6A79-8EAA-89A795E9EDD3}"/>
              </a:ext>
            </a:extLst>
          </p:cNvPr>
          <p:cNvSpPr txBox="1"/>
          <p:nvPr/>
        </p:nvSpPr>
        <p:spPr>
          <a:xfrm>
            <a:off x="932155" y="2910023"/>
            <a:ext cx="9845335" cy="2390654"/>
          </a:xfrm>
          <a:prstGeom prst="rect">
            <a:avLst/>
          </a:prstGeom>
          <a:noFill/>
        </p:spPr>
        <p:txBody>
          <a:bodyPr wrap="square">
            <a:spAutoFit/>
          </a:bodyPr>
          <a:lstStyle/>
          <a:p>
            <a:pPr marL="0" marR="0">
              <a:lnSpc>
                <a:spcPct val="115000"/>
              </a:lnSpc>
              <a:spcBef>
                <a:spcPts val="0"/>
              </a:spcBef>
              <a:spcAft>
                <a:spcPts val="800"/>
              </a:spcAft>
            </a:pPr>
            <a:endParaRPr lang="en-US" sz="1800" b="1" kern="1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endParaRPr lang="en-US" b="1" kern="100"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endParaRPr lang="en-US" sz="1800" b="1" kern="1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endParaRPr lang="en-US" b="1" kern="100"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800"/>
              </a:spcAft>
            </a:pPr>
            <a:r>
              <a:rPr lang="en-US" sz="1800" b="1" kern="1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ESL equipped residents with English language skills to effectively communicate with their healthcare providers about their care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256E1317-AB58-B516-AE6B-2A1C57A64797}"/>
              </a:ext>
            </a:extLst>
          </p:cNvPr>
          <p:cNvSpPr txBox="1"/>
          <p:nvPr/>
        </p:nvSpPr>
        <p:spPr>
          <a:xfrm rot="376367">
            <a:off x="166877" y="2416285"/>
            <a:ext cx="3982221" cy="1171859"/>
          </a:xfrm>
          <a:prstGeom prst="rect">
            <a:avLst/>
          </a:prstGeom>
          <a:noFill/>
        </p:spPr>
        <p:txBody>
          <a:bodyPr wrap="square">
            <a:spAutoFit/>
          </a:bodyPr>
          <a:lstStyle/>
          <a:p>
            <a:pPr marL="0" marR="0">
              <a:lnSpc>
                <a:spcPct val="115000"/>
              </a:lnSpc>
              <a:spcBef>
                <a:spcPts val="0"/>
              </a:spcBef>
              <a:spcAft>
                <a:spcPts val="800"/>
              </a:spcAft>
            </a:pPr>
            <a:r>
              <a:rPr lang="en-US" sz="2000" b="1" kern="100" dirty="0">
                <a:solidFill>
                  <a:srgbClr val="80350E"/>
                </a:solidFill>
                <a:effectLst/>
                <a:latin typeface="Times New Roman" panose="02020603050405020304" pitchFamily="18" charset="0"/>
                <a:ea typeface="Times New Roman" panose="02020603050405020304" pitchFamily="18" charset="0"/>
                <a:cs typeface="Times New Roman" panose="02020603050405020304" pitchFamily="18" charset="0"/>
              </a:rPr>
              <a:t>Successful births- Doula Services</a:t>
            </a:r>
          </a:p>
          <a:p>
            <a:pPr marL="0" marR="0">
              <a:lnSpc>
                <a:spcPct val="115000"/>
              </a:lnSpc>
              <a:spcBef>
                <a:spcPts val="0"/>
              </a:spcBef>
              <a:spcAft>
                <a:spcPts val="800"/>
              </a:spcAft>
            </a:pPr>
            <a:endParaRPr lang="en-US" b="1" kern="100" dirty="0">
              <a:solidFill>
                <a:srgbClr val="80350E"/>
              </a:solidFill>
              <a:latin typeface="Times New Roman" panose="02020603050405020304" pitchFamily="18"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40862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68F5B-3D6C-919C-09C1-580FA3A9ABA2}"/>
              </a:ext>
            </a:extLst>
          </p:cNvPr>
          <p:cNvSpPr>
            <a:spLocks noGrp="1"/>
          </p:cNvSpPr>
          <p:nvPr>
            <p:ph type="title"/>
          </p:nvPr>
        </p:nvSpPr>
        <p:spPr>
          <a:xfrm>
            <a:off x="148856" y="0"/>
            <a:ext cx="9285076" cy="5146157"/>
          </a:xfrm>
        </p:spPr>
        <p:txBody>
          <a:bodyPr>
            <a:normAutofit/>
          </a:bodyPr>
          <a:lstStyle/>
          <a:p>
            <a:r>
              <a:rPr lang="en-US" dirty="0"/>
              <a:t>AP4 Program Final Progress Summary: </a:t>
            </a:r>
            <a:br>
              <a:rPr lang="en-US" dirty="0"/>
            </a:br>
            <a:br>
              <a:rPr lang="en-US" dirty="0"/>
            </a:br>
            <a:br>
              <a:rPr lang="en-US" dirty="0"/>
            </a:br>
            <a:r>
              <a:rPr lang="en-US" dirty="0"/>
              <a:t>Goals </a:t>
            </a:r>
            <a:br>
              <a:rPr lang="en-US" dirty="0"/>
            </a:br>
            <a:r>
              <a:rPr lang="en-US" dirty="0"/>
              <a:t>Met </a:t>
            </a:r>
            <a:br>
              <a:rPr lang="en-US" dirty="0"/>
            </a:br>
            <a:r>
              <a:rPr lang="en-US" dirty="0"/>
              <a:t>or </a:t>
            </a:r>
            <a:br>
              <a:rPr lang="en-US" dirty="0"/>
            </a:br>
            <a:r>
              <a:rPr lang="en-US" dirty="0"/>
              <a:t>Not Met   </a:t>
            </a:r>
          </a:p>
        </p:txBody>
      </p:sp>
      <p:pic>
        <p:nvPicPr>
          <p:cNvPr id="4" name="Picture 3">
            <a:extLst>
              <a:ext uri="{FF2B5EF4-FFF2-40B4-BE49-F238E27FC236}">
                <a16:creationId xmlns:a16="http://schemas.microsoft.com/office/drawing/2014/main" id="{C2E423A2-36F7-4AB3-5025-77DFE82B7211}"/>
              </a:ext>
            </a:extLst>
          </p:cNvPr>
          <p:cNvPicPr>
            <a:picLocks noChangeAspect="1"/>
          </p:cNvPicPr>
          <p:nvPr/>
        </p:nvPicPr>
        <p:blipFill>
          <a:blip r:embed="rId3"/>
          <a:stretch>
            <a:fillRect/>
          </a:stretch>
        </p:blipFill>
        <p:spPr>
          <a:xfrm>
            <a:off x="2758068" y="1073888"/>
            <a:ext cx="8717394" cy="5635255"/>
          </a:xfrm>
          <a:prstGeom prst="rect">
            <a:avLst/>
          </a:prstGeom>
        </p:spPr>
      </p:pic>
    </p:spTree>
    <p:extLst>
      <p:ext uri="{BB962C8B-B14F-4D97-AF65-F5344CB8AC3E}">
        <p14:creationId xmlns:p14="http://schemas.microsoft.com/office/powerpoint/2010/main" val="2005763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54A2B-388C-D91D-E933-6F9FB83E10A8}"/>
              </a:ext>
            </a:extLst>
          </p:cNvPr>
          <p:cNvSpPr>
            <a:spLocks noGrp="1"/>
          </p:cNvSpPr>
          <p:nvPr>
            <p:ph type="title"/>
          </p:nvPr>
        </p:nvSpPr>
        <p:spPr>
          <a:xfrm>
            <a:off x="308344" y="365125"/>
            <a:ext cx="2222205" cy="4664075"/>
          </a:xfrm>
        </p:spPr>
        <p:txBody>
          <a:bodyPr>
            <a:normAutofit/>
          </a:bodyPr>
          <a:lstStyle/>
          <a:p>
            <a:r>
              <a:rPr lang="en-US" dirty="0"/>
              <a:t>   AP4 Program Progress</a:t>
            </a:r>
          </a:p>
        </p:txBody>
      </p:sp>
      <p:pic>
        <p:nvPicPr>
          <p:cNvPr id="4" name="Picture 3">
            <a:extLst>
              <a:ext uri="{FF2B5EF4-FFF2-40B4-BE49-F238E27FC236}">
                <a16:creationId xmlns:a16="http://schemas.microsoft.com/office/drawing/2014/main" id="{63745B54-C743-29AA-E553-68AB5D8FEF78}"/>
              </a:ext>
            </a:extLst>
          </p:cNvPr>
          <p:cNvPicPr>
            <a:picLocks noChangeAspect="1"/>
          </p:cNvPicPr>
          <p:nvPr/>
        </p:nvPicPr>
        <p:blipFill>
          <a:blip r:embed="rId3"/>
          <a:stretch>
            <a:fillRect/>
          </a:stretch>
        </p:blipFill>
        <p:spPr>
          <a:xfrm>
            <a:off x="3466214" y="14647"/>
            <a:ext cx="8284735" cy="6843353"/>
          </a:xfrm>
          <a:prstGeom prst="rect">
            <a:avLst/>
          </a:prstGeom>
        </p:spPr>
      </p:pic>
    </p:spTree>
    <p:extLst>
      <p:ext uri="{BB962C8B-B14F-4D97-AF65-F5344CB8AC3E}">
        <p14:creationId xmlns:p14="http://schemas.microsoft.com/office/powerpoint/2010/main" val="7499029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1432</TotalTime>
  <Words>3424</Words>
  <Application>Microsoft Office PowerPoint</Application>
  <PresentationFormat>Widescreen</PresentationFormat>
  <Paragraphs>491</Paragraphs>
  <Slides>52</Slides>
  <Notes>52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Aptos</vt:lpstr>
      <vt:lpstr>Aptos Display</vt:lpstr>
      <vt:lpstr>Arial</vt:lpstr>
      <vt:lpstr>Arial Narrow</vt:lpstr>
      <vt:lpstr>Calibri</vt:lpstr>
      <vt:lpstr>Courier New</vt:lpstr>
      <vt:lpstr>Segoe UI,Bold</vt:lpstr>
      <vt:lpstr>Symbol</vt:lpstr>
      <vt:lpstr>Times New Roman</vt:lpstr>
      <vt:lpstr>Wingdings</vt:lpstr>
      <vt:lpstr>Office Theme</vt:lpstr>
      <vt:lpstr>Welcome</vt:lpstr>
      <vt:lpstr>Preventive Health and Health Services (PHHS) Block Grant (BG)</vt:lpstr>
      <vt:lpstr>Agenda</vt:lpstr>
      <vt:lpstr>Advisory Committee </vt:lpstr>
      <vt:lpstr>PHHS Block  Grant Deliverables </vt:lpstr>
      <vt:lpstr>    FY23 APR  Success Stories and Final Progress Summary  Report     </vt:lpstr>
      <vt:lpstr>FY23 Success stories          </vt:lpstr>
      <vt:lpstr>AP4 Program Final Progress Summary:    Goals  Met  or  Not Met   </vt:lpstr>
      <vt:lpstr>   AP4 Program Progress</vt:lpstr>
      <vt:lpstr>    AP4 Program Progress</vt:lpstr>
      <vt:lpstr>    AP4 Program Progress</vt:lpstr>
      <vt:lpstr>    AP4 Program Progress</vt:lpstr>
      <vt:lpstr>    AP4  Program Progress</vt:lpstr>
      <vt:lpstr>   AP4 Program Progress</vt:lpstr>
      <vt:lpstr>PowerPoint Presentation</vt:lpstr>
      <vt:lpstr>  PHHS BG Budget Summary     FY23 Program  Budget                                                          Spenddown Update &amp;   Budget Revision    </vt:lpstr>
      <vt:lpstr>Advancing Health Equity and Strengthening Minority Health - OMHHE Program </vt:lpstr>
      <vt:lpstr>Birth Partners D10</vt:lpstr>
      <vt:lpstr>Child Passenger Safety</vt:lpstr>
      <vt:lpstr>Healthy Aging and Falls Prevention</vt:lpstr>
      <vt:lpstr>D3 Community &amp; Literacy</vt:lpstr>
      <vt:lpstr>Schools - Create Healthy Environments in School</vt:lpstr>
      <vt:lpstr>Cert. Healthy OK Consultation</vt:lpstr>
      <vt:lpstr>Early Childhood- NAPSACC</vt:lpstr>
      <vt:lpstr>CATCH NE-District 4</vt:lpstr>
      <vt:lpstr>Fluoride Varnish Program</vt:lpstr>
      <vt:lpstr>Health &amp; Literacy for ESL- D2</vt:lpstr>
      <vt:lpstr>Partner Inflicted Brain Injury</vt:lpstr>
      <vt:lpstr>Sexual Assault</vt:lpstr>
      <vt:lpstr>Suicide </vt:lpstr>
      <vt:lpstr>Gen. Admin</vt:lpstr>
      <vt:lpstr>PHHS Block Grant Budget- Closeout </vt:lpstr>
      <vt:lpstr>PowerPoint Presentation</vt:lpstr>
      <vt:lpstr>PHHS BG Program’s  FY24     Program Recipients Budget Summary Work Plan Updates  Challenges  Budget Revision</vt:lpstr>
      <vt:lpstr>FY24 Program Recipients</vt:lpstr>
      <vt:lpstr>FY24 Workplan Budget Summary as of  December 2024 </vt:lpstr>
      <vt:lpstr>PHHS Block Grant   -  Funding Details</vt:lpstr>
      <vt:lpstr>FY2024 Work Plan Goals and Budget </vt:lpstr>
      <vt:lpstr>FY2024 Work Plan Goals</vt:lpstr>
      <vt:lpstr>PowerPoint Presentation</vt:lpstr>
      <vt:lpstr>PowerPoint Presentation</vt:lpstr>
      <vt:lpstr>PowerPoint Presentation</vt:lpstr>
      <vt:lpstr>PowerPoint Presentation</vt:lpstr>
      <vt:lpstr>PowerPoint Presentation</vt:lpstr>
      <vt:lpstr>Challenges </vt:lpstr>
      <vt:lpstr>FY24 Workplan and FFY2025 Budget Revision</vt:lpstr>
      <vt:lpstr>PowerPoint Presentation</vt:lpstr>
      <vt:lpstr>2025 PHHS Block Grant Advisory Committee Dates</vt:lpstr>
      <vt:lpstr>Next steps:</vt:lpstr>
      <vt:lpstr>Q&amp;A:</vt:lpstr>
      <vt:lpstr>Closing Remarks and Adjournment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Preventive Health and Health Services (PHHS) Block Grant (BG)</dc:title>
  <dc:creator>Solina Searcy-Martin</dc:creator>
  <cp:lastModifiedBy>Solina Searcy-Martin</cp:lastModifiedBy>
  <cp:revision>2</cp:revision>
  <dcterms:created xsi:type="dcterms:W3CDTF">2024-08-29T20:42:10Z</dcterms:created>
  <dcterms:modified xsi:type="dcterms:W3CDTF">2025-03-18T12:55:17Z</dcterms:modified>
</cp:coreProperties>
</file>