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00" r:id="rId5"/>
    <p:sldId id="301" r:id="rId6"/>
    <p:sldId id="276" r:id="rId7"/>
    <p:sldId id="283" r:id="rId8"/>
    <p:sldId id="279" r:id="rId9"/>
    <p:sldId id="282" r:id="rId10"/>
    <p:sldId id="304" r:id="rId11"/>
    <p:sldId id="314" r:id="rId12"/>
    <p:sldId id="315" r:id="rId13"/>
    <p:sldId id="292" r:id="rId14"/>
    <p:sldId id="316" r:id="rId15"/>
    <p:sldId id="290" r:id="rId16"/>
    <p:sldId id="297"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Brown" initials="DB" lastIdx="10" clrIdx="0">
    <p:extLst>
      <p:ext uri="{19B8F6BF-5375-455C-9EA6-DF929625EA0E}">
        <p15:presenceInfo xmlns:p15="http://schemas.microsoft.com/office/powerpoint/2012/main" userId="S::Diane.Brown@health.ok.gov::c63b16c9-b056-478c-a1fc-3b32cc1134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79650" autoAdjust="0"/>
  </p:normalViewPr>
  <p:slideViewPr>
    <p:cSldViewPr snapToGrid="0" snapToObjects="1">
      <p:cViewPr varScale="1">
        <p:scale>
          <a:sx n="69" d="100"/>
          <a:sy n="69" d="100"/>
        </p:scale>
        <p:origin x="1637"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Brown" userId="c63b16c9-b056-478c-a1fc-3b32cc11343f" providerId="ADAL" clId="{55606FA9-EBDF-452F-A248-8E9843F372DD}"/>
    <pc:docChg chg="modSld">
      <pc:chgData name="Diane Brown" userId="c63b16c9-b056-478c-a1fc-3b32cc11343f" providerId="ADAL" clId="{55606FA9-EBDF-452F-A248-8E9843F372DD}" dt="2022-03-23T00:17:33.753" v="10" actId="5793"/>
      <pc:docMkLst>
        <pc:docMk/>
      </pc:docMkLst>
      <pc:sldChg chg="modNotesTx">
        <pc:chgData name="Diane Brown" userId="c63b16c9-b056-478c-a1fc-3b32cc11343f" providerId="ADAL" clId="{55606FA9-EBDF-452F-A248-8E9843F372DD}" dt="2022-03-23T00:17:04.986" v="0" actId="20577"/>
        <pc:sldMkLst>
          <pc:docMk/>
          <pc:sldMk cId="2478915156" sldId="276"/>
        </pc:sldMkLst>
      </pc:sldChg>
      <pc:sldChg chg="modNotesTx">
        <pc:chgData name="Diane Brown" userId="c63b16c9-b056-478c-a1fc-3b32cc11343f" providerId="ADAL" clId="{55606FA9-EBDF-452F-A248-8E9843F372DD}" dt="2022-03-23T00:17:11.934" v="2" actId="20577"/>
        <pc:sldMkLst>
          <pc:docMk/>
          <pc:sldMk cId="1124812109" sldId="282"/>
        </pc:sldMkLst>
      </pc:sldChg>
      <pc:sldChg chg="modNotesTx">
        <pc:chgData name="Diane Brown" userId="c63b16c9-b056-478c-a1fc-3b32cc11343f" providerId="ADAL" clId="{55606FA9-EBDF-452F-A248-8E9843F372DD}" dt="2022-03-23T00:17:08.010" v="1" actId="20577"/>
        <pc:sldMkLst>
          <pc:docMk/>
          <pc:sldMk cId="871080097" sldId="283"/>
        </pc:sldMkLst>
      </pc:sldChg>
      <pc:sldChg chg="modNotesTx">
        <pc:chgData name="Diane Brown" userId="c63b16c9-b056-478c-a1fc-3b32cc11343f" providerId="ADAL" clId="{55606FA9-EBDF-452F-A248-8E9843F372DD}" dt="2022-03-23T00:17:22.338" v="6" actId="20577"/>
        <pc:sldMkLst>
          <pc:docMk/>
          <pc:sldMk cId="974518105" sldId="292"/>
        </pc:sldMkLst>
      </pc:sldChg>
      <pc:sldChg chg="modNotesTx">
        <pc:chgData name="Diane Brown" userId="c63b16c9-b056-478c-a1fc-3b32cc11343f" providerId="ADAL" clId="{55606FA9-EBDF-452F-A248-8E9843F372DD}" dt="2022-03-23T00:17:33.753" v="10" actId="5793"/>
        <pc:sldMkLst>
          <pc:docMk/>
          <pc:sldMk cId="2281099201" sldId="297"/>
        </pc:sldMkLst>
      </pc:sldChg>
      <pc:sldChg chg="modNotesTx">
        <pc:chgData name="Diane Brown" userId="c63b16c9-b056-478c-a1fc-3b32cc11343f" providerId="ADAL" clId="{55606FA9-EBDF-452F-A248-8E9843F372DD}" dt="2022-03-23T00:17:14.674" v="3" actId="20577"/>
        <pc:sldMkLst>
          <pc:docMk/>
          <pc:sldMk cId="421991082" sldId="304"/>
        </pc:sldMkLst>
      </pc:sldChg>
      <pc:sldChg chg="modNotesTx">
        <pc:chgData name="Diane Brown" userId="c63b16c9-b056-478c-a1fc-3b32cc11343f" providerId="ADAL" clId="{55606FA9-EBDF-452F-A248-8E9843F372DD}" dt="2022-03-23T00:17:17.588" v="4" actId="20577"/>
        <pc:sldMkLst>
          <pc:docMk/>
          <pc:sldMk cId="1314849689" sldId="314"/>
        </pc:sldMkLst>
      </pc:sldChg>
      <pc:sldChg chg="modNotesTx">
        <pc:chgData name="Diane Brown" userId="c63b16c9-b056-478c-a1fc-3b32cc11343f" providerId="ADAL" clId="{55606FA9-EBDF-452F-A248-8E9843F372DD}" dt="2022-03-23T00:17:20.246" v="5" actId="20577"/>
        <pc:sldMkLst>
          <pc:docMk/>
          <pc:sldMk cId="2360133571" sldId="315"/>
        </pc:sldMkLst>
      </pc:sldChg>
      <pc:sldChg chg="modNotesTx">
        <pc:chgData name="Diane Brown" userId="c63b16c9-b056-478c-a1fc-3b32cc11343f" providerId="ADAL" clId="{55606FA9-EBDF-452F-A248-8E9843F372DD}" dt="2022-03-23T00:17:27.597" v="8" actId="20577"/>
        <pc:sldMkLst>
          <pc:docMk/>
          <pc:sldMk cId="331040129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362279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390617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186896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66548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13</a:t>
            </a:fld>
            <a:endParaRPr lang="en-US"/>
          </a:p>
        </p:txBody>
      </p:sp>
    </p:spTree>
    <p:extLst>
      <p:ext uri="{BB962C8B-B14F-4D97-AF65-F5344CB8AC3E}">
        <p14:creationId xmlns:p14="http://schemas.microsoft.com/office/powerpoint/2010/main" val="310036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402466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100924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24671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342386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321642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291450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750"/>
              </a:spcAft>
            </a:pPr>
            <a:endParaRPr lang="en-US" sz="1800" dirty="0">
              <a:solidFill>
                <a:srgbClr val="565656"/>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296110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392347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a:t>
            </a:fld>
            <a:endParaRPr lang="en-US"/>
          </a:p>
        </p:txBody>
      </p:sp>
    </p:spTree>
    <p:extLst>
      <p:ext uri="{BB962C8B-B14F-4D97-AF65-F5344CB8AC3E}">
        <p14:creationId xmlns:p14="http://schemas.microsoft.com/office/powerpoint/2010/main" val="34450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dirty="0"/>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BF0C-90D9-48A4-9119-FB1AA1AA5754}"/>
              </a:ext>
            </a:extLst>
          </p:cNvPr>
          <p:cNvSpPr>
            <a:spLocks noGrp="1"/>
          </p:cNvSpPr>
          <p:nvPr>
            <p:ph type="title"/>
          </p:nvPr>
        </p:nvSpPr>
        <p:spPr/>
        <p:txBody>
          <a:bodyPr/>
          <a:lstStyle/>
          <a:p>
            <a:r>
              <a:rPr lang="en-US" dirty="0"/>
              <a:t>Call To Order </a:t>
            </a:r>
          </a:p>
        </p:txBody>
      </p:sp>
      <p:sp>
        <p:nvSpPr>
          <p:cNvPr id="4" name="Slide Number Placeholder 3">
            <a:extLst>
              <a:ext uri="{FF2B5EF4-FFF2-40B4-BE49-F238E27FC236}">
                <a16:creationId xmlns:a16="http://schemas.microsoft.com/office/drawing/2014/main" id="{E1C3254B-DD9E-41E8-AA08-2EB8D795E757}"/>
              </a:ext>
            </a:extLst>
          </p:cNvPr>
          <p:cNvSpPr>
            <a:spLocks noGrp="1"/>
          </p:cNvSpPr>
          <p:nvPr>
            <p:ph type="sldNum" sz="quarter" idx="12"/>
          </p:nvPr>
        </p:nvSpPr>
        <p:spPr/>
        <p:txBody>
          <a:bodyPr/>
          <a:lstStyle/>
          <a:p>
            <a:fld id="{DB7DDC46-2E90-8640-BEFE-F54DCCD857ED}" type="slidenum">
              <a:rPr lang="en-US" smtClean="0"/>
              <a:pPr/>
              <a:t>1</a:t>
            </a:fld>
            <a:endParaRPr lang="en-US"/>
          </a:p>
        </p:txBody>
      </p:sp>
      <p:sp>
        <p:nvSpPr>
          <p:cNvPr id="5" name="Text Placeholder 4">
            <a:extLst>
              <a:ext uri="{FF2B5EF4-FFF2-40B4-BE49-F238E27FC236}">
                <a16:creationId xmlns:a16="http://schemas.microsoft.com/office/drawing/2014/main" id="{19AEFDD2-3919-4A15-8837-D90E3A9CFDB8}"/>
              </a:ext>
            </a:extLst>
          </p:cNvPr>
          <p:cNvSpPr>
            <a:spLocks noGrp="1"/>
          </p:cNvSpPr>
          <p:nvPr>
            <p:ph type="body" sz="quarter" idx="13"/>
          </p:nvPr>
        </p:nvSpPr>
        <p:spPr/>
        <p:txBody>
          <a:bodyPr/>
          <a:lstStyle/>
          <a:p>
            <a:r>
              <a:rPr lang="en-US" dirty="0"/>
              <a:t>March 23, 2022</a:t>
            </a:r>
          </a:p>
        </p:txBody>
      </p:sp>
    </p:spTree>
    <p:extLst>
      <p:ext uri="{BB962C8B-B14F-4D97-AF65-F5344CB8AC3E}">
        <p14:creationId xmlns:p14="http://schemas.microsoft.com/office/powerpoint/2010/main" val="81855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FBA38-3B88-4B0D-8924-3870C3F692CA}"/>
              </a:ext>
            </a:extLst>
          </p:cNvPr>
          <p:cNvSpPr>
            <a:spLocks noGrp="1"/>
          </p:cNvSpPr>
          <p:nvPr>
            <p:ph type="sldNum" sz="quarter" idx="12"/>
          </p:nvPr>
        </p:nvSpPr>
        <p:spPr/>
        <p:txBody>
          <a:bodyPr/>
          <a:lstStyle/>
          <a:p>
            <a:fld id="{DB7DDC46-2E90-8640-BEFE-F54DCCD857ED}" type="slidenum">
              <a:rPr lang="en-US" smtClean="0"/>
              <a:pPr/>
              <a:t>10</a:t>
            </a:fld>
            <a:endParaRPr lang="en-US"/>
          </a:p>
        </p:txBody>
      </p:sp>
      <p:sp>
        <p:nvSpPr>
          <p:cNvPr id="3" name="Text Placeholder 2">
            <a:extLst>
              <a:ext uri="{FF2B5EF4-FFF2-40B4-BE49-F238E27FC236}">
                <a16:creationId xmlns:a16="http://schemas.microsoft.com/office/drawing/2014/main" id="{7421415A-68D6-4547-9D3C-E1F63B73076D}"/>
              </a:ext>
            </a:extLst>
          </p:cNvPr>
          <p:cNvSpPr>
            <a:spLocks noGrp="1"/>
          </p:cNvSpPr>
          <p:nvPr>
            <p:ph type="body" sz="quarter" idx="14"/>
          </p:nvPr>
        </p:nvSpPr>
        <p:spPr/>
        <p:txBody>
          <a:bodyPr/>
          <a:lstStyle/>
          <a:p>
            <a:pPr algn="ctr"/>
            <a:r>
              <a:rPr lang="en-US" dirty="0"/>
              <a:t>New Member Appointment/Confirmation </a:t>
            </a:r>
          </a:p>
        </p:txBody>
      </p:sp>
      <p:sp>
        <p:nvSpPr>
          <p:cNvPr id="5" name="Footer Placeholder 4">
            <a:extLst>
              <a:ext uri="{FF2B5EF4-FFF2-40B4-BE49-F238E27FC236}">
                <a16:creationId xmlns:a16="http://schemas.microsoft.com/office/drawing/2014/main" id="{4117908C-C200-4B05-B093-2B52F9564659}"/>
              </a:ext>
            </a:extLst>
          </p:cNvPr>
          <p:cNvSpPr txBox="1">
            <a:spLocks/>
          </p:cNvSpPr>
          <p:nvPr/>
        </p:nvSpPr>
        <p:spPr>
          <a:xfrm>
            <a:off x="883093" y="6372677"/>
            <a:ext cx="8140697" cy="198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Oklahoma State Department of Health | Preventive Health and Health Services Block Grant | March 2022</a:t>
            </a:r>
          </a:p>
        </p:txBody>
      </p:sp>
    </p:spTree>
    <p:extLst>
      <p:ext uri="{BB962C8B-B14F-4D97-AF65-F5344CB8AC3E}">
        <p14:creationId xmlns:p14="http://schemas.microsoft.com/office/powerpoint/2010/main" val="97451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4D584B-CFEC-48F5-B428-DDCBAF1A4701}"/>
              </a:ext>
            </a:extLst>
          </p:cNvPr>
          <p:cNvSpPr>
            <a:spLocks noGrp="1"/>
          </p:cNvSpPr>
          <p:nvPr>
            <p:ph type="sldNum" sz="quarter" idx="12"/>
          </p:nvPr>
        </p:nvSpPr>
        <p:spPr/>
        <p:txBody>
          <a:bodyPr/>
          <a:lstStyle/>
          <a:p>
            <a:fld id="{DB7DDC46-2E90-8640-BEFE-F54DCCD857ED}" type="slidenum">
              <a:rPr lang="en-US" smtClean="0"/>
              <a:pPr/>
              <a:t>11</a:t>
            </a:fld>
            <a:endParaRPr lang="en-US"/>
          </a:p>
        </p:txBody>
      </p:sp>
      <p:sp>
        <p:nvSpPr>
          <p:cNvPr id="5" name="Text Placeholder 4">
            <a:extLst>
              <a:ext uri="{FF2B5EF4-FFF2-40B4-BE49-F238E27FC236}">
                <a16:creationId xmlns:a16="http://schemas.microsoft.com/office/drawing/2014/main" id="{601415E8-16CE-459C-8544-290B8CF29238}"/>
              </a:ext>
            </a:extLst>
          </p:cNvPr>
          <p:cNvSpPr>
            <a:spLocks noGrp="1"/>
          </p:cNvSpPr>
          <p:nvPr>
            <p:ph type="body" sz="quarter" idx="14"/>
          </p:nvPr>
        </p:nvSpPr>
        <p:spPr/>
        <p:txBody>
          <a:bodyPr/>
          <a:lstStyle/>
          <a:p>
            <a:pPr algn="ctr"/>
            <a:r>
              <a:rPr lang="en-US" dirty="0"/>
              <a:t>New Chairperson Election </a:t>
            </a:r>
          </a:p>
        </p:txBody>
      </p:sp>
      <p:sp>
        <p:nvSpPr>
          <p:cNvPr id="6" name="Footer Placeholder 4">
            <a:extLst>
              <a:ext uri="{FF2B5EF4-FFF2-40B4-BE49-F238E27FC236}">
                <a16:creationId xmlns:a16="http://schemas.microsoft.com/office/drawing/2014/main" id="{234B25CA-24F3-44E2-AE28-9BBD9DA646F4}"/>
              </a:ext>
            </a:extLst>
          </p:cNvPr>
          <p:cNvSpPr txBox="1">
            <a:spLocks/>
          </p:cNvSpPr>
          <p:nvPr/>
        </p:nvSpPr>
        <p:spPr>
          <a:xfrm>
            <a:off x="883093" y="6372677"/>
            <a:ext cx="8140697" cy="198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Oklahoma State Department of Health | Preventive Health and Health Services Block Grant | March 2022</a:t>
            </a:r>
          </a:p>
        </p:txBody>
      </p:sp>
    </p:spTree>
    <p:extLst>
      <p:ext uri="{BB962C8B-B14F-4D97-AF65-F5344CB8AC3E}">
        <p14:creationId xmlns:p14="http://schemas.microsoft.com/office/powerpoint/2010/main" val="331040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FBC5-3394-4364-81B1-E68AD95307A2}"/>
              </a:ext>
            </a:extLst>
          </p:cNvPr>
          <p:cNvSpPr>
            <a:spLocks noGrp="1"/>
          </p:cNvSpPr>
          <p:nvPr>
            <p:ph type="title"/>
          </p:nvPr>
        </p:nvSpPr>
        <p:spPr>
          <a:xfrm>
            <a:off x="457199" y="1776973"/>
            <a:ext cx="5437415" cy="1370940"/>
          </a:xfrm>
        </p:spPr>
        <p:txBody>
          <a:bodyPr/>
          <a:lstStyle/>
          <a:p>
            <a:r>
              <a:rPr lang="en-US" sz="3300" dirty="0"/>
              <a:t>Budget Updates for Budget Revision Proposal</a:t>
            </a:r>
          </a:p>
        </p:txBody>
      </p:sp>
      <p:sp>
        <p:nvSpPr>
          <p:cNvPr id="4" name="Slide Number Placeholder 3">
            <a:extLst>
              <a:ext uri="{FF2B5EF4-FFF2-40B4-BE49-F238E27FC236}">
                <a16:creationId xmlns:a16="http://schemas.microsoft.com/office/drawing/2014/main" id="{2452567A-8178-4771-835C-576DE2E94AD5}"/>
              </a:ext>
            </a:extLst>
          </p:cNvPr>
          <p:cNvSpPr>
            <a:spLocks noGrp="1"/>
          </p:cNvSpPr>
          <p:nvPr>
            <p:ph type="sldNum" sz="quarter" idx="12"/>
          </p:nvPr>
        </p:nvSpPr>
        <p:spPr/>
        <p:txBody>
          <a:bodyPr/>
          <a:lstStyle/>
          <a:p>
            <a:fld id="{DB7DDC46-2E90-8640-BEFE-F54DCCD857ED}" type="slidenum">
              <a:rPr lang="en-US" smtClean="0"/>
              <a:pPr/>
              <a:t>12</a:t>
            </a:fld>
            <a:endParaRPr lang="en-US"/>
          </a:p>
        </p:txBody>
      </p:sp>
    </p:spTree>
    <p:extLst>
      <p:ext uri="{BB962C8B-B14F-4D97-AF65-F5344CB8AC3E}">
        <p14:creationId xmlns:p14="http://schemas.microsoft.com/office/powerpoint/2010/main" val="26610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F442-074E-435C-8EA0-5BA4821C1F43}"/>
              </a:ext>
            </a:extLst>
          </p:cNvPr>
          <p:cNvSpPr>
            <a:spLocks noGrp="1"/>
          </p:cNvSpPr>
          <p:nvPr>
            <p:ph type="title"/>
          </p:nvPr>
        </p:nvSpPr>
        <p:spPr/>
        <p:txBody>
          <a:bodyPr/>
          <a:lstStyle/>
          <a:p>
            <a:r>
              <a:rPr lang="en-US" sz="3600" dirty="0"/>
              <a:t>Budget Proposal Review </a:t>
            </a:r>
          </a:p>
        </p:txBody>
      </p:sp>
      <p:sp>
        <p:nvSpPr>
          <p:cNvPr id="3" name="Content Placeholder 2">
            <a:extLst>
              <a:ext uri="{FF2B5EF4-FFF2-40B4-BE49-F238E27FC236}">
                <a16:creationId xmlns:a16="http://schemas.microsoft.com/office/drawing/2014/main" id="{9CD2F318-D0B2-4463-92FF-3F3BE2941516}"/>
              </a:ext>
            </a:extLst>
          </p:cNvPr>
          <p:cNvSpPr>
            <a:spLocks noGrp="1"/>
          </p:cNvSpPr>
          <p:nvPr>
            <p:ph idx="1"/>
          </p:nvPr>
        </p:nvSpPr>
        <p:spPr>
          <a:xfrm>
            <a:off x="457199" y="1252604"/>
            <a:ext cx="11394141" cy="4936885"/>
          </a:xfrm>
        </p:spPr>
        <p:txBody>
          <a:bodyPr/>
          <a:lstStyle/>
          <a:p>
            <a:pPr lvl="1">
              <a:spcBef>
                <a:spcPts val="600"/>
              </a:spcBef>
            </a:pPr>
            <a:r>
              <a:rPr lang="en-US" sz="1600" b="1" u="sng" dirty="0"/>
              <a:t>Background</a:t>
            </a:r>
          </a:p>
          <a:p>
            <a:pPr lvl="2">
              <a:spcBef>
                <a:spcPts val="600"/>
              </a:spcBef>
            </a:pPr>
            <a:r>
              <a:rPr lang="en-US" sz="1600" dirty="0">
                <a:effectLst/>
                <a:ea typeface="Times New Roman" panose="02020603050405020304" pitchFamily="18" charset="0"/>
              </a:rPr>
              <a:t>The OSDH is undergoing transformational organizational change</a:t>
            </a:r>
          </a:p>
          <a:p>
            <a:pPr lvl="3">
              <a:spcBef>
                <a:spcPts val="600"/>
              </a:spcBef>
            </a:pPr>
            <a:r>
              <a:rPr lang="en-US" sz="1600" dirty="0"/>
              <a:t>27 initiatives included in 2022 to address priorities </a:t>
            </a:r>
          </a:p>
          <a:p>
            <a:pPr lvl="3">
              <a:spcBef>
                <a:spcPts val="600"/>
              </a:spcBef>
            </a:pPr>
            <a:r>
              <a:rPr lang="en-US" sz="1600" dirty="0"/>
              <a:t>Focus on Quality Improvement (QI) areas within OSDH </a:t>
            </a:r>
            <a:endParaRPr lang="en-US" sz="800" dirty="0"/>
          </a:p>
          <a:p>
            <a:pPr lvl="1">
              <a:spcBef>
                <a:spcPts val="600"/>
              </a:spcBef>
            </a:pPr>
            <a:r>
              <a:rPr lang="en-US" sz="1600" b="1" u="sng" dirty="0"/>
              <a:t>Current State</a:t>
            </a:r>
          </a:p>
          <a:p>
            <a:pPr lvl="2">
              <a:spcBef>
                <a:spcPts val="600"/>
              </a:spcBef>
            </a:pPr>
            <a:r>
              <a:rPr lang="en-US" sz="1600" dirty="0"/>
              <a:t>QI position is coordinating </a:t>
            </a:r>
            <a:r>
              <a:rPr lang="en-US" sz="1600" dirty="0">
                <a:effectLst/>
                <a:ea typeface="Times New Roman" panose="02020603050405020304" pitchFamily="18" charset="0"/>
              </a:rPr>
              <a:t>the agency’s quality improvement plan, aiding efforts to rapidly identify and solve pain points impacting the program areas’ ability to drive public health improvements</a:t>
            </a:r>
            <a:endParaRPr lang="en-US" sz="800" dirty="0"/>
          </a:p>
          <a:p>
            <a:pPr lvl="1">
              <a:spcBef>
                <a:spcPts val="600"/>
              </a:spcBef>
            </a:pPr>
            <a:r>
              <a:rPr lang="en-US" sz="1600" b="1" u="sng" dirty="0"/>
              <a:t>Future State </a:t>
            </a:r>
          </a:p>
          <a:p>
            <a:pPr lvl="2">
              <a:spcBef>
                <a:spcPts val="600"/>
              </a:spcBef>
            </a:pPr>
            <a:r>
              <a:rPr lang="en-US" sz="1600" dirty="0"/>
              <a:t>QI position </a:t>
            </a:r>
            <a:r>
              <a:rPr lang="en-US" sz="1600" dirty="0">
                <a:effectLst/>
                <a:ea typeface="Times New Roman" panose="02020603050405020304" pitchFamily="18" charset="0"/>
              </a:rPr>
              <a:t>identified as a key role to carry out this new body of work. </a:t>
            </a:r>
            <a:endParaRPr lang="en-US" sz="800" dirty="0"/>
          </a:p>
          <a:p>
            <a:pPr lvl="1">
              <a:spcBef>
                <a:spcPts val="600"/>
              </a:spcBef>
            </a:pPr>
            <a:r>
              <a:rPr lang="en-US" sz="1600" b="1" u="sng" dirty="0"/>
              <a:t>Funding Amount Requested </a:t>
            </a:r>
          </a:p>
          <a:p>
            <a:pPr lvl="2">
              <a:spcBef>
                <a:spcPts val="600"/>
              </a:spcBef>
            </a:pPr>
            <a:r>
              <a:rPr lang="en-US" sz="1600" dirty="0"/>
              <a:t>$20,900</a:t>
            </a:r>
            <a:endParaRPr lang="en-US" sz="800" dirty="0"/>
          </a:p>
          <a:p>
            <a:pPr lvl="1">
              <a:spcBef>
                <a:spcPts val="600"/>
              </a:spcBef>
            </a:pPr>
            <a:r>
              <a:rPr lang="en-US" sz="1600" b="1" u="sng" dirty="0"/>
              <a:t>Is Funding Available?  </a:t>
            </a:r>
          </a:p>
          <a:p>
            <a:pPr lvl="2">
              <a:spcBef>
                <a:spcPts val="600"/>
              </a:spcBef>
            </a:pPr>
            <a:r>
              <a:rPr lang="en-US" sz="1600" dirty="0"/>
              <a:t>Due to one unfilled vacancy and one staff member being promoted out of the existing position in OMHHE as well as a vacancy earlier in the grant period in Unintentional Poisoning, there is funding available to approve the salary increase.  </a:t>
            </a:r>
          </a:p>
          <a:p>
            <a:pPr lvl="2"/>
            <a:endParaRPr lang="en-US" sz="1800" dirty="0"/>
          </a:p>
          <a:p>
            <a:pPr lvl="2"/>
            <a:endParaRPr lang="en-US" sz="1800" dirty="0"/>
          </a:p>
        </p:txBody>
      </p:sp>
      <p:sp>
        <p:nvSpPr>
          <p:cNvPr id="4" name="Slide Number Placeholder 3">
            <a:extLst>
              <a:ext uri="{FF2B5EF4-FFF2-40B4-BE49-F238E27FC236}">
                <a16:creationId xmlns:a16="http://schemas.microsoft.com/office/drawing/2014/main" id="{3A3DCB0F-3354-499A-AEA2-F394EC67A685}"/>
              </a:ext>
            </a:extLst>
          </p:cNvPr>
          <p:cNvSpPr>
            <a:spLocks noGrp="1"/>
          </p:cNvSpPr>
          <p:nvPr>
            <p:ph type="sldNum" sz="quarter" idx="12"/>
          </p:nvPr>
        </p:nvSpPr>
        <p:spPr/>
        <p:txBody>
          <a:bodyPr/>
          <a:lstStyle/>
          <a:p>
            <a:fld id="{DB7DDC46-2E90-8640-BEFE-F54DCCD857ED}" type="slidenum">
              <a:rPr lang="en-US" smtClean="0"/>
              <a:t>13</a:t>
            </a:fld>
            <a:endParaRPr lang="en-US"/>
          </a:p>
        </p:txBody>
      </p:sp>
      <p:sp>
        <p:nvSpPr>
          <p:cNvPr id="6" name="Footer Placeholder 4">
            <a:extLst>
              <a:ext uri="{FF2B5EF4-FFF2-40B4-BE49-F238E27FC236}">
                <a16:creationId xmlns:a16="http://schemas.microsoft.com/office/drawing/2014/main" id="{620A9680-4687-4A0C-A89E-68314342F2BE}"/>
              </a:ext>
            </a:extLst>
          </p:cNvPr>
          <p:cNvSpPr txBox="1">
            <a:spLocks/>
          </p:cNvSpPr>
          <p:nvPr/>
        </p:nvSpPr>
        <p:spPr>
          <a:xfrm>
            <a:off x="918457" y="6376778"/>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Oklahoma State Department of Health | Preventive Health and Health Services Block Grant | March 2022</a:t>
            </a:r>
          </a:p>
        </p:txBody>
      </p:sp>
    </p:spTree>
    <p:extLst>
      <p:ext uri="{BB962C8B-B14F-4D97-AF65-F5344CB8AC3E}">
        <p14:creationId xmlns:p14="http://schemas.microsoft.com/office/powerpoint/2010/main" val="228109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27" r="27"/>
          <a:stretch>
            <a:fillRect/>
          </a:stretch>
        </p:blipFill>
        <p:spPr>
          <a:xfrm>
            <a:off x="3758084" y="0"/>
            <a:ext cx="8433916"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dirty="0"/>
              <a:t>Closing Remarks, Questions, </a:t>
            </a:r>
            <a:br>
              <a:rPr lang="en-US" sz="3200" dirty="0"/>
            </a:br>
            <a:r>
              <a:rPr lang="en-US" sz="3200" dirty="0"/>
              <a:t>and Adjournment</a:t>
            </a:r>
            <a:endParaRPr lang="en-US" sz="3600" dirty="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dirty="0"/>
              <a:t>Thank you!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800099" y="6391370"/>
            <a:ext cx="2319617" cy="198338"/>
          </a:xfrm>
        </p:spPr>
        <p:txBody>
          <a:bodyPr/>
          <a:lstStyle/>
          <a:p>
            <a:r>
              <a:rPr lang="en-US" sz="1000" dirty="0"/>
              <a:t>Oklahoma State Department of Health | Preventive Health and Health Services Block Grant | March 2022</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14</a:t>
            </a:fld>
            <a:endParaRPr lang="en-US"/>
          </a:p>
        </p:txBody>
      </p:sp>
    </p:spTree>
    <p:extLst>
      <p:ext uri="{BB962C8B-B14F-4D97-AF65-F5344CB8AC3E}">
        <p14:creationId xmlns:p14="http://schemas.microsoft.com/office/powerpoint/2010/main" val="49295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91ADC9-9CBE-4689-B413-96B3C7D6FDF7}"/>
              </a:ext>
            </a:extLst>
          </p:cNvPr>
          <p:cNvSpPr>
            <a:spLocks noGrp="1"/>
          </p:cNvSpPr>
          <p:nvPr>
            <p:ph type="title"/>
          </p:nvPr>
        </p:nvSpPr>
        <p:spPr/>
        <p:txBody>
          <a:bodyPr/>
          <a:lstStyle/>
          <a:p>
            <a:r>
              <a:rPr lang="en-US" dirty="0"/>
              <a:t>Roll Call </a:t>
            </a:r>
          </a:p>
        </p:txBody>
      </p:sp>
      <p:sp>
        <p:nvSpPr>
          <p:cNvPr id="4" name="Slide Number Placeholder 3">
            <a:extLst>
              <a:ext uri="{FF2B5EF4-FFF2-40B4-BE49-F238E27FC236}">
                <a16:creationId xmlns:a16="http://schemas.microsoft.com/office/drawing/2014/main" id="{BBA396AA-45C8-49B9-A848-E2F64D6E99D9}"/>
              </a:ext>
            </a:extLst>
          </p:cNvPr>
          <p:cNvSpPr>
            <a:spLocks noGrp="1"/>
          </p:cNvSpPr>
          <p:nvPr>
            <p:ph type="sldNum" sz="quarter" idx="12"/>
          </p:nvPr>
        </p:nvSpPr>
        <p:spPr/>
        <p:txBody>
          <a:bodyPr/>
          <a:lstStyle/>
          <a:p>
            <a:fld id="{DB7DDC46-2E90-8640-BEFE-F54DCCD857ED}" type="slidenum">
              <a:rPr lang="en-US" smtClean="0"/>
              <a:pPr/>
              <a:t>2</a:t>
            </a:fld>
            <a:endParaRPr lang="en-US"/>
          </a:p>
        </p:txBody>
      </p:sp>
    </p:spTree>
    <p:extLst>
      <p:ext uri="{BB962C8B-B14F-4D97-AF65-F5344CB8AC3E}">
        <p14:creationId xmlns:p14="http://schemas.microsoft.com/office/powerpoint/2010/main" val="347310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2058500"/>
            <a:ext cx="5177118" cy="1370940"/>
          </a:xfrm>
        </p:spPr>
        <p:txBody>
          <a:bodyPr/>
          <a:lstStyle/>
          <a:p>
            <a:pPr algn="ctr"/>
            <a:r>
              <a:rPr lang="en-US" sz="2800" dirty="0"/>
              <a:t>Preventive Health and Health Services Block Grant (PHHSBG)  </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3441879"/>
            <a:ext cx="5177118" cy="541337"/>
          </a:xfrm>
        </p:spPr>
        <p:txBody>
          <a:bodyPr/>
          <a:lstStyle/>
          <a:p>
            <a:pPr algn="ctr"/>
            <a:r>
              <a:rPr lang="en-US" dirty="0"/>
              <a:t>Special Advisory Committee Meeting </a:t>
            </a:r>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1400782" y="3952369"/>
            <a:ext cx="3200401" cy="330200"/>
          </a:xfrm>
        </p:spPr>
        <p:txBody>
          <a:bodyPr/>
          <a:lstStyle/>
          <a:p>
            <a:pPr algn="ctr"/>
            <a:r>
              <a:rPr lang="en-US" dirty="0"/>
              <a:t>March 23, 2022</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3</a:t>
            </a:fld>
            <a:endParaRPr lang="en-US"/>
          </a:p>
        </p:txBody>
      </p:sp>
    </p:spTree>
    <p:extLst>
      <p:ext uri="{BB962C8B-B14F-4D97-AF65-F5344CB8AC3E}">
        <p14:creationId xmlns:p14="http://schemas.microsoft.com/office/powerpoint/2010/main" val="247891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4000" dirty="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457201" y="1063151"/>
            <a:ext cx="4795735" cy="5251428"/>
          </a:xfrm>
        </p:spPr>
        <p:txBody>
          <a:bodyPr/>
          <a:lstStyle/>
          <a:p>
            <a:r>
              <a:rPr lang="en-US" sz="2600" dirty="0"/>
              <a:t>Call to Order</a:t>
            </a:r>
          </a:p>
          <a:p>
            <a:r>
              <a:rPr lang="en-US" sz="2600" dirty="0"/>
              <a:t>Roll Call </a:t>
            </a:r>
          </a:p>
          <a:p>
            <a:r>
              <a:rPr lang="en-US" sz="2600" dirty="0"/>
              <a:t>Advisory Committee Overview</a:t>
            </a:r>
          </a:p>
          <a:p>
            <a:r>
              <a:rPr lang="en-US" sz="2600" dirty="0"/>
              <a:t>Recommendation and Appointment of New Members  </a:t>
            </a:r>
          </a:p>
          <a:p>
            <a:r>
              <a:rPr lang="en-US" sz="2600" dirty="0"/>
              <a:t>Nominate and Elect New Chairperson </a:t>
            </a:r>
          </a:p>
          <a:p>
            <a:r>
              <a:rPr lang="en-US" sz="2600" dirty="0"/>
              <a:t>Budget Updates for Budget Revision Proposal</a:t>
            </a:r>
          </a:p>
          <a:p>
            <a:r>
              <a:rPr lang="en-US" sz="2600" dirty="0"/>
              <a:t>Closing Remarks, Questions, and Adjournment</a:t>
            </a: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4</a:t>
            </a:fld>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5441431" y="993897"/>
            <a:ext cx="6014980" cy="4800952"/>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967444" y="64044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March 2022</a:t>
            </a:r>
          </a:p>
        </p:txBody>
      </p:sp>
    </p:spTree>
    <p:extLst>
      <p:ext uri="{BB962C8B-B14F-4D97-AF65-F5344CB8AC3E}">
        <p14:creationId xmlns:p14="http://schemas.microsoft.com/office/powerpoint/2010/main" val="87108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BA25-2EED-2549-9BF9-D5772779B07D}"/>
              </a:ext>
            </a:extLst>
          </p:cNvPr>
          <p:cNvSpPr>
            <a:spLocks noGrp="1"/>
          </p:cNvSpPr>
          <p:nvPr>
            <p:ph type="title"/>
          </p:nvPr>
        </p:nvSpPr>
        <p:spPr/>
        <p:txBody>
          <a:bodyPr/>
          <a:lstStyle/>
          <a:p>
            <a:r>
              <a:rPr lang="en-US" dirty="0"/>
              <a:t>Advisory Committee Overview </a:t>
            </a:r>
          </a:p>
        </p:txBody>
      </p:sp>
      <p:sp>
        <p:nvSpPr>
          <p:cNvPr id="4" name="Slide Number Placeholder 3">
            <a:extLst>
              <a:ext uri="{FF2B5EF4-FFF2-40B4-BE49-F238E27FC236}">
                <a16:creationId xmlns:a16="http://schemas.microsoft.com/office/drawing/2014/main" id="{99A810F0-D7B2-AB4F-8388-B079B08C286B}"/>
              </a:ext>
            </a:extLst>
          </p:cNvPr>
          <p:cNvSpPr>
            <a:spLocks noGrp="1"/>
          </p:cNvSpPr>
          <p:nvPr>
            <p:ph type="sldNum" sz="quarter" idx="12"/>
          </p:nvPr>
        </p:nvSpPr>
        <p:spPr/>
        <p:txBody>
          <a:bodyPr/>
          <a:lstStyle/>
          <a:p>
            <a:fld id="{DB7DDC46-2E90-8640-BEFE-F54DCCD857ED}" type="slidenum">
              <a:rPr lang="en-US" smtClean="0"/>
              <a:pPr/>
              <a:t>5</a:t>
            </a:fld>
            <a:endParaRPr lang="en-US"/>
          </a:p>
        </p:txBody>
      </p:sp>
    </p:spTree>
    <p:extLst>
      <p:ext uri="{BB962C8B-B14F-4D97-AF65-F5344CB8AC3E}">
        <p14:creationId xmlns:p14="http://schemas.microsoft.com/office/powerpoint/2010/main" val="115840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3211-6C39-441C-AC8E-6B6A37459556}"/>
              </a:ext>
            </a:extLst>
          </p:cNvPr>
          <p:cNvSpPr>
            <a:spLocks noGrp="1"/>
          </p:cNvSpPr>
          <p:nvPr>
            <p:ph type="title"/>
          </p:nvPr>
        </p:nvSpPr>
        <p:spPr>
          <a:xfrm>
            <a:off x="340660" y="268537"/>
            <a:ext cx="11394140" cy="837374"/>
          </a:xfrm>
        </p:spPr>
        <p:txBody>
          <a:bodyPr/>
          <a:lstStyle/>
          <a:p>
            <a:pPr algn="ctr"/>
            <a:r>
              <a:rPr lang="en-US" dirty="0"/>
              <a:t>PHHSBG Advisory Committee </a:t>
            </a:r>
          </a:p>
        </p:txBody>
      </p:sp>
      <p:sp>
        <p:nvSpPr>
          <p:cNvPr id="4" name="Slide Number Placeholder 3">
            <a:extLst>
              <a:ext uri="{FF2B5EF4-FFF2-40B4-BE49-F238E27FC236}">
                <a16:creationId xmlns:a16="http://schemas.microsoft.com/office/drawing/2014/main" id="{D9DADFEE-4021-4414-A5C7-E55DCCD3137B}"/>
              </a:ext>
            </a:extLst>
          </p:cNvPr>
          <p:cNvSpPr>
            <a:spLocks noGrp="1"/>
          </p:cNvSpPr>
          <p:nvPr>
            <p:ph type="sldNum" sz="quarter" idx="12"/>
          </p:nvPr>
        </p:nvSpPr>
        <p:spPr>
          <a:xfrm>
            <a:off x="8839200" y="6409541"/>
            <a:ext cx="2743200" cy="198338"/>
          </a:xfrm>
        </p:spPr>
        <p:txBody>
          <a:bodyPr/>
          <a:lstStyle/>
          <a:p>
            <a:fld id="{DB7DDC46-2E90-8640-BEFE-F54DCCD857ED}" type="slidenum">
              <a:rPr lang="en-US" sz="900" smtClean="0"/>
              <a:t>6</a:t>
            </a:fld>
            <a:endParaRPr lang="en-US" sz="900"/>
          </a:p>
        </p:txBody>
      </p:sp>
      <p:sp>
        <p:nvSpPr>
          <p:cNvPr id="5" name="Footer Placeholder 4">
            <a:extLst>
              <a:ext uri="{FF2B5EF4-FFF2-40B4-BE49-F238E27FC236}">
                <a16:creationId xmlns:a16="http://schemas.microsoft.com/office/drawing/2014/main" id="{7A5773C2-4D15-42CA-8A51-670AFE7B86D1}"/>
              </a:ext>
            </a:extLst>
          </p:cNvPr>
          <p:cNvSpPr>
            <a:spLocks noGrp="1"/>
          </p:cNvSpPr>
          <p:nvPr>
            <p:ph type="ftr" sz="quarter" idx="13"/>
          </p:nvPr>
        </p:nvSpPr>
        <p:spPr>
          <a:xfrm>
            <a:off x="890388" y="6404423"/>
            <a:ext cx="8140697" cy="198338"/>
          </a:xfrm>
        </p:spPr>
        <p:txBody>
          <a:bodyPr/>
          <a:lstStyle/>
          <a:p>
            <a:r>
              <a:rPr lang="en-US" sz="900" dirty="0"/>
              <a:t>Oklahoma State Department of Health | Preventive Health and Health Services Block Grant | March 2022</a:t>
            </a:r>
          </a:p>
        </p:txBody>
      </p:sp>
      <p:sp>
        <p:nvSpPr>
          <p:cNvPr id="6" name="Star: 4 Points 5">
            <a:extLst>
              <a:ext uri="{FF2B5EF4-FFF2-40B4-BE49-F238E27FC236}">
                <a16:creationId xmlns:a16="http://schemas.microsoft.com/office/drawing/2014/main" id="{72ACF4E7-AB61-45C8-ADD7-B16D5EE6D6F5}"/>
              </a:ext>
            </a:extLst>
          </p:cNvPr>
          <p:cNvSpPr/>
          <p:nvPr/>
        </p:nvSpPr>
        <p:spPr>
          <a:xfrm>
            <a:off x="351545" y="2623858"/>
            <a:ext cx="522512"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Star: 4 Points 6">
            <a:extLst>
              <a:ext uri="{FF2B5EF4-FFF2-40B4-BE49-F238E27FC236}">
                <a16:creationId xmlns:a16="http://schemas.microsoft.com/office/drawing/2014/main" id="{ADB25FB5-8C92-4879-8FCC-6B2BB3EBCB59}"/>
              </a:ext>
            </a:extLst>
          </p:cNvPr>
          <p:cNvSpPr/>
          <p:nvPr/>
        </p:nvSpPr>
        <p:spPr>
          <a:xfrm>
            <a:off x="340658" y="3209070"/>
            <a:ext cx="549729"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Star: 4 Points 7">
            <a:extLst>
              <a:ext uri="{FF2B5EF4-FFF2-40B4-BE49-F238E27FC236}">
                <a16:creationId xmlns:a16="http://schemas.microsoft.com/office/drawing/2014/main" id="{5E967726-635A-421D-8D84-C1BA785FFE62}"/>
              </a:ext>
            </a:extLst>
          </p:cNvPr>
          <p:cNvSpPr/>
          <p:nvPr/>
        </p:nvSpPr>
        <p:spPr>
          <a:xfrm>
            <a:off x="340659" y="3764242"/>
            <a:ext cx="549729"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tar: 4 Points 8">
            <a:extLst>
              <a:ext uri="{FF2B5EF4-FFF2-40B4-BE49-F238E27FC236}">
                <a16:creationId xmlns:a16="http://schemas.microsoft.com/office/drawing/2014/main" id="{E0E15B66-A803-4C3A-98F0-096F9023D3CB}"/>
              </a:ext>
            </a:extLst>
          </p:cNvPr>
          <p:cNvSpPr/>
          <p:nvPr/>
        </p:nvSpPr>
        <p:spPr>
          <a:xfrm>
            <a:off x="351544" y="4334582"/>
            <a:ext cx="522513" cy="454317"/>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Star: 4 Points 9">
            <a:extLst>
              <a:ext uri="{FF2B5EF4-FFF2-40B4-BE49-F238E27FC236}">
                <a16:creationId xmlns:a16="http://schemas.microsoft.com/office/drawing/2014/main" id="{06A97589-93A2-4CBD-AD8A-C0354459A4AA}"/>
              </a:ext>
            </a:extLst>
          </p:cNvPr>
          <p:cNvSpPr/>
          <p:nvPr/>
        </p:nvSpPr>
        <p:spPr>
          <a:xfrm>
            <a:off x="367874" y="4965954"/>
            <a:ext cx="495299" cy="40011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tar: 4 Points 10">
            <a:extLst>
              <a:ext uri="{FF2B5EF4-FFF2-40B4-BE49-F238E27FC236}">
                <a16:creationId xmlns:a16="http://schemas.microsoft.com/office/drawing/2014/main" id="{28490C86-9323-44D4-A257-FACCC3CA7695}"/>
              </a:ext>
            </a:extLst>
          </p:cNvPr>
          <p:cNvSpPr/>
          <p:nvPr/>
        </p:nvSpPr>
        <p:spPr>
          <a:xfrm>
            <a:off x="338418" y="1992486"/>
            <a:ext cx="478011" cy="489457"/>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extBox 13">
            <a:extLst>
              <a:ext uri="{FF2B5EF4-FFF2-40B4-BE49-F238E27FC236}">
                <a16:creationId xmlns:a16="http://schemas.microsoft.com/office/drawing/2014/main" id="{6312DAE0-8235-4C66-B3F9-E7453D6DE405}"/>
              </a:ext>
            </a:extLst>
          </p:cNvPr>
          <p:cNvSpPr txBox="1"/>
          <p:nvPr/>
        </p:nvSpPr>
        <p:spPr>
          <a:xfrm>
            <a:off x="874057" y="863211"/>
            <a:ext cx="9920943" cy="400110"/>
          </a:xfrm>
          <a:prstGeom prst="rect">
            <a:avLst/>
          </a:prstGeom>
          <a:noFill/>
        </p:spPr>
        <p:txBody>
          <a:bodyPr wrap="square" rtlCol="0">
            <a:spAutoFit/>
          </a:bodyPr>
          <a:lstStyle/>
          <a:p>
            <a:pPr algn="ctr"/>
            <a:r>
              <a:rPr lang="en-US" sz="2000" b="1" dirty="0"/>
              <a:t>COMMITTEE MEMBERS </a:t>
            </a:r>
          </a:p>
        </p:txBody>
      </p:sp>
      <p:sp>
        <p:nvSpPr>
          <p:cNvPr id="15" name="TextBox 14">
            <a:extLst>
              <a:ext uri="{FF2B5EF4-FFF2-40B4-BE49-F238E27FC236}">
                <a16:creationId xmlns:a16="http://schemas.microsoft.com/office/drawing/2014/main" id="{2030BA4A-2980-4EDA-857A-2449066C8346}"/>
              </a:ext>
            </a:extLst>
          </p:cNvPr>
          <p:cNvSpPr txBox="1"/>
          <p:nvPr/>
        </p:nvSpPr>
        <p:spPr>
          <a:xfrm>
            <a:off x="1298596" y="1393105"/>
            <a:ext cx="8556171" cy="707886"/>
          </a:xfrm>
          <a:prstGeom prst="rect">
            <a:avLst/>
          </a:prstGeom>
          <a:noFill/>
        </p:spPr>
        <p:txBody>
          <a:bodyPr wrap="square" rtlCol="0">
            <a:spAutoFit/>
          </a:bodyPr>
          <a:lstStyle/>
          <a:p>
            <a:r>
              <a:rPr lang="en-US" sz="2000" dirty="0"/>
              <a:t>Interim Chair - Mendy Spohn, MPH, Deputy Commissioner for Community Health Promotion and Protection, OSDH </a:t>
            </a:r>
          </a:p>
        </p:txBody>
      </p:sp>
      <p:sp>
        <p:nvSpPr>
          <p:cNvPr id="16" name="TextBox 15">
            <a:extLst>
              <a:ext uri="{FF2B5EF4-FFF2-40B4-BE49-F238E27FC236}">
                <a16:creationId xmlns:a16="http://schemas.microsoft.com/office/drawing/2014/main" id="{A9A3BD8C-4444-44CE-89EB-01A38744ECFB}"/>
              </a:ext>
            </a:extLst>
          </p:cNvPr>
          <p:cNvSpPr txBox="1"/>
          <p:nvPr/>
        </p:nvSpPr>
        <p:spPr>
          <a:xfrm>
            <a:off x="1298594" y="2842356"/>
            <a:ext cx="8556171" cy="400110"/>
          </a:xfrm>
          <a:prstGeom prst="rect">
            <a:avLst/>
          </a:prstGeom>
          <a:noFill/>
        </p:spPr>
        <p:txBody>
          <a:bodyPr wrap="square" rtlCol="0">
            <a:spAutoFit/>
          </a:bodyPr>
          <a:lstStyle/>
          <a:p>
            <a:r>
              <a:rPr lang="en-US" sz="2000" dirty="0"/>
              <a:t>Member - Kelly Baker, </a:t>
            </a:r>
            <a:r>
              <a:rPr lang="en-US" sz="2000" b="0" i="0" dirty="0">
                <a:solidFill>
                  <a:srgbClr val="464646"/>
                </a:solidFill>
                <a:effectLst/>
              </a:rPr>
              <a:t>MPH, State Registrar of Vital Records, OSDH  </a:t>
            </a:r>
            <a:endParaRPr lang="en-US" sz="2000" dirty="0"/>
          </a:p>
        </p:txBody>
      </p:sp>
      <p:sp>
        <p:nvSpPr>
          <p:cNvPr id="18" name="TextBox 17">
            <a:extLst>
              <a:ext uri="{FF2B5EF4-FFF2-40B4-BE49-F238E27FC236}">
                <a16:creationId xmlns:a16="http://schemas.microsoft.com/office/drawing/2014/main" id="{69ADD15F-97E7-4620-B50C-69E8880196C3}"/>
              </a:ext>
            </a:extLst>
          </p:cNvPr>
          <p:cNvSpPr txBox="1"/>
          <p:nvPr/>
        </p:nvSpPr>
        <p:spPr>
          <a:xfrm>
            <a:off x="1298594" y="3307982"/>
            <a:ext cx="10127931" cy="707886"/>
          </a:xfrm>
          <a:prstGeom prst="rect">
            <a:avLst/>
          </a:prstGeom>
          <a:noFill/>
        </p:spPr>
        <p:txBody>
          <a:bodyPr wrap="square" rtlCol="0">
            <a:spAutoFit/>
          </a:bodyPr>
          <a:lstStyle/>
          <a:p>
            <a:r>
              <a:rPr lang="en-US" sz="2000" dirty="0"/>
              <a:t>Member - Melissa Blanton, </a:t>
            </a:r>
            <a:r>
              <a:rPr lang="en-US" sz="2000" b="0" i="0" dirty="0">
                <a:solidFill>
                  <a:srgbClr val="464646"/>
                </a:solidFill>
                <a:effectLst/>
              </a:rPr>
              <a:t>JD, Assistant Attorney General; Chief, Victim Services Unit Chief, Office of the Attorney General </a:t>
            </a:r>
            <a:r>
              <a:rPr lang="en-US" sz="2000" dirty="0"/>
              <a:t> </a:t>
            </a:r>
          </a:p>
        </p:txBody>
      </p:sp>
      <p:sp>
        <p:nvSpPr>
          <p:cNvPr id="19" name="TextBox 18">
            <a:extLst>
              <a:ext uri="{FF2B5EF4-FFF2-40B4-BE49-F238E27FC236}">
                <a16:creationId xmlns:a16="http://schemas.microsoft.com/office/drawing/2014/main" id="{47BCE5EC-210B-4EFD-B8AA-5BDB7442FE3F}"/>
              </a:ext>
            </a:extLst>
          </p:cNvPr>
          <p:cNvSpPr txBox="1"/>
          <p:nvPr/>
        </p:nvSpPr>
        <p:spPr>
          <a:xfrm>
            <a:off x="1298594" y="4071981"/>
            <a:ext cx="10283802" cy="707886"/>
          </a:xfrm>
          <a:prstGeom prst="rect">
            <a:avLst/>
          </a:prstGeom>
          <a:noFill/>
        </p:spPr>
        <p:txBody>
          <a:bodyPr wrap="square" rtlCol="0">
            <a:spAutoFit/>
          </a:bodyPr>
          <a:lstStyle/>
          <a:p>
            <a:r>
              <a:rPr lang="en-US" sz="2000" dirty="0"/>
              <a:t>Member - Dr. David Gahn, </a:t>
            </a:r>
            <a:r>
              <a:rPr lang="en-US" sz="2000" b="0" i="0" dirty="0">
                <a:solidFill>
                  <a:srgbClr val="464646"/>
                </a:solidFill>
                <a:effectLst/>
              </a:rPr>
              <a:t>MD, MPH, FACOG</a:t>
            </a:r>
            <a:r>
              <a:rPr lang="en-US" sz="2000" b="0" i="0">
                <a:solidFill>
                  <a:srgbClr val="464646"/>
                </a:solidFill>
                <a:effectLst/>
              </a:rPr>
              <a:t>, Medical </a:t>
            </a:r>
            <a:r>
              <a:rPr lang="en-US" sz="2000" b="0" i="0" dirty="0">
                <a:solidFill>
                  <a:srgbClr val="464646"/>
                </a:solidFill>
                <a:effectLst/>
              </a:rPr>
              <a:t>Director, Cherokee Nation Public Health </a:t>
            </a:r>
            <a:endParaRPr lang="en-US" sz="2000" dirty="0"/>
          </a:p>
        </p:txBody>
      </p:sp>
      <p:sp>
        <p:nvSpPr>
          <p:cNvPr id="20" name="TextBox 19">
            <a:extLst>
              <a:ext uri="{FF2B5EF4-FFF2-40B4-BE49-F238E27FC236}">
                <a16:creationId xmlns:a16="http://schemas.microsoft.com/office/drawing/2014/main" id="{E897BAA9-9761-435D-8342-0D2746E583AB}"/>
              </a:ext>
            </a:extLst>
          </p:cNvPr>
          <p:cNvSpPr txBox="1"/>
          <p:nvPr/>
        </p:nvSpPr>
        <p:spPr>
          <a:xfrm>
            <a:off x="1298593" y="4814866"/>
            <a:ext cx="8556171" cy="707886"/>
          </a:xfrm>
          <a:prstGeom prst="rect">
            <a:avLst/>
          </a:prstGeom>
          <a:noFill/>
        </p:spPr>
        <p:txBody>
          <a:bodyPr wrap="square" rtlCol="0">
            <a:spAutoFit/>
          </a:bodyPr>
          <a:lstStyle/>
          <a:p>
            <a:r>
              <a:rPr lang="en-US" sz="2000" dirty="0"/>
              <a:t>Member - Jan Fox, </a:t>
            </a:r>
            <a:r>
              <a:rPr lang="pt-BR" sz="2000" b="0" i="0" dirty="0">
                <a:solidFill>
                  <a:srgbClr val="464646"/>
                </a:solidFill>
                <a:effectLst/>
              </a:rPr>
              <a:t>RN, MPH, </a:t>
            </a:r>
            <a:r>
              <a:rPr lang="pt-BR" sz="2000" dirty="0">
                <a:effectLst/>
                <a:ea typeface="Calibri" panose="020F0502020204030204" pitchFamily="34" charset="0"/>
              </a:rPr>
              <a:t>Deputy Commissioner Health Preparedness, OSHD</a:t>
            </a:r>
            <a:endParaRPr lang="en-US" sz="2000" dirty="0"/>
          </a:p>
        </p:txBody>
      </p:sp>
      <p:sp>
        <p:nvSpPr>
          <p:cNvPr id="21" name="Star: 4 Points 20">
            <a:extLst>
              <a:ext uri="{FF2B5EF4-FFF2-40B4-BE49-F238E27FC236}">
                <a16:creationId xmlns:a16="http://schemas.microsoft.com/office/drawing/2014/main" id="{CD7E1A39-B11E-4076-B4B1-2C3C70CA9898}"/>
              </a:ext>
            </a:extLst>
          </p:cNvPr>
          <p:cNvSpPr/>
          <p:nvPr/>
        </p:nvSpPr>
        <p:spPr>
          <a:xfrm>
            <a:off x="340660" y="1368628"/>
            <a:ext cx="475770" cy="547658"/>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A165953C-A132-4AC2-B2D6-8908D7AC84C1}"/>
              </a:ext>
            </a:extLst>
          </p:cNvPr>
          <p:cNvSpPr txBox="1"/>
          <p:nvPr/>
        </p:nvSpPr>
        <p:spPr>
          <a:xfrm>
            <a:off x="1298601" y="2113653"/>
            <a:ext cx="10127935" cy="707886"/>
          </a:xfrm>
          <a:prstGeom prst="rect">
            <a:avLst/>
          </a:prstGeom>
          <a:noFill/>
        </p:spPr>
        <p:txBody>
          <a:bodyPr wrap="square" rtlCol="0">
            <a:spAutoFit/>
          </a:bodyPr>
          <a:lstStyle/>
          <a:p>
            <a:r>
              <a:rPr lang="en-US" sz="2000" dirty="0"/>
              <a:t>Member - Michael Peercy, </a:t>
            </a:r>
            <a:r>
              <a:rPr lang="en-US" sz="2000" b="0" i="0" dirty="0">
                <a:solidFill>
                  <a:srgbClr val="464646"/>
                </a:solidFill>
                <a:effectLst/>
              </a:rPr>
              <a:t>MPH, MT(ASCP)H, Epidemiologist and IRB Administrator, Chickasaw Nation Department of Health </a:t>
            </a:r>
            <a:r>
              <a:rPr lang="en-US" sz="2000" dirty="0"/>
              <a:t> </a:t>
            </a:r>
          </a:p>
        </p:txBody>
      </p:sp>
      <p:sp>
        <p:nvSpPr>
          <p:cNvPr id="23" name="TextBox 22">
            <a:extLst>
              <a:ext uri="{FF2B5EF4-FFF2-40B4-BE49-F238E27FC236}">
                <a16:creationId xmlns:a16="http://schemas.microsoft.com/office/drawing/2014/main" id="{07FBA57C-5A20-48AC-A44B-E46AF6751348}"/>
              </a:ext>
            </a:extLst>
          </p:cNvPr>
          <p:cNvSpPr txBox="1"/>
          <p:nvPr/>
        </p:nvSpPr>
        <p:spPr>
          <a:xfrm>
            <a:off x="1298592" y="5594272"/>
            <a:ext cx="8556171" cy="400110"/>
          </a:xfrm>
          <a:prstGeom prst="rect">
            <a:avLst/>
          </a:prstGeom>
          <a:noFill/>
        </p:spPr>
        <p:txBody>
          <a:bodyPr wrap="square" rtlCol="0">
            <a:spAutoFit/>
          </a:bodyPr>
          <a:lstStyle/>
          <a:p>
            <a:r>
              <a:rPr lang="en-US" sz="2000" dirty="0"/>
              <a:t>Member - Cara Gluck, MPH, Chief, Community Health Services, OCCHD </a:t>
            </a:r>
          </a:p>
        </p:txBody>
      </p:sp>
      <p:sp>
        <p:nvSpPr>
          <p:cNvPr id="24" name="Star: 4 Points 23">
            <a:extLst>
              <a:ext uri="{FF2B5EF4-FFF2-40B4-BE49-F238E27FC236}">
                <a16:creationId xmlns:a16="http://schemas.microsoft.com/office/drawing/2014/main" id="{C0C26404-D3A9-4AA5-B61D-1C008297D591}"/>
              </a:ext>
            </a:extLst>
          </p:cNvPr>
          <p:cNvSpPr/>
          <p:nvPr/>
        </p:nvSpPr>
        <p:spPr>
          <a:xfrm>
            <a:off x="384203" y="5485369"/>
            <a:ext cx="478970" cy="509013"/>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12481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CCD6-41B5-4711-86C5-56A060A4B1FF}"/>
              </a:ext>
            </a:extLst>
          </p:cNvPr>
          <p:cNvSpPr>
            <a:spLocks noGrp="1"/>
          </p:cNvSpPr>
          <p:nvPr>
            <p:ph type="title"/>
          </p:nvPr>
        </p:nvSpPr>
        <p:spPr/>
        <p:txBody>
          <a:bodyPr/>
          <a:lstStyle/>
          <a:p>
            <a:pPr algn="ctr"/>
            <a:r>
              <a:rPr lang="en-US" sz="3600" dirty="0"/>
              <a:t>PHHSBG Advisory Committee Overview </a:t>
            </a:r>
          </a:p>
        </p:txBody>
      </p:sp>
      <p:sp>
        <p:nvSpPr>
          <p:cNvPr id="3" name="Content Placeholder 2">
            <a:extLst>
              <a:ext uri="{FF2B5EF4-FFF2-40B4-BE49-F238E27FC236}">
                <a16:creationId xmlns:a16="http://schemas.microsoft.com/office/drawing/2014/main" id="{E386FA9D-43BA-45A9-B177-602903158A1B}"/>
              </a:ext>
            </a:extLst>
          </p:cNvPr>
          <p:cNvSpPr>
            <a:spLocks noGrp="1"/>
          </p:cNvSpPr>
          <p:nvPr>
            <p:ph idx="1"/>
          </p:nvPr>
        </p:nvSpPr>
        <p:spPr>
          <a:xfrm>
            <a:off x="457199" y="1252604"/>
            <a:ext cx="11394141" cy="4936885"/>
          </a:xfrm>
        </p:spPr>
        <p:txBody>
          <a:bodyPr/>
          <a:lstStyle/>
          <a:p>
            <a:r>
              <a:rPr lang="en-US" sz="2000" b="1" u="sng" dirty="0"/>
              <a:t>What is the Advisory Committee?  </a:t>
            </a:r>
          </a:p>
          <a:p>
            <a:pPr lvl="1"/>
            <a:r>
              <a:rPr lang="en-US" sz="2000" dirty="0"/>
              <a:t>Also known as the State Preventive Health Advisory Committee </a:t>
            </a:r>
          </a:p>
          <a:p>
            <a:pPr marL="261400" lvl="1" indent="0">
              <a:spcBef>
                <a:spcPts val="0"/>
              </a:spcBef>
              <a:buNone/>
            </a:pPr>
            <a:endParaRPr lang="en-US" sz="2000" dirty="0"/>
          </a:p>
          <a:p>
            <a:r>
              <a:rPr lang="en-US" sz="2000" b="1" u="sng" dirty="0"/>
              <a:t>Leadership </a:t>
            </a:r>
          </a:p>
          <a:p>
            <a:pPr lvl="1"/>
            <a:r>
              <a:rPr lang="en-US" sz="2000" dirty="0"/>
              <a:t>State Public Health Officer services as Chair or may designate someone else to serve as Chair of the State Preventive Health Advisory Committee</a:t>
            </a:r>
          </a:p>
          <a:p>
            <a:pPr marL="261400" lvl="1" indent="0">
              <a:spcBef>
                <a:spcPts val="0"/>
              </a:spcBef>
              <a:buNone/>
            </a:pPr>
            <a:endParaRPr lang="en-US" sz="2000" dirty="0"/>
          </a:p>
          <a:p>
            <a:r>
              <a:rPr lang="en-US" sz="2000" b="1" u="sng" dirty="0"/>
              <a:t>Composition of the Advisory Committee </a:t>
            </a:r>
          </a:p>
          <a:p>
            <a:pPr lvl="1"/>
            <a:r>
              <a:rPr lang="en-US" sz="2000" dirty="0"/>
              <a:t>Members of the general public, and such officials of the health departments of political subdivisions of the state, as may be necessary to provide adequate representation of the general public and of such health departments</a:t>
            </a:r>
          </a:p>
          <a:p>
            <a:pPr lvl="1"/>
            <a:r>
              <a:rPr lang="en-US" sz="2000" dirty="0"/>
              <a:t>Representatives of community-based organizations (including minority community-based organizations), schools of public health and entities to which the State involved awards grants or contracts to carry out activities</a:t>
            </a:r>
          </a:p>
        </p:txBody>
      </p:sp>
      <p:sp>
        <p:nvSpPr>
          <p:cNvPr id="4" name="Slide Number Placeholder 3">
            <a:extLst>
              <a:ext uri="{FF2B5EF4-FFF2-40B4-BE49-F238E27FC236}">
                <a16:creationId xmlns:a16="http://schemas.microsoft.com/office/drawing/2014/main" id="{F30D7862-6223-4C0B-B079-E676433BF923}"/>
              </a:ext>
            </a:extLst>
          </p:cNvPr>
          <p:cNvSpPr>
            <a:spLocks noGrp="1"/>
          </p:cNvSpPr>
          <p:nvPr>
            <p:ph type="sldNum" sz="quarter" idx="12"/>
          </p:nvPr>
        </p:nvSpPr>
        <p:spPr/>
        <p:txBody>
          <a:bodyPr/>
          <a:lstStyle/>
          <a:p>
            <a:fld id="{DB7DDC46-2E90-8640-BEFE-F54DCCD857ED}" type="slidenum">
              <a:rPr lang="en-US" smtClean="0"/>
              <a:t>7</a:t>
            </a:fld>
            <a:endParaRPr lang="en-US"/>
          </a:p>
        </p:txBody>
      </p:sp>
      <p:sp>
        <p:nvSpPr>
          <p:cNvPr id="5" name="Footer Placeholder 4">
            <a:extLst>
              <a:ext uri="{FF2B5EF4-FFF2-40B4-BE49-F238E27FC236}">
                <a16:creationId xmlns:a16="http://schemas.microsoft.com/office/drawing/2014/main" id="{0C722E83-FF23-4B96-B5CE-919212CCE999}"/>
              </a:ext>
            </a:extLst>
          </p:cNvPr>
          <p:cNvSpPr>
            <a:spLocks noGrp="1"/>
          </p:cNvSpPr>
          <p:nvPr>
            <p:ph type="ftr" sz="quarter" idx="13"/>
          </p:nvPr>
        </p:nvSpPr>
        <p:spPr/>
        <p:txBody>
          <a:bodyPr/>
          <a:lstStyle/>
          <a:p>
            <a:r>
              <a:rPr lang="en-US" dirty="0"/>
              <a:t>Oklahoma State Department of Health | Preventive Health and Health Services Block Grant | March 2022</a:t>
            </a:r>
          </a:p>
        </p:txBody>
      </p:sp>
    </p:spTree>
    <p:extLst>
      <p:ext uri="{BB962C8B-B14F-4D97-AF65-F5344CB8AC3E}">
        <p14:creationId xmlns:p14="http://schemas.microsoft.com/office/powerpoint/2010/main" val="42199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CCD6-41B5-4711-86C5-56A060A4B1FF}"/>
              </a:ext>
            </a:extLst>
          </p:cNvPr>
          <p:cNvSpPr>
            <a:spLocks noGrp="1"/>
          </p:cNvSpPr>
          <p:nvPr>
            <p:ph type="title"/>
          </p:nvPr>
        </p:nvSpPr>
        <p:spPr/>
        <p:txBody>
          <a:bodyPr/>
          <a:lstStyle/>
          <a:p>
            <a:pPr algn="ctr"/>
            <a:r>
              <a:rPr lang="en-US" sz="3600" dirty="0"/>
              <a:t>PHHSBG Advisory Committee Overview</a:t>
            </a:r>
          </a:p>
        </p:txBody>
      </p:sp>
      <p:sp>
        <p:nvSpPr>
          <p:cNvPr id="3" name="Content Placeholder 2">
            <a:extLst>
              <a:ext uri="{FF2B5EF4-FFF2-40B4-BE49-F238E27FC236}">
                <a16:creationId xmlns:a16="http://schemas.microsoft.com/office/drawing/2014/main" id="{E386FA9D-43BA-45A9-B177-602903158A1B}"/>
              </a:ext>
            </a:extLst>
          </p:cNvPr>
          <p:cNvSpPr>
            <a:spLocks noGrp="1"/>
          </p:cNvSpPr>
          <p:nvPr>
            <p:ph idx="1"/>
          </p:nvPr>
        </p:nvSpPr>
        <p:spPr>
          <a:xfrm>
            <a:off x="457199" y="1252604"/>
            <a:ext cx="11394141" cy="4561342"/>
          </a:xfrm>
        </p:spPr>
        <p:txBody>
          <a:bodyPr/>
          <a:lstStyle/>
          <a:p>
            <a:r>
              <a:rPr lang="en-US" sz="2000" b="1" u="sng" dirty="0"/>
              <a:t>Duties</a:t>
            </a:r>
            <a:r>
              <a:rPr lang="en-US" sz="1700" b="1" u="sng" dirty="0"/>
              <a:t> </a:t>
            </a:r>
          </a:p>
          <a:p>
            <a:pPr lvl="1"/>
            <a:r>
              <a:rPr lang="en-US" sz="2000" dirty="0"/>
              <a:t>Hold public hearings on the state plan </a:t>
            </a:r>
          </a:p>
          <a:p>
            <a:pPr lvl="2">
              <a:buFont typeface="Wingdings" panose="05000000000000000000" pitchFamily="2" charset="2"/>
              <a:buChar char="§"/>
            </a:pPr>
            <a:r>
              <a:rPr lang="en-US" sz="2000" dirty="0"/>
              <a:t>Held in May or June and will coincide with a committee meeting </a:t>
            </a:r>
          </a:p>
          <a:p>
            <a:pPr lvl="1"/>
            <a:r>
              <a:rPr lang="en-US" sz="2000" dirty="0"/>
              <a:t>The Committee must meet at least twice each fiscal year</a:t>
            </a:r>
          </a:p>
          <a:p>
            <a:pPr lvl="2">
              <a:buFont typeface="Wingdings" panose="05000000000000000000" pitchFamily="2" charset="2"/>
              <a:buChar char="§"/>
            </a:pPr>
            <a:r>
              <a:rPr lang="en-US" sz="2000" dirty="0"/>
              <a:t>Oklahoma may meet up to 4 times a year – March, April, June and December </a:t>
            </a:r>
          </a:p>
          <a:p>
            <a:pPr lvl="1"/>
            <a:r>
              <a:rPr lang="en-US" sz="2000" dirty="0"/>
              <a:t>Make recommendations regarding the development and implementation of the work plan including: </a:t>
            </a:r>
          </a:p>
          <a:p>
            <a:pPr lvl="2">
              <a:buFont typeface="Wingdings" panose="05000000000000000000" pitchFamily="2" charset="2"/>
              <a:buChar char="§"/>
            </a:pPr>
            <a:r>
              <a:rPr lang="en-US" sz="1800" dirty="0"/>
              <a:t>Assessments of public health status </a:t>
            </a:r>
          </a:p>
          <a:p>
            <a:pPr lvl="2">
              <a:buFont typeface="Wingdings" panose="05000000000000000000" pitchFamily="2" charset="2"/>
              <a:buChar char="§"/>
            </a:pPr>
            <a:r>
              <a:rPr lang="en-US" sz="1800" dirty="0"/>
              <a:t>Activities to be carried out in the work plan</a:t>
            </a:r>
          </a:p>
          <a:p>
            <a:pPr lvl="2">
              <a:buFont typeface="Wingdings" panose="05000000000000000000" pitchFamily="2" charset="2"/>
              <a:buChar char="§"/>
            </a:pPr>
            <a:r>
              <a:rPr lang="en-US" sz="1800" dirty="0"/>
              <a:t>Allocation of funds</a:t>
            </a:r>
          </a:p>
          <a:p>
            <a:pPr lvl="2">
              <a:buFont typeface="Wingdings" panose="05000000000000000000" pitchFamily="2" charset="2"/>
              <a:buChar char="§"/>
            </a:pPr>
            <a:r>
              <a:rPr lang="en-US" sz="1800" dirty="0"/>
              <a:t>Coordination of activities in work plan with other organizations</a:t>
            </a:r>
          </a:p>
          <a:p>
            <a:pPr lvl="2">
              <a:buFont typeface="Wingdings" panose="05000000000000000000" pitchFamily="2" charset="2"/>
              <a:buChar char="§"/>
            </a:pPr>
            <a:r>
              <a:rPr lang="en-US" sz="1800" dirty="0"/>
              <a:t>Collection and reporting of data</a:t>
            </a:r>
          </a:p>
        </p:txBody>
      </p:sp>
      <p:sp>
        <p:nvSpPr>
          <p:cNvPr id="4" name="Slide Number Placeholder 3">
            <a:extLst>
              <a:ext uri="{FF2B5EF4-FFF2-40B4-BE49-F238E27FC236}">
                <a16:creationId xmlns:a16="http://schemas.microsoft.com/office/drawing/2014/main" id="{F30D7862-6223-4C0B-B079-E676433BF923}"/>
              </a:ext>
            </a:extLst>
          </p:cNvPr>
          <p:cNvSpPr>
            <a:spLocks noGrp="1"/>
          </p:cNvSpPr>
          <p:nvPr>
            <p:ph type="sldNum" sz="quarter" idx="12"/>
          </p:nvPr>
        </p:nvSpPr>
        <p:spPr/>
        <p:txBody>
          <a:bodyPr/>
          <a:lstStyle/>
          <a:p>
            <a:fld id="{DB7DDC46-2E90-8640-BEFE-F54DCCD857ED}" type="slidenum">
              <a:rPr lang="en-US" smtClean="0"/>
              <a:t>8</a:t>
            </a:fld>
            <a:endParaRPr lang="en-US"/>
          </a:p>
        </p:txBody>
      </p:sp>
      <p:sp>
        <p:nvSpPr>
          <p:cNvPr id="5" name="Footer Placeholder 4">
            <a:extLst>
              <a:ext uri="{FF2B5EF4-FFF2-40B4-BE49-F238E27FC236}">
                <a16:creationId xmlns:a16="http://schemas.microsoft.com/office/drawing/2014/main" id="{0C722E83-FF23-4B96-B5CE-919212CCE999}"/>
              </a:ext>
            </a:extLst>
          </p:cNvPr>
          <p:cNvSpPr>
            <a:spLocks noGrp="1"/>
          </p:cNvSpPr>
          <p:nvPr>
            <p:ph type="ftr" sz="quarter" idx="13"/>
          </p:nvPr>
        </p:nvSpPr>
        <p:spPr/>
        <p:txBody>
          <a:bodyPr/>
          <a:lstStyle/>
          <a:p>
            <a:r>
              <a:rPr lang="en-US" dirty="0"/>
              <a:t>Oklahoma State Department of Health | Preventive Health and Health Services Block Grant | March 2022</a:t>
            </a:r>
          </a:p>
        </p:txBody>
      </p:sp>
    </p:spTree>
    <p:extLst>
      <p:ext uri="{BB962C8B-B14F-4D97-AF65-F5344CB8AC3E}">
        <p14:creationId xmlns:p14="http://schemas.microsoft.com/office/powerpoint/2010/main" val="131484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F442-074E-435C-8EA0-5BA4821C1F43}"/>
              </a:ext>
            </a:extLst>
          </p:cNvPr>
          <p:cNvSpPr>
            <a:spLocks noGrp="1"/>
          </p:cNvSpPr>
          <p:nvPr>
            <p:ph type="title"/>
          </p:nvPr>
        </p:nvSpPr>
        <p:spPr/>
        <p:txBody>
          <a:bodyPr/>
          <a:lstStyle/>
          <a:p>
            <a:pPr algn="ctr"/>
            <a:r>
              <a:rPr lang="en-US" sz="3600" dirty="0"/>
              <a:t>2022 PHHSBG Updated Process Timeline</a:t>
            </a:r>
          </a:p>
        </p:txBody>
      </p:sp>
      <p:sp>
        <p:nvSpPr>
          <p:cNvPr id="4" name="Slide Number Placeholder 3">
            <a:extLst>
              <a:ext uri="{FF2B5EF4-FFF2-40B4-BE49-F238E27FC236}">
                <a16:creationId xmlns:a16="http://schemas.microsoft.com/office/drawing/2014/main" id="{3A3DCB0F-3354-499A-AEA2-F394EC67A685}"/>
              </a:ext>
            </a:extLst>
          </p:cNvPr>
          <p:cNvSpPr>
            <a:spLocks noGrp="1"/>
          </p:cNvSpPr>
          <p:nvPr>
            <p:ph type="sldNum" sz="quarter" idx="12"/>
          </p:nvPr>
        </p:nvSpPr>
        <p:spPr/>
        <p:txBody>
          <a:bodyPr/>
          <a:lstStyle/>
          <a:p>
            <a:fld id="{DB7DDC46-2E90-8640-BEFE-F54DCCD857ED}" type="slidenum">
              <a:rPr lang="en-US" smtClean="0"/>
              <a:t>9</a:t>
            </a:fld>
            <a:endParaRPr lang="en-US"/>
          </a:p>
        </p:txBody>
      </p:sp>
      <p:sp>
        <p:nvSpPr>
          <p:cNvPr id="6" name="Footer Placeholder 4">
            <a:extLst>
              <a:ext uri="{FF2B5EF4-FFF2-40B4-BE49-F238E27FC236}">
                <a16:creationId xmlns:a16="http://schemas.microsoft.com/office/drawing/2014/main" id="{620A9680-4687-4A0C-A89E-68314342F2BE}"/>
              </a:ext>
            </a:extLst>
          </p:cNvPr>
          <p:cNvSpPr txBox="1">
            <a:spLocks/>
          </p:cNvSpPr>
          <p:nvPr/>
        </p:nvSpPr>
        <p:spPr>
          <a:xfrm>
            <a:off x="918457" y="6376778"/>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March 2022</a:t>
            </a:r>
          </a:p>
        </p:txBody>
      </p:sp>
      <p:sp>
        <p:nvSpPr>
          <p:cNvPr id="8" name="Rectangle 7">
            <a:extLst>
              <a:ext uri="{FF2B5EF4-FFF2-40B4-BE49-F238E27FC236}">
                <a16:creationId xmlns:a16="http://schemas.microsoft.com/office/drawing/2014/main" id="{93B00EB1-0F1E-4930-A0C7-DC180DD80F04}"/>
              </a:ext>
            </a:extLst>
          </p:cNvPr>
          <p:cNvSpPr/>
          <p:nvPr/>
        </p:nvSpPr>
        <p:spPr>
          <a:xfrm>
            <a:off x="304799" y="3352799"/>
            <a:ext cx="11743169" cy="25191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0B7E6B5-53B6-4225-B72F-4D36D6C4A969}"/>
              </a:ext>
            </a:extLst>
          </p:cNvPr>
          <p:cNvCxnSpPr>
            <a:cxnSpLocks/>
          </p:cNvCxnSpPr>
          <p:nvPr/>
        </p:nvCxnSpPr>
        <p:spPr>
          <a:xfrm flipV="1">
            <a:off x="844297" y="2146910"/>
            <a:ext cx="0" cy="1200177"/>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1597B7-FC1E-49BC-8282-167D6D6B6C72}"/>
              </a:ext>
            </a:extLst>
          </p:cNvPr>
          <p:cNvSpPr txBox="1"/>
          <p:nvPr/>
        </p:nvSpPr>
        <p:spPr>
          <a:xfrm>
            <a:off x="488488" y="3961746"/>
            <a:ext cx="1973592" cy="646331"/>
          </a:xfrm>
          <a:prstGeom prst="rect">
            <a:avLst/>
          </a:prstGeom>
          <a:noFill/>
        </p:spPr>
        <p:txBody>
          <a:bodyPr wrap="square" rtlCol="0">
            <a:spAutoFit/>
          </a:bodyPr>
          <a:lstStyle/>
          <a:p>
            <a:pPr algn="ctr"/>
            <a:r>
              <a:rPr lang="en-US" sz="900" dirty="0"/>
              <a:t>Potential</a:t>
            </a:r>
            <a:r>
              <a:rPr lang="en-US" sz="900" b="1" i="1" dirty="0">
                <a:solidFill>
                  <a:schemeClr val="accent1"/>
                </a:solidFill>
              </a:rPr>
              <a:t> </a:t>
            </a:r>
            <a:r>
              <a:rPr lang="en-US" sz="900" dirty="0"/>
              <a:t>Applicants complete &amp; submit Proposal Questionnaire and Budget Justification Forms       </a:t>
            </a:r>
            <a:r>
              <a:rPr lang="en-US" sz="900" b="1" dirty="0"/>
              <a:t>March 14</a:t>
            </a:r>
            <a:r>
              <a:rPr lang="en-US" sz="900" b="1" baseline="30000" dirty="0"/>
              <a:t>th</a:t>
            </a:r>
            <a:r>
              <a:rPr lang="en-US" sz="900" b="1" dirty="0"/>
              <a:t> – April 22</a:t>
            </a:r>
            <a:r>
              <a:rPr lang="en-US" sz="900" b="1" baseline="30000" dirty="0"/>
              <a:t>nd</a:t>
            </a:r>
            <a:r>
              <a:rPr lang="en-US" sz="900" b="1" dirty="0"/>
              <a:t>   </a:t>
            </a:r>
          </a:p>
        </p:txBody>
      </p:sp>
      <p:sp>
        <p:nvSpPr>
          <p:cNvPr id="11" name="Right Brace 10">
            <a:extLst>
              <a:ext uri="{FF2B5EF4-FFF2-40B4-BE49-F238E27FC236}">
                <a16:creationId xmlns:a16="http://schemas.microsoft.com/office/drawing/2014/main" id="{39D86BD5-1000-4566-AF0A-FD59284E8EC3}"/>
              </a:ext>
            </a:extLst>
          </p:cNvPr>
          <p:cNvSpPr/>
          <p:nvPr/>
        </p:nvSpPr>
        <p:spPr>
          <a:xfrm rot="5400000">
            <a:off x="8262620" y="3649424"/>
            <a:ext cx="646331" cy="693672"/>
          </a:xfrm>
          <a:prstGeom prst="rightBrace">
            <a:avLst>
              <a:gd name="adj1" fmla="val 8333"/>
              <a:gd name="adj2" fmla="val 520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D95169C-3A3F-47A5-8410-E58166C61FD9}"/>
              </a:ext>
            </a:extLst>
          </p:cNvPr>
          <p:cNvSpPr txBox="1"/>
          <p:nvPr/>
        </p:nvSpPr>
        <p:spPr>
          <a:xfrm>
            <a:off x="4684722" y="2074794"/>
            <a:ext cx="1286514" cy="507831"/>
          </a:xfrm>
          <a:prstGeom prst="rect">
            <a:avLst/>
          </a:prstGeom>
          <a:noFill/>
        </p:spPr>
        <p:txBody>
          <a:bodyPr wrap="square" rtlCol="0">
            <a:spAutoFit/>
          </a:bodyPr>
          <a:lstStyle/>
          <a:p>
            <a:pPr algn="ctr"/>
            <a:r>
              <a:rPr lang="en-US" sz="900" dirty="0"/>
              <a:t>Notify Programs</a:t>
            </a:r>
            <a:r>
              <a:rPr lang="en-US" sz="900" b="1" i="1" dirty="0">
                <a:solidFill>
                  <a:schemeClr val="accent1"/>
                </a:solidFill>
              </a:rPr>
              <a:t> </a:t>
            </a:r>
            <a:r>
              <a:rPr lang="en-US" sz="900" dirty="0"/>
              <a:t>Approved for Funding </a:t>
            </a:r>
          </a:p>
          <a:p>
            <a:pPr algn="ctr"/>
            <a:r>
              <a:rPr lang="en-US" sz="900" b="1" dirty="0"/>
              <a:t>May 16</a:t>
            </a:r>
            <a:r>
              <a:rPr lang="en-US" sz="900" b="1" baseline="30000" dirty="0"/>
              <a:t>th</a:t>
            </a:r>
            <a:r>
              <a:rPr lang="en-US" sz="900" b="1" dirty="0"/>
              <a:t> </a:t>
            </a:r>
            <a:endParaRPr lang="en-US" sz="900" dirty="0"/>
          </a:p>
        </p:txBody>
      </p:sp>
      <p:sp>
        <p:nvSpPr>
          <p:cNvPr id="13" name="Right Brace 12">
            <a:extLst>
              <a:ext uri="{FF2B5EF4-FFF2-40B4-BE49-F238E27FC236}">
                <a16:creationId xmlns:a16="http://schemas.microsoft.com/office/drawing/2014/main" id="{E5745177-4117-4ACE-AE84-7F75B9BB75E9}"/>
              </a:ext>
            </a:extLst>
          </p:cNvPr>
          <p:cNvSpPr/>
          <p:nvPr/>
        </p:nvSpPr>
        <p:spPr>
          <a:xfrm rot="16200000">
            <a:off x="2570106" y="2780731"/>
            <a:ext cx="303854" cy="651347"/>
          </a:xfrm>
          <a:prstGeom prst="rightBrace">
            <a:avLst>
              <a:gd name="adj1" fmla="val 63452"/>
              <a:gd name="adj2" fmla="val 533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C75D52A5-E014-44C5-9BAD-4D43B3C79CA4}"/>
              </a:ext>
            </a:extLst>
          </p:cNvPr>
          <p:cNvSpPr txBox="1"/>
          <p:nvPr/>
        </p:nvSpPr>
        <p:spPr>
          <a:xfrm>
            <a:off x="8620615" y="1620610"/>
            <a:ext cx="1549443" cy="923330"/>
          </a:xfrm>
          <a:prstGeom prst="rect">
            <a:avLst/>
          </a:prstGeom>
          <a:noFill/>
        </p:spPr>
        <p:txBody>
          <a:bodyPr wrap="square" rtlCol="0">
            <a:spAutoFit/>
          </a:bodyPr>
          <a:lstStyle/>
          <a:p>
            <a:pPr algn="ctr"/>
            <a:r>
              <a:rPr lang="en-US" sz="900" dirty="0"/>
              <a:t>FY 2022 Work </a:t>
            </a:r>
          </a:p>
          <a:p>
            <a:pPr algn="ctr"/>
            <a:r>
              <a:rPr lang="en-US" sz="900" dirty="0"/>
              <a:t>Plan reviewed at </a:t>
            </a:r>
          </a:p>
          <a:p>
            <a:pPr algn="ctr"/>
            <a:r>
              <a:rPr lang="en-US" sz="900" dirty="0"/>
              <a:t>Public Hearing of Advisory Committee / Discuss FY21 remaining funds  </a:t>
            </a:r>
          </a:p>
          <a:p>
            <a:pPr algn="ctr"/>
            <a:r>
              <a:rPr lang="en-US" sz="900" dirty="0"/>
              <a:t>    </a:t>
            </a:r>
            <a:r>
              <a:rPr lang="en-US" sz="900" b="1" dirty="0"/>
              <a:t>June 15</a:t>
            </a:r>
            <a:r>
              <a:rPr lang="en-US" sz="900" b="1" baseline="30000" dirty="0"/>
              <a:t>th</a:t>
            </a:r>
            <a:r>
              <a:rPr lang="en-US" sz="900" b="1" dirty="0"/>
              <a:t>  </a:t>
            </a:r>
          </a:p>
        </p:txBody>
      </p:sp>
      <p:cxnSp>
        <p:nvCxnSpPr>
          <p:cNvPr id="15" name="Straight Connector 14">
            <a:extLst>
              <a:ext uri="{FF2B5EF4-FFF2-40B4-BE49-F238E27FC236}">
                <a16:creationId xmlns:a16="http://schemas.microsoft.com/office/drawing/2014/main" id="{C7264861-544B-4906-AC2F-E2C332B45461}"/>
              </a:ext>
            </a:extLst>
          </p:cNvPr>
          <p:cNvCxnSpPr>
            <a:cxnSpLocks/>
          </p:cNvCxnSpPr>
          <p:nvPr/>
        </p:nvCxnSpPr>
        <p:spPr>
          <a:xfrm>
            <a:off x="457200" y="3600897"/>
            <a:ext cx="0" cy="110456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C0674CF-472A-4814-8224-BF31CDF8D039}"/>
              </a:ext>
            </a:extLst>
          </p:cNvPr>
          <p:cNvSpPr txBox="1"/>
          <p:nvPr/>
        </p:nvSpPr>
        <p:spPr>
          <a:xfrm>
            <a:off x="80826" y="4847140"/>
            <a:ext cx="1144555" cy="784830"/>
          </a:xfrm>
          <a:prstGeom prst="rect">
            <a:avLst/>
          </a:prstGeom>
          <a:noFill/>
        </p:spPr>
        <p:txBody>
          <a:bodyPr wrap="square" rtlCol="0">
            <a:spAutoFit/>
          </a:bodyPr>
          <a:lstStyle/>
          <a:p>
            <a:pPr algn="ctr"/>
            <a:r>
              <a:rPr lang="en-US" sz="900" dirty="0"/>
              <a:t>PHHSBG Advisory Committee </a:t>
            </a:r>
          </a:p>
          <a:p>
            <a:pPr algn="ctr"/>
            <a:r>
              <a:rPr lang="en-US" sz="900" dirty="0"/>
              <a:t>Approves FY22 Application </a:t>
            </a:r>
          </a:p>
          <a:p>
            <a:pPr algn="ctr"/>
            <a:r>
              <a:rPr lang="en-US" sz="900" b="1" dirty="0"/>
              <a:t>March 9</a:t>
            </a:r>
            <a:r>
              <a:rPr lang="en-US" sz="900" b="1" baseline="30000" dirty="0"/>
              <a:t>th</a:t>
            </a:r>
            <a:r>
              <a:rPr lang="en-US" sz="900" b="1" dirty="0"/>
              <a:t> </a:t>
            </a:r>
          </a:p>
        </p:txBody>
      </p:sp>
      <p:sp>
        <p:nvSpPr>
          <p:cNvPr id="17" name="TextBox 16">
            <a:extLst>
              <a:ext uri="{FF2B5EF4-FFF2-40B4-BE49-F238E27FC236}">
                <a16:creationId xmlns:a16="http://schemas.microsoft.com/office/drawing/2014/main" id="{F8965D1A-C276-4F3B-843F-DF4D3AB2CF70}"/>
              </a:ext>
            </a:extLst>
          </p:cNvPr>
          <p:cNvSpPr txBox="1"/>
          <p:nvPr/>
        </p:nvSpPr>
        <p:spPr>
          <a:xfrm>
            <a:off x="3880420" y="4436797"/>
            <a:ext cx="1424398" cy="784830"/>
          </a:xfrm>
          <a:prstGeom prst="rect">
            <a:avLst/>
          </a:prstGeom>
          <a:noFill/>
        </p:spPr>
        <p:txBody>
          <a:bodyPr wrap="square" rtlCol="0">
            <a:spAutoFit/>
          </a:bodyPr>
          <a:lstStyle/>
          <a:p>
            <a:pPr algn="ctr"/>
            <a:r>
              <a:rPr lang="en-US" sz="900" dirty="0"/>
              <a:t>Meet with Budget Staff to discuss FY22 Allocation and FY22 Requested Amounts </a:t>
            </a:r>
          </a:p>
          <a:p>
            <a:pPr algn="ctr"/>
            <a:r>
              <a:rPr lang="en-US" sz="900" b="1" dirty="0"/>
              <a:t>May 12</a:t>
            </a:r>
            <a:r>
              <a:rPr lang="en-US" sz="900" b="1" baseline="30000" dirty="0"/>
              <a:t>th</a:t>
            </a:r>
            <a:r>
              <a:rPr lang="en-US" sz="900" b="1" dirty="0"/>
              <a:t> </a:t>
            </a:r>
            <a:endParaRPr lang="en-US" sz="900" dirty="0"/>
          </a:p>
        </p:txBody>
      </p:sp>
      <p:sp>
        <p:nvSpPr>
          <p:cNvPr id="19" name="TextBox 18">
            <a:extLst>
              <a:ext uri="{FF2B5EF4-FFF2-40B4-BE49-F238E27FC236}">
                <a16:creationId xmlns:a16="http://schemas.microsoft.com/office/drawing/2014/main" id="{74550A0B-C9B6-45AB-A1B7-C439B04D1150}"/>
              </a:ext>
            </a:extLst>
          </p:cNvPr>
          <p:cNvSpPr txBox="1"/>
          <p:nvPr/>
        </p:nvSpPr>
        <p:spPr>
          <a:xfrm>
            <a:off x="3108226" y="1256484"/>
            <a:ext cx="1720493" cy="923330"/>
          </a:xfrm>
          <a:prstGeom prst="rect">
            <a:avLst/>
          </a:prstGeom>
          <a:noFill/>
        </p:spPr>
        <p:txBody>
          <a:bodyPr wrap="square" rtlCol="0">
            <a:spAutoFit/>
          </a:bodyPr>
          <a:lstStyle/>
          <a:p>
            <a:pPr algn="ctr"/>
            <a:r>
              <a:rPr lang="en-US" sz="900" dirty="0"/>
              <a:t>Advisory Committee enters executive session </a:t>
            </a:r>
          </a:p>
          <a:p>
            <a:pPr algn="ctr"/>
            <a:r>
              <a:rPr lang="en-US" sz="900" dirty="0"/>
              <a:t>at May meeting to reach consensus on funding recommendations</a:t>
            </a:r>
          </a:p>
          <a:p>
            <a:pPr algn="ctr"/>
            <a:r>
              <a:rPr lang="en-US" sz="900" b="1" dirty="0"/>
              <a:t>May 11</a:t>
            </a:r>
            <a:r>
              <a:rPr lang="en-US" sz="900" b="1" baseline="30000" dirty="0"/>
              <a:t>th</a:t>
            </a:r>
            <a:r>
              <a:rPr lang="en-US" sz="900" b="1" dirty="0"/>
              <a:t> </a:t>
            </a:r>
          </a:p>
        </p:txBody>
      </p:sp>
      <p:sp>
        <p:nvSpPr>
          <p:cNvPr id="20" name="TextBox 19">
            <a:extLst>
              <a:ext uri="{FF2B5EF4-FFF2-40B4-BE49-F238E27FC236}">
                <a16:creationId xmlns:a16="http://schemas.microsoft.com/office/drawing/2014/main" id="{263434C9-5F5D-433E-ACDF-7F726099A2D4}"/>
              </a:ext>
            </a:extLst>
          </p:cNvPr>
          <p:cNvSpPr txBox="1"/>
          <p:nvPr/>
        </p:nvSpPr>
        <p:spPr>
          <a:xfrm>
            <a:off x="10352089" y="1430944"/>
            <a:ext cx="1444144" cy="507831"/>
          </a:xfrm>
          <a:prstGeom prst="rect">
            <a:avLst/>
          </a:prstGeom>
          <a:noFill/>
        </p:spPr>
        <p:txBody>
          <a:bodyPr wrap="square" rtlCol="0">
            <a:spAutoFit/>
          </a:bodyPr>
          <a:lstStyle/>
          <a:p>
            <a:pPr algn="ctr"/>
            <a:r>
              <a:rPr lang="en-US" sz="900" dirty="0"/>
              <a:t>FY22 Work Plan Submission to CDC Deadline  </a:t>
            </a:r>
            <a:r>
              <a:rPr lang="en-US" sz="900" b="1" dirty="0"/>
              <a:t>July 1</a:t>
            </a:r>
            <a:r>
              <a:rPr lang="en-US" sz="900" b="1" baseline="30000" dirty="0"/>
              <a:t>st</a:t>
            </a:r>
            <a:r>
              <a:rPr lang="en-US" sz="900" b="1" dirty="0"/>
              <a:t>, 2022 </a:t>
            </a:r>
          </a:p>
        </p:txBody>
      </p:sp>
      <p:sp>
        <p:nvSpPr>
          <p:cNvPr id="21" name="Right Brace 20">
            <a:extLst>
              <a:ext uri="{FF2B5EF4-FFF2-40B4-BE49-F238E27FC236}">
                <a16:creationId xmlns:a16="http://schemas.microsoft.com/office/drawing/2014/main" id="{75E41B57-0ECC-4BF2-A345-1ECE7DFF8E0C}"/>
              </a:ext>
            </a:extLst>
          </p:cNvPr>
          <p:cNvSpPr/>
          <p:nvPr/>
        </p:nvSpPr>
        <p:spPr>
          <a:xfrm rot="5400000">
            <a:off x="6103620" y="3237014"/>
            <a:ext cx="340803" cy="13819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5D437FC-3826-4185-8026-C10F2AC94920}"/>
              </a:ext>
            </a:extLst>
          </p:cNvPr>
          <p:cNvSpPr txBox="1"/>
          <p:nvPr/>
        </p:nvSpPr>
        <p:spPr>
          <a:xfrm>
            <a:off x="2003479" y="2146910"/>
            <a:ext cx="1549443" cy="784830"/>
          </a:xfrm>
          <a:prstGeom prst="rect">
            <a:avLst/>
          </a:prstGeom>
          <a:noFill/>
        </p:spPr>
        <p:txBody>
          <a:bodyPr wrap="square" rtlCol="0">
            <a:spAutoFit/>
          </a:bodyPr>
          <a:lstStyle/>
          <a:p>
            <a:pPr algn="ctr"/>
            <a:r>
              <a:rPr lang="en-US" sz="900" dirty="0"/>
              <a:t>BG Coordinator performs initial review and compiles applications for Advisory Members</a:t>
            </a:r>
          </a:p>
          <a:p>
            <a:pPr algn="ctr"/>
            <a:r>
              <a:rPr lang="en-US" sz="900" b="1" dirty="0"/>
              <a:t>April 25</a:t>
            </a:r>
            <a:r>
              <a:rPr lang="en-US" sz="900" b="1" baseline="30000" dirty="0"/>
              <a:t>th</a:t>
            </a:r>
            <a:r>
              <a:rPr lang="en-US" sz="900" b="1" dirty="0"/>
              <a:t> – April 29</a:t>
            </a:r>
            <a:r>
              <a:rPr lang="en-US" sz="900" b="1" baseline="30000" dirty="0"/>
              <a:t>th</a:t>
            </a:r>
            <a:r>
              <a:rPr lang="en-US" sz="900" b="1" dirty="0"/>
              <a:t>  </a:t>
            </a:r>
          </a:p>
        </p:txBody>
      </p:sp>
      <p:sp>
        <p:nvSpPr>
          <p:cNvPr id="23" name="TextBox 22">
            <a:extLst>
              <a:ext uri="{FF2B5EF4-FFF2-40B4-BE49-F238E27FC236}">
                <a16:creationId xmlns:a16="http://schemas.microsoft.com/office/drawing/2014/main" id="{2450FD82-BDA4-45E0-890D-7889B9058ADC}"/>
              </a:ext>
            </a:extLst>
          </p:cNvPr>
          <p:cNvSpPr txBox="1"/>
          <p:nvPr/>
        </p:nvSpPr>
        <p:spPr>
          <a:xfrm>
            <a:off x="5676484" y="4268091"/>
            <a:ext cx="1424399" cy="646331"/>
          </a:xfrm>
          <a:prstGeom prst="rect">
            <a:avLst/>
          </a:prstGeom>
          <a:noFill/>
        </p:spPr>
        <p:txBody>
          <a:bodyPr wrap="square" rtlCol="0">
            <a:spAutoFit/>
          </a:bodyPr>
          <a:lstStyle/>
          <a:p>
            <a:pPr algn="ctr"/>
            <a:r>
              <a:rPr lang="en-US" sz="900" dirty="0"/>
              <a:t>Programs</a:t>
            </a:r>
            <a:r>
              <a:rPr lang="en-US" sz="900" b="1" i="1" dirty="0">
                <a:solidFill>
                  <a:schemeClr val="accent1"/>
                </a:solidFill>
              </a:rPr>
              <a:t> </a:t>
            </a:r>
            <a:r>
              <a:rPr lang="en-US" sz="900" dirty="0"/>
              <a:t>selected for funding initiate drafts of FY22 Work Plans </a:t>
            </a:r>
          </a:p>
          <a:p>
            <a:pPr algn="ctr"/>
            <a:r>
              <a:rPr lang="en-US" sz="900" b="1" dirty="0"/>
              <a:t>May 16</a:t>
            </a:r>
            <a:r>
              <a:rPr lang="en-US" sz="900" b="1" baseline="30000" dirty="0"/>
              <a:t>th</a:t>
            </a:r>
            <a:r>
              <a:rPr lang="en-US" sz="900" b="1" dirty="0"/>
              <a:t> - May 27</a:t>
            </a:r>
            <a:r>
              <a:rPr lang="en-US" sz="900" b="1" baseline="30000" dirty="0"/>
              <a:t>th</a:t>
            </a:r>
            <a:r>
              <a:rPr lang="en-US" sz="900" b="1" dirty="0"/>
              <a:t> </a:t>
            </a:r>
          </a:p>
        </p:txBody>
      </p:sp>
      <p:sp>
        <p:nvSpPr>
          <p:cNvPr id="24" name="Right Brace 23">
            <a:extLst>
              <a:ext uri="{FF2B5EF4-FFF2-40B4-BE49-F238E27FC236}">
                <a16:creationId xmlns:a16="http://schemas.microsoft.com/office/drawing/2014/main" id="{871DD480-0BC0-48CE-9652-D05576A7CA30}"/>
              </a:ext>
            </a:extLst>
          </p:cNvPr>
          <p:cNvSpPr/>
          <p:nvPr/>
        </p:nvSpPr>
        <p:spPr>
          <a:xfrm rot="5400000">
            <a:off x="7396958" y="2460160"/>
            <a:ext cx="340804" cy="1005513"/>
          </a:xfrm>
          <a:prstGeom prst="rightBrace">
            <a:avLst/>
          </a:prstGeom>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E9A2C7AF-7F1D-4122-8AFB-1F48DB2683E8}"/>
              </a:ext>
            </a:extLst>
          </p:cNvPr>
          <p:cNvSpPr/>
          <p:nvPr/>
        </p:nvSpPr>
        <p:spPr>
          <a:xfrm rot="16200000">
            <a:off x="1408411" y="3017287"/>
            <a:ext cx="319948" cy="1448175"/>
          </a:xfrm>
          <a:prstGeom prst="rightBrace">
            <a:avLst/>
          </a:prstGeom>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07A72308-009B-48C7-95A3-5FE2293F65D2}"/>
              </a:ext>
            </a:extLst>
          </p:cNvPr>
          <p:cNvSpPr txBox="1"/>
          <p:nvPr/>
        </p:nvSpPr>
        <p:spPr>
          <a:xfrm>
            <a:off x="6689506" y="2028660"/>
            <a:ext cx="1549443" cy="784830"/>
          </a:xfrm>
          <a:prstGeom prst="rect">
            <a:avLst/>
          </a:prstGeom>
          <a:noFill/>
        </p:spPr>
        <p:txBody>
          <a:bodyPr wrap="square" rtlCol="0">
            <a:spAutoFit/>
          </a:bodyPr>
          <a:lstStyle/>
          <a:p>
            <a:pPr algn="ctr"/>
            <a:r>
              <a:rPr lang="en-US" sz="900" dirty="0"/>
              <a:t>BG Coordinator prepares  FY22 Work Plan, Budget Justification, and other administrative forms </a:t>
            </a:r>
          </a:p>
          <a:p>
            <a:pPr algn="ctr"/>
            <a:r>
              <a:rPr lang="en-US" sz="900" b="1" dirty="0"/>
              <a:t>May 30</a:t>
            </a:r>
            <a:r>
              <a:rPr lang="en-US" sz="900" b="1" baseline="30000" dirty="0"/>
              <a:t>th</a:t>
            </a:r>
            <a:r>
              <a:rPr lang="en-US" sz="900" b="1" dirty="0"/>
              <a:t>  – June 3</a:t>
            </a:r>
            <a:r>
              <a:rPr lang="en-US" sz="900" b="1" baseline="30000" dirty="0"/>
              <a:t>rd</a:t>
            </a:r>
            <a:r>
              <a:rPr lang="en-US" sz="900" b="1" dirty="0"/>
              <a:t> </a:t>
            </a:r>
            <a:endParaRPr lang="en-US" sz="900" dirty="0"/>
          </a:p>
        </p:txBody>
      </p:sp>
      <p:cxnSp>
        <p:nvCxnSpPr>
          <p:cNvPr id="28" name="Straight Connector 27">
            <a:extLst>
              <a:ext uri="{FF2B5EF4-FFF2-40B4-BE49-F238E27FC236}">
                <a16:creationId xmlns:a16="http://schemas.microsoft.com/office/drawing/2014/main" id="{CCEDB6D5-0B98-4281-B559-F65CE4B0330E}"/>
              </a:ext>
            </a:extLst>
          </p:cNvPr>
          <p:cNvCxnSpPr>
            <a:cxnSpLocks/>
          </p:cNvCxnSpPr>
          <p:nvPr/>
        </p:nvCxnSpPr>
        <p:spPr>
          <a:xfrm flipV="1">
            <a:off x="9453866" y="2602461"/>
            <a:ext cx="16101" cy="790455"/>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4A83DE-2954-4558-B555-9B8F0E836577}"/>
              </a:ext>
            </a:extLst>
          </p:cNvPr>
          <p:cNvSpPr txBox="1"/>
          <p:nvPr/>
        </p:nvSpPr>
        <p:spPr>
          <a:xfrm>
            <a:off x="9614689" y="4036892"/>
            <a:ext cx="1459472" cy="784830"/>
          </a:xfrm>
          <a:prstGeom prst="rect">
            <a:avLst/>
          </a:prstGeom>
          <a:noFill/>
        </p:spPr>
        <p:txBody>
          <a:bodyPr wrap="square" rtlCol="0">
            <a:spAutoFit/>
          </a:bodyPr>
          <a:lstStyle/>
          <a:p>
            <a:pPr algn="ctr"/>
            <a:r>
              <a:rPr lang="en-US" sz="900" dirty="0"/>
              <a:t>Meet with Budget Staff and F/U with Programs, if necessary to finalize FY22 Work Plan </a:t>
            </a:r>
          </a:p>
          <a:p>
            <a:pPr algn="ctr"/>
            <a:r>
              <a:rPr lang="en-US" sz="900" b="1" dirty="0"/>
              <a:t>June 16</a:t>
            </a:r>
            <a:r>
              <a:rPr lang="en-US" sz="900" b="1" baseline="30000" dirty="0"/>
              <a:t>th</a:t>
            </a:r>
            <a:r>
              <a:rPr lang="en-US" sz="900" b="1" dirty="0"/>
              <a:t> – June 22</a:t>
            </a:r>
            <a:r>
              <a:rPr lang="en-US" sz="900" b="1" baseline="30000" dirty="0"/>
              <a:t>nd</a:t>
            </a:r>
            <a:r>
              <a:rPr lang="en-US" sz="900" b="1" dirty="0"/>
              <a:t>  </a:t>
            </a:r>
          </a:p>
        </p:txBody>
      </p:sp>
      <p:cxnSp>
        <p:nvCxnSpPr>
          <p:cNvPr id="30" name="Straight Connector 29">
            <a:extLst>
              <a:ext uri="{FF2B5EF4-FFF2-40B4-BE49-F238E27FC236}">
                <a16:creationId xmlns:a16="http://schemas.microsoft.com/office/drawing/2014/main" id="{3E957B94-7D80-4CB5-979B-20271328C9D3}"/>
              </a:ext>
            </a:extLst>
          </p:cNvPr>
          <p:cNvCxnSpPr>
            <a:cxnSpLocks/>
          </p:cNvCxnSpPr>
          <p:nvPr/>
        </p:nvCxnSpPr>
        <p:spPr>
          <a:xfrm flipV="1">
            <a:off x="11076800" y="2078474"/>
            <a:ext cx="8136" cy="1291932"/>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31" name="Right Brace 30">
            <a:extLst>
              <a:ext uri="{FF2B5EF4-FFF2-40B4-BE49-F238E27FC236}">
                <a16:creationId xmlns:a16="http://schemas.microsoft.com/office/drawing/2014/main" id="{F2A56AC0-01D8-4961-96D4-D3B11BFF42D4}"/>
              </a:ext>
            </a:extLst>
          </p:cNvPr>
          <p:cNvSpPr/>
          <p:nvPr/>
        </p:nvSpPr>
        <p:spPr>
          <a:xfrm rot="16200000">
            <a:off x="10145277" y="3248782"/>
            <a:ext cx="319948" cy="1126646"/>
          </a:xfrm>
          <a:prstGeom prst="rightBrace">
            <a:avLst/>
          </a:prstGeom>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A1C65398-07AD-48D0-BA24-5C7D236D532A}"/>
              </a:ext>
            </a:extLst>
          </p:cNvPr>
          <p:cNvSpPr txBox="1"/>
          <p:nvPr/>
        </p:nvSpPr>
        <p:spPr>
          <a:xfrm>
            <a:off x="-18504" y="1126237"/>
            <a:ext cx="1823729" cy="923330"/>
          </a:xfrm>
          <a:prstGeom prst="rect">
            <a:avLst/>
          </a:prstGeom>
          <a:noFill/>
        </p:spPr>
        <p:txBody>
          <a:bodyPr wrap="square" rtlCol="0">
            <a:spAutoFit/>
          </a:bodyPr>
          <a:lstStyle/>
          <a:p>
            <a:pPr algn="ctr"/>
            <a:r>
              <a:rPr lang="en-US" sz="900" dirty="0"/>
              <a:t>BG Coordinator sends out Notice of Funding Opportunity </a:t>
            </a:r>
          </a:p>
          <a:p>
            <a:pPr algn="ctr"/>
            <a:r>
              <a:rPr lang="en-US" sz="900" dirty="0"/>
              <a:t>&amp; Proposal Questionnaire through Communications and share link on Health Hub. </a:t>
            </a:r>
          </a:p>
          <a:p>
            <a:pPr algn="ctr"/>
            <a:r>
              <a:rPr lang="en-US" sz="900" b="1" dirty="0"/>
              <a:t>March 14</a:t>
            </a:r>
            <a:r>
              <a:rPr lang="en-US" sz="900" b="1" baseline="30000" dirty="0"/>
              <a:t>th</a:t>
            </a:r>
            <a:r>
              <a:rPr lang="en-US" sz="900" b="1" dirty="0"/>
              <a:t> </a:t>
            </a:r>
          </a:p>
        </p:txBody>
      </p:sp>
      <p:cxnSp>
        <p:nvCxnSpPr>
          <p:cNvPr id="32" name="Straight Connector 31">
            <a:extLst>
              <a:ext uri="{FF2B5EF4-FFF2-40B4-BE49-F238E27FC236}">
                <a16:creationId xmlns:a16="http://schemas.microsoft.com/office/drawing/2014/main" id="{80E412F8-6619-4BC9-A1E1-53E303FDFC18}"/>
              </a:ext>
            </a:extLst>
          </p:cNvPr>
          <p:cNvCxnSpPr>
            <a:cxnSpLocks/>
          </p:cNvCxnSpPr>
          <p:nvPr/>
        </p:nvCxnSpPr>
        <p:spPr>
          <a:xfrm flipV="1">
            <a:off x="3983192" y="2179814"/>
            <a:ext cx="0" cy="1199293"/>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E6A6CE0-2BEC-4796-AABA-AE44E126E096}"/>
              </a:ext>
            </a:extLst>
          </p:cNvPr>
          <p:cNvSpPr txBox="1"/>
          <p:nvPr/>
        </p:nvSpPr>
        <p:spPr>
          <a:xfrm>
            <a:off x="7707661" y="4392241"/>
            <a:ext cx="1622559" cy="646331"/>
          </a:xfrm>
          <a:prstGeom prst="rect">
            <a:avLst/>
          </a:prstGeom>
          <a:noFill/>
        </p:spPr>
        <p:txBody>
          <a:bodyPr wrap="square" rtlCol="0">
            <a:spAutoFit/>
          </a:bodyPr>
          <a:lstStyle/>
          <a:p>
            <a:pPr algn="ctr"/>
            <a:r>
              <a:rPr lang="en-US" sz="900" dirty="0"/>
              <a:t>Meet with Budget Staff and FY21 Programs to discuss money remaining for FY21 </a:t>
            </a:r>
          </a:p>
          <a:p>
            <a:pPr algn="ctr"/>
            <a:r>
              <a:rPr lang="en-US" sz="900" b="1" dirty="0"/>
              <a:t>June 6</a:t>
            </a:r>
            <a:r>
              <a:rPr lang="en-US" sz="900" b="1" baseline="30000" dirty="0"/>
              <a:t>th</a:t>
            </a:r>
            <a:r>
              <a:rPr lang="en-US" sz="900" b="1" dirty="0"/>
              <a:t> – June 7</a:t>
            </a:r>
            <a:r>
              <a:rPr lang="en-US" sz="900" b="1" baseline="30000" dirty="0"/>
              <a:t>th</a:t>
            </a:r>
            <a:r>
              <a:rPr lang="en-US" sz="900" b="1" dirty="0"/>
              <a:t> </a:t>
            </a:r>
            <a:endParaRPr lang="en-US" sz="900" dirty="0"/>
          </a:p>
        </p:txBody>
      </p:sp>
      <p:sp>
        <p:nvSpPr>
          <p:cNvPr id="35" name="Right Brace 34">
            <a:extLst>
              <a:ext uri="{FF2B5EF4-FFF2-40B4-BE49-F238E27FC236}">
                <a16:creationId xmlns:a16="http://schemas.microsoft.com/office/drawing/2014/main" id="{D9190D61-B34F-4814-8291-E2D4FE97C7D5}"/>
              </a:ext>
            </a:extLst>
          </p:cNvPr>
          <p:cNvSpPr/>
          <p:nvPr/>
        </p:nvSpPr>
        <p:spPr>
          <a:xfrm rot="16200000">
            <a:off x="3219820" y="3461916"/>
            <a:ext cx="348868" cy="650791"/>
          </a:xfrm>
          <a:prstGeom prst="rightBrace">
            <a:avLst>
              <a:gd name="adj1" fmla="val 0"/>
              <a:gd name="adj2" fmla="val 50000"/>
            </a:avLst>
          </a:prstGeom>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3D8F541C-FA1B-412E-9F12-57F1E12E9BE1}"/>
              </a:ext>
            </a:extLst>
          </p:cNvPr>
          <p:cNvSpPr txBox="1"/>
          <p:nvPr/>
        </p:nvSpPr>
        <p:spPr>
          <a:xfrm>
            <a:off x="2612470" y="3977127"/>
            <a:ext cx="1622559" cy="507831"/>
          </a:xfrm>
          <a:prstGeom prst="rect">
            <a:avLst/>
          </a:prstGeom>
          <a:noFill/>
        </p:spPr>
        <p:txBody>
          <a:bodyPr wrap="square" rtlCol="0">
            <a:spAutoFit/>
          </a:bodyPr>
          <a:lstStyle/>
          <a:p>
            <a:pPr algn="ctr"/>
            <a:r>
              <a:rPr lang="en-US" sz="900" dirty="0"/>
              <a:t>Advisory Committee Reviews Applications </a:t>
            </a:r>
          </a:p>
          <a:p>
            <a:pPr algn="ctr"/>
            <a:r>
              <a:rPr lang="en-US" sz="900" b="1" dirty="0"/>
              <a:t>May 2</a:t>
            </a:r>
            <a:r>
              <a:rPr lang="en-US" sz="900" b="1" baseline="30000" dirty="0"/>
              <a:t>nd</a:t>
            </a:r>
            <a:r>
              <a:rPr lang="en-US" sz="900" b="1" dirty="0"/>
              <a:t> – May 10</a:t>
            </a:r>
            <a:r>
              <a:rPr lang="en-US" sz="900" b="1" baseline="30000" dirty="0"/>
              <a:t>th</a:t>
            </a:r>
            <a:r>
              <a:rPr lang="en-US" sz="900" b="1" dirty="0"/>
              <a:t> </a:t>
            </a:r>
            <a:endParaRPr lang="en-US" sz="900" dirty="0"/>
          </a:p>
        </p:txBody>
      </p:sp>
      <p:cxnSp>
        <p:nvCxnSpPr>
          <p:cNvPr id="37" name="Straight Connector 36">
            <a:extLst>
              <a:ext uri="{FF2B5EF4-FFF2-40B4-BE49-F238E27FC236}">
                <a16:creationId xmlns:a16="http://schemas.microsoft.com/office/drawing/2014/main" id="{5DEAE6C1-43A4-42C3-9315-E15E490AC637}"/>
              </a:ext>
            </a:extLst>
          </p:cNvPr>
          <p:cNvCxnSpPr>
            <a:cxnSpLocks/>
          </p:cNvCxnSpPr>
          <p:nvPr/>
        </p:nvCxnSpPr>
        <p:spPr>
          <a:xfrm flipV="1">
            <a:off x="5314257" y="2733139"/>
            <a:ext cx="0" cy="688657"/>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3DDA8E-9360-4E50-8BE2-246AEF7C62B1}"/>
              </a:ext>
            </a:extLst>
          </p:cNvPr>
          <p:cNvCxnSpPr>
            <a:cxnSpLocks/>
          </p:cNvCxnSpPr>
          <p:nvPr/>
        </p:nvCxnSpPr>
        <p:spPr>
          <a:xfrm>
            <a:off x="4538418" y="3581400"/>
            <a:ext cx="0" cy="738026"/>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B440D2-1778-452E-9D38-0A56E4E57221}"/>
              </a:ext>
            </a:extLst>
          </p:cNvPr>
          <p:cNvCxnSpPr>
            <a:cxnSpLocks/>
          </p:cNvCxnSpPr>
          <p:nvPr/>
        </p:nvCxnSpPr>
        <p:spPr>
          <a:xfrm flipV="1">
            <a:off x="1489488" y="2997688"/>
            <a:ext cx="0" cy="349399"/>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5B9497E-A13B-425C-82D7-E5E185F53A70}"/>
              </a:ext>
            </a:extLst>
          </p:cNvPr>
          <p:cNvSpPr txBox="1"/>
          <p:nvPr/>
        </p:nvSpPr>
        <p:spPr>
          <a:xfrm>
            <a:off x="932561" y="2039586"/>
            <a:ext cx="1150263" cy="923330"/>
          </a:xfrm>
          <a:prstGeom prst="rect">
            <a:avLst/>
          </a:prstGeom>
          <a:noFill/>
        </p:spPr>
        <p:txBody>
          <a:bodyPr wrap="square" rtlCol="0">
            <a:spAutoFit/>
          </a:bodyPr>
          <a:lstStyle/>
          <a:p>
            <a:pPr algn="ctr"/>
            <a:r>
              <a:rPr lang="en-US" sz="900" dirty="0"/>
              <a:t>Special ACM to nominate and appoint new members and chair</a:t>
            </a:r>
          </a:p>
          <a:p>
            <a:pPr algn="ctr"/>
            <a:r>
              <a:rPr lang="en-US" sz="900" b="1" dirty="0"/>
              <a:t>March 23</a:t>
            </a:r>
            <a:r>
              <a:rPr lang="en-US" sz="900" b="1" baseline="30000" dirty="0"/>
              <a:t>rd</a:t>
            </a:r>
            <a:r>
              <a:rPr lang="en-US" sz="900" b="1" dirty="0"/>
              <a:t> </a:t>
            </a:r>
            <a:endParaRPr lang="en-US" sz="900" dirty="0"/>
          </a:p>
        </p:txBody>
      </p:sp>
      <p:sp>
        <p:nvSpPr>
          <p:cNvPr id="3" name="Oval 2">
            <a:extLst>
              <a:ext uri="{FF2B5EF4-FFF2-40B4-BE49-F238E27FC236}">
                <a16:creationId xmlns:a16="http://schemas.microsoft.com/office/drawing/2014/main" id="{C89C9115-E877-42F9-ACC6-9B0DE1A66A04}"/>
              </a:ext>
            </a:extLst>
          </p:cNvPr>
          <p:cNvSpPr/>
          <p:nvPr/>
        </p:nvSpPr>
        <p:spPr>
          <a:xfrm>
            <a:off x="932560" y="1872266"/>
            <a:ext cx="1186189" cy="12414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7564A2-C909-484C-9184-4544583371B9}"/>
              </a:ext>
            </a:extLst>
          </p:cNvPr>
          <p:cNvSpPr/>
          <p:nvPr/>
        </p:nvSpPr>
        <p:spPr>
          <a:xfrm>
            <a:off x="3146036" y="1006078"/>
            <a:ext cx="1640113" cy="12304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9059467-E028-4237-AAA5-B2636C3B2B14}"/>
              </a:ext>
            </a:extLst>
          </p:cNvPr>
          <p:cNvSpPr/>
          <p:nvPr/>
        </p:nvSpPr>
        <p:spPr>
          <a:xfrm>
            <a:off x="8680622" y="1442672"/>
            <a:ext cx="1460861" cy="12304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771E6F2-5CD3-4F92-9E5D-104E5821D3C7}"/>
              </a:ext>
            </a:extLst>
          </p:cNvPr>
          <p:cNvSpPr/>
          <p:nvPr/>
        </p:nvSpPr>
        <p:spPr>
          <a:xfrm>
            <a:off x="2800352" y="3816977"/>
            <a:ext cx="1276345" cy="865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F74175D2-FBE4-42A6-AB2C-0053159160CC}"/>
              </a:ext>
            </a:extLst>
          </p:cNvPr>
          <p:cNvCxnSpPr>
            <a:cxnSpLocks/>
          </p:cNvCxnSpPr>
          <p:nvPr/>
        </p:nvCxnSpPr>
        <p:spPr>
          <a:xfrm flipH="1">
            <a:off x="11792250" y="3481005"/>
            <a:ext cx="7965" cy="1638765"/>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A424229-6DC2-4A23-BC33-3A935C1A9817}"/>
              </a:ext>
            </a:extLst>
          </p:cNvPr>
          <p:cNvSpPr txBox="1"/>
          <p:nvPr/>
        </p:nvSpPr>
        <p:spPr>
          <a:xfrm>
            <a:off x="11100864" y="5241341"/>
            <a:ext cx="1091135" cy="646331"/>
          </a:xfrm>
          <a:prstGeom prst="rect">
            <a:avLst/>
          </a:prstGeom>
          <a:noFill/>
        </p:spPr>
        <p:txBody>
          <a:bodyPr wrap="square" rtlCol="0">
            <a:spAutoFit/>
          </a:bodyPr>
          <a:lstStyle/>
          <a:p>
            <a:pPr algn="ctr"/>
            <a:r>
              <a:rPr lang="en-US" sz="900" dirty="0"/>
              <a:t>Advisory Committee Regular Meeting </a:t>
            </a:r>
          </a:p>
          <a:p>
            <a:pPr algn="ctr"/>
            <a:r>
              <a:rPr lang="en-US" sz="900" b="1" dirty="0"/>
              <a:t>December 14</a:t>
            </a:r>
            <a:r>
              <a:rPr lang="en-US" sz="900" b="1" baseline="30000" dirty="0"/>
              <a:t>th</a:t>
            </a:r>
            <a:r>
              <a:rPr lang="en-US" sz="900" b="1" dirty="0"/>
              <a:t> </a:t>
            </a:r>
          </a:p>
        </p:txBody>
      </p:sp>
      <p:sp>
        <p:nvSpPr>
          <p:cNvPr id="45" name="Oval 44">
            <a:extLst>
              <a:ext uri="{FF2B5EF4-FFF2-40B4-BE49-F238E27FC236}">
                <a16:creationId xmlns:a16="http://schemas.microsoft.com/office/drawing/2014/main" id="{009FE87C-2810-4AE7-9F12-A4B054D604D3}"/>
              </a:ext>
            </a:extLst>
          </p:cNvPr>
          <p:cNvSpPr/>
          <p:nvPr/>
        </p:nvSpPr>
        <p:spPr>
          <a:xfrm>
            <a:off x="10983083" y="4902273"/>
            <a:ext cx="1326695" cy="12304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015B736-6D29-432A-8940-AE6FFEAD65CA}"/>
              </a:ext>
            </a:extLst>
          </p:cNvPr>
          <p:cNvSpPr/>
          <p:nvPr/>
        </p:nvSpPr>
        <p:spPr>
          <a:xfrm>
            <a:off x="45937" y="4550475"/>
            <a:ext cx="1186189" cy="12414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33571"/>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85A45CAB56042BDB92C87D3DC33AE" ma:contentTypeVersion="9" ma:contentTypeDescription="Create a new document." ma:contentTypeScope="" ma:versionID="dfaaf80f4fc10c30118272be709d817f">
  <xsd:schema xmlns:xsd="http://www.w3.org/2001/XMLSchema" xmlns:xs="http://www.w3.org/2001/XMLSchema" xmlns:p="http://schemas.microsoft.com/office/2006/metadata/properties" xmlns:ns2="c3e0ce54-cf16-405f-ae5e-ce26a637de37" xmlns:ns3="4d4f6857-864d-497f-b3c7-a8fe6264eacd" targetNamespace="http://schemas.microsoft.com/office/2006/metadata/properties" ma:root="true" ma:fieldsID="e909187d299d87ac8fa624048f244a07" ns2:_="" ns3:_="">
    <xsd:import namespace="c3e0ce54-cf16-405f-ae5e-ce26a637de37"/>
    <xsd:import namespace="4d4f6857-864d-497f-b3c7-a8fe6264ea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0ce54-cf16-405f-ae5e-ce26a637d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f6857-864d-497f-b3c7-a8fe6264ea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2.xml><?xml version="1.0" encoding="utf-8"?>
<ds:datastoreItem xmlns:ds="http://schemas.openxmlformats.org/officeDocument/2006/customXml" ds:itemID="{B58D6EE8-E803-41F1-8733-77150CF4704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092AC3-8C22-44CF-BC5F-625A0F635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0ce54-cf16-405f-ae5e-ce26a637de37"/>
    <ds:schemaRef ds:uri="4d4f6857-864d-497f-b3c7-a8fe6264e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984</TotalTime>
  <Words>968</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Wingdings</vt:lpstr>
      <vt:lpstr>Oklaholma </vt:lpstr>
      <vt:lpstr>Call To Order </vt:lpstr>
      <vt:lpstr>Roll Call </vt:lpstr>
      <vt:lpstr>Preventive Health and Health Services Block Grant (PHHSBG)  </vt:lpstr>
      <vt:lpstr>Meeting Agenda </vt:lpstr>
      <vt:lpstr>Advisory Committee Overview </vt:lpstr>
      <vt:lpstr>PHHSBG Advisory Committee </vt:lpstr>
      <vt:lpstr>PHHSBG Advisory Committee Overview </vt:lpstr>
      <vt:lpstr>PHHSBG Advisory Committee Overview</vt:lpstr>
      <vt:lpstr>2022 PHHSBG Updated Process Timeline</vt:lpstr>
      <vt:lpstr>PowerPoint Presentation</vt:lpstr>
      <vt:lpstr>PowerPoint Presentation</vt:lpstr>
      <vt:lpstr>Budget Updates for Budget Revision Proposal</vt:lpstr>
      <vt:lpstr>Budget Proposal Review </vt:lpstr>
      <vt:lpstr>Closing Remarks, Questions,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Diane Brown</cp:lastModifiedBy>
  <cp:revision>84</cp:revision>
  <dcterms:created xsi:type="dcterms:W3CDTF">2020-01-16T04:22:20Z</dcterms:created>
  <dcterms:modified xsi:type="dcterms:W3CDTF">2022-03-23T00:17:38Z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0x0101004AE85A45CAB56042BDB92C87D3DC33AE</vt:lpwstr>
  </property>
</Properties>
</file>