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8" r:id="rId6"/>
    <p:sldMasterId id="2147483680" r:id="rId7"/>
  </p:sldMasterIdLst>
  <p:notesMasterIdLst>
    <p:notesMasterId r:id="rId36"/>
  </p:notesMasterIdLst>
  <p:sldIdLst>
    <p:sldId id="283" r:id="rId8"/>
    <p:sldId id="313" r:id="rId9"/>
    <p:sldId id="315" r:id="rId10"/>
    <p:sldId id="317" r:id="rId11"/>
    <p:sldId id="319" r:id="rId12"/>
    <p:sldId id="320" r:id="rId13"/>
    <p:sldId id="321" r:id="rId14"/>
    <p:sldId id="323" r:id="rId15"/>
    <p:sldId id="324" r:id="rId16"/>
    <p:sldId id="325" r:id="rId17"/>
    <p:sldId id="326" r:id="rId18"/>
    <p:sldId id="327" r:id="rId19"/>
    <p:sldId id="328" r:id="rId20"/>
    <p:sldId id="329" r:id="rId21"/>
    <p:sldId id="330" r:id="rId22"/>
    <p:sldId id="300" r:id="rId23"/>
    <p:sldId id="301" r:id="rId24"/>
    <p:sldId id="302" r:id="rId25"/>
    <p:sldId id="303" r:id="rId26"/>
    <p:sldId id="304" r:id="rId27"/>
    <p:sldId id="305" r:id="rId28"/>
    <p:sldId id="306" r:id="rId29"/>
    <p:sldId id="307" r:id="rId30"/>
    <p:sldId id="308" r:id="rId31"/>
    <p:sldId id="309" r:id="rId32"/>
    <p:sldId id="310" r:id="rId33"/>
    <p:sldId id="312" r:id="rId34"/>
    <p:sldId id="31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22E82"/>
    <a:srgbClr val="AAE5E8"/>
    <a:srgbClr val="8ADCD4"/>
    <a:srgbClr val="00CC99"/>
    <a:srgbClr val="F23687"/>
    <a:srgbClr val="FF1574"/>
    <a:srgbClr val="FF2D82"/>
    <a:srgbClr val="FF2980"/>
    <a:srgbClr val="FF3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C9A13-CAA4-4C2A-9841-AADC2425399E}" v="53" dt="2019-11-12T16:14:04.055"/>
    <p1510:client id="{B3641276-96B1-46AC-8DC1-5365B8C9B83B}" v="640" dt="2019-11-12T15:58:15.029"/>
    <p1510:client id="{C9CD8947-25ED-4B4E-BB62-FB29E281B4FE}" v="447" dt="2019-11-04T17:07:32.448"/>
    <p1510:client id="{EC691DA0-5EF0-4431-BA5A-9E95EBEACA39}" v="5" dt="2019-11-04T17:16:58.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ED75A-CCE7-4FAC-9532-1FE64E3916DE}" type="datetimeFigureOut">
              <a:rPr lang="en-US" smtClean="0"/>
              <a:t>6/21/2022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70CB9-E472-42D6-A8BB-AC07504206CD}" type="slidenum">
              <a:rPr lang="en-US" smtClean="0"/>
              <a:t>‹#›</a:t>
            </a:fld>
            <a:endParaRPr lang="en-US"/>
          </a:p>
        </p:txBody>
      </p:sp>
    </p:spTree>
    <p:extLst>
      <p:ext uri="{BB962C8B-B14F-4D97-AF65-F5344CB8AC3E}">
        <p14:creationId xmlns:p14="http://schemas.microsoft.com/office/powerpoint/2010/main" val="127409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FDB33-8823-44B5-A82D-34A0F6868C21}" type="slidenum">
              <a:rPr lang="en-US" smtClean="0"/>
              <a:pPr/>
              <a:t>23</a:t>
            </a:fld>
            <a:endParaRPr lang="en-US" dirty="0"/>
          </a:p>
        </p:txBody>
      </p:sp>
    </p:spTree>
    <p:extLst>
      <p:ext uri="{BB962C8B-B14F-4D97-AF65-F5344CB8AC3E}">
        <p14:creationId xmlns:p14="http://schemas.microsoft.com/office/powerpoint/2010/main" val="131196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5B100DA-81EC-4201-B25D-5D5B4C792069}" type="slidenum">
              <a:rPr lang="en-US" smtClean="0"/>
              <a:t>‹#›</a:t>
            </a:fld>
            <a:endParaRPr lang="en-US"/>
          </a:p>
        </p:txBody>
      </p:sp>
    </p:spTree>
    <p:extLst>
      <p:ext uri="{BB962C8B-B14F-4D97-AF65-F5344CB8AC3E}">
        <p14:creationId xmlns:p14="http://schemas.microsoft.com/office/powerpoint/2010/main" val="105577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84204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296516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162110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325437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206958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1255336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15984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53531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426780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238395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5B100DA-81EC-4201-B25D-5D5B4C792069}" type="slidenum">
              <a:rPr lang="en-US" smtClean="0"/>
              <a:t>‹#›</a:t>
            </a:fld>
            <a:endParaRPr lang="en-US"/>
          </a:p>
        </p:txBody>
      </p:sp>
    </p:spTree>
    <p:extLst>
      <p:ext uri="{BB962C8B-B14F-4D97-AF65-F5344CB8AC3E}">
        <p14:creationId xmlns:p14="http://schemas.microsoft.com/office/powerpoint/2010/main" val="10030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05448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421481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1103637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73210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155456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4226416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093373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109999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1984962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122826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B100DA-81EC-4201-B25D-5D5B4C792069}" type="slidenum">
              <a:rPr lang="en-US" smtClean="0"/>
              <a:t>‹#›</a:t>
            </a:fld>
            <a:endParaRPr lang="en-US"/>
          </a:p>
        </p:txBody>
      </p:sp>
    </p:spTree>
    <p:extLst>
      <p:ext uri="{BB962C8B-B14F-4D97-AF65-F5344CB8AC3E}">
        <p14:creationId xmlns:p14="http://schemas.microsoft.com/office/powerpoint/2010/main" val="3282286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815780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444686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3497744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946299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405189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50003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6A82B43-2193-432D-96AD-C0A7A1F13CBD}" type="datetime1">
              <a:rPr lang="en-US" smtClean="0"/>
              <a:t>6/21/2022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4B3EBA-1F7D-7C40-AD6A-B96614246222}" type="slidenum">
              <a:rPr lang="en-US" smtClean="0"/>
              <a:t>‹#›</a:t>
            </a:fld>
            <a:endParaRPr lang="en-US" dirty="0"/>
          </a:p>
        </p:txBody>
      </p:sp>
    </p:spTree>
    <p:extLst>
      <p:ext uri="{BB962C8B-B14F-4D97-AF65-F5344CB8AC3E}">
        <p14:creationId xmlns:p14="http://schemas.microsoft.com/office/powerpoint/2010/main" val="140711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EA6FCCD-0F68-4251-BA36-65E92E8C7972}" type="datetime1">
              <a:rPr lang="en-US" smtClean="0"/>
              <a:t>6/21/2022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4B3EBA-1F7D-7C40-AD6A-B96614246222}" type="slidenum">
              <a:rPr lang="en-US" smtClean="0"/>
              <a:t>‹#›</a:t>
            </a:fld>
            <a:endParaRPr lang="en-US" dirty="0"/>
          </a:p>
        </p:txBody>
      </p:sp>
    </p:spTree>
    <p:extLst>
      <p:ext uri="{BB962C8B-B14F-4D97-AF65-F5344CB8AC3E}">
        <p14:creationId xmlns:p14="http://schemas.microsoft.com/office/powerpoint/2010/main" val="409987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705600" y="6292464"/>
            <a:ext cx="381000" cy="365125"/>
          </a:xfrm>
        </p:spPr>
        <p:txBody>
          <a:bodyPr/>
          <a:lstStyle/>
          <a:p>
            <a:fld id="{A7E49DE0-3092-4B6D-8879-FD13949DF435}" type="slidenum">
              <a:rPr lang="en-US" smtClean="0"/>
              <a:t>‹#›</a:t>
            </a:fld>
            <a:endParaRPr lang="en-US"/>
          </a:p>
        </p:txBody>
      </p:sp>
      <p:grpSp>
        <p:nvGrpSpPr>
          <p:cNvPr id="8" name="Group 7"/>
          <p:cNvGrpSpPr/>
          <p:nvPr userDrawn="1"/>
        </p:nvGrpSpPr>
        <p:grpSpPr>
          <a:xfrm>
            <a:off x="-48773" y="9504"/>
            <a:ext cx="658369" cy="6848496"/>
            <a:chOff x="-48773" y="741"/>
            <a:chExt cx="658369" cy="684849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8773" y="6287285"/>
              <a:ext cx="658369" cy="561952"/>
            </a:xfrm>
            <a:prstGeom prst="rect">
              <a:avLst/>
            </a:prstGeom>
          </p:spPr>
        </p:pic>
        <p:sp>
          <p:nvSpPr>
            <p:cNvPr id="10" name="Rectangle 9"/>
            <p:cNvSpPr/>
            <p:nvPr/>
          </p:nvSpPr>
          <p:spPr>
            <a:xfrm rot="5400000">
              <a:off x="-3143261" y="3158289"/>
              <a:ext cx="6848496"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6" y="6130102"/>
              <a:ext cx="608783" cy="673547"/>
            </a:xfrm>
            <a:prstGeom prst="rect">
              <a:avLst/>
            </a:prstGeom>
          </p:spPr>
        </p:pic>
      </p:gr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5753839"/>
            <a:ext cx="1303133" cy="106689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1400" y="5334000"/>
            <a:ext cx="1600339" cy="1432684"/>
          </a:xfrm>
          <a:prstGeom prst="rect">
            <a:avLst/>
          </a:prstGeom>
        </p:spPr>
      </p:pic>
    </p:spTree>
    <p:extLst>
      <p:ext uri="{BB962C8B-B14F-4D97-AF65-F5344CB8AC3E}">
        <p14:creationId xmlns:p14="http://schemas.microsoft.com/office/powerpoint/2010/main" val="18792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254599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b="1">
                <a:solidFill>
                  <a:schemeClr val="tx1"/>
                </a:solidFill>
              </a:defRPr>
            </a:lvl1pPr>
          </a:lstStyle>
          <a:p>
            <a:fld id="{A7E49DE0-3092-4B6D-8879-FD13949DF435}" type="slidenum">
              <a:rPr lang="en-US" smtClean="0"/>
              <a:pPr/>
              <a:t>‹#›</a:t>
            </a:fld>
            <a:endParaRPr lang="en-US" dirty="0"/>
          </a:p>
        </p:txBody>
      </p:sp>
    </p:spTree>
    <p:extLst>
      <p:ext uri="{BB962C8B-B14F-4D97-AF65-F5344CB8AC3E}">
        <p14:creationId xmlns:p14="http://schemas.microsoft.com/office/powerpoint/2010/main" val="426475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190422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5.png"/><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53400" y="5867400"/>
            <a:ext cx="685800" cy="365125"/>
          </a:xfrm>
          <a:prstGeom prst="rect">
            <a:avLst/>
          </a:prstGeom>
        </p:spPr>
        <p:txBody>
          <a:bodyPr vert="horz" lIns="91440" tIns="45720" rIns="91440" bIns="45720" rtlCol="0" anchor="ctr"/>
          <a:lstStyle>
            <a:lvl1pPr algn="r">
              <a:defRPr sz="1200" b="1">
                <a:solidFill>
                  <a:schemeClr val="tx1"/>
                </a:solidFill>
              </a:defRPr>
            </a:lvl1pPr>
          </a:lstStyle>
          <a:p>
            <a:fld id="{85B100DA-81EC-4201-B25D-5D5B4C792069}" type="slidenum">
              <a:rPr lang="en-US" smtClean="0"/>
              <a:pPr/>
              <a:t>‹#›</a:t>
            </a:fld>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841"/>
            <a:ext cx="9144000" cy="1463167"/>
          </a:xfrm>
          <a:prstGeom prst="rect">
            <a:avLst/>
          </a:prstGeom>
        </p:spPr>
      </p:pic>
      <p:grpSp>
        <p:nvGrpSpPr>
          <p:cNvPr id="8" name="Group 7"/>
          <p:cNvGrpSpPr/>
          <p:nvPr/>
        </p:nvGrpSpPr>
        <p:grpSpPr>
          <a:xfrm>
            <a:off x="0" y="6324600"/>
            <a:ext cx="9143999" cy="533400"/>
            <a:chOff x="0" y="6324600"/>
            <a:chExt cx="9143999" cy="533400"/>
          </a:xfrm>
        </p:grpSpPr>
        <p:sp>
          <p:nvSpPr>
            <p:cNvPr id="9" name="Rectangle 8"/>
            <p:cNvSpPr/>
            <p:nvPr/>
          </p:nvSpPr>
          <p:spPr>
            <a:xfrm>
              <a:off x="0" y="6324600"/>
              <a:ext cx="9143999"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6324600"/>
              <a:ext cx="1066800" cy="5334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6324600"/>
              <a:ext cx="2628902" cy="504825"/>
            </a:xfrm>
            <a:prstGeom prst="rect">
              <a:avLst/>
            </a:prstGeom>
          </p:spPr>
        </p:pic>
      </p:grpSp>
    </p:spTree>
    <p:extLst>
      <p:ext uri="{BB962C8B-B14F-4D97-AF65-F5344CB8AC3E}">
        <p14:creationId xmlns:p14="http://schemas.microsoft.com/office/powerpoint/2010/main" val="112916627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92" r:id="rId4"/>
    <p:sldLayoutId id="214748369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705600" y="6287285"/>
            <a:ext cx="457200" cy="365125"/>
          </a:xfrm>
          <a:prstGeom prst="rect">
            <a:avLst/>
          </a:prstGeom>
        </p:spPr>
        <p:txBody>
          <a:bodyPr vert="horz" lIns="91440" tIns="45720" rIns="91440" bIns="45720" rtlCol="0" anchor="ctr"/>
          <a:lstStyle>
            <a:lvl1pPr algn="r">
              <a:defRPr sz="1200" b="1">
                <a:solidFill>
                  <a:schemeClr val="tx1"/>
                </a:solidFill>
              </a:defRPr>
            </a:lvl1pPr>
          </a:lstStyle>
          <a:p>
            <a:fld id="{A7E49DE0-3092-4B6D-8879-FD13949DF435}" type="slidenum">
              <a:rPr lang="en-US" smtClean="0"/>
              <a:pPr/>
              <a:t>‹#›</a:t>
            </a:fld>
            <a:endParaRPr lang="en-US"/>
          </a:p>
        </p:txBody>
      </p:sp>
      <p:grpSp>
        <p:nvGrpSpPr>
          <p:cNvPr id="7" name="Group 6"/>
          <p:cNvGrpSpPr/>
          <p:nvPr/>
        </p:nvGrpSpPr>
        <p:grpSpPr>
          <a:xfrm>
            <a:off x="-48773" y="9504"/>
            <a:ext cx="658369" cy="6848496"/>
            <a:chOff x="-48773" y="741"/>
            <a:chExt cx="658369" cy="6848496"/>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V="1">
              <a:off x="-48773" y="6287285"/>
              <a:ext cx="658369" cy="561952"/>
            </a:xfrm>
            <a:prstGeom prst="rect">
              <a:avLst/>
            </a:prstGeom>
          </p:spPr>
        </p:pic>
        <p:sp>
          <p:nvSpPr>
            <p:cNvPr id="9" name="Rectangle 8"/>
            <p:cNvSpPr/>
            <p:nvPr/>
          </p:nvSpPr>
          <p:spPr>
            <a:xfrm rot="5400000">
              <a:off x="-3143261" y="3158289"/>
              <a:ext cx="6848496"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96" y="6130102"/>
              <a:ext cx="608783" cy="673547"/>
            </a:xfrm>
            <a:prstGeom prst="rect">
              <a:avLst/>
            </a:prstGeom>
          </p:spPr>
        </p:pic>
      </p:gr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650" y="5753839"/>
            <a:ext cx="1303133" cy="1066893"/>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5334000"/>
            <a:ext cx="1600339" cy="1432684"/>
          </a:xfrm>
          <a:prstGeom prst="rect">
            <a:avLst/>
          </a:prstGeom>
        </p:spPr>
      </p:pic>
    </p:spTree>
    <p:extLst>
      <p:ext uri="{BB962C8B-B14F-4D97-AF65-F5344CB8AC3E}">
        <p14:creationId xmlns:p14="http://schemas.microsoft.com/office/powerpoint/2010/main" val="127096419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00" y="5791200"/>
            <a:ext cx="457200" cy="365125"/>
          </a:xfrm>
          <a:prstGeom prst="rect">
            <a:avLst/>
          </a:prstGeom>
        </p:spPr>
        <p:txBody>
          <a:bodyPr vert="horz" lIns="91440" tIns="45720" rIns="91440" bIns="45720" rtlCol="0" anchor="ctr"/>
          <a:lstStyle>
            <a:lvl1pPr algn="r">
              <a:defRPr sz="1200" b="1">
                <a:solidFill>
                  <a:schemeClr val="tx1"/>
                </a:solidFill>
              </a:defRPr>
            </a:lvl1pPr>
          </a:lstStyle>
          <a:p>
            <a:fld id="{24B89428-473C-46E5-AAE6-3EB703BB15B0}" type="slidenum">
              <a:rPr lang="en-US" smtClean="0"/>
              <a:pPr/>
              <a:t>‹#›</a:t>
            </a:fld>
            <a:endParaRPr lang="en-US"/>
          </a:p>
        </p:txBody>
      </p:sp>
      <p:grpSp>
        <p:nvGrpSpPr>
          <p:cNvPr id="7" name="Group 6"/>
          <p:cNvGrpSpPr/>
          <p:nvPr/>
        </p:nvGrpSpPr>
        <p:grpSpPr>
          <a:xfrm>
            <a:off x="-1" y="6296025"/>
            <a:ext cx="9143999" cy="533400"/>
            <a:chOff x="0" y="6324600"/>
            <a:chExt cx="9143999" cy="533400"/>
          </a:xfrm>
        </p:grpSpPr>
        <p:sp>
          <p:nvSpPr>
            <p:cNvPr id="8" name="Rectangle 7"/>
            <p:cNvSpPr/>
            <p:nvPr/>
          </p:nvSpPr>
          <p:spPr>
            <a:xfrm>
              <a:off x="0" y="6324600"/>
              <a:ext cx="9143999"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6324600"/>
              <a:ext cx="1066800" cy="53340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24600" y="6324600"/>
              <a:ext cx="2628902" cy="504825"/>
            </a:xfrm>
            <a:prstGeom prst="rect">
              <a:avLst/>
            </a:prstGeom>
          </p:spPr>
        </p:pic>
      </p:grpSp>
    </p:spTree>
    <p:extLst>
      <p:ext uri="{BB962C8B-B14F-4D97-AF65-F5344CB8AC3E}">
        <p14:creationId xmlns:p14="http://schemas.microsoft.com/office/powerpoint/2010/main" val="9122874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a:defRPr sz="1200" b="1">
                <a:solidFill>
                  <a:schemeClr val="tx1"/>
                </a:solidFill>
              </a:defRPr>
            </a:lvl1pPr>
          </a:lstStyle>
          <a:p>
            <a:fld id="{784292B4-CFAD-45BE-B07F-B79CCF7D0CC7}" type="slidenum">
              <a:rPr lang="en-US" smtClean="0"/>
              <a:pPr/>
              <a:t>‹#›</a:t>
            </a:fld>
            <a:endParaRPr lang="en-US"/>
          </a:p>
        </p:txBody>
      </p:sp>
      <p:grpSp>
        <p:nvGrpSpPr>
          <p:cNvPr id="7" name="Group 6"/>
          <p:cNvGrpSpPr/>
          <p:nvPr/>
        </p:nvGrpSpPr>
        <p:grpSpPr>
          <a:xfrm>
            <a:off x="-48773" y="9504"/>
            <a:ext cx="658369" cy="6848496"/>
            <a:chOff x="-48773" y="741"/>
            <a:chExt cx="658369" cy="6848496"/>
          </a:xfrm>
        </p:grpSpPr>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flipV="1">
              <a:off x="-48773" y="6287285"/>
              <a:ext cx="658369" cy="561952"/>
            </a:xfrm>
            <a:prstGeom prst="rect">
              <a:avLst/>
            </a:prstGeom>
          </p:spPr>
        </p:pic>
        <p:sp>
          <p:nvSpPr>
            <p:cNvPr id="9" name="Rectangle 8"/>
            <p:cNvSpPr/>
            <p:nvPr/>
          </p:nvSpPr>
          <p:spPr>
            <a:xfrm rot="5400000">
              <a:off x="-3143261" y="3158289"/>
              <a:ext cx="6848496"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96" y="6130102"/>
              <a:ext cx="608783" cy="673547"/>
            </a:xfrm>
            <a:prstGeom prst="rect">
              <a:avLst/>
            </a:prstGeom>
          </p:spPr>
        </p:pic>
      </p:grpSp>
    </p:spTree>
    <p:extLst>
      <p:ext uri="{BB962C8B-B14F-4D97-AF65-F5344CB8AC3E}">
        <p14:creationId xmlns:p14="http://schemas.microsoft.com/office/powerpoint/2010/main" val="38025082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hyperlink" Target="https://oklahoma.gov/health-old/chronic-disease-prevention/take-charge-oklahomas-breast-and-cervical-cancer-early-detection-program.html" TargetMode="Externa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oklahoma.gov/health-old/chronic-disease-prevention/take-charge-oklahomas-breast-and-cervical-cancer-early-detection-program.html" TargetMode="Externa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www.box.com/"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s://app.smartsheet.com/b/form/b4de6641598042d4828464752da8feb9"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oklahoma.gov/health-old/chronic-disease-prevention/take-charge-oklahomas-breast-and-cervical-cancer-early-detection-program.html" TargetMode="External"/><Relationship Id="rId2" Type="http://schemas.openxmlformats.org/officeDocument/2006/relationships/hyperlink" Target="mailto:CancerPCP@health.ok.g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0999" y="1828800"/>
            <a:ext cx="8382001" cy="3200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dirty="0">
                <a:solidFill>
                  <a:srgbClr val="33CCCC"/>
                </a:solidFill>
                <a:latin typeface="+mn-lt"/>
                <a:cs typeface="Tahoma" pitchFamily="34" charset="0"/>
              </a:rPr>
              <a:t>Take Charge!</a:t>
            </a:r>
          </a:p>
          <a:p>
            <a:pPr algn="ctr"/>
            <a:r>
              <a:rPr lang="en-US" sz="4900" b="1" dirty="0">
                <a:solidFill>
                  <a:srgbClr val="33CCCC"/>
                </a:solidFill>
                <a:latin typeface="+mn-lt"/>
                <a:cs typeface="Tahoma" pitchFamily="34" charset="0"/>
              </a:rPr>
              <a:t>Breast and Cervical Cancer Screening Form Training</a:t>
            </a:r>
            <a:br>
              <a:rPr lang="en-US" b="1" dirty="0">
                <a:solidFill>
                  <a:srgbClr val="33CCCC"/>
                </a:solidFill>
                <a:latin typeface="+mn-lt"/>
                <a:cs typeface="Tahoma" pitchFamily="34" charset="0"/>
              </a:rPr>
            </a:br>
            <a:endParaRPr lang="en-US" b="1" dirty="0">
              <a:solidFill>
                <a:srgbClr val="33CCCC"/>
              </a:solidFill>
              <a:latin typeface="+mn-lt"/>
              <a:cs typeface="Tahoma" pitchFamily="34" charset="0"/>
            </a:endParaRPr>
          </a:p>
          <a:p>
            <a:pPr algn="ctr"/>
            <a:r>
              <a:rPr lang="en-US" sz="3700" b="1" dirty="0">
                <a:solidFill>
                  <a:srgbClr val="33CCCC"/>
                </a:solidFill>
                <a:latin typeface="+mn-lt"/>
                <a:cs typeface="Tahoma" pitchFamily="34" charset="0"/>
              </a:rPr>
              <a:t>(ODH Form No. 274A, Revised June 2019)</a:t>
            </a:r>
          </a:p>
        </p:txBody>
      </p:sp>
      <p:sp>
        <p:nvSpPr>
          <p:cNvPr id="2" name="Slide Number Placeholder 1"/>
          <p:cNvSpPr>
            <a:spLocks noGrp="1"/>
          </p:cNvSpPr>
          <p:nvPr>
            <p:ph type="sldNum" sz="quarter" idx="12"/>
          </p:nvPr>
        </p:nvSpPr>
        <p:spPr/>
        <p:txBody>
          <a:bodyPr/>
          <a:lstStyle/>
          <a:p>
            <a:fld id="{E54B3EBA-1F7D-7C40-AD6A-B96614246222}" type="slidenum">
              <a:rPr lang="en-US" smtClean="0"/>
              <a:t>1</a:t>
            </a:fld>
            <a:endParaRPr lang="en-US" dirty="0"/>
          </a:p>
        </p:txBody>
      </p:sp>
    </p:spTree>
    <p:extLst>
      <p:ext uri="{BB962C8B-B14F-4D97-AF65-F5344CB8AC3E}">
        <p14:creationId xmlns:p14="http://schemas.microsoft.com/office/powerpoint/2010/main" val="35784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10</a:t>
            </a:fld>
            <a:endParaRPr lang="en-US"/>
          </a:p>
        </p:txBody>
      </p:sp>
      <p:sp>
        <p:nvSpPr>
          <p:cNvPr id="3" name="Title 1"/>
          <p:cNvSpPr>
            <a:spLocks noGrp="1"/>
          </p:cNvSpPr>
          <p:nvPr/>
        </p:nvSpPr>
        <p:spPr>
          <a:xfrm>
            <a:off x="220828" y="304800"/>
            <a:ext cx="8702343" cy="749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33CCCC"/>
                </a:solidFill>
                <a:latin typeface="+mn-lt"/>
                <a:cs typeface="Tahoma" pitchFamily="34" charset="0"/>
              </a:rPr>
              <a:t>Completing Page 1, Part 5A</a:t>
            </a:r>
            <a:br>
              <a:rPr lang="en-US" sz="3200" b="1" dirty="0">
                <a:solidFill>
                  <a:srgbClr val="33CCCC"/>
                </a:solidFill>
                <a:latin typeface="+mn-lt"/>
                <a:cs typeface="Tahoma" pitchFamily="34" charset="0"/>
              </a:rPr>
            </a:br>
            <a:r>
              <a:rPr lang="en-US" sz="3200" b="1" dirty="0">
                <a:solidFill>
                  <a:srgbClr val="33CCCC"/>
                </a:solidFill>
                <a:latin typeface="+mn-lt"/>
                <a:cs typeface="Tahoma" pitchFamily="34" charset="0"/>
              </a:rPr>
              <a:t> Indication for Initial Mammogram</a:t>
            </a:r>
            <a:endParaRPr lang="en-US" sz="2800" b="1" dirty="0">
              <a:solidFill>
                <a:srgbClr val="33CCCC"/>
              </a:solidFill>
              <a:latin typeface="+mn-lt"/>
              <a:cs typeface="Tahoma"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03984"/>
            <a:ext cx="83629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1003" y="1702183"/>
            <a:ext cx="215117"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6" name="Content Placeholder 5"/>
          <p:cNvSpPr txBox="1">
            <a:spLocks/>
          </p:cNvSpPr>
          <p:nvPr/>
        </p:nvSpPr>
        <p:spPr>
          <a:xfrm>
            <a:off x="520065" y="3275109"/>
            <a:ext cx="8410878" cy="1920526"/>
          </a:xfrm>
          <a:prstGeom prst="rect">
            <a:avLst/>
          </a:prstGeom>
          <a:noFill/>
        </p:spPr>
        <p:txBody>
          <a:bodyPr wrap="square" rtlCol="0" anchor="t">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cs typeface="Tahoma"/>
              </a:rPr>
              <a:t>Mark only one response in Part 5A</a:t>
            </a:r>
            <a:endParaRPr lang="en-US" sz="1800" dirty="0">
              <a:solidFill>
                <a:schemeClr val="tx1">
                  <a:lumMod val="75000"/>
                  <a:lumOff val="25000"/>
                </a:schemeClr>
              </a:solidFill>
              <a:cs typeface="Tahoma" pitchFamily="34" charset="0"/>
            </a:endParaRPr>
          </a:p>
          <a:p>
            <a:r>
              <a:rPr lang="en-US" sz="1800" dirty="0">
                <a:solidFill>
                  <a:schemeClr val="tx1">
                    <a:lumMod val="75000"/>
                    <a:lumOff val="25000"/>
                  </a:schemeClr>
                </a:solidFill>
                <a:cs typeface="Tahoma" pitchFamily="34" charset="0"/>
              </a:rPr>
              <a:t>Indicate the reason for the imaging, if routine screening  mark that box</a:t>
            </a:r>
          </a:p>
          <a:p>
            <a:r>
              <a:rPr lang="en-US" sz="1800" dirty="0">
                <a:solidFill>
                  <a:schemeClr val="tx1">
                    <a:lumMod val="75000"/>
                    <a:lumOff val="25000"/>
                  </a:schemeClr>
                </a:solidFill>
                <a:cs typeface="Tahoma" pitchFamily="34" charset="0"/>
              </a:rPr>
              <a:t>If a client only receives cervical services, mark cervical record only.  Mark through the breast services areas (Part 5B, 5C, and Additional Procedures to complete breast cycle)</a:t>
            </a:r>
          </a:p>
          <a:p>
            <a:endParaRPr lang="en-US" sz="18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8581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11</a:t>
            </a:fld>
            <a:endParaRPr lang="en-US"/>
          </a:p>
        </p:txBody>
      </p:sp>
      <p:sp>
        <p:nvSpPr>
          <p:cNvPr id="3" name="Title 1"/>
          <p:cNvSpPr>
            <a:spLocks noGrp="1"/>
          </p:cNvSpPr>
          <p:nvPr/>
        </p:nvSpPr>
        <p:spPr>
          <a:xfrm>
            <a:off x="361003" y="304800"/>
            <a:ext cx="8421994" cy="749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33CCCC"/>
                </a:solidFill>
                <a:latin typeface="+mn-lt"/>
                <a:cs typeface="Tahoma" pitchFamily="34" charset="0"/>
              </a:rPr>
              <a:t>Completing Page 1, Part 5B</a:t>
            </a:r>
            <a:br>
              <a:rPr lang="en-US" sz="3600" b="1" dirty="0">
                <a:solidFill>
                  <a:srgbClr val="33CCCC"/>
                </a:solidFill>
                <a:latin typeface="+mn-lt"/>
                <a:cs typeface="Tahoma" pitchFamily="34" charset="0"/>
              </a:rPr>
            </a:br>
            <a:r>
              <a:rPr lang="en-US" sz="2800" b="1" dirty="0">
                <a:solidFill>
                  <a:srgbClr val="33CCCC"/>
                </a:solidFill>
                <a:latin typeface="+mn-lt"/>
                <a:cs typeface="Tahoma" pitchFamily="34" charset="0"/>
              </a:rPr>
              <a:t> Clinical Breast Exam</a:t>
            </a:r>
          </a:p>
        </p:txBody>
      </p:sp>
      <p:sp>
        <p:nvSpPr>
          <p:cNvPr id="5" name="Content Placeholder 5"/>
          <p:cNvSpPr txBox="1">
            <a:spLocks/>
          </p:cNvSpPr>
          <p:nvPr/>
        </p:nvSpPr>
        <p:spPr>
          <a:xfrm>
            <a:off x="333828" y="3819525"/>
            <a:ext cx="8430117" cy="2502223"/>
          </a:xfrm>
          <a:prstGeom prst="rect">
            <a:avLst/>
          </a:prstGeom>
          <a:noFill/>
        </p:spPr>
        <p:txBody>
          <a:bodyPr wrap="square" rtlCol="0" anchor="t">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1800" b="1" dirty="0">
                <a:solidFill>
                  <a:schemeClr val="tx1">
                    <a:lumMod val="75000"/>
                    <a:lumOff val="25000"/>
                  </a:schemeClr>
                </a:solidFill>
                <a:cs typeface="Tahoma" pitchFamily="34" charset="0"/>
              </a:rPr>
              <a:t>All sections should be thoroughly completed</a:t>
            </a:r>
          </a:p>
          <a:p>
            <a:r>
              <a:rPr lang="en-US" sz="1500" dirty="0">
                <a:solidFill>
                  <a:schemeClr val="tx1">
                    <a:lumMod val="75000"/>
                    <a:lumOff val="25000"/>
                  </a:schemeClr>
                </a:solidFill>
                <a:cs typeface="Tahoma"/>
              </a:rPr>
              <a:t>Mark “yes” if  the Take Charge! program is reimbursing the provider/contractor.  Mark “no” if the CBE (clinical breast exam) charges will be or were billed to another funding source</a:t>
            </a:r>
          </a:p>
          <a:p>
            <a:r>
              <a:rPr lang="en-US" sz="1500" dirty="0">
                <a:solidFill>
                  <a:schemeClr val="tx1">
                    <a:lumMod val="75000"/>
                    <a:lumOff val="25000"/>
                  </a:schemeClr>
                </a:solidFill>
                <a:cs typeface="Tahoma" pitchFamily="34" charset="0"/>
              </a:rPr>
              <a:t>Mark only one clinical breast finding.  The  Take Charge! Database – </a:t>
            </a:r>
            <a:r>
              <a:rPr lang="en-US" sz="1500" dirty="0" err="1">
                <a:solidFill>
                  <a:schemeClr val="tx1">
                    <a:lumMod val="75000"/>
                    <a:lumOff val="25000"/>
                  </a:schemeClr>
                </a:solidFill>
                <a:cs typeface="Tahoma" pitchFamily="34" charset="0"/>
              </a:rPr>
              <a:t>CaST</a:t>
            </a:r>
            <a:r>
              <a:rPr lang="en-US" sz="1500" dirty="0">
                <a:solidFill>
                  <a:schemeClr val="tx1">
                    <a:lumMod val="75000"/>
                    <a:lumOff val="25000"/>
                  </a:schemeClr>
                </a:solidFill>
                <a:cs typeface="Tahoma" pitchFamily="34" charset="0"/>
              </a:rPr>
              <a:t> only allows entering one answer</a:t>
            </a:r>
          </a:p>
          <a:p>
            <a:r>
              <a:rPr lang="en-US" sz="1500" dirty="0">
                <a:solidFill>
                  <a:schemeClr val="tx1">
                    <a:lumMod val="75000"/>
                    <a:lumOff val="25000"/>
                  </a:schemeClr>
                </a:solidFill>
                <a:cs typeface="Tahoma"/>
              </a:rPr>
              <a:t>Abnormal findings always require complete work-up within 60 calendar days or less of the abnormal finding date</a:t>
            </a:r>
          </a:p>
          <a:p>
            <a:r>
              <a:rPr lang="en-US" sz="1500" dirty="0">
                <a:solidFill>
                  <a:schemeClr val="tx1">
                    <a:lumMod val="75000"/>
                    <a:lumOff val="25000"/>
                  </a:schemeClr>
                </a:solidFill>
                <a:cs typeface="Tahoma" pitchFamily="34" charset="0"/>
              </a:rPr>
              <a:t>If an abnormal finding is marked --immediately complete the top portion of the ODH Form 274C </a:t>
            </a:r>
          </a:p>
          <a:p>
            <a:endParaRPr lang="en-US" sz="1800" dirty="0">
              <a:solidFill>
                <a:schemeClr val="tx1">
                  <a:lumMod val="75000"/>
                  <a:lumOff val="25000"/>
                </a:schemeClr>
              </a:solidFill>
              <a:cs typeface="Tahoma" pitchFamily="34"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172989"/>
            <a:ext cx="7367475" cy="262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62561" y="1293441"/>
            <a:ext cx="2470509" cy="261610"/>
          </a:xfrm>
          <a:prstGeom prst="rect">
            <a:avLst/>
          </a:prstGeom>
          <a:noFill/>
        </p:spPr>
        <p:txBody>
          <a:bodyPr wrap="square" rtlCol="0">
            <a:spAutoFit/>
          </a:bodyPr>
          <a:lstStyle/>
          <a:p>
            <a:r>
              <a:rPr lang="en-US" sz="1100" b="1" dirty="0">
                <a:solidFill>
                  <a:srgbClr val="009900"/>
                </a:solidFill>
                <a:cs typeface="Tahoma" pitchFamily="34" charset="0"/>
              </a:rPr>
              <a:t>ABC Community Health Center</a:t>
            </a:r>
          </a:p>
        </p:txBody>
      </p:sp>
      <p:sp>
        <p:nvSpPr>
          <p:cNvPr id="10" name="TextBox 9"/>
          <p:cNvSpPr txBox="1"/>
          <p:nvPr/>
        </p:nvSpPr>
        <p:spPr>
          <a:xfrm>
            <a:off x="2897816" y="1490210"/>
            <a:ext cx="378784" cy="276999"/>
          </a:xfrm>
          <a:prstGeom prst="rect">
            <a:avLst/>
          </a:prstGeom>
          <a:noFill/>
        </p:spPr>
        <p:txBody>
          <a:bodyPr wrap="square" rtlCol="0">
            <a:spAutoFit/>
          </a:bodyPr>
          <a:lstStyle/>
          <a:p>
            <a:r>
              <a:rPr lang="en-US" sz="1200" b="1" dirty="0">
                <a:solidFill>
                  <a:srgbClr val="009900"/>
                </a:solidFill>
                <a:cs typeface="Tahoma" pitchFamily="34" charset="0"/>
              </a:rPr>
              <a:t>30</a:t>
            </a:r>
          </a:p>
        </p:txBody>
      </p:sp>
      <p:sp>
        <p:nvSpPr>
          <p:cNvPr id="11" name="TextBox 10"/>
          <p:cNvSpPr txBox="1"/>
          <p:nvPr/>
        </p:nvSpPr>
        <p:spPr>
          <a:xfrm>
            <a:off x="2174668" y="1490210"/>
            <a:ext cx="459581"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2" name="TextBox 11"/>
          <p:cNvSpPr txBox="1"/>
          <p:nvPr/>
        </p:nvSpPr>
        <p:spPr>
          <a:xfrm>
            <a:off x="3530613" y="1482362"/>
            <a:ext cx="524441"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3" name="TextBox 12"/>
          <p:cNvSpPr txBox="1"/>
          <p:nvPr/>
        </p:nvSpPr>
        <p:spPr>
          <a:xfrm flipH="1">
            <a:off x="2547009" y="1725519"/>
            <a:ext cx="174480" cy="261610"/>
          </a:xfrm>
          <a:prstGeom prst="rect">
            <a:avLst/>
          </a:prstGeom>
          <a:noFill/>
        </p:spPr>
        <p:txBody>
          <a:bodyPr wrap="square" rtlCol="0">
            <a:spAutoFit/>
          </a:bodyPr>
          <a:lstStyle/>
          <a:p>
            <a:r>
              <a:rPr lang="en-US" sz="1100" b="1" dirty="0">
                <a:solidFill>
                  <a:srgbClr val="009900"/>
                </a:solidFill>
                <a:cs typeface="Tahoma" pitchFamily="34" charset="0"/>
              </a:rPr>
              <a:t>X</a:t>
            </a:r>
          </a:p>
        </p:txBody>
      </p:sp>
      <p:sp>
        <p:nvSpPr>
          <p:cNvPr id="14" name="TextBox 13"/>
          <p:cNvSpPr txBox="1"/>
          <p:nvPr/>
        </p:nvSpPr>
        <p:spPr>
          <a:xfrm flipH="1">
            <a:off x="865250" y="2072950"/>
            <a:ext cx="178656" cy="253916"/>
          </a:xfrm>
          <a:prstGeom prst="rect">
            <a:avLst/>
          </a:prstGeom>
          <a:noFill/>
        </p:spPr>
        <p:txBody>
          <a:bodyPr wrap="square" rtlCol="0">
            <a:spAutoFit/>
          </a:bodyPr>
          <a:lstStyle/>
          <a:p>
            <a:r>
              <a:rPr lang="en-US" sz="1050" b="1" dirty="0">
                <a:solidFill>
                  <a:srgbClr val="009900"/>
                </a:solidFill>
                <a:cs typeface="Tahoma" pitchFamily="34" charset="0"/>
              </a:rPr>
              <a:t>X</a:t>
            </a:r>
          </a:p>
        </p:txBody>
      </p:sp>
      <p:sp>
        <p:nvSpPr>
          <p:cNvPr id="15" name="Right Brace 14"/>
          <p:cNvSpPr/>
          <p:nvPr/>
        </p:nvSpPr>
        <p:spPr>
          <a:xfrm>
            <a:off x="4133071" y="2382574"/>
            <a:ext cx="534080" cy="564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833407" y="1555051"/>
            <a:ext cx="3414757" cy="408620"/>
          </a:xfrm>
          <a:prstGeom prst="rect">
            <a:avLst/>
          </a:prstGeom>
          <a:noFill/>
          <a:ln>
            <a:solidFill>
              <a:schemeClr val="accent1"/>
            </a:solidFill>
          </a:ln>
        </p:spPr>
        <p:txBody>
          <a:bodyPr wrap="square" rtlCol="0">
            <a:spAutoFit/>
          </a:bodyPr>
          <a:lstStyle/>
          <a:p>
            <a:r>
              <a:rPr lang="en-US" sz="1400" dirty="0"/>
              <a:t>The information in this area is </a:t>
            </a:r>
            <a:r>
              <a:rPr lang="en-US" sz="1400" u="sng" dirty="0"/>
              <a:t>not</a:t>
            </a:r>
            <a:r>
              <a:rPr lang="en-US" sz="1400" dirty="0"/>
              <a:t> required to be considered completed as part of form completion.  </a:t>
            </a:r>
          </a:p>
        </p:txBody>
      </p:sp>
      <p:cxnSp>
        <p:nvCxnSpPr>
          <p:cNvPr id="17" name="Straight Arrow Connector 16"/>
          <p:cNvCxnSpPr/>
          <p:nvPr/>
        </p:nvCxnSpPr>
        <p:spPr>
          <a:xfrm flipV="1">
            <a:off x="4559558" y="2009526"/>
            <a:ext cx="334731" cy="570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360209" y="3151763"/>
            <a:ext cx="534080" cy="564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966901" y="3229674"/>
            <a:ext cx="3281263" cy="576876"/>
          </a:xfrm>
          <a:prstGeom prst="rect">
            <a:avLst/>
          </a:prstGeom>
          <a:noFill/>
          <a:ln>
            <a:solidFill>
              <a:schemeClr val="accent1"/>
            </a:solidFill>
          </a:ln>
        </p:spPr>
        <p:txBody>
          <a:bodyPr wrap="square" rtlCol="0">
            <a:spAutoFit/>
          </a:bodyPr>
          <a:lstStyle/>
          <a:p>
            <a:r>
              <a:rPr lang="en-US" sz="1400" dirty="0"/>
              <a:t>The information in this area </a:t>
            </a:r>
            <a:r>
              <a:rPr lang="en-US" sz="1400" u="sng" dirty="0"/>
              <a:t>is</a:t>
            </a:r>
            <a:r>
              <a:rPr lang="en-US" sz="1400" dirty="0"/>
              <a:t> required to be considered completed as part of form completion.  </a:t>
            </a:r>
          </a:p>
        </p:txBody>
      </p:sp>
    </p:spTree>
    <p:extLst>
      <p:ext uri="{BB962C8B-B14F-4D97-AF65-F5344CB8AC3E}">
        <p14:creationId xmlns:p14="http://schemas.microsoft.com/office/powerpoint/2010/main" val="272048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12</a:t>
            </a:fld>
            <a:endParaRPr lang="en-US"/>
          </a:p>
        </p:txBody>
      </p:sp>
      <p:sp>
        <p:nvSpPr>
          <p:cNvPr id="3"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3200" b="1" dirty="0">
                <a:solidFill>
                  <a:srgbClr val="33CCCC"/>
                </a:solidFill>
                <a:latin typeface="+mn-lt"/>
                <a:cs typeface="Tahoma" pitchFamily="34" charset="0"/>
              </a:rPr>
            </a:br>
            <a:r>
              <a:rPr lang="en-US" sz="3200" b="1" dirty="0">
                <a:solidFill>
                  <a:srgbClr val="33CCCC"/>
                </a:solidFill>
                <a:latin typeface="+mn-lt"/>
                <a:cs typeface="Tahoma" pitchFamily="34" charset="0"/>
              </a:rPr>
              <a:t>Breast Imaging - Mammogram </a:t>
            </a:r>
            <a:br>
              <a:rPr lang="en-US" sz="3200" b="1" dirty="0">
                <a:solidFill>
                  <a:srgbClr val="33CCCC"/>
                </a:solidFill>
                <a:latin typeface="+mn-lt"/>
                <a:cs typeface="Tahoma" pitchFamily="34" charset="0"/>
              </a:rPr>
            </a:br>
            <a:endParaRPr lang="en-US" sz="3200" b="1" dirty="0">
              <a:solidFill>
                <a:srgbClr val="33CCCC"/>
              </a:solidFill>
              <a:latin typeface="+mn-lt"/>
              <a:cs typeface="Tahoma"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438"/>
          <a:stretch/>
        </p:blipFill>
        <p:spPr bwMode="auto">
          <a:xfrm>
            <a:off x="282586" y="1315650"/>
            <a:ext cx="8550254" cy="89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51739" y="1913137"/>
            <a:ext cx="2976925" cy="276999"/>
          </a:xfrm>
          <a:prstGeom prst="rect">
            <a:avLst/>
          </a:prstGeom>
          <a:noFill/>
        </p:spPr>
        <p:txBody>
          <a:bodyPr wrap="square" rtlCol="0">
            <a:spAutoFit/>
          </a:bodyPr>
          <a:lstStyle/>
          <a:p>
            <a:r>
              <a:rPr lang="en-US" sz="1200" b="1" dirty="0">
                <a:solidFill>
                  <a:srgbClr val="009900"/>
                </a:solidFill>
                <a:cs typeface="Tahoma" pitchFamily="34" charset="0"/>
              </a:rPr>
              <a:t>040001000012345 /Liang, Lisa/ 12/21/1967</a:t>
            </a:r>
          </a:p>
        </p:txBody>
      </p:sp>
      <p:sp>
        <p:nvSpPr>
          <p:cNvPr id="7" name="Content Placeholder 5"/>
          <p:cNvSpPr txBox="1">
            <a:spLocks/>
          </p:cNvSpPr>
          <p:nvPr/>
        </p:nvSpPr>
        <p:spPr>
          <a:xfrm>
            <a:off x="4572000" y="2319979"/>
            <a:ext cx="4518660" cy="3264483"/>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1600" b="1" dirty="0">
                <a:cs typeface="Tahoma"/>
              </a:rPr>
              <a:t>Select one </a:t>
            </a:r>
            <a:r>
              <a:rPr lang="en-US" sz="1600" dirty="0">
                <a:cs typeface="Tahoma"/>
              </a:rPr>
              <a:t>mammogram type</a:t>
            </a:r>
            <a:endParaRPr lang="en-US">
              <a:cs typeface="Calibri"/>
            </a:endParaRPr>
          </a:p>
          <a:p>
            <a:pPr>
              <a:buFont typeface="Arial"/>
              <a:buChar char="•"/>
            </a:pPr>
            <a:r>
              <a:rPr lang="en-US" sz="1600" dirty="0">
                <a:cs typeface="Tahoma"/>
              </a:rPr>
              <a:t>Enter the date the mammogram was performed, the date your clinic received the results, and the date the client was notified</a:t>
            </a:r>
          </a:p>
          <a:p>
            <a:pPr>
              <a:buFont typeface="Arial"/>
              <a:buChar char="•"/>
            </a:pPr>
            <a:r>
              <a:rPr lang="en-US" sz="1600" dirty="0">
                <a:cs typeface="Tahoma"/>
              </a:rPr>
              <a:t>If the client was referred for breast diagnostic services, enter the date of the referral. If the client does not need breast diagnostic services, draw a line through the date fields</a:t>
            </a:r>
          </a:p>
          <a:p>
            <a:pPr>
              <a:buFont typeface="Arial"/>
              <a:buChar char="•"/>
            </a:pPr>
            <a:r>
              <a:rPr lang="en-US" sz="1600" dirty="0">
                <a:cs typeface="Tahoma"/>
              </a:rPr>
              <a:t>If mammogram was paid for by the Take Charge! Program, mark "yes"</a:t>
            </a:r>
            <a:endParaRPr lang="en-US" sz="1600" dirty="0">
              <a:cs typeface="Tahoma" pitchFamily="34" charset="0"/>
            </a:endParaRPr>
          </a:p>
          <a:p>
            <a:pPr>
              <a:buFont typeface="Arial"/>
              <a:buChar char="•"/>
            </a:pPr>
            <a:r>
              <a:rPr lang="en-US" sz="1600" dirty="0">
                <a:cs typeface="Tahoma"/>
              </a:rPr>
              <a:t>If the mammogram was paid for by other funding sources, mark "no"</a:t>
            </a:r>
          </a:p>
        </p:txBody>
      </p:sp>
      <p:grpSp>
        <p:nvGrpSpPr>
          <p:cNvPr id="28" name="Group 27"/>
          <p:cNvGrpSpPr/>
          <p:nvPr/>
        </p:nvGrpSpPr>
        <p:grpSpPr>
          <a:xfrm>
            <a:off x="433154" y="2319978"/>
            <a:ext cx="4049544" cy="2419505"/>
            <a:chOff x="433154" y="2533749"/>
            <a:chExt cx="4049544" cy="1978784"/>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8339"/>
            <a:stretch/>
          </p:blipFill>
          <p:spPr bwMode="auto">
            <a:xfrm>
              <a:off x="433154" y="2533749"/>
              <a:ext cx="4049544" cy="196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flipH="1">
              <a:off x="1262618" y="2897904"/>
              <a:ext cx="119063" cy="207664"/>
            </a:xfrm>
            <a:prstGeom prst="rect">
              <a:avLst/>
            </a:prstGeom>
            <a:noFill/>
          </p:spPr>
          <p:txBody>
            <a:bodyPr wrap="square" rtlCol="0">
              <a:spAutoFit/>
            </a:bodyPr>
            <a:lstStyle/>
            <a:p>
              <a:r>
                <a:rPr lang="en-US" sz="1050" b="1" dirty="0">
                  <a:solidFill>
                    <a:srgbClr val="009900"/>
                  </a:solidFill>
                  <a:cs typeface="Tahoma" pitchFamily="34" charset="0"/>
                </a:rPr>
                <a:t>X</a:t>
              </a:r>
            </a:p>
          </p:txBody>
        </p:sp>
        <p:sp>
          <p:nvSpPr>
            <p:cNvPr id="11" name="TextBox 10"/>
            <p:cNvSpPr txBox="1"/>
            <p:nvPr/>
          </p:nvSpPr>
          <p:spPr>
            <a:xfrm>
              <a:off x="2540202" y="3132251"/>
              <a:ext cx="390294"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2" name="TextBox 11"/>
            <p:cNvSpPr txBox="1"/>
            <p:nvPr/>
          </p:nvSpPr>
          <p:spPr>
            <a:xfrm>
              <a:off x="3218214" y="3136394"/>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3" name="TextBox 12"/>
            <p:cNvSpPr txBox="1"/>
            <p:nvPr/>
          </p:nvSpPr>
          <p:spPr>
            <a:xfrm>
              <a:off x="3813590" y="3147275"/>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4" name="TextBox 13"/>
            <p:cNvSpPr txBox="1"/>
            <p:nvPr/>
          </p:nvSpPr>
          <p:spPr>
            <a:xfrm flipH="1">
              <a:off x="2390994" y="3409250"/>
              <a:ext cx="119063" cy="215444"/>
            </a:xfrm>
            <a:prstGeom prst="rect">
              <a:avLst/>
            </a:prstGeom>
            <a:noFill/>
          </p:spPr>
          <p:txBody>
            <a:bodyPr wrap="square" rtlCol="0">
              <a:spAutoFit/>
            </a:bodyPr>
            <a:lstStyle/>
            <a:p>
              <a:r>
                <a:rPr lang="en-US" sz="800" b="1" dirty="0">
                  <a:solidFill>
                    <a:srgbClr val="009900"/>
                  </a:solidFill>
                  <a:cs typeface="Tahoma" pitchFamily="34" charset="0"/>
                </a:rPr>
                <a:t>X</a:t>
              </a:r>
            </a:p>
          </p:txBody>
        </p:sp>
        <p:sp>
          <p:nvSpPr>
            <p:cNvPr id="15" name="TextBox 14"/>
            <p:cNvSpPr txBox="1"/>
            <p:nvPr/>
          </p:nvSpPr>
          <p:spPr>
            <a:xfrm>
              <a:off x="1358249" y="3554368"/>
              <a:ext cx="1886707" cy="226543"/>
            </a:xfrm>
            <a:prstGeom prst="rect">
              <a:avLst/>
            </a:prstGeom>
            <a:noFill/>
          </p:spPr>
          <p:txBody>
            <a:bodyPr wrap="square" rtlCol="0">
              <a:spAutoFit/>
            </a:bodyPr>
            <a:lstStyle/>
            <a:p>
              <a:r>
                <a:rPr lang="en-US" sz="1200" b="1" dirty="0">
                  <a:solidFill>
                    <a:srgbClr val="009900"/>
                  </a:solidFill>
                  <a:cs typeface="Tahoma" pitchFamily="34" charset="0"/>
                </a:rPr>
                <a:t>XYZ Breast Imaging </a:t>
              </a:r>
            </a:p>
          </p:txBody>
        </p:sp>
        <p:sp>
          <p:nvSpPr>
            <p:cNvPr id="16" name="TextBox 15"/>
            <p:cNvSpPr txBox="1"/>
            <p:nvPr/>
          </p:nvSpPr>
          <p:spPr>
            <a:xfrm>
              <a:off x="1659145" y="3770089"/>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17" name="TextBox 16"/>
            <p:cNvSpPr txBox="1"/>
            <p:nvPr/>
          </p:nvSpPr>
          <p:spPr>
            <a:xfrm>
              <a:off x="2278807" y="3778636"/>
              <a:ext cx="358238" cy="261610"/>
            </a:xfrm>
            <a:prstGeom prst="rect">
              <a:avLst/>
            </a:prstGeom>
            <a:noFill/>
          </p:spPr>
          <p:txBody>
            <a:bodyPr wrap="square" rtlCol="0">
              <a:spAutoFit/>
            </a:bodyPr>
            <a:lstStyle/>
            <a:p>
              <a:r>
                <a:rPr lang="en-US" sz="1100" b="1" dirty="0">
                  <a:solidFill>
                    <a:srgbClr val="009900"/>
                  </a:solidFill>
                  <a:cs typeface="Tahoma" pitchFamily="34" charset="0"/>
                </a:rPr>
                <a:t>12</a:t>
              </a:r>
            </a:p>
          </p:txBody>
        </p:sp>
        <p:sp>
          <p:nvSpPr>
            <p:cNvPr id="18" name="TextBox 17"/>
            <p:cNvSpPr txBox="1"/>
            <p:nvPr/>
          </p:nvSpPr>
          <p:spPr>
            <a:xfrm>
              <a:off x="3004735" y="3770088"/>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sp>
          <p:nvSpPr>
            <p:cNvPr id="19" name="TextBox 18"/>
            <p:cNvSpPr txBox="1"/>
            <p:nvPr/>
          </p:nvSpPr>
          <p:spPr>
            <a:xfrm>
              <a:off x="2517458" y="3967644"/>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20" name="TextBox 19"/>
            <p:cNvSpPr txBox="1"/>
            <p:nvPr/>
          </p:nvSpPr>
          <p:spPr>
            <a:xfrm>
              <a:off x="3065837" y="3964407"/>
              <a:ext cx="358238" cy="261610"/>
            </a:xfrm>
            <a:prstGeom prst="rect">
              <a:avLst/>
            </a:prstGeom>
            <a:noFill/>
          </p:spPr>
          <p:txBody>
            <a:bodyPr wrap="square" rtlCol="0">
              <a:spAutoFit/>
            </a:bodyPr>
            <a:lstStyle/>
            <a:p>
              <a:r>
                <a:rPr lang="en-US" sz="1100" b="1" dirty="0">
                  <a:solidFill>
                    <a:srgbClr val="009900"/>
                  </a:solidFill>
                  <a:cs typeface="Tahoma" pitchFamily="34" charset="0"/>
                </a:rPr>
                <a:t>15</a:t>
              </a:r>
            </a:p>
          </p:txBody>
        </p:sp>
        <p:sp>
          <p:nvSpPr>
            <p:cNvPr id="21" name="TextBox 20"/>
            <p:cNvSpPr txBox="1"/>
            <p:nvPr/>
          </p:nvSpPr>
          <p:spPr>
            <a:xfrm>
              <a:off x="3603449" y="3964406"/>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sp>
          <p:nvSpPr>
            <p:cNvPr id="22" name="TextBox 21"/>
            <p:cNvSpPr txBox="1"/>
            <p:nvPr/>
          </p:nvSpPr>
          <p:spPr>
            <a:xfrm>
              <a:off x="2518195" y="4119603"/>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23" name="TextBox 22"/>
            <p:cNvSpPr txBox="1"/>
            <p:nvPr/>
          </p:nvSpPr>
          <p:spPr>
            <a:xfrm>
              <a:off x="3036179" y="4119603"/>
              <a:ext cx="358238" cy="261610"/>
            </a:xfrm>
            <a:prstGeom prst="rect">
              <a:avLst/>
            </a:prstGeom>
            <a:noFill/>
          </p:spPr>
          <p:txBody>
            <a:bodyPr wrap="square" rtlCol="0">
              <a:spAutoFit/>
            </a:bodyPr>
            <a:lstStyle/>
            <a:p>
              <a:r>
                <a:rPr lang="en-US" sz="1100" b="1" dirty="0">
                  <a:solidFill>
                    <a:srgbClr val="009900"/>
                  </a:solidFill>
                  <a:cs typeface="Tahoma" pitchFamily="34" charset="0"/>
                </a:rPr>
                <a:t>15</a:t>
              </a:r>
            </a:p>
          </p:txBody>
        </p:sp>
        <p:sp>
          <p:nvSpPr>
            <p:cNvPr id="24" name="TextBox 23"/>
            <p:cNvSpPr txBox="1"/>
            <p:nvPr/>
          </p:nvSpPr>
          <p:spPr>
            <a:xfrm>
              <a:off x="3603449" y="4121232"/>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sp>
          <p:nvSpPr>
            <p:cNvPr id="25" name="TextBox 24"/>
            <p:cNvSpPr txBox="1"/>
            <p:nvPr/>
          </p:nvSpPr>
          <p:spPr>
            <a:xfrm>
              <a:off x="2540202" y="4250409"/>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26" name="TextBox 25"/>
            <p:cNvSpPr txBox="1"/>
            <p:nvPr/>
          </p:nvSpPr>
          <p:spPr>
            <a:xfrm>
              <a:off x="3036179" y="4250923"/>
              <a:ext cx="358238" cy="261610"/>
            </a:xfrm>
            <a:prstGeom prst="rect">
              <a:avLst/>
            </a:prstGeom>
            <a:noFill/>
          </p:spPr>
          <p:txBody>
            <a:bodyPr wrap="square" rtlCol="0">
              <a:spAutoFit/>
            </a:bodyPr>
            <a:lstStyle/>
            <a:p>
              <a:r>
                <a:rPr lang="en-US" sz="1100" b="1" dirty="0">
                  <a:solidFill>
                    <a:srgbClr val="009900"/>
                  </a:solidFill>
                  <a:cs typeface="Tahoma" pitchFamily="34" charset="0"/>
                </a:rPr>
                <a:t>17</a:t>
              </a:r>
            </a:p>
          </p:txBody>
        </p:sp>
        <p:sp>
          <p:nvSpPr>
            <p:cNvPr id="27" name="TextBox 26"/>
            <p:cNvSpPr txBox="1"/>
            <p:nvPr/>
          </p:nvSpPr>
          <p:spPr>
            <a:xfrm>
              <a:off x="3603449" y="4250409"/>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grpSp>
    </p:spTree>
    <p:extLst>
      <p:ext uri="{BB962C8B-B14F-4D97-AF65-F5344CB8AC3E}">
        <p14:creationId xmlns:p14="http://schemas.microsoft.com/office/powerpoint/2010/main" val="32371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13</a:t>
            </a:fld>
            <a:endParaRPr lang="en-US"/>
          </a:p>
        </p:txBody>
      </p:sp>
      <p:sp>
        <p:nvSpPr>
          <p:cNvPr id="3" name="Title 1"/>
          <p:cNvSpPr txBox="1">
            <a:spLocks/>
          </p:cNvSpPr>
          <p:nvPr/>
        </p:nvSpPr>
        <p:spPr>
          <a:xfrm>
            <a:off x="628650" y="104775"/>
            <a:ext cx="7886700" cy="885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2900" b="1" dirty="0">
                <a:solidFill>
                  <a:srgbClr val="33CCCC"/>
                </a:solidFill>
                <a:latin typeface="+mn-lt"/>
                <a:cs typeface="Tahoma" pitchFamily="34" charset="0"/>
              </a:rPr>
            </a:br>
            <a:r>
              <a:rPr lang="en-US" sz="2900" b="1" dirty="0">
                <a:solidFill>
                  <a:srgbClr val="33CCCC"/>
                </a:solidFill>
                <a:latin typeface="+mn-lt"/>
                <a:cs typeface="Tahoma" pitchFamily="34" charset="0"/>
              </a:rPr>
              <a:t>Breast Imaging - Mammogram (cont.)</a:t>
            </a:r>
            <a:br>
              <a:rPr lang="en-US" sz="2950" b="1" dirty="0">
                <a:solidFill>
                  <a:srgbClr val="33CCCC"/>
                </a:solidFill>
                <a:latin typeface="+mn-lt"/>
                <a:cs typeface="Tahoma" pitchFamily="34" charset="0"/>
              </a:rPr>
            </a:br>
            <a:endParaRPr lang="en-US" sz="2950" b="1" dirty="0">
              <a:solidFill>
                <a:srgbClr val="33CCCC"/>
              </a:solidFill>
              <a:latin typeface="+mn-lt"/>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224" b="33290"/>
          <a:stretch/>
        </p:blipFill>
        <p:spPr bwMode="auto">
          <a:xfrm>
            <a:off x="465306" y="1447800"/>
            <a:ext cx="404954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4759085" y="1326427"/>
            <a:ext cx="4197314" cy="2921826"/>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Tahoma" pitchFamily="34" charset="0"/>
              </a:rPr>
              <a:t>Results of Mammogram</a:t>
            </a:r>
          </a:p>
          <a:p>
            <a:r>
              <a:rPr lang="en-US" sz="1300" dirty="0">
                <a:solidFill>
                  <a:schemeClr val="tx1">
                    <a:lumMod val="75000"/>
                    <a:lumOff val="25000"/>
                  </a:schemeClr>
                </a:solidFill>
                <a:cs typeface="Tahoma"/>
              </a:rPr>
              <a:t>Bolded results should be marked – check  “Yes” indicating work-up is needed</a:t>
            </a:r>
          </a:p>
          <a:p>
            <a:r>
              <a:rPr lang="en-US" sz="1300" dirty="0">
                <a:solidFill>
                  <a:schemeClr val="tx1">
                    <a:lumMod val="75000"/>
                    <a:lumOff val="25000"/>
                  </a:schemeClr>
                </a:solidFill>
                <a:cs typeface="Tahoma"/>
              </a:rPr>
              <a:t>If the clinical breast exam and the mammogram results are inconsistent, a referral for a surgical consultation is  offered</a:t>
            </a:r>
          </a:p>
          <a:p>
            <a:pPr marL="0" indent="0">
              <a:buNone/>
            </a:pPr>
            <a:r>
              <a:rPr lang="en-US" sz="1400" b="1" dirty="0">
                <a:solidFill>
                  <a:schemeClr val="tx1">
                    <a:lumMod val="75000"/>
                    <a:lumOff val="25000"/>
                  </a:schemeClr>
                </a:solidFill>
                <a:cs typeface="Tahoma" pitchFamily="34" charset="0"/>
              </a:rPr>
              <a:t>Additional Procedures Needed</a:t>
            </a:r>
          </a:p>
          <a:p>
            <a:r>
              <a:rPr lang="en-US" sz="1300" dirty="0">
                <a:solidFill>
                  <a:schemeClr val="tx1">
                    <a:lumMod val="75000"/>
                    <a:lumOff val="25000"/>
                  </a:schemeClr>
                </a:solidFill>
                <a:cs typeface="Tahoma" pitchFamily="34" charset="0"/>
              </a:rPr>
              <a:t>If bolded results are marked – check the procedure needed to complete the cycle</a:t>
            </a:r>
          </a:p>
          <a:p>
            <a:r>
              <a:rPr lang="en-US" sz="1300" dirty="0">
                <a:solidFill>
                  <a:schemeClr val="tx1">
                    <a:lumMod val="75000"/>
                    <a:lumOff val="25000"/>
                  </a:schemeClr>
                </a:solidFill>
                <a:cs typeface="Tahoma"/>
              </a:rPr>
              <a:t>Abnormal findings always require complete work-up within 60 calendar days or less of the abnormal finding date  </a:t>
            </a:r>
            <a:endParaRPr lang="en-US" sz="1300" dirty="0">
              <a:solidFill>
                <a:schemeClr val="tx1">
                  <a:lumMod val="75000"/>
                  <a:lumOff val="25000"/>
                </a:schemeClr>
              </a:solidFill>
              <a:cs typeface="Tahoma" pitchFamily="34" charset="0"/>
            </a:endParaRPr>
          </a:p>
        </p:txBody>
      </p:sp>
      <p:sp>
        <p:nvSpPr>
          <p:cNvPr id="6" name="TextBox 5"/>
          <p:cNvSpPr txBox="1"/>
          <p:nvPr/>
        </p:nvSpPr>
        <p:spPr>
          <a:xfrm>
            <a:off x="245491" y="4495800"/>
            <a:ext cx="8519668" cy="1677382"/>
          </a:xfrm>
          <a:prstGeom prst="rect">
            <a:avLst/>
          </a:prstGeom>
          <a:noFill/>
        </p:spPr>
        <p:txBody>
          <a:bodyPr wrap="square" rtlCol="0" anchor="t">
            <a:spAutoFit/>
          </a:bodyPr>
          <a:lstStyle/>
          <a:p>
            <a:r>
              <a:rPr lang="en-US" sz="1200" b="1" dirty="0">
                <a:solidFill>
                  <a:schemeClr val="tx1">
                    <a:lumMod val="75000"/>
                    <a:lumOff val="25000"/>
                  </a:schemeClr>
                </a:solidFill>
                <a:ea typeface="Tahoma" panose="020B0604030504040204" pitchFamily="34" charset="0"/>
                <a:cs typeface="Tahoma" panose="020B0604030504040204" pitchFamily="34" charset="0"/>
              </a:rPr>
              <a:t>Breast Surgical Consult is required:</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Abnormal Clinical Breast Exam (CBE)  such as a discrete palpable mass, bloody or serous nipple discharge, nipple or areolar </a:t>
            </a:r>
            <a:r>
              <a:rPr lang="en-US" sz="1300" dirty="0" err="1">
                <a:solidFill>
                  <a:schemeClr val="tx1">
                    <a:lumMod val="75000"/>
                    <a:lumOff val="25000"/>
                  </a:schemeClr>
                </a:solidFill>
                <a:ea typeface="Tahoma"/>
                <a:cs typeface="Tahoma"/>
              </a:rPr>
              <a:t>scaliness</a:t>
            </a:r>
            <a:r>
              <a:rPr lang="en-US" sz="1300" dirty="0">
                <a:solidFill>
                  <a:schemeClr val="tx1">
                    <a:lumMod val="75000"/>
                    <a:lumOff val="25000"/>
                  </a:schemeClr>
                </a:solidFill>
                <a:ea typeface="Tahoma"/>
                <a:cs typeface="Tahoma"/>
              </a:rPr>
              <a:t>, skin dimpling or retraction </a:t>
            </a:r>
            <a:r>
              <a:rPr lang="en-US" sz="1300" u="sng" dirty="0">
                <a:solidFill>
                  <a:schemeClr val="tx1">
                    <a:lumMod val="75000"/>
                    <a:lumOff val="25000"/>
                  </a:schemeClr>
                </a:solidFill>
                <a:ea typeface="Tahoma"/>
                <a:cs typeface="Tahoma"/>
              </a:rPr>
              <a:t>and</a:t>
            </a:r>
            <a:r>
              <a:rPr lang="en-US" sz="1300" dirty="0">
                <a:solidFill>
                  <a:schemeClr val="tx1">
                    <a:lumMod val="75000"/>
                    <a:lumOff val="25000"/>
                  </a:schemeClr>
                </a:solidFill>
                <a:ea typeface="Tahoma"/>
                <a:cs typeface="Tahoma"/>
              </a:rPr>
              <a:t> an imaging result of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0,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1 ,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2 or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3</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Imaging result of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4  (Only for clients not eligible for Oklahoma Cares due to citizenship status or non-compliance with child support enforcement)</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Imaging result of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5 (Only for clients not eligible for Oklahoma Cares due to citizenship status or non-compliance with child support enforcement)</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If the client has had a previous diagnosis of breast cancer</a:t>
            </a:r>
          </a:p>
        </p:txBody>
      </p:sp>
    </p:spTree>
    <p:extLst>
      <p:ext uri="{BB962C8B-B14F-4D97-AF65-F5344CB8AC3E}">
        <p14:creationId xmlns:p14="http://schemas.microsoft.com/office/powerpoint/2010/main" val="9032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14</a:t>
            </a:fld>
            <a:endParaRPr lang="en-US"/>
          </a:p>
        </p:txBody>
      </p:sp>
      <p:sp>
        <p:nvSpPr>
          <p:cNvPr id="3" name="Title 1"/>
          <p:cNvSpPr txBox="1">
            <a:spLocks/>
          </p:cNvSpPr>
          <p:nvPr/>
        </p:nvSpPr>
        <p:spPr>
          <a:xfrm>
            <a:off x="628650" y="152400"/>
            <a:ext cx="7886700" cy="7321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3200" b="1" dirty="0">
                <a:solidFill>
                  <a:srgbClr val="33CCCC"/>
                </a:solidFill>
                <a:latin typeface="+mn-lt"/>
                <a:cs typeface="Tahoma" pitchFamily="34" charset="0"/>
              </a:rPr>
            </a:br>
            <a:r>
              <a:rPr lang="en-US" sz="2800" b="1" dirty="0">
                <a:solidFill>
                  <a:srgbClr val="33CCCC"/>
                </a:solidFill>
                <a:latin typeface="+mn-lt"/>
                <a:cs typeface="Tahoma" pitchFamily="34" charset="0"/>
              </a:rPr>
              <a:t>  Breast Imaging - MRI</a:t>
            </a:r>
            <a:br>
              <a:rPr lang="en-US" sz="2950" b="1" dirty="0">
                <a:solidFill>
                  <a:srgbClr val="33CCCC"/>
                </a:solidFill>
                <a:latin typeface="+mn-lt"/>
                <a:cs typeface="Tahoma" pitchFamily="34" charset="0"/>
              </a:rPr>
            </a:br>
            <a:endParaRPr lang="en-US" sz="2950" b="1" dirty="0">
              <a:solidFill>
                <a:srgbClr val="33CCCC"/>
              </a:solidFill>
              <a:latin typeface="+mn-lt"/>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4561"/>
          <a:stretch/>
        </p:blipFill>
        <p:spPr bwMode="auto">
          <a:xfrm>
            <a:off x="4496332" y="1577961"/>
            <a:ext cx="4301529" cy="199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txBox="1">
            <a:spLocks/>
          </p:cNvSpPr>
          <p:nvPr/>
        </p:nvSpPr>
        <p:spPr>
          <a:xfrm>
            <a:off x="326662" y="1021802"/>
            <a:ext cx="4169138" cy="3363485"/>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1600" b="1" dirty="0">
                <a:solidFill>
                  <a:schemeClr val="tx1">
                    <a:lumMod val="75000"/>
                    <a:lumOff val="25000"/>
                  </a:schemeClr>
                </a:solidFill>
                <a:cs typeface="Tahoma"/>
              </a:rPr>
              <a:t>MRI Information</a:t>
            </a:r>
          </a:p>
          <a:p>
            <a:r>
              <a:rPr lang="en-US" sz="1400" dirty="0">
                <a:solidFill>
                  <a:schemeClr val="tx1">
                    <a:lumMod val="75000"/>
                    <a:lumOff val="25000"/>
                  </a:schemeClr>
                </a:solidFill>
                <a:cs typeface="Tahoma"/>
              </a:rPr>
              <a:t>Indicate if client was referred for Screening MRI  </a:t>
            </a:r>
            <a:endParaRPr lang="en-US" sz="1400" i="1">
              <a:solidFill>
                <a:schemeClr val="tx1">
                  <a:lumMod val="75000"/>
                  <a:lumOff val="25000"/>
                </a:schemeClr>
              </a:solidFill>
              <a:cs typeface="Tahoma" pitchFamily="34" charset="0"/>
            </a:endParaRPr>
          </a:p>
          <a:p>
            <a:r>
              <a:rPr lang="en-US" sz="1400" dirty="0">
                <a:solidFill>
                  <a:schemeClr val="tx1">
                    <a:lumMod val="75000"/>
                    <a:lumOff val="25000"/>
                  </a:schemeClr>
                </a:solidFill>
                <a:cs typeface="Tahoma"/>
              </a:rPr>
              <a:t>Referral for MRI must be requirements listed below*</a:t>
            </a:r>
          </a:p>
          <a:p>
            <a:r>
              <a:rPr lang="en-US" sz="1400" dirty="0">
                <a:solidFill>
                  <a:schemeClr val="tx1">
                    <a:lumMod val="75000"/>
                    <a:lumOff val="25000"/>
                  </a:schemeClr>
                </a:solidFill>
                <a:cs typeface="Tahoma"/>
              </a:rPr>
              <a:t>MRI must have prior approval  </a:t>
            </a:r>
            <a:endParaRPr lang="en-US" sz="1400">
              <a:solidFill>
                <a:schemeClr val="tx1">
                  <a:lumMod val="75000"/>
                  <a:lumOff val="25000"/>
                </a:schemeClr>
              </a:solidFill>
              <a:cs typeface="Tahoma" pitchFamily="34" charset="0"/>
            </a:endParaRPr>
          </a:p>
          <a:p>
            <a:pPr lvl="1"/>
            <a:r>
              <a:rPr lang="en-US" sz="1000" dirty="0">
                <a:solidFill>
                  <a:schemeClr val="tx1">
                    <a:lumMod val="75000"/>
                    <a:lumOff val="25000"/>
                  </a:schemeClr>
                </a:solidFill>
                <a:cs typeface="Tahoma"/>
              </a:rPr>
              <a:t>Review the Take Charge! Screening and Diagnostic Coupon Training for approval instructions.</a:t>
            </a:r>
          </a:p>
          <a:p>
            <a:r>
              <a:rPr lang="en-US" sz="1400" dirty="0">
                <a:solidFill>
                  <a:schemeClr val="tx1">
                    <a:lumMod val="75000"/>
                    <a:lumOff val="25000"/>
                  </a:schemeClr>
                </a:solidFill>
                <a:cs typeface="Tahoma"/>
              </a:rPr>
              <a:t>If client was not referred for MRI, mark “No” and draw a line through the remaining fields</a:t>
            </a:r>
          </a:p>
          <a:p>
            <a:r>
              <a:rPr lang="en-US" sz="1400" dirty="0">
                <a:solidFill>
                  <a:schemeClr val="tx1">
                    <a:lumMod val="75000"/>
                    <a:lumOff val="25000"/>
                  </a:schemeClr>
                </a:solidFill>
                <a:cs typeface="Tahoma"/>
              </a:rPr>
              <a:t>If the MRI was paid for by the Take Charge! Program, mark "yes"</a:t>
            </a:r>
          </a:p>
          <a:p>
            <a:r>
              <a:rPr lang="en-US" sz="1400" dirty="0">
                <a:solidFill>
                  <a:schemeClr val="tx1">
                    <a:lumMod val="75000"/>
                    <a:lumOff val="25000"/>
                  </a:schemeClr>
                </a:solidFill>
                <a:cs typeface="Tahoma"/>
              </a:rPr>
              <a:t>If the MRI was paid for by other funding sources, mark "no"</a:t>
            </a:r>
          </a:p>
        </p:txBody>
      </p:sp>
      <p:sp>
        <p:nvSpPr>
          <p:cNvPr id="7" name="TextBox 6"/>
          <p:cNvSpPr txBox="1"/>
          <p:nvPr/>
        </p:nvSpPr>
        <p:spPr>
          <a:xfrm>
            <a:off x="569477" y="4385287"/>
            <a:ext cx="8005046" cy="1877437"/>
          </a:xfrm>
          <a:prstGeom prst="rect">
            <a:avLst/>
          </a:prstGeom>
          <a:noFill/>
        </p:spPr>
        <p:txBody>
          <a:bodyPr wrap="square" rtlCol="0" anchor="t">
            <a:spAutoFit/>
          </a:bodyPr>
          <a:lstStyle/>
          <a:p>
            <a:r>
              <a:rPr lang="en-US" sz="1600" b="1" dirty="0">
                <a:solidFill>
                  <a:schemeClr val="tx1">
                    <a:lumMod val="75000"/>
                    <a:lumOff val="25000"/>
                  </a:schemeClr>
                </a:solidFill>
                <a:ea typeface="Tahoma"/>
                <a:cs typeface="Tahoma"/>
              </a:rPr>
              <a:t>*MRI Requirements (Prior Approval Required)</a:t>
            </a:r>
          </a:p>
          <a:p>
            <a:pPr marL="285750" indent="-285750">
              <a:buFont typeface="Arial"/>
              <a:buChar char="•"/>
            </a:pPr>
            <a:r>
              <a:rPr lang="en-US" sz="1600" b="1" dirty="0">
                <a:solidFill>
                  <a:schemeClr val="tx1">
                    <a:lumMod val="75000"/>
                    <a:lumOff val="25000"/>
                  </a:schemeClr>
                </a:solidFill>
                <a:ea typeface="Tahoma"/>
                <a:cs typeface="Tahoma"/>
              </a:rPr>
              <a:t>See MRI Guidelines</a:t>
            </a:r>
          </a:p>
          <a:p>
            <a:pPr marL="285750" indent="-285750">
              <a:buFont typeface="Arial"/>
              <a:buChar char="•"/>
            </a:pPr>
            <a:r>
              <a:rPr lang="en-US" sz="1400" dirty="0">
                <a:solidFill>
                  <a:schemeClr val="tx1">
                    <a:lumMod val="75000"/>
                    <a:lumOff val="25000"/>
                  </a:schemeClr>
                </a:solidFill>
                <a:ea typeface="Tahoma"/>
                <a:cs typeface="Tahoma"/>
              </a:rPr>
              <a:t>Documentation of carrying a genetic mutation proven to increase the risk of breast cancer</a:t>
            </a:r>
          </a:p>
          <a:p>
            <a:pPr marL="285750" indent="-285750">
              <a:buFont typeface="Arial" panose="020B0604020202020204" pitchFamily="34" charset="0"/>
              <a:buChar char="•"/>
            </a:pPr>
            <a:r>
              <a:rPr lang="en-US" sz="1400" dirty="0">
                <a:solidFill>
                  <a:schemeClr val="tx1">
                    <a:lumMod val="75000"/>
                    <a:lumOff val="25000"/>
                  </a:schemeClr>
                </a:solidFill>
                <a:ea typeface="Tahoma" panose="020B0604030504040204" pitchFamily="34" charset="0"/>
                <a:cs typeface="Tahoma" panose="020B0604030504040204" pitchFamily="34" charset="0"/>
              </a:rPr>
              <a:t>A first-degree relative who is a documented BRCA carrier </a:t>
            </a:r>
          </a:p>
          <a:p>
            <a:pPr marL="285750" indent="-285750">
              <a:buFont typeface="Arial" panose="020B0604020202020204" pitchFamily="34" charset="0"/>
              <a:buChar char="•"/>
            </a:pPr>
            <a:r>
              <a:rPr lang="en-US" sz="1400" dirty="0">
                <a:solidFill>
                  <a:schemeClr val="tx1">
                    <a:lumMod val="75000"/>
                    <a:lumOff val="25000"/>
                  </a:schemeClr>
                </a:solidFill>
                <a:ea typeface="Tahoma" panose="020B0604030504040204" pitchFamily="34" charset="0"/>
                <a:cs typeface="Tahoma" panose="020B0604030504040204" pitchFamily="34" charset="0"/>
              </a:rPr>
              <a:t>A lifetime risk of 20-25% or greater as defined by risk assessment models</a:t>
            </a:r>
          </a:p>
          <a:p>
            <a:pPr marL="285750" indent="-285750">
              <a:buFont typeface="Arial" panose="020B0604020202020204" pitchFamily="34" charset="0"/>
              <a:buChar char="•"/>
            </a:pPr>
            <a:r>
              <a:rPr lang="en-US" sz="1400" dirty="0">
                <a:solidFill>
                  <a:schemeClr val="tx1">
                    <a:lumMod val="75000"/>
                    <a:lumOff val="25000"/>
                  </a:schemeClr>
                </a:solidFill>
                <a:ea typeface="Tahoma"/>
                <a:cs typeface="Tahoma"/>
              </a:rPr>
              <a:t>As an evaluation tool for those with a personal history of breast cancer treatment</a:t>
            </a:r>
          </a:p>
          <a:p>
            <a:pPr marL="285750" indent="-285750">
              <a:buFont typeface="Arial" panose="020B0604020202020204" pitchFamily="34" charset="0"/>
              <a:buChar char="•"/>
            </a:pPr>
            <a:r>
              <a:rPr lang="en-US" sz="1400" dirty="0">
                <a:solidFill>
                  <a:schemeClr val="tx1">
                    <a:lumMod val="75000"/>
                    <a:lumOff val="25000"/>
                  </a:schemeClr>
                </a:solidFill>
                <a:ea typeface="Tahoma"/>
                <a:cs typeface="Tahoma"/>
              </a:rPr>
              <a:t>Has an area of concern not sufficiently addressed by diagnostic mammogram or ultrasound. For example-newly inverted nipple (not present at birth) mammogram/ultrasound presenting as normal</a:t>
            </a:r>
          </a:p>
        </p:txBody>
      </p:sp>
    </p:spTree>
    <p:extLst>
      <p:ext uri="{BB962C8B-B14F-4D97-AF65-F5344CB8AC3E}">
        <p14:creationId xmlns:p14="http://schemas.microsoft.com/office/powerpoint/2010/main" val="189238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15</a:t>
            </a:fld>
            <a:endParaRPr lang="en-US"/>
          </a:p>
        </p:txBody>
      </p:sp>
      <p:sp>
        <p:nvSpPr>
          <p:cNvPr id="3" name="Title 1"/>
          <p:cNvSpPr txBox="1">
            <a:spLocks/>
          </p:cNvSpPr>
          <p:nvPr/>
        </p:nvSpPr>
        <p:spPr>
          <a:xfrm>
            <a:off x="619125" y="152400"/>
            <a:ext cx="7886700" cy="9143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3200" b="1" dirty="0">
                <a:solidFill>
                  <a:srgbClr val="33CCCC"/>
                </a:solidFill>
                <a:latin typeface="+mn-lt"/>
                <a:cs typeface="Tahoma" pitchFamily="34" charset="0"/>
              </a:rPr>
            </a:br>
            <a:r>
              <a:rPr lang="en-US" sz="2800" b="1" dirty="0">
                <a:solidFill>
                  <a:srgbClr val="33CCCC"/>
                </a:solidFill>
                <a:latin typeface="+mn-lt"/>
                <a:cs typeface="Tahoma" pitchFamily="34" charset="0"/>
              </a:rPr>
              <a:t>  Breast Imaging - MRI</a:t>
            </a:r>
            <a:br>
              <a:rPr lang="en-US" sz="2950" b="1" dirty="0">
                <a:solidFill>
                  <a:srgbClr val="33CCCC"/>
                </a:solidFill>
                <a:latin typeface="+mn-lt"/>
                <a:cs typeface="Tahoma" pitchFamily="34" charset="0"/>
              </a:rPr>
            </a:br>
            <a:endParaRPr lang="en-US" sz="2950" b="1" dirty="0">
              <a:solidFill>
                <a:srgbClr val="33CCCC"/>
              </a:solidFill>
              <a:latin typeface="+mn-lt"/>
              <a:cs typeface="Tahoma" pitchFamily="34" charset="0"/>
            </a:endParaRPr>
          </a:p>
        </p:txBody>
      </p:sp>
      <p:sp>
        <p:nvSpPr>
          <p:cNvPr id="4" name="Content Placeholder 5"/>
          <p:cNvSpPr txBox="1">
            <a:spLocks/>
          </p:cNvSpPr>
          <p:nvPr/>
        </p:nvSpPr>
        <p:spPr>
          <a:xfrm>
            <a:off x="326662" y="1828800"/>
            <a:ext cx="4169138" cy="2959785"/>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cs typeface="Tahoma" pitchFamily="34" charset="0"/>
              </a:rPr>
              <a:t>Results of Screening MRI</a:t>
            </a:r>
          </a:p>
          <a:p>
            <a:r>
              <a:rPr lang="en-US" sz="1800" dirty="0">
                <a:solidFill>
                  <a:schemeClr val="tx1">
                    <a:lumMod val="75000"/>
                    <a:lumOff val="25000"/>
                  </a:schemeClr>
                </a:solidFill>
              </a:rPr>
              <a:t>Select only one result of the screening MRI</a:t>
            </a:r>
            <a:endParaRPr lang="en-US" sz="1800" dirty="0">
              <a:solidFill>
                <a:schemeClr val="tx1">
                  <a:lumMod val="75000"/>
                  <a:lumOff val="25000"/>
                </a:schemeClr>
              </a:solidFill>
              <a:cs typeface="Calibri"/>
            </a:endParaRPr>
          </a:p>
          <a:p>
            <a:r>
              <a:rPr lang="en-US" sz="1800" dirty="0">
                <a:solidFill>
                  <a:schemeClr val="tx1">
                    <a:lumMod val="75000"/>
                    <a:lumOff val="25000"/>
                  </a:schemeClr>
                </a:solidFill>
              </a:rPr>
              <a:t>Results that are in bold font require work-up</a:t>
            </a:r>
            <a:endParaRPr lang="en-US" sz="1800" dirty="0">
              <a:solidFill>
                <a:schemeClr val="tx1">
                  <a:lumMod val="75000"/>
                  <a:lumOff val="25000"/>
                </a:schemeClr>
              </a:solidFill>
              <a:cs typeface="Calibri"/>
            </a:endParaRPr>
          </a:p>
          <a:p>
            <a:r>
              <a:rPr lang="en-US" sz="1800" dirty="0">
                <a:solidFill>
                  <a:schemeClr val="tx1">
                    <a:lumMod val="75000"/>
                    <a:lumOff val="25000"/>
                  </a:schemeClr>
                </a:solidFill>
              </a:rPr>
              <a:t>If the client was not referred for an MRI, draw a line through the results of the MRI</a:t>
            </a:r>
            <a:endParaRPr lang="en-US" sz="1800" dirty="0">
              <a:solidFill>
                <a:schemeClr val="tx1">
                  <a:lumMod val="75000"/>
                  <a:lumOff val="25000"/>
                </a:schemeClr>
              </a:solidFill>
              <a:cs typeface="Calibri"/>
            </a:endParaRPr>
          </a:p>
          <a:p>
            <a:pPr marL="0" indent="0">
              <a:buNone/>
            </a:pPr>
            <a:endParaRPr lang="en-US" sz="2400" dirty="0">
              <a:solidFill>
                <a:schemeClr val="tx1">
                  <a:lumMod val="75000"/>
                  <a:lumOff val="25000"/>
                </a:schemeClr>
              </a:solidFill>
              <a:cs typeface="Tahoma" pitchFamily="34" charset="0"/>
            </a:endParaRPr>
          </a:p>
        </p:txBody>
      </p:sp>
      <p:grpSp>
        <p:nvGrpSpPr>
          <p:cNvPr id="7" name="Group 6"/>
          <p:cNvGrpSpPr/>
          <p:nvPr/>
        </p:nvGrpSpPr>
        <p:grpSpPr>
          <a:xfrm>
            <a:off x="4486275" y="1751068"/>
            <a:ext cx="4147719" cy="2306117"/>
            <a:chOff x="4679095" y="1828800"/>
            <a:chExt cx="3964424" cy="2077517"/>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4708" b="25155"/>
            <a:stretch/>
          </p:blipFill>
          <p:spPr bwMode="auto">
            <a:xfrm>
              <a:off x="4679095" y="1828800"/>
              <a:ext cx="3964424" cy="207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4679095" y="1828800"/>
              <a:ext cx="3944002" cy="20074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680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365127"/>
            <a:ext cx="8991600" cy="732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CCCC"/>
                </a:solidFill>
                <a:latin typeface="+mn-lt"/>
                <a:cs typeface="Tahoma" pitchFamily="34" charset="0"/>
              </a:rPr>
              <a:t>Completing Page 2, </a:t>
            </a:r>
          </a:p>
          <a:p>
            <a:pPr algn="ctr"/>
            <a:r>
              <a:rPr lang="en-US" sz="2400" b="1" dirty="0">
                <a:solidFill>
                  <a:srgbClr val="33CCCC"/>
                </a:solidFill>
                <a:latin typeface="+mn-lt"/>
                <a:cs typeface="Tahoma" pitchFamily="34" charset="0"/>
              </a:rPr>
              <a:t>Additional Procedures Needed to Complete Breast Cycle</a:t>
            </a:r>
          </a:p>
        </p:txBody>
      </p:sp>
      <p:sp>
        <p:nvSpPr>
          <p:cNvPr id="8" name="TextBox 7"/>
          <p:cNvSpPr txBox="1"/>
          <p:nvPr/>
        </p:nvSpPr>
        <p:spPr>
          <a:xfrm>
            <a:off x="271626" y="4318349"/>
            <a:ext cx="8094428" cy="1815882"/>
          </a:xfrm>
          <a:prstGeom prst="rect">
            <a:avLst/>
          </a:prstGeom>
          <a:noFill/>
        </p:spPr>
        <p:txBody>
          <a:bodyPr wrap="square" rtlCol="0" anchor="t">
            <a:spAutoFit/>
          </a:bodyPr>
          <a:lstStyle/>
          <a:p>
            <a:pPr marL="285750" indent="-285750">
              <a:buFont typeface="Arial" panose="020B0604020202020204" pitchFamily="34" charset="0"/>
              <a:buChar char="•"/>
            </a:pPr>
            <a:r>
              <a:rPr lang="en-US" sz="1400" dirty="0">
                <a:cs typeface="Tahoma" pitchFamily="34" charset="0"/>
              </a:rPr>
              <a:t>If a client needs work-up, mark “Yes” and then indicate the type of work-up needed</a:t>
            </a:r>
          </a:p>
          <a:p>
            <a:pPr marL="285750" indent="-285750">
              <a:buFont typeface="Arial" panose="020B0604020202020204" pitchFamily="34" charset="0"/>
              <a:buChar char="•"/>
            </a:pPr>
            <a:r>
              <a:rPr lang="en-US" sz="1400" dirty="0">
                <a:cs typeface="Tahoma"/>
              </a:rPr>
              <a:t>Abnormal findings always require complete work-up within 60 days or less of the abnormal finding date</a:t>
            </a:r>
          </a:p>
          <a:p>
            <a:pPr marL="742950" lvl="1" indent="-285750">
              <a:buFont typeface="Arial" panose="020B0604020202020204" pitchFamily="34" charset="0"/>
              <a:buChar char="•"/>
            </a:pPr>
            <a:r>
              <a:rPr lang="en-US" sz="1400" dirty="0">
                <a:cs typeface="Tahoma"/>
              </a:rPr>
              <a:t>All findings listed under the work-up planned field require a complete work-up</a:t>
            </a:r>
            <a:endParaRPr lang="en-US" dirty="0">
              <a:cs typeface="Calibri"/>
            </a:endParaRPr>
          </a:p>
          <a:p>
            <a:pPr marL="742950" lvl="1" indent="-285750">
              <a:buFont typeface="Arial" panose="020B0604020202020204" pitchFamily="34" charset="0"/>
              <a:buChar char="•"/>
            </a:pPr>
            <a:r>
              <a:rPr lang="en-US" sz="1400" dirty="0">
                <a:cs typeface="Tahoma"/>
              </a:rPr>
              <a:t>Failure to meet guidelines results in client not receiving timely care, unmet data quality and reduced funding from CDC</a:t>
            </a:r>
            <a:endParaRPr lang="en-US">
              <a:cs typeface="Calibri"/>
            </a:endParaRPr>
          </a:p>
          <a:p>
            <a:pPr marL="285750" indent="-285750">
              <a:buFont typeface="Arial" panose="020B0604020202020204" pitchFamily="34" charset="0"/>
              <a:buChar char="•"/>
            </a:pPr>
            <a:r>
              <a:rPr lang="en-US" sz="1400" dirty="0">
                <a:cs typeface="Tahoma" pitchFamily="34" charset="0"/>
              </a:rPr>
              <a:t>The type of Work-up marked on this form must match the current findings indicated on the ODH Form No. 1342 (Take Charge! Screening and Diagnostic Form) and ODH Form No. 274C (Take Charge! Diagnostic and Treatment Follow-up Form)</a:t>
            </a:r>
          </a:p>
        </p:txBody>
      </p:sp>
      <p:grpSp>
        <p:nvGrpSpPr>
          <p:cNvPr id="4" name="Group 3"/>
          <p:cNvGrpSpPr/>
          <p:nvPr/>
        </p:nvGrpSpPr>
        <p:grpSpPr>
          <a:xfrm>
            <a:off x="1087431" y="1362827"/>
            <a:ext cx="6874012" cy="2946780"/>
            <a:chOff x="1087431" y="1624437"/>
            <a:chExt cx="6874012" cy="294678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86" t="60373" r="3343" b="12106"/>
            <a:stretch/>
          </p:blipFill>
          <p:spPr>
            <a:xfrm>
              <a:off x="1087431" y="1624437"/>
              <a:ext cx="6462818" cy="2423560"/>
            </a:xfrm>
            <a:prstGeom prst="rect">
              <a:avLst/>
            </a:prstGeom>
          </p:spPr>
        </p:pic>
        <p:sp>
          <p:nvSpPr>
            <p:cNvPr id="11" name="TextBox 10"/>
            <p:cNvSpPr txBox="1"/>
            <p:nvPr/>
          </p:nvSpPr>
          <p:spPr>
            <a:xfrm>
              <a:off x="3934691" y="4047997"/>
              <a:ext cx="4026752" cy="523220"/>
            </a:xfrm>
            <a:prstGeom prst="rect">
              <a:avLst/>
            </a:prstGeom>
            <a:noFill/>
            <a:ln>
              <a:solidFill>
                <a:schemeClr val="accent1"/>
              </a:solidFill>
            </a:ln>
          </p:spPr>
          <p:txBody>
            <a:bodyPr wrap="square" rtlCol="0">
              <a:spAutoFit/>
            </a:bodyPr>
            <a:lstStyle/>
            <a:p>
              <a:r>
                <a:rPr lang="en-US" sz="1400" dirty="0"/>
                <a:t>The information in this area </a:t>
              </a:r>
              <a:r>
                <a:rPr lang="en-US" sz="1400" u="sng" dirty="0"/>
                <a:t>is</a:t>
              </a:r>
              <a:r>
                <a:rPr lang="en-US" sz="1400" dirty="0"/>
                <a:t> required to be considered completed as part of form completion.  </a:t>
              </a:r>
            </a:p>
          </p:txBody>
        </p:sp>
        <p:grpSp>
          <p:nvGrpSpPr>
            <p:cNvPr id="3" name="Group 2"/>
            <p:cNvGrpSpPr/>
            <p:nvPr/>
          </p:nvGrpSpPr>
          <p:grpSpPr>
            <a:xfrm>
              <a:off x="4105342" y="1967860"/>
              <a:ext cx="3182420" cy="699140"/>
              <a:chOff x="4105342" y="1967860"/>
              <a:chExt cx="3182420" cy="699140"/>
            </a:xfrm>
          </p:grpSpPr>
          <p:sp>
            <p:nvSpPr>
              <p:cNvPr id="9" name="TextBox 8"/>
              <p:cNvSpPr txBox="1"/>
              <p:nvPr/>
            </p:nvSpPr>
            <p:spPr>
              <a:xfrm flipH="1">
                <a:off x="4105342" y="1967860"/>
                <a:ext cx="119063" cy="184666"/>
              </a:xfrm>
              <a:prstGeom prst="rect">
                <a:avLst/>
              </a:prstGeom>
              <a:noFill/>
            </p:spPr>
            <p:txBody>
              <a:bodyPr wrap="square" rtlCol="0">
                <a:spAutoFit/>
              </a:bodyPr>
              <a:lstStyle/>
              <a:p>
                <a:r>
                  <a:rPr lang="en-US" sz="600" b="1" dirty="0">
                    <a:solidFill>
                      <a:srgbClr val="009900"/>
                    </a:solidFill>
                    <a:latin typeface="Tahoma" pitchFamily="34" charset="0"/>
                    <a:cs typeface="Tahoma" pitchFamily="34" charset="0"/>
                  </a:rPr>
                  <a:t>X</a:t>
                </a:r>
              </a:p>
            </p:txBody>
          </p:sp>
          <p:sp>
            <p:nvSpPr>
              <p:cNvPr id="10" name="Right Brace 9"/>
              <p:cNvSpPr/>
              <p:nvPr/>
            </p:nvSpPr>
            <p:spPr>
              <a:xfrm>
                <a:off x="6678044" y="2152526"/>
                <a:ext cx="609718" cy="514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flipH="1">
                <a:off x="4259309" y="2285752"/>
                <a:ext cx="119063" cy="184666"/>
              </a:xfrm>
              <a:prstGeom prst="rect">
                <a:avLst/>
              </a:prstGeom>
              <a:noFill/>
            </p:spPr>
            <p:txBody>
              <a:bodyPr wrap="square" rtlCol="0">
                <a:spAutoFit/>
              </a:bodyPr>
              <a:lstStyle/>
              <a:p>
                <a:r>
                  <a:rPr lang="en-US" sz="600" b="1" dirty="0">
                    <a:solidFill>
                      <a:srgbClr val="009900"/>
                    </a:solidFill>
                    <a:latin typeface="Tahoma" pitchFamily="34" charset="0"/>
                    <a:cs typeface="Tahoma" pitchFamily="34" charset="0"/>
                  </a:rPr>
                  <a:t>X</a:t>
                </a:r>
              </a:p>
            </p:txBody>
          </p:sp>
        </p:grpSp>
        <p:cxnSp>
          <p:nvCxnSpPr>
            <p:cNvPr id="14" name="Elbow Connector 13"/>
            <p:cNvCxnSpPr>
              <a:stCxn id="11" idx="0"/>
              <a:endCxn id="10" idx="1"/>
            </p:cNvCxnSpPr>
            <p:nvPr/>
          </p:nvCxnSpPr>
          <p:spPr>
            <a:xfrm rot="5400000" flipH="1" flipV="1">
              <a:off x="5798797" y="2559033"/>
              <a:ext cx="1638234" cy="133969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E54B3EBA-1F7D-7C40-AD6A-B96614246222}" type="slidenum">
              <a:rPr lang="en-US" smtClean="0"/>
              <a:t>16</a:t>
            </a:fld>
            <a:endParaRPr lang="en-US" dirty="0"/>
          </a:p>
        </p:txBody>
      </p:sp>
    </p:spTree>
    <p:extLst>
      <p:ext uri="{BB962C8B-B14F-4D97-AF65-F5344CB8AC3E}">
        <p14:creationId xmlns:p14="http://schemas.microsoft.com/office/powerpoint/2010/main" val="18983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3400" y="228600"/>
            <a:ext cx="822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3CCCC"/>
                </a:solidFill>
                <a:effectLst/>
                <a:uLnTx/>
                <a:uFillTx/>
                <a:ea typeface="+mj-ea"/>
                <a:cs typeface="Tahoma" pitchFamily="34" charset="0"/>
              </a:rPr>
              <a:t>Completing Page </a:t>
            </a:r>
            <a:r>
              <a:rPr lang="en-US" sz="4000" b="1" dirty="0">
                <a:solidFill>
                  <a:srgbClr val="33CCCC"/>
                </a:solidFill>
                <a:ea typeface="+mj-ea"/>
                <a:cs typeface="Tahoma" pitchFamily="34" charset="0"/>
              </a:rPr>
              <a:t>3, Part 6</a:t>
            </a:r>
            <a:endParaRPr kumimoji="0" lang="en-US" sz="4000" b="1" i="0" u="none" strike="noStrike" kern="1200" cap="none" spc="0" normalizeH="0" baseline="0" noProof="0" dirty="0">
              <a:ln>
                <a:noFill/>
              </a:ln>
              <a:solidFill>
                <a:srgbClr val="33CCCC"/>
              </a:solidFill>
              <a:effectLst/>
              <a:uLnTx/>
              <a:uFillTx/>
              <a:ea typeface="+mj-ea"/>
              <a:cs typeface="Tahoma" pitchFamily="34" charset="0"/>
            </a:endParaRPr>
          </a:p>
        </p:txBody>
      </p:sp>
      <p:sp>
        <p:nvSpPr>
          <p:cNvPr id="4" name="Content Placeholder 5"/>
          <p:cNvSpPr txBox="1">
            <a:spLocks/>
          </p:cNvSpPr>
          <p:nvPr/>
        </p:nvSpPr>
        <p:spPr>
          <a:xfrm>
            <a:off x="457200" y="3279475"/>
            <a:ext cx="8305800" cy="1920526"/>
          </a:xfrm>
          <a:prstGeom prst="rect">
            <a:avLst/>
          </a:prstGeom>
          <a:noFill/>
        </p:spPr>
        <p:txBody>
          <a:bodyPr wrap="square" rtlCol="0" anchor="t">
            <a:spAutoFit/>
          </a:bodyPr>
          <a:lstStyle/>
          <a:p>
            <a:pPr marL="342900" indent="-342900">
              <a:spcBef>
                <a:spcPct val="20000"/>
              </a:spcBef>
              <a:buFont typeface="Arial" pitchFamily="34" charset="0"/>
              <a:buChar char="•"/>
              <a:defRPr/>
            </a:pPr>
            <a:r>
              <a:rPr kumimoji="0" lang="en-US" sz="1800" b="0" i="0" u="none" strike="noStrike" kern="1200" cap="none" spc="0" normalizeH="0" noProof="0" dirty="0">
                <a:ln>
                  <a:noFill/>
                </a:ln>
                <a:solidFill>
                  <a:schemeClr val="tx1">
                    <a:lumMod val="75000"/>
                    <a:lumOff val="25000"/>
                  </a:schemeClr>
                </a:solidFill>
                <a:effectLst/>
                <a:uLnTx/>
                <a:uFillTx/>
                <a:cs typeface="Tahoma"/>
              </a:rPr>
              <a:t>The </a:t>
            </a:r>
            <a:r>
              <a:rPr lang="en-US" dirty="0">
                <a:solidFill>
                  <a:schemeClr val="tx1">
                    <a:lumMod val="75000"/>
                    <a:lumOff val="25000"/>
                  </a:schemeClr>
                </a:solidFill>
                <a:cs typeface="Tahoma"/>
              </a:rPr>
              <a:t>client’s chart ID #, first name, last</a:t>
            </a:r>
            <a:r>
              <a:rPr kumimoji="0" lang="en-US" sz="1800" b="0" i="0" u="none" strike="noStrike" kern="1200" cap="none" spc="0" normalizeH="0" noProof="0" dirty="0">
                <a:ln>
                  <a:noFill/>
                </a:ln>
                <a:solidFill>
                  <a:schemeClr val="tx1">
                    <a:lumMod val="75000"/>
                    <a:lumOff val="25000"/>
                  </a:schemeClr>
                </a:solidFill>
                <a:effectLst/>
                <a:uLnTx/>
                <a:uFillTx/>
                <a:cs typeface="Tahoma"/>
              </a:rPr>
              <a:t> name and date of birth</a:t>
            </a:r>
            <a:r>
              <a:rPr lang="en-US" dirty="0">
                <a:solidFill>
                  <a:schemeClr val="tx1">
                    <a:lumMod val="75000"/>
                    <a:lumOff val="25000"/>
                  </a:schemeClr>
                </a:solidFill>
                <a:cs typeface="Tahoma"/>
              </a:rPr>
              <a:t> </a:t>
            </a:r>
            <a:r>
              <a:rPr kumimoji="0" lang="en-US" sz="1800" b="0" i="0" u="none" strike="noStrike" kern="1200" cap="none" spc="0" normalizeH="0" noProof="0" dirty="0">
                <a:ln>
                  <a:noFill/>
                </a:ln>
                <a:solidFill>
                  <a:schemeClr val="tx1">
                    <a:lumMod val="75000"/>
                    <a:lumOff val="25000"/>
                  </a:schemeClr>
                </a:solidFill>
                <a:effectLst/>
                <a:uLnTx/>
                <a:uFillTx/>
                <a:cs typeface="Tahoma"/>
              </a:rPr>
              <a:t>must be written </a:t>
            </a:r>
            <a:r>
              <a:rPr lang="en-US" dirty="0">
                <a:solidFill>
                  <a:schemeClr val="tx1">
                    <a:lumMod val="75000"/>
                    <a:lumOff val="25000"/>
                  </a:schemeClr>
                </a:solidFill>
                <a:cs typeface="Tahoma"/>
              </a:rPr>
              <a:t>in this section, in case the forms get separated </a:t>
            </a: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indent="-342900">
              <a:spcBef>
                <a:spcPct val="20000"/>
              </a:spcBef>
              <a:buFont typeface="Arial" pitchFamily="34" charset="0"/>
              <a:buChar char="•"/>
              <a:defRPr/>
            </a:pPr>
            <a:endParaRPr lang="en-US" dirty="0">
              <a:solidFill>
                <a:schemeClr val="tx1">
                  <a:lumMod val="75000"/>
                  <a:lumOff val="25000"/>
                </a:schemeClr>
              </a:solidFill>
              <a:cs typeface="Tahoma"/>
            </a:endParaRPr>
          </a:p>
          <a:p>
            <a:pPr marL="342900" lvl="0" indent="-342900">
              <a:spcBef>
                <a:spcPct val="20000"/>
              </a:spcBef>
              <a:buFont typeface="Arial" pitchFamily="34" charset="0"/>
              <a:buChar char="•"/>
              <a:defRPr/>
            </a:pPr>
            <a:r>
              <a:rPr lang="en-US" noProof="0" dirty="0">
                <a:solidFill>
                  <a:schemeClr val="tx1">
                    <a:lumMod val="75000"/>
                    <a:lumOff val="25000"/>
                  </a:schemeClr>
                </a:solidFill>
                <a:cs typeface="Tahoma" pitchFamily="34" charset="0"/>
              </a:rPr>
              <a:t>If a </a:t>
            </a:r>
            <a:r>
              <a:rPr lang="en-US" dirty="0">
                <a:solidFill>
                  <a:schemeClr val="tx1">
                    <a:lumMod val="75000"/>
                    <a:lumOff val="25000"/>
                  </a:schemeClr>
                </a:solidFill>
                <a:cs typeface="Tahoma" pitchFamily="34" charset="0"/>
              </a:rPr>
              <a:t>client</a:t>
            </a:r>
            <a:r>
              <a:rPr lang="en-US" noProof="0" dirty="0">
                <a:solidFill>
                  <a:schemeClr val="tx1">
                    <a:lumMod val="75000"/>
                    <a:lumOff val="25000"/>
                  </a:schemeClr>
                </a:solidFill>
                <a:cs typeface="Tahoma" pitchFamily="34" charset="0"/>
              </a:rPr>
              <a:t> only receives breast services or cervical services, all three pages of the form must be completed and sent in to the  Take Charge! administrative office  </a:t>
            </a: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solidFill>
                <a:schemeClr val="tx1">
                  <a:lumMod val="75000"/>
                  <a:lumOff val="25000"/>
                </a:schemeClr>
              </a:solidFill>
              <a:cs typeface="Tahoma" pitchFamily="34" charset="0"/>
            </a:endParaRPr>
          </a:p>
        </p:txBody>
      </p:sp>
      <p:grpSp>
        <p:nvGrpSpPr>
          <p:cNvPr id="5" name="Group 4"/>
          <p:cNvGrpSpPr/>
          <p:nvPr/>
        </p:nvGrpSpPr>
        <p:grpSpPr>
          <a:xfrm>
            <a:off x="694267" y="1850311"/>
            <a:ext cx="7755467" cy="939770"/>
            <a:chOff x="550333" y="2327920"/>
            <a:chExt cx="7755467" cy="939770"/>
          </a:xfrm>
        </p:grpSpPr>
        <p:pic>
          <p:nvPicPr>
            <p:cNvPr id="4098" name="Picture 2" descr="S:\Cancer Prevention and Control Program\Breast &amp; Cervical Cancer Early Detection Program\Forms\274A\274A form revisions 2014_Final_Page_2.jpg"/>
            <p:cNvPicPr>
              <a:picLocks noChangeAspect="1" noChangeArrowheads="1"/>
            </p:cNvPicPr>
            <p:nvPr/>
          </p:nvPicPr>
          <p:blipFill rotWithShape="1">
            <a:blip r:embed="rId3">
              <a:extLst>
                <a:ext uri="{28A0092B-C50C-407E-A947-70E740481C1C}">
                  <a14:useLocalDpi xmlns:a14="http://schemas.microsoft.com/office/drawing/2010/main" val="0"/>
                </a:ext>
              </a:extLst>
            </a:blip>
            <a:srcRect l="2251" t="3112" r="2018" b="88740"/>
            <a:stretch/>
          </p:blipFill>
          <p:spPr bwMode="auto">
            <a:xfrm>
              <a:off x="550333" y="2327920"/>
              <a:ext cx="7755467" cy="9397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4262" y="2751981"/>
              <a:ext cx="3223913"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040001000012345 /Doe, Jane/ 12/31/1967</a:t>
              </a:r>
            </a:p>
          </p:txBody>
        </p:sp>
      </p:grpSp>
      <p:sp>
        <p:nvSpPr>
          <p:cNvPr id="3" name="Slide Number Placeholder 2"/>
          <p:cNvSpPr>
            <a:spLocks noGrp="1"/>
          </p:cNvSpPr>
          <p:nvPr>
            <p:ph type="sldNum" sz="quarter" idx="12"/>
          </p:nvPr>
        </p:nvSpPr>
        <p:spPr/>
        <p:txBody>
          <a:bodyPr/>
          <a:lstStyle/>
          <a:p>
            <a:fld id="{E54B3EBA-1F7D-7C40-AD6A-B96614246222}" type="slidenum">
              <a:rPr lang="en-US" smtClean="0"/>
              <a:t>17</a:t>
            </a:fld>
            <a:endParaRPr lang="en-US" dirty="0"/>
          </a:p>
        </p:txBody>
      </p:sp>
    </p:spTree>
    <p:custDataLst>
      <p:tags r:id="rId1"/>
    </p:custDataLst>
    <p:extLst>
      <p:ext uri="{BB962C8B-B14F-4D97-AF65-F5344CB8AC3E}">
        <p14:creationId xmlns:p14="http://schemas.microsoft.com/office/powerpoint/2010/main" val="834772889"/>
      </p:ext>
    </p:extLst>
  </p:cSld>
  <p:clrMapOvr>
    <a:masterClrMapping/>
  </p:clrMapOvr>
  <mc:AlternateContent xmlns:mc="http://schemas.openxmlformats.org/markup-compatibility/2006" xmlns:p14="http://schemas.microsoft.com/office/powerpoint/2010/main">
    <mc:Choice Requires="p14">
      <p:transition spd="slow" p14:dur="2000" advTm="37820"/>
    </mc:Choice>
    <mc:Fallback xmlns="">
      <p:transition spd="slow" advTm="378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3400" y="228600"/>
            <a:ext cx="8229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3600" b="1" i="0" u="none" strike="noStrike" kern="1200" cap="none" spc="0" normalizeH="0" noProof="0" dirty="0">
                <a:ln>
                  <a:noFill/>
                </a:ln>
                <a:solidFill>
                  <a:srgbClr val="33CCCC"/>
                </a:solidFill>
                <a:effectLst/>
                <a:uLnTx/>
                <a:uFillTx/>
                <a:ea typeface="+mj-ea"/>
                <a:cs typeface="Tahoma" pitchFamily="34" charset="0"/>
              </a:rPr>
              <a:t> 3, Part 6-</a:t>
            </a:r>
            <a:r>
              <a:rPr lang="en-US" sz="3600" b="1" dirty="0">
                <a:solidFill>
                  <a:srgbClr val="33CCCC"/>
                </a:solidFill>
                <a:ea typeface="+mj-ea"/>
                <a:cs typeface="Tahoma" pitchFamily="34" charset="0"/>
              </a:rPr>
              <a:t>7B</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a:ln>
                  <a:noFill/>
                </a:ln>
                <a:solidFill>
                  <a:srgbClr val="33CCCC"/>
                </a:solidFill>
                <a:effectLst/>
                <a:uLnTx/>
                <a:uFillTx/>
                <a:ea typeface="+mj-ea"/>
                <a:cs typeface="Tahoma" pitchFamily="34" charset="0"/>
              </a:rPr>
              <a:t> </a:t>
            </a:r>
            <a:endParaRPr kumimoji="0" lang="en-US" sz="2400" b="1" i="0" u="none" strike="noStrike" kern="1200" cap="none" spc="0" normalizeH="0" baseline="0" noProof="0" dirty="0">
              <a:ln>
                <a:noFill/>
              </a:ln>
              <a:solidFill>
                <a:srgbClr val="33CCCC"/>
              </a:solidFill>
              <a:effectLst/>
              <a:uLnTx/>
              <a:uFillTx/>
              <a:ea typeface="+mj-ea"/>
              <a:cs typeface="Tahoma" pitchFamily="34" charset="0"/>
            </a:endParaRPr>
          </a:p>
        </p:txBody>
      </p:sp>
      <p:sp>
        <p:nvSpPr>
          <p:cNvPr id="3" name="Content Placeholder 5"/>
          <p:cNvSpPr txBox="1">
            <a:spLocks/>
          </p:cNvSpPr>
          <p:nvPr/>
        </p:nvSpPr>
        <p:spPr>
          <a:xfrm>
            <a:off x="221361" y="2867001"/>
            <a:ext cx="8462169" cy="3785652"/>
          </a:xfrm>
          <a:prstGeom prst="rect">
            <a:avLst/>
          </a:prstGeom>
          <a:noFill/>
        </p:spPr>
        <p:txBody>
          <a:bodyPr wrap="square" rtlCol="0" anchor="t">
            <a:spAutoFit/>
          </a:bodyPr>
          <a:lstStyle/>
          <a:p>
            <a:pPr marR="0" lvl="0" defTabSz="914400" rtl="0" eaLnBrk="1" fontAlgn="auto" latinLnBrk="0" hangingPunct="1">
              <a:lnSpc>
                <a:spcPct val="100000"/>
              </a:lnSpc>
              <a:spcBef>
                <a:spcPct val="20000"/>
              </a:spcBef>
              <a:spcAft>
                <a:spcPts val="0"/>
              </a:spcAft>
              <a:buClrTx/>
              <a:buSzTx/>
              <a:tabLst/>
              <a:defRPr/>
            </a:pPr>
            <a:r>
              <a:rPr kumimoji="0" lang="en-US" sz="1500" b="1" i="0" u="none" strike="noStrike" kern="1200" cap="none" spc="0" normalizeH="0" baseline="0" noProof="0" dirty="0">
                <a:ln>
                  <a:noFill/>
                </a:ln>
                <a:solidFill>
                  <a:schemeClr val="tx1">
                    <a:lumMod val="75000"/>
                    <a:lumOff val="25000"/>
                  </a:schemeClr>
                </a:solidFill>
                <a:effectLst/>
                <a:uLnTx/>
                <a:uFillTx/>
                <a:cs typeface="Tahoma" pitchFamily="34" charset="0"/>
              </a:rPr>
              <a:t>Cervical Cancer Screening Information</a:t>
            </a:r>
          </a:p>
          <a:p>
            <a:pPr marL="285750"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chemeClr val="tx1">
                    <a:lumMod val="75000"/>
                    <a:lumOff val="25000"/>
                  </a:schemeClr>
                </a:solidFill>
                <a:effectLst/>
                <a:uLnTx/>
                <a:uFillTx/>
                <a:cs typeface="Tahoma"/>
              </a:rPr>
              <a:t>If</a:t>
            </a:r>
            <a:r>
              <a:rPr kumimoji="0" lang="en-US" sz="1400" b="0" i="0" u="none" strike="noStrike" kern="1200" cap="none" spc="0" normalizeH="0" noProof="0" dirty="0">
                <a:ln>
                  <a:noFill/>
                </a:ln>
                <a:solidFill>
                  <a:schemeClr val="tx1">
                    <a:lumMod val="75000"/>
                    <a:lumOff val="25000"/>
                  </a:schemeClr>
                </a:solidFill>
                <a:effectLst/>
                <a:uLnTx/>
                <a:uFillTx/>
                <a:cs typeface="Tahoma"/>
              </a:rPr>
              <a:t> a client</a:t>
            </a:r>
            <a:r>
              <a:rPr lang="en-US" sz="1400" dirty="0">
                <a:solidFill>
                  <a:schemeClr val="tx1">
                    <a:lumMod val="75000"/>
                    <a:lumOff val="25000"/>
                  </a:schemeClr>
                </a:solidFill>
                <a:cs typeface="Tahoma"/>
              </a:rPr>
              <a:t> had a hysterectomy, enter the date of the hysterectomy if known. If the client had a hysterectomy due to cervical cancer, the client may continue to receive Pap screening through the Take Charge! program</a:t>
            </a:r>
          </a:p>
          <a:p>
            <a:pPr marL="285750"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chemeClr val="tx1">
                    <a:lumMod val="75000"/>
                    <a:lumOff val="25000"/>
                  </a:schemeClr>
                </a:solidFill>
                <a:effectLst/>
                <a:uLnTx/>
                <a:uFillTx/>
                <a:cs typeface="Tahoma"/>
              </a:rPr>
              <a:t>If</a:t>
            </a:r>
            <a:r>
              <a:rPr lang="en-US" sz="1400" dirty="0">
                <a:solidFill>
                  <a:schemeClr val="tx1">
                    <a:lumMod val="75000"/>
                    <a:lumOff val="25000"/>
                  </a:schemeClr>
                </a:solidFill>
                <a:cs typeface="Tahoma"/>
              </a:rPr>
              <a:t> the</a:t>
            </a:r>
            <a:r>
              <a:rPr kumimoji="0" lang="en-US" sz="1400" b="0" i="0" u="none" strike="noStrike" kern="1200" cap="none" spc="0" normalizeH="0" noProof="0" dirty="0">
                <a:ln>
                  <a:noFill/>
                </a:ln>
                <a:solidFill>
                  <a:schemeClr val="tx1">
                    <a:lumMod val="75000"/>
                    <a:lumOff val="25000"/>
                  </a:schemeClr>
                </a:solidFill>
                <a:effectLst/>
                <a:uLnTx/>
                <a:uFillTx/>
                <a:cs typeface="Tahoma"/>
              </a:rPr>
              <a:t> hysterectomy was for other reasons,</a:t>
            </a:r>
            <a:r>
              <a:rPr lang="en-US" sz="1400" dirty="0">
                <a:solidFill>
                  <a:schemeClr val="tx1">
                    <a:lumMod val="75000"/>
                    <a:lumOff val="25000"/>
                  </a:schemeClr>
                </a:solidFill>
                <a:cs typeface="Tahoma"/>
              </a:rPr>
              <a:t> the client</a:t>
            </a:r>
            <a:r>
              <a:rPr kumimoji="0" lang="en-US" sz="1400" b="0" i="0" u="none" strike="noStrike" kern="1200" cap="none" spc="0" normalizeH="0" noProof="0" dirty="0">
                <a:ln>
                  <a:noFill/>
                </a:ln>
                <a:solidFill>
                  <a:schemeClr val="tx1">
                    <a:lumMod val="75000"/>
                    <a:lumOff val="25000"/>
                  </a:schemeClr>
                </a:solidFill>
                <a:effectLst/>
                <a:uLnTx/>
                <a:uFillTx/>
                <a:cs typeface="Tahoma"/>
              </a:rPr>
              <a:t> is allowed to receive one Pap test funded through the Take Charge! program</a:t>
            </a:r>
            <a:endParaRPr lang="en-US" sz="1400" b="0" i="0" u="none" strike="noStrike" kern="1200" cap="none" spc="0" normalizeH="0" noProof="0" dirty="0">
              <a:ln>
                <a:noFill/>
              </a:ln>
              <a:solidFill>
                <a:schemeClr val="tx1">
                  <a:lumMod val="75000"/>
                  <a:lumOff val="25000"/>
                </a:schemeClr>
              </a:solidFill>
              <a:effectLst/>
              <a:uLnTx/>
              <a:uFillTx/>
              <a:cs typeface="Tahoma"/>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800" b="0" i="0" u="none" strike="noStrike" kern="1200" cap="none" spc="0" normalizeH="0" noProof="0" dirty="0">
              <a:ln>
                <a:noFill/>
              </a:ln>
              <a:solidFill>
                <a:schemeClr val="tx1">
                  <a:lumMod val="75000"/>
                  <a:lumOff val="25000"/>
                </a:schemeClr>
              </a:solidFill>
              <a:effectLst/>
              <a:uLnTx/>
              <a:uFillTx/>
              <a:cs typeface="Tahoma" pitchFamily="34" charset="0"/>
            </a:endParaRPr>
          </a:p>
          <a:p>
            <a:pPr marR="0" lvl="0" defTabSz="914400" rtl="0" eaLnBrk="1" fontAlgn="auto" latinLnBrk="0" hangingPunct="1">
              <a:lnSpc>
                <a:spcPct val="100000"/>
              </a:lnSpc>
              <a:spcBef>
                <a:spcPct val="20000"/>
              </a:spcBef>
              <a:spcAft>
                <a:spcPts val="0"/>
              </a:spcAft>
              <a:buClrTx/>
              <a:buSzTx/>
              <a:tabLst/>
              <a:defRPr/>
            </a:pPr>
            <a:r>
              <a:rPr kumimoji="0" lang="en-US" sz="1500" b="1" i="0" u="none" strike="noStrike" kern="1200" cap="none" spc="0" normalizeH="0" noProof="0" dirty="0">
                <a:ln>
                  <a:noFill/>
                </a:ln>
                <a:solidFill>
                  <a:schemeClr val="tx1">
                    <a:lumMod val="75000"/>
                    <a:lumOff val="25000"/>
                  </a:schemeClr>
                </a:solidFill>
                <a:effectLst/>
                <a:uLnTx/>
                <a:uFillTx/>
                <a:cs typeface="Tahoma" pitchFamily="34" charset="0"/>
              </a:rPr>
              <a:t>Indication for Pap Test</a:t>
            </a:r>
          </a:p>
          <a:p>
            <a:pPr marL="285750" indent="-285750">
              <a:buFont typeface="Arial" panose="020B0604020202020204" pitchFamily="34" charset="0"/>
              <a:buChar char="•"/>
            </a:pPr>
            <a:r>
              <a:rPr lang="en-US" sz="1400" dirty="0">
                <a:solidFill>
                  <a:schemeClr val="tx1">
                    <a:lumMod val="75000"/>
                    <a:lumOff val="25000"/>
                  </a:schemeClr>
                </a:solidFill>
                <a:cs typeface="Tahoma"/>
              </a:rPr>
              <a:t>The reason for a Pap test must be completed even if a client is only receiving breast services </a:t>
            </a:r>
            <a:endParaRPr lang="en-US" sz="1400" dirty="0">
              <a:solidFill>
                <a:schemeClr val="tx1">
                  <a:lumMod val="75000"/>
                  <a:lumOff val="25000"/>
                </a:schemeClr>
              </a:solidFill>
              <a:cs typeface="Tahoma" pitchFamily="34" charset="0"/>
            </a:endParaRPr>
          </a:p>
          <a:p>
            <a:pPr marL="285750" indent="-285750">
              <a:buFont typeface="Arial" panose="020B0604020202020204" pitchFamily="34" charset="0"/>
              <a:buChar char="•"/>
            </a:pPr>
            <a:r>
              <a:rPr lang="en-US" sz="1400" dirty="0">
                <a:solidFill>
                  <a:schemeClr val="tx1">
                    <a:lumMod val="75000"/>
                    <a:lumOff val="25000"/>
                  </a:schemeClr>
                </a:solidFill>
                <a:cs typeface="Tahoma"/>
              </a:rPr>
              <a:t>If the client is only receiving breast services (CBE and/or mammogram) mark breast record only</a:t>
            </a:r>
          </a:p>
          <a:p>
            <a:pPr marL="285750" indent="-285750">
              <a:buFont typeface="Arial" panose="020B0604020202020204" pitchFamily="34" charset="0"/>
              <a:buChar char="•"/>
            </a:pPr>
            <a:endParaRPr lang="en-US" sz="800" dirty="0">
              <a:solidFill>
                <a:schemeClr val="tx1">
                  <a:lumMod val="75000"/>
                  <a:lumOff val="25000"/>
                </a:schemeClr>
              </a:solidFill>
              <a:cs typeface="Tahoma" pitchFamily="34" charset="0"/>
            </a:endParaRPr>
          </a:p>
          <a:p>
            <a:r>
              <a:rPr lang="en-US" sz="1500" b="1" dirty="0">
                <a:solidFill>
                  <a:schemeClr val="tx1">
                    <a:lumMod val="75000"/>
                    <a:lumOff val="25000"/>
                  </a:schemeClr>
                </a:solidFill>
                <a:cs typeface="Tahoma" pitchFamily="34" charset="0"/>
              </a:rPr>
              <a:t>Risk for Cervical Cancer</a:t>
            </a:r>
          </a:p>
          <a:p>
            <a:pPr marL="285750" indent="-285750">
              <a:buFont typeface="Arial" panose="020B0604020202020204" pitchFamily="34" charset="0"/>
              <a:buChar char="•"/>
            </a:pPr>
            <a:r>
              <a:rPr lang="en-US" sz="1400" dirty="0">
                <a:solidFill>
                  <a:schemeClr val="tx1">
                    <a:lumMod val="75000"/>
                    <a:lumOff val="25000"/>
                  </a:schemeClr>
                </a:solidFill>
                <a:cs typeface="Tahoma"/>
              </a:rPr>
              <a:t>If a client was assessed and determined to have risk for cervical cancer – mark “Yes”</a:t>
            </a:r>
            <a:endParaRPr lang="en-US" sz="1400" dirty="0">
              <a:solidFill>
                <a:schemeClr val="tx1">
                  <a:lumMod val="75000"/>
                  <a:lumOff val="25000"/>
                </a:schemeClr>
              </a:solidFill>
              <a:cs typeface="Tahoma" pitchFamily="34" charset="0"/>
            </a:endParaRPr>
          </a:p>
          <a:p>
            <a:pPr marL="285750" indent="-285750">
              <a:buFont typeface="Arial" panose="020B0604020202020204" pitchFamily="34" charset="0"/>
              <a:buChar char="•"/>
            </a:pPr>
            <a:r>
              <a:rPr lang="en-US" sz="1400" dirty="0">
                <a:solidFill>
                  <a:schemeClr val="tx1">
                    <a:lumMod val="75000"/>
                    <a:lumOff val="25000"/>
                  </a:schemeClr>
                </a:solidFill>
                <a:cs typeface="Tahoma"/>
              </a:rPr>
              <a:t>If a client was assessed and not determined to have risk of cervical cancer – mark “No”</a:t>
            </a:r>
            <a:endParaRPr lang="en-US" sz="1400" dirty="0">
              <a:solidFill>
                <a:schemeClr val="tx1">
                  <a:lumMod val="75000"/>
                  <a:lumOff val="25000"/>
                </a:schemeClr>
              </a:solidFill>
              <a:cs typeface="Tahoma" pitchFamily="34" charset="0"/>
            </a:endParaRPr>
          </a:p>
          <a:p>
            <a:pPr marL="285750" indent="-285750">
              <a:buFont typeface="Arial" panose="020B0604020202020204" pitchFamily="34" charset="0"/>
              <a:buChar char="•"/>
            </a:pPr>
            <a:r>
              <a:rPr lang="en-US" sz="1400" dirty="0">
                <a:solidFill>
                  <a:schemeClr val="tx1">
                    <a:lumMod val="75000"/>
                    <a:lumOff val="25000"/>
                  </a:schemeClr>
                </a:solidFill>
                <a:cs typeface="Tahoma" pitchFamily="34" charset="0"/>
              </a:rPr>
              <a:t>If an assessment was not completed - mark “Not Assessed/Unknown”</a:t>
            </a:r>
          </a:p>
          <a:p>
            <a:pPr marL="742950" lvl="1" indent="-285750">
              <a:buFont typeface="Tahoma" panose="020B0604030504040204" pitchFamily="34" charset="0"/>
              <a:buChar char="−"/>
            </a:pPr>
            <a:endParaRPr lang="en-US" sz="1400" dirty="0">
              <a:solidFill>
                <a:schemeClr val="tx1">
                  <a:lumMod val="75000"/>
                  <a:lumOff val="25000"/>
                </a:schemeClr>
              </a:solidFill>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p:txBody>
      </p:sp>
      <p:sp>
        <p:nvSpPr>
          <p:cNvPr id="4" name="Slide Number Placeholder 3"/>
          <p:cNvSpPr>
            <a:spLocks noGrp="1"/>
          </p:cNvSpPr>
          <p:nvPr>
            <p:ph type="sldNum" sz="quarter" idx="12"/>
          </p:nvPr>
        </p:nvSpPr>
        <p:spPr/>
        <p:txBody>
          <a:bodyPr/>
          <a:lstStyle/>
          <a:p>
            <a:fld id="{E54B3EBA-1F7D-7C40-AD6A-B96614246222}" type="slidenum">
              <a:rPr lang="en-US" smtClean="0"/>
              <a:t>18</a:t>
            </a:fld>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8" y="1020306"/>
            <a:ext cx="84709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378222" y="1183716"/>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1" name="TextBox 20"/>
          <p:cNvSpPr txBox="1"/>
          <p:nvPr/>
        </p:nvSpPr>
        <p:spPr>
          <a:xfrm>
            <a:off x="1124302" y="1366073"/>
            <a:ext cx="322363"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2" name="TextBox 21"/>
          <p:cNvSpPr txBox="1"/>
          <p:nvPr/>
        </p:nvSpPr>
        <p:spPr>
          <a:xfrm>
            <a:off x="2174681" y="1574130"/>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3" name="TextBox 22"/>
          <p:cNvSpPr txBox="1"/>
          <p:nvPr/>
        </p:nvSpPr>
        <p:spPr>
          <a:xfrm>
            <a:off x="3904090" y="1148637"/>
            <a:ext cx="2790908" cy="276999"/>
          </a:xfrm>
          <a:prstGeom prst="rect">
            <a:avLst/>
          </a:prstGeom>
          <a:noFill/>
        </p:spPr>
        <p:txBody>
          <a:bodyPr wrap="square" rtlCol="0">
            <a:spAutoFit/>
          </a:bodyPr>
          <a:lstStyle/>
          <a:p>
            <a:r>
              <a:rPr lang="en-US" sz="1200" b="1" dirty="0">
                <a:solidFill>
                  <a:srgbClr val="009900"/>
                </a:solidFill>
                <a:cs typeface="Tahoma" pitchFamily="34" charset="0"/>
              </a:rPr>
              <a:t>Women’s Clinic</a:t>
            </a:r>
          </a:p>
        </p:txBody>
      </p:sp>
      <p:sp>
        <p:nvSpPr>
          <p:cNvPr id="24" name="TextBox 23"/>
          <p:cNvSpPr txBox="1"/>
          <p:nvPr/>
        </p:nvSpPr>
        <p:spPr>
          <a:xfrm>
            <a:off x="7162800" y="1162418"/>
            <a:ext cx="381000" cy="276999"/>
          </a:xfrm>
          <a:prstGeom prst="rect">
            <a:avLst/>
          </a:prstGeom>
          <a:noFill/>
        </p:spPr>
        <p:txBody>
          <a:bodyPr wrap="square" rtlCol="0">
            <a:spAutoFit/>
          </a:bodyPr>
          <a:lstStyle/>
          <a:p>
            <a:r>
              <a:rPr lang="en-US" sz="1200" b="1" dirty="0">
                <a:solidFill>
                  <a:srgbClr val="009900"/>
                </a:solidFill>
                <a:cs typeface="Tahoma" pitchFamily="34" charset="0"/>
              </a:rPr>
              <a:t>11</a:t>
            </a:r>
          </a:p>
        </p:txBody>
      </p:sp>
      <p:sp>
        <p:nvSpPr>
          <p:cNvPr id="25" name="TextBox 24"/>
          <p:cNvSpPr txBox="1"/>
          <p:nvPr/>
        </p:nvSpPr>
        <p:spPr>
          <a:xfrm>
            <a:off x="7662158" y="1167360"/>
            <a:ext cx="381000" cy="276999"/>
          </a:xfrm>
          <a:prstGeom prst="rect">
            <a:avLst/>
          </a:prstGeom>
          <a:noFill/>
        </p:spPr>
        <p:txBody>
          <a:bodyPr wrap="square" rtlCol="0">
            <a:spAutoFit/>
          </a:bodyPr>
          <a:lstStyle/>
          <a:p>
            <a:r>
              <a:rPr lang="en-US" sz="1200" b="1" dirty="0">
                <a:solidFill>
                  <a:srgbClr val="009900"/>
                </a:solidFill>
                <a:cs typeface="Tahoma" pitchFamily="34" charset="0"/>
              </a:rPr>
              <a:t>08</a:t>
            </a:r>
          </a:p>
        </p:txBody>
      </p:sp>
      <p:sp>
        <p:nvSpPr>
          <p:cNvPr id="26" name="TextBox 25"/>
          <p:cNvSpPr txBox="1"/>
          <p:nvPr/>
        </p:nvSpPr>
        <p:spPr>
          <a:xfrm>
            <a:off x="8134350" y="1167359"/>
            <a:ext cx="381000"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27" name="TextBox 26"/>
          <p:cNvSpPr txBox="1"/>
          <p:nvPr/>
        </p:nvSpPr>
        <p:spPr>
          <a:xfrm>
            <a:off x="221361" y="1934454"/>
            <a:ext cx="232569"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8" name="TextBox 27"/>
          <p:cNvSpPr txBox="1"/>
          <p:nvPr/>
        </p:nvSpPr>
        <p:spPr>
          <a:xfrm>
            <a:off x="215683" y="2435297"/>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9" name="TextBox 28"/>
          <p:cNvSpPr txBox="1"/>
          <p:nvPr/>
        </p:nvSpPr>
        <p:spPr>
          <a:xfrm>
            <a:off x="5886140" y="1383112"/>
            <a:ext cx="322363"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30" name="TextBox 29"/>
          <p:cNvSpPr txBox="1"/>
          <p:nvPr/>
        </p:nvSpPr>
        <p:spPr>
          <a:xfrm>
            <a:off x="2648310" y="1355828"/>
            <a:ext cx="381000" cy="276999"/>
          </a:xfrm>
          <a:prstGeom prst="rect">
            <a:avLst/>
          </a:prstGeom>
          <a:noFill/>
        </p:spPr>
        <p:txBody>
          <a:bodyPr wrap="square" rtlCol="0">
            <a:spAutoFit/>
          </a:bodyPr>
          <a:lstStyle/>
          <a:p>
            <a:r>
              <a:rPr lang="en-US" sz="1200" b="1" dirty="0">
                <a:solidFill>
                  <a:srgbClr val="009900"/>
                </a:solidFill>
                <a:cs typeface="Tahoma" pitchFamily="34" charset="0"/>
              </a:rPr>
              <a:t>08</a:t>
            </a:r>
          </a:p>
        </p:txBody>
      </p:sp>
      <p:sp>
        <p:nvSpPr>
          <p:cNvPr id="31" name="TextBox 30"/>
          <p:cNvSpPr txBox="1"/>
          <p:nvPr/>
        </p:nvSpPr>
        <p:spPr>
          <a:xfrm>
            <a:off x="3157193" y="1355828"/>
            <a:ext cx="381000" cy="276999"/>
          </a:xfrm>
          <a:prstGeom prst="rect">
            <a:avLst/>
          </a:prstGeom>
          <a:noFill/>
        </p:spPr>
        <p:txBody>
          <a:bodyPr wrap="square" rtlCol="0">
            <a:spAutoFit/>
          </a:bodyPr>
          <a:lstStyle/>
          <a:p>
            <a:r>
              <a:rPr lang="en-US" sz="1200" b="1" dirty="0">
                <a:solidFill>
                  <a:srgbClr val="009900"/>
                </a:solidFill>
                <a:cs typeface="Tahoma" pitchFamily="34" charset="0"/>
              </a:rPr>
              <a:t>08</a:t>
            </a:r>
          </a:p>
        </p:txBody>
      </p:sp>
      <p:sp>
        <p:nvSpPr>
          <p:cNvPr id="32" name="TextBox 31"/>
          <p:cNvSpPr txBox="1"/>
          <p:nvPr/>
        </p:nvSpPr>
        <p:spPr>
          <a:xfrm>
            <a:off x="3619860" y="1344483"/>
            <a:ext cx="381000"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Tree>
    <p:custDataLst>
      <p:tags r:id="rId1"/>
    </p:custDataLst>
    <p:extLst>
      <p:ext uri="{BB962C8B-B14F-4D97-AF65-F5344CB8AC3E}">
        <p14:creationId xmlns:p14="http://schemas.microsoft.com/office/powerpoint/2010/main" val="1669076999"/>
      </p:ext>
    </p:extLst>
  </p:cSld>
  <p:clrMapOvr>
    <a:masterClrMapping/>
  </p:clrMapOvr>
  <mc:AlternateContent xmlns:mc="http://schemas.openxmlformats.org/markup-compatibility/2006" xmlns:p14="http://schemas.microsoft.com/office/powerpoint/2010/main">
    <mc:Choice Requires="p14">
      <p:transition spd="slow" p14:dur="2000" advTm="61306"/>
    </mc:Choice>
    <mc:Fallback xmlns="">
      <p:transition spd="slow" advTm="6130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533400" y="228600"/>
            <a:ext cx="8229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4400" b="1" i="0" u="none" strike="noStrike" kern="1200" cap="none" spc="0" normalizeH="0" noProof="0" dirty="0">
                <a:ln>
                  <a:noFill/>
                </a:ln>
                <a:solidFill>
                  <a:srgbClr val="33CCCC"/>
                </a:solidFill>
                <a:effectLst/>
                <a:uLnTx/>
                <a:uFillTx/>
                <a:ea typeface="+mj-ea"/>
                <a:cs typeface="Tahoma" pitchFamily="34" charset="0"/>
              </a:rPr>
              <a:t> 3, Part 7C </a:t>
            </a:r>
            <a:endParaRPr kumimoji="0" lang="en-US" sz="4400" b="1" i="0" u="none" strike="noStrike" kern="1200" cap="none" spc="0" normalizeH="0" baseline="0" noProof="0" dirty="0">
              <a:ln>
                <a:noFill/>
              </a:ln>
              <a:solidFill>
                <a:srgbClr val="33CCCC"/>
              </a:solidFill>
              <a:effectLst/>
              <a:uLnTx/>
              <a:uFillTx/>
              <a:ea typeface="+mj-ea"/>
              <a:cs typeface="Tahoma" pitchFamily="34" charset="0"/>
            </a:endParaRPr>
          </a:p>
        </p:txBody>
      </p:sp>
      <p:sp>
        <p:nvSpPr>
          <p:cNvPr id="6" name="Content Placeholder 5"/>
          <p:cNvSpPr txBox="1">
            <a:spLocks/>
          </p:cNvSpPr>
          <p:nvPr/>
        </p:nvSpPr>
        <p:spPr>
          <a:xfrm>
            <a:off x="5257800" y="1332542"/>
            <a:ext cx="3810000" cy="5238357"/>
          </a:xfrm>
          <a:prstGeom prst="rect">
            <a:avLst/>
          </a:prstGeom>
          <a:noFill/>
        </p:spPr>
        <p:txBody>
          <a:bodyPr wrap="square" rtlCol="0" anchor="t">
            <a:sp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cs typeface="Tahoma" pitchFamily="34" charset="0"/>
              </a:rPr>
              <a:t>Pelvic Information</a:t>
            </a:r>
            <a:endParaRPr kumimoji="0" lang="en-US" sz="800" b="1"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lumMod val="75000"/>
                    <a:lumOff val="25000"/>
                  </a:schemeClr>
                </a:solidFill>
                <a:effectLst/>
                <a:uLnTx/>
                <a:uFillTx/>
                <a:cs typeface="Tahoma"/>
              </a:rPr>
              <a:t>Mark</a:t>
            </a:r>
            <a:r>
              <a:rPr kumimoji="0" lang="en-US" sz="1600" b="0" i="0" u="none" strike="noStrike" kern="1200" cap="none" spc="0" normalizeH="0" noProof="0" dirty="0">
                <a:ln>
                  <a:noFill/>
                </a:ln>
                <a:solidFill>
                  <a:schemeClr val="tx1">
                    <a:lumMod val="75000"/>
                    <a:lumOff val="25000"/>
                  </a:schemeClr>
                </a:solidFill>
                <a:effectLst/>
                <a:uLnTx/>
                <a:uFillTx/>
                <a:cs typeface="Tahoma"/>
              </a:rPr>
              <a:t> only one type of exam</a:t>
            </a:r>
            <a:endParaRPr lang="en-US" sz="1600" b="0" i="0" u="none" strike="noStrike" kern="1200" cap="none" spc="0" normalizeH="0" noProof="0" dirty="0">
              <a:ln>
                <a:noFill/>
              </a:ln>
              <a:solidFill>
                <a:schemeClr val="tx1">
                  <a:lumMod val="75000"/>
                  <a:lumOff val="25000"/>
                </a:schemeClr>
              </a:solidFill>
              <a:effectLst/>
              <a:uLnTx/>
              <a:uFillTx/>
              <a:cs typeface="Tahoma"/>
            </a:endParaRPr>
          </a:p>
          <a:p>
            <a:pPr marL="342900" indent="-342900">
              <a:spcBef>
                <a:spcPct val="20000"/>
              </a:spcBef>
              <a:buFont typeface="Arial" pitchFamily="34" charset="0"/>
              <a:buChar char="•"/>
              <a:defRPr/>
            </a:pPr>
            <a:r>
              <a:rPr lang="en-US" sz="1600" noProof="0" dirty="0">
                <a:solidFill>
                  <a:schemeClr val="tx1">
                    <a:lumMod val="75000"/>
                    <a:lumOff val="25000"/>
                  </a:schemeClr>
                </a:solidFill>
                <a:cs typeface="Tahoma"/>
              </a:rPr>
              <a:t>Mark either pelvic exam or visual </a:t>
            </a:r>
            <a:r>
              <a:rPr lang="en-US" sz="1600" dirty="0">
                <a:solidFill>
                  <a:schemeClr val="tx1">
                    <a:lumMod val="75000"/>
                    <a:lumOff val="25000"/>
                  </a:schemeClr>
                </a:solidFill>
                <a:cs typeface="Tahoma"/>
              </a:rPr>
              <a:t>vaginal/perineal</a:t>
            </a:r>
          </a:p>
          <a:p>
            <a:pPr marL="342900" indent="-342900">
              <a:spcBef>
                <a:spcPct val="20000"/>
              </a:spcBef>
              <a:buFont typeface="Arial" pitchFamily="34" charset="0"/>
              <a:buChar char="•"/>
              <a:defRPr/>
            </a:pPr>
            <a:r>
              <a:rPr kumimoji="0" lang="en-US" sz="1600" b="0" i="0" u="none" strike="noStrike" kern="1200" cap="none" spc="0" normalizeH="0" baseline="0" noProof="0" dirty="0">
                <a:ln>
                  <a:noFill/>
                </a:ln>
                <a:solidFill>
                  <a:schemeClr val="tx1">
                    <a:lumMod val="75000"/>
                    <a:lumOff val="25000"/>
                  </a:schemeClr>
                </a:solidFill>
                <a:effectLst/>
                <a:uLnTx/>
                <a:uFillTx/>
                <a:cs typeface="Tahoma"/>
              </a:rPr>
              <a:t>Mark “Yes” if provider is requesting</a:t>
            </a:r>
            <a:r>
              <a:rPr kumimoji="0" lang="en-US" sz="1600" b="0" i="0" u="none" strike="noStrike" kern="1200" cap="none" spc="0" normalizeH="0" noProof="0" dirty="0">
                <a:ln>
                  <a:noFill/>
                </a:ln>
                <a:solidFill>
                  <a:schemeClr val="tx1">
                    <a:lumMod val="75000"/>
                    <a:lumOff val="25000"/>
                  </a:schemeClr>
                </a:solidFill>
                <a:effectLst/>
                <a:uLnTx/>
                <a:uFillTx/>
                <a:cs typeface="Tahoma"/>
              </a:rPr>
              <a:t> Take Charge! reimbursement from Take Charge! for the exam</a:t>
            </a:r>
            <a:endParaRPr lang="en-US" sz="1600" b="0" i="0" u="none" strike="noStrike" kern="1200" cap="none" spc="0" normalizeH="0" noProof="0" dirty="0">
              <a:ln>
                <a:noFill/>
              </a:ln>
              <a:solidFill>
                <a:schemeClr val="tx1">
                  <a:lumMod val="75000"/>
                  <a:lumOff val="25000"/>
                </a:schemeClr>
              </a:solidFill>
              <a:effectLst/>
              <a:uLnTx/>
              <a:uFillTx/>
              <a:cs typeface="Tahoma"/>
            </a:endParaRPr>
          </a:p>
          <a:p>
            <a:pPr marL="342900" indent="-342900">
              <a:spcBef>
                <a:spcPct val="20000"/>
              </a:spcBef>
              <a:buFont typeface="Arial" pitchFamily="34" charset="0"/>
              <a:buChar char="•"/>
              <a:defRPr/>
            </a:pPr>
            <a:r>
              <a:rPr lang="en-US" sz="1600" baseline="0" dirty="0">
                <a:solidFill>
                  <a:schemeClr val="tx1">
                    <a:lumMod val="75000"/>
                    <a:lumOff val="25000"/>
                  </a:schemeClr>
                </a:solidFill>
                <a:cs typeface="Tahoma"/>
              </a:rPr>
              <a:t>Mark</a:t>
            </a:r>
            <a:r>
              <a:rPr lang="en-US" sz="1600" dirty="0">
                <a:solidFill>
                  <a:schemeClr val="tx1">
                    <a:lumMod val="75000"/>
                    <a:lumOff val="25000"/>
                  </a:schemeClr>
                </a:solidFill>
                <a:cs typeface="Tahoma"/>
              </a:rPr>
              <a:t> “No” if exam was paid by another program</a:t>
            </a:r>
            <a:endParaRPr lang="en-US" sz="1600" b="0" i="0" u="none" strike="noStrike" kern="1200" cap="none" spc="0" normalizeH="0" baseline="0" noProof="0" dirty="0">
              <a:ln>
                <a:noFill/>
              </a:ln>
              <a:solidFill>
                <a:schemeClr val="tx1">
                  <a:lumMod val="75000"/>
                  <a:lumOff val="25000"/>
                </a:schemeClr>
              </a:solidFill>
              <a:effectLst/>
              <a:uLnTx/>
              <a:uFillTx/>
              <a:cs typeface="Tahoma"/>
            </a:endParaRPr>
          </a:p>
          <a:p>
            <a:pPr marR="0" lvl="0" algn="l" defTabSz="914400" rtl="0" eaLnBrk="1" fontAlgn="auto" latinLnBrk="0" hangingPunct="1">
              <a:lnSpc>
                <a:spcPct val="100000"/>
              </a:lnSpc>
              <a:spcBef>
                <a:spcPct val="20000"/>
              </a:spcBef>
              <a:spcAft>
                <a:spcPts val="0"/>
              </a:spcAft>
              <a:buClrTx/>
              <a:buSzTx/>
              <a:tabLst/>
              <a:defRPr/>
            </a:pPr>
            <a:r>
              <a:rPr lang="en-US" sz="800" dirty="0">
                <a:solidFill>
                  <a:schemeClr val="tx1">
                    <a:lumMod val="75000"/>
                    <a:lumOff val="25000"/>
                  </a:schemeClr>
                </a:solidFill>
                <a:cs typeface="Tahoma" pitchFamily="34" charset="0"/>
              </a:rPr>
              <a:t>.</a:t>
            </a:r>
            <a:endParaRPr lang="en-US" sz="1600" dirty="0">
              <a:solidFill>
                <a:schemeClr val="tx1">
                  <a:lumMod val="75000"/>
                  <a:lumOff val="25000"/>
                </a:schemeClr>
              </a:solidFill>
              <a:cs typeface="Tahoma" pitchFamily="34" charset="0"/>
            </a:endParaRPr>
          </a:p>
          <a:p>
            <a:pPr marR="0" lvl="0"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a:ln>
                  <a:noFill/>
                </a:ln>
                <a:solidFill>
                  <a:schemeClr val="tx1">
                    <a:lumMod val="75000"/>
                    <a:lumOff val="25000"/>
                  </a:schemeClr>
                </a:solidFill>
                <a:effectLst/>
                <a:uLnTx/>
                <a:uFillTx/>
                <a:cs typeface="Tahoma" pitchFamily="34" charset="0"/>
              </a:rPr>
              <a:t>Results of Pelvic Exam</a:t>
            </a:r>
          </a:p>
          <a:p>
            <a:pPr marL="285750" indent="-285750">
              <a:spcBef>
                <a:spcPct val="20000"/>
              </a:spcBef>
              <a:buFont typeface="Arial" panose="020B0604020202020204" pitchFamily="34" charset="0"/>
              <a:buChar char="•"/>
              <a:defRPr/>
            </a:pPr>
            <a:r>
              <a:rPr lang="en-US" sz="1600" dirty="0">
                <a:solidFill>
                  <a:schemeClr val="tx1">
                    <a:lumMod val="75000"/>
                    <a:lumOff val="25000"/>
                  </a:schemeClr>
                </a:solidFill>
                <a:cs typeface="Tahoma"/>
              </a:rPr>
              <a:t>Mark only one result</a:t>
            </a:r>
          </a:p>
          <a:p>
            <a:pPr marL="285750" indent="-285750">
              <a:spcBef>
                <a:spcPct val="20000"/>
              </a:spcBef>
              <a:buFont typeface="Arial" panose="020B0604020202020204" pitchFamily="34" charset="0"/>
              <a:buChar char="•"/>
              <a:defRPr/>
            </a:pPr>
            <a:r>
              <a:rPr lang="en-US" sz="1600" dirty="0">
                <a:solidFill>
                  <a:schemeClr val="tx1">
                    <a:lumMod val="75000"/>
                    <a:lumOff val="25000"/>
                  </a:schemeClr>
                </a:solidFill>
                <a:cs typeface="Tahoma"/>
              </a:rPr>
              <a:t>The pelvic illustrations may be used to make notes for clarification</a:t>
            </a:r>
          </a:p>
          <a:p>
            <a:pPr marL="285750" indent="-285750">
              <a:spcBef>
                <a:spcPct val="20000"/>
              </a:spcBef>
              <a:buFont typeface="Arial" panose="020B0604020202020204" pitchFamily="34" charset="0"/>
              <a:buChar char="•"/>
              <a:defRPr/>
            </a:pPr>
            <a:r>
              <a:rPr lang="en-US" sz="1600" dirty="0">
                <a:solidFill>
                  <a:schemeClr val="tx1">
                    <a:lumMod val="75000"/>
                    <a:lumOff val="25000"/>
                  </a:schemeClr>
                </a:solidFill>
                <a:cs typeface="Tahoma"/>
              </a:rPr>
              <a:t> Handwritten notes are not entered into </a:t>
            </a:r>
            <a:r>
              <a:rPr lang="en-US" sz="1600" dirty="0" err="1">
                <a:solidFill>
                  <a:schemeClr val="tx1">
                    <a:lumMod val="75000"/>
                    <a:lumOff val="25000"/>
                  </a:schemeClr>
                </a:solidFill>
                <a:cs typeface="Tahoma"/>
              </a:rPr>
              <a:t>CaST</a:t>
            </a:r>
            <a:r>
              <a:rPr lang="en-US" sz="1600" dirty="0">
                <a:solidFill>
                  <a:schemeClr val="tx1">
                    <a:lumMod val="75000"/>
                    <a:lumOff val="25000"/>
                  </a:schemeClr>
                </a:solidFill>
                <a:cs typeface="Tahoma"/>
              </a:rPr>
              <a:t> database</a:t>
            </a:r>
          </a:p>
          <a:p>
            <a:pPr marL="285750" marR="0" lvl="0" indent="-2857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9" y="1332542"/>
            <a:ext cx="4832632" cy="426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436361">
            <a:off x="765935" y="4602481"/>
            <a:ext cx="563880" cy="3581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6176" y="1931138"/>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9" name="TextBox 8"/>
          <p:cNvSpPr txBox="1"/>
          <p:nvPr/>
        </p:nvSpPr>
        <p:spPr>
          <a:xfrm>
            <a:off x="2550870" y="2353127"/>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311096" y="316505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1" name="TextBox 10"/>
          <p:cNvSpPr txBox="1"/>
          <p:nvPr/>
        </p:nvSpPr>
        <p:spPr>
          <a:xfrm>
            <a:off x="1443841" y="1669528"/>
            <a:ext cx="2820390" cy="276999"/>
          </a:xfrm>
          <a:prstGeom prst="rect">
            <a:avLst/>
          </a:prstGeom>
          <a:noFill/>
        </p:spPr>
        <p:txBody>
          <a:bodyPr wrap="square" rtlCol="0">
            <a:spAutoFit/>
          </a:bodyPr>
          <a:lstStyle/>
          <a:p>
            <a:r>
              <a:rPr lang="en-US" sz="1200" b="1" dirty="0">
                <a:solidFill>
                  <a:srgbClr val="009900"/>
                </a:solidFill>
                <a:cs typeface="Tahoma" pitchFamily="34" charset="0"/>
              </a:rPr>
              <a:t>ABC Community Health Center</a:t>
            </a:r>
          </a:p>
        </p:txBody>
      </p:sp>
      <p:sp>
        <p:nvSpPr>
          <p:cNvPr id="12" name="TextBox 11"/>
          <p:cNvSpPr txBox="1"/>
          <p:nvPr/>
        </p:nvSpPr>
        <p:spPr>
          <a:xfrm>
            <a:off x="2707899" y="2131272"/>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4" name="TextBox 13"/>
          <p:cNvSpPr txBox="1"/>
          <p:nvPr/>
        </p:nvSpPr>
        <p:spPr>
          <a:xfrm>
            <a:off x="1722913" y="2143898"/>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5" name="TextBox 14"/>
          <p:cNvSpPr txBox="1"/>
          <p:nvPr/>
        </p:nvSpPr>
        <p:spPr>
          <a:xfrm>
            <a:off x="3516602" y="2138966"/>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2" name="Slide Number Placeholder 1"/>
          <p:cNvSpPr>
            <a:spLocks noGrp="1"/>
          </p:cNvSpPr>
          <p:nvPr>
            <p:ph type="sldNum" sz="quarter" idx="12"/>
          </p:nvPr>
        </p:nvSpPr>
        <p:spPr/>
        <p:txBody>
          <a:bodyPr/>
          <a:lstStyle/>
          <a:p>
            <a:fld id="{E54B3EBA-1F7D-7C40-AD6A-B96614246222}" type="slidenum">
              <a:rPr lang="en-US" smtClean="0"/>
              <a:t>19</a:t>
            </a:fld>
            <a:endParaRPr lang="en-US" dirty="0"/>
          </a:p>
        </p:txBody>
      </p:sp>
    </p:spTree>
    <p:custDataLst>
      <p:tags r:id="rId1"/>
    </p:custDataLst>
    <p:extLst>
      <p:ext uri="{BB962C8B-B14F-4D97-AF65-F5344CB8AC3E}">
        <p14:creationId xmlns:p14="http://schemas.microsoft.com/office/powerpoint/2010/main" val="1467872905"/>
      </p:ext>
    </p:extLst>
  </p:cSld>
  <p:clrMapOvr>
    <a:masterClrMapping/>
  </p:clrMapOvr>
  <mc:AlternateContent xmlns:mc="http://schemas.openxmlformats.org/markup-compatibility/2006" xmlns:p14="http://schemas.microsoft.com/office/powerpoint/2010/main">
    <mc:Choice Requires="p14">
      <p:transition spd="slow" p14:dur="2000" advTm="69369"/>
    </mc:Choice>
    <mc:Fallback xmlns="">
      <p:transition spd="slow" advTm="69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E49DE0-3092-4B6D-8879-FD13949DF435}" type="slidenum">
              <a:rPr lang="en-US" smtClean="0"/>
              <a:pPr/>
              <a:t>2</a:t>
            </a:fld>
            <a:endParaRPr lang="en-US" dirty="0"/>
          </a:p>
        </p:txBody>
      </p:sp>
      <p:sp>
        <p:nvSpPr>
          <p:cNvPr id="4" name="Title 1"/>
          <p:cNvSpPr txBox="1">
            <a:spLocks/>
          </p:cNvSpPr>
          <p:nvPr/>
        </p:nvSpPr>
        <p:spPr>
          <a:xfrm>
            <a:off x="838200" y="0"/>
            <a:ext cx="7467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33CCCC"/>
                </a:solidFill>
                <a:latin typeface="+mn-lt"/>
                <a:cs typeface="Tahoma" pitchFamily="34" charset="0"/>
              </a:rPr>
              <a:t>Before Proceeding with Training</a:t>
            </a:r>
          </a:p>
        </p:txBody>
      </p:sp>
      <p:sp>
        <p:nvSpPr>
          <p:cNvPr id="5" name="Content Placeholder 2"/>
          <p:cNvSpPr txBox="1">
            <a:spLocks/>
          </p:cNvSpPr>
          <p:nvPr/>
        </p:nvSpPr>
        <p:spPr>
          <a:xfrm>
            <a:off x="762000" y="1417638"/>
            <a:ext cx="7888406" cy="4455154"/>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200" dirty="0">
                <a:solidFill>
                  <a:schemeClr val="tx1">
                    <a:lumMod val="75000"/>
                    <a:lumOff val="25000"/>
                  </a:schemeClr>
                </a:solidFill>
                <a:cs typeface="Tahoma" pitchFamily="34" charset="0"/>
              </a:rPr>
              <a:t>Have the revised Take Charge! Breast and Cervical Cancer Screening Form (ODH Form No: 274A) in front of you for easy reference.</a:t>
            </a:r>
          </a:p>
          <a:p>
            <a:pPr>
              <a:spcBef>
                <a:spcPts val="0"/>
              </a:spcBef>
            </a:pPr>
            <a:endParaRPr lang="en-US" sz="800" dirty="0">
              <a:solidFill>
                <a:schemeClr val="tx1">
                  <a:lumMod val="75000"/>
                  <a:lumOff val="25000"/>
                </a:schemeClr>
              </a:solidFill>
              <a:cs typeface="Tahoma" pitchFamily="34" charset="0"/>
            </a:endParaRPr>
          </a:p>
          <a:p>
            <a:pPr>
              <a:spcBef>
                <a:spcPts val="0"/>
              </a:spcBef>
            </a:pPr>
            <a:r>
              <a:rPr lang="en-US" sz="2200" dirty="0">
                <a:solidFill>
                  <a:schemeClr val="tx1">
                    <a:lumMod val="75000"/>
                    <a:lumOff val="25000"/>
                  </a:schemeClr>
                </a:solidFill>
                <a:cs typeface="Tahoma" pitchFamily="34" charset="0"/>
              </a:rPr>
              <a:t>Plan on completing the skill assessment at the end of the training.</a:t>
            </a:r>
          </a:p>
          <a:p>
            <a:pPr>
              <a:spcBef>
                <a:spcPts val="0"/>
              </a:spcBef>
            </a:pPr>
            <a:endParaRPr lang="en-US" sz="800" dirty="0">
              <a:solidFill>
                <a:schemeClr val="tx1">
                  <a:lumMod val="75000"/>
                  <a:lumOff val="25000"/>
                </a:schemeClr>
              </a:solidFill>
              <a:cs typeface="Tahoma" pitchFamily="34" charset="0"/>
            </a:endParaRPr>
          </a:p>
          <a:p>
            <a:pPr>
              <a:spcBef>
                <a:spcPts val="0"/>
              </a:spcBef>
            </a:pPr>
            <a:r>
              <a:rPr lang="en-US" sz="2200" dirty="0">
                <a:solidFill>
                  <a:schemeClr val="tx1">
                    <a:lumMod val="75000"/>
                    <a:lumOff val="25000"/>
                  </a:schemeClr>
                </a:solidFill>
                <a:cs typeface="Tahoma" pitchFamily="34" charset="0"/>
              </a:rPr>
              <a:t>Allow approximately 20 minutes for training (including completion of the skill assessment).</a:t>
            </a:r>
          </a:p>
          <a:p>
            <a:pPr>
              <a:spcBef>
                <a:spcPts val="0"/>
              </a:spcBef>
            </a:pPr>
            <a:endParaRPr lang="en-US" sz="800" b="1" dirty="0">
              <a:solidFill>
                <a:schemeClr val="tx1">
                  <a:lumMod val="75000"/>
                  <a:lumOff val="25000"/>
                </a:schemeClr>
              </a:solidFill>
              <a:cs typeface="Tahoma" pitchFamily="34" charset="0"/>
            </a:endParaRPr>
          </a:p>
          <a:p>
            <a:pPr>
              <a:spcBef>
                <a:spcPts val="0"/>
              </a:spcBef>
            </a:pPr>
            <a:r>
              <a:rPr lang="en-US" sz="2200" dirty="0">
                <a:solidFill>
                  <a:schemeClr val="tx1">
                    <a:lumMod val="75000"/>
                    <a:lumOff val="25000"/>
                  </a:schemeClr>
                </a:solidFill>
                <a:cs typeface="Tahoma" pitchFamily="34" charset="0"/>
              </a:rPr>
              <a:t>Find a quiet place to listen and participate in the training.  Individual participation is required.  Please do not work as a group.</a:t>
            </a:r>
          </a:p>
        </p:txBody>
      </p:sp>
    </p:spTree>
    <p:extLst>
      <p:ext uri="{BB962C8B-B14F-4D97-AF65-F5344CB8AC3E}">
        <p14:creationId xmlns:p14="http://schemas.microsoft.com/office/powerpoint/2010/main" val="331576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533400" y="228600"/>
            <a:ext cx="8229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4400" b="1" i="0" u="none" strike="noStrike" kern="1200" cap="none" spc="0" normalizeH="0" noProof="0" dirty="0">
                <a:ln>
                  <a:noFill/>
                </a:ln>
                <a:solidFill>
                  <a:srgbClr val="33CCCC"/>
                </a:solidFill>
                <a:effectLst/>
                <a:uLnTx/>
                <a:uFillTx/>
                <a:ea typeface="+mj-ea"/>
                <a:cs typeface="Tahoma" pitchFamily="34" charset="0"/>
              </a:rPr>
              <a:t> 3, Part 7D</a:t>
            </a:r>
          </a:p>
        </p:txBody>
      </p:sp>
      <p:sp>
        <p:nvSpPr>
          <p:cNvPr id="8" name="Content Placeholder 5"/>
          <p:cNvSpPr txBox="1">
            <a:spLocks/>
          </p:cNvSpPr>
          <p:nvPr/>
        </p:nvSpPr>
        <p:spPr>
          <a:xfrm>
            <a:off x="4899660" y="1188333"/>
            <a:ext cx="4114800" cy="4259628"/>
          </a:xfrm>
          <a:prstGeom prst="rect">
            <a:avLst/>
          </a:prstGeom>
          <a:noFill/>
        </p:spPr>
        <p:txBody>
          <a:bodyPr wrap="square" rtlCol="0" anchor="t">
            <a:sp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mj-lt"/>
                <a:cs typeface="Tahoma" pitchFamily="34" charset="0"/>
              </a:rPr>
              <a:t>Pap Test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mj-lt"/>
                <a:cs typeface="Tahoma"/>
              </a:rPr>
              <a:t>Enter the name of the facility where the Pap test was </a:t>
            </a:r>
            <a:r>
              <a:rPr lang="en-US" sz="1600" dirty="0">
                <a:solidFill>
                  <a:schemeClr val="tx1">
                    <a:lumMod val="75000"/>
                    <a:lumOff val="25000"/>
                  </a:schemeClr>
                </a:solidFill>
                <a:latin typeface="+mj-lt"/>
                <a:cs typeface="Tahoma"/>
              </a:rPr>
              <a:t>performed</a:t>
            </a:r>
          </a:p>
          <a:p>
            <a:pPr lvl="1">
              <a:spcBef>
                <a:spcPct val="20000"/>
              </a:spcBef>
              <a:defRPr/>
            </a:pPr>
            <a:r>
              <a:rPr lang="en-US" sz="1400" dirty="0">
                <a:solidFill>
                  <a:schemeClr val="tx1">
                    <a:lumMod val="75000"/>
                    <a:lumOff val="25000"/>
                  </a:schemeClr>
                </a:solidFill>
                <a:latin typeface="+mj-lt"/>
                <a:cs typeface="Tahoma"/>
              </a:rPr>
              <a:t>This is usually the same name of  the facility where the clinical breast exam is performed</a:t>
            </a:r>
          </a:p>
          <a:p>
            <a:pPr marL="342900" indent="-342900">
              <a:spcBef>
                <a:spcPct val="20000"/>
              </a:spcBef>
              <a:buFont typeface="Arial" pitchFamily="34" charset="0"/>
              <a:buChar char="•"/>
              <a:defRPr/>
            </a:pPr>
            <a:r>
              <a:rPr lang="en-US" sz="1600" dirty="0">
                <a:solidFill>
                  <a:schemeClr val="tx1">
                    <a:lumMod val="75000"/>
                    <a:lumOff val="25000"/>
                  </a:schemeClr>
                </a:solidFill>
                <a:latin typeface="+mj-lt"/>
                <a:cs typeface="Tahoma"/>
              </a:rPr>
              <a:t>Thoroughly complete all information in the section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j-lt"/>
              <a:cs typeface="Tahoma" pitchFamily="34" charset="0"/>
            </a:endParaRPr>
          </a:p>
          <a:p>
            <a:pPr marR="0" lvl="0" defTabSz="914400" rtl="0" eaLnBrk="1" fontAlgn="auto" latinLnBrk="0" hangingPunct="1">
              <a:lnSpc>
                <a:spcPct val="100000"/>
              </a:lnSpc>
              <a:spcBef>
                <a:spcPct val="20000"/>
              </a:spcBef>
              <a:spcAft>
                <a:spcPts val="0"/>
              </a:spcAft>
              <a:buClrTx/>
              <a:buSzTx/>
              <a:tabLst/>
              <a:defRPr/>
            </a:pPr>
            <a:r>
              <a:rPr lang="en-US" b="1" dirty="0">
                <a:solidFill>
                  <a:schemeClr val="tx1">
                    <a:lumMod val="75000"/>
                    <a:lumOff val="25000"/>
                  </a:schemeClr>
                </a:solidFill>
                <a:latin typeface="+mj-lt"/>
                <a:cs typeface="Tahoma" pitchFamily="34" charset="0"/>
              </a:rPr>
              <a:t>Results of Pap Test</a:t>
            </a:r>
            <a:endParaRPr kumimoji="0" lang="en-US" b="1" i="0" u="none" strike="noStrike" kern="1200" cap="none" spc="0" normalizeH="0" baseline="0" noProof="0" dirty="0">
              <a:ln>
                <a:noFill/>
              </a:ln>
              <a:solidFill>
                <a:schemeClr val="tx1">
                  <a:lumMod val="75000"/>
                  <a:lumOff val="25000"/>
                </a:schemeClr>
              </a:solidFill>
              <a:effectLst/>
              <a:uLnTx/>
              <a:uFillTx/>
              <a:latin typeface="+mj-lt"/>
              <a:cs typeface="Tahoma" pitchFamily="34" charset="0"/>
            </a:endParaRPr>
          </a:p>
          <a:p>
            <a:pPr marL="285750" indent="-285750">
              <a:spcBef>
                <a:spcPct val="20000"/>
              </a:spcBef>
              <a:buFont typeface="Arial" panose="020B0604020202020204" pitchFamily="34" charset="0"/>
              <a:buChar char="•"/>
            </a:pPr>
            <a:r>
              <a:rPr lang="en-US" sz="1600" dirty="0">
                <a:solidFill>
                  <a:schemeClr val="tx1">
                    <a:lumMod val="75000"/>
                    <a:lumOff val="25000"/>
                  </a:schemeClr>
                </a:solidFill>
                <a:latin typeface="+mj-lt"/>
                <a:cs typeface="Tahoma"/>
              </a:rPr>
              <a:t>Mark only one result of the Pap test</a:t>
            </a:r>
          </a:p>
          <a:p>
            <a:pPr marL="285750" indent="-285750">
              <a:spcBef>
                <a:spcPct val="20000"/>
              </a:spcBef>
              <a:buFont typeface="Arial" panose="020B0604020202020204" pitchFamily="34" charset="0"/>
              <a:buChar char="•"/>
            </a:pPr>
            <a:r>
              <a:rPr lang="en-US" sz="1600" dirty="0">
                <a:solidFill>
                  <a:schemeClr val="tx1">
                    <a:lumMod val="75000"/>
                    <a:lumOff val="25000"/>
                  </a:schemeClr>
                </a:solidFill>
                <a:latin typeface="+mj-lt"/>
                <a:cs typeface="Tahoma"/>
              </a:rPr>
              <a:t>Any finding in </a:t>
            </a:r>
            <a:r>
              <a:rPr lang="en-US" sz="1600" b="1" dirty="0">
                <a:solidFill>
                  <a:schemeClr val="tx1">
                    <a:lumMod val="75000"/>
                    <a:lumOff val="25000"/>
                  </a:schemeClr>
                </a:solidFill>
                <a:latin typeface="+mj-lt"/>
                <a:cs typeface="Tahoma"/>
              </a:rPr>
              <a:t>Bold</a:t>
            </a:r>
            <a:r>
              <a:rPr lang="en-US" sz="1600" dirty="0">
                <a:solidFill>
                  <a:schemeClr val="tx1">
                    <a:lumMod val="75000"/>
                    <a:lumOff val="25000"/>
                  </a:schemeClr>
                </a:solidFill>
                <a:latin typeface="+mj-lt"/>
                <a:cs typeface="Tahoma"/>
              </a:rPr>
              <a:t> font requires a work-up</a:t>
            </a:r>
          </a:p>
          <a:p>
            <a:pPr lvl="1">
              <a:spcBef>
                <a:spcPct val="20000"/>
              </a:spcBef>
            </a:pPr>
            <a:r>
              <a:rPr lang="en-US" sz="1400" dirty="0">
                <a:solidFill>
                  <a:schemeClr val="tx1">
                    <a:lumMod val="75000"/>
                    <a:lumOff val="25000"/>
                  </a:schemeClr>
                </a:solidFill>
                <a:latin typeface="+mj-lt"/>
                <a:cs typeface="Tahoma"/>
              </a:rPr>
              <a:t>Please refer to current USPTSF guidelines for follow-up</a:t>
            </a:r>
          </a:p>
          <a:p>
            <a:pPr marL="342900" lvl="1" indent="-342900">
              <a:spcBef>
                <a:spcPct val="20000"/>
              </a:spcBef>
              <a:buFont typeface="Arial" pitchFamily="34" charset="0"/>
              <a:buChar char="•"/>
            </a:pPr>
            <a:r>
              <a:rPr lang="en-US" sz="1600" dirty="0">
                <a:solidFill>
                  <a:schemeClr val="tx1">
                    <a:lumMod val="75000"/>
                    <a:lumOff val="25000"/>
                  </a:schemeClr>
                </a:solidFill>
                <a:latin typeface="+mj-lt"/>
                <a:cs typeface="Tahoma"/>
              </a:rPr>
              <a:t>Abnormal findings (bold results) always require complete work-up within 60 days or less of the abnormal finding date </a:t>
            </a:r>
            <a:endParaRPr lang="en-US" sz="1600" dirty="0">
              <a:solidFill>
                <a:schemeClr val="tx1">
                  <a:lumMod val="75000"/>
                  <a:lumOff val="25000"/>
                </a:schemeClr>
              </a:solidFill>
              <a:latin typeface="+mj-lt"/>
              <a:cs typeface="Tahom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9" y="1581119"/>
            <a:ext cx="4431981" cy="411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64722" y="1893815"/>
            <a:ext cx="2820390" cy="276999"/>
          </a:xfrm>
          <a:prstGeom prst="rect">
            <a:avLst/>
          </a:prstGeom>
          <a:noFill/>
        </p:spPr>
        <p:txBody>
          <a:bodyPr wrap="square" rtlCol="0">
            <a:spAutoFit/>
          </a:bodyPr>
          <a:lstStyle/>
          <a:p>
            <a:r>
              <a:rPr lang="en-US" sz="1200" b="1" dirty="0">
                <a:solidFill>
                  <a:srgbClr val="009900"/>
                </a:solidFill>
                <a:cs typeface="Tahoma" pitchFamily="34" charset="0"/>
              </a:rPr>
              <a:t>ABC Community Health Center</a:t>
            </a:r>
          </a:p>
        </p:txBody>
      </p:sp>
      <p:sp>
        <p:nvSpPr>
          <p:cNvPr id="9" name="TextBox 8"/>
          <p:cNvSpPr txBox="1"/>
          <p:nvPr/>
        </p:nvSpPr>
        <p:spPr>
          <a:xfrm>
            <a:off x="2937310" y="2106128"/>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0" name="TextBox 9"/>
          <p:cNvSpPr txBox="1"/>
          <p:nvPr/>
        </p:nvSpPr>
        <p:spPr>
          <a:xfrm>
            <a:off x="2150171" y="2106128"/>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1" name="TextBox 10"/>
          <p:cNvSpPr txBox="1"/>
          <p:nvPr/>
        </p:nvSpPr>
        <p:spPr>
          <a:xfrm>
            <a:off x="3580213" y="2106128"/>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endParaRPr lang="en-US" sz="1050" b="1" dirty="0">
              <a:solidFill>
                <a:srgbClr val="009900"/>
              </a:solidFill>
              <a:cs typeface="Tahoma" pitchFamily="34" charset="0"/>
            </a:endParaRPr>
          </a:p>
        </p:txBody>
      </p:sp>
      <p:sp>
        <p:nvSpPr>
          <p:cNvPr id="12" name="TextBox 11"/>
          <p:cNvSpPr txBox="1"/>
          <p:nvPr/>
        </p:nvSpPr>
        <p:spPr>
          <a:xfrm>
            <a:off x="2391791" y="2358489"/>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4" name="TextBox 13"/>
          <p:cNvSpPr txBox="1"/>
          <p:nvPr/>
        </p:nvSpPr>
        <p:spPr>
          <a:xfrm>
            <a:off x="3089710" y="2538368"/>
            <a:ext cx="358238" cy="276999"/>
          </a:xfrm>
          <a:prstGeom prst="rect">
            <a:avLst/>
          </a:prstGeom>
          <a:noFill/>
        </p:spPr>
        <p:txBody>
          <a:bodyPr wrap="square" rtlCol="0">
            <a:spAutoFit/>
          </a:bodyPr>
          <a:lstStyle/>
          <a:p>
            <a:r>
              <a:rPr lang="en-US" sz="1200" b="1" dirty="0">
                <a:solidFill>
                  <a:srgbClr val="009900"/>
                </a:solidFill>
                <a:cs typeface="Tahoma" pitchFamily="34" charset="0"/>
              </a:rPr>
              <a:t>10</a:t>
            </a:r>
          </a:p>
        </p:txBody>
      </p:sp>
      <p:sp>
        <p:nvSpPr>
          <p:cNvPr id="15" name="TextBox 14"/>
          <p:cNvSpPr txBox="1"/>
          <p:nvPr/>
        </p:nvSpPr>
        <p:spPr>
          <a:xfrm>
            <a:off x="2298645" y="2545534"/>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6" name="TextBox 15"/>
          <p:cNvSpPr txBox="1"/>
          <p:nvPr/>
        </p:nvSpPr>
        <p:spPr>
          <a:xfrm>
            <a:off x="3732613" y="2535235"/>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7" name="TextBox 16"/>
          <p:cNvSpPr txBox="1"/>
          <p:nvPr/>
        </p:nvSpPr>
        <p:spPr>
          <a:xfrm>
            <a:off x="2832086" y="2728406"/>
            <a:ext cx="358238" cy="276999"/>
          </a:xfrm>
          <a:prstGeom prst="rect">
            <a:avLst/>
          </a:prstGeom>
          <a:noFill/>
        </p:spPr>
        <p:txBody>
          <a:bodyPr wrap="square" rtlCol="0">
            <a:spAutoFit/>
          </a:bodyPr>
          <a:lstStyle/>
          <a:p>
            <a:r>
              <a:rPr lang="en-US" sz="1200" b="1" dirty="0">
                <a:solidFill>
                  <a:srgbClr val="009900"/>
                </a:solidFill>
                <a:cs typeface="Tahoma" pitchFamily="34" charset="0"/>
              </a:rPr>
              <a:t>11</a:t>
            </a:r>
          </a:p>
        </p:txBody>
      </p:sp>
      <p:sp>
        <p:nvSpPr>
          <p:cNvPr id="18" name="TextBox 17"/>
          <p:cNvSpPr txBox="1"/>
          <p:nvPr/>
        </p:nvSpPr>
        <p:spPr>
          <a:xfrm>
            <a:off x="2095845" y="2728407"/>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9" name="TextBox 18"/>
          <p:cNvSpPr txBox="1"/>
          <p:nvPr/>
        </p:nvSpPr>
        <p:spPr>
          <a:xfrm>
            <a:off x="3508654" y="2723138"/>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20" name="TextBox 19"/>
          <p:cNvSpPr txBox="1"/>
          <p:nvPr/>
        </p:nvSpPr>
        <p:spPr>
          <a:xfrm>
            <a:off x="1574169" y="2940243"/>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1" name="TextBox 20"/>
          <p:cNvSpPr txBox="1"/>
          <p:nvPr/>
        </p:nvSpPr>
        <p:spPr>
          <a:xfrm>
            <a:off x="3413404" y="4062702"/>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 name="Slide Number Placeholder 1"/>
          <p:cNvSpPr>
            <a:spLocks noGrp="1"/>
          </p:cNvSpPr>
          <p:nvPr>
            <p:ph type="sldNum" sz="quarter" idx="12"/>
          </p:nvPr>
        </p:nvSpPr>
        <p:spPr/>
        <p:txBody>
          <a:bodyPr/>
          <a:lstStyle/>
          <a:p>
            <a:fld id="{E54B3EBA-1F7D-7C40-AD6A-B96614246222}" type="slidenum">
              <a:rPr lang="en-US" smtClean="0"/>
              <a:t>20</a:t>
            </a:fld>
            <a:endParaRPr lang="en-US" dirty="0"/>
          </a:p>
        </p:txBody>
      </p:sp>
    </p:spTree>
    <p:custDataLst>
      <p:tags r:id="rId1"/>
    </p:custDataLst>
    <p:extLst>
      <p:ext uri="{BB962C8B-B14F-4D97-AF65-F5344CB8AC3E}">
        <p14:creationId xmlns:p14="http://schemas.microsoft.com/office/powerpoint/2010/main" val="1451035932"/>
      </p:ext>
    </p:extLst>
  </p:cSld>
  <p:clrMapOvr>
    <a:masterClrMapping/>
  </p:clrMapOvr>
  <mc:AlternateContent xmlns:mc="http://schemas.openxmlformats.org/markup-compatibility/2006" xmlns:p14="http://schemas.microsoft.com/office/powerpoint/2010/main">
    <mc:Choice Requires="p14">
      <p:transition spd="slow" p14:dur="2000" advTm="69369"/>
    </mc:Choice>
    <mc:Fallback xmlns="">
      <p:transition spd="slow" advTm="69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4B3EBA-1F7D-7C40-AD6A-B96614246222}" type="slidenum">
              <a:rPr lang="en-US" smtClean="0"/>
              <a:t>21</a:t>
            </a:fld>
            <a:endParaRPr lang="en-US" dirty="0"/>
          </a:p>
        </p:txBody>
      </p:sp>
      <p:sp>
        <p:nvSpPr>
          <p:cNvPr id="4" name="Content Placeholder 3"/>
          <p:cNvSpPr>
            <a:spLocks noGrp="1"/>
          </p:cNvSpPr>
          <p:nvPr>
            <p:ph sz="half" idx="4294967295"/>
          </p:nvPr>
        </p:nvSpPr>
        <p:spPr>
          <a:xfrm>
            <a:off x="298394" y="2895600"/>
            <a:ext cx="8483600" cy="3284537"/>
          </a:xfrm>
        </p:spPr>
        <p:txBody>
          <a:bodyPr vert="horz" lIns="91440" tIns="45720" rIns="91440" bIns="45720" rtlCol="0" anchor="t">
            <a:normAutofit fontScale="85000" lnSpcReduction="10000"/>
          </a:bodyPr>
          <a:lstStyle/>
          <a:p>
            <a:pPr marL="0" indent="0">
              <a:buNone/>
            </a:pPr>
            <a:r>
              <a:rPr lang="en-US" sz="1800" b="1" dirty="0">
                <a:solidFill>
                  <a:schemeClr val="tx1">
                    <a:lumMod val="75000"/>
                    <a:lumOff val="25000"/>
                  </a:schemeClr>
                </a:solidFill>
                <a:ea typeface="Tahoma"/>
                <a:cs typeface="Tahoma"/>
              </a:rPr>
              <a:t>HPV Testing</a:t>
            </a:r>
          </a:p>
          <a:p>
            <a:r>
              <a:rPr lang="en-US" sz="1800" dirty="0">
                <a:solidFill>
                  <a:schemeClr val="tx1">
                    <a:lumMod val="75000"/>
                    <a:lumOff val="25000"/>
                  </a:schemeClr>
                </a:solidFill>
                <a:ea typeface="Tahoma"/>
                <a:cs typeface="Tahoma"/>
              </a:rPr>
              <a:t>Mark indication for HPV testing</a:t>
            </a:r>
          </a:p>
          <a:p>
            <a:r>
              <a:rPr lang="en-US" sz="1800" dirty="0">
                <a:solidFill>
                  <a:schemeClr val="tx1">
                    <a:lumMod val="75000"/>
                    <a:lumOff val="25000"/>
                  </a:schemeClr>
                </a:solidFill>
                <a:ea typeface="Tahoma"/>
                <a:cs typeface="Tahoma"/>
              </a:rPr>
              <a:t>Refer to guidelines for cervical cancer screening on Take Charge! website </a:t>
            </a:r>
            <a:r>
              <a:rPr lang="en-US" sz="1800" dirty="0">
                <a:hlinkClick r:id="rId3"/>
              </a:rPr>
              <a:t>Take Charge! (oklahoma.gov)</a:t>
            </a:r>
            <a:endParaRPr lang="en-US" sz="1800" dirty="0">
              <a:ea typeface="Tahoma" panose="020B0604030504040204" pitchFamily="34" charset="0"/>
              <a:cs typeface="Calibri"/>
            </a:endParaRPr>
          </a:p>
          <a:p>
            <a:pPr marL="0" indent="0">
              <a:buNone/>
            </a:pPr>
            <a:r>
              <a:rPr lang="en-US" sz="1800" b="1" dirty="0">
                <a:solidFill>
                  <a:schemeClr val="tx1">
                    <a:lumMod val="75000"/>
                    <a:lumOff val="25000"/>
                  </a:schemeClr>
                </a:solidFill>
                <a:ea typeface="Tahoma"/>
                <a:cs typeface="Tahoma"/>
              </a:rPr>
              <a:t>HPV Test Information</a:t>
            </a:r>
          </a:p>
          <a:p>
            <a:r>
              <a:rPr lang="en-US" sz="1800" dirty="0">
                <a:solidFill>
                  <a:schemeClr val="tx1">
                    <a:lumMod val="75000"/>
                    <a:lumOff val="25000"/>
                  </a:schemeClr>
                </a:solidFill>
                <a:ea typeface="Tahoma"/>
                <a:cs typeface="Tahoma"/>
              </a:rPr>
              <a:t>Thoroughly complete all sections</a:t>
            </a:r>
          </a:p>
          <a:p>
            <a:r>
              <a:rPr lang="en-US" sz="1800" dirty="0">
                <a:solidFill>
                  <a:schemeClr val="tx1">
                    <a:lumMod val="75000"/>
                    <a:lumOff val="25000"/>
                  </a:schemeClr>
                </a:solidFill>
                <a:ea typeface="Tahoma"/>
                <a:cs typeface="Tahoma"/>
              </a:rPr>
              <a:t>If HPV testing was performed with or without Genotyping for HPV types 16 &amp; 18  – mark  the appropriate response </a:t>
            </a:r>
            <a:endParaRPr lang="en-US" sz="1800" dirty="0">
              <a:solidFill>
                <a:schemeClr val="tx1">
                  <a:lumMod val="75000"/>
                  <a:lumOff val="25000"/>
                </a:schemeClr>
              </a:solidFill>
              <a:ea typeface="Tahoma" panose="020B0604030504040204" pitchFamily="34" charset="0"/>
              <a:cs typeface="Tahoma" panose="020B0604030504040204" pitchFamily="34" charset="0"/>
            </a:endParaRPr>
          </a:p>
          <a:p>
            <a:r>
              <a:rPr lang="en-US" sz="1800" dirty="0">
                <a:solidFill>
                  <a:schemeClr val="tx1">
                    <a:lumMod val="75000"/>
                    <a:lumOff val="25000"/>
                  </a:schemeClr>
                </a:solidFill>
                <a:cs typeface="Tahoma"/>
              </a:rPr>
              <a:t>The results listed in bold are abnormal findings and require work-up</a:t>
            </a:r>
          </a:p>
          <a:p>
            <a:r>
              <a:rPr lang="en-US" sz="1800" dirty="0">
                <a:solidFill>
                  <a:schemeClr val="tx1">
                    <a:lumMod val="75000"/>
                    <a:lumOff val="25000"/>
                  </a:schemeClr>
                </a:solidFill>
                <a:cs typeface="Tahoma"/>
              </a:rPr>
              <a:t>Abnormal findings always require complete work-up within 60  days or less of the abnormal finding date</a:t>
            </a:r>
            <a:r>
              <a:rPr lang="en-US" sz="1800" dirty="0">
                <a:solidFill>
                  <a:schemeClr val="tx1">
                    <a:lumMod val="75000"/>
                    <a:lumOff val="25000"/>
                  </a:schemeClr>
                </a:solidFill>
                <a:ea typeface="Tahoma"/>
                <a:cs typeface="Tahoma"/>
              </a:rPr>
              <a:t>     </a:t>
            </a:r>
            <a:r>
              <a:rPr lang="en-US" sz="1400" dirty="0">
                <a:solidFill>
                  <a:schemeClr val="tx1">
                    <a:lumMod val="75000"/>
                    <a:lumOff val="25000"/>
                  </a:schemeClr>
                </a:solidFill>
                <a:ea typeface="Tahoma"/>
                <a:cs typeface="Tahoma"/>
              </a:rPr>
              <a:t>                                                                                                                                                                                                                                                                                                                                                                                                                                                                                                                                                                                                                                                                                                                                                                                                                            </a:t>
            </a:r>
            <a:endParaRPr lang="en-US" sz="1400" dirty="0">
              <a:solidFill>
                <a:schemeClr val="tx1">
                  <a:lumMod val="75000"/>
                  <a:lumOff val="25000"/>
                </a:schemeClr>
              </a:solidFill>
              <a:ea typeface="Tahoma" panose="020B0604030504040204" pitchFamily="34" charset="0"/>
              <a:cs typeface="Tahoma" panose="020B0604030504040204" pitchFamily="34" charset="0"/>
            </a:endParaRPr>
          </a:p>
        </p:txBody>
      </p:sp>
      <p:sp>
        <p:nvSpPr>
          <p:cNvPr id="9" name="Content Placeholder 5"/>
          <p:cNvSpPr txBox="1">
            <a:spLocks/>
          </p:cNvSpPr>
          <p:nvPr/>
        </p:nvSpPr>
        <p:spPr>
          <a:xfrm>
            <a:off x="264319" y="270264"/>
            <a:ext cx="8483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4400" b="1" i="0" u="none" strike="noStrike" kern="1200" cap="none" spc="0" normalizeH="0" noProof="0" dirty="0">
                <a:ln>
                  <a:noFill/>
                </a:ln>
                <a:solidFill>
                  <a:srgbClr val="33CCCC"/>
                </a:solidFill>
                <a:effectLst/>
                <a:uLnTx/>
                <a:uFillTx/>
                <a:ea typeface="+mj-ea"/>
                <a:cs typeface="Tahoma" pitchFamily="34" charset="0"/>
              </a:rPr>
              <a:t> 3, Part 7E-F </a:t>
            </a:r>
            <a:endParaRPr kumimoji="0" lang="en-US" sz="4400" b="1" i="0" u="none" strike="noStrike" kern="1200" cap="none" spc="0" normalizeH="0" baseline="0" noProof="0" dirty="0">
              <a:ln>
                <a:noFill/>
              </a:ln>
              <a:solidFill>
                <a:srgbClr val="33CCCC"/>
              </a:solidFill>
              <a:effectLst/>
              <a:uLnTx/>
              <a:uFillTx/>
              <a:ea typeface="+mj-ea"/>
              <a:cs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9" y="1395730"/>
            <a:ext cx="847725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07270" y="1532863"/>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283237" y="161211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1" name="TextBox 10"/>
          <p:cNvSpPr txBox="1"/>
          <p:nvPr/>
        </p:nvSpPr>
        <p:spPr>
          <a:xfrm>
            <a:off x="7378623" y="161832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2" name="TextBox 11"/>
          <p:cNvSpPr txBox="1"/>
          <p:nvPr/>
        </p:nvSpPr>
        <p:spPr>
          <a:xfrm>
            <a:off x="4484477" y="1677544"/>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3" name="TextBox 12"/>
          <p:cNvSpPr txBox="1"/>
          <p:nvPr/>
        </p:nvSpPr>
        <p:spPr>
          <a:xfrm>
            <a:off x="3881667" y="1689085"/>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4" name="TextBox 13"/>
          <p:cNvSpPr txBox="1"/>
          <p:nvPr/>
        </p:nvSpPr>
        <p:spPr>
          <a:xfrm>
            <a:off x="4858050" y="1674869"/>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5" name="TextBox 14"/>
          <p:cNvSpPr txBox="1"/>
          <p:nvPr/>
        </p:nvSpPr>
        <p:spPr>
          <a:xfrm>
            <a:off x="3820851" y="207287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6" name="TextBox 15"/>
          <p:cNvSpPr txBox="1"/>
          <p:nvPr/>
        </p:nvSpPr>
        <p:spPr>
          <a:xfrm>
            <a:off x="5482961" y="2385744"/>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10</a:t>
            </a:r>
          </a:p>
        </p:txBody>
      </p:sp>
      <p:sp>
        <p:nvSpPr>
          <p:cNvPr id="17" name="TextBox 16"/>
          <p:cNvSpPr txBox="1"/>
          <p:nvPr/>
        </p:nvSpPr>
        <p:spPr>
          <a:xfrm>
            <a:off x="4695822" y="2385744"/>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09</a:t>
            </a:r>
          </a:p>
        </p:txBody>
      </p:sp>
      <p:sp>
        <p:nvSpPr>
          <p:cNvPr id="18" name="TextBox 17"/>
          <p:cNvSpPr txBox="1"/>
          <p:nvPr/>
        </p:nvSpPr>
        <p:spPr>
          <a:xfrm>
            <a:off x="5943600" y="2370964"/>
            <a:ext cx="598714" cy="276999"/>
          </a:xfrm>
          <a:prstGeom prst="rect">
            <a:avLst/>
          </a:prstGeom>
          <a:noFill/>
        </p:spPr>
        <p:txBody>
          <a:bodyPr wrap="square" rtlCol="0">
            <a:spAutoFit/>
          </a:bodyPr>
          <a:lstStyle/>
          <a:p>
            <a:r>
              <a:rPr lang="en-US" sz="1200" b="1" dirty="0">
                <a:solidFill>
                  <a:srgbClr val="009900"/>
                </a:solidFill>
                <a:latin typeface="+mj-lt"/>
                <a:cs typeface="Tahoma" pitchFamily="34" charset="0"/>
              </a:rPr>
              <a:t>2019</a:t>
            </a:r>
          </a:p>
        </p:txBody>
      </p:sp>
      <p:sp>
        <p:nvSpPr>
          <p:cNvPr id="19" name="TextBox 18"/>
          <p:cNvSpPr txBox="1"/>
          <p:nvPr/>
        </p:nvSpPr>
        <p:spPr>
          <a:xfrm>
            <a:off x="8173746" y="2372095"/>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11</a:t>
            </a:r>
          </a:p>
        </p:txBody>
      </p:sp>
      <p:sp>
        <p:nvSpPr>
          <p:cNvPr id="20" name="TextBox 19"/>
          <p:cNvSpPr txBox="1"/>
          <p:nvPr/>
        </p:nvSpPr>
        <p:spPr>
          <a:xfrm>
            <a:off x="7855263" y="2378986"/>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09</a:t>
            </a:r>
          </a:p>
        </p:txBody>
      </p:sp>
      <p:sp>
        <p:nvSpPr>
          <p:cNvPr id="21" name="TextBox 20"/>
          <p:cNvSpPr txBox="1"/>
          <p:nvPr/>
        </p:nvSpPr>
        <p:spPr>
          <a:xfrm>
            <a:off x="8432189" y="2370963"/>
            <a:ext cx="555760" cy="276999"/>
          </a:xfrm>
          <a:prstGeom prst="rect">
            <a:avLst/>
          </a:prstGeom>
          <a:noFill/>
        </p:spPr>
        <p:txBody>
          <a:bodyPr wrap="square" rtlCol="0">
            <a:spAutoFit/>
          </a:bodyPr>
          <a:lstStyle/>
          <a:p>
            <a:r>
              <a:rPr lang="en-US" sz="1200" b="1" dirty="0">
                <a:solidFill>
                  <a:srgbClr val="009900"/>
                </a:solidFill>
                <a:latin typeface="+mj-lt"/>
                <a:cs typeface="Tahoma" pitchFamily="34" charset="0"/>
              </a:rPr>
              <a:t>2019</a:t>
            </a:r>
          </a:p>
        </p:txBody>
      </p:sp>
    </p:spTree>
    <p:custDataLst>
      <p:tags r:id="rId1"/>
    </p:custDataLst>
    <p:extLst>
      <p:ext uri="{BB962C8B-B14F-4D97-AF65-F5344CB8AC3E}">
        <p14:creationId xmlns:p14="http://schemas.microsoft.com/office/powerpoint/2010/main" val="4196670274"/>
      </p:ext>
    </p:extLst>
  </p:cSld>
  <p:clrMapOvr>
    <a:masterClrMapping/>
  </p:clrMapOvr>
  <mc:AlternateContent xmlns:mc="http://schemas.openxmlformats.org/markup-compatibility/2006" xmlns:p14="http://schemas.microsoft.com/office/powerpoint/2010/main">
    <mc:Choice Requires="p14">
      <p:transition spd="slow" p14:dur="2000" advTm="51358"/>
    </mc:Choice>
    <mc:Fallback xmlns="">
      <p:transition spd="slow" advTm="5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
                                        </p:tgtEl>
                                        <p:attrNameLst>
                                          <p:attrName>fillcolor</p:attrName>
                                        </p:attrNameLst>
                                      </p:cBhvr>
                                      <p:tavLst>
                                        <p:tav tm="0">
                                          <p:val>
                                            <p:clrVal>
                                              <a:schemeClr val="accent2"/>
                                            </p:clrVal>
                                          </p:val>
                                        </p:tav>
                                        <p:tav tm="50000">
                                          <p:val>
                                            <p:clrVal>
                                              <a:schemeClr val="hlink"/>
                                            </p:clrVal>
                                          </p:val>
                                        </p:tav>
                                      </p:tavLst>
                                    </p:anim>
                                    <p:set>
                                      <p:cBhvr>
                                        <p:cTn id="30"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295191" y="3518459"/>
            <a:ext cx="8535830" cy="2492990"/>
          </a:xfrm>
          <a:prstGeom prst="rect">
            <a:avLst/>
          </a:prstGeom>
          <a:noFill/>
        </p:spPr>
        <p:txBody>
          <a:bodyPr wrap="square" rtlCol="0" anchor="t">
            <a:spAutoFit/>
          </a:bodyPr>
          <a:lstStyle/>
          <a:p>
            <a:pPr marL="342900" indent="-342900">
              <a:spcBef>
                <a:spcPct val="20000"/>
              </a:spcBef>
              <a:buFont typeface="Arial" pitchFamily="34" charset="0"/>
              <a:buChar char="•"/>
              <a:defRPr/>
            </a:pPr>
            <a:r>
              <a:rPr kumimoji="0" lang="en-US" sz="1300" b="0" i="0" u="none" strike="noStrike" kern="1200" cap="none" spc="0" normalizeH="0" baseline="0" noProof="0" dirty="0">
                <a:ln>
                  <a:noFill/>
                </a:ln>
                <a:solidFill>
                  <a:schemeClr val="tx1">
                    <a:lumMod val="75000"/>
                    <a:lumOff val="25000"/>
                  </a:schemeClr>
                </a:solidFill>
                <a:effectLst/>
                <a:uLnTx/>
                <a:uFillTx/>
                <a:latin typeface="+mj-lt"/>
                <a:ea typeface="Tahoma"/>
                <a:cs typeface="Tahoma"/>
              </a:rPr>
              <a:t>If any </a:t>
            </a:r>
            <a:r>
              <a:rPr lang="en-US" sz="1300" dirty="0">
                <a:solidFill>
                  <a:schemeClr val="tx1">
                    <a:lumMod val="75000"/>
                    <a:lumOff val="25000"/>
                  </a:schemeClr>
                </a:solidFill>
                <a:latin typeface="+mj-lt"/>
                <a:ea typeface="Tahoma"/>
                <a:cs typeface="Tahoma"/>
              </a:rPr>
              <a:t>cervical findings are abnormal, m</a:t>
            </a:r>
            <a:r>
              <a:rPr kumimoji="0" lang="en-US" sz="1300" b="0" i="0" u="none" strike="noStrike" kern="1200" cap="none" spc="0" normalizeH="0" baseline="0" noProof="0" dirty="0">
                <a:ln>
                  <a:noFill/>
                </a:ln>
                <a:solidFill>
                  <a:schemeClr val="tx1">
                    <a:lumMod val="75000"/>
                    <a:lumOff val="25000"/>
                  </a:schemeClr>
                </a:solidFill>
                <a:effectLst/>
                <a:uLnTx/>
                <a:uFillTx/>
                <a:latin typeface="+mj-lt"/>
                <a:ea typeface="Tahoma"/>
                <a:cs typeface="Tahoma"/>
              </a:rPr>
              <a:t>ark </a:t>
            </a:r>
            <a:r>
              <a:rPr lang="en-US" sz="1300" dirty="0">
                <a:solidFill>
                  <a:schemeClr val="tx1">
                    <a:lumMod val="75000"/>
                    <a:lumOff val="25000"/>
                  </a:schemeClr>
                </a:solidFill>
                <a:latin typeface="+mj-lt"/>
                <a:ea typeface="Tahoma"/>
                <a:cs typeface="Tahoma"/>
              </a:rPr>
              <a:t>“Yes” work-up is needed or planned. If you are unsure of the next steps, call Take Charge! Administrative  Office for assistance </a:t>
            </a:r>
            <a:r>
              <a:rPr lang="en-US" sz="1300" dirty="0">
                <a:solidFill>
                  <a:schemeClr val="tx1">
                    <a:lumMod val="75000"/>
                    <a:lumOff val="25000"/>
                  </a:schemeClr>
                </a:solidFill>
                <a:latin typeface="+mj-lt"/>
                <a:ea typeface="Tahoma"/>
                <a:cs typeface="Calibri"/>
              </a:rPr>
              <a:t>(indicate the timeline for follow-up)</a:t>
            </a:r>
            <a:endParaRPr lang="en-US" sz="1300" dirty="0">
              <a:solidFill>
                <a:schemeClr val="tx1">
                  <a:lumMod val="75000"/>
                  <a:lumOff val="25000"/>
                </a:schemeClr>
              </a:solidFill>
              <a:latin typeface="+mj-lt"/>
              <a:ea typeface="Tahoma" panose="020B0604030504040204" pitchFamily="34" charset="0"/>
              <a:cs typeface="Tahoma" panose="020B0604030504040204" pitchFamily="34" charset="0"/>
            </a:endParaRPr>
          </a:p>
          <a:p>
            <a:pPr marL="342900" indent="-342900">
              <a:spcBef>
                <a:spcPct val="20000"/>
              </a:spcBef>
              <a:buFont typeface="Arial" pitchFamily="34" charset="0"/>
              <a:buChar char="•"/>
              <a:defRPr/>
            </a:pPr>
            <a:r>
              <a:rPr lang="en-US" sz="1300" dirty="0">
                <a:solidFill>
                  <a:schemeClr val="tx1">
                    <a:lumMod val="75000"/>
                    <a:lumOff val="25000"/>
                  </a:schemeClr>
                </a:solidFill>
                <a:latin typeface="+mj-lt"/>
                <a:ea typeface="Tahoma"/>
                <a:cs typeface="Tahoma"/>
              </a:rPr>
              <a:t>Mark the type of work-up needed (if work-up is indicated) </a:t>
            </a:r>
            <a:endParaRPr lang="en-US" sz="1300" dirty="0">
              <a:solidFill>
                <a:schemeClr val="tx1">
                  <a:lumMod val="75000"/>
                  <a:lumOff val="25000"/>
                </a:schemeClr>
              </a:solidFill>
              <a:latin typeface="+mj-lt"/>
              <a:ea typeface="Tahoma" panose="020B0604030504040204" pitchFamily="34" charset="0"/>
              <a:cs typeface="Tahoma" panose="020B0604030504040204" pitchFamily="34" charset="0"/>
            </a:endParaRPr>
          </a:p>
          <a:p>
            <a:pPr marL="800100" lvl="1" indent="-342900">
              <a:spcBef>
                <a:spcPct val="20000"/>
              </a:spcBef>
              <a:buFont typeface="Courier New" panose="02070309020205020404" pitchFamily="49" charset="0"/>
              <a:buChar char="o"/>
              <a:defRPr/>
            </a:pPr>
            <a:r>
              <a:rPr lang="en-US" sz="1300" dirty="0">
                <a:solidFill>
                  <a:schemeClr val="tx1">
                    <a:lumMod val="75000"/>
                    <a:lumOff val="25000"/>
                  </a:schemeClr>
                </a:solidFill>
                <a:latin typeface="+mj-lt"/>
                <a:ea typeface="Tahoma"/>
                <a:cs typeface="Tahoma"/>
              </a:rPr>
              <a:t>Refer to the current Dysplasia Guidelines and Orders which reflect the American Society for Colposcopy and Cervical Pathology (ASCCP) guidelines if assistance is needed to determine the type of work-up. The guidelines are posted on the Take Charge! website  </a:t>
            </a:r>
            <a:r>
              <a:rPr lang="en-US" sz="1400" dirty="0">
                <a:hlinkClick r:id="rId3"/>
              </a:rPr>
              <a:t>Take Charge! (oklahoma.gov)</a:t>
            </a:r>
            <a:endParaRPr lang="en-US" sz="1400" dirty="0"/>
          </a:p>
          <a:p>
            <a:pPr marL="800100" lvl="1" indent="-342900">
              <a:spcBef>
                <a:spcPct val="20000"/>
              </a:spcBef>
              <a:buFont typeface="Courier New" panose="02070309020205020404" pitchFamily="49" charset="0"/>
              <a:buChar char="o"/>
              <a:defRPr/>
            </a:pPr>
            <a:r>
              <a:rPr lang="en-US" sz="1300" dirty="0">
                <a:solidFill>
                  <a:schemeClr val="tx1">
                    <a:lumMod val="75000"/>
                    <a:lumOff val="25000"/>
                  </a:schemeClr>
                </a:solidFill>
                <a:latin typeface="+mj-lt"/>
                <a:ea typeface="Tahoma"/>
                <a:cs typeface="Tahoma"/>
              </a:rPr>
              <a:t>Abnormal findings always require complete work-up within 60  days or less of the abnormal finding date  </a:t>
            </a:r>
            <a:endParaRPr lang="en-US" sz="1300" dirty="0">
              <a:solidFill>
                <a:schemeClr val="tx1">
                  <a:lumMod val="75000"/>
                  <a:lumOff val="25000"/>
                </a:schemeClr>
              </a:solidFill>
              <a:latin typeface="+mj-lt"/>
              <a:ea typeface="Tahoma" panose="020B0604030504040204" pitchFamily="34" charset="0"/>
              <a:cs typeface="Tahoma" panose="020B0604030504040204" pitchFamily="34" charset="0"/>
            </a:endParaRPr>
          </a:p>
          <a:p>
            <a:pPr marL="342900" indent="-342900">
              <a:spcBef>
                <a:spcPct val="20000"/>
              </a:spcBef>
              <a:buFont typeface="Arial" pitchFamily="34" charset="0"/>
              <a:buChar char="•"/>
            </a:pPr>
            <a:r>
              <a:rPr lang="en-US" sz="1300" dirty="0">
                <a:solidFill>
                  <a:schemeClr val="tx1">
                    <a:lumMod val="75000"/>
                    <a:lumOff val="25000"/>
                  </a:schemeClr>
                </a:solidFill>
                <a:latin typeface="+mj-lt"/>
                <a:ea typeface="Tahoma"/>
                <a:cs typeface="Tahoma"/>
              </a:rPr>
              <a:t>Mark "No" if no cervical work-up is not needed </a:t>
            </a:r>
            <a:r>
              <a:rPr lang="en-US" sz="1300" dirty="0">
                <a:solidFill>
                  <a:schemeClr val="tx1">
                    <a:lumMod val="75000"/>
                    <a:lumOff val="25000"/>
                  </a:schemeClr>
                </a:solidFill>
                <a:latin typeface="+mj-lt"/>
                <a:ea typeface="Tahoma"/>
                <a:cs typeface="Calibri"/>
              </a:rPr>
              <a:t>(indicate the timeline for follow-up)</a:t>
            </a:r>
          </a:p>
          <a:p>
            <a:pPr marL="342900" indent="-342900">
              <a:spcBef>
                <a:spcPct val="20000"/>
              </a:spcBef>
              <a:buFont typeface="Arial" pitchFamily="34" charset="0"/>
              <a:buChar char="•"/>
            </a:pPr>
            <a:r>
              <a:rPr kumimoji="0" lang="en-US" sz="1300" b="0" i="0" u="none" strike="noStrike" kern="1200" cap="none" spc="0" normalizeH="0" baseline="0" noProof="0" dirty="0">
                <a:ln>
                  <a:noFill/>
                </a:ln>
                <a:solidFill>
                  <a:schemeClr val="tx1">
                    <a:lumMod val="75000"/>
                    <a:lumOff val="25000"/>
                  </a:schemeClr>
                </a:solidFill>
                <a:effectLst/>
                <a:uLnTx/>
                <a:uFillTx/>
                <a:latin typeface="+mj-lt"/>
                <a:ea typeface="Tahoma"/>
                <a:cs typeface="Tahoma"/>
              </a:rPr>
              <a:t>The type of work-up marked on this form must</a:t>
            </a:r>
            <a:r>
              <a:rPr lang="en-US" sz="1300" dirty="0">
                <a:solidFill>
                  <a:schemeClr val="tx1">
                    <a:lumMod val="75000"/>
                    <a:lumOff val="25000"/>
                  </a:schemeClr>
                </a:solidFill>
                <a:latin typeface="+mj-lt"/>
                <a:ea typeface="Tahoma"/>
                <a:cs typeface="Tahoma"/>
              </a:rPr>
              <a:t> match the current findings indicated on the ODH Form No. 1342 (Take Charge! Screening and Diagnostic Form) and ODH Form No. 274C (Take Charge! Diagnostic and Treatment Follow-up Form)</a:t>
            </a:r>
            <a:endParaRPr lang="en-US" sz="1300" dirty="0">
              <a:solidFill>
                <a:schemeClr val="tx1">
                  <a:lumMod val="75000"/>
                  <a:lumOff val="2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77" y="1760219"/>
            <a:ext cx="8431258" cy="162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txBox="1">
            <a:spLocks/>
          </p:cNvSpPr>
          <p:nvPr/>
        </p:nvSpPr>
        <p:spPr>
          <a:xfrm>
            <a:off x="264319" y="270264"/>
            <a:ext cx="84836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3CCCC"/>
                </a:solidFill>
                <a:effectLst/>
                <a:uLnTx/>
                <a:uFillTx/>
                <a:latin typeface="+mj-lt"/>
                <a:ea typeface="+mj-ea"/>
                <a:cs typeface="Tahoma" pitchFamily="34" charset="0"/>
              </a:rPr>
              <a:t>Completing Page</a:t>
            </a:r>
            <a:r>
              <a:rPr kumimoji="0" lang="en-US" sz="4000" b="1" i="0" u="none" strike="noStrike" kern="1200" cap="none" spc="0" normalizeH="0" noProof="0" dirty="0">
                <a:ln>
                  <a:noFill/>
                </a:ln>
                <a:solidFill>
                  <a:srgbClr val="33CCCC"/>
                </a:solidFill>
                <a:effectLst/>
                <a:uLnTx/>
                <a:uFillTx/>
                <a:latin typeface="+mj-lt"/>
                <a:ea typeface="+mj-ea"/>
                <a:cs typeface="Tahoma" pitchFamily="34" charset="0"/>
              </a:rPr>
              <a:t> 3</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rgbClr val="33CCCC"/>
                </a:solidFill>
                <a:latin typeface="+mj-lt"/>
                <a:ea typeface="+mj-ea"/>
                <a:cs typeface="Tahoma" pitchFamily="34" charset="0"/>
              </a:rPr>
              <a:t>Additional Procedures Required to Complete Cycle </a:t>
            </a:r>
            <a:r>
              <a:rPr kumimoji="0" lang="en-US" sz="2800" b="1" i="0" u="none" strike="noStrike" kern="1200" cap="none" spc="0" normalizeH="0" noProof="0" dirty="0">
                <a:ln>
                  <a:noFill/>
                </a:ln>
                <a:solidFill>
                  <a:srgbClr val="33CCCC"/>
                </a:solidFill>
                <a:effectLst/>
                <a:uLnTx/>
                <a:uFillTx/>
                <a:latin typeface="+mj-lt"/>
                <a:ea typeface="+mj-ea"/>
                <a:cs typeface="Tahoma" pitchFamily="34" charset="0"/>
              </a:rPr>
              <a:t> </a:t>
            </a:r>
            <a:endParaRPr kumimoji="0" lang="en-US" sz="2800" b="1" i="0" u="none" strike="noStrike" kern="1200" cap="none" spc="0" normalizeH="0" baseline="0" noProof="0" dirty="0">
              <a:ln>
                <a:noFill/>
              </a:ln>
              <a:solidFill>
                <a:srgbClr val="33CCCC"/>
              </a:solidFill>
              <a:effectLst/>
              <a:uLnTx/>
              <a:uFillTx/>
              <a:latin typeface="+mj-lt"/>
              <a:ea typeface="+mj-ea"/>
              <a:cs typeface="Tahoma" pitchFamily="34" charset="0"/>
            </a:endParaRPr>
          </a:p>
        </p:txBody>
      </p:sp>
      <p:sp>
        <p:nvSpPr>
          <p:cNvPr id="7" name="TextBox 6"/>
          <p:cNvSpPr txBox="1"/>
          <p:nvPr/>
        </p:nvSpPr>
        <p:spPr>
          <a:xfrm>
            <a:off x="365575" y="1984087"/>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1957163" y="2443570"/>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 name="Slide Number Placeholder 1"/>
          <p:cNvSpPr>
            <a:spLocks noGrp="1"/>
          </p:cNvSpPr>
          <p:nvPr>
            <p:ph type="sldNum" sz="quarter" idx="12"/>
          </p:nvPr>
        </p:nvSpPr>
        <p:spPr/>
        <p:txBody>
          <a:bodyPr/>
          <a:lstStyle/>
          <a:p>
            <a:fld id="{E54B3EBA-1F7D-7C40-AD6A-B96614246222}" type="slidenum">
              <a:rPr lang="en-US" smtClean="0"/>
              <a:t>22</a:t>
            </a:fld>
            <a:endParaRPr lang="en-US" dirty="0"/>
          </a:p>
        </p:txBody>
      </p:sp>
    </p:spTree>
    <p:custDataLst>
      <p:tags r:id="rId1"/>
    </p:custDataLst>
    <p:extLst>
      <p:ext uri="{BB962C8B-B14F-4D97-AF65-F5344CB8AC3E}">
        <p14:creationId xmlns:p14="http://schemas.microsoft.com/office/powerpoint/2010/main" val="3614109460"/>
      </p:ext>
    </p:extLst>
  </p:cSld>
  <p:clrMapOvr>
    <a:masterClrMapping/>
  </p:clrMapOvr>
  <mc:AlternateContent xmlns:mc="http://schemas.openxmlformats.org/markup-compatibility/2006" xmlns:p14="http://schemas.microsoft.com/office/powerpoint/2010/main">
    <mc:Choice Requires="p14">
      <p:transition spd="slow" p14:dur="2000" advTm="51358"/>
    </mc:Choice>
    <mc:Fallback xmlns="">
      <p:transition spd="slow" advTm="5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ancer Prevention and Control Program\Breast &amp; Cervical Cancer Early Detection Program\Forms\274A\274A form revisions 2014_Final_Page_2.jpg"/>
          <p:cNvPicPr>
            <a:picLocks noChangeAspect="1" noChangeArrowheads="1"/>
          </p:cNvPicPr>
          <p:nvPr/>
        </p:nvPicPr>
        <p:blipFill rotWithShape="1">
          <a:blip r:embed="rId4">
            <a:extLst>
              <a:ext uri="{28A0092B-C50C-407E-A947-70E740481C1C}">
                <a14:useLocalDpi xmlns:a14="http://schemas.microsoft.com/office/drawing/2010/main" val="0"/>
              </a:ext>
            </a:extLst>
          </a:blip>
          <a:srcRect l="2563" t="70505" r="2694" b="10606"/>
          <a:stretch/>
        </p:blipFill>
        <p:spPr bwMode="auto">
          <a:xfrm>
            <a:off x="57526" y="1928377"/>
            <a:ext cx="8952748" cy="230919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5"/>
          <p:cNvSpPr txBox="1">
            <a:spLocks/>
          </p:cNvSpPr>
          <p:nvPr/>
        </p:nvSpPr>
        <p:spPr>
          <a:xfrm>
            <a:off x="533400" y="228600"/>
            <a:ext cx="82296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33CCCC"/>
                </a:solidFill>
                <a:effectLst/>
                <a:uLnTx/>
                <a:uFillTx/>
                <a:latin typeface="+mj-lt"/>
                <a:ea typeface="+mj-ea"/>
                <a:cs typeface="Tahoma" pitchFamily="34" charset="0"/>
              </a:rPr>
              <a:t>Completing Page</a:t>
            </a:r>
            <a:r>
              <a:rPr kumimoji="0" lang="en-US" sz="4800" b="1" i="0" u="none" strike="noStrike" kern="1200" cap="none" spc="0" normalizeH="0" noProof="0" dirty="0">
                <a:ln>
                  <a:noFill/>
                </a:ln>
                <a:solidFill>
                  <a:srgbClr val="33CCCC"/>
                </a:solidFill>
                <a:effectLst/>
                <a:uLnTx/>
                <a:uFillTx/>
                <a:latin typeface="+mj-lt"/>
                <a:ea typeface="+mj-ea"/>
                <a:cs typeface="Tahoma" pitchFamily="34" charset="0"/>
              </a:rPr>
              <a:t> 3, Part </a:t>
            </a:r>
            <a:r>
              <a:rPr lang="en-US" sz="4800" b="1" dirty="0">
                <a:solidFill>
                  <a:srgbClr val="33CCCC"/>
                </a:solidFill>
                <a:latin typeface="+mj-lt"/>
                <a:ea typeface="+mj-ea"/>
                <a:cs typeface="Tahoma" pitchFamily="34" charset="0"/>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noProof="0" dirty="0">
                <a:ln>
                  <a:noFill/>
                </a:ln>
                <a:solidFill>
                  <a:srgbClr val="33CCCC"/>
                </a:solidFill>
                <a:effectLst/>
                <a:uLnTx/>
                <a:uFillTx/>
                <a:latin typeface="+mj-lt"/>
                <a:ea typeface="+mj-ea"/>
                <a:cs typeface="Tahoma" pitchFamily="34" charset="0"/>
              </a:rPr>
              <a:t>Tobacco Use Information </a:t>
            </a:r>
            <a:endParaRPr kumimoji="0" lang="en-US" sz="3600" b="1" i="0" u="none" strike="noStrike" kern="1200" cap="none" spc="0" normalizeH="0" baseline="0" noProof="0" dirty="0">
              <a:ln>
                <a:noFill/>
              </a:ln>
              <a:solidFill>
                <a:srgbClr val="33CCCC"/>
              </a:solidFill>
              <a:effectLst/>
              <a:uLnTx/>
              <a:uFillTx/>
              <a:latin typeface="+mj-lt"/>
              <a:ea typeface="+mj-ea"/>
              <a:cs typeface="Tahoma" pitchFamily="34" charset="0"/>
            </a:endParaRPr>
          </a:p>
        </p:txBody>
      </p:sp>
      <p:sp>
        <p:nvSpPr>
          <p:cNvPr id="3" name="Content Placeholder 5"/>
          <p:cNvSpPr txBox="1">
            <a:spLocks/>
          </p:cNvSpPr>
          <p:nvPr/>
        </p:nvSpPr>
        <p:spPr>
          <a:xfrm>
            <a:off x="533400" y="4343400"/>
            <a:ext cx="8001000" cy="1729704"/>
          </a:xfrm>
          <a:prstGeom prst="rect">
            <a:avLst/>
          </a:prstGeom>
          <a:noFill/>
        </p:spPr>
        <p:txBody>
          <a:bodyPr wrap="square" rtlCol="0" anchor="t">
            <a:spAutoFit/>
          </a:bodyPr>
          <a:lstStyle/>
          <a:p>
            <a:pPr marL="342900" indent="-342900">
              <a:spcBef>
                <a:spcPct val="20000"/>
              </a:spcBef>
              <a:buFont typeface="Arial" pitchFamily="34" charset="0"/>
              <a:buChar char="•"/>
              <a:defRPr/>
            </a:pPr>
            <a:r>
              <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a:rPr>
              <a:t>The </a:t>
            </a:r>
            <a:r>
              <a:rPr lang="en-US" sz="1400" dirty="0">
                <a:solidFill>
                  <a:schemeClr val="tx1">
                    <a:lumMod val="75000"/>
                    <a:lumOff val="25000"/>
                  </a:schemeClr>
                </a:solidFill>
                <a:latin typeface="+mj-lt"/>
                <a:cs typeface="Tahoma"/>
              </a:rPr>
              <a:t>client should </a:t>
            </a:r>
            <a:r>
              <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a:rPr>
              <a:t>be asked the questions in this section</a:t>
            </a:r>
            <a:r>
              <a:rPr lang="en-US" sz="1400" dirty="0">
                <a:solidFill>
                  <a:schemeClr val="tx1">
                    <a:lumMod val="75000"/>
                    <a:lumOff val="25000"/>
                  </a:schemeClr>
                </a:solidFill>
                <a:latin typeface="+mj-lt"/>
                <a:cs typeface="Tahoma"/>
              </a:rPr>
              <a:t>  </a:t>
            </a:r>
            <a:endPar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a:solidFill>
                  <a:schemeClr val="tx1">
                    <a:lumMod val="75000"/>
                    <a:lumOff val="25000"/>
                  </a:schemeClr>
                </a:solidFill>
                <a:latin typeface="+mj-lt"/>
                <a:cs typeface="Tahoma"/>
              </a:rPr>
              <a:t>Once the ODH Form No. 274A is complete, the healthcare provider that performed the services should sign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pitchFamily="34" charset="0"/>
              </a:rPr>
              <a:t>If</a:t>
            </a:r>
            <a:r>
              <a:rPr kumimoji="0" lang="en-US" sz="1400" b="0" i="0" u="none" strike="noStrike" kern="1200" cap="none" spc="0" normalizeH="0" noProof="0" dirty="0">
                <a:ln>
                  <a:noFill/>
                </a:ln>
                <a:solidFill>
                  <a:schemeClr val="tx1">
                    <a:lumMod val="75000"/>
                    <a:lumOff val="25000"/>
                  </a:schemeClr>
                </a:solidFill>
                <a:effectLst/>
                <a:uLnTx/>
                <a:uFillTx/>
                <a:latin typeface="+mj-lt"/>
                <a:cs typeface="Tahoma" pitchFamily="34" charset="0"/>
              </a:rPr>
              <a:t> other staff have assisted with completion of the form, they may sign underneath the box in the examiner’s signature box</a:t>
            </a:r>
          </a:p>
          <a:p>
            <a:pPr marL="342900" lvl="0" indent="-342900">
              <a:spcBef>
                <a:spcPct val="20000"/>
              </a:spcBef>
              <a:buFont typeface="Arial" pitchFamily="34" charset="0"/>
              <a:buChar char="•"/>
              <a:defRPr/>
            </a:pPr>
            <a:r>
              <a:rPr lang="en-US" sz="1400" dirty="0">
                <a:solidFill>
                  <a:schemeClr val="tx1">
                    <a:lumMod val="75000"/>
                    <a:lumOff val="25000"/>
                  </a:schemeClr>
                </a:solidFill>
                <a:latin typeface="+mj-lt"/>
                <a:cs typeface="Tahoma" pitchFamily="34" charset="0"/>
              </a:rPr>
              <a:t>The date the clinician signs the form must be after every procedure date listed on the ODH Form No. 274A</a:t>
            </a:r>
            <a:endParaRPr kumimoji="0" lang="en-US" sz="1400" b="0" i="0" u="none" strike="noStrike" kern="1200" cap="none" spc="0" normalizeH="0" noProof="0" dirty="0">
              <a:ln>
                <a:noFill/>
              </a:ln>
              <a:solidFill>
                <a:schemeClr val="tx1">
                  <a:lumMod val="75000"/>
                  <a:lumOff val="25000"/>
                </a:schemeClr>
              </a:solidFill>
              <a:effectLst/>
              <a:uLnTx/>
              <a:uFillTx/>
              <a:latin typeface="+mj-lt"/>
              <a:cs typeface="Tahoma" pitchFamily="34" charset="0"/>
            </a:endParaRPr>
          </a:p>
        </p:txBody>
      </p:sp>
      <p:sp>
        <p:nvSpPr>
          <p:cNvPr id="5" name="TextBox 4"/>
          <p:cNvSpPr txBox="1"/>
          <p:nvPr/>
        </p:nvSpPr>
        <p:spPr>
          <a:xfrm>
            <a:off x="4648200" y="3556084"/>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6" name="TextBox 5"/>
          <p:cNvSpPr txBox="1"/>
          <p:nvPr/>
        </p:nvSpPr>
        <p:spPr>
          <a:xfrm>
            <a:off x="3331637" y="2356733"/>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7" name="TextBox 6"/>
          <p:cNvSpPr txBox="1"/>
          <p:nvPr/>
        </p:nvSpPr>
        <p:spPr>
          <a:xfrm>
            <a:off x="3871382" y="3759201"/>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5410200" y="2121954"/>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1" name="TextBox 10"/>
          <p:cNvSpPr txBox="1"/>
          <p:nvPr/>
        </p:nvSpPr>
        <p:spPr>
          <a:xfrm>
            <a:off x="4223807" y="3144302"/>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2" name="TextBox 11"/>
          <p:cNvSpPr txBox="1"/>
          <p:nvPr/>
        </p:nvSpPr>
        <p:spPr>
          <a:xfrm>
            <a:off x="6079072" y="3701031"/>
            <a:ext cx="2286000" cy="276999"/>
          </a:xfrm>
          <a:prstGeom prst="rect">
            <a:avLst/>
          </a:prstGeom>
          <a:noFill/>
        </p:spPr>
        <p:txBody>
          <a:bodyPr wrap="square" rtlCol="0">
            <a:spAutoFit/>
          </a:bodyPr>
          <a:lstStyle/>
          <a:p>
            <a:r>
              <a:rPr lang="en-US" sz="1200" b="1" dirty="0">
                <a:solidFill>
                  <a:srgbClr val="009900"/>
                </a:solidFill>
                <a:latin typeface="+mj-lt"/>
                <a:cs typeface="Tahoma" pitchFamily="34" charset="0"/>
              </a:rPr>
              <a:t>Refused, not ready to quit</a:t>
            </a:r>
          </a:p>
        </p:txBody>
      </p:sp>
      <p:sp>
        <p:nvSpPr>
          <p:cNvPr id="13" name="TextBox 12"/>
          <p:cNvSpPr txBox="1"/>
          <p:nvPr/>
        </p:nvSpPr>
        <p:spPr>
          <a:xfrm>
            <a:off x="1676400" y="3954024"/>
            <a:ext cx="2286000" cy="276999"/>
          </a:xfrm>
          <a:prstGeom prst="rect">
            <a:avLst/>
          </a:prstGeom>
          <a:noFill/>
        </p:spPr>
        <p:txBody>
          <a:bodyPr wrap="square" rtlCol="0">
            <a:spAutoFit/>
          </a:bodyPr>
          <a:lstStyle/>
          <a:p>
            <a:r>
              <a:rPr lang="en-US" sz="1200" b="1" dirty="0">
                <a:solidFill>
                  <a:srgbClr val="009900"/>
                </a:solidFill>
                <a:latin typeface="+mj-lt"/>
                <a:cs typeface="Tahoma" pitchFamily="34" charset="0"/>
              </a:rPr>
              <a:t>Dr. Pepper</a:t>
            </a:r>
          </a:p>
        </p:txBody>
      </p:sp>
      <p:sp>
        <p:nvSpPr>
          <p:cNvPr id="14" name="TextBox 13"/>
          <p:cNvSpPr txBox="1"/>
          <p:nvPr/>
        </p:nvSpPr>
        <p:spPr>
          <a:xfrm>
            <a:off x="4914900" y="3956910"/>
            <a:ext cx="1869125" cy="276999"/>
          </a:xfrm>
          <a:prstGeom prst="rect">
            <a:avLst/>
          </a:prstGeom>
          <a:noFill/>
        </p:spPr>
        <p:txBody>
          <a:bodyPr wrap="square" rtlCol="0">
            <a:spAutoFit/>
          </a:bodyPr>
          <a:lstStyle/>
          <a:p>
            <a:r>
              <a:rPr lang="en-US" sz="1200" b="1" dirty="0">
                <a:solidFill>
                  <a:srgbClr val="009900"/>
                </a:solidFill>
                <a:latin typeface="+mj-lt"/>
                <a:cs typeface="Tahoma" pitchFamily="34" charset="0"/>
              </a:rPr>
              <a:t>09/15/2019</a:t>
            </a:r>
          </a:p>
        </p:txBody>
      </p:sp>
      <p:sp>
        <p:nvSpPr>
          <p:cNvPr id="17" name="TextBox 16"/>
          <p:cNvSpPr txBox="1"/>
          <p:nvPr/>
        </p:nvSpPr>
        <p:spPr>
          <a:xfrm>
            <a:off x="3331637" y="2753786"/>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8" name="TextBox 17"/>
          <p:cNvSpPr txBox="1"/>
          <p:nvPr/>
        </p:nvSpPr>
        <p:spPr>
          <a:xfrm>
            <a:off x="2819400" y="3355611"/>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4" name="Slide Number Placeholder 3"/>
          <p:cNvSpPr>
            <a:spLocks noGrp="1"/>
          </p:cNvSpPr>
          <p:nvPr>
            <p:ph type="sldNum" sz="quarter" idx="12"/>
          </p:nvPr>
        </p:nvSpPr>
        <p:spPr/>
        <p:txBody>
          <a:bodyPr/>
          <a:lstStyle/>
          <a:p>
            <a:fld id="{E54B3EBA-1F7D-7C40-AD6A-B96614246222}" type="slidenum">
              <a:rPr lang="en-US" smtClean="0"/>
              <a:t>23</a:t>
            </a:fld>
            <a:endParaRPr lang="en-US" dirty="0"/>
          </a:p>
        </p:txBody>
      </p:sp>
    </p:spTree>
    <p:custDataLst>
      <p:tags r:id="rId1"/>
    </p:custDataLst>
    <p:extLst>
      <p:ext uri="{BB962C8B-B14F-4D97-AF65-F5344CB8AC3E}">
        <p14:creationId xmlns:p14="http://schemas.microsoft.com/office/powerpoint/2010/main" val="2398361103"/>
      </p:ext>
    </p:extLst>
  </p:cSld>
  <p:clrMapOvr>
    <a:masterClrMapping/>
  </p:clrMapOvr>
  <mc:AlternateContent xmlns:mc="http://schemas.openxmlformats.org/markup-compatibility/2006" xmlns:p14="http://schemas.microsoft.com/office/powerpoint/2010/main">
    <mc:Choice Requires="p14">
      <p:transition spd="slow" p14:dur="2000" advTm="28184"/>
    </mc:Choice>
    <mc:Fallback xmlns="">
      <p:transition spd="slow" advTm="28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p:stCondLst>
                              <p:cond delay="1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par>
                          <p:cTn id="22" fill="hold">
                            <p:stCondLst>
                              <p:cond delay="2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par>
                          <p:cTn id="28" fill="hold">
                            <p:stCondLst>
                              <p:cond delay="3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8"/>
                                        </p:tgtEl>
                                        <p:attrNameLst>
                                          <p:attrName>style.visibility</p:attrName>
                                        </p:attrNameLst>
                                      </p:cBhvr>
                                      <p:to>
                                        <p:strVal val="visible"/>
                                      </p:to>
                                    </p:set>
                                    <p:anim calcmode="discrete" valueType="clr">
                                      <p:cBhvr override="childStyle">
                                        <p:cTn id="3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
                                        </p:tgtEl>
                                        <p:attrNameLst>
                                          <p:attrName>fillcolor</p:attrName>
                                        </p:attrNameLst>
                                      </p:cBhvr>
                                      <p:tavLst>
                                        <p:tav tm="0">
                                          <p:val>
                                            <p:clrVal>
                                              <a:schemeClr val="accent2"/>
                                            </p:clrVal>
                                          </p:val>
                                        </p:tav>
                                        <p:tav tm="50000">
                                          <p:val>
                                            <p:clrVal>
                                              <a:schemeClr val="hlink"/>
                                            </p:clrVal>
                                          </p:val>
                                        </p:tav>
                                      </p:tavLst>
                                    </p:anim>
                                    <p:set>
                                      <p:cBhvr>
                                        <p:cTn id="33" dur="80"/>
                                        <p:tgtEl>
                                          <p:spTgt spid="18"/>
                                        </p:tgtEl>
                                        <p:attrNameLst>
                                          <p:attrName>fill.type</p:attrName>
                                        </p:attrNameLst>
                                      </p:cBhvr>
                                      <p:to>
                                        <p:strVal val="solid"/>
                                      </p:to>
                                    </p:set>
                                  </p:childTnLst>
                                </p:cTn>
                              </p:par>
                            </p:childTnLst>
                          </p:cTn>
                        </p:par>
                        <p:par>
                          <p:cTn id="34" fill="hold">
                            <p:stCondLst>
                              <p:cond delay="4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5"/>
                                        </p:tgtEl>
                                        <p:attrNameLst>
                                          <p:attrName>style.visibility</p:attrName>
                                        </p:attrNameLst>
                                      </p:cBhvr>
                                      <p:to>
                                        <p:strVal val="visible"/>
                                      </p:to>
                                    </p:set>
                                    <p:anim calcmode="discrete" valueType="clr">
                                      <p:cBhvr override="childStyle">
                                        <p:cTn id="3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
                                        </p:tgtEl>
                                        <p:attrNameLst>
                                          <p:attrName>fillcolor</p:attrName>
                                        </p:attrNameLst>
                                      </p:cBhvr>
                                      <p:tavLst>
                                        <p:tav tm="0">
                                          <p:val>
                                            <p:clrVal>
                                              <a:schemeClr val="accent2"/>
                                            </p:clrVal>
                                          </p:val>
                                        </p:tav>
                                        <p:tav tm="50000">
                                          <p:val>
                                            <p:clrVal>
                                              <a:schemeClr val="hlink"/>
                                            </p:clrVal>
                                          </p:val>
                                        </p:tav>
                                      </p:tavLst>
                                    </p:anim>
                                    <p:set>
                                      <p:cBhvr>
                                        <p:cTn id="39" dur="80"/>
                                        <p:tgtEl>
                                          <p:spTgt spid="5"/>
                                        </p:tgtEl>
                                        <p:attrNameLst>
                                          <p:attrName>fill.type</p:attrName>
                                        </p:attrNameLst>
                                      </p:cBhvr>
                                      <p:to>
                                        <p:strVal val="solid"/>
                                      </p:to>
                                    </p:set>
                                  </p:childTnLst>
                                </p:cTn>
                              </p:par>
                            </p:childTnLst>
                          </p:cTn>
                        </p:par>
                        <p:par>
                          <p:cTn id="40" fill="hold">
                            <p:stCondLst>
                              <p:cond delay="48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7"/>
                                        </p:tgtEl>
                                        <p:attrNameLst>
                                          <p:attrName>style.visibility</p:attrName>
                                        </p:attrNameLst>
                                      </p:cBhvr>
                                      <p:to>
                                        <p:strVal val="visible"/>
                                      </p:to>
                                    </p:set>
                                    <p:anim calcmode="discrete" valueType="clr">
                                      <p:cBhvr override="childStyle">
                                        <p:cTn id="4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7"/>
                                        </p:tgtEl>
                                        <p:attrNameLst>
                                          <p:attrName>fillcolor</p:attrName>
                                        </p:attrNameLst>
                                      </p:cBhvr>
                                      <p:tavLst>
                                        <p:tav tm="0">
                                          <p:val>
                                            <p:clrVal>
                                              <a:schemeClr val="accent2"/>
                                            </p:clrVal>
                                          </p:val>
                                        </p:tav>
                                        <p:tav tm="50000">
                                          <p:val>
                                            <p:clrVal>
                                              <a:schemeClr val="hlink"/>
                                            </p:clrVal>
                                          </p:val>
                                        </p:tav>
                                      </p:tavLst>
                                    </p:anim>
                                    <p:set>
                                      <p:cBhvr>
                                        <p:cTn id="45" dur="80"/>
                                        <p:tgtEl>
                                          <p:spTgt spid="7"/>
                                        </p:tgtEl>
                                        <p:attrNameLst>
                                          <p:attrName>fill.type</p:attrName>
                                        </p:attrNameLst>
                                      </p:cBhvr>
                                      <p:to>
                                        <p:strVal val="solid"/>
                                      </p:to>
                                    </p:set>
                                  </p:childTnLst>
                                </p:cTn>
                              </p:par>
                            </p:childTnLst>
                          </p:cTn>
                        </p:par>
                        <p:par>
                          <p:cTn id="46" fill="hold">
                            <p:stCondLst>
                              <p:cond delay="56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4B3EBA-1F7D-7C40-AD6A-B96614246222}" type="slidenum">
              <a:rPr lang="en-US" smtClean="0"/>
              <a:t>24</a:t>
            </a:fld>
            <a:endParaRPr lang="en-US" dirty="0"/>
          </a:p>
        </p:txBody>
      </p:sp>
      <p:sp>
        <p:nvSpPr>
          <p:cNvPr id="7" name="Title 6"/>
          <p:cNvSpPr>
            <a:spLocks noGrp="1"/>
          </p:cNvSpPr>
          <p:nvPr>
            <p:ph type="title" idx="4294967295"/>
          </p:nvPr>
        </p:nvSpPr>
        <p:spPr>
          <a:xfrm>
            <a:off x="628650" y="228600"/>
            <a:ext cx="7886700" cy="1325563"/>
          </a:xfrm>
        </p:spPr>
        <p:txBody>
          <a:bodyPr>
            <a:normAutofit fontScale="90000"/>
          </a:bodyPr>
          <a:lstStyle/>
          <a:p>
            <a:pPr algn="ctr"/>
            <a:r>
              <a:rPr lang="en-US" b="1" dirty="0">
                <a:solidFill>
                  <a:srgbClr val="33CCCC"/>
                </a:solidFill>
                <a:cs typeface="Tahoma" pitchFamily="34" charset="0"/>
              </a:rPr>
              <a:t>Final Instructions for Completing ODH Form No. 274A</a:t>
            </a:r>
            <a:endParaRPr lang="en-US" b="1" dirty="0">
              <a:solidFill>
                <a:srgbClr val="33CCCC"/>
              </a:solidFill>
            </a:endParaRPr>
          </a:p>
        </p:txBody>
      </p:sp>
      <p:sp>
        <p:nvSpPr>
          <p:cNvPr id="6" name="Content Placeholder 2"/>
          <p:cNvSpPr>
            <a:spLocks noGrp="1"/>
          </p:cNvSpPr>
          <p:nvPr>
            <p:ph sz="half" idx="4294967295"/>
          </p:nvPr>
        </p:nvSpPr>
        <p:spPr>
          <a:xfrm>
            <a:off x="707232" y="1811338"/>
            <a:ext cx="7729537" cy="4351337"/>
          </a:xfrm>
        </p:spPr>
        <p:txBody>
          <a:bodyPr vert="horz" lIns="91440" tIns="45720" rIns="91440" bIns="45720" rtlCol="0" anchor="t">
            <a:noAutofit/>
          </a:bodyPr>
          <a:lstStyle/>
          <a:p>
            <a:r>
              <a:rPr lang="en-US" sz="2200" dirty="0">
                <a:solidFill>
                  <a:schemeClr val="tx1">
                    <a:lumMod val="75000"/>
                    <a:lumOff val="25000"/>
                  </a:schemeClr>
                </a:solidFill>
                <a:latin typeface="+mj-lt"/>
                <a:cs typeface="Tahoma"/>
              </a:rPr>
              <a:t>Clinical components must be completed by the Take Charge! contracted licensed healthcare provider that is providing the service</a:t>
            </a:r>
          </a:p>
          <a:p>
            <a:r>
              <a:rPr lang="en-US" sz="2200" dirty="0">
                <a:solidFill>
                  <a:schemeClr val="tx1">
                    <a:lumMod val="75000"/>
                    <a:lumOff val="25000"/>
                  </a:schemeClr>
                </a:solidFill>
                <a:latin typeface="+mj-lt"/>
                <a:cs typeface="Tahoma"/>
              </a:rPr>
              <a:t>Non-clinical components  (Part 1, Part 2 and Part 8) may be completed by non-clinicians</a:t>
            </a:r>
          </a:p>
          <a:p>
            <a:r>
              <a:rPr lang="en-US" sz="2200" dirty="0">
                <a:solidFill>
                  <a:schemeClr val="tx1">
                    <a:lumMod val="75000"/>
                    <a:lumOff val="25000"/>
                  </a:schemeClr>
                </a:solidFill>
                <a:latin typeface="+mj-lt"/>
                <a:cs typeface="Tahoma"/>
              </a:rPr>
              <a:t>Every field or box must have an answer</a:t>
            </a:r>
          </a:p>
          <a:p>
            <a:pPr lvl="1">
              <a:buFont typeface="Wingdings" panose="020B0604020202020204" pitchFamily="34" charset="0"/>
              <a:buChar char="ü"/>
            </a:pPr>
            <a:r>
              <a:rPr lang="en-US" sz="1800" dirty="0">
                <a:solidFill>
                  <a:schemeClr val="tx1">
                    <a:lumMod val="75000"/>
                    <a:lumOff val="25000"/>
                  </a:schemeClr>
                </a:solidFill>
                <a:latin typeface="+mj-lt"/>
                <a:cs typeface="Tahoma"/>
              </a:rPr>
              <a:t>Do not leave a blank area </a:t>
            </a:r>
            <a:endParaRPr lang="en-US" sz="1800">
              <a:solidFill>
                <a:schemeClr val="tx1">
                  <a:lumMod val="75000"/>
                  <a:lumOff val="25000"/>
                </a:schemeClr>
              </a:solidFill>
              <a:cs typeface="Calibri"/>
            </a:endParaRPr>
          </a:p>
          <a:p>
            <a:pPr lvl="1">
              <a:buFont typeface="Wingdings" panose="020B0604020202020204" pitchFamily="34" charset="0"/>
              <a:buChar char="ü"/>
            </a:pPr>
            <a:r>
              <a:rPr lang="en-US" sz="1800" dirty="0">
                <a:solidFill>
                  <a:schemeClr val="tx1">
                    <a:lumMod val="75000"/>
                    <a:lumOff val="25000"/>
                  </a:schemeClr>
                </a:solidFill>
                <a:latin typeface="+mj-lt"/>
                <a:cs typeface="Tahoma"/>
              </a:rPr>
              <a:t>Draw a line through areas that will not be completed</a:t>
            </a:r>
            <a:endParaRPr lang="en-US" sz="1800">
              <a:solidFill>
                <a:schemeClr val="tx1">
                  <a:lumMod val="75000"/>
                  <a:lumOff val="25000"/>
                </a:schemeClr>
              </a:solidFill>
              <a:cs typeface="Calibri"/>
            </a:endParaRPr>
          </a:p>
          <a:p>
            <a:r>
              <a:rPr lang="en-US" sz="2200" dirty="0">
                <a:solidFill>
                  <a:schemeClr val="tx1">
                    <a:lumMod val="75000"/>
                    <a:lumOff val="25000"/>
                  </a:schemeClr>
                </a:solidFill>
                <a:latin typeface="+mj-lt"/>
                <a:cs typeface="Tahoma"/>
              </a:rPr>
              <a:t>ODH Form 274A is signed by the Take Charge! contracted licensed healthcare provider only when the form has been reviewed and completed by the  licensed healthcare provider</a:t>
            </a:r>
          </a:p>
          <a:p>
            <a:pPr lvl="1">
              <a:buNone/>
            </a:pPr>
            <a:endParaRPr lang="en-US" sz="2200" dirty="0">
              <a:solidFill>
                <a:schemeClr val="tx1">
                  <a:lumMod val="75000"/>
                  <a:lumOff val="25000"/>
                </a:schemeClr>
              </a:solidFill>
              <a:latin typeface="+mj-lt"/>
              <a:cs typeface="Tahoma" pitchFamily="34" charset="0"/>
            </a:endParaRPr>
          </a:p>
        </p:txBody>
      </p:sp>
    </p:spTree>
    <p:extLst>
      <p:ext uri="{BB962C8B-B14F-4D97-AF65-F5344CB8AC3E}">
        <p14:creationId xmlns:p14="http://schemas.microsoft.com/office/powerpoint/2010/main" val="423521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4B3EBA-1F7D-7C40-AD6A-B96614246222}" type="slidenum">
              <a:rPr lang="en-US" smtClean="0"/>
              <a:t>25</a:t>
            </a:fld>
            <a:endParaRPr lang="en-US" dirty="0"/>
          </a:p>
        </p:txBody>
      </p:sp>
      <p:sp>
        <p:nvSpPr>
          <p:cNvPr id="3" name="Content Placeholder 2"/>
          <p:cNvSpPr>
            <a:spLocks noGrp="1"/>
          </p:cNvSpPr>
          <p:nvPr>
            <p:ph idx="4294967295"/>
          </p:nvPr>
        </p:nvSpPr>
        <p:spPr>
          <a:xfrm>
            <a:off x="457200" y="1600200"/>
            <a:ext cx="8229600" cy="4525963"/>
          </a:xfrm>
        </p:spPr>
        <p:txBody>
          <a:bodyPr vert="horz" lIns="91440" tIns="45720" rIns="91440" bIns="45720" rtlCol="0" anchor="t">
            <a:noAutofit/>
          </a:bodyPr>
          <a:lstStyle/>
          <a:p>
            <a:r>
              <a:rPr lang="en-US" sz="2000" dirty="0">
                <a:solidFill>
                  <a:schemeClr val="tx1">
                    <a:lumMod val="75000"/>
                    <a:lumOff val="25000"/>
                  </a:schemeClr>
                </a:solidFill>
                <a:latin typeface="+mj-lt"/>
                <a:cs typeface="Tahoma"/>
              </a:rPr>
              <a:t>Prior to processing the ODH Form No. 274A for reimbursement, please review the form for completeness</a:t>
            </a:r>
          </a:p>
          <a:p>
            <a:endParaRPr lang="en-US" sz="2000" dirty="0">
              <a:solidFill>
                <a:schemeClr val="tx1">
                  <a:lumMod val="75000"/>
                  <a:lumOff val="25000"/>
                </a:schemeClr>
              </a:solidFill>
              <a:latin typeface="+mj-lt"/>
              <a:cs typeface="Tahoma" pitchFamily="34" charset="0"/>
            </a:endParaRPr>
          </a:p>
          <a:p>
            <a:r>
              <a:rPr lang="en-US" sz="2000" dirty="0">
                <a:solidFill>
                  <a:schemeClr val="tx1">
                    <a:lumMod val="75000"/>
                    <a:lumOff val="25000"/>
                  </a:schemeClr>
                </a:solidFill>
                <a:latin typeface="+mj-lt"/>
                <a:cs typeface="Tahoma"/>
              </a:rPr>
              <a:t>Draw a line in the sections that do not apply to the Take Charge! client</a:t>
            </a:r>
          </a:p>
          <a:p>
            <a:endParaRPr lang="en-US" sz="2000" dirty="0">
              <a:solidFill>
                <a:schemeClr val="tx1">
                  <a:lumMod val="75000"/>
                  <a:lumOff val="25000"/>
                </a:schemeClr>
              </a:solidFill>
              <a:latin typeface="+mj-lt"/>
              <a:cs typeface="Tahoma" pitchFamily="34" charset="0"/>
            </a:endParaRPr>
          </a:p>
          <a:p>
            <a:r>
              <a:rPr lang="en-US" sz="2000" dirty="0">
                <a:solidFill>
                  <a:schemeClr val="tx1">
                    <a:lumMod val="75000"/>
                    <a:lumOff val="25000"/>
                  </a:schemeClr>
                </a:solidFill>
                <a:latin typeface="+mj-lt"/>
                <a:cs typeface="Tahoma"/>
              </a:rPr>
              <a:t>The ODH Form No. 274A is complete once all information on the form is provided. </a:t>
            </a:r>
            <a:r>
              <a:rPr lang="en-US" sz="2000" b="1" dirty="0">
                <a:solidFill>
                  <a:schemeClr val="tx1">
                    <a:lumMod val="75000"/>
                    <a:lumOff val="25000"/>
                  </a:schemeClr>
                </a:solidFill>
                <a:latin typeface="+mj-lt"/>
                <a:cs typeface="Tahoma"/>
              </a:rPr>
              <a:t>Incomplete forms will be returned to the contractor for correction,</a:t>
            </a:r>
            <a:r>
              <a:rPr lang="en-US" sz="2000" dirty="0">
                <a:solidFill>
                  <a:schemeClr val="tx1">
                    <a:lumMod val="75000"/>
                    <a:lumOff val="25000"/>
                  </a:schemeClr>
                </a:solidFill>
                <a:latin typeface="+mj-lt"/>
                <a:cs typeface="Tahoma"/>
              </a:rPr>
              <a:t> utilizing Box account from </a:t>
            </a:r>
            <a:r>
              <a:rPr lang="en-US" sz="2000" dirty="0">
                <a:solidFill>
                  <a:schemeClr val="tx1">
                    <a:lumMod val="75000"/>
                    <a:lumOff val="25000"/>
                  </a:schemeClr>
                </a:solidFill>
                <a:latin typeface="+mj-lt"/>
                <a:cs typeface="Tahoma"/>
                <a:hlinkClick r:id="rId2"/>
              </a:rPr>
              <a:t>www.box.com</a:t>
            </a:r>
            <a:endParaRPr lang="en-US" sz="2000" dirty="0">
              <a:solidFill>
                <a:schemeClr val="tx1">
                  <a:lumMod val="75000"/>
                  <a:lumOff val="25000"/>
                </a:schemeClr>
              </a:solidFill>
              <a:latin typeface="+mj-lt"/>
              <a:cs typeface="Tahoma"/>
            </a:endParaRPr>
          </a:p>
          <a:p>
            <a:endParaRPr lang="en-US" sz="2000" dirty="0">
              <a:solidFill>
                <a:schemeClr val="tx1">
                  <a:lumMod val="75000"/>
                  <a:lumOff val="25000"/>
                </a:schemeClr>
              </a:solidFill>
              <a:latin typeface="+mj-lt"/>
              <a:cs typeface="Tahoma" pitchFamily="34" charset="0"/>
            </a:endParaRPr>
          </a:p>
          <a:p>
            <a:r>
              <a:rPr lang="en-US" sz="2000" dirty="0">
                <a:solidFill>
                  <a:schemeClr val="tx1">
                    <a:lumMod val="75000"/>
                    <a:lumOff val="25000"/>
                  </a:schemeClr>
                </a:solidFill>
                <a:latin typeface="+mj-lt"/>
                <a:cs typeface="Tahoma"/>
              </a:rPr>
              <a:t>The final step for completing the ODH Form No. 274 is to follow the operating procedures for your facility's billing office </a:t>
            </a:r>
          </a:p>
        </p:txBody>
      </p:sp>
      <p:sp>
        <p:nvSpPr>
          <p:cNvPr id="5" name="Title 6"/>
          <p:cNvSpPr txBox="1">
            <a:spLocks/>
          </p:cNvSpPr>
          <p:nvPr/>
        </p:nvSpPr>
        <p:spPr>
          <a:xfrm>
            <a:off x="628650" y="228600"/>
            <a:ext cx="7886700" cy="132556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33CCCC"/>
                </a:solidFill>
                <a:cs typeface="Tahoma" pitchFamily="34" charset="0"/>
              </a:rPr>
              <a:t>Final Instructions for Completing ODH Form No. 274A</a:t>
            </a:r>
            <a:endParaRPr lang="en-US" b="1" dirty="0">
              <a:solidFill>
                <a:srgbClr val="33CCCC"/>
              </a:solidFill>
            </a:endParaRPr>
          </a:p>
        </p:txBody>
      </p:sp>
    </p:spTree>
    <p:extLst>
      <p:ext uri="{BB962C8B-B14F-4D97-AF65-F5344CB8AC3E}">
        <p14:creationId xmlns:p14="http://schemas.microsoft.com/office/powerpoint/2010/main" val="3668147148"/>
      </p:ext>
    </p:extLst>
  </p:cSld>
  <p:clrMapOvr>
    <a:masterClrMapping/>
  </p:clrMapOvr>
  <p:transition advTm="29874"/>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4B3EBA-1F7D-7C40-AD6A-B96614246222}" type="slidenum">
              <a:rPr lang="en-US" smtClean="0"/>
              <a:t>26</a:t>
            </a:fld>
            <a:endParaRPr lang="en-US" dirty="0"/>
          </a:p>
        </p:txBody>
      </p:sp>
      <p:sp>
        <p:nvSpPr>
          <p:cNvPr id="6" name="Content Placeholder 2"/>
          <p:cNvSpPr>
            <a:spLocks noGrp="1"/>
          </p:cNvSpPr>
          <p:nvPr>
            <p:ph idx="4294967295"/>
          </p:nvPr>
        </p:nvSpPr>
        <p:spPr>
          <a:xfrm>
            <a:off x="457200" y="1600200"/>
            <a:ext cx="8229600" cy="4525963"/>
          </a:xfrm>
        </p:spPr>
        <p:txBody>
          <a:bodyPr vert="horz" lIns="91440" tIns="45720" rIns="91440" bIns="45720" rtlCol="0" anchor="t">
            <a:normAutofit fontScale="77500" lnSpcReduction="20000"/>
          </a:bodyPr>
          <a:lstStyle/>
          <a:p>
            <a:r>
              <a:rPr lang="en-US" dirty="0">
                <a:solidFill>
                  <a:schemeClr val="tx1">
                    <a:lumMod val="75000"/>
                    <a:lumOff val="25000"/>
                  </a:schemeClr>
                </a:solidFill>
                <a:latin typeface="+mj-lt"/>
                <a:cs typeface="Tahoma"/>
              </a:rPr>
              <a:t>Do not hold the ODH Form No. 274A if the client needs diagnostic testing</a:t>
            </a:r>
          </a:p>
          <a:p>
            <a:pPr>
              <a:buNone/>
            </a:pPr>
            <a:r>
              <a:rPr lang="en-US" dirty="0">
                <a:solidFill>
                  <a:schemeClr val="tx1">
                    <a:lumMod val="75000"/>
                    <a:lumOff val="25000"/>
                  </a:schemeClr>
                </a:solidFill>
                <a:latin typeface="+mj-lt"/>
                <a:cs typeface="Tahoma" pitchFamily="34" charset="0"/>
              </a:rPr>
              <a:t>  </a:t>
            </a:r>
          </a:p>
          <a:p>
            <a:r>
              <a:rPr lang="en-US" dirty="0">
                <a:solidFill>
                  <a:schemeClr val="tx1">
                    <a:lumMod val="75000"/>
                    <a:lumOff val="25000"/>
                  </a:schemeClr>
                </a:solidFill>
                <a:latin typeface="+mj-lt"/>
                <a:cs typeface="Tahoma"/>
              </a:rPr>
              <a:t>Once the form is complete, maintain the original of all pages of the form in the client’s chart for seven years in accordance with the terms of the contract and Business Associate Agreement (BAA)</a:t>
            </a:r>
            <a:endParaRPr lang="en-US" dirty="0">
              <a:solidFill>
                <a:schemeClr val="tx1">
                  <a:lumMod val="75000"/>
                  <a:lumOff val="25000"/>
                </a:schemeClr>
              </a:solidFill>
              <a:latin typeface="+mj-lt"/>
              <a:cs typeface="Tahoma" pitchFamily="34" charset="0"/>
            </a:endParaRPr>
          </a:p>
          <a:p>
            <a:endParaRPr lang="en-US" dirty="0">
              <a:solidFill>
                <a:schemeClr val="tx1">
                  <a:lumMod val="75000"/>
                  <a:lumOff val="25000"/>
                </a:schemeClr>
              </a:solidFill>
              <a:latin typeface="+mj-lt"/>
              <a:cs typeface="Tahoma" pitchFamily="34" charset="0"/>
            </a:endParaRPr>
          </a:p>
          <a:p>
            <a:r>
              <a:rPr lang="en-US" dirty="0">
                <a:solidFill>
                  <a:schemeClr val="tx1">
                    <a:lumMod val="75000"/>
                    <a:lumOff val="25000"/>
                  </a:schemeClr>
                </a:solidFill>
                <a:latin typeface="+mj-lt"/>
                <a:cs typeface="Tahoma"/>
              </a:rPr>
              <a:t>The Take Charge! program will review completed ODH Form No. 274A forms at your request prior to submitting ODH Form No. 274A forms with your monthly invoice </a:t>
            </a:r>
          </a:p>
          <a:p>
            <a:pPr lvl="1">
              <a:buFont typeface="Courier New" panose="020B0604020202020204" pitchFamily="34" charset="0"/>
              <a:buChar char="o"/>
            </a:pPr>
            <a:r>
              <a:rPr lang="en-US" dirty="0">
                <a:solidFill>
                  <a:schemeClr val="tx1">
                    <a:lumMod val="75000"/>
                    <a:lumOff val="25000"/>
                  </a:schemeClr>
                </a:solidFill>
                <a:latin typeface="+mj-lt"/>
                <a:cs typeface="Tahoma"/>
              </a:rPr>
              <a:t>Contact Take Charge! Administrative office at 405-271-3619 for assistance</a:t>
            </a:r>
            <a:endParaRPr lang="en-US">
              <a:solidFill>
                <a:schemeClr val="tx1">
                  <a:lumMod val="75000"/>
                  <a:lumOff val="25000"/>
                </a:schemeClr>
              </a:solidFill>
              <a:cs typeface="Calibri"/>
            </a:endParaRPr>
          </a:p>
          <a:p>
            <a:endParaRPr lang="en-US" dirty="0">
              <a:solidFill>
                <a:schemeClr val="tx1">
                  <a:lumMod val="75000"/>
                  <a:lumOff val="25000"/>
                </a:schemeClr>
              </a:solidFill>
              <a:latin typeface="+mj-lt"/>
              <a:cs typeface="Tahoma" pitchFamily="34" charset="0"/>
            </a:endParaRPr>
          </a:p>
          <a:p>
            <a:endParaRPr lang="en-US" dirty="0">
              <a:solidFill>
                <a:schemeClr val="tx1">
                  <a:lumMod val="75000"/>
                  <a:lumOff val="25000"/>
                </a:schemeClr>
              </a:solidFill>
              <a:latin typeface="+mj-lt"/>
            </a:endParaRPr>
          </a:p>
        </p:txBody>
      </p:sp>
      <p:sp>
        <p:nvSpPr>
          <p:cNvPr id="7" name="Title 6"/>
          <p:cNvSpPr txBox="1">
            <a:spLocks/>
          </p:cNvSpPr>
          <p:nvPr/>
        </p:nvSpPr>
        <p:spPr>
          <a:xfrm>
            <a:off x="628650" y="228600"/>
            <a:ext cx="7886700" cy="132556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33CCCC"/>
                </a:solidFill>
                <a:cs typeface="Tahoma" pitchFamily="34" charset="0"/>
              </a:rPr>
              <a:t>Final Instructions for Completing ODH Form No. 274A</a:t>
            </a:r>
            <a:endParaRPr lang="en-US" b="1" dirty="0">
              <a:solidFill>
                <a:srgbClr val="33CCCC"/>
              </a:solidFill>
            </a:endParaRPr>
          </a:p>
        </p:txBody>
      </p:sp>
    </p:spTree>
    <p:extLst>
      <p:ext uri="{BB962C8B-B14F-4D97-AF65-F5344CB8AC3E}">
        <p14:creationId xmlns:p14="http://schemas.microsoft.com/office/powerpoint/2010/main" val="1608951614"/>
      </p:ext>
    </p:extLst>
  </p:cSld>
  <p:clrMapOvr>
    <a:masterClrMapping/>
  </p:clrMapOvr>
  <mc:AlternateContent xmlns:mc="http://schemas.openxmlformats.org/markup-compatibility/2006" xmlns:p14="http://schemas.microsoft.com/office/powerpoint/2010/main">
    <mc:Choice Requires="p14">
      <p:transition spd="slow" p14:dur="2000" advTm="48429"/>
    </mc:Choice>
    <mc:Fallback xmlns="">
      <p:transition spd="slow" advTm="4842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27</a:t>
            </a:fld>
            <a:endParaRPr lang="en-US"/>
          </a:p>
        </p:txBody>
      </p:sp>
      <p:sp>
        <p:nvSpPr>
          <p:cNvPr id="4" name="Content Placeholder 2"/>
          <p:cNvSpPr txBox="1">
            <a:spLocks/>
          </p:cNvSpPr>
          <p:nvPr/>
        </p:nvSpPr>
        <p:spPr>
          <a:xfrm>
            <a:off x="685800" y="1600199"/>
            <a:ext cx="8229600" cy="4525963"/>
          </a:xfrm>
          <a:prstGeom prst="rect">
            <a:avLst/>
          </a:prstGeom>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Please complete the electronic post assessment located at the link below.</a:t>
            </a:r>
          </a:p>
          <a:p>
            <a:pPr marL="0" indent="0">
              <a:buFont typeface="Arial" panose="020B0604020202020204" pitchFamily="34" charset="0"/>
              <a:buNone/>
            </a:pPr>
            <a:endParaRPr lang="en-US"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hlinkClick r:id="rId2"/>
              </a:rPr>
              <a:t>274A Training Quiz</a:t>
            </a:r>
            <a:endParaRPr lang="en-US"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US"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For issues with the skill assessment, contact:</a:t>
            </a:r>
          </a:p>
          <a:p>
            <a:pPr marL="0" indent="0" algn="ctr">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 Take Charge! administrative staff </a:t>
            </a:r>
          </a:p>
          <a:p>
            <a:pPr marL="0" indent="0" algn="ctr">
              <a:buFont typeface="Arial" panose="020B0604020202020204" pitchFamily="34" charset="0"/>
              <a:buNone/>
            </a:pPr>
            <a:r>
              <a:rPr lang="en-US" dirty="0">
                <a:solidFill>
                  <a:schemeClr val="tx1">
                    <a:lumMod val="75000"/>
                    <a:lumOff val="25000"/>
                  </a:schemeClr>
                </a:solidFill>
                <a:ea typeface="Tahoma"/>
                <a:cs typeface="Tahoma"/>
              </a:rPr>
              <a:t>at 405-271-3619</a:t>
            </a:r>
          </a:p>
        </p:txBody>
      </p:sp>
      <p:sp>
        <p:nvSpPr>
          <p:cNvPr id="6" name="Title 1"/>
          <p:cNvSpPr>
            <a:spLocks noGrp="1"/>
          </p:cNvSpPr>
          <p:nvPr>
            <p:ph type="title" idx="4294967295"/>
          </p:nvPr>
        </p:nvSpPr>
        <p:spPr>
          <a:xfrm>
            <a:off x="457200" y="274638"/>
            <a:ext cx="8229600" cy="1143000"/>
          </a:xfrm>
        </p:spPr>
        <p:txBody>
          <a:bodyPr rtlCol="0">
            <a:normAutofit/>
          </a:bodyPr>
          <a:lstStyle/>
          <a:p>
            <a:pPr fontAlgn="auto">
              <a:spcAft>
                <a:spcPts val="0"/>
              </a:spcAft>
              <a:defRPr/>
            </a:pPr>
            <a:r>
              <a:rPr lang="en-US" sz="6000" b="1" dirty="0">
                <a:solidFill>
                  <a:srgbClr val="33CCCC"/>
                </a:solidFill>
                <a:latin typeface="+mn-lt"/>
                <a:cs typeface="Tahoma" pitchFamily="34" charset="0"/>
              </a:rPr>
              <a:t>Skill Assessment</a:t>
            </a:r>
          </a:p>
        </p:txBody>
      </p:sp>
    </p:spTree>
    <p:extLst>
      <p:ext uri="{BB962C8B-B14F-4D97-AF65-F5344CB8AC3E}">
        <p14:creationId xmlns:p14="http://schemas.microsoft.com/office/powerpoint/2010/main" val="259586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4B3EBA-1F7D-7C40-AD6A-B96614246222}" type="slidenum">
              <a:rPr lang="en-US" smtClean="0"/>
              <a:t>28</a:t>
            </a:fld>
            <a:endParaRPr lang="en-US" dirty="0"/>
          </a:p>
        </p:txBody>
      </p:sp>
      <p:sp>
        <p:nvSpPr>
          <p:cNvPr id="2" name="Title 1"/>
          <p:cNvSpPr>
            <a:spLocks noGrp="1"/>
          </p:cNvSpPr>
          <p:nvPr>
            <p:ph type="title" idx="4294967295"/>
          </p:nvPr>
        </p:nvSpPr>
        <p:spPr>
          <a:xfrm>
            <a:off x="685800" y="304800"/>
            <a:ext cx="8229600" cy="1143000"/>
          </a:xfrm>
        </p:spPr>
        <p:txBody>
          <a:bodyPr rtlCol="0">
            <a:normAutofit/>
          </a:bodyPr>
          <a:lstStyle/>
          <a:p>
            <a:pPr fontAlgn="auto">
              <a:spcAft>
                <a:spcPts val="0"/>
              </a:spcAft>
              <a:defRPr/>
            </a:pPr>
            <a:r>
              <a:rPr lang="en-US" sz="6000" b="1" dirty="0">
                <a:solidFill>
                  <a:srgbClr val="33CCCC"/>
                </a:solidFill>
                <a:latin typeface="+mn-lt"/>
                <a:cs typeface="Tahoma" pitchFamily="34" charset="0"/>
              </a:rPr>
              <a:t>Contact Information</a:t>
            </a:r>
          </a:p>
        </p:txBody>
      </p:sp>
      <p:sp>
        <p:nvSpPr>
          <p:cNvPr id="5" name="Content Placeholder 2"/>
          <p:cNvSpPr txBox="1">
            <a:spLocks/>
          </p:cNvSpPr>
          <p:nvPr/>
        </p:nvSpPr>
        <p:spPr>
          <a:xfrm>
            <a:off x="685800" y="1447799"/>
            <a:ext cx="8080514"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Take Charge! toll free number </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1-888-669-5934</a:t>
            </a:r>
          </a:p>
          <a:p>
            <a:pPr marL="0" indent="0" algn="ctr">
              <a:buFont typeface="Arial" panose="020B0604020202020204" pitchFamily="34" charset="0"/>
              <a:buNone/>
            </a:pPr>
            <a:endParaRPr lang="en-US" sz="9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Center for Chronic Disease Prevention and Health Promotion </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405-271-3619</a:t>
            </a:r>
          </a:p>
          <a:p>
            <a:pPr marL="0" indent="0" algn="ctr">
              <a:buFont typeface="Arial" panose="020B0604020202020204" pitchFamily="34" charset="0"/>
              <a:buNone/>
            </a:pPr>
            <a:endParaRPr lang="en-US" sz="9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Email </a:t>
            </a:r>
            <a:r>
              <a:rPr lang="en-US" sz="2400" dirty="0">
                <a:solidFill>
                  <a:schemeClr val="tx1">
                    <a:lumMod val="75000"/>
                    <a:lumOff val="25000"/>
                  </a:schemeClr>
                </a:solidFill>
                <a:ea typeface="Tahoma" panose="020B0604030504040204" pitchFamily="34" charset="0"/>
                <a:cs typeface="Tahoma" panose="020B0604030504040204" pitchFamily="34" charset="0"/>
                <a:hlinkClick r:id="rId2"/>
              </a:rPr>
              <a:t>CancerPCP@health.ok.gov</a:t>
            </a:r>
            <a:endParaRPr lang="en-US" sz="24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(Please do not email protected health/confidential information)</a:t>
            </a:r>
          </a:p>
          <a:p>
            <a:pPr marL="0" indent="0" algn="ctr">
              <a:buFont typeface="Arial" panose="020B0604020202020204" pitchFamily="34" charset="0"/>
              <a:buNone/>
            </a:pPr>
            <a:endParaRPr lang="en-US" sz="9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Confidential Fax Number</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405-271-6315</a:t>
            </a:r>
          </a:p>
          <a:p>
            <a:pPr marL="0" indent="0" algn="ctr">
              <a:buNone/>
            </a:pPr>
            <a:endParaRPr lang="en-US" sz="900" dirty="0">
              <a:solidFill>
                <a:schemeClr val="tx1">
                  <a:lumMod val="75000"/>
                  <a:lumOff val="25000"/>
                </a:schemeClr>
              </a:solidFill>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Take Charge! website</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 </a:t>
            </a:r>
            <a:r>
              <a:rPr lang="en-US" sz="2400" dirty="0">
                <a:hlinkClick r:id="rId3"/>
              </a:rPr>
              <a:t>Take Charge! (oklahoma.gov)</a:t>
            </a:r>
            <a:endParaRPr lang="en-US" sz="2400" dirty="0">
              <a:solidFill>
                <a:schemeClr val="tx1">
                  <a:lumMod val="75000"/>
                  <a:lumOff val="25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248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4500" y="4980317"/>
            <a:ext cx="5715000" cy="1569660"/>
          </a:xfrm>
          <a:prstGeom prst="rect">
            <a:avLst/>
          </a:prstGeom>
          <a:noFill/>
        </p:spPr>
        <p:txBody>
          <a:bodyPr wrap="square" rtlCol="0">
            <a:spAutoFit/>
          </a:bodyPr>
          <a:lstStyle/>
          <a:p>
            <a:pPr algn="ctr"/>
            <a:r>
              <a:rPr lang="en-US" sz="3200" b="1" dirty="0">
                <a:solidFill>
                  <a:schemeClr val="tx1">
                    <a:lumMod val="75000"/>
                    <a:lumOff val="25000"/>
                  </a:schemeClr>
                </a:solidFill>
                <a:ea typeface="Tahoma" panose="020B0604030504040204" pitchFamily="34" charset="0"/>
                <a:cs typeface="Tahoma" panose="020B0604030504040204" pitchFamily="34" charset="0"/>
              </a:rPr>
              <a:t>ALL individuals who assist with Take Charge! related clients and services </a:t>
            </a:r>
            <a:endParaRPr lang="en-US" sz="3200" b="1" dirty="0"/>
          </a:p>
        </p:txBody>
      </p:sp>
      <p:sp>
        <p:nvSpPr>
          <p:cNvPr id="3" name="Content Placeholder 2"/>
          <p:cNvSpPr>
            <a:spLocks noGrp="1"/>
          </p:cNvSpPr>
          <p:nvPr>
            <p:ph sz="half" idx="1"/>
          </p:nvPr>
        </p:nvSpPr>
        <p:spPr>
          <a:xfrm>
            <a:off x="751549" y="1707833"/>
            <a:ext cx="4038600" cy="3113912"/>
          </a:xfrm>
        </p:spPr>
        <p:txBody>
          <a:bodyPr vert="horz" lIns="91440" tIns="45720" rIns="91440" bIns="45720" rtlCol="0" anchor="t">
            <a:noAutofit/>
          </a:bodyPr>
          <a:lstStyle/>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Patient Navigator</a:t>
            </a:r>
          </a:p>
          <a:p>
            <a:pPr>
              <a:lnSpc>
                <a:spcPct val="120000"/>
              </a:lnSpc>
              <a:spcBef>
                <a:spcPts val="0"/>
              </a:spcBef>
            </a:pPr>
            <a:r>
              <a:rPr lang="en-US" dirty="0">
                <a:solidFill>
                  <a:schemeClr val="tx1">
                    <a:lumMod val="75000"/>
                    <a:lumOff val="25000"/>
                  </a:schemeClr>
                </a:solidFill>
                <a:ea typeface="Tahoma"/>
                <a:cs typeface="Tahoma"/>
              </a:rPr>
              <a:t>Administrative Assistant</a:t>
            </a:r>
          </a:p>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Medical Assistant</a:t>
            </a:r>
          </a:p>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Billing/Invoice Personnel </a:t>
            </a:r>
          </a:p>
          <a:p>
            <a:endParaRPr lang="en-US" dirty="0"/>
          </a:p>
        </p:txBody>
      </p:sp>
      <p:sp>
        <p:nvSpPr>
          <p:cNvPr id="4" name="Content Placeholder 3"/>
          <p:cNvSpPr>
            <a:spLocks noGrp="1"/>
          </p:cNvSpPr>
          <p:nvPr>
            <p:ph sz="half" idx="2"/>
          </p:nvPr>
        </p:nvSpPr>
        <p:spPr>
          <a:xfrm>
            <a:off x="4781836" y="1722596"/>
            <a:ext cx="4038600" cy="3657600"/>
          </a:xfrm>
        </p:spPr>
        <p:txBody>
          <a:bodyPr>
            <a:normAutofit/>
          </a:bodyPr>
          <a:lstStyle/>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Licensed healthcare provider </a:t>
            </a:r>
            <a:r>
              <a:rPr lang="en-US" sz="2000" dirty="0">
                <a:solidFill>
                  <a:schemeClr val="tx1">
                    <a:lumMod val="75000"/>
                    <a:lumOff val="25000"/>
                  </a:schemeClr>
                </a:solidFill>
                <a:ea typeface="Tahoma" panose="020B0604030504040204" pitchFamily="34" charset="0"/>
                <a:cs typeface="Tahoma" panose="020B0604030504040204" pitchFamily="34" charset="0"/>
              </a:rPr>
              <a:t>(DO, MD, PA, Nurse Practitioner, RN, LPN, etc.)</a:t>
            </a:r>
            <a:r>
              <a:rPr lang="en-US" sz="2400" dirty="0">
                <a:solidFill>
                  <a:schemeClr val="tx1">
                    <a:lumMod val="75000"/>
                    <a:lumOff val="25000"/>
                  </a:schemeClr>
                </a:solidFill>
                <a:ea typeface="Tahoma" panose="020B0604030504040204" pitchFamily="34" charset="0"/>
                <a:cs typeface="Tahoma" panose="020B0604030504040204" pitchFamily="34" charset="0"/>
              </a:rPr>
              <a:t> </a:t>
            </a:r>
            <a:r>
              <a:rPr lang="en-US" dirty="0">
                <a:solidFill>
                  <a:schemeClr val="tx1">
                    <a:lumMod val="75000"/>
                    <a:lumOff val="25000"/>
                  </a:schemeClr>
                </a:solidFill>
                <a:ea typeface="Tahoma" panose="020B0604030504040204" pitchFamily="34" charset="0"/>
                <a:cs typeface="Tahoma" panose="020B0604030504040204" pitchFamily="34" charset="0"/>
              </a:rPr>
              <a:t>who provides Take Charge! services for Take Charge! eligible women</a:t>
            </a:r>
          </a:p>
          <a:p>
            <a:endParaRPr lang="en-US" dirty="0"/>
          </a:p>
        </p:txBody>
      </p:sp>
      <p:sp>
        <p:nvSpPr>
          <p:cNvPr id="7" name="Title 1"/>
          <p:cNvSpPr txBox="1">
            <a:spLocks/>
          </p:cNvSpPr>
          <p:nvPr/>
        </p:nvSpPr>
        <p:spPr>
          <a:xfrm>
            <a:off x="533400" y="274637"/>
            <a:ext cx="8491330" cy="144380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33CCCC"/>
                </a:solidFill>
                <a:latin typeface="+mn-lt"/>
                <a:ea typeface="Tahoma" panose="020B0604030504040204" pitchFamily="34" charset="0"/>
                <a:cs typeface="Tahoma" panose="020B0604030504040204" pitchFamily="34" charset="0"/>
              </a:rPr>
              <a:t>Who is required to take the new </a:t>
            </a:r>
          </a:p>
          <a:p>
            <a:r>
              <a:rPr lang="en-US" sz="3600" b="1" dirty="0">
                <a:solidFill>
                  <a:srgbClr val="33CCCC"/>
                </a:solidFill>
                <a:latin typeface="+mn-lt"/>
                <a:ea typeface="Tahoma" panose="020B0604030504040204" pitchFamily="34" charset="0"/>
                <a:cs typeface="Tahoma" panose="020B0604030504040204" pitchFamily="34" charset="0"/>
              </a:rPr>
              <a:t>ODH Form No. 274A </a:t>
            </a:r>
            <a:r>
              <a:rPr lang="en-US" sz="4000" b="1" dirty="0">
                <a:solidFill>
                  <a:srgbClr val="33CCCC"/>
                </a:solidFill>
                <a:latin typeface="+mn-lt"/>
                <a:ea typeface="Tahoma" panose="020B0604030504040204" pitchFamily="34" charset="0"/>
                <a:cs typeface="Tahoma" panose="020B0604030504040204" pitchFamily="34" charset="0"/>
              </a:rPr>
              <a:t>Training?</a:t>
            </a:r>
          </a:p>
        </p:txBody>
      </p:sp>
    </p:spTree>
    <p:extLst>
      <p:ext uri="{BB962C8B-B14F-4D97-AF65-F5344CB8AC3E}">
        <p14:creationId xmlns:p14="http://schemas.microsoft.com/office/powerpoint/2010/main" val="92562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E0-3092-4B6D-8879-FD13949DF435}" type="slidenum">
              <a:rPr lang="en-US" smtClean="0"/>
              <a:t>4</a:t>
            </a:fld>
            <a:endParaRPr lang="en-US"/>
          </a:p>
        </p:txBody>
      </p:sp>
      <p:sp>
        <p:nvSpPr>
          <p:cNvPr id="3" name="Title 1"/>
          <p:cNvSpPr txBox="1">
            <a:spLocks/>
          </p:cNvSpPr>
          <p:nvPr/>
        </p:nvSpPr>
        <p:spPr>
          <a:xfrm>
            <a:off x="990788" y="365126"/>
            <a:ext cx="78867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rgbClr val="33CCCC"/>
                </a:solidFill>
                <a:latin typeface="+mn-lt"/>
                <a:cs typeface="Tahoma" pitchFamily="34" charset="0"/>
              </a:rPr>
              <a:t>Training Objectives</a:t>
            </a:r>
          </a:p>
        </p:txBody>
      </p:sp>
      <p:sp>
        <p:nvSpPr>
          <p:cNvPr id="4" name="Content Placeholder 2"/>
          <p:cNvSpPr txBox="1">
            <a:spLocks/>
          </p:cNvSpPr>
          <p:nvPr/>
        </p:nvSpPr>
        <p:spPr>
          <a:xfrm>
            <a:off x="990788" y="1600200"/>
            <a:ext cx="7391212" cy="4213225"/>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4100" b="1" dirty="0">
                <a:solidFill>
                  <a:schemeClr val="tx1">
                    <a:lumMod val="75000"/>
                    <a:lumOff val="25000"/>
                  </a:schemeClr>
                </a:solidFill>
                <a:cs typeface="Tahoma" pitchFamily="34" charset="0"/>
              </a:rPr>
              <a:t>Goal</a:t>
            </a:r>
          </a:p>
          <a:p>
            <a:pPr marL="0" lvl="1" indent="0">
              <a:lnSpc>
                <a:spcPct val="90000"/>
              </a:lnSpc>
              <a:buNone/>
              <a:defRPr/>
            </a:pPr>
            <a:r>
              <a:rPr lang="en-US" sz="3200" dirty="0">
                <a:solidFill>
                  <a:schemeClr val="tx1">
                    <a:lumMod val="75000"/>
                    <a:lumOff val="25000"/>
                  </a:schemeClr>
                </a:solidFill>
                <a:ea typeface="Tahoma" panose="020B0604030504040204" pitchFamily="34" charset="0"/>
                <a:cs typeface="Tahoma" panose="020B0604030504040204" pitchFamily="34" charset="0"/>
              </a:rPr>
              <a:t>	Provide an opportunity to gain knowledge and 	skill in completion of the Take Charge! ODH 	Form No. 274A</a:t>
            </a:r>
          </a:p>
          <a:p>
            <a:pPr marL="457200" lvl="1" indent="-457200">
              <a:lnSpc>
                <a:spcPct val="90000"/>
              </a:lnSpc>
              <a:buFont typeface="Arial" panose="020B0604020202020204" pitchFamily="34" charset="0"/>
              <a:buChar char="•"/>
              <a:defRPr/>
            </a:pPr>
            <a:endParaRPr lang="en-US" sz="2600" dirty="0">
              <a:solidFill>
                <a:schemeClr val="tx1">
                  <a:lumMod val="75000"/>
                  <a:lumOff val="25000"/>
                </a:schemeClr>
              </a:solidFill>
              <a:ea typeface="Tahoma" panose="020B0604030504040204" pitchFamily="34" charset="0"/>
              <a:cs typeface="Tahoma" panose="020B0604030504040204" pitchFamily="34" charset="0"/>
            </a:endParaRPr>
          </a:p>
          <a:p>
            <a:pPr marL="0" lvl="1" indent="0">
              <a:lnSpc>
                <a:spcPct val="90000"/>
              </a:lnSpc>
              <a:buNone/>
              <a:defRPr/>
            </a:pPr>
            <a:r>
              <a:rPr lang="en-US" sz="4100" b="1" dirty="0">
                <a:solidFill>
                  <a:schemeClr val="tx1">
                    <a:lumMod val="75000"/>
                    <a:lumOff val="25000"/>
                  </a:schemeClr>
                </a:solidFill>
                <a:ea typeface="Tahoma" panose="020B0604030504040204" pitchFamily="34" charset="0"/>
                <a:cs typeface="Tahoma" panose="020B0604030504040204" pitchFamily="34" charset="0"/>
              </a:rPr>
              <a:t>Objective</a:t>
            </a:r>
          </a:p>
          <a:p>
            <a:pPr marL="0" lvl="1" indent="0">
              <a:lnSpc>
                <a:spcPct val="90000"/>
              </a:lnSpc>
              <a:buNone/>
              <a:defRPr/>
            </a:pPr>
            <a:r>
              <a:rPr lang="en-US" sz="3200" dirty="0">
                <a:solidFill>
                  <a:schemeClr val="tx1">
                    <a:lumMod val="75000"/>
                    <a:lumOff val="25000"/>
                  </a:schemeClr>
                </a:solidFill>
                <a:ea typeface="Tahoma" panose="020B0604030504040204" pitchFamily="34" charset="0"/>
                <a:cs typeface="Tahoma" panose="020B0604030504040204" pitchFamily="34" charset="0"/>
              </a:rPr>
              <a:t>	Upon completion of this self-study training 	participants will be able to:</a:t>
            </a:r>
          </a:p>
          <a:p>
            <a:pPr marL="0" indent="0">
              <a:buFont typeface="Arial" panose="020B0604020202020204" pitchFamily="34" charset="0"/>
              <a:buNone/>
            </a:pPr>
            <a:endParaRPr lang="en-US" sz="900" dirty="0">
              <a:solidFill>
                <a:schemeClr val="tx1">
                  <a:lumMod val="75000"/>
                  <a:lumOff val="25000"/>
                </a:schemeClr>
              </a:solidFill>
              <a:cs typeface="Tahoma" pitchFamily="34" charset="0"/>
            </a:endParaRPr>
          </a:p>
          <a:p>
            <a:pPr lvl="2"/>
            <a:r>
              <a:rPr lang="en-US" sz="3200" dirty="0">
                <a:solidFill>
                  <a:schemeClr val="tx1">
                    <a:lumMod val="75000"/>
                    <a:lumOff val="25000"/>
                  </a:schemeClr>
                </a:solidFill>
                <a:cs typeface="Tahoma" pitchFamily="34" charset="0"/>
              </a:rPr>
              <a:t>Recall the steps for completion of the revised ODH Form N. 274A</a:t>
            </a:r>
          </a:p>
          <a:p>
            <a:pPr lvl="2"/>
            <a:r>
              <a:rPr lang="en-US" sz="3200" dirty="0">
                <a:solidFill>
                  <a:schemeClr val="tx1">
                    <a:lumMod val="75000"/>
                    <a:lumOff val="25000"/>
                  </a:schemeClr>
                </a:solidFill>
                <a:cs typeface="Tahoma" pitchFamily="34" charset="0"/>
              </a:rPr>
              <a:t>Correctly complete the revised ODH Form No. 274A</a:t>
            </a:r>
          </a:p>
          <a:p>
            <a:endParaRPr lang="en-US" dirty="0">
              <a:solidFill>
                <a:schemeClr val="tx1">
                  <a:lumMod val="75000"/>
                  <a:lumOff val="25000"/>
                </a:schemeClr>
              </a:solidFill>
              <a:cs typeface="Tahoma" pitchFamily="34" charset="0"/>
            </a:endParaRPr>
          </a:p>
          <a:p>
            <a:pPr marL="0" indent="0">
              <a:buFont typeface="Arial" panose="020B0604020202020204" pitchFamily="34" charset="0"/>
              <a:buNone/>
            </a:pPr>
            <a:endParaRPr lang="en-US" sz="3600" dirty="0">
              <a:solidFill>
                <a:schemeClr val="tx1">
                  <a:lumMod val="75000"/>
                  <a:lumOff val="25000"/>
                </a:schemeClr>
              </a:solidFill>
              <a:cs typeface="Tahoma" pitchFamily="34" charset="0"/>
            </a:endParaRPr>
          </a:p>
          <a:p>
            <a:endParaRPr lang="en-US" sz="36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266523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5</a:t>
            </a:fld>
            <a:endParaRPr lang="en-US"/>
          </a:p>
        </p:txBody>
      </p:sp>
      <p:sp>
        <p:nvSpPr>
          <p:cNvPr id="3" name="TextBox 2"/>
          <p:cNvSpPr txBox="1"/>
          <p:nvPr/>
        </p:nvSpPr>
        <p:spPr>
          <a:xfrm>
            <a:off x="381000" y="161022"/>
            <a:ext cx="8614092" cy="1938992"/>
          </a:xfrm>
          <a:prstGeom prst="rect">
            <a:avLst/>
          </a:prstGeom>
          <a:noFill/>
        </p:spPr>
        <p:txBody>
          <a:bodyPr wrap="square" rtlCol="0">
            <a:spAutoFit/>
          </a:bodyPr>
          <a:lstStyle/>
          <a:p>
            <a:pPr algn="ctr"/>
            <a:r>
              <a:rPr lang="en-US" sz="3200" b="1" dirty="0">
                <a:solidFill>
                  <a:srgbClr val="33CCCC"/>
                </a:solidFill>
                <a:cs typeface="Tahoma" pitchFamily="34" charset="0"/>
              </a:rPr>
              <a:t>Take Charge!</a:t>
            </a:r>
          </a:p>
          <a:p>
            <a:pPr algn="ctr"/>
            <a:r>
              <a:rPr lang="en-US" sz="3200" b="1" dirty="0">
                <a:solidFill>
                  <a:srgbClr val="33CCCC"/>
                </a:solidFill>
                <a:cs typeface="Tahoma" pitchFamily="34" charset="0"/>
              </a:rPr>
              <a:t>Breast and Cervical Cancer Screening Form </a:t>
            </a:r>
          </a:p>
          <a:p>
            <a:pPr algn="ctr"/>
            <a:r>
              <a:rPr lang="en-US" sz="3200" b="1" dirty="0">
                <a:solidFill>
                  <a:srgbClr val="33CCCC"/>
                </a:solidFill>
                <a:cs typeface="Tahoma" pitchFamily="34" charset="0"/>
              </a:rPr>
              <a:t>(ODH Form No. 274A Revised June 2019)</a:t>
            </a:r>
          </a:p>
          <a:p>
            <a:endParaRPr lang="en-US" sz="20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91" y="1720682"/>
            <a:ext cx="2701509" cy="35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649" y="2027975"/>
            <a:ext cx="2874702" cy="380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087" y="2451825"/>
            <a:ext cx="2732487" cy="363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6</a:t>
            </a:fld>
            <a:endParaRPr lang="en-US"/>
          </a:p>
        </p:txBody>
      </p:sp>
      <p:sp>
        <p:nvSpPr>
          <p:cNvPr id="3" name="Title 1"/>
          <p:cNvSpPr txBox="1">
            <a:spLocks/>
          </p:cNvSpPr>
          <p:nvPr/>
        </p:nvSpPr>
        <p:spPr>
          <a:xfrm>
            <a:off x="628650" y="152400"/>
            <a:ext cx="7886700" cy="13255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33CCCC"/>
                </a:solidFill>
                <a:latin typeface="+mn-lt"/>
                <a:ea typeface="Tahoma" panose="020B0604030504040204" pitchFamily="34" charset="0"/>
                <a:cs typeface="Tahoma" panose="020B0604030504040204" pitchFamily="34" charset="0"/>
              </a:rPr>
              <a:t>Background Information</a:t>
            </a:r>
          </a:p>
        </p:txBody>
      </p:sp>
      <p:sp>
        <p:nvSpPr>
          <p:cNvPr id="4" name="Content Placeholder 2"/>
          <p:cNvSpPr txBox="1">
            <a:spLocks/>
          </p:cNvSpPr>
          <p:nvPr/>
        </p:nvSpPr>
        <p:spPr>
          <a:xfrm>
            <a:off x="768668" y="813162"/>
            <a:ext cx="7625715" cy="5281013"/>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solidFill>
                <a:schemeClr val="tx1">
                  <a:lumMod val="75000"/>
                  <a:lumOff val="25000"/>
                </a:schemeClr>
              </a:solidFill>
              <a:cs typeface="Tahoma" pitchFamily="34" charset="0"/>
            </a:endParaRPr>
          </a:p>
          <a:p>
            <a:r>
              <a:rPr lang="en-US" sz="2400" dirty="0">
                <a:solidFill>
                  <a:schemeClr val="tx1">
                    <a:lumMod val="75000"/>
                    <a:lumOff val="25000"/>
                  </a:schemeClr>
                </a:solidFill>
                <a:cs typeface="Tahoma"/>
              </a:rPr>
              <a:t>ODH Form 274A is currently a 3 page/2 part No copy required (NCR) form</a:t>
            </a:r>
          </a:p>
          <a:p>
            <a:pPr lvl="1">
              <a:buFont typeface="Courier New" panose="02070309020205020404" pitchFamily="49" charset="0"/>
              <a:buChar char="o"/>
            </a:pPr>
            <a:r>
              <a:rPr lang="en-US" sz="2400" dirty="0">
                <a:solidFill>
                  <a:schemeClr val="tx1">
                    <a:lumMod val="75000"/>
                    <a:lumOff val="25000"/>
                  </a:schemeClr>
                </a:solidFill>
                <a:cs typeface="Tahoma"/>
              </a:rPr>
              <a:t>When  the current NCR forms have been used, the ODH Form 274A will be printed on regular paper.  </a:t>
            </a:r>
            <a:br>
              <a:rPr lang="en-US" sz="2400" dirty="0">
                <a:cs typeface="Tahoma" pitchFamily="34" charset="0"/>
              </a:rPr>
            </a:br>
            <a:endParaRPr lang="en-US" sz="2400" dirty="0">
              <a:solidFill>
                <a:schemeClr val="tx1">
                  <a:lumMod val="75000"/>
                  <a:lumOff val="25000"/>
                </a:schemeClr>
              </a:solidFill>
              <a:cs typeface="Tahoma" pitchFamily="34" charset="0"/>
            </a:endParaRPr>
          </a:p>
          <a:p>
            <a:pPr>
              <a:lnSpc>
                <a:spcPct val="120000"/>
              </a:lnSpc>
            </a:pPr>
            <a:r>
              <a:rPr lang="en-US" sz="2400" dirty="0">
                <a:solidFill>
                  <a:schemeClr val="tx1">
                    <a:lumMod val="75000"/>
                    <a:lumOff val="25000"/>
                  </a:schemeClr>
                </a:solidFill>
                <a:cs typeface="Tahoma"/>
              </a:rPr>
              <a:t>Write neatly using </a:t>
            </a:r>
            <a:r>
              <a:rPr lang="en-US" sz="2400" b="1" dirty="0">
                <a:solidFill>
                  <a:schemeClr val="tx1">
                    <a:lumMod val="75000"/>
                    <a:lumOff val="25000"/>
                  </a:schemeClr>
                </a:solidFill>
                <a:cs typeface="Tahoma"/>
              </a:rPr>
              <a:t>black ink</a:t>
            </a:r>
          </a:p>
          <a:p>
            <a:pPr>
              <a:lnSpc>
                <a:spcPct val="120000"/>
              </a:lnSpc>
            </a:pPr>
            <a:r>
              <a:rPr lang="en-US" sz="2400" dirty="0">
                <a:solidFill>
                  <a:schemeClr val="tx1">
                    <a:lumMod val="75000"/>
                    <a:lumOff val="25000"/>
                  </a:schemeClr>
                </a:solidFill>
                <a:cs typeface="Tahoma"/>
              </a:rPr>
              <a:t>Do not write on the stack of NCR ODH Form No. 274A Forms</a:t>
            </a:r>
          </a:p>
          <a:p>
            <a:pPr>
              <a:lnSpc>
                <a:spcPct val="120000"/>
              </a:lnSpc>
            </a:pPr>
            <a:r>
              <a:rPr lang="en-US" sz="2400" dirty="0">
                <a:solidFill>
                  <a:schemeClr val="tx1">
                    <a:lumMod val="75000"/>
                    <a:lumOff val="25000"/>
                  </a:schemeClr>
                </a:solidFill>
                <a:cs typeface="Tahoma"/>
              </a:rPr>
              <a:t>The revised ODH Form No. 274A contains </a:t>
            </a:r>
            <a:r>
              <a:rPr lang="en-US" sz="2400" b="1" dirty="0">
                <a:solidFill>
                  <a:schemeClr val="tx1">
                    <a:lumMod val="75000"/>
                    <a:lumOff val="25000"/>
                  </a:schemeClr>
                </a:solidFill>
                <a:cs typeface="Tahoma"/>
              </a:rPr>
              <a:t>NEW</a:t>
            </a:r>
            <a:r>
              <a:rPr lang="en-US" sz="2400" dirty="0">
                <a:solidFill>
                  <a:schemeClr val="tx1">
                    <a:lumMod val="75000"/>
                    <a:lumOff val="25000"/>
                  </a:schemeClr>
                </a:solidFill>
                <a:cs typeface="Tahoma"/>
              </a:rPr>
              <a:t> requirements from CDC</a:t>
            </a:r>
            <a:endParaRPr lang="en-US" sz="2000" dirty="0">
              <a:solidFill>
                <a:schemeClr val="tx1">
                  <a:lumMod val="75000"/>
                  <a:lumOff val="25000"/>
                </a:schemeClr>
              </a:solidFill>
              <a:cs typeface="Tahoma"/>
            </a:endParaRPr>
          </a:p>
          <a:p>
            <a:pPr lvl="1">
              <a:buFont typeface="Arial" panose="020B0604020202020204" pitchFamily="34" charset="0"/>
              <a:buNone/>
            </a:pPr>
            <a:endParaRPr lang="en-US" sz="16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57339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7</a:t>
            </a:fld>
            <a:endParaRPr lang="en-US"/>
          </a:p>
        </p:txBody>
      </p:sp>
      <p:sp>
        <p:nvSpPr>
          <p:cNvPr id="3" name="Title 1"/>
          <p:cNvSpPr txBox="1">
            <a:spLocks/>
          </p:cNvSpPr>
          <p:nvPr/>
        </p:nvSpPr>
        <p:spPr>
          <a:xfrm>
            <a:off x="76200" y="386220"/>
            <a:ext cx="889635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33CCCC"/>
                </a:solidFill>
                <a:latin typeface="+mn-lt"/>
                <a:cs typeface="Tahoma" pitchFamily="34" charset="0"/>
              </a:rPr>
              <a:t>Implementation Information</a:t>
            </a:r>
          </a:p>
        </p:txBody>
      </p:sp>
      <p:sp>
        <p:nvSpPr>
          <p:cNvPr id="4" name="Content Placeholder 2"/>
          <p:cNvSpPr txBox="1">
            <a:spLocks/>
          </p:cNvSpPr>
          <p:nvPr/>
        </p:nvSpPr>
        <p:spPr>
          <a:xfrm>
            <a:off x="304800" y="1522430"/>
            <a:ext cx="8169243" cy="4800600"/>
          </a:xfrm>
          <a:prstGeom prst="rect">
            <a:avLst/>
          </a:prstGeom>
        </p:spPr>
        <p:txBody>
          <a:bodyPr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900" dirty="0">
              <a:solidFill>
                <a:schemeClr val="tx1">
                  <a:lumMod val="75000"/>
                  <a:lumOff val="25000"/>
                </a:schemeClr>
              </a:solidFill>
              <a:cs typeface="Tahoma" pitchFamily="34" charset="0"/>
            </a:endParaRPr>
          </a:p>
          <a:p>
            <a:r>
              <a:rPr lang="en-US" sz="2800" dirty="0">
                <a:solidFill>
                  <a:schemeClr val="tx1">
                    <a:lumMod val="75000"/>
                    <a:lumOff val="25000"/>
                  </a:schemeClr>
                </a:solidFill>
                <a:cs typeface="Tahoma" pitchFamily="34" charset="0"/>
              </a:rPr>
              <a:t>Shred all previous versions of ODH Form No. 274A upon receipt of the revised forms</a:t>
            </a:r>
          </a:p>
          <a:p>
            <a:endParaRPr lang="en-US" sz="900" dirty="0">
              <a:solidFill>
                <a:schemeClr val="tx1">
                  <a:lumMod val="75000"/>
                  <a:lumOff val="25000"/>
                </a:schemeClr>
              </a:solidFill>
              <a:cs typeface="Tahoma" pitchFamily="34" charset="0"/>
            </a:endParaRPr>
          </a:p>
          <a:p>
            <a:r>
              <a:rPr lang="en-US" sz="2800" b="1" dirty="0">
                <a:solidFill>
                  <a:schemeClr val="tx1">
                    <a:lumMod val="75000"/>
                    <a:lumOff val="25000"/>
                  </a:schemeClr>
                </a:solidFill>
                <a:cs typeface="Tahoma"/>
              </a:rPr>
              <a:t>Services documented on the old forms will be denied until the revised ODH Form No. 274A has been submitted</a:t>
            </a:r>
          </a:p>
          <a:p>
            <a:endParaRPr lang="en-US" sz="800" dirty="0">
              <a:solidFill>
                <a:schemeClr val="tx1">
                  <a:lumMod val="75000"/>
                  <a:lumOff val="25000"/>
                </a:schemeClr>
              </a:solidFill>
              <a:cs typeface="Tahoma" pitchFamily="34" charset="0"/>
            </a:endParaRPr>
          </a:p>
          <a:p>
            <a:r>
              <a:rPr lang="en-US" sz="2800" dirty="0">
                <a:solidFill>
                  <a:schemeClr val="tx1">
                    <a:lumMod val="75000"/>
                    <a:lumOff val="25000"/>
                  </a:schemeClr>
                </a:solidFill>
                <a:cs typeface="Tahoma" pitchFamily="34" charset="0"/>
              </a:rPr>
              <a:t>To order additional ODH Form No. 274A, complete the Take Charge! order form and fax it to 405-271-6315 or email it to CancerPCP@health.ok.gov</a:t>
            </a:r>
          </a:p>
          <a:p>
            <a:endParaRPr lang="en-US" sz="2800" dirty="0">
              <a:solidFill>
                <a:schemeClr val="tx1">
                  <a:lumMod val="75000"/>
                  <a:lumOff val="25000"/>
                </a:schemeClr>
              </a:solidFill>
              <a:cs typeface="Tahoma" pitchFamily="34" charset="0"/>
            </a:endParaRPr>
          </a:p>
          <a:p>
            <a:pPr>
              <a:buFont typeface="Arial" panose="020B0604020202020204" pitchFamily="34" charset="0"/>
              <a:buNone/>
            </a:pPr>
            <a:endParaRPr lang="en-US" sz="2800" dirty="0">
              <a:solidFill>
                <a:schemeClr val="tx1">
                  <a:lumMod val="75000"/>
                  <a:lumOff val="25000"/>
                </a:schemeClr>
              </a:solidFill>
              <a:cs typeface="Tahoma" pitchFamily="34" charset="0"/>
            </a:endParaRPr>
          </a:p>
          <a:p>
            <a:pPr>
              <a:buFont typeface="Arial" panose="020B0604020202020204" pitchFamily="34" charse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146794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8</a:t>
            </a:fld>
            <a:endParaRPr lang="en-US"/>
          </a:p>
        </p:txBody>
      </p:sp>
      <p:sp>
        <p:nvSpPr>
          <p:cNvPr id="3" name="Title 1"/>
          <p:cNvSpPr txBox="1">
            <a:spLocks/>
          </p:cNvSpPr>
          <p:nvPr/>
        </p:nvSpPr>
        <p:spPr>
          <a:xfrm>
            <a:off x="76199" y="173590"/>
            <a:ext cx="8991600" cy="6760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1, Part 1</a:t>
            </a:r>
          </a:p>
          <a:p>
            <a:r>
              <a:rPr lang="en-US" sz="2400" b="1" dirty="0">
                <a:solidFill>
                  <a:srgbClr val="33CCCC"/>
                </a:solidFill>
                <a:latin typeface="+mn-lt"/>
                <a:cs typeface="Tahoma" pitchFamily="34" charset="0"/>
              </a:rPr>
              <a:t> Demographic Information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1987"/>
            <a:ext cx="8305800" cy="288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200" y="4191000"/>
            <a:ext cx="8686800" cy="2012859"/>
          </a:xfrm>
          <a:prstGeom prst="rect">
            <a:avLst/>
          </a:prstGeom>
          <a:noFill/>
        </p:spPr>
        <p:txBody>
          <a:bodyPr wrap="square" rtlCol="0" anchor="t">
            <a:spAutoFit/>
          </a:bodyPr>
          <a:lstStyle/>
          <a:p>
            <a:pPr marL="285750" indent="-285750">
              <a:spcBef>
                <a:spcPct val="20000"/>
              </a:spcBef>
              <a:buFont typeface="Arial" panose="020B0604020202020204" pitchFamily="34" charset="0"/>
              <a:buChar char="•"/>
            </a:pPr>
            <a:r>
              <a:rPr lang="en-US" sz="1600" dirty="0">
                <a:solidFill>
                  <a:schemeClr val="tx1">
                    <a:lumMod val="75000"/>
                    <a:lumOff val="25000"/>
                  </a:schemeClr>
                </a:solidFill>
                <a:ea typeface="+mn-lt"/>
                <a:cs typeface="+mn-lt"/>
              </a:rPr>
              <a:t>Part 1 can be completed by a non-clinician</a:t>
            </a:r>
            <a:endParaRPr lang="en-US" dirty="0">
              <a:solidFill>
                <a:schemeClr val="tx1">
                  <a:lumMod val="75000"/>
                  <a:lumOff val="25000"/>
                </a:schemeClr>
              </a:solidFill>
              <a:cs typeface="Calibri"/>
            </a:endParaRP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If client </a:t>
            </a:r>
            <a:r>
              <a:rPr lang="en-US" sz="1600" b="1" dirty="0">
                <a:solidFill>
                  <a:schemeClr val="tx1">
                    <a:lumMod val="75000"/>
                    <a:lumOff val="25000"/>
                  </a:schemeClr>
                </a:solidFill>
                <a:cs typeface="Tahoma"/>
              </a:rPr>
              <a:t>does not</a:t>
            </a:r>
            <a:r>
              <a:rPr lang="en-US" sz="1600" dirty="0">
                <a:solidFill>
                  <a:schemeClr val="tx1">
                    <a:lumMod val="75000"/>
                    <a:lumOff val="25000"/>
                  </a:schemeClr>
                </a:solidFill>
                <a:cs typeface="Tahoma"/>
              </a:rPr>
              <a:t> have a social security number, write “</a:t>
            </a:r>
            <a:r>
              <a:rPr lang="en-US" sz="1600" b="1" dirty="0">
                <a:solidFill>
                  <a:schemeClr val="tx1">
                    <a:lumMod val="75000"/>
                    <a:lumOff val="25000"/>
                  </a:schemeClr>
                </a:solidFill>
                <a:cs typeface="Tahoma"/>
              </a:rPr>
              <a:t>999-99-9999</a:t>
            </a:r>
            <a:r>
              <a:rPr lang="en-US" sz="1600" dirty="0">
                <a:solidFill>
                  <a:schemeClr val="tx1">
                    <a:lumMod val="75000"/>
                    <a:lumOff val="25000"/>
                  </a:schemeClr>
                </a:solidFill>
                <a:cs typeface="Tahoma"/>
              </a:rPr>
              <a:t>”</a:t>
            </a:r>
            <a:endParaRPr lang="en-US" dirty="0">
              <a:solidFill>
                <a:schemeClr val="tx1">
                  <a:lumMod val="75000"/>
                  <a:lumOff val="25000"/>
                </a:schemeClr>
              </a:solidFill>
              <a:cs typeface="Calibri"/>
            </a:endParaRP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If client is homeless, write a locating address in the address section, and message phone number in the phone number section</a:t>
            </a: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Ask client which race(s) they identify with, do not guess</a:t>
            </a: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If client has different name or Date of Birth from the Take Charge! Letter, please provide a proof of ID or correct the name on the Take Charge! Letter</a:t>
            </a:r>
          </a:p>
        </p:txBody>
      </p:sp>
    </p:spTree>
    <p:extLst>
      <p:ext uri="{BB962C8B-B14F-4D97-AF65-F5344CB8AC3E}">
        <p14:creationId xmlns:p14="http://schemas.microsoft.com/office/powerpoint/2010/main" val="100151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9</a:t>
            </a:fld>
            <a:endParaRPr lang="en-US"/>
          </a:p>
        </p:txBody>
      </p:sp>
      <p:sp>
        <p:nvSpPr>
          <p:cNvPr id="3" name="Title 1"/>
          <p:cNvSpPr txBox="1">
            <a:spLocks/>
          </p:cNvSpPr>
          <p:nvPr/>
        </p:nvSpPr>
        <p:spPr>
          <a:xfrm>
            <a:off x="86191" y="159886"/>
            <a:ext cx="8947780" cy="83071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33CCCC"/>
                </a:solidFill>
                <a:latin typeface="+mn-lt"/>
                <a:cs typeface="Tahoma" pitchFamily="34" charset="0"/>
              </a:rPr>
              <a:t>Completing Page 1, Parts 2-4:</a:t>
            </a:r>
            <a:br>
              <a:rPr lang="en-US" sz="2800" b="1" dirty="0">
                <a:solidFill>
                  <a:srgbClr val="33CCCC"/>
                </a:solidFill>
                <a:latin typeface="+mn-lt"/>
                <a:cs typeface="Tahoma" pitchFamily="34" charset="0"/>
              </a:rPr>
            </a:br>
            <a:r>
              <a:rPr lang="en-US" sz="2300" b="1" dirty="0">
                <a:solidFill>
                  <a:srgbClr val="33CCCC"/>
                </a:solidFill>
                <a:latin typeface="+mn-lt"/>
                <a:cs typeface="Tahoma" pitchFamily="34" charset="0"/>
              </a:rPr>
              <a:t>Referral Source – Risk for Breast Cancer – Breast Cancer Screening Information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212332"/>
            <a:ext cx="8313674" cy="241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76238" y="3829050"/>
            <a:ext cx="8313673" cy="2012859"/>
          </a:xfrm>
          <a:prstGeom prst="rect">
            <a:avLst/>
          </a:prstGeom>
          <a:noFill/>
        </p:spPr>
        <p:txBody>
          <a:bodyPr wrap="square" rtlCol="0" anchor="t">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1600" b="1" dirty="0">
                <a:solidFill>
                  <a:schemeClr val="tx1">
                    <a:lumMod val="75000"/>
                    <a:lumOff val="25000"/>
                  </a:schemeClr>
                </a:solidFill>
                <a:cs typeface="Tahoma" pitchFamily="34" charset="0"/>
              </a:rPr>
              <a:t>All sections should be thoroughly completed</a:t>
            </a:r>
          </a:p>
          <a:p>
            <a:r>
              <a:rPr lang="en-US" sz="1600" dirty="0">
                <a:solidFill>
                  <a:schemeClr val="tx1">
                    <a:lumMod val="75000"/>
                    <a:lumOff val="25000"/>
                  </a:schemeClr>
                </a:solidFill>
                <a:cs typeface="Tahoma"/>
              </a:rPr>
              <a:t>Part 2: The Referral Source section can be completed by a non-clinician</a:t>
            </a:r>
          </a:p>
          <a:p>
            <a:r>
              <a:rPr lang="en-US" sz="1600" dirty="0">
                <a:solidFill>
                  <a:schemeClr val="tx1">
                    <a:lumMod val="75000"/>
                    <a:lumOff val="25000"/>
                  </a:schemeClr>
                </a:solidFill>
                <a:cs typeface="Tahoma" pitchFamily="34" charset="0"/>
              </a:rPr>
              <a:t>Part 3: Risk for Breast Cancer section informs if a client was assessed and determined to have risk of developing breast cancer</a:t>
            </a:r>
          </a:p>
          <a:p>
            <a:r>
              <a:rPr lang="en-US" sz="1600" dirty="0">
                <a:solidFill>
                  <a:schemeClr val="tx1">
                    <a:lumMod val="75000"/>
                    <a:lumOff val="25000"/>
                  </a:schemeClr>
                </a:solidFill>
                <a:cs typeface="Tahoma" pitchFamily="34" charset="0"/>
              </a:rPr>
              <a:t>Part 4: Breast Cancer Screening Information section gathers information about current breast symptoms, and informs if a prior mammogram was done</a:t>
            </a:r>
            <a:endParaRPr lang="en-US" sz="1400" dirty="0">
              <a:solidFill>
                <a:schemeClr val="tx1">
                  <a:lumMod val="75000"/>
                  <a:lumOff val="25000"/>
                </a:schemeClr>
              </a:solidFill>
              <a:ea typeface="Tahoma" panose="020B0604030504040204" pitchFamily="34" charset="0"/>
              <a:cs typeface="Tahoma" panose="020B0604030504040204" pitchFamily="34" charset="0"/>
            </a:endParaRPr>
          </a:p>
          <a:p>
            <a:pPr>
              <a:buFont typeface="Wingdings" panose="020B0604020202020204" pitchFamily="34" charset="0"/>
              <a:buChar char="ü"/>
            </a:pPr>
            <a:endParaRPr lang="en-US" sz="16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998431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2.6|1.7"/>
</p:tagLst>
</file>

<file path=ppt/tags/tag2.xml><?xml version="1.0" encoding="utf-8"?>
<p:tagLst xmlns:a="http://schemas.openxmlformats.org/drawingml/2006/main" xmlns:r="http://schemas.openxmlformats.org/officeDocument/2006/relationships" xmlns:p="http://schemas.openxmlformats.org/presentationml/2006/main">
  <p:tag name="TIMING" val="|25.9|1.9|1.6|2.6|1.1|1.6|15.4"/>
</p:tagLst>
</file>

<file path=ppt/tags/tag3.xml><?xml version="1.0" encoding="utf-8"?>
<p:tagLst xmlns:a="http://schemas.openxmlformats.org/drawingml/2006/main" xmlns:r="http://schemas.openxmlformats.org/officeDocument/2006/relationships" xmlns:p="http://schemas.openxmlformats.org/presentationml/2006/main">
  <p:tag name="TIMING" val="|9.5|21.7|6.3|5.3|20.4"/>
</p:tagLst>
</file>

<file path=ppt/tags/tag4.xml><?xml version="1.0" encoding="utf-8"?>
<p:tagLst xmlns:a="http://schemas.openxmlformats.org/drawingml/2006/main" xmlns:r="http://schemas.openxmlformats.org/officeDocument/2006/relationships" xmlns:p="http://schemas.openxmlformats.org/presentationml/2006/main">
  <p:tag name="TIMING" val="|9.5|21.7|6.3|5.3|20.4"/>
</p:tagLst>
</file>

<file path=ppt/tags/tag5.xml><?xml version="1.0" encoding="utf-8"?>
<p:tagLst xmlns:a="http://schemas.openxmlformats.org/drawingml/2006/main" xmlns:r="http://schemas.openxmlformats.org/officeDocument/2006/relationships" xmlns:p="http://schemas.openxmlformats.org/presentationml/2006/main">
  <p:tag name="TIMING" val="|9.2|6.4"/>
</p:tagLst>
</file>

<file path=ppt/tags/tag6.xml><?xml version="1.0" encoding="utf-8"?>
<p:tagLst xmlns:a="http://schemas.openxmlformats.org/drawingml/2006/main" xmlns:r="http://schemas.openxmlformats.org/officeDocument/2006/relationships" xmlns:p="http://schemas.openxmlformats.org/presentationml/2006/main">
  <p:tag name="TIMING" val="|9.2|6.4"/>
</p:tagLst>
</file>

<file path=ppt/tags/tag7.xml><?xml version="1.0" encoding="utf-8"?>
<p:tagLst xmlns:a="http://schemas.openxmlformats.org/drawingml/2006/main" xmlns:r="http://schemas.openxmlformats.org/officeDocument/2006/relationships" xmlns:p="http://schemas.openxmlformats.org/presentationml/2006/main">
  <p:tag name="TIMING" val="|9.6|6.2|0.7"/>
</p:tagLst>
</file>

<file path=ppt/theme/theme1.xml><?xml version="1.0" encoding="utf-8"?>
<a:theme xmlns:a="http://schemas.openxmlformats.org/drawingml/2006/main" name="Final TC ppt template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7C901D-A43B-42D8-AA66-24E013BEDF6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1885C1-ABA1-47FC-8A58-95C11A8EA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AD9213-DE2A-4635-9736-E7675ED47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TC ppt template approved</Template>
  <TotalTime>14822</TotalTime>
  <Words>2792</Words>
  <Application>Microsoft Office PowerPoint</Application>
  <PresentationFormat>On-screen Show (4:3)</PresentationFormat>
  <Paragraphs>341</Paragraphs>
  <Slides>28</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Calibri</vt:lpstr>
      <vt:lpstr>Courier New</vt:lpstr>
      <vt:lpstr>Tahoma</vt:lpstr>
      <vt:lpstr>Wingdings</vt:lpstr>
      <vt:lpstr>Final TC ppt template approved</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Instructions for Completing ODH Form No. 274A</vt:lpstr>
      <vt:lpstr>PowerPoint Presentation</vt:lpstr>
      <vt:lpstr>PowerPoint Presentation</vt:lpstr>
      <vt:lpstr>Skill Assessment</vt:lpstr>
      <vt:lpstr>Contact Information</vt:lpstr>
    </vt:vector>
  </TitlesOfParts>
  <Company>OMES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cribbs</dc:creator>
  <cp:lastModifiedBy>Cassandra Coker</cp:lastModifiedBy>
  <cp:revision>42</cp:revision>
  <dcterms:created xsi:type="dcterms:W3CDTF">2019-10-14T17:31:19Z</dcterms:created>
  <dcterms:modified xsi:type="dcterms:W3CDTF">2022-06-21T20:51:26Z</dcterms:modified>
</cp:coreProperties>
</file>