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78" r:id="rId6"/>
    <p:sldId id="260" r:id="rId7"/>
    <p:sldId id="261" r:id="rId8"/>
    <p:sldId id="280" r:id="rId9"/>
    <p:sldId id="281" r:id="rId10"/>
    <p:sldId id="274" r:id="rId11"/>
    <p:sldId id="262" r:id="rId12"/>
    <p:sldId id="282" r:id="rId13"/>
    <p:sldId id="283" r:id="rId14"/>
    <p:sldId id="263" r:id="rId15"/>
    <p:sldId id="267" r:id="rId16"/>
    <p:sldId id="264" r:id="rId17"/>
    <p:sldId id="275" r:id="rId18"/>
    <p:sldId id="265" r:id="rId19"/>
    <p:sldId id="266" r:id="rId20"/>
    <p:sldId id="268" r:id="rId21"/>
    <p:sldId id="269" r:id="rId22"/>
    <p:sldId id="279" r:id="rId23"/>
    <p:sldId id="276" r:id="rId24"/>
    <p:sldId id="270" r:id="rId25"/>
    <p:sldId id="271" r:id="rId26"/>
    <p:sldId id="272" r:id="rId27"/>
    <p:sldId id="273" r:id="rId28"/>
    <p:sldId id="284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750" autoAdjust="0"/>
  </p:normalViewPr>
  <p:slideViewPr>
    <p:cSldViewPr>
      <p:cViewPr varScale="1">
        <p:scale>
          <a:sx n="85" d="100"/>
          <a:sy n="85" d="100"/>
        </p:scale>
        <p:origin x="114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86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D9482514-E890-4B95-9BB4-25395C48CC0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F17F1E0D-48FA-4D1E-B1E8-6441A159B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896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8228F24F-C2ED-4EC0-A59D-5B683212549A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2300F990-617B-48F5-B8CA-45FA277006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452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9788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0F990-617B-48F5-B8CA-45FA2770063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00F990-617B-48F5-B8CA-45FA2770063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893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9788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0F990-617B-48F5-B8CA-45FA2770063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9788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0F990-617B-48F5-B8CA-45FA2770063E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9788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0F990-617B-48F5-B8CA-45FA2770063E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95B00E4-FA30-45B3-A48E-591794811522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8979C7-0AD8-4F7A-A300-CE1542D535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00E4-FA30-45B3-A48E-591794811522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79C7-0AD8-4F7A-A300-CE1542D535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95B00E4-FA30-45B3-A48E-591794811522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B8979C7-0AD8-4F7A-A300-CE1542D535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00E4-FA30-45B3-A48E-591794811522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8979C7-0AD8-4F7A-A300-CE1542D535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00E4-FA30-45B3-A48E-591794811522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B8979C7-0AD8-4F7A-A300-CE1542D535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95B00E4-FA30-45B3-A48E-591794811522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B8979C7-0AD8-4F7A-A300-CE1542D535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95B00E4-FA30-45B3-A48E-591794811522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B8979C7-0AD8-4F7A-A300-CE1542D535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00E4-FA30-45B3-A48E-591794811522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8979C7-0AD8-4F7A-A300-CE1542D535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00E4-FA30-45B3-A48E-591794811522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8979C7-0AD8-4F7A-A300-CE1542D535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00E4-FA30-45B3-A48E-591794811522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8979C7-0AD8-4F7A-A300-CE1542D535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95B00E4-FA30-45B3-A48E-591794811522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B8979C7-0AD8-4F7A-A300-CE1542D535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95B00E4-FA30-45B3-A48E-591794811522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B8979C7-0AD8-4F7A-A300-CE1542D535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09800"/>
            <a:ext cx="7772400" cy="20796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Department of public safety</a:t>
            </a:r>
            <a:br>
              <a:rPr lang="en-US" sz="3600" u="sng" dirty="0"/>
            </a:br>
            <a:r>
              <a:rPr lang="en-US" sz="3600" u="sng" dirty="0"/>
              <a:t>DRIVER COMPLIANCE DIVISION </a:t>
            </a:r>
            <a:br>
              <a:rPr lang="en-US" sz="3600" dirty="0"/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733800"/>
            <a:ext cx="7010400" cy="2590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“SUSPENSIONS AND WITHDRAWALS”</a:t>
            </a:r>
          </a:p>
          <a:p>
            <a:pPr algn="ctr"/>
            <a:r>
              <a:rPr lang="en-US" dirty="0"/>
              <a:t>UNDER THE BAIL BOND PROCEDURE ACT </a:t>
            </a:r>
          </a:p>
          <a:p>
            <a:pPr algn="ctr"/>
            <a:r>
              <a:rPr lang="en-US" dirty="0"/>
              <a:t>2021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1055" name="Picture 31" descr="C:\Users\virgil.bonham\Pictures\site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8600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FINAL THINGS TO REMEMBER ABOUT</a:t>
            </a:r>
            <a:br>
              <a:rPr lang="en-US" sz="4000" dirty="0"/>
            </a:br>
            <a:r>
              <a:rPr lang="en-US" sz="4000" dirty="0"/>
              <a:t>FAILURE TO APPEAR SUSPENSIONS</a:t>
            </a:r>
          </a:p>
        </p:txBody>
      </p:sp>
      <p:sp>
        <p:nvSpPr>
          <p:cNvPr id="4" name="Subtitl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/>
              <a:t>    DPS can </a:t>
            </a:r>
            <a:r>
              <a:rPr lang="en-US" sz="2800" u="sng" dirty="0"/>
              <a:t>only suspend on the driver </a:t>
            </a:r>
            <a:r>
              <a:rPr lang="en-US" sz="2800" dirty="0"/>
              <a:t>of the vehicle: For example if the passenger in the vehicle is not wearing their seat belt and received a citation, DPS can not suspend their driving privileges. </a:t>
            </a:r>
          </a:p>
          <a:p>
            <a:pPr>
              <a:buNone/>
            </a:pPr>
            <a:endParaRPr lang="en-US" sz="2400" dirty="0"/>
          </a:p>
          <a:p>
            <a:pPr>
              <a:buFont typeface="Wingdings" pitchFamily="2" charset="2"/>
              <a:buChar char="v"/>
            </a:pPr>
            <a:r>
              <a:rPr lang="en-US" sz="2800" dirty="0"/>
              <a:t> </a:t>
            </a:r>
            <a:r>
              <a:rPr lang="en-US" sz="2400" dirty="0"/>
              <a:t>  An  </a:t>
            </a:r>
            <a:r>
              <a:rPr lang="en-US" sz="2800" dirty="0">
                <a:solidFill>
                  <a:srgbClr val="FF0000"/>
                </a:solidFill>
              </a:rPr>
              <a:t>exception</a:t>
            </a:r>
            <a:r>
              <a:rPr lang="en-US" sz="2800" dirty="0"/>
              <a:t> would be if the  driver received a </a:t>
            </a:r>
            <a:r>
              <a:rPr lang="en-US" sz="2800" u="sng" dirty="0"/>
              <a:t>citation for a child not wearing their seat belt.</a:t>
            </a:r>
            <a:endParaRPr lang="en-US" sz="2400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999 and 994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If the driver license number on the citation starts with a </a:t>
            </a:r>
            <a:r>
              <a:rPr lang="en-US" u="sng" dirty="0"/>
              <a:t>999 or 994</a:t>
            </a:r>
            <a:r>
              <a:rPr lang="en-US" dirty="0"/>
              <a:t>, this is a number for an Oklahoma </a:t>
            </a:r>
            <a:r>
              <a:rPr lang="en-US" u="sng" dirty="0"/>
              <a:t>Identification Card</a:t>
            </a:r>
            <a:r>
              <a:rPr lang="en-US" dirty="0"/>
              <a:t>.  DPS cannot suspend a violator who does not possess a valid driver license.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990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the driver license number on the citation starts with a 990, this is a </a:t>
            </a:r>
            <a:r>
              <a:rPr lang="en-US" u="sng" dirty="0"/>
              <a:t>set up number </a:t>
            </a:r>
            <a:r>
              <a:rPr lang="en-US" dirty="0"/>
              <a:t>assigned to the violator for creating a Oklahoma driving record. 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r>
              <a:rPr lang="en-US" dirty="0"/>
              <a:t> The arrested person has been issued a valid license to operate a motor vehicle by this state, another state jurisdiction within the United States, which is a participant in the Nonresident Violator Compact.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397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ADDITIONAL INFO RE: 990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 take action for a </a:t>
            </a:r>
            <a:r>
              <a:rPr lang="en-US" u="sng" dirty="0"/>
              <a:t>Failure to Appear</a:t>
            </a:r>
            <a:r>
              <a:rPr lang="en-US" dirty="0"/>
              <a:t>, the person </a:t>
            </a:r>
            <a:r>
              <a:rPr lang="en-US" dirty="0">
                <a:solidFill>
                  <a:srgbClr val="FF0000"/>
                </a:solidFill>
              </a:rPr>
              <a:t>MUST </a:t>
            </a:r>
            <a:r>
              <a:rPr lang="en-US" dirty="0"/>
              <a:t>have been issued a Driver License in Oklahoma or any other state.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To take action for a </a:t>
            </a:r>
            <a:r>
              <a:rPr lang="en-US" u="sng" dirty="0"/>
              <a:t>Failure to Pay</a:t>
            </a:r>
            <a:r>
              <a:rPr lang="en-US" dirty="0"/>
              <a:t>, the person                    </a:t>
            </a:r>
            <a:r>
              <a:rPr lang="en-US" dirty="0">
                <a:solidFill>
                  <a:srgbClr val="FF0000"/>
                </a:solidFill>
              </a:rPr>
              <a:t>DOES NOT HAVE </a:t>
            </a:r>
            <a:r>
              <a:rPr lang="en-US" dirty="0"/>
              <a:t>to have been issued a Driver License.  Because they did not complete the court agreement.</a:t>
            </a:r>
          </a:p>
        </p:txBody>
      </p:sp>
    </p:spTree>
    <p:extLst>
      <p:ext uri="{BB962C8B-B14F-4D97-AF65-F5344CB8AC3E}">
        <p14:creationId xmlns:p14="http://schemas.microsoft.com/office/powerpoint/2010/main" val="987403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NON-MEMBER STATES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(NRVC)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/>
              <a:t> ALASKA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CALIFORNIA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MICHIGAN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MONTANA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OREGON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WISCONSIN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These six (6) states are not part of the </a:t>
            </a:r>
            <a:r>
              <a:rPr lang="en-US" u="sng" dirty="0"/>
              <a:t>Nonresident Violator  Compact </a:t>
            </a:r>
            <a:r>
              <a:rPr lang="en-US" dirty="0"/>
              <a:t>(NRVC).  DPS cannot send suspension notices to these home states.  DPS will suspend in Oklahoma and will issue a set up number creating an Oklahoma driving record.  </a:t>
            </a:r>
          </a:p>
          <a:p>
            <a:pPr>
              <a:buNone/>
            </a:pPr>
            <a:r>
              <a:rPr lang="en-US" dirty="0"/>
              <a:t>If they try to renew their driver license or apply for a license in another state, the NDR (National Driver Registry) or the CDLIS  (Commercial Driver License Information System ) would prevent them from obtaining a new driver license until they clear up the Oklahoma action.</a:t>
            </a:r>
          </a:p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NONRESIDENT VIOLATOR COMPACT </a:t>
            </a:r>
            <a:r>
              <a:rPr lang="en-US" sz="3600" dirty="0">
                <a:solidFill>
                  <a:schemeClr val="bg2">
                    <a:lumMod val="75000"/>
                  </a:schemeClr>
                </a:solidFill>
              </a:rPr>
              <a:t>(NRVC)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22 O. S.  Section 1115.5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An Out of State Driver fails to appear in an Oklahoma Court.  DPS mails the Suspension Notices to the home state each </a:t>
            </a:r>
            <a:r>
              <a:rPr lang="en-US" b="1" u="sng" dirty="0">
                <a:solidFill>
                  <a:srgbClr val="FF0000"/>
                </a:solidFill>
              </a:rPr>
              <a:t>FRIDAY</a:t>
            </a:r>
            <a:r>
              <a:rPr lang="en-US" dirty="0"/>
              <a:t>.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Except for the violations discussed, such as tag violations, driver license violations, seat belt violations and size and weight violations, </a:t>
            </a:r>
            <a:r>
              <a:rPr lang="en-US" dirty="0">
                <a:solidFill>
                  <a:srgbClr val="FF0000"/>
                </a:solidFill>
              </a:rPr>
              <a:t>the home state suspends and the violator will have to comply with the home state’s conditions for reinstatement.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OUT OF STATE VIOLATORS THAT ACTION IS TAKEN HERE IN OKLAHOMA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If an Out of State Driver </a:t>
            </a:r>
            <a:r>
              <a:rPr lang="en-US" u="sng" dirty="0"/>
              <a:t>fails to appear </a:t>
            </a:r>
            <a:r>
              <a:rPr lang="en-US" dirty="0"/>
              <a:t>on the following violations :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Tag Violations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Driver License Violations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Seat Belt Violations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Size and Weight Violations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None/>
            </a:pPr>
            <a:r>
              <a:rPr lang="en-US" dirty="0"/>
              <a:t>DPS will suspend their driving privileges in Oklahoma and will  issue a </a:t>
            </a:r>
            <a:r>
              <a:rPr lang="en-US" u="sng" dirty="0"/>
              <a:t>set up number </a:t>
            </a:r>
            <a:r>
              <a:rPr lang="en-US" dirty="0"/>
              <a:t>creating an Oklahoma driving record.</a:t>
            </a:r>
          </a:p>
          <a:p>
            <a:pPr>
              <a:buNone/>
            </a:pPr>
            <a:r>
              <a:rPr lang="en-US" dirty="0"/>
              <a:t>However, these violations will not be sent to the home states.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WITHDRAWAL OF SUSPENSION</a:t>
            </a:r>
            <a:br>
              <a:rPr lang="en-US" dirty="0"/>
            </a:br>
            <a:r>
              <a:rPr lang="en-US" dirty="0"/>
              <a:t>FAILURE TO APPEAR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1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dirty="0"/>
              <a:t> If for any reason the court needs to withdraw the court requested suspension for failure to appear,  DPS will need a letter on court letterhead asking us to withdraw the suspension according to </a:t>
            </a:r>
            <a:r>
              <a:rPr lang="en-US" sz="2800" u="sng" dirty="0"/>
              <a:t>Title 22 O.S. Section 1115.1E2. </a:t>
            </a:r>
          </a:p>
          <a:p>
            <a:pPr>
              <a:buNone/>
            </a:pPr>
            <a:r>
              <a:rPr lang="en-US" sz="2800" u="sng" dirty="0"/>
              <a:t> </a:t>
            </a:r>
          </a:p>
          <a:p>
            <a:pPr>
              <a:buNone/>
            </a:pPr>
            <a:r>
              <a:rPr lang="en-US" sz="2800" dirty="0"/>
              <a:t>The letter should contain: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 Name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 Driver license number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 State the driver is licensed in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 Date of birth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 Case number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 </a:t>
            </a:r>
            <a:r>
              <a:rPr lang="en-US" sz="2800" u="sng" dirty="0"/>
              <a:t>Reason for the withdrawal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SUSPENSION </a:t>
            </a:r>
            <a:r>
              <a:rPr lang="en-US" dirty="0"/>
              <a:t>FOR </a:t>
            </a:r>
            <a:r>
              <a:rPr lang="en-US" dirty="0">
                <a:solidFill>
                  <a:schemeClr val="tx1"/>
                </a:solidFill>
              </a:rPr>
              <a:t>FAILURE TO APPEAR -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NO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22 O.S. Section 1115.1 and 47 O.S. Section 7-605</a:t>
            </a:r>
          </a:p>
          <a:p>
            <a:pPr>
              <a:buNone/>
            </a:pPr>
            <a:r>
              <a:rPr lang="en-US" dirty="0"/>
              <a:t>Same as Failure to Appear, but the citation is for No Insurance.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DPS mails the Notices of Suspension every </a:t>
            </a:r>
            <a:r>
              <a:rPr lang="en-US" b="1" u="sng" dirty="0"/>
              <a:t>MONDAY.</a:t>
            </a:r>
          </a:p>
          <a:p>
            <a:pPr>
              <a:buNone/>
            </a:pPr>
            <a:endParaRPr lang="en-US" b="1" u="sng" dirty="0"/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SUSPENSIONS ARE EFFECTIVE UPON MAILING.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8153400" cy="10668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THINGS TO REMEMBER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FAILURE TO APPEAR SUSPENSIONS  - NO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828801"/>
            <a:ext cx="8153400" cy="42973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/>
              <a:t> If an Insurance Suspension is coupled with any other suspension requests, DPS will return the other suspension requests. Action </a:t>
            </a:r>
            <a:r>
              <a:rPr lang="en-US" u="sng" dirty="0"/>
              <a:t>will only be taken </a:t>
            </a:r>
            <a:r>
              <a:rPr lang="en-US" dirty="0"/>
              <a:t>by DPS on the </a:t>
            </a:r>
            <a:r>
              <a:rPr lang="en-US" u="sng" dirty="0"/>
              <a:t>No Insurance Suspension. </a:t>
            </a:r>
            <a:r>
              <a:rPr lang="en-US" dirty="0"/>
              <a:t>Automatic action by DPS.</a:t>
            </a:r>
            <a:endParaRPr lang="en-US" u="sng" dirty="0"/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 No Insurance Suspension - This is the </a:t>
            </a:r>
            <a:r>
              <a:rPr lang="en-US" b="1" dirty="0">
                <a:solidFill>
                  <a:srgbClr val="FF0000"/>
                </a:solidFill>
              </a:rPr>
              <a:t>only suspension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where an </a:t>
            </a:r>
            <a:r>
              <a:rPr lang="en-US" b="1" dirty="0">
                <a:solidFill>
                  <a:srgbClr val="FF0000"/>
                </a:solidFill>
              </a:rPr>
              <a:t>Order of Dismissal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from the court will cause the removal of DPS’ suspension action from the driving record.</a:t>
            </a:r>
          </a:p>
          <a:p>
            <a:pPr marL="0" indent="0">
              <a:buNone/>
            </a:pPr>
            <a:r>
              <a:rPr lang="en-US" dirty="0"/>
              <a:t>  The violator will have to show proof of insurance in their      name or a non-owners insurance.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CONTACT INFORMATION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15340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Randy Balthazar: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FAILURE TO PAY FINE AND COST / FAILURE TO SATISFY SENTENCE OF THE COURT -   </a:t>
            </a:r>
          </a:p>
          <a:p>
            <a:pPr>
              <a:buNone/>
            </a:pPr>
            <a:r>
              <a:rPr lang="en-US" dirty="0"/>
              <a:t>	405-425-2190</a:t>
            </a:r>
          </a:p>
          <a:p>
            <a:pPr>
              <a:buNone/>
            </a:pPr>
            <a:r>
              <a:rPr lang="en-US" dirty="0"/>
              <a:t>   </a:t>
            </a:r>
            <a:r>
              <a:rPr lang="en-US" u="sng" dirty="0">
                <a:solidFill>
                  <a:srgbClr val="FF0000"/>
                </a:solidFill>
              </a:rPr>
              <a:t>Randolph.balthazar@dps.ok.gov</a:t>
            </a:r>
            <a:endParaRPr lang="en-US" u="sng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NONPAYMENT OF FINE AND COSTS SUSPENSION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839200" cy="4724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47 O.S. Section 6-206(c)</a:t>
            </a:r>
          </a:p>
          <a:p>
            <a:pPr>
              <a:buNone/>
            </a:pPr>
            <a:r>
              <a:rPr lang="en-US" sz="2000" dirty="0"/>
              <a:t>When a person has been found guilty or has entered a plea of guilty, but fails to pay all fines and costs to the court.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DPS mails these Suspensions every </a:t>
            </a:r>
            <a:r>
              <a:rPr lang="en-US" sz="2000" b="1" u="sng" dirty="0"/>
              <a:t>THURSDAY</a:t>
            </a:r>
            <a:r>
              <a:rPr lang="en-US" sz="2000" b="1" dirty="0"/>
              <a:t>. </a:t>
            </a:r>
          </a:p>
          <a:p>
            <a:pPr>
              <a:buNone/>
            </a:pPr>
            <a:endParaRPr lang="en-US" sz="2000" b="1" dirty="0"/>
          </a:p>
          <a:p>
            <a:pPr>
              <a:buNone/>
            </a:pPr>
            <a:r>
              <a:rPr lang="en-US" sz="2000" b="1" dirty="0">
                <a:solidFill>
                  <a:srgbClr val="FF0000"/>
                </a:solidFill>
              </a:rPr>
              <a:t>SUSPENSION WILL NOT BE EFFECTIVE UNTIL 10 DAYS AFTER THE DATE DPS MAILS NOTICE.</a:t>
            </a:r>
          </a:p>
          <a:p>
            <a:pPr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b="1" dirty="0"/>
              <a:t>THE VIOLATOR WILL HAVE TO PAY THE REINSTATEMENT FEE ONCE THE SUSPENSION ORDER HAS BEEN MAILED.</a:t>
            </a:r>
          </a:p>
          <a:p>
            <a:pPr>
              <a:buNone/>
            </a:pPr>
            <a:endParaRPr lang="en-US" sz="2800" b="1" dirty="0"/>
          </a:p>
          <a:p>
            <a:pPr>
              <a:buNone/>
            </a:pPr>
            <a:endParaRPr lang="en-US" sz="2800" b="1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THINGS TO REMEMBER ABOUT </a:t>
            </a:r>
            <a:br>
              <a:rPr lang="en-US" sz="2700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FAILURE TO PAY FINE AND COSTS SUSPENSION ACTIONS</a:t>
            </a:r>
            <a:br>
              <a:rPr 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828801"/>
            <a:ext cx="8153400" cy="4297363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/>
              <a:t> On a suspension based on Nonpayment of Fine and Costs, the court has </a:t>
            </a:r>
            <a:r>
              <a:rPr lang="en-US" b="1" dirty="0">
                <a:solidFill>
                  <a:srgbClr val="FF0000"/>
                </a:solidFill>
              </a:rPr>
              <a:t>120 days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to submit a suspension request to DPS from the </a:t>
            </a:r>
            <a:r>
              <a:rPr lang="en-US" b="1" dirty="0">
                <a:solidFill>
                  <a:srgbClr val="FF0000"/>
                </a:solidFill>
              </a:rPr>
              <a:t>date the violator was told by the court to make payment</a:t>
            </a:r>
            <a:r>
              <a:rPr lang="en-US" dirty="0"/>
              <a:t>.  The request for suspension by the court could be as a result of the failure of the violator to make payment, the violator tendering an insufficient check, or the violator’s failure to pay court costs.</a:t>
            </a:r>
          </a:p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 As  opposed to Failure to Appear Suspension actions, as long as the violation is not a standing or parking violation,  DPS is allowed to take action on </a:t>
            </a:r>
            <a:r>
              <a:rPr lang="en-US" u="sng" dirty="0"/>
              <a:t>nonpayment of fine and cost</a:t>
            </a:r>
            <a:r>
              <a:rPr lang="en-US" i="1" dirty="0"/>
              <a:t>s </a:t>
            </a:r>
            <a:r>
              <a:rPr lang="en-US" dirty="0"/>
              <a:t>based on violations such as </a:t>
            </a:r>
            <a:r>
              <a:rPr lang="en-US" u="sng" dirty="0"/>
              <a:t>driving under suspension or revocation</a:t>
            </a:r>
            <a:r>
              <a:rPr lang="en-US" dirty="0"/>
              <a:t>, </a:t>
            </a:r>
            <a:r>
              <a:rPr lang="en-US" u="sng" dirty="0"/>
              <a:t>driving under the influence</a:t>
            </a:r>
            <a:r>
              <a:rPr lang="en-US" dirty="0"/>
              <a:t>, </a:t>
            </a:r>
            <a:r>
              <a:rPr lang="en-US" u="sng" dirty="0"/>
              <a:t>actual physical control</a:t>
            </a:r>
            <a:r>
              <a:rPr lang="en-US" dirty="0"/>
              <a:t>, </a:t>
            </a:r>
            <a:r>
              <a:rPr lang="en-US" u="sng" dirty="0"/>
              <a:t>transporting an open container </a:t>
            </a:r>
            <a:r>
              <a:rPr lang="en-US" dirty="0"/>
              <a:t>and </a:t>
            </a:r>
            <a:r>
              <a:rPr lang="en-US" u="sng" dirty="0"/>
              <a:t>attempting to elude.</a:t>
            </a:r>
          </a:p>
          <a:p>
            <a:pPr>
              <a:buFont typeface="Wingdings" pitchFamily="2" charset="2"/>
              <a:buChar char="v"/>
            </a:pPr>
            <a:endParaRPr lang="en-US" u="sng" dirty="0"/>
          </a:p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 DPS does not send nonpayment suspensions to the violators home state</a:t>
            </a:r>
            <a:r>
              <a:rPr lang="en-US" dirty="0"/>
              <a:t>.  DPS will  take  suspension action in Oklahoma.  If the violator does not have a Oklahoma driver license number,  a set up number is assigned and an Oklahoma driving record is created for the violator.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It is very important when filling out the Failure to Pay Fine and Cost form that the following information is </a:t>
            </a:r>
            <a:r>
              <a:rPr lang="en-US" dirty="0">
                <a:solidFill>
                  <a:srgbClr val="FF0000"/>
                </a:solidFill>
              </a:rPr>
              <a:t>most complete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i="1" u="sng" dirty="0"/>
              <a:t>First name</a:t>
            </a:r>
            <a:r>
              <a:rPr lang="en-US" dirty="0"/>
              <a:t>, </a:t>
            </a:r>
            <a:r>
              <a:rPr lang="en-US" u="sng" dirty="0"/>
              <a:t>middle name </a:t>
            </a:r>
            <a:r>
              <a:rPr lang="en-US" dirty="0"/>
              <a:t>or </a:t>
            </a:r>
            <a:r>
              <a:rPr lang="en-US" u="sng" dirty="0"/>
              <a:t>initial</a:t>
            </a:r>
            <a:r>
              <a:rPr lang="en-US" dirty="0"/>
              <a:t>, </a:t>
            </a:r>
            <a:r>
              <a:rPr lang="en-US" u="sng" dirty="0"/>
              <a:t>last name</a:t>
            </a:r>
            <a:r>
              <a:rPr lang="en-US" dirty="0"/>
              <a:t> including any suffixes such as </a:t>
            </a:r>
            <a:r>
              <a:rPr lang="en-US" u="sng" dirty="0"/>
              <a:t>Jr, Sr, III</a:t>
            </a:r>
          </a:p>
          <a:p>
            <a:pPr>
              <a:buNone/>
            </a:pPr>
            <a:r>
              <a:rPr lang="en-US" dirty="0"/>
              <a:t>Complete addresses including any apartment number, lot number or suite number and zip code.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WITHDRAWAL OF SUSPENSION</a:t>
            </a:r>
            <a:br>
              <a:rPr lang="en-US" dirty="0"/>
            </a:br>
            <a:r>
              <a:rPr lang="en-US" dirty="0"/>
              <a:t>FOR FAILURE TO PAY FINE AND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/>
              <a:t>If for any reason the court needs to withdraw the suspension,  DPS will need a letter on court letterhead asking us to withdraw the notice according to </a:t>
            </a:r>
            <a:r>
              <a:rPr lang="en-US" sz="2800" dirty="0">
                <a:solidFill>
                  <a:srgbClr val="FF0000"/>
                </a:solidFill>
              </a:rPr>
              <a:t>Title 47</a:t>
            </a:r>
            <a:r>
              <a:rPr lang="en-US" sz="2800" dirty="0"/>
              <a:t>. 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The letter should contain: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 Name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 Date of birth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 Driver license number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 What state the driver is licensed in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 Case number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 </a:t>
            </a:r>
            <a:r>
              <a:rPr lang="en-US" sz="2800" u="sng" dirty="0"/>
              <a:t>Reason for the withdrawal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FAILURE TO SATISFY SENTENCE OF THE MUNICIPAL COURT SUSPENSION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11 O.S. Section 14-112(B)</a:t>
            </a:r>
          </a:p>
          <a:p>
            <a:pPr>
              <a:buNone/>
            </a:pPr>
            <a:r>
              <a:rPr lang="en-US" dirty="0"/>
              <a:t>When a juvenile (person under 18) has been found guilty or has entered a plea of  guilty and fails or refuses to satisfy the sentence of the municipal court. </a:t>
            </a:r>
            <a:r>
              <a:rPr lang="en-US" u="sng" dirty="0"/>
              <a:t>Whether it involves a fine or community service or both.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DPS mails these Suspensions every </a:t>
            </a:r>
            <a:r>
              <a:rPr lang="en-US" b="1" u="sng" dirty="0">
                <a:solidFill>
                  <a:srgbClr val="FF0000"/>
                </a:solidFill>
              </a:rPr>
              <a:t>THURSDAY.</a:t>
            </a:r>
          </a:p>
          <a:p>
            <a:pPr>
              <a:buNone/>
            </a:pPr>
            <a:endParaRPr lang="en-US" b="1" u="sng" dirty="0"/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SUSPENSIONS ARE EFFECTIVE UPON MAILING</a:t>
            </a:r>
            <a:r>
              <a:rPr lang="en-US" b="1" dirty="0"/>
              <a:t>.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THINGS TO REMEMBER ABOUT</a:t>
            </a:r>
            <a:br>
              <a:rPr lang="en-US" sz="2800" dirty="0"/>
            </a:b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FAILURE TO SATISFY THE SENTENCE OF THE COURT SUSPENSIONS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The violator has to be </a:t>
            </a:r>
            <a:r>
              <a:rPr lang="en-US" b="1" dirty="0">
                <a:solidFill>
                  <a:srgbClr val="FF0000"/>
                </a:solidFill>
              </a:rPr>
              <a:t>under 18 years of age</a:t>
            </a:r>
            <a:r>
              <a:rPr lang="en-US" dirty="0"/>
              <a:t>. 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The sentence can be monetary.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The violation </a:t>
            </a:r>
            <a:r>
              <a:rPr lang="en-US" dirty="0">
                <a:solidFill>
                  <a:srgbClr val="FF0000"/>
                </a:solidFill>
              </a:rPr>
              <a:t>does not </a:t>
            </a:r>
            <a:r>
              <a:rPr lang="en-US" dirty="0"/>
              <a:t>have to be in a motor       vehicle. 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The Failure to Satisfy the Sentence of the Court Suspension can be for numerous                violations.   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ADDITIONAL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/>
              <a:t> Driver Compliance will </a:t>
            </a:r>
            <a:r>
              <a:rPr lang="en-US" b="1" dirty="0">
                <a:solidFill>
                  <a:srgbClr val="FF0000"/>
                </a:solidFill>
              </a:rPr>
              <a:t>not suspend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for Failure to Appear if any request for suspension is submitted and coupled with one of the ineligible violations listed on pages 6 .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 When Driver Compliance </a:t>
            </a:r>
            <a:r>
              <a:rPr lang="en-US" b="1" dirty="0">
                <a:solidFill>
                  <a:srgbClr val="FF0000"/>
                </a:solidFill>
              </a:rPr>
              <a:t>cannot process </a:t>
            </a:r>
            <a:r>
              <a:rPr lang="en-US" dirty="0"/>
              <a:t>a suspension notice, DPS will mail the notice back to the court with a cover sheet explaining why DPS cannot take action.</a:t>
            </a:r>
          </a:p>
          <a:p>
            <a:pPr>
              <a:buFont typeface="Wingdings" pitchFamily="2" charset="2"/>
              <a:buChar char="v"/>
            </a:pPr>
            <a:endParaRPr lang="en-US" b="1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 The Oklahoma Motor Vehicle Violation Code Book is located on the DPS public website at: </a:t>
            </a:r>
            <a:r>
              <a:rPr lang="en-US" dirty="0">
                <a:solidFill>
                  <a:srgbClr val="FF0000"/>
                </a:solidFill>
              </a:rPr>
              <a:t>https://oklahoma.gov/content/dam/ok/en/dps/docs/vcb-10_2018.pdf. 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On the website scroll down to ‘other DPS topics’, then to “Court Clerk Information”, then to ‘manuals/procedures’  then to “OK Motor Vehicle Violation Codes”.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ADDITIONAL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/>
              <a:t> You can refer to the Motor Vehicle Violation Code Book on the DPS website for a complete list of violations that DPS will suspend based on Failure To Appear or Failure to Pay.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 The “Procedures for Bail Bond Suspensions and Withdrawals” is also on the DPS public website. </a:t>
            </a:r>
            <a:r>
              <a:rPr lang="en-US" b="1" dirty="0"/>
              <a:t>www.dps.ok.gov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 The Driver Compliance e-mail help line for Bail Bond problems can be found at:  </a:t>
            </a:r>
            <a:r>
              <a:rPr lang="en-US" b="1" dirty="0"/>
              <a:t>   </a:t>
            </a:r>
          </a:p>
          <a:p>
            <a:pPr>
              <a:buNone/>
            </a:pPr>
            <a:r>
              <a:rPr lang="en-US" b="1" dirty="0"/>
              <a:t>   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u="sng" dirty="0">
                <a:solidFill>
                  <a:schemeClr val="accent2"/>
                </a:solidFill>
              </a:rPr>
              <a:t>dpsbailbonds@dps.ok.gov</a:t>
            </a:r>
          </a:p>
          <a:p>
            <a:pPr>
              <a:buNone/>
            </a:pPr>
            <a:r>
              <a:rPr lang="en-US" dirty="0"/>
              <a:t>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dpsbailbonds@dps.ok.gov</a:t>
            </a:r>
          </a:p>
          <a:p>
            <a:r>
              <a:rPr lang="en-US" dirty="0"/>
              <a:t>PUBLIC USE NUMBERS – </a:t>
            </a:r>
          </a:p>
          <a:p>
            <a:r>
              <a:rPr lang="en-US" dirty="0"/>
              <a:t>405-425-2059 OR 405-425-2098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623611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CONTACT INFORMATION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BAIL BOND HELP LINE – 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dpsbailbonds@dps.ok.gov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FAX NUMBER –</a:t>
            </a:r>
          </a:p>
          <a:p>
            <a:pPr>
              <a:buNone/>
            </a:pPr>
            <a:r>
              <a:rPr lang="en-US" dirty="0"/>
              <a:t>405-425-2321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PUBLIC USE NUMBERS – </a:t>
            </a:r>
          </a:p>
          <a:p>
            <a:pPr>
              <a:buNone/>
            </a:pPr>
            <a:r>
              <a:rPr lang="en-US" dirty="0"/>
              <a:t>405-425-2059 OR 405-425-2098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SUSPENSION FOR FAILURE TO APPEAR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935480"/>
            <a:ext cx="8382000" cy="4617720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 </a:t>
            </a:r>
            <a:r>
              <a:rPr lang="en-US" b="1" dirty="0"/>
              <a:t>22 O.S.  Section 1115.1 and Section 1115.5</a:t>
            </a:r>
          </a:p>
          <a:p>
            <a:pPr>
              <a:buNone/>
            </a:pPr>
            <a:r>
              <a:rPr lang="en-US" dirty="0"/>
              <a:t>When a person receives a citation and signs the citation during a traffic stop, promising to appear, but fails to appear or does not pay the court for the citation, their license will be suspended.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u="sng" dirty="0"/>
              <a:t>Must be a moving violation</a:t>
            </a:r>
            <a:r>
              <a:rPr lang="en-US" dirty="0"/>
              <a:t>.  Court must notify DPS within </a:t>
            </a:r>
            <a:r>
              <a:rPr lang="en-US" b="1" dirty="0">
                <a:solidFill>
                  <a:srgbClr val="FF0000"/>
                </a:solidFill>
              </a:rPr>
              <a:t>120 days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the date on the citation. This includes weekends and holidays.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DPS mails these Notices of Suspension to violators every </a:t>
            </a:r>
            <a:r>
              <a:rPr lang="en-US" b="1" u="sng" dirty="0"/>
              <a:t>Wednesday</a:t>
            </a:r>
            <a:r>
              <a:rPr lang="en-US" dirty="0"/>
              <a:t>, except weeks with holidays.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b="1" dirty="0">
                <a:solidFill>
                  <a:srgbClr val="FF0000"/>
                </a:solidFill>
              </a:rPr>
              <a:t>VIOLATOR WILL BE UNDER SUSPENSION WHEN NOTICES ARE MAILED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THINGS TO REMEMBER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THINGS TO REMEMBER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filling out the suspension notice, please include the following:</a:t>
            </a:r>
          </a:p>
          <a:p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  The </a:t>
            </a:r>
            <a:r>
              <a:rPr lang="en-US" b="1" u="sng" dirty="0">
                <a:solidFill>
                  <a:srgbClr val="FF0000"/>
                </a:solidFill>
              </a:rPr>
              <a:t>most complete name </a:t>
            </a:r>
            <a:r>
              <a:rPr lang="en-US" dirty="0"/>
              <a:t>is important:</a:t>
            </a:r>
          </a:p>
          <a:p>
            <a:pPr>
              <a:buNone/>
            </a:pPr>
            <a:r>
              <a:rPr lang="en-US" dirty="0"/>
              <a:t>First name, middle name or initial, last name including any suffixes such as Jr, Sr, or III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The complete address:</a:t>
            </a:r>
          </a:p>
          <a:p>
            <a:pPr>
              <a:buNone/>
            </a:pPr>
            <a:r>
              <a:rPr lang="en-US" dirty="0"/>
              <a:t>Including any apartment number, lot number or suite number and zip code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THINGS TO REMEMBER ABOUT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FAILURE TO APPEAR SUSPENSIONS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Because the violator is not statutorily eligible to  be released on personal recognizance Title 22 O.S. Section 1115.1 (A)(4), DPS cannot take Failure to Appear action on the following violations:</a:t>
            </a:r>
          </a:p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 Felony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Driving Under Suspension, Revocation, Cancellation or Denial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Driving Under the Influence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Driving While Intoxicated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Public Intoxication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Actual Physical Control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Negligent Homicide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Eluding or Attempting to Elude an Officer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These charges involving a vehicle will be forwarded to the District court.</a:t>
            </a:r>
          </a:p>
          <a:p>
            <a:pPr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ADDITIONAL THINGS TO REMEMBER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ABOUT 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</a:rPr>
              <a:t>FAILURE TO APPEAR SUSPENSIONS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828801"/>
            <a:ext cx="8153400" cy="4297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Because the violations listed below are not traffic or moving violations, DPS </a:t>
            </a:r>
            <a:r>
              <a:rPr lang="en-US" u="sng" dirty="0"/>
              <a:t>can not take Failure to Appear </a:t>
            </a:r>
            <a:r>
              <a:rPr lang="en-US" dirty="0"/>
              <a:t>action on the following </a:t>
            </a:r>
            <a:r>
              <a:rPr lang="en-US" dirty="0">
                <a:solidFill>
                  <a:srgbClr val="FF0000"/>
                </a:solidFill>
              </a:rPr>
              <a:t>due to these are city ordinances.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/>
              <a:t> Fishing Offense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Boating Offense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Improper Parking on Roadway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Parking Violations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Standing Violations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Disturbing the Peace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COURT CLERK ATTESTATION OR 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DPS is unable to determine from your description (</a:t>
            </a:r>
            <a:r>
              <a:rPr lang="en-US" u="sng" dirty="0"/>
              <a:t>need a clear description</a:t>
            </a:r>
            <a:r>
              <a:rPr lang="en-US" dirty="0"/>
              <a:t>) of the violation whether or not said violation is a misdemeanor violation of a state traffic law or municipal traffic ordinance, DPS will return the suspension notice with a copy of the Attestation or Certification Form for the clerk to fill out and return to DPS with the suspension notice.</a:t>
            </a:r>
          </a:p>
        </p:txBody>
      </p:sp>
    </p:spTree>
    <p:extLst>
      <p:ext uri="{BB962C8B-B14F-4D97-AF65-F5344CB8AC3E}">
        <p14:creationId xmlns:p14="http://schemas.microsoft.com/office/powerpoint/2010/main" val="3902840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954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75000"/>
                  </a:schemeClr>
                </a:solidFill>
              </a:rPr>
              <a:t>ADDITIONAL INFO RE: COURT CLERK ATTESTATION OR CERTIFICATION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7526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 of violations:</a:t>
            </a:r>
          </a:p>
          <a:p>
            <a:pPr marL="0" indent="0">
              <a:buNone/>
            </a:pPr>
            <a:r>
              <a:rPr lang="en-US" dirty="0"/>
              <a:t>  Misdemeanor drug charges</a:t>
            </a:r>
          </a:p>
          <a:p>
            <a:pPr marL="0" indent="0">
              <a:buNone/>
            </a:pPr>
            <a:r>
              <a:rPr lang="en-US" dirty="0"/>
              <a:t>  Illegal possession of alcohol in vehicle</a:t>
            </a:r>
          </a:p>
          <a:p>
            <a:pPr marL="0" indent="0">
              <a:buNone/>
            </a:pPr>
            <a:r>
              <a:rPr lang="en-US" dirty="0"/>
              <a:t>  Minor in possession of intoxicating beverage</a:t>
            </a:r>
          </a:p>
          <a:p>
            <a:pPr marL="0" indent="0">
              <a:buNone/>
            </a:pPr>
            <a:r>
              <a:rPr lang="en-US" dirty="0"/>
              <a:t>  Minor in possession of low point beer</a:t>
            </a:r>
          </a:p>
          <a:p>
            <a:pPr marL="0" indent="0">
              <a:buNone/>
            </a:pPr>
            <a:r>
              <a:rPr lang="en-US" dirty="0"/>
              <a:t>These may or may not be a misdemeanor violation of a state traffic law or municipal traffic ordinance, hence the new form.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suspension notice and a completed </a:t>
            </a:r>
            <a:r>
              <a:rPr lang="en-US" u="sng" dirty="0">
                <a:solidFill>
                  <a:srgbClr val="FF0000"/>
                </a:solidFill>
              </a:rPr>
              <a:t>Attestation or Certification form </a:t>
            </a:r>
            <a:r>
              <a:rPr lang="en-US" dirty="0">
                <a:solidFill>
                  <a:srgbClr val="FF0000"/>
                </a:solidFill>
              </a:rPr>
              <a:t>must be received with in the </a:t>
            </a:r>
            <a:r>
              <a:rPr lang="en-US" u="sng" dirty="0">
                <a:solidFill>
                  <a:srgbClr val="FF0000"/>
                </a:solidFill>
              </a:rPr>
              <a:t>120 days </a:t>
            </a:r>
            <a:r>
              <a:rPr lang="en-US" dirty="0">
                <a:solidFill>
                  <a:srgbClr val="FF0000"/>
                </a:solidFill>
              </a:rPr>
              <a:t>of the date of violation.</a:t>
            </a:r>
          </a:p>
        </p:txBody>
      </p:sp>
    </p:spTree>
    <p:extLst>
      <p:ext uri="{BB962C8B-B14F-4D97-AF65-F5344CB8AC3E}">
        <p14:creationId xmlns:p14="http://schemas.microsoft.com/office/powerpoint/2010/main" val="7798737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2045</TotalTime>
  <Words>2042</Words>
  <Application>Microsoft Office PowerPoint</Application>
  <PresentationFormat>On-screen Show (4:3)</PresentationFormat>
  <Paragraphs>202</Paragraphs>
  <Slides>28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Calibri</vt:lpstr>
      <vt:lpstr>Tw Cen MT</vt:lpstr>
      <vt:lpstr>Wingdings</vt:lpstr>
      <vt:lpstr>Wingdings 2</vt:lpstr>
      <vt:lpstr>Median</vt:lpstr>
      <vt:lpstr>Department of public safety DRIVER COMPLIANCE DIVISION   </vt:lpstr>
      <vt:lpstr>CONTACT INFORMATION </vt:lpstr>
      <vt:lpstr>CONTACT INFORMATION </vt:lpstr>
      <vt:lpstr>SUSPENSION FOR FAILURE TO APPEAR</vt:lpstr>
      <vt:lpstr>THINGS TO REMEMBER  THINGS TO REMEMBER  </vt:lpstr>
      <vt:lpstr>THINGS TO REMEMBER ABOUT  FAILURE TO APPEAR SUSPENSIONS</vt:lpstr>
      <vt:lpstr>ADDITIONAL THINGS TO REMEMBER ABOUT FAILURE TO APPEAR SUSPENSIONS</vt:lpstr>
      <vt:lpstr>COURT CLERK ATTESTATION OR CERTIFICATION</vt:lpstr>
      <vt:lpstr>ADDITIONAL INFO RE: COURT CLERK ATTESTATION OR CERTIFICATION FORM</vt:lpstr>
      <vt:lpstr>FINAL THINGS TO REMEMBER ABOUT FAILURE TO APPEAR SUSPENSIONS</vt:lpstr>
      <vt:lpstr>999 and 994 NUMBERS</vt:lpstr>
      <vt:lpstr>990 NUMBERS</vt:lpstr>
      <vt:lpstr>ADDITIONAL INFO RE: 990 NUMBERS</vt:lpstr>
      <vt:lpstr>NON-MEMBER STATES (NRVC)</vt:lpstr>
      <vt:lpstr>NONRESIDENT VIOLATOR COMPACT (NRVC)</vt:lpstr>
      <vt:lpstr>OUT OF STATE VIOLATORS THAT ACTION IS TAKEN HERE IN OKLAHOMA</vt:lpstr>
      <vt:lpstr>WITHDRAWAL OF SUSPENSION FAILURE TO APPEAR</vt:lpstr>
      <vt:lpstr>SUSPENSION FOR FAILURE TO APPEAR - NO INSURANCE</vt:lpstr>
      <vt:lpstr>THINGS TO REMEMBER FAILURE TO APPEAR SUSPENSIONS  - NO INSURANCE</vt:lpstr>
      <vt:lpstr>NONPAYMENT OF FINE AND COSTS SUSPENSION</vt:lpstr>
      <vt:lpstr> THINGS TO REMEMBER ABOUT  FAILURE TO PAY FINE AND COSTS SUSPENSION ACTIONS </vt:lpstr>
      <vt:lpstr>THINGS TO REMEMBER</vt:lpstr>
      <vt:lpstr>WITHDRAWAL OF SUSPENSION FOR FAILURE TO PAY FINE AND COST</vt:lpstr>
      <vt:lpstr>FAILURE TO SATISFY SENTENCE OF THE MUNICIPAL COURT SUSPENSION</vt:lpstr>
      <vt:lpstr>THINGS TO REMEMBER ABOUT FAILURE TO SATISFY THE SENTENCE OF THE COURT SUSPENSIONS</vt:lpstr>
      <vt:lpstr>ADDITIONAL NOTES</vt:lpstr>
      <vt:lpstr>ADDITIONAL NOTES</vt:lpstr>
      <vt:lpstr>QUESTIONS?</vt:lpstr>
    </vt:vector>
  </TitlesOfParts>
  <Company>Oklahoma Department of Public Safety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 COMPLIANCE</dc:title>
  <dc:creator>Deborah.Toby</dc:creator>
  <cp:lastModifiedBy>Virgil Bonham</cp:lastModifiedBy>
  <cp:revision>144</cp:revision>
  <cp:lastPrinted>2020-03-10T18:45:19Z</cp:lastPrinted>
  <dcterms:created xsi:type="dcterms:W3CDTF">2014-05-12T13:02:26Z</dcterms:created>
  <dcterms:modified xsi:type="dcterms:W3CDTF">2021-03-26T14:22:43Z</dcterms:modified>
</cp:coreProperties>
</file>